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0" r:id="rId2"/>
    <p:sldId id="288" r:id="rId3"/>
    <p:sldId id="292" r:id="rId4"/>
    <p:sldId id="281" r:id="rId5"/>
    <p:sldId id="282" r:id="rId6"/>
    <p:sldId id="263" r:id="rId7"/>
    <p:sldId id="277" r:id="rId8"/>
    <p:sldId id="287" r:id="rId9"/>
    <p:sldId id="286" r:id="rId10"/>
    <p:sldId id="297" r:id="rId11"/>
    <p:sldId id="293" r:id="rId12"/>
    <p:sldId id="267" r:id="rId13"/>
    <p:sldId id="289" r:id="rId14"/>
    <p:sldId id="290" r:id="rId15"/>
    <p:sldId id="296" r:id="rId16"/>
    <p:sldId id="269" r:id="rId17"/>
    <p:sldId id="295" r:id="rId18"/>
    <p:sldId id="291" r:id="rId19"/>
    <p:sldId id="270" r:id="rId20"/>
    <p:sldId id="272" r:id="rId21"/>
    <p:sldId id="294" r:id="rId22"/>
    <p:sldId id="275" r:id="rId23"/>
    <p:sldId id="273" r:id="rId24"/>
    <p:sldId id="298" r:id="rId25"/>
    <p:sldId id="256" r:id="rId26"/>
    <p:sldId id="278" r:id="rId27"/>
    <p:sldId id="279" r:id="rId28"/>
    <p:sldId id="26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AE3B"/>
    <a:srgbClr val="2F7E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583E8F-5BD2-B939-5A2D-5603B6ABFBC5}" v="169" dt="2026-06-21T08:49:29.451"/>
    <p1510:client id="{9D8BA89D-AB62-B55C-C3C7-C924212A740E}" v="156" dt="2026-06-21T17:00:19.154"/>
    <p1510:client id="{C8BFE49F-1FD7-FC93-2E37-9DDD3F79EF81}" v="119" dt="2026-06-20T11:14:36.567"/>
    <p1510:client id="{D43894E7-42A6-713F-C45F-C126A62F0F0D}" v="731" dt="2026-06-20T12:07:22.8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D79296-8241-42DE-95AA-C85E3B95A2FF}" type="datetimeFigureOut">
              <a:rPr lang="nl-NL" smtClean="0"/>
              <a:t>21-6-2026</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7CFD58-57A6-4156-9592-0D459517E07A}" type="slidenum">
              <a:rPr lang="nl-NL" smtClean="0"/>
              <a:t>‹#›</a:t>
            </a:fld>
            <a:endParaRPr lang="nl-NL"/>
          </a:p>
        </p:txBody>
      </p:sp>
    </p:spTree>
    <p:extLst>
      <p:ext uri="{BB962C8B-B14F-4D97-AF65-F5344CB8AC3E}">
        <p14:creationId xmlns:p14="http://schemas.microsoft.com/office/powerpoint/2010/main" val="1144831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Core message: linking EXIOBASE (EE-MRIO) with UNEP-GLAM yields spend-based ecosystem-quality impact factors — IO multipliers (PDF·yr per euro) for every EXIOBASE sector, capturing total supply-chain biodiversity impacts.
Why it matters: biodiversity is the hardest gap in value-chain reporting — most impact sits upstream and abroad, supplier-level data barely exists, and EU-PEF does not cover biodiversity by default. A spend-based factor set closes that gap using the procurement spend companies already report.
Flow (left to right): spend by EXIOBASE sector → EXIOBASE×GLAM linkage → ecosystem-quality multipliers → combined with existing GHG/water/material factors into one comprehensive footprint.
Applications: (1) CSRD/ESRS E4 — value-chain biodiversity under double materiality; consistent with the other stressor multipliers, so a single coherent screening of impacts; useful for hotspot identification before activity-based refinement. (2) Country-level footprints and trends, and the consumption-vs-biodiversity relationship (decoupling). (3) The ILCD-conform satellite account makes results interoperable with LC-IMPACT and EU-PEF, enabling cross-method comparison rather than a silo.
Caveat to pre-empt: EEIO is screening-grade (±40-60% typical), best for hotspotting and macro analysis; activity/site data still needed for material, location-based ESRS E4 disclosures.</a:t>
            </a:r>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png"/><Relationship Id="rId7" Type="http://schemas.openxmlformats.org/officeDocument/2006/relationships/hyperlink" Target="https://www.bamboo-horizon.eu/" TargetMode="External"/><Relationship Id="rId12"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jpeg"/><Relationship Id="rId10" Type="http://schemas.openxmlformats.org/officeDocument/2006/relationships/image" Target="../media/image11.jpeg"/><Relationship Id="rId4" Type="http://schemas.openxmlformats.org/officeDocument/2006/relationships/image" Target="../media/image6.png"/><Relationship Id="rId9"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AEDBE-DF80-CD06-E317-EDD590645143}"/>
              </a:ext>
            </a:extLst>
          </p:cNvPr>
          <p:cNvSpPr>
            <a:spLocks noGrp="1"/>
          </p:cNvSpPr>
          <p:nvPr>
            <p:ph type="ctrTitle" hasCustomPrompt="1"/>
          </p:nvPr>
        </p:nvSpPr>
        <p:spPr>
          <a:xfrm>
            <a:off x="838200" y="2149791"/>
            <a:ext cx="10515600" cy="1260000"/>
          </a:xfrm>
        </p:spPr>
        <p:txBody>
          <a:bodyPr anchor="ctr">
            <a:normAutofit/>
          </a:bodyPr>
          <a:lstStyle>
            <a:lvl1pPr algn="ctr">
              <a:defRPr sz="4000" b="1" cap="all" baseline="0">
                <a:solidFill>
                  <a:srgbClr val="2F7E07"/>
                </a:solidFill>
                <a:latin typeface="Trebuchet MS" panose="020B0603020202020204" pitchFamily="34" charset="0"/>
              </a:defRPr>
            </a:lvl1pPr>
          </a:lstStyle>
          <a:p>
            <a:r>
              <a:rPr lang="en-US"/>
              <a:t>Title</a:t>
            </a:r>
          </a:p>
        </p:txBody>
      </p:sp>
      <p:sp>
        <p:nvSpPr>
          <p:cNvPr id="3" name="Subtitle 2">
            <a:extLst>
              <a:ext uri="{FF2B5EF4-FFF2-40B4-BE49-F238E27FC236}">
                <a16:creationId xmlns:a16="http://schemas.microsoft.com/office/drawing/2014/main" id="{20632E2F-5091-8ECA-CB6B-4675A82C32B4}"/>
              </a:ext>
            </a:extLst>
          </p:cNvPr>
          <p:cNvSpPr>
            <a:spLocks noGrp="1"/>
          </p:cNvSpPr>
          <p:nvPr>
            <p:ph type="subTitle" idx="1" hasCustomPrompt="1"/>
          </p:nvPr>
        </p:nvSpPr>
        <p:spPr>
          <a:xfrm>
            <a:off x="838200" y="3524478"/>
            <a:ext cx="10515600" cy="1260000"/>
          </a:xfrm>
        </p:spPr>
        <p:txBody>
          <a:bodyPr anchor="ctr"/>
          <a:lstStyle>
            <a:lvl1pPr marL="0" indent="0" algn="ctr">
              <a:buNone/>
              <a:defRPr sz="3200" b="1">
                <a:solidFill>
                  <a:srgbClr val="75AE3B"/>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6" name="Slide Number Placeholder 5">
            <a:extLst>
              <a:ext uri="{FF2B5EF4-FFF2-40B4-BE49-F238E27FC236}">
                <a16:creationId xmlns:a16="http://schemas.microsoft.com/office/drawing/2014/main" id="{7E6901EF-5F56-F156-1587-69EDBB844E8F}"/>
              </a:ext>
            </a:extLst>
          </p:cNvPr>
          <p:cNvSpPr>
            <a:spLocks noGrp="1"/>
          </p:cNvSpPr>
          <p:nvPr>
            <p:ph type="sldNum" sz="quarter" idx="12"/>
          </p:nvPr>
        </p:nvSpPr>
        <p:spPr/>
        <p:txBody>
          <a:bodyPr/>
          <a:lstStyle/>
          <a:p>
            <a:fld id="{91E7459C-2A33-48E6-BA15-85A99BF6A849}" type="slidenum">
              <a:rPr lang="en-US" smtClean="0"/>
              <a:t>‹#›</a:t>
            </a:fld>
            <a:endParaRPr lang="en-US"/>
          </a:p>
        </p:txBody>
      </p:sp>
      <p:pic>
        <p:nvPicPr>
          <p:cNvPr id="8" name="Picture 6" descr="Logo  Description automatically generated">
            <a:extLst>
              <a:ext uri="{FF2B5EF4-FFF2-40B4-BE49-F238E27FC236}">
                <a16:creationId xmlns:a16="http://schemas.microsoft.com/office/drawing/2014/main" id="{E026D57E-7C67-9535-8F59-F3787ADD0A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96304" y="947"/>
            <a:ext cx="7199391" cy="2148844"/>
          </a:xfrm>
          <a:prstGeom prst="rect">
            <a:avLst/>
          </a:prstGeom>
        </p:spPr>
      </p:pic>
      <p:sp>
        <p:nvSpPr>
          <p:cNvPr id="12" name="Text Placeholder 11">
            <a:extLst>
              <a:ext uri="{FF2B5EF4-FFF2-40B4-BE49-F238E27FC236}">
                <a16:creationId xmlns:a16="http://schemas.microsoft.com/office/drawing/2014/main" id="{F5C8784F-BF06-F820-05CC-D2572F624A77}"/>
              </a:ext>
            </a:extLst>
          </p:cNvPr>
          <p:cNvSpPr>
            <a:spLocks noGrp="1"/>
          </p:cNvSpPr>
          <p:nvPr>
            <p:ph type="body" sz="quarter" idx="13" hasCustomPrompt="1"/>
          </p:nvPr>
        </p:nvSpPr>
        <p:spPr>
          <a:xfrm>
            <a:off x="838199" y="4899165"/>
            <a:ext cx="10515600" cy="539750"/>
          </a:xfrm>
        </p:spPr>
        <p:txBody>
          <a:bodyPr anchor="ctr">
            <a:normAutofit/>
          </a:bodyPr>
          <a:lstStyle>
            <a:lvl1pPr marL="0" indent="0" algn="ctr">
              <a:buNone/>
              <a:defRPr sz="2400">
                <a:latin typeface="Trebuchet MS" panose="020B0603020202020204" pitchFamily="34" charset="0"/>
              </a:defRPr>
            </a:lvl1pPr>
          </a:lstStyle>
          <a:p>
            <a:pPr lvl="0"/>
            <a:r>
              <a:rPr lang="en-US"/>
              <a:t>Presenter</a:t>
            </a:r>
            <a:endParaRPr lang="nl-NL"/>
          </a:p>
        </p:txBody>
      </p:sp>
      <p:sp>
        <p:nvSpPr>
          <p:cNvPr id="14" name="Text Placeholder 13">
            <a:extLst>
              <a:ext uri="{FF2B5EF4-FFF2-40B4-BE49-F238E27FC236}">
                <a16:creationId xmlns:a16="http://schemas.microsoft.com/office/drawing/2014/main" id="{9F8CD140-962A-2084-025F-0F574950F6E2}"/>
              </a:ext>
            </a:extLst>
          </p:cNvPr>
          <p:cNvSpPr>
            <a:spLocks noGrp="1"/>
          </p:cNvSpPr>
          <p:nvPr>
            <p:ph type="body" sz="quarter" idx="14" hasCustomPrompt="1"/>
          </p:nvPr>
        </p:nvSpPr>
        <p:spPr>
          <a:xfrm>
            <a:off x="838199" y="5553602"/>
            <a:ext cx="10515600" cy="539750"/>
          </a:xfrm>
        </p:spPr>
        <p:txBody>
          <a:bodyPr anchor="ctr">
            <a:normAutofit/>
          </a:bodyPr>
          <a:lstStyle>
            <a:lvl1pPr marL="0" indent="0" algn="ctr">
              <a:buNone/>
              <a:defRPr sz="2400">
                <a:latin typeface="Trebuchet MS" panose="020B0603020202020204" pitchFamily="34" charset="0"/>
              </a:defRPr>
            </a:lvl1pPr>
          </a:lstStyle>
          <a:p>
            <a:pPr lvl="0"/>
            <a:r>
              <a:rPr lang="en-US"/>
              <a:t>Date</a:t>
            </a:r>
            <a:endParaRPr lang="nl-NL"/>
          </a:p>
        </p:txBody>
      </p:sp>
    </p:spTree>
    <p:extLst>
      <p:ext uri="{BB962C8B-B14F-4D97-AF65-F5344CB8AC3E}">
        <p14:creationId xmlns:p14="http://schemas.microsoft.com/office/powerpoint/2010/main" val="799560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3679F-1A84-64B4-6608-BB67687D26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237079-DD0D-0D16-CAF9-CCD6FD47C3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F406782-6818-46E0-F6AF-EB617FB6B953}"/>
              </a:ext>
            </a:extLst>
          </p:cNvPr>
          <p:cNvSpPr>
            <a:spLocks noGrp="1"/>
          </p:cNvSpPr>
          <p:nvPr>
            <p:ph type="sldNum" sz="quarter" idx="12"/>
          </p:nvPr>
        </p:nvSpPr>
        <p:spPr/>
        <p:txBody>
          <a:bodyPr/>
          <a:lstStyle/>
          <a:p>
            <a:fld id="{91E7459C-2A33-48E6-BA15-85A99BF6A849}" type="slidenum">
              <a:rPr lang="en-US" smtClean="0"/>
              <a:t>‹#›</a:t>
            </a:fld>
            <a:endParaRPr lang="en-US"/>
          </a:p>
        </p:txBody>
      </p:sp>
    </p:spTree>
    <p:extLst>
      <p:ext uri="{BB962C8B-B14F-4D97-AF65-F5344CB8AC3E}">
        <p14:creationId xmlns:p14="http://schemas.microsoft.com/office/powerpoint/2010/main" val="3916100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C3620-8165-7A8E-BC4E-7A0FCF7B53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A8D718-14E4-930E-90C9-47D64E0605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E79F0A-8EB2-0778-7CED-42C750948F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CA787BA-A81A-E1DC-E8CA-34979AB15032}"/>
              </a:ext>
            </a:extLst>
          </p:cNvPr>
          <p:cNvSpPr>
            <a:spLocks noGrp="1"/>
          </p:cNvSpPr>
          <p:nvPr>
            <p:ph type="sldNum" sz="quarter" idx="12"/>
          </p:nvPr>
        </p:nvSpPr>
        <p:spPr/>
        <p:txBody>
          <a:bodyPr/>
          <a:lstStyle/>
          <a:p>
            <a:fld id="{91E7459C-2A33-48E6-BA15-85A99BF6A849}" type="slidenum">
              <a:rPr lang="en-US" smtClean="0"/>
              <a:t>‹#›</a:t>
            </a:fld>
            <a:endParaRPr lang="en-US"/>
          </a:p>
        </p:txBody>
      </p:sp>
    </p:spTree>
    <p:extLst>
      <p:ext uri="{BB962C8B-B14F-4D97-AF65-F5344CB8AC3E}">
        <p14:creationId xmlns:p14="http://schemas.microsoft.com/office/powerpoint/2010/main" val="2453311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BF2C32-530C-3F4E-6AB7-49C6A119906D}"/>
              </a:ext>
            </a:extLst>
          </p:cNvPr>
          <p:cNvSpPr>
            <a:spLocks noGrp="1"/>
          </p:cNvSpPr>
          <p:nvPr>
            <p:ph type="sldNum" sz="quarter" idx="12"/>
          </p:nvPr>
        </p:nvSpPr>
        <p:spPr/>
        <p:txBody>
          <a:bodyPr/>
          <a:lstStyle/>
          <a:p>
            <a:fld id="{91E7459C-2A33-48E6-BA15-85A99BF6A849}" type="slidenum">
              <a:rPr lang="en-US" smtClean="0"/>
              <a:t>‹#›</a:t>
            </a:fld>
            <a:endParaRPr lang="en-US"/>
          </a:p>
        </p:txBody>
      </p:sp>
    </p:spTree>
    <p:extLst>
      <p:ext uri="{BB962C8B-B14F-4D97-AF65-F5344CB8AC3E}">
        <p14:creationId xmlns:p14="http://schemas.microsoft.com/office/powerpoint/2010/main" val="1680193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F406782-6818-46E0-F6AF-EB617FB6B953}"/>
              </a:ext>
            </a:extLst>
          </p:cNvPr>
          <p:cNvSpPr>
            <a:spLocks noGrp="1"/>
          </p:cNvSpPr>
          <p:nvPr>
            <p:ph type="sldNum" sz="quarter" idx="12"/>
          </p:nvPr>
        </p:nvSpPr>
        <p:spPr/>
        <p:txBody>
          <a:bodyPr/>
          <a:lstStyle/>
          <a:p>
            <a:fld id="{91E7459C-2A33-48E6-BA15-85A99BF6A849}" type="slidenum">
              <a:rPr lang="en-US" smtClean="0"/>
              <a:t>‹#›</a:t>
            </a:fld>
            <a:endParaRPr lang="en-US"/>
          </a:p>
        </p:txBody>
      </p:sp>
      <p:pic>
        <p:nvPicPr>
          <p:cNvPr id="4" name="Picture 6" descr="Logo  Description automatically generated">
            <a:extLst>
              <a:ext uri="{FF2B5EF4-FFF2-40B4-BE49-F238E27FC236}">
                <a16:creationId xmlns:a16="http://schemas.microsoft.com/office/drawing/2014/main" id="{841E0CB3-4445-9C52-C4E6-05D8A3DF04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96304" y="947"/>
            <a:ext cx="7199391" cy="2148844"/>
          </a:xfrm>
          <a:prstGeom prst="rect">
            <a:avLst/>
          </a:prstGeom>
        </p:spPr>
      </p:pic>
      <p:pic>
        <p:nvPicPr>
          <p:cNvPr id="5" name="Picture 4">
            <a:extLst>
              <a:ext uri="{FF2B5EF4-FFF2-40B4-BE49-F238E27FC236}">
                <a16:creationId xmlns:a16="http://schemas.microsoft.com/office/drawing/2014/main" id="{24A96A55-E0C1-872C-BACE-770002F626F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663303" y="2372666"/>
            <a:ext cx="1285875" cy="714375"/>
          </a:xfrm>
          <a:prstGeom prst="rect">
            <a:avLst/>
          </a:prstGeom>
          <a:noFill/>
          <a:ln>
            <a:noFill/>
          </a:ln>
        </p:spPr>
      </p:pic>
      <p:pic>
        <p:nvPicPr>
          <p:cNvPr id="7" name="Picture 6">
            <a:extLst>
              <a:ext uri="{FF2B5EF4-FFF2-40B4-BE49-F238E27FC236}">
                <a16:creationId xmlns:a16="http://schemas.microsoft.com/office/drawing/2014/main" id="{08B15F68-CACE-2C49-15F8-F8CA04D0B16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86823" y="2234182"/>
            <a:ext cx="1776932" cy="991341"/>
          </a:xfrm>
          <a:prstGeom prst="rect">
            <a:avLst/>
          </a:prstGeom>
        </p:spPr>
      </p:pic>
      <p:pic>
        <p:nvPicPr>
          <p:cNvPr id="8" name="Picture 7" descr="Wirtschaftsuniversität Wien: Net Neutrality - Projects - Research Institute  for Regulatory Economics">
            <a:extLst>
              <a:ext uri="{FF2B5EF4-FFF2-40B4-BE49-F238E27FC236}">
                <a16:creationId xmlns:a16="http://schemas.microsoft.com/office/drawing/2014/main" id="{36D56B2C-BDC7-8F00-D232-3A9078E9F8EE}"/>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587909" y="2280711"/>
            <a:ext cx="1209751" cy="904259"/>
          </a:xfrm>
          <a:prstGeom prst="rect">
            <a:avLst/>
          </a:prstGeom>
          <a:noFill/>
          <a:ln>
            <a:noFill/>
          </a:ln>
        </p:spPr>
      </p:pic>
      <p:pic>
        <p:nvPicPr>
          <p:cNvPr id="9" name="Picture 8">
            <a:extLst>
              <a:ext uri="{FF2B5EF4-FFF2-40B4-BE49-F238E27FC236}">
                <a16:creationId xmlns:a16="http://schemas.microsoft.com/office/drawing/2014/main" id="{183A4FB3-0B23-0E22-31C7-1F098B847C43}"/>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821814" y="2595538"/>
            <a:ext cx="1706880" cy="284702"/>
          </a:xfrm>
          <a:prstGeom prst="rect">
            <a:avLst/>
          </a:prstGeom>
          <a:noFill/>
          <a:ln>
            <a:noFill/>
          </a:ln>
        </p:spPr>
      </p:pic>
      <p:sp>
        <p:nvSpPr>
          <p:cNvPr id="19" name="TextBox 18">
            <a:extLst>
              <a:ext uri="{FF2B5EF4-FFF2-40B4-BE49-F238E27FC236}">
                <a16:creationId xmlns:a16="http://schemas.microsoft.com/office/drawing/2014/main" id="{0D6E0641-042D-B319-9DE3-29B384761CE7}"/>
              </a:ext>
            </a:extLst>
          </p:cNvPr>
          <p:cNvSpPr txBox="1"/>
          <p:nvPr userDrawn="1"/>
        </p:nvSpPr>
        <p:spPr>
          <a:xfrm>
            <a:off x="838200" y="4709731"/>
            <a:ext cx="10515600" cy="523220"/>
          </a:xfrm>
          <a:prstGeom prst="rect">
            <a:avLst/>
          </a:prstGeom>
          <a:noFill/>
        </p:spPr>
        <p:txBody>
          <a:bodyPr wrap="square" rtlCol="0" anchor="ctr">
            <a:spAutoFit/>
          </a:bodyPr>
          <a:lstStyle/>
          <a:p>
            <a:pPr algn="ctr"/>
            <a:r>
              <a:rPr lang="en-US" sz="2800" b="1">
                <a:latin typeface="Trebuchet MS" panose="020B0603020202020204" pitchFamily="34" charset="0"/>
              </a:rPr>
              <a:t>Thank you!</a:t>
            </a:r>
            <a:endParaRPr lang="nl-NL" sz="2800" b="1">
              <a:latin typeface="Trebuchet MS" panose="020B0603020202020204" pitchFamily="34" charset="0"/>
            </a:endParaRPr>
          </a:p>
        </p:txBody>
      </p:sp>
      <p:sp>
        <p:nvSpPr>
          <p:cNvPr id="20" name="TextBox 19">
            <a:extLst>
              <a:ext uri="{FF2B5EF4-FFF2-40B4-BE49-F238E27FC236}">
                <a16:creationId xmlns:a16="http://schemas.microsoft.com/office/drawing/2014/main" id="{9785B622-E505-4268-94D1-6E77BBAE6B3D}"/>
              </a:ext>
            </a:extLst>
          </p:cNvPr>
          <p:cNvSpPr txBox="1"/>
          <p:nvPr userDrawn="1"/>
        </p:nvSpPr>
        <p:spPr>
          <a:xfrm>
            <a:off x="838200" y="5335162"/>
            <a:ext cx="10515600" cy="540000"/>
          </a:xfrm>
          <a:prstGeom prst="rect">
            <a:avLst/>
          </a:prstGeom>
          <a:noFill/>
        </p:spPr>
        <p:txBody>
          <a:bodyPr wrap="square" rtlCol="0" anchor="ctr">
            <a:spAutoFit/>
          </a:bodyPr>
          <a:lstStyle/>
          <a:p>
            <a:pPr lvl="0" algn="ctr"/>
            <a:r>
              <a:rPr lang="en-US" sz="2800">
                <a:latin typeface="Trebuchet MS" panose="020B0603020202020204" pitchFamily="34" charset="0"/>
              </a:rPr>
              <a:t>Visit </a:t>
            </a:r>
            <a:r>
              <a:rPr lang="en-US" sz="2800">
                <a:solidFill>
                  <a:srgbClr val="2F7E07"/>
                </a:solidFill>
                <a:latin typeface="Trebuchet MS" panose="020B0603020202020204" pitchFamily="34" charset="0"/>
                <a:hlinkClick r:id="rId7">
                  <a:extLst>
                    <a:ext uri="{A12FA001-AC4F-418D-AE19-62706E023703}">
                      <ahyp:hlinkClr xmlns:ahyp="http://schemas.microsoft.com/office/drawing/2018/hyperlinkcolor" val="tx"/>
                    </a:ext>
                  </a:extLst>
                </a:hlinkClick>
              </a:rPr>
              <a:t>https://www.bamboo-horizon.eu/</a:t>
            </a:r>
            <a:endParaRPr lang="en-US" sz="2800">
              <a:solidFill>
                <a:srgbClr val="2F7E07"/>
              </a:solidFill>
              <a:latin typeface="Trebuchet MS" panose="020B0603020202020204" pitchFamily="34" charset="0"/>
            </a:endParaRPr>
          </a:p>
        </p:txBody>
      </p:sp>
      <p:pic>
        <p:nvPicPr>
          <p:cNvPr id="10" name="Picture 9" descr="Logo Ministerie van Infrastructuur en Waterstaat - UnscriptConsult">
            <a:extLst>
              <a:ext uri="{FF2B5EF4-FFF2-40B4-BE49-F238E27FC236}">
                <a16:creationId xmlns:a16="http://schemas.microsoft.com/office/drawing/2014/main" id="{677C8A06-1CF6-A3C3-45C2-8607E8A54030}"/>
              </a:ext>
            </a:extLst>
          </p:cNvPr>
          <p:cNvPicPr preferRelativeResize="0">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109780" y="3184970"/>
            <a:ext cx="1269683" cy="1269683"/>
          </a:xfrm>
          <a:prstGeom prst="rect">
            <a:avLst/>
          </a:prstGeom>
          <a:noFill/>
          <a:ln>
            <a:noFill/>
          </a:ln>
        </p:spPr>
      </p:pic>
      <p:pic>
        <p:nvPicPr>
          <p:cNvPr id="11" name="Picture 10">
            <a:extLst>
              <a:ext uri="{FF2B5EF4-FFF2-40B4-BE49-F238E27FC236}">
                <a16:creationId xmlns:a16="http://schemas.microsoft.com/office/drawing/2014/main" id="{363D5D49-1274-20FD-41E7-BC5CDCFD41D6}"/>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6959713" y="3447854"/>
            <a:ext cx="1859756" cy="743903"/>
          </a:xfrm>
          <a:prstGeom prst="rect">
            <a:avLst/>
          </a:prstGeom>
          <a:noFill/>
          <a:ln>
            <a:noFill/>
          </a:ln>
        </p:spPr>
      </p:pic>
      <p:pic>
        <p:nvPicPr>
          <p:cNvPr id="12" name="Picture 11">
            <a:extLst>
              <a:ext uri="{FF2B5EF4-FFF2-40B4-BE49-F238E27FC236}">
                <a16:creationId xmlns:a16="http://schemas.microsoft.com/office/drawing/2014/main" id="{51E22AFC-C43E-B711-B2A0-D301D757A51A}"/>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3372527" y="3401901"/>
            <a:ext cx="835819" cy="835819"/>
          </a:xfrm>
          <a:prstGeom prst="rect">
            <a:avLst/>
          </a:prstGeom>
          <a:noFill/>
          <a:ln>
            <a:noFill/>
          </a:ln>
        </p:spPr>
      </p:pic>
      <p:pic>
        <p:nvPicPr>
          <p:cNvPr id="13" name="Picture 12" descr="SUASIS Login Sokoine University Of Agriculture">
            <a:extLst>
              <a:ext uri="{FF2B5EF4-FFF2-40B4-BE49-F238E27FC236}">
                <a16:creationId xmlns:a16="http://schemas.microsoft.com/office/drawing/2014/main" id="{970D7050-A246-D7C2-3A8F-523FA3CDE5B9}"/>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5201410" y="3437187"/>
            <a:ext cx="765239" cy="765239"/>
          </a:xfrm>
          <a:prstGeom prst="rect">
            <a:avLst/>
          </a:prstGeom>
          <a:noFill/>
          <a:ln>
            <a:noFill/>
          </a:ln>
        </p:spPr>
      </p:pic>
      <p:pic>
        <p:nvPicPr>
          <p:cNvPr id="2" name="Picture 1">
            <a:extLst>
              <a:ext uri="{FF2B5EF4-FFF2-40B4-BE49-F238E27FC236}">
                <a16:creationId xmlns:a16="http://schemas.microsoft.com/office/drawing/2014/main" id="{5A28A8CF-F50B-5F32-C29E-350030EBB129}"/>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l="13275" r="12255"/>
          <a:stretch/>
        </p:blipFill>
        <p:spPr bwMode="auto">
          <a:xfrm>
            <a:off x="9812533" y="3291393"/>
            <a:ext cx="1269684" cy="1057275"/>
          </a:xfrm>
          <a:prstGeom prst="rect">
            <a:avLst/>
          </a:prstGeom>
          <a:noFill/>
          <a:ln>
            <a:noFill/>
          </a:ln>
        </p:spPr>
      </p:pic>
    </p:spTree>
    <p:extLst>
      <p:ext uri="{BB962C8B-B14F-4D97-AF65-F5344CB8AC3E}">
        <p14:creationId xmlns:p14="http://schemas.microsoft.com/office/powerpoint/2010/main" val="1342110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945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C0B677-6362-B895-CF79-D69903C436C7}"/>
              </a:ext>
            </a:extLst>
          </p:cNvPr>
          <p:cNvSpPr/>
          <p:nvPr userDrawn="1"/>
        </p:nvSpPr>
        <p:spPr>
          <a:xfrm>
            <a:off x="0" y="6356350"/>
            <a:ext cx="12192000" cy="501650"/>
          </a:xfrm>
          <a:prstGeom prst="rect">
            <a:avLst/>
          </a:prstGeom>
          <a:solidFill>
            <a:srgbClr val="2F7E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39DB1A4E-BC5B-138C-725F-0146EDC9A2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BE9BB7-0BC0-32BB-5526-533E1CE2F7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48A24F3-D1A1-5FA8-D68D-5D8DECE4B055}"/>
              </a:ext>
            </a:extLst>
          </p:cNvPr>
          <p:cNvSpPr>
            <a:spLocks noGrp="1"/>
          </p:cNvSpPr>
          <p:nvPr>
            <p:ph type="sldNum" sz="quarter" idx="4"/>
          </p:nvPr>
        </p:nvSpPr>
        <p:spPr>
          <a:xfrm>
            <a:off x="8610600" y="6424609"/>
            <a:ext cx="2743200" cy="365125"/>
          </a:xfrm>
          <a:prstGeom prst="rect">
            <a:avLst/>
          </a:prstGeom>
        </p:spPr>
        <p:txBody>
          <a:bodyPr vert="horz" lIns="91440" tIns="45720" rIns="91440" bIns="45720" rtlCol="0" anchor="ctr"/>
          <a:lstStyle>
            <a:lvl1pPr algn="r">
              <a:defRPr sz="1200">
                <a:solidFill>
                  <a:schemeClr val="bg1"/>
                </a:solidFill>
                <a:latin typeface="Trebuchet MS" panose="020B0603020202020204" pitchFamily="34" charset="0"/>
              </a:defRPr>
            </a:lvl1pPr>
          </a:lstStyle>
          <a:p>
            <a:fld id="{91E7459C-2A33-48E6-BA15-85A99BF6A849}" type="slidenum">
              <a:rPr lang="en-US" smtClean="0"/>
              <a:pPr/>
              <a:t>‹#›</a:t>
            </a:fld>
            <a:endParaRPr lang="en-US"/>
          </a:p>
        </p:txBody>
      </p:sp>
      <p:pic>
        <p:nvPicPr>
          <p:cNvPr id="9" name="Picture 8" descr="A black and white logo  Description automatically generated with low confidence">
            <a:extLst>
              <a:ext uri="{FF2B5EF4-FFF2-40B4-BE49-F238E27FC236}">
                <a16:creationId xmlns:a16="http://schemas.microsoft.com/office/drawing/2014/main" id="{69CBB524-697A-4840-21F0-F1DFE9738BC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044049" y="6327155"/>
            <a:ext cx="1876301" cy="560031"/>
          </a:xfrm>
          <a:prstGeom prst="rect">
            <a:avLst/>
          </a:prstGeom>
        </p:spPr>
      </p:pic>
      <p:sp>
        <p:nvSpPr>
          <p:cNvPr id="8" name="Szövegdoboz 17">
            <a:extLst>
              <a:ext uri="{FF2B5EF4-FFF2-40B4-BE49-F238E27FC236}">
                <a16:creationId xmlns:a16="http://schemas.microsoft.com/office/drawing/2014/main" id="{36B2398D-EB33-4E41-19E1-0CBE9FC195A7}"/>
              </a:ext>
            </a:extLst>
          </p:cNvPr>
          <p:cNvSpPr txBox="1"/>
          <p:nvPr userDrawn="1"/>
        </p:nvSpPr>
        <p:spPr>
          <a:xfrm>
            <a:off x="2483696" y="6374435"/>
            <a:ext cx="4154847" cy="467239"/>
          </a:xfrm>
          <a:prstGeom prst="rect">
            <a:avLst/>
          </a:prstGeom>
          <a:noFill/>
        </p:spPr>
        <p:txBody>
          <a:bodyPr wrap="square" tIns="18000" bIns="18000" rtlCol="0">
            <a:spAutoFit/>
          </a:bodyPr>
          <a:lstStyle/>
          <a:p>
            <a:r>
              <a:rPr lang="en-GB" sz="700" b="0" i="0" kern="1200">
                <a:solidFill>
                  <a:schemeClr val="bg1"/>
                </a:solidFill>
                <a:latin typeface="Trebuchet MS" panose="020B0603020202020204" pitchFamily="34" charset="0"/>
                <a:ea typeface="+mn-ea"/>
                <a:cs typeface="Times New Roman" panose="02020603050405020304" pitchFamily="18" charset="0"/>
              </a:rPr>
              <a:t>Co-funded by the European Union and the Swiss Confederation. Views and opinions expressed are, however, those of the author(s) only and do not necessarily reflect those of the European Union, the European Research Executive Agency, or the Swiss Confederation. Neither the European Union, nor the granting authority, nor the Swiss Confederation can be held responsible for them.</a:t>
            </a:r>
            <a:endParaRPr lang="hu-HU" sz="700" b="0" i="0">
              <a:solidFill>
                <a:schemeClr val="bg1"/>
              </a:solidFill>
              <a:latin typeface="Trebuchet MS" panose="020B0603020202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C399E57A-0794-587F-62CA-D129505F17B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93618" y="6377623"/>
            <a:ext cx="1792959" cy="454793"/>
          </a:xfrm>
          <a:prstGeom prst="rect">
            <a:avLst/>
          </a:prstGeom>
        </p:spPr>
      </p:pic>
      <p:pic>
        <p:nvPicPr>
          <p:cNvPr id="11" name="Picture 10">
            <a:extLst>
              <a:ext uri="{FF2B5EF4-FFF2-40B4-BE49-F238E27FC236}">
                <a16:creationId xmlns:a16="http://schemas.microsoft.com/office/drawing/2014/main" id="{4FC250C7-2920-ECF8-FFF8-06D1103934DC}"/>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0" y="6321440"/>
            <a:ext cx="548031" cy="576683"/>
          </a:xfrm>
          <a:prstGeom prst="rect">
            <a:avLst/>
          </a:prstGeom>
        </p:spPr>
      </p:pic>
    </p:spTree>
    <p:extLst>
      <p:ext uri="{BB962C8B-B14F-4D97-AF65-F5344CB8AC3E}">
        <p14:creationId xmlns:p14="http://schemas.microsoft.com/office/powerpoint/2010/main" val="437779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5" r:id="rId4"/>
    <p:sldLayoutId id="2147483657" r:id="rId5"/>
    <p:sldLayoutId id="2147483658" r:id="rId6"/>
  </p:sldLayoutIdLst>
  <p:hf hdr="0" ftr="0" dt="0"/>
  <p:txStyles>
    <p:titleStyle>
      <a:lvl1pPr algn="l" defTabSz="914400" rtl="0" eaLnBrk="1" latinLnBrk="0" hangingPunct="1">
        <a:lnSpc>
          <a:spcPct val="90000"/>
        </a:lnSpc>
        <a:spcBef>
          <a:spcPct val="0"/>
        </a:spcBef>
        <a:buNone/>
        <a:defRPr sz="3600" kern="1200">
          <a:solidFill>
            <a:srgbClr val="2F7E07"/>
          </a:solidFill>
          <a:latin typeface="Trebuchet MS" panose="020B0603020202020204" pitchFamily="34"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5.png"/><Relationship Id="rId7" Type="http://schemas.openxmlformats.org/officeDocument/2006/relationships/image" Target="../media/image14.png"/><Relationship Id="rId12" Type="http://schemas.openxmlformats.org/officeDocument/2006/relationships/image" Target="../media/image52.png"/><Relationship Id="rId2" Type="http://schemas.openxmlformats.org/officeDocument/2006/relationships/image" Target="../media/image44.png"/><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51.png"/><Relationship Id="rId5" Type="http://schemas.openxmlformats.org/officeDocument/2006/relationships/image" Target="../media/image47.png"/><Relationship Id="rId10" Type="http://schemas.openxmlformats.org/officeDocument/2006/relationships/image" Target="../media/image50.jpeg"/><Relationship Id="rId4" Type="http://schemas.openxmlformats.org/officeDocument/2006/relationships/image" Target="../media/image46.png"/><Relationship Id="rId9"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hyperlink" Target="http://www.xio-sa.com"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A6F28-4C02-3031-AD3D-CA802E307907}"/>
              </a:ext>
            </a:extLst>
          </p:cNvPr>
          <p:cNvSpPr>
            <a:spLocks noGrp="1"/>
          </p:cNvSpPr>
          <p:nvPr>
            <p:ph type="ctrTitle"/>
          </p:nvPr>
        </p:nvSpPr>
        <p:spPr/>
        <p:txBody>
          <a:bodyPr/>
          <a:lstStyle/>
          <a:p>
            <a:r>
              <a:rPr lang="nl-NL" b="0">
                <a:latin typeface="Trebuchet MS"/>
              </a:rPr>
              <a:t>Global AREA-of-Protection Footprints </a:t>
            </a:r>
            <a:br>
              <a:rPr lang="nl-NL" b="0" dirty="0">
                <a:latin typeface="Trebuchet MS"/>
              </a:rPr>
            </a:br>
            <a:r>
              <a:rPr lang="nl-NL" b="0">
                <a:latin typeface="Trebuchet MS"/>
              </a:rPr>
              <a:t>&amp; Spend-Based Impact Factors</a:t>
            </a:r>
            <a:endParaRPr lang="en-US"/>
          </a:p>
        </p:txBody>
      </p:sp>
      <p:sp>
        <p:nvSpPr>
          <p:cNvPr id="3" name="Subtitle 2">
            <a:extLst>
              <a:ext uri="{FF2B5EF4-FFF2-40B4-BE49-F238E27FC236}">
                <a16:creationId xmlns:a16="http://schemas.microsoft.com/office/drawing/2014/main" id="{2E7B3625-7D69-E9BF-133F-FF3CF62DB312}"/>
              </a:ext>
            </a:extLst>
          </p:cNvPr>
          <p:cNvSpPr>
            <a:spLocks noGrp="1"/>
          </p:cNvSpPr>
          <p:nvPr>
            <p:ph type="subTitle" idx="1"/>
          </p:nvPr>
        </p:nvSpPr>
        <p:spPr>
          <a:xfrm>
            <a:off x="838200" y="3487125"/>
            <a:ext cx="10515600" cy="1260000"/>
          </a:xfrm>
        </p:spPr>
        <p:txBody>
          <a:bodyPr/>
          <a:lstStyle/>
          <a:p>
            <a:r>
              <a:rPr lang="nl-NL" b="0">
                <a:latin typeface="Trebuchet MS"/>
              </a:rPr>
              <a:t>First comprehensive damage-level integration of </a:t>
            </a:r>
            <a:endParaRPr lang="en-US"/>
          </a:p>
          <a:p>
            <a:r>
              <a:rPr lang="nl-NL" b="0">
                <a:latin typeface="Trebuchet MS"/>
              </a:rPr>
              <a:t>UNEP-GLAM with EXIOBASE</a:t>
            </a:r>
            <a:endParaRPr lang="en-US"/>
          </a:p>
        </p:txBody>
      </p:sp>
      <p:sp>
        <p:nvSpPr>
          <p:cNvPr id="4" name="Text Placeholder 3">
            <a:extLst>
              <a:ext uri="{FF2B5EF4-FFF2-40B4-BE49-F238E27FC236}">
                <a16:creationId xmlns:a16="http://schemas.microsoft.com/office/drawing/2014/main" id="{D2A62C44-43B8-53FA-1CEE-46CF633FCDAE}"/>
              </a:ext>
            </a:extLst>
          </p:cNvPr>
          <p:cNvSpPr>
            <a:spLocks noGrp="1"/>
          </p:cNvSpPr>
          <p:nvPr>
            <p:ph type="body" sz="quarter" idx="13"/>
          </p:nvPr>
        </p:nvSpPr>
        <p:spPr>
          <a:xfrm>
            <a:off x="995081" y="4888707"/>
            <a:ext cx="10515600" cy="539750"/>
          </a:xfrm>
        </p:spPr>
        <p:txBody>
          <a:bodyPr>
            <a:normAutofit fontScale="70000" lnSpcReduction="20000"/>
          </a:bodyPr>
          <a:lstStyle/>
          <a:p>
            <a:r>
              <a:rPr lang="nl-NL">
                <a:latin typeface="Trebuchet MS"/>
              </a:rPr>
              <a:t>Konstantin Stadler, Candy Deck, Martin Dorber, Silvan Goldenberg, Francesca Verones, </a:t>
            </a:r>
            <a:r>
              <a:rPr lang="nl-NL" dirty="0">
                <a:latin typeface="Trebuchet MS"/>
              </a:rPr>
              <a:t>Kajwan Rasul,  Kjersti Eikeland, Elisha Willson, Richard Wood</a:t>
            </a:r>
          </a:p>
          <a:p>
            <a:endParaRPr lang="nl-NL" sz="1400"/>
          </a:p>
        </p:txBody>
      </p:sp>
      <p:sp>
        <p:nvSpPr>
          <p:cNvPr id="5" name="Text Placeholder 4">
            <a:extLst>
              <a:ext uri="{FF2B5EF4-FFF2-40B4-BE49-F238E27FC236}">
                <a16:creationId xmlns:a16="http://schemas.microsoft.com/office/drawing/2014/main" id="{CF20D5D3-F682-8ECC-752A-71EC5BB86AFE}"/>
              </a:ext>
            </a:extLst>
          </p:cNvPr>
          <p:cNvSpPr>
            <a:spLocks noGrp="1"/>
          </p:cNvSpPr>
          <p:nvPr>
            <p:ph type="body" sz="quarter" idx="14"/>
          </p:nvPr>
        </p:nvSpPr>
        <p:spPr>
          <a:xfrm>
            <a:off x="2944905" y="5843461"/>
            <a:ext cx="6606989" cy="575609"/>
          </a:xfrm>
        </p:spPr>
        <p:txBody>
          <a:bodyPr>
            <a:normAutofit/>
          </a:bodyPr>
          <a:lstStyle/>
          <a:p>
            <a:r>
              <a:rPr lang="nl-NL" sz="1600">
                <a:latin typeface="Trebuchet MS"/>
              </a:rPr>
              <a:t>32nd IIOA Conference, Seville – 23rd June 2026</a:t>
            </a:r>
            <a:endParaRPr lang="en-US" sz="1600"/>
          </a:p>
        </p:txBody>
      </p:sp>
      <p:sp>
        <p:nvSpPr>
          <p:cNvPr id="6" name="Slide Number Placeholder 5">
            <a:extLst>
              <a:ext uri="{FF2B5EF4-FFF2-40B4-BE49-F238E27FC236}">
                <a16:creationId xmlns:a16="http://schemas.microsoft.com/office/drawing/2014/main" id="{3A26B466-2B70-3427-4387-68BFD5D46252}"/>
              </a:ext>
            </a:extLst>
          </p:cNvPr>
          <p:cNvSpPr>
            <a:spLocks noGrp="1"/>
          </p:cNvSpPr>
          <p:nvPr>
            <p:ph type="sldNum" sz="quarter" idx="12"/>
          </p:nvPr>
        </p:nvSpPr>
        <p:spPr/>
        <p:txBody>
          <a:bodyPr/>
          <a:lstStyle/>
          <a:p>
            <a:fld id="{91E7459C-2A33-48E6-BA15-85A99BF6A849}" type="slidenum">
              <a:rPr lang="en-US" smtClean="0"/>
              <a:t>1</a:t>
            </a:fld>
            <a:endParaRPr lang="en-US"/>
          </a:p>
        </p:txBody>
      </p:sp>
      <p:pic>
        <p:nvPicPr>
          <p:cNvPr id="8" name="Picture 7" descr="A logo of a tree with gears and arrows  AI-generated content may be incorrect.">
            <a:extLst>
              <a:ext uri="{FF2B5EF4-FFF2-40B4-BE49-F238E27FC236}">
                <a16:creationId xmlns:a16="http://schemas.microsoft.com/office/drawing/2014/main" id="{F15811A3-ED57-99A6-FD37-DCB8DB5309A8}"/>
              </a:ext>
            </a:extLst>
          </p:cNvPr>
          <p:cNvPicPr>
            <a:picLocks noChangeAspect="1"/>
          </p:cNvPicPr>
          <p:nvPr/>
        </p:nvPicPr>
        <p:blipFill>
          <a:blip r:embed="rId2"/>
          <a:stretch>
            <a:fillRect/>
          </a:stretch>
        </p:blipFill>
        <p:spPr>
          <a:xfrm>
            <a:off x="11185711" y="5716586"/>
            <a:ext cx="645460" cy="542181"/>
          </a:xfrm>
          <a:prstGeom prst="rect">
            <a:avLst/>
          </a:prstGeom>
        </p:spPr>
      </p:pic>
      <p:pic>
        <p:nvPicPr>
          <p:cNvPr id="10" name="Picture 9" descr="A close up of a text  AI-generated content may be incorrect.">
            <a:extLst>
              <a:ext uri="{FF2B5EF4-FFF2-40B4-BE49-F238E27FC236}">
                <a16:creationId xmlns:a16="http://schemas.microsoft.com/office/drawing/2014/main" id="{07C0D864-42B8-C542-ECE8-C1993CBCB00A}"/>
              </a:ext>
            </a:extLst>
          </p:cNvPr>
          <p:cNvPicPr>
            <a:picLocks noChangeAspect="1"/>
          </p:cNvPicPr>
          <p:nvPr/>
        </p:nvPicPr>
        <p:blipFill>
          <a:blip r:embed="rId3"/>
          <a:srcRect r="54327" b="3846"/>
          <a:stretch>
            <a:fillRect/>
          </a:stretch>
        </p:blipFill>
        <p:spPr>
          <a:xfrm>
            <a:off x="9892367" y="5841776"/>
            <a:ext cx="1184596" cy="314233"/>
          </a:xfrm>
          <a:prstGeom prst="rect">
            <a:avLst/>
          </a:prstGeom>
        </p:spPr>
      </p:pic>
      <p:sp>
        <p:nvSpPr>
          <p:cNvPr id="12" name="Text Placeholder 3">
            <a:extLst>
              <a:ext uri="{FF2B5EF4-FFF2-40B4-BE49-F238E27FC236}">
                <a16:creationId xmlns:a16="http://schemas.microsoft.com/office/drawing/2014/main" id="{2E265BBB-48F5-1497-C7C4-DF5BF1CA9118}"/>
              </a:ext>
            </a:extLst>
          </p:cNvPr>
          <p:cNvSpPr txBox="1">
            <a:spLocks/>
          </p:cNvSpPr>
          <p:nvPr/>
        </p:nvSpPr>
        <p:spPr>
          <a:xfrm>
            <a:off x="3566457" y="5499801"/>
            <a:ext cx="5366871" cy="562162"/>
          </a:xfrm>
          <a:prstGeom prst="rect">
            <a:avLst/>
          </a:prstGeom>
        </p:spPr>
        <p:txBody>
          <a:bodyPr vert="horz" lIns="91440" tIns="45720" rIns="91440" bIns="45720" rtlCol="0" anchor="ctr">
            <a:normAutofit fontScale="55000" lnSpcReduction="20000"/>
          </a:bodyPr>
          <a:lstStyle>
            <a:lvl1pPr marL="0" indent="0" algn="ctr" defTabSz="914400" rtl="0" eaLnBrk="1" latinLnBrk="0" hangingPunct="1">
              <a:lnSpc>
                <a:spcPct val="100000"/>
              </a:lnSpc>
              <a:spcBef>
                <a:spcPts val="1000"/>
              </a:spcBef>
              <a:buFont typeface="Arial" panose="020B0604020202020204" pitchFamily="34" charset="0"/>
              <a:buNone/>
              <a:defRPr sz="24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latin typeface="Trebuchet MS"/>
              </a:rPr>
              <a:t>Industrial Ecology Programme, NTNU, Norway</a:t>
            </a:r>
            <a:endParaRPr lang="nl-NL"/>
          </a:p>
          <a:p>
            <a:r>
              <a:rPr lang="nl-NL">
                <a:latin typeface="Trebuchet MS"/>
              </a:rPr>
              <a:t>XIO Sustainability Analytics, Oslo, Norway</a:t>
            </a:r>
            <a:endParaRPr lang="nl-NL" dirty="0"/>
          </a:p>
          <a:p>
            <a:endParaRPr lang="nl-NL" sz="1400"/>
          </a:p>
        </p:txBody>
      </p:sp>
      <p:pic>
        <p:nvPicPr>
          <p:cNvPr id="9" name="Picture 8" descr="A blue and green logo&#10;&#10;AI-generated content may be incorrect.">
            <a:extLst>
              <a:ext uri="{FF2B5EF4-FFF2-40B4-BE49-F238E27FC236}">
                <a16:creationId xmlns:a16="http://schemas.microsoft.com/office/drawing/2014/main" id="{37AA818A-9CD3-DE6F-6150-2EA522FB44B2}"/>
              </a:ext>
            </a:extLst>
          </p:cNvPr>
          <p:cNvPicPr>
            <a:picLocks noChangeAspect="1"/>
          </p:cNvPicPr>
          <p:nvPr/>
        </p:nvPicPr>
        <p:blipFill>
          <a:blip r:embed="rId4"/>
          <a:stretch>
            <a:fillRect/>
          </a:stretch>
        </p:blipFill>
        <p:spPr>
          <a:xfrm>
            <a:off x="9117946" y="5780274"/>
            <a:ext cx="589990" cy="407334"/>
          </a:xfrm>
          <a:prstGeom prst="rect">
            <a:avLst/>
          </a:prstGeom>
        </p:spPr>
      </p:pic>
    </p:spTree>
    <p:extLst>
      <p:ext uri="{BB962C8B-B14F-4D97-AF65-F5344CB8AC3E}">
        <p14:creationId xmlns:p14="http://schemas.microsoft.com/office/powerpoint/2010/main" val="1022577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22930-AF84-D734-CE25-4D60223DEA7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0B1102E-8673-B29C-27F1-6C6F2E07DB4E}"/>
              </a:ext>
            </a:extLst>
          </p:cNvPr>
          <p:cNvSpPr>
            <a:spLocks noGrp="1"/>
          </p:cNvSpPr>
          <p:nvPr>
            <p:ph type="sldNum" sz="quarter" idx="12"/>
          </p:nvPr>
        </p:nvSpPr>
        <p:spPr/>
        <p:txBody>
          <a:bodyPr/>
          <a:lstStyle/>
          <a:p>
            <a:fld id="{91E7459C-2A33-48E6-BA15-85A99BF6A849}" type="slidenum">
              <a:rPr lang="en-US" smtClean="0"/>
              <a:t>10</a:t>
            </a:fld>
            <a:endParaRPr lang="en-US"/>
          </a:p>
        </p:txBody>
      </p:sp>
      <p:sp>
        <p:nvSpPr>
          <p:cNvPr id="3" name="Text 1">
            <a:extLst>
              <a:ext uri="{FF2B5EF4-FFF2-40B4-BE49-F238E27FC236}">
                <a16:creationId xmlns:a16="http://schemas.microsoft.com/office/drawing/2014/main" id="{9629306E-24CE-E270-6E2F-DF8C9773BE2C}"/>
              </a:ext>
            </a:extLst>
          </p:cNvPr>
          <p:cNvSpPr/>
          <p:nvPr/>
        </p:nvSpPr>
        <p:spPr>
          <a:xfrm>
            <a:off x="550164" y="926449"/>
            <a:ext cx="11091672" cy="786384"/>
          </a:xfrm>
          <a:prstGeom prst="rect">
            <a:avLst/>
          </a:prstGeom>
          <a:noFill/>
          <a:ln/>
        </p:spPr>
        <p:txBody>
          <a:bodyPr wrap="square" lIns="0" tIns="0" rIns="0" bIns="0" rtlCol="0" anchor="ctr"/>
          <a:lstStyle/>
          <a:p>
            <a:r>
              <a:rPr lang="en-US" sz="3100" b="1">
                <a:solidFill>
                  <a:srgbClr val="2F7E07"/>
                </a:solidFill>
                <a:latin typeface="Cambria"/>
                <a:ea typeface="Cambria"/>
              </a:rPr>
              <a:t>The Results</a:t>
            </a:r>
            <a:endParaRPr lang="en-US"/>
          </a:p>
        </p:txBody>
      </p:sp>
    </p:spTree>
    <p:extLst>
      <p:ext uri="{BB962C8B-B14F-4D97-AF65-F5344CB8AC3E}">
        <p14:creationId xmlns:p14="http://schemas.microsoft.com/office/powerpoint/2010/main" val="424576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D8AAE-020F-55D3-36CE-83A5A20E410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3525556-B7D9-D2E9-9B25-A0687230311A}"/>
              </a:ext>
            </a:extLst>
          </p:cNvPr>
          <p:cNvSpPr>
            <a:spLocks noGrp="1"/>
          </p:cNvSpPr>
          <p:nvPr>
            <p:ph type="sldNum" sz="quarter" idx="12"/>
          </p:nvPr>
        </p:nvSpPr>
        <p:spPr/>
        <p:txBody>
          <a:bodyPr/>
          <a:lstStyle/>
          <a:p>
            <a:fld id="{91E7459C-2A33-48E6-BA15-85A99BF6A849}" type="slidenum">
              <a:rPr lang="en-US" smtClean="0"/>
              <a:t>11</a:t>
            </a:fld>
            <a:endParaRPr lang="en-US"/>
          </a:p>
        </p:txBody>
      </p:sp>
      <p:sp>
        <p:nvSpPr>
          <p:cNvPr id="10" name="Shape 4">
            <a:extLst>
              <a:ext uri="{FF2B5EF4-FFF2-40B4-BE49-F238E27FC236}">
                <a16:creationId xmlns:a16="http://schemas.microsoft.com/office/drawing/2014/main" id="{1311292F-C967-B23D-FEEB-AB0D586EC51F}"/>
              </a:ext>
            </a:extLst>
          </p:cNvPr>
          <p:cNvSpPr/>
          <p:nvPr/>
        </p:nvSpPr>
        <p:spPr>
          <a:xfrm>
            <a:off x="550164" y="2062883"/>
            <a:ext cx="5362956" cy="1700784"/>
          </a:xfrm>
          <a:prstGeom prst="roundRect">
            <a:avLst>
              <a:gd name="adj" fmla="val 6452"/>
            </a:avLst>
          </a:prstGeom>
          <a:solidFill>
            <a:srgbClr val="24432A"/>
          </a:solidFill>
          <a:ln/>
          <a:effectLst>
            <a:outerShdw blurRad="114300" dist="38100" dir="5400000" algn="bl" rotWithShape="0">
              <a:srgbClr val="000000">
                <a:alpha val="28000"/>
              </a:srgbClr>
            </a:outerShdw>
          </a:effectLst>
        </p:spPr>
        <p:txBody>
          <a:bodyPr/>
          <a:lstStyle/>
          <a:p>
            <a:endParaRPr lang="nb-NO"/>
          </a:p>
        </p:txBody>
      </p:sp>
      <p:sp>
        <p:nvSpPr>
          <p:cNvPr id="11" name="Shape 5">
            <a:extLst>
              <a:ext uri="{FF2B5EF4-FFF2-40B4-BE49-F238E27FC236}">
                <a16:creationId xmlns:a16="http://schemas.microsoft.com/office/drawing/2014/main" id="{EEB603BF-B7C8-4DE0-643D-AEED488A773C}"/>
              </a:ext>
            </a:extLst>
          </p:cNvPr>
          <p:cNvSpPr/>
          <p:nvPr/>
        </p:nvSpPr>
        <p:spPr>
          <a:xfrm>
            <a:off x="897636" y="2373779"/>
            <a:ext cx="585216" cy="585216"/>
          </a:xfrm>
          <a:prstGeom prst="ellipse">
            <a:avLst/>
          </a:prstGeom>
          <a:solidFill>
            <a:srgbClr val="97BC62"/>
          </a:solidFill>
          <a:ln/>
        </p:spPr>
        <p:txBody>
          <a:bodyPr/>
          <a:lstStyle/>
          <a:p>
            <a:endParaRPr lang="nb-NO"/>
          </a:p>
        </p:txBody>
      </p:sp>
      <p:pic>
        <p:nvPicPr>
          <p:cNvPr id="12" name="Image 0" descr="preencoded.png">
            <a:extLst>
              <a:ext uri="{FF2B5EF4-FFF2-40B4-BE49-F238E27FC236}">
                <a16:creationId xmlns:a16="http://schemas.microsoft.com/office/drawing/2014/main" id="{8A8EE4CB-D474-131B-68A1-53BDB6F795AB}"/>
              </a:ext>
            </a:extLst>
          </p:cNvPr>
          <p:cNvPicPr>
            <a:picLocks noChangeAspect="1"/>
          </p:cNvPicPr>
          <p:nvPr/>
        </p:nvPicPr>
        <p:blipFill>
          <a:blip r:embed="rId2"/>
          <a:stretch>
            <a:fillRect/>
          </a:stretch>
        </p:blipFill>
        <p:spPr>
          <a:xfrm>
            <a:off x="1048512" y="2524655"/>
            <a:ext cx="283464" cy="283464"/>
          </a:xfrm>
          <a:prstGeom prst="rect">
            <a:avLst/>
          </a:prstGeom>
        </p:spPr>
      </p:pic>
      <p:sp>
        <p:nvSpPr>
          <p:cNvPr id="13" name="Text 6">
            <a:extLst>
              <a:ext uri="{FF2B5EF4-FFF2-40B4-BE49-F238E27FC236}">
                <a16:creationId xmlns:a16="http://schemas.microsoft.com/office/drawing/2014/main" id="{7AC31F25-A304-65EB-ECB7-A0229C75E659}"/>
              </a:ext>
            </a:extLst>
          </p:cNvPr>
          <p:cNvSpPr/>
          <p:nvPr/>
        </p:nvSpPr>
        <p:spPr>
          <a:xfrm>
            <a:off x="4998720" y="2337203"/>
            <a:ext cx="731520" cy="365760"/>
          </a:xfrm>
          <a:prstGeom prst="rect">
            <a:avLst/>
          </a:prstGeom>
          <a:noFill/>
          <a:ln/>
        </p:spPr>
        <p:txBody>
          <a:bodyPr wrap="square" lIns="0" tIns="0" rIns="0" bIns="0" rtlCol="0" anchor="ctr"/>
          <a:lstStyle/>
          <a:p>
            <a:pPr marL="0" indent="0" algn="r">
              <a:buNone/>
            </a:pPr>
            <a:r>
              <a:rPr lang="en-US" sz="1500" b="1">
                <a:solidFill>
                  <a:srgbClr val="97BC62"/>
                </a:solidFill>
                <a:latin typeface="Cambria" pitchFamily="34" charset="0"/>
                <a:ea typeface="Cambria" pitchFamily="34" charset="-122"/>
                <a:cs typeface="Cambria" pitchFamily="34" charset="-120"/>
              </a:rPr>
              <a:t>Q1</a:t>
            </a:r>
            <a:endParaRPr lang="en-US" sz="1500"/>
          </a:p>
        </p:txBody>
      </p:sp>
      <p:sp>
        <p:nvSpPr>
          <p:cNvPr id="14" name="Text 7">
            <a:extLst>
              <a:ext uri="{FF2B5EF4-FFF2-40B4-BE49-F238E27FC236}">
                <a16:creationId xmlns:a16="http://schemas.microsoft.com/office/drawing/2014/main" id="{D4BB9591-267F-02BE-4102-A3975DD8211B}"/>
              </a:ext>
            </a:extLst>
          </p:cNvPr>
          <p:cNvSpPr/>
          <p:nvPr/>
        </p:nvSpPr>
        <p:spPr>
          <a:xfrm>
            <a:off x="1647444" y="2373779"/>
            <a:ext cx="3396996" cy="585216"/>
          </a:xfrm>
          <a:prstGeom prst="rect">
            <a:avLst/>
          </a:prstGeom>
          <a:noFill/>
          <a:ln/>
        </p:spPr>
        <p:txBody>
          <a:bodyPr wrap="square" lIns="0" tIns="0" rIns="0" bIns="0" rtlCol="0" anchor="ctr"/>
          <a:lstStyle/>
          <a:p>
            <a:r>
              <a:rPr lang="en-US" sz="1700" b="1">
                <a:solidFill>
                  <a:srgbClr val="F5F7F1"/>
                </a:solidFill>
                <a:latin typeface="Cambria"/>
                <a:ea typeface="Cambria"/>
                <a:cs typeface="Cambria" pitchFamily="34" charset="-120"/>
              </a:rPr>
              <a:t>How big are these footprints?</a:t>
            </a:r>
            <a:endParaRPr lang="en-US" sz="1700">
              <a:latin typeface="Cambria"/>
              <a:ea typeface="Cambria"/>
            </a:endParaRPr>
          </a:p>
        </p:txBody>
      </p:sp>
      <p:sp>
        <p:nvSpPr>
          <p:cNvPr id="15" name="Text 8">
            <a:extLst>
              <a:ext uri="{FF2B5EF4-FFF2-40B4-BE49-F238E27FC236}">
                <a16:creationId xmlns:a16="http://schemas.microsoft.com/office/drawing/2014/main" id="{77702AF5-CD6D-ABA4-01B5-0C35BBB4755C}"/>
              </a:ext>
            </a:extLst>
          </p:cNvPr>
          <p:cNvSpPr/>
          <p:nvPr/>
        </p:nvSpPr>
        <p:spPr>
          <a:xfrm>
            <a:off x="915924" y="3087011"/>
            <a:ext cx="4631436" cy="566928"/>
          </a:xfrm>
          <a:prstGeom prst="rect">
            <a:avLst/>
          </a:prstGeom>
          <a:noFill/>
          <a:ln/>
        </p:spPr>
        <p:txBody>
          <a:bodyPr wrap="square" lIns="0" tIns="0" rIns="0" bIns="0" rtlCol="0" anchor="t"/>
          <a:lstStyle/>
          <a:p>
            <a:r>
              <a:rPr lang="en-US" sz="1400">
                <a:solidFill>
                  <a:srgbClr val="D8E5C5"/>
                </a:solidFill>
                <a:latin typeface="Calibri"/>
                <a:ea typeface="Calibri"/>
                <a:cs typeface="Calibri"/>
              </a:rPr>
              <a:t>Total and per-capita impact embodied in a country's </a:t>
            </a:r>
            <a:r>
              <a:rPr lang="en-US" sz="1400" dirty="0">
                <a:solidFill>
                  <a:srgbClr val="D8E5C5"/>
                </a:solidFill>
                <a:latin typeface="Calibri"/>
                <a:ea typeface="Calibri"/>
                <a:cs typeface="Calibri"/>
              </a:rPr>
              <a:t>consumption.</a:t>
            </a:r>
            <a:endParaRPr lang="en-US" sz="1400" dirty="0">
              <a:latin typeface="Calibri"/>
              <a:ea typeface="Calibri"/>
              <a:cs typeface="Calibri"/>
            </a:endParaRPr>
          </a:p>
        </p:txBody>
      </p:sp>
      <p:sp>
        <p:nvSpPr>
          <p:cNvPr id="16" name="Shape 9">
            <a:extLst>
              <a:ext uri="{FF2B5EF4-FFF2-40B4-BE49-F238E27FC236}">
                <a16:creationId xmlns:a16="http://schemas.microsoft.com/office/drawing/2014/main" id="{DB68D46F-B108-D910-D31E-40B01814D0BC}"/>
              </a:ext>
            </a:extLst>
          </p:cNvPr>
          <p:cNvSpPr/>
          <p:nvPr/>
        </p:nvSpPr>
        <p:spPr>
          <a:xfrm>
            <a:off x="6278880" y="2062883"/>
            <a:ext cx="5362956" cy="1700784"/>
          </a:xfrm>
          <a:prstGeom prst="roundRect">
            <a:avLst>
              <a:gd name="adj" fmla="val 6452"/>
            </a:avLst>
          </a:prstGeom>
          <a:solidFill>
            <a:schemeClr val="accent6">
              <a:lumMod val="60000"/>
              <a:lumOff val="40000"/>
            </a:schemeClr>
          </a:solidFill>
          <a:ln>
            <a:solidFill>
              <a:schemeClr val="accent6">
                <a:lumMod val="40000"/>
                <a:lumOff val="60000"/>
              </a:schemeClr>
            </a:solidFill>
          </a:ln>
          <a:effectLst>
            <a:outerShdw blurRad="114300" dist="38100" dir="5400000" algn="bl" rotWithShape="0">
              <a:srgbClr val="000000">
                <a:alpha val="28000"/>
              </a:srgbClr>
            </a:outerShdw>
          </a:effectLst>
        </p:spPr>
        <p:txBody>
          <a:bodyPr/>
          <a:lstStyle/>
          <a:p>
            <a:endParaRPr lang="nb-NO"/>
          </a:p>
        </p:txBody>
      </p:sp>
      <p:sp>
        <p:nvSpPr>
          <p:cNvPr id="17" name="Shape 10">
            <a:extLst>
              <a:ext uri="{FF2B5EF4-FFF2-40B4-BE49-F238E27FC236}">
                <a16:creationId xmlns:a16="http://schemas.microsoft.com/office/drawing/2014/main" id="{51CC8C05-C091-860E-324A-F178FBB4E31F}"/>
              </a:ext>
            </a:extLst>
          </p:cNvPr>
          <p:cNvSpPr/>
          <p:nvPr/>
        </p:nvSpPr>
        <p:spPr>
          <a:xfrm>
            <a:off x="6626352" y="2373779"/>
            <a:ext cx="585216" cy="585216"/>
          </a:xfrm>
          <a:prstGeom prst="ellipse">
            <a:avLst/>
          </a:prstGeom>
          <a:solidFill>
            <a:srgbClr val="97BC62"/>
          </a:solidFill>
          <a:ln/>
        </p:spPr>
        <p:txBody>
          <a:bodyPr/>
          <a:lstStyle/>
          <a:p>
            <a:endParaRPr lang="nb-NO"/>
          </a:p>
        </p:txBody>
      </p:sp>
      <p:pic>
        <p:nvPicPr>
          <p:cNvPr id="18" name="Image 1" descr="preencoded.png">
            <a:extLst>
              <a:ext uri="{FF2B5EF4-FFF2-40B4-BE49-F238E27FC236}">
                <a16:creationId xmlns:a16="http://schemas.microsoft.com/office/drawing/2014/main" id="{FED8BD74-3A42-674D-77C8-A42AB0DA4212}"/>
              </a:ext>
            </a:extLst>
          </p:cNvPr>
          <p:cNvPicPr>
            <a:picLocks noChangeAspect="1"/>
          </p:cNvPicPr>
          <p:nvPr/>
        </p:nvPicPr>
        <p:blipFill>
          <a:blip r:embed="rId3"/>
          <a:stretch>
            <a:fillRect/>
          </a:stretch>
        </p:blipFill>
        <p:spPr>
          <a:xfrm>
            <a:off x="6777228" y="2524655"/>
            <a:ext cx="283464" cy="283464"/>
          </a:xfrm>
          <a:prstGeom prst="rect">
            <a:avLst/>
          </a:prstGeom>
        </p:spPr>
      </p:pic>
      <p:sp>
        <p:nvSpPr>
          <p:cNvPr id="19" name="Text 11">
            <a:extLst>
              <a:ext uri="{FF2B5EF4-FFF2-40B4-BE49-F238E27FC236}">
                <a16:creationId xmlns:a16="http://schemas.microsoft.com/office/drawing/2014/main" id="{AF2D4AAF-3824-8443-ED4E-1AAD29A56BDA}"/>
              </a:ext>
            </a:extLst>
          </p:cNvPr>
          <p:cNvSpPr/>
          <p:nvPr/>
        </p:nvSpPr>
        <p:spPr>
          <a:xfrm>
            <a:off x="10727436" y="2337203"/>
            <a:ext cx="731520" cy="365760"/>
          </a:xfrm>
          <a:prstGeom prst="rect">
            <a:avLst/>
          </a:prstGeom>
          <a:noFill/>
          <a:ln/>
        </p:spPr>
        <p:txBody>
          <a:bodyPr wrap="square" lIns="0" tIns="0" rIns="0" bIns="0" rtlCol="0" anchor="ctr"/>
          <a:lstStyle/>
          <a:p>
            <a:pPr marL="0" indent="0" algn="r">
              <a:buNone/>
            </a:pPr>
            <a:r>
              <a:rPr lang="en-US" sz="1500" b="1">
                <a:solidFill>
                  <a:srgbClr val="97BC62"/>
                </a:solidFill>
                <a:latin typeface="Cambria" pitchFamily="34" charset="0"/>
                <a:ea typeface="Cambria" pitchFamily="34" charset="-122"/>
                <a:cs typeface="Cambria" pitchFamily="34" charset="-120"/>
              </a:rPr>
              <a:t>Q2</a:t>
            </a:r>
            <a:endParaRPr lang="en-US" sz="1500"/>
          </a:p>
        </p:txBody>
      </p:sp>
      <p:sp>
        <p:nvSpPr>
          <p:cNvPr id="20" name="Text 12">
            <a:extLst>
              <a:ext uri="{FF2B5EF4-FFF2-40B4-BE49-F238E27FC236}">
                <a16:creationId xmlns:a16="http://schemas.microsoft.com/office/drawing/2014/main" id="{7401D040-3A52-F13D-0254-37B00F31E2D7}"/>
              </a:ext>
            </a:extLst>
          </p:cNvPr>
          <p:cNvSpPr/>
          <p:nvPr/>
        </p:nvSpPr>
        <p:spPr>
          <a:xfrm>
            <a:off x="7376160" y="2373779"/>
            <a:ext cx="3396996" cy="585216"/>
          </a:xfrm>
          <a:prstGeom prst="rect">
            <a:avLst/>
          </a:prstGeom>
          <a:noFill/>
          <a:ln/>
        </p:spPr>
        <p:txBody>
          <a:bodyPr wrap="square" lIns="0" tIns="0" rIns="0" bIns="0" rtlCol="0" anchor="ctr"/>
          <a:lstStyle/>
          <a:p>
            <a:r>
              <a:rPr lang="en-US" sz="1700" b="1">
                <a:solidFill>
                  <a:srgbClr val="F5F7F1"/>
                </a:solidFill>
                <a:latin typeface="Cambria"/>
                <a:ea typeface="Cambria"/>
                <a:cs typeface="Cambria" pitchFamily="34" charset="-120"/>
              </a:rPr>
              <a:t>Do they decouple from GDP?</a:t>
            </a:r>
            <a:endParaRPr lang="en-US" sz="1700">
              <a:latin typeface="Cambria"/>
              <a:ea typeface="Cambria"/>
            </a:endParaRPr>
          </a:p>
        </p:txBody>
      </p:sp>
      <p:sp>
        <p:nvSpPr>
          <p:cNvPr id="21" name="Text 13">
            <a:extLst>
              <a:ext uri="{FF2B5EF4-FFF2-40B4-BE49-F238E27FC236}">
                <a16:creationId xmlns:a16="http://schemas.microsoft.com/office/drawing/2014/main" id="{D9F2D021-FF76-05FA-4D8F-805A5BA4F77C}"/>
              </a:ext>
            </a:extLst>
          </p:cNvPr>
          <p:cNvSpPr/>
          <p:nvPr/>
        </p:nvSpPr>
        <p:spPr>
          <a:xfrm>
            <a:off x="6644640" y="3087011"/>
            <a:ext cx="4631436" cy="566928"/>
          </a:xfrm>
          <a:prstGeom prst="rect">
            <a:avLst/>
          </a:prstGeom>
          <a:noFill/>
          <a:ln/>
        </p:spPr>
        <p:txBody>
          <a:bodyPr wrap="square" lIns="0" tIns="0" rIns="0" bIns="0" rtlCol="0" anchor="t"/>
          <a:lstStyle/>
          <a:p>
            <a:r>
              <a:rPr lang="en-US" sz="1400">
                <a:solidFill>
                  <a:srgbClr val="D8E5C5"/>
                </a:solidFill>
                <a:latin typeface="Calibri"/>
                <a:ea typeface="Calibri"/>
                <a:cs typeface="Calibri"/>
              </a:rPr>
              <a:t>Footprint tracked against economic growth over time</a:t>
            </a:r>
          </a:p>
        </p:txBody>
      </p:sp>
      <p:sp>
        <p:nvSpPr>
          <p:cNvPr id="22" name="Shape 14">
            <a:extLst>
              <a:ext uri="{FF2B5EF4-FFF2-40B4-BE49-F238E27FC236}">
                <a16:creationId xmlns:a16="http://schemas.microsoft.com/office/drawing/2014/main" id="{B9ACD94D-3719-198C-94AF-A812BA9FB1D2}"/>
              </a:ext>
            </a:extLst>
          </p:cNvPr>
          <p:cNvSpPr/>
          <p:nvPr/>
        </p:nvSpPr>
        <p:spPr>
          <a:xfrm>
            <a:off x="550164" y="4056275"/>
            <a:ext cx="5362956" cy="1700784"/>
          </a:xfrm>
          <a:prstGeom prst="roundRect">
            <a:avLst>
              <a:gd name="adj" fmla="val 6452"/>
            </a:avLst>
          </a:prstGeom>
          <a:solidFill>
            <a:schemeClr val="accent6">
              <a:lumMod val="60000"/>
              <a:lumOff val="40000"/>
            </a:schemeClr>
          </a:solidFill>
          <a:ln>
            <a:solidFill>
              <a:schemeClr val="accent6">
                <a:lumMod val="60000"/>
                <a:lumOff val="40000"/>
              </a:schemeClr>
            </a:solidFill>
          </a:ln>
          <a:effectLst>
            <a:outerShdw blurRad="114300" dist="38100" dir="5400000" algn="bl" rotWithShape="0">
              <a:srgbClr val="000000">
                <a:alpha val="28000"/>
              </a:srgbClr>
            </a:outerShdw>
          </a:effectLst>
        </p:spPr>
        <p:txBody>
          <a:bodyPr/>
          <a:lstStyle/>
          <a:p>
            <a:endParaRPr lang="nb-NO"/>
          </a:p>
        </p:txBody>
      </p:sp>
      <p:sp>
        <p:nvSpPr>
          <p:cNvPr id="23" name="Shape 15">
            <a:extLst>
              <a:ext uri="{FF2B5EF4-FFF2-40B4-BE49-F238E27FC236}">
                <a16:creationId xmlns:a16="http://schemas.microsoft.com/office/drawing/2014/main" id="{E65B87F9-DC8D-71FB-9251-8A1C34036A8F}"/>
              </a:ext>
            </a:extLst>
          </p:cNvPr>
          <p:cNvSpPr/>
          <p:nvPr/>
        </p:nvSpPr>
        <p:spPr>
          <a:xfrm>
            <a:off x="897636" y="4367171"/>
            <a:ext cx="585216" cy="585216"/>
          </a:xfrm>
          <a:prstGeom prst="ellipse">
            <a:avLst/>
          </a:prstGeom>
          <a:solidFill>
            <a:srgbClr val="97BC62"/>
          </a:solidFill>
          <a:ln/>
        </p:spPr>
        <p:txBody>
          <a:bodyPr/>
          <a:lstStyle/>
          <a:p>
            <a:endParaRPr lang="nb-NO"/>
          </a:p>
        </p:txBody>
      </p:sp>
      <p:pic>
        <p:nvPicPr>
          <p:cNvPr id="24" name="Image 2" descr="preencoded.png">
            <a:extLst>
              <a:ext uri="{FF2B5EF4-FFF2-40B4-BE49-F238E27FC236}">
                <a16:creationId xmlns:a16="http://schemas.microsoft.com/office/drawing/2014/main" id="{4A5563C9-1DC8-8900-DB90-1F0A15082A5B}"/>
              </a:ext>
            </a:extLst>
          </p:cNvPr>
          <p:cNvPicPr>
            <a:picLocks noChangeAspect="1"/>
          </p:cNvPicPr>
          <p:nvPr/>
        </p:nvPicPr>
        <p:blipFill>
          <a:blip r:embed="rId4"/>
          <a:stretch>
            <a:fillRect/>
          </a:stretch>
        </p:blipFill>
        <p:spPr>
          <a:xfrm>
            <a:off x="1048512" y="4518047"/>
            <a:ext cx="283464" cy="283464"/>
          </a:xfrm>
          <a:prstGeom prst="rect">
            <a:avLst/>
          </a:prstGeom>
        </p:spPr>
      </p:pic>
      <p:sp>
        <p:nvSpPr>
          <p:cNvPr id="25" name="Text 16">
            <a:extLst>
              <a:ext uri="{FF2B5EF4-FFF2-40B4-BE49-F238E27FC236}">
                <a16:creationId xmlns:a16="http://schemas.microsoft.com/office/drawing/2014/main" id="{783492E1-2797-FDBB-B89F-21B3EF6E5E8D}"/>
              </a:ext>
            </a:extLst>
          </p:cNvPr>
          <p:cNvSpPr/>
          <p:nvPr/>
        </p:nvSpPr>
        <p:spPr>
          <a:xfrm>
            <a:off x="4998720" y="4330595"/>
            <a:ext cx="731520" cy="365760"/>
          </a:xfrm>
          <a:prstGeom prst="rect">
            <a:avLst/>
          </a:prstGeom>
          <a:noFill/>
          <a:ln/>
        </p:spPr>
        <p:txBody>
          <a:bodyPr wrap="square" lIns="0" tIns="0" rIns="0" bIns="0" rtlCol="0" anchor="ctr"/>
          <a:lstStyle/>
          <a:p>
            <a:pPr marL="0" indent="0" algn="r">
              <a:buNone/>
            </a:pPr>
            <a:r>
              <a:rPr lang="en-US" sz="1500" b="1">
                <a:solidFill>
                  <a:srgbClr val="97BC62"/>
                </a:solidFill>
                <a:latin typeface="Cambria" pitchFamily="34" charset="0"/>
                <a:ea typeface="Cambria" pitchFamily="34" charset="-122"/>
                <a:cs typeface="Cambria" pitchFamily="34" charset="-120"/>
              </a:rPr>
              <a:t>Q3</a:t>
            </a:r>
            <a:endParaRPr lang="en-US" sz="1500"/>
          </a:p>
        </p:txBody>
      </p:sp>
      <p:sp>
        <p:nvSpPr>
          <p:cNvPr id="26" name="Text 17">
            <a:extLst>
              <a:ext uri="{FF2B5EF4-FFF2-40B4-BE49-F238E27FC236}">
                <a16:creationId xmlns:a16="http://schemas.microsoft.com/office/drawing/2014/main" id="{250FDA99-1119-2E01-696B-390EA7E302E3}"/>
              </a:ext>
            </a:extLst>
          </p:cNvPr>
          <p:cNvSpPr/>
          <p:nvPr/>
        </p:nvSpPr>
        <p:spPr>
          <a:xfrm>
            <a:off x="1647444" y="4367171"/>
            <a:ext cx="3396996" cy="585216"/>
          </a:xfrm>
          <a:prstGeom prst="rect">
            <a:avLst/>
          </a:prstGeom>
          <a:noFill/>
          <a:ln/>
        </p:spPr>
        <p:txBody>
          <a:bodyPr wrap="square" lIns="0" tIns="0" rIns="0" bIns="0" rtlCol="0" anchor="ctr"/>
          <a:lstStyle/>
          <a:p>
            <a:r>
              <a:rPr lang="en-US" sz="1700" b="1">
                <a:solidFill>
                  <a:srgbClr val="F5F7F1"/>
                </a:solidFill>
                <a:latin typeface="Cambria"/>
                <a:ea typeface="Cambria"/>
                <a:cs typeface="Cambria" pitchFamily="34" charset="-120"/>
              </a:rPr>
              <a:t>What drives the footprints?</a:t>
            </a:r>
            <a:endParaRPr lang="en-US" sz="1700">
              <a:latin typeface="Cambria"/>
              <a:ea typeface="Cambria"/>
            </a:endParaRPr>
          </a:p>
        </p:txBody>
      </p:sp>
      <p:sp>
        <p:nvSpPr>
          <p:cNvPr id="27" name="Text 18">
            <a:extLst>
              <a:ext uri="{FF2B5EF4-FFF2-40B4-BE49-F238E27FC236}">
                <a16:creationId xmlns:a16="http://schemas.microsoft.com/office/drawing/2014/main" id="{6552A168-D760-6353-B941-A6594F40EEAD}"/>
              </a:ext>
            </a:extLst>
          </p:cNvPr>
          <p:cNvSpPr/>
          <p:nvPr/>
        </p:nvSpPr>
        <p:spPr>
          <a:xfrm>
            <a:off x="915924" y="5080403"/>
            <a:ext cx="4631436" cy="566928"/>
          </a:xfrm>
          <a:prstGeom prst="rect">
            <a:avLst/>
          </a:prstGeom>
          <a:noFill/>
          <a:ln/>
        </p:spPr>
        <p:txBody>
          <a:bodyPr wrap="square" lIns="0" tIns="0" rIns="0" bIns="0" rtlCol="0" anchor="t"/>
          <a:lstStyle/>
          <a:p>
            <a:r>
              <a:rPr lang="en-US" sz="1400" dirty="0">
                <a:solidFill>
                  <a:srgbClr val="D8E5C5"/>
                </a:solidFill>
                <a:latin typeface="Calibri"/>
                <a:ea typeface="Calibri"/>
                <a:cs typeface="Calibri"/>
              </a:rPr>
              <a:t>Impact drivers: land use, water use, carbon and </a:t>
            </a:r>
            <a:r>
              <a:rPr lang="en-US" sz="1400">
                <a:solidFill>
                  <a:srgbClr val="D8E5C5"/>
                </a:solidFill>
                <a:latin typeface="Calibri"/>
                <a:ea typeface="Calibri"/>
                <a:cs typeface="Calibri"/>
              </a:rPr>
              <a:t>ecotoxicity, ...</a:t>
            </a:r>
            <a:endParaRPr lang="en-US" sz="1400">
              <a:solidFill>
                <a:srgbClr val="000000"/>
              </a:solidFill>
              <a:latin typeface="Calibri"/>
              <a:ea typeface="Calibri"/>
              <a:cs typeface="Calibri"/>
            </a:endParaRPr>
          </a:p>
          <a:p>
            <a:r>
              <a:rPr lang="en-US" sz="1400">
                <a:solidFill>
                  <a:srgbClr val="D8E5C5"/>
                </a:solidFill>
                <a:latin typeface="Calibri"/>
                <a:ea typeface="Calibri"/>
                <a:cs typeface="Calibri"/>
              </a:rPr>
              <a:t>Economic drivers:: agriculture, manufacturing, ...</a:t>
            </a:r>
          </a:p>
          <a:p>
            <a:br>
              <a:rPr lang="en-US" sz="1250" dirty="0">
                <a:latin typeface="Calibri"/>
                <a:ea typeface="Calibri"/>
                <a:cs typeface="Calibri"/>
              </a:rPr>
            </a:br>
            <a:endParaRPr lang="en-US" sz="1250">
              <a:latin typeface="Calibri"/>
              <a:ea typeface="Calibri"/>
              <a:cs typeface="Calibri"/>
            </a:endParaRPr>
          </a:p>
        </p:txBody>
      </p:sp>
      <p:sp>
        <p:nvSpPr>
          <p:cNvPr id="28" name="Shape 19">
            <a:extLst>
              <a:ext uri="{FF2B5EF4-FFF2-40B4-BE49-F238E27FC236}">
                <a16:creationId xmlns:a16="http://schemas.microsoft.com/office/drawing/2014/main" id="{6348FF69-ECAB-836B-C433-72764C0137C3}"/>
              </a:ext>
            </a:extLst>
          </p:cNvPr>
          <p:cNvSpPr/>
          <p:nvPr/>
        </p:nvSpPr>
        <p:spPr>
          <a:xfrm>
            <a:off x="6278880" y="4056275"/>
            <a:ext cx="5362956" cy="1700784"/>
          </a:xfrm>
          <a:prstGeom prst="roundRect">
            <a:avLst>
              <a:gd name="adj" fmla="val 6452"/>
            </a:avLst>
          </a:prstGeom>
          <a:solidFill>
            <a:schemeClr val="accent6">
              <a:lumMod val="60000"/>
              <a:lumOff val="40000"/>
            </a:schemeClr>
          </a:solidFill>
          <a:ln/>
          <a:effectLst>
            <a:outerShdw blurRad="114300" dist="38100" dir="5400000" algn="bl" rotWithShape="0">
              <a:srgbClr val="000000">
                <a:alpha val="28000"/>
              </a:srgbClr>
            </a:outerShdw>
          </a:effectLst>
        </p:spPr>
        <p:txBody>
          <a:bodyPr/>
          <a:lstStyle/>
          <a:p>
            <a:endParaRPr lang="nb-NO"/>
          </a:p>
        </p:txBody>
      </p:sp>
      <p:sp>
        <p:nvSpPr>
          <p:cNvPr id="29" name="Shape 20">
            <a:extLst>
              <a:ext uri="{FF2B5EF4-FFF2-40B4-BE49-F238E27FC236}">
                <a16:creationId xmlns:a16="http://schemas.microsoft.com/office/drawing/2014/main" id="{864B0F49-EC86-4B91-DAEF-0F4A20EAE12C}"/>
              </a:ext>
            </a:extLst>
          </p:cNvPr>
          <p:cNvSpPr/>
          <p:nvPr/>
        </p:nvSpPr>
        <p:spPr>
          <a:xfrm>
            <a:off x="6626352" y="4367171"/>
            <a:ext cx="585216" cy="585216"/>
          </a:xfrm>
          <a:prstGeom prst="ellipse">
            <a:avLst/>
          </a:prstGeom>
          <a:solidFill>
            <a:srgbClr val="97BC62"/>
          </a:solidFill>
          <a:ln/>
        </p:spPr>
        <p:txBody>
          <a:bodyPr/>
          <a:lstStyle/>
          <a:p>
            <a:endParaRPr lang="nb-NO"/>
          </a:p>
        </p:txBody>
      </p:sp>
      <p:pic>
        <p:nvPicPr>
          <p:cNvPr id="30" name="Image 3" descr="preencoded.png">
            <a:extLst>
              <a:ext uri="{FF2B5EF4-FFF2-40B4-BE49-F238E27FC236}">
                <a16:creationId xmlns:a16="http://schemas.microsoft.com/office/drawing/2014/main" id="{8CADF4A8-283B-E6B6-707A-383092CEDBFB}"/>
              </a:ext>
            </a:extLst>
          </p:cNvPr>
          <p:cNvPicPr>
            <a:picLocks noChangeAspect="1"/>
          </p:cNvPicPr>
          <p:nvPr/>
        </p:nvPicPr>
        <p:blipFill>
          <a:blip r:embed="rId5"/>
          <a:stretch>
            <a:fillRect/>
          </a:stretch>
        </p:blipFill>
        <p:spPr>
          <a:xfrm>
            <a:off x="6777228" y="4518047"/>
            <a:ext cx="283464" cy="283464"/>
          </a:xfrm>
          <a:prstGeom prst="rect">
            <a:avLst/>
          </a:prstGeom>
        </p:spPr>
      </p:pic>
      <p:sp>
        <p:nvSpPr>
          <p:cNvPr id="31" name="Text 21">
            <a:extLst>
              <a:ext uri="{FF2B5EF4-FFF2-40B4-BE49-F238E27FC236}">
                <a16:creationId xmlns:a16="http://schemas.microsoft.com/office/drawing/2014/main" id="{7A7E6416-67CD-450E-B20A-A9BA2075F432}"/>
              </a:ext>
            </a:extLst>
          </p:cNvPr>
          <p:cNvSpPr/>
          <p:nvPr/>
        </p:nvSpPr>
        <p:spPr>
          <a:xfrm>
            <a:off x="10727436" y="4330595"/>
            <a:ext cx="731520" cy="365760"/>
          </a:xfrm>
          <a:prstGeom prst="rect">
            <a:avLst/>
          </a:prstGeom>
          <a:noFill/>
          <a:ln/>
        </p:spPr>
        <p:txBody>
          <a:bodyPr wrap="square" lIns="0" tIns="0" rIns="0" bIns="0" rtlCol="0" anchor="ctr"/>
          <a:lstStyle/>
          <a:p>
            <a:pPr marL="0" indent="0" algn="r">
              <a:buNone/>
            </a:pPr>
            <a:r>
              <a:rPr lang="en-US" sz="1500" b="1">
                <a:solidFill>
                  <a:srgbClr val="97BC62"/>
                </a:solidFill>
                <a:latin typeface="Cambria" pitchFamily="34" charset="0"/>
                <a:ea typeface="Cambria" pitchFamily="34" charset="-122"/>
                <a:cs typeface="Cambria" pitchFamily="34" charset="-120"/>
              </a:rPr>
              <a:t>Q4</a:t>
            </a:r>
            <a:endParaRPr lang="en-US" sz="1500"/>
          </a:p>
        </p:txBody>
      </p:sp>
      <p:sp>
        <p:nvSpPr>
          <p:cNvPr id="32" name="Text 22">
            <a:extLst>
              <a:ext uri="{FF2B5EF4-FFF2-40B4-BE49-F238E27FC236}">
                <a16:creationId xmlns:a16="http://schemas.microsoft.com/office/drawing/2014/main" id="{8173606B-0DC6-3107-FD95-C065AB35DB5B}"/>
              </a:ext>
            </a:extLst>
          </p:cNvPr>
          <p:cNvSpPr/>
          <p:nvPr/>
        </p:nvSpPr>
        <p:spPr>
          <a:xfrm>
            <a:off x="7376160" y="4367171"/>
            <a:ext cx="3396996" cy="585216"/>
          </a:xfrm>
          <a:prstGeom prst="rect">
            <a:avLst/>
          </a:prstGeom>
          <a:noFill/>
          <a:ln/>
        </p:spPr>
        <p:txBody>
          <a:bodyPr wrap="square" lIns="0" tIns="0" rIns="0" bIns="0" rtlCol="0" anchor="ctr"/>
          <a:lstStyle/>
          <a:p>
            <a:pPr marL="0" indent="0">
              <a:buNone/>
            </a:pPr>
            <a:r>
              <a:rPr lang="en-US" sz="1700" b="1">
                <a:solidFill>
                  <a:srgbClr val="F5F7F1"/>
                </a:solidFill>
                <a:latin typeface="Cambria" pitchFamily="34" charset="0"/>
                <a:ea typeface="Cambria" pitchFamily="34" charset="-122"/>
                <a:cs typeface="Cambria" pitchFamily="34" charset="-120"/>
              </a:rPr>
              <a:t>Where does it show up in products?</a:t>
            </a:r>
            <a:endParaRPr lang="en-US" sz="1700"/>
          </a:p>
        </p:txBody>
      </p:sp>
      <p:sp>
        <p:nvSpPr>
          <p:cNvPr id="33" name="Text 23">
            <a:extLst>
              <a:ext uri="{FF2B5EF4-FFF2-40B4-BE49-F238E27FC236}">
                <a16:creationId xmlns:a16="http://schemas.microsoft.com/office/drawing/2014/main" id="{32B44105-D958-839A-091D-614CB9E7F817}"/>
              </a:ext>
            </a:extLst>
          </p:cNvPr>
          <p:cNvSpPr/>
          <p:nvPr/>
        </p:nvSpPr>
        <p:spPr>
          <a:xfrm>
            <a:off x="6644640" y="5080403"/>
            <a:ext cx="4631436" cy="566928"/>
          </a:xfrm>
          <a:prstGeom prst="rect">
            <a:avLst/>
          </a:prstGeom>
          <a:noFill/>
          <a:ln/>
        </p:spPr>
        <p:txBody>
          <a:bodyPr wrap="square" lIns="0" tIns="0" rIns="0" bIns="0" rtlCol="0" anchor="t"/>
          <a:lstStyle/>
          <a:p>
            <a:pPr marL="0" indent="0">
              <a:lnSpc>
                <a:spcPct val="100000"/>
              </a:lnSpc>
              <a:buNone/>
            </a:pPr>
            <a:r>
              <a:rPr lang="en-US" sz="1400">
                <a:solidFill>
                  <a:srgbClr val="D8E5C5"/>
                </a:solidFill>
                <a:latin typeface="Calibri"/>
                <a:ea typeface="Calibri"/>
                <a:cs typeface="Calibri"/>
              </a:rPr>
              <a:t>Zooming from nations to a product hotspot: textiles &amp; apparel.</a:t>
            </a:r>
            <a:endParaRPr lang="en-US" sz="1400">
              <a:latin typeface="Calibri"/>
              <a:ea typeface="Calibri"/>
              <a:cs typeface="Calibri"/>
            </a:endParaRPr>
          </a:p>
        </p:txBody>
      </p:sp>
    </p:spTree>
    <p:extLst>
      <p:ext uri="{BB962C8B-B14F-4D97-AF65-F5344CB8AC3E}">
        <p14:creationId xmlns:p14="http://schemas.microsoft.com/office/powerpoint/2010/main" val="975032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E4FED-82D1-11ED-BA8D-60535D580AF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30D695-7BB9-F83D-E3BF-3C1061B73423}"/>
              </a:ext>
            </a:extLst>
          </p:cNvPr>
          <p:cNvSpPr>
            <a:spLocks noGrp="1"/>
          </p:cNvSpPr>
          <p:nvPr>
            <p:ph type="sldNum" sz="quarter" idx="12"/>
          </p:nvPr>
        </p:nvSpPr>
        <p:spPr/>
        <p:txBody>
          <a:bodyPr/>
          <a:lstStyle/>
          <a:p>
            <a:fld id="{91E7459C-2A33-48E6-BA15-85A99BF6A849}" type="slidenum">
              <a:rPr lang="en-US" smtClean="0"/>
              <a:t>12</a:t>
            </a:fld>
            <a:endParaRPr lang="en-US"/>
          </a:p>
        </p:txBody>
      </p:sp>
      <p:pic>
        <p:nvPicPr>
          <p:cNvPr id="8" name="Picture 7">
            <a:extLst>
              <a:ext uri="{FF2B5EF4-FFF2-40B4-BE49-F238E27FC236}">
                <a16:creationId xmlns:a16="http://schemas.microsoft.com/office/drawing/2014/main" id="{EC8BB1D7-94CE-C591-FB2E-AF08E9EEF1AE}"/>
              </a:ext>
            </a:extLst>
          </p:cNvPr>
          <p:cNvPicPr>
            <a:picLocks noChangeAspect="1"/>
          </p:cNvPicPr>
          <p:nvPr/>
        </p:nvPicPr>
        <p:blipFill>
          <a:blip r:embed="rId2">
            <a:extLst>
              <a:ext uri="{28A0092B-C50C-407E-A947-70E740481C1C}">
                <a14:useLocalDpi xmlns:a14="http://schemas.microsoft.com/office/drawing/2010/main" val="0"/>
              </a:ext>
            </a:extLst>
          </a:blip>
          <a:srcRect l="-1272" t="-1568" r="-5284" b="69305"/>
          <a:stretch>
            <a:fillRect/>
          </a:stretch>
        </p:blipFill>
        <p:spPr bwMode="auto">
          <a:xfrm>
            <a:off x="664756" y="1384352"/>
            <a:ext cx="10988707" cy="4356529"/>
          </a:xfrm>
          <a:prstGeom prst="rect">
            <a:avLst/>
          </a:prstGeom>
          <a:noFill/>
          <a:ln>
            <a:noFill/>
          </a:ln>
        </p:spPr>
      </p:pic>
      <p:sp>
        <p:nvSpPr>
          <p:cNvPr id="37" name="Text 0">
            <a:extLst>
              <a:ext uri="{FF2B5EF4-FFF2-40B4-BE49-F238E27FC236}">
                <a16:creationId xmlns:a16="http://schemas.microsoft.com/office/drawing/2014/main" id="{188183A4-7131-8299-E2E0-B4F480B927D3}"/>
              </a:ext>
            </a:extLst>
          </p:cNvPr>
          <p:cNvSpPr/>
          <p:nvPr/>
        </p:nvSpPr>
        <p:spPr>
          <a:xfrm>
            <a:off x="839814" y="116172"/>
            <a:ext cx="11091672" cy="310896"/>
          </a:xfrm>
          <a:prstGeom prst="rect">
            <a:avLst/>
          </a:prstGeom>
          <a:noFill/>
          <a:ln/>
        </p:spPr>
        <p:txBody>
          <a:bodyPr wrap="square" lIns="0" tIns="0" rIns="0" bIns="0" rtlCol="0" anchor="ctr"/>
          <a:lstStyle/>
          <a:p>
            <a:pPr marL="0" indent="0">
              <a:buNone/>
            </a:pPr>
            <a:r>
              <a:rPr lang="en-US" sz="1200" b="1" kern="0" spc="200">
                <a:solidFill>
                  <a:srgbClr val="97BC62"/>
                </a:solidFill>
                <a:latin typeface="Calibri"/>
                <a:ea typeface="Calibri"/>
                <a:cs typeface="Calibri"/>
              </a:rPr>
              <a:t>RESULTS  ·  Q1</a:t>
            </a:r>
            <a:endParaRPr lang="en-US" sz="1200">
              <a:latin typeface="Calibri"/>
              <a:ea typeface="Calibri"/>
              <a:cs typeface="Calibri"/>
            </a:endParaRPr>
          </a:p>
        </p:txBody>
      </p:sp>
      <p:sp>
        <p:nvSpPr>
          <p:cNvPr id="38" name="Text 1">
            <a:extLst>
              <a:ext uri="{FF2B5EF4-FFF2-40B4-BE49-F238E27FC236}">
                <a16:creationId xmlns:a16="http://schemas.microsoft.com/office/drawing/2014/main" id="{07C0F396-F724-BE71-5361-CDE4AFA7523F}"/>
              </a:ext>
            </a:extLst>
          </p:cNvPr>
          <p:cNvSpPr/>
          <p:nvPr/>
        </p:nvSpPr>
        <p:spPr>
          <a:xfrm>
            <a:off x="833011" y="361591"/>
            <a:ext cx="11091672" cy="822960"/>
          </a:xfrm>
          <a:prstGeom prst="rect">
            <a:avLst/>
          </a:prstGeom>
          <a:noFill/>
          <a:ln/>
        </p:spPr>
        <p:txBody>
          <a:bodyPr wrap="square" lIns="0" tIns="0" rIns="0" bIns="0" rtlCol="0" anchor="ctr"/>
          <a:lstStyle/>
          <a:p>
            <a:r>
              <a:rPr lang="en-US" sz="3000" b="1">
                <a:solidFill>
                  <a:srgbClr val="2C5F2D"/>
                </a:solidFill>
                <a:latin typeface="Cambria"/>
                <a:ea typeface="Cambria"/>
                <a:cs typeface="Cambria" pitchFamily="34" charset="-120"/>
              </a:rPr>
              <a:t>How big are the total footprints?</a:t>
            </a:r>
            <a:endParaRPr lang="en-US" sz="3000">
              <a:latin typeface="Cambria"/>
              <a:ea typeface="Cambria"/>
            </a:endParaRPr>
          </a:p>
        </p:txBody>
      </p:sp>
      <p:sp>
        <p:nvSpPr>
          <p:cNvPr id="3" name="Text 0">
            <a:extLst>
              <a:ext uri="{FF2B5EF4-FFF2-40B4-BE49-F238E27FC236}">
                <a16:creationId xmlns:a16="http://schemas.microsoft.com/office/drawing/2014/main" id="{E55802A4-2846-12ED-9E07-649CDB4B568B}"/>
              </a:ext>
            </a:extLst>
          </p:cNvPr>
          <p:cNvSpPr/>
          <p:nvPr/>
        </p:nvSpPr>
        <p:spPr>
          <a:xfrm>
            <a:off x="9371492" y="6042082"/>
            <a:ext cx="2818529" cy="310896"/>
          </a:xfrm>
          <a:prstGeom prst="rect">
            <a:avLst/>
          </a:prstGeom>
          <a:noFill/>
          <a:ln/>
        </p:spPr>
        <p:txBody>
          <a:bodyPr wrap="square" lIns="0" tIns="0" rIns="0" bIns="0" rtlCol="0" anchor="ctr"/>
          <a:lstStyle/>
          <a:p>
            <a:r>
              <a:rPr lang="en-US" sz="1200" b="1" kern="0" spc="200">
                <a:solidFill>
                  <a:srgbClr val="97BC62"/>
                </a:solidFill>
                <a:latin typeface="Calibri"/>
                <a:ea typeface="Calibri"/>
                <a:cs typeface="Calibri"/>
              </a:rPr>
              <a:t>Goldenberg et al (</a:t>
            </a:r>
            <a:r>
              <a:rPr lang="en-US" sz="1200" b="1" kern="0" spc="200" err="1">
                <a:solidFill>
                  <a:srgbClr val="97BC62"/>
                </a:solidFill>
                <a:latin typeface="Calibri"/>
                <a:ea typeface="Calibri"/>
                <a:cs typeface="Calibri"/>
              </a:rPr>
              <a:t>subm</a:t>
            </a:r>
            <a:r>
              <a:rPr lang="en-US" sz="1200" b="1" kern="0" spc="200">
                <a:solidFill>
                  <a:srgbClr val="97BC62"/>
                </a:solidFill>
                <a:latin typeface="Calibri"/>
                <a:ea typeface="Calibri"/>
                <a:cs typeface="Calibri"/>
              </a:rPr>
              <a:t>)</a:t>
            </a:r>
            <a:endParaRPr lang="en-US" sz="1200">
              <a:ea typeface="Calibri"/>
              <a:cs typeface="Calibri"/>
            </a:endParaRPr>
          </a:p>
        </p:txBody>
      </p:sp>
    </p:spTree>
    <p:extLst>
      <p:ext uri="{BB962C8B-B14F-4D97-AF65-F5344CB8AC3E}">
        <p14:creationId xmlns:p14="http://schemas.microsoft.com/office/powerpoint/2010/main" val="3299977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304FB-FB68-A7B1-FD59-0B87322F2DC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95AE2B-A0C8-1B58-107D-ED3710A30D51}"/>
              </a:ext>
            </a:extLst>
          </p:cNvPr>
          <p:cNvSpPr>
            <a:spLocks noGrp="1"/>
          </p:cNvSpPr>
          <p:nvPr>
            <p:ph type="sldNum" sz="quarter" idx="12"/>
          </p:nvPr>
        </p:nvSpPr>
        <p:spPr/>
        <p:txBody>
          <a:bodyPr/>
          <a:lstStyle/>
          <a:p>
            <a:fld id="{91E7459C-2A33-48E6-BA15-85A99BF6A849}" type="slidenum">
              <a:rPr lang="en-US" smtClean="0"/>
              <a:t>13</a:t>
            </a:fld>
            <a:endParaRPr lang="en-US"/>
          </a:p>
        </p:txBody>
      </p:sp>
      <p:pic>
        <p:nvPicPr>
          <p:cNvPr id="7" name="Picture 6">
            <a:extLst>
              <a:ext uri="{FF2B5EF4-FFF2-40B4-BE49-F238E27FC236}">
                <a16:creationId xmlns:a16="http://schemas.microsoft.com/office/drawing/2014/main" id="{6621166A-A347-4DA7-2647-84F51AE255E3}"/>
              </a:ext>
            </a:extLst>
          </p:cNvPr>
          <p:cNvPicPr>
            <a:picLocks noChangeAspect="1"/>
          </p:cNvPicPr>
          <p:nvPr/>
        </p:nvPicPr>
        <p:blipFill>
          <a:blip r:embed="rId2">
            <a:extLst>
              <a:ext uri="{28A0092B-C50C-407E-A947-70E740481C1C}">
                <a14:useLocalDpi xmlns:a14="http://schemas.microsoft.com/office/drawing/2010/main" val="0"/>
              </a:ext>
            </a:extLst>
          </a:blip>
          <a:srcRect l="79" t="31434" r="-1532" b="34296"/>
          <a:stretch>
            <a:fillRect/>
          </a:stretch>
        </p:blipFill>
        <p:spPr bwMode="auto">
          <a:xfrm>
            <a:off x="300574" y="916651"/>
            <a:ext cx="11582950" cy="5122183"/>
          </a:xfrm>
          <a:prstGeom prst="rect">
            <a:avLst/>
          </a:prstGeom>
          <a:noFill/>
          <a:ln>
            <a:noFill/>
          </a:ln>
        </p:spPr>
      </p:pic>
      <p:sp>
        <p:nvSpPr>
          <p:cNvPr id="37" name="Text 0">
            <a:extLst>
              <a:ext uri="{FF2B5EF4-FFF2-40B4-BE49-F238E27FC236}">
                <a16:creationId xmlns:a16="http://schemas.microsoft.com/office/drawing/2014/main" id="{9BE37E4D-0C41-9AFB-C006-8DAA402E7FF7}"/>
              </a:ext>
            </a:extLst>
          </p:cNvPr>
          <p:cNvSpPr/>
          <p:nvPr/>
        </p:nvSpPr>
        <p:spPr>
          <a:xfrm>
            <a:off x="839814" y="116172"/>
            <a:ext cx="11091672" cy="310896"/>
          </a:xfrm>
          <a:prstGeom prst="rect">
            <a:avLst/>
          </a:prstGeom>
          <a:noFill/>
          <a:ln/>
        </p:spPr>
        <p:txBody>
          <a:bodyPr wrap="square" lIns="0" tIns="0" rIns="0" bIns="0" rtlCol="0" anchor="ctr"/>
          <a:lstStyle/>
          <a:p>
            <a:pPr marL="0" indent="0">
              <a:buNone/>
            </a:pPr>
            <a:r>
              <a:rPr lang="en-US" sz="1200" b="1" kern="0" spc="200">
                <a:solidFill>
                  <a:srgbClr val="97BC62"/>
                </a:solidFill>
                <a:latin typeface="Calibri" pitchFamily="34" charset="0"/>
                <a:ea typeface="Calibri" pitchFamily="34" charset="-122"/>
                <a:cs typeface="Calibri" pitchFamily="34" charset="-120"/>
              </a:rPr>
              <a:t>RESULTS  ·  Q1</a:t>
            </a:r>
            <a:endParaRPr lang="en-US" sz="1200"/>
          </a:p>
        </p:txBody>
      </p:sp>
      <p:sp>
        <p:nvSpPr>
          <p:cNvPr id="38" name="Text 1">
            <a:extLst>
              <a:ext uri="{FF2B5EF4-FFF2-40B4-BE49-F238E27FC236}">
                <a16:creationId xmlns:a16="http://schemas.microsoft.com/office/drawing/2014/main" id="{70A6186A-CC61-E111-8C1F-C3011F07BAE0}"/>
              </a:ext>
            </a:extLst>
          </p:cNvPr>
          <p:cNvSpPr/>
          <p:nvPr/>
        </p:nvSpPr>
        <p:spPr>
          <a:xfrm>
            <a:off x="833011" y="361591"/>
            <a:ext cx="11091672" cy="822960"/>
          </a:xfrm>
          <a:prstGeom prst="rect">
            <a:avLst/>
          </a:prstGeom>
          <a:noFill/>
          <a:ln/>
        </p:spPr>
        <p:txBody>
          <a:bodyPr wrap="square" lIns="0" tIns="0" rIns="0" bIns="0" rtlCol="0" anchor="ctr"/>
          <a:lstStyle/>
          <a:p>
            <a:r>
              <a:rPr lang="en-US" sz="3000" b="1" err="1">
                <a:solidFill>
                  <a:srgbClr val="2C5F2D"/>
                </a:solidFill>
                <a:latin typeface="Cambria"/>
                <a:ea typeface="Cambria"/>
              </a:rPr>
              <a:t>AoP</a:t>
            </a:r>
            <a:r>
              <a:rPr lang="en-US" sz="3000" b="1" dirty="0">
                <a:solidFill>
                  <a:srgbClr val="2C5F2D"/>
                </a:solidFill>
                <a:latin typeface="Cambria"/>
                <a:ea typeface="Cambria"/>
              </a:rPr>
              <a:t> Footprints: </a:t>
            </a:r>
            <a:r>
              <a:rPr lang="en-US" sz="3000" b="1">
                <a:solidFill>
                  <a:srgbClr val="2C5F2D"/>
                </a:solidFill>
                <a:latin typeface="Cambria"/>
                <a:ea typeface="Cambria"/>
              </a:rPr>
              <a:t>per capita perspective</a:t>
            </a:r>
            <a:endParaRPr lang="en-US" sz="3000"/>
          </a:p>
        </p:txBody>
      </p:sp>
      <p:sp>
        <p:nvSpPr>
          <p:cNvPr id="3" name="Text 0">
            <a:extLst>
              <a:ext uri="{FF2B5EF4-FFF2-40B4-BE49-F238E27FC236}">
                <a16:creationId xmlns:a16="http://schemas.microsoft.com/office/drawing/2014/main" id="{B410414C-726F-B75E-1C38-38667CD51172}"/>
              </a:ext>
            </a:extLst>
          </p:cNvPr>
          <p:cNvSpPr/>
          <p:nvPr/>
        </p:nvSpPr>
        <p:spPr>
          <a:xfrm>
            <a:off x="9371492" y="6042082"/>
            <a:ext cx="2818529" cy="310896"/>
          </a:xfrm>
          <a:prstGeom prst="rect">
            <a:avLst/>
          </a:prstGeom>
          <a:noFill/>
          <a:ln/>
        </p:spPr>
        <p:txBody>
          <a:bodyPr wrap="square" lIns="0" tIns="0" rIns="0" bIns="0" rtlCol="0" anchor="ctr"/>
          <a:lstStyle/>
          <a:p>
            <a:r>
              <a:rPr lang="en-US" sz="1200" b="1" kern="0" spc="200">
                <a:solidFill>
                  <a:srgbClr val="97BC62"/>
                </a:solidFill>
                <a:latin typeface="Calibri"/>
                <a:ea typeface="Calibri"/>
                <a:cs typeface="Calibri"/>
              </a:rPr>
              <a:t>Goldenberg et al (</a:t>
            </a:r>
            <a:r>
              <a:rPr lang="en-US" sz="1200" b="1" kern="0" spc="200" err="1">
                <a:solidFill>
                  <a:srgbClr val="97BC62"/>
                </a:solidFill>
                <a:latin typeface="Calibri"/>
                <a:ea typeface="Calibri"/>
                <a:cs typeface="Calibri"/>
              </a:rPr>
              <a:t>subm</a:t>
            </a:r>
            <a:r>
              <a:rPr lang="en-US" sz="1200" b="1" kern="0" spc="200">
                <a:solidFill>
                  <a:srgbClr val="97BC62"/>
                </a:solidFill>
                <a:latin typeface="Calibri"/>
                <a:ea typeface="Calibri"/>
                <a:cs typeface="Calibri"/>
              </a:rPr>
              <a:t>)</a:t>
            </a:r>
            <a:endParaRPr lang="en-US" sz="1200">
              <a:ea typeface="Calibri"/>
              <a:cs typeface="Calibri"/>
            </a:endParaRPr>
          </a:p>
        </p:txBody>
      </p:sp>
      <p:pic>
        <p:nvPicPr>
          <p:cNvPr id="5" name="Picture 4" descr="A group of bar charts&#10;&#10;AI-generated content may be incorrect.">
            <a:extLst>
              <a:ext uri="{FF2B5EF4-FFF2-40B4-BE49-F238E27FC236}">
                <a16:creationId xmlns:a16="http://schemas.microsoft.com/office/drawing/2014/main" id="{E5EDDDCC-BECF-E9EE-8C2C-CC7F5E353D35}"/>
              </a:ext>
            </a:extLst>
          </p:cNvPr>
          <p:cNvPicPr>
            <a:picLocks noChangeAspect="1"/>
          </p:cNvPicPr>
          <p:nvPr/>
        </p:nvPicPr>
        <p:blipFill>
          <a:blip r:embed="rId2">
            <a:extLst>
              <a:ext uri="{28A0092B-C50C-407E-A947-70E740481C1C}">
                <a14:useLocalDpi xmlns:a14="http://schemas.microsoft.com/office/drawing/2010/main" val="0"/>
              </a:ext>
            </a:extLst>
          </a:blip>
          <a:srcRect l="16957" t="19772" r="64957" b="74170"/>
          <a:stretch>
            <a:fillRect/>
          </a:stretch>
        </p:blipFill>
        <p:spPr bwMode="auto">
          <a:xfrm>
            <a:off x="2421839" y="5228144"/>
            <a:ext cx="1865286" cy="818059"/>
          </a:xfrm>
          <a:prstGeom prst="rect">
            <a:avLst/>
          </a:prstGeom>
          <a:noFill/>
          <a:ln>
            <a:noFill/>
          </a:ln>
        </p:spPr>
      </p:pic>
    </p:spTree>
    <p:extLst>
      <p:ext uri="{BB962C8B-B14F-4D97-AF65-F5344CB8AC3E}">
        <p14:creationId xmlns:p14="http://schemas.microsoft.com/office/powerpoint/2010/main" val="2999803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95436-73C8-0543-E07E-A78631E9D49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09F427-ECDE-BE33-59F3-78BA0B7050D7}"/>
              </a:ext>
            </a:extLst>
          </p:cNvPr>
          <p:cNvSpPr>
            <a:spLocks noGrp="1"/>
          </p:cNvSpPr>
          <p:nvPr>
            <p:ph type="sldNum" sz="quarter" idx="12"/>
          </p:nvPr>
        </p:nvSpPr>
        <p:spPr/>
        <p:txBody>
          <a:bodyPr/>
          <a:lstStyle/>
          <a:p>
            <a:fld id="{91E7459C-2A33-48E6-BA15-85A99BF6A849}" type="slidenum">
              <a:rPr lang="en-US" smtClean="0"/>
              <a:t>14</a:t>
            </a:fld>
            <a:endParaRPr lang="en-US"/>
          </a:p>
        </p:txBody>
      </p:sp>
      <p:sp>
        <p:nvSpPr>
          <p:cNvPr id="37" name="Text 0">
            <a:extLst>
              <a:ext uri="{FF2B5EF4-FFF2-40B4-BE49-F238E27FC236}">
                <a16:creationId xmlns:a16="http://schemas.microsoft.com/office/drawing/2014/main" id="{525D1EC7-BEEB-8E4E-7296-4978062586F9}"/>
              </a:ext>
            </a:extLst>
          </p:cNvPr>
          <p:cNvSpPr/>
          <p:nvPr/>
        </p:nvSpPr>
        <p:spPr>
          <a:xfrm>
            <a:off x="839814" y="116172"/>
            <a:ext cx="11091672" cy="310896"/>
          </a:xfrm>
          <a:prstGeom prst="rect">
            <a:avLst/>
          </a:prstGeom>
          <a:noFill/>
          <a:ln/>
        </p:spPr>
        <p:txBody>
          <a:bodyPr wrap="square" lIns="0" tIns="0" rIns="0" bIns="0" rtlCol="0" anchor="ctr"/>
          <a:lstStyle/>
          <a:p>
            <a:pPr marL="0" indent="0">
              <a:buNone/>
            </a:pPr>
            <a:r>
              <a:rPr lang="en-US" sz="1200" b="1" kern="0" spc="200">
                <a:solidFill>
                  <a:srgbClr val="97BC62"/>
                </a:solidFill>
                <a:latin typeface="Calibri" pitchFamily="34" charset="0"/>
                <a:ea typeface="Calibri" pitchFamily="34" charset="-122"/>
                <a:cs typeface="Calibri" pitchFamily="34" charset="-120"/>
              </a:rPr>
              <a:t>RESULTS  ·  Q1</a:t>
            </a:r>
            <a:endParaRPr lang="en-US" sz="1200"/>
          </a:p>
        </p:txBody>
      </p:sp>
      <p:sp>
        <p:nvSpPr>
          <p:cNvPr id="38" name="Text 1">
            <a:extLst>
              <a:ext uri="{FF2B5EF4-FFF2-40B4-BE49-F238E27FC236}">
                <a16:creationId xmlns:a16="http://schemas.microsoft.com/office/drawing/2014/main" id="{B191634C-99CD-B3D3-9C70-8B159D47F1C0}"/>
              </a:ext>
            </a:extLst>
          </p:cNvPr>
          <p:cNvSpPr/>
          <p:nvPr/>
        </p:nvSpPr>
        <p:spPr>
          <a:xfrm>
            <a:off x="833011" y="361591"/>
            <a:ext cx="11091672" cy="822960"/>
          </a:xfrm>
          <a:prstGeom prst="rect">
            <a:avLst/>
          </a:prstGeom>
          <a:noFill/>
          <a:ln/>
        </p:spPr>
        <p:txBody>
          <a:bodyPr wrap="square" lIns="0" tIns="0" rIns="0" bIns="0" rtlCol="0" anchor="ctr"/>
          <a:lstStyle/>
          <a:p>
            <a:r>
              <a:rPr lang="en-US" sz="3000" b="1" dirty="0" err="1">
                <a:solidFill>
                  <a:srgbClr val="2C5F2D"/>
                </a:solidFill>
                <a:latin typeface="Cambria"/>
                <a:ea typeface="Cambria"/>
              </a:rPr>
              <a:t>AoP</a:t>
            </a:r>
            <a:r>
              <a:rPr lang="en-US" sz="3000" b="1" dirty="0">
                <a:solidFill>
                  <a:srgbClr val="2C5F2D"/>
                </a:solidFill>
                <a:latin typeface="Cambria"/>
                <a:ea typeface="Cambria"/>
              </a:rPr>
              <a:t> Footprints over time (1995-2022)</a:t>
            </a:r>
          </a:p>
        </p:txBody>
      </p:sp>
      <p:pic>
        <p:nvPicPr>
          <p:cNvPr id="39" name="Picture 38">
            <a:extLst>
              <a:ext uri="{FF2B5EF4-FFF2-40B4-BE49-F238E27FC236}">
                <a16:creationId xmlns:a16="http://schemas.microsoft.com/office/drawing/2014/main" id="{C9B614E8-96B3-E7ED-9172-77F1B590CAD2}"/>
              </a:ext>
            </a:extLst>
          </p:cNvPr>
          <p:cNvPicPr>
            <a:picLocks noChangeAspect="1"/>
          </p:cNvPicPr>
          <p:nvPr/>
        </p:nvPicPr>
        <p:blipFill>
          <a:blip r:embed="rId2">
            <a:extLst>
              <a:ext uri="{28A0092B-C50C-407E-A947-70E740481C1C}">
                <a14:useLocalDpi xmlns:a14="http://schemas.microsoft.com/office/drawing/2010/main" val="0"/>
              </a:ext>
            </a:extLst>
          </a:blip>
          <a:srcRect t="-1220" r="-1393" b="30963"/>
          <a:stretch>
            <a:fillRect/>
          </a:stretch>
        </p:blipFill>
        <p:spPr bwMode="auto">
          <a:xfrm>
            <a:off x="702067" y="1392435"/>
            <a:ext cx="9135898" cy="4651848"/>
          </a:xfrm>
          <a:prstGeom prst="rect">
            <a:avLst/>
          </a:prstGeom>
          <a:noFill/>
          <a:ln>
            <a:noFill/>
          </a:ln>
        </p:spPr>
      </p:pic>
      <p:pic>
        <p:nvPicPr>
          <p:cNvPr id="42" name="Picture 41">
            <a:extLst>
              <a:ext uri="{FF2B5EF4-FFF2-40B4-BE49-F238E27FC236}">
                <a16:creationId xmlns:a16="http://schemas.microsoft.com/office/drawing/2014/main" id="{9875BC73-994B-3428-F94F-B610ECD43A00}"/>
              </a:ext>
            </a:extLst>
          </p:cNvPr>
          <p:cNvPicPr>
            <a:picLocks noChangeAspect="1"/>
          </p:cNvPicPr>
          <p:nvPr/>
        </p:nvPicPr>
        <p:blipFill>
          <a:blip r:embed="rId2">
            <a:extLst>
              <a:ext uri="{28A0092B-C50C-407E-A947-70E740481C1C}">
                <a14:useLocalDpi xmlns:a14="http://schemas.microsoft.com/office/drawing/2010/main" val="0"/>
              </a:ext>
            </a:extLst>
          </a:blip>
          <a:srcRect l="33726" t="92963" r="42612" b="1490"/>
          <a:stretch>
            <a:fillRect/>
          </a:stretch>
        </p:blipFill>
        <p:spPr bwMode="auto">
          <a:xfrm>
            <a:off x="6204314" y="5498749"/>
            <a:ext cx="2132000" cy="367343"/>
          </a:xfrm>
          <a:prstGeom prst="rect">
            <a:avLst/>
          </a:prstGeom>
          <a:noFill/>
          <a:ln>
            <a:noFill/>
          </a:ln>
        </p:spPr>
      </p:pic>
      <p:pic>
        <p:nvPicPr>
          <p:cNvPr id="43" name="Picture 42">
            <a:extLst>
              <a:ext uri="{FF2B5EF4-FFF2-40B4-BE49-F238E27FC236}">
                <a16:creationId xmlns:a16="http://schemas.microsoft.com/office/drawing/2014/main" id="{731BB4C3-AD61-35E9-8DCD-289DB4C23548}"/>
              </a:ext>
            </a:extLst>
          </p:cNvPr>
          <p:cNvPicPr>
            <a:picLocks noChangeAspect="1"/>
          </p:cNvPicPr>
          <p:nvPr/>
        </p:nvPicPr>
        <p:blipFill>
          <a:blip r:embed="rId2">
            <a:extLst>
              <a:ext uri="{28A0092B-C50C-407E-A947-70E740481C1C}">
                <a14:useLocalDpi xmlns:a14="http://schemas.microsoft.com/office/drawing/2010/main" val="0"/>
              </a:ext>
            </a:extLst>
          </a:blip>
          <a:srcRect l="33657" t="92489" r="40899" b="1997"/>
          <a:stretch>
            <a:fillRect/>
          </a:stretch>
        </p:blipFill>
        <p:spPr bwMode="auto">
          <a:xfrm>
            <a:off x="1304364" y="5505489"/>
            <a:ext cx="2292591" cy="365125"/>
          </a:xfrm>
          <a:prstGeom prst="rect">
            <a:avLst/>
          </a:prstGeom>
          <a:noFill/>
          <a:ln>
            <a:noFill/>
          </a:ln>
        </p:spPr>
      </p:pic>
      <p:sp>
        <p:nvSpPr>
          <p:cNvPr id="3" name="Text 0">
            <a:extLst>
              <a:ext uri="{FF2B5EF4-FFF2-40B4-BE49-F238E27FC236}">
                <a16:creationId xmlns:a16="http://schemas.microsoft.com/office/drawing/2014/main" id="{EDDE8BBE-D5E0-3A2F-65EA-C9772D05FE94}"/>
              </a:ext>
            </a:extLst>
          </p:cNvPr>
          <p:cNvSpPr/>
          <p:nvPr/>
        </p:nvSpPr>
        <p:spPr>
          <a:xfrm>
            <a:off x="9371492" y="6042082"/>
            <a:ext cx="2818529" cy="310896"/>
          </a:xfrm>
          <a:prstGeom prst="rect">
            <a:avLst/>
          </a:prstGeom>
          <a:noFill/>
          <a:ln/>
        </p:spPr>
        <p:txBody>
          <a:bodyPr wrap="square" lIns="0" tIns="0" rIns="0" bIns="0" rtlCol="0" anchor="ctr"/>
          <a:lstStyle/>
          <a:p>
            <a:r>
              <a:rPr lang="en-US" sz="1200" b="1" kern="0" spc="200">
                <a:solidFill>
                  <a:srgbClr val="97BC62"/>
                </a:solidFill>
                <a:latin typeface="Calibri"/>
                <a:ea typeface="Calibri"/>
                <a:cs typeface="Calibri"/>
              </a:rPr>
              <a:t>Goldenberg et al (</a:t>
            </a:r>
            <a:r>
              <a:rPr lang="en-US" sz="1200" b="1" kern="0" spc="200" err="1">
                <a:solidFill>
                  <a:srgbClr val="97BC62"/>
                </a:solidFill>
                <a:latin typeface="Calibri"/>
                <a:ea typeface="Calibri"/>
                <a:cs typeface="Calibri"/>
              </a:rPr>
              <a:t>subm</a:t>
            </a:r>
            <a:r>
              <a:rPr lang="en-US" sz="1200" b="1" kern="0" spc="200">
                <a:solidFill>
                  <a:srgbClr val="97BC62"/>
                </a:solidFill>
                <a:latin typeface="Calibri"/>
                <a:ea typeface="Calibri"/>
                <a:cs typeface="Calibri"/>
              </a:rPr>
              <a:t>)</a:t>
            </a:r>
            <a:endParaRPr lang="en-US" sz="1200">
              <a:ea typeface="Calibri"/>
              <a:cs typeface="Calibri"/>
            </a:endParaRPr>
          </a:p>
        </p:txBody>
      </p:sp>
      <p:pic>
        <p:nvPicPr>
          <p:cNvPr id="5" name="Picture 4">
            <a:extLst>
              <a:ext uri="{FF2B5EF4-FFF2-40B4-BE49-F238E27FC236}">
                <a16:creationId xmlns:a16="http://schemas.microsoft.com/office/drawing/2014/main" id="{875941CC-022D-0109-AAB1-1C66EC0CEAF5}"/>
              </a:ext>
            </a:extLst>
          </p:cNvPr>
          <p:cNvPicPr>
            <a:picLocks noChangeAspect="1"/>
          </p:cNvPicPr>
          <p:nvPr/>
        </p:nvPicPr>
        <p:blipFill>
          <a:blip r:embed="rId2">
            <a:extLst>
              <a:ext uri="{28A0092B-C50C-407E-A947-70E740481C1C}">
                <a14:useLocalDpi xmlns:a14="http://schemas.microsoft.com/office/drawing/2010/main" val="0"/>
              </a:ext>
            </a:extLst>
          </a:blip>
          <a:srcRect l="33657" t="92489" r="40899" b="1997"/>
          <a:stretch>
            <a:fillRect/>
          </a:stretch>
        </p:blipFill>
        <p:spPr bwMode="auto">
          <a:xfrm>
            <a:off x="3737998" y="5509689"/>
            <a:ext cx="2292591" cy="365125"/>
          </a:xfrm>
          <a:prstGeom prst="rect">
            <a:avLst/>
          </a:prstGeom>
          <a:noFill/>
          <a:ln>
            <a:noFill/>
          </a:ln>
        </p:spPr>
      </p:pic>
    </p:spTree>
    <p:extLst>
      <p:ext uri="{BB962C8B-B14F-4D97-AF65-F5344CB8AC3E}">
        <p14:creationId xmlns:p14="http://schemas.microsoft.com/office/powerpoint/2010/main" val="178122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8D582-AFD2-D9C8-926F-727AD1ADE0E7}"/>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062B891-38EB-6999-3027-C9551BAFEFD0}"/>
              </a:ext>
            </a:extLst>
          </p:cNvPr>
          <p:cNvSpPr>
            <a:spLocks noGrp="1"/>
          </p:cNvSpPr>
          <p:nvPr>
            <p:ph type="sldNum" sz="quarter" idx="12"/>
          </p:nvPr>
        </p:nvSpPr>
        <p:spPr/>
        <p:txBody>
          <a:bodyPr/>
          <a:lstStyle/>
          <a:p>
            <a:fld id="{91E7459C-2A33-48E6-BA15-85A99BF6A849}" type="slidenum">
              <a:rPr lang="en-US" smtClean="0"/>
              <a:t>15</a:t>
            </a:fld>
            <a:endParaRPr lang="en-US"/>
          </a:p>
        </p:txBody>
      </p:sp>
      <p:sp>
        <p:nvSpPr>
          <p:cNvPr id="10" name="Shape 4">
            <a:extLst>
              <a:ext uri="{FF2B5EF4-FFF2-40B4-BE49-F238E27FC236}">
                <a16:creationId xmlns:a16="http://schemas.microsoft.com/office/drawing/2014/main" id="{6784C86D-5C1A-F83D-2927-A1E49E502B81}"/>
              </a:ext>
            </a:extLst>
          </p:cNvPr>
          <p:cNvSpPr/>
          <p:nvPr/>
        </p:nvSpPr>
        <p:spPr>
          <a:xfrm>
            <a:off x="550164" y="2062883"/>
            <a:ext cx="5362956" cy="1700784"/>
          </a:xfrm>
          <a:prstGeom prst="roundRect">
            <a:avLst>
              <a:gd name="adj" fmla="val 6452"/>
            </a:avLst>
          </a:prstGeom>
          <a:solidFill>
            <a:schemeClr val="accent6">
              <a:lumMod val="60000"/>
              <a:lumOff val="40000"/>
            </a:schemeClr>
          </a:solidFill>
          <a:ln/>
          <a:effectLst>
            <a:outerShdw blurRad="114300" dist="38100" dir="5400000" algn="bl" rotWithShape="0">
              <a:srgbClr val="000000">
                <a:alpha val="28000"/>
              </a:srgbClr>
            </a:outerShdw>
          </a:effectLst>
        </p:spPr>
        <p:txBody>
          <a:bodyPr/>
          <a:lstStyle/>
          <a:p>
            <a:endParaRPr lang="nb-NO"/>
          </a:p>
        </p:txBody>
      </p:sp>
      <p:sp>
        <p:nvSpPr>
          <p:cNvPr id="11" name="Shape 5">
            <a:extLst>
              <a:ext uri="{FF2B5EF4-FFF2-40B4-BE49-F238E27FC236}">
                <a16:creationId xmlns:a16="http://schemas.microsoft.com/office/drawing/2014/main" id="{16FC1A1C-01F6-5956-C376-A67A262D8058}"/>
              </a:ext>
            </a:extLst>
          </p:cNvPr>
          <p:cNvSpPr/>
          <p:nvPr/>
        </p:nvSpPr>
        <p:spPr>
          <a:xfrm>
            <a:off x="897636" y="2373779"/>
            <a:ext cx="585216" cy="585216"/>
          </a:xfrm>
          <a:prstGeom prst="ellipse">
            <a:avLst/>
          </a:prstGeom>
          <a:solidFill>
            <a:srgbClr val="97BC62"/>
          </a:solidFill>
          <a:ln/>
        </p:spPr>
        <p:txBody>
          <a:bodyPr/>
          <a:lstStyle/>
          <a:p>
            <a:endParaRPr lang="nb-NO"/>
          </a:p>
        </p:txBody>
      </p:sp>
      <p:pic>
        <p:nvPicPr>
          <p:cNvPr id="12" name="Image 0" descr="preencoded.png">
            <a:extLst>
              <a:ext uri="{FF2B5EF4-FFF2-40B4-BE49-F238E27FC236}">
                <a16:creationId xmlns:a16="http://schemas.microsoft.com/office/drawing/2014/main" id="{B2668773-72AC-D209-05A5-C8F5C70622F3}"/>
              </a:ext>
            </a:extLst>
          </p:cNvPr>
          <p:cNvPicPr>
            <a:picLocks noChangeAspect="1"/>
          </p:cNvPicPr>
          <p:nvPr/>
        </p:nvPicPr>
        <p:blipFill>
          <a:blip r:embed="rId2"/>
          <a:stretch>
            <a:fillRect/>
          </a:stretch>
        </p:blipFill>
        <p:spPr>
          <a:xfrm>
            <a:off x="1048512" y="2524655"/>
            <a:ext cx="283464" cy="283464"/>
          </a:xfrm>
          <a:prstGeom prst="rect">
            <a:avLst/>
          </a:prstGeom>
        </p:spPr>
      </p:pic>
      <p:sp>
        <p:nvSpPr>
          <p:cNvPr id="13" name="Text 6">
            <a:extLst>
              <a:ext uri="{FF2B5EF4-FFF2-40B4-BE49-F238E27FC236}">
                <a16:creationId xmlns:a16="http://schemas.microsoft.com/office/drawing/2014/main" id="{A2EA944C-7819-8B80-2C09-EF7F37DD871E}"/>
              </a:ext>
            </a:extLst>
          </p:cNvPr>
          <p:cNvSpPr/>
          <p:nvPr/>
        </p:nvSpPr>
        <p:spPr>
          <a:xfrm>
            <a:off x="4998720" y="2337203"/>
            <a:ext cx="731520" cy="365760"/>
          </a:xfrm>
          <a:prstGeom prst="rect">
            <a:avLst/>
          </a:prstGeom>
          <a:noFill/>
          <a:ln/>
        </p:spPr>
        <p:txBody>
          <a:bodyPr wrap="square" lIns="0" tIns="0" rIns="0" bIns="0" rtlCol="0" anchor="ctr"/>
          <a:lstStyle/>
          <a:p>
            <a:pPr marL="0" indent="0" algn="r">
              <a:buNone/>
            </a:pPr>
            <a:r>
              <a:rPr lang="en-US" sz="1500" b="1">
                <a:solidFill>
                  <a:srgbClr val="97BC62"/>
                </a:solidFill>
                <a:latin typeface="Cambria" pitchFamily="34" charset="0"/>
                <a:ea typeface="Cambria" pitchFamily="34" charset="-122"/>
                <a:cs typeface="Cambria" pitchFamily="34" charset="-120"/>
              </a:rPr>
              <a:t>Q1</a:t>
            </a:r>
            <a:endParaRPr lang="en-US" sz="1500"/>
          </a:p>
        </p:txBody>
      </p:sp>
      <p:sp>
        <p:nvSpPr>
          <p:cNvPr id="14" name="Text 7">
            <a:extLst>
              <a:ext uri="{FF2B5EF4-FFF2-40B4-BE49-F238E27FC236}">
                <a16:creationId xmlns:a16="http://schemas.microsoft.com/office/drawing/2014/main" id="{92095EFE-13EF-83D2-4E51-ABB072EA117C}"/>
              </a:ext>
            </a:extLst>
          </p:cNvPr>
          <p:cNvSpPr/>
          <p:nvPr/>
        </p:nvSpPr>
        <p:spPr>
          <a:xfrm>
            <a:off x="1647444" y="2373779"/>
            <a:ext cx="3396996" cy="585216"/>
          </a:xfrm>
          <a:prstGeom prst="rect">
            <a:avLst/>
          </a:prstGeom>
          <a:noFill/>
          <a:ln/>
        </p:spPr>
        <p:txBody>
          <a:bodyPr wrap="square" lIns="0" tIns="0" rIns="0" bIns="0" rtlCol="0" anchor="ctr"/>
          <a:lstStyle/>
          <a:p>
            <a:r>
              <a:rPr lang="en-US" sz="1700" b="1">
                <a:solidFill>
                  <a:srgbClr val="F5F7F1"/>
                </a:solidFill>
                <a:latin typeface="Cambria"/>
                <a:ea typeface="Cambria"/>
                <a:cs typeface="Cambria" pitchFamily="34" charset="-120"/>
              </a:rPr>
              <a:t>How big are these footprints?</a:t>
            </a:r>
            <a:endParaRPr lang="en-US" sz="1700">
              <a:latin typeface="Cambria"/>
              <a:ea typeface="Cambria"/>
            </a:endParaRPr>
          </a:p>
        </p:txBody>
      </p:sp>
      <p:sp>
        <p:nvSpPr>
          <p:cNvPr id="15" name="Text 8">
            <a:extLst>
              <a:ext uri="{FF2B5EF4-FFF2-40B4-BE49-F238E27FC236}">
                <a16:creationId xmlns:a16="http://schemas.microsoft.com/office/drawing/2014/main" id="{034063C9-1355-BB75-575A-047C24985206}"/>
              </a:ext>
            </a:extLst>
          </p:cNvPr>
          <p:cNvSpPr/>
          <p:nvPr/>
        </p:nvSpPr>
        <p:spPr>
          <a:xfrm>
            <a:off x="915924" y="3087011"/>
            <a:ext cx="4631436" cy="566928"/>
          </a:xfrm>
          <a:prstGeom prst="rect">
            <a:avLst/>
          </a:prstGeom>
          <a:noFill/>
          <a:ln/>
        </p:spPr>
        <p:txBody>
          <a:bodyPr wrap="square" lIns="0" tIns="0" rIns="0" bIns="0" rtlCol="0" anchor="t"/>
          <a:lstStyle/>
          <a:p>
            <a:r>
              <a:rPr lang="en-US" sz="1400">
                <a:solidFill>
                  <a:srgbClr val="D8E5C5"/>
                </a:solidFill>
                <a:latin typeface="Calibri"/>
                <a:ea typeface="Calibri"/>
                <a:cs typeface="Calibri"/>
              </a:rPr>
              <a:t>Total and per-capita impact embodied in a country's </a:t>
            </a:r>
            <a:r>
              <a:rPr lang="en-US" sz="1400" dirty="0">
                <a:solidFill>
                  <a:srgbClr val="D8E5C5"/>
                </a:solidFill>
                <a:latin typeface="Calibri"/>
                <a:ea typeface="Calibri"/>
                <a:cs typeface="Calibri"/>
              </a:rPr>
              <a:t>consumption.</a:t>
            </a:r>
            <a:endParaRPr lang="en-US" sz="1400" dirty="0">
              <a:latin typeface="Calibri"/>
              <a:ea typeface="Calibri"/>
              <a:cs typeface="Calibri"/>
            </a:endParaRPr>
          </a:p>
        </p:txBody>
      </p:sp>
      <p:sp>
        <p:nvSpPr>
          <p:cNvPr id="16" name="Shape 9">
            <a:extLst>
              <a:ext uri="{FF2B5EF4-FFF2-40B4-BE49-F238E27FC236}">
                <a16:creationId xmlns:a16="http://schemas.microsoft.com/office/drawing/2014/main" id="{CDBE9F76-48DE-C983-B78F-75AE61DBFA2C}"/>
              </a:ext>
            </a:extLst>
          </p:cNvPr>
          <p:cNvSpPr/>
          <p:nvPr/>
        </p:nvSpPr>
        <p:spPr>
          <a:xfrm>
            <a:off x="6278880" y="2062883"/>
            <a:ext cx="5362956" cy="1700784"/>
          </a:xfrm>
          <a:prstGeom prst="roundRect">
            <a:avLst>
              <a:gd name="adj" fmla="val 6452"/>
            </a:avLst>
          </a:prstGeom>
          <a:solidFill>
            <a:srgbClr val="24432A"/>
          </a:solidFill>
          <a:ln/>
          <a:effectLst>
            <a:outerShdw blurRad="114300" dist="38100" dir="5400000" algn="bl" rotWithShape="0">
              <a:srgbClr val="000000">
                <a:alpha val="28000"/>
              </a:srgbClr>
            </a:outerShdw>
          </a:effectLst>
        </p:spPr>
        <p:txBody>
          <a:bodyPr/>
          <a:lstStyle/>
          <a:p>
            <a:endParaRPr lang="nb-NO"/>
          </a:p>
        </p:txBody>
      </p:sp>
      <p:sp>
        <p:nvSpPr>
          <p:cNvPr id="17" name="Shape 10">
            <a:extLst>
              <a:ext uri="{FF2B5EF4-FFF2-40B4-BE49-F238E27FC236}">
                <a16:creationId xmlns:a16="http://schemas.microsoft.com/office/drawing/2014/main" id="{4A299D46-6F7F-3EF7-5007-A2FBF0E9D047}"/>
              </a:ext>
            </a:extLst>
          </p:cNvPr>
          <p:cNvSpPr/>
          <p:nvPr/>
        </p:nvSpPr>
        <p:spPr>
          <a:xfrm>
            <a:off x="6626352" y="2373779"/>
            <a:ext cx="585216" cy="585216"/>
          </a:xfrm>
          <a:prstGeom prst="ellipse">
            <a:avLst/>
          </a:prstGeom>
          <a:solidFill>
            <a:srgbClr val="97BC62"/>
          </a:solidFill>
          <a:ln/>
        </p:spPr>
        <p:txBody>
          <a:bodyPr/>
          <a:lstStyle/>
          <a:p>
            <a:endParaRPr lang="nb-NO"/>
          </a:p>
        </p:txBody>
      </p:sp>
      <p:pic>
        <p:nvPicPr>
          <p:cNvPr id="18" name="Image 1" descr="preencoded.png">
            <a:extLst>
              <a:ext uri="{FF2B5EF4-FFF2-40B4-BE49-F238E27FC236}">
                <a16:creationId xmlns:a16="http://schemas.microsoft.com/office/drawing/2014/main" id="{535ABCFB-FFE2-ADB9-E5A7-D11AB01396D6}"/>
              </a:ext>
            </a:extLst>
          </p:cNvPr>
          <p:cNvPicPr>
            <a:picLocks noChangeAspect="1"/>
          </p:cNvPicPr>
          <p:nvPr/>
        </p:nvPicPr>
        <p:blipFill>
          <a:blip r:embed="rId3"/>
          <a:stretch>
            <a:fillRect/>
          </a:stretch>
        </p:blipFill>
        <p:spPr>
          <a:xfrm>
            <a:off x="6777228" y="2524655"/>
            <a:ext cx="283464" cy="283464"/>
          </a:xfrm>
          <a:prstGeom prst="rect">
            <a:avLst/>
          </a:prstGeom>
        </p:spPr>
      </p:pic>
      <p:sp>
        <p:nvSpPr>
          <p:cNvPr id="19" name="Text 11">
            <a:extLst>
              <a:ext uri="{FF2B5EF4-FFF2-40B4-BE49-F238E27FC236}">
                <a16:creationId xmlns:a16="http://schemas.microsoft.com/office/drawing/2014/main" id="{F6B5C08C-6638-BF8B-7BC9-4BAC5838F394}"/>
              </a:ext>
            </a:extLst>
          </p:cNvPr>
          <p:cNvSpPr/>
          <p:nvPr/>
        </p:nvSpPr>
        <p:spPr>
          <a:xfrm>
            <a:off x="10727436" y="2337203"/>
            <a:ext cx="731520" cy="365760"/>
          </a:xfrm>
          <a:prstGeom prst="rect">
            <a:avLst/>
          </a:prstGeom>
          <a:noFill/>
          <a:ln/>
        </p:spPr>
        <p:txBody>
          <a:bodyPr wrap="square" lIns="0" tIns="0" rIns="0" bIns="0" rtlCol="0" anchor="ctr"/>
          <a:lstStyle/>
          <a:p>
            <a:pPr marL="0" indent="0" algn="r">
              <a:buNone/>
            </a:pPr>
            <a:r>
              <a:rPr lang="en-US" sz="1500" b="1">
                <a:solidFill>
                  <a:srgbClr val="97BC62"/>
                </a:solidFill>
                <a:latin typeface="Cambria" pitchFamily="34" charset="0"/>
                <a:ea typeface="Cambria" pitchFamily="34" charset="-122"/>
                <a:cs typeface="Cambria" pitchFamily="34" charset="-120"/>
              </a:rPr>
              <a:t>Q2</a:t>
            </a:r>
            <a:endParaRPr lang="en-US" sz="1500"/>
          </a:p>
        </p:txBody>
      </p:sp>
      <p:sp>
        <p:nvSpPr>
          <p:cNvPr id="20" name="Text 12">
            <a:extLst>
              <a:ext uri="{FF2B5EF4-FFF2-40B4-BE49-F238E27FC236}">
                <a16:creationId xmlns:a16="http://schemas.microsoft.com/office/drawing/2014/main" id="{C12BB4D0-3EF7-E546-FCE4-FF7491494B91}"/>
              </a:ext>
            </a:extLst>
          </p:cNvPr>
          <p:cNvSpPr/>
          <p:nvPr/>
        </p:nvSpPr>
        <p:spPr>
          <a:xfrm>
            <a:off x="7376160" y="2373779"/>
            <a:ext cx="3396996" cy="585216"/>
          </a:xfrm>
          <a:prstGeom prst="rect">
            <a:avLst/>
          </a:prstGeom>
          <a:noFill/>
          <a:ln/>
        </p:spPr>
        <p:txBody>
          <a:bodyPr wrap="square" lIns="0" tIns="0" rIns="0" bIns="0" rtlCol="0" anchor="ctr"/>
          <a:lstStyle/>
          <a:p>
            <a:r>
              <a:rPr lang="en-US" sz="1700" b="1">
                <a:solidFill>
                  <a:srgbClr val="F5F7F1"/>
                </a:solidFill>
                <a:latin typeface="Cambria"/>
                <a:ea typeface="Cambria"/>
                <a:cs typeface="Cambria" pitchFamily="34" charset="-120"/>
              </a:rPr>
              <a:t>Do they decouple from GDP?</a:t>
            </a:r>
            <a:endParaRPr lang="en-US" sz="1700">
              <a:latin typeface="Cambria"/>
              <a:ea typeface="Cambria"/>
            </a:endParaRPr>
          </a:p>
        </p:txBody>
      </p:sp>
      <p:sp>
        <p:nvSpPr>
          <p:cNvPr id="21" name="Text 13">
            <a:extLst>
              <a:ext uri="{FF2B5EF4-FFF2-40B4-BE49-F238E27FC236}">
                <a16:creationId xmlns:a16="http://schemas.microsoft.com/office/drawing/2014/main" id="{45AD85C0-CC18-0A31-E206-646A2C47D874}"/>
              </a:ext>
            </a:extLst>
          </p:cNvPr>
          <p:cNvSpPr/>
          <p:nvPr/>
        </p:nvSpPr>
        <p:spPr>
          <a:xfrm>
            <a:off x="6644640" y="3087011"/>
            <a:ext cx="4631436" cy="566928"/>
          </a:xfrm>
          <a:prstGeom prst="rect">
            <a:avLst/>
          </a:prstGeom>
          <a:noFill/>
          <a:ln/>
        </p:spPr>
        <p:txBody>
          <a:bodyPr wrap="square" lIns="0" tIns="0" rIns="0" bIns="0" rtlCol="0" anchor="t"/>
          <a:lstStyle/>
          <a:p>
            <a:r>
              <a:rPr lang="en-US" sz="1400">
                <a:solidFill>
                  <a:srgbClr val="D8E5C5"/>
                </a:solidFill>
                <a:latin typeface="Calibri"/>
                <a:ea typeface="Calibri"/>
                <a:cs typeface="Calibri"/>
              </a:rPr>
              <a:t>Footprint tracked against economic growth over time</a:t>
            </a:r>
          </a:p>
        </p:txBody>
      </p:sp>
      <p:sp>
        <p:nvSpPr>
          <p:cNvPr id="22" name="Shape 14">
            <a:extLst>
              <a:ext uri="{FF2B5EF4-FFF2-40B4-BE49-F238E27FC236}">
                <a16:creationId xmlns:a16="http://schemas.microsoft.com/office/drawing/2014/main" id="{C39FBE50-7148-F4B9-AD18-C8158BBD8A00}"/>
              </a:ext>
            </a:extLst>
          </p:cNvPr>
          <p:cNvSpPr/>
          <p:nvPr/>
        </p:nvSpPr>
        <p:spPr>
          <a:xfrm>
            <a:off x="550164" y="4056275"/>
            <a:ext cx="5362956" cy="1700784"/>
          </a:xfrm>
          <a:prstGeom prst="roundRect">
            <a:avLst>
              <a:gd name="adj" fmla="val 6452"/>
            </a:avLst>
          </a:prstGeom>
          <a:solidFill>
            <a:schemeClr val="accent6">
              <a:lumMod val="60000"/>
              <a:lumOff val="40000"/>
            </a:schemeClr>
          </a:solidFill>
          <a:ln/>
          <a:effectLst>
            <a:outerShdw blurRad="114300" dist="38100" dir="5400000" algn="bl" rotWithShape="0">
              <a:srgbClr val="000000">
                <a:alpha val="28000"/>
              </a:srgbClr>
            </a:outerShdw>
          </a:effectLst>
        </p:spPr>
        <p:txBody>
          <a:bodyPr/>
          <a:lstStyle/>
          <a:p>
            <a:endParaRPr lang="nb-NO"/>
          </a:p>
        </p:txBody>
      </p:sp>
      <p:sp>
        <p:nvSpPr>
          <p:cNvPr id="23" name="Shape 15">
            <a:extLst>
              <a:ext uri="{FF2B5EF4-FFF2-40B4-BE49-F238E27FC236}">
                <a16:creationId xmlns:a16="http://schemas.microsoft.com/office/drawing/2014/main" id="{EA138D76-E9AE-9A03-7FC6-C8377F450884}"/>
              </a:ext>
            </a:extLst>
          </p:cNvPr>
          <p:cNvSpPr/>
          <p:nvPr/>
        </p:nvSpPr>
        <p:spPr>
          <a:xfrm>
            <a:off x="897636" y="4367171"/>
            <a:ext cx="585216" cy="585216"/>
          </a:xfrm>
          <a:prstGeom prst="ellipse">
            <a:avLst/>
          </a:prstGeom>
          <a:solidFill>
            <a:srgbClr val="97BC62"/>
          </a:solidFill>
          <a:ln/>
        </p:spPr>
        <p:txBody>
          <a:bodyPr/>
          <a:lstStyle/>
          <a:p>
            <a:endParaRPr lang="nb-NO"/>
          </a:p>
        </p:txBody>
      </p:sp>
      <p:pic>
        <p:nvPicPr>
          <p:cNvPr id="24" name="Image 2" descr="preencoded.png">
            <a:extLst>
              <a:ext uri="{FF2B5EF4-FFF2-40B4-BE49-F238E27FC236}">
                <a16:creationId xmlns:a16="http://schemas.microsoft.com/office/drawing/2014/main" id="{C98B4792-132D-0E2D-18AC-ED2D8E617A6F}"/>
              </a:ext>
            </a:extLst>
          </p:cNvPr>
          <p:cNvPicPr>
            <a:picLocks noChangeAspect="1"/>
          </p:cNvPicPr>
          <p:nvPr/>
        </p:nvPicPr>
        <p:blipFill>
          <a:blip r:embed="rId4"/>
          <a:stretch>
            <a:fillRect/>
          </a:stretch>
        </p:blipFill>
        <p:spPr>
          <a:xfrm>
            <a:off x="1048512" y="4518047"/>
            <a:ext cx="283464" cy="283464"/>
          </a:xfrm>
          <a:prstGeom prst="rect">
            <a:avLst/>
          </a:prstGeom>
        </p:spPr>
      </p:pic>
      <p:sp>
        <p:nvSpPr>
          <p:cNvPr id="25" name="Text 16">
            <a:extLst>
              <a:ext uri="{FF2B5EF4-FFF2-40B4-BE49-F238E27FC236}">
                <a16:creationId xmlns:a16="http://schemas.microsoft.com/office/drawing/2014/main" id="{81CFE516-84D2-90E2-150E-572CF357BD88}"/>
              </a:ext>
            </a:extLst>
          </p:cNvPr>
          <p:cNvSpPr/>
          <p:nvPr/>
        </p:nvSpPr>
        <p:spPr>
          <a:xfrm>
            <a:off x="4998720" y="4330595"/>
            <a:ext cx="731520" cy="365760"/>
          </a:xfrm>
          <a:prstGeom prst="rect">
            <a:avLst/>
          </a:prstGeom>
          <a:noFill/>
          <a:ln/>
        </p:spPr>
        <p:txBody>
          <a:bodyPr wrap="square" lIns="0" tIns="0" rIns="0" bIns="0" rtlCol="0" anchor="ctr"/>
          <a:lstStyle/>
          <a:p>
            <a:pPr marL="0" indent="0" algn="r">
              <a:buNone/>
            </a:pPr>
            <a:r>
              <a:rPr lang="en-US" sz="1500" b="1">
                <a:solidFill>
                  <a:srgbClr val="97BC62"/>
                </a:solidFill>
                <a:latin typeface="Cambria" pitchFamily="34" charset="0"/>
                <a:ea typeface="Cambria" pitchFamily="34" charset="-122"/>
                <a:cs typeface="Cambria" pitchFamily="34" charset="-120"/>
              </a:rPr>
              <a:t>Q3</a:t>
            </a:r>
            <a:endParaRPr lang="en-US" sz="1500"/>
          </a:p>
        </p:txBody>
      </p:sp>
      <p:sp>
        <p:nvSpPr>
          <p:cNvPr id="26" name="Text 17">
            <a:extLst>
              <a:ext uri="{FF2B5EF4-FFF2-40B4-BE49-F238E27FC236}">
                <a16:creationId xmlns:a16="http://schemas.microsoft.com/office/drawing/2014/main" id="{C2D0CF75-7824-6D0B-732D-6D7CF34CE7AE}"/>
              </a:ext>
            </a:extLst>
          </p:cNvPr>
          <p:cNvSpPr/>
          <p:nvPr/>
        </p:nvSpPr>
        <p:spPr>
          <a:xfrm>
            <a:off x="1647444" y="4367171"/>
            <a:ext cx="3396996" cy="585216"/>
          </a:xfrm>
          <a:prstGeom prst="rect">
            <a:avLst/>
          </a:prstGeom>
          <a:noFill/>
          <a:ln/>
        </p:spPr>
        <p:txBody>
          <a:bodyPr wrap="square" lIns="0" tIns="0" rIns="0" bIns="0" rtlCol="0" anchor="ctr"/>
          <a:lstStyle/>
          <a:p>
            <a:r>
              <a:rPr lang="en-US" sz="1700" b="1">
                <a:solidFill>
                  <a:srgbClr val="F5F7F1"/>
                </a:solidFill>
                <a:latin typeface="Cambria"/>
                <a:ea typeface="Cambria"/>
                <a:cs typeface="Cambria" pitchFamily="34" charset="-120"/>
              </a:rPr>
              <a:t>What drives the footprints?</a:t>
            </a:r>
            <a:endParaRPr lang="en-US" sz="1700">
              <a:latin typeface="Cambria"/>
              <a:ea typeface="Cambria"/>
            </a:endParaRPr>
          </a:p>
        </p:txBody>
      </p:sp>
      <p:sp>
        <p:nvSpPr>
          <p:cNvPr id="27" name="Text 18">
            <a:extLst>
              <a:ext uri="{FF2B5EF4-FFF2-40B4-BE49-F238E27FC236}">
                <a16:creationId xmlns:a16="http://schemas.microsoft.com/office/drawing/2014/main" id="{6C0B0ABC-502D-9DBE-4645-3D5D893C8F9D}"/>
              </a:ext>
            </a:extLst>
          </p:cNvPr>
          <p:cNvSpPr/>
          <p:nvPr/>
        </p:nvSpPr>
        <p:spPr>
          <a:xfrm>
            <a:off x="915924" y="5080403"/>
            <a:ext cx="4631436" cy="566928"/>
          </a:xfrm>
          <a:prstGeom prst="rect">
            <a:avLst/>
          </a:prstGeom>
          <a:noFill/>
          <a:ln/>
        </p:spPr>
        <p:txBody>
          <a:bodyPr wrap="square" lIns="0" tIns="0" rIns="0" bIns="0" rtlCol="0" anchor="t"/>
          <a:lstStyle/>
          <a:p>
            <a:r>
              <a:rPr lang="en-US" sz="1400" dirty="0">
                <a:solidFill>
                  <a:srgbClr val="D8E5C5"/>
                </a:solidFill>
                <a:latin typeface="Calibri"/>
                <a:ea typeface="Calibri"/>
                <a:cs typeface="Calibri"/>
              </a:rPr>
              <a:t>Impact drivers: land use, water use, carbon and </a:t>
            </a:r>
            <a:r>
              <a:rPr lang="en-US" sz="1400">
                <a:solidFill>
                  <a:srgbClr val="D8E5C5"/>
                </a:solidFill>
                <a:latin typeface="Calibri"/>
                <a:ea typeface="Calibri"/>
                <a:cs typeface="Calibri"/>
              </a:rPr>
              <a:t>ecotoxicity, ...</a:t>
            </a:r>
            <a:endParaRPr lang="en-US" sz="1400">
              <a:solidFill>
                <a:srgbClr val="000000"/>
              </a:solidFill>
              <a:latin typeface="Calibri"/>
              <a:ea typeface="Calibri"/>
              <a:cs typeface="Calibri"/>
            </a:endParaRPr>
          </a:p>
          <a:p>
            <a:r>
              <a:rPr lang="en-US" sz="1400">
                <a:solidFill>
                  <a:srgbClr val="D8E5C5"/>
                </a:solidFill>
                <a:latin typeface="Calibri"/>
                <a:ea typeface="Calibri"/>
                <a:cs typeface="Calibri"/>
              </a:rPr>
              <a:t>Economic drivers:: agriculture, manufacturing, ...</a:t>
            </a:r>
          </a:p>
          <a:p>
            <a:br>
              <a:rPr lang="en-US" sz="1250" dirty="0">
                <a:latin typeface="Calibri"/>
                <a:ea typeface="Calibri"/>
                <a:cs typeface="Calibri"/>
              </a:rPr>
            </a:br>
            <a:endParaRPr lang="en-US" sz="1250">
              <a:latin typeface="Calibri"/>
              <a:ea typeface="Calibri"/>
              <a:cs typeface="Calibri"/>
            </a:endParaRPr>
          </a:p>
        </p:txBody>
      </p:sp>
      <p:sp>
        <p:nvSpPr>
          <p:cNvPr id="28" name="Shape 19">
            <a:extLst>
              <a:ext uri="{FF2B5EF4-FFF2-40B4-BE49-F238E27FC236}">
                <a16:creationId xmlns:a16="http://schemas.microsoft.com/office/drawing/2014/main" id="{0B1827B0-A7ED-1D70-E73D-CBEF128633DB}"/>
              </a:ext>
            </a:extLst>
          </p:cNvPr>
          <p:cNvSpPr/>
          <p:nvPr/>
        </p:nvSpPr>
        <p:spPr>
          <a:xfrm>
            <a:off x="6278880" y="4056275"/>
            <a:ext cx="5362956" cy="1700784"/>
          </a:xfrm>
          <a:prstGeom prst="roundRect">
            <a:avLst>
              <a:gd name="adj" fmla="val 6452"/>
            </a:avLst>
          </a:prstGeom>
          <a:solidFill>
            <a:schemeClr val="accent6">
              <a:lumMod val="60000"/>
              <a:lumOff val="40000"/>
            </a:schemeClr>
          </a:solidFill>
          <a:ln/>
          <a:effectLst>
            <a:outerShdw blurRad="114300" dist="38100" dir="5400000" algn="bl" rotWithShape="0">
              <a:srgbClr val="000000">
                <a:alpha val="28000"/>
              </a:srgbClr>
            </a:outerShdw>
          </a:effectLst>
        </p:spPr>
        <p:txBody>
          <a:bodyPr/>
          <a:lstStyle/>
          <a:p>
            <a:endParaRPr lang="nb-NO"/>
          </a:p>
        </p:txBody>
      </p:sp>
      <p:sp>
        <p:nvSpPr>
          <p:cNvPr id="29" name="Shape 20">
            <a:extLst>
              <a:ext uri="{FF2B5EF4-FFF2-40B4-BE49-F238E27FC236}">
                <a16:creationId xmlns:a16="http://schemas.microsoft.com/office/drawing/2014/main" id="{AE0825F9-757D-CC13-61FF-EFDC955DEF87}"/>
              </a:ext>
            </a:extLst>
          </p:cNvPr>
          <p:cNvSpPr/>
          <p:nvPr/>
        </p:nvSpPr>
        <p:spPr>
          <a:xfrm>
            <a:off x="6626352" y="4367171"/>
            <a:ext cx="585216" cy="585216"/>
          </a:xfrm>
          <a:prstGeom prst="ellipse">
            <a:avLst/>
          </a:prstGeom>
          <a:solidFill>
            <a:srgbClr val="97BC62"/>
          </a:solidFill>
          <a:ln/>
        </p:spPr>
        <p:txBody>
          <a:bodyPr/>
          <a:lstStyle/>
          <a:p>
            <a:endParaRPr lang="nb-NO"/>
          </a:p>
        </p:txBody>
      </p:sp>
      <p:pic>
        <p:nvPicPr>
          <p:cNvPr id="30" name="Image 3" descr="preencoded.png">
            <a:extLst>
              <a:ext uri="{FF2B5EF4-FFF2-40B4-BE49-F238E27FC236}">
                <a16:creationId xmlns:a16="http://schemas.microsoft.com/office/drawing/2014/main" id="{1D1AB457-F775-AA57-A7F1-B73CDDD72D97}"/>
              </a:ext>
            </a:extLst>
          </p:cNvPr>
          <p:cNvPicPr>
            <a:picLocks noChangeAspect="1"/>
          </p:cNvPicPr>
          <p:nvPr/>
        </p:nvPicPr>
        <p:blipFill>
          <a:blip r:embed="rId5"/>
          <a:stretch>
            <a:fillRect/>
          </a:stretch>
        </p:blipFill>
        <p:spPr>
          <a:xfrm>
            <a:off x="6777228" y="4518047"/>
            <a:ext cx="283464" cy="283464"/>
          </a:xfrm>
          <a:prstGeom prst="rect">
            <a:avLst/>
          </a:prstGeom>
        </p:spPr>
      </p:pic>
      <p:sp>
        <p:nvSpPr>
          <p:cNvPr id="31" name="Text 21">
            <a:extLst>
              <a:ext uri="{FF2B5EF4-FFF2-40B4-BE49-F238E27FC236}">
                <a16:creationId xmlns:a16="http://schemas.microsoft.com/office/drawing/2014/main" id="{BCDEFF81-75A8-5F2F-F58A-ED127FA604AE}"/>
              </a:ext>
            </a:extLst>
          </p:cNvPr>
          <p:cNvSpPr/>
          <p:nvPr/>
        </p:nvSpPr>
        <p:spPr>
          <a:xfrm>
            <a:off x="10727436" y="4330595"/>
            <a:ext cx="731520" cy="365760"/>
          </a:xfrm>
          <a:prstGeom prst="rect">
            <a:avLst/>
          </a:prstGeom>
          <a:noFill/>
          <a:ln/>
        </p:spPr>
        <p:txBody>
          <a:bodyPr wrap="square" lIns="0" tIns="0" rIns="0" bIns="0" rtlCol="0" anchor="ctr"/>
          <a:lstStyle/>
          <a:p>
            <a:pPr marL="0" indent="0" algn="r">
              <a:buNone/>
            </a:pPr>
            <a:r>
              <a:rPr lang="en-US" sz="1500" b="1">
                <a:solidFill>
                  <a:srgbClr val="97BC62"/>
                </a:solidFill>
                <a:latin typeface="Cambria" pitchFamily="34" charset="0"/>
                <a:ea typeface="Cambria" pitchFamily="34" charset="-122"/>
                <a:cs typeface="Cambria" pitchFamily="34" charset="-120"/>
              </a:rPr>
              <a:t>Q4</a:t>
            </a:r>
            <a:endParaRPr lang="en-US" sz="1500"/>
          </a:p>
        </p:txBody>
      </p:sp>
      <p:sp>
        <p:nvSpPr>
          <p:cNvPr id="32" name="Text 22">
            <a:extLst>
              <a:ext uri="{FF2B5EF4-FFF2-40B4-BE49-F238E27FC236}">
                <a16:creationId xmlns:a16="http://schemas.microsoft.com/office/drawing/2014/main" id="{83FBD8CF-8539-ADBD-CF4C-FF3CAC88D2F3}"/>
              </a:ext>
            </a:extLst>
          </p:cNvPr>
          <p:cNvSpPr/>
          <p:nvPr/>
        </p:nvSpPr>
        <p:spPr>
          <a:xfrm>
            <a:off x="7376160" y="4367171"/>
            <a:ext cx="3396996" cy="585216"/>
          </a:xfrm>
          <a:prstGeom prst="rect">
            <a:avLst/>
          </a:prstGeom>
          <a:noFill/>
          <a:ln/>
        </p:spPr>
        <p:txBody>
          <a:bodyPr wrap="square" lIns="0" tIns="0" rIns="0" bIns="0" rtlCol="0" anchor="ctr"/>
          <a:lstStyle/>
          <a:p>
            <a:pPr marL="0" indent="0">
              <a:buNone/>
            </a:pPr>
            <a:r>
              <a:rPr lang="en-US" sz="1700" b="1">
                <a:solidFill>
                  <a:srgbClr val="F5F7F1"/>
                </a:solidFill>
                <a:latin typeface="Cambria" pitchFamily="34" charset="0"/>
                <a:ea typeface="Cambria" pitchFamily="34" charset="-122"/>
                <a:cs typeface="Cambria" pitchFamily="34" charset="-120"/>
              </a:rPr>
              <a:t>Where does it show up in products?</a:t>
            </a:r>
            <a:endParaRPr lang="en-US" sz="1700"/>
          </a:p>
        </p:txBody>
      </p:sp>
      <p:sp>
        <p:nvSpPr>
          <p:cNvPr id="33" name="Text 23">
            <a:extLst>
              <a:ext uri="{FF2B5EF4-FFF2-40B4-BE49-F238E27FC236}">
                <a16:creationId xmlns:a16="http://schemas.microsoft.com/office/drawing/2014/main" id="{D6048C92-3EC1-5FC3-3E75-216D643ADBC4}"/>
              </a:ext>
            </a:extLst>
          </p:cNvPr>
          <p:cNvSpPr/>
          <p:nvPr/>
        </p:nvSpPr>
        <p:spPr>
          <a:xfrm>
            <a:off x="6644640" y="5080403"/>
            <a:ext cx="4631436" cy="566928"/>
          </a:xfrm>
          <a:prstGeom prst="rect">
            <a:avLst/>
          </a:prstGeom>
          <a:noFill/>
          <a:ln/>
        </p:spPr>
        <p:txBody>
          <a:bodyPr wrap="square" lIns="0" tIns="0" rIns="0" bIns="0" rtlCol="0" anchor="t"/>
          <a:lstStyle/>
          <a:p>
            <a:pPr marL="0" indent="0">
              <a:lnSpc>
                <a:spcPct val="100000"/>
              </a:lnSpc>
              <a:buNone/>
            </a:pPr>
            <a:r>
              <a:rPr lang="en-US" sz="1400">
                <a:solidFill>
                  <a:srgbClr val="D8E5C5"/>
                </a:solidFill>
                <a:latin typeface="Calibri"/>
                <a:ea typeface="Calibri"/>
                <a:cs typeface="Calibri"/>
              </a:rPr>
              <a:t>Zooming from nations to a product hotspot: textiles &amp; apparel.</a:t>
            </a:r>
            <a:endParaRPr lang="en-US" sz="1400">
              <a:latin typeface="Calibri"/>
              <a:ea typeface="Calibri"/>
              <a:cs typeface="Calibri"/>
            </a:endParaRPr>
          </a:p>
        </p:txBody>
      </p:sp>
    </p:spTree>
    <p:extLst>
      <p:ext uri="{BB962C8B-B14F-4D97-AF65-F5344CB8AC3E}">
        <p14:creationId xmlns:p14="http://schemas.microsoft.com/office/powerpoint/2010/main" val="2695588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848826-4792-C735-3601-E7622685C5A1}"/>
              </a:ext>
            </a:extLst>
          </p:cNvPr>
          <p:cNvSpPr>
            <a:spLocks noGrp="1"/>
          </p:cNvSpPr>
          <p:nvPr>
            <p:ph type="sldNum" sz="quarter" idx="12"/>
          </p:nvPr>
        </p:nvSpPr>
        <p:spPr/>
        <p:txBody>
          <a:bodyPr/>
          <a:lstStyle/>
          <a:p>
            <a:fld id="{91E7459C-2A33-48E6-BA15-85A99BF6A849}" type="slidenum">
              <a:rPr lang="en-US" smtClean="0"/>
              <a:t>16</a:t>
            </a:fld>
            <a:endParaRPr lang="en-US"/>
          </a:p>
        </p:txBody>
      </p:sp>
      <p:pic>
        <p:nvPicPr>
          <p:cNvPr id="9" name="Picture 8">
            <a:extLst>
              <a:ext uri="{FF2B5EF4-FFF2-40B4-BE49-F238E27FC236}">
                <a16:creationId xmlns:a16="http://schemas.microsoft.com/office/drawing/2014/main" id="{5812044E-BA14-CC0A-701E-4E25F825400C}"/>
              </a:ext>
            </a:extLst>
          </p:cNvPr>
          <p:cNvPicPr>
            <a:picLocks noChangeAspect="1"/>
          </p:cNvPicPr>
          <p:nvPr/>
        </p:nvPicPr>
        <p:blipFill>
          <a:blip r:embed="rId2">
            <a:extLst>
              <a:ext uri="{28A0092B-C50C-407E-A947-70E740481C1C}">
                <a14:useLocalDpi xmlns:a14="http://schemas.microsoft.com/office/drawing/2010/main" val="0"/>
              </a:ext>
            </a:extLst>
          </a:blip>
          <a:srcRect l="85975" t="27688" b="25531"/>
          <a:stretch>
            <a:fillRect/>
          </a:stretch>
        </p:blipFill>
        <p:spPr bwMode="auto">
          <a:xfrm>
            <a:off x="10759143" y="1406667"/>
            <a:ext cx="1160378" cy="3642141"/>
          </a:xfrm>
          <a:prstGeom prst="rect">
            <a:avLst/>
          </a:prstGeom>
          <a:noFill/>
          <a:ln>
            <a:noFill/>
          </a:ln>
        </p:spPr>
      </p:pic>
      <p:grpSp>
        <p:nvGrpSpPr>
          <p:cNvPr id="10" name="Group 9">
            <a:extLst>
              <a:ext uri="{FF2B5EF4-FFF2-40B4-BE49-F238E27FC236}">
                <a16:creationId xmlns:a16="http://schemas.microsoft.com/office/drawing/2014/main" id="{F4A84441-FA57-FDAE-D95D-25E1F5838F6C}"/>
              </a:ext>
            </a:extLst>
          </p:cNvPr>
          <p:cNvGrpSpPr/>
          <p:nvPr/>
        </p:nvGrpSpPr>
        <p:grpSpPr>
          <a:xfrm>
            <a:off x="680903" y="1236979"/>
            <a:ext cx="11601318" cy="4578605"/>
            <a:chOff x="4662170" y="3039747"/>
            <a:chExt cx="6691630" cy="2436653"/>
          </a:xfrm>
        </p:grpSpPr>
        <p:pic>
          <p:nvPicPr>
            <p:cNvPr id="11" name="Picture 10">
              <a:extLst>
                <a:ext uri="{FF2B5EF4-FFF2-40B4-BE49-F238E27FC236}">
                  <a16:creationId xmlns:a16="http://schemas.microsoft.com/office/drawing/2014/main" id="{DD9F04B5-975E-BE95-5862-8029324998A5}"/>
                </a:ext>
              </a:extLst>
            </p:cNvPr>
            <p:cNvPicPr>
              <a:picLocks noChangeAspect="1"/>
            </p:cNvPicPr>
            <p:nvPr/>
          </p:nvPicPr>
          <p:blipFill>
            <a:blip r:embed="rId2">
              <a:extLst>
                <a:ext uri="{28A0092B-C50C-407E-A947-70E740481C1C}">
                  <a14:useLocalDpi xmlns:a14="http://schemas.microsoft.com/office/drawing/2010/main" val="0"/>
                </a:ext>
              </a:extLst>
            </a:blip>
            <a:srcRect t="-1537" r="14129" b="65316"/>
            <a:stretch>
              <a:fillRect/>
            </a:stretch>
          </p:blipFill>
          <p:spPr bwMode="auto">
            <a:xfrm>
              <a:off x="4662170" y="3039747"/>
              <a:ext cx="5746115" cy="2222500"/>
            </a:xfrm>
            <a:prstGeom prst="rect">
              <a:avLst/>
            </a:prstGeom>
            <a:noFill/>
            <a:ln>
              <a:noFill/>
            </a:ln>
          </p:spPr>
        </p:pic>
        <p:pic>
          <p:nvPicPr>
            <p:cNvPr id="12" name="Picture 11">
              <a:extLst>
                <a:ext uri="{FF2B5EF4-FFF2-40B4-BE49-F238E27FC236}">
                  <a16:creationId xmlns:a16="http://schemas.microsoft.com/office/drawing/2014/main" id="{A8D59B89-96FF-F857-217E-1BF4A0D3B1DD}"/>
                </a:ext>
              </a:extLst>
            </p:cNvPr>
            <p:cNvPicPr>
              <a:picLocks noChangeAspect="1"/>
            </p:cNvPicPr>
            <p:nvPr/>
          </p:nvPicPr>
          <p:blipFill>
            <a:blip r:embed="rId2">
              <a:extLst>
                <a:ext uri="{28A0092B-C50C-407E-A947-70E740481C1C}">
                  <a14:useLocalDpi xmlns:a14="http://schemas.microsoft.com/office/drawing/2010/main" val="0"/>
                </a:ext>
              </a:extLst>
            </a:blip>
            <a:srcRect t="93020"/>
            <a:stretch>
              <a:fillRect/>
            </a:stretch>
          </p:blipFill>
          <p:spPr bwMode="auto">
            <a:xfrm>
              <a:off x="4662170" y="5048094"/>
              <a:ext cx="6691630" cy="428306"/>
            </a:xfrm>
            <a:prstGeom prst="rect">
              <a:avLst/>
            </a:prstGeom>
            <a:noFill/>
            <a:ln>
              <a:noFill/>
            </a:ln>
          </p:spPr>
        </p:pic>
      </p:grpSp>
      <p:sp>
        <p:nvSpPr>
          <p:cNvPr id="3" name="Text 0">
            <a:extLst>
              <a:ext uri="{FF2B5EF4-FFF2-40B4-BE49-F238E27FC236}">
                <a16:creationId xmlns:a16="http://schemas.microsoft.com/office/drawing/2014/main" id="{4C76F6B5-801E-369F-7894-1D19BC9E38ED}"/>
              </a:ext>
            </a:extLst>
          </p:cNvPr>
          <p:cNvSpPr/>
          <p:nvPr/>
        </p:nvSpPr>
        <p:spPr>
          <a:xfrm>
            <a:off x="843490" y="113626"/>
            <a:ext cx="11091672" cy="310896"/>
          </a:xfrm>
          <a:prstGeom prst="rect">
            <a:avLst/>
          </a:prstGeom>
          <a:noFill/>
          <a:ln/>
        </p:spPr>
        <p:txBody>
          <a:bodyPr wrap="square" lIns="0" tIns="0" rIns="0" bIns="0" rtlCol="0" anchor="ctr"/>
          <a:lstStyle/>
          <a:p>
            <a:pPr marL="0" indent="0">
              <a:buNone/>
            </a:pPr>
            <a:r>
              <a:rPr lang="en-US" sz="1200" b="1" kern="0" spc="200">
                <a:solidFill>
                  <a:srgbClr val="97BC62"/>
                </a:solidFill>
                <a:latin typeface="Calibri" pitchFamily="34" charset="0"/>
                <a:ea typeface="Calibri" pitchFamily="34" charset="-122"/>
                <a:cs typeface="Calibri" pitchFamily="34" charset="-120"/>
              </a:rPr>
              <a:t>RESULTS  ·  Q2</a:t>
            </a:r>
            <a:endParaRPr lang="en-US" sz="1200"/>
          </a:p>
        </p:txBody>
      </p:sp>
      <p:sp>
        <p:nvSpPr>
          <p:cNvPr id="4" name="Text 1">
            <a:extLst>
              <a:ext uri="{FF2B5EF4-FFF2-40B4-BE49-F238E27FC236}">
                <a16:creationId xmlns:a16="http://schemas.microsoft.com/office/drawing/2014/main" id="{A81464E7-A480-1CEB-FD7F-8A73B7A70160}"/>
              </a:ext>
            </a:extLst>
          </p:cNvPr>
          <p:cNvSpPr/>
          <p:nvPr/>
        </p:nvSpPr>
        <p:spPr>
          <a:xfrm>
            <a:off x="836686" y="359045"/>
            <a:ext cx="11091672" cy="822960"/>
          </a:xfrm>
          <a:prstGeom prst="rect">
            <a:avLst/>
          </a:prstGeom>
          <a:noFill/>
          <a:ln/>
        </p:spPr>
        <p:txBody>
          <a:bodyPr wrap="square" lIns="0" tIns="0" rIns="0" bIns="0" rtlCol="0" anchor="ctr"/>
          <a:lstStyle/>
          <a:p>
            <a:r>
              <a:rPr lang="en-US" sz="3000" b="1" dirty="0">
                <a:solidFill>
                  <a:srgbClr val="2C5F2D"/>
                </a:solidFill>
                <a:latin typeface="Cambria"/>
                <a:ea typeface="Cambria"/>
                <a:cs typeface="Cambria" pitchFamily="34" charset="-120"/>
              </a:rPr>
              <a:t>Do </a:t>
            </a:r>
            <a:r>
              <a:rPr lang="en-US" sz="3000" b="1" dirty="0" err="1">
                <a:solidFill>
                  <a:srgbClr val="2C5F2D"/>
                </a:solidFill>
                <a:latin typeface="Cambria"/>
                <a:ea typeface="Cambria"/>
                <a:cs typeface="Cambria" pitchFamily="34" charset="-120"/>
              </a:rPr>
              <a:t>AoP</a:t>
            </a:r>
            <a:r>
              <a:rPr lang="en-US" sz="3000" b="1" dirty="0">
                <a:solidFill>
                  <a:srgbClr val="2C5F2D"/>
                </a:solidFill>
                <a:latin typeface="Cambria"/>
                <a:ea typeface="Cambria"/>
                <a:cs typeface="Cambria" pitchFamily="34" charset="-120"/>
              </a:rPr>
              <a:t> footprints decouple from GDP?</a:t>
            </a:r>
            <a:endParaRPr lang="en-US" sz="3000" dirty="0">
              <a:latin typeface="Cambria"/>
              <a:ea typeface="Cambria"/>
            </a:endParaRPr>
          </a:p>
        </p:txBody>
      </p:sp>
      <p:sp>
        <p:nvSpPr>
          <p:cNvPr id="8" name="Text 0">
            <a:extLst>
              <a:ext uri="{FF2B5EF4-FFF2-40B4-BE49-F238E27FC236}">
                <a16:creationId xmlns:a16="http://schemas.microsoft.com/office/drawing/2014/main" id="{3D1B7E73-3F57-816A-D97D-CDF47191DE76}"/>
              </a:ext>
            </a:extLst>
          </p:cNvPr>
          <p:cNvSpPr/>
          <p:nvPr/>
        </p:nvSpPr>
        <p:spPr>
          <a:xfrm>
            <a:off x="9371492" y="6042082"/>
            <a:ext cx="2818529" cy="310896"/>
          </a:xfrm>
          <a:prstGeom prst="rect">
            <a:avLst/>
          </a:prstGeom>
          <a:noFill/>
          <a:ln/>
        </p:spPr>
        <p:txBody>
          <a:bodyPr wrap="square" lIns="0" tIns="0" rIns="0" bIns="0" rtlCol="0" anchor="ctr"/>
          <a:lstStyle/>
          <a:p>
            <a:r>
              <a:rPr lang="en-US" sz="1200" b="1" kern="0" spc="200">
                <a:solidFill>
                  <a:srgbClr val="97BC62"/>
                </a:solidFill>
                <a:latin typeface="Calibri"/>
                <a:ea typeface="Calibri"/>
                <a:cs typeface="Calibri"/>
              </a:rPr>
              <a:t>Goldenberg et al (</a:t>
            </a:r>
            <a:r>
              <a:rPr lang="en-US" sz="1200" b="1" kern="0" spc="200" err="1">
                <a:solidFill>
                  <a:srgbClr val="97BC62"/>
                </a:solidFill>
                <a:latin typeface="Calibri"/>
                <a:ea typeface="Calibri"/>
                <a:cs typeface="Calibri"/>
              </a:rPr>
              <a:t>subm</a:t>
            </a:r>
            <a:r>
              <a:rPr lang="en-US" sz="1200" b="1" kern="0" spc="200">
                <a:solidFill>
                  <a:srgbClr val="97BC62"/>
                </a:solidFill>
                <a:latin typeface="Calibri"/>
                <a:ea typeface="Calibri"/>
                <a:cs typeface="Calibri"/>
              </a:rPr>
              <a:t>)</a:t>
            </a:r>
            <a:endParaRPr lang="en-US" sz="1200">
              <a:ea typeface="Calibri"/>
              <a:cs typeface="Calibri"/>
            </a:endParaRPr>
          </a:p>
        </p:txBody>
      </p:sp>
    </p:spTree>
    <p:extLst>
      <p:ext uri="{BB962C8B-B14F-4D97-AF65-F5344CB8AC3E}">
        <p14:creationId xmlns:p14="http://schemas.microsoft.com/office/powerpoint/2010/main" val="4198596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38874-0157-A061-67E9-487827E76B19}"/>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EB4F112-F57B-F79A-74F0-AD99235B9B03}"/>
              </a:ext>
            </a:extLst>
          </p:cNvPr>
          <p:cNvSpPr>
            <a:spLocks noGrp="1"/>
          </p:cNvSpPr>
          <p:nvPr>
            <p:ph type="sldNum" sz="quarter" idx="12"/>
          </p:nvPr>
        </p:nvSpPr>
        <p:spPr/>
        <p:txBody>
          <a:bodyPr/>
          <a:lstStyle/>
          <a:p>
            <a:fld id="{91E7459C-2A33-48E6-BA15-85A99BF6A849}" type="slidenum">
              <a:rPr lang="en-US" smtClean="0"/>
              <a:t>17</a:t>
            </a:fld>
            <a:endParaRPr lang="en-US"/>
          </a:p>
        </p:txBody>
      </p:sp>
      <p:sp>
        <p:nvSpPr>
          <p:cNvPr id="10" name="Shape 4">
            <a:extLst>
              <a:ext uri="{FF2B5EF4-FFF2-40B4-BE49-F238E27FC236}">
                <a16:creationId xmlns:a16="http://schemas.microsoft.com/office/drawing/2014/main" id="{FFE07B7D-5F82-A49C-C6F7-B5960FA46D18}"/>
              </a:ext>
            </a:extLst>
          </p:cNvPr>
          <p:cNvSpPr/>
          <p:nvPr/>
        </p:nvSpPr>
        <p:spPr>
          <a:xfrm>
            <a:off x="550164" y="2062883"/>
            <a:ext cx="5362956" cy="1700784"/>
          </a:xfrm>
          <a:prstGeom prst="roundRect">
            <a:avLst>
              <a:gd name="adj" fmla="val 6452"/>
            </a:avLst>
          </a:prstGeom>
          <a:solidFill>
            <a:schemeClr val="accent6">
              <a:lumMod val="60000"/>
              <a:lumOff val="40000"/>
            </a:schemeClr>
          </a:solidFill>
          <a:ln/>
          <a:effectLst>
            <a:outerShdw blurRad="114300" dist="38100" dir="5400000" algn="bl" rotWithShape="0">
              <a:srgbClr val="000000">
                <a:alpha val="28000"/>
              </a:srgbClr>
            </a:outerShdw>
          </a:effectLst>
        </p:spPr>
        <p:txBody>
          <a:bodyPr/>
          <a:lstStyle/>
          <a:p>
            <a:endParaRPr lang="nb-NO"/>
          </a:p>
        </p:txBody>
      </p:sp>
      <p:sp>
        <p:nvSpPr>
          <p:cNvPr id="11" name="Shape 5">
            <a:extLst>
              <a:ext uri="{FF2B5EF4-FFF2-40B4-BE49-F238E27FC236}">
                <a16:creationId xmlns:a16="http://schemas.microsoft.com/office/drawing/2014/main" id="{4B4BF07B-9434-1A51-FEDA-4851771B92A9}"/>
              </a:ext>
            </a:extLst>
          </p:cNvPr>
          <p:cNvSpPr/>
          <p:nvPr/>
        </p:nvSpPr>
        <p:spPr>
          <a:xfrm>
            <a:off x="897636" y="2373779"/>
            <a:ext cx="585216" cy="585216"/>
          </a:xfrm>
          <a:prstGeom prst="ellipse">
            <a:avLst/>
          </a:prstGeom>
          <a:solidFill>
            <a:srgbClr val="97BC62"/>
          </a:solidFill>
          <a:ln/>
        </p:spPr>
        <p:txBody>
          <a:bodyPr/>
          <a:lstStyle/>
          <a:p>
            <a:endParaRPr lang="nb-NO"/>
          </a:p>
        </p:txBody>
      </p:sp>
      <p:pic>
        <p:nvPicPr>
          <p:cNvPr id="12" name="Image 0" descr="preencoded.png">
            <a:extLst>
              <a:ext uri="{FF2B5EF4-FFF2-40B4-BE49-F238E27FC236}">
                <a16:creationId xmlns:a16="http://schemas.microsoft.com/office/drawing/2014/main" id="{3E7BAF5A-C76F-B1C0-9913-18FB97F468F2}"/>
              </a:ext>
            </a:extLst>
          </p:cNvPr>
          <p:cNvPicPr>
            <a:picLocks noChangeAspect="1"/>
          </p:cNvPicPr>
          <p:nvPr/>
        </p:nvPicPr>
        <p:blipFill>
          <a:blip r:embed="rId2"/>
          <a:stretch>
            <a:fillRect/>
          </a:stretch>
        </p:blipFill>
        <p:spPr>
          <a:xfrm>
            <a:off x="1048512" y="2524655"/>
            <a:ext cx="283464" cy="283464"/>
          </a:xfrm>
          <a:prstGeom prst="rect">
            <a:avLst/>
          </a:prstGeom>
        </p:spPr>
      </p:pic>
      <p:sp>
        <p:nvSpPr>
          <p:cNvPr id="13" name="Text 6">
            <a:extLst>
              <a:ext uri="{FF2B5EF4-FFF2-40B4-BE49-F238E27FC236}">
                <a16:creationId xmlns:a16="http://schemas.microsoft.com/office/drawing/2014/main" id="{F55DFEAD-1528-DE81-A21F-F6C94E3E7DA8}"/>
              </a:ext>
            </a:extLst>
          </p:cNvPr>
          <p:cNvSpPr/>
          <p:nvPr/>
        </p:nvSpPr>
        <p:spPr>
          <a:xfrm>
            <a:off x="4998720" y="2337203"/>
            <a:ext cx="731520" cy="365760"/>
          </a:xfrm>
          <a:prstGeom prst="rect">
            <a:avLst/>
          </a:prstGeom>
          <a:noFill/>
          <a:ln/>
        </p:spPr>
        <p:txBody>
          <a:bodyPr wrap="square" lIns="0" tIns="0" rIns="0" bIns="0" rtlCol="0" anchor="ctr"/>
          <a:lstStyle/>
          <a:p>
            <a:pPr marL="0" indent="0" algn="r">
              <a:buNone/>
            </a:pPr>
            <a:r>
              <a:rPr lang="en-US" sz="1500" b="1">
                <a:solidFill>
                  <a:srgbClr val="97BC62"/>
                </a:solidFill>
                <a:latin typeface="Cambria" pitchFamily="34" charset="0"/>
                <a:ea typeface="Cambria" pitchFamily="34" charset="-122"/>
                <a:cs typeface="Cambria" pitchFamily="34" charset="-120"/>
              </a:rPr>
              <a:t>Q1</a:t>
            </a:r>
            <a:endParaRPr lang="en-US" sz="1500"/>
          </a:p>
        </p:txBody>
      </p:sp>
      <p:sp>
        <p:nvSpPr>
          <p:cNvPr id="14" name="Text 7">
            <a:extLst>
              <a:ext uri="{FF2B5EF4-FFF2-40B4-BE49-F238E27FC236}">
                <a16:creationId xmlns:a16="http://schemas.microsoft.com/office/drawing/2014/main" id="{DAC7F152-BDC2-6C50-1719-FB5D59659366}"/>
              </a:ext>
            </a:extLst>
          </p:cNvPr>
          <p:cNvSpPr/>
          <p:nvPr/>
        </p:nvSpPr>
        <p:spPr>
          <a:xfrm>
            <a:off x="1647444" y="2373779"/>
            <a:ext cx="3396996" cy="585216"/>
          </a:xfrm>
          <a:prstGeom prst="rect">
            <a:avLst/>
          </a:prstGeom>
          <a:noFill/>
          <a:ln/>
        </p:spPr>
        <p:txBody>
          <a:bodyPr wrap="square" lIns="0" tIns="0" rIns="0" bIns="0" rtlCol="0" anchor="ctr"/>
          <a:lstStyle/>
          <a:p>
            <a:r>
              <a:rPr lang="en-US" sz="1700" b="1">
                <a:solidFill>
                  <a:srgbClr val="F5F7F1"/>
                </a:solidFill>
                <a:latin typeface="Cambria"/>
                <a:ea typeface="Cambria"/>
                <a:cs typeface="Cambria" pitchFamily="34" charset="-120"/>
              </a:rPr>
              <a:t>How big are these footprints?</a:t>
            </a:r>
            <a:endParaRPr lang="en-US" sz="1700">
              <a:latin typeface="Cambria"/>
              <a:ea typeface="Cambria"/>
            </a:endParaRPr>
          </a:p>
        </p:txBody>
      </p:sp>
      <p:sp>
        <p:nvSpPr>
          <p:cNvPr id="15" name="Text 8">
            <a:extLst>
              <a:ext uri="{FF2B5EF4-FFF2-40B4-BE49-F238E27FC236}">
                <a16:creationId xmlns:a16="http://schemas.microsoft.com/office/drawing/2014/main" id="{D0A21C6C-FE72-0259-A924-1CD59798F50D}"/>
              </a:ext>
            </a:extLst>
          </p:cNvPr>
          <p:cNvSpPr/>
          <p:nvPr/>
        </p:nvSpPr>
        <p:spPr>
          <a:xfrm>
            <a:off x="915924" y="3087011"/>
            <a:ext cx="4631436" cy="566928"/>
          </a:xfrm>
          <a:prstGeom prst="rect">
            <a:avLst/>
          </a:prstGeom>
          <a:noFill/>
          <a:ln/>
        </p:spPr>
        <p:txBody>
          <a:bodyPr wrap="square" lIns="0" tIns="0" rIns="0" bIns="0" rtlCol="0" anchor="t"/>
          <a:lstStyle/>
          <a:p>
            <a:r>
              <a:rPr lang="en-US" sz="1400">
                <a:solidFill>
                  <a:srgbClr val="D8E5C5"/>
                </a:solidFill>
                <a:latin typeface="Calibri"/>
                <a:ea typeface="Calibri"/>
                <a:cs typeface="Calibri"/>
              </a:rPr>
              <a:t>Total and per-capita impact embodied in a country's </a:t>
            </a:r>
            <a:r>
              <a:rPr lang="en-US" sz="1400" dirty="0">
                <a:solidFill>
                  <a:srgbClr val="D8E5C5"/>
                </a:solidFill>
                <a:latin typeface="Calibri"/>
                <a:ea typeface="Calibri"/>
                <a:cs typeface="Calibri"/>
              </a:rPr>
              <a:t>consumption.</a:t>
            </a:r>
            <a:endParaRPr lang="en-US" sz="1400" dirty="0">
              <a:latin typeface="Calibri"/>
              <a:ea typeface="Calibri"/>
              <a:cs typeface="Calibri"/>
            </a:endParaRPr>
          </a:p>
        </p:txBody>
      </p:sp>
      <p:sp>
        <p:nvSpPr>
          <p:cNvPr id="16" name="Shape 9">
            <a:extLst>
              <a:ext uri="{FF2B5EF4-FFF2-40B4-BE49-F238E27FC236}">
                <a16:creationId xmlns:a16="http://schemas.microsoft.com/office/drawing/2014/main" id="{1A1B9E53-0CCE-6697-1FEB-901CF991CDBB}"/>
              </a:ext>
            </a:extLst>
          </p:cNvPr>
          <p:cNvSpPr/>
          <p:nvPr/>
        </p:nvSpPr>
        <p:spPr>
          <a:xfrm>
            <a:off x="6278880" y="2062883"/>
            <a:ext cx="5362956" cy="1700784"/>
          </a:xfrm>
          <a:prstGeom prst="roundRect">
            <a:avLst>
              <a:gd name="adj" fmla="val 6452"/>
            </a:avLst>
          </a:prstGeom>
          <a:solidFill>
            <a:schemeClr val="accent6">
              <a:lumMod val="60000"/>
              <a:lumOff val="40000"/>
            </a:schemeClr>
          </a:solidFill>
          <a:ln/>
          <a:effectLst>
            <a:outerShdw blurRad="114300" dist="38100" dir="5400000" algn="bl" rotWithShape="0">
              <a:srgbClr val="000000">
                <a:alpha val="28000"/>
              </a:srgbClr>
            </a:outerShdw>
          </a:effectLst>
        </p:spPr>
        <p:txBody>
          <a:bodyPr/>
          <a:lstStyle/>
          <a:p>
            <a:endParaRPr lang="nb-NO"/>
          </a:p>
        </p:txBody>
      </p:sp>
      <p:sp>
        <p:nvSpPr>
          <p:cNvPr id="17" name="Shape 10">
            <a:extLst>
              <a:ext uri="{FF2B5EF4-FFF2-40B4-BE49-F238E27FC236}">
                <a16:creationId xmlns:a16="http://schemas.microsoft.com/office/drawing/2014/main" id="{4EAD786F-81D3-A6CA-AE0C-3D15F10A5938}"/>
              </a:ext>
            </a:extLst>
          </p:cNvPr>
          <p:cNvSpPr/>
          <p:nvPr/>
        </p:nvSpPr>
        <p:spPr>
          <a:xfrm>
            <a:off x="6626352" y="2373779"/>
            <a:ext cx="585216" cy="585216"/>
          </a:xfrm>
          <a:prstGeom prst="ellipse">
            <a:avLst/>
          </a:prstGeom>
          <a:solidFill>
            <a:srgbClr val="97BC62"/>
          </a:solidFill>
          <a:ln/>
        </p:spPr>
        <p:txBody>
          <a:bodyPr/>
          <a:lstStyle/>
          <a:p>
            <a:endParaRPr lang="nb-NO"/>
          </a:p>
        </p:txBody>
      </p:sp>
      <p:pic>
        <p:nvPicPr>
          <p:cNvPr id="18" name="Image 1" descr="preencoded.png">
            <a:extLst>
              <a:ext uri="{FF2B5EF4-FFF2-40B4-BE49-F238E27FC236}">
                <a16:creationId xmlns:a16="http://schemas.microsoft.com/office/drawing/2014/main" id="{ED71BAF7-BD42-6175-DD92-6F501BDE09A3}"/>
              </a:ext>
            </a:extLst>
          </p:cNvPr>
          <p:cNvPicPr>
            <a:picLocks noChangeAspect="1"/>
          </p:cNvPicPr>
          <p:nvPr/>
        </p:nvPicPr>
        <p:blipFill>
          <a:blip r:embed="rId3"/>
          <a:stretch>
            <a:fillRect/>
          </a:stretch>
        </p:blipFill>
        <p:spPr>
          <a:xfrm>
            <a:off x="6777228" y="2524655"/>
            <a:ext cx="283464" cy="283464"/>
          </a:xfrm>
          <a:prstGeom prst="rect">
            <a:avLst/>
          </a:prstGeom>
        </p:spPr>
      </p:pic>
      <p:sp>
        <p:nvSpPr>
          <p:cNvPr id="19" name="Text 11">
            <a:extLst>
              <a:ext uri="{FF2B5EF4-FFF2-40B4-BE49-F238E27FC236}">
                <a16:creationId xmlns:a16="http://schemas.microsoft.com/office/drawing/2014/main" id="{5D2B7AF2-F107-644E-C5D8-F160F5093924}"/>
              </a:ext>
            </a:extLst>
          </p:cNvPr>
          <p:cNvSpPr/>
          <p:nvPr/>
        </p:nvSpPr>
        <p:spPr>
          <a:xfrm>
            <a:off x="10727436" y="2337203"/>
            <a:ext cx="731520" cy="365760"/>
          </a:xfrm>
          <a:prstGeom prst="rect">
            <a:avLst/>
          </a:prstGeom>
          <a:noFill/>
          <a:ln/>
        </p:spPr>
        <p:txBody>
          <a:bodyPr wrap="square" lIns="0" tIns="0" rIns="0" bIns="0" rtlCol="0" anchor="ctr"/>
          <a:lstStyle/>
          <a:p>
            <a:pPr marL="0" indent="0" algn="r">
              <a:buNone/>
            </a:pPr>
            <a:r>
              <a:rPr lang="en-US" sz="1500" b="1">
                <a:solidFill>
                  <a:srgbClr val="97BC62"/>
                </a:solidFill>
                <a:latin typeface="Cambria" pitchFamily="34" charset="0"/>
                <a:ea typeface="Cambria" pitchFamily="34" charset="-122"/>
                <a:cs typeface="Cambria" pitchFamily="34" charset="-120"/>
              </a:rPr>
              <a:t>Q2</a:t>
            </a:r>
            <a:endParaRPr lang="en-US" sz="1500"/>
          </a:p>
        </p:txBody>
      </p:sp>
      <p:sp>
        <p:nvSpPr>
          <p:cNvPr id="20" name="Text 12">
            <a:extLst>
              <a:ext uri="{FF2B5EF4-FFF2-40B4-BE49-F238E27FC236}">
                <a16:creationId xmlns:a16="http://schemas.microsoft.com/office/drawing/2014/main" id="{2D79C45A-AAB2-4B69-44FB-84CB44E6239E}"/>
              </a:ext>
            </a:extLst>
          </p:cNvPr>
          <p:cNvSpPr/>
          <p:nvPr/>
        </p:nvSpPr>
        <p:spPr>
          <a:xfrm>
            <a:off x="7376160" y="2373779"/>
            <a:ext cx="3396996" cy="585216"/>
          </a:xfrm>
          <a:prstGeom prst="rect">
            <a:avLst/>
          </a:prstGeom>
          <a:noFill/>
          <a:ln/>
        </p:spPr>
        <p:txBody>
          <a:bodyPr wrap="square" lIns="0" tIns="0" rIns="0" bIns="0" rtlCol="0" anchor="ctr"/>
          <a:lstStyle/>
          <a:p>
            <a:r>
              <a:rPr lang="en-US" sz="1700" b="1">
                <a:solidFill>
                  <a:srgbClr val="F5F7F1"/>
                </a:solidFill>
                <a:latin typeface="Cambria"/>
                <a:ea typeface="Cambria"/>
                <a:cs typeface="Cambria" pitchFamily="34" charset="-120"/>
              </a:rPr>
              <a:t>Do they decouple from GDP?</a:t>
            </a:r>
            <a:endParaRPr lang="en-US" sz="1700">
              <a:latin typeface="Cambria"/>
              <a:ea typeface="Cambria"/>
            </a:endParaRPr>
          </a:p>
        </p:txBody>
      </p:sp>
      <p:sp>
        <p:nvSpPr>
          <p:cNvPr id="21" name="Text 13">
            <a:extLst>
              <a:ext uri="{FF2B5EF4-FFF2-40B4-BE49-F238E27FC236}">
                <a16:creationId xmlns:a16="http://schemas.microsoft.com/office/drawing/2014/main" id="{229EA910-C93C-57B4-4624-9829FD8FDE7F}"/>
              </a:ext>
            </a:extLst>
          </p:cNvPr>
          <p:cNvSpPr/>
          <p:nvPr/>
        </p:nvSpPr>
        <p:spPr>
          <a:xfrm>
            <a:off x="6644640" y="3087011"/>
            <a:ext cx="4631436" cy="566928"/>
          </a:xfrm>
          <a:prstGeom prst="rect">
            <a:avLst/>
          </a:prstGeom>
          <a:noFill/>
          <a:ln/>
        </p:spPr>
        <p:txBody>
          <a:bodyPr wrap="square" lIns="0" tIns="0" rIns="0" bIns="0" rtlCol="0" anchor="t"/>
          <a:lstStyle/>
          <a:p>
            <a:r>
              <a:rPr lang="en-US" sz="1400">
                <a:solidFill>
                  <a:srgbClr val="D8E5C5"/>
                </a:solidFill>
                <a:latin typeface="Calibri"/>
                <a:ea typeface="Calibri"/>
                <a:cs typeface="Calibri"/>
              </a:rPr>
              <a:t>Footprint tracked against economic growth over time</a:t>
            </a:r>
          </a:p>
        </p:txBody>
      </p:sp>
      <p:sp>
        <p:nvSpPr>
          <p:cNvPr id="22" name="Shape 14">
            <a:extLst>
              <a:ext uri="{FF2B5EF4-FFF2-40B4-BE49-F238E27FC236}">
                <a16:creationId xmlns:a16="http://schemas.microsoft.com/office/drawing/2014/main" id="{B6DAA87F-B5D9-A642-BA5B-ABDCBCF668FA}"/>
              </a:ext>
            </a:extLst>
          </p:cNvPr>
          <p:cNvSpPr/>
          <p:nvPr/>
        </p:nvSpPr>
        <p:spPr>
          <a:xfrm>
            <a:off x="550164" y="4056275"/>
            <a:ext cx="5362956" cy="1700784"/>
          </a:xfrm>
          <a:prstGeom prst="roundRect">
            <a:avLst>
              <a:gd name="adj" fmla="val 6452"/>
            </a:avLst>
          </a:prstGeom>
          <a:solidFill>
            <a:srgbClr val="24432A"/>
          </a:solidFill>
          <a:ln/>
          <a:effectLst>
            <a:outerShdw blurRad="114300" dist="38100" dir="5400000" algn="bl" rotWithShape="0">
              <a:srgbClr val="000000">
                <a:alpha val="28000"/>
              </a:srgbClr>
            </a:outerShdw>
          </a:effectLst>
        </p:spPr>
        <p:txBody>
          <a:bodyPr/>
          <a:lstStyle/>
          <a:p>
            <a:endParaRPr lang="nb-NO"/>
          </a:p>
        </p:txBody>
      </p:sp>
      <p:sp>
        <p:nvSpPr>
          <p:cNvPr id="23" name="Shape 15">
            <a:extLst>
              <a:ext uri="{FF2B5EF4-FFF2-40B4-BE49-F238E27FC236}">
                <a16:creationId xmlns:a16="http://schemas.microsoft.com/office/drawing/2014/main" id="{65362B8F-F93A-C986-571E-E4DDB95A2284}"/>
              </a:ext>
            </a:extLst>
          </p:cNvPr>
          <p:cNvSpPr/>
          <p:nvPr/>
        </p:nvSpPr>
        <p:spPr>
          <a:xfrm>
            <a:off x="897636" y="4367171"/>
            <a:ext cx="585216" cy="585216"/>
          </a:xfrm>
          <a:prstGeom prst="ellipse">
            <a:avLst/>
          </a:prstGeom>
          <a:solidFill>
            <a:srgbClr val="97BC62"/>
          </a:solidFill>
          <a:ln/>
        </p:spPr>
        <p:txBody>
          <a:bodyPr/>
          <a:lstStyle/>
          <a:p>
            <a:endParaRPr lang="nb-NO"/>
          </a:p>
        </p:txBody>
      </p:sp>
      <p:pic>
        <p:nvPicPr>
          <p:cNvPr id="24" name="Image 2" descr="preencoded.png">
            <a:extLst>
              <a:ext uri="{FF2B5EF4-FFF2-40B4-BE49-F238E27FC236}">
                <a16:creationId xmlns:a16="http://schemas.microsoft.com/office/drawing/2014/main" id="{BEC07994-1B24-4E43-CD55-F33F6A3DF823}"/>
              </a:ext>
            </a:extLst>
          </p:cNvPr>
          <p:cNvPicPr>
            <a:picLocks noChangeAspect="1"/>
          </p:cNvPicPr>
          <p:nvPr/>
        </p:nvPicPr>
        <p:blipFill>
          <a:blip r:embed="rId4"/>
          <a:stretch>
            <a:fillRect/>
          </a:stretch>
        </p:blipFill>
        <p:spPr>
          <a:xfrm>
            <a:off x="1048512" y="4518047"/>
            <a:ext cx="283464" cy="283464"/>
          </a:xfrm>
          <a:prstGeom prst="rect">
            <a:avLst/>
          </a:prstGeom>
        </p:spPr>
      </p:pic>
      <p:sp>
        <p:nvSpPr>
          <p:cNvPr id="25" name="Text 16">
            <a:extLst>
              <a:ext uri="{FF2B5EF4-FFF2-40B4-BE49-F238E27FC236}">
                <a16:creationId xmlns:a16="http://schemas.microsoft.com/office/drawing/2014/main" id="{A4B33B54-28A3-96D0-8EA9-8A10216C6B29}"/>
              </a:ext>
            </a:extLst>
          </p:cNvPr>
          <p:cNvSpPr/>
          <p:nvPr/>
        </p:nvSpPr>
        <p:spPr>
          <a:xfrm>
            <a:off x="4998720" y="4330595"/>
            <a:ext cx="731520" cy="365760"/>
          </a:xfrm>
          <a:prstGeom prst="rect">
            <a:avLst/>
          </a:prstGeom>
          <a:noFill/>
          <a:ln/>
        </p:spPr>
        <p:txBody>
          <a:bodyPr wrap="square" lIns="0" tIns="0" rIns="0" bIns="0" rtlCol="0" anchor="ctr"/>
          <a:lstStyle/>
          <a:p>
            <a:pPr marL="0" indent="0" algn="r">
              <a:buNone/>
            </a:pPr>
            <a:r>
              <a:rPr lang="en-US" sz="1500" b="1">
                <a:solidFill>
                  <a:srgbClr val="97BC62"/>
                </a:solidFill>
                <a:latin typeface="Cambria" pitchFamily="34" charset="0"/>
                <a:ea typeface="Cambria" pitchFamily="34" charset="-122"/>
                <a:cs typeface="Cambria" pitchFamily="34" charset="-120"/>
              </a:rPr>
              <a:t>Q3</a:t>
            </a:r>
            <a:endParaRPr lang="en-US" sz="1500"/>
          </a:p>
        </p:txBody>
      </p:sp>
      <p:sp>
        <p:nvSpPr>
          <p:cNvPr id="26" name="Text 17">
            <a:extLst>
              <a:ext uri="{FF2B5EF4-FFF2-40B4-BE49-F238E27FC236}">
                <a16:creationId xmlns:a16="http://schemas.microsoft.com/office/drawing/2014/main" id="{4DC40194-6071-47B4-D573-2A3E9396B023}"/>
              </a:ext>
            </a:extLst>
          </p:cNvPr>
          <p:cNvSpPr/>
          <p:nvPr/>
        </p:nvSpPr>
        <p:spPr>
          <a:xfrm>
            <a:off x="1647444" y="4367171"/>
            <a:ext cx="3396996" cy="585216"/>
          </a:xfrm>
          <a:prstGeom prst="rect">
            <a:avLst/>
          </a:prstGeom>
          <a:noFill/>
          <a:ln/>
        </p:spPr>
        <p:txBody>
          <a:bodyPr wrap="square" lIns="0" tIns="0" rIns="0" bIns="0" rtlCol="0" anchor="ctr"/>
          <a:lstStyle/>
          <a:p>
            <a:r>
              <a:rPr lang="en-US" sz="1700" b="1">
                <a:solidFill>
                  <a:srgbClr val="F5F7F1"/>
                </a:solidFill>
                <a:latin typeface="Cambria"/>
                <a:ea typeface="Cambria"/>
                <a:cs typeface="Cambria" pitchFamily="34" charset="-120"/>
              </a:rPr>
              <a:t>What drives the footprints?</a:t>
            </a:r>
            <a:endParaRPr lang="en-US" sz="1700">
              <a:latin typeface="Cambria"/>
              <a:ea typeface="Cambria"/>
            </a:endParaRPr>
          </a:p>
        </p:txBody>
      </p:sp>
      <p:sp>
        <p:nvSpPr>
          <p:cNvPr id="27" name="Text 18">
            <a:extLst>
              <a:ext uri="{FF2B5EF4-FFF2-40B4-BE49-F238E27FC236}">
                <a16:creationId xmlns:a16="http://schemas.microsoft.com/office/drawing/2014/main" id="{D1A31B06-CEE6-C2A4-91FD-DA28EC0902EE}"/>
              </a:ext>
            </a:extLst>
          </p:cNvPr>
          <p:cNvSpPr/>
          <p:nvPr/>
        </p:nvSpPr>
        <p:spPr>
          <a:xfrm>
            <a:off x="915924" y="5080403"/>
            <a:ext cx="4631436" cy="566928"/>
          </a:xfrm>
          <a:prstGeom prst="rect">
            <a:avLst/>
          </a:prstGeom>
          <a:noFill/>
          <a:ln/>
        </p:spPr>
        <p:txBody>
          <a:bodyPr wrap="square" lIns="0" tIns="0" rIns="0" bIns="0" rtlCol="0" anchor="t"/>
          <a:lstStyle/>
          <a:p>
            <a:r>
              <a:rPr lang="en-US" sz="1400" dirty="0">
                <a:solidFill>
                  <a:srgbClr val="D8E5C5"/>
                </a:solidFill>
                <a:latin typeface="Calibri"/>
                <a:ea typeface="Calibri"/>
                <a:cs typeface="Calibri"/>
              </a:rPr>
              <a:t>Impact drivers: land use, water use, carbon and </a:t>
            </a:r>
            <a:r>
              <a:rPr lang="en-US" sz="1400">
                <a:solidFill>
                  <a:srgbClr val="D8E5C5"/>
                </a:solidFill>
                <a:latin typeface="Calibri"/>
                <a:ea typeface="Calibri"/>
                <a:cs typeface="Calibri"/>
              </a:rPr>
              <a:t>ecotoxicity, ...</a:t>
            </a:r>
            <a:endParaRPr lang="en-US" sz="1400">
              <a:solidFill>
                <a:srgbClr val="000000"/>
              </a:solidFill>
              <a:latin typeface="Calibri"/>
              <a:ea typeface="Calibri"/>
              <a:cs typeface="Calibri"/>
            </a:endParaRPr>
          </a:p>
          <a:p>
            <a:r>
              <a:rPr lang="en-US" sz="1400">
                <a:solidFill>
                  <a:srgbClr val="D8E5C5"/>
                </a:solidFill>
                <a:latin typeface="Calibri"/>
                <a:ea typeface="Calibri"/>
                <a:cs typeface="Calibri"/>
              </a:rPr>
              <a:t>Economic drivers:: agriculture, manufacturing, ...</a:t>
            </a:r>
          </a:p>
          <a:p>
            <a:br>
              <a:rPr lang="en-US" sz="1250" dirty="0">
                <a:latin typeface="Calibri"/>
                <a:ea typeface="Calibri"/>
                <a:cs typeface="Calibri"/>
              </a:rPr>
            </a:br>
            <a:endParaRPr lang="en-US" sz="1250">
              <a:latin typeface="Calibri"/>
              <a:ea typeface="Calibri"/>
              <a:cs typeface="Calibri"/>
            </a:endParaRPr>
          </a:p>
        </p:txBody>
      </p:sp>
      <p:sp>
        <p:nvSpPr>
          <p:cNvPr id="28" name="Shape 19">
            <a:extLst>
              <a:ext uri="{FF2B5EF4-FFF2-40B4-BE49-F238E27FC236}">
                <a16:creationId xmlns:a16="http://schemas.microsoft.com/office/drawing/2014/main" id="{A183D9AB-DA27-9966-8EE6-FE6D5745B91A}"/>
              </a:ext>
            </a:extLst>
          </p:cNvPr>
          <p:cNvSpPr/>
          <p:nvPr/>
        </p:nvSpPr>
        <p:spPr>
          <a:xfrm>
            <a:off x="6278880" y="4056275"/>
            <a:ext cx="5362956" cy="1700784"/>
          </a:xfrm>
          <a:prstGeom prst="roundRect">
            <a:avLst>
              <a:gd name="adj" fmla="val 6452"/>
            </a:avLst>
          </a:prstGeom>
          <a:solidFill>
            <a:schemeClr val="accent6">
              <a:lumMod val="60000"/>
              <a:lumOff val="40000"/>
            </a:schemeClr>
          </a:solidFill>
          <a:ln/>
          <a:effectLst>
            <a:outerShdw blurRad="114300" dist="38100" dir="5400000" algn="bl" rotWithShape="0">
              <a:srgbClr val="000000">
                <a:alpha val="28000"/>
              </a:srgbClr>
            </a:outerShdw>
          </a:effectLst>
        </p:spPr>
        <p:txBody>
          <a:bodyPr/>
          <a:lstStyle/>
          <a:p>
            <a:endParaRPr lang="nb-NO"/>
          </a:p>
        </p:txBody>
      </p:sp>
      <p:sp>
        <p:nvSpPr>
          <p:cNvPr id="29" name="Shape 20">
            <a:extLst>
              <a:ext uri="{FF2B5EF4-FFF2-40B4-BE49-F238E27FC236}">
                <a16:creationId xmlns:a16="http://schemas.microsoft.com/office/drawing/2014/main" id="{873B25E0-88E0-41AE-E645-172484AE8D4E}"/>
              </a:ext>
            </a:extLst>
          </p:cNvPr>
          <p:cNvSpPr/>
          <p:nvPr/>
        </p:nvSpPr>
        <p:spPr>
          <a:xfrm>
            <a:off x="6626352" y="4367171"/>
            <a:ext cx="585216" cy="585216"/>
          </a:xfrm>
          <a:prstGeom prst="ellipse">
            <a:avLst/>
          </a:prstGeom>
          <a:solidFill>
            <a:srgbClr val="97BC62"/>
          </a:solidFill>
          <a:ln/>
        </p:spPr>
        <p:txBody>
          <a:bodyPr/>
          <a:lstStyle/>
          <a:p>
            <a:endParaRPr lang="nb-NO"/>
          </a:p>
        </p:txBody>
      </p:sp>
      <p:pic>
        <p:nvPicPr>
          <p:cNvPr id="30" name="Image 3" descr="preencoded.png">
            <a:extLst>
              <a:ext uri="{FF2B5EF4-FFF2-40B4-BE49-F238E27FC236}">
                <a16:creationId xmlns:a16="http://schemas.microsoft.com/office/drawing/2014/main" id="{63355A6D-C3E9-60E4-03F7-3404C0248EF7}"/>
              </a:ext>
            </a:extLst>
          </p:cNvPr>
          <p:cNvPicPr>
            <a:picLocks noChangeAspect="1"/>
          </p:cNvPicPr>
          <p:nvPr/>
        </p:nvPicPr>
        <p:blipFill>
          <a:blip r:embed="rId5"/>
          <a:stretch>
            <a:fillRect/>
          </a:stretch>
        </p:blipFill>
        <p:spPr>
          <a:xfrm>
            <a:off x="6777228" y="4518047"/>
            <a:ext cx="283464" cy="283464"/>
          </a:xfrm>
          <a:prstGeom prst="rect">
            <a:avLst/>
          </a:prstGeom>
        </p:spPr>
      </p:pic>
      <p:sp>
        <p:nvSpPr>
          <p:cNvPr id="31" name="Text 21">
            <a:extLst>
              <a:ext uri="{FF2B5EF4-FFF2-40B4-BE49-F238E27FC236}">
                <a16:creationId xmlns:a16="http://schemas.microsoft.com/office/drawing/2014/main" id="{A594CF25-FE07-7499-8D03-6F8A02E6A291}"/>
              </a:ext>
            </a:extLst>
          </p:cNvPr>
          <p:cNvSpPr/>
          <p:nvPr/>
        </p:nvSpPr>
        <p:spPr>
          <a:xfrm>
            <a:off x="10727436" y="4330595"/>
            <a:ext cx="731520" cy="365760"/>
          </a:xfrm>
          <a:prstGeom prst="rect">
            <a:avLst/>
          </a:prstGeom>
          <a:noFill/>
          <a:ln/>
        </p:spPr>
        <p:txBody>
          <a:bodyPr wrap="square" lIns="0" tIns="0" rIns="0" bIns="0" rtlCol="0" anchor="ctr"/>
          <a:lstStyle/>
          <a:p>
            <a:pPr marL="0" indent="0" algn="r">
              <a:buNone/>
            </a:pPr>
            <a:r>
              <a:rPr lang="en-US" sz="1500" b="1">
                <a:solidFill>
                  <a:srgbClr val="97BC62"/>
                </a:solidFill>
                <a:latin typeface="Cambria" pitchFamily="34" charset="0"/>
                <a:ea typeface="Cambria" pitchFamily="34" charset="-122"/>
                <a:cs typeface="Cambria" pitchFamily="34" charset="-120"/>
              </a:rPr>
              <a:t>Q4</a:t>
            </a:r>
            <a:endParaRPr lang="en-US" sz="1500"/>
          </a:p>
        </p:txBody>
      </p:sp>
      <p:sp>
        <p:nvSpPr>
          <p:cNvPr id="32" name="Text 22">
            <a:extLst>
              <a:ext uri="{FF2B5EF4-FFF2-40B4-BE49-F238E27FC236}">
                <a16:creationId xmlns:a16="http://schemas.microsoft.com/office/drawing/2014/main" id="{821B7076-0FDD-62FE-C213-2204887D3217}"/>
              </a:ext>
            </a:extLst>
          </p:cNvPr>
          <p:cNvSpPr/>
          <p:nvPr/>
        </p:nvSpPr>
        <p:spPr>
          <a:xfrm>
            <a:off x="7376160" y="4367171"/>
            <a:ext cx="3396996" cy="585216"/>
          </a:xfrm>
          <a:prstGeom prst="rect">
            <a:avLst/>
          </a:prstGeom>
          <a:noFill/>
          <a:ln/>
        </p:spPr>
        <p:txBody>
          <a:bodyPr wrap="square" lIns="0" tIns="0" rIns="0" bIns="0" rtlCol="0" anchor="ctr"/>
          <a:lstStyle/>
          <a:p>
            <a:pPr marL="0" indent="0">
              <a:buNone/>
            </a:pPr>
            <a:r>
              <a:rPr lang="en-US" sz="1700" b="1">
                <a:solidFill>
                  <a:srgbClr val="F5F7F1"/>
                </a:solidFill>
                <a:latin typeface="Cambria" pitchFamily="34" charset="0"/>
                <a:ea typeface="Cambria" pitchFamily="34" charset="-122"/>
                <a:cs typeface="Cambria" pitchFamily="34" charset="-120"/>
              </a:rPr>
              <a:t>Where does it show up in products?</a:t>
            </a:r>
            <a:endParaRPr lang="en-US" sz="1700"/>
          </a:p>
        </p:txBody>
      </p:sp>
      <p:sp>
        <p:nvSpPr>
          <p:cNvPr id="33" name="Text 23">
            <a:extLst>
              <a:ext uri="{FF2B5EF4-FFF2-40B4-BE49-F238E27FC236}">
                <a16:creationId xmlns:a16="http://schemas.microsoft.com/office/drawing/2014/main" id="{5856A066-FDC2-8DD3-6B9F-915E19F29A99}"/>
              </a:ext>
            </a:extLst>
          </p:cNvPr>
          <p:cNvSpPr/>
          <p:nvPr/>
        </p:nvSpPr>
        <p:spPr>
          <a:xfrm>
            <a:off x="6644640" y="5080403"/>
            <a:ext cx="4631436" cy="566928"/>
          </a:xfrm>
          <a:prstGeom prst="rect">
            <a:avLst/>
          </a:prstGeom>
          <a:noFill/>
          <a:ln/>
        </p:spPr>
        <p:txBody>
          <a:bodyPr wrap="square" lIns="0" tIns="0" rIns="0" bIns="0" rtlCol="0" anchor="t"/>
          <a:lstStyle/>
          <a:p>
            <a:pPr marL="0" indent="0">
              <a:lnSpc>
                <a:spcPct val="100000"/>
              </a:lnSpc>
              <a:buNone/>
            </a:pPr>
            <a:r>
              <a:rPr lang="en-US" sz="1400">
                <a:solidFill>
                  <a:srgbClr val="D8E5C5"/>
                </a:solidFill>
                <a:latin typeface="Calibri"/>
                <a:ea typeface="Calibri"/>
                <a:cs typeface="Calibri"/>
              </a:rPr>
              <a:t>Zooming from nations to a product hotspot: textiles &amp; apparel.</a:t>
            </a:r>
            <a:endParaRPr lang="en-US" sz="1400">
              <a:latin typeface="Calibri"/>
              <a:ea typeface="Calibri"/>
              <a:cs typeface="Calibri"/>
            </a:endParaRPr>
          </a:p>
        </p:txBody>
      </p:sp>
    </p:spTree>
    <p:extLst>
      <p:ext uri="{BB962C8B-B14F-4D97-AF65-F5344CB8AC3E}">
        <p14:creationId xmlns:p14="http://schemas.microsoft.com/office/powerpoint/2010/main" val="57008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EA472-DA53-3AA6-A429-C211F1B7F38D}"/>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D27640D9-73C4-0037-7727-11AFF0791253}"/>
              </a:ext>
            </a:extLst>
          </p:cNvPr>
          <p:cNvPicPr>
            <a:picLocks noChangeAspect="1"/>
          </p:cNvPicPr>
          <p:nvPr/>
        </p:nvPicPr>
        <p:blipFill>
          <a:blip r:embed="rId2">
            <a:extLst>
              <a:ext uri="{28A0092B-C50C-407E-A947-70E740481C1C}">
                <a14:useLocalDpi xmlns:a14="http://schemas.microsoft.com/office/drawing/2010/main" val="0"/>
              </a:ext>
            </a:extLst>
          </a:blip>
          <a:srcRect l="-589" t="-484" r="-195" b="44267"/>
          <a:stretch>
            <a:fillRect/>
          </a:stretch>
        </p:blipFill>
        <p:spPr bwMode="auto">
          <a:xfrm>
            <a:off x="755386" y="923107"/>
            <a:ext cx="9674616" cy="5425431"/>
          </a:xfrm>
          <a:prstGeom prst="rect">
            <a:avLst/>
          </a:prstGeom>
          <a:noFill/>
          <a:ln>
            <a:noFill/>
          </a:ln>
        </p:spPr>
      </p:pic>
      <p:sp>
        <p:nvSpPr>
          <p:cNvPr id="2" name="Slide Number Placeholder 1">
            <a:extLst>
              <a:ext uri="{FF2B5EF4-FFF2-40B4-BE49-F238E27FC236}">
                <a16:creationId xmlns:a16="http://schemas.microsoft.com/office/drawing/2014/main" id="{9D788ECD-6723-5FC6-9C2D-F15BF21C96A2}"/>
              </a:ext>
            </a:extLst>
          </p:cNvPr>
          <p:cNvSpPr>
            <a:spLocks noGrp="1"/>
          </p:cNvSpPr>
          <p:nvPr>
            <p:ph type="sldNum" sz="quarter" idx="12"/>
          </p:nvPr>
        </p:nvSpPr>
        <p:spPr/>
        <p:txBody>
          <a:bodyPr/>
          <a:lstStyle/>
          <a:p>
            <a:fld id="{91E7459C-2A33-48E6-BA15-85A99BF6A849}" type="slidenum">
              <a:rPr lang="en-US" smtClean="0"/>
              <a:t>18</a:t>
            </a:fld>
            <a:endParaRPr lang="en-US"/>
          </a:p>
        </p:txBody>
      </p:sp>
      <p:sp>
        <p:nvSpPr>
          <p:cNvPr id="11" name="Text 0">
            <a:extLst>
              <a:ext uri="{FF2B5EF4-FFF2-40B4-BE49-F238E27FC236}">
                <a16:creationId xmlns:a16="http://schemas.microsoft.com/office/drawing/2014/main" id="{241A4368-FD63-8B41-E863-AC956C0E9C99}"/>
              </a:ext>
            </a:extLst>
          </p:cNvPr>
          <p:cNvSpPr/>
          <p:nvPr/>
        </p:nvSpPr>
        <p:spPr>
          <a:xfrm>
            <a:off x="852178" y="131526"/>
            <a:ext cx="11091672" cy="310896"/>
          </a:xfrm>
          <a:prstGeom prst="rect">
            <a:avLst/>
          </a:prstGeom>
          <a:noFill/>
          <a:ln/>
        </p:spPr>
        <p:txBody>
          <a:bodyPr wrap="square" lIns="0" tIns="0" rIns="0" bIns="0" rtlCol="0" anchor="ctr"/>
          <a:lstStyle/>
          <a:p>
            <a:pPr marL="0" indent="0">
              <a:buNone/>
            </a:pPr>
            <a:r>
              <a:rPr lang="en-US" sz="1200" b="1" kern="0" spc="200">
                <a:solidFill>
                  <a:srgbClr val="97BC62"/>
                </a:solidFill>
                <a:latin typeface="Calibri" pitchFamily="34" charset="0"/>
                <a:ea typeface="Calibri" pitchFamily="34" charset="-122"/>
                <a:cs typeface="Calibri" pitchFamily="34" charset="-120"/>
              </a:rPr>
              <a:t>RESULTS  ·  Q3</a:t>
            </a:r>
            <a:endParaRPr lang="en-US" sz="1200"/>
          </a:p>
        </p:txBody>
      </p:sp>
      <p:sp>
        <p:nvSpPr>
          <p:cNvPr id="12" name="Text 1">
            <a:extLst>
              <a:ext uri="{FF2B5EF4-FFF2-40B4-BE49-F238E27FC236}">
                <a16:creationId xmlns:a16="http://schemas.microsoft.com/office/drawing/2014/main" id="{5A38B5A6-CA34-C962-D523-51EBB5528755}"/>
              </a:ext>
            </a:extLst>
          </p:cNvPr>
          <p:cNvSpPr/>
          <p:nvPr/>
        </p:nvSpPr>
        <p:spPr>
          <a:xfrm>
            <a:off x="831767" y="269048"/>
            <a:ext cx="11091672" cy="822960"/>
          </a:xfrm>
          <a:prstGeom prst="rect">
            <a:avLst/>
          </a:prstGeom>
          <a:noFill/>
          <a:ln/>
        </p:spPr>
        <p:txBody>
          <a:bodyPr wrap="square" lIns="0" tIns="0" rIns="0" bIns="0" rtlCol="0" anchor="ctr"/>
          <a:lstStyle/>
          <a:p>
            <a:r>
              <a:rPr lang="en-US" sz="3000" b="1">
                <a:solidFill>
                  <a:srgbClr val="2C5F2D"/>
                </a:solidFill>
                <a:latin typeface="Cambria"/>
                <a:ea typeface="Cambria"/>
                <a:cs typeface="Cambria" pitchFamily="34" charset="-120"/>
              </a:rPr>
              <a:t>Impact Drivers</a:t>
            </a:r>
            <a:endParaRPr lang="en-US" sz="3000">
              <a:latin typeface="Cambria"/>
              <a:ea typeface="Cambria"/>
            </a:endParaRPr>
          </a:p>
        </p:txBody>
      </p:sp>
      <p:sp>
        <p:nvSpPr>
          <p:cNvPr id="5" name="Text 0">
            <a:extLst>
              <a:ext uri="{FF2B5EF4-FFF2-40B4-BE49-F238E27FC236}">
                <a16:creationId xmlns:a16="http://schemas.microsoft.com/office/drawing/2014/main" id="{CA72056D-1D2C-E8A2-C1F7-7A2556B4B088}"/>
              </a:ext>
            </a:extLst>
          </p:cNvPr>
          <p:cNvSpPr/>
          <p:nvPr/>
        </p:nvSpPr>
        <p:spPr>
          <a:xfrm>
            <a:off x="9371492" y="6042082"/>
            <a:ext cx="2818529" cy="310896"/>
          </a:xfrm>
          <a:prstGeom prst="rect">
            <a:avLst/>
          </a:prstGeom>
          <a:noFill/>
          <a:ln/>
        </p:spPr>
        <p:txBody>
          <a:bodyPr wrap="square" lIns="0" tIns="0" rIns="0" bIns="0" rtlCol="0" anchor="ctr"/>
          <a:lstStyle/>
          <a:p>
            <a:r>
              <a:rPr lang="en-US" sz="1200" b="1" kern="0" spc="200">
                <a:solidFill>
                  <a:srgbClr val="97BC62"/>
                </a:solidFill>
                <a:latin typeface="Calibri"/>
                <a:ea typeface="Calibri"/>
                <a:cs typeface="Calibri"/>
              </a:rPr>
              <a:t>Goldenberg et al (</a:t>
            </a:r>
            <a:r>
              <a:rPr lang="en-US" sz="1200" b="1" kern="0" spc="200" err="1">
                <a:solidFill>
                  <a:srgbClr val="97BC62"/>
                </a:solidFill>
                <a:latin typeface="Calibri"/>
                <a:ea typeface="Calibri"/>
                <a:cs typeface="Calibri"/>
              </a:rPr>
              <a:t>subm</a:t>
            </a:r>
            <a:r>
              <a:rPr lang="en-US" sz="1200" b="1" kern="0" spc="200">
                <a:solidFill>
                  <a:srgbClr val="97BC62"/>
                </a:solidFill>
                <a:latin typeface="Calibri"/>
                <a:ea typeface="Calibri"/>
                <a:cs typeface="Calibri"/>
              </a:rPr>
              <a:t>)</a:t>
            </a:r>
            <a:endParaRPr lang="en-US" sz="1200">
              <a:ea typeface="Calibri"/>
              <a:cs typeface="Calibri"/>
            </a:endParaRPr>
          </a:p>
        </p:txBody>
      </p:sp>
    </p:spTree>
    <p:extLst>
      <p:ext uri="{BB962C8B-B14F-4D97-AF65-F5344CB8AC3E}">
        <p14:creationId xmlns:p14="http://schemas.microsoft.com/office/powerpoint/2010/main" val="2053569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65AB86-84F6-1D64-F32C-28BAF4518629}"/>
              </a:ext>
            </a:extLst>
          </p:cNvPr>
          <p:cNvSpPr>
            <a:spLocks noGrp="1"/>
          </p:cNvSpPr>
          <p:nvPr>
            <p:ph type="sldNum" sz="quarter" idx="12"/>
          </p:nvPr>
        </p:nvSpPr>
        <p:spPr/>
        <p:txBody>
          <a:bodyPr/>
          <a:lstStyle/>
          <a:p>
            <a:fld id="{91E7459C-2A33-48E6-BA15-85A99BF6A849}" type="slidenum">
              <a:rPr lang="en-US" smtClean="0"/>
              <a:t>19</a:t>
            </a:fld>
            <a:endParaRPr lang="en-US"/>
          </a:p>
        </p:txBody>
      </p:sp>
      <p:pic>
        <p:nvPicPr>
          <p:cNvPr id="6" name="Picture 5">
            <a:extLst>
              <a:ext uri="{FF2B5EF4-FFF2-40B4-BE49-F238E27FC236}">
                <a16:creationId xmlns:a16="http://schemas.microsoft.com/office/drawing/2014/main" id="{9858E6A0-15DD-D16E-EEC9-3DEDC63076AB}"/>
              </a:ext>
            </a:extLst>
          </p:cNvPr>
          <p:cNvPicPr>
            <a:picLocks noChangeAspect="1"/>
          </p:cNvPicPr>
          <p:nvPr/>
        </p:nvPicPr>
        <p:blipFill>
          <a:blip r:embed="rId2">
            <a:extLst>
              <a:ext uri="{28A0092B-C50C-407E-A947-70E740481C1C}">
                <a14:useLocalDpi xmlns:a14="http://schemas.microsoft.com/office/drawing/2010/main" val="0"/>
              </a:ext>
            </a:extLst>
          </a:blip>
          <a:srcRect l="19" t="54657" b="-627"/>
          <a:stretch>
            <a:fillRect/>
          </a:stretch>
        </p:blipFill>
        <p:spPr bwMode="auto">
          <a:xfrm>
            <a:off x="753070" y="1035130"/>
            <a:ext cx="10672707" cy="5008080"/>
          </a:xfrm>
          <a:prstGeom prst="rect">
            <a:avLst/>
          </a:prstGeom>
          <a:noFill/>
          <a:ln>
            <a:noFill/>
          </a:ln>
        </p:spPr>
      </p:pic>
      <p:sp>
        <p:nvSpPr>
          <p:cNvPr id="11" name="Text 0">
            <a:extLst>
              <a:ext uri="{FF2B5EF4-FFF2-40B4-BE49-F238E27FC236}">
                <a16:creationId xmlns:a16="http://schemas.microsoft.com/office/drawing/2014/main" id="{8C3CFCA2-B057-80AB-C14A-0567F93CE138}"/>
              </a:ext>
            </a:extLst>
          </p:cNvPr>
          <p:cNvSpPr/>
          <p:nvPr/>
        </p:nvSpPr>
        <p:spPr>
          <a:xfrm>
            <a:off x="852178" y="131526"/>
            <a:ext cx="11091672" cy="310896"/>
          </a:xfrm>
          <a:prstGeom prst="rect">
            <a:avLst/>
          </a:prstGeom>
          <a:noFill/>
          <a:ln/>
        </p:spPr>
        <p:txBody>
          <a:bodyPr wrap="square" lIns="0" tIns="0" rIns="0" bIns="0" rtlCol="0" anchor="ctr"/>
          <a:lstStyle/>
          <a:p>
            <a:pPr marL="0" indent="0">
              <a:buNone/>
            </a:pPr>
            <a:r>
              <a:rPr lang="en-US" sz="1200" b="1" kern="0" spc="200">
                <a:solidFill>
                  <a:srgbClr val="97BC62"/>
                </a:solidFill>
                <a:latin typeface="Calibri" pitchFamily="34" charset="0"/>
                <a:ea typeface="Calibri" pitchFamily="34" charset="-122"/>
                <a:cs typeface="Calibri" pitchFamily="34" charset="-120"/>
              </a:rPr>
              <a:t>RESULTS  ·  Q3</a:t>
            </a:r>
            <a:endParaRPr lang="en-US" sz="1200"/>
          </a:p>
        </p:txBody>
      </p:sp>
      <p:sp>
        <p:nvSpPr>
          <p:cNvPr id="12" name="Text 1">
            <a:extLst>
              <a:ext uri="{FF2B5EF4-FFF2-40B4-BE49-F238E27FC236}">
                <a16:creationId xmlns:a16="http://schemas.microsoft.com/office/drawing/2014/main" id="{0D543C3E-96B4-C931-642D-CDCAD36925EE}"/>
              </a:ext>
            </a:extLst>
          </p:cNvPr>
          <p:cNvSpPr/>
          <p:nvPr/>
        </p:nvSpPr>
        <p:spPr>
          <a:xfrm>
            <a:off x="831767" y="349730"/>
            <a:ext cx="11091672" cy="822960"/>
          </a:xfrm>
          <a:prstGeom prst="rect">
            <a:avLst/>
          </a:prstGeom>
          <a:noFill/>
          <a:ln/>
        </p:spPr>
        <p:txBody>
          <a:bodyPr wrap="square" lIns="0" tIns="0" rIns="0" bIns="0" rtlCol="0" anchor="ctr"/>
          <a:lstStyle/>
          <a:p>
            <a:r>
              <a:rPr lang="en-US" sz="3000" b="1">
                <a:solidFill>
                  <a:srgbClr val="2C5F2D"/>
                </a:solidFill>
                <a:latin typeface="Cambria"/>
                <a:ea typeface="Cambria"/>
                <a:cs typeface="Cambria" pitchFamily="34" charset="-120"/>
              </a:rPr>
              <a:t>Economic Drivers</a:t>
            </a:r>
            <a:endParaRPr lang="en-US" sz="3000">
              <a:latin typeface="Cambria"/>
              <a:ea typeface="Cambria"/>
            </a:endParaRPr>
          </a:p>
        </p:txBody>
      </p:sp>
      <p:sp>
        <p:nvSpPr>
          <p:cNvPr id="5" name="Text 0">
            <a:extLst>
              <a:ext uri="{FF2B5EF4-FFF2-40B4-BE49-F238E27FC236}">
                <a16:creationId xmlns:a16="http://schemas.microsoft.com/office/drawing/2014/main" id="{8E2F65F7-F72E-8977-B704-8256479E69EA}"/>
              </a:ext>
            </a:extLst>
          </p:cNvPr>
          <p:cNvSpPr/>
          <p:nvPr/>
        </p:nvSpPr>
        <p:spPr>
          <a:xfrm>
            <a:off x="9371492" y="6042082"/>
            <a:ext cx="2818529" cy="310896"/>
          </a:xfrm>
          <a:prstGeom prst="rect">
            <a:avLst/>
          </a:prstGeom>
          <a:noFill/>
          <a:ln/>
        </p:spPr>
        <p:txBody>
          <a:bodyPr wrap="square" lIns="0" tIns="0" rIns="0" bIns="0" rtlCol="0" anchor="ctr"/>
          <a:lstStyle/>
          <a:p>
            <a:r>
              <a:rPr lang="en-US" sz="1200" b="1" kern="0" spc="200">
                <a:solidFill>
                  <a:srgbClr val="97BC62"/>
                </a:solidFill>
                <a:latin typeface="Calibri"/>
                <a:ea typeface="Calibri"/>
                <a:cs typeface="Calibri"/>
              </a:rPr>
              <a:t>Goldenberg et al (</a:t>
            </a:r>
            <a:r>
              <a:rPr lang="en-US" sz="1200" b="1" kern="0" spc="200" err="1">
                <a:solidFill>
                  <a:srgbClr val="97BC62"/>
                </a:solidFill>
                <a:latin typeface="Calibri"/>
                <a:ea typeface="Calibri"/>
                <a:cs typeface="Calibri"/>
              </a:rPr>
              <a:t>subm</a:t>
            </a:r>
            <a:r>
              <a:rPr lang="en-US" sz="1200" b="1" kern="0" spc="200">
                <a:solidFill>
                  <a:srgbClr val="97BC62"/>
                </a:solidFill>
                <a:latin typeface="Calibri"/>
                <a:ea typeface="Calibri"/>
                <a:cs typeface="Calibri"/>
              </a:rPr>
              <a:t>)</a:t>
            </a:r>
            <a:endParaRPr lang="en-US" sz="1200">
              <a:ea typeface="Calibri"/>
              <a:cs typeface="Calibri"/>
            </a:endParaRPr>
          </a:p>
        </p:txBody>
      </p:sp>
    </p:spTree>
    <p:extLst>
      <p:ext uri="{BB962C8B-B14F-4D97-AF65-F5344CB8AC3E}">
        <p14:creationId xmlns:p14="http://schemas.microsoft.com/office/powerpoint/2010/main" val="3400186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B49C94E-8AD0-9E1C-5D9E-70F25BB4F8DF}"/>
              </a:ext>
            </a:extLst>
          </p:cNvPr>
          <p:cNvSpPr>
            <a:spLocks noGrp="1"/>
          </p:cNvSpPr>
          <p:nvPr>
            <p:ph type="sldNum" sz="quarter" idx="12"/>
          </p:nvPr>
        </p:nvSpPr>
        <p:spPr/>
        <p:txBody>
          <a:bodyPr/>
          <a:lstStyle/>
          <a:p>
            <a:fld id="{91E7459C-2A33-48E6-BA15-85A99BF6A849}" type="slidenum">
              <a:rPr lang="en-US" smtClean="0"/>
              <a:t>2</a:t>
            </a:fld>
            <a:endParaRPr lang="en-US"/>
          </a:p>
        </p:txBody>
      </p:sp>
      <p:sp>
        <p:nvSpPr>
          <p:cNvPr id="6" name="Text 0">
            <a:extLst>
              <a:ext uri="{FF2B5EF4-FFF2-40B4-BE49-F238E27FC236}">
                <a16:creationId xmlns:a16="http://schemas.microsoft.com/office/drawing/2014/main" id="{EDAC31DB-1681-4AF9-83AB-61EA9E6A8AF5}"/>
              </a:ext>
            </a:extLst>
          </p:cNvPr>
          <p:cNvSpPr/>
          <p:nvPr/>
        </p:nvSpPr>
        <p:spPr>
          <a:xfrm>
            <a:off x="550164" y="157277"/>
            <a:ext cx="11091672" cy="310896"/>
          </a:xfrm>
          <a:prstGeom prst="rect">
            <a:avLst/>
          </a:prstGeom>
          <a:noFill/>
          <a:ln/>
        </p:spPr>
        <p:txBody>
          <a:bodyPr wrap="square" lIns="0" tIns="0" rIns="0" bIns="0" rtlCol="0" anchor="ctr"/>
          <a:lstStyle/>
          <a:p>
            <a:r>
              <a:rPr lang="en-US" sz="1200" b="1" kern="0" spc="200" dirty="0" err="1">
                <a:solidFill>
                  <a:srgbClr val="97BC62"/>
                </a:solidFill>
                <a:latin typeface="Calibri"/>
                <a:ea typeface="Calibri"/>
                <a:cs typeface="Calibri"/>
              </a:rPr>
              <a:t>AoP</a:t>
            </a:r>
            <a:r>
              <a:rPr lang="en-US" sz="1200" b="1" kern="0" spc="200" dirty="0">
                <a:solidFill>
                  <a:srgbClr val="97BC62"/>
                </a:solidFill>
                <a:latin typeface="Calibri"/>
                <a:ea typeface="Calibri"/>
                <a:cs typeface="Calibri"/>
              </a:rPr>
              <a:t> FOOTPRINTS OF NATIONS  ·  EXIOBASE × UNEP-GLAM</a:t>
            </a:r>
            <a:endParaRPr lang="en-US" sz="1200" dirty="0">
              <a:latin typeface="Calibri"/>
              <a:ea typeface="Calibri"/>
              <a:cs typeface="Calibri"/>
            </a:endParaRPr>
          </a:p>
        </p:txBody>
      </p:sp>
      <p:sp>
        <p:nvSpPr>
          <p:cNvPr id="7" name="Text 1">
            <a:extLst>
              <a:ext uri="{FF2B5EF4-FFF2-40B4-BE49-F238E27FC236}">
                <a16:creationId xmlns:a16="http://schemas.microsoft.com/office/drawing/2014/main" id="{44383094-5ABE-EA9F-BBC6-767FE8E2D348}"/>
              </a:ext>
            </a:extLst>
          </p:cNvPr>
          <p:cNvSpPr/>
          <p:nvPr/>
        </p:nvSpPr>
        <p:spPr>
          <a:xfrm>
            <a:off x="550164" y="711296"/>
            <a:ext cx="11091672" cy="786384"/>
          </a:xfrm>
          <a:prstGeom prst="rect">
            <a:avLst/>
          </a:prstGeom>
          <a:noFill/>
          <a:ln/>
        </p:spPr>
        <p:txBody>
          <a:bodyPr wrap="square" lIns="0" tIns="0" rIns="0" bIns="0" rtlCol="0" anchor="ctr"/>
          <a:lstStyle/>
          <a:p>
            <a:pPr algn="ctr"/>
            <a:r>
              <a:rPr lang="en-US" sz="3100" b="1" dirty="0">
                <a:solidFill>
                  <a:srgbClr val="2F7E07"/>
                </a:solidFill>
                <a:latin typeface="Cambria"/>
                <a:ea typeface="Cambria"/>
                <a:cs typeface="Cambria" pitchFamily="34" charset="-120"/>
              </a:rPr>
              <a:t>Area-of-protection (</a:t>
            </a:r>
            <a:r>
              <a:rPr lang="en-US" sz="3100" b="1" dirty="0" err="1">
                <a:solidFill>
                  <a:srgbClr val="2F7E07"/>
                </a:solidFill>
                <a:latin typeface="Cambria"/>
                <a:ea typeface="Cambria"/>
                <a:cs typeface="Cambria" pitchFamily="34" charset="-120"/>
              </a:rPr>
              <a:t>AoP</a:t>
            </a:r>
            <a:r>
              <a:rPr lang="en-US" sz="3100" b="1" dirty="0">
                <a:solidFill>
                  <a:srgbClr val="2F7E07"/>
                </a:solidFill>
                <a:latin typeface="Cambria"/>
                <a:ea typeface="Cambria"/>
                <a:cs typeface="Cambria" pitchFamily="34" charset="-120"/>
              </a:rPr>
              <a:t>) footprints: </a:t>
            </a:r>
            <a:endParaRPr lang="en-US" dirty="0"/>
          </a:p>
          <a:p>
            <a:pPr algn="ctr"/>
            <a:r>
              <a:rPr lang="en-US" sz="3100" b="1">
                <a:solidFill>
                  <a:srgbClr val="2F7E07"/>
                </a:solidFill>
                <a:latin typeface="Cambria"/>
                <a:ea typeface="Cambria"/>
                <a:cs typeface="Cambria" pitchFamily="34" charset="-120"/>
              </a:rPr>
              <a:t>Ecosystem</a:t>
            </a:r>
            <a:r>
              <a:rPr lang="en-US" sz="3100" b="1" dirty="0">
                <a:solidFill>
                  <a:srgbClr val="2F7E07"/>
                </a:solidFill>
                <a:latin typeface="Cambria"/>
                <a:ea typeface="Cambria"/>
                <a:cs typeface="Cambria" pitchFamily="34" charset="-120"/>
              </a:rPr>
              <a:t> Quality - Human Health - Socio-Economic Assets </a:t>
            </a:r>
            <a:endParaRPr lang="en-US" sz="3100" b="1" dirty="0">
              <a:solidFill>
                <a:srgbClr val="2F7E07"/>
              </a:solidFill>
              <a:latin typeface="Cambria"/>
              <a:ea typeface="Cambria"/>
            </a:endParaRPr>
          </a:p>
        </p:txBody>
      </p:sp>
      <p:sp>
        <p:nvSpPr>
          <p:cNvPr id="10" name="Shape 4">
            <a:extLst>
              <a:ext uri="{FF2B5EF4-FFF2-40B4-BE49-F238E27FC236}">
                <a16:creationId xmlns:a16="http://schemas.microsoft.com/office/drawing/2014/main" id="{1A9265FE-B942-F099-D319-71EB0FCF47F4}"/>
              </a:ext>
            </a:extLst>
          </p:cNvPr>
          <p:cNvSpPr/>
          <p:nvPr/>
        </p:nvSpPr>
        <p:spPr>
          <a:xfrm>
            <a:off x="550164" y="2062883"/>
            <a:ext cx="5362956" cy="1700784"/>
          </a:xfrm>
          <a:prstGeom prst="roundRect">
            <a:avLst>
              <a:gd name="adj" fmla="val 6452"/>
            </a:avLst>
          </a:prstGeom>
          <a:solidFill>
            <a:srgbClr val="24432A"/>
          </a:solidFill>
          <a:ln/>
          <a:effectLst>
            <a:outerShdw blurRad="114300" dist="38100" dir="5400000" algn="bl" rotWithShape="0">
              <a:srgbClr val="000000">
                <a:alpha val="28000"/>
              </a:srgbClr>
            </a:outerShdw>
          </a:effectLst>
        </p:spPr>
        <p:txBody>
          <a:bodyPr/>
          <a:lstStyle/>
          <a:p>
            <a:endParaRPr lang="nb-NO"/>
          </a:p>
        </p:txBody>
      </p:sp>
      <p:sp>
        <p:nvSpPr>
          <p:cNvPr id="11" name="Shape 5">
            <a:extLst>
              <a:ext uri="{FF2B5EF4-FFF2-40B4-BE49-F238E27FC236}">
                <a16:creationId xmlns:a16="http://schemas.microsoft.com/office/drawing/2014/main" id="{58326B05-64C5-F9EA-35C5-D76001658A1C}"/>
              </a:ext>
            </a:extLst>
          </p:cNvPr>
          <p:cNvSpPr/>
          <p:nvPr/>
        </p:nvSpPr>
        <p:spPr>
          <a:xfrm>
            <a:off x="897636" y="2373779"/>
            <a:ext cx="585216" cy="585216"/>
          </a:xfrm>
          <a:prstGeom prst="ellipse">
            <a:avLst/>
          </a:prstGeom>
          <a:solidFill>
            <a:srgbClr val="97BC62"/>
          </a:solidFill>
          <a:ln/>
        </p:spPr>
        <p:txBody>
          <a:bodyPr/>
          <a:lstStyle/>
          <a:p>
            <a:endParaRPr lang="nb-NO"/>
          </a:p>
        </p:txBody>
      </p:sp>
      <p:pic>
        <p:nvPicPr>
          <p:cNvPr id="12" name="Image 0" descr="preencoded.png">
            <a:extLst>
              <a:ext uri="{FF2B5EF4-FFF2-40B4-BE49-F238E27FC236}">
                <a16:creationId xmlns:a16="http://schemas.microsoft.com/office/drawing/2014/main" id="{E66A8180-94FD-5312-E2CE-C741E66D1135}"/>
              </a:ext>
            </a:extLst>
          </p:cNvPr>
          <p:cNvPicPr>
            <a:picLocks noChangeAspect="1"/>
          </p:cNvPicPr>
          <p:nvPr/>
        </p:nvPicPr>
        <p:blipFill>
          <a:blip r:embed="rId2"/>
          <a:stretch>
            <a:fillRect/>
          </a:stretch>
        </p:blipFill>
        <p:spPr>
          <a:xfrm>
            <a:off x="1048512" y="2524655"/>
            <a:ext cx="283464" cy="283464"/>
          </a:xfrm>
          <a:prstGeom prst="rect">
            <a:avLst/>
          </a:prstGeom>
        </p:spPr>
      </p:pic>
      <p:sp>
        <p:nvSpPr>
          <p:cNvPr id="13" name="Text 6">
            <a:extLst>
              <a:ext uri="{FF2B5EF4-FFF2-40B4-BE49-F238E27FC236}">
                <a16:creationId xmlns:a16="http://schemas.microsoft.com/office/drawing/2014/main" id="{89B11A90-E5CD-0E90-FBBD-A3C8EC178692}"/>
              </a:ext>
            </a:extLst>
          </p:cNvPr>
          <p:cNvSpPr/>
          <p:nvPr/>
        </p:nvSpPr>
        <p:spPr>
          <a:xfrm>
            <a:off x="4998720" y="2337203"/>
            <a:ext cx="731520" cy="365760"/>
          </a:xfrm>
          <a:prstGeom prst="rect">
            <a:avLst/>
          </a:prstGeom>
          <a:noFill/>
          <a:ln/>
        </p:spPr>
        <p:txBody>
          <a:bodyPr wrap="square" lIns="0" tIns="0" rIns="0" bIns="0" rtlCol="0" anchor="ctr"/>
          <a:lstStyle/>
          <a:p>
            <a:pPr marL="0" indent="0" algn="r">
              <a:buNone/>
            </a:pPr>
            <a:r>
              <a:rPr lang="en-US" sz="1500" b="1">
                <a:solidFill>
                  <a:srgbClr val="97BC62"/>
                </a:solidFill>
                <a:latin typeface="Cambria" pitchFamily="34" charset="0"/>
                <a:ea typeface="Cambria" pitchFamily="34" charset="-122"/>
                <a:cs typeface="Cambria" pitchFamily="34" charset="-120"/>
              </a:rPr>
              <a:t>Q1</a:t>
            </a:r>
            <a:endParaRPr lang="en-US" sz="1500"/>
          </a:p>
        </p:txBody>
      </p:sp>
      <p:sp>
        <p:nvSpPr>
          <p:cNvPr id="14" name="Text 7">
            <a:extLst>
              <a:ext uri="{FF2B5EF4-FFF2-40B4-BE49-F238E27FC236}">
                <a16:creationId xmlns:a16="http://schemas.microsoft.com/office/drawing/2014/main" id="{A9AF4FDA-D694-67B9-3332-6026D417CC47}"/>
              </a:ext>
            </a:extLst>
          </p:cNvPr>
          <p:cNvSpPr/>
          <p:nvPr/>
        </p:nvSpPr>
        <p:spPr>
          <a:xfrm>
            <a:off x="1647444" y="2373779"/>
            <a:ext cx="3396996" cy="585216"/>
          </a:xfrm>
          <a:prstGeom prst="rect">
            <a:avLst/>
          </a:prstGeom>
          <a:noFill/>
          <a:ln/>
        </p:spPr>
        <p:txBody>
          <a:bodyPr wrap="square" lIns="0" tIns="0" rIns="0" bIns="0" rtlCol="0" anchor="ctr"/>
          <a:lstStyle/>
          <a:p>
            <a:r>
              <a:rPr lang="en-US" sz="1700" b="1">
                <a:solidFill>
                  <a:srgbClr val="F5F7F1"/>
                </a:solidFill>
                <a:latin typeface="Cambria"/>
                <a:ea typeface="Cambria"/>
                <a:cs typeface="Cambria" pitchFamily="34" charset="-120"/>
              </a:rPr>
              <a:t>How big are these footprints?</a:t>
            </a:r>
            <a:endParaRPr lang="en-US" sz="1700">
              <a:latin typeface="Cambria"/>
              <a:ea typeface="Cambria"/>
            </a:endParaRPr>
          </a:p>
        </p:txBody>
      </p:sp>
      <p:sp>
        <p:nvSpPr>
          <p:cNvPr id="15" name="Text 8">
            <a:extLst>
              <a:ext uri="{FF2B5EF4-FFF2-40B4-BE49-F238E27FC236}">
                <a16:creationId xmlns:a16="http://schemas.microsoft.com/office/drawing/2014/main" id="{A67270DA-F2D7-99F0-9865-80FE6A8A049A}"/>
              </a:ext>
            </a:extLst>
          </p:cNvPr>
          <p:cNvSpPr/>
          <p:nvPr/>
        </p:nvSpPr>
        <p:spPr>
          <a:xfrm>
            <a:off x="915924" y="3087011"/>
            <a:ext cx="4631436" cy="566928"/>
          </a:xfrm>
          <a:prstGeom prst="rect">
            <a:avLst/>
          </a:prstGeom>
          <a:noFill/>
          <a:ln/>
        </p:spPr>
        <p:txBody>
          <a:bodyPr wrap="square" lIns="0" tIns="0" rIns="0" bIns="0" rtlCol="0" anchor="t"/>
          <a:lstStyle/>
          <a:p>
            <a:r>
              <a:rPr lang="en-US" sz="1400">
                <a:solidFill>
                  <a:srgbClr val="D8E5C5"/>
                </a:solidFill>
                <a:latin typeface="Calibri"/>
                <a:ea typeface="Calibri"/>
                <a:cs typeface="Calibri"/>
              </a:rPr>
              <a:t>Total and per-capita impact embodied in a country's </a:t>
            </a:r>
            <a:r>
              <a:rPr lang="en-US" sz="1400" dirty="0">
                <a:solidFill>
                  <a:srgbClr val="D8E5C5"/>
                </a:solidFill>
                <a:latin typeface="Calibri"/>
                <a:ea typeface="Calibri"/>
                <a:cs typeface="Calibri"/>
              </a:rPr>
              <a:t>consumption.</a:t>
            </a:r>
            <a:endParaRPr lang="en-US" sz="1400" dirty="0">
              <a:latin typeface="Calibri"/>
              <a:ea typeface="Calibri"/>
              <a:cs typeface="Calibri"/>
            </a:endParaRPr>
          </a:p>
        </p:txBody>
      </p:sp>
      <p:sp>
        <p:nvSpPr>
          <p:cNvPr id="16" name="Shape 9">
            <a:extLst>
              <a:ext uri="{FF2B5EF4-FFF2-40B4-BE49-F238E27FC236}">
                <a16:creationId xmlns:a16="http://schemas.microsoft.com/office/drawing/2014/main" id="{2FC946AF-466E-1A02-9BF0-E4E5A6AAD165}"/>
              </a:ext>
            </a:extLst>
          </p:cNvPr>
          <p:cNvSpPr/>
          <p:nvPr/>
        </p:nvSpPr>
        <p:spPr>
          <a:xfrm>
            <a:off x="6278880" y="2062883"/>
            <a:ext cx="5362956" cy="1700784"/>
          </a:xfrm>
          <a:prstGeom prst="roundRect">
            <a:avLst>
              <a:gd name="adj" fmla="val 6452"/>
            </a:avLst>
          </a:prstGeom>
          <a:solidFill>
            <a:srgbClr val="24432A"/>
          </a:solidFill>
          <a:ln/>
          <a:effectLst>
            <a:outerShdw blurRad="114300" dist="38100" dir="5400000" algn="bl" rotWithShape="0">
              <a:srgbClr val="000000">
                <a:alpha val="28000"/>
              </a:srgbClr>
            </a:outerShdw>
          </a:effectLst>
        </p:spPr>
        <p:txBody>
          <a:bodyPr/>
          <a:lstStyle/>
          <a:p>
            <a:endParaRPr lang="nb-NO"/>
          </a:p>
        </p:txBody>
      </p:sp>
      <p:sp>
        <p:nvSpPr>
          <p:cNvPr id="17" name="Shape 10">
            <a:extLst>
              <a:ext uri="{FF2B5EF4-FFF2-40B4-BE49-F238E27FC236}">
                <a16:creationId xmlns:a16="http://schemas.microsoft.com/office/drawing/2014/main" id="{9D62D7CB-D3A9-957E-C183-B92CDCA50D95}"/>
              </a:ext>
            </a:extLst>
          </p:cNvPr>
          <p:cNvSpPr/>
          <p:nvPr/>
        </p:nvSpPr>
        <p:spPr>
          <a:xfrm>
            <a:off x="6626352" y="2373779"/>
            <a:ext cx="585216" cy="585216"/>
          </a:xfrm>
          <a:prstGeom prst="ellipse">
            <a:avLst/>
          </a:prstGeom>
          <a:solidFill>
            <a:srgbClr val="97BC62"/>
          </a:solidFill>
          <a:ln/>
        </p:spPr>
        <p:txBody>
          <a:bodyPr/>
          <a:lstStyle/>
          <a:p>
            <a:endParaRPr lang="nb-NO"/>
          </a:p>
        </p:txBody>
      </p:sp>
      <p:pic>
        <p:nvPicPr>
          <p:cNvPr id="18" name="Image 1" descr="preencoded.png">
            <a:extLst>
              <a:ext uri="{FF2B5EF4-FFF2-40B4-BE49-F238E27FC236}">
                <a16:creationId xmlns:a16="http://schemas.microsoft.com/office/drawing/2014/main" id="{6E2C94C7-E872-86CF-36A3-6F04BAA51023}"/>
              </a:ext>
            </a:extLst>
          </p:cNvPr>
          <p:cNvPicPr>
            <a:picLocks noChangeAspect="1"/>
          </p:cNvPicPr>
          <p:nvPr/>
        </p:nvPicPr>
        <p:blipFill>
          <a:blip r:embed="rId3"/>
          <a:stretch>
            <a:fillRect/>
          </a:stretch>
        </p:blipFill>
        <p:spPr>
          <a:xfrm>
            <a:off x="6777228" y="2524655"/>
            <a:ext cx="283464" cy="283464"/>
          </a:xfrm>
          <a:prstGeom prst="rect">
            <a:avLst/>
          </a:prstGeom>
        </p:spPr>
      </p:pic>
      <p:sp>
        <p:nvSpPr>
          <p:cNvPr id="19" name="Text 11">
            <a:extLst>
              <a:ext uri="{FF2B5EF4-FFF2-40B4-BE49-F238E27FC236}">
                <a16:creationId xmlns:a16="http://schemas.microsoft.com/office/drawing/2014/main" id="{DA71D49E-A016-F3DE-D6DD-F0F698FB35C3}"/>
              </a:ext>
            </a:extLst>
          </p:cNvPr>
          <p:cNvSpPr/>
          <p:nvPr/>
        </p:nvSpPr>
        <p:spPr>
          <a:xfrm>
            <a:off x="10727436" y="2337203"/>
            <a:ext cx="731520" cy="365760"/>
          </a:xfrm>
          <a:prstGeom prst="rect">
            <a:avLst/>
          </a:prstGeom>
          <a:noFill/>
          <a:ln/>
        </p:spPr>
        <p:txBody>
          <a:bodyPr wrap="square" lIns="0" tIns="0" rIns="0" bIns="0" rtlCol="0" anchor="ctr"/>
          <a:lstStyle/>
          <a:p>
            <a:pPr marL="0" indent="0" algn="r">
              <a:buNone/>
            </a:pPr>
            <a:r>
              <a:rPr lang="en-US" sz="1500" b="1">
                <a:solidFill>
                  <a:srgbClr val="97BC62"/>
                </a:solidFill>
                <a:latin typeface="Cambria" pitchFamily="34" charset="0"/>
                <a:ea typeface="Cambria" pitchFamily="34" charset="-122"/>
                <a:cs typeface="Cambria" pitchFamily="34" charset="-120"/>
              </a:rPr>
              <a:t>Q2</a:t>
            </a:r>
            <a:endParaRPr lang="en-US" sz="1500"/>
          </a:p>
        </p:txBody>
      </p:sp>
      <p:sp>
        <p:nvSpPr>
          <p:cNvPr id="20" name="Text 12">
            <a:extLst>
              <a:ext uri="{FF2B5EF4-FFF2-40B4-BE49-F238E27FC236}">
                <a16:creationId xmlns:a16="http://schemas.microsoft.com/office/drawing/2014/main" id="{AE0A6693-94D3-7765-0C1F-F4E2CCDADC91}"/>
              </a:ext>
            </a:extLst>
          </p:cNvPr>
          <p:cNvSpPr/>
          <p:nvPr/>
        </p:nvSpPr>
        <p:spPr>
          <a:xfrm>
            <a:off x="7376160" y="2373779"/>
            <a:ext cx="3396996" cy="585216"/>
          </a:xfrm>
          <a:prstGeom prst="rect">
            <a:avLst/>
          </a:prstGeom>
          <a:noFill/>
          <a:ln/>
        </p:spPr>
        <p:txBody>
          <a:bodyPr wrap="square" lIns="0" tIns="0" rIns="0" bIns="0" rtlCol="0" anchor="ctr"/>
          <a:lstStyle/>
          <a:p>
            <a:r>
              <a:rPr lang="en-US" sz="1700" b="1">
                <a:solidFill>
                  <a:srgbClr val="F5F7F1"/>
                </a:solidFill>
                <a:latin typeface="Cambria"/>
                <a:ea typeface="Cambria"/>
                <a:cs typeface="Cambria" pitchFamily="34" charset="-120"/>
              </a:rPr>
              <a:t>Do they decouple from GDP?</a:t>
            </a:r>
            <a:endParaRPr lang="en-US" sz="1700">
              <a:latin typeface="Cambria"/>
              <a:ea typeface="Cambria"/>
            </a:endParaRPr>
          </a:p>
        </p:txBody>
      </p:sp>
      <p:sp>
        <p:nvSpPr>
          <p:cNvPr id="21" name="Text 13">
            <a:extLst>
              <a:ext uri="{FF2B5EF4-FFF2-40B4-BE49-F238E27FC236}">
                <a16:creationId xmlns:a16="http://schemas.microsoft.com/office/drawing/2014/main" id="{546463DB-FC5C-67CE-DDAD-3B6E22E82E2E}"/>
              </a:ext>
            </a:extLst>
          </p:cNvPr>
          <p:cNvSpPr/>
          <p:nvPr/>
        </p:nvSpPr>
        <p:spPr>
          <a:xfrm>
            <a:off x="6644640" y="3087011"/>
            <a:ext cx="4631436" cy="566928"/>
          </a:xfrm>
          <a:prstGeom prst="rect">
            <a:avLst/>
          </a:prstGeom>
          <a:noFill/>
          <a:ln/>
        </p:spPr>
        <p:txBody>
          <a:bodyPr wrap="square" lIns="0" tIns="0" rIns="0" bIns="0" rtlCol="0" anchor="t"/>
          <a:lstStyle/>
          <a:p>
            <a:r>
              <a:rPr lang="en-US" sz="1400">
                <a:solidFill>
                  <a:srgbClr val="D8E5C5"/>
                </a:solidFill>
                <a:latin typeface="Calibri"/>
                <a:ea typeface="Calibri"/>
                <a:cs typeface="Calibri"/>
              </a:rPr>
              <a:t>Footprint tracked against economic growth over time</a:t>
            </a:r>
          </a:p>
        </p:txBody>
      </p:sp>
      <p:sp>
        <p:nvSpPr>
          <p:cNvPr id="22" name="Shape 14">
            <a:extLst>
              <a:ext uri="{FF2B5EF4-FFF2-40B4-BE49-F238E27FC236}">
                <a16:creationId xmlns:a16="http://schemas.microsoft.com/office/drawing/2014/main" id="{01F8586C-D4F0-D3B0-8559-642761FF34CF}"/>
              </a:ext>
            </a:extLst>
          </p:cNvPr>
          <p:cNvSpPr/>
          <p:nvPr/>
        </p:nvSpPr>
        <p:spPr>
          <a:xfrm>
            <a:off x="550164" y="4056275"/>
            <a:ext cx="5362956" cy="1700784"/>
          </a:xfrm>
          <a:prstGeom prst="roundRect">
            <a:avLst>
              <a:gd name="adj" fmla="val 6452"/>
            </a:avLst>
          </a:prstGeom>
          <a:solidFill>
            <a:srgbClr val="24432A"/>
          </a:solidFill>
          <a:ln/>
          <a:effectLst>
            <a:outerShdw blurRad="114300" dist="38100" dir="5400000" algn="bl" rotWithShape="0">
              <a:srgbClr val="000000">
                <a:alpha val="28000"/>
              </a:srgbClr>
            </a:outerShdw>
          </a:effectLst>
        </p:spPr>
        <p:txBody>
          <a:bodyPr/>
          <a:lstStyle/>
          <a:p>
            <a:endParaRPr lang="nb-NO"/>
          </a:p>
        </p:txBody>
      </p:sp>
      <p:sp>
        <p:nvSpPr>
          <p:cNvPr id="23" name="Shape 15">
            <a:extLst>
              <a:ext uri="{FF2B5EF4-FFF2-40B4-BE49-F238E27FC236}">
                <a16:creationId xmlns:a16="http://schemas.microsoft.com/office/drawing/2014/main" id="{50E62AA1-1541-52E2-D63B-17F42BA617A1}"/>
              </a:ext>
            </a:extLst>
          </p:cNvPr>
          <p:cNvSpPr/>
          <p:nvPr/>
        </p:nvSpPr>
        <p:spPr>
          <a:xfrm>
            <a:off x="897636" y="4367171"/>
            <a:ext cx="585216" cy="585216"/>
          </a:xfrm>
          <a:prstGeom prst="ellipse">
            <a:avLst/>
          </a:prstGeom>
          <a:solidFill>
            <a:srgbClr val="97BC62"/>
          </a:solidFill>
          <a:ln/>
        </p:spPr>
        <p:txBody>
          <a:bodyPr/>
          <a:lstStyle/>
          <a:p>
            <a:endParaRPr lang="nb-NO"/>
          </a:p>
        </p:txBody>
      </p:sp>
      <p:pic>
        <p:nvPicPr>
          <p:cNvPr id="24" name="Image 2" descr="preencoded.png">
            <a:extLst>
              <a:ext uri="{FF2B5EF4-FFF2-40B4-BE49-F238E27FC236}">
                <a16:creationId xmlns:a16="http://schemas.microsoft.com/office/drawing/2014/main" id="{6690B242-7CC2-1A8B-9F6B-9FA71FFDAEF7}"/>
              </a:ext>
            </a:extLst>
          </p:cNvPr>
          <p:cNvPicPr>
            <a:picLocks noChangeAspect="1"/>
          </p:cNvPicPr>
          <p:nvPr/>
        </p:nvPicPr>
        <p:blipFill>
          <a:blip r:embed="rId4"/>
          <a:stretch>
            <a:fillRect/>
          </a:stretch>
        </p:blipFill>
        <p:spPr>
          <a:xfrm>
            <a:off x="1048512" y="4518047"/>
            <a:ext cx="283464" cy="283464"/>
          </a:xfrm>
          <a:prstGeom prst="rect">
            <a:avLst/>
          </a:prstGeom>
        </p:spPr>
      </p:pic>
      <p:sp>
        <p:nvSpPr>
          <p:cNvPr id="25" name="Text 16">
            <a:extLst>
              <a:ext uri="{FF2B5EF4-FFF2-40B4-BE49-F238E27FC236}">
                <a16:creationId xmlns:a16="http://schemas.microsoft.com/office/drawing/2014/main" id="{E06F9089-244F-2C8D-4228-0808CB1EC956}"/>
              </a:ext>
            </a:extLst>
          </p:cNvPr>
          <p:cNvSpPr/>
          <p:nvPr/>
        </p:nvSpPr>
        <p:spPr>
          <a:xfrm>
            <a:off x="4998720" y="4330595"/>
            <a:ext cx="731520" cy="365760"/>
          </a:xfrm>
          <a:prstGeom prst="rect">
            <a:avLst/>
          </a:prstGeom>
          <a:noFill/>
          <a:ln/>
        </p:spPr>
        <p:txBody>
          <a:bodyPr wrap="square" lIns="0" tIns="0" rIns="0" bIns="0" rtlCol="0" anchor="ctr"/>
          <a:lstStyle/>
          <a:p>
            <a:pPr marL="0" indent="0" algn="r">
              <a:buNone/>
            </a:pPr>
            <a:r>
              <a:rPr lang="en-US" sz="1500" b="1">
                <a:solidFill>
                  <a:srgbClr val="97BC62"/>
                </a:solidFill>
                <a:latin typeface="Cambria" pitchFamily="34" charset="0"/>
                <a:ea typeface="Cambria" pitchFamily="34" charset="-122"/>
                <a:cs typeface="Cambria" pitchFamily="34" charset="-120"/>
              </a:rPr>
              <a:t>Q3</a:t>
            </a:r>
            <a:endParaRPr lang="en-US" sz="1500"/>
          </a:p>
        </p:txBody>
      </p:sp>
      <p:sp>
        <p:nvSpPr>
          <p:cNvPr id="26" name="Text 17">
            <a:extLst>
              <a:ext uri="{FF2B5EF4-FFF2-40B4-BE49-F238E27FC236}">
                <a16:creationId xmlns:a16="http://schemas.microsoft.com/office/drawing/2014/main" id="{8BF0FE60-6158-C6FB-B89E-89883C4C4FD2}"/>
              </a:ext>
            </a:extLst>
          </p:cNvPr>
          <p:cNvSpPr/>
          <p:nvPr/>
        </p:nvSpPr>
        <p:spPr>
          <a:xfrm>
            <a:off x="1647444" y="4367171"/>
            <a:ext cx="3396996" cy="585216"/>
          </a:xfrm>
          <a:prstGeom prst="rect">
            <a:avLst/>
          </a:prstGeom>
          <a:noFill/>
          <a:ln/>
        </p:spPr>
        <p:txBody>
          <a:bodyPr wrap="square" lIns="0" tIns="0" rIns="0" bIns="0" rtlCol="0" anchor="ctr"/>
          <a:lstStyle/>
          <a:p>
            <a:r>
              <a:rPr lang="en-US" sz="1700" b="1">
                <a:solidFill>
                  <a:srgbClr val="F5F7F1"/>
                </a:solidFill>
                <a:latin typeface="Cambria"/>
                <a:ea typeface="Cambria"/>
                <a:cs typeface="Cambria" pitchFamily="34" charset="-120"/>
              </a:rPr>
              <a:t>What drives the footprints?</a:t>
            </a:r>
            <a:endParaRPr lang="en-US" sz="1700">
              <a:latin typeface="Cambria"/>
              <a:ea typeface="Cambria"/>
            </a:endParaRPr>
          </a:p>
        </p:txBody>
      </p:sp>
      <p:sp>
        <p:nvSpPr>
          <p:cNvPr id="27" name="Text 18">
            <a:extLst>
              <a:ext uri="{FF2B5EF4-FFF2-40B4-BE49-F238E27FC236}">
                <a16:creationId xmlns:a16="http://schemas.microsoft.com/office/drawing/2014/main" id="{8BBA1EE6-AA21-00AD-6D84-6F8733AA81B1}"/>
              </a:ext>
            </a:extLst>
          </p:cNvPr>
          <p:cNvSpPr/>
          <p:nvPr/>
        </p:nvSpPr>
        <p:spPr>
          <a:xfrm>
            <a:off x="915924" y="5080403"/>
            <a:ext cx="4631436" cy="566928"/>
          </a:xfrm>
          <a:prstGeom prst="rect">
            <a:avLst/>
          </a:prstGeom>
          <a:noFill/>
          <a:ln/>
        </p:spPr>
        <p:txBody>
          <a:bodyPr wrap="square" lIns="0" tIns="0" rIns="0" bIns="0" rtlCol="0" anchor="t"/>
          <a:lstStyle/>
          <a:p>
            <a:r>
              <a:rPr lang="en-US" sz="1400" dirty="0">
                <a:solidFill>
                  <a:srgbClr val="D8E5C5"/>
                </a:solidFill>
                <a:latin typeface="Calibri"/>
                <a:ea typeface="Calibri"/>
                <a:cs typeface="Calibri"/>
              </a:rPr>
              <a:t>Impact drivers: land use, water use, carbon and </a:t>
            </a:r>
            <a:r>
              <a:rPr lang="en-US" sz="1400">
                <a:solidFill>
                  <a:srgbClr val="D8E5C5"/>
                </a:solidFill>
                <a:latin typeface="Calibri"/>
                <a:ea typeface="Calibri"/>
                <a:cs typeface="Calibri"/>
              </a:rPr>
              <a:t>ecotoxicity, ...</a:t>
            </a:r>
            <a:endParaRPr lang="en-US" sz="1400">
              <a:solidFill>
                <a:srgbClr val="000000"/>
              </a:solidFill>
              <a:latin typeface="Calibri"/>
              <a:ea typeface="Calibri"/>
              <a:cs typeface="Calibri"/>
            </a:endParaRPr>
          </a:p>
          <a:p>
            <a:r>
              <a:rPr lang="en-US" sz="1400">
                <a:solidFill>
                  <a:srgbClr val="D8E5C5"/>
                </a:solidFill>
                <a:latin typeface="Calibri"/>
                <a:ea typeface="Calibri"/>
                <a:cs typeface="Calibri"/>
              </a:rPr>
              <a:t>Economic drivers:: agriculture, manufacturing, ...</a:t>
            </a:r>
          </a:p>
          <a:p>
            <a:br>
              <a:rPr lang="en-US" sz="1250" dirty="0">
                <a:latin typeface="Calibri"/>
                <a:ea typeface="Calibri"/>
                <a:cs typeface="Calibri"/>
              </a:rPr>
            </a:br>
            <a:endParaRPr lang="en-US" sz="1250">
              <a:latin typeface="Calibri"/>
              <a:ea typeface="Calibri"/>
              <a:cs typeface="Calibri"/>
            </a:endParaRPr>
          </a:p>
        </p:txBody>
      </p:sp>
      <p:sp>
        <p:nvSpPr>
          <p:cNvPr id="28" name="Shape 19">
            <a:extLst>
              <a:ext uri="{FF2B5EF4-FFF2-40B4-BE49-F238E27FC236}">
                <a16:creationId xmlns:a16="http://schemas.microsoft.com/office/drawing/2014/main" id="{EDFD2C58-7A74-02DD-4E93-7BC52D452D35}"/>
              </a:ext>
            </a:extLst>
          </p:cNvPr>
          <p:cNvSpPr/>
          <p:nvPr/>
        </p:nvSpPr>
        <p:spPr>
          <a:xfrm>
            <a:off x="6278880" y="4056275"/>
            <a:ext cx="5362956" cy="1700784"/>
          </a:xfrm>
          <a:prstGeom prst="roundRect">
            <a:avLst>
              <a:gd name="adj" fmla="val 6452"/>
            </a:avLst>
          </a:prstGeom>
          <a:solidFill>
            <a:srgbClr val="24432A"/>
          </a:solidFill>
          <a:ln/>
          <a:effectLst>
            <a:outerShdw blurRad="114300" dist="38100" dir="5400000" algn="bl" rotWithShape="0">
              <a:srgbClr val="000000">
                <a:alpha val="28000"/>
              </a:srgbClr>
            </a:outerShdw>
          </a:effectLst>
        </p:spPr>
        <p:txBody>
          <a:bodyPr/>
          <a:lstStyle/>
          <a:p>
            <a:endParaRPr lang="nb-NO"/>
          </a:p>
        </p:txBody>
      </p:sp>
      <p:sp>
        <p:nvSpPr>
          <p:cNvPr id="29" name="Shape 20">
            <a:extLst>
              <a:ext uri="{FF2B5EF4-FFF2-40B4-BE49-F238E27FC236}">
                <a16:creationId xmlns:a16="http://schemas.microsoft.com/office/drawing/2014/main" id="{51D0E529-9006-C3D6-E1C5-DDA1270F6159}"/>
              </a:ext>
            </a:extLst>
          </p:cNvPr>
          <p:cNvSpPr/>
          <p:nvPr/>
        </p:nvSpPr>
        <p:spPr>
          <a:xfrm>
            <a:off x="6626352" y="4367171"/>
            <a:ext cx="585216" cy="585216"/>
          </a:xfrm>
          <a:prstGeom prst="ellipse">
            <a:avLst/>
          </a:prstGeom>
          <a:solidFill>
            <a:srgbClr val="97BC62"/>
          </a:solidFill>
          <a:ln/>
        </p:spPr>
        <p:txBody>
          <a:bodyPr/>
          <a:lstStyle/>
          <a:p>
            <a:endParaRPr lang="nb-NO"/>
          </a:p>
        </p:txBody>
      </p:sp>
      <p:pic>
        <p:nvPicPr>
          <p:cNvPr id="30" name="Image 3" descr="preencoded.png">
            <a:extLst>
              <a:ext uri="{FF2B5EF4-FFF2-40B4-BE49-F238E27FC236}">
                <a16:creationId xmlns:a16="http://schemas.microsoft.com/office/drawing/2014/main" id="{65183853-2A6B-5720-E59B-1467B80DBF04}"/>
              </a:ext>
            </a:extLst>
          </p:cNvPr>
          <p:cNvPicPr>
            <a:picLocks noChangeAspect="1"/>
          </p:cNvPicPr>
          <p:nvPr/>
        </p:nvPicPr>
        <p:blipFill>
          <a:blip r:embed="rId5"/>
          <a:stretch>
            <a:fillRect/>
          </a:stretch>
        </p:blipFill>
        <p:spPr>
          <a:xfrm>
            <a:off x="6777228" y="4518047"/>
            <a:ext cx="283464" cy="283464"/>
          </a:xfrm>
          <a:prstGeom prst="rect">
            <a:avLst/>
          </a:prstGeom>
        </p:spPr>
      </p:pic>
      <p:sp>
        <p:nvSpPr>
          <p:cNvPr id="31" name="Text 21">
            <a:extLst>
              <a:ext uri="{FF2B5EF4-FFF2-40B4-BE49-F238E27FC236}">
                <a16:creationId xmlns:a16="http://schemas.microsoft.com/office/drawing/2014/main" id="{1599719C-8468-953B-1F80-FB359962623B}"/>
              </a:ext>
            </a:extLst>
          </p:cNvPr>
          <p:cNvSpPr/>
          <p:nvPr/>
        </p:nvSpPr>
        <p:spPr>
          <a:xfrm>
            <a:off x="10727436" y="4330595"/>
            <a:ext cx="731520" cy="365760"/>
          </a:xfrm>
          <a:prstGeom prst="rect">
            <a:avLst/>
          </a:prstGeom>
          <a:noFill/>
          <a:ln/>
        </p:spPr>
        <p:txBody>
          <a:bodyPr wrap="square" lIns="0" tIns="0" rIns="0" bIns="0" rtlCol="0" anchor="ctr"/>
          <a:lstStyle/>
          <a:p>
            <a:pPr marL="0" indent="0" algn="r">
              <a:buNone/>
            </a:pPr>
            <a:r>
              <a:rPr lang="en-US" sz="1500" b="1">
                <a:solidFill>
                  <a:srgbClr val="97BC62"/>
                </a:solidFill>
                <a:latin typeface="Cambria" pitchFamily="34" charset="0"/>
                <a:ea typeface="Cambria" pitchFamily="34" charset="-122"/>
                <a:cs typeface="Cambria" pitchFamily="34" charset="-120"/>
              </a:rPr>
              <a:t>Q4</a:t>
            </a:r>
            <a:endParaRPr lang="en-US" sz="1500"/>
          </a:p>
        </p:txBody>
      </p:sp>
      <p:sp>
        <p:nvSpPr>
          <p:cNvPr id="32" name="Text 22">
            <a:extLst>
              <a:ext uri="{FF2B5EF4-FFF2-40B4-BE49-F238E27FC236}">
                <a16:creationId xmlns:a16="http://schemas.microsoft.com/office/drawing/2014/main" id="{D251F8D9-7FF7-C2A1-5E12-DFE539D41D5E}"/>
              </a:ext>
            </a:extLst>
          </p:cNvPr>
          <p:cNvSpPr/>
          <p:nvPr/>
        </p:nvSpPr>
        <p:spPr>
          <a:xfrm>
            <a:off x="7376160" y="4367171"/>
            <a:ext cx="3396996" cy="585216"/>
          </a:xfrm>
          <a:prstGeom prst="rect">
            <a:avLst/>
          </a:prstGeom>
          <a:noFill/>
          <a:ln/>
        </p:spPr>
        <p:txBody>
          <a:bodyPr wrap="square" lIns="0" tIns="0" rIns="0" bIns="0" rtlCol="0" anchor="ctr"/>
          <a:lstStyle/>
          <a:p>
            <a:pPr marL="0" indent="0">
              <a:buNone/>
            </a:pPr>
            <a:r>
              <a:rPr lang="en-US" sz="1700" b="1">
                <a:solidFill>
                  <a:srgbClr val="F5F7F1"/>
                </a:solidFill>
                <a:latin typeface="Cambria" pitchFamily="34" charset="0"/>
                <a:ea typeface="Cambria" pitchFamily="34" charset="-122"/>
                <a:cs typeface="Cambria" pitchFamily="34" charset="-120"/>
              </a:rPr>
              <a:t>Where does it show up in products?</a:t>
            </a:r>
            <a:endParaRPr lang="en-US" sz="1700"/>
          </a:p>
        </p:txBody>
      </p:sp>
      <p:sp>
        <p:nvSpPr>
          <p:cNvPr id="33" name="Text 23">
            <a:extLst>
              <a:ext uri="{FF2B5EF4-FFF2-40B4-BE49-F238E27FC236}">
                <a16:creationId xmlns:a16="http://schemas.microsoft.com/office/drawing/2014/main" id="{73F9E7AD-D8FE-8412-A766-D59BA49557B0}"/>
              </a:ext>
            </a:extLst>
          </p:cNvPr>
          <p:cNvSpPr/>
          <p:nvPr/>
        </p:nvSpPr>
        <p:spPr>
          <a:xfrm>
            <a:off x="6644640" y="5080403"/>
            <a:ext cx="4631436" cy="566928"/>
          </a:xfrm>
          <a:prstGeom prst="rect">
            <a:avLst/>
          </a:prstGeom>
          <a:noFill/>
          <a:ln/>
        </p:spPr>
        <p:txBody>
          <a:bodyPr wrap="square" lIns="0" tIns="0" rIns="0" bIns="0" rtlCol="0" anchor="t"/>
          <a:lstStyle/>
          <a:p>
            <a:pPr marL="0" indent="0">
              <a:lnSpc>
                <a:spcPct val="100000"/>
              </a:lnSpc>
              <a:buNone/>
            </a:pPr>
            <a:r>
              <a:rPr lang="en-US" sz="1400">
                <a:solidFill>
                  <a:srgbClr val="D8E5C5"/>
                </a:solidFill>
                <a:latin typeface="Calibri"/>
                <a:ea typeface="Calibri"/>
                <a:cs typeface="Calibri"/>
              </a:rPr>
              <a:t>Zooming from nations to a product hotspot: textiles &amp; apparel.</a:t>
            </a:r>
            <a:endParaRPr lang="en-US" sz="1400">
              <a:latin typeface="Calibri"/>
              <a:ea typeface="Calibri"/>
              <a:cs typeface="Calibri"/>
            </a:endParaRPr>
          </a:p>
        </p:txBody>
      </p:sp>
    </p:spTree>
    <p:extLst>
      <p:ext uri="{BB962C8B-B14F-4D97-AF65-F5344CB8AC3E}">
        <p14:creationId xmlns:p14="http://schemas.microsoft.com/office/powerpoint/2010/main" val="39162233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836EC6-9D6F-C82F-CFBE-E40AA9510C01}"/>
              </a:ext>
            </a:extLst>
          </p:cNvPr>
          <p:cNvSpPr>
            <a:spLocks noGrp="1"/>
          </p:cNvSpPr>
          <p:nvPr>
            <p:ph type="sldNum" sz="quarter" idx="12"/>
          </p:nvPr>
        </p:nvSpPr>
        <p:spPr/>
        <p:txBody>
          <a:bodyPr/>
          <a:lstStyle/>
          <a:p>
            <a:fld id="{91E7459C-2A33-48E6-BA15-85A99BF6A849}" type="slidenum">
              <a:rPr lang="en-US" smtClean="0"/>
              <a:t>20</a:t>
            </a:fld>
            <a:endParaRPr lang="en-US"/>
          </a:p>
        </p:txBody>
      </p:sp>
      <p:pic>
        <p:nvPicPr>
          <p:cNvPr id="7" name="Picture 6">
            <a:extLst>
              <a:ext uri="{FF2B5EF4-FFF2-40B4-BE49-F238E27FC236}">
                <a16:creationId xmlns:a16="http://schemas.microsoft.com/office/drawing/2014/main" id="{118D36FD-43DC-7414-2862-9EC2FE2C4754}"/>
              </a:ext>
            </a:extLst>
          </p:cNvPr>
          <p:cNvPicPr>
            <a:picLocks noChangeAspect="1"/>
          </p:cNvPicPr>
          <p:nvPr/>
        </p:nvPicPr>
        <p:blipFill>
          <a:blip r:embed="rId2">
            <a:extLst>
              <a:ext uri="{28A0092B-C50C-407E-A947-70E740481C1C}">
                <a14:useLocalDpi xmlns:a14="http://schemas.microsoft.com/office/drawing/2010/main" val="0"/>
              </a:ext>
            </a:extLst>
          </a:blip>
          <a:srcRect l="82164" t="31083" b="30031"/>
          <a:stretch>
            <a:fillRect/>
          </a:stretch>
        </p:blipFill>
        <p:spPr bwMode="auto">
          <a:xfrm>
            <a:off x="10532687" y="1784350"/>
            <a:ext cx="1155700" cy="3289300"/>
          </a:xfrm>
          <a:prstGeom prst="rect">
            <a:avLst/>
          </a:prstGeom>
          <a:noFill/>
          <a:ln>
            <a:noFill/>
          </a:ln>
        </p:spPr>
      </p:pic>
      <p:pic>
        <p:nvPicPr>
          <p:cNvPr id="8" name="Picture 7">
            <a:extLst>
              <a:ext uri="{FF2B5EF4-FFF2-40B4-BE49-F238E27FC236}">
                <a16:creationId xmlns:a16="http://schemas.microsoft.com/office/drawing/2014/main" id="{0B9B4AB4-67D9-973D-8C6B-3DACF0311279}"/>
              </a:ext>
            </a:extLst>
          </p:cNvPr>
          <p:cNvPicPr>
            <a:picLocks noChangeAspect="1"/>
          </p:cNvPicPr>
          <p:nvPr/>
        </p:nvPicPr>
        <p:blipFill>
          <a:blip r:embed="rId2">
            <a:extLst>
              <a:ext uri="{28A0092B-C50C-407E-A947-70E740481C1C}">
                <a14:useLocalDpi xmlns:a14="http://schemas.microsoft.com/office/drawing/2010/main" val="0"/>
              </a:ext>
            </a:extLst>
          </a:blip>
          <a:srcRect l="1699" t="77757" r="17745"/>
          <a:stretch>
            <a:fillRect/>
          </a:stretch>
        </p:blipFill>
        <p:spPr bwMode="auto">
          <a:xfrm>
            <a:off x="602346" y="1831351"/>
            <a:ext cx="9622563" cy="3468689"/>
          </a:xfrm>
          <a:prstGeom prst="rect">
            <a:avLst/>
          </a:prstGeom>
          <a:noFill/>
          <a:ln>
            <a:noFill/>
          </a:ln>
        </p:spPr>
      </p:pic>
      <p:sp>
        <p:nvSpPr>
          <p:cNvPr id="10" name="TextBox 9">
            <a:extLst>
              <a:ext uri="{FF2B5EF4-FFF2-40B4-BE49-F238E27FC236}">
                <a16:creationId xmlns:a16="http://schemas.microsoft.com/office/drawing/2014/main" id="{91FFD75E-4C60-83A4-136F-E1CEE02BF3FC}"/>
              </a:ext>
            </a:extLst>
          </p:cNvPr>
          <p:cNvSpPr txBox="1"/>
          <p:nvPr/>
        </p:nvSpPr>
        <p:spPr>
          <a:xfrm rot="16200000">
            <a:off x="54086" y="3274203"/>
            <a:ext cx="788742" cy="307777"/>
          </a:xfrm>
          <a:prstGeom prst="rect">
            <a:avLst/>
          </a:prstGeom>
          <a:noFill/>
        </p:spPr>
        <p:txBody>
          <a:bodyPr wrap="none" rtlCol="0">
            <a:spAutoFit/>
          </a:bodyPr>
          <a:lstStyle/>
          <a:p>
            <a:pPr algn="l"/>
            <a:r>
              <a:rPr lang="de-DE" sz="1400" b="1">
                <a:latin typeface="Trebuchet MS" panose="020B0603020202020204" pitchFamily="34" charset="0"/>
                <a:cs typeface="Traditional Arabic" panose="020B0604020202020204" pitchFamily="18" charset="-78"/>
              </a:rPr>
              <a:t>%</a:t>
            </a:r>
            <a:r>
              <a:rPr lang="de-DE" sz="1400">
                <a:latin typeface="Trebuchet MS" panose="020B0603020202020204" pitchFamily="34" charset="0"/>
                <a:cs typeface="Traditional Arabic" panose="020B0604020202020204" pitchFamily="18" charset="-78"/>
              </a:rPr>
              <a:t> </a:t>
            </a:r>
            <a:r>
              <a:rPr lang="de-DE" sz="1400" err="1">
                <a:latin typeface="Trebuchet MS" panose="020B0603020202020204" pitchFamily="34" charset="0"/>
                <a:cs typeface="Traditional Arabic" panose="020B0604020202020204" pitchFamily="18" charset="-78"/>
              </a:rPr>
              <a:t>PDF.y</a:t>
            </a:r>
            <a:endParaRPr lang="nb-NO" sz="1400">
              <a:latin typeface="Trebuchet MS" panose="020B0603020202020204" pitchFamily="34" charset="0"/>
              <a:cs typeface="Traditional Arabic" panose="020B0604020202020204" pitchFamily="18" charset="-78"/>
            </a:endParaRPr>
          </a:p>
        </p:txBody>
      </p:sp>
      <p:sp>
        <p:nvSpPr>
          <p:cNvPr id="3" name="Text 0">
            <a:extLst>
              <a:ext uri="{FF2B5EF4-FFF2-40B4-BE49-F238E27FC236}">
                <a16:creationId xmlns:a16="http://schemas.microsoft.com/office/drawing/2014/main" id="{6963A694-72A8-E606-F9C6-530A558BB9E9}"/>
              </a:ext>
            </a:extLst>
          </p:cNvPr>
          <p:cNvSpPr/>
          <p:nvPr/>
        </p:nvSpPr>
        <p:spPr>
          <a:xfrm>
            <a:off x="845375" y="111115"/>
            <a:ext cx="11091672" cy="310896"/>
          </a:xfrm>
          <a:prstGeom prst="rect">
            <a:avLst/>
          </a:prstGeom>
          <a:noFill/>
          <a:ln/>
        </p:spPr>
        <p:txBody>
          <a:bodyPr wrap="square" lIns="0" tIns="0" rIns="0" bIns="0" rtlCol="0" anchor="ctr"/>
          <a:lstStyle/>
          <a:p>
            <a:pPr marL="0" indent="0">
              <a:buNone/>
            </a:pPr>
            <a:r>
              <a:rPr lang="en-US" sz="1200" b="1" kern="0" spc="200">
                <a:solidFill>
                  <a:srgbClr val="97BC62"/>
                </a:solidFill>
                <a:latin typeface="Calibri" pitchFamily="34" charset="0"/>
                <a:ea typeface="Calibri" pitchFamily="34" charset="-122"/>
                <a:cs typeface="Calibri" pitchFamily="34" charset="-120"/>
              </a:rPr>
              <a:t>RESULTS  ·  Q3</a:t>
            </a:r>
            <a:endParaRPr lang="en-US" sz="1200"/>
          </a:p>
        </p:txBody>
      </p:sp>
      <p:sp>
        <p:nvSpPr>
          <p:cNvPr id="4" name="Text 1">
            <a:extLst>
              <a:ext uri="{FF2B5EF4-FFF2-40B4-BE49-F238E27FC236}">
                <a16:creationId xmlns:a16="http://schemas.microsoft.com/office/drawing/2014/main" id="{CCD4CF63-2596-483C-6661-7F60E1E552DD}"/>
              </a:ext>
            </a:extLst>
          </p:cNvPr>
          <p:cNvSpPr/>
          <p:nvPr/>
        </p:nvSpPr>
        <p:spPr>
          <a:xfrm>
            <a:off x="842893" y="426087"/>
            <a:ext cx="9388698" cy="760209"/>
          </a:xfrm>
          <a:prstGeom prst="rect">
            <a:avLst/>
          </a:prstGeom>
          <a:noFill/>
          <a:ln/>
        </p:spPr>
        <p:txBody>
          <a:bodyPr wrap="square" lIns="0" tIns="0" rIns="0" bIns="0" rtlCol="0" anchor="ctr"/>
          <a:lstStyle/>
          <a:p>
            <a:r>
              <a:rPr lang="en-US" sz="3000" b="1">
                <a:solidFill>
                  <a:srgbClr val="2C5F2D"/>
                </a:solidFill>
                <a:latin typeface="Cambria"/>
                <a:ea typeface="Cambria"/>
                <a:cs typeface="Cambria" pitchFamily="34" charset="-120"/>
              </a:rPr>
              <a:t>Economic drivers on a per country level (EQ example)</a:t>
            </a:r>
            <a:endParaRPr lang="en-US" sz="3000"/>
          </a:p>
        </p:txBody>
      </p:sp>
      <p:sp>
        <p:nvSpPr>
          <p:cNvPr id="6" name="Text 0">
            <a:extLst>
              <a:ext uri="{FF2B5EF4-FFF2-40B4-BE49-F238E27FC236}">
                <a16:creationId xmlns:a16="http://schemas.microsoft.com/office/drawing/2014/main" id="{60608DC0-EF5D-2000-DEE2-08F9E7ED4BC1}"/>
              </a:ext>
            </a:extLst>
          </p:cNvPr>
          <p:cNvSpPr/>
          <p:nvPr/>
        </p:nvSpPr>
        <p:spPr>
          <a:xfrm>
            <a:off x="9371492" y="6042082"/>
            <a:ext cx="2818529" cy="310896"/>
          </a:xfrm>
          <a:prstGeom prst="rect">
            <a:avLst/>
          </a:prstGeom>
          <a:noFill/>
          <a:ln/>
        </p:spPr>
        <p:txBody>
          <a:bodyPr wrap="square" lIns="0" tIns="0" rIns="0" bIns="0" rtlCol="0" anchor="ctr"/>
          <a:lstStyle/>
          <a:p>
            <a:r>
              <a:rPr lang="en-US" sz="1200" b="1" kern="0" spc="200">
                <a:solidFill>
                  <a:srgbClr val="97BC62"/>
                </a:solidFill>
                <a:latin typeface="Calibri"/>
                <a:ea typeface="Calibri"/>
                <a:cs typeface="Calibri"/>
              </a:rPr>
              <a:t>Goldenberg et al (</a:t>
            </a:r>
            <a:r>
              <a:rPr lang="en-US" sz="1200" b="1" kern="0" spc="200" err="1">
                <a:solidFill>
                  <a:srgbClr val="97BC62"/>
                </a:solidFill>
                <a:latin typeface="Calibri"/>
                <a:ea typeface="Calibri"/>
                <a:cs typeface="Calibri"/>
              </a:rPr>
              <a:t>subm</a:t>
            </a:r>
            <a:r>
              <a:rPr lang="en-US" sz="1200" b="1" kern="0" spc="200">
                <a:solidFill>
                  <a:srgbClr val="97BC62"/>
                </a:solidFill>
                <a:latin typeface="Calibri"/>
                <a:ea typeface="Calibri"/>
                <a:cs typeface="Calibri"/>
              </a:rPr>
              <a:t>)</a:t>
            </a:r>
            <a:endParaRPr lang="en-US" sz="1200">
              <a:ea typeface="Calibri"/>
              <a:cs typeface="Calibri"/>
            </a:endParaRPr>
          </a:p>
        </p:txBody>
      </p:sp>
    </p:spTree>
    <p:extLst>
      <p:ext uri="{BB962C8B-B14F-4D97-AF65-F5344CB8AC3E}">
        <p14:creationId xmlns:p14="http://schemas.microsoft.com/office/powerpoint/2010/main" val="549688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EADF1-DAF5-DDB8-0A75-773218E5A407}"/>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79D1759-1BCB-2DEC-7C32-FDFD66CF35B9}"/>
              </a:ext>
            </a:extLst>
          </p:cNvPr>
          <p:cNvSpPr>
            <a:spLocks noGrp="1"/>
          </p:cNvSpPr>
          <p:nvPr>
            <p:ph type="sldNum" sz="quarter" idx="12"/>
          </p:nvPr>
        </p:nvSpPr>
        <p:spPr/>
        <p:txBody>
          <a:bodyPr/>
          <a:lstStyle/>
          <a:p>
            <a:fld id="{91E7459C-2A33-48E6-BA15-85A99BF6A849}" type="slidenum">
              <a:rPr lang="en-US" smtClean="0"/>
              <a:t>21</a:t>
            </a:fld>
            <a:endParaRPr lang="en-US"/>
          </a:p>
        </p:txBody>
      </p:sp>
      <p:sp>
        <p:nvSpPr>
          <p:cNvPr id="6" name="Text 0">
            <a:extLst>
              <a:ext uri="{FF2B5EF4-FFF2-40B4-BE49-F238E27FC236}">
                <a16:creationId xmlns:a16="http://schemas.microsoft.com/office/drawing/2014/main" id="{997EDA89-C38C-651C-784F-1132F3948B8D}"/>
              </a:ext>
            </a:extLst>
          </p:cNvPr>
          <p:cNvSpPr/>
          <p:nvPr/>
        </p:nvSpPr>
        <p:spPr>
          <a:xfrm>
            <a:off x="550164" y="157277"/>
            <a:ext cx="11091672" cy="310896"/>
          </a:xfrm>
          <a:prstGeom prst="rect">
            <a:avLst/>
          </a:prstGeom>
          <a:noFill/>
          <a:ln/>
        </p:spPr>
        <p:txBody>
          <a:bodyPr wrap="square" lIns="0" tIns="0" rIns="0" bIns="0" rtlCol="0" anchor="ctr"/>
          <a:lstStyle/>
          <a:p>
            <a:r>
              <a:rPr lang="en-US" sz="1200" b="1" kern="0" spc="200" dirty="0" err="1">
                <a:solidFill>
                  <a:srgbClr val="97BC62"/>
                </a:solidFill>
                <a:latin typeface="Calibri"/>
                <a:ea typeface="Calibri"/>
                <a:cs typeface="Calibri"/>
              </a:rPr>
              <a:t>AoP</a:t>
            </a:r>
            <a:r>
              <a:rPr lang="en-US" sz="1200" b="1" kern="0" spc="200" dirty="0">
                <a:solidFill>
                  <a:srgbClr val="97BC62"/>
                </a:solidFill>
                <a:latin typeface="Calibri"/>
                <a:ea typeface="Calibri"/>
                <a:cs typeface="Calibri"/>
              </a:rPr>
              <a:t> FOOTPRINTS OF NATIONS  ·  EXIOBASE × UNEP-GLAM</a:t>
            </a:r>
            <a:endParaRPr lang="en-US" sz="1200" dirty="0">
              <a:latin typeface="Calibri"/>
              <a:ea typeface="Calibri"/>
              <a:cs typeface="Calibri"/>
            </a:endParaRPr>
          </a:p>
        </p:txBody>
      </p:sp>
      <p:sp>
        <p:nvSpPr>
          <p:cNvPr id="7" name="Text 1">
            <a:extLst>
              <a:ext uri="{FF2B5EF4-FFF2-40B4-BE49-F238E27FC236}">
                <a16:creationId xmlns:a16="http://schemas.microsoft.com/office/drawing/2014/main" id="{364D0944-6FFC-72EB-66AB-99A17713B9AA}"/>
              </a:ext>
            </a:extLst>
          </p:cNvPr>
          <p:cNvSpPr/>
          <p:nvPr/>
        </p:nvSpPr>
        <p:spPr>
          <a:xfrm>
            <a:off x="550164" y="926449"/>
            <a:ext cx="11091672" cy="786384"/>
          </a:xfrm>
          <a:prstGeom prst="rect">
            <a:avLst/>
          </a:prstGeom>
          <a:noFill/>
          <a:ln/>
        </p:spPr>
        <p:txBody>
          <a:bodyPr wrap="square" lIns="0" tIns="0" rIns="0" bIns="0" rtlCol="0" anchor="ctr"/>
          <a:lstStyle/>
          <a:p>
            <a:r>
              <a:rPr lang="en-US" sz="3100" b="1" dirty="0">
                <a:solidFill>
                  <a:srgbClr val="2F7E07"/>
                </a:solidFill>
                <a:latin typeface="Cambria"/>
                <a:ea typeface="Cambria"/>
                <a:cs typeface="Cambria" pitchFamily="34" charset="-120"/>
              </a:rPr>
              <a:t>Area-of-protection footprints: </a:t>
            </a:r>
          </a:p>
          <a:p>
            <a:r>
              <a:rPr lang="en-US" sz="3100" b="1" dirty="0" err="1">
                <a:solidFill>
                  <a:srgbClr val="2F7E07"/>
                </a:solidFill>
                <a:latin typeface="Cambria"/>
                <a:ea typeface="Cambria"/>
                <a:cs typeface="Cambria" pitchFamily="34" charset="-120"/>
              </a:rPr>
              <a:t>Ecosytem</a:t>
            </a:r>
            <a:r>
              <a:rPr lang="en-US" sz="3100" b="1" dirty="0">
                <a:solidFill>
                  <a:srgbClr val="2F7E07"/>
                </a:solidFill>
                <a:latin typeface="Cambria"/>
                <a:ea typeface="Cambria"/>
                <a:cs typeface="Cambria" pitchFamily="34" charset="-120"/>
              </a:rPr>
              <a:t> Quality / Human Health &amp; Socio-Economic Assets </a:t>
            </a:r>
            <a:endParaRPr lang="en-US" sz="3100" b="1">
              <a:solidFill>
                <a:srgbClr val="2F7E07"/>
              </a:solidFill>
              <a:latin typeface="Cambria"/>
              <a:ea typeface="Cambria"/>
            </a:endParaRPr>
          </a:p>
        </p:txBody>
      </p:sp>
      <p:sp>
        <p:nvSpPr>
          <p:cNvPr id="10" name="Shape 4">
            <a:extLst>
              <a:ext uri="{FF2B5EF4-FFF2-40B4-BE49-F238E27FC236}">
                <a16:creationId xmlns:a16="http://schemas.microsoft.com/office/drawing/2014/main" id="{624CE807-9194-1C9E-123C-A0D1AF7D4CA3}"/>
              </a:ext>
            </a:extLst>
          </p:cNvPr>
          <p:cNvSpPr/>
          <p:nvPr/>
        </p:nvSpPr>
        <p:spPr>
          <a:xfrm>
            <a:off x="550164" y="2062883"/>
            <a:ext cx="5362956" cy="1700784"/>
          </a:xfrm>
          <a:prstGeom prst="roundRect">
            <a:avLst>
              <a:gd name="adj" fmla="val 6452"/>
            </a:avLst>
          </a:prstGeom>
          <a:solidFill>
            <a:schemeClr val="accent6">
              <a:lumMod val="60000"/>
              <a:lumOff val="40000"/>
            </a:schemeClr>
          </a:solidFill>
          <a:ln/>
          <a:effectLst>
            <a:outerShdw blurRad="114300" dist="38100" dir="5400000" algn="bl" rotWithShape="0">
              <a:srgbClr val="000000">
                <a:alpha val="28000"/>
              </a:srgbClr>
            </a:outerShdw>
          </a:effectLst>
        </p:spPr>
        <p:txBody>
          <a:bodyPr/>
          <a:lstStyle/>
          <a:p>
            <a:endParaRPr lang="nb-NO"/>
          </a:p>
        </p:txBody>
      </p:sp>
      <p:sp>
        <p:nvSpPr>
          <p:cNvPr id="11" name="Shape 5">
            <a:extLst>
              <a:ext uri="{FF2B5EF4-FFF2-40B4-BE49-F238E27FC236}">
                <a16:creationId xmlns:a16="http://schemas.microsoft.com/office/drawing/2014/main" id="{F97A1FB8-1498-F217-20DB-5F3A359D5601}"/>
              </a:ext>
            </a:extLst>
          </p:cNvPr>
          <p:cNvSpPr/>
          <p:nvPr/>
        </p:nvSpPr>
        <p:spPr>
          <a:xfrm>
            <a:off x="897636" y="2373779"/>
            <a:ext cx="585216" cy="585216"/>
          </a:xfrm>
          <a:prstGeom prst="ellipse">
            <a:avLst/>
          </a:prstGeom>
          <a:solidFill>
            <a:srgbClr val="97BC62"/>
          </a:solidFill>
          <a:ln/>
        </p:spPr>
        <p:txBody>
          <a:bodyPr/>
          <a:lstStyle/>
          <a:p>
            <a:endParaRPr lang="nb-NO"/>
          </a:p>
        </p:txBody>
      </p:sp>
      <p:pic>
        <p:nvPicPr>
          <p:cNvPr id="12" name="Image 0" descr="preencoded.png">
            <a:extLst>
              <a:ext uri="{FF2B5EF4-FFF2-40B4-BE49-F238E27FC236}">
                <a16:creationId xmlns:a16="http://schemas.microsoft.com/office/drawing/2014/main" id="{49659A4C-36B3-A229-928F-7D3F1EA1B115}"/>
              </a:ext>
            </a:extLst>
          </p:cNvPr>
          <p:cNvPicPr>
            <a:picLocks noChangeAspect="1"/>
          </p:cNvPicPr>
          <p:nvPr/>
        </p:nvPicPr>
        <p:blipFill>
          <a:blip r:embed="rId2"/>
          <a:stretch>
            <a:fillRect/>
          </a:stretch>
        </p:blipFill>
        <p:spPr>
          <a:xfrm>
            <a:off x="1048512" y="2524655"/>
            <a:ext cx="283464" cy="283464"/>
          </a:xfrm>
          <a:prstGeom prst="rect">
            <a:avLst/>
          </a:prstGeom>
        </p:spPr>
      </p:pic>
      <p:sp>
        <p:nvSpPr>
          <p:cNvPr id="13" name="Text 6">
            <a:extLst>
              <a:ext uri="{FF2B5EF4-FFF2-40B4-BE49-F238E27FC236}">
                <a16:creationId xmlns:a16="http://schemas.microsoft.com/office/drawing/2014/main" id="{A26A08FB-5EC8-7FE3-93C1-1C8582B35AFB}"/>
              </a:ext>
            </a:extLst>
          </p:cNvPr>
          <p:cNvSpPr/>
          <p:nvPr/>
        </p:nvSpPr>
        <p:spPr>
          <a:xfrm>
            <a:off x="4998720" y="2337203"/>
            <a:ext cx="731520" cy="365760"/>
          </a:xfrm>
          <a:prstGeom prst="rect">
            <a:avLst/>
          </a:prstGeom>
          <a:noFill/>
          <a:ln/>
        </p:spPr>
        <p:txBody>
          <a:bodyPr wrap="square" lIns="0" tIns="0" rIns="0" bIns="0" rtlCol="0" anchor="ctr"/>
          <a:lstStyle/>
          <a:p>
            <a:pPr marL="0" indent="0" algn="r">
              <a:buNone/>
            </a:pPr>
            <a:r>
              <a:rPr lang="en-US" sz="1500" b="1">
                <a:solidFill>
                  <a:srgbClr val="97BC62"/>
                </a:solidFill>
                <a:latin typeface="Cambria" pitchFamily="34" charset="0"/>
                <a:ea typeface="Cambria" pitchFamily="34" charset="-122"/>
                <a:cs typeface="Cambria" pitchFamily="34" charset="-120"/>
              </a:rPr>
              <a:t>Q1</a:t>
            </a:r>
            <a:endParaRPr lang="en-US" sz="1500"/>
          </a:p>
        </p:txBody>
      </p:sp>
      <p:sp>
        <p:nvSpPr>
          <p:cNvPr id="14" name="Text 7">
            <a:extLst>
              <a:ext uri="{FF2B5EF4-FFF2-40B4-BE49-F238E27FC236}">
                <a16:creationId xmlns:a16="http://schemas.microsoft.com/office/drawing/2014/main" id="{F935E632-B351-2490-5475-FC33CE9DA16B}"/>
              </a:ext>
            </a:extLst>
          </p:cNvPr>
          <p:cNvSpPr/>
          <p:nvPr/>
        </p:nvSpPr>
        <p:spPr>
          <a:xfrm>
            <a:off x="1647444" y="2373779"/>
            <a:ext cx="3396996" cy="585216"/>
          </a:xfrm>
          <a:prstGeom prst="rect">
            <a:avLst/>
          </a:prstGeom>
          <a:noFill/>
          <a:ln/>
        </p:spPr>
        <p:txBody>
          <a:bodyPr wrap="square" lIns="0" tIns="0" rIns="0" bIns="0" rtlCol="0" anchor="ctr"/>
          <a:lstStyle/>
          <a:p>
            <a:r>
              <a:rPr lang="en-US" sz="1700" b="1">
                <a:solidFill>
                  <a:srgbClr val="F5F7F1"/>
                </a:solidFill>
                <a:latin typeface="Cambria"/>
                <a:ea typeface="Cambria"/>
                <a:cs typeface="Cambria" pitchFamily="34" charset="-120"/>
              </a:rPr>
              <a:t>How big are these footprints?</a:t>
            </a:r>
            <a:endParaRPr lang="en-US" sz="1700">
              <a:latin typeface="Cambria"/>
              <a:ea typeface="Cambria"/>
            </a:endParaRPr>
          </a:p>
        </p:txBody>
      </p:sp>
      <p:sp>
        <p:nvSpPr>
          <p:cNvPr id="15" name="Text 8">
            <a:extLst>
              <a:ext uri="{FF2B5EF4-FFF2-40B4-BE49-F238E27FC236}">
                <a16:creationId xmlns:a16="http://schemas.microsoft.com/office/drawing/2014/main" id="{E8BB3B89-854C-1C0D-D46E-15BE29374738}"/>
              </a:ext>
            </a:extLst>
          </p:cNvPr>
          <p:cNvSpPr/>
          <p:nvPr/>
        </p:nvSpPr>
        <p:spPr>
          <a:xfrm>
            <a:off x="915924" y="3087011"/>
            <a:ext cx="4631436" cy="566928"/>
          </a:xfrm>
          <a:prstGeom prst="rect">
            <a:avLst/>
          </a:prstGeom>
          <a:noFill/>
          <a:ln/>
        </p:spPr>
        <p:txBody>
          <a:bodyPr wrap="square" lIns="0" tIns="0" rIns="0" bIns="0" rtlCol="0" anchor="t"/>
          <a:lstStyle/>
          <a:p>
            <a:r>
              <a:rPr lang="en-US" sz="1400">
                <a:solidFill>
                  <a:srgbClr val="D8E5C5"/>
                </a:solidFill>
                <a:latin typeface="Calibri"/>
                <a:ea typeface="Calibri"/>
                <a:cs typeface="Calibri"/>
              </a:rPr>
              <a:t>Total and per-capita impact embodied in a country's </a:t>
            </a:r>
            <a:r>
              <a:rPr lang="en-US" sz="1400" dirty="0">
                <a:solidFill>
                  <a:srgbClr val="D8E5C5"/>
                </a:solidFill>
                <a:latin typeface="Calibri"/>
                <a:ea typeface="Calibri"/>
                <a:cs typeface="Calibri"/>
              </a:rPr>
              <a:t>consumption.</a:t>
            </a:r>
            <a:endParaRPr lang="en-US" sz="1400" dirty="0">
              <a:latin typeface="Calibri"/>
              <a:ea typeface="Calibri"/>
              <a:cs typeface="Calibri"/>
            </a:endParaRPr>
          </a:p>
        </p:txBody>
      </p:sp>
      <p:sp>
        <p:nvSpPr>
          <p:cNvPr id="16" name="Shape 9">
            <a:extLst>
              <a:ext uri="{FF2B5EF4-FFF2-40B4-BE49-F238E27FC236}">
                <a16:creationId xmlns:a16="http://schemas.microsoft.com/office/drawing/2014/main" id="{DFB53822-BCAA-A9B1-A178-5342AE614681}"/>
              </a:ext>
            </a:extLst>
          </p:cNvPr>
          <p:cNvSpPr/>
          <p:nvPr/>
        </p:nvSpPr>
        <p:spPr>
          <a:xfrm>
            <a:off x="6278880" y="2062883"/>
            <a:ext cx="5362956" cy="1700784"/>
          </a:xfrm>
          <a:prstGeom prst="roundRect">
            <a:avLst>
              <a:gd name="adj" fmla="val 6452"/>
            </a:avLst>
          </a:prstGeom>
          <a:solidFill>
            <a:schemeClr val="accent6">
              <a:lumMod val="60000"/>
              <a:lumOff val="40000"/>
            </a:schemeClr>
          </a:solidFill>
          <a:ln/>
          <a:effectLst>
            <a:outerShdw blurRad="114300" dist="38100" dir="5400000" algn="bl" rotWithShape="0">
              <a:srgbClr val="000000">
                <a:alpha val="28000"/>
              </a:srgbClr>
            </a:outerShdw>
          </a:effectLst>
        </p:spPr>
        <p:txBody>
          <a:bodyPr/>
          <a:lstStyle/>
          <a:p>
            <a:endParaRPr lang="nb-NO"/>
          </a:p>
        </p:txBody>
      </p:sp>
      <p:sp>
        <p:nvSpPr>
          <p:cNvPr id="17" name="Shape 10">
            <a:extLst>
              <a:ext uri="{FF2B5EF4-FFF2-40B4-BE49-F238E27FC236}">
                <a16:creationId xmlns:a16="http://schemas.microsoft.com/office/drawing/2014/main" id="{252DF1C0-9029-237A-ECAE-2CCAEBF2D35C}"/>
              </a:ext>
            </a:extLst>
          </p:cNvPr>
          <p:cNvSpPr/>
          <p:nvPr/>
        </p:nvSpPr>
        <p:spPr>
          <a:xfrm>
            <a:off x="6626352" y="2373779"/>
            <a:ext cx="585216" cy="585216"/>
          </a:xfrm>
          <a:prstGeom prst="ellipse">
            <a:avLst/>
          </a:prstGeom>
          <a:solidFill>
            <a:srgbClr val="97BC62"/>
          </a:solidFill>
          <a:ln/>
        </p:spPr>
        <p:txBody>
          <a:bodyPr/>
          <a:lstStyle/>
          <a:p>
            <a:endParaRPr lang="nb-NO"/>
          </a:p>
        </p:txBody>
      </p:sp>
      <p:pic>
        <p:nvPicPr>
          <p:cNvPr id="18" name="Image 1" descr="preencoded.png">
            <a:extLst>
              <a:ext uri="{FF2B5EF4-FFF2-40B4-BE49-F238E27FC236}">
                <a16:creationId xmlns:a16="http://schemas.microsoft.com/office/drawing/2014/main" id="{B1266640-1121-8084-5957-BF6AAC4D3AD0}"/>
              </a:ext>
            </a:extLst>
          </p:cNvPr>
          <p:cNvPicPr>
            <a:picLocks noChangeAspect="1"/>
          </p:cNvPicPr>
          <p:nvPr/>
        </p:nvPicPr>
        <p:blipFill>
          <a:blip r:embed="rId3"/>
          <a:stretch>
            <a:fillRect/>
          </a:stretch>
        </p:blipFill>
        <p:spPr>
          <a:xfrm>
            <a:off x="6777228" y="2524655"/>
            <a:ext cx="283464" cy="283464"/>
          </a:xfrm>
          <a:prstGeom prst="rect">
            <a:avLst/>
          </a:prstGeom>
        </p:spPr>
      </p:pic>
      <p:sp>
        <p:nvSpPr>
          <p:cNvPr id="19" name="Text 11">
            <a:extLst>
              <a:ext uri="{FF2B5EF4-FFF2-40B4-BE49-F238E27FC236}">
                <a16:creationId xmlns:a16="http://schemas.microsoft.com/office/drawing/2014/main" id="{276FDF11-B338-82D0-D837-FC3FD10CC047}"/>
              </a:ext>
            </a:extLst>
          </p:cNvPr>
          <p:cNvSpPr/>
          <p:nvPr/>
        </p:nvSpPr>
        <p:spPr>
          <a:xfrm>
            <a:off x="10727436" y="2337203"/>
            <a:ext cx="731520" cy="365760"/>
          </a:xfrm>
          <a:prstGeom prst="rect">
            <a:avLst/>
          </a:prstGeom>
          <a:noFill/>
          <a:ln/>
        </p:spPr>
        <p:txBody>
          <a:bodyPr wrap="square" lIns="0" tIns="0" rIns="0" bIns="0" rtlCol="0" anchor="ctr"/>
          <a:lstStyle/>
          <a:p>
            <a:pPr marL="0" indent="0" algn="r">
              <a:buNone/>
            </a:pPr>
            <a:r>
              <a:rPr lang="en-US" sz="1500" b="1">
                <a:solidFill>
                  <a:srgbClr val="97BC62"/>
                </a:solidFill>
                <a:latin typeface="Cambria" pitchFamily="34" charset="0"/>
                <a:ea typeface="Cambria" pitchFamily="34" charset="-122"/>
                <a:cs typeface="Cambria" pitchFamily="34" charset="-120"/>
              </a:rPr>
              <a:t>Q2</a:t>
            </a:r>
            <a:endParaRPr lang="en-US" sz="1500"/>
          </a:p>
        </p:txBody>
      </p:sp>
      <p:sp>
        <p:nvSpPr>
          <p:cNvPr id="20" name="Text 12">
            <a:extLst>
              <a:ext uri="{FF2B5EF4-FFF2-40B4-BE49-F238E27FC236}">
                <a16:creationId xmlns:a16="http://schemas.microsoft.com/office/drawing/2014/main" id="{A5715D0A-FF90-EAFD-FC3C-DA7DD7C77D4F}"/>
              </a:ext>
            </a:extLst>
          </p:cNvPr>
          <p:cNvSpPr/>
          <p:nvPr/>
        </p:nvSpPr>
        <p:spPr>
          <a:xfrm>
            <a:off x="7376160" y="2373779"/>
            <a:ext cx="3396996" cy="585216"/>
          </a:xfrm>
          <a:prstGeom prst="rect">
            <a:avLst/>
          </a:prstGeom>
          <a:noFill/>
          <a:ln/>
        </p:spPr>
        <p:txBody>
          <a:bodyPr wrap="square" lIns="0" tIns="0" rIns="0" bIns="0" rtlCol="0" anchor="ctr"/>
          <a:lstStyle/>
          <a:p>
            <a:r>
              <a:rPr lang="en-US" sz="1700" b="1">
                <a:solidFill>
                  <a:srgbClr val="F5F7F1"/>
                </a:solidFill>
                <a:latin typeface="Cambria"/>
                <a:ea typeface="Cambria"/>
                <a:cs typeface="Cambria" pitchFamily="34" charset="-120"/>
              </a:rPr>
              <a:t>Do they decouple from GDP?</a:t>
            </a:r>
            <a:endParaRPr lang="en-US" sz="1700">
              <a:latin typeface="Cambria"/>
              <a:ea typeface="Cambria"/>
            </a:endParaRPr>
          </a:p>
        </p:txBody>
      </p:sp>
      <p:sp>
        <p:nvSpPr>
          <p:cNvPr id="21" name="Text 13">
            <a:extLst>
              <a:ext uri="{FF2B5EF4-FFF2-40B4-BE49-F238E27FC236}">
                <a16:creationId xmlns:a16="http://schemas.microsoft.com/office/drawing/2014/main" id="{01C7730E-99E3-3410-9CA6-FDF197643A3C}"/>
              </a:ext>
            </a:extLst>
          </p:cNvPr>
          <p:cNvSpPr/>
          <p:nvPr/>
        </p:nvSpPr>
        <p:spPr>
          <a:xfrm>
            <a:off x="6644640" y="3087011"/>
            <a:ext cx="4631436" cy="566928"/>
          </a:xfrm>
          <a:prstGeom prst="rect">
            <a:avLst/>
          </a:prstGeom>
          <a:noFill/>
          <a:ln/>
        </p:spPr>
        <p:txBody>
          <a:bodyPr wrap="square" lIns="0" tIns="0" rIns="0" bIns="0" rtlCol="0" anchor="t"/>
          <a:lstStyle/>
          <a:p>
            <a:r>
              <a:rPr lang="en-US" sz="1400">
                <a:solidFill>
                  <a:srgbClr val="D8E5C5"/>
                </a:solidFill>
                <a:latin typeface="Calibri"/>
                <a:ea typeface="Calibri"/>
                <a:cs typeface="Calibri"/>
              </a:rPr>
              <a:t>Footprint tracked against economic growth over time</a:t>
            </a:r>
          </a:p>
        </p:txBody>
      </p:sp>
      <p:sp>
        <p:nvSpPr>
          <p:cNvPr id="22" name="Shape 14">
            <a:extLst>
              <a:ext uri="{FF2B5EF4-FFF2-40B4-BE49-F238E27FC236}">
                <a16:creationId xmlns:a16="http://schemas.microsoft.com/office/drawing/2014/main" id="{031AB4A0-EAE3-367A-F8EA-506A9DDCBF32}"/>
              </a:ext>
            </a:extLst>
          </p:cNvPr>
          <p:cNvSpPr/>
          <p:nvPr/>
        </p:nvSpPr>
        <p:spPr>
          <a:xfrm>
            <a:off x="550164" y="4056275"/>
            <a:ext cx="5362956" cy="1700784"/>
          </a:xfrm>
          <a:prstGeom prst="roundRect">
            <a:avLst>
              <a:gd name="adj" fmla="val 6452"/>
            </a:avLst>
          </a:prstGeom>
          <a:solidFill>
            <a:schemeClr val="accent6">
              <a:lumMod val="60000"/>
              <a:lumOff val="40000"/>
            </a:schemeClr>
          </a:solidFill>
          <a:ln/>
          <a:effectLst>
            <a:outerShdw blurRad="114300" dist="38100" dir="5400000" algn="bl" rotWithShape="0">
              <a:srgbClr val="000000">
                <a:alpha val="28000"/>
              </a:srgbClr>
            </a:outerShdw>
          </a:effectLst>
        </p:spPr>
        <p:txBody>
          <a:bodyPr/>
          <a:lstStyle/>
          <a:p>
            <a:endParaRPr lang="nb-NO"/>
          </a:p>
        </p:txBody>
      </p:sp>
      <p:sp>
        <p:nvSpPr>
          <p:cNvPr id="23" name="Shape 15">
            <a:extLst>
              <a:ext uri="{FF2B5EF4-FFF2-40B4-BE49-F238E27FC236}">
                <a16:creationId xmlns:a16="http://schemas.microsoft.com/office/drawing/2014/main" id="{98604E04-7A0D-B418-AAC0-3534AC5DA710}"/>
              </a:ext>
            </a:extLst>
          </p:cNvPr>
          <p:cNvSpPr/>
          <p:nvPr/>
        </p:nvSpPr>
        <p:spPr>
          <a:xfrm>
            <a:off x="897636" y="4367171"/>
            <a:ext cx="585216" cy="585216"/>
          </a:xfrm>
          <a:prstGeom prst="ellipse">
            <a:avLst/>
          </a:prstGeom>
          <a:solidFill>
            <a:srgbClr val="97BC62"/>
          </a:solidFill>
          <a:ln/>
        </p:spPr>
        <p:txBody>
          <a:bodyPr/>
          <a:lstStyle/>
          <a:p>
            <a:endParaRPr lang="nb-NO"/>
          </a:p>
        </p:txBody>
      </p:sp>
      <p:pic>
        <p:nvPicPr>
          <p:cNvPr id="24" name="Image 2" descr="preencoded.png">
            <a:extLst>
              <a:ext uri="{FF2B5EF4-FFF2-40B4-BE49-F238E27FC236}">
                <a16:creationId xmlns:a16="http://schemas.microsoft.com/office/drawing/2014/main" id="{2DEA5028-DE7D-E81C-25D8-58CE88F67E54}"/>
              </a:ext>
            </a:extLst>
          </p:cNvPr>
          <p:cNvPicPr>
            <a:picLocks noChangeAspect="1"/>
          </p:cNvPicPr>
          <p:nvPr/>
        </p:nvPicPr>
        <p:blipFill>
          <a:blip r:embed="rId4"/>
          <a:stretch>
            <a:fillRect/>
          </a:stretch>
        </p:blipFill>
        <p:spPr>
          <a:xfrm>
            <a:off x="1048512" y="4518047"/>
            <a:ext cx="283464" cy="283464"/>
          </a:xfrm>
          <a:prstGeom prst="rect">
            <a:avLst/>
          </a:prstGeom>
        </p:spPr>
      </p:pic>
      <p:sp>
        <p:nvSpPr>
          <p:cNvPr id="25" name="Text 16">
            <a:extLst>
              <a:ext uri="{FF2B5EF4-FFF2-40B4-BE49-F238E27FC236}">
                <a16:creationId xmlns:a16="http://schemas.microsoft.com/office/drawing/2014/main" id="{43F2F65B-6036-B47D-9581-5B0E6A8B585F}"/>
              </a:ext>
            </a:extLst>
          </p:cNvPr>
          <p:cNvSpPr/>
          <p:nvPr/>
        </p:nvSpPr>
        <p:spPr>
          <a:xfrm>
            <a:off x="4998720" y="4330595"/>
            <a:ext cx="731520" cy="365760"/>
          </a:xfrm>
          <a:prstGeom prst="rect">
            <a:avLst/>
          </a:prstGeom>
          <a:noFill/>
          <a:ln/>
        </p:spPr>
        <p:txBody>
          <a:bodyPr wrap="square" lIns="0" tIns="0" rIns="0" bIns="0" rtlCol="0" anchor="ctr"/>
          <a:lstStyle/>
          <a:p>
            <a:pPr marL="0" indent="0" algn="r">
              <a:buNone/>
            </a:pPr>
            <a:r>
              <a:rPr lang="en-US" sz="1500" b="1">
                <a:solidFill>
                  <a:srgbClr val="97BC62"/>
                </a:solidFill>
                <a:latin typeface="Cambria" pitchFamily="34" charset="0"/>
                <a:ea typeface="Cambria" pitchFamily="34" charset="-122"/>
                <a:cs typeface="Cambria" pitchFamily="34" charset="-120"/>
              </a:rPr>
              <a:t>Q3</a:t>
            </a:r>
            <a:endParaRPr lang="en-US" sz="1500"/>
          </a:p>
        </p:txBody>
      </p:sp>
      <p:sp>
        <p:nvSpPr>
          <p:cNvPr id="26" name="Text 17">
            <a:extLst>
              <a:ext uri="{FF2B5EF4-FFF2-40B4-BE49-F238E27FC236}">
                <a16:creationId xmlns:a16="http://schemas.microsoft.com/office/drawing/2014/main" id="{B400CB19-1BE0-3AA7-B7DF-7BBA3F727B88}"/>
              </a:ext>
            </a:extLst>
          </p:cNvPr>
          <p:cNvSpPr/>
          <p:nvPr/>
        </p:nvSpPr>
        <p:spPr>
          <a:xfrm>
            <a:off x="1647444" y="4367171"/>
            <a:ext cx="3396996" cy="585216"/>
          </a:xfrm>
          <a:prstGeom prst="rect">
            <a:avLst/>
          </a:prstGeom>
          <a:noFill/>
          <a:ln/>
        </p:spPr>
        <p:txBody>
          <a:bodyPr wrap="square" lIns="0" tIns="0" rIns="0" bIns="0" rtlCol="0" anchor="ctr"/>
          <a:lstStyle/>
          <a:p>
            <a:r>
              <a:rPr lang="en-US" sz="1700" b="1">
                <a:solidFill>
                  <a:srgbClr val="F5F7F1"/>
                </a:solidFill>
                <a:latin typeface="Cambria"/>
                <a:ea typeface="Cambria"/>
                <a:cs typeface="Cambria" pitchFamily="34" charset="-120"/>
              </a:rPr>
              <a:t>What drives the footprints</a:t>
            </a:r>
            <a:endParaRPr lang="en-US" sz="1700"/>
          </a:p>
        </p:txBody>
      </p:sp>
      <p:sp>
        <p:nvSpPr>
          <p:cNvPr id="27" name="Text 18">
            <a:extLst>
              <a:ext uri="{FF2B5EF4-FFF2-40B4-BE49-F238E27FC236}">
                <a16:creationId xmlns:a16="http://schemas.microsoft.com/office/drawing/2014/main" id="{62A62E16-5001-0186-27A7-A70B2146D3BF}"/>
              </a:ext>
            </a:extLst>
          </p:cNvPr>
          <p:cNvSpPr/>
          <p:nvPr/>
        </p:nvSpPr>
        <p:spPr>
          <a:xfrm>
            <a:off x="915924" y="5080403"/>
            <a:ext cx="4631436" cy="566928"/>
          </a:xfrm>
          <a:prstGeom prst="rect">
            <a:avLst/>
          </a:prstGeom>
          <a:noFill/>
          <a:ln/>
        </p:spPr>
        <p:txBody>
          <a:bodyPr wrap="square" lIns="0" tIns="0" rIns="0" bIns="0" rtlCol="0" anchor="t"/>
          <a:lstStyle/>
          <a:p>
            <a:r>
              <a:rPr lang="en-US" sz="1400" dirty="0">
                <a:solidFill>
                  <a:srgbClr val="D8E5C5"/>
                </a:solidFill>
                <a:latin typeface="Calibri"/>
                <a:ea typeface="Calibri"/>
                <a:cs typeface="Calibri"/>
              </a:rPr>
              <a:t>Impact drivers: land use, water use, carbon and </a:t>
            </a:r>
            <a:r>
              <a:rPr lang="en-US" sz="1400">
                <a:solidFill>
                  <a:srgbClr val="D8E5C5"/>
                </a:solidFill>
                <a:latin typeface="Calibri"/>
                <a:ea typeface="Calibri"/>
                <a:cs typeface="Calibri"/>
              </a:rPr>
              <a:t>ecotoxicity, ...</a:t>
            </a:r>
            <a:endParaRPr lang="en-US" sz="1400">
              <a:solidFill>
                <a:srgbClr val="000000"/>
              </a:solidFill>
              <a:latin typeface="Calibri"/>
              <a:ea typeface="Calibri"/>
              <a:cs typeface="Calibri"/>
            </a:endParaRPr>
          </a:p>
          <a:p>
            <a:r>
              <a:rPr lang="en-US" sz="1400">
                <a:solidFill>
                  <a:srgbClr val="D8E5C5"/>
                </a:solidFill>
                <a:latin typeface="Calibri"/>
                <a:ea typeface="Calibri"/>
                <a:cs typeface="Calibri"/>
              </a:rPr>
              <a:t>Economic drivers:: agriculture, manufacturing, ...</a:t>
            </a:r>
          </a:p>
          <a:p>
            <a:br>
              <a:rPr lang="en-US" sz="1250" dirty="0">
                <a:latin typeface="Calibri"/>
                <a:ea typeface="Calibri"/>
                <a:cs typeface="Calibri"/>
              </a:rPr>
            </a:br>
            <a:endParaRPr lang="en-US" sz="1250">
              <a:latin typeface="Calibri"/>
              <a:ea typeface="Calibri"/>
              <a:cs typeface="Calibri"/>
            </a:endParaRPr>
          </a:p>
        </p:txBody>
      </p:sp>
      <p:sp>
        <p:nvSpPr>
          <p:cNvPr id="28" name="Shape 19">
            <a:extLst>
              <a:ext uri="{FF2B5EF4-FFF2-40B4-BE49-F238E27FC236}">
                <a16:creationId xmlns:a16="http://schemas.microsoft.com/office/drawing/2014/main" id="{8525C0D0-9FD5-48F3-698B-A95D1AAE3130}"/>
              </a:ext>
            </a:extLst>
          </p:cNvPr>
          <p:cNvSpPr/>
          <p:nvPr/>
        </p:nvSpPr>
        <p:spPr>
          <a:xfrm>
            <a:off x="6278880" y="4056275"/>
            <a:ext cx="5362956" cy="1700784"/>
          </a:xfrm>
          <a:prstGeom prst="roundRect">
            <a:avLst>
              <a:gd name="adj" fmla="val 6452"/>
            </a:avLst>
          </a:prstGeom>
          <a:solidFill>
            <a:srgbClr val="24432A"/>
          </a:solidFill>
          <a:ln/>
          <a:effectLst>
            <a:outerShdw blurRad="114300" dist="38100" dir="5400000" algn="bl" rotWithShape="0">
              <a:srgbClr val="000000">
                <a:alpha val="28000"/>
              </a:srgbClr>
            </a:outerShdw>
          </a:effectLst>
        </p:spPr>
        <p:txBody>
          <a:bodyPr/>
          <a:lstStyle/>
          <a:p>
            <a:endParaRPr lang="nb-NO"/>
          </a:p>
        </p:txBody>
      </p:sp>
      <p:sp>
        <p:nvSpPr>
          <p:cNvPr id="29" name="Shape 20">
            <a:extLst>
              <a:ext uri="{FF2B5EF4-FFF2-40B4-BE49-F238E27FC236}">
                <a16:creationId xmlns:a16="http://schemas.microsoft.com/office/drawing/2014/main" id="{41FDA578-00F0-1A87-AE63-06FBEF078AF4}"/>
              </a:ext>
            </a:extLst>
          </p:cNvPr>
          <p:cNvSpPr/>
          <p:nvPr/>
        </p:nvSpPr>
        <p:spPr>
          <a:xfrm>
            <a:off x="6626352" y="4367171"/>
            <a:ext cx="585216" cy="585216"/>
          </a:xfrm>
          <a:prstGeom prst="ellipse">
            <a:avLst/>
          </a:prstGeom>
          <a:solidFill>
            <a:srgbClr val="97BC62"/>
          </a:solidFill>
          <a:ln/>
        </p:spPr>
        <p:txBody>
          <a:bodyPr/>
          <a:lstStyle/>
          <a:p>
            <a:endParaRPr lang="nb-NO"/>
          </a:p>
        </p:txBody>
      </p:sp>
      <p:pic>
        <p:nvPicPr>
          <p:cNvPr id="30" name="Image 3" descr="preencoded.png">
            <a:extLst>
              <a:ext uri="{FF2B5EF4-FFF2-40B4-BE49-F238E27FC236}">
                <a16:creationId xmlns:a16="http://schemas.microsoft.com/office/drawing/2014/main" id="{FB333C67-0AC5-CCF0-665E-DBB7E3C847B1}"/>
              </a:ext>
            </a:extLst>
          </p:cNvPr>
          <p:cNvPicPr>
            <a:picLocks noChangeAspect="1"/>
          </p:cNvPicPr>
          <p:nvPr/>
        </p:nvPicPr>
        <p:blipFill>
          <a:blip r:embed="rId5"/>
          <a:stretch>
            <a:fillRect/>
          </a:stretch>
        </p:blipFill>
        <p:spPr>
          <a:xfrm>
            <a:off x="6777228" y="4518047"/>
            <a:ext cx="283464" cy="283464"/>
          </a:xfrm>
          <a:prstGeom prst="rect">
            <a:avLst/>
          </a:prstGeom>
        </p:spPr>
      </p:pic>
      <p:sp>
        <p:nvSpPr>
          <p:cNvPr id="31" name="Text 21">
            <a:extLst>
              <a:ext uri="{FF2B5EF4-FFF2-40B4-BE49-F238E27FC236}">
                <a16:creationId xmlns:a16="http://schemas.microsoft.com/office/drawing/2014/main" id="{04E351AC-C91A-50BB-C5ED-FF46EDEAEF3A}"/>
              </a:ext>
            </a:extLst>
          </p:cNvPr>
          <p:cNvSpPr/>
          <p:nvPr/>
        </p:nvSpPr>
        <p:spPr>
          <a:xfrm>
            <a:off x="10727436" y="4330595"/>
            <a:ext cx="731520" cy="365760"/>
          </a:xfrm>
          <a:prstGeom prst="rect">
            <a:avLst/>
          </a:prstGeom>
          <a:noFill/>
          <a:ln/>
        </p:spPr>
        <p:txBody>
          <a:bodyPr wrap="square" lIns="0" tIns="0" rIns="0" bIns="0" rtlCol="0" anchor="ctr"/>
          <a:lstStyle/>
          <a:p>
            <a:pPr marL="0" indent="0" algn="r">
              <a:buNone/>
            </a:pPr>
            <a:r>
              <a:rPr lang="en-US" sz="1500" b="1">
                <a:solidFill>
                  <a:srgbClr val="97BC62"/>
                </a:solidFill>
                <a:latin typeface="Cambria" pitchFamily="34" charset="0"/>
                <a:ea typeface="Cambria" pitchFamily="34" charset="-122"/>
                <a:cs typeface="Cambria" pitchFamily="34" charset="-120"/>
              </a:rPr>
              <a:t>Q4</a:t>
            </a:r>
            <a:endParaRPr lang="en-US" sz="1500"/>
          </a:p>
        </p:txBody>
      </p:sp>
      <p:sp>
        <p:nvSpPr>
          <p:cNvPr id="32" name="Text 22">
            <a:extLst>
              <a:ext uri="{FF2B5EF4-FFF2-40B4-BE49-F238E27FC236}">
                <a16:creationId xmlns:a16="http://schemas.microsoft.com/office/drawing/2014/main" id="{6EECDF18-6A5D-41B0-5A1E-0583E0CDB90B}"/>
              </a:ext>
            </a:extLst>
          </p:cNvPr>
          <p:cNvSpPr/>
          <p:nvPr/>
        </p:nvSpPr>
        <p:spPr>
          <a:xfrm>
            <a:off x="7376160" y="4367171"/>
            <a:ext cx="3396996" cy="585216"/>
          </a:xfrm>
          <a:prstGeom prst="rect">
            <a:avLst/>
          </a:prstGeom>
          <a:noFill/>
          <a:ln/>
        </p:spPr>
        <p:txBody>
          <a:bodyPr wrap="square" lIns="0" tIns="0" rIns="0" bIns="0" rtlCol="0" anchor="ctr"/>
          <a:lstStyle/>
          <a:p>
            <a:pPr marL="0" indent="0">
              <a:buNone/>
            </a:pPr>
            <a:r>
              <a:rPr lang="en-US" sz="1700" b="1">
                <a:solidFill>
                  <a:srgbClr val="F5F7F1"/>
                </a:solidFill>
                <a:latin typeface="Cambria" pitchFamily="34" charset="0"/>
                <a:ea typeface="Cambria" pitchFamily="34" charset="-122"/>
                <a:cs typeface="Cambria" pitchFamily="34" charset="-120"/>
              </a:rPr>
              <a:t>Where does it show up in products?</a:t>
            </a:r>
            <a:endParaRPr lang="en-US" sz="1700"/>
          </a:p>
        </p:txBody>
      </p:sp>
      <p:sp>
        <p:nvSpPr>
          <p:cNvPr id="33" name="Text 23">
            <a:extLst>
              <a:ext uri="{FF2B5EF4-FFF2-40B4-BE49-F238E27FC236}">
                <a16:creationId xmlns:a16="http://schemas.microsoft.com/office/drawing/2014/main" id="{23321258-C53D-564F-004C-66B6F2C97938}"/>
              </a:ext>
            </a:extLst>
          </p:cNvPr>
          <p:cNvSpPr/>
          <p:nvPr/>
        </p:nvSpPr>
        <p:spPr>
          <a:xfrm>
            <a:off x="6644640" y="5080403"/>
            <a:ext cx="4631436" cy="566928"/>
          </a:xfrm>
          <a:prstGeom prst="rect">
            <a:avLst/>
          </a:prstGeom>
          <a:noFill/>
          <a:ln/>
        </p:spPr>
        <p:txBody>
          <a:bodyPr wrap="square" lIns="0" tIns="0" rIns="0" bIns="0" rtlCol="0" anchor="t"/>
          <a:lstStyle/>
          <a:p>
            <a:pPr marL="0" indent="0">
              <a:lnSpc>
                <a:spcPct val="100000"/>
              </a:lnSpc>
              <a:buNone/>
            </a:pPr>
            <a:r>
              <a:rPr lang="en-US" sz="1400">
                <a:solidFill>
                  <a:srgbClr val="D8E5C5"/>
                </a:solidFill>
                <a:latin typeface="Calibri"/>
                <a:ea typeface="Calibri"/>
                <a:cs typeface="Calibri"/>
              </a:rPr>
              <a:t>Zooming from nations to a product hotspot: textiles &amp; apparel.</a:t>
            </a:r>
            <a:endParaRPr lang="en-US" sz="1400">
              <a:latin typeface="Calibri"/>
              <a:ea typeface="Calibri"/>
              <a:cs typeface="Calibri"/>
            </a:endParaRPr>
          </a:p>
        </p:txBody>
      </p:sp>
    </p:spTree>
    <p:extLst>
      <p:ext uri="{BB962C8B-B14F-4D97-AF65-F5344CB8AC3E}">
        <p14:creationId xmlns:p14="http://schemas.microsoft.com/office/powerpoint/2010/main" val="4111058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D9EFFF-AD73-891F-AD84-59851E8F7D52}"/>
              </a:ext>
            </a:extLst>
          </p:cNvPr>
          <p:cNvSpPr>
            <a:spLocks noGrp="1"/>
          </p:cNvSpPr>
          <p:nvPr>
            <p:ph type="sldNum" sz="quarter" idx="12"/>
          </p:nvPr>
        </p:nvSpPr>
        <p:spPr/>
        <p:txBody>
          <a:bodyPr/>
          <a:lstStyle/>
          <a:p>
            <a:fld id="{91E7459C-2A33-48E6-BA15-85A99BF6A849}" type="slidenum">
              <a:rPr lang="en-US" smtClean="0"/>
              <a:t>22</a:t>
            </a:fld>
            <a:endParaRPr lang="en-US"/>
          </a:p>
        </p:txBody>
      </p:sp>
      <p:sp>
        <p:nvSpPr>
          <p:cNvPr id="4" name="Text 0">
            <a:extLst>
              <a:ext uri="{FF2B5EF4-FFF2-40B4-BE49-F238E27FC236}">
                <a16:creationId xmlns:a16="http://schemas.microsoft.com/office/drawing/2014/main" id="{B02989F4-AA0B-76CE-DA71-A796C66BCB5D}"/>
              </a:ext>
            </a:extLst>
          </p:cNvPr>
          <p:cNvSpPr/>
          <p:nvPr/>
        </p:nvSpPr>
        <p:spPr>
          <a:xfrm>
            <a:off x="837046" y="102284"/>
            <a:ext cx="11091672" cy="310896"/>
          </a:xfrm>
          <a:prstGeom prst="rect">
            <a:avLst/>
          </a:prstGeom>
          <a:noFill/>
          <a:ln/>
        </p:spPr>
        <p:txBody>
          <a:bodyPr wrap="square" lIns="0" tIns="0" rIns="0" bIns="0" rtlCol="0" anchor="ctr"/>
          <a:lstStyle/>
          <a:p>
            <a:pPr marL="0" indent="0">
              <a:buNone/>
            </a:pPr>
            <a:r>
              <a:rPr lang="en-US" sz="1200" b="1" kern="0" spc="200">
                <a:solidFill>
                  <a:srgbClr val="97BC62"/>
                </a:solidFill>
                <a:latin typeface="Calibri" pitchFamily="34" charset="0"/>
                <a:ea typeface="Calibri" pitchFamily="34" charset="-122"/>
                <a:cs typeface="Calibri" pitchFamily="34" charset="-120"/>
              </a:rPr>
              <a:t>RESULTS  ·  Q4</a:t>
            </a:r>
            <a:endParaRPr lang="en-US" sz="1200"/>
          </a:p>
        </p:txBody>
      </p:sp>
      <p:sp>
        <p:nvSpPr>
          <p:cNvPr id="5" name="Text 1">
            <a:extLst>
              <a:ext uri="{FF2B5EF4-FFF2-40B4-BE49-F238E27FC236}">
                <a16:creationId xmlns:a16="http://schemas.microsoft.com/office/drawing/2014/main" id="{7209DAAA-0A7F-7FC0-369B-F50950E1A379}"/>
              </a:ext>
            </a:extLst>
          </p:cNvPr>
          <p:cNvSpPr/>
          <p:nvPr/>
        </p:nvSpPr>
        <p:spPr>
          <a:xfrm>
            <a:off x="837046" y="232889"/>
            <a:ext cx="11091672" cy="822960"/>
          </a:xfrm>
          <a:prstGeom prst="rect">
            <a:avLst/>
          </a:prstGeom>
          <a:noFill/>
          <a:ln/>
        </p:spPr>
        <p:txBody>
          <a:bodyPr wrap="square" lIns="0" tIns="0" rIns="0" bIns="0" rtlCol="0" anchor="ctr"/>
          <a:lstStyle/>
          <a:p>
            <a:pPr marL="0" indent="0">
              <a:buNone/>
            </a:pPr>
            <a:r>
              <a:rPr lang="en-US" sz="3000" b="1">
                <a:solidFill>
                  <a:srgbClr val="2C5F2D"/>
                </a:solidFill>
                <a:latin typeface="Cambria" pitchFamily="34" charset="0"/>
                <a:ea typeface="Cambria" pitchFamily="34" charset="-122"/>
                <a:cs typeface="Cambria" pitchFamily="34" charset="-120"/>
              </a:rPr>
              <a:t>Where does it show up in products?</a:t>
            </a:r>
            <a:endParaRPr lang="en-US" sz="3000"/>
          </a:p>
        </p:txBody>
      </p:sp>
      <p:sp>
        <p:nvSpPr>
          <p:cNvPr id="9" name="Text 0">
            <a:extLst>
              <a:ext uri="{FF2B5EF4-FFF2-40B4-BE49-F238E27FC236}">
                <a16:creationId xmlns:a16="http://schemas.microsoft.com/office/drawing/2014/main" id="{8E7ED253-2DB8-0AA7-7B09-D796CA130DCE}"/>
              </a:ext>
            </a:extLst>
          </p:cNvPr>
          <p:cNvSpPr/>
          <p:nvPr/>
        </p:nvSpPr>
        <p:spPr>
          <a:xfrm>
            <a:off x="834962" y="960448"/>
            <a:ext cx="2737026" cy="1344166"/>
          </a:xfrm>
          <a:prstGeom prst="rect">
            <a:avLst/>
          </a:prstGeom>
          <a:noFill/>
          <a:ln/>
        </p:spPr>
        <p:txBody>
          <a:bodyPr wrap="square" lIns="0" tIns="0" rIns="0" bIns="0" rtlCol="0" anchor="ctr"/>
          <a:lstStyle/>
          <a:p>
            <a:r>
              <a:rPr lang="en-US" b="1" kern="0" spc="200">
                <a:solidFill>
                  <a:srgbClr val="97BC62"/>
                </a:solidFill>
                <a:ea typeface="Calibri"/>
                <a:cs typeface="Calibri"/>
              </a:rPr>
              <a:t>Ecosystem Quality Footprints of Apparel/Textiles/Wool/Leather</a:t>
            </a:r>
          </a:p>
        </p:txBody>
      </p:sp>
      <p:pic>
        <p:nvPicPr>
          <p:cNvPr id="8" name="Picture 7" descr="A pile of clothes on a white background  AI-generated content may be incorrect.">
            <a:extLst>
              <a:ext uri="{FF2B5EF4-FFF2-40B4-BE49-F238E27FC236}">
                <a16:creationId xmlns:a16="http://schemas.microsoft.com/office/drawing/2014/main" id="{A4210C88-9DE8-A006-7A5E-4BD038570CC9}"/>
              </a:ext>
            </a:extLst>
          </p:cNvPr>
          <p:cNvPicPr>
            <a:picLocks noChangeAspect="1"/>
          </p:cNvPicPr>
          <p:nvPr/>
        </p:nvPicPr>
        <p:blipFill>
          <a:blip r:embed="rId2"/>
          <a:stretch>
            <a:fillRect/>
          </a:stretch>
        </p:blipFill>
        <p:spPr>
          <a:xfrm>
            <a:off x="1585583" y="4573556"/>
            <a:ext cx="2808068" cy="1575243"/>
          </a:xfrm>
          <a:prstGeom prst="rect">
            <a:avLst/>
          </a:prstGeom>
        </p:spPr>
      </p:pic>
      <p:pic>
        <p:nvPicPr>
          <p:cNvPr id="6" name="Picture 5" descr="A group of people working in a factory  AI-generated content may be incorrect.">
            <a:extLst>
              <a:ext uri="{FF2B5EF4-FFF2-40B4-BE49-F238E27FC236}">
                <a16:creationId xmlns:a16="http://schemas.microsoft.com/office/drawing/2014/main" id="{7BC3C3ED-2155-6047-B5BB-01117884544E}"/>
              </a:ext>
            </a:extLst>
          </p:cNvPr>
          <p:cNvPicPr>
            <a:picLocks noChangeAspect="1"/>
          </p:cNvPicPr>
          <p:nvPr/>
        </p:nvPicPr>
        <p:blipFill>
          <a:blip r:embed="rId3"/>
          <a:stretch>
            <a:fillRect/>
          </a:stretch>
        </p:blipFill>
        <p:spPr>
          <a:xfrm>
            <a:off x="1154123" y="3519176"/>
            <a:ext cx="2050529" cy="1561981"/>
          </a:xfrm>
          <a:prstGeom prst="rect">
            <a:avLst/>
          </a:prstGeom>
        </p:spPr>
      </p:pic>
      <p:pic>
        <p:nvPicPr>
          <p:cNvPr id="3" name="Bilde 14">
            <a:extLst>
              <a:ext uri="{FF2B5EF4-FFF2-40B4-BE49-F238E27FC236}">
                <a16:creationId xmlns:a16="http://schemas.microsoft.com/office/drawing/2014/main" id="{C349A5B7-666B-7EF8-045A-8E09A0EB848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76910" y="956141"/>
            <a:ext cx="6432846" cy="5209606"/>
          </a:xfrm>
          <a:prstGeom prst="rect">
            <a:avLst/>
          </a:prstGeom>
          <a:noFill/>
          <a:ln>
            <a:noFill/>
          </a:ln>
        </p:spPr>
      </p:pic>
      <p:pic>
        <p:nvPicPr>
          <p:cNvPr id="10" name="Picture 9" descr="A field of cotton with white flowers  AI-generated content may be incorrect.">
            <a:extLst>
              <a:ext uri="{FF2B5EF4-FFF2-40B4-BE49-F238E27FC236}">
                <a16:creationId xmlns:a16="http://schemas.microsoft.com/office/drawing/2014/main" id="{1E2483D4-0366-3503-7FCF-0EFD3CD1A68E}"/>
              </a:ext>
            </a:extLst>
          </p:cNvPr>
          <p:cNvPicPr>
            <a:picLocks noChangeAspect="1"/>
          </p:cNvPicPr>
          <p:nvPr/>
        </p:nvPicPr>
        <p:blipFill>
          <a:blip r:embed="rId5"/>
          <a:stretch>
            <a:fillRect/>
          </a:stretch>
        </p:blipFill>
        <p:spPr>
          <a:xfrm>
            <a:off x="588571" y="2306463"/>
            <a:ext cx="2199775" cy="1541779"/>
          </a:xfrm>
          <a:prstGeom prst="rect">
            <a:avLst/>
          </a:prstGeom>
        </p:spPr>
      </p:pic>
      <p:sp>
        <p:nvSpPr>
          <p:cNvPr id="7" name="Text 0">
            <a:extLst>
              <a:ext uri="{FF2B5EF4-FFF2-40B4-BE49-F238E27FC236}">
                <a16:creationId xmlns:a16="http://schemas.microsoft.com/office/drawing/2014/main" id="{C20E04FD-5F6F-DF6B-7FFF-E7590F9D378A}"/>
              </a:ext>
            </a:extLst>
          </p:cNvPr>
          <p:cNvSpPr/>
          <p:nvPr/>
        </p:nvSpPr>
        <p:spPr>
          <a:xfrm>
            <a:off x="10133492" y="6131730"/>
            <a:ext cx="2379258" cy="203319"/>
          </a:xfrm>
          <a:prstGeom prst="rect">
            <a:avLst/>
          </a:prstGeom>
          <a:noFill/>
          <a:ln/>
        </p:spPr>
        <p:txBody>
          <a:bodyPr wrap="square" lIns="0" tIns="0" rIns="0" bIns="0" rtlCol="0" anchor="ctr"/>
          <a:lstStyle/>
          <a:p>
            <a:r>
              <a:rPr lang="en-US" sz="1200" b="1" kern="0" spc="200">
                <a:solidFill>
                  <a:srgbClr val="97BC62"/>
                </a:solidFill>
                <a:latin typeface="Calibri"/>
                <a:ea typeface="Calibri"/>
                <a:cs typeface="Calibri"/>
              </a:rPr>
              <a:t>Eikeland et al (in prep)</a:t>
            </a:r>
            <a:endParaRPr lang="en-US" sz="1200">
              <a:ea typeface="Calibri"/>
              <a:cs typeface="Calibri"/>
            </a:endParaRPr>
          </a:p>
        </p:txBody>
      </p:sp>
    </p:spTree>
    <p:extLst>
      <p:ext uri="{BB962C8B-B14F-4D97-AF65-F5344CB8AC3E}">
        <p14:creationId xmlns:p14="http://schemas.microsoft.com/office/powerpoint/2010/main" val="3696828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2008D6-4592-43FB-2BC1-CC05D5CCDABF}"/>
              </a:ext>
            </a:extLst>
          </p:cNvPr>
          <p:cNvSpPr>
            <a:spLocks noGrp="1"/>
          </p:cNvSpPr>
          <p:nvPr>
            <p:ph type="sldNum" sz="quarter" idx="12"/>
          </p:nvPr>
        </p:nvSpPr>
        <p:spPr/>
        <p:txBody>
          <a:bodyPr/>
          <a:lstStyle/>
          <a:p>
            <a:fld id="{91E7459C-2A33-48E6-BA15-85A99BF6A849}" type="slidenum">
              <a:rPr lang="en-US" smtClean="0"/>
              <a:t>23</a:t>
            </a:fld>
            <a:endParaRPr lang="en-US"/>
          </a:p>
        </p:txBody>
      </p:sp>
      <p:pic>
        <p:nvPicPr>
          <p:cNvPr id="3" name="Picture 2">
            <a:extLst>
              <a:ext uri="{FF2B5EF4-FFF2-40B4-BE49-F238E27FC236}">
                <a16:creationId xmlns:a16="http://schemas.microsoft.com/office/drawing/2014/main" id="{9AFB3956-4EEF-D028-6063-9DB835EB4813}"/>
              </a:ext>
            </a:extLst>
          </p:cNvPr>
          <p:cNvPicPr>
            <a:picLocks noChangeAspect="1"/>
          </p:cNvPicPr>
          <p:nvPr/>
        </p:nvPicPr>
        <p:blipFill>
          <a:blip r:embed="rId2"/>
          <a:stretch>
            <a:fillRect/>
          </a:stretch>
        </p:blipFill>
        <p:spPr>
          <a:xfrm>
            <a:off x="912079" y="1426482"/>
            <a:ext cx="7070378" cy="4846411"/>
          </a:xfrm>
          <a:prstGeom prst="rect">
            <a:avLst/>
          </a:prstGeom>
        </p:spPr>
      </p:pic>
      <p:sp>
        <p:nvSpPr>
          <p:cNvPr id="4" name="TextBox 3">
            <a:extLst>
              <a:ext uri="{FF2B5EF4-FFF2-40B4-BE49-F238E27FC236}">
                <a16:creationId xmlns:a16="http://schemas.microsoft.com/office/drawing/2014/main" id="{C84C6CF6-F1FE-7413-31F9-721DB25D1C1A}"/>
              </a:ext>
            </a:extLst>
          </p:cNvPr>
          <p:cNvSpPr txBox="1"/>
          <p:nvPr/>
        </p:nvSpPr>
        <p:spPr>
          <a:xfrm>
            <a:off x="7971065" y="2786343"/>
            <a:ext cx="3942737"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i="1" dirty="0">
                <a:solidFill>
                  <a:srgbClr val="000000"/>
                </a:solidFill>
                <a:latin typeface="Times New Roman"/>
              </a:rPr>
              <a:t>Figure </a:t>
            </a:r>
            <a:r>
              <a:rPr lang="en-US" sz="1600" b="1" i="1" dirty="0">
                <a:solidFill>
                  <a:srgbClr val="000000"/>
                </a:solidFill>
                <a:latin typeface="Times New Roman"/>
                <a:ea typeface="Segoe UI"/>
                <a:cs typeface="Segoe UI"/>
              </a:rPr>
              <a:t>3</a:t>
            </a:r>
            <a:r>
              <a:rPr lang="en-US" sz="1600" b="1" i="1" dirty="0">
                <a:solidFill>
                  <a:srgbClr val="000000"/>
                </a:solidFill>
                <a:latin typeface="Times New Roman"/>
              </a:rPr>
              <a:t>:</a:t>
            </a:r>
            <a:r>
              <a:rPr lang="en-US" sz="1600" b="0" i="1" dirty="0">
                <a:solidFill>
                  <a:srgbClr val="000000"/>
                </a:solidFill>
                <a:latin typeface="Times New Roman"/>
              </a:rPr>
              <a:t> The redistribution of consumption-based biodiversity footprints across the global textile and apparel supply chain in 2022. The flow charts trace biodiversity pressures from producing regions, through upstream supplying sectors and textile-related industries, to final consumption regions. The total flow at each stage represents the total biodiversity footprint of global textile and apparel consumption, averaged across ecosystem realms </a:t>
            </a:r>
            <a:r>
              <a:rPr sz="1600" b="0" i="1" dirty="0">
                <a:solidFill>
                  <a:srgbClr val="000000"/>
                </a:solidFill>
                <a:latin typeface="Times New Roman"/>
                <a:ea typeface="Times New Roman"/>
                <a:cs typeface="Times New Roman"/>
              </a:rPr>
              <a:t> </a:t>
            </a:r>
            <a:endParaRPr lang="en-US" sz="1600" dirty="0">
              <a:ea typeface="Calibri"/>
              <a:cs typeface="Calibri"/>
            </a:endParaRPr>
          </a:p>
          <a:p>
            <a:pPr algn="l"/>
            <a:endParaRPr lang="en-US" sz="2800">
              <a:latin typeface="Trebuchet MS" panose="020B0603020202020204" pitchFamily="34" charset="0"/>
              <a:cs typeface="Traditional Arabic" panose="020B0604020202020204" pitchFamily="18" charset="-78"/>
            </a:endParaRPr>
          </a:p>
        </p:txBody>
      </p:sp>
      <p:sp>
        <p:nvSpPr>
          <p:cNvPr id="10" name="Text 0">
            <a:extLst>
              <a:ext uri="{FF2B5EF4-FFF2-40B4-BE49-F238E27FC236}">
                <a16:creationId xmlns:a16="http://schemas.microsoft.com/office/drawing/2014/main" id="{EBFAE9E4-5501-2AB9-6697-AEE50E0E31F7}"/>
              </a:ext>
            </a:extLst>
          </p:cNvPr>
          <p:cNvSpPr/>
          <p:nvPr/>
        </p:nvSpPr>
        <p:spPr>
          <a:xfrm>
            <a:off x="830242" y="102284"/>
            <a:ext cx="11091672" cy="310896"/>
          </a:xfrm>
          <a:prstGeom prst="rect">
            <a:avLst/>
          </a:prstGeom>
          <a:noFill/>
          <a:ln/>
        </p:spPr>
        <p:txBody>
          <a:bodyPr wrap="square" lIns="0" tIns="0" rIns="0" bIns="0" rtlCol="0" anchor="ctr"/>
          <a:lstStyle/>
          <a:p>
            <a:pPr marL="0" indent="0">
              <a:buNone/>
            </a:pPr>
            <a:r>
              <a:rPr lang="en-US" sz="1200" b="1" kern="0" spc="200">
                <a:solidFill>
                  <a:srgbClr val="97BC62"/>
                </a:solidFill>
                <a:latin typeface="Calibri" pitchFamily="34" charset="0"/>
                <a:ea typeface="Calibri" pitchFamily="34" charset="-122"/>
                <a:cs typeface="Calibri" pitchFamily="34" charset="-120"/>
              </a:rPr>
              <a:t>RESULTS  ·  Q4</a:t>
            </a:r>
            <a:endParaRPr lang="en-US" sz="1200"/>
          </a:p>
        </p:txBody>
      </p:sp>
      <p:sp>
        <p:nvSpPr>
          <p:cNvPr id="12" name="Text 1">
            <a:extLst>
              <a:ext uri="{FF2B5EF4-FFF2-40B4-BE49-F238E27FC236}">
                <a16:creationId xmlns:a16="http://schemas.microsoft.com/office/drawing/2014/main" id="{74CC80C9-8689-57E7-B536-AEC10935B925}"/>
              </a:ext>
            </a:extLst>
          </p:cNvPr>
          <p:cNvSpPr/>
          <p:nvPr/>
        </p:nvSpPr>
        <p:spPr>
          <a:xfrm>
            <a:off x="830242" y="361309"/>
            <a:ext cx="11091672" cy="822960"/>
          </a:xfrm>
          <a:prstGeom prst="rect">
            <a:avLst/>
          </a:prstGeom>
          <a:noFill/>
          <a:ln/>
        </p:spPr>
        <p:txBody>
          <a:bodyPr wrap="square" lIns="0" tIns="0" rIns="0" bIns="0" rtlCol="0" anchor="ctr"/>
          <a:lstStyle/>
          <a:p>
            <a:pPr marL="0" indent="0">
              <a:buNone/>
            </a:pPr>
            <a:r>
              <a:rPr lang="en-US" sz="3000" b="1">
                <a:solidFill>
                  <a:srgbClr val="2C5F2D"/>
                </a:solidFill>
                <a:latin typeface="Cambria" pitchFamily="34" charset="0"/>
                <a:ea typeface="Cambria" pitchFamily="34" charset="-122"/>
                <a:cs typeface="Cambria" pitchFamily="34" charset="-120"/>
              </a:rPr>
              <a:t>Where does it show up in products?</a:t>
            </a:r>
            <a:endParaRPr lang="en-US" sz="3000"/>
          </a:p>
        </p:txBody>
      </p:sp>
      <p:sp>
        <p:nvSpPr>
          <p:cNvPr id="14" name="Text 0">
            <a:extLst>
              <a:ext uri="{FF2B5EF4-FFF2-40B4-BE49-F238E27FC236}">
                <a16:creationId xmlns:a16="http://schemas.microsoft.com/office/drawing/2014/main" id="{9E816564-7B5F-9160-A9AF-0E656B4E3009}"/>
              </a:ext>
            </a:extLst>
          </p:cNvPr>
          <p:cNvSpPr/>
          <p:nvPr/>
        </p:nvSpPr>
        <p:spPr>
          <a:xfrm>
            <a:off x="851372" y="1068150"/>
            <a:ext cx="9404386" cy="378931"/>
          </a:xfrm>
          <a:prstGeom prst="rect">
            <a:avLst/>
          </a:prstGeom>
          <a:noFill/>
          <a:ln/>
        </p:spPr>
        <p:txBody>
          <a:bodyPr wrap="square" lIns="0" tIns="0" rIns="0" bIns="0" rtlCol="0" anchor="ctr"/>
          <a:lstStyle/>
          <a:p>
            <a:r>
              <a:rPr lang="en-US" b="1" kern="0" spc="200" dirty="0">
                <a:solidFill>
                  <a:srgbClr val="97BC62"/>
                </a:solidFill>
                <a:ea typeface="Calibri"/>
                <a:cs typeface="Calibri"/>
              </a:rPr>
              <a:t>Tracking the  Footprints of </a:t>
            </a:r>
            <a:r>
              <a:rPr lang="en-US" b="1" kern="0" spc="200">
                <a:solidFill>
                  <a:srgbClr val="97BC62"/>
                </a:solidFill>
                <a:ea typeface="Calibri"/>
                <a:cs typeface="Calibri"/>
              </a:rPr>
              <a:t>Apparel/Textiles/Wool/Leather</a:t>
            </a:r>
          </a:p>
        </p:txBody>
      </p:sp>
      <p:sp>
        <p:nvSpPr>
          <p:cNvPr id="6" name="Text 0">
            <a:extLst>
              <a:ext uri="{FF2B5EF4-FFF2-40B4-BE49-F238E27FC236}">
                <a16:creationId xmlns:a16="http://schemas.microsoft.com/office/drawing/2014/main" id="{E2BF61DE-9D4C-04D1-195B-D40108EF5807}"/>
              </a:ext>
            </a:extLst>
          </p:cNvPr>
          <p:cNvSpPr/>
          <p:nvPr/>
        </p:nvSpPr>
        <p:spPr>
          <a:xfrm>
            <a:off x="10133492" y="6131730"/>
            <a:ext cx="2379258" cy="203319"/>
          </a:xfrm>
          <a:prstGeom prst="rect">
            <a:avLst/>
          </a:prstGeom>
          <a:noFill/>
          <a:ln/>
        </p:spPr>
        <p:txBody>
          <a:bodyPr wrap="square" lIns="0" tIns="0" rIns="0" bIns="0" rtlCol="0" anchor="ctr"/>
          <a:lstStyle/>
          <a:p>
            <a:r>
              <a:rPr lang="en-US" sz="1200" b="1" kern="0" spc="200">
                <a:solidFill>
                  <a:srgbClr val="97BC62"/>
                </a:solidFill>
                <a:latin typeface="Calibri"/>
                <a:ea typeface="Calibri"/>
                <a:cs typeface="Calibri"/>
              </a:rPr>
              <a:t>Eikeland et al (in prep)</a:t>
            </a:r>
            <a:endParaRPr lang="en-US" sz="1200">
              <a:ea typeface="Calibri"/>
              <a:cs typeface="Calibri"/>
            </a:endParaRPr>
          </a:p>
        </p:txBody>
      </p:sp>
    </p:spTree>
    <p:extLst>
      <p:ext uri="{BB962C8B-B14F-4D97-AF65-F5344CB8AC3E}">
        <p14:creationId xmlns:p14="http://schemas.microsoft.com/office/powerpoint/2010/main" val="1442436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65196-6C63-4F8C-CE3A-6D072E82393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89D48D0-EA14-F8E1-4A5C-1D9321C94668}"/>
              </a:ext>
            </a:extLst>
          </p:cNvPr>
          <p:cNvSpPr>
            <a:spLocks noGrp="1"/>
          </p:cNvSpPr>
          <p:nvPr>
            <p:ph type="sldNum" sz="quarter" idx="12"/>
          </p:nvPr>
        </p:nvSpPr>
        <p:spPr/>
        <p:txBody>
          <a:bodyPr/>
          <a:lstStyle/>
          <a:p>
            <a:fld id="{91E7459C-2A33-48E6-BA15-85A99BF6A849}" type="slidenum">
              <a:rPr lang="en-US" smtClean="0"/>
              <a:t>24</a:t>
            </a:fld>
            <a:endParaRPr lang="en-US"/>
          </a:p>
        </p:txBody>
      </p:sp>
      <p:sp>
        <p:nvSpPr>
          <p:cNvPr id="3" name="Text 1">
            <a:extLst>
              <a:ext uri="{FF2B5EF4-FFF2-40B4-BE49-F238E27FC236}">
                <a16:creationId xmlns:a16="http://schemas.microsoft.com/office/drawing/2014/main" id="{775A6C99-B7AA-6C0C-F12D-57F28C79DF3F}"/>
              </a:ext>
            </a:extLst>
          </p:cNvPr>
          <p:cNvSpPr/>
          <p:nvPr/>
        </p:nvSpPr>
        <p:spPr>
          <a:xfrm>
            <a:off x="550164" y="926449"/>
            <a:ext cx="11091672" cy="786384"/>
          </a:xfrm>
          <a:prstGeom prst="rect">
            <a:avLst/>
          </a:prstGeom>
          <a:noFill/>
          <a:ln/>
        </p:spPr>
        <p:txBody>
          <a:bodyPr wrap="square" lIns="0" tIns="0" rIns="0" bIns="0" rtlCol="0" anchor="ctr"/>
          <a:lstStyle/>
          <a:p>
            <a:r>
              <a:rPr lang="en-US" sz="3100" b="1">
                <a:solidFill>
                  <a:srgbClr val="2F7E07"/>
                </a:solidFill>
                <a:latin typeface="Cambria"/>
                <a:ea typeface="Cambria"/>
              </a:rPr>
              <a:t>Further applications</a:t>
            </a:r>
            <a:endParaRPr lang="en-US"/>
          </a:p>
        </p:txBody>
      </p:sp>
    </p:spTree>
    <p:extLst>
      <p:ext uri="{BB962C8B-B14F-4D97-AF65-F5344CB8AC3E}">
        <p14:creationId xmlns:p14="http://schemas.microsoft.com/office/powerpoint/2010/main" val="382695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48640" y="310896"/>
            <a:ext cx="11091672" cy="566928"/>
          </a:xfrm>
          <a:prstGeom prst="rect">
            <a:avLst/>
          </a:prstGeom>
          <a:noFill/>
          <a:ln/>
        </p:spPr>
        <p:txBody>
          <a:bodyPr wrap="square" lIns="0" tIns="0" rIns="0" bIns="0" rtlCol="0" anchor="ctr"/>
          <a:lstStyle/>
          <a:p>
            <a:r>
              <a:rPr lang="en-US" sz="2700" b="1" dirty="0">
                <a:solidFill>
                  <a:srgbClr val="2C5F2D"/>
                </a:solidFill>
                <a:latin typeface="Cambria"/>
                <a:ea typeface="Cambria"/>
                <a:cs typeface="Cambria" pitchFamily="34" charset="-120"/>
              </a:rPr>
              <a:t>Spend-based </a:t>
            </a:r>
            <a:r>
              <a:rPr lang="en-US" sz="2700" b="1" dirty="0" err="1">
                <a:solidFill>
                  <a:srgbClr val="2C5F2D"/>
                </a:solidFill>
                <a:latin typeface="Cambria"/>
                <a:ea typeface="Cambria"/>
                <a:cs typeface="Cambria" pitchFamily="34" charset="-120"/>
              </a:rPr>
              <a:t>AoP</a:t>
            </a:r>
            <a:r>
              <a:rPr lang="en-US" sz="2700" b="1" dirty="0">
                <a:solidFill>
                  <a:srgbClr val="2C5F2D"/>
                </a:solidFill>
                <a:latin typeface="Cambria"/>
                <a:ea typeface="Cambria"/>
                <a:cs typeface="Cambria" pitchFamily="34" charset="-120"/>
              </a:rPr>
              <a:t> footprints for sustainability reporting</a:t>
            </a:r>
            <a:endParaRPr lang="en-US" sz="2700" dirty="0">
              <a:latin typeface="Cambria"/>
              <a:ea typeface="Cambria"/>
            </a:endParaRPr>
          </a:p>
        </p:txBody>
      </p:sp>
      <p:sp>
        <p:nvSpPr>
          <p:cNvPr id="3" name="Text 1"/>
          <p:cNvSpPr/>
          <p:nvPr/>
        </p:nvSpPr>
        <p:spPr>
          <a:xfrm>
            <a:off x="548640" y="914400"/>
            <a:ext cx="11091672" cy="457200"/>
          </a:xfrm>
          <a:prstGeom prst="rect">
            <a:avLst/>
          </a:prstGeom>
          <a:noFill/>
          <a:ln/>
        </p:spPr>
        <p:txBody>
          <a:bodyPr wrap="square" lIns="0" tIns="0" rIns="0" bIns="0" rtlCol="0" anchor="ctr"/>
          <a:lstStyle/>
          <a:p>
            <a:r>
              <a:rPr lang="en-US" sz="1400" i="1">
                <a:solidFill>
                  <a:srgbClr val="333D33"/>
                </a:solidFill>
                <a:latin typeface="Calibri"/>
                <a:ea typeface="Calibri"/>
                <a:cs typeface="Calibri"/>
              </a:rPr>
              <a:t>Coupling EXIOBASE with UNEP-GLAM provides </a:t>
            </a:r>
            <a:r>
              <a:rPr lang="en-US" sz="1400" b="1" i="1">
                <a:solidFill>
                  <a:srgbClr val="1F4220"/>
                </a:solidFill>
                <a:latin typeface="Calibri"/>
                <a:ea typeface="Calibri"/>
                <a:cs typeface="Calibri"/>
              </a:rPr>
              <a:t>ecosystem/human health/SEA-quality multipliers</a:t>
            </a:r>
            <a:endParaRPr lang="en-US" sz="1400" i="1">
              <a:solidFill>
                <a:srgbClr val="333D33"/>
              </a:solidFill>
              <a:latin typeface="Calibri"/>
              <a:ea typeface="Calibri"/>
              <a:cs typeface="Calibri"/>
            </a:endParaRPr>
          </a:p>
        </p:txBody>
      </p:sp>
      <p:sp>
        <p:nvSpPr>
          <p:cNvPr id="4" name="Shape 2"/>
          <p:cNvSpPr/>
          <p:nvPr/>
        </p:nvSpPr>
        <p:spPr>
          <a:xfrm>
            <a:off x="1696463" y="1627632"/>
            <a:ext cx="2485663" cy="1433485"/>
          </a:xfrm>
          <a:prstGeom prst="roundRect">
            <a:avLst>
              <a:gd name="adj" fmla="val 7042"/>
            </a:avLst>
          </a:prstGeom>
          <a:solidFill>
            <a:srgbClr val="E7F0D8"/>
          </a:solidFill>
          <a:ln/>
          <a:effectLst>
            <a:outerShdw blurRad="88900" dist="25400" dir="5400000" algn="bl" rotWithShape="0">
              <a:srgbClr val="000000">
                <a:alpha val="12000"/>
              </a:srgbClr>
            </a:outerShdw>
          </a:effectLst>
        </p:spPr>
        <p:txBody>
          <a:bodyPr/>
          <a:lstStyle/>
          <a:p>
            <a:endParaRPr lang="nb-NO"/>
          </a:p>
        </p:txBody>
      </p:sp>
      <p:sp>
        <p:nvSpPr>
          <p:cNvPr id="5" name="Shape 3"/>
          <p:cNvSpPr/>
          <p:nvPr/>
        </p:nvSpPr>
        <p:spPr>
          <a:xfrm>
            <a:off x="2649002" y="1773936"/>
            <a:ext cx="493776" cy="493776"/>
          </a:xfrm>
          <a:prstGeom prst="ellipse">
            <a:avLst/>
          </a:prstGeom>
          <a:solidFill>
            <a:srgbClr val="2C5F2D"/>
          </a:solidFill>
          <a:ln/>
        </p:spPr>
        <p:txBody>
          <a:bodyPr/>
          <a:lstStyle/>
          <a:p>
            <a:endParaRPr lang="nb-NO"/>
          </a:p>
        </p:txBody>
      </p:sp>
      <p:pic>
        <p:nvPicPr>
          <p:cNvPr id="6" name="Image 0" descr="preencoded.png"/>
          <p:cNvPicPr>
            <a:picLocks noChangeAspect="1"/>
          </p:cNvPicPr>
          <p:nvPr/>
        </p:nvPicPr>
        <p:blipFill>
          <a:blip r:embed="rId3"/>
          <a:stretch>
            <a:fillRect/>
          </a:stretch>
        </p:blipFill>
        <p:spPr>
          <a:xfrm>
            <a:off x="2749586" y="1874520"/>
            <a:ext cx="292608" cy="292608"/>
          </a:xfrm>
          <a:prstGeom prst="rect">
            <a:avLst/>
          </a:prstGeom>
        </p:spPr>
      </p:pic>
      <p:sp>
        <p:nvSpPr>
          <p:cNvPr id="7" name="Text 4"/>
          <p:cNvSpPr/>
          <p:nvPr/>
        </p:nvSpPr>
        <p:spPr>
          <a:xfrm>
            <a:off x="1711742" y="2340864"/>
            <a:ext cx="2368296" cy="512064"/>
          </a:xfrm>
          <a:prstGeom prst="rect">
            <a:avLst/>
          </a:prstGeom>
          <a:noFill/>
          <a:ln/>
        </p:spPr>
        <p:txBody>
          <a:bodyPr wrap="square" lIns="0" tIns="0" rIns="0" bIns="0" rtlCol="0" anchor="t"/>
          <a:lstStyle/>
          <a:p>
            <a:pPr marL="0" indent="0" algn="ctr">
              <a:lnSpc>
                <a:spcPct val="95000"/>
              </a:lnSpc>
              <a:buNone/>
            </a:pPr>
            <a:r>
              <a:rPr lang="en-US" sz="1400">
                <a:solidFill>
                  <a:srgbClr val="333D33"/>
                </a:solidFill>
                <a:latin typeface="Calibri"/>
                <a:ea typeface="Calibri"/>
                <a:cs typeface="Calibri"/>
              </a:rPr>
              <a:t>Procurement spend</a:t>
            </a:r>
            <a:endParaRPr lang="en-US" sz="1400">
              <a:latin typeface="Calibri"/>
              <a:ea typeface="Calibri"/>
              <a:cs typeface="Calibri"/>
            </a:endParaRPr>
          </a:p>
          <a:p>
            <a:pPr marL="0" indent="0" algn="ctr">
              <a:lnSpc>
                <a:spcPct val="95000"/>
              </a:lnSpc>
              <a:buNone/>
            </a:pPr>
            <a:r>
              <a:rPr lang="en-US" sz="1400" dirty="0">
                <a:solidFill>
                  <a:srgbClr val="333D33"/>
                </a:solidFill>
                <a:latin typeface="Calibri"/>
                <a:ea typeface="Calibri"/>
                <a:cs typeface="Calibri"/>
              </a:rPr>
              <a:t>(€ per EXIOBASE/NACE </a:t>
            </a:r>
            <a:r>
              <a:rPr lang="en-US" sz="1400" dirty="0" err="1">
                <a:solidFill>
                  <a:srgbClr val="333D33"/>
                </a:solidFill>
                <a:latin typeface="Calibri"/>
                <a:ea typeface="Calibri"/>
                <a:cs typeface="Calibri"/>
              </a:rPr>
              <a:t>etc</a:t>
            </a:r>
            <a:r>
              <a:rPr lang="en-US" sz="1400" dirty="0">
                <a:solidFill>
                  <a:srgbClr val="333D33"/>
                </a:solidFill>
                <a:latin typeface="Calibri"/>
                <a:ea typeface="Calibri"/>
                <a:cs typeface="Calibri"/>
              </a:rPr>
              <a:t> sector)</a:t>
            </a:r>
            <a:endParaRPr lang="en-US" sz="1400" dirty="0">
              <a:latin typeface="Calibri"/>
              <a:ea typeface="Calibri"/>
              <a:cs typeface="Calibri"/>
            </a:endParaRPr>
          </a:p>
        </p:txBody>
      </p:sp>
      <p:sp>
        <p:nvSpPr>
          <p:cNvPr id="8" name="Shape 5"/>
          <p:cNvSpPr/>
          <p:nvPr/>
        </p:nvSpPr>
        <p:spPr>
          <a:xfrm>
            <a:off x="4642602" y="1627632"/>
            <a:ext cx="2504955" cy="1433485"/>
          </a:xfrm>
          <a:prstGeom prst="roundRect">
            <a:avLst>
              <a:gd name="adj" fmla="val 7042"/>
            </a:avLst>
          </a:prstGeom>
          <a:solidFill>
            <a:srgbClr val="E7F0D8"/>
          </a:solidFill>
          <a:ln/>
          <a:effectLst>
            <a:outerShdw blurRad="88900" dist="25400" dir="5400000" algn="bl" rotWithShape="0">
              <a:srgbClr val="000000">
                <a:alpha val="12000"/>
              </a:srgbClr>
            </a:outerShdw>
          </a:effectLst>
        </p:spPr>
        <p:txBody>
          <a:bodyPr/>
          <a:lstStyle/>
          <a:p>
            <a:endParaRPr lang="nb-NO"/>
          </a:p>
        </p:txBody>
      </p:sp>
      <p:sp>
        <p:nvSpPr>
          <p:cNvPr id="9" name="Shape 6"/>
          <p:cNvSpPr/>
          <p:nvPr/>
        </p:nvSpPr>
        <p:spPr>
          <a:xfrm>
            <a:off x="5672305" y="1773936"/>
            <a:ext cx="493776" cy="493776"/>
          </a:xfrm>
          <a:prstGeom prst="ellipse">
            <a:avLst/>
          </a:prstGeom>
          <a:solidFill>
            <a:srgbClr val="2C5F2D"/>
          </a:solidFill>
          <a:ln/>
        </p:spPr>
        <p:txBody>
          <a:bodyPr/>
          <a:lstStyle/>
          <a:p>
            <a:endParaRPr lang="nb-NO"/>
          </a:p>
        </p:txBody>
      </p:sp>
      <p:pic>
        <p:nvPicPr>
          <p:cNvPr id="10" name="Image 1" descr="preencoded.png"/>
          <p:cNvPicPr>
            <a:picLocks noChangeAspect="1"/>
          </p:cNvPicPr>
          <p:nvPr/>
        </p:nvPicPr>
        <p:blipFill>
          <a:blip r:embed="rId4"/>
          <a:stretch>
            <a:fillRect/>
          </a:stretch>
        </p:blipFill>
        <p:spPr>
          <a:xfrm>
            <a:off x="5772889" y="1874520"/>
            <a:ext cx="292608" cy="292608"/>
          </a:xfrm>
          <a:prstGeom prst="rect">
            <a:avLst/>
          </a:prstGeom>
        </p:spPr>
      </p:pic>
      <p:sp>
        <p:nvSpPr>
          <p:cNvPr id="11" name="Text 7"/>
          <p:cNvSpPr/>
          <p:nvPr/>
        </p:nvSpPr>
        <p:spPr>
          <a:xfrm>
            <a:off x="4735045" y="2340864"/>
            <a:ext cx="2368296" cy="512064"/>
          </a:xfrm>
          <a:prstGeom prst="rect">
            <a:avLst/>
          </a:prstGeom>
          <a:noFill/>
          <a:ln/>
        </p:spPr>
        <p:txBody>
          <a:bodyPr wrap="square" lIns="0" tIns="0" rIns="0" bIns="0" rtlCol="0" anchor="t"/>
          <a:lstStyle/>
          <a:p>
            <a:pPr algn="ctr">
              <a:lnSpc>
                <a:spcPct val="95000"/>
              </a:lnSpc>
            </a:pPr>
            <a:r>
              <a:rPr lang="en-US" sz="1400" dirty="0" err="1">
                <a:solidFill>
                  <a:srgbClr val="333D33"/>
                </a:solidFill>
                <a:ea typeface="Calibri"/>
                <a:cs typeface="Calibri"/>
              </a:rPr>
              <a:t>AoP</a:t>
            </a:r>
            <a:r>
              <a:rPr lang="en-US" sz="1400" dirty="0">
                <a:solidFill>
                  <a:srgbClr val="333D33"/>
                </a:solidFill>
                <a:ea typeface="Calibri"/>
                <a:cs typeface="Calibri"/>
              </a:rPr>
              <a:t> spend based impact factors </a:t>
            </a:r>
          </a:p>
          <a:p>
            <a:pPr algn="ctr">
              <a:lnSpc>
                <a:spcPct val="95000"/>
              </a:lnSpc>
            </a:pPr>
            <a:r>
              <a:rPr lang="en-US" sz="1400">
                <a:solidFill>
                  <a:srgbClr val="333D33"/>
                </a:solidFill>
                <a:latin typeface="Calibri"/>
                <a:ea typeface="Calibri"/>
                <a:cs typeface="Calibri"/>
              </a:rPr>
              <a:t>(EXIOBASE × UNEP-GLAM)</a:t>
            </a:r>
            <a:endParaRPr lang="en-US" sz="1400"/>
          </a:p>
        </p:txBody>
      </p:sp>
      <p:sp>
        <p:nvSpPr>
          <p:cNvPr id="16" name="Shape 11"/>
          <p:cNvSpPr/>
          <p:nvPr/>
        </p:nvSpPr>
        <p:spPr>
          <a:xfrm>
            <a:off x="7631562" y="1627632"/>
            <a:ext cx="2476018" cy="1433485"/>
          </a:xfrm>
          <a:prstGeom prst="roundRect">
            <a:avLst>
              <a:gd name="adj" fmla="val 7042"/>
            </a:avLst>
          </a:prstGeom>
          <a:solidFill>
            <a:srgbClr val="E7F0D8"/>
          </a:solidFill>
          <a:ln/>
          <a:effectLst>
            <a:outerShdw blurRad="88900" dist="25400" dir="5400000" algn="bl" rotWithShape="0">
              <a:srgbClr val="000000">
                <a:alpha val="12000"/>
              </a:srgbClr>
            </a:outerShdw>
          </a:effectLst>
        </p:spPr>
        <p:txBody>
          <a:bodyPr/>
          <a:lstStyle/>
          <a:p>
            <a:endParaRPr lang="nb-NO"/>
          </a:p>
        </p:txBody>
      </p:sp>
      <p:sp>
        <p:nvSpPr>
          <p:cNvPr id="17" name="Shape 12"/>
          <p:cNvSpPr/>
          <p:nvPr/>
        </p:nvSpPr>
        <p:spPr>
          <a:xfrm>
            <a:off x="8593747" y="1773936"/>
            <a:ext cx="493776" cy="493776"/>
          </a:xfrm>
          <a:prstGeom prst="ellipse">
            <a:avLst/>
          </a:prstGeom>
          <a:solidFill>
            <a:srgbClr val="2C5F2D"/>
          </a:solidFill>
          <a:ln/>
        </p:spPr>
        <p:txBody>
          <a:bodyPr/>
          <a:lstStyle/>
          <a:p>
            <a:endParaRPr lang="nb-NO"/>
          </a:p>
        </p:txBody>
      </p:sp>
      <p:pic>
        <p:nvPicPr>
          <p:cNvPr id="18" name="Image 3" descr="preencoded.png"/>
          <p:cNvPicPr>
            <a:picLocks noChangeAspect="1"/>
          </p:cNvPicPr>
          <p:nvPr/>
        </p:nvPicPr>
        <p:blipFill>
          <a:blip r:embed="rId5"/>
          <a:stretch>
            <a:fillRect/>
          </a:stretch>
        </p:blipFill>
        <p:spPr>
          <a:xfrm>
            <a:off x="8694331" y="1874520"/>
            <a:ext cx="292608" cy="292608"/>
          </a:xfrm>
          <a:prstGeom prst="rect">
            <a:avLst/>
          </a:prstGeom>
        </p:spPr>
      </p:pic>
      <p:sp>
        <p:nvSpPr>
          <p:cNvPr id="19" name="Text 13"/>
          <p:cNvSpPr/>
          <p:nvPr/>
        </p:nvSpPr>
        <p:spPr>
          <a:xfrm>
            <a:off x="7656487" y="2340864"/>
            <a:ext cx="2368296" cy="512064"/>
          </a:xfrm>
          <a:prstGeom prst="rect">
            <a:avLst/>
          </a:prstGeom>
          <a:noFill/>
          <a:ln/>
        </p:spPr>
        <p:txBody>
          <a:bodyPr wrap="square" lIns="0" tIns="0" rIns="0" bIns="0" rtlCol="0" anchor="t"/>
          <a:lstStyle/>
          <a:p>
            <a:pPr marL="0" indent="0" algn="ctr">
              <a:lnSpc>
                <a:spcPct val="95000"/>
              </a:lnSpc>
              <a:buNone/>
            </a:pPr>
            <a:r>
              <a:rPr lang="en-US" sz="1400">
                <a:solidFill>
                  <a:srgbClr val="333D33"/>
                </a:solidFill>
                <a:latin typeface="Calibri"/>
                <a:ea typeface="Calibri"/>
                <a:cs typeface="Calibri"/>
              </a:rPr>
              <a:t>+ GHG · water · materials</a:t>
            </a:r>
            <a:endParaRPr lang="en-US" sz="1400">
              <a:latin typeface="Calibri"/>
              <a:ea typeface="Calibri"/>
              <a:cs typeface="Calibri"/>
            </a:endParaRPr>
          </a:p>
          <a:p>
            <a:pPr marL="0" indent="0" algn="ctr">
              <a:lnSpc>
                <a:spcPct val="95000"/>
              </a:lnSpc>
              <a:buNone/>
            </a:pPr>
            <a:r>
              <a:rPr lang="en-US" sz="1400">
                <a:solidFill>
                  <a:srgbClr val="333D33"/>
                </a:solidFill>
                <a:latin typeface="Calibri"/>
                <a:ea typeface="Calibri"/>
                <a:cs typeface="Calibri"/>
              </a:rPr>
              <a:t>= full footprint</a:t>
            </a:r>
            <a:endParaRPr lang="en-US" sz="1400">
              <a:latin typeface="Calibri"/>
              <a:ea typeface="Calibri"/>
              <a:cs typeface="Calibri"/>
            </a:endParaRPr>
          </a:p>
        </p:txBody>
      </p:sp>
      <p:sp>
        <p:nvSpPr>
          <p:cNvPr id="21" name="Text 15"/>
          <p:cNvSpPr/>
          <p:nvPr/>
        </p:nvSpPr>
        <p:spPr>
          <a:xfrm>
            <a:off x="7147689" y="1792224"/>
            <a:ext cx="402336" cy="457200"/>
          </a:xfrm>
          <a:prstGeom prst="rect">
            <a:avLst/>
          </a:prstGeom>
          <a:noFill/>
          <a:ln/>
        </p:spPr>
        <p:txBody>
          <a:bodyPr wrap="square" lIns="0" tIns="0" rIns="0" bIns="0" rtlCol="0" anchor="ctr"/>
          <a:lstStyle/>
          <a:p>
            <a:pPr marL="0" indent="0" algn="ctr">
              <a:buNone/>
            </a:pPr>
            <a:endParaRPr lang="en-US" sz="2600" b="1" dirty="0">
              <a:solidFill>
                <a:srgbClr val="97BC62"/>
              </a:solidFill>
              <a:ea typeface="Calibri"/>
              <a:cs typeface="Calibri"/>
            </a:endParaRPr>
          </a:p>
        </p:txBody>
      </p:sp>
      <p:sp>
        <p:nvSpPr>
          <p:cNvPr id="22" name="Text 16"/>
          <p:cNvSpPr/>
          <p:nvPr/>
        </p:nvSpPr>
        <p:spPr>
          <a:xfrm>
            <a:off x="7209803" y="1946553"/>
            <a:ext cx="392691" cy="466846"/>
          </a:xfrm>
          <a:prstGeom prst="rect">
            <a:avLst/>
          </a:prstGeom>
          <a:noFill/>
          <a:ln/>
        </p:spPr>
        <p:txBody>
          <a:bodyPr wrap="square" lIns="0" tIns="0" rIns="0" bIns="0" rtlCol="0" anchor="ctr"/>
          <a:lstStyle/>
          <a:p>
            <a:pPr algn="ctr"/>
            <a:r>
              <a:rPr lang="en-US" sz="2600" b="1">
                <a:solidFill>
                  <a:srgbClr val="97BC62"/>
                </a:solidFill>
                <a:latin typeface="Calibri"/>
                <a:ea typeface="Calibri"/>
                <a:cs typeface="Calibri"/>
              </a:rPr>
              <a:t>→</a:t>
            </a:r>
            <a:endParaRPr lang="en-US" sz="2600">
              <a:ea typeface="Calibri"/>
              <a:cs typeface="Calibri"/>
            </a:endParaRPr>
          </a:p>
        </p:txBody>
      </p:sp>
      <p:sp>
        <p:nvSpPr>
          <p:cNvPr id="23" name="Shape 17"/>
          <p:cNvSpPr/>
          <p:nvPr/>
        </p:nvSpPr>
        <p:spPr>
          <a:xfrm>
            <a:off x="548640" y="3310128"/>
            <a:ext cx="3491356" cy="2734943"/>
          </a:xfrm>
          <a:prstGeom prst="roundRect">
            <a:avLst>
              <a:gd name="adj" fmla="val 4317"/>
            </a:avLst>
          </a:prstGeom>
          <a:solidFill>
            <a:srgbClr val="F1F5EA"/>
          </a:solidFill>
          <a:ln/>
          <a:effectLst>
            <a:outerShdw blurRad="88900" dist="25400" dir="5400000" algn="bl" rotWithShape="0">
              <a:srgbClr val="000000">
                <a:alpha val="12000"/>
              </a:srgbClr>
            </a:outerShdw>
          </a:effectLst>
        </p:spPr>
        <p:txBody>
          <a:bodyPr/>
          <a:lstStyle/>
          <a:p>
            <a:endParaRPr lang="nb-NO"/>
          </a:p>
        </p:txBody>
      </p:sp>
      <p:sp>
        <p:nvSpPr>
          <p:cNvPr id="24" name="Shape 18"/>
          <p:cNvSpPr/>
          <p:nvPr/>
        </p:nvSpPr>
        <p:spPr>
          <a:xfrm>
            <a:off x="804672" y="3547872"/>
            <a:ext cx="566928" cy="566928"/>
          </a:xfrm>
          <a:prstGeom prst="ellipse">
            <a:avLst/>
          </a:prstGeom>
          <a:solidFill>
            <a:srgbClr val="97BC62"/>
          </a:solidFill>
          <a:ln/>
        </p:spPr>
        <p:txBody>
          <a:bodyPr/>
          <a:lstStyle/>
          <a:p>
            <a:endParaRPr lang="nb-NO"/>
          </a:p>
        </p:txBody>
      </p:sp>
      <p:pic>
        <p:nvPicPr>
          <p:cNvPr id="25" name="Image 4" descr="preencoded.png"/>
          <p:cNvPicPr>
            <a:picLocks noChangeAspect="1"/>
          </p:cNvPicPr>
          <p:nvPr/>
        </p:nvPicPr>
        <p:blipFill>
          <a:blip r:embed="rId6"/>
          <a:stretch>
            <a:fillRect/>
          </a:stretch>
        </p:blipFill>
        <p:spPr>
          <a:xfrm>
            <a:off x="946404" y="3689604"/>
            <a:ext cx="283464" cy="283464"/>
          </a:xfrm>
          <a:prstGeom prst="rect">
            <a:avLst/>
          </a:prstGeom>
        </p:spPr>
      </p:pic>
      <p:sp>
        <p:nvSpPr>
          <p:cNvPr id="26" name="Text 19"/>
          <p:cNvSpPr/>
          <p:nvPr/>
        </p:nvSpPr>
        <p:spPr>
          <a:xfrm>
            <a:off x="1481328" y="3511296"/>
            <a:ext cx="2355494" cy="640080"/>
          </a:xfrm>
          <a:prstGeom prst="rect">
            <a:avLst/>
          </a:prstGeom>
          <a:noFill/>
          <a:ln/>
        </p:spPr>
        <p:txBody>
          <a:bodyPr wrap="square" lIns="0" tIns="0" rIns="0" bIns="0" rtlCol="0" anchor="ctr"/>
          <a:lstStyle/>
          <a:p>
            <a:pPr marL="0" indent="0" algn="l">
              <a:buNone/>
            </a:pPr>
            <a:r>
              <a:rPr lang="en-US" sz="1500" b="1">
                <a:solidFill>
                  <a:srgbClr val="2C5F2D"/>
                </a:solidFill>
                <a:latin typeface="Cambria" pitchFamily="34" charset="0"/>
                <a:ea typeface="Cambria" pitchFamily="34" charset="-122"/>
                <a:cs typeface="Cambria" pitchFamily="34" charset="-120"/>
              </a:rPr>
              <a:t>CSRD · ESRS E4</a:t>
            </a:r>
            <a:endParaRPr lang="en-US" sz="1500"/>
          </a:p>
        </p:txBody>
      </p:sp>
      <p:sp>
        <p:nvSpPr>
          <p:cNvPr id="27" name="Text 20"/>
          <p:cNvSpPr/>
          <p:nvPr/>
        </p:nvSpPr>
        <p:spPr>
          <a:xfrm>
            <a:off x="822960" y="4334256"/>
            <a:ext cx="2922422" cy="1371600"/>
          </a:xfrm>
          <a:prstGeom prst="rect">
            <a:avLst/>
          </a:prstGeom>
          <a:noFill/>
          <a:ln/>
        </p:spPr>
        <p:txBody>
          <a:bodyPr wrap="square" lIns="0" tIns="0" rIns="0" bIns="0" rtlCol="0" anchor="t"/>
          <a:lstStyle/>
          <a:p>
            <a:pPr marL="152400" indent="-152400">
              <a:lnSpc>
                <a:spcPct val="98000"/>
              </a:lnSpc>
              <a:spcAft>
                <a:spcPts val="700"/>
              </a:spcAft>
              <a:buSzPct val="100000"/>
              <a:buChar char="•"/>
            </a:pPr>
            <a:r>
              <a:rPr lang="en-US" sz="1400" dirty="0">
                <a:solidFill>
                  <a:srgbClr val="333D33"/>
                </a:solidFill>
                <a:latin typeface="Calibri"/>
                <a:ea typeface="Calibri"/>
                <a:cs typeface="Calibri"/>
              </a:rPr>
              <a:t>Value-chain </a:t>
            </a:r>
            <a:r>
              <a:rPr lang="en-US" sz="1400" dirty="0" err="1">
                <a:solidFill>
                  <a:srgbClr val="333D33"/>
                </a:solidFill>
                <a:latin typeface="Calibri"/>
                <a:ea typeface="Calibri"/>
                <a:cs typeface="Calibri"/>
              </a:rPr>
              <a:t>AoP</a:t>
            </a:r>
            <a:r>
              <a:rPr lang="en-US" sz="1400" dirty="0">
                <a:solidFill>
                  <a:srgbClr val="333D33"/>
                </a:solidFill>
                <a:latin typeface="Calibri"/>
                <a:ea typeface="Calibri"/>
                <a:cs typeface="Calibri"/>
              </a:rPr>
              <a:t> impacts under double materiality</a:t>
            </a:r>
            <a:endParaRPr lang="en-US" sz="1400" dirty="0">
              <a:latin typeface="Calibri"/>
              <a:ea typeface="Calibri"/>
              <a:cs typeface="Calibri"/>
            </a:endParaRPr>
          </a:p>
          <a:p>
            <a:pPr marL="152400" indent="-152400" algn="l">
              <a:lnSpc>
                <a:spcPct val="98000"/>
              </a:lnSpc>
              <a:spcAft>
                <a:spcPts val="700"/>
              </a:spcAft>
              <a:buSzPct val="100000"/>
              <a:buChar char="•"/>
            </a:pPr>
            <a:r>
              <a:rPr lang="en-US" sz="1400">
                <a:solidFill>
                  <a:srgbClr val="333D33"/>
                </a:solidFill>
                <a:latin typeface="Calibri"/>
                <a:ea typeface="Calibri"/>
                <a:cs typeface="Calibri"/>
              </a:rPr>
              <a:t>One coherent set with GHG, water &amp; material factors → comprehensive screening</a:t>
            </a:r>
            <a:endParaRPr lang="en-US" sz="1400">
              <a:latin typeface="Calibri"/>
              <a:ea typeface="Calibri"/>
              <a:cs typeface="Calibri"/>
            </a:endParaRPr>
          </a:p>
          <a:p>
            <a:pPr marL="152400" indent="-152400" algn="l">
              <a:lnSpc>
                <a:spcPct val="98000"/>
              </a:lnSpc>
              <a:spcAft>
                <a:spcPts val="700"/>
              </a:spcAft>
              <a:buSzPct val="100000"/>
              <a:buChar char="•"/>
            </a:pPr>
            <a:r>
              <a:rPr lang="en-US" sz="1400">
                <a:solidFill>
                  <a:srgbClr val="333D33"/>
                </a:solidFill>
                <a:latin typeface="Calibri"/>
                <a:ea typeface="Calibri"/>
                <a:cs typeface="Calibri"/>
              </a:rPr>
              <a:t>Runs on procurement spend firms already hold; flags hotspots to refine</a:t>
            </a:r>
            <a:endParaRPr lang="en-US" sz="1400">
              <a:latin typeface="Calibri"/>
              <a:ea typeface="Calibri"/>
              <a:cs typeface="Calibri"/>
            </a:endParaRPr>
          </a:p>
        </p:txBody>
      </p:sp>
      <p:sp>
        <p:nvSpPr>
          <p:cNvPr id="28" name="Shape 21"/>
          <p:cNvSpPr/>
          <p:nvPr/>
        </p:nvSpPr>
        <p:spPr>
          <a:xfrm>
            <a:off x="4367174" y="3310128"/>
            <a:ext cx="3472065" cy="2734943"/>
          </a:xfrm>
          <a:prstGeom prst="roundRect">
            <a:avLst>
              <a:gd name="adj" fmla="val 4317"/>
            </a:avLst>
          </a:prstGeom>
          <a:solidFill>
            <a:srgbClr val="F1F5EA"/>
          </a:solidFill>
          <a:ln/>
          <a:effectLst>
            <a:outerShdw blurRad="88900" dist="25400" dir="5400000" algn="bl" rotWithShape="0">
              <a:srgbClr val="000000">
                <a:alpha val="12000"/>
              </a:srgbClr>
            </a:outerShdw>
          </a:effectLst>
        </p:spPr>
        <p:txBody>
          <a:bodyPr/>
          <a:lstStyle/>
          <a:p>
            <a:endParaRPr lang="nb-NO"/>
          </a:p>
        </p:txBody>
      </p:sp>
      <p:sp>
        <p:nvSpPr>
          <p:cNvPr id="29" name="Shape 22"/>
          <p:cNvSpPr/>
          <p:nvPr/>
        </p:nvSpPr>
        <p:spPr>
          <a:xfrm>
            <a:off x="4623206" y="3547872"/>
            <a:ext cx="566928" cy="566928"/>
          </a:xfrm>
          <a:prstGeom prst="ellipse">
            <a:avLst/>
          </a:prstGeom>
          <a:solidFill>
            <a:srgbClr val="97BC62"/>
          </a:solidFill>
          <a:ln/>
        </p:spPr>
        <p:txBody>
          <a:bodyPr/>
          <a:lstStyle/>
          <a:p>
            <a:endParaRPr lang="nb-NO"/>
          </a:p>
        </p:txBody>
      </p:sp>
      <p:pic>
        <p:nvPicPr>
          <p:cNvPr id="30" name="Image 5" descr="preencoded.png"/>
          <p:cNvPicPr>
            <a:picLocks noChangeAspect="1"/>
          </p:cNvPicPr>
          <p:nvPr/>
        </p:nvPicPr>
        <p:blipFill>
          <a:blip r:embed="rId7"/>
          <a:stretch>
            <a:fillRect/>
          </a:stretch>
        </p:blipFill>
        <p:spPr>
          <a:xfrm>
            <a:off x="4764938" y="3689604"/>
            <a:ext cx="283464" cy="283464"/>
          </a:xfrm>
          <a:prstGeom prst="rect">
            <a:avLst/>
          </a:prstGeom>
        </p:spPr>
      </p:pic>
      <p:sp>
        <p:nvSpPr>
          <p:cNvPr id="31" name="Text 23"/>
          <p:cNvSpPr/>
          <p:nvPr/>
        </p:nvSpPr>
        <p:spPr>
          <a:xfrm>
            <a:off x="5299862" y="3511296"/>
            <a:ext cx="2355494" cy="640080"/>
          </a:xfrm>
          <a:prstGeom prst="rect">
            <a:avLst/>
          </a:prstGeom>
          <a:noFill/>
          <a:ln/>
        </p:spPr>
        <p:txBody>
          <a:bodyPr wrap="square" lIns="0" tIns="0" rIns="0" bIns="0" rtlCol="0" anchor="ctr"/>
          <a:lstStyle/>
          <a:p>
            <a:pPr marL="0" indent="0" algn="l">
              <a:buNone/>
            </a:pPr>
            <a:r>
              <a:rPr lang="en-US" sz="1500" b="1">
                <a:solidFill>
                  <a:srgbClr val="2C5F2D"/>
                </a:solidFill>
                <a:latin typeface="Cambria" pitchFamily="34" charset="0"/>
                <a:ea typeface="Cambria" pitchFamily="34" charset="-122"/>
                <a:cs typeface="Cambria" pitchFamily="34" charset="-120"/>
              </a:rPr>
              <a:t>Country footprints &amp; trends</a:t>
            </a:r>
            <a:endParaRPr lang="en-US" sz="1500"/>
          </a:p>
        </p:txBody>
      </p:sp>
      <p:sp>
        <p:nvSpPr>
          <p:cNvPr id="32" name="Text 24"/>
          <p:cNvSpPr/>
          <p:nvPr/>
        </p:nvSpPr>
        <p:spPr>
          <a:xfrm>
            <a:off x="4641494" y="4334256"/>
            <a:ext cx="2922422" cy="1371600"/>
          </a:xfrm>
          <a:prstGeom prst="rect">
            <a:avLst/>
          </a:prstGeom>
          <a:noFill/>
          <a:ln/>
        </p:spPr>
        <p:txBody>
          <a:bodyPr wrap="square" lIns="0" tIns="0" rIns="0" bIns="0" rtlCol="0" anchor="t"/>
          <a:lstStyle/>
          <a:p>
            <a:pPr marL="152400" indent="-152400">
              <a:lnSpc>
                <a:spcPct val="98000"/>
              </a:lnSpc>
              <a:spcAft>
                <a:spcPts val="700"/>
              </a:spcAft>
              <a:buSzPct val="100000"/>
              <a:buChar char="•"/>
            </a:pPr>
            <a:r>
              <a:rPr lang="en-US" sz="1400" dirty="0">
                <a:solidFill>
                  <a:srgbClr val="333D33"/>
                </a:solidFill>
                <a:latin typeface="Calibri"/>
                <a:ea typeface="Calibri"/>
                <a:cs typeface="Calibri"/>
              </a:rPr>
              <a:t>Consumption-based </a:t>
            </a:r>
            <a:r>
              <a:rPr lang="en-US" sz="1400" dirty="0" err="1">
                <a:solidFill>
                  <a:srgbClr val="333D33"/>
                </a:solidFill>
                <a:latin typeface="Calibri"/>
                <a:ea typeface="Calibri"/>
                <a:cs typeface="Calibri"/>
              </a:rPr>
              <a:t>AoP</a:t>
            </a:r>
            <a:r>
              <a:rPr lang="en-US" sz="1400" dirty="0">
                <a:solidFill>
                  <a:srgbClr val="333D33"/>
                </a:solidFill>
                <a:latin typeface="Calibri"/>
                <a:ea typeface="Calibri"/>
                <a:cs typeface="Calibri"/>
              </a:rPr>
              <a:t> footprints by country, over time</a:t>
            </a:r>
            <a:endParaRPr lang="en-US" sz="1400" dirty="0">
              <a:latin typeface="Calibri"/>
              <a:ea typeface="Calibri"/>
              <a:cs typeface="Calibri"/>
            </a:endParaRPr>
          </a:p>
          <a:p>
            <a:pPr marL="152400" indent="-152400">
              <a:lnSpc>
                <a:spcPct val="98000"/>
              </a:lnSpc>
              <a:spcAft>
                <a:spcPts val="700"/>
              </a:spcAft>
              <a:buSzPct val="100000"/>
              <a:buChar char="•"/>
            </a:pPr>
            <a:r>
              <a:rPr lang="en-US" sz="1400" dirty="0">
                <a:solidFill>
                  <a:srgbClr val="333D33"/>
                </a:solidFill>
                <a:latin typeface="Calibri"/>
                <a:ea typeface="Calibri"/>
                <a:cs typeface="Calibri"/>
              </a:rPr>
              <a:t>Consumption level vs </a:t>
            </a:r>
            <a:r>
              <a:rPr lang="en-US" sz="1400">
                <a:solidFill>
                  <a:srgbClr val="333D33"/>
                </a:solidFill>
                <a:latin typeface="Calibri"/>
                <a:ea typeface="Calibri"/>
                <a:cs typeface="Calibri"/>
              </a:rPr>
              <a:t>impact: decoupling analysis</a:t>
            </a:r>
            <a:endParaRPr lang="en-US" sz="1400" dirty="0">
              <a:latin typeface="Calibri"/>
              <a:ea typeface="Calibri"/>
              <a:cs typeface="Calibri"/>
            </a:endParaRPr>
          </a:p>
          <a:p>
            <a:pPr marL="152400" indent="-152400" algn="l">
              <a:lnSpc>
                <a:spcPct val="98000"/>
              </a:lnSpc>
              <a:spcAft>
                <a:spcPts val="700"/>
              </a:spcAft>
              <a:buSzPct val="100000"/>
              <a:buChar char="•"/>
            </a:pPr>
            <a:r>
              <a:rPr lang="en-US" sz="1400">
                <a:solidFill>
                  <a:srgbClr val="333D33"/>
                </a:solidFill>
                <a:latin typeface="Calibri"/>
                <a:ea typeface="Calibri"/>
                <a:cs typeface="Calibri"/>
              </a:rPr>
              <a:t>Macro context for sectoral and policy priorities</a:t>
            </a:r>
            <a:endParaRPr lang="en-US" sz="1400">
              <a:latin typeface="Calibri"/>
              <a:ea typeface="Calibri"/>
              <a:cs typeface="Calibri"/>
            </a:endParaRPr>
          </a:p>
        </p:txBody>
      </p:sp>
      <p:sp>
        <p:nvSpPr>
          <p:cNvPr id="33" name="Shape 25"/>
          <p:cNvSpPr/>
          <p:nvPr/>
        </p:nvSpPr>
        <p:spPr>
          <a:xfrm>
            <a:off x="8186623" y="3310128"/>
            <a:ext cx="3452774" cy="2734943"/>
          </a:xfrm>
          <a:prstGeom prst="roundRect">
            <a:avLst>
              <a:gd name="adj" fmla="val 4317"/>
            </a:avLst>
          </a:prstGeom>
          <a:solidFill>
            <a:srgbClr val="F1F5EA"/>
          </a:solidFill>
          <a:ln/>
          <a:effectLst>
            <a:outerShdw blurRad="88900" dist="25400" dir="5400000" algn="bl" rotWithShape="0">
              <a:srgbClr val="000000">
                <a:alpha val="12000"/>
              </a:srgbClr>
            </a:outerShdw>
          </a:effectLst>
        </p:spPr>
        <p:txBody>
          <a:bodyPr/>
          <a:lstStyle/>
          <a:p>
            <a:endParaRPr lang="nb-NO"/>
          </a:p>
        </p:txBody>
      </p:sp>
      <p:sp>
        <p:nvSpPr>
          <p:cNvPr id="34" name="Shape 26"/>
          <p:cNvSpPr/>
          <p:nvPr/>
        </p:nvSpPr>
        <p:spPr>
          <a:xfrm>
            <a:off x="8442655" y="3547872"/>
            <a:ext cx="566928" cy="566928"/>
          </a:xfrm>
          <a:prstGeom prst="ellipse">
            <a:avLst/>
          </a:prstGeom>
          <a:solidFill>
            <a:srgbClr val="97BC62"/>
          </a:solidFill>
          <a:ln/>
        </p:spPr>
        <p:txBody>
          <a:bodyPr/>
          <a:lstStyle/>
          <a:p>
            <a:endParaRPr lang="nb-NO"/>
          </a:p>
        </p:txBody>
      </p:sp>
      <p:pic>
        <p:nvPicPr>
          <p:cNvPr id="35" name="Image 6" descr="preencoded.png"/>
          <p:cNvPicPr>
            <a:picLocks noChangeAspect="1"/>
          </p:cNvPicPr>
          <p:nvPr/>
        </p:nvPicPr>
        <p:blipFill>
          <a:blip r:embed="rId8"/>
          <a:stretch>
            <a:fillRect/>
          </a:stretch>
        </p:blipFill>
        <p:spPr>
          <a:xfrm>
            <a:off x="8584387" y="3689604"/>
            <a:ext cx="283464" cy="283464"/>
          </a:xfrm>
          <a:prstGeom prst="rect">
            <a:avLst/>
          </a:prstGeom>
        </p:spPr>
      </p:pic>
      <p:sp>
        <p:nvSpPr>
          <p:cNvPr id="36" name="Text 27"/>
          <p:cNvSpPr/>
          <p:nvPr/>
        </p:nvSpPr>
        <p:spPr>
          <a:xfrm>
            <a:off x="9119311" y="3511296"/>
            <a:ext cx="2355494" cy="640080"/>
          </a:xfrm>
          <a:prstGeom prst="rect">
            <a:avLst/>
          </a:prstGeom>
          <a:noFill/>
          <a:ln/>
        </p:spPr>
        <p:txBody>
          <a:bodyPr wrap="square" lIns="0" tIns="0" rIns="0" bIns="0" rtlCol="0" anchor="ctr"/>
          <a:lstStyle/>
          <a:p>
            <a:pPr marL="0" indent="0" algn="l">
              <a:buNone/>
            </a:pPr>
            <a:r>
              <a:rPr lang="en-US" sz="1500" b="1">
                <a:solidFill>
                  <a:srgbClr val="2C5F2D"/>
                </a:solidFill>
                <a:latin typeface="Cambria" pitchFamily="34" charset="0"/>
                <a:ea typeface="Cambria" pitchFamily="34" charset="-122"/>
                <a:cs typeface="Cambria" pitchFamily="34" charset="-120"/>
              </a:rPr>
              <a:t>Framework interoperability</a:t>
            </a:r>
            <a:endParaRPr lang="en-US" sz="1500"/>
          </a:p>
        </p:txBody>
      </p:sp>
      <p:sp>
        <p:nvSpPr>
          <p:cNvPr id="37" name="Text 28"/>
          <p:cNvSpPr/>
          <p:nvPr/>
        </p:nvSpPr>
        <p:spPr>
          <a:xfrm>
            <a:off x="8460943" y="4334256"/>
            <a:ext cx="2922422" cy="1371600"/>
          </a:xfrm>
          <a:prstGeom prst="rect">
            <a:avLst/>
          </a:prstGeom>
          <a:noFill/>
          <a:ln/>
        </p:spPr>
        <p:txBody>
          <a:bodyPr wrap="square" lIns="0" tIns="0" rIns="0" bIns="0" rtlCol="0" anchor="t"/>
          <a:lstStyle/>
          <a:p>
            <a:pPr marL="152400" indent="-152400" algn="l">
              <a:lnSpc>
                <a:spcPct val="98000"/>
              </a:lnSpc>
              <a:spcAft>
                <a:spcPts val="700"/>
              </a:spcAft>
              <a:buSzPct val="100000"/>
              <a:buChar char="•"/>
            </a:pPr>
            <a:r>
              <a:rPr lang="en-US" sz="1400">
                <a:solidFill>
                  <a:srgbClr val="333D33"/>
                </a:solidFill>
                <a:latin typeface="Calibri"/>
                <a:ea typeface="Calibri"/>
                <a:cs typeface="Calibri"/>
              </a:rPr>
              <a:t>ILCD-conform EXIOBASE satellite account</a:t>
            </a:r>
            <a:endParaRPr lang="en-US" sz="1400">
              <a:latin typeface="Calibri"/>
              <a:ea typeface="Calibri"/>
              <a:cs typeface="Calibri"/>
            </a:endParaRPr>
          </a:p>
          <a:p>
            <a:pPr marL="152400" indent="-152400" algn="l">
              <a:lnSpc>
                <a:spcPct val="98000"/>
              </a:lnSpc>
              <a:spcAft>
                <a:spcPts val="700"/>
              </a:spcAft>
              <a:buSzPct val="100000"/>
              <a:buChar char="•"/>
            </a:pPr>
            <a:r>
              <a:rPr lang="en-US" sz="1400">
                <a:solidFill>
                  <a:srgbClr val="333D33"/>
                </a:solidFill>
                <a:latin typeface="Calibri"/>
                <a:ea typeface="Calibri"/>
                <a:cs typeface="Calibri"/>
              </a:rPr>
              <a:t>Bridges LC-IMPACT &amp; EU-PEF </a:t>
            </a:r>
          </a:p>
          <a:p>
            <a:pPr marL="152400" indent="-152400" algn="l">
              <a:lnSpc>
                <a:spcPct val="98000"/>
              </a:lnSpc>
              <a:spcAft>
                <a:spcPts val="700"/>
              </a:spcAft>
              <a:buSzPct val="100000"/>
              <a:buChar char="•"/>
            </a:pPr>
            <a:r>
              <a:rPr lang="en-US" sz="1400">
                <a:solidFill>
                  <a:srgbClr val="333D33"/>
                </a:solidFill>
                <a:latin typeface="Calibri"/>
                <a:ea typeface="Calibri"/>
                <a:cs typeface="Calibri"/>
              </a:rPr>
              <a:t>Cross-method application</a:t>
            </a:r>
          </a:p>
        </p:txBody>
      </p:sp>
      <p:sp>
        <p:nvSpPr>
          <p:cNvPr id="39" name="Text 16">
            <a:extLst>
              <a:ext uri="{FF2B5EF4-FFF2-40B4-BE49-F238E27FC236}">
                <a16:creationId xmlns:a16="http://schemas.microsoft.com/office/drawing/2014/main" id="{89B40688-6CCF-1036-8795-993386D35170}"/>
              </a:ext>
            </a:extLst>
          </p:cNvPr>
          <p:cNvSpPr/>
          <p:nvPr/>
        </p:nvSpPr>
        <p:spPr>
          <a:xfrm>
            <a:off x="4210030" y="1946553"/>
            <a:ext cx="402336" cy="457200"/>
          </a:xfrm>
          <a:prstGeom prst="rect">
            <a:avLst/>
          </a:prstGeom>
          <a:noFill/>
          <a:ln/>
        </p:spPr>
        <p:txBody>
          <a:bodyPr wrap="square" lIns="0" tIns="0" rIns="0" bIns="0" rtlCol="0" anchor="ctr"/>
          <a:lstStyle/>
          <a:p>
            <a:pPr algn="ctr"/>
            <a:r>
              <a:rPr lang="en-US" sz="2600" b="1">
                <a:solidFill>
                  <a:srgbClr val="97BC62"/>
                </a:solidFill>
                <a:latin typeface="Calibri"/>
                <a:ea typeface="Calibri"/>
                <a:cs typeface="Calibri"/>
              </a:rPr>
              <a:t>→</a:t>
            </a:r>
            <a:endParaRPr lang="en-US" sz="2600">
              <a:ea typeface="Calibri"/>
              <a:cs typeface="Calibri"/>
            </a:endParaRPr>
          </a:p>
        </p:txBody>
      </p:sp>
      <p:sp>
        <p:nvSpPr>
          <p:cNvPr id="13" name="Text 0">
            <a:extLst>
              <a:ext uri="{FF2B5EF4-FFF2-40B4-BE49-F238E27FC236}">
                <a16:creationId xmlns:a16="http://schemas.microsoft.com/office/drawing/2014/main" id="{5E9C3FDF-2ABB-FC7E-7E8B-F0FEE72E065A}"/>
              </a:ext>
            </a:extLst>
          </p:cNvPr>
          <p:cNvSpPr/>
          <p:nvPr/>
        </p:nvSpPr>
        <p:spPr>
          <a:xfrm>
            <a:off x="10635516" y="6140695"/>
            <a:ext cx="1545540" cy="203319"/>
          </a:xfrm>
          <a:prstGeom prst="rect">
            <a:avLst/>
          </a:prstGeom>
          <a:noFill/>
          <a:ln/>
        </p:spPr>
        <p:txBody>
          <a:bodyPr wrap="square" lIns="0" tIns="0" rIns="0" bIns="0" rtlCol="0" anchor="ctr"/>
          <a:lstStyle/>
          <a:p>
            <a:r>
              <a:rPr lang="en-US" sz="1200" b="1" kern="0" spc="200">
                <a:solidFill>
                  <a:srgbClr val="97BC62"/>
                </a:solidFill>
                <a:ea typeface="Calibri"/>
                <a:cs typeface="Calibri"/>
              </a:rPr>
              <a:t>www.xio-sa.com</a:t>
            </a:r>
            <a:endParaRPr lang="en-US" sz="1200" b="1" kern="0" spc="200" dirty="0">
              <a:solidFill>
                <a:srgbClr val="97BC62"/>
              </a:solidFill>
              <a:ea typeface="Calibri"/>
              <a:cs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EE1C93-5B86-3806-D7EC-31FC247B7AD0}"/>
              </a:ext>
            </a:extLst>
          </p:cNvPr>
          <p:cNvSpPr>
            <a:spLocks noGrp="1"/>
          </p:cNvSpPr>
          <p:nvPr>
            <p:ph type="sldNum" sz="quarter" idx="12"/>
          </p:nvPr>
        </p:nvSpPr>
        <p:spPr/>
        <p:txBody>
          <a:bodyPr/>
          <a:lstStyle/>
          <a:p>
            <a:fld id="{91E7459C-2A33-48E6-BA15-85A99BF6A849}" type="slidenum">
              <a:rPr lang="en-US" smtClean="0"/>
              <a:t>26</a:t>
            </a:fld>
            <a:endParaRPr lang="en-US"/>
          </a:p>
        </p:txBody>
      </p:sp>
      <p:sp>
        <p:nvSpPr>
          <p:cNvPr id="6" name="Text 0">
            <a:extLst>
              <a:ext uri="{FF2B5EF4-FFF2-40B4-BE49-F238E27FC236}">
                <a16:creationId xmlns:a16="http://schemas.microsoft.com/office/drawing/2014/main" id="{FA065710-FE12-6CC7-5B13-FC53DCA23A0D}"/>
              </a:ext>
            </a:extLst>
          </p:cNvPr>
          <p:cNvSpPr/>
          <p:nvPr/>
        </p:nvSpPr>
        <p:spPr>
          <a:xfrm>
            <a:off x="841194" y="166720"/>
            <a:ext cx="11091672" cy="292608"/>
          </a:xfrm>
          <a:prstGeom prst="rect">
            <a:avLst/>
          </a:prstGeom>
          <a:noFill/>
          <a:ln/>
        </p:spPr>
        <p:txBody>
          <a:bodyPr wrap="square" lIns="0" tIns="0" rIns="0" bIns="0" rtlCol="0" anchor="ctr"/>
          <a:lstStyle/>
          <a:p>
            <a:pPr marL="0" indent="0">
              <a:buNone/>
            </a:pPr>
            <a:r>
              <a:rPr lang="en-US" sz="1200" b="1" kern="0" spc="200">
                <a:solidFill>
                  <a:srgbClr val="97BC62"/>
                </a:solidFill>
                <a:latin typeface="Calibri" pitchFamily="34" charset="0"/>
                <a:ea typeface="Calibri" pitchFamily="34" charset="-122"/>
                <a:cs typeface="Calibri" pitchFamily="34" charset="-120"/>
              </a:rPr>
              <a:t>OUTLOOK</a:t>
            </a:r>
            <a:endParaRPr lang="en-US" sz="1200"/>
          </a:p>
        </p:txBody>
      </p:sp>
      <p:sp>
        <p:nvSpPr>
          <p:cNvPr id="7" name="Text 1">
            <a:extLst>
              <a:ext uri="{FF2B5EF4-FFF2-40B4-BE49-F238E27FC236}">
                <a16:creationId xmlns:a16="http://schemas.microsoft.com/office/drawing/2014/main" id="{028B5750-6611-CC83-AB2A-EF0C268BEB84}"/>
              </a:ext>
            </a:extLst>
          </p:cNvPr>
          <p:cNvSpPr/>
          <p:nvPr/>
        </p:nvSpPr>
        <p:spPr>
          <a:xfrm>
            <a:off x="841194" y="457205"/>
            <a:ext cx="11091672" cy="566928"/>
          </a:xfrm>
          <a:prstGeom prst="rect">
            <a:avLst/>
          </a:prstGeom>
          <a:noFill/>
          <a:ln/>
        </p:spPr>
        <p:txBody>
          <a:bodyPr wrap="square" lIns="0" tIns="0" rIns="0" bIns="0" rtlCol="0" anchor="ctr"/>
          <a:lstStyle/>
          <a:p>
            <a:pPr marL="0" indent="0">
              <a:buNone/>
            </a:pPr>
            <a:r>
              <a:rPr lang="en-US" sz="2700" b="1">
                <a:solidFill>
                  <a:srgbClr val="2C5F2D"/>
                </a:solidFill>
                <a:latin typeface="Cambria" pitchFamily="34" charset="0"/>
                <a:ea typeface="Cambria" pitchFamily="34" charset="-122"/>
                <a:cs typeface="Cambria" pitchFamily="34" charset="-120"/>
              </a:rPr>
              <a:t>What's next: papers, data &amp; tooling</a:t>
            </a:r>
            <a:endParaRPr lang="en-US" sz="2700"/>
          </a:p>
        </p:txBody>
      </p:sp>
      <p:sp>
        <p:nvSpPr>
          <p:cNvPr id="8" name="Shape 2">
            <a:extLst>
              <a:ext uri="{FF2B5EF4-FFF2-40B4-BE49-F238E27FC236}">
                <a16:creationId xmlns:a16="http://schemas.microsoft.com/office/drawing/2014/main" id="{5B121DF4-0D45-B007-FD04-32AF269E067C}"/>
              </a:ext>
            </a:extLst>
          </p:cNvPr>
          <p:cNvSpPr/>
          <p:nvPr/>
        </p:nvSpPr>
        <p:spPr>
          <a:xfrm>
            <a:off x="548640" y="1371605"/>
            <a:ext cx="11091672" cy="786384"/>
          </a:xfrm>
          <a:prstGeom prst="roundRect">
            <a:avLst>
              <a:gd name="adj" fmla="val 11628"/>
            </a:avLst>
          </a:prstGeom>
          <a:solidFill>
            <a:srgbClr val="F1F5EA"/>
          </a:solidFill>
          <a:ln/>
          <a:effectLst>
            <a:outerShdw blurRad="76200" dist="25400" dir="5400000" algn="bl" rotWithShape="0">
              <a:srgbClr val="000000">
                <a:alpha val="10000"/>
              </a:srgbClr>
            </a:outerShdw>
          </a:effectLst>
        </p:spPr>
        <p:txBody>
          <a:bodyPr/>
          <a:lstStyle/>
          <a:p>
            <a:endParaRPr lang="nb-NO"/>
          </a:p>
        </p:txBody>
      </p:sp>
      <p:sp>
        <p:nvSpPr>
          <p:cNvPr id="9" name="Shape 3">
            <a:extLst>
              <a:ext uri="{FF2B5EF4-FFF2-40B4-BE49-F238E27FC236}">
                <a16:creationId xmlns:a16="http://schemas.microsoft.com/office/drawing/2014/main" id="{49DD4130-973C-9C9D-ABA5-3FA62708035A}"/>
              </a:ext>
            </a:extLst>
          </p:cNvPr>
          <p:cNvSpPr/>
          <p:nvPr/>
        </p:nvSpPr>
        <p:spPr>
          <a:xfrm>
            <a:off x="841248" y="1508765"/>
            <a:ext cx="512064" cy="512064"/>
          </a:xfrm>
          <a:prstGeom prst="ellipse">
            <a:avLst/>
          </a:prstGeom>
          <a:solidFill>
            <a:srgbClr val="2C5F2D"/>
          </a:solidFill>
          <a:ln/>
        </p:spPr>
        <p:txBody>
          <a:bodyPr/>
          <a:lstStyle/>
          <a:p>
            <a:endParaRPr lang="nb-NO"/>
          </a:p>
        </p:txBody>
      </p:sp>
      <p:pic>
        <p:nvPicPr>
          <p:cNvPr id="10" name="Image 0" descr="preencoded.png">
            <a:extLst>
              <a:ext uri="{FF2B5EF4-FFF2-40B4-BE49-F238E27FC236}">
                <a16:creationId xmlns:a16="http://schemas.microsoft.com/office/drawing/2014/main" id="{318F2F46-A4D1-0908-FDB6-BAF027955D58}"/>
              </a:ext>
            </a:extLst>
          </p:cNvPr>
          <p:cNvPicPr>
            <a:picLocks noChangeAspect="1"/>
          </p:cNvPicPr>
          <p:nvPr/>
        </p:nvPicPr>
        <p:blipFill>
          <a:blip r:embed="rId2"/>
          <a:stretch>
            <a:fillRect/>
          </a:stretch>
        </p:blipFill>
        <p:spPr>
          <a:xfrm>
            <a:off x="964692" y="1632209"/>
            <a:ext cx="265176" cy="265176"/>
          </a:xfrm>
          <a:prstGeom prst="rect">
            <a:avLst/>
          </a:prstGeom>
        </p:spPr>
      </p:pic>
      <p:sp>
        <p:nvSpPr>
          <p:cNvPr id="11" name="Text 4">
            <a:extLst>
              <a:ext uri="{FF2B5EF4-FFF2-40B4-BE49-F238E27FC236}">
                <a16:creationId xmlns:a16="http://schemas.microsoft.com/office/drawing/2014/main" id="{CCC06E0C-D9AD-40E9-1631-FC6CDBA8F61E}"/>
              </a:ext>
            </a:extLst>
          </p:cNvPr>
          <p:cNvSpPr/>
          <p:nvPr/>
        </p:nvSpPr>
        <p:spPr>
          <a:xfrm>
            <a:off x="1572768" y="1371605"/>
            <a:ext cx="7955280" cy="786384"/>
          </a:xfrm>
          <a:prstGeom prst="rect">
            <a:avLst/>
          </a:prstGeom>
          <a:noFill/>
          <a:ln/>
        </p:spPr>
        <p:txBody>
          <a:bodyPr wrap="square" lIns="0" tIns="0" rIns="0" bIns="0" rtlCol="0" anchor="ctr"/>
          <a:lstStyle/>
          <a:p>
            <a:pPr marL="0" indent="0">
              <a:lnSpc>
                <a:spcPct val="100000"/>
              </a:lnSpc>
              <a:spcAft>
                <a:spcPts val="300"/>
              </a:spcAft>
              <a:buNone/>
            </a:pPr>
            <a:r>
              <a:rPr lang="en-US" sz="1600" b="1">
                <a:solidFill>
                  <a:srgbClr val="1F4220"/>
                </a:solidFill>
                <a:latin typeface="Calibri"/>
                <a:ea typeface="Calibri"/>
                <a:cs typeface="Calibri"/>
              </a:rPr>
              <a:t>Goldenberg et al.</a:t>
            </a:r>
            <a:endParaRPr lang="en-US" sz="1600">
              <a:latin typeface="Calibri"/>
              <a:ea typeface="Calibri"/>
              <a:cs typeface="Calibri"/>
            </a:endParaRPr>
          </a:p>
          <a:p>
            <a:pPr marL="0" indent="0">
              <a:lnSpc>
                <a:spcPct val="100000"/>
              </a:lnSpc>
              <a:buNone/>
            </a:pPr>
            <a:r>
              <a:rPr lang="en-US" sz="1400">
                <a:solidFill>
                  <a:srgbClr val="333D33"/>
                </a:solidFill>
                <a:latin typeface="Calibri"/>
                <a:ea typeface="Calibri"/>
                <a:cs typeface="Calibri"/>
              </a:rPr>
              <a:t>Impacts on biodiversity, human health &amp; natural resources across the global economy</a:t>
            </a:r>
            <a:endParaRPr lang="en-US" sz="1400">
              <a:latin typeface="Calibri"/>
              <a:ea typeface="Calibri"/>
              <a:cs typeface="Calibri"/>
            </a:endParaRPr>
          </a:p>
        </p:txBody>
      </p:sp>
      <p:sp>
        <p:nvSpPr>
          <p:cNvPr id="12" name="Shape 5">
            <a:extLst>
              <a:ext uri="{FF2B5EF4-FFF2-40B4-BE49-F238E27FC236}">
                <a16:creationId xmlns:a16="http://schemas.microsoft.com/office/drawing/2014/main" id="{87180755-D7A6-DE0A-3D1A-B48025F949F0}"/>
              </a:ext>
            </a:extLst>
          </p:cNvPr>
          <p:cNvSpPr/>
          <p:nvPr/>
        </p:nvSpPr>
        <p:spPr>
          <a:xfrm>
            <a:off x="9756648" y="1572773"/>
            <a:ext cx="1627632" cy="384048"/>
          </a:xfrm>
          <a:prstGeom prst="roundRect">
            <a:avLst>
              <a:gd name="adj" fmla="val 50000"/>
            </a:avLst>
          </a:prstGeom>
          <a:solidFill>
            <a:srgbClr val="F4ECD7"/>
          </a:solidFill>
          <a:ln/>
        </p:spPr>
        <p:txBody>
          <a:bodyPr/>
          <a:lstStyle/>
          <a:p>
            <a:endParaRPr lang="nb-NO"/>
          </a:p>
        </p:txBody>
      </p:sp>
      <p:sp>
        <p:nvSpPr>
          <p:cNvPr id="13" name="Text 6">
            <a:extLst>
              <a:ext uri="{FF2B5EF4-FFF2-40B4-BE49-F238E27FC236}">
                <a16:creationId xmlns:a16="http://schemas.microsoft.com/office/drawing/2014/main" id="{CC005B72-4AE8-3152-9C94-62619B7F856D}"/>
              </a:ext>
            </a:extLst>
          </p:cNvPr>
          <p:cNvSpPr/>
          <p:nvPr/>
        </p:nvSpPr>
        <p:spPr>
          <a:xfrm>
            <a:off x="9756648" y="1572773"/>
            <a:ext cx="1627632" cy="384048"/>
          </a:xfrm>
          <a:prstGeom prst="rect">
            <a:avLst/>
          </a:prstGeom>
          <a:noFill/>
          <a:ln/>
        </p:spPr>
        <p:txBody>
          <a:bodyPr wrap="square" lIns="0" tIns="0" rIns="0" bIns="0" rtlCol="0" anchor="ctr"/>
          <a:lstStyle/>
          <a:p>
            <a:pPr marL="0" indent="0" algn="ctr">
              <a:buNone/>
            </a:pPr>
            <a:r>
              <a:rPr lang="en-US" sz="1400" b="1">
                <a:solidFill>
                  <a:srgbClr val="8A6A1C"/>
                </a:solidFill>
                <a:latin typeface="Calibri"/>
                <a:ea typeface="Calibri"/>
                <a:cs typeface="Calibri"/>
              </a:rPr>
              <a:t>Under review</a:t>
            </a:r>
            <a:endParaRPr lang="en-US" sz="1400">
              <a:latin typeface="Calibri"/>
              <a:ea typeface="Calibri"/>
              <a:cs typeface="Calibri"/>
            </a:endParaRPr>
          </a:p>
        </p:txBody>
      </p:sp>
      <p:sp>
        <p:nvSpPr>
          <p:cNvPr id="14" name="Shape 7">
            <a:extLst>
              <a:ext uri="{FF2B5EF4-FFF2-40B4-BE49-F238E27FC236}">
                <a16:creationId xmlns:a16="http://schemas.microsoft.com/office/drawing/2014/main" id="{F0C1C371-4A09-A8AD-4EE1-C34DF7358FFB}"/>
              </a:ext>
            </a:extLst>
          </p:cNvPr>
          <p:cNvSpPr/>
          <p:nvPr/>
        </p:nvSpPr>
        <p:spPr>
          <a:xfrm>
            <a:off x="548640" y="2363729"/>
            <a:ext cx="11091672" cy="786384"/>
          </a:xfrm>
          <a:prstGeom prst="roundRect">
            <a:avLst>
              <a:gd name="adj" fmla="val 11628"/>
            </a:avLst>
          </a:prstGeom>
          <a:solidFill>
            <a:srgbClr val="F1F5EA"/>
          </a:solidFill>
          <a:ln/>
          <a:effectLst>
            <a:outerShdw blurRad="76200" dist="25400" dir="5400000" algn="bl" rotWithShape="0">
              <a:srgbClr val="000000">
                <a:alpha val="10000"/>
              </a:srgbClr>
            </a:outerShdw>
          </a:effectLst>
        </p:spPr>
        <p:txBody>
          <a:bodyPr/>
          <a:lstStyle/>
          <a:p>
            <a:endParaRPr lang="nb-NO"/>
          </a:p>
        </p:txBody>
      </p:sp>
      <p:sp>
        <p:nvSpPr>
          <p:cNvPr id="15" name="Shape 8">
            <a:extLst>
              <a:ext uri="{FF2B5EF4-FFF2-40B4-BE49-F238E27FC236}">
                <a16:creationId xmlns:a16="http://schemas.microsoft.com/office/drawing/2014/main" id="{A9D9BB4E-9D9C-B337-63BE-7340A8DB7484}"/>
              </a:ext>
            </a:extLst>
          </p:cNvPr>
          <p:cNvSpPr/>
          <p:nvPr/>
        </p:nvSpPr>
        <p:spPr>
          <a:xfrm>
            <a:off x="841248" y="2500889"/>
            <a:ext cx="512064" cy="512064"/>
          </a:xfrm>
          <a:prstGeom prst="ellipse">
            <a:avLst/>
          </a:prstGeom>
          <a:solidFill>
            <a:srgbClr val="2C5F2D"/>
          </a:solidFill>
          <a:ln/>
        </p:spPr>
        <p:txBody>
          <a:bodyPr/>
          <a:lstStyle/>
          <a:p>
            <a:endParaRPr lang="nb-NO"/>
          </a:p>
        </p:txBody>
      </p:sp>
      <p:pic>
        <p:nvPicPr>
          <p:cNvPr id="16" name="Image 1" descr="preencoded.png">
            <a:extLst>
              <a:ext uri="{FF2B5EF4-FFF2-40B4-BE49-F238E27FC236}">
                <a16:creationId xmlns:a16="http://schemas.microsoft.com/office/drawing/2014/main" id="{974E0F85-2F6C-363E-C412-EE803240B3AC}"/>
              </a:ext>
            </a:extLst>
          </p:cNvPr>
          <p:cNvPicPr>
            <a:picLocks noChangeAspect="1"/>
          </p:cNvPicPr>
          <p:nvPr/>
        </p:nvPicPr>
        <p:blipFill>
          <a:blip r:embed="rId3"/>
          <a:stretch>
            <a:fillRect/>
          </a:stretch>
        </p:blipFill>
        <p:spPr>
          <a:xfrm>
            <a:off x="964692" y="2624333"/>
            <a:ext cx="265176" cy="265176"/>
          </a:xfrm>
          <a:prstGeom prst="rect">
            <a:avLst/>
          </a:prstGeom>
        </p:spPr>
      </p:pic>
      <p:sp>
        <p:nvSpPr>
          <p:cNvPr id="17" name="Text 9">
            <a:extLst>
              <a:ext uri="{FF2B5EF4-FFF2-40B4-BE49-F238E27FC236}">
                <a16:creationId xmlns:a16="http://schemas.microsoft.com/office/drawing/2014/main" id="{63A4FE3A-DA22-2035-2979-8FC5D2793461}"/>
              </a:ext>
            </a:extLst>
          </p:cNvPr>
          <p:cNvSpPr/>
          <p:nvPr/>
        </p:nvSpPr>
        <p:spPr>
          <a:xfrm>
            <a:off x="1572768" y="2363729"/>
            <a:ext cx="7955280" cy="786384"/>
          </a:xfrm>
          <a:prstGeom prst="rect">
            <a:avLst/>
          </a:prstGeom>
          <a:noFill/>
          <a:ln/>
        </p:spPr>
        <p:txBody>
          <a:bodyPr wrap="square" lIns="0" tIns="0" rIns="0" bIns="0" rtlCol="0" anchor="ctr"/>
          <a:lstStyle/>
          <a:p>
            <a:pPr>
              <a:spcAft>
                <a:spcPts val="300"/>
              </a:spcAft>
            </a:pPr>
            <a:r>
              <a:rPr lang="en-US" sz="1600" b="1">
                <a:solidFill>
                  <a:srgbClr val="1F4220"/>
                </a:solidFill>
                <a:latin typeface="Calibri"/>
                <a:ea typeface="Calibri"/>
                <a:cs typeface="Calibri"/>
              </a:rPr>
              <a:t>Eikeland et al.</a:t>
            </a:r>
            <a:endParaRPr lang="en-US" sz="1600"/>
          </a:p>
          <a:p>
            <a:pPr marL="0" indent="0">
              <a:lnSpc>
                <a:spcPct val="100000"/>
              </a:lnSpc>
              <a:buNone/>
            </a:pPr>
            <a:r>
              <a:rPr lang="en-US" sz="1400">
                <a:solidFill>
                  <a:srgbClr val="333D33"/>
                </a:solidFill>
                <a:latin typeface="Calibri"/>
                <a:ea typeface="Calibri"/>
                <a:cs typeface="Calibri"/>
              </a:rPr>
              <a:t>Biodiversity pressures of the fashion industry</a:t>
            </a:r>
            <a:endParaRPr lang="en-US" sz="1400">
              <a:latin typeface="Calibri"/>
              <a:ea typeface="Calibri"/>
              <a:cs typeface="Calibri"/>
            </a:endParaRPr>
          </a:p>
        </p:txBody>
      </p:sp>
      <p:sp>
        <p:nvSpPr>
          <p:cNvPr id="18" name="Shape 10">
            <a:extLst>
              <a:ext uri="{FF2B5EF4-FFF2-40B4-BE49-F238E27FC236}">
                <a16:creationId xmlns:a16="http://schemas.microsoft.com/office/drawing/2014/main" id="{9DA81D9E-51F2-8096-3D5D-7448C6DD12CF}"/>
              </a:ext>
            </a:extLst>
          </p:cNvPr>
          <p:cNvSpPr/>
          <p:nvPr/>
        </p:nvSpPr>
        <p:spPr>
          <a:xfrm>
            <a:off x="9756648" y="2564897"/>
            <a:ext cx="1627632" cy="384048"/>
          </a:xfrm>
          <a:prstGeom prst="roundRect">
            <a:avLst>
              <a:gd name="adj" fmla="val 50000"/>
            </a:avLst>
          </a:prstGeom>
          <a:solidFill>
            <a:srgbClr val="F4ECD7"/>
          </a:solidFill>
          <a:ln/>
        </p:spPr>
        <p:txBody>
          <a:bodyPr/>
          <a:lstStyle/>
          <a:p>
            <a:endParaRPr lang="nb-NO"/>
          </a:p>
        </p:txBody>
      </p:sp>
      <p:sp>
        <p:nvSpPr>
          <p:cNvPr id="19" name="Text 11">
            <a:extLst>
              <a:ext uri="{FF2B5EF4-FFF2-40B4-BE49-F238E27FC236}">
                <a16:creationId xmlns:a16="http://schemas.microsoft.com/office/drawing/2014/main" id="{5BFD2A08-AE50-40ED-106A-0FA769630CEC}"/>
              </a:ext>
            </a:extLst>
          </p:cNvPr>
          <p:cNvSpPr/>
          <p:nvPr/>
        </p:nvSpPr>
        <p:spPr>
          <a:xfrm>
            <a:off x="9756648" y="2564897"/>
            <a:ext cx="1627632" cy="384048"/>
          </a:xfrm>
          <a:prstGeom prst="rect">
            <a:avLst/>
          </a:prstGeom>
          <a:noFill/>
          <a:ln/>
        </p:spPr>
        <p:txBody>
          <a:bodyPr wrap="square" lIns="0" tIns="0" rIns="0" bIns="0" rtlCol="0" anchor="ctr"/>
          <a:lstStyle/>
          <a:p>
            <a:pPr algn="ctr"/>
            <a:r>
              <a:rPr lang="en-US" sz="1400" b="1">
                <a:solidFill>
                  <a:srgbClr val="8A6A1C"/>
                </a:solidFill>
                <a:latin typeface="Calibri"/>
                <a:ea typeface="Calibri"/>
                <a:cs typeface="Calibri"/>
              </a:rPr>
              <a:t>In prep</a:t>
            </a:r>
            <a:endParaRPr lang="en-US" sz="1400">
              <a:ea typeface="Calibri"/>
              <a:cs typeface="Calibri"/>
            </a:endParaRPr>
          </a:p>
        </p:txBody>
      </p:sp>
      <p:sp>
        <p:nvSpPr>
          <p:cNvPr id="20" name="Shape 12">
            <a:extLst>
              <a:ext uri="{FF2B5EF4-FFF2-40B4-BE49-F238E27FC236}">
                <a16:creationId xmlns:a16="http://schemas.microsoft.com/office/drawing/2014/main" id="{85B61864-E0F7-DE47-78B6-3C103AFA1F5B}"/>
              </a:ext>
            </a:extLst>
          </p:cNvPr>
          <p:cNvSpPr/>
          <p:nvPr/>
        </p:nvSpPr>
        <p:spPr>
          <a:xfrm>
            <a:off x="548640" y="3355853"/>
            <a:ext cx="11091672" cy="786384"/>
          </a:xfrm>
          <a:prstGeom prst="roundRect">
            <a:avLst>
              <a:gd name="adj" fmla="val 11628"/>
            </a:avLst>
          </a:prstGeom>
          <a:solidFill>
            <a:srgbClr val="F1F5EA"/>
          </a:solidFill>
          <a:ln/>
          <a:effectLst>
            <a:outerShdw blurRad="76200" dist="25400" dir="5400000" algn="bl" rotWithShape="0">
              <a:srgbClr val="000000">
                <a:alpha val="10000"/>
              </a:srgbClr>
            </a:outerShdw>
          </a:effectLst>
        </p:spPr>
        <p:txBody>
          <a:bodyPr/>
          <a:lstStyle/>
          <a:p>
            <a:endParaRPr lang="nb-NO"/>
          </a:p>
        </p:txBody>
      </p:sp>
      <p:sp>
        <p:nvSpPr>
          <p:cNvPr id="21" name="Shape 13">
            <a:extLst>
              <a:ext uri="{FF2B5EF4-FFF2-40B4-BE49-F238E27FC236}">
                <a16:creationId xmlns:a16="http://schemas.microsoft.com/office/drawing/2014/main" id="{538AE03E-CAE6-FBC2-5D9E-6215FA58E1F8}"/>
              </a:ext>
            </a:extLst>
          </p:cNvPr>
          <p:cNvSpPr/>
          <p:nvPr/>
        </p:nvSpPr>
        <p:spPr>
          <a:xfrm>
            <a:off x="841248" y="3493013"/>
            <a:ext cx="512064" cy="512064"/>
          </a:xfrm>
          <a:prstGeom prst="ellipse">
            <a:avLst/>
          </a:prstGeom>
          <a:solidFill>
            <a:srgbClr val="2C5F2D"/>
          </a:solidFill>
          <a:ln/>
        </p:spPr>
        <p:txBody>
          <a:bodyPr/>
          <a:lstStyle/>
          <a:p>
            <a:endParaRPr lang="nb-NO"/>
          </a:p>
        </p:txBody>
      </p:sp>
      <p:pic>
        <p:nvPicPr>
          <p:cNvPr id="22" name="Image 2" descr="preencoded.png">
            <a:extLst>
              <a:ext uri="{FF2B5EF4-FFF2-40B4-BE49-F238E27FC236}">
                <a16:creationId xmlns:a16="http://schemas.microsoft.com/office/drawing/2014/main" id="{455FA407-C318-A216-58C0-18811D8CE20D}"/>
              </a:ext>
            </a:extLst>
          </p:cNvPr>
          <p:cNvPicPr>
            <a:picLocks noChangeAspect="1"/>
          </p:cNvPicPr>
          <p:nvPr/>
        </p:nvPicPr>
        <p:blipFill>
          <a:blip r:embed="rId4"/>
          <a:stretch>
            <a:fillRect/>
          </a:stretch>
        </p:blipFill>
        <p:spPr>
          <a:xfrm>
            <a:off x="964692" y="3616457"/>
            <a:ext cx="265176" cy="265176"/>
          </a:xfrm>
          <a:prstGeom prst="rect">
            <a:avLst/>
          </a:prstGeom>
        </p:spPr>
      </p:pic>
      <p:sp>
        <p:nvSpPr>
          <p:cNvPr id="23" name="Text 14">
            <a:extLst>
              <a:ext uri="{FF2B5EF4-FFF2-40B4-BE49-F238E27FC236}">
                <a16:creationId xmlns:a16="http://schemas.microsoft.com/office/drawing/2014/main" id="{2BA0B3BF-1BED-C2E6-3873-E64A4DE80CA5}"/>
              </a:ext>
            </a:extLst>
          </p:cNvPr>
          <p:cNvSpPr/>
          <p:nvPr/>
        </p:nvSpPr>
        <p:spPr>
          <a:xfrm>
            <a:off x="1572768" y="3355853"/>
            <a:ext cx="7955280" cy="786384"/>
          </a:xfrm>
          <a:prstGeom prst="rect">
            <a:avLst/>
          </a:prstGeom>
          <a:noFill/>
          <a:ln/>
        </p:spPr>
        <p:txBody>
          <a:bodyPr wrap="square" lIns="0" tIns="0" rIns="0" bIns="0" rtlCol="0" anchor="ctr"/>
          <a:lstStyle/>
          <a:p>
            <a:pPr marL="0" indent="0">
              <a:lnSpc>
                <a:spcPct val="100000"/>
              </a:lnSpc>
              <a:spcAft>
                <a:spcPts val="300"/>
              </a:spcAft>
              <a:buNone/>
            </a:pPr>
            <a:r>
              <a:rPr lang="en-US" sz="1600" b="1">
                <a:solidFill>
                  <a:srgbClr val="1F4220"/>
                </a:solidFill>
                <a:latin typeface="Calibri"/>
                <a:ea typeface="Calibri"/>
                <a:cs typeface="Calibri"/>
              </a:rPr>
              <a:t>Impact-characterization satellite account</a:t>
            </a:r>
            <a:endParaRPr lang="en-US" sz="1600">
              <a:latin typeface="Calibri"/>
              <a:ea typeface="Calibri"/>
              <a:cs typeface="Calibri"/>
            </a:endParaRPr>
          </a:p>
          <a:p>
            <a:pPr marL="0" indent="0">
              <a:lnSpc>
                <a:spcPct val="100000"/>
              </a:lnSpc>
              <a:buNone/>
            </a:pPr>
            <a:r>
              <a:rPr lang="en-US" sz="1400">
                <a:solidFill>
                  <a:srgbClr val="333D33"/>
                </a:solidFill>
                <a:latin typeface="Calibri"/>
                <a:ea typeface="Calibri"/>
                <a:cs typeface="Calibri"/>
              </a:rPr>
              <a:t>Upcoming EXIOBASE 3.11</a:t>
            </a:r>
            <a:endParaRPr lang="en-US" sz="1400">
              <a:latin typeface="Calibri"/>
              <a:ea typeface="Calibri"/>
              <a:cs typeface="Calibri"/>
            </a:endParaRPr>
          </a:p>
        </p:txBody>
      </p:sp>
      <p:sp>
        <p:nvSpPr>
          <p:cNvPr id="24" name="Shape 15">
            <a:extLst>
              <a:ext uri="{FF2B5EF4-FFF2-40B4-BE49-F238E27FC236}">
                <a16:creationId xmlns:a16="http://schemas.microsoft.com/office/drawing/2014/main" id="{3C0D6602-80E3-74A1-73AB-FA36FDFB813F}"/>
              </a:ext>
            </a:extLst>
          </p:cNvPr>
          <p:cNvSpPr/>
          <p:nvPr/>
        </p:nvSpPr>
        <p:spPr>
          <a:xfrm>
            <a:off x="9756648" y="3557021"/>
            <a:ext cx="1627632" cy="384048"/>
          </a:xfrm>
          <a:prstGeom prst="roundRect">
            <a:avLst>
              <a:gd name="adj" fmla="val 50000"/>
            </a:avLst>
          </a:prstGeom>
          <a:solidFill>
            <a:srgbClr val="E2EFCF"/>
          </a:solidFill>
          <a:ln/>
        </p:spPr>
        <p:txBody>
          <a:bodyPr/>
          <a:lstStyle/>
          <a:p>
            <a:endParaRPr lang="nb-NO"/>
          </a:p>
        </p:txBody>
      </p:sp>
      <p:sp>
        <p:nvSpPr>
          <p:cNvPr id="25" name="Text 16">
            <a:extLst>
              <a:ext uri="{FF2B5EF4-FFF2-40B4-BE49-F238E27FC236}">
                <a16:creationId xmlns:a16="http://schemas.microsoft.com/office/drawing/2014/main" id="{1E3EC307-6541-1F29-E9CE-6FABD4B49384}"/>
              </a:ext>
            </a:extLst>
          </p:cNvPr>
          <p:cNvSpPr/>
          <p:nvPr/>
        </p:nvSpPr>
        <p:spPr>
          <a:xfrm>
            <a:off x="9756648" y="3557021"/>
            <a:ext cx="1627632" cy="384048"/>
          </a:xfrm>
          <a:prstGeom prst="rect">
            <a:avLst/>
          </a:prstGeom>
          <a:noFill/>
          <a:ln/>
        </p:spPr>
        <p:txBody>
          <a:bodyPr wrap="square" lIns="0" tIns="0" rIns="0" bIns="0" rtlCol="0" anchor="ctr"/>
          <a:lstStyle/>
          <a:p>
            <a:pPr marL="0" indent="0" algn="ctr">
              <a:buNone/>
            </a:pPr>
            <a:r>
              <a:rPr lang="en-US" sz="1400" b="1">
                <a:solidFill>
                  <a:srgbClr val="4F6B24"/>
                </a:solidFill>
                <a:latin typeface="Calibri"/>
                <a:ea typeface="Calibri"/>
                <a:cs typeface="Calibri"/>
              </a:rPr>
              <a:t>Beta</a:t>
            </a:r>
            <a:endParaRPr lang="en-US" sz="1400">
              <a:latin typeface="Calibri"/>
              <a:ea typeface="Calibri"/>
              <a:cs typeface="Calibri"/>
            </a:endParaRPr>
          </a:p>
        </p:txBody>
      </p:sp>
      <p:sp>
        <p:nvSpPr>
          <p:cNvPr id="26" name="Shape 17">
            <a:extLst>
              <a:ext uri="{FF2B5EF4-FFF2-40B4-BE49-F238E27FC236}">
                <a16:creationId xmlns:a16="http://schemas.microsoft.com/office/drawing/2014/main" id="{ECB513F6-408A-1421-7888-8CE6D84006F9}"/>
              </a:ext>
            </a:extLst>
          </p:cNvPr>
          <p:cNvSpPr/>
          <p:nvPr/>
        </p:nvSpPr>
        <p:spPr>
          <a:xfrm>
            <a:off x="548640" y="4347977"/>
            <a:ext cx="11091672" cy="786384"/>
          </a:xfrm>
          <a:prstGeom prst="roundRect">
            <a:avLst>
              <a:gd name="adj" fmla="val 11628"/>
            </a:avLst>
          </a:prstGeom>
          <a:solidFill>
            <a:srgbClr val="F1F5EA"/>
          </a:solidFill>
          <a:ln/>
          <a:effectLst>
            <a:outerShdw blurRad="76200" dist="25400" dir="5400000" algn="bl" rotWithShape="0">
              <a:srgbClr val="000000">
                <a:alpha val="10000"/>
              </a:srgbClr>
            </a:outerShdw>
          </a:effectLst>
        </p:spPr>
        <p:txBody>
          <a:bodyPr/>
          <a:lstStyle/>
          <a:p>
            <a:endParaRPr lang="nb-NO"/>
          </a:p>
        </p:txBody>
      </p:sp>
      <p:sp>
        <p:nvSpPr>
          <p:cNvPr id="27" name="Shape 18">
            <a:extLst>
              <a:ext uri="{FF2B5EF4-FFF2-40B4-BE49-F238E27FC236}">
                <a16:creationId xmlns:a16="http://schemas.microsoft.com/office/drawing/2014/main" id="{3B3155F0-8EC7-34A5-AA72-A4F237F0F83B}"/>
              </a:ext>
            </a:extLst>
          </p:cNvPr>
          <p:cNvSpPr/>
          <p:nvPr/>
        </p:nvSpPr>
        <p:spPr>
          <a:xfrm>
            <a:off x="841248" y="4485137"/>
            <a:ext cx="512064" cy="512064"/>
          </a:xfrm>
          <a:prstGeom prst="ellipse">
            <a:avLst/>
          </a:prstGeom>
          <a:solidFill>
            <a:srgbClr val="2C5F2D"/>
          </a:solidFill>
          <a:ln/>
        </p:spPr>
        <p:txBody>
          <a:bodyPr/>
          <a:lstStyle/>
          <a:p>
            <a:endParaRPr lang="nb-NO"/>
          </a:p>
        </p:txBody>
      </p:sp>
      <p:pic>
        <p:nvPicPr>
          <p:cNvPr id="28" name="Image 3" descr="preencoded.png">
            <a:extLst>
              <a:ext uri="{FF2B5EF4-FFF2-40B4-BE49-F238E27FC236}">
                <a16:creationId xmlns:a16="http://schemas.microsoft.com/office/drawing/2014/main" id="{F7B76A4E-7B8B-78E2-59F4-7CD66785319E}"/>
              </a:ext>
            </a:extLst>
          </p:cNvPr>
          <p:cNvPicPr>
            <a:picLocks noChangeAspect="1"/>
          </p:cNvPicPr>
          <p:nvPr/>
        </p:nvPicPr>
        <p:blipFill>
          <a:blip r:embed="rId5"/>
          <a:stretch>
            <a:fillRect/>
          </a:stretch>
        </p:blipFill>
        <p:spPr>
          <a:xfrm>
            <a:off x="964692" y="4608581"/>
            <a:ext cx="265176" cy="265176"/>
          </a:xfrm>
          <a:prstGeom prst="rect">
            <a:avLst/>
          </a:prstGeom>
        </p:spPr>
      </p:pic>
      <p:sp>
        <p:nvSpPr>
          <p:cNvPr id="29" name="Text 19">
            <a:extLst>
              <a:ext uri="{FF2B5EF4-FFF2-40B4-BE49-F238E27FC236}">
                <a16:creationId xmlns:a16="http://schemas.microsoft.com/office/drawing/2014/main" id="{B19AE040-05E7-8DD6-CD1E-49F383A46299}"/>
              </a:ext>
            </a:extLst>
          </p:cNvPr>
          <p:cNvSpPr/>
          <p:nvPr/>
        </p:nvSpPr>
        <p:spPr>
          <a:xfrm>
            <a:off x="1572768" y="4347977"/>
            <a:ext cx="7955280" cy="786384"/>
          </a:xfrm>
          <a:prstGeom prst="rect">
            <a:avLst/>
          </a:prstGeom>
          <a:noFill/>
          <a:ln/>
        </p:spPr>
        <p:txBody>
          <a:bodyPr wrap="square" lIns="0" tIns="0" rIns="0" bIns="0" rtlCol="0" anchor="ctr"/>
          <a:lstStyle/>
          <a:p>
            <a:pPr marL="0" indent="0">
              <a:lnSpc>
                <a:spcPct val="100000"/>
              </a:lnSpc>
              <a:spcAft>
                <a:spcPts val="300"/>
              </a:spcAft>
              <a:buNone/>
            </a:pPr>
            <a:r>
              <a:rPr lang="en-US" sz="1600" b="1">
                <a:solidFill>
                  <a:srgbClr val="1F4220"/>
                </a:solidFill>
                <a:latin typeface="Calibri"/>
                <a:ea typeface="Calibri"/>
                <a:cs typeface="Calibri"/>
              </a:rPr>
              <a:t>Spend-based impact factors</a:t>
            </a:r>
            <a:endParaRPr lang="en-US" sz="1600">
              <a:latin typeface="Calibri"/>
              <a:ea typeface="Calibri"/>
              <a:cs typeface="Calibri"/>
            </a:endParaRPr>
          </a:p>
          <a:p>
            <a:pPr marL="0" indent="0">
              <a:lnSpc>
                <a:spcPct val="100000"/>
              </a:lnSpc>
              <a:buNone/>
            </a:pPr>
            <a:r>
              <a:rPr lang="en-US" sz="1400">
                <a:solidFill>
                  <a:srgbClr val="333D33"/>
                </a:solidFill>
                <a:latin typeface="Calibri"/>
                <a:ea typeface="Calibri"/>
                <a:cs typeface="Calibri"/>
              </a:rPr>
              <a:t>In the XIO Sustainability Analytics scope 1 / 2 / 3 factor package  ·  </a:t>
            </a:r>
            <a:r>
              <a:rPr lang="en-US" sz="1400" b="1">
                <a:solidFill>
                  <a:srgbClr val="2C5F2D"/>
                </a:solidFill>
                <a:latin typeface="Calibri"/>
                <a:ea typeface="Calibri"/>
                <a:cs typeface="Calibri"/>
              </a:rPr>
              <a:t>xio-sa.com</a:t>
            </a:r>
            <a:endParaRPr lang="en-US" sz="1400">
              <a:latin typeface="Calibri"/>
              <a:ea typeface="Calibri"/>
              <a:cs typeface="Calibri"/>
            </a:endParaRPr>
          </a:p>
        </p:txBody>
      </p:sp>
      <p:sp>
        <p:nvSpPr>
          <p:cNvPr id="32" name="Shape 22">
            <a:extLst>
              <a:ext uri="{FF2B5EF4-FFF2-40B4-BE49-F238E27FC236}">
                <a16:creationId xmlns:a16="http://schemas.microsoft.com/office/drawing/2014/main" id="{1113D56D-1FA6-2AB1-5330-5EE2133883E9}"/>
              </a:ext>
            </a:extLst>
          </p:cNvPr>
          <p:cNvSpPr/>
          <p:nvPr/>
        </p:nvSpPr>
        <p:spPr>
          <a:xfrm>
            <a:off x="548640" y="5340101"/>
            <a:ext cx="11091672" cy="786384"/>
          </a:xfrm>
          <a:prstGeom prst="roundRect">
            <a:avLst>
              <a:gd name="adj" fmla="val 11628"/>
            </a:avLst>
          </a:prstGeom>
          <a:solidFill>
            <a:srgbClr val="F1F5EA"/>
          </a:solidFill>
          <a:ln/>
          <a:effectLst>
            <a:outerShdw blurRad="76200" dist="25400" dir="5400000" algn="bl" rotWithShape="0">
              <a:srgbClr val="000000">
                <a:alpha val="10000"/>
              </a:srgbClr>
            </a:outerShdw>
          </a:effectLst>
        </p:spPr>
        <p:txBody>
          <a:bodyPr/>
          <a:lstStyle/>
          <a:p>
            <a:endParaRPr lang="nb-NO"/>
          </a:p>
        </p:txBody>
      </p:sp>
      <p:sp>
        <p:nvSpPr>
          <p:cNvPr id="33" name="Shape 23">
            <a:extLst>
              <a:ext uri="{FF2B5EF4-FFF2-40B4-BE49-F238E27FC236}">
                <a16:creationId xmlns:a16="http://schemas.microsoft.com/office/drawing/2014/main" id="{4CEA36AE-7C7F-BDD0-89EB-426C11A22786}"/>
              </a:ext>
            </a:extLst>
          </p:cNvPr>
          <p:cNvSpPr/>
          <p:nvPr/>
        </p:nvSpPr>
        <p:spPr>
          <a:xfrm>
            <a:off x="841248" y="5477261"/>
            <a:ext cx="512064" cy="512064"/>
          </a:xfrm>
          <a:prstGeom prst="ellipse">
            <a:avLst/>
          </a:prstGeom>
          <a:solidFill>
            <a:srgbClr val="2C5F2D"/>
          </a:solidFill>
          <a:ln/>
        </p:spPr>
        <p:txBody>
          <a:bodyPr/>
          <a:lstStyle/>
          <a:p>
            <a:endParaRPr lang="nb-NO"/>
          </a:p>
        </p:txBody>
      </p:sp>
      <p:pic>
        <p:nvPicPr>
          <p:cNvPr id="34" name="Image 4" descr="preencoded.png">
            <a:extLst>
              <a:ext uri="{FF2B5EF4-FFF2-40B4-BE49-F238E27FC236}">
                <a16:creationId xmlns:a16="http://schemas.microsoft.com/office/drawing/2014/main" id="{EBCE79E0-D20F-429B-7154-5740B29351F9}"/>
              </a:ext>
            </a:extLst>
          </p:cNvPr>
          <p:cNvPicPr>
            <a:picLocks noChangeAspect="1"/>
          </p:cNvPicPr>
          <p:nvPr/>
        </p:nvPicPr>
        <p:blipFill>
          <a:blip r:embed="rId6"/>
          <a:stretch>
            <a:fillRect/>
          </a:stretch>
        </p:blipFill>
        <p:spPr>
          <a:xfrm>
            <a:off x="964692" y="5600705"/>
            <a:ext cx="265176" cy="265176"/>
          </a:xfrm>
          <a:prstGeom prst="rect">
            <a:avLst/>
          </a:prstGeom>
        </p:spPr>
      </p:pic>
      <p:sp>
        <p:nvSpPr>
          <p:cNvPr id="35" name="Text 24">
            <a:extLst>
              <a:ext uri="{FF2B5EF4-FFF2-40B4-BE49-F238E27FC236}">
                <a16:creationId xmlns:a16="http://schemas.microsoft.com/office/drawing/2014/main" id="{723310D0-57BF-C3CD-C0F4-12FDC65CE730}"/>
              </a:ext>
            </a:extLst>
          </p:cNvPr>
          <p:cNvSpPr/>
          <p:nvPr/>
        </p:nvSpPr>
        <p:spPr>
          <a:xfrm>
            <a:off x="1572768" y="5340101"/>
            <a:ext cx="7955280" cy="786384"/>
          </a:xfrm>
          <a:prstGeom prst="rect">
            <a:avLst/>
          </a:prstGeom>
          <a:noFill/>
          <a:ln/>
        </p:spPr>
        <p:txBody>
          <a:bodyPr wrap="square" lIns="0" tIns="0" rIns="0" bIns="0" rtlCol="0" anchor="ctr"/>
          <a:lstStyle/>
          <a:p>
            <a:pPr marL="0" indent="0">
              <a:lnSpc>
                <a:spcPct val="100000"/>
              </a:lnSpc>
              <a:spcAft>
                <a:spcPts val="300"/>
              </a:spcAft>
              <a:buNone/>
            </a:pPr>
            <a:r>
              <a:rPr lang="en-US" sz="1600" b="1">
                <a:solidFill>
                  <a:srgbClr val="1F4220"/>
                </a:solidFill>
                <a:latin typeface="Calibri"/>
                <a:ea typeface="Calibri"/>
                <a:cs typeface="Calibri"/>
              </a:rPr>
              <a:t>ILCD-based linking to LC-IMPACT 2.0 &amp; EU-PEF</a:t>
            </a:r>
            <a:endParaRPr lang="en-US" sz="1600">
              <a:latin typeface="Calibri"/>
              <a:ea typeface="Calibri"/>
              <a:cs typeface="Calibri"/>
            </a:endParaRPr>
          </a:p>
          <a:p>
            <a:pPr marL="0" indent="0">
              <a:lnSpc>
                <a:spcPct val="100000"/>
              </a:lnSpc>
              <a:buNone/>
            </a:pPr>
            <a:r>
              <a:rPr lang="en-US" sz="1400">
                <a:solidFill>
                  <a:srgbClr val="333D33"/>
                </a:solidFill>
                <a:latin typeface="Calibri"/>
                <a:ea typeface="Calibri"/>
                <a:cs typeface="Calibri"/>
              </a:rPr>
              <a:t>Extending interoperability of the EXIOBASE satellite account</a:t>
            </a:r>
            <a:endParaRPr lang="en-US" sz="1400">
              <a:latin typeface="Calibri"/>
              <a:ea typeface="Calibri"/>
              <a:cs typeface="Calibri"/>
            </a:endParaRPr>
          </a:p>
        </p:txBody>
      </p:sp>
      <p:sp>
        <p:nvSpPr>
          <p:cNvPr id="36" name="Shape 25">
            <a:extLst>
              <a:ext uri="{FF2B5EF4-FFF2-40B4-BE49-F238E27FC236}">
                <a16:creationId xmlns:a16="http://schemas.microsoft.com/office/drawing/2014/main" id="{73B2F396-4BB8-1D8A-D3C9-359A7C1FFFC7}"/>
              </a:ext>
            </a:extLst>
          </p:cNvPr>
          <p:cNvSpPr/>
          <p:nvPr/>
        </p:nvSpPr>
        <p:spPr>
          <a:xfrm>
            <a:off x="9756648" y="5541269"/>
            <a:ext cx="1627632" cy="384048"/>
          </a:xfrm>
          <a:prstGeom prst="roundRect">
            <a:avLst>
              <a:gd name="adj" fmla="val 50000"/>
            </a:avLst>
          </a:prstGeom>
          <a:solidFill>
            <a:srgbClr val="F4ECD7"/>
          </a:solidFill>
          <a:ln/>
        </p:spPr>
        <p:txBody>
          <a:bodyPr/>
          <a:lstStyle/>
          <a:p>
            <a:endParaRPr lang="nb-NO"/>
          </a:p>
        </p:txBody>
      </p:sp>
      <p:sp>
        <p:nvSpPr>
          <p:cNvPr id="37" name="Text 26">
            <a:extLst>
              <a:ext uri="{FF2B5EF4-FFF2-40B4-BE49-F238E27FC236}">
                <a16:creationId xmlns:a16="http://schemas.microsoft.com/office/drawing/2014/main" id="{84388387-B1AB-FF48-6DE2-31C62F8D47F4}"/>
              </a:ext>
            </a:extLst>
          </p:cNvPr>
          <p:cNvSpPr/>
          <p:nvPr/>
        </p:nvSpPr>
        <p:spPr>
          <a:xfrm>
            <a:off x="9756648" y="5541269"/>
            <a:ext cx="1627632" cy="384048"/>
          </a:xfrm>
          <a:prstGeom prst="rect">
            <a:avLst/>
          </a:prstGeom>
          <a:noFill/>
          <a:ln/>
        </p:spPr>
        <p:txBody>
          <a:bodyPr wrap="square" lIns="0" tIns="0" rIns="0" bIns="0" rtlCol="0" anchor="ctr"/>
          <a:lstStyle/>
          <a:p>
            <a:pPr marL="0" indent="0" algn="ctr">
              <a:buNone/>
            </a:pPr>
            <a:r>
              <a:rPr lang="en-US" sz="1400" b="1">
                <a:solidFill>
                  <a:srgbClr val="8A6A1C"/>
                </a:solidFill>
                <a:latin typeface="Calibri"/>
                <a:ea typeface="Calibri"/>
                <a:cs typeface="Calibri"/>
              </a:rPr>
              <a:t>In development</a:t>
            </a:r>
            <a:endParaRPr lang="en-US" sz="1400">
              <a:latin typeface="Calibri"/>
              <a:ea typeface="Calibri"/>
              <a:cs typeface="Calibri"/>
            </a:endParaRPr>
          </a:p>
        </p:txBody>
      </p:sp>
      <p:sp>
        <p:nvSpPr>
          <p:cNvPr id="3" name="Shape 15">
            <a:extLst>
              <a:ext uri="{FF2B5EF4-FFF2-40B4-BE49-F238E27FC236}">
                <a16:creationId xmlns:a16="http://schemas.microsoft.com/office/drawing/2014/main" id="{0A8B6F2B-65F7-130F-8EEC-BAD92C399508}"/>
              </a:ext>
            </a:extLst>
          </p:cNvPr>
          <p:cNvSpPr/>
          <p:nvPr/>
        </p:nvSpPr>
        <p:spPr>
          <a:xfrm>
            <a:off x="9777059" y="4529931"/>
            <a:ext cx="1627632" cy="384048"/>
          </a:xfrm>
          <a:prstGeom prst="roundRect">
            <a:avLst>
              <a:gd name="adj" fmla="val 50000"/>
            </a:avLst>
          </a:prstGeom>
          <a:solidFill>
            <a:srgbClr val="E2EFCF"/>
          </a:solidFill>
          <a:ln/>
        </p:spPr>
        <p:txBody>
          <a:bodyPr/>
          <a:lstStyle/>
          <a:p>
            <a:endParaRPr lang="nb-NO"/>
          </a:p>
        </p:txBody>
      </p:sp>
      <p:sp>
        <p:nvSpPr>
          <p:cNvPr id="4" name="Text 16">
            <a:extLst>
              <a:ext uri="{FF2B5EF4-FFF2-40B4-BE49-F238E27FC236}">
                <a16:creationId xmlns:a16="http://schemas.microsoft.com/office/drawing/2014/main" id="{6595241F-D727-3D00-B29F-D294E33BF5F4}"/>
              </a:ext>
            </a:extLst>
          </p:cNvPr>
          <p:cNvSpPr/>
          <p:nvPr/>
        </p:nvSpPr>
        <p:spPr>
          <a:xfrm>
            <a:off x="9777059" y="4529931"/>
            <a:ext cx="1627632" cy="384048"/>
          </a:xfrm>
          <a:prstGeom prst="rect">
            <a:avLst/>
          </a:prstGeom>
          <a:noFill/>
          <a:ln/>
        </p:spPr>
        <p:txBody>
          <a:bodyPr wrap="square" lIns="0" tIns="0" rIns="0" bIns="0" rtlCol="0" anchor="ctr"/>
          <a:lstStyle/>
          <a:p>
            <a:pPr marL="0" indent="0" algn="ctr">
              <a:buNone/>
            </a:pPr>
            <a:r>
              <a:rPr lang="en-US" sz="1400" b="1">
                <a:solidFill>
                  <a:srgbClr val="4F6B24"/>
                </a:solidFill>
                <a:latin typeface="Calibri"/>
                <a:ea typeface="Calibri"/>
                <a:cs typeface="Calibri"/>
              </a:rPr>
              <a:t>Beta</a:t>
            </a:r>
            <a:endParaRPr lang="en-US" sz="1400">
              <a:latin typeface="Calibri"/>
              <a:ea typeface="Calibri"/>
              <a:cs typeface="Calibri"/>
            </a:endParaRPr>
          </a:p>
        </p:txBody>
      </p:sp>
    </p:spTree>
    <p:extLst>
      <p:ext uri="{BB962C8B-B14F-4D97-AF65-F5344CB8AC3E}">
        <p14:creationId xmlns:p14="http://schemas.microsoft.com/office/powerpoint/2010/main" val="4949709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7A114-F78F-3BC3-9C35-B7A50AAAB65A}"/>
            </a:ext>
          </a:extLst>
        </p:cNvPr>
        <p:cNvGrpSpPr/>
        <p:nvPr/>
      </p:nvGrpSpPr>
      <p:grpSpPr>
        <a:xfrm>
          <a:off x="0" y="0"/>
          <a:ext cx="0" cy="0"/>
          <a:chOff x="0" y="0"/>
          <a:chExt cx="0" cy="0"/>
        </a:xfrm>
      </p:grpSpPr>
      <p:grpSp>
        <p:nvGrpSpPr>
          <p:cNvPr id="44" name="Group 43">
            <a:extLst>
              <a:ext uri="{FF2B5EF4-FFF2-40B4-BE49-F238E27FC236}">
                <a16:creationId xmlns:a16="http://schemas.microsoft.com/office/drawing/2014/main" id="{79E50748-B86E-00DA-60E2-19B12860D519}"/>
              </a:ext>
            </a:extLst>
          </p:cNvPr>
          <p:cNvGrpSpPr/>
          <p:nvPr/>
        </p:nvGrpSpPr>
        <p:grpSpPr>
          <a:xfrm>
            <a:off x="7851589" y="2082468"/>
            <a:ext cx="1516539" cy="1745899"/>
            <a:chOff x="-1539087" y="-2294259"/>
            <a:chExt cx="4557066" cy="5951840"/>
          </a:xfrm>
        </p:grpSpPr>
        <p:pic>
          <p:nvPicPr>
            <p:cNvPr id="41" name="Picture 40">
              <a:extLst>
                <a:ext uri="{FF2B5EF4-FFF2-40B4-BE49-F238E27FC236}">
                  <a16:creationId xmlns:a16="http://schemas.microsoft.com/office/drawing/2014/main" id="{C219BCC0-BF8F-8CD3-47EB-914F8BD30122}"/>
                </a:ext>
              </a:extLst>
            </p:cNvPr>
            <p:cNvPicPr>
              <a:picLocks noChangeAspect="1"/>
            </p:cNvPicPr>
            <p:nvPr/>
          </p:nvPicPr>
          <p:blipFill>
            <a:blip r:embed="rId2"/>
            <a:srcRect l="2268" t="7692" r="55120" b="34042"/>
            <a:stretch>
              <a:fillRect/>
            </a:stretch>
          </p:blipFill>
          <p:spPr>
            <a:xfrm>
              <a:off x="-1539087" y="1717448"/>
              <a:ext cx="3798257" cy="1940133"/>
            </a:xfrm>
            <a:prstGeom prst="rect">
              <a:avLst/>
            </a:prstGeom>
          </p:spPr>
        </p:pic>
        <p:pic>
          <p:nvPicPr>
            <p:cNvPr id="42" name="Picture 41" descr="A white and black text  AI-generated content may be incorrect.">
              <a:extLst>
                <a:ext uri="{FF2B5EF4-FFF2-40B4-BE49-F238E27FC236}">
                  <a16:creationId xmlns:a16="http://schemas.microsoft.com/office/drawing/2014/main" id="{14848B65-35ED-ED0E-66A9-B4F571DFFB7D}"/>
                </a:ext>
              </a:extLst>
            </p:cNvPr>
            <p:cNvPicPr>
              <a:picLocks noChangeAspect="1"/>
            </p:cNvPicPr>
            <p:nvPr/>
          </p:nvPicPr>
          <p:blipFill>
            <a:blip r:embed="rId2"/>
            <a:srcRect l="62622" b="7038"/>
            <a:stretch>
              <a:fillRect/>
            </a:stretch>
          </p:blipFill>
          <p:spPr>
            <a:xfrm>
              <a:off x="-1539087" y="-2294259"/>
              <a:ext cx="4557066" cy="4239745"/>
            </a:xfrm>
            <a:prstGeom prst="rect">
              <a:avLst/>
            </a:prstGeom>
          </p:spPr>
        </p:pic>
      </p:grpSp>
      <p:sp>
        <p:nvSpPr>
          <p:cNvPr id="2" name="Slide Number Placeholder 1">
            <a:extLst>
              <a:ext uri="{FF2B5EF4-FFF2-40B4-BE49-F238E27FC236}">
                <a16:creationId xmlns:a16="http://schemas.microsoft.com/office/drawing/2014/main" id="{3836EEA2-1EC7-A039-9715-DB67FCF1B704}"/>
              </a:ext>
            </a:extLst>
          </p:cNvPr>
          <p:cNvSpPr>
            <a:spLocks noGrp="1"/>
          </p:cNvSpPr>
          <p:nvPr>
            <p:ph type="sldNum" sz="quarter" idx="12"/>
          </p:nvPr>
        </p:nvSpPr>
        <p:spPr/>
        <p:txBody>
          <a:bodyPr/>
          <a:lstStyle/>
          <a:p>
            <a:fld id="{91E7459C-2A33-48E6-BA15-85A99BF6A849}" type="slidenum">
              <a:rPr lang="en-US" smtClean="0"/>
              <a:t>27</a:t>
            </a:fld>
            <a:endParaRPr lang="en-US"/>
          </a:p>
        </p:txBody>
      </p:sp>
      <p:sp>
        <p:nvSpPr>
          <p:cNvPr id="6" name="Text 0">
            <a:extLst>
              <a:ext uri="{FF2B5EF4-FFF2-40B4-BE49-F238E27FC236}">
                <a16:creationId xmlns:a16="http://schemas.microsoft.com/office/drawing/2014/main" id="{1876617D-9BBF-F178-B24C-7E7CE173E5EB}"/>
              </a:ext>
            </a:extLst>
          </p:cNvPr>
          <p:cNvSpPr/>
          <p:nvPr/>
        </p:nvSpPr>
        <p:spPr>
          <a:xfrm>
            <a:off x="847463" y="123897"/>
            <a:ext cx="11091672" cy="292608"/>
          </a:xfrm>
          <a:prstGeom prst="rect">
            <a:avLst/>
          </a:prstGeom>
          <a:noFill/>
          <a:ln/>
        </p:spPr>
        <p:txBody>
          <a:bodyPr wrap="square" lIns="0" tIns="0" rIns="0" bIns="0" rtlCol="0" anchor="ctr"/>
          <a:lstStyle/>
          <a:p>
            <a:r>
              <a:rPr lang="en-US" sz="1200" b="1" kern="0" spc="200">
                <a:solidFill>
                  <a:srgbClr val="97BC62"/>
                </a:solidFill>
                <a:latin typeface="Calibri"/>
                <a:ea typeface="Calibri"/>
                <a:cs typeface="Calibri"/>
              </a:rPr>
              <a:t>Thanks</a:t>
            </a:r>
            <a:endParaRPr lang="en-US" sz="1200"/>
          </a:p>
        </p:txBody>
      </p:sp>
      <p:sp>
        <p:nvSpPr>
          <p:cNvPr id="7" name="Text 1">
            <a:extLst>
              <a:ext uri="{FF2B5EF4-FFF2-40B4-BE49-F238E27FC236}">
                <a16:creationId xmlns:a16="http://schemas.microsoft.com/office/drawing/2014/main" id="{9185C8CC-FF24-C3E3-F621-7B4D13734F10}"/>
              </a:ext>
            </a:extLst>
          </p:cNvPr>
          <p:cNvSpPr/>
          <p:nvPr/>
        </p:nvSpPr>
        <p:spPr>
          <a:xfrm>
            <a:off x="839993" y="479618"/>
            <a:ext cx="3382025" cy="589339"/>
          </a:xfrm>
          <a:prstGeom prst="rect">
            <a:avLst/>
          </a:prstGeom>
          <a:noFill/>
          <a:ln/>
        </p:spPr>
        <p:txBody>
          <a:bodyPr wrap="square" lIns="0" tIns="0" rIns="0" bIns="0" rtlCol="0" anchor="ctr"/>
          <a:lstStyle/>
          <a:p>
            <a:r>
              <a:rPr lang="en-US" sz="2700" b="1">
                <a:solidFill>
                  <a:srgbClr val="2C5F2D"/>
                </a:solidFill>
                <a:latin typeface="Cambria"/>
                <a:ea typeface="Cambria"/>
              </a:rPr>
              <a:t>The Team</a:t>
            </a:r>
          </a:p>
        </p:txBody>
      </p:sp>
      <p:grpSp>
        <p:nvGrpSpPr>
          <p:cNvPr id="38" name="Group 37">
            <a:extLst>
              <a:ext uri="{FF2B5EF4-FFF2-40B4-BE49-F238E27FC236}">
                <a16:creationId xmlns:a16="http://schemas.microsoft.com/office/drawing/2014/main" id="{B50F1A43-7A96-F135-5636-CF3C9D40C530}"/>
              </a:ext>
            </a:extLst>
          </p:cNvPr>
          <p:cNvGrpSpPr/>
          <p:nvPr/>
        </p:nvGrpSpPr>
        <p:grpSpPr>
          <a:xfrm>
            <a:off x="9298923" y="3294535"/>
            <a:ext cx="1354069" cy="1742773"/>
            <a:chOff x="7919851" y="457205"/>
            <a:chExt cx="4080832" cy="5821713"/>
          </a:xfrm>
        </p:grpSpPr>
        <p:pic>
          <p:nvPicPr>
            <p:cNvPr id="4" name="Picture 3" descr="A screenshot of a computer  AI-generated content may be incorrect.">
              <a:extLst>
                <a:ext uri="{FF2B5EF4-FFF2-40B4-BE49-F238E27FC236}">
                  <a16:creationId xmlns:a16="http://schemas.microsoft.com/office/drawing/2014/main" id="{A93DEF82-336F-A628-0513-93EB9FA78A5B}"/>
                </a:ext>
              </a:extLst>
            </p:cNvPr>
            <p:cNvPicPr>
              <a:picLocks noChangeAspect="1"/>
            </p:cNvPicPr>
            <p:nvPr/>
          </p:nvPicPr>
          <p:blipFill>
            <a:blip r:embed="rId3"/>
            <a:srcRect l="65484" t="-68" r="-63" b="177"/>
            <a:stretch>
              <a:fillRect/>
            </a:stretch>
          </p:blipFill>
          <p:spPr>
            <a:xfrm>
              <a:off x="7919851" y="457205"/>
              <a:ext cx="4080832" cy="4215002"/>
            </a:xfrm>
            <a:prstGeom prst="rect">
              <a:avLst/>
            </a:prstGeom>
          </p:spPr>
        </p:pic>
        <p:pic>
          <p:nvPicPr>
            <p:cNvPr id="5" name="Picture 4" descr="A screenshot of a computer  AI-generated content may be incorrect.">
              <a:extLst>
                <a:ext uri="{FF2B5EF4-FFF2-40B4-BE49-F238E27FC236}">
                  <a16:creationId xmlns:a16="http://schemas.microsoft.com/office/drawing/2014/main" id="{D32AEA4C-A138-DA93-15F7-898E0198248E}"/>
                </a:ext>
              </a:extLst>
            </p:cNvPr>
            <p:cNvPicPr>
              <a:picLocks noChangeAspect="1"/>
            </p:cNvPicPr>
            <p:nvPr/>
          </p:nvPicPr>
          <p:blipFill>
            <a:blip r:embed="rId3"/>
            <a:srcRect l="6206" t="17522" r="51362" b="23717"/>
            <a:stretch>
              <a:fillRect/>
            </a:stretch>
          </p:blipFill>
          <p:spPr>
            <a:xfrm>
              <a:off x="7919851" y="4546506"/>
              <a:ext cx="3498545" cy="1732412"/>
            </a:xfrm>
            <a:prstGeom prst="rect">
              <a:avLst/>
            </a:prstGeom>
          </p:spPr>
        </p:pic>
      </p:grpSp>
      <p:grpSp>
        <p:nvGrpSpPr>
          <p:cNvPr id="43" name="Group 42">
            <a:extLst>
              <a:ext uri="{FF2B5EF4-FFF2-40B4-BE49-F238E27FC236}">
                <a16:creationId xmlns:a16="http://schemas.microsoft.com/office/drawing/2014/main" id="{D4AD824C-17BE-21B0-9F9F-4A414F2E61CB}"/>
              </a:ext>
            </a:extLst>
          </p:cNvPr>
          <p:cNvGrpSpPr/>
          <p:nvPr/>
        </p:nvGrpSpPr>
        <p:grpSpPr>
          <a:xfrm>
            <a:off x="6462060" y="842737"/>
            <a:ext cx="1646329" cy="1741247"/>
            <a:chOff x="3264647" y="730679"/>
            <a:chExt cx="4559858" cy="5230011"/>
          </a:xfrm>
        </p:grpSpPr>
        <p:pic>
          <p:nvPicPr>
            <p:cNvPr id="39" name="Picture 38" descr="A person with a beard  AI-generated content may be incorrect.">
              <a:extLst>
                <a:ext uri="{FF2B5EF4-FFF2-40B4-BE49-F238E27FC236}">
                  <a16:creationId xmlns:a16="http://schemas.microsoft.com/office/drawing/2014/main" id="{47838F95-2636-DD10-74E5-4DADCAAF713D}"/>
                </a:ext>
              </a:extLst>
            </p:cNvPr>
            <p:cNvPicPr>
              <a:picLocks noChangeAspect="1"/>
            </p:cNvPicPr>
            <p:nvPr/>
          </p:nvPicPr>
          <p:blipFill>
            <a:blip r:embed="rId4"/>
            <a:srcRect l="60454" r="2146" b="11734"/>
            <a:stretch>
              <a:fillRect/>
            </a:stretch>
          </p:blipFill>
          <p:spPr>
            <a:xfrm>
              <a:off x="3264647" y="730679"/>
              <a:ext cx="4559858" cy="3761123"/>
            </a:xfrm>
            <a:prstGeom prst="rect">
              <a:avLst/>
            </a:prstGeom>
          </p:spPr>
        </p:pic>
        <p:pic>
          <p:nvPicPr>
            <p:cNvPr id="40" name="Picture 39" descr="A person with a beard  AI-generated content may be incorrect.">
              <a:extLst>
                <a:ext uri="{FF2B5EF4-FFF2-40B4-BE49-F238E27FC236}">
                  <a16:creationId xmlns:a16="http://schemas.microsoft.com/office/drawing/2014/main" id="{D598A0E5-6A45-D7BD-D0AB-615FBD829C5D}"/>
                </a:ext>
              </a:extLst>
            </p:cNvPr>
            <p:cNvPicPr>
              <a:picLocks noChangeAspect="1"/>
            </p:cNvPicPr>
            <p:nvPr/>
          </p:nvPicPr>
          <p:blipFill>
            <a:blip r:embed="rId4"/>
            <a:srcRect l="4105" t="9807" r="50735" b="39160"/>
            <a:stretch>
              <a:fillRect/>
            </a:stretch>
          </p:blipFill>
          <p:spPr>
            <a:xfrm>
              <a:off x="3264647" y="4436091"/>
              <a:ext cx="3854848" cy="1524599"/>
            </a:xfrm>
            <a:prstGeom prst="rect">
              <a:avLst/>
            </a:prstGeom>
          </p:spPr>
        </p:pic>
      </p:grpSp>
      <p:pic>
        <p:nvPicPr>
          <p:cNvPr id="45" name="Picture 44" descr="A person standing in front of a lake  AI-generated content may be incorrect.">
            <a:extLst>
              <a:ext uri="{FF2B5EF4-FFF2-40B4-BE49-F238E27FC236}">
                <a16:creationId xmlns:a16="http://schemas.microsoft.com/office/drawing/2014/main" id="{7A8D5001-F785-443D-ADB8-53C569BA9B93}"/>
              </a:ext>
            </a:extLst>
          </p:cNvPr>
          <p:cNvPicPr>
            <a:picLocks noChangeAspect="1"/>
          </p:cNvPicPr>
          <p:nvPr/>
        </p:nvPicPr>
        <p:blipFill>
          <a:blip r:embed="rId5"/>
          <a:stretch>
            <a:fillRect/>
          </a:stretch>
        </p:blipFill>
        <p:spPr>
          <a:xfrm>
            <a:off x="9298829" y="842402"/>
            <a:ext cx="2808569" cy="1452844"/>
          </a:xfrm>
          <a:prstGeom prst="rect">
            <a:avLst/>
          </a:prstGeom>
        </p:spPr>
      </p:pic>
      <p:pic>
        <p:nvPicPr>
          <p:cNvPr id="46" name="Picture 45" descr="A close up of a text  AI-generated content may be incorrect.">
            <a:extLst>
              <a:ext uri="{FF2B5EF4-FFF2-40B4-BE49-F238E27FC236}">
                <a16:creationId xmlns:a16="http://schemas.microsoft.com/office/drawing/2014/main" id="{F8410E6D-8F20-565B-D5DB-94CC646504A9}"/>
              </a:ext>
            </a:extLst>
          </p:cNvPr>
          <p:cNvPicPr>
            <a:picLocks noChangeAspect="1"/>
          </p:cNvPicPr>
          <p:nvPr/>
        </p:nvPicPr>
        <p:blipFill>
          <a:blip r:embed="rId6"/>
          <a:stretch>
            <a:fillRect/>
          </a:stretch>
        </p:blipFill>
        <p:spPr>
          <a:xfrm>
            <a:off x="687107" y="1419319"/>
            <a:ext cx="3100668" cy="381187"/>
          </a:xfrm>
          <a:prstGeom prst="rect">
            <a:avLst/>
          </a:prstGeom>
        </p:spPr>
      </p:pic>
      <p:pic>
        <p:nvPicPr>
          <p:cNvPr id="47" name="Picture 46" descr="A logo of a tree with gears and arrows  AI-generated content may be incorrect.">
            <a:extLst>
              <a:ext uri="{FF2B5EF4-FFF2-40B4-BE49-F238E27FC236}">
                <a16:creationId xmlns:a16="http://schemas.microsoft.com/office/drawing/2014/main" id="{FB499C11-2433-6C38-E0E9-EC963107F4D6}"/>
              </a:ext>
            </a:extLst>
          </p:cNvPr>
          <p:cNvPicPr>
            <a:picLocks noChangeAspect="1"/>
          </p:cNvPicPr>
          <p:nvPr/>
        </p:nvPicPr>
        <p:blipFill>
          <a:blip r:embed="rId7"/>
          <a:stretch>
            <a:fillRect/>
          </a:stretch>
        </p:blipFill>
        <p:spPr>
          <a:xfrm>
            <a:off x="547594" y="1854292"/>
            <a:ext cx="966695" cy="848474"/>
          </a:xfrm>
          <a:prstGeom prst="rect">
            <a:avLst/>
          </a:prstGeom>
        </p:spPr>
      </p:pic>
      <p:sp>
        <p:nvSpPr>
          <p:cNvPr id="49" name="TextBox 48">
            <a:extLst>
              <a:ext uri="{FF2B5EF4-FFF2-40B4-BE49-F238E27FC236}">
                <a16:creationId xmlns:a16="http://schemas.microsoft.com/office/drawing/2014/main" id="{873EDB1E-3C55-7DCF-2D92-751BB031FAA1}"/>
              </a:ext>
            </a:extLst>
          </p:cNvPr>
          <p:cNvSpPr txBox="1"/>
          <p:nvPr/>
        </p:nvSpPr>
        <p:spPr>
          <a:xfrm>
            <a:off x="1582696" y="2020259"/>
            <a:ext cx="539525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Trebuchet MS"/>
                <a:cs typeface="Traditional Arabic"/>
              </a:rPr>
              <a:t>Industrial Ecology </a:t>
            </a:r>
            <a:r>
              <a:rPr lang="en-US" sz="2800" err="1">
                <a:latin typeface="Trebuchet MS"/>
                <a:cs typeface="Traditional Arabic"/>
              </a:rPr>
              <a:t>Programme</a:t>
            </a:r>
            <a:endParaRPr lang="en-US" sz="2800" err="1">
              <a:latin typeface="Trebuchet MS" panose="020B0603020202020204" pitchFamily="34" charset="0"/>
              <a:cs typeface="Traditional Arabic" panose="020B0604020202020204" pitchFamily="18" charset="-78"/>
            </a:endParaRPr>
          </a:p>
        </p:txBody>
      </p:sp>
      <p:pic>
        <p:nvPicPr>
          <p:cNvPr id="50" name="Picture 49" descr="A close-up of a person  AI-generated content may be incorrect.">
            <a:extLst>
              <a:ext uri="{FF2B5EF4-FFF2-40B4-BE49-F238E27FC236}">
                <a16:creationId xmlns:a16="http://schemas.microsoft.com/office/drawing/2014/main" id="{FB4E26F4-9895-A64F-F545-95CFEAE53AED}"/>
              </a:ext>
            </a:extLst>
          </p:cNvPr>
          <p:cNvPicPr>
            <a:picLocks noChangeAspect="1"/>
          </p:cNvPicPr>
          <p:nvPr/>
        </p:nvPicPr>
        <p:blipFill>
          <a:blip r:embed="rId8"/>
          <a:srcRect l="50982" r="27574" b="200"/>
          <a:stretch>
            <a:fillRect/>
          </a:stretch>
        </p:blipFill>
        <p:spPr>
          <a:xfrm>
            <a:off x="3578598" y="3846046"/>
            <a:ext cx="1135350" cy="1623742"/>
          </a:xfrm>
          <a:prstGeom prst="rect">
            <a:avLst/>
          </a:prstGeom>
        </p:spPr>
      </p:pic>
      <p:pic>
        <p:nvPicPr>
          <p:cNvPr id="51" name="Picture 50" descr="A close-up of a person  AI-generated content may be incorrect.">
            <a:extLst>
              <a:ext uri="{FF2B5EF4-FFF2-40B4-BE49-F238E27FC236}">
                <a16:creationId xmlns:a16="http://schemas.microsoft.com/office/drawing/2014/main" id="{CE8C9FB5-EEEF-0C30-CE6C-E3C22DF779FB}"/>
              </a:ext>
            </a:extLst>
          </p:cNvPr>
          <p:cNvPicPr>
            <a:picLocks noChangeAspect="1"/>
          </p:cNvPicPr>
          <p:nvPr/>
        </p:nvPicPr>
        <p:blipFill>
          <a:blip r:embed="rId8"/>
          <a:srcRect l="27" t="75" r="79473" b="200"/>
          <a:stretch>
            <a:fillRect/>
          </a:stretch>
        </p:blipFill>
        <p:spPr>
          <a:xfrm>
            <a:off x="2490992" y="3848850"/>
            <a:ext cx="1087432" cy="1620943"/>
          </a:xfrm>
          <a:prstGeom prst="rect">
            <a:avLst/>
          </a:prstGeom>
        </p:spPr>
      </p:pic>
      <p:pic>
        <p:nvPicPr>
          <p:cNvPr id="52" name="Picture 51" descr="A screenshot of a computer  AI-generated content may be incorrect.">
            <a:extLst>
              <a:ext uri="{FF2B5EF4-FFF2-40B4-BE49-F238E27FC236}">
                <a16:creationId xmlns:a16="http://schemas.microsoft.com/office/drawing/2014/main" id="{FBA7BCEC-2D33-4337-3EB6-ECC3C46ADA8D}"/>
              </a:ext>
            </a:extLst>
          </p:cNvPr>
          <p:cNvPicPr>
            <a:picLocks noChangeAspect="1"/>
          </p:cNvPicPr>
          <p:nvPr/>
        </p:nvPicPr>
        <p:blipFill>
          <a:blip r:embed="rId9"/>
          <a:stretch>
            <a:fillRect/>
          </a:stretch>
        </p:blipFill>
        <p:spPr>
          <a:xfrm>
            <a:off x="640851" y="3847353"/>
            <a:ext cx="1855944" cy="2032000"/>
          </a:xfrm>
          <a:prstGeom prst="rect">
            <a:avLst/>
          </a:prstGeom>
        </p:spPr>
      </p:pic>
      <p:pic>
        <p:nvPicPr>
          <p:cNvPr id="53" name="Picture 52" descr="Konstantin Stadler">
            <a:extLst>
              <a:ext uri="{FF2B5EF4-FFF2-40B4-BE49-F238E27FC236}">
                <a16:creationId xmlns:a16="http://schemas.microsoft.com/office/drawing/2014/main" id="{8840C58E-6C1E-C254-70B0-11D866159D30}"/>
              </a:ext>
            </a:extLst>
          </p:cNvPr>
          <p:cNvPicPr>
            <a:picLocks noChangeAspect="1"/>
          </p:cNvPicPr>
          <p:nvPr/>
        </p:nvPicPr>
        <p:blipFill>
          <a:blip r:embed="rId10"/>
          <a:stretch>
            <a:fillRect/>
          </a:stretch>
        </p:blipFill>
        <p:spPr>
          <a:xfrm>
            <a:off x="6225989" y="3600757"/>
            <a:ext cx="1495612" cy="1063939"/>
          </a:xfrm>
          <a:prstGeom prst="rect">
            <a:avLst/>
          </a:prstGeom>
        </p:spPr>
      </p:pic>
      <p:pic>
        <p:nvPicPr>
          <p:cNvPr id="54" name="Picture 53" descr="A close-up of a white background  AI-generated content may be incorrect.">
            <a:extLst>
              <a:ext uri="{FF2B5EF4-FFF2-40B4-BE49-F238E27FC236}">
                <a16:creationId xmlns:a16="http://schemas.microsoft.com/office/drawing/2014/main" id="{58AB07AE-5A0B-A8E8-B7D4-A1AA145C2CCF}"/>
              </a:ext>
            </a:extLst>
          </p:cNvPr>
          <p:cNvPicPr>
            <a:picLocks noChangeAspect="1"/>
          </p:cNvPicPr>
          <p:nvPr/>
        </p:nvPicPr>
        <p:blipFill>
          <a:blip r:embed="rId11"/>
          <a:stretch>
            <a:fillRect/>
          </a:stretch>
        </p:blipFill>
        <p:spPr>
          <a:xfrm>
            <a:off x="6225428" y="4660152"/>
            <a:ext cx="1541557" cy="457201"/>
          </a:xfrm>
          <a:prstGeom prst="rect">
            <a:avLst/>
          </a:prstGeom>
        </p:spPr>
      </p:pic>
      <p:sp>
        <p:nvSpPr>
          <p:cNvPr id="55" name="TextBox 54">
            <a:extLst>
              <a:ext uri="{FF2B5EF4-FFF2-40B4-BE49-F238E27FC236}">
                <a16:creationId xmlns:a16="http://schemas.microsoft.com/office/drawing/2014/main" id="{E45EABEB-A6E7-278F-9C62-6493B3E13A9B}"/>
              </a:ext>
            </a:extLst>
          </p:cNvPr>
          <p:cNvSpPr txBox="1"/>
          <p:nvPr/>
        </p:nvSpPr>
        <p:spPr>
          <a:xfrm>
            <a:off x="2488442" y="5465805"/>
            <a:ext cx="256390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rgbClr val="2C5F2D"/>
                </a:solidFill>
                <a:latin typeface="Calibri"/>
                <a:ea typeface="Calibri"/>
                <a:cs typeface="Calibri"/>
              </a:rPr>
              <a:t>https://xio-sa.com</a:t>
            </a:r>
          </a:p>
        </p:txBody>
      </p:sp>
      <p:sp>
        <p:nvSpPr>
          <p:cNvPr id="56" name="TextBox 55">
            <a:extLst>
              <a:ext uri="{FF2B5EF4-FFF2-40B4-BE49-F238E27FC236}">
                <a16:creationId xmlns:a16="http://schemas.microsoft.com/office/drawing/2014/main" id="{0594937E-E921-B933-2158-595E6D8EEA64}"/>
              </a:ext>
            </a:extLst>
          </p:cNvPr>
          <p:cNvSpPr txBox="1"/>
          <p:nvPr/>
        </p:nvSpPr>
        <p:spPr>
          <a:xfrm>
            <a:off x="546090" y="2753982"/>
            <a:ext cx="665031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rgbClr val="2C5F2D"/>
                </a:solidFill>
                <a:latin typeface="Calibri"/>
                <a:ea typeface="Calibri"/>
                <a:cs typeface="Calibri"/>
              </a:rPr>
              <a:t>https://www.ntnu.edu/indecol/industrial-ecology-programme</a:t>
            </a:r>
            <a:endParaRPr lang="en-US">
              <a:solidFill>
                <a:srgbClr val="000000"/>
              </a:solidFill>
              <a:latin typeface="Calibri"/>
              <a:ea typeface="Calibri"/>
              <a:cs typeface="Calibri"/>
            </a:endParaRPr>
          </a:p>
        </p:txBody>
      </p:sp>
      <p:pic>
        <p:nvPicPr>
          <p:cNvPr id="3" name="Picture 2" descr="A close-up of a person&amp;#39;s face  AI-generated content may be incorrect.">
            <a:extLst>
              <a:ext uri="{FF2B5EF4-FFF2-40B4-BE49-F238E27FC236}">
                <a16:creationId xmlns:a16="http://schemas.microsoft.com/office/drawing/2014/main" id="{96D60539-7D71-45B0-6E7B-4B0D70C83ECF}"/>
              </a:ext>
            </a:extLst>
          </p:cNvPr>
          <p:cNvPicPr>
            <a:picLocks noChangeAspect="1"/>
          </p:cNvPicPr>
          <p:nvPr/>
        </p:nvPicPr>
        <p:blipFill>
          <a:blip r:embed="rId12"/>
          <a:srcRect l="66420" r="1933" b="232"/>
          <a:stretch>
            <a:fillRect/>
          </a:stretch>
        </p:blipFill>
        <p:spPr>
          <a:xfrm>
            <a:off x="10706711" y="2697115"/>
            <a:ext cx="1204753" cy="1203813"/>
          </a:xfrm>
          <a:prstGeom prst="rect">
            <a:avLst/>
          </a:prstGeom>
        </p:spPr>
      </p:pic>
      <p:pic>
        <p:nvPicPr>
          <p:cNvPr id="9" name="Picture 8" descr="A close-up of a person&amp;#39;s face  AI-generated content may be incorrect.">
            <a:extLst>
              <a:ext uri="{FF2B5EF4-FFF2-40B4-BE49-F238E27FC236}">
                <a16:creationId xmlns:a16="http://schemas.microsoft.com/office/drawing/2014/main" id="{504D2D1E-CBC5-B30D-4AB7-58BA6DA0EE47}"/>
              </a:ext>
            </a:extLst>
          </p:cNvPr>
          <p:cNvPicPr>
            <a:picLocks noChangeAspect="1"/>
          </p:cNvPicPr>
          <p:nvPr/>
        </p:nvPicPr>
        <p:blipFill>
          <a:blip r:embed="rId12"/>
          <a:srcRect l="-1224" t="21348" r="50573" b="12453"/>
          <a:stretch>
            <a:fillRect/>
          </a:stretch>
        </p:blipFill>
        <p:spPr>
          <a:xfrm>
            <a:off x="10704643" y="4060626"/>
            <a:ext cx="1197936" cy="524752"/>
          </a:xfrm>
          <a:prstGeom prst="rect">
            <a:avLst/>
          </a:prstGeom>
        </p:spPr>
      </p:pic>
      <p:pic>
        <p:nvPicPr>
          <p:cNvPr id="8" name="Picture 7" descr="A close-up of a sign&#10;&#10;AI-generated content may be incorrect.">
            <a:extLst>
              <a:ext uri="{FF2B5EF4-FFF2-40B4-BE49-F238E27FC236}">
                <a16:creationId xmlns:a16="http://schemas.microsoft.com/office/drawing/2014/main" id="{92ACF2E2-B12E-78FE-A692-98E2CF39BB87}"/>
              </a:ext>
            </a:extLst>
          </p:cNvPr>
          <p:cNvPicPr>
            <a:picLocks noChangeAspect="1"/>
          </p:cNvPicPr>
          <p:nvPr/>
        </p:nvPicPr>
        <p:blipFill>
          <a:blip r:embed="rId13"/>
          <a:srcRect l="-2156" t="2556" r="38593" b="-131"/>
          <a:stretch>
            <a:fillRect/>
          </a:stretch>
        </p:blipFill>
        <p:spPr>
          <a:xfrm>
            <a:off x="7641794" y="5227215"/>
            <a:ext cx="1654620" cy="769059"/>
          </a:xfrm>
          <a:prstGeom prst="rect">
            <a:avLst/>
          </a:prstGeom>
        </p:spPr>
      </p:pic>
      <p:pic>
        <p:nvPicPr>
          <p:cNvPr id="10" name="Picture 9" descr="A close-up of a sign&#10;&#10;AI-generated content may be incorrect.">
            <a:extLst>
              <a:ext uri="{FF2B5EF4-FFF2-40B4-BE49-F238E27FC236}">
                <a16:creationId xmlns:a16="http://schemas.microsoft.com/office/drawing/2014/main" id="{C5D67D37-D2B1-4DA1-6E54-99A350B03FB4}"/>
              </a:ext>
            </a:extLst>
          </p:cNvPr>
          <p:cNvPicPr>
            <a:picLocks noChangeAspect="1"/>
          </p:cNvPicPr>
          <p:nvPr/>
        </p:nvPicPr>
        <p:blipFill>
          <a:blip r:embed="rId13"/>
          <a:srcRect l="70201" r="171" b="-2466"/>
          <a:stretch>
            <a:fillRect/>
          </a:stretch>
        </p:blipFill>
        <p:spPr>
          <a:xfrm>
            <a:off x="7673555" y="3826896"/>
            <a:ext cx="1342288" cy="1512789"/>
          </a:xfrm>
          <a:prstGeom prst="rect">
            <a:avLst/>
          </a:prstGeom>
        </p:spPr>
      </p:pic>
    </p:spTree>
    <p:extLst>
      <p:ext uri="{BB962C8B-B14F-4D97-AF65-F5344CB8AC3E}">
        <p14:creationId xmlns:p14="http://schemas.microsoft.com/office/powerpoint/2010/main" val="37511907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42D21-6521-5510-011E-F2E252982FD7}"/>
              </a:ext>
            </a:extLst>
          </p:cNvPr>
          <p:cNvSpPr>
            <a:spLocks noGrp="1"/>
          </p:cNvSpPr>
          <p:nvPr>
            <p:ph type="sldNum" sz="quarter" idx="12"/>
          </p:nvPr>
        </p:nvSpPr>
        <p:spPr/>
        <p:txBody>
          <a:bodyPr/>
          <a:lstStyle/>
          <a:p>
            <a:fld id="{91E7459C-2A33-48E6-BA15-85A99BF6A849}" type="slidenum">
              <a:rPr lang="en-US" smtClean="0"/>
              <a:t>28</a:t>
            </a:fld>
            <a:endParaRPr lang="en-US"/>
          </a:p>
        </p:txBody>
      </p:sp>
    </p:spTree>
    <p:extLst>
      <p:ext uri="{BB962C8B-B14F-4D97-AF65-F5344CB8AC3E}">
        <p14:creationId xmlns:p14="http://schemas.microsoft.com/office/powerpoint/2010/main" val="3541454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CB402-1ECC-5A53-BA48-B69FB6B6BCA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327961C-5689-6CFC-E0C9-4522EAEC4E47}"/>
              </a:ext>
            </a:extLst>
          </p:cNvPr>
          <p:cNvSpPr>
            <a:spLocks noGrp="1"/>
          </p:cNvSpPr>
          <p:nvPr>
            <p:ph type="sldNum" sz="quarter" idx="12"/>
          </p:nvPr>
        </p:nvSpPr>
        <p:spPr/>
        <p:txBody>
          <a:bodyPr/>
          <a:lstStyle/>
          <a:p>
            <a:fld id="{91E7459C-2A33-48E6-BA15-85A99BF6A849}" type="slidenum">
              <a:rPr lang="en-US" smtClean="0"/>
              <a:t>3</a:t>
            </a:fld>
            <a:endParaRPr lang="en-US"/>
          </a:p>
        </p:txBody>
      </p:sp>
      <p:sp>
        <p:nvSpPr>
          <p:cNvPr id="3" name="Text 1">
            <a:extLst>
              <a:ext uri="{FF2B5EF4-FFF2-40B4-BE49-F238E27FC236}">
                <a16:creationId xmlns:a16="http://schemas.microsoft.com/office/drawing/2014/main" id="{E2A42317-410B-1361-16F4-88AF84D57EB6}"/>
              </a:ext>
            </a:extLst>
          </p:cNvPr>
          <p:cNvSpPr/>
          <p:nvPr/>
        </p:nvSpPr>
        <p:spPr>
          <a:xfrm>
            <a:off x="550164" y="926449"/>
            <a:ext cx="11091672" cy="786384"/>
          </a:xfrm>
          <a:prstGeom prst="rect">
            <a:avLst/>
          </a:prstGeom>
          <a:noFill/>
          <a:ln/>
        </p:spPr>
        <p:txBody>
          <a:bodyPr wrap="square" lIns="0" tIns="0" rIns="0" bIns="0" rtlCol="0" anchor="ctr"/>
          <a:lstStyle/>
          <a:p>
            <a:r>
              <a:rPr lang="en-US" sz="3100" b="1">
                <a:solidFill>
                  <a:srgbClr val="2F7E07"/>
                </a:solidFill>
                <a:latin typeface="Cambria"/>
                <a:ea typeface="Cambria"/>
              </a:rPr>
              <a:t>But first, the details: Coupling </a:t>
            </a:r>
            <a:r>
              <a:rPr lang="en-US" sz="3100" b="1" dirty="0">
                <a:solidFill>
                  <a:srgbClr val="2F7E07"/>
                </a:solidFill>
                <a:latin typeface="Cambria"/>
                <a:ea typeface="Cambria"/>
              </a:rPr>
              <a:t>2 databases</a:t>
            </a:r>
            <a:endParaRPr lang="en-US" dirty="0"/>
          </a:p>
        </p:txBody>
      </p:sp>
    </p:spTree>
    <p:extLst>
      <p:ext uri="{BB962C8B-B14F-4D97-AF65-F5344CB8AC3E}">
        <p14:creationId xmlns:p14="http://schemas.microsoft.com/office/powerpoint/2010/main" val="833954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
          <p:cNvSpPr/>
          <p:nvPr/>
        </p:nvSpPr>
        <p:spPr>
          <a:xfrm>
            <a:off x="550164" y="157277"/>
            <a:ext cx="11091672" cy="310896"/>
          </a:xfrm>
          <a:prstGeom prst="rect">
            <a:avLst/>
          </a:prstGeom>
          <a:noFill/>
        </p:spPr>
        <p:txBody>
          <a:bodyPr wrap="square" lIns="0" tIns="0" rIns="0" bIns="0" rtlCol="0" anchor="ctr"/>
          <a:lstStyle/>
          <a:p>
            <a:r>
              <a:rPr lang="en-US" sz="1200" b="1">
                <a:solidFill>
                  <a:srgbClr val="97BC62"/>
                </a:solidFill>
                <a:latin typeface="Calibri"/>
                <a:ea typeface="Calibri"/>
                <a:cs typeface="Calibri"/>
              </a:rPr>
              <a:t>EXIOBASE </a:t>
            </a:r>
            <a:r>
              <a:rPr lang="en-US" sz="1200" b="1" i="0">
                <a:solidFill>
                  <a:srgbClr val="97BC62"/>
                </a:solidFill>
                <a:latin typeface="Calibri"/>
                <a:ea typeface="Calibri"/>
                <a:cs typeface="Calibri"/>
              </a:rPr>
              <a:t> ·  CURRENT STATE</a:t>
            </a:r>
          </a:p>
        </p:txBody>
      </p:sp>
      <p:sp>
        <p:nvSpPr>
          <p:cNvPr id="102" name="t"/>
          <p:cNvSpPr/>
          <p:nvPr/>
        </p:nvSpPr>
        <p:spPr>
          <a:xfrm>
            <a:off x="550164" y="523037"/>
            <a:ext cx="11091672" cy="786384"/>
          </a:xfrm>
          <a:prstGeom prst="rect">
            <a:avLst/>
          </a:prstGeom>
          <a:noFill/>
        </p:spPr>
        <p:txBody>
          <a:bodyPr wrap="square" lIns="0" tIns="0" rIns="0" bIns="0" rtlCol="0" anchor="ctr"/>
          <a:lstStyle/>
          <a:p>
            <a:pPr marL="0" indent="0" algn="l">
              <a:buNone/>
            </a:pPr>
            <a:r>
              <a:rPr lang="en-US" sz="3100" b="1" i="0" dirty="0">
                <a:solidFill>
                  <a:srgbClr val="2F7E07"/>
                </a:solidFill>
                <a:latin typeface="Cambria"/>
                <a:ea typeface="Cambria"/>
                <a:cs typeface="Cambria"/>
              </a:rPr>
              <a:t>EXIOBASE today: versions &amp; roadmap</a:t>
            </a:r>
          </a:p>
        </p:txBody>
      </p:sp>
      <p:sp>
        <p:nvSpPr>
          <p:cNvPr id="104" name="card"/>
          <p:cNvSpPr/>
          <p:nvPr/>
        </p:nvSpPr>
        <p:spPr>
          <a:xfrm>
            <a:off x="550164" y="1980000"/>
            <a:ext cx="5401508" cy="2740000"/>
          </a:xfrm>
          <a:prstGeom prst="roundRect">
            <a:avLst>
              <a:gd name="adj" fmla="val 5000"/>
            </a:avLst>
          </a:prstGeom>
          <a:solidFill>
            <a:srgbClr val="F1F5EA"/>
          </a:solidFill>
          <a:effectLst>
            <a:outerShdw blurRad="114300" dist="38100" dir="5400000" algn="bl" rotWithShape="0">
              <a:srgbClr val="000000">
                <a:alpha val="28000"/>
              </a:srgbClr>
            </a:outerShdw>
          </a:effectLst>
        </p:spPr>
        <p:txBody>
          <a:bodyPr/>
          <a:lstStyle/>
          <a:p>
            <a:endParaRPr lang="en-US"/>
          </a:p>
        </p:txBody>
      </p:sp>
      <p:sp>
        <p:nvSpPr>
          <p:cNvPr id="105" name="t"/>
          <p:cNvSpPr/>
          <p:nvPr/>
        </p:nvSpPr>
        <p:spPr>
          <a:xfrm>
            <a:off x="870164" y="2280000"/>
            <a:ext cx="4761508" cy="500000"/>
          </a:xfrm>
          <a:prstGeom prst="rect">
            <a:avLst/>
          </a:prstGeom>
          <a:noFill/>
        </p:spPr>
        <p:txBody>
          <a:bodyPr wrap="square" lIns="0" tIns="0" rIns="0" bIns="0" rtlCol="0" anchor="t"/>
          <a:lstStyle/>
          <a:p>
            <a:pPr marL="0" indent="0" algn="l">
              <a:buNone/>
            </a:pPr>
            <a:r>
              <a:rPr lang="en-US" sz="1800" b="1" i="0" dirty="0">
                <a:solidFill>
                  <a:srgbClr val="2C5F2D"/>
                </a:solidFill>
                <a:latin typeface="Cambria"/>
                <a:ea typeface="Cambria"/>
                <a:cs typeface="Cambria"/>
              </a:rPr>
              <a:t>Versions</a:t>
            </a:r>
          </a:p>
        </p:txBody>
      </p:sp>
      <p:sp>
        <p:nvSpPr>
          <p:cNvPr id="106" name="circ"/>
          <p:cNvSpPr/>
          <p:nvPr/>
        </p:nvSpPr>
        <p:spPr>
          <a:xfrm>
            <a:off x="870164" y="2900000"/>
            <a:ext cx="90000" cy="90000"/>
          </a:xfrm>
          <a:prstGeom prst="ellipse">
            <a:avLst/>
          </a:prstGeom>
          <a:solidFill>
            <a:srgbClr val="97BC62"/>
          </a:solidFill>
        </p:spPr>
        <p:txBody>
          <a:bodyPr lIns="0" tIns="0" rIns="0" bIns="0" anchor="ctr"/>
          <a:lstStyle/>
          <a:p>
            <a:endParaRPr lang="en-US"/>
          </a:p>
        </p:txBody>
      </p:sp>
      <p:sp>
        <p:nvSpPr>
          <p:cNvPr id="107" name="t"/>
          <p:cNvSpPr/>
          <p:nvPr/>
        </p:nvSpPr>
        <p:spPr>
          <a:xfrm>
            <a:off x="1070164" y="2840001"/>
            <a:ext cx="4534614" cy="555859"/>
          </a:xfrm>
          <a:prstGeom prst="rect">
            <a:avLst/>
          </a:prstGeom>
          <a:noFill/>
        </p:spPr>
        <p:txBody>
          <a:bodyPr wrap="square" lIns="0" tIns="0" rIns="0" bIns="0" rtlCol="0" anchor="t"/>
          <a:lstStyle/>
          <a:p>
            <a:pPr>
              <a:lnSpc>
                <a:spcPct val="104000"/>
              </a:lnSpc>
            </a:pPr>
            <a:r>
              <a:rPr lang="en-US" sz="1600" b="1" i="0" dirty="0">
                <a:solidFill>
                  <a:srgbClr val="2C5F2D"/>
                </a:solidFill>
                <a:latin typeface="Calibri"/>
                <a:ea typeface="Calibri"/>
                <a:cs typeface="Calibri"/>
              </a:rPr>
              <a:t>3.10.2  </a:t>
            </a:r>
            <a:r>
              <a:rPr lang="en-US" sz="1600" b="0" i="0" dirty="0">
                <a:solidFill>
                  <a:srgbClr val="333D33"/>
                </a:solidFill>
                <a:latin typeface="Calibri"/>
                <a:ea typeface="Calibri"/>
                <a:cs typeface="Calibri"/>
              </a:rPr>
              <a:t>current public </a:t>
            </a:r>
            <a:r>
              <a:rPr lang="en-US" sz="1600" b="0" i="0" dirty="0" err="1">
                <a:solidFill>
                  <a:srgbClr val="333D33"/>
                </a:solidFill>
                <a:latin typeface="Calibri"/>
                <a:ea typeface="Calibri"/>
                <a:cs typeface="Calibri"/>
              </a:rPr>
              <a:t>release,</a:t>
            </a:r>
            <a:r>
              <a:rPr lang="en-US" sz="1600" dirty="0" err="1">
                <a:solidFill>
                  <a:srgbClr val="333D33"/>
                </a:solidFill>
                <a:latin typeface="Calibri"/>
                <a:ea typeface="Calibri"/>
                <a:cs typeface="Calibri"/>
              </a:rPr>
              <a:t>the</a:t>
            </a:r>
            <a:r>
              <a:rPr lang="en-US" sz="1600" dirty="0">
                <a:solidFill>
                  <a:srgbClr val="333D33"/>
                </a:solidFill>
                <a:latin typeface="Calibri"/>
                <a:ea typeface="Calibri"/>
                <a:cs typeface="Calibri"/>
              </a:rPr>
              <a:t> basis for this work</a:t>
            </a:r>
            <a:r>
              <a:rPr lang="en-US" sz="1600" b="0" i="0" dirty="0">
                <a:solidFill>
                  <a:srgbClr val="333D33"/>
                </a:solidFill>
                <a:latin typeface="Calibri"/>
                <a:ea typeface="Calibri"/>
                <a:cs typeface="Calibri"/>
              </a:rPr>
              <a:t>.</a:t>
            </a:r>
          </a:p>
        </p:txBody>
      </p:sp>
      <p:sp>
        <p:nvSpPr>
          <p:cNvPr id="108" name="circ"/>
          <p:cNvSpPr/>
          <p:nvPr/>
        </p:nvSpPr>
        <p:spPr>
          <a:xfrm>
            <a:off x="870164" y="3270000"/>
            <a:ext cx="90000" cy="90000"/>
          </a:xfrm>
          <a:prstGeom prst="ellipse">
            <a:avLst/>
          </a:prstGeom>
          <a:solidFill>
            <a:srgbClr val="97BC62"/>
          </a:solidFill>
        </p:spPr>
        <p:txBody>
          <a:bodyPr lIns="0" tIns="0" rIns="0" bIns="0" anchor="ctr"/>
          <a:lstStyle/>
          <a:p>
            <a:endParaRPr lang="en-US"/>
          </a:p>
        </p:txBody>
      </p:sp>
      <p:sp>
        <p:nvSpPr>
          <p:cNvPr id="109" name="t"/>
          <p:cNvSpPr/>
          <p:nvPr/>
        </p:nvSpPr>
        <p:spPr>
          <a:xfrm>
            <a:off x="1070164" y="3210000"/>
            <a:ext cx="4561508" cy="520000"/>
          </a:xfrm>
          <a:prstGeom prst="rect">
            <a:avLst/>
          </a:prstGeom>
          <a:noFill/>
        </p:spPr>
        <p:txBody>
          <a:bodyPr wrap="square" lIns="0" tIns="0" rIns="0" bIns="0" rtlCol="0" anchor="t"/>
          <a:lstStyle/>
          <a:p>
            <a:pPr>
              <a:lnSpc>
                <a:spcPct val="104000"/>
              </a:lnSpc>
            </a:pPr>
            <a:r>
              <a:rPr lang="en-US" sz="1600" b="1" i="0" dirty="0">
                <a:solidFill>
                  <a:srgbClr val="2C5F2D"/>
                </a:solidFill>
                <a:latin typeface="Calibri"/>
                <a:ea typeface="Calibri"/>
                <a:cs typeface="Calibri"/>
              </a:rPr>
              <a:t>3.11.2 beta  </a:t>
            </a:r>
            <a:r>
              <a:rPr lang="en-US" sz="1600" b="0" i="0">
                <a:solidFill>
                  <a:srgbClr val="333D33"/>
                </a:solidFill>
                <a:latin typeface="Calibri"/>
                <a:ea typeface="Calibri"/>
                <a:cs typeface="Calibri"/>
              </a:rPr>
              <a:t>running internally </a:t>
            </a:r>
            <a:r>
              <a:rPr lang="en-US" sz="1600">
                <a:solidFill>
                  <a:srgbClr val="333D33"/>
                </a:solidFill>
                <a:latin typeface="Calibri"/>
                <a:ea typeface="Calibri"/>
                <a:cs typeface="Calibri"/>
              </a:rPr>
              <a:t>now and testing with collaborators, public</a:t>
            </a:r>
            <a:r>
              <a:rPr lang="en-US" sz="1600" b="0" i="0">
                <a:solidFill>
                  <a:srgbClr val="333D33"/>
                </a:solidFill>
                <a:latin typeface="Calibri"/>
                <a:ea typeface="Calibri"/>
                <a:cs typeface="Calibri"/>
              </a:rPr>
              <a:t> release planned late </a:t>
            </a:r>
            <a:r>
              <a:rPr lang="en-US" sz="1600" b="0" i="0" dirty="0">
                <a:solidFill>
                  <a:srgbClr val="333D33"/>
                </a:solidFill>
                <a:latin typeface="Calibri"/>
                <a:ea typeface="Calibri"/>
                <a:cs typeface="Calibri"/>
              </a:rPr>
              <a:t>2026.</a:t>
            </a:r>
          </a:p>
        </p:txBody>
      </p:sp>
      <p:sp>
        <p:nvSpPr>
          <p:cNvPr id="110" name="circ"/>
          <p:cNvSpPr/>
          <p:nvPr/>
        </p:nvSpPr>
        <p:spPr>
          <a:xfrm>
            <a:off x="870164" y="3890000"/>
            <a:ext cx="90000" cy="90000"/>
          </a:xfrm>
          <a:prstGeom prst="ellipse">
            <a:avLst/>
          </a:prstGeom>
          <a:solidFill>
            <a:srgbClr val="97BC62"/>
          </a:solidFill>
        </p:spPr>
        <p:txBody>
          <a:bodyPr lIns="0" tIns="0" rIns="0" bIns="0" anchor="ctr"/>
          <a:lstStyle/>
          <a:p>
            <a:endParaRPr lang="en-US"/>
          </a:p>
        </p:txBody>
      </p:sp>
      <p:sp>
        <p:nvSpPr>
          <p:cNvPr id="111" name="t"/>
          <p:cNvSpPr/>
          <p:nvPr/>
        </p:nvSpPr>
        <p:spPr>
          <a:xfrm>
            <a:off x="1070164" y="3830000"/>
            <a:ext cx="4561508" cy="520000"/>
          </a:xfrm>
          <a:prstGeom prst="rect">
            <a:avLst/>
          </a:prstGeom>
          <a:noFill/>
        </p:spPr>
        <p:txBody>
          <a:bodyPr wrap="square" lIns="0" tIns="0" rIns="0" bIns="0" rtlCol="0" anchor="t"/>
          <a:lstStyle/>
          <a:p>
            <a:pPr marL="0" indent="0" algn="l">
              <a:lnSpc>
                <a:spcPct val="104000"/>
              </a:lnSpc>
              <a:buNone/>
            </a:pPr>
            <a:r>
              <a:rPr lang="en-US" sz="1600" b="1" i="0" dirty="0">
                <a:solidFill>
                  <a:srgbClr val="2C5F2D"/>
                </a:solidFill>
                <a:latin typeface="Calibri"/>
                <a:ea typeface="Calibri"/>
                <a:cs typeface="Calibri"/>
              </a:rPr>
              <a:t>Continuity  </a:t>
            </a:r>
            <a:r>
              <a:rPr lang="en-US" sz="1600" b="0" i="0">
                <a:solidFill>
                  <a:srgbClr val="333D33"/>
                </a:solidFill>
                <a:latin typeface="Calibri"/>
                <a:ea typeface="Calibri"/>
                <a:cs typeface="Calibri"/>
              </a:rPr>
              <a:t>older major versions remain available</a:t>
            </a:r>
          </a:p>
        </p:txBody>
      </p:sp>
      <p:sp>
        <p:nvSpPr>
          <p:cNvPr id="112" name="card"/>
          <p:cNvSpPr/>
          <p:nvPr/>
        </p:nvSpPr>
        <p:spPr>
          <a:xfrm>
            <a:off x="6338612" y="1980000"/>
            <a:ext cx="5401508" cy="2740000"/>
          </a:xfrm>
          <a:prstGeom prst="roundRect">
            <a:avLst>
              <a:gd name="adj" fmla="val 5000"/>
            </a:avLst>
          </a:prstGeom>
          <a:solidFill>
            <a:srgbClr val="F1F5EA"/>
          </a:solidFill>
          <a:effectLst>
            <a:outerShdw blurRad="114300" dist="38100" dir="5400000" algn="bl" rotWithShape="0">
              <a:srgbClr val="000000">
                <a:alpha val="28000"/>
              </a:srgbClr>
            </a:outerShdw>
          </a:effectLst>
        </p:spPr>
        <p:txBody>
          <a:bodyPr/>
          <a:lstStyle/>
          <a:p>
            <a:endParaRPr lang="en-US"/>
          </a:p>
        </p:txBody>
      </p:sp>
      <p:sp>
        <p:nvSpPr>
          <p:cNvPr id="113" name="t"/>
          <p:cNvSpPr/>
          <p:nvPr/>
        </p:nvSpPr>
        <p:spPr>
          <a:xfrm>
            <a:off x="6560000" y="2280000"/>
            <a:ext cx="4761508" cy="500000"/>
          </a:xfrm>
          <a:prstGeom prst="rect">
            <a:avLst/>
          </a:prstGeom>
          <a:noFill/>
        </p:spPr>
        <p:txBody>
          <a:bodyPr wrap="square" lIns="0" tIns="0" rIns="0" bIns="0" rtlCol="0" anchor="t"/>
          <a:lstStyle/>
          <a:p>
            <a:pPr marL="0" indent="0" algn="l">
              <a:buNone/>
            </a:pPr>
            <a:r>
              <a:rPr lang="en-US" sz="1800" b="1" i="0" dirty="0">
                <a:solidFill>
                  <a:srgbClr val="2C5F2D"/>
                </a:solidFill>
                <a:latin typeface="Cambria"/>
                <a:ea typeface="Cambria"/>
                <a:cs typeface="Cambria"/>
              </a:rPr>
              <a:t>Update process</a:t>
            </a:r>
          </a:p>
        </p:txBody>
      </p:sp>
      <p:sp>
        <p:nvSpPr>
          <p:cNvPr id="114" name="circ"/>
          <p:cNvSpPr/>
          <p:nvPr/>
        </p:nvSpPr>
        <p:spPr>
          <a:xfrm>
            <a:off x="6560000" y="2900000"/>
            <a:ext cx="90000" cy="90000"/>
          </a:xfrm>
          <a:prstGeom prst="ellipse">
            <a:avLst/>
          </a:prstGeom>
          <a:solidFill>
            <a:srgbClr val="97BC62"/>
          </a:solidFill>
        </p:spPr>
        <p:txBody>
          <a:bodyPr lIns="0" tIns="0" rIns="0" bIns="0" anchor="ctr"/>
          <a:lstStyle/>
          <a:p>
            <a:endParaRPr lang="en-US"/>
          </a:p>
        </p:txBody>
      </p:sp>
      <p:sp>
        <p:nvSpPr>
          <p:cNvPr id="115" name="t"/>
          <p:cNvSpPr/>
          <p:nvPr/>
        </p:nvSpPr>
        <p:spPr>
          <a:xfrm>
            <a:off x="6760000" y="2840000"/>
            <a:ext cx="4561508" cy="520000"/>
          </a:xfrm>
          <a:prstGeom prst="rect">
            <a:avLst/>
          </a:prstGeom>
          <a:noFill/>
        </p:spPr>
        <p:txBody>
          <a:bodyPr wrap="square" lIns="0" tIns="0" rIns="0" bIns="0" rtlCol="0" anchor="t"/>
          <a:lstStyle/>
          <a:p>
            <a:pPr>
              <a:lnSpc>
                <a:spcPct val="104000"/>
              </a:lnSpc>
            </a:pPr>
            <a:r>
              <a:rPr lang="en-US" sz="1600" b="1" dirty="0">
                <a:solidFill>
                  <a:srgbClr val="2C5F2D"/>
                </a:solidFill>
                <a:latin typeface="Calibri"/>
                <a:ea typeface="Calibri"/>
                <a:cs typeface="Calibri"/>
              </a:rPr>
              <a:t>R</a:t>
            </a:r>
            <a:r>
              <a:rPr lang="en-US" sz="1600" b="1" dirty="0">
                <a:solidFill>
                  <a:srgbClr val="333D33"/>
                </a:solidFill>
                <a:latin typeface="Calibri"/>
                <a:ea typeface="Calibri"/>
                <a:cs typeface="Calibri"/>
              </a:rPr>
              <a:t>eleases</a:t>
            </a:r>
            <a:r>
              <a:rPr lang="en-US" sz="1600" b="1" i="0" dirty="0">
                <a:solidFill>
                  <a:srgbClr val="333D33"/>
                </a:solidFill>
                <a:latin typeface="Calibri"/>
                <a:ea typeface="Calibri"/>
                <a:cs typeface="Calibri"/>
              </a:rPr>
              <a:t> </a:t>
            </a:r>
            <a:r>
              <a:rPr lang="en-US" sz="1600" b="0" i="0" dirty="0">
                <a:solidFill>
                  <a:srgbClr val="333D33"/>
                </a:solidFill>
                <a:latin typeface="Calibri"/>
                <a:ea typeface="Calibri"/>
                <a:cs typeface="Calibri"/>
              </a:rPr>
              <a:t>now managed via </a:t>
            </a:r>
            <a:r>
              <a:rPr lang="en-US" sz="1600" b="0" i="0" dirty="0">
                <a:solidFill>
                  <a:srgbClr val="333D33"/>
                </a:solidFill>
                <a:latin typeface="Calibri"/>
                <a:ea typeface="Calibri"/>
                <a:cs typeface="Calibri"/>
                <a:hlinkClick r:id="rId2"/>
              </a:rPr>
              <a:t>www.xio-sa.com</a:t>
            </a:r>
            <a:r>
              <a:rPr lang="en-US" sz="1600" dirty="0">
                <a:solidFill>
                  <a:srgbClr val="333D33"/>
                </a:solidFill>
                <a:latin typeface="Calibri"/>
                <a:ea typeface="Calibri"/>
                <a:cs typeface="Calibri"/>
              </a:rPr>
              <a:t>, available on </a:t>
            </a:r>
            <a:r>
              <a:rPr lang="en-US" sz="1600" dirty="0" err="1">
                <a:solidFill>
                  <a:srgbClr val="333D33"/>
                </a:solidFill>
                <a:latin typeface="Calibri"/>
                <a:ea typeface="Calibri"/>
                <a:cs typeface="Calibri"/>
              </a:rPr>
              <a:t>Zenodo</a:t>
            </a:r>
            <a:endParaRPr lang="en-US" sz="1600" b="0" i="0" dirty="0">
              <a:solidFill>
                <a:srgbClr val="333D33"/>
              </a:solidFill>
              <a:latin typeface="Calibri"/>
              <a:ea typeface="Calibri"/>
              <a:cs typeface="Calibri"/>
            </a:endParaRPr>
          </a:p>
        </p:txBody>
      </p:sp>
      <p:sp>
        <p:nvSpPr>
          <p:cNvPr id="116" name="circ"/>
          <p:cNvSpPr/>
          <p:nvPr/>
        </p:nvSpPr>
        <p:spPr>
          <a:xfrm>
            <a:off x="6560000" y="3467224"/>
            <a:ext cx="90000" cy="90000"/>
          </a:xfrm>
          <a:prstGeom prst="ellipse">
            <a:avLst/>
          </a:prstGeom>
          <a:solidFill>
            <a:srgbClr val="97BC62"/>
          </a:solidFill>
        </p:spPr>
        <p:txBody>
          <a:bodyPr lIns="0" tIns="0" rIns="0" bIns="0" anchor="ctr"/>
          <a:lstStyle/>
          <a:p>
            <a:endParaRPr lang="en-US"/>
          </a:p>
        </p:txBody>
      </p:sp>
      <p:sp>
        <p:nvSpPr>
          <p:cNvPr id="117" name="t"/>
          <p:cNvSpPr/>
          <p:nvPr/>
        </p:nvSpPr>
        <p:spPr>
          <a:xfrm>
            <a:off x="6760000" y="3407224"/>
            <a:ext cx="4561508" cy="520000"/>
          </a:xfrm>
          <a:prstGeom prst="rect">
            <a:avLst/>
          </a:prstGeom>
          <a:noFill/>
        </p:spPr>
        <p:txBody>
          <a:bodyPr wrap="square" lIns="0" tIns="0" rIns="0" bIns="0" rtlCol="0" anchor="t"/>
          <a:lstStyle/>
          <a:p>
            <a:pPr marL="0" indent="0" algn="l">
              <a:lnSpc>
                <a:spcPct val="104000"/>
              </a:lnSpc>
              <a:buNone/>
            </a:pPr>
            <a:r>
              <a:rPr lang="en-US" sz="1600" b="1" i="0" dirty="0">
                <a:solidFill>
                  <a:srgbClr val="2C5F2D"/>
                </a:solidFill>
                <a:latin typeface="Calibri"/>
                <a:ea typeface="Calibri"/>
                <a:cs typeface="Calibri"/>
              </a:rPr>
              <a:t>Cadence  </a:t>
            </a:r>
            <a:r>
              <a:rPr lang="en-US" sz="1600" b="0" i="0" dirty="0">
                <a:solidFill>
                  <a:srgbClr val="333D33"/>
                </a:solidFill>
                <a:latin typeface="Calibri"/>
                <a:ea typeface="Calibri"/>
                <a:cs typeface="Calibri"/>
              </a:rPr>
              <a:t>yearly updates for each major version.</a:t>
            </a:r>
          </a:p>
        </p:txBody>
      </p:sp>
      <p:sp>
        <p:nvSpPr>
          <p:cNvPr id="118" name="circ"/>
          <p:cNvSpPr/>
          <p:nvPr/>
        </p:nvSpPr>
        <p:spPr>
          <a:xfrm>
            <a:off x="6560000" y="3783435"/>
            <a:ext cx="90000" cy="90000"/>
          </a:xfrm>
          <a:prstGeom prst="ellipse">
            <a:avLst/>
          </a:prstGeom>
          <a:solidFill>
            <a:srgbClr val="97BC62"/>
          </a:solidFill>
        </p:spPr>
        <p:txBody>
          <a:bodyPr lIns="0" tIns="0" rIns="0" bIns="0" anchor="ctr"/>
          <a:lstStyle/>
          <a:p>
            <a:endParaRPr lang="en-US"/>
          </a:p>
        </p:txBody>
      </p:sp>
      <p:sp>
        <p:nvSpPr>
          <p:cNvPr id="119" name="t"/>
          <p:cNvSpPr/>
          <p:nvPr/>
        </p:nvSpPr>
        <p:spPr>
          <a:xfrm>
            <a:off x="6760000" y="3723435"/>
            <a:ext cx="4561508" cy="520000"/>
          </a:xfrm>
          <a:prstGeom prst="rect">
            <a:avLst/>
          </a:prstGeom>
          <a:noFill/>
        </p:spPr>
        <p:txBody>
          <a:bodyPr wrap="square" lIns="0" tIns="0" rIns="0" bIns="0" rtlCol="0" anchor="t"/>
          <a:lstStyle/>
          <a:p>
            <a:pPr marL="0" indent="0" algn="l">
              <a:lnSpc>
                <a:spcPct val="104000"/>
              </a:lnSpc>
              <a:buNone/>
            </a:pPr>
            <a:r>
              <a:rPr lang="en-US" sz="1600" b="1" i="0" dirty="0">
                <a:solidFill>
                  <a:srgbClr val="2C5F2D"/>
                </a:solidFill>
                <a:latin typeface="Calibri"/>
                <a:ea typeface="Calibri"/>
                <a:cs typeface="Calibri"/>
              </a:rPr>
              <a:t>In between  </a:t>
            </a:r>
            <a:r>
              <a:rPr lang="en-US" sz="1600" b="0" i="0" dirty="0">
                <a:solidFill>
                  <a:srgbClr val="333D33"/>
                </a:solidFill>
                <a:latin typeface="Calibri"/>
                <a:ea typeface="Calibri"/>
                <a:cs typeface="Calibri"/>
              </a:rPr>
              <a:t>smaller updates issued as needed.</a:t>
            </a:r>
          </a:p>
        </p:txBody>
      </p:sp>
      <p:sp>
        <p:nvSpPr>
          <p:cNvPr id="120" name="card"/>
          <p:cNvSpPr/>
          <p:nvPr/>
        </p:nvSpPr>
        <p:spPr>
          <a:xfrm>
            <a:off x="550164" y="4880000"/>
            <a:ext cx="11091672" cy="1242047"/>
          </a:xfrm>
          <a:prstGeom prst="roundRect">
            <a:avLst>
              <a:gd name="adj" fmla="val 8000"/>
            </a:avLst>
          </a:prstGeom>
          <a:solidFill>
            <a:srgbClr val="2C5F2D"/>
          </a:solidFill>
        </p:spPr>
        <p:txBody>
          <a:bodyPr/>
          <a:lstStyle/>
          <a:p>
            <a:endParaRPr lang="en-US"/>
          </a:p>
        </p:txBody>
      </p:sp>
      <p:sp>
        <p:nvSpPr>
          <p:cNvPr id="121" name="t"/>
          <p:cNvSpPr/>
          <p:nvPr/>
        </p:nvSpPr>
        <p:spPr>
          <a:xfrm>
            <a:off x="890164" y="5050000"/>
            <a:ext cx="10411672" cy="300000"/>
          </a:xfrm>
          <a:prstGeom prst="rect">
            <a:avLst/>
          </a:prstGeom>
          <a:noFill/>
        </p:spPr>
        <p:txBody>
          <a:bodyPr wrap="square" lIns="0" tIns="0" rIns="0" bIns="0" rtlCol="0" anchor="t"/>
          <a:lstStyle/>
          <a:p>
            <a:pPr marL="0" indent="0" algn="l">
              <a:buNone/>
            </a:pPr>
            <a:r>
              <a:rPr lang="en-US" sz="1200" b="1" i="0" dirty="0">
                <a:solidFill>
                  <a:srgbClr val="97BC62"/>
                </a:solidFill>
                <a:latin typeface="Calibri"/>
                <a:ea typeface="Calibri"/>
                <a:cs typeface="Calibri"/>
              </a:rPr>
              <a:t>ON THE ROADMAP</a:t>
            </a:r>
          </a:p>
        </p:txBody>
      </p:sp>
      <p:sp>
        <p:nvSpPr>
          <p:cNvPr id="122" name="t"/>
          <p:cNvSpPr/>
          <p:nvPr/>
        </p:nvSpPr>
        <p:spPr>
          <a:xfrm>
            <a:off x="872235" y="5391036"/>
            <a:ext cx="10438565" cy="377247"/>
          </a:xfrm>
          <a:prstGeom prst="rect">
            <a:avLst/>
          </a:prstGeom>
          <a:noFill/>
        </p:spPr>
        <p:txBody>
          <a:bodyPr wrap="square" lIns="0" tIns="0" rIns="0" bIns="0" rtlCol="0" anchor="ctr"/>
          <a:lstStyle/>
          <a:p>
            <a:pPr>
              <a:lnSpc>
                <a:spcPct val="104000"/>
              </a:lnSpc>
            </a:pPr>
            <a:r>
              <a:rPr lang="en-US" sz="1500" b="1" i="0" dirty="0">
                <a:solidFill>
                  <a:srgbClr val="EAF2DD"/>
                </a:solidFill>
                <a:latin typeface="Calibri"/>
                <a:ea typeface="Calibri"/>
                <a:cs typeface="Calibri"/>
              </a:rPr>
              <a:t>Fully revamped water accounts</a:t>
            </a:r>
            <a:r>
              <a:rPr lang="en-US" sz="1500" b="1" i="0" dirty="0">
                <a:solidFill>
                  <a:srgbClr val="97BC62"/>
                </a:solidFill>
                <a:latin typeface="Calibri"/>
                <a:ea typeface="Calibri"/>
                <a:cs typeface="Calibri"/>
              </a:rPr>
              <a:t>      · </a:t>
            </a:r>
            <a:r>
              <a:rPr lang="en-US" sz="1500" b="1">
                <a:solidFill>
                  <a:srgbClr val="EAF2DD"/>
                </a:solidFill>
                <a:latin typeface="Calibri"/>
                <a:ea typeface="Calibri"/>
                <a:cs typeface="Calibri"/>
              </a:rPr>
              <a:t>Extended</a:t>
            </a:r>
            <a:r>
              <a:rPr lang="en-US" sz="1500" b="1" dirty="0">
                <a:solidFill>
                  <a:srgbClr val="EAF2DD"/>
                </a:solidFill>
                <a:latin typeface="Calibri"/>
                <a:ea typeface="Calibri"/>
                <a:cs typeface="Calibri"/>
              </a:rPr>
              <a:t> Impact Categories (GLAM, LC-IMPACT, PEF) - </a:t>
            </a:r>
            <a:endParaRPr lang="en-US"/>
          </a:p>
          <a:p>
            <a:pPr>
              <a:lnSpc>
                <a:spcPct val="104000"/>
              </a:lnSpc>
            </a:pPr>
            <a:r>
              <a:rPr lang="en-US" sz="1500" b="1">
                <a:solidFill>
                  <a:srgbClr val="EAF2DD"/>
                </a:solidFill>
                <a:latin typeface="Calibri"/>
                <a:ea typeface="Calibri"/>
                <a:cs typeface="Calibri"/>
              </a:rPr>
              <a:t>Increased country resolution</a:t>
            </a:r>
            <a:r>
              <a:rPr lang="en-US" sz="1500" b="1" i="0">
                <a:solidFill>
                  <a:srgbClr val="EAF2DD"/>
                </a:solidFill>
                <a:latin typeface="Calibri"/>
                <a:ea typeface="Calibri"/>
                <a:cs typeface="Calibri"/>
              </a:rPr>
              <a:t> (2027)</a:t>
            </a:r>
            <a:r>
              <a:rPr lang="en-US" sz="1500" b="1" i="0" dirty="0">
                <a:solidFill>
                  <a:srgbClr val="97BC62"/>
                </a:solidFill>
                <a:latin typeface="Calibri"/>
                <a:ea typeface="Calibri"/>
                <a:cs typeface="Calibri"/>
              </a:rPr>
              <a:t>      ·      </a:t>
            </a:r>
            <a:r>
              <a:rPr lang="en-US" sz="1500" b="1" i="0" dirty="0">
                <a:solidFill>
                  <a:srgbClr val="EAF2DD"/>
                </a:solidFill>
                <a:latin typeface="Calibri"/>
                <a:ea typeface="Calibri"/>
                <a:cs typeface="Calibri"/>
              </a:rPr>
              <a:t>Finer sector resolution</a:t>
            </a: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
          <p:cNvSpPr/>
          <p:nvPr/>
        </p:nvSpPr>
        <p:spPr>
          <a:xfrm>
            <a:off x="550164" y="157277"/>
            <a:ext cx="11091672" cy="310896"/>
          </a:xfrm>
          <a:prstGeom prst="rect">
            <a:avLst/>
          </a:prstGeom>
          <a:noFill/>
        </p:spPr>
        <p:txBody>
          <a:bodyPr wrap="square" lIns="0" tIns="0" rIns="0" bIns="0" rtlCol="0" anchor="ctr"/>
          <a:lstStyle/>
          <a:p>
            <a:r>
              <a:rPr lang="en-US" sz="1200" b="1">
                <a:solidFill>
                  <a:srgbClr val="97BC62"/>
                </a:solidFill>
                <a:latin typeface="Calibri"/>
                <a:ea typeface="Calibri"/>
                <a:cs typeface="Calibri"/>
              </a:rPr>
              <a:t>Consensus based characterization</a:t>
            </a:r>
            <a:r>
              <a:rPr lang="en-US" sz="1200" b="1" i="0">
                <a:solidFill>
                  <a:srgbClr val="97BC62"/>
                </a:solidFill>
                <a:latin typeface="Calibri"/>
                <a:ea typeface="Calibri"/>
                <a:cs typeface="Calibri"/>
              </a:rPr>
              <a:t> </a:t>
            </a:r>
            <a:r>
              <a:rPr lang="en-US" sz="1200" b="1">
                <a:solidFill>
                  <a:srgbClr val="97BC62"/>
                </a:solidFill>
                <a:latin typeface="Calibri"/>
                <a:ea typeface="Calibri"/>
                <a:cs typeface="Calibri"/>
              </a:rPr>
              <a:t>factors: </a:t>
            </a:r>
            <a:r>
              <a:rPr lang="en-US" sz="1200" b="1" i="0">
                <a:solidFill>
                  <a:srgbClr val="97BC62"/>
                </a:solidFill>
                <a:latin typeface="Calibri"/>
                <a:ea typeface="Calibri"/>
                <a:cs typeface="Calibri"/>
              </a:rPr>
              <a:t>UNEP-GLAM</a:t>
            </a:r>
          </a:p>
        </p:txBody>
      </p:sp>
      <p:sp>
        <p:nvSpPr>
          <p:cNvPr id="102" name="t"/>
          <p:cNvSpPr/>
          <p:nvPr/>
        </p:nvSpPr>
        <p:spPr>
          <a:xfrm>
            <a:off x="550164" y="523037"/>
            <a:ext cx="11091672" cy="786384"/>
          </a:xfrm>
          <a:prstGeom prst="rect">
            <a:avLst/>
          </a:prstGeom>
          <a:noFill/>
        </p:spPr>
        <p:txBody>
          <a:bodyPr wrap="square" lIns="0" tIns="0" rIns="0" bIns="0" rtlCol="0" anchor="ctr"/>
          <a:lstStyle/>
          <a:p>
            <a:pPr marL="0" indent="0" algn="l">
              <a:buNone/>
            </a:pPr>
            <a:r>
              <a:rPr lang="en-US" sz="3100" b="1" i="0">
                <a:solidFill>
                  <a:srgbClr val="2F7E07"/>
                </a:solidFill>
                <a:latin typeface="Cambria"/>
                <a:ea typeface="Cambria"/>
                <a:cs typeface="Cambria"/>
              </a:rPr>
              <a:t>UNEP-GLAM</a:t>
            </a:r>
          </a:p>
        </p:txBody>
      </p:sp>
      <p:sp>
        <p:nvSpPr>
          <p:cNvPr id="103" name="t"/>
          <p:cNvSpPr/>
          <p:nvPr/>
        </p:nvSpPr>
        <p:spPr>
          <a:xfrm>
            <a:off x="550164" y="1400861"/>
            <a:ext cx="11091672" cy="420624"/>
          </a:xfrm>
          <a:prstGeom prst="rect">
            <a:avLst/>
          </a:prstGeom>
          <a:noFill/>
        </p:spPr>
        <p:txBody>
          <a:bodyPr wrap="square" lIns="0" tIns="0" rIns="0" bIns="0" rtlCol="0" anchor="ctr"/>
          <a:lstStyle/>
          <a:p>
            <a:pPr marL="0" indent="0" algn="l">
              <a:buNone/>
            </a:pPr>
            <a:r>
              <a:rPr lang="en-US" b="0" i="1" dirty="0">
                <a:solidFill>
                  <a:srgbClr val="75AE3B"/>
                </a:solidFill>
                <a:latin typeface="Calibri"/>
                <a:ea typeface="Calibri"/>
                <a:cs typeface="Calibri"/>
              </a:rPr>
              <a:t>A global, consensus life-cycle impact method linking environmental pressures to damage.</a:t>
            </a:r>
          </a:p>
        </p:txBody>
      </p:sp>
      <p:sp>
        <p:nvSpPr>
          <p:cNvPr id="104" name="card"/>
          <p:cNvSpPr/>
          <p:nvPr/>
        </p:nvSpPr>
        <p:spPr>
          <a:xfrm>
            <a:off x="550164" y="1980000"/>
            <a:ext cx="5401508" cy="2740000"/>
          </a:xfrm>
          <a:prstGeom prst="roundRect">
            <a:avLst>
              <a:gd name="adj" fmla="val 5000"/>
            </a:avLst>
          </a:prstGeom>
          <a:solidFill>
            <a:srgbClr val="F1F5EA"/>
          </a:solidFill>
          <a:effectLst>
            <a:outerShdw blurRad="114300" dist="38100" dir="5400000" algn="bl" rotWithShape="0">
              <a:srgbClr val="000000">
                <a:alpha val="28000"/>
              </a:srgbClr>
            </a:outerShdw>
          </a:effectLst>
        </p:spPr>
        <p:txBody>
          <a:bodyPr/>
          <a:lstStyle/>
          <a:p>
            <a:endParaRPr lang="en-US"/>
          </a:p>
        </p:txBody>
      </p:sp>
      <p:sp>
        <p:nvSpPr>
          <p:cNvPr id="105" name="t"/>
          <p:cNvSpPr/>
          <p:nvPr/>
        </p:nvSpPr>
        <p:spPr>
          <a:xfrm>
            <a:off x="870164" y="2280000"/>
            <a:ext cx="4761508" cy="500000"/>
          </a:xfrm>
          <a:prstGeom prst="rect">
            <a:avLst/>
          </a:prstGeom>
          <a:noFill/>
        </p:spPr>
        <p:txBody>
          <a:bodyPr wrap="square" lIns="0" tIns="0" rIns="0" bIns="0" rtlCol="0" anchor="t"/>
          <a:lstStyle/>
          <a:p>
            <a:pPr marL="0" indent="0" algn="l">
              <a:buNone/>
            </a:pPr>
            <a:r>
              <a:rPr lang="en-US" sz="1800" b="1" i="0" dirty="0">
                <a:solidFill>
                  <a:srgbClr val="2C5F2D"/>
                </a:solidFill>
                <a:latin typeface="Cambria"/>
                <a:ea typeface="Cambria"/>
                <a:cs typeface="Cambria"/>
              </a:rPr>
              <a:t>Origin &amp; purpose</a:t>
            </a:r>
          </a:p>
        </p:txBody>
      </p:sp>
      <p:sp>
        <p:nvSpPr>
          <p:cNvPr id="106" name="circ"/>
          <p:cNvSpPr/>
          <p:nvPr/>
        </p:nvSpPr>
        <p:spPr>
          <a:xfrm>
            <a:off x="870164" y="2900000"/>
            <a:ext cx="90000" cy="90000"/>
          </a:xfrm>
          <a:prstGeom prst="ellipse">
            <a:avLst/>
          </a:prstGeom>
          <a:solidFill>
            <a:srgbClr val="97BC62"/>
          </a:solidFill>
        </p:spPr>
        <p:txBody>
          <a:bodyPr lIns="0" tIns="0" rIns="0" bIns="0" anchor="ctr"/>
          <a:lstStyle/>
          <a:p>
            <a:endParaRPr lang="en-US"/>
          </a:p>
        </p:txBody>
      </p:sp>
      <p:sp>
        <p:nvSpPr>
          <p:cNvPr id="107" name="t"/>
          <p:cNvSpPr/>
          <p:nvPr/>
        </p:nvSpPr>
        <p:spPr>
          <a:xfrm>
            <a:off x="1070164" y="2840000"/>
            <a:ext cx="4561508" cy="520000"/>
          </a:xfrm>
          <a:prstGeom prst="rect">
            <a:avLst/>
          </a:prstGeom>
          <a:noFill/>
        </p:spPr>
        <p:txBody>
          <a:bodyPr wrap="square" lIns="0" tIns="0" rIns="0" bIns="0" rtlCol="0" anchor="t"/>
          <a:lstStyle/>
          <a:p>
            <a:pPr marL="0" indent="0" algn="l">
              <a:lnSpc>
                <a:spcPct val="104000"/>
              </a:lnSpc>
              <a:buNone/>
            </a:pPr>
            <a:r>
              <a:rPr lang="en-US" sz="1600" b="0" i="0" dirty="0">
                <a:solidFill>
                  <a:srgbClr val="333D33"/>
                </a:solidFill>
                <a:latin typeface="Calibri"/>
                <a:ea typeface="Calibri"/>
                <a:cs typeface="Calibri"/>
              </a:rPr>
              <a:t>Cause-effect modelling: from pressures to impacts on ecosystems and human well-being.</a:t>
            </a:r>
          </a:p>
        </p:txBody>
      </p:sp>
      <p:sp>
        <p:nvSpPr>
          <p:cNvPr id="108" name="circ"/>
          <p:cNvSpPr/>
          <p:nvPr/>
        </p:nvSpPr>
        <p:spPr>
          <a:xfrm>
            <a:off x="870164" y="3520000"/>
            <a:ext cx="90000" cy="90000"/>
          </a:xfrm>
          <a:prstGeom prst="ellipse">
            <a:avLst/>
          </a:prstGeom>
          <a:solidFill>
            <a:srgbClr val="97BC62"/>
          </a:solidFill>
        </p:spPr>
        <p:txBody>
          <a:bodyPr lIns="0" tIns="0" rIns="0" bIns="0" anchor="ctr"/>
          <a:lstStyle/>
          <a:p>
            <a:endParaRPr lang="en-US"/>
          </a:p>
        </p:txBody>
      </p:sp>
      <p:sp>
        <p:nvSpPr>
          <p:cNvPr id="109" name="t"/>
          <p:cNvSpPr/>
          <p:nvPr/>
        </p:nvSpPr>
        <p:spPr>
          <a:xfrm>
            <a:off x="1070164" y="3460000"/>
            <a:ext cx="4561508" cy="520000"/>
          </a:xfrm>
          <a:prstGeom prst="rect">
            <a:avLst/>
          </a:prstGeom>
          <a:noFill/>
        </p:spPr>
        <p:txBody>
          <a:bodyPr wrap="square" lIns="0" tIns="0" rIns="0" bIns="0" rtlCol="0" anchor="t"/>
          <a:lstStyle/>
          <a:p>
            <a:pPr>
              <a:lnSpc>
                <a:spcPct val="104000"/>
              </a:lnSpc>
            </a:pPr>
            <a:r>
              <a:rPr lang="en-US" sz="1600" b="0" i="0" dirty="0">
                <a:solidFill>
                  <a:srgbClr val="333D33"/>
                </a:solidFill>
                <a:latin typeface="Calibri"/>
                <a:ea typeface="Calibri"/>
                <a:cs typeface="Calibri"/>
              </a:rPr>
              <a:t>Developed under the UNEP / SETAC Life Cycle Initiative; </a:t>
            </a:r>
            <a:r>
              <a:rPr lang="en-US" sz="1600">
                <a:solidFill>
                  <a:srgbClr val="333D33"/>
                </a:solidFill>
                <a:latin typeface="Calibri"/>
                <a:ea typeface="Calibri"/>
                <a:cs typeface="Calibri"/>
              </a:rPr>
              <a:t>we use  </a:t>
            </a:r>
            <a:r>
              <a:rPr lang="en-US" sz="1600" b="0" i="0">
                <a:solidFill>
                  <a:srgbClr val="333D33"/>
                </a:solidFill>
                <a:latin typeface="Calibri"/>
                <a:ea typeface="Calibri"/>
                <a:cs typeface="Calibri"/>
              </a:rPr>
              <a:t>v1.0.2024.10</a:t>
            </a:r>
            <a:r>
              <a:rPr lang="en-US" sz="1600">
                <a:solidFill>
                  <a:srgbClr val="333D33"/>
                </a:solidFill>
                <a:latin typeface="Calibri"/>
                <a:ea typeface="Calibri"/>
                <a:cs typeface="Calibri"/>
              </a:rPr>
              <a:t> (with major modifications)</a:t>
            </a:r>
            <a:endParaRPr lang="en-US" sz="1600" b="0" i="0">
              <a:solidFill>
                <a:srgbClr val="333D33"/>
              </a:solidFill>
              <a:latin typeface="Calibri"/>
              <a:ea typeface="Calibri"/>
              <a:cs typeface="Calibri"/>
            </a:endParaRPr>
          </a:p>
        </p:txBody>
      </p:sp>
      <p:sp>
        <p:nvSpPr>
          <p:cNvPr id="110" name="circ"/>
          <p:cNvSpPr/>
          <p:nvPr/>
        </p:nvSpPr>
        <p:spPr>
          <a:xfrm>
            <a:off x="870164" y="4202753"/>
            <a:ext cx="90000" cy="90000"/>
          </a:xfrm>
          <a:prstGeom prst="ellipse">
            <a:avLst/>
          </a:prstGeom>
          <a:solidFill>
            <a:srgbClr val="97BC62"/>
          </a:solidFill>
        </p:spPr>
        <p:txBody>
          <a:bodyPr lIns="0" tIns="0" rIns="0" bIns="0" anchor="ctr"/>
          <a:lstStyle/>
          <a:p>
            <a:endParaRPr lang="en-US"/>
          </a:p>
        </p:txBody>
      </p:sp>
      <p:sp>
        <p:nvSpPr>
          <p:cNvPr id="111" name="t"/>
          <p:cNvSpPr/>
          <p:nvPr/>
        </p:nvSpPr>
        <p:spPr>
          <a:xfrm>
            <a:off x="1070164" y="4151718"/>
            <a:ext cx="4561508" cy="520000"/>
          </a:xfrm>
          <a:prstGeom prst="rect">
            <a:avLst/>
          </a:prstGeom>
          <a:noFill/>
        </p:spPr>
        <p:txBody>
          <a:bodyPr wrap="square" lIns="0" tIns="0" rIns="0" bIns="0" rtlCol="0" anchor="t"/>
          <a:lstStyle/>
          <a:p>
            <a:pPr>
              <a:lnSpc>
                <a:spcPct val="104000"/>
              </a:lnSpc>
            </a:pPr>
            <a:r>
              <a:rPr lang="en-US" sz="1600">
                <a:solidFill>
                  <a:srgbClr val="333D33"/>
                </a:solidFill>
                <a:latin typeface="Calibri"/>
                <a:ea typeface="Calibri"/>
                <a:cs typeface="Calibri"/>
              </a:rPr>
              <a:t>Beta release under development</a:t>
            </a:r>
            <a:endParaRPr lang="en-US" sz="1600" b="0" i="0">
              <a:solidFill>
                <a:srgbClr val="333D33"/>
              </a:solidFill>
              <a:latin typeface="Calibri"/>
              <a:ea typeface="Calibri"/>
              <a:cs typeface="Calibri"/>
            </a:endParaRPr>
          </a:p>
        </p:txBody>
      </p:sp>
      <p:sp>
        <p:nvSpPr>
          <p:cNvPr id="112" name="card"/>
          <p:cNvSpPr/>
          <p:nvPr/>
        </p:nvSpPr>
        <p:spPr>
          <a:xfrm>
            <a:off x="6240000" y="1980000"/>
            <a:ext cx="5401508" cy="2740000"/>
          </a:xfrm>
          <a:prstGeom prst="roundRect">
            <a:avLst>
              <a:gd name="adj" fmla="val 5000"/>
            </a:avLst>
          </a:prstGeom>
          <a:solidFill>
            <a:srgbClr val="F1F5EA"/>
          </a:solidFill>
          <a:effectLst>
            <a:outerShdw blurRad="114300" dist="38100" dir="5400000" algn="bl" rotWithShape="0">
              <a:srgbClr val="000000">
                <a:alpha val="28000"/>
              </a:srgbClr>
            </a:outerShdw>
          </a:effectLst>
        </p:spPr>
        <p:txBody>
          <a:bodyPr/>
          <a:lstStyle/>
          <a:p>
            <a:endParaRPr lang="en-US"/>
          </a:p>
        </p:txBody>
      </p:sp>
      <p:sp>
        <p:nvSpPr>
          <p:cNvPr id="113" name="t"/>
          <p:cNvSpPr/>
          <p:nvPr/>
        </p:nvSpPr>
        <p:spPr>
          <a:xfrm>
            <a:off x="6560000" y="2280000"/>
            <a:ext cx="4761508" cy="500000"/>
          </a:xfrm>
          <a:prstGeom prst="rect">
            <a:avLst/>
          </a:prstGeom>
          <a:noFill/>
        </p:spPr>
        <p:txBody>
          <a:bodyPr wrap="square" lIns="0" tIns="0" rIns="0" bIns="0" rtlCol="0" anchor="t"/>
          <a:lstStyle/>
          <a:p>
            <a:pPr marL="0" indent="0" algn="l">
              <a:buNone/>
            </a:pPr>
            <a:r>
              <a:rPr lang="en-US" b="1">
                <a:solidFill>
                  <a:srgbClr val="2C5F2D"/>
                </a:solidFill>
                <a:latin typeface="Cambria"/>
                <a:ea typeface="Cambria"/>
                <a:cs typeface="Cambria"/>
              </a:rPr>
              <a:t>Structure</a:t>
            </a:r>
            <a:endParaRPr lang="en-US" sz="1800" b="1" i="0">
              <a:solidFill>
                <a:srgbClr val="2C5F2D"/>
              </a:solidFill>
              <a:latin typeface="Cambria"/>
              <a:ea typeface="Cambria"/>
              <a:cs typeface="Cambria"/>
            </a:endParaRPr>
          </a:p>
        </p:txBody>
      </p:sp>
      <p:sp>
        <p:nvSpPr>
          <p:cNvPr id="114" name="circ"/>
          <p:cNvSpPr/>
          <p:nvPr/>
        </p:nvSpPr>
        <p:spPr>
          <a:xfrm>
            <a:off x="6560000" y="2900000"/>
            <a:ext cx="90000" cy="90000"/>
          </a:xfrm>
          <a:prstGeom prst="ellipse">
            <a:avLst/>
          </a:prstGeom>
          <a:solidFill>
            <a:srgbClr val="97BC62"/>
          </a:solidFill>
        </p:spPr>
        <p:txBody>
          <a:bodyPr lIns="0" tIns="0" rIns="0" bIns="0" anchor="ctr"/>
          <a:lstStyle/>
          <a:p>
            <a:endParaRPr lang="en-US"/>
          </a:p>
        </p:txBody>
      </p:sp>
      <p:sp>
        <p:nvSpPr>
          <p:cNvPr id="115" name="t"/>
          <p:cNvSpPr/>
          <p:nvPr/>
        </p:nvSpPr>
        <p:spPr>
          <a:xfrm>
            <a:off x="6760000" y="2840000"/>
            <a:ext cx="4561508" cy="520000"/>
          </a:xfrm>
          <a:prstGeom prst="rect">
            <a:avLst/>
          </a:prstGeom>
          <a:noFill/>
        </p:spPr>
        <p:txBody>
          <a:bodyPr wrap="square" lIns="0" tIns="0" rIns="0" bIns="0" rtlCol="0" anchor="t"/>
          <a:lstStyle/>
          <a:p>
            <a:pPr marL="0" indent="0" algn="l">
              <a:lnSpc>
                <a:spcPct val="104000"/>
              </a:lnSpc>
              <a:buNone/>
            </a:pPr>
            <a:r>
              <a:rPr lang="en-US" sz="1600" b="0" i="0" dirty="0">
                <a:solidFill>
                  <a:srgbClr val="333D33"/>
                </a:solidFill>
                <a:latin typeface="Calibri"/>
                <a:ea typeface="Calibri"/>
                <a:cs typeface="Calibri"/>
              </a:rPr>
              <a:t>Endpoint characterization factors: damage per unit of elementary flow.</a:t>
            </a:r>
          </a:p>
        </p:txBody>
      </p:sp>
      <p:sp>
        <p:nvSpPr>
          <p:cNvPr id="116" name="circ"/>
          <p:cNvSpPr/>
          <p:nvPr/>
        </p:nvSpPr>
        <p:spPr>
          <a:xfrm>
            <a:off x="6560000" y="3520000"/>
            <a:ext cx="90000" cy="90000"/>
          </a:xfrm>
          <a:prstGeom prst="ellipse">
            <a:avLst/>
          </a:prstGeom>
          <a:solidFill>
            <a:srgbClr val="97BC62"/>
          </a:solidFill>
        </p:spPr>
        <p:txBody>
          <a:bodyPr lIns="0" tIns="0" rIns="0" bIns="0" anchor="ctr"/>
          <a:lstStyle/>
          <a:p>
            <a:endParaRPr lang="en-US"/>
          </a:p>
        </p:txBody>
      </p:sp>
      <p:sp>
        <p:nvSpPr>
          <p:cNvPr id="117" name="t"/>
          <p:cNvSpPr/>
          <p:nvPr/>
        </p:nvSpPr>
        <p:spPr>
          <a:xfrm>
            <a:off x="6760000" y="3460000"/>
            <a:ext cx="4561508" cy="520000"/>
          </a:xfrm>
          <a:prstGeom prst="rect">
            <a:avLst/>
          </a:prstGeom>
          <a:noFill/>
        </p:spPr>
        <p:txBody>
          <a:bodyPr wrap="square" lIns="0" tIns="0" rIns="0" bIns="0" rtlCol="0" anchor="t"/>
          <a:lstStyle/>
          <a:p>
            <a:pPr>
              <a:lnSpc>
                <a:spcPct val="104000"/>
              </a:lnSpc>
            </a:pPr>
            <a:r>
              <a:rPr lang="en-US" sz="1600" b="0" i="0">
                <a:solidFill>
                  <a:srgbClr val="333D33"/>
                </a:solidFill>
                <a:latin typeface="Calibri"/>
                <a:ea typeface="Calibri"/>
                <a:cs typeface="Calibri"/>
              </a:rPr>
              <a:t>Country-specific </a:t>
            </a:r>
            <a:r>
              <a:rPr lang="en-US" sz="1600">
                <a:solidFill>
                  <a:srgbClr val="333D33"/>
                </a:solidFill>
                <a:latin typeface="Calibri"/>
                <a:ea typeface="Calibri"/>
                <a:cs typeface="Calibri"/>
              </a:rPr>
              <a:t>where necessary</a:t>
            </a:r>
            <a:r>
              <a:rPr lang="en-US" sz="1600" b="0" i="0">
                <a:solidFill>
                  <a:srgbClr val="333D33"/>
                </a:solidFill>
                <a:latin typeface="Calibri"/>
                <a:ea typeface="Calibri"/>
                <a:cs typeface="Calibri"/>
              </a:rPr>
              <a:t>, capturing geographic sensitivity.</a:t>
            </a:r>
          </a:p>
        </p:txBody>
      </p:sp>
      <p:sp>
        <p:nvSpPr>
          <p:cNvPr id="118" name="circ"/>
          <p:cNvSpPr/>
          <p:nvPr/>
        </p:nvSpPr>
        <p:spPr>
          <a:xfrm>
            <a:off x="6560000" y="4140000"/>
            <a:ext cx="90000" cy="90000"/>
          </a:xfrm>
          <a:prstGeom prst="ellipse">
            <a:avLst/>
          </a:prstGeom>
          <a:solidFill>
            <a:srgbClr val="97BC62"/>
          </a:solidFill>
        </p:spPr>
        <p:txBody>
          <a:bodyPr lIns="0" tIns="0" rIns="0" bIns="0" anchor="ctr"/>
          <a:lstStyle/>
          <a:p>
            <a:endParaRPr lang="en-US"/>
          </a:p>
        </p:txBody>
      </p:sp>
      <p:sp>
        <p:nvSpPr>
          <p:cNvPr id="119" name="t"/>
          <p:cNvSpPr/>
          <p:nvPr/>
        </p:nvSpPr>
        <p:spPr>
          <a:xfrm>
            <a:off x="6760000" y="4080000"/>
            <a:ext cx="4561508" cy="520000"/>
          </a:xfrm>
          <a:prstGeom prst="rect">
            <a:avLst/>
          </a:prstGeom>
          <a:noFill/>
        </p:spPr>
        <p:txBody>
          <a:bodyPr wrap="square" lIns="0" tIns="0" rIns="0" bIns="0" rtlCol="0" anchor="t"/>
          <a:lstStyle/>
          <a:p>
            <a:pPr marL="0" indent="0" algn="l">
              <a:lnSpc>
                <a:spcPct val="104000"/>
              </a:lnSpc>
              <a:buNone/>
            </a:pPr>
            <a:r>
              <a:rPr lang="en-US" sz="1600" b="0" i="0" dirty="0">
                <a:solidFill>
                  <a:srgbClr val="333D33"/>
                </a:solidFill>
                <a:latin typeface="Calibri"/>
                <a:ea typeface="Calibri"/>
                <a:cs typeface="Calibri"/>
              </a:rPr>
              <a:t>Flows → 20 impact categories → 3 Areas of Protection</a:t>
            </a:r>
            <a:r>
              <a:rPr lang="en-US" sz="1350" b="0" i="0" dirty="0">
                <a:solidFill>
                  <a:srgbClr val="333D33"/>
                </a:solidFill>
                <a:latin typeface="Calibri"/>
                <a:ea typeface="Calibri"/>
                <a:cs typeface="Calibri"/>
              </a:rPr>
              <a:t>.</a:t>
            </a:r>
          </a:p>
        </p:txBody>
      </p:sp>
      <p:sp>
        <p:nvSpPr>
          <p:cNvPr id="120" name="card"/>
          <p:cNvSpPr/>
          <p:nvPr/>
        </p:nvSpPr>
        <p:spPr>
          <a:xfrm>
            <a:off x="550164" y="4880000"/>
            <a:ext cx="2622918" cy="1000000"/>
          </a:xfrm>
          <a:prstGeom prst="roundRect">
            <a:avLst>
              <a:gd name="adj" fmla="val 8000"/>
            </a:avLst>
          </a:prstGeom>
          <a:solidFill>
            <a:srgbClr val="24432A"/>
          </a:solidFill>
          <a:effectLst>
            <a:outerShdw blurRad="114300" dist="38100" dir="5400000" algn="bl" rotWithShape="0">
              <a:srgbClr val="000000">
                <a:alpha val="28000"/>
              </a:srgbClr>
            </a:outerShdw>
          </a:effectLst>
        </p:spPr>
        <p:txBody>
          <a:bodyPr/>
          <a:lstStyle/>
          <a:p>
            <a:endParaRPr lang="en-US"/>
          </a:p>
        </p:txBody>
      </p:sp>
      <p:sp>
        <p:nvSpPr>
          <p:cNvPr id="121" name="t"/>
          <p:cNvSpPr/>
          <p:nvPr/>
        </p:nvSpPr>
        <p:spPr>
          <a:xfrm>
            <a:off x="700164" y="5030000"/>
            <a:ext cx="2322918" cy="460000"/>
          </a:xfrm>
          <a:prstGeom prst="rect">
            <a:avLst/>
          </a:prstGeom>
          <a:noFill/>
        </p:spPr>
        <p:txBody>
          <a:bodyPr wrap="square" lIns="0" tIns="0" rIns="0" bIns="0" rtlCol="0" anchor="ctr"/>
          <a:lstStyle/>
          <a:p>
            <a:pPr marL="0" indent="0" algn="ctr">
              <a:buNone/>
            </a:pPr>
            <a:r>
              <a:rPr lang="en-US" sz="2800" b="1" i="0" dirty="0">
                <a:solidFill>
                  <a:srgbClr val="97BC62"/>
                </a:solidFill>
                <a:latin typeface="Cambria"/>
                <a:ea typeface="Cambria"/>
                <a:cs typeface="Cambria"/>
              </a:rPr>
              <a:t>~500,000</a:t>
            </a:r>
          </a:p>
        </p:txBody>
      </p:sp>
      <p:sp>
        <p:nvSpPr>
          <p:cNvPr id="122" name="t"/>
          <p:cNvSpPr/>
          <p:nvPr/>
        </p:nvSpPr>
        <p:spPr>
          <a:xfrm>
            <a:off x="700164" y="5520000"/>
            <a:ext cx="2322918" cy="300000"/>
          </a:xfrm>
          <a:prstGeom prst="rect">
            <a:avLst/>
          </a:prstGeom>
          <a:noFill/>
        </p:spPr>
        <p:txBody>
          <a:bodyPr wrap="square" lIns="0" tIns="0" rIns="0" bIns="0" rtlCol="0" anchor="ctr"/>
          <a:lstStyle/>
          <a:p>
            <a:pPr marL="0" indent="0" algn="ctr">
              <a:buNone/>
            </a:pPr>
            <a:r>
              <a:rPr lang="en-US" sz="1200" b="0" i="0" dirty="0">
                <a:solidFill>
                  <a:srgbClr val="D8E5C5"/>
                </a:solidFill>
                <a:latin typeface="Calibri"/>
                <a:ea typeface="Calibri"/>
                <a:cs typeface="Calibri"/>
              </a:rPr>
              <a:t>damage-level CFs</a:t>
            </a:r>
          </a:p>
        </p:txBody>
      </p:sp>
      <p:sp>
        <p:nvSpPr>
          <p:cNvPr id="123" name="card"/>
          <p:cNvSpPr/>
          <p:nvPr/>
        </p:nvSpPr>
        <p:spPr>
          <a:xfrm>
            <a:off x="3373082" y="4880000"/>
            <a:ext cx="2622918" cy="1000000"/>
          </a:xfrm>
          <a:prstGeom prst="roundRect">
            <a:avLst>
              <a:gd name="adj" fmla="val 8000"/>
            </a:avLst>
          </a:prstGeom>
          <a:solidFill>
            <a:srgbClr val="24432A"/>
          </a:solidFill>
          <a:effectLst>
            <a:outerShdw blurRad="114300" dist="38100" dir="5400000" algn="bl" rotWithShape="0">
              <a:srgbClr val="000000">
                <a:alpha val="28000"/>
              </a:srgbClr>
            </a:outerShdw>
          </a:effectLst>
        </p:spPr>
        <p:txBody>
          <a:bodyPr/>
          <a:lstStyle/>
          <a:p>
            <a:endParaRPr lang="en-US"/>
          </a:p>
        </p:txBody>
      </p:sp>
      <p:sp>
        <p:nvSpPr>
          <p:cNvPr id="124" name="t"/>
          <p:cNvSpPr/>
          <p:nvPr/>
        </p:nvSpPr>
        <p:spPr>
          <a:xfrm>
            <a:off x="3523082" y="5030000"/>
            <a:ext cx="2322918" cy="460000"/>
          </a:xfrm>
          <a:prstGeom prst="rect">
            <a:avLst/>
          </a:prstGeom>
          <a:noFill/>
        </p:spPr>
        <p:txBody>
          <a:bodyPr wrap="square" lIns="0" tIns="0" rIns="0" bIns="0" rtlCol="0" anchor="ctr"/>
          <a:lstStyle/>
          <a:p>
            <a:pPr marL="0" indent="0" algn="ctr">
              <a:buNone/>
            </a:pPr>
            <a:r>
              <a:rPr lang="en-US" sz="2800" b="1" i="0" dirty="0">
                <a:solidFill>
                  <a:srgbClr val="97BC62"/>
                </a:solidFill>
                <a:latin typeface="Cambria"/>
                <a:ea typeface="Cambria"/>
                <a:cs typeface="Cambria"/>
              </a:rPr>
              <a:t>~14,000</a:t>
            </a:r>
          </a:p>
        </p:txBody>
      </p:sp>
      <p:sp>
        <p:nvSpPr>
          <p:cNvPr id="125" name="t"/>
          <p:cNvSpPr/>
          <p:nvPr/>
        </p:nvSpPr>
        <p:spPr>
          <a:xfrm>
            <a:off x="3523082" y="5520000"/>
            <a:ext cx="2322918" cy="300000"/>
          </a:xfrm>
          <a:prstGeom prst="rect">
            <a:avLst/>
          </a:prstGeom>
          <a:noFill/>
        </p:spPr>
        <p:txBody>
          <a:bodyPr wrap="square" lIns="0" tIns="0" rIns="0" bIns="0" rtlCol="0" anchor="ctr"/>
          <a:lstStyle/>
          <a:p>
            <a:pPr marL="0" indent="0" algn="ctr">
              <a:buNone/>
            </a:pPr>
            <a:r>
              <a:rPr lang="en-US" sz="1200" b="0" i="0" dirty="0">
                <a:solidFill>
                  <a:srgbClr val="D8E5C5"/>
                </a:solidFill>
                <a:latin typeface="Calibri"/>
                <a:ea typeface="Calibri"/>
                <a:cs typeface="Calibri"/>
              </a:rPr>
              <a:t>elementary flows</a:t>
            </a:r>
          </a:p>
        </p:txBody>
      </p:sp>
      <p:sp>
        <p:nvSpPr>
          <p:cNvPr id="126" name="card"/>
          <p:cNvSpPr/>
          <p:nvPr/>
        </p:nvSpPr>
        <p:spPr>
          <a:xfrm>
            <a:off x="6196000" y="4880000"/>
            <a:ext cx="2622918" cy="1000000"/>
          </a:xfrm>
          <a:prstGeom prst="roundRect">
            <a:avLst>
              <a:gd name="adj" fmla="val 8000"/>
            </a:avLst>
          </a:prstGeom>
          <a:solidFill>
            <a:srgbClr val="24432A"/>
          </a:solidFill>
          <a:effectLst>
            <a:outerShdw blurRad="114300" dist="38100" dir="5400000" algn="bl" rotWithShape="0">
              <a:srgbClr val="000000">
                <a:alpha val="28000"/>
              </a:srgbClr>
            </a:outerShdw>
          </a:effectLst>
        </p:spPr>
        <p:txBody>
          <a:bodyPr/>
          <a:lstStyle/>
          <a:p>
            <a:endParaRPr lang="en-US"/>
          </a:p>
        </p:txBody>
      </p:sp>
      <p:sp>
        <p:nvSpPr>
          <p:cNvPr id="127" name="t"/>
          <p:cNvSpPr/>
          <p:nvPr/>
        </p:nvSpPr>
        <p:spPr>
          <a:xfrm>
            <a:off x="6346000" y="5030000"/>
            <a:ext cx="2322918" cy="460000"/>
          </a:xfrm>
          <a:prstGeom prst="rect">
            <a:avLst/>
          </a:prstGeom>
          <a:noFill/>
        </p:spPr>
        <p:txBody>
          <a:bodyPr wrap="square" lIns="0" tIns="0" rIns="0" bIns="0" rtlCol="0" anchor="ctr"/>
          <a:lstStyle/>
          <a:p>
            <a:pPr marL="0" indent="0" algn="ctr">
              <a:buNone/>
            </a:pPr>
            <a:r>
              <a:rPr lang="en-US" sz="2800" b="1" i="0" dirty="0">
                <a:solidFill>
                  <a:srgbClr val="97BC62"/>
                </a:solidFill>
                <a:latin typeface="Cambria"/>
                <a:ea typeface="Cambria"/>
                <a:cs typeface="Cambria"/>
              </a:rPr>
              <a:t>20</a:t>
            </a:r>
          </a:p>
        </p:txBody>
      </p:sp>
      <p:sp>
        <p:nvSpPr>
          <p:cNvPr id="128" name="t"/>
          <p:cNvSpPr/>
          <p:nvPr/>
        </p:nvSpPr>
        <p:spPr>
          <a:xfrm>
            <a:off x="6346000" y="5520000"/>
            <a:ext cx="2322918" cy="300000"/>
          </a:xfrm>
          <a:prstGeom prst="rect">
            <a:avLst/>
          </a:prstGeom>
          <a:noFill/>
        </p:spPr>
        <p:txBody>
          <a:bodyPr wrap="square" lIns="0" tIns="0" rIns="0" bIns="0" rtlCol="0" anchor="ctr"/>
          <a:lstStyle/>
          <a:p>
            <a:pPr marL="0" indent="0" algn="ctr">
              <a:buNone/>
            </a:pPr>
            <a:r>
              <a:rPr lang="en-US" sz="1200" b="0" i="0" dirty="0">
                <a:solidFill>
                  <a:srgbClr val="D8E5C5"/>
                </a:solidFill>
                <a:latin typeface="Calibri"/>
                <a:ea typeface="Calibri"/>
                <a:cs typeface="Calibri"/>
              </a:rPr>
              <a:t>impact categories</a:t>
            </a:r>
          </a:p>
        </p:txBody>
      </p:sp>
      <p:sp>
        <p:nvSpPr>
          <p:cNvPr id="129" name="card"/>
          <p:cNvSpPr/>
          <p:nvPr/>
        </p:nvSpPr>
        <p:spPr>
          <a:xfrm>
            <a:off x="9018918" y="4880000"/>
            <a:ext cx="2622918" cy="1000000"/>
          </a:xfrm>
          <a:prstGeom prst="roundRect">
            <a:avLst>
              <a:gd name="adj" fmla="val 8000"/>
            </a:avLst>
          </a:prstGeom>
          <a:solidFill>
            <a:srgbClr val="24432A"/>
          </a:solidFill>
          <a:effectLst>
            <a:outerShdw blurRad="114300" dist="38100" dir="5400000" algn="bl" rotWithShape="0">
              <a:srgbClr val="000000">
                <a:alpha val="28000"/>
              </a:srgbClr>
            </a:outerShdw>
          </a:effectLst>
        </p:spPr>
        <p:txBody>
          <a:bodyPr/>
          <a:lstStyle/>
          <a:p>
            <a:endParaRPr lang="en-US"/>
          </a:p>
        </p:txBody>
      </p:sp>
      <p:sp>
        <p:nvSpPr>
          <p:cNvPr id="130" name="t"/>
          <p:cNvSpPr/>
          <p:nvPr/>
        </p:nvSpPr>
        <p:spPr>
          <a:xfrm>
            <a:off x="9168918" y="5030000"/>
            <a:ext cx="2322918" cy="460000"/>
          </a:xfrm>
          <a:prstGeom prst="rect">
            <a:avLst/>
          </a:prstGeom>
          <a:noFill/>
        </p:spPr>
        <p:txBody>
          <a:bodyPr wrap="square" lIns="0" tIns="0" rIns="0" bIns="0" rtlCol="0" anchor="ctr"/>
          <a:lstStyle/>
          <a:p>
            <a:pPr marL="0" indent="0" algn="ctr">
              <a:buNone/>
            </a:pPr>
            <a:r>
              <a:rPr lang="en-US" sz="2800" b="1" i="0" dirty="0">
                <a:solidFill>
                  <a:srgbClr val="97BC62"/>
                </a:solidFill>
                <a:latin typeface="Cambria"/>
                <a:ea typeface="Cambria"/>
                <a:cs typeface="Cambria"/>
              </a:rPr>
              <a:t>3</a:t>
            </a:r>
          </a:p>
        </p:txBody>
      </p:sp>
      <p:sp>
        <p:nvSpPr>
          <p:cNvPr id="131" name="t"/>
          <p:cNvSpPr/>
          <p:nvPr/>
        </p:nvSpPr>
        <p:spPr>
          <a:xfrm>
            <a:off x="9168918" y="5520000"/>
            <a:ext cx="2322918" cy="300000"/>
          </a:xfrm>
          <a:prstGeom prst="rect">
            <a:avLst/>
          </a:prstGeom>
          <a:noFill/>
        </p:spPr>
        <p:txBody>
          <a:bodyPr wrap="square" lIns="0" tIns="0" rIns="0" bIns="0" rtlCol="0" anchor="ctr"/>
          <a:lstStyle/>
          <a:p>
            <a:pPr marL="0" indent="0" algn="ctr">
              <a:buNone/>
            </a:pPr>
            <a:r>
              <a:rPr lang="en-US" sz="1200" b="0" i="0" dirty="0">
                <a:solidFill>
                  <a:srgbClr val="D8E5C5"/>
                </a:solidFill>
                <a:latin typeface="Calibri"/>
                <a:ea typeface="Calibri"/>
                <a:cs typeface="Calibri"/>
              </a:rPr>
              <a:t>Areas of Protection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2A7529-3422-D03E-6CE9-360334B0C764}"/>
              </a:ext>
            </a:extLst>
          </p:cNvPr>
          <p:cNvSpPr>
            <a:spLocks noGrp="1"/>
          </p:cNvSpPr>
          <p:nvPr>
            <p:ph type="sldNum" sz="quarter" idx="12"/>
          </p:nvPr>
        </p:nvSpPr>
        <p:spPr/>
        <p:txBody>
          <a:bodyPr/>
          <a:lstStyle/>
          <a:p>
            <a:fld id="{91E7459C-2A33-48E6-BA15-85A99BF6A849}" type="slidenum">
              <a:rPr lang="en-US" smtClean="0"/>
              <a:t>6</a:t>
            </a:fld>
            <a:endParaRPr lang="en-US"/>
          </a:p>
        </p:txBody>
      </p:sp>
      <p:pic>
        <p:nvPicPr>
          <p:cNvPr id="3" name="Picture 2" descr="A diagram of a global environment  AI-generated content may be incorrect.">
            <a:extLst>
              <a:ext uri="{FF2B5EF4-FFF2-40B4-BE49-F238E27FC236}">
                <a16:creationId xmlns:a16="http://schemas.microsoft.com/office/drawing/2014/main" id="{96987DC4-798D-6035-B053-25BE413DADD7}"/>
              </a:ext>
            </a:extLst>
          </p:cNvPr>
          <p:cNvPicPr>
            <a:picLocks noChangeAspect="1"/>
          </p:cNvPicPr>
          <p:nvPr/>
        </p:nvPicPr>
        <p:blipFill>
          <a:blip r:embed="rId2"/>
          <a:stretch>
            <a:fillRect/>
          </a:stretch>
        </p:blipFill>
        <p:spPr>
          <a:xfrm>
            <a:off x="0" y="507694"/>
            <a:ext cx="12192000" cy="5842612"/>
          </a:xfrm>
          <a:prstGeom prst="rect">
            <a:avLst/>
          </a:prstGeom>
        </p:spPr>
      </p:pic>
    </p:spTree>
    <p:extLst>
      <p:ext uri="{BB962C8B-B14F-4D97-AF65-F5344CB8AC3E}">
        <p14:creationId xmlns:p14="http://schemas.microsoft.com/office/powerpoint/2010/main" val="1424703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E16421-D0E0-A1A5-FFA0-1F80730B4582}"/>
              </a:ext>
            </a:extLst>
          </p:cNvPr>
          <p:cNvSpPr>
            <a:spLocks noGrp="1"/>
          </p:cNvSpPr>
          <p:nvPr>
            <p:ph type="sldNum" sz="quarter" idx="12"/>
          </p:nvPr>
        </p:nvSpPr>
        <p:spPr/>
        <p:txBody>
          <a:bodyPr/>
          <a:lstStyle/>
          <a:p>
            <a:fld id="{91E7459C-2A33-48E6-BA15-85A99BF6A849}" type="slidenum">
              <a:rPr lang="en-US" smtClean="0"/>
              <a:t>7</a:t>
            </a:fld>
            <a:endParaRPr lang="en-US"/>
          </a:p>
        </p:txBody>
      </p:sp>
      <p:sp>
        <p:nvSpPr>
          <p:cNvPr id="3" name="Flowchart: Alternate Process 2">
            <a:extLst>
              <a:ext uri="{FF2B5EF4-FFF2-40B4-BE49-F238E27FC236}">
                <a16:creationId xmlns:a16="http://schemas.microsoft.com/office/drawing/2014/main" id="{F8FF26D1-0A3C-02FC-538F-68FBCBC1665B}"/>
              </a:ext>
            </a:extLst>
          </p:cNvPr>
          <p:cNvSpPr/>
          <p:nvPr/>
        </p:nvSpPr>
        <p:spPr>
          <a:xfrm>
            <a:off x="541233" y="2282732"/>
            <a:ext cx="1944168" cy="997010"/>
          </a:xfrm>
          <a:prstGeom prst="flowChartAlternateProcess">
            <a:avLst/>
          </a:prstGeom>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cs typeface="Calibri"/>
              </a:rPr>
              <a:t>EXIO </a:t>
            </a:r>
          </a:p>
          <a:p>
            <a:pPr algn="ctr"/>
            <a:r>
              <a:rPr lang="en-US">
                <a:cs typeface="Calibri"/>
              </a:rPr>
              <a:t>Original stressors</a:t>
            </a:r>
          </a:p>
        </p:txBody>
      </p:sp>
      <p:sp>
        <p:nvSpPr>
          <p:cNvPr id="4" name="Flowchart: Alternate Process 3">
            <a:extLst>
              <a:ext uri="{FF2B5EF4-FFF2-40B4-BE49-F238E27FC236}">
                <a16:creationId xmlns:a16="http://schemas.microsoft.com/office/drawing/2014/main" id="{86CE3E09-6105-DEB6-986A-A76F3407D157}"/>
              </a:ext>
            </a:extLst>
          </p:cNvPr>
          <p:cNvSpPr/>
          <p:nvPr/>
        </p:nvSpPr>
        <p:spPr>
          <a:xfrm>
            <a:off x="541232" y="3457277"/>
            <a:ext cx="1944168" cy="997009"/>
          </a:xfrm>
          <a:prstGeom prst="flowChartAlternateProcess">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cs typeface="Calibri"/>
              </a:rPr>
              <a:t>Bridge: </a:t>
            </a:r>
            <a:br>
              <a:rPr lang="en-US">
                <a:cs typeface="Calibri"/>
              </a:rPr>
            </a:br>
            <a:r>
              <a:rPr lang="en-US">
                <a:ea typeface="Calibri"/>
                <a:cs typeface="Calibri"/>
              </a:rPr>
              <a:t>EXIO stressors to ILCD+ flows</a:t>
            </a:r>
          </a:p>
        </p:txBody>
      </p:sp>
      <p:sp>
        <p:nvSpPr>
          <p:cNvPr id="5" name="Flowchart: Alternate Process 4">
            <a:extLst>
              <a:ext uri="{FF2B5EF4-FFF2-40B4-BE49-F238E27FC236}">
                <a16:creationId xmlns:a16="http://schemas.microsoft.com/office/drawing/2014/main" id="{F65C6F9D-C9D0-3DCD-987E-59F27A012225}"/>
              </a:ext>
            </a:extLst>
          </p:cNvPr>
          <p:cNvSpPr/>
          <p:nvPr/>
        </p:nvSpPr>
        <p:spPr>
          <a:xfrm>
            <a:off x="3019512" y="2895012"/>
            <a:ext cx="1661150" cy="721115"/>
          </a:xfrm>
          <a:prstGeom prst="flowChartAlternateProcess">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err="1">
                <a:cs typeface="Calibri"/>
              </a:rPr>
              <a:t>Pymrio</a:t>
            </a:r>
            <a:r>
              <a:rPr lang="en-US">
                <a:cs typeface="Calibri"/>
              </a:rPr>
              <a:t> conversion</a:t>
            </a:r>
            <a:endParaRPr lang="en-US"/>
          </a:p>
        </p:txBody>
      </p:sp>
      <p:sp>
        <p:nvSpPr>
          <p:cNvPr id="6" name="Flowchart: Alternate Process 5">
            <a:extLst>
              <a:ext uri="{FF2B5EF4-FFF2-40B4-BE49-F238E27FC236}">
                <a16:creationId xmlns:a16="http://schemas.microsoft.com/office/drawing/2014/main" id="{A6CD6D3F-D801-C707-052D-F6E3B0768C7D}"/>
              </a:ext>
            </a:extLst>
          </p:cNvPr>
          <p:cNvSpPr/>
          <p:nvPr/>
        </p:nvSpPr>
        <p:spPr>
          <a:xfrm>
            <a:off x="4938713" y="2888790"/>
            <a:ext cx="2029542" cy="716580"/>
          </a:xfrm>
          <a:prstGeom prst="flowChartAlternateProcess">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cs typeface="Calibri"/>
              </a:rPr>
              <a:t>EXIO with ILCD+ flows</a:t>
            </a:r>
            <a:endParaRPr lang="en-US">
              <a:ea typeface="Calibri"/>
              <a:cs typeface="Calibri"/>
            </a:endParaRPr>
          </a:p>
        </p:txBody>
      </p:sp>
      <p:sp>
        <p:nvSpPr>
          <p:cNvPr id="7" name="Flowchart: Alternate Process 6">
            <a:extLst>
              <a:ext uri="{FF2B5EF4-FFF2-40B4-BE49-F238E27FC236}">
                <a16:creationId xmlns:a16="http://schemas.microsoft.com/office/drawing/2014/main" id="{132067B5-0970-E9C4-0015-FC6F27D8C834}"/>
              </a:ext>
            </a:extLst>
          </p:cNvPr>
          <p:cNvSpPr/>
          <p:nvPr/>
        </p:nvSpPr>
        <p:spPr>
          <a:xfrm>
            <a:off x="5198687" y="4230164"/>
            <a:ext cx="1787495" cy="1061103"/>
          </a:xfrm>
          <a:prstGeom prst="flowChartAlternateProcess">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a:ea typeface="Calibri"/>
                <a:cs typeface="Calibri"/>
              </a:rPr>
              <a:t>UNEP-GLAM</a:t>
            </a:r>
            <a:endParaRPr lang="en-US"/>
          </a:p>
          <a:p>
            <a:r>
              <a:rPr lang="en-US">
                <a:solidFill>
                  <a:schemeClr val="bg2">
                    <a:lumMod val="90000"/>
                  </a:schemeClr>
                </a:solidFill>
                <a:cs typeface="Calibri"/>
              </a:rPr>
              <a:t>LC-IMPACT v2</a:t>
            </a:r>
            <a:endParaRPr lang="en-US">
              <a:solidFill>
                <a:schemeClr val="bg2">
                  <a:lumMod val="90000"/>
                </a:schemeClr>
              </a:solidFill>
              <a:ea typeface="Calibri"/>
              <a:cs typeface="Calibri"/>
            </a:endParaRPr>
          </a:p>
          <a:p>
            <a:r>
              <a:rPr lang="en-US">
                <a:solidFill>
                  <a:schemeClr val="bg2">
                    <a:lumMod val="90000"/>
                  </a:schemeClr>
                </a:solidFill>
                <a:ea typeface="Calibri"/>
                <a:cs typeface="Calibri"/>
              </a:rPr>
              <a:t>PEF</a:t>
            </a:r>
          </a:p>
        </p:txBody>
      </p:sp>
      <p:sp>
        <p:nvSpPr>
          <p:cNvPr id="8" name="Flowchart: Alternate Process 7">
            <a:extLst>
              <a:ext uri="{FF2B5EF4-FFF2-40B4-BE49-F238E27FC236}">
                <a16:creationId xmlns:a16="http://schemas.microsoft.com/office/drawing/2014/main" id="{6762586D-EA51-4B27-8BAC-E349A70DEFA0}"/>
              </a:ext>
            </a:extLst>
          </p:cNvPr>
          <p:cNvSpPr/>
          <p:nvPr/>
        </p:nvSpPr>
        <p:spPr>
          <a:xfrm>
            <a:off x="7520296" y="2898447"/>
            <a:ext cx="1652186" cy="712150"/>
          </a:xfrm>
          <a:prstGeom prst="flowChartAlternateProcess">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err="1">
                <a:cs typeface="Calibri"/>
              </a:rPr>
              <a:t>Pymrio</a:t>
            </a:r>
            <a:r>
              <a:rPr lang="en-US">
                <a:cs typeface="Calibri"/>
              </a:rPr>
              <a:t> linking</a:t>
            </a:r>
            <a:endParaRPr lang="en-US"/>
          </a:p>
        </p:txBody>
      </p:sp>
      <p:sp>
        <p:nvSpPr>
          <p:cNvPr id="9" name="Flowchart: Alternate Process 8">
            <a:extLst>
              <a:ext uri="{FF2B5EF4-FFF2-40B4-BE49-F238E27FC236}">
                <a16:creationId xmlns:a16="http://schemas.microsoft.com/office/drawing/2014/main" id="{ED7249E1-FB01-702F-9C4E-DA940C6559DF}"/>
              </a:ext>
            </a:extLst>
          </p:cNvPr>
          <p:cNvSpPr/>
          <p:nvPr/>
        </p:nvSpPr>
        <p:spPr>
          <a:xfrm>
            <a:off x="9617451" y="2242683"/>
            <a:ext cx="1742672" cy="1988656"/>
          </a:xfrm>
          <a:prstGeom prst="flowChartAlternateProcess">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b="1">
                <a:ea typeface="Calibri"/>
                <a:cs typeface="Calibri"/>
              </a:rPr>
              <a:t>EXIO impacts based on </a:t>
            </a:r>
          </a:p>
          <a:p>
            <a:pPr marL="285750" indent="-285750">
              <a:buFont typeface="Calibri"/>
              <a:buChar char="-"/>
            </a:pPr>
            <a:r>
              <a:rPr lang="en-US" b="1">
                <a:ea typeface="Calibri"/>
                <a:cs typeface="Calibri"/>
              </a:rPr>
              <a:t>GLAM</a:t>
            </a:r>
            <a:endParaRPr lang="en-US">
              <a:ea typeface="Calibri"/>
              <a:cs typeface="Calibri"/>
            </a:endParaRPr>
          </a:p>
          <a:p>
            <a:pPr marL="285750" indent="-285750">
              <a:buFont typeface="Calibri"/>
              <a:buChar char="-"/>
            </a:pPr>
            <a:r>
              <a:rPr lang="en-US" b="1">
                <a:solidFill>
                  <a:schemeClr val="bg2">
                    <a:lumMod val="90000"/>
                  </a:schemeClr>
                </a:solidFill>
                <a:ea typeface="Calibri"/>
                <a:cs typeface="Calibri"/>
              </a:rPr>
              <a:t>LC-IMPACT</a:t>
            </a:r>
            <a:endParaRPr lang="en-US">
              <a:solidFill>
                <a:schemeClr val="bg2">
                  <a:lumMod val="90000"/>
                </a:schemeClr>
              </a:solidFill>
              <a:ea typeface="Calibri"/>
              <a:cs typeface="Calibri"/>
            </a:endParaRPr>
          </a:p>
          <a:p>
            <a:pPr marL="285750" indent="-285750">
              <a:buFont typeface="Calibri"/>
              <a:buChar char="-"/>
            </a:pPr>
            <a:r>
              <a:rPr lang="en-US" b="1">
                <a:solidFill>
                  <a:schemeClr val="bg2">
                    <a:lumMod val="90000"/>
                  </a:schemeClr>
                </a:solidFill>
                <a:ea typeface="Calibri"/>
                <a:cs typeface="Calibri"/>
              </a:rPr>
              <a:t>PEF</a:t>
            </a:r>
          </a:p>
        </p:txBody>
      </p:sp>
      <p:cxnSp>
        <p:nvCxnSpPr>
          <p:cNvPr id="10" name="Connector: Curved 9">
            <a:extLst>
              <a:ext uri="{FF2B5EF4-FFF2-40B4-BE49-F238E27FC236}">
                <a16:creationId xmlns:a16="http://schemas.microsoft.com/office/drawing/2014/main" id="{D7931950-275F-9515-3D54-E21B07239498}"/>
              </a:ext>
            </a:extLst>
          </p:cNvPr>
          <p:cNvCxnSpPr/>
          <p:nvPr/>
        </p:nvCxnSpPr>
        <p:spPr>
          <a:xfrm>
            <a:off x="2505341" y="2531271"/>
            <a:ext cx="515597" cy="672271"/>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or: Curved 10">
            <a:extLst>
              <a:ext uri="{FF2B5EF4-FFF2-40B4-BE49-F238E27FC236}">
                <a16:creationId xmlns:a16="http://schemas.microsoft.com/office/drawing/2014/main" id="{DAB49A8F-0F4D-8B6D-1D22-A807A83D5D8B}"/>
              </a:ext>
            </a:extLst>
          </p:cNvPr>
          <p:cNvCxnSpPr>
            <a:cxnSpLocks/>
          </p:cNvCxnSpPr>
          <p:nvPr/>
        </p:nvCxnSpPr>
        <p:spPr>
          <a:xfrm flipV="1">
            <a:off x="2483977" y="3302234"/>
            <a:ext cx="515597" cy="488533"/>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or: Curved 11">
            <a:extLst>
              <a:ext uri="{FF2B5EF4-FFF2-40B4-BE49-F238E27FC236}">
                <a16:creationId xmlns:a16="http://schemas.microsoft.com/office/drawing/2014/main" id="{1A5FDE5F-AECF-FCEE-0C22-52F35C9BC3D4}"/>
              </a:ext>
            </a:extLst>
          </p:cNvPr>
          <p:cNvCxnSpPr>
            <a:cxnSpLocks/>
          </p:cNvCxnSpPr>
          <p:nvPr/>
        </p:nvCxnSpPr>
        <p:spPr>
          <a:xfrm flipV="1">
            <a:off x="6984760" y="3380567"/>
            <a:ext cx="508477" cy="1449935"/>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10AF754-1154-28E2-DD57-56D979520D73}"/>
              </a:ext>
            </a:extLst>
          </p:cNvPr>
          <p:cNvCxnSpPr/>
          <p:nvPr/>
        </p:nvCxnSpPr>
        <p:spPr>
          <a:xfrm>
            <a:off x="4679459" y="3232023"/>
            <a:ext cx="260214" cy="997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310B555-90B8-AD20-8954-B1538E53D383}"/>
              </a:ext>
            </a:extLst>
          </p:cNvPr>
          <p:cNvCxnSpPr>
            <a:cxnSpLocks/>
          </p:cNvCxnSpPr>
          <p:nvPr/>
        </p:nvCxnSpPr>
        <p:spPr>
          <a:xfrm>
            <a:off x="6963843" y="3235739"/>
            <a:ext cx="529839" cy="997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9CED93E-B34E-8190-3C40-237BE032B84E}"/>
              </a:ext>
            </a:extLst>
          </p:cNvPr>
          <p:cNvCxnSpPr>
            <a:cxnSpLocks/>
          </p:cNvCxnSpPr>
          <p:nvPr/>
        </p:nvCxnSpPr>
        <p:spPr>
          <a:xfrm>
            <a:off x="9171506" y="3235738"/>
            <a:ext cx="437259" cy="997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descr="A screen shot of a computer program  Description automatically generated">
            <a:extLst>
              <a:ext uri="{FF2B5EF4-FFF2-40B4-BE49-F238E27FC236}">
                <a16:creationId xmlns:a16="http://schemas.microsoft.com/office/drawing/2014/main" id="{9E36F34C-BC52-560E-9253-872A0750CCC9}"/>
              </a:ext>
            </a:extLst>
          </p:cNvPr>
          <p:cNvPicPr>
            <a:picLocks noChangeAspect="1"/>
          </p:cNvPicPr>
          <p:nvPr/>
        </p:nvPicPr>
        <p:blipFill>
          <a:blip r:embed="rId2"/>
          <a:srcRect r="-130" b="398"/>
          <a:stretch>
            <a:fillRect/>
          </a:stretch>
        </p:blipFill>
        <p:spPr>
          <a:xfrm>
            <a:off x="218848" y="4671784"/>
            <a:ext cx="4860038" cy="1578394"/>
          </a:xfrm>
          <a:prstGeom prst="rect">
            <a:avLst/>
          </a:prstGeom>
        </p:spPr>
      </p:pic>
      <p:pic>
        <p:nvPicPr>
          <p:cNvPr id="20" name="Picture 19" descr="A screenshot of a computer  AI-generated content may be incorrect.">
            <a:extLst>
              <a:ext uri="{FF2B5EF4-FFF2-40B4-BE49-F238E27FC236}">
                <a16:creationId xmlns:a16="http://schemas.microsoft.com/office/drawing/2014/main" id="{54E2DE61-13E4-0D64-B0FC-46C0C5FCC6E3}"/>
              </a:ext>
            </a:extLst>
          </p:cNvPr>
          <p:cNvPicPr>
            <a:picLocks noChangeAspect="1"/>
          </p:cNvPicPr>
          <p:nvPr/>
        </p:nvPicPr>
        <p:blipFill>
          <a:blip r:embed="rId3"/>
          <a:srcRect t="2195" r="-167" b="344"/>
          <a:stretch>
            <a:fillRect/>
          </a:stretch>
        </p:blipFill>
        <p:spPr>
          <a:xfrm>
            <a:off x="441232" y="93992"/>
            <a:ext cx="11058597" cy="1994926"/>
          </a:xfrm>
          <a:prstGeom prst="rect">
            <a:avLst/>
          </a:prstGeom>
        </p:spPr>
      </p:pic>
    </p:spTree>
    <p:extLst>
      <p:ext uri="{BB962C8B-B14F-4D97-AF65-F5344CB8AC3E}">
        <p14:creationId xmlns:p14="http://schemas.microsoft.com/office/powerpoint/2010/main" val="3229442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
          <p:cNvSpPr/>
          <p:nvPr/>
        </p:nvSpPr>
        <p:spPr>
          <a:xfrm>
            <a:off x="550164" y="157277"/>
            <a:ext cx="11091672" cy="310896"/>
          </a:xfrm>
          <a:prstGeom prst="rect">
            <a:avLst/>
          </a:prstGeom>
          <a:noFill/>
        </p:spPr>
        <p:txBody>
          <a:bodyPr wrap="square" lIns="0" tIns="0" rIns="0" bIns="0" rtlCol="0" anchor="ctr"/>
          <a:lstStyle/>
          <a:p>
            <a:r>
              <a:rPr lang="en-US" sz="1200" b="1">
                <a:solidFill>
                  <a:srgbClr val="97BC62"/>
                </a:solidFill>
                <a:latin typeface="Calibri"/>
                <a:ea typeface="Calibri"/>
                <a:cs typeface="Calibri"/>
              </a:rPr>
              <a:t>Linking details</a:t>
            </a:r>
            <a:endParaRPr lang="en-US" sz="1200" b="1" i="0" dirty="0">
              <a:solidFill>
                <a:srgbClr val="97BC62"/>
              </a:solidFill>
              <a:latin typeface="Calibri"/>
              <a:ea typeface="Calibri"/>
              <a:cs typeface="Calibri"/>
            </a:endParaRPr>
          </a:p>
        </p:txBody>
      </p:sp>
      <p:sp>
        <p:nvSpPr>
          <p:cNvPr id="102" name="t"/>
          <p:cNvSpPr/>
          <p:nvPr/>
        </p:nvSpPr>
        <p:spPr>
          <a:xfrm>
            <a:off x="550164" y="523037"/>
            <a:ext cx="11091672" cy="786384"/>
          </a:xfrm>
          <a:prstGeom prst="rect">
            <a:avLst/>
          </a:prstGeom>
          <a:noFill/>
        </p:spPr>
        <p:txBody>
          <a:bodyPr wrap="square" lIns="0" tIns="0" rIns="0" bIns="0" rtlCol="0" anchor="ctr"/>
          <a:lstStyle/>
          <a:p>
            <a:pPr marL="0" indent="0" algn="l">
              <a:buNone/>
            </a:pPr>
            <a:r>
              <a:rPr lang="en-US" sz="3100" b="1" i="0" dirty="0">
                <a:solidFill>
                  <a:srgbClr val="2F7E07"/>
                </a:solidFill>
                <a:latin typeface="Cambria"/>
                <a:ea typeface="Cambria"/>
                <a:cs typeface="Cambria"/>
              </a:rPr>
              <a:t>Unit conversions &amp; metal-ore mapping</a:t>
            </a:r>
          </a:p>
        </p:txBody>
      </p:sp>
      <p:sp>
        <p:nvSpPr>
          <p:cNvPr id="103" name="t"/>
          <p:cNvSpPr/>
          <p:nvPr/>
        </p:nvSpPr>
        <p:spPr>
          <a:xfrm>
            <a:off x="550164" y="1400861"/>
            <a:ext cx="11091672" cy="420624"/>
          </a:xfrm>
          <a:prstGeom prst="rect">
            <a:avLst/>
          </a:prstGeom>
          <a:noFill/>
        </p:spPr>
        <p:txBody>
          <a:bodyPr wrap="square" lIns="0" tIns="0" rIns="0" bIns="0" rtlCol="0" anchor="ctr"/>
          <a:lstStyle/>
          <a:p>
            <a:pPr marL="0" indent="0" algn="l">
              <a:buNone/>
            </a:pPr>
            <a:r>
              <a:rPr lang="en-US" b="0" i="1" dirty="0">
                <a:solidFill>
                  <a:srgbClr val="75AE3B"/>
                </a:solidFill>
                <a:latin typeface="Calibri"/>
                <a:ea typeface="Calibri"/>
                <a:cs typeface="Calibri"/>
              </a:rPr>
              <a:t>Details behind the EXIOBASE → GLAM bridge.</a:t>
            </a:r>
          </a:p>
        </p:txBody>
      </p:sp>
      <p:sp>
        <p:nvSpPr>
          <p:cNvPr id="104" name="card"/>
          <p:cNvSpPr/>
          <p:nvPr/>
        </p:nvSpPr>
        <p:spPr>
          <a:xfrm>
            <a:off x="550164" y="1980000"/>
            <a:ext cx="5401508" cy="3680000"/>
          </a:xfrm>
          <a:prstGeom prst="roundRect">
            <a:avLst>
              <a:gd name="adj" fmla="val 5000"/>
            </a:avLst>
          </a:prstGeom>
          <a:solidFill>
            <a:srgbClr val="F1F5EA"/>
          </a:solidFill>
          <a:effectLst>
            <a:outerShdw blurRad="114300" dist="38100" dir="5400000" algn="bl" rotWithShape="0">
              <a:srgbClr val="000000">
                <a:alpha val="28000"/>
              </a:srgbClr>
            </a:outerShdw>
          </a:effectLst>
        </p:spPr>
        <p:txBody>
          <a:bodyPr/>
          <a:lstStyle/>
          <a:p>
            <a:endParaRPr lang="en-US"/>
          </a:p>
        </p:txBody>
      </p:sp>
      <p:sp>
        <p:nvSpPr>
          <p:cNvPr id="105" name="t"/>
          <p:cNvSpPr/>
          <p:nvPr/>
        </p:nvSpPr>
        <p:spPr>
          <a:xfrm>
            <a:off x="870164" y="2280000"/>
            <a:ext cx="4761508" cy="500000"/>
          </a:xfrm>
          <a:prstGeom prst="rect">
            <a:avLst/>
          </a:prstGeom>
          <a:noFill/>
        </p:spPr>
        <p:txBody>
          <a:bodyPr wrap="square" lIns="0" tIns="0" rIns="0" bIns="0" rtlCol="0" anchor="t"/>
          <a:lstStyle/>
          <a:p>
            <a:pPr marL="0" indent="0" algn="l">
              <a:buNone/>
            </a:pPr>
            <a:r>
              <a:rPr lang="en-US" sz="1800" b="1" i="0">
                <a:solidFill>
                  <a:srgbClr val="2C5F2D"/>
                </a:solidFill>
                <a:latin typeface="Cambria"/>
                <a:ea typeface="Cambria"/>
                <a:cs typeface="Cambria"/>
              </a:rPr>
              <a:t>Units &amp; ILCD</a:t>
            </a:r>
            <a:r>
              <a:rPr lang="en-US" b="1">
                <a:solidFill>
                  <a:srgbClr val="2C5F2D"/>
                </a:solidFill>
                <a:latin typeface="Cambria"/>
                <a:ea typeface="Cambria"/>
                <a:cs typeface="Cambria"/>
              </a:rPr>
              <a:t>(+)</a:t>
            </a:r>
            <a:r>
              <a:rPr lang="en-US" sz="1800" b="1" i="0">
                <a:solidFill>
                  <a:srgbClr val="2C5F2D"/>
                </a:solidFill>
                <a:latin typeface="Cambria"/>
                <a:ea typeface="Cambria"/>
                <a:cs typeface="Cambria"/>
              </a:rPr>
              <a:t> ambiguity</a:t>
            </a:r>
          </a:p>
        </p:txBody>
      </p:sp>
      <p:sp>
        <p:nvSpPr>
          <p:cNvPr id="106" name="circ"/>
          <p:cNvSpPr/>
          <p:nvPr/>
        </p:nvSpPr>
        <p:spPr>
          <a:xfrm>
            <a:off x="870164" y="2900000"/>
            <a:ext cx="90000" cy="90000"/>
          </a:xfrm>
          <a:prstGeom prst="ellipse">
            <a:avLst/>
          </a:prstGeom>
          <a:solidFill>
            <a:srgbClr val="97BC62"/>
          </a:solidFill>
        </p:spPr>
        <p:txBody>
          <a:bodyPr lIns="0" tIns="0" rIns="0" bIns="0" anchor="ctr"/>
          <a:lstStyle/>
          <a:p>
            <a:endParaRPr lang="en-US"/>
          </a:p>
        </p:txBody>
      </p:sp>
      <p:sp>
        <p:nvSpPr>
          <p:cNvPr id="107" name="t"/>
          <p:cNvSpPr/>
          <p:nvPr/>
        </p:nvSpPr>
        <p:spPr>
          <a:xfrm>
            <a:off x="1070164" y="2840000"/>
            <a:ext cx="4561508" cy="520000"/>
          </a:xfrm>
          <a:prstGeom prst="rect">
            <a:avLst/>
          </a:prstGeom>
          <a:noFill/>
        </p:spPr>
        <p:txBody>
          <a:bodyPr wrap="square" lIns="0" tIns="0" rIns="0" bIns="0" rtlCol="0" anchor="t"/>
          <a:lstStyle/>
          <a:p>
            <a:pPr>
              <a:lnSpc>
                <a:spcPct val="104000"/>
              </a:lnSpc>
            </a:pPr>
            <a:r>
              <a:rPr lang="en-US" sz="1600" dirty="0">
                <a:solidFill>
                  <a:srgbClr val="333D33"/>
                </a:solidFill>
                <a:latin typeface="Calibri"/>
                <a:ea typeface="Calibri"/>
                <a:cs typeface="Calibri"/>
              </a:rPr>
              <a:t>Additional ILCD</a:t>
            </a:r>
            <a:r>
              <a:rPr lang="en-US" sz="1600" b="0" i="0" dirty="0">
                <a:solidFill>
                  <a:srgbClr val="333D33"/>
                </a:solidFill>
                <a:latin typeface="Calibri"/>
                <a:ea typeface="Calibri"/>
                <a:cs typeface="Calibri"/>
              </a:rPr>
              <a:t> flow names </a:t>
            </a:r>
            <a:r>
              <a:rPr lang="en-US" sz="1600" dirty="0">
                <a:solidFill>
                  <a:srgbClr val="333D33"/>
                </a:solidFill>
                <a:latin typeface="Calibri"/>
                <a:ea typeface="Calibri"/>
                <a:cs typeface="Calibri"/>
              </a:rPr>
              <a:t>for GLAM </a:t>
            </a:r>
            <a:r>
              <a:rPr lang="en-US" sz="1600" b="0" i="0" dirty="0">
                <a:solidFill>
                  <a:srgbClr val="333D33"/>
                </a:solidFill>
                <a:latin typeface="Calibri"/>
                <a:ea typeface="Calibri"/>
                <a:cs typeface="Calibri"/>
              </a:rPr>
              <a:t>do not </a:t>
            </a:r>
            <a:r>
              <a:rPr lang="en-US" sz="1600" dirty="0">
                <a:solidFill>
                  <a:srgbClr val="333D33"/>
                </a:solidFill>
                <a:latin typeface="Calibri"/>
                <a:ea typeface="Calibri"/>
                <a:cs typeface="Calibri"/>
              </a:rPr>
              <a:t>have UUIDs (yet) and </a:t>
            </a:r>
            <a:r>
              <a:rPr lang="en-US" sz="1600" b="0" i="0">
                <a:solidFill>
                  <a:srgbClr val="333D33"/>
                </a:solidFill>
                <a:latin typeface="Calibri"/>
                <a:ea typeface="Calibri"/>
                <a:cs typeface="Calibri"/>
              </a:rPr>
              <a:t>units </a:t>
            </a:r>
            <a:r>
              <a:rPr lang="en-US" sz="1600">
                <a:solidFill>
                  <a:srgbClr val="333D33"/>
                </a:solidFill>
                <a:latin typeface="Calibri"/>
                <a:ea typeface="Calibri"/>
                <a:cs typeface="Calibri"/>
              </a:rPr>
              <a:t>can vary</a:t>
            </a:r>
            <a:r>
              <a:rPr lang="en-US" sz="1600" b="0" i="0">
                <a:solidFill>
                  <a:srgbClr val="333D33"/>
                </a:solidFill>
                <a:latin typeface="Calibri"/>
                <a:ea typeface="Calibri"/>
                <a:cs typeface="Calibri"/>
              </a:rPr>
              <a:t> by impact method.</a:t>
            </a:r>
          </a:p>
        </p:txBody>
      </p:sp>
      <p:sp>
        <p:nvSpPr>
          <p:cNvPr id="108" name="circ"/>
          <p:cNvSpPr/>
          <p:nvPr/>
        </p:nvSpPr>
        <p:spPr>
          <a:xfrm>
            <a:off x="870164" y="3520000"/>
            <a:ext cx="90000" cy="90000"/>
          </a:xfrm>
          <a:prstGeom prst="ellipse">
            <a:avLst/>
          </a:prstGeom>
          <a:solidFill>
            <a:srgbClr val="97BC62"/>
          </a:solidFill>
        </p:spPr>
        <p:txBody>
          <a:bodyPr lIns="0" tIns="0" rIns="0" bIns="0" anchor="ctr"/>
          <a:lstStyle/>
          <a:p>
            <a:endParaRPr lang="en-US"/>
          </a:p>
        </p:txBody>
      </p:sp>
      <p:sp>
        <p:nvSpPr>
          <p:cNvPr id="109" name="t"/>
          <p:cNvSpPr/>
          <p:nvPr/>
        </p:nvSpPr>
        <p:spPr>
          <a:xfrm>
            <a:off x="1070164" y="3460000"/>
            <a:ext cx="4561508" cy="520000"/>
          </a:xfrm>
          <a:prstGeom prst="rect">
            <a:avLst/>
          </a:prstGeom>
          <a:noFill/>
        </p:spPr>
        <p:txBody>
          <a:bodyPr wrap="square" lIns="0" tIns="0" rIns="0" bIns="0" rtlCol="0" anchor="t"/>
          <a:lstStyle/>
          <a:p>
            <a:pPr marL="0" indent="0" algn="l">
              <a:lnSpc>
                <a:spcPct val="104000"/>
              </a:lnSpc>
              <a:buNone/>
            </a:pPr>
            <a:r>
              <a:rPr lang="en-US" sz="1600" b="1" i="0" dirty="0">
                <a:solidFill>
                  <a:srgbClr val="2C5F2D"/>
                </a:solidFill>
                <a:latin typeface="Calibri"/>
                <a:ea typeface="Calibri"/>
                <a:cs typeface="Calibri"/>
              </a:rPr>
              <a:t>Example  </a:t>
            </a:r>
            <a:r>
              <a:rPr lang="en-US" sz="1600" b="0" i="0" dirty="0">
                <a:solidFill>
                  <a:srgbClr val="333D33"/>
                </a:solidFill>
                <a:latin typeface="Calibri"/>
                <a:ea typeface="Calibri"/>
                <a:cs typeface="Calibri"/>
              </a:rPr>
              <a:t>non-renewable energy from the ground: MJ in PEF, kg in GLAM and LC-IMPACT.</a:t>
            </a:r>
          </a:p>
        </p:txBody>
      </p:sp>
      <p:sp>
        <p:nvSpPr>
          <p:cNvPr id="110" name="circ"/>
          <p:cNvSpPr/>
          <p:nvPr/>
        </p:nvSpPr>
        <p:spPr>
          <a:xfrm>
            <a:off x="870164" y="4140000"/>
            <a:ext cx="90000" cy="90000"/>
          </a:xfrm>
          <a:prstGeom prst="ellipse">
            <a:avLst/>
          </a:prstGeom>
          <a:solidFill>
            <a:srgbClr val="97BC62"/>
          </a:solidFill>
        </p:spPr>
        <p:txBody>
          <a:bodyPr lIns="0" tIns="0" rIns="0" bIns="0" anchor="ctr"/>
          <a:lstStyle/>
          <a:p>
            <a:endParaRPr lang="en-US"/>
          </a:p>
        </p:txBody>
      </p:sp>
      <p:sp>
        <p:nvSpPr>
          <p:cNvPr id="111" name="t"/>
          <p:cNvSpPr/>
          <p:nvPr/>
        </p:nvSpPr>
        <p:spPr>
          <a:xfrm>
            <a:off x="1070164" y="4080000"/>
            <a:ext cx="4561508" cy="520000"/>
          </a:xfrm>
          <a:prstGeom prst="rect">
            <a:avLst/>
          </a:prstGeom>
          <a:noFill/>
        </p:spPr>
        <p:txBody>
          <a:bodyPr wrap="square" lIns="0" tIns="0" rIns="0" bIns="0" rtlCol="0" anchor="t"/>
          <a:lstStyle/>
          <a:p>
            <a:pPr marL="0" indent="0" algn="l">
              <a:lnSpc>
                <a:spcPct val="104000"/>
              </a:lnSpc>
              <a:buNone/>
            </a:pPr>
            <a:r>
              <a:rPr lang="en-US" sz="1600" b="1" i="0" dirty="0">
                <a:solidFill>
                  <a:srgbClr val="2C5F2D"/>
                </a:solidFill>
                <a:latin typeface="Calibri"/>
                <a:ea typeface="Calibri"/>
                <a:cs typeface="Calibri"/>
              </a:rPr>
              <a:t>Solution  </a:t>
            </a:r>
            <a:r>
              <a:rPr lang="en-US" sz="1600" b="0" i="0" dirty="0">
                <a:solidFill>
                  <a:srgbClr val="333D33"/>
                </a:solidFill>
                <a:latin typeface="Calibri"/>
                <a:ea typeface="Calibri"/>
                <a:cs typeface="Calibri"/>
              </a:rPr>
              <a:t>both options provided; conversion via net calorific values.</a:t>
            </a:r>
          </a:p>
        </p:txBody>
      </p:sp>
      <p:sp>
        <p:nvSpPr>
          <p:cNvPr id="112" name="card"/>
          <p:cNvSpPr/>
          <p:nvPr/>
        </p:nvSpPr>
        <p:spPr>
          <a:xfrm>
            <a:off x="6240000" y="1980000"/>
            <a:ext cx="5401508" cy="3680000"/>
          </a:xfrm>
          <a:prstGeom prst="roundRect">
            <a:avLst>
              <a:gd name="adj" fmla="val 5000"/>
            </a:avLst>
          </a:prstGeom>
          <a:solidFill>
            <a:srgbClr val="F1F5EA"/>
          </a:solidFill>
          <a:effectLst>
            <a:outerShdw blurRad="114300" dist="38100" dir="5400000" algn="bl" rotWithShape="0">
              <a:srgbClr val="000000">
                <a:alpha val="28000"/>
              </a:srgbClr>
            </a:outerShdw>
          </a:effectLst>
        </p:spPr>
        <p:txBody>
          <a:bodyPr/>
          <a:lstStyle/>
          <a:p>
            <a:endParaRPr lang="en-US"/>
          </a:p>
        </p:txBody>
      </p:sp>
      <p:sp>
        <p:nvSpPr>
          <p:cNvPr id="113" name="t"/>
          <p:cNvSpPr/>
          <p:nvPr/>
        </p:nvSpPr>
        <p:spPr>
          <a:xfrm>
            <a:off x="6560000" y="2280000"/>
            <a:ext cx="4761508" cy="500000"/>
          </a:xfrm>
          <a:prstGeom prst="rect">
            <a:avLst/>
          </a:prstGeom>
          <a:noFill/>
        </p:spPr>
        <p:txBody>
          <a:bodyPr wrap="square" lIns="0" tIns="0" rIns="0" bIns="0" rtlCol="0" anchor="t"/>
          <a:lstStyle/>
          <a:p>
            <a:pPr marL="0" indent="0" algn="l">
              <a:buNone/>
            </a:pPr>
            <a:r>
              <a:rPr lang="en-US" sz="1800" b="1" i="0" dirty="0">
                <a:solidFill>
                  <a:srgbClr val="2C5F2D"/>
                </a:solidFill>
                <a:latin typeface="Cambria"/>
                <a:ea typeface="Cambria"/>
                <a:cs typeface="Cambria"/>
              </a:rPr>
              <a:t>Metal ore → refined metal</a:t>
            </a:r>
          </a:p>
        </p:txBody>
      </p:sp>
      <p:sp>
        <p:nvSpPr>
          <p:cNvPr id="114" name="circ"/>
          <p:cNvSpPr/>
          <p:nvPr/>
        </p:nvSpPr>
        <p:spPr>
          <a:xfrm>
            <a:off x="6560000" y="2900000"/>
            <a:ext cx="90000" cy="90000"/>
          </a:xfrm>
          <a:prstGeom prst="ellipse">
            <a:avLst/>
          </a:prstGeom>
          <a:solidFill>
            <a:srgbClr val="97BC62"/>
          </a:solidFill>
        </p:spPr>
        <p:txBody>
          <a:bodyPr lIns="0" tIns="0" rIns="0" bIns="0" anchor="ctr"/>
          <a:lstStyle/>
          <a:p>
            <a:endParaRPr lang="en-US"/>
          </a:p>
        </p:txBody>
      </p:sp>
      <p:sp>
        <p:nvSpPr>
          <p:cNvPr id="115" name="t"/>
          <p:cNvSpPr/>
          <p:nvPr/>
        </p:nvSpPr>
        <p:spPr>
          <a:xfrm>
            <a:off x="6760000" y="2840000"/>
            <a:ext cx="4561508" cy="520000"/>
          </a:xfrm>
          <a:prstGeom prst="rect">
            <a:avLst/>
          </a:prstGeom>
          <a:noFill/>
        </p:spPr>
        <p:txBody>
          <a:bodyPr wrap="square" lIns="0" tIns="0" rIns="0" bIns="0" rtlCol="0" anchor="t"/>
          <a:lstStyle/>
          <a:p>
            <a:pPr marL="0" indent="0" algn="l">
              <a:lnSpc>
                <a:spcPct val="104000"/>
              </a:lnSpc>
              <a:buNone/>
            </a:pPr>
            <a:r>
              <a:rPr lang="en-US" sz="1600" b="0" i="0" dirty="0">
                <a:solidFill>
                  <a:srgbClr val="333D33"/>
                </a:solidFill>
                <a:latin typeface="Calibri"/>
                <a:ea typeface="Calibri"/>
                <a:cs typeface="Calibri"/>
              </a:rPr>
              <a:t>Ore quantities translated to refined-metal outputs (ILCD) using industry processing-efficiency data.</a:t>
            </a:r>
          </a:p>
        </p:txBody>
      </p:sp>
      <p:sp>
        <p:nvSpPr>
          <p:cNvPr id="116" name="circ"/>
          <p:cNvSpPr/>
          <p:nvPr/>
        </p:nvSpPr>
        <p:spPr>
          <a:xfrm>
            <a:off x="6560000" y="3520000"/>
            <a:ext cx="90000" cy="90000"/>
          </a:xfrm>
          <a:prstGeom prst="ellipse">
            <a:avLst/>
          </a:prstGeom>
          <a:solidFill>
            <a:srgbClr val="97BC62"/>
          </a:solidFill>
        </p:spPr>
        <p:txBody>
          <a:bodyPr lIns="0" tIns="0" rIns="0" bIns="0" anchor="ctr"/>
          <a:lstStyle/>
          <a:p>
            <a:endParaRPr lang="en-US"/>
          </a:p>
        </p:txBody>
      </p:sp>
      <p:sp>
        <p:nvSpPr>
          <p:cNvPr id="117" name="t"/>
          <p:cNvSpPr/>
          <p:nvPr/>
        </p:nvSpPr>
        <p:spPr>
          <a:xfrm>
            <a:off x="6760000" y="3460000"/>
            <a:ext cx="4561508" cy="520000"/>
          </a:xfrm>
          <a:prstGeom prst="rect">
            <a:avLst/>
          </a:prstGeom>
          <a:noFill/>
        </p:spPr>
        <p:txBody>
          <a:bodyPr wrap="square" lIns="0" tIns="0" rIns="0" bIns="0" rtlCol="0" anchor="t"/>
          <a:lstStyle/>
          <a:p>
            <a:pPr marL="0" indent="0" algn="l">
              <a:lnSpc>
                <a:spcPct val="104000"/>
              </a:lnSpc>
              <a:buNone/>
            </a:pPr>
            <a:r>
              <a:rPr lang="en-US" sz="1600" b="1" i="0" dirty="0">
                <a:solidFill>
                  <a:srgbClr val="2C5F2D"/>
                </a:solidFill>
                <a:latin typeface="Calibri"/>
                <a:ea typeface="Calibri"/>
                <a:cs typeface="Calibri"/>
              </a:rPr>
              <a:t>Included  </a:t>
            </a:r>
            <a:r>
              <a:rPr lang="en-US" sz="1600" b="0" i="0" dirty="0">
                <a:solidFill>
                  <a:srgbClr val="333D33"/>
                </a:solidFill>
                <a:latin typeface="Calibri"/>
                <a:ea typeface="Calibri"/>
                <a:cs typeface="Calibri"/>
              </a:rPr>
              <a:t>ore grade and unit conversion.</a:t>
            </a:r>
          </a:p>
        </p:txBody>
      </p:sp>
      <p:sp>
        <p:nvSpPr>
          <p:cNvPr id="118" name="circ"/>
          <p:cNvSpPr/>
          <p:nvPr/>
        </p:nvSpPr>
        <p:spPr>
          <a:xfrm>
            <a:off x="6560000" y="3890000"/>
            <a:ext cx="90000" cy="90000"/>
          </a:xfrm>
          <a:prstGeom prst="ellipse">
            <a:avLst/>
          </a:prstGeom>
          <a:solidFill>
            <a:srgbClr val="97BC62"/>
          </a:solidFill>
        </p:spPr>
        <p:txBody>
          <a:bodyPr lIns="0" tIns="0" rIns="0" bIns="0" anchor="ctr"/>
          <a:lstStyle/>
          <a:p>
            <a:endParaRPr lang="en-US"/>
          </a:p>
        </p:txBody>
      </p:sp>
      <p:sp>
        <p:nvSpPr>
          <p:cNvPr id="119" name="t"/>
          <p:cNvSpPr/>
          <p:nvPr/>
        </p:nvSpPr>
        <p:spPr>
          <a:xfrm>
            <a:off x="6760000" y="3830000"/>
            <a:ext cx="4561508" cy="520000"/>
          </a:xfrm>
          <a:prstGeom prst="rect">
            <a:avLst/>
          </a:prstGeom>
          <a:noFill/>
        </p:spPr>
        <p:txBody>
          <a:bodyPr wrap="square" lIns="0" tIns="0" rIns="0" bIns="0" rtlCol="0" anchor="t"/>
          <a:lstStyle/>
          <a:p>
            <a:pPr marL="0" indent="0" algn="l">
              <a:lnSpc>
                <a:spcPct val="104000"/>
              </a:lnSpc>
              <a:buNone/>
            </a:pPr>
            <a:r>
              <a:rPr lang="en-US" sz="1600" b="1" i="0" dirty="0">
                <a:solidFill>
                  <a:srgbClr val="2C5F2D"/>
                </a:solidFill>
                <a:latin typeface="Calibri"/>
                <a:ea typeface="Calibri"/>
                <a:cs typeface="Calibri"/>
              </a:rPr>
              <a:t>Excluded  </a:t>
            </a:r>
            <a:r>
              <a:rPr lang="en-US" sz="1600" b="0" i="0">
                <a:solidFill>
                  <a:srgbClr val="333D33"/>
                </a:solidFill>
                <a:latin typeface="Calibri"/>
                <a:ea typeface="Calibri"/>
                <a:cs typeface="Calibri"/>
              </a:rPr>
              <a:t>concentrator efficiency and smelting recovery </a:t>
            </a:r>
            <a:r>
              <a:rPr lang="en-US" sz="1600">
                <a:solidFill>
                  <a:srgbClr val="333D33"/>
                </a:solidFill>
                <a:latin typeface="Calibri"/>
                <a:ea typeface="Calibri"/>
                <a:cs typeface="Calibri"/>
              </a:rPr>
              <a:t>-</a:t>
            </a:r>
            <a:r>
              <a:rPr lang="en-US" sz="1600" b="0" i="0">
                <a:solidFill>
                  <a:srgbClr val="333D33"/>
                </a:solidFill>
                <a:latin typeface="Calibri"/>
                <a:ea typeface="Calibri"/>
                <a:cs typeface="Calibri"/>
              </a:rPr>
              <a:t> total </a:t>
            </a:r>
            <a:r>
              <a:rPr lang="en-US" sz="1600" b="0" i="0" dirty="0">
                <a:solidFill>
                  <a:srgbClr val="333D33"/>
                </a:solidFill>
                <a:latin typeface="Calibri"/>
                <a:ea typeface="Calibri"/>
                <a:cs typeface="Calibri"/>
              </a:rPr>
              <a:t>metal content in ore is counted.</a:t>
            </a:r>
          </a:p>
        </p:txBody>
      </p:sp>
      <p:sp>
        <p:nvSpPr>
          <p:cNvPr id="120" name="circ"/>
          <p:cNvSpPr/>
          <p:nvPr/>
        </p:nvSpPr>
        <p:spPr>
          <a:xfrm>
            <a:off x="6560000" y="4510000"/>
            <a:ext cx="90000" cy="90000"/>
          </a:xfrm>
          <a:prstGeom prst="ellipse">
            <a:avLst/>
          </a:prstGeom>
          <a:solidFill>
            <a:srgbClr val="97BC62"/>
          </a:solidFill>
        </p:spPr>
        <p:txBody>
          <a:bodyPr lIns="0" tIns="0" rIns="0" bIns="0" anchor="ctr"/>
          <a:lstStyle/>
          <a:p>
            <a:endParaRPr lang="en-US"/>
          </a:p>
        </p:txBody>
      </p:sp>
      <p:sp>
        <p:nvSpPr>
          <p:cNvPr id="121" name="t"/>
          <p:cNvSpPr/>
          <p:nvPr/>
        </p:nvSpPr>
        <p:spPr>
          <a:xfrm>
            <a:off x="6760000" y="4450000"/>
            <a:ext cx="4561508" cy="520000"/>
          </a:xfrm>
          <a:prstGeom prst="rect">
            <a:avLst/>
          </a:prstGeom>
          <a:noFill/>
        </p:spPr>
        <p:txBody>
          <a:bodyPr wrap="square" lIns="0" tIns="0" rIns="0" bIns="0" rtlCol="0" anchor="t"/>
          <a:lstStyle/>
          <a:p>
            <a:pPr marL="0" indent="0" algn="l">
              <a:lnSpc>
                <a:spcPct val="104000"/>
              </a:lnSpc>
              <a:buNone/>
            </a:pPr>
            <a:r>
              <a:rPr lang="en-US" sz="1600" b="1" i="0" dirty="0">
                <a:solidFill>
                  <a:srgbClr val="2C5F2D"/>
                </a:solidFill>
                <a:latin typeface="Calibri"/>
                <a:ea typeface="Calibri"/>
                <a:cs typeface="Calibri"/>
              </a:rPr>
              <a:t>Data  </a:t>
            </a:r>
            <a:r>
              <a:rPr lang="en-US" sz="1600" b="0" i="0" dirty="0">
                <a:solidFill>
                  <a:srgbClr val="333D33"/>
                </a:solidFill>
                <a:latin typeface="Calibri"/>
                <a:ea typeface="Calibri"/>
                <a:cs typeface="Calibri"/>
              </a:rPr>
              <a:t>mainly Nassar et al. (2022); aligns with GLAM mineral valuation (</a:t>
            </a:r>
            <a:r>
              <a:rPr lang="en-US" sz="1600" b="0" i="0" dirty="0" err="1">
                <a:solidFill>
                  <a:srgbClr val="333D33"/>
                </a:solidFill>
                <a:latin typeface="Calibri"/>
                <a:ea typeface="Calibri"/>
                <a:cs typeface="Calibri"/>
              </a:rPr>
              <a:t>Huppertz</a:t>
            </a:r>
            <a:r>
              <a:rPr lang="en-US" sz="1600" b="0" i="0" dirty="0">
                <a:solidFill>
                  <a:srgbClr val="333D33"/>
                </a:solidFill>
                <a:latin typeface="Calibri"/>
                <a:ea typeface="Calibri"/>
                <a:cs typeface="Calibri"/>
              </a:rPr>
              <a:t> et al. 2019).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
          <p:cNvSpPr/>
          <p:nvPr/>
        </p:nvSpPr>
        <p:spPr>
          <a:xfrm>
            <a:off x="550164" y="157277"/>
            <a:ext cx="11091672" cy="310896"/>
          </a:xfrm>
          <a:prstGeom prst="rect">
            <a:avLst/>
          </a:prstGeom>
          <a:noFill/>
        </p:spPr>
        <p:txBody>
          <a:bodyPr wrap="square" lIns="0" tIns="0" rIns="0" bIns="0" rtlCol="0" anchor="ctr"/>
          <a:lstStyle/>
          <a:p>
            <a:r>
              <a:rPr lang="en-US" sz="1200" b="1">
                <a:solidFill>
                  <a:srgbClr val="97BC62"/>
                </a:solidFill>
                <a:latin typeface="Calibri"/>
                <a:ea typeface="Calibri"/>
                <a:cs typeface="Calibri"/>
              </a:rPr>
              <a:t>Linking issues</a:t>
            </a:r>
            <a:endParaRPr lang="en-US" sz="1200" b="1" i="0" dirty="0">
              <a:solidFill>
                <a:srgbClr val="97BC62"/>
              </a:solidFill>
              <a:latin typeface="Calibri"/>
              <a:ea typeface="Calibri"/>
              <a:cs typeface="Calibri"/>
            </a:endParaRPr>
          </a:p>
        </p:txBody>
      </p:sp>
      <p:sp>
        <p:nvSpPr>
          <p:cNvPr id="102" name="t"/>
          <p:cNvSpPr/>
          <p:nvPr/>
        </p:nvSpPr>
        <p:spPr>
          <a:xfrm>
            <a:off x="550164" y="523037"/>
            <a:ext cx="11091672" cy="786384"/>
          </a:xfrm>
          <a:prstGeom prst="rect">
            <a:avLst/>
          </a:prstGeom>
          <a:noFill/>
        </p:spPr>
        <p:txBody>
          <a:bodyPr wrap="square" lIns="0" tIns="0" rIns="0" bIns="0" rtlCol="0" anchor="ctr"/>
          <a:lstStyle/>
          <a:p>
            <a:pPr marL="0" indent="0" algn="l">
              <a:buNone/>
            </a:pPr>
            <a:r>
              <a:rPr lang="en-US" sz="3100" b="1" i="0" dirty="0">
                <a:solidFill>
                  <a:srgbClr val="2F7E07"/>
                </a:solidFill>
                <a:latin typeface="Cambria"/>
                <a:ea typeface="Cambria"/>
                <a:cs typeface="Cambria"/>
              </a:rPr>
              <a:t>Modifications for a robust coupling</a:t>
            </a:r>
          </a:p>
        </p:txBody>
      </p:sp>
      <p:sp>
        <p:nvSpPr>
          <p:cNvPr id="103" name="t"/>
          <p:cNvSpPr/>
          <p:nvPr/>
        </p:nvSpPr>
        <p:spPr>
          <a:xfrm>
            <a:off x="550164" y="1400861"/>
            <a:ext cx="11091672" cy="420624"/>
          </a:xfrm>
          <a:prstGeom prst="rect">
            <a:avLst/>
          </a:prstGeom>
          <a:noFill/>
        </p:spPr>
        <p:txBody>
          <a:bodyPr wrap="square" lIns="0" tIns="0" rIns="0" bIns="0" rtlCol="0" anchor="ctr"/>
          <a:lstStyle/>
          <a:p>
            <a:pPr marL="0" indent="0" algn="l">
              <a:buNone/>
            </a:pPr>
            <a:r>
              <a:rPr lang="en-US" b="0" i="1" dirty="0">
                <a:solidFill>
                  <a:srgbClr val="75AE3B"/>
                </a:solidFill>
                <a:latin typeface="Calibri"/>
                <a:ea typeface="Calibri"/>
                <a:cs typeface="Calibri"/>
              </a:rPr>
              <a:t>Targeted, documented adjustments to the GLAM and EXIOBASE inputs</a:t>
            </a:r>
            <a:r>
              <a:rPr lang="en-US" sz="1500" b="0" i="1" dirty="0">
                <a:solidFill>
                  <a:srgbClr val="75AE3B"/>
                </a:solidFill>
                <a:latin typeface="Calibri"/>
                <a:ea typeface="Calibri"/>
                <a:cs typeface="Calibri"/>
              </a:rPr>
              <a:t>.</a:t>
            </a:r>
          </a:p>
        </p:txBody>
      </p:sp>
      <p:sp>
        <p:nvSpPr>
          <p:cNvPr id="104" name="card"/>
          <p:cNvSpPr/>
          <p:nvPr/>
        </p:nvSpPr>
        <p:spPr>
          <a:xfrm>
            <a:off x="550164" y="1980000"/>
            <a:ext cx="5401508" cy="3680000"/>
          </a:xfrm>
          <a:prstGeom prst="roundRect">
            <a:avLst>
              <a:gd name="adj" fmla="val 5000"/>
            </a:avLst>
          </a:prstGeom>
          <a:solidFill>
            <a:srgbClr val="24432A"/>
          </a:solidFill>
          <a:effectLst>
            <a:outerShdw blurRad="114300" dist="38100" dir="5400000" algn="bl" rotWithShape="0">
              <a:srgbClr val="000000">
                <a:alpha val="28000"/>
              </a:srgbClr>
            </a:outerShdw>
          </a:effectLst>
        </p:spPr>
        <p:txBody>
          <a:bodyPr/>
          <a:lstStyle/>
          <a:p>
            <a:endParaRPr lang="en-US"/>
          </a:p>
        </p:txBody>
      </p:sp>
      <p:sp>
        <p:nvSpPr>
          <p:cNvPr id="105" name="t"/>
          <p:cNvSpPr/>
          <p:nvPr/>
        </p:nvSpPr>
        <p:spPr>
          <a:xfrm>
            <a:off x="870164" y="2280000"/>
            <a:ext cx="4761508" cy="500000"/>
          </a:xfrm>
          <a:prstGeom prst="rect">
            <a:avLst/>
          </a:prstGeom>
          <a:noFill/>
        </p:spPr>
        <p:txBody>
          <a:bodyPr wrap="square" lIns="0" tIns="0" rIns="0" bIns="0" rtlCol="0" anchor="t"/>
          <a:lstStyle/>
          <a:p>
            <a:pPr marL="0" indent="0" algn="l">
              <a:buNone/>
            </a:pPr>
            <a:r>
              <a:rPr lang="en-US" sz="1800" b="1" i="0" dirty="0">
                <a:solidFill>
                  <a:srgbClr val="F5F7F1"/>
                </a:solidFill>
                <a:latin typeface="Cambria"/>
                <a:ea typeface="Cambria"/>
                <a:cs typeface="Cambria"/>
              </a:rPr>
              <a:t>GLAM</a:t>
            </a:r>
          </a:p>
        </p:txBody>
      </p:sp>
      <p:sp>
        <p:nvSpPr>
          <p:cNvPr id="106" name="circ"/>
          <p:cNvSpPr/>
          <p:nvPr/>
        </p:nvSpPr>
        <p:spPr>
          <a:xfrm>
            <a:off x="870164" y="2900000"/>
            <a:ext cx="90000" cy="90000"/>
          </a:xfrm>
          <a:prstGeom prst="ellipse">
            <a:avLst/>
          </a:prstGeom>
          <a:solidFill>
            <a:srgbClr val="97BC62"/>
          </a:solidFill>
        </p:spPr>
        <p:txBody>
          <a:bodyPr lIns="0" tIns="0" rIns="0" bIns="0" anchor="ctr"/>
          <a:lstStyle/>
          <a:p>
            <a:endParaRPr lang="en-US"/>
          </a:p>
        </p:txBody>
      </p:sp>
      <p:sp>
        <p:nvSpPr>
          <p:cNvPr id="107" name="t"/>
          <p:cNvSpPr/>
          <p:nvPr/>
        </p:nvSpPr>
        <p:spPr>
          <a:xfrm>
            <a:off x="1070164" y="2840000"/>
            <a:ext cx="4561508" cy="520000"/>
          </a:xfrm>
          <a:prstGeom prst="rect">
            <a:avLst/>
          </a:prstGeom>
          <a:noFill/>
        </p:spPr>
        <p:txBody>
          <a:bodyPr wrap="square" lIns="0" tIns="0" rIns="0" bIns="0" rtlCol="0" anchor="t"/>
          <a:lstStyle/>
          <a:p>
            <a:pPr marL="0" indent="0" algn="l">
              <a:lnSpc>
                <a:spcPct val="104000"/>
              </a:lnSpc>
              <a:buNone/>
            </a:pPr>
            <a:r>
              <a:rPr lang="en-US" sz="1600" b="1" i="0" dirty="0">
                <a:solidFill>
                  <a:srgbClr val="F5F7F1"/>
                </a:solidFill>
                <a:latin typeface="Calibri"/>
                <a:ea typeface="Calibri"/>
                <a:cs typeface="Calibri"/>
              </a:rPr>
              <a:t>Base  </a:t>
            </a:r>
            <a:r>
              <a:rPr lang="en-US" sz="1600" b="0" i="0" dirty="0">
                <a:solidFill>
                  <a:srgbClr val="D8E5C5"/>
                </a:solidFill>
                <a:latin typeface="Calibri"/>
                <a:ea typeface="Calibri"/>
                <a:cs typeface="Calibri"/>
              </a:rPr>
              <a:t>official release GLAM 1.0.2024.10.</a:t>
            </a:r>
          </a:p>
        </p:txBody>
      </p:sp>
      <p:sp>
        <p:nvSpPr>
          <p:cNvPr id="108" name="circ"/>
          <p:cNvSpPr/>
          <p:nvPr/>
        </p:nvSpPr>
        <p:spPr>
          <a:xfrm>
            <a:off x="870164" y="3270000"/>
            <a:ext cx="90000" cy="90000"/>
          </a:xfrm>
          <a:prstGeom prst="ellipse">
            <a:avLst/>
          </a:prstGeom>
          <a:solidFill>
            <a:srgbClr val="97BC62"/>
          </a:solidFill>
        </p:spPr>
        <p:txBody>
          <a:bodyPr lIns="0" tIns="0" rIns="0" bIns="0" anchor="ctr"/>
          <a:lstStyle/>
          <a:p>
            <a:endParaRPr lang="en-US"/>
          </a:p>
        </p:txBody>
      </p:sp>
      <p:sp>
        <p:nvSpPr>
          <p:cNvPr id="109" name="t"/>
          <p:cNvSpPr/>
          <p:nvPr/>
        </p:nvSpPr>
        <p:spPr>
          <a:xfrm>
            <a:off x="1070164" y="3210000"/>
            <a:ext cx="4561508" cy="520000"/>
          </a:xfrm>
          <a:prstGeom prst="rect">
            <a:avLst/>
          </a:prstGeom>
          <a:noFill/>
        </p:spPr>
        <p:txBody>
          <a:bodyPr wrap="square" lIns="0" tIns="0" rIns="0" bIns="0" rtlCol="0" anchor="t"/>
          <a:lstStyle/>
          <a:p>
            <a:pPr>
              <a:lnSpc>
                <a:spcPct val="104000"/>
              </a:lnSpc>
            </a:pPr>
            <a:r>
              <a:rPr lang="en-US" sz="1600" b="1" dirty="0">
                <a:solidFill>
                  <a:srgbClr val="F5F7F1"/>
                </a:solidFill>
                <a:latin typeface="Calibri"/>
                <a:ea typeface="Calibri"/>
                <a:cs typeface="Calibri"/>
              </a:rPr>
              <a:t>Back-ported  </a:t>
            </a:r>
            <a:r>
              <a:rPr lang="en-US" sz="1600">
                <a:solidFill>
                  <a:srgbClr val="D8E5C5"/>
                </a:solidFill>
                <a:latin typeface="Calibri"/>
                <a:ea typeface="Calibri"/>
                <a:cs typeface="Calibri"/>
              </a:rPr>
              <a:t>selected</a:t>
            </a:r>
            <a:r>
              <a:rPr lang="en-US" sz="1600" b="0" i="0">
                <a:solidFill>
                  <a:srgbClr val="D8E5C5"/>
                </a:solidFill>
                <a:latin typeface="Calibri"/>
                <a:ea typeface="Calibri"/>
                <a:cs typeface="Calibri"/>
              </a:rPr>
              <a:t> beta improvements</a:t>
            </a:r>
            <a:r>
              <a:rPr lang="en-US" sz="1600">
                <a:solidFill>
                  <a:srgbClr val="D8E5C5"/>
                </a:solidFill>
                <a:latin typeface="Calibri"/>
                <a:ea typeface="Calibri"/>
                <a:cs typeface="Calibri"/>
              </a:rPr>
              <a:t>:</a:t>
            </a:r>
            <a:r>
              <a:rPr lang="en-US" sz="1600" b="0" i="0">
                <a:solidFill>
                  <a:srgbClr val="D8E5C5"/>
                </a:solidFill>
                <a:latin typeface="Calibri"/>
                <a:ea typeface="Calibri"/>
                <a:cs typeface="Calibri"/>
              </a:rPr>
              <a:t> </a:t>
            </a:r>
            <a:endParaRPr lang="en-US" sz="1600">
              <a:ea typeface="Calibri"/>
              <a:cs typeface="Calibri"/>
            </a:endParaRPr>
          </a:p>
          <a:p>
            <a:pPr>
              <a:lnSpc>
                <a:spcPct val="104000"/>
              </a:lnSpc>
            </a:pPr>
            <a:r>
              <a:rPr lang="en-US" sz="1600" dirty="0">
                <a:solidFill>
                  <a:srgbClr val="D8E5C5"/>
                </a:solidFill>
                <a:latin typeface="Calibri"/>
                <a:ea typeface="Calibri"/>
                <a:cs typeface="Calibri"/>
              </a:rPr>
              <a:t> </a:t>
            </a:r>
            <a:r>
              <a:rPr lang="en-US" sz="1600" b="0" i="0" dirty="0">
                <a:solidFill>
                  <a:srgbClr val="D8E5C5"/>
                </a:solidFill>
                <a:latin typeface="Calibri"/>
                <a:ea typeface="Calibri"/>
                <a:cs typeface="Calibri"/>
              </a:rPr>
              <a:t>EQ Water </a:t>
            </a:r>
            <a:r>
              <a:rPr lang="en-US" sz="1600">
                <a:solidFill>
                  <a:srgbClr val="D8E5C5"/>
                </a:solidFill>
                <a:latin typeface="Calibri"/>
                <a:ea typeface="Calibri"/>
                <a:cs typeface="Calibri"/>
              </a:rPr>
              <a:t>Consumption</a:t>
            </a:r>
            <a:endParaRPr lang="en-US" sz="1600">
              <a:solidFill>
                <a:srgbClr val="000000"/>
              </a:solidFill>
              <a:latin typeface="Calibri"/>
              <a:ea typeface="Calibri"/>
              <a:cs typeface="Calibri"/>
            </a:endParaRPr>
          </a:p>
          <a:p>
            <a:pPr>
              <a:lnSpc>
                <a:spcPct val="104000"/>
              </a:lnSpc>
            </a:pPr>
            <a:r>
              <a:rPr lang="en-US" sz="1600">
                <a:solidFill>
                  <a:srgbClr val="D8E5C5"/>
                </a:solidFill>
                <a:latin typeface="Calibri"/>
                <a:ea typeface="Calibri"/>
                <a:cs typeface="Calibri"/>
              </a:rPr>
              <a:t> SEA</a:t>
            </a:r>
            <a:r>
              <a:rPr lang="en-US" sz="1600" b="0" i="0">
                <a:solidFill>
                  <a:srgbClr val="D8E5C5"/>
                </a:solidFill>
                <a:latin typeface="Calibri"/>
                <a:ea typeface="Calibri"/>
                <a:cs typeface="Calibri"/>
              </a:rPr>
              <a:t> Land-Use Erosion Resistance </a:t>
            </a:r>
            <a:endParaRPr lang="en-US" sz="1600">
              <a:solidFill>
                <a:srgbClr val="000000"/>
              </a:solidFill>
              <a:latin typeface="Calibri"/>
              <a:ea typeface="Calibri"/>
              <a:cs typeface="Calibri"/>
            </a:endParaRPr>
          </a:p>
          <a:p>
            <a:pPr>
              <a:lnSpc>
                <a:spcPct val="104000"/>
              </a:lnSpc>
            </a:pPr>
            <a:r>
              <a:rPr lang="en-US" sz="1600" b="0" i="0">
                <a:solidFill>
                  <a:srgbClr val="D8E5C5"/>
                </a:solidFill>
                <a:latin typeface="Calibri"/>
                <a:ea typeface="Calibri"/>
                <a:cs typeface="Calibri"/>
              </a:rPr>
              <a:t>to fix major </a:t>
            </a:r>
            <a:r>
              <a:rPr lang="en-US" sz="1600" b="0" i="0" dirty="0">
                <a:solidFill>
                  <a:srgbClr val="D8E5C5"/>
                </a:solidFill>
                <a:latin typeface="Calibri"/>
                <a:ea typeface="Calibri"/>
                <a:cs typeface="Calibri"/>
              </a:rPr>
              <a:t>issues.</a:t>
            </a:r>
            <a:endParaRPr lang="en-US" sz="1600">
              <a:ea typeface="Calibri"/>
              <a:cs typeface="Calibri"/>
            </a:endParaRPr>
          </a:p>
        </p:txBody>
      </p:sp>
      <p:sp>
        <p:nvSpPr>
          <p:cNvPr id="110" name="circ"/>
          <p:cNvSpPr/>
          <p:nvPr/>
        </p:nvSpPr>
        <p:spPr>
          <a:xfrm>
            <a:off x="870164" y="4310329"/>
            <a:ext cx="90000" cy="90000"/>
          </a:xfrm>
          <a:prstGeom prst="ellipse">
            <a:avLst/>
          </a:prstGeom>
          <a:solidFill>
            <a:srgbClr val="97BC62"/>
          </a:solidFill>
        </p:spPr>
        <p:txBody>
          <a:bodyPr lIns="0" tIns="0" rIns="0" bIns="0" anchor="ctr"/>
          <a:lstStyle/>
          <a:p>
            <a:endParaRPr lang="en-US"/>
          </a:p>
        </p:txBody>
      </p:sp>
      <p:sp>
        <p:nvSpPr>
          <p:cNvPr id="111" name="t"/>
          <p:cNvSpPr/>
          <p:nvPr/>
        </p:nvSpPr>
        <p:spPr>
          <a:xfrm>
            <a:off x="1070164" y="4250329"/>
            <a:ext cx="4561508" cy="520000"/>
          </a:xfrm>
          <a:prstGeom prst="rect">
            <a:avLst/>
          </a:prstGeom>
          <a:noFill/>
        </p:spPr>
        <p:txBody>
          <a:bodyPr wrap="square" lIns="0" tIns="0" rIns="0" bIns="0" rtlCol="0" anchor="t"/>
          <a:lstStyle/>
          <a:p>
            <a:pPr>
              <a:lnSpc>
                <a:spcPct val="104000"/>
              </a:lnSpc>
            </a:pPr>
            <a:r>
              <a:rPr lang="en-US" sz="1600" b="1" i="0">
                <a:solidFill>
                  <a:srgbClr val="F5F7F1"/>
                </a:solidFill>
                <a:latin typeface="Calibri"/>
                <a:ea typeface="Calibri"/>
                <a:cs typeface="Calibri"/>
              </a:rPr>
              <a:t>Why not full beta</a:t>
            </a:r>
            <a:r>
              <a:rPr lang="en-US" sz="1600" b="1">
                <a:solidFill>
                  <a:srgbClr val="F5F7F1"/>
                </a:solidFill>
                <a:latin typeface="Calibri"/>
                <a:ea typeface="Calibri"/>
                <a:cs typeface="Calibri"/>
              </a:rPr>
              <a:t>: </a:t>
            </a:r>
            <a:r>
              <a:rPr lang="en-US" sz="1600">
                <a:solidFill>
                  <a:srgbClr val="F5F7F1"/>
                </a:solidFill>
                <a:latin typeface="Calibri"/>
                <a:ea typeface="Calibri"/>
                <a:cs typeface="Calibri"/>
              </a:rPr>
              <a:t>still major issues</a:t>
            </a:r>
            <a:endParaRPr lang="en-US" sz="1600" i="0">
              <a:solidFill>
                <a:srgbClr val="F5F7F1"/>
              </a:solidFill>
              <a:latin typeface="Calibri"/>
              <a:ea typeface="Calibri"/>
              <a:cs typeface="Calibri"/>
            </a:endParaRPr>
          </a:p>
        </p:txBody>
      </p:sp>
      <p:sp>
        <p:nvSpPr>
          <p:cNvPr id="112" name="card"/>
          <p:cNvSpPr/>
          <p:nvPr/>
        </p:nvSpPr>
        <p:spPr>
          <a:xfrm>
            <a:off x="6240000" y="1980000"/>
            <a:ext cx="5401508" cy="3680000"/>
          </a:xfrm>
          <a:prstGeom prst="roundRect">
            <a:avLst>
              <a:gd name="adj" fmla="val 5000"/>
            </a:avLst>
          </a:prstGeom>
          <a:solidFill>
            <a:srgbClr val="24432A"/>
          </a:solidFill>
          <a:effectLst>
            <a:outerShdw blurRad="114300" dist="38100" dir="5400000" algn="bl" rotWithShape="0">
              <a:srgbClr val="000000">
                <a:alpha val="28000"/>
              </a:srgbClr>
            </a:outerShdw>
          </a:effectLst>
        </p:spPr>
        <p:txBody>
          <a:bodyPr/>
          <a:lstStyle/>
          <a:p>
            <a:endParaRPr lang="en-US"/>
          </a:p>
        </p:txBody>
      </p:sp>
      <p:sp>
        <p:nvSpPr>
          <p:cNvPr id="113" name="t"/>
          <p:cNvSpPr/>
          <p:nvPr/>
        </p:nvSpPr>
        <p:spPr>
          <a:xfrm>
            <a:off x="6560000" y="2280000"/>
            <a:ext cx="4761508" cy="500000"/>
          </a:xfrm>
          <a:prstGeom prst="rect">
            <a:avLst/>
          </a:prstGeom>
          <a:noFill/>
        </p:spPr>
        <p:txBody>
          <a:bodyPr wrap="square" lIns="0" tIns="0" rIns="0" bIns="0" rtlCol="0" anchor="t"/>
          <a:lstStyle/>
          <a:p>
            <a:pPr marL="0" indent="0" algn="l">
              <a:buNone/>
            </a:pPr>
            <a:r>
              <a:rPr lang="en-US" sz="1800" b="1" i="0" dirty="0">
                <a:solidFill>
                  <a:srgbClr val="F5F7F1"/>
                </a:solidFill>
                <a:latin typeface="Cambria"/>
                <a:ea typeface="Cambria"/>
                <a:cs typeface="Cambria"/>
              </a:rPr>
              <a:t>EXIOBASE</a:t>
            </a:r>
          </a:p>
        </p:txBody>
      </p:sp>
      <p:sp>
        <p:nvSpPr>
          <p:cNvPr id="114" name="circ"/>
          <p:cNvSpPr/>
          <p:nvPr/>
        </p:nvSpPr>
        <p:spPr>
          <a:xfrm>
            <a:off x="6560000" y="2900000"/>
            <a:ext cx="90000" cy="90000"/>
          </a:xfrm>
          <a:prstGeom prst="ellipse">
            <a:avLst/>
          </a:prstGeom>
          <a:solidFill>
            <a:srgbClr val="97BC62"/>
          </a:solidFill>
        </p:spPr>
        <p:txBody>
          <a:bodyPr lIns="0" tIns="0" rIns="0" bIns="0" anchor="ctr"/>
          <a:lstStyle/>
          <a:p>
            <a:endParaRPr lang="en-US"/>
          </a:p>
        </p:txBody>
      </p:sp>
      <p:sp>
        <p:nvSpPr>
          <p:cNvPr id="115" name="t"/>
          <p:cNvSpPr/>
          <p:nvPr/>
        </p:nvSpPr>
        <p:spPr>
          <a:xfrm>
            <a:off x="6760000" y="2840000"/>
            <a:ext cx="4561508" cy="520000"/>
          </a:xfrm>
          <a:prstGeom prst="rect">
            <a:avLst/>
          </a:prstGeom>
          <a:noFill/>
        </p:spPr>
        <p:txBody>
          <a:bodyPr wrap="square" lIns="0" tIns="0" rIns="0" bIns="0" rtlCol="0" anchor="t"/>
          <a:lstStyle/>
          <a:p>
            <a:pPr marL="0" indent="0" algn="l">
              <a:lnSpc>
                <a:spcPct val="104000"/>
              </a:lnSpc>
              <a:buNone/>
            </a:pPr>
            <a:r>
              <a:rPr lang="en-US" sz="1600" b="1" i="0" dirty="0">
                <a:solidFill>
                  <a:srgbClr val="F5F7F1"/>
                </a:solidFill>
                <a:latin typeface="Calibri"/>
                <a:ea typeface="Calibri"/>
                <a:cs typeface="Calibri"/>
              </a:rPr>
              <a:t>Base  </a:t>
            </a:r>
            <a:r>
              <a:rPr lang="en-US" sz="1600" b="0" i="0" dirty="0">
                <a:solidFill>
                  <a:srgbClr val="D8E5C5"/>
                </a:solidFill>
                <a:latin typeface="Calibri"/>
                <a:ea typeface="Calibri"/>
                <a:cs typeface="Calibri"/>
              </a:rPr>
              <a:t>EXIOBASE 3.10.2</a:t>
            </a:r>
            <a:r>
              <a:rPr lang="en-US" sz="1350" b="0" i="0" dirty="0">
                <a:solidFill>
                  <a:srgbClr val="D8E5C5"/>
                </a:solidFill>
                <a:latin typeface="Calibri"/>
                <a:ea typeface="Calibri"/>
                <a:cs typeface="Calibri"/>
              </a:rPr>
              <a:t>.</a:t>
            </a:r>
          </a:p>
        </p:txBody>
      </p:sp>
      <p:sp>
        <p:nvSpPr>
          <p:cNvPr id="116" name="circ"/>
          <p:cNvSpPr/>
          <p:nvPr/>
        </p:nvSpPr>
        <p:spPr>
          <a:xfrm>
            <a:off x="6560000" y="3270000"/>
            <a:ext cx="90000" cy="90000"/>
          </a:xfrm>
          <a:prstGeom prst="ellipse">
            <a:avLst/>
          </a:prstGeom>
          <a:solidFill>
            <a:srgbClr val="97BC62"/>
          </a:solidFill>
        </p:spPr>
        <p:txBody>
          <a:bodyPr lIns="0" tIns="0" rIns="0" bIns="0" anchor="ctr"/>
          <a:lstStyle/>
          <a:p>
            <a:endParaRPr lang="en-US"/>
          </a:p>
        </p:txBody>
      </p:sp>
      <p:sp>
        <p:nvSpPr>
          <p:cNvPr id="117" name="t"/>
          <p:cNvSpPr/>
          <p:nvPr/>
        </p:nvSpPr>
        <p:spPr>
          <a:xfrm>
            <a:off x="6760000" y="3210000"/>
            <a:ext cx="4561508" cy="520000"/>
          </a:xfrm>
          <a:prstGeom prst="rect">
            <a:avLst/>
          </a:prstGeom>
          <a:noFill/>
        </p:spPr>
        <p:txBody>
          <a:bodyPr wrap="square" lIns="0" tIns="0" rIns="0" bIns="0" rtlCol="0" anchor="t"/>
          <a:lstStyle/>
          <a:p>
            <a:pPr marL="0" indent="0" algn="l">
              <a:lnSpc>
                <a:spcPct val="104000"/>
              </a:lnSpc>
              <a:buNone/>
            </a:pPr>
            <a:r>
              <a:rPr lang="en-US" sz="1600" b="1" i="0" dirty="0">
                <a:solidFill>
                  <a:srgbClr val="F5F7F1"/>
                </a:solidFill>
                <a:latin typeface="Calibri"/>
                <a:ea typeface="Calibri"/>
                <a:cs typeface="Calibri"/>
              </a:rPr>
              <a:t>Forest types  </a:t>
            </a:r>
            <a:r>
              <a:rPr lang="en-US" sz="1600" b="0" i="0" dirty="0">
                <a:solidFill>
                  <a:srgbClr val="D8E5C5"/>
                </a:solidFill>
                <a:latin typeface="Calibri"/>
                <a:ea typeface="Calibri"/>
                <a:cs typeface="Calibri"/>
              </a:rPr>
              <a:t>new land-use satellite account splitting non-primary regenerating vs planted forest; primary excluded.</a:t>
            </a:r>
          </a:p>
        </p:txBody>
      </p:sp>
      <p:sp>
        <p:nvSpPr>
          <p:cNvPr id="118" name="circ"/>
          <p:cNvSpPr/>
          <p:nvPr/>
        </p:nvSpPr>
        <p:spPr>
          <a:xfrm>
            <a:off x="6560000" y="4140000"/>
            <a:ext cx="90000" cy="90000"/>
          </a:xfrm>
          <a:prstGeom prst="ellipse">
            <a:avLst/>
          </a:prstGeom>
          <a:solidFill>
            <a:srgbClr val="97BC62"/>
          </a:solidFill>
        </p:spPr>
        <p:txBody>
          <a:bodyPr lIns="0" tIns="0" rIns="0" bIns="0" anchor="ctr"/>
          <a:lstStyle/>
          <a:p>
            <a:endParaRPr lang="en-US"/>
          </a:p>
        </p:txBody>
      </p:sp>
      <p:sp>
        <p:nvSpPr>
          <p:cNvPr id="119" name="t"/>
          <p:cNvSpPr/>
          <p:nvPr/>
        </p:nvSpPr>
        <p:spPr>
          <a:xfrm>
            <a:off x="6760000" y="4080000"/>
            <a:ext cx="4561508" cy="520000"/>
          </a:xfrm>
          <a:prstGeom prst="rect">
            <a:avLst/>
          </a:prstGeom>
          <a:noFill/>
        </p:spPr>
        <p:txBody>
          <a:bodyPr wrap="square" lIns="0" tIns="0" rIns="0" bIns="0" rtlCol="0" anchor="t"/>
          <a:lstStyle/>
          <a:p>
            <a:pPr marL="0" indent="0" algn="l">
              <a:lnSpc>
                <a:spcPct val="104000"/>
              </a:lnSpc>
              <a:buNone/>
            </a:pPr>
            <a:r>
              <a:rPr lang="en-US" sz="1600" b="1" i="0" dirty="0">
                <a:solidFill>
                  <a:srgbClr val="F5F7F1"/>
                </a:solidFill>
                <a:latin typeface="Calibri"/>
                <a:ea typeface="Calibri"/>
                <a:cs typeface="Calibri"/>
              </a:rPr>
              <a:t>Heavy metals  </a:t>
            </a:r>
            <a:r>
              <a:rPr lang="en-US" sz="1600" b="0" i="0" dirty="0">
                <a:solidFill>
                  <a:srgbClr val="D8E5C5"/>
                </a:solidFill>
                <a:latin typeface="Calibri"/>
                <a:ea typeface="Calibri"/>
                <a:cs typeface="Calibri"/>
              </a:rPr>
              <a:t>iron &amp; steel emissions rescaled (Zhang et al. 2023)</a:t>
            </a:r>
            <a:r>
              <a:rPr lang="en-US" sz="1350" b="0" i="0" dirty="0">
                <a:solidFill>
                  <a:srgbClr val="D8E5C5"/>
                </a:solidFill>
                <a:latin typeface="Calibri"/>
                <a:ea typeface="Calibri"/>
                <a:cs typeface="Calibri"/>
              </a:rPr>
              <a:t>.</a:t>
            </a:r>
          </a:p>
        </p:txBody>
      </p:sp>
      <p:sp>
        <p:nvSpPr>
          <p:cNvPr id="120" name="circ"/>
          <p:cNvSpPr/>
          <p:nvPr/>
        </p:nvSpPr>
        <p:spPr>
          <a:xfrm>
            <a:off x="6560000" y="4760000"/>
            <a:ext cx="90000" cy="90000"/>
          </a:xfrm>
          <a:prstGeom prst="ellipse">
            <a:avLst/>
          </a:prstGeom>
          <a:solidFill>
            <a:srgbClr val="97BC62"/>
          </a:solidFill>
        </p:spPr>
        <p:txBody>
          <a:bodyPr lIns="0" tIns="0" rIns="0" bIns="0" anchor="ctr"/>
          <a:lstStyle/>
          <a:p>
            <a:endParaRPr lang="en-US"/>
          </a:p>
        </p:txBody>
      </p:sp>
      <p:sp>
        <p:nvSpPr>
          <p:cNvPr id="121" name="t"/>
          <p:cNvSpPr/>
          <p:nvPr/>
        </p:nvSpPr>
        <p:spPr>
          <a:xfrm>
            <a:off x="6760000" y="4700000"/>
            <a:ext cx="4561508" cy="520000"/>
          </a:xfrm>
          <a:prstGeom prst="rect">
            <a:avLst/>
          </a:prstGeom>
          <a:noFill/>
        </p:spPr>
        <p:txBody>
          <a:bodyPr wrap="square" lIns="0" tIns="0" rIns="0" bIns="0" rtlCol="0" anchor="t"/>
          <a:lstStyle/>
          <a:p>
            <a:pPr>
              <a:lnSpc>
                <a:spcPct val="104000"/>
              </a:lnSpc>
            </a:pPr>
            <a:r>
              <a:rPr lang="en-US" sz="1600" b="1" i="0" dirty="0">
                <a:solidFill>
                  <a:srgbClr val="F5F7F1"/>
                </a:solidFill>
                <a:latin typeface="Calibri"/>
                <a:ea typeface="Calibri"/>
                <a:cs typeface="Calibri"/>
              </a:rPr>
              <a:t>Upstream  </a:t>
            </a:r>
            <a:r>
              <a:rPr lang="en-US" sz="1600" b="0" i="0" dirty="0">
                <a:solidFill>
                  <a:srgbClr val="D8E5C5"/>
                </a:solidFill>
                <a:latin typeface="Calibri"/>
                <a:ea typeface="Calibri"/>
                <a:cs typeface="Calibri"/>
              </a:rPr>
              <a:t>both reported to developers → fixed in EXIOBASE </a:t>
            </a:r>
            <a:r>
              <a:rPr lang="en-US" sz="1600" b="0" i="0">
                <a:solidFill>
                  <a:srgbClr val="D8E5C5"/>
                </a:solidFill>
                <a:latin typeface="Calibri"/>
                <a:ea typeface="Calibri"/>
                <a:cs typeface="Calibri"/>
              </a:rPr>
              <a:t>3.11.</a:t>
            </a:r>
            <a:r>
              <a:rPr lang="en-US" sz="1600">
                <a:solidFill>
                  <a:srgbClr val="D8E5C5"/>
                </a:solidFill>
                <a:latin typeface="Calibri"/>
                <a:ea typeface="Calibri"/>
                <a:cs typeface="Calibri"/>
              </a:rPr>
              <a:t> (beta)</a:t>
            </a:r>
            <a:endParaRPr lang="en-US" sz="1600" b="0" i="0" dirty="0">
              <a:solidFill>
                <a:srgbClr val="D8E5C5"/>
              </a:solidFill>
              <a:latin typeface="Calibri"/>
              <a:ea typeface="Calibri"/>
              <a:cs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800" dirty="0" smtClean="0">
            <a:latin typeface="Trebuchet MS" panose="020B0603020202020204" pitchFamily="34" charset="0"/>
            <a:cs typeface="Traditional Arabic" panose="020B0604020202020204" pitchFamily="18" charset="-7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28</Slides>
  <Notes>1</Notes>
  <HiddenSlides>0</HiddenSlide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Global AREA-of-Protection Footprints  &amp; Spend-Based Impact Factors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Francesca Verones</dc:creator>
  <cp:revision>623</cp:revision>
  <dcterms:created xsi:type="dcterms:W3CDTF">2022-12-01T10:39:19Z</dcterms:created>
  <dcterms:modified xsi:type="dcterms:W3CDTF">2026-06-21T17:06:37Z</dcterms:modified>
</cp:coreProperties>
</file>