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67" r:id="rId2"/>
    <p:sldId id="594" r:id="rId3"/>
    <p:sldId id="693" r:id="rId4"/>
    <p:sldId id="694" r:id="rId5"/>
    <p:sldId id="695" r:id="rId6"/>
    <p:sldId id="680" r:id="rId7"/>
    <p:sldId id="679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710" r:id="rId21"/>
    <p:sldId id="711" r:id="rId22"/>
    <p:sldId id="712" r:id="rId23"/>
    <p:sldId id="713" r:id="rId24"/>
    <p:sldId id="747" r:id="rId25"/>
    <p:sldId id="715" r:id="rId26"/>
    <p:sldId id="717" r:id="rId27"/>
    <p:sldId id="741" r:id="rId28"/>
    <p:sldId id="718" r:id="rId29"/>
    <p:sldId id="719" r:id="rId30"/>
    <p:sldId id="724" r:id="rId31"/>
    <p:sldId id="746" r:id="rId32"/>
    <p:sldId id="745" r:id="rId33"/>
    <p:sldId id="744" r:id="rId34"/>
    <p:sldId id="743" r:id="rId35"/>
    <p:sldId id="725" r:id="rId36"/>
    <p:sldId id="726" r:id="rId37"/>
    <p:sldId id="727" r:id="rId38"/>
    <p:sldId id="728" r:id="rId39"/>
    <p:sldId id="729" r:id="rId40"/>
    <p:sldId id="730" r:id="rId41"/>
    <p:sldId id="731" r:id="rId42"/>
    <p:sldId id="732" r:id="rId43"/>
    <p:sldId id="735" r:id="rId44"/>
    <p:sldId id="736" r:id="rId45"/>
    <p:sldId id="737" r:id="rId46"/>
    <p:sldId id="739" r:id="rId47"/>
    <p:sldId id="740" r:id="rId48"/>
    <p:sldId id="738" r:id="rId49"/>
    <p:sldId id="733" r:id="rId50"/>
    <p:sldId id="742" r:id="rId51"/>
  </p:sldIdLst>
  <p:sldSz cx="9144000" cy="6858000" type="screen4x3"/>
  <p:notesSz cx="6724650" cy="97742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92D050"/>
    <a:srgbClr val="00B050"/>
    <a:srgbClr val="CCEFDC"/>
    <a:srgbClr val="007BB7"/>
    <a:srgbClr val="F8EDEC"/>
    <a:srgbClr val="C00000"/>
    <a:srgbClr val="DBEEF4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6" autoAdjust="0"/>
    <p:restoredTop sz="86199" autoAdjust="0"/>
  </p:normalViewPr>
  <p:slideViewPr>
    <p:cSldViewPr snapToGrid="0" showGuides="1">
      <p:cViewPr varScale="1">
        <p:scale>
          <a:sx n="92" d="100"/>
          <a:sy n="92" d="100"/>
        </p:scale>
        <p:origin x="1290" y="78"/>
      </p:cViewPr>
      <p:guideLst>
        <p:guide orient="horz" pos="1207"/>
        <p:guide pos="4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4274" tIns="47137" rIns="94274" bIns="4713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4274" tIns="47137" rIns="94274" bIns="47137" rtlCol="0"/>
          <a:lstStyle>
            <a:lvl1pPr algn="r">
              <a:defRPr sz="1200"/>
            </a:lvl1pPr>
          </a:lstStyle>
          <a:p>
            <a:fld id="{7BCEA2C9-BD44-4847-84F1-6A0FE4748996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74" tIns="47137" rIns="94274" bIns="47137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4274" tIns="47137" rIns="94274" bIns="4713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4274" tIns="47137" rIns="94274" bIns="4713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4274" tIns="47137" rIns="94274" bIns="47137" rtlCol="0" anchor="b"/>
          <a:lstStyle>
            <a:lvl1pPr algn="r">
              <a:defRPr sz="1200"/>
            </a:lvl1pPr>
          </a:lstStyle>
          <a:p>
            <a:fld id="{B1E39754-7BA8-4534-B0A8-8128150FC5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00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326"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78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34610-E9AD-DAF4-EAB3-3E035E93E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AE4F80E-3307-2727-26B7-8CF42451A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DBC1C5-DE1C-6EBF-8C22-F8C1BA4A5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D3111-10D5-DBDA-3483-74F2CF509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7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42209-B5E9-3697-4E4E-876642B4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8EDB26-B693-316E-6C94-A9A88BECD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D9B7D0-BBA5-FD8F-9E6E-BE939EDDF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 – programa individual de atención</a:t>
            </a: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FC09E4-40B7-EDED-EFC2-6D4FD2BEF0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212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EB8E8-3B14-7CCB-F7C3-09BF8B13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353C22-936F-FB9D-B01E-C033E5740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57856D-B14B-231F-CE4F-2FFF3F7BC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37FB22-5D75-6AD3-E2C0-2A71E81AB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8562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4B9C2-03EF-301C-8B78-E4967CB71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7586EC9-C17C-9B45-10FB-2BE12B4D5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DD09E2-2681-A402-1415-5B67DBFD7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C05BF5-C87A-B215-90FD-1A5340047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729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89B0A-DC2E-7FB6-4071-9094D7CB4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64964E-2DAC-8C54-A85C-9DE90BB12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65B36D-B750-A6D1-5EDB-E8E70259D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5837EC-BDC4-162D-169D-5AC4FB665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8640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A75DA-4256-BACD-21BA-E6F95462A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5331107-EEBE-D40C-6852-819BC19E5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C0F0F8-4A00-64B8-ECF2-F94D9B822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D22366-40F9-1A90-2781-3F4D05B34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6188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E22F1-3723-4B6B-FA22-47A2893D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4F4AAE-9C3D-EC26-EBA6-124BCD644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67D89BE-966A-6076-0F07-0B901B657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A2526D-B72D-61F0-CE1B-30010695F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4727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0A8EF-EFB3-CBBE-57EA-CA2E6955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503910-44DD-31A9-F445-84E1A0254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0893A3-8963-30A9-2715-617DC3F3A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49E86E-6A98-59FB-1FCE-9E4A74FAE5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883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D6441-ECB9-D557-E3A7-27009B46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12F6E11-080F-9451-0D09-E3D885799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497FE64-FE7F-58C6-BE01-FC7D70AA6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90BA9C-A0FC-BE29-F549-7A77A6A5A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681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1452D-4578-458A-5CCC-24031EC02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552250-D270-1B68-79BE-00993A333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E59B8B-4EBC-119D-CDE9-B2595C028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1C549F-BC1F-FE34-CECC-65A23CABF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165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 trabajo se enmarca dentro de un proyecto más amplio sobre Economía de los Cuidados impulsado a través del CENIE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CENIE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" dirty="0"/>
              <a:t>Centro Internacional sobre el Envejecimiento</a:t>
            </a:r>
          </a:p>
          <a:p>
            <a:r>
              <a:rPr lang="es-ES" dirty="0"/>
              <a:t>El proyecto se está desarrollando en colaboración con varios profesores e investigadores de Universidades de España.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476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65293-BAD4-30FF-202A-A1E284747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089782-6ED7-C094-FD1D-24CD92A78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D1D2B5-4F18-B8B2-B73D-FB05D1169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13B10-FC99-2F81-639A-C076E49A0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8699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47899-A1C7-FB6D-1151-F839B1C2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5987AA-552A-4A83-E65D-29A8BB880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1B33201-98F7-68F2-9D24-BB0B18726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3C97E4-8069-3D5F-684C-A28464D13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5459-6EAD-54D2-8AFA-A5495D77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9B9528-C614-2AC1-A8A2-6D8CADC41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A66E14-7AB6-3FC9-1F0C-4D8D24F84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02A306-F907-49B7-634F-6C90E81A7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057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4897-A967-2049-555D-9D9F060DD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BCEC5E-7E84-2C4F-0965-45D845D70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FC00F40-DC7F-9652-6368-DBF6A0946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A4135C-669B-84E0-98DE-66885D38A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16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9582-5BD5-D1D1-CDC9-C0366A1D4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8A782D-3242-BA4F-67D4-EF3945BC2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1A934B-FB95-6753-4866-9F298795A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CF46D6-FA3B-C0CA-24AA-53FFCF5E8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578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AD732-63B6-3F6D-76BC-7B4E8937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7CC44A-7325-3D86-24F2-8F7D310AC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60EE010-CE13-FC46-EA17-A07F178DC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B173FA-1EBF-F77E-0145-0567F45D0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755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48EA4-A2A9-90DC-540D-BE9F3DBB2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7AC809E-F187-B8CD-945E-2C80C5BA5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A1F7B1-6195-45B4-54D6-D443638CD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1E5BCA-66B6-05B9-B356-F2D3E9825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532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A6E4D-40AB-5B05-2298-6BC4AB22D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C99F5F-CDB3-74EE-9763-7806A95D4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D8582A-199B-EEA3-E309-2AB35B347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A0AE71-1FC0-EABE-4FF6-C88C162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419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8B280-FEBC-1BFD-AC17-F487040CC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124F6B-01F3-FB62-753A-3A269D0C4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4CA6046-2A00-64FF-C7F2-20A0B976A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A72A9C-D43F-C9DF-465C-A6B0047EF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673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93488-32BF-2E63-1213-43D19D5DE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CCED96-DC4B-DA3F-F69F-1ACE2496B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98531D-CD77-2AF5-D4A7-75CBF5895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ED96D4-DBD2-AD44-451F-F42ACF326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915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2BE8-E844-162E-714C-1335107F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1705CD2-E2ED-3DEA-D31F-EFD0A5613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3015DB-0606-3F76-B214-CBABFEA18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6D308C-42EF-F84A-F8F1-83476EA2F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6851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BF770-3047-5430-DFA3-9E2115E48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96709B3-5D89-305A-FA4E-679C7A9E1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D5DF42-8AE2-7713-FFDD-D9CE7E836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3DBA1-27EA-F909-5E30-7012D514B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215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47298-824E-5D42-8313-7B78DCD7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3696F5-52BA-7A1B-D25B-66685CE57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226739-A767-A1C2-3BBE-5599A0CD6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85F114-402F-ACB5-BD7C-41DCEAEB8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1374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5966-28F6-4171-BD05-87914BDBF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54C9BD1-C69B-CD3E-2FAF-B812889B0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346276-B12E-CBE7-20F3-E1058D1CA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FF306E-CFCC-5B3C-C39A-EB62BD88C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763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9D59-6566-64F3-E83C-5EF6E06F3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C6CB71-E9E6-0476-D083-506477B2B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6B76E3-E568-E000-07C5-D8ED5FB85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7BD6B0-A3E7-3B5F-E2D4-7F5E6A5A0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8860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BAF08-4F03-C8B6-6648-1F46F649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389784-0EA2-8346-CD72-F3D4C1038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590613-E31C-494A-318B-5034EC544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80BDF1-E5EB-4B12-A5A1-F6EE0A616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9440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9A2E-0957-2AB7-66D1-E3B1011C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28AF8C-28DB-A09F-0DE2-26E9395A8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E2385A-BA26-AED3-CA7A-A37C29D85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8C90B7-FE99-AB9B-53B8-0C135FCB9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3878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D6F48-7ED6-12CD-0DA5-7432EBB62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C7B21D-2FB8-FDCC-5649-6320C6962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D4A2BB-B086-F2E3-0413-8359F1AD3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5BCAE1-A43D-BB1C-35BF-2D450B050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2719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F6569-B767-D094-E255-C739E9E04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804583-34C5-5818-883A-EADFE5BDC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128439-3D00-5E21-CF0B-F00AA07DF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26461C-605A-2AD9-B25B-72A360D39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303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DA962-5BAF-1950-B262-3EE6BF7B4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670F5F-A170-E4D2-A0F5-1F8E134D2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B11E8C-C730-60F8-FEF4-F9FBC119F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56434F-EAB5-DDDB-AFF1-AA2229A49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53107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B3A21-E272-C193-5C2E-E095DF0C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0DB5D4-AE7C-895D-C9BF-381BFDCED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5DB9E3-C9DC-7F2A-6159-FFCB4F5B2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B14340-B18A-E6F1-2D56-5C459B428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255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01006-DC29-2399-A995-A6F490AE9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4427BB-3D4B-E40F-94C6-954BC3238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5676EA-CFDD-6774-0DFB-1496AE7B0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45F682-DA6E-EF70-3A69-52EA5AEC4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885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153D9-5E9D-EC1F-C113-70FE99C9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7EB9D4B-F229-386F-896E-170E80B16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E5BA38-AFBD-DBD9-059A-0FD0AB3D1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E878F2-666D-6539-0DA5-C2E61AD28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6282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51E0-7843-75BE-A1F8-BCA61AA69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00CF17-1E75-5313-A73A-F5B2F61B4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5031EC0-9053-2926-FCC6-5300AB85D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77100-A13D-5B43-F012-8FD26E3EA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0593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5D74-A371-5168-CBC9-1D8A6C7B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CDD619-E07D-4035-9A4B-AA3D5FEB1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EBCD222-0708-36E2-F80F-E3D64C8BC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80141B-4D76-1CA1-5EF0-70F953427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979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F980-783B-AED1-0362-C18D69166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F83301-49E5-5370-2904-C021AB1AA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278329-7521-076E-1F77-625EB5BF7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855743-FC31-101C-1DE8-E2E0C7662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24285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09C7-946C-0AD3-4473-D58996090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356F8F-85C1-4565-6C1A-E8E1DBA17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167EA6-8824-9AB1-FD39-E02F26A06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6C8E0A-9011-62ED-6DD1-487605B07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195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91281-D248-D579-D707-C75A68DC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DA602C2-5A0E-BC5C-4F74-4514EA68B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A2D337-0C23-A5ED-1640-DBE9B0F46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A0DB84-ED69-D8EC-CA0F-B92E0B5A3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365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ED75F-CD34-2549-9C7D-3FCCD715E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E7CD31-6987-CDC7-5224-985D7D4E4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B52BD0-D128-6208-0803-09EF96215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E2CF1C-6E51-CEE9-D8E4-2A293AC84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819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11A60-0733-7617-A18F-95A20E7F5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8AC32C-2E2E-CAD8-2921-E08109837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BB2334-908B-9CC3-E3CF-31BCFECC6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DAB92-ABEC-37D6-FA4A-5A0303CD9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825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25E01-EE41-E2C0-A58D-7A366B70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A8D12A-1216-4273-F01A-5991B8404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1A11A4-E386-1AB0-0253-93C2C63DD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4C46FC-6E28-0A7D-C15C-4D7485D4C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58461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2D32B-FD67-8C42-F911-AF6349956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4047A2-7C94-5CF3-935C-818592D32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69EC61-BDD6-655F-6FEF-6CF230951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5AF291-174B-AE91-D1E0-7B25DA239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797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56B61-C672-E992-7F8D-3B94A7AD8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ED648C5-1F2B-DD14-9500-F6746D5AC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143786-A5E6-5E4F-C845-0968C0029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ECCF85-7C4F-83E1-48CF-1D810C528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4155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C427D-9834-779B-1952-B03C619F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B0688D-92ED-78BF-EB77-C1F08471D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B25BED-C92C-BC9E-7AF8-82B203E4D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326"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485856-36AC-6185-7A61-7D63CB0F7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94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5B43F-4622-8218-9A9E-4A6638D3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A483DC-FA02-0947-4EDA-42568226C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2B0999-52F8-9BFA-CC0E-D1B730698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18F8A3-6057-7EC2-1D8B-588A66F31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826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EC99-F127-FF08-BABC-511BC850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4D5E9F-68BC-38D4-521E-0EF589AD4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315E9F-8C04-7989-B5D5-9539E9A33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85E9D7-2E3B-DE4D-ABD1-8729A3745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80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4EDBB-6B16-E1FC-EECE-20F6D93B9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636A42-69F9-6D59-A848-AF9DE39AA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E793CB-141C-A51B-1BDD-A6C1EBC0A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900" dirty="0"/>
              <a:t>PECEF - Prestación Económica para el cuidado en el Entorno Familiar</a:t>
            </a:r>
          </a:p>
          <a:p>
            <a:r>
              <a:rPr lang="es-ES" sz="900" dirty="0"/>
              <a:t>PEVS - Prestación Económica Vinculada al Servicio</a:t>
            </a:r>
          </a:p>
          <a:p>
            <a:r>
              <a:rPr lang="es-ES" sz="900" dirty="0"/>
              <a:t>PEAP - Prestación Económica de Asistencia Personal</a:t>
            </a:r>
          </a:p>
          <a:p>
            <a:r>
              <a:rPr lang="es-ES" sz="900" dirty="0"/>
              <a:t>Prestación de servicios</a:t>
            </a: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E9D007-850C-9C0A-327C-56EE632FE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26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4BB5-AB54-7AB4-AC74-BE972931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AE197B-E5B5-BAD1-1A60-4B844E3AF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930681-D811-5CE3-350C-A111EFE14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900" b="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4CAD07-0D3D-83A7-0F29-65CE3ADF4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9754-7BA8-4534-B0A8-8128150FC58C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44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B138-D2D9-499B-96D3-5E61E4D99835}" type="datetimeFigureOut">
              <a:rPr lang="es-ES" smtClean="0"/>
              <a:pPr/>
              <a:t>18/06/2026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B706-92E4-49F5-952E-39A4B1E923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s://www.poctep.eu/wp-content/uploads/2026/05/Derecho-al-Cuidado_Informe-final.pdf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octep.eu/wp-content/uploads/2026/05/Derecho-al-Cuidado_Informe-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octep.eu/wp-content/uploads/2026/05/Derecho-al-Cuidado_Informe-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octep.eu/wp-content/uploads/2026/05/Derecho-al-Cuidado_Informe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56AF57B1-F0E6-6574-46A1-9EDB42A8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633816"/>
            <a:ext cx="9117681" cy="124498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Rectangle 15"/>
          <p:cNvSpPr txBox="1">
            <a:spLocks noChangeArrowheads="1"/>
          </p:cNvSpPr>
          <p:nvPr/>
        </p:nvSpPr>
        <p:spPr>
          <a:xfrm>
            <a:off x="452327" y="4782621"/>
            <a:ext cx="5738407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Universidad de Castilla - La Mancha</a:t>
            </a:r>
            <a:endParaRPr kumimoji="0" lang="de-DE" sz="2800" b="0" i="0" u="none" strike="noStrike" kern="1200" cap="none" spc="0" normalizeH="0" baseline="0" noProof="0" dirty="0">
              <a:ln>
                <a:solidFill>
                  <a:srgbClr val="C78E8C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ＭＳ Ｐゴシック" pitchFamily="-49" charset="-128"/>
            </a:endParaRPr>
          </a:p>
        </p:txBody>
      </p:sp>
      <p:sp>
        <p:nvSpPr>
          <p:cNvPr id="26" name="Rectangle 15"/>
          <p:cNvSpPr txBox="1">
            <a:spLocks noChangeArrowheads="1"/>
          </p:cNvSpPr>
          <p:nvPr/>
        </p:nvSpPr>
        <p:spPr>
          <a:xfrm>
            <a:off x="388763" y="1733606"/>
            <a:ext cx="7664802" cy="104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s-E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Cuidar es invertir:</a:t>
            </a:r>
          </a:p>
          <a:p>
            <a:pPr algn="l">
              <a:spcBef>
                <a:spcPts val="0"/>
              </a:spcBef>
              <a:defRPr/>
            </a:pPr>
            <a:r>
              <a:rPr lang="es-ES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Evidencias del impacto económico y social de los cuidados de larga duración en España</a:t>
            </a:r>
            <a:endParaRPr lang="en-US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3820386-BF11-81DF-ECA6-A0CC7945C82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328" y="3582029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D81FCF9-6079-C197-804C-DDCF7BA3B4F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328" y="4271910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4B72B29-EFD3-3C02-4C09-FA410D89200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328" y="3926970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clrChange>
              <a:clrFrom>
                <a:srgbClr val="EEEAE9"/>
              </a:clrFrom>
              <a:clrTo>
                <a:srgbClr val="EEEAE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84" y="1204187"/>
            <a:ext cx="2759296" cy="4667981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C04EDD79-A3C3-1165-B2B7-1F3EB35544E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328" y="3237088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59E9DF-EBEB-6D27-198A-EC63ECFA3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98" y="201476"/>
            <a:ext cx="4345084" cy="10027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C3A20E-9380-DC3F-EBEB-2EF5CCD1C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0" y="5887042"/>
            <a:ext cx="9091360" cy="9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1546-6C66-A56E-16D2-1BD64DDBD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DC04C4-E0B9-85DB-03A1-22A33E5A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9C06317-CEDD-05D1-7F91-BD85F6BEBF82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9A5CCDF-B7E8-EF4B-ED6C-63C9181A7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78AFA65-B993-7904-6F16-60B84AAABA91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2EAACDA3-6D29-4701-0A6D-1A15344C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D8C135AF-A450-D1AD-9F56-7FEDE50ED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7A934EAF-F209-85AF-DB89-4CADB00B68F0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0BCD457-6499-57BA-05D0-644F6CAD1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CABBD3C9-290A-CD59-3601-9CB75F4DF7C7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A349B4-F984-F2B6-4C08-9941B61A8A72}"/>
              </a:ext>
            </a:extLst>
          </p:cNvPr>
          <p:cNvSpPr txBox="1"/>
          <p:nvPr/>
        </p:nvSpPr>
        <p:spPr>
          <a:xfrm>
            <a:off x="157241" y="1168580"/>
            <a:ext cx="8731392" cy="549009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s-ES" sz="1600" dirty="0"/>
              <a:t>Se mantienen </a:t>
            </a:r>
            <a:r>
              <a:rPr lang="es-ES" sz="1600" b="1" dirty="0">
                <a:solidFill>
                  <a:srgbClr val="C00000"/>
                </a:solidFill>
              </a:rPr>
              <a:t>fuertes desigualdades territoriales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D7DA7C-677A-793C-8DBD-65B6027913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854"/>
          <a:stretch>
            <a:fillRect/>
          </a:stretch>
        </p:blipFill>
        <p:spPr>
          <a:xfrm>
            <a:off x="37071" y="2182894"/>
            <a:ext cx="4534929" cy="3853770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EACC03CD-1B3D-352D-4268-549174EEF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742233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Contexto del análisis desarrollado en el proyecto</a:t>
            </a:r>
          </a:p>
        </p:txBody>
      </p:sp>
    </p:spTree>
    <p:extLst>
      <p:ext uri="{BB962C8B-B14F-4D97-AF65-F5344CB8AC3E}">
        <p14:creationId xmlns:p14="http://schemas.microsoft.com/office/powerpoint/2010/main" val="104114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57466-BEA7-9137-750F-79B9CDB7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5DA9C1-9FD5-71AB-CACF-9951A910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82EC7B-23BE-3A57-5D0E-444CE1CF37DC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6DB0881-F913-7603-53A6-36F0C4416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9C06784-312E-01B1-39E5-D4AD8C04F5EF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04331734-77E3-8FFC-D4A8-32B9738B0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FA6D0B75-AB7F-5B25-461D-367ADECB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1797CDB-28E5-FB04-EBF4-276B1C4F0A26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CC87FD-8E6B-E92F-D44E-F1EFFD5CD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3CA9026D-DFCB-7629-871D-AC37D9AD41EB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6F2450-5687-2BC7-CF87-B55C31177752}"/>
              </a:ext>
            </a:extLst>
          </p:cNvPr>
          <p:cNvSpPr txBox="1"/>
          <p:nvPr/>
        </p:nvSpPr>
        <p:spPr>
          <a:xfrm>
            <a:off x="157241" y="1168580"/>
            <a:ext cx="8731392" cy="549009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s-ES" sz="1600" dirty="0"/>
              <a:t>Se mantienen </a:t>
            </a:r>
            <a:r>
              <a:rPr lang="es-ES" sz="1600" b="1" dirty="0">
                <a:solidFill>
                  <a:srgbClr val="C00000"/>
                </a:solidFill>
              </a:rPr>
              <a:t>fuertes desigualdades territoriales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034C05-A074-CF88-8C51-3381F017E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1" y="2182894"/>
            <a:ext cx="9043433" cy="3853770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E534E034-7E67-0DE0-3A08-408B93B90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742233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Contexto del análisis desarrollado en el proyecto</a:t>
            </a:r>
          </a:p>
        </p:txBody>
      </p:sp>
    </p:spTree>
    <p:extLst>
      <p:ext uri="{BB962C8B-B14F-4D97-AF65-F5344CB8AC3E}">
        <p14:creationId xmlns:p14="http://schemas.microsoft.com/office/powerpoint/2010/main" val="19825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04E9-86F7-6CA8-6E64-767C07BF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39F343-C49E-DEFD-5BC0-5C7E8234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B0A9E5-7595-F588-4B80-4596C42EC051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C13305E-B5B1-0A14-238C-07773F03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8E0E160-4F52-6E36-1696-87FC6475497A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5A9A7469-5DEC-98D5-1542-4BBBD059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0D31691B-96B9-C228-E3AF-96C5F475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63B6310-A30D-8F30-D611-D771F62079B5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678C2A-F980-8521-7320-2FA3EE729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734C251B-8731-0267-AB43-693BA427F7CC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C3EE3A-057E-3E86-E067-91497DAA51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781"/>
          <a:stretch>
            <a:fillRect/>
          </a:stretch>
        </p:blipFill>
        <p:spPr>
          <a:xfrm>
            <a:off x="74113" y="1466063"/>
            <a:ext cx="4462736" cy="39146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50B922-862F-5314-6DC5-84144FDC651A}"/>
              </a:ext>
            </a:extLst>
          </p:cNvPr>
          <p:cNvSpPr txBox="1"/>
          <p:nvPr/>
        </p:nvSpPr>
        <p:spPr>
          <a:xfrm>
            <a:off x="4399717" y="2045162"/>
            <a:ext cx="4720369" cy="3612234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s-ES" sz="1600" b="1" dirty="0">
                <a:solidFill>
                  <a:srgbClr val="C00000"/>
                </a:solidFill>
              </a:rPr>
              <a:t>Motor creciente del empleo</a:t>
            </a:r>
            <a:r>
              <a:rPr lang="es-ES" sz="1600" dirty="0"/>
              <a:t>: 1,3 millones (6% del total).</a:t>
            </a:r>
          </a:p>
          <a:p>
            <a:pPr>
              <a:spcAft>
                <a:spcPts val="0"/>
              </a:spcAft>
            </a:pPr>
            <a:endParaRPr lang="es-ES" sz="1600" dirty="0"/>
          </a:p>
          <a:p>
            <a:pPr>
              <a:spcAft>
                <a:spcPts val="0"/>
              </a:spcAft>
            </a:pPr>
            <a:r>
              <a:rPr lang="es-ES" sz="1600" b="1" dirty="0">
                <a:solidFill>
                  <a:srgbClr val="C00000"/>
                </a:solidFill>
              </a:rPr>
              <a:t>Feminización</a:t>
            </a:r>
            <a:r>
              <a:rPr lang="es-ES" sz="1600" dirty="0"/>
              <a:t> (87%) y </a:t>
            </a:r>
            <a:r>
              <a:rPr lang="es-ES" sz="1600" b="1" dirty="0">
                <a:solidFill>
                  <a:srgbClr val="C00000"/>
                </a:solidFill>
              </a:rPr>
              <a:t>población migrante </a:t>
            </a:r>
            <a:r>
              <a:rPr lang="es-ES" sz="1600" dirty="0"/>
              <a:t>(30%). Edad mediana elevada (45 años).</a:t>
            </a:r>
          </a:p>
          <a:p>
            <a:pPr>
              <a:spcAft>
                <a:spcPts val="0"/>
              </a:spcAft>
            </a:pPr>
            <a:endParaRPr lang="es-ES" sz="1600" dirty="0"/>
          </a:p>
          <a:p>
            <a:pPr>
              <a:spcAft>
                <a:spcPts val="0"/>
              </a:spcAft>
            </a:pPr>
            <a:r>
              <a:rPr lang="es-ES" sz="1600" b="1" dirty="0">
                <a:solidFill>
                  <a:srgbClr val="C00000"/>
                </a:solidFill>
              </a:rPr>
              <a:t>Precariedad</a:t>
            </a:r>
            <a:r>
              <a:rPr lang="es-ES" sz="1600" dirty="0"/>
              <a:t> estructural.</a:t>
            </a:r>
          </a:p>
          <a:p>
            <a:pPr>
              <a:spcAft>
                <a:spcPts val="0"/>
              </a:spcAft>
            </a:pPr>
            <a:endParaRPr lang="es-ES" sz="1600" dirty="0"/>
          </a:p>
          <a:p>
            <a:pPr>
              <a:spcAft>
                <a:spcPts val="0"/>
              </a:spcAft>
            </a:pPr>
            <a:r>
              <a:rPr lang="es-ES" sz="1600" dirty="0"/>
              <a:t>Necesidad de </a:t>
            </a:r>
            <a:r>
              <a:rPr lang="es-ES" sz="1600" b="1" dirty="0">
                <a:solidFill>
                  <a:srgbClr val="C00000"/>
                </a:solidFill>
              </a:rPr>
              <a:t>mejorar en formación </a:t>
            </a:r>
            <a:r>
              <a:rPr lang="es-ES" sz="1600" dirty="0"/>
              <a:t>y profesionalización.</a:t>
            </a:r>
          </a:p>
          <a:p>
            <a:pPr>
              <a:spcAft>
                <a:spcPts val="0"/>
              </a:spcAft>
            </a:pPr>
            <a:endParaRPr lang="es-ES" sz="1600" dirty="0"/>
          </a:p>
          <a:p>
            <a:pPr>
              <a:spcAft>
                <a:spcPts val="0"/>
              </a:spcAft>
            </a:pPr>
            <a:r>
              <a:rPr lang="es-ES" sz="1600" b="1" dirty="0">
                <a:solidFill>
                  <a:srgbClr val="C00000"/>
                </a:solidFill>
              </a:rPr>
              <a:t>Crecimiento esperado de la demanda </a:t>
            </a:r>
            <a:r>
              <a:rPr lang="es-ES" sz="1600" dirty="0"/>
              <a:t>de empleo.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4273AC81-2ED3-24B3-2189-650A14A4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742233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Contexto del análisis desarrollado en el proyecto</a:t>
            </a:r>
          </a:p>
        </p:txBody>
      </p:sp>
    </p:spTree>
    <p:extLst>
      <p:ext uri="{BB962C8B-B14F-4D97-AF65-F5344CB8AC3E}">
        <p14:creationId xmlns:p14="http://schemas.microsoft.com/office/powerpoint/2010/main" val="80721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8439B-77BA-8265-DA4A-8381701D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CB9F02C-F933-2E05-4990-858588CECF12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8ACB20FF-B794-6DA2-297B-F0F703C8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475F7B48-2499-D87E-BC85-813DAB33E7FC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82EADDA-25A7-CF27-77B4-429E784B3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627084-9CC1-37ED-93AC-45C5870F6007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C3B0C9D-BDA4-60D7-7C06-4603BF6DC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60C83367-5231-E964-F30C-5D588353C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96E3DD28-0148-76DA-D685-FE40742B4F71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21FBCC-75E4-46EF-EB2B-51909C491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4CB80BCA-3572-8624-283E-D18CAA98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27E1283-2395-70DD-8C54-7BDE062BA165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67F36B0-C064-C5EA-AA7F-C7B2900553A7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1CF0C309-C8CB-7B7E-0CD9-091689FAB159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 de texto 3">
            <a:extLst>
              <a:ext uri="{FF2B5EF4-FFF2-40B4-BE49-F238E27FC236}">
                <a16:creationId xmlns:a16="http://schemas.microsoft.com/office/drawing/2014/main" id="{6A36BF5D-8ADD-1110-2DCF-CC10219C1EF9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 de texto 14">
            <a:extLst>
              <a:ext uri="{FF2B5EF4-FFF2-40B4-BE49-F238E27FC236}">
                <a16:creationId xmlns:a16="http://schemas.microsoft.com/office/drawing/2014/main" id="{6EB01971-1B3C-6190-AF38-A77A0D47A173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CA35022-1361-6803-D384-FB158028159A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F434824-D0DA-C3C4-56E3-C43CE4BE41C6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37CE9E6-3ABB-39F2-C702-FE2108BEACA7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F1DF9C5-6ED3-06FD-7BB2-EBA8099BC4B7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B67269D-09A4-6E21-88F7-1C3AB595EE50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B8BDC15-B698-E3C6-E14D-F91401AA257C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echa derecha 150">
            <a:extLst>
              <a:ext uri="{FF2B5EF4-FFF2-40B4-BE49-F238E27FC236}">
                <a16:creationId xmlns:a16="http://schemas.microsoft.com/office/drawing/2014/main" id="{5F4AD878-953E-BB86-DED8-19835F784D32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C574886-39C8-D15E-391E-CED3FE1A3979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DE5C4C7C-E704-AB6F-F88A-DA7B01285FFB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uadro de texto 59">
              <a:extLst>
                <a:ext uri="{FF2B5EF4-FFF2-40B4-BE49-F238E27FC236}">
                  <a16:creationId xmlns:a16="http://schemas.microsoft.com/office/drawing/2014/main" id="{0B90E3F1-9AE6-CD99-C353-1398A01CA2B9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6D8BA8D-5843-8B48-9ADD-613B515F2639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137C740-409C-A49D-D579-F665E3770359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Cuadro de texto 64">
              <a:extLst>
                <a:ext uri="{FF2B5EF4-FFF2-40B4-BE49-F238E27FC236}">
                  <a16:creationId xmlns:a16="http://schemas.microsoft.com/office/drawing/2014/main" id="{6EDD8965-FF4A-0BCB-0649-E31DE4EDAC30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6B1BA61-D814-CFD8-5E04-BAE21F880216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C2D4903-6FF6-5DDB-3512-899654809092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uadro de texto 69">
              <a:extLst>
                <a:ext uri="{FF2B5EF4-FFF2-40B4-BE49-F238E27FC236}">
                  <a16:creationId xmlns:a16="http://schemas.microsoft.com/office/drawing/2014/main" id="{EA77F2A4-2CE7-F2E6-F373-0A820FFC1F8B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0A8F10D6-57DD-F235-C5BF-27C253624078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D8EA35D0-1C4C-E107-AE88-67355E9209BF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5D63B076-E016-0624-D87E-098C426748D9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2F109C8-1F2F-D6EE-97EA-E3ECC65C5A7B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385DB6D4-A843-3034-673E-FA7CAE6D82A9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Cuadro de texto 59">
              <a:extLst>
                <a:ext uri="{FF2B5EF4-FFF2-40B4-BE49-F238E27FC236}">
                  <a16:creationId xmlns:a16="http://schemas.microsoft.com/office/drawing/2014/main" id="{1AC2A392-77B0-6ABE-AA3C-7341149294E1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E55E7D6-1AF9-2DBF-9D85-1D5A29943086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7E7D317-F962-DB34-0B99-1591842BB15D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94B07037-FFC2-8F2E-E0AD-F960743BC76D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 de texto 33">
            <a:extLst>
              <a:ext uri="{FF2B5EF4-FFF2-40B4-BE49-F238E27FC236}">
                <a16:creationId xmlns:a16="http://schemas.microsoft.com/office/drawing/2014/main" id="{6FC2C609-A786-9ED4-61ED-9F5F6B771AE8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uadro de texto 18">
            <a:extLst>
              <a:ext uri="{FF2B5EF4-FFF2-40B4-BE49-F238E27FC236}">
                <a16:creationId xmlns:a16="http://schemas.microsoft.com/office/drawing/2014/main" id="{A2F56392-FFC9-E1E9-7FCC-FD476ED19C3B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Cuadro de texto 1">
            <a:extLst>
              <a:ext uri="{FF2B5EF4-FFF2-40B4-BE49-F238E27FC236}">
                <a16:creationId xmlns:a16="http://schemas.microsoft.com/office/drawing/2014/main" id="{2AF837CD-F8B1-A7CC-9363-E5F19827E90C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uadro de texto 2">
            <a:extLst>
              <a:ext uri="{FF2B5EF4-FFF2-40B4-BE49-F238E27FC236}">
                <a16:creationId xmlns:a16="http://schemas.microsoft.com/office/drawing/2014/main" id="{88B1F12A-AC2E-C53B-2D04-5207574E1248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1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E6EEC-3FC6-50F3-B91F-08C69201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88F3CD0-B98D-7558-501D-1413268994A8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2FBDA2F7-70BB-A11E-EA40-D05C4B98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A7C56F25-5A82-BBCF-1DAB-D4086D0C4E95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228504A-BA6A-FA6C-7417-5ADEFC70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B46A9F-EB08-9BC1-F0F1-7AFF7E35A625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78B47DC-363E-8729-C955-C9566BEE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8142B4E-A196-6492-8F0A-934D7316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D165338-E498-A11D-8F11-76FBEECFBA07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290C1B-71AB-3769-B39B-3AC977747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2B907FE8-C50C-82AF-9DC6-12807A5BF7F1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2A696326-5254-ADCC-8A2E-9D9ECD249BAB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>
            <a:extLst>
              <a:ext uri="{FF2B5EF4-FFF2-40B4-BE49-F238E27FC236}">
                <a16:creationId xmlns:a16="http://schemas.microsoft.com/office/drawing/2014/main" id="{91D3EBDA-D4D1-6489-DDF0-768D540A01CD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uadro de texto 3">
            <a:extLst>
              <a:ext uri="{FF2B5EF4-FFF2-40B4-BE49-F238E27FC236}">
                <a16:creationId xmlns:a16="http://schemas.microsoft.com/office/drawing/2014/main" id="{AAC72A62-E006-49DE-4159-3150F27D5365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uadro de texto 14">
            <a:extLst>
              <a:ext uri="{FF2B5EF4-FFF2-40B4-BE49-F238E27FC236}">
                <a16:creationId xmlns:a16="http://schemas.microsoft.com/office/drawing/2014/main" id="{3580AEB5-BDEF-30D9-E25A-33EEE4B477CA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6FC3A8E4-7EA3-A103-53C6-100C0485F420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F5BCE406-72FE-4C06-B15A-3E4DBE96B10B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599F54F6-9239-8F48-B19E-0BC1BF9A55FB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FAA58C9E-A687-2700-5C52-2EE37D17C75D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8C88B4C3-6628-EBD6-F151-215BE99D23C7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3F3E8BA9-2B01-98FD-8602-0C8D09AA3747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echa derecha 150">
            <a:extLst>
              <a:ext uri="{FF2B5EF4-FFF2-40B4-BE49-F238E27FC236}">
                <a16:creationId xmlns:a16="http://schemas.microsoft.com/office/drawing/2014/main" id="{BC8F7AFA-B7E1-5537-635A-7FE690A2DC25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892A0BE4-264C-2B44-04D6-BF24DA9C47B1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B19E1936-C566-3657-96FE-E8F2C80399F8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Cuadro de texto 59">
              <a:extLst>
                <a:ext uri="{FF2B5EF4-FFF2-40B4-BE49-F238E27FC236}">
                  <a16:creationId xmlns:a16="http://schemas.microsoft.com/office/drawing/2014/main" id="{74F4CC75-DBD5-1328-ADAA-ADD39B40585D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3F333821-CCD0-C1FF-1053-3E3C3585AAB2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F2F9A31D-7F0B-4266-656E-F142A0E437B8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Cuadro de texto 64">
              <a:extLst>
                <a:ext uri="{FF2B5EF4-FFF2-40B4-BE49-F238E27FC236}">
                  <a16:creationId xmlns:a16="http://schemas.microsoft.com/office/drawing/2014/main" id="{9BBE79D0-503C-DB10-E281-9143D2933FB9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1154F5A9-5BD4-9F0F-F8AD-66C2E811A817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CEE959A4-C2C1-78D6-4F75-CD90CB1D3F17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Cuadro de texto 69">
              <a:extLst>
                <a:ext uri="{FF2B5EF4-FFF2-40B4-BE49-F238E27FC236}">
                  <a16:creationId xmlns:a16="http://schemas.microsoft.com/office/drawing/2014/main" id="{B516D23A-BFB8-C4C4-972F-5E6DFC209037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1CCDBA58-9BB2-2657-EE9B-28CEC6DC4711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B6723273-BE69-382E-FAEA-A879B732AB64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222462A4-61CE-9D58-C36C-A8989A464FD4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o 69">
            <a:extLst>
              <a:ext uri="{FF2B5EF4-FFF2-40B4-BE49-F238E27FC236}">
                <a16:creationId xmlns:a16="http://schemas.microsoft.com/office/drawing/2014/main" id="{7E82C784-1ED4-89A1-4556-5BD9DF764955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0809A744-5510-E0B0-9F35-392D0294DA77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Cuadro de texto 59">
              <a:extLst>
                <a:ext uri="{FF2B5EF4-FFF2-40B4-BE49-F238E27FC236}">
                  <a16:creationId xmlns:a16="http://schemas.microsoft.com/office/drawing/2014/main" id="{51C0715B-925B-028F-2B37-281FCD730915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4B1D41E0-3BA8-2B21-2024-5CBBC48C8A9F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17D9C09E-A0D9-69D6-EE4D-55F431D472D6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1285ADA3-D917-A48F-6049-4D094AA32D63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Cuadro de texto 33">
            <a:extLst>
              <a:ext uri="{FF2B5EF4-FFF2-40B4-BE49-F238E27FC236}">
                <a16:creationId xmlns:a16="http://schemas.microsoft.com/office/drawing/2014/main" id="{24743CB7-DF93-A4C0-314F-AF8C433C22DB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Cuadro de texto 18">
            <a:extLst>
              <a:ext uri="{FF2B5EF4-FFF2-40B4-BE49-F238E27FC236}">
                <a16:creationId xmlns:a16="http://schemas.microsoft.com/office/drawing/2014/main" id="{C16D0E7D-97B6-8CD6-55D5-FCE420428710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18E9DF04-1A25-25B5-4D20-0727A6722721}"/>
              </a:ext>
            </a:extLst>
          </p:cNvPr>
          <p:cNvCxnSpPr/>
          <p:nvPr/>
        </p:nvCxnSpPr>
        <p:spPr>
          <a:xfrm flipV="1">
            <a:off x="3948271" y="4266602"/>
            <a:ext cx="1908000" cy="49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 de texto 21">
            <a:extLst>
              <a:ext uri="{FF2B5EF4-FFF2-40B4-BE49-F238E27FC236}">
                <a16:creationId xmlns:a16="http://schemas.microsoft.com/office/drawing/2014/main" id="{6AD650DC-863F-B988-5FAF-D6ACF565B567}"/>
              </a:ext>
            </a:extLst>
          </p:cNvPr>
          <p:cNvSpPr txBox="1"/>
          <p:nvPr/>
        </p:nvSpPr>
        <p:spPr>
          <a:xfrm>
            <a:off x="2697272" y="2696065"/>
            <a:ext cx="1269541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Cuadro de texto 16">
            <a:extLst>
              <a:ext uri="{FF2B5EF4-FFF2-40B4-BE49-F238E27FC236}">
                <a16:creationId xmlns:a16="http://schemas.microsoft.com/office/drawing/2014/main" id="{11CBB88D-03F2-0DD3-939F-5F3F131A0534}"/>
              </a:ext>
            </a:extLst>
          </p:cNvPr>
          <p:cNvSpPr txBox="1"/>
          <p:nvPr/>
        </p:nvSpPr>
        <p:spPr>
          <a:xfrm>
            <a:off x="4349985" y="3963621"/>
            <a:ext cx="1297070" cy="60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Prestación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Cuadro de texto 1">
            <a:extLst>
              <a:ext uri="{FF2B5EF4-FFF2-40B4-BE49-F238E27FC236}">
                <a16:creationId xmlns:a16="http://schemas.microsoft.com/office/drawing/2014/main" id="{A6B44BB7-741B-D875-6587-5FCAEF1790CB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Cuadro de texto 2">
            <a:extLst>
              <a:ext uri="{FF2B5EF4-FFF2-40B4-BE49-F238E27FC236}">
                <a16:creationId xmlns:a16="http://schemas.microsoft.com/office/drawing/2014/main" id="{36545ED5-88AB-A59D-E07C-C518141AFCF2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Cuadro de texto 4">
            <a:extLst>
              <a:ext uri="{FF2B5EF4-FFF2-40B4-BE49-F238E27FC236}">
                <a16:creationId xmlns:a16="http://schemas.microsoft.com/office/drawing/2014/main" id="{7968D560-708D-FD89-5D5F-0DB30367C5A7}"/>
              </a:ext>
            </a:extLst>
          </p:cNvPr>
          <p:cNvSpPr txBox="1"/>
          <p:nvPr/>
        </p:nvSpPr>
        <p:spPr>
          <a:xfrm>
            <a:off x="5867351" y="4161832"/>
            <a:ext cx="1702800" cy="2084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sociales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29B308F0-377C-7685-5C4D-6E152407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104081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F541-9A2A-C7B1-A3FB-3F0EF1CC1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F9037F1-90F4-B7A4-A633-980A8BC431B4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2B04A19-CA1F-71AA-B747-4B8279D5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D0DB6D6D-1247-6D94-6882-20C08857E9D2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59E1BC3-4EB4-09D9-9D0C-3B865164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89F1EEA-661C-4CF5-AE67-C7202A382BE1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0AEC912-005E-C1FD-32FB-5BB4EC87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1995C305-EB11-3246-0DC5-C34CEDC2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48F9A1D5-CD1B-7D6A-0D52-E1619EF1E674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26BA46-5C39-1700-859E-A3A2F5786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162FC4A4-BA39-F642-9971-38A5613CE04D}"/>
              </a:ext>
            </a:extLst>
          </p:cNvPr>
          <p:cNvSpPr/>
          <p:nvPr/>
        </p:nvSpPr>
        <p:spPr>
          <a:xfrm>
            <a:off x="449269" y="2110392"/>
            <a:ext cx="8133391" cy="382971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/>
            <a:tailEnd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C386E346-8D31-5B9A-BB68-A77D3EE660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270"/>
          <a:stretch/>
        </p:blipFill>
        <p:spPr>
          <a:xfrm>
            <a:off x="449269" y="2515078"/>
            <a:ext cx="8134350" cy="3428022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440A444F-7C56-FB76-5C32-646E38AA20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2256"/>
          <a:stretch/>
        </p:blipFill>
        <p:spPr>
          <a:xfrm>
            <a:off x="449269" y="2110391"/>
            <a:ext cx="8134350" cy="410139"/>
          </a:xfrm>
          <a:prstGeom prst="rect">
            <a:avLst/>
          </a:prstGeom>
        </p:spPr>
      </p:pic>
      <p:sp>
        <p:nvSpPr>
          <p:cNvPr id="69" name="Rectángulo 68">
            <a:extLst>
              <a:ext uri="{FF2B5EF4-FFF2-40B4-BE49-F238E27FC236}">
                <a16:creationId xmlns:a16="http://schemas.microsoft.com/office/drawing/2014/main" id="{C167633A-A589-052A-BCB5-AD21D24A13D1}"/>
              </a:ext>
            </a:extLst>
          </p:cNvPr>
          <p:cNvSpPr/>
          <p:nvPr/>
        </p:nvSpPr>
        <p:spPr>
          <a:xfrm>
            <a:off x="2062867" y="4520061"/>
            <a:ext cx="6498000" cy="140400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7042A03-8CA1-229A-AFF0-1E813CC0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4991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B239-D747-80EB-0703-E82E5F2F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AFE02B1-4001-145C-D2D4-A484959A292A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7E197412-0DB6-63D6-7918-5CCAD347F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2E2B5AE0-4831-39C5-EBDC-074651DEECFC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56594FD-39EA-6F3A-4F82-0CA932707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EC81BED-97BD-E0E9-CE8C-270B4EB26E76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5D146CC-50EF-6712-16F5-1C99BE9B8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F0347E4-F81C-6CBC-2BC1-FE6E5E7A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2BDB957-4F3A-A011-337B-3514DC694B8C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C35B744-3559-7F11-A9C5-F96F30BF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3B31045-EC09-ECDA-105C-79040C8F7D4A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4AA691F-CD8C-AE09-9148-9DCB5E10041D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FA95C76-7432-E170-C843-A477D0E89B26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 de texto 3">
            <a:extLst>
              <a:ext uri="{FF2B5EF4-FFF2-40B4-BE49-F238E27FC236}">
                <a16:creationId xmlns:a16="http://schemas.microsoft.com/office/drawing/2014/main" id="{EECA78E5-0155-2C46-1E7F-1B6004D91E60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 de texto 14">
            <a:extLst>
              <a:ext uri="{FF2B5EF4-FFF2-40B4-BE49-F238E27FC236}">
                <a16:creationId xmlns:a16="http://schemas.microsoft.com/office/drawing/2014/main" id="{88674336-CD0C-2251-2B83-BC8CF7E54524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167FA4E-CB3C-D283-9D59-87FF0C62AD28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3B54CD6F-3448-7A9B-AB42-5595878EC02E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46ED71AC-95AA-5D77-53E5-A2C2E1674CF1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B2F5844E-C948-84F0-B81E-18EDB427F515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988BC411-800F-9335-99F5-F5A0713DAA18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4DBD813B-E141-7A99-8F14-F46A4D80F327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echa derecha 150">
            <a:extLst>
              <a:ext uri="{FF2B5EF4-FFF2-40B4-BE49-F238E27FC236}">
                <a16:creationId xmlns:a16="http://schemas.microsoft.com/office/drawing/2014/main" id="{634C760B-2FA9-5955-B501-18261086ABCC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A4DF2DE9-85BF-1695-2A5D-73E9DCB86660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418BAA52-10D5-2947-BB0B-A4897F0FFACD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Cuadro de texto 59">
              <a:extLst>
                <a:ext uri="{FF2B5EF4-FFF2-40B4-BE49-F238E27FC236}">
                  <a16:creationId xmlns:a16="http://schemas.microsoft.com/office/drawing/2014/main" id="{5F529E93-84D0-B7C3-CE3C-DC71644AAAFC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359E2A51-6E2E-7472-015D-C7C22EB2BC2B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906F1CC0-494F-AE89-E463-EA992679FF82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Cuadro de texto 64">
              <a:extLst>
                <a:ext uri="{FF2B5EF4-FFF2-40B4-BE49-F238E27FC236}">
                  <a16:creationId xmlns:a16="http://schemas.microsoft.com/office/drawing/2014/main" id="{2F900383-3902-ACB3-0333-70D64BE71815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FDA0C339-1265-D09D-BDD0-BF942FB148CD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FC25568F-C8B3-4BC6-F4AA-12B4DABF058C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Cuadro de texto 69">
              <a:extLst>
                <a:ext uri="{FF2B5EF4-FFF2-40B4-BE49-F238E27FC236}">
                  <a16:creationId xmlns:a16="http://schemas.microsoft.com/office/drawing/2014/main" id="{3F4D8C30-56B5-8B20-D729-69DF6E268960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4D3A6A20-062A-2DBE-661A-CF576106D317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115FFB3A-ED2F-B631-88C1-6BDD6F68470F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B3EE54E4-7B46-0A37-5AAB-AA9766587DEA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o 82">
            <a:extLst>
              <a:ext uri="{FF2B5EF4-FFF2-40B4-BE49-F238E27FC236}">
                <a16:creationId xmlns:a16="http://schemas.microsoft.com/office/drawing/2014/main" id="{0A1200D5-C10B-5DA7-65E9-156791363358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0FFE1FCD-D97E-F909-C6D8-E46A5D6C5FDC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Cuadro de texto 59">
              <a:extLst>
                <a:ext uri="{FF2B5EF4-FFF2-40B4-BE49-F238E27FC236}">
                  <a16:creationId xmlns:a16="http://schemas.microsoft.com/office/drawing/2014/main" id="{D5FB8003-AB2E-241B-0AE3-552389EC92BA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19D1E91B-C309-8A8B-6D53-AC7200BAB922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38527D6B-51FE-EAF9-E66B-7C95C2EB37EC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8852C675-71F3-6DA6-6C4D-F045D06BC3C4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Cuadro de texto 33">
            <a:extLst>
              <a:ext uri="{FF2B5EF4-FFF2-40B4-BE49-F238E27FC236}">
                <a16:creationId xmlns:a16="http://schemas.microsoft.com/office/drawing/2014/main" id="{9945686E-C0E5-BFCC-65B5-E865A8ED9F31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uadro de texto 18">
            <a:extLst>
              <a:ext uri="{FF2B5EF4-FFF2-40B4-BE49-F238E27FC236}">
                <a16:creationId xmlns:a16="http://schemas.microsoft.com/office/drawing/2014/main" id="{2B277506-1CC2-9D9B-DDDF-D30C2E9A03C6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DD5665D4-0379-117B-D5E1-6084C97057C7}"/>
              </a:ext>
            </a:extLst>
          </p:cNvPr>
          <p:cNvCxnSpPr/>
          <p:nvPr/>
        </p:nvCxnSpPr>
        <p:spPr>
          <a:xfrm flipV="1">
            <a:off x="3948271" y="4266602"/>
            <a:ext cx="1908000" cy="49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 de texto 21">
            <a:extLst>
              <a:ext uri="{FF2B5EF4-FFF2-40B4-BE49-F238E27FC236}">
                <a16:creationId xmlns:a16="http://schemas.microsoft.com/office/drawing/2014/main" id="{5C46CC40-0941-869C-8253-1846D9B40FAE}"/>
              </a:ext>
            </a:extLst>
          </p:cNvPr>
          <p:cNvSpPr txBox="1"/>
          <p:nvPr/>
        </p:nvSpPr>
        <p:spPr>
          <a:xfrm>
            <a:off x="2697272" y="2696065"/>
            <a:ext cx="1269541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Cuadro de texto 16">
            <a:extLst>
              <a:ext uri="{FF2B5EF4-FFF2-40B4-BE49-F238E27FC236}">
                <a16:creationId xmlns:a16="http://schemas.microsoft.com/office/drawing/2014/main" id="{4FFAC189-48BB-22D4-3FCF-3F84433AFB5D}"/>
              </a:ext>
            </a:extLst>
          </p:cNvPr>
          <p:cNvSpPr txBox="1"/>
          <p:nvPr/>
        </p:nvSpPr>
        <p:spPr>
          <a:xfrm>
            <a:off x="4349985" y="3963621"/>
            <a:ext cx="1297070" cy="60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Prestación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adro de texto 1">
            <a:extLst>
              <a:ext uri="{FF2B5EF4-FFF2-40B4-BE49-F238E27FC236}">
                <a16:creationId xmlns:a16="http://schemas.microsoft.com/office/drawing/2014/main" id="{A221C3CC-73D4-0E8D-B7AE-DB4A2CAE1D75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4CA398D9-6B57-2795-432B-9CBF1DC5FC2A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Cuadro de texto 4">
            <a:extLst>
              <a:ext uri="{FF2B5EF4-FFF2-40B4-BE49-F238E27FC236}">
                <a16:creationId xmlns:a16="http://schemas.microsoft.com/office/drawing/2014/main" id="{A645F00F-DD4B-6387-46D9-E676D033D4B3}"/>
              </a:ext>
            </a:extLst>
          </p:cNvPr>
          <p:cNvSpPr txBox="1"/>
          <p:nvPr/>
        </p:nvSpPr>
        <p:spPr>
          <a:xfrm>
            <a:off x="5867351" y="4161832"/>
            <a:ext cx="1702800" cy="2084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sociales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B4F90833-803B-3073-8392-F48708A5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251058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19B96-B104-F765-82E7-91862938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BF92259-8732-851D-9825-9A6B2434786A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AC4A0E78-05D5-692B-B477-BC2992B47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2DF8996A-B484-7F62-F728-35F758FBC01B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11B152A-F38B-1D89-8888-6823913FA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16A758-8EF3-E1E4-5674-EFD3F3C1AEB1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19B3B2F-8899-F4BB-84AA-912AFC7A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40036667-2E3B-4E32-A7EE-91B62208C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F0F5D33-5583-541E-F4BB-21E6B4670DA1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83D6F16-2898-1F6B-E187-E6B3339F9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F14569B-7AE5-3E68-68F4-72239711A8FF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4C4D70A-D575-03BE-24E0-5B11EAF08EB8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522780B-079F-1CC9-0251-5CCA00D89739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 de texto 3">
            <a:extLst>
              <a:ext uri="{FF2B5EF4-FFF2-40B4-BE49-F238E27FC236}">
                <a16:creationId xmlns:a16="http://schemas.microsoft.com/office/drawing/2014/main" id="{2EA817E1-BEDE-25B1-82C8-4FD6C94B87D5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 de texto 14">
            <a:extLst>
              <a:ext uri="{FF2B5EF4-FFF2-40B4-BE49-F238E27FC236}">
                <a16:creationId xmlns:a16="http://schemas.microsoft.com/office/drawing/2014/main" id="{B707DA0E-50F3-C1F3-F2DA-4BD95A58ABE6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4C8DC2EE-305A-AD3B-DCF6-A057B41DE464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2D7346E7-769E-DF14-3164-DA30D22CBD4F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E87E4A3A-D97F-90CF-F686-A015B224F830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27869881-AB23-D98A-AF33-FE1A553E338E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DB7105A7-5CEF-E9A3-A0FF-D50E1BEA7F7F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CCA4BF27-33D5-5AEC-B286-18DB28AB4976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echa derecha 150">
            <a:extLst>
              <a:ext uri="{FF2B5EF4-FFF2-40B4-BE49-F238E27FC236}">
                <a16:creationId xmlns:a16="http://schemas.microsoft.com/office/drawing/2014/main" id="{5F4EA635-73BA-8AEB-C34A-621DBF9AB498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D8201990-3421-E72D-F109-D01696D6A35A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3229669-A038-C065-6138-4612BA90DE43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Cuadro de texto 59">
              <a:extLst>
                <a:ext uri="{FF2B5EF4-FFF2-40B4-BE49-F238E27FC236}">
                  <a16:creationId xmlns:a16="http://schemas.microsoft.com/office/drawing/2014/main" id="{C07109C6-0C76-871D-0135-B8D1CAD29117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CF97E44F-1659-4D77-053C-218A0881682A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3715535-08D0-E447-F746-39EAA4C4980A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Cuadro de texto 64">
              <a:extLst>
                <a:ext uri="{FF2B5EF4-FFF2-40B4-BE49-F238E27FC236}">
                  <a16:creationId xmlns:a16="http://schemas.microsoft.com/office/drawing/2014/main" id="{439E7DE5-0E17-B342-2170-73A65CB8D7CF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89E37A26-9EF9-E16D-F3C9-80014395AC95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08EB1E72-81A3-81B8-71F6-3DF0A7C1FB50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Cuadro de texto 69">
              <a:extLst>
                <a:ext uri="{FF2B5EF4-FFF2-40B4-BE49-F238E27FC236}">
                  <a16:creationId xmlns:a16="http://schemas.microsoft.com/office/drawing/2014/main" id="{893245D7-7551-1732-C6F7-2CCDE494B9BF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AC77C7D2-A1B9-53C6-63A2-F8511AEA1929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78BC85E0-DCF0-05BB-F013-08307AE12B56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3643D2B7-AE45-53A8-24DF-2F0A9098F368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o 82">
            <a:extLst>
              <a:ext uri="{FF2B5EF4-FFF2-40B4-BE49-F238E27FC236}">
                <a16:creationId xmlns:a16="http://schemas.microsoft.com/office/drawing/2014/main" id="{98888B7B-249E-6E09-B822-E796590C7364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969FF845-32DE-16E7-1FDE-D0FA2D3BF5A9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Cuadro de texto 59">
              <a:extLst>
                <a:ext uri="{FF2B5EF4-FFF2-40B4-BE49-F238E27FC236}">
                  <a16:creationId xmlns:a16="http://schemas.microsoft.com/office/drawing/2014/main" id="{268AE4FC-EA07-9A82-5176-D003C0708E54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8F600240-FB2A-4AFC-AFFA-5AF2A14636F7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ED66B00F-6C2B-BA16-7271-9B0C337CCA57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B25E1553-304B-574D-1054-E1710FB82CB2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Cuadro de texto 33">
            <a:extLst>
              <a:ext uri="{FF2B5EF4-FFF2-40B4-BE49-F238E27FC236}">
                <a16:creationId xmlns:a16="http://schemas.microsoft.com/office/drawing/2014/main" id="{8C87E5F7-3B05-EE7A-8C91-124734EEADB7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uadro de texto 18">
            <a:extLst>
              <a:ext uri="{FF2B5EF4-FFF2-40B4-BE49-F238E27FC236}">
                <a16:creationId xmlns:a16="http://schemas.microsoft.com/office/drawing/2014/main" id="{DA6184A1-043B-08E5-2BB9-A8AD0F9E026A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25039C0F-9CCB-552E-CF14-45AD08061044}"/>
              </a:ext>
            </a:extLst>
          </p:cNvPr>
          <p:cNvCxnSpPr/>
          <p:nvPr/>
        </p:nvCxnSpPr>
        <p:spPr>
          <a:xfrm flipV="1">
            <a:off x="3948271" y="4266602"/>
            <a:ext cx="1908000" cy="49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 de texto 21">
            <a:extLst>
              <a:ext uri="{FF2B5EF4-FFF2-40B4-BE49-F238E27FC236}">
                <a16:creationId xmlns:a16="http://schemas.microsoft.com/office/drawing/2014/main" id="{43F6AEBB-DA54-ABFD-48E3-A1E154BFC339}"/>
              </a:ext>
            </a:extLst>
          </p:cNvPr>
          <p:cNvSpPr txBox="1"/>
          <p:nvPr/>
        </p:nvSpPr>
        <p:spPr>
          <a:xfrm>
            <a:off x="2697272" y="2696065"/>
            <a:ext cx="1269541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Cuadro de texto 16">
            <a:extLst>
              <a:ext uri="{FF2B5EF4-FFF2-40B4-BE49-F238E27FC236}">
                <a16:creationId xmlns:a16="http://schemas.microsoft.com/office/drawing/2014/main" id="{54472DE6-C874-A484-9B5C-EC1B09FAE07E}"/>
              </a:ext>
            </a:extLst>
          </p:cNvPr>
          <p:cNvSpPr txBox="1"/>
          <p:nvPr/>
        </p:nvSpPr>
        <p:spPr>
          <a:xfrm>
            <a:off x="4349985" y="3963621"/>
            <a:ext cx="1297070" cy="60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Prestación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adro de texto 1">
            <a:extLst>
              <a:ext uri="{FF2B5EF4-FFF2-40B4-BE49-F238E27FC236}">
                <a16:creationId xmlns:a16="http://schemas.microsoft.com/office/drawing/2014/main" id="{837B2CA5-89D9-376F-DABE-9CA6FE836F7E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76EC51B7-B4D6-39D6-2DB5-70D9F3B5156C}"/>
              </a:ext>
            </a:extLst>
          </p:cNvPr>
          <p:cNvCxnSpPr>
            <a:cxnSpLocks/>
          </p:cNvCxnSpPr>
          <p:nvPr/>
        </p:nvCxnSpPr>
        <p:spPr>
          <a:xfrm>
            <a:off x="1220104" y="4268488"/>
            <a:ext cx="121830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CFF9B222-AE08-5703-2EB9-98A8B4056419}"/>
              </a:ext>
            </a:extLst>
          </p:cNvPr>
          <p:cNvCxnSpPr>
            <a:cxnSpLocks/>
          </p:cNvCxnSpPr>
          <p:nvPr/>
        </p:nvCxnSpPr>
        <p:spPr>
          <a:xfrm>
            <a:off x="1226761" y="2910129"/>
            <a:ext cx="0" cy="135835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954F0112-3854-76AC-976D-1709D8BA38C4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204927" y="2910129"/>
            <a:ext cx="485198" cy="673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o 97">
            <a:extLst>
              <a:ext uri="{FF2B5EF4-FFF2-40B4-BE49-F238E27FC236}">
                <a16:creationId xmlns:a16="http://schemas.microsoft.com/office/drawing/2014/main" id="{B6853792-C2BD-6C53-B8E8-DDB585008D82}"/>
              </a:ext>
            </a:extLst>
          </p:cNvPr>
          <p:cNvGrpSpPr/>
          <p:nvPr/>
        </p:nvGrpSpPr>
        <p:grpSpPr>
          <a:xfrm>
            <a:off x="204220" y="2730582"/>
            <a:ext cx="2027446" cy="384232"/>
            <a:chOff x="0" y="0"/>
            <a:chExt cx="1120152" cy="252000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6923C524-2DDB-7684-6229-926B93FF6A14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Cuadro de texto 64">
              <a:extLst>
                <a:ext uri="{FF2B5EF4-FFF2-40B4-BE49-F238E27FC236}">
                  <a16:creationId xmlns:a16="http://schemas.microsoft.com/office/drawing/2014/main" id="{80795C9C-4491-0A9B-356A-6B3CCE5225AC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Prestaciones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económicas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FA820AC5-1AC3-DD7A-A9AA-13D644350350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Cuadro de texto 4">
            <a:extLst>
              <a:ext uri="{FF2B5EF4-FFF2-40B4-BE49-F238E27FC236}">
                <a16:creationId xmlns:a16="http://schemas.microsoft.com/office/drawing/2014/main" id="{E05CC92A-FE0E-D197-1107-1831C2522BE4}"/>
              </a:ext>
            </a:extLst>
          </p:cNvPr>
          <p:cNvSpPr txBox="1"/>
          <p:nvPr/>
        </p:nvSpPr>
        <p:spPr>
          <a:xfrm>
            <a:off x="5867351" y="4161832"/>
            <a:ext cx="1702800" cy="2084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sociales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38EBDAD-A955-F78C-5351-EFFFED30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298475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773C1-209E-9F5A-9DA3-B07FBF8B4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E94E4F4-4157-44B1-B6E0-3E3FF0479B5A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A4BCDDE2-B157-2A12-97BB-1AB268D3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3F9112AC-8A8B-D6B1-D118-5FF89F4545DF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3A3EEA6-B40C-B59B-6AF9-BD11A361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592EFD-5E6D-E282-9D13-413DD3AB545A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B380FC9-3E31-7274-3EF1-E7687C11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2A30FE0-C822-0842-40D7-85ED63CC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2DBD8907-2E76-272F-8F5B-18523E483B79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FD41F57-401C-7171-7C88-87F4DEE41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F9564B3-22D6-6CE7-8735-C229F5ADB2B0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038270AC-C984-2A41-0CFC-C72CD7D67AF4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BDAF519-4CDE-811E-F9D8-189C199D9648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 de texto 3">
            <a:extLst>
              <a:ext uri="{FF2B5EF4-FFF2-40B4-BE49-F238E27FC236}">
                <a16:creationId xmlns:a16="http://schemas.microsoft.com/office/drawing/2014/main" id="{08056F64-309E-5912-D076-AEA5B025B5BD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 de texto 14">
            <a:extLst>
              <a:ext uri="{FF2B5EF4-FFF2-40B4-BE49-F238E27FC236}">
                <a16:creationId xmlns:a16="http://schemas.microsoft.com/office/drawing/2014/main" id="{27C00A90-C344-D50B-4848-D465EA29014B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78C07BA-D2E1-3456-B3D1-BC3C7C8611AE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59BAA08-C99F-94B7-45C9-01BC56C0C341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1C68F18D-793F-9345-AFE8-5952C00E3547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E271D228-B637-0DD5-BCA3-D8A9A73A868B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5B1E0DFB-444B-11B8-096E-CDACB9556CEE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C44B7BE2-E31A-BB88-4890-56F759E3A143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echa derecha 150">
            <a:extLst>
              <a:ext uri="{FF2B5EF4-FFF2-40B4-BE49-F238E27FC236}">
                <a16:creationId xmlns:a16="http://schemas.microsoft.com/office/drawing/2014/main" id="{9F1D7BDE-8A2E-1F58-9442-39CC9373A4C5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9BCD86C-F196-FF4A-E5D4-95A6F787EBF7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6575497D-78F5-0280-C85C-4688111D4091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Cuadro de texto 59">
              <a:extLst>
                <a:ext uri="{FF2B5EF4-FFF2-40B4-BE49-F238E27FC236}">
                  <a16:creationId xmlns:a16="http://schemas.microsoft.com/office/drawing/2014/main" id="{834B6AEC-F883-EF8A-F63D-5C857C06D1C2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33D8BEBB-0134-8FD4-A902-7E99154C7E7B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017CAC72-64A8-7EEB-5198-B86635A5EFF4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Cuadro de texto 64">
              <a:extLst>
                <a:ext uri="{FF2B5EF4-FFF2-40B4-BE49-F238E27FC236}">
                  <a16:creationId xmlns:a16="http://schemas.microsoft.com/office/drawing/2014/main" id="{336855B4-D420-3427-4D8D-A5D9F0109704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47C2161C-7CDC-0A74-C12F-F9E806C0BDE1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FF2FA392-C849-3ACC-301D-02B19E6F537F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Cuadro de texto 69">
              <a:extLst>
                <a:ext uri="{FF2B5EF4-FFF2-40B4-BE49-F238E27FC236}">
                  <a16:creationId xmlns:a16="http://schemas.microsoft.com/office/drawing/2014/main" id="{1E1A4755-86AF-76D2-9824-DD26D7282964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49C3BE28-10B2-A8AB-C4E8-EA5D7C8107D3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31E57DCC-93A8-2C75-2E05-253766D4CE3A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D3D6C483-BBEC-71E9-55B3-EA3B413B5EC7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o 82">
            <a:extLst>
              <a:ext uri="{FF2B5EF4-FFF2-40B4-BE49-F238E27FC236}">
                <a16:creationId xmlns:a16="http://schemas.microsoft.com/office/drawing/2014/main" id="{B0FA7884-E2E4-96AF-C308-93BC923D1D6B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A026EE15-287F-4AFB-E29E-7B62A0DB347B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Cuadro de texto 59">
              <a:extLst>
                <a:ext uri="{FF2B5EF4-FFF2-40B4-BE49-F238E27FC236}">
                  <a16:creationId xmlns:a16="http://schemas.microsoft.com/office/drawing/2014/main" id="{B740C80A-2530-8893-6189-FDA3C4611640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81B47F56-4FE9-FBED-CC04-7D69CD7F2B29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ABD39E23-770B-BBFD-68E6-B0A39B82CFA6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8100FE6A-B4A9-073E-3C42-871CF20E4947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Cuadro de texto 33">
            <a:extLst>
              <a:ext uri="{FF2B5EF4-FFF2-40B4-BE49-F238E27FC236}">
                <a16:creationId xmlns:a16="http://schemas.microsoft.com/office/drawing/2014/main" id="{CEB789F6-C163-F65F-0517-8CC27D63EA82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uadro de texto 18">
            <a:extLst>
              <a:ext uri="{FF2B5EF4-FFF2-40B4-BE49-F238E27FC236}">
                <a16:creationId xmlns:a16="http://schemas.microsoft.com/office/drawing/2014/main" id="{30243AF6-74C7-FFE3-09C9-3C6468AC551B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114C5DAD-5350-DE3B-298E-085692DC7E03}"/>
              </a:ext>
            </a:extLst>
          </p:cNvPr>
          <p:cNvCxnSpPr/>
          <p:nvPr/>
        </p:nvCxnSpPr>
        <p:spPr>
          <a:xfrm flipV="1">
            <a:off x="3948271" y="4266602"/>
            <a:ext cx="1908000" cy="49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 de texto 21">
            <a:extLst>
              <a:ext uri="{FF2B5EF4-FFF2-40B4-BE49-F238E27FC236}">
                <a16:creationId xmlns:a16="http://schemas.microsoft.com/office/drawing/2014/main" id="{51221E72-773B-A8E9-BC54-52A0DA604AAA}"/>
              </a:ext>
            </a:extLst>
          </p:cNvPr>
          <p:cNvSpPr txBox="1"/>
          <p:nvPr/>
        </p:nvSpPr>
        <p:spPr>
          <a:xfrm>
            <a:off x="2697272" y="2696065"/>
            <a:ext cx="1269541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Cuadro de texto 16">
            <a:extLst>
              <a:ext uri="{FF2B5EF4-FFF2-40B4-BE49-F238E27FC236}">
                <a16:creationId xmlns:a16="http://schemas.microsoft.com/office/drawing/2014/main" id="{C8B4FA79-2305-01A7-8DA5-2A7284DBBD1F}"/>
              </a:ext>
            </a:extLst>
          </p:cNvPr>
          <p:cNvSpPr txBox="1"/>
          <p:nvPr/>
        </p:nvSpPr>
        <p:spPr>
          <a:xfrm>
            <a:off x="4349985" y="3963621"/>
            <a:ext cx="1297070" cy="60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Prestación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adro de texto 1">
            <a:extLst>
              <a:ext uri="{FF2B5EF4-FFF2-40B4-BE49-F238E27FC236}">
                <a16:creationId xmlns:a16="http://schemas.microsoft.com/office/drawing/2014/main" id="{CFEB5B13-2614-E0FD-8F29-A1308B1D5DEE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34165C3B-B713-B53B-6A85-F3A17C310A4A}"/>
              </a:ext>
            </a:extLst>
          </p:cNvPr>
          <p:cNvCxnSpPr>
            <a:cxnSpLocks/>
          </p:cNvCxnSpPr>
          <p:nvPr/>
        </p:nvCxnSpPr>
        <p:spPr>
          <a:xfrm>
            <a:off x="1220104" y="4268488"/>
            <a:ext cx="121830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1EC2BFC0-92E8-69DB-1C37-2F25379D6D9C}"/>
              </a:ext>
            </a:extLst>
          </p:cNvPr>
          <p:cNvCxnSpPr>
            <a:cxnSpLocks/>
          </p:cNvCxnSpPr>
          <p:nvPr/>
        </p:nvCxnSpPr>
        <p:spPr>
          <a:xfrm>
            <a:off x="1226761" y="2910129"/>
            <a:ext cx="0" cy="135835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91B46254-25DF-36ED-7850-05F85887D2D6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204927" y="2910129"/>
            <a:ext cx="485198" cy="673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o 97">
            <a:extLst>
              <a:ext uri="{FF2B5EF4-FFF2-40B4-BE49-F238E27FC236}">
                <a16:creationId xmlns:a16="http://schemas.microsoft.com/office/drawing/2014/main" id="{0D2DE2D1-2E62-4473-6E1C-E92E081C852C}"/>
              </a:ext>
            </a:extLst>
          </p:cNvPr>
          <p:cNvGrpSpPr/>
          <p:nvPr/>
        </p:nvGrpSpPr>
        <p:grpSpPr>
          <a:xfrm>
            <a:off x="204220" y="2730582"/>
            <a:ext cx="2027446" cy="384232"/>
            <a:chOff x="0" y="0"/>
            <a:chExt cx="1120152" cy="252000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C934DB30-6385-F7B6-13E3-C7BB89964BBA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Cuadro de texto 64">
              <a:extLst>
                <a:ext uri="{FF2B5EF4-FFF2-40B4-BE49-F238E27FC236}">
                  <a16:creationId xmlns:a16="http://schemas.microsoft.com/office/drawing/2014/main" id="{D489607E-3383-A566-6A48-FFE2B8D36045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Prestaciones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económicas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81DA3DFB-B18A-A8C9-B431-D52DC4E34787}"/>
              </a:ext>
            </a:extLst>
          </p:cNvPr>
          <p:cNvCxnSpPr/>
          <p:nvPr/>
        </p:nvCxnSpPr>
        <p:spPr>
          <a:xfrm>
            <a:off x="4945513" y="2911474"/>
            <a:ext cx="0" cy="1052147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76ED04D7-B400-694A-5AAE-9CB982CF08D1}"/>
              </a:ext>
            </a:extLst>
          </p:cNvPr>
          <p:cNvCxnSpPr>
            <a:cxnSpLocks/>
          </p:cNvCxnSpPr>
          <p:nvPr/>
        </p:nvCxnSpPr>
        <p:spPr>
          <a:xfrm>
            <a:off x="3969502" y="2912065"/>
            <a:ext cx="976011" cy="0"/>
          </a:xfrm>
          <a:prstGeom prst="straightConnector1">
            <a:avLst/>
          </a:prstGeom>
          <a:ln w="25400"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564CD1D8-7346-640B-2A0C-BD720329E7B1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Cuadro de texto 4">
            <a:extLst>
              <a:ext uri="{FF2B5EF4-FFF2-40B4-BE49-F238E27FC236}">
                <a16:creationId xmlns:a16="http://schemas.microsoft.com/office/drawing/2014/main" id="{0DC76891-900B-73AE-1C11-C08B5D3976BF}"/>
              </a:ext>
            </a:extLst>
          </p:cNvPr>
          <p:cNvSpPr txBox="1"/>
          <p:nvPr/>
        </p:nvSpPr>
        <p:spPr>
          <a:xfrm>
            <a:off x="5867351" y="4161832"/>
            <a:ext cx="1702800" cy="2084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sociales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2DF2A7B-C2D7-5783-77CB-614246BD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135325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9919A-940E-96D7-C150-EC1713C24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7373586-8F9A-7AC8-9901-7C3EACB836B9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A4014A2-08F4-2751-D6B3-5EAB05B8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61F9E245-A26C-5A28-7955-532F28EAF28A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B3154E-DBAF-A8AA-381E-F150EF09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1F5D3E2-2820-2EB9-2184-1B941B712562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8CDD419-1231-4EFB-6F10-44678B87D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9A8472E1-72E2-994F-E92B-D83F0ED80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23D69916-9924-FDCA-9EC7-224DEC58625D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962B1CB-E3C1-64D0-D07C-1D8A19C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BAFF345-1935-56B2-510C-FF41A3E964CE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E6EE6B0-C16D-F5F2-E7E9-705A8AC2CF9F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54DD528-53AF-6CCC-E1CC-FBA26AA45E81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 de texto 3">
            <a:extLst>
              <a:ext uri="{FF2B5EF4-FFF2-40B4-BE49-F238E27FC236}">
                <a16:creationId xmlns:a16="http://schemas.microsoft.com/office/drawing/2014/main" id="{B59F9539-705E-A640-EDFF-9D59C7FA0ABF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 de texto 14">
            <a:extLst>
              <a:ext uri="{FF2B5EF4-FFF2-40B4-BE49-F238E27FC236}">
                <a16:creationId xmlns:a16="http://schemas.microsoft.com/office/drawing/2014/main" id="{CA356FDD-0185-17E0-746E-9BE54B70BA36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2823DDE1-7B73-61AF-954A-E3EF010C2597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45DB330-8DA3-502C-A71F-81774CC52A84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A6E9D2F8-D1A3-2807-11B8-BEB4EE4237F5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929E5C02-6052-D8C4-CC3C-3FD6278A3CBB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D8A66851-1409-5629-FE0D-F922A168EB99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DD5A0CEE-EAB4-947A-CF17-523CA35641A0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echa derecha 150">
            <a:extLst>
              <a:ext uri="{FF2B5EF4-FFF2-40B4-BE49-F238E27FC236}">
                <a16:creationId xmlns:a16="http://schemas.microsoft.com/office/drawing/2014/main" id="{A7CCB950-79C2-8216-F68F-227F3B746893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E7F586BC-D339-E569-E642-0E4C7C3C46DC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811FC72-7607-EF47-F45E-3A241ACD387E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Cuadro de texto 59">
              <a:extLst>
                <a:ext uri="{FF2B5EF4-FFF2-40B4-BE49-F238E27FC236}">
                  <a16:creationId xmlns:a16="http://schemas.microsoft.com/office/drawing/2014/main" id="{08A3805A-01F2-D190-6956-9D6957D4E748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734710A-70C3-F2AF-1CBA-8FD6E1E9F21C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BB41A8B6-DDEE-051A-F0A5-803BD8D43E28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Cuadro de texto 64">
              <a:extLst>
                <a:ext uri="{FF2B5EF4-FFF2-40B4-BE49-F238E27FC236}">
                  <a16:creationId xmlns:a16="http://schemas.microsoft.com/office/drawing/2014/main" id="{7872E79F-3760-704C-17FB-C44CD618C610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3FD3D3B3-519E-0046-68B9-8D3DB16C0A95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C0C843F2-756D-6F24-DAD6-DD1B110091A3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Cuadro de texto 69">
              <a:extLst>
                <a:ext uri="{FF2B5EF4-FFF2-40B4-BE49-F238E27FC236}">
                  <a16:creationId xmlns:a16="http://schemas.microsoft.com/office/drawing/2014/main" id="{51CB26B8-3744-E4F6-203F-ECEF0D3C9BC8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F88847C6-5D27-4BF9-142D-798D58F828F1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C7763180-2A01-1A41-6E5B-AB1656DF8FE4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7D3E54C4-65CF-17EF-F97A-E29677238EE3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o 82">
            <a:extLst>
              <a:ext uri="{FF2B5EF4-FFF2-40B4-BE49-F238E27FC236}">
                <a16:creationId xmlns:a16="http://schemas.microsoft.com/office/drawing/2014/main" id="{661B7C40-D148-101A-6367-C509C822DD25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84F9EABF-73B7-440A-0FB7-0715B919F1A8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Cuadro de texto 59">
              <a:extLst>
                <a:ext uri="{FF2B5EF4-FFF2-40B4-BE49-F238E27FC236}">
                  <a16:creationId xmlns:a16="http://schemas.microsoft.com/office/drawing/2014/main" id="{8F0D6A98-EEA6-C6B0-A215-357C8CC50F85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262B5F3F-525D-4954-BB31-5F72A4FA77AC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CBF804A3-2BDC-70E9-19E5-CE4A442FF268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1AE7B35E-7DB0-D647-1C7A-6B404113825E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Cuadro de texto 33">
            <a:extLst>
              <a:ext uri="{FF2B5EF4-FFF2-40B4-BE49-F238E27FC236}">
                <a16:creationId xmlns:a16="http://schemas.microsoft.com/office/drawing/2014/main" id="{B3BEBE90-D03C-C3B5-C8C1-5EEB41C0B431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uadro de texto 18">
            <a:extLst>
              <a:ext uri="{FF2B5EF4-FFF2-40B4-BE49-F238E27FC236}">
                <a16:creationId xmlns:a16="http://schemas.microsoft.com/office/drawing/2014/main" id="{95ADF2E0-28DC-C2ED-486C-7BA8AA36E385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68F4089E-7B8F-FFDF-B7D1-E74032ACE9EE}"/>
              </a:ext>
            </a:extLst>
          </p:cNvPr>
          <p:cNvCxnSpPr/>
          <p:nvPr/>
        </p:nvCxnSpPr>
        <p:spPr>
          <a:xfrm flipV="1">
            <a:off x="3948271" y="4266602"/>
            <a:ext cx="1908000" cy="49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 de texto 21">
            <a:extLst>
              <a:ext uri="{FF2B5EF4-FFF2-40B4-BE49-F238E27FC236}">
                <a16:creationId xmlns:a16="http://schemas.microsoft.com/office/drawing/2014/main" id="{50E26171-06BE-2A83-335A-7F201F93D45F}"/>
              </a:ext>
            </a:extLst>
          </p:cNvPr>
          <p:cNvSpPr txBox="1"/>
          <p:nvPr/>
        </p:nvSpPr>
        <p:spPr>
          <a:xfrm>
            <a:off x="2697272" y="2696065"/>
            <a:ext cx="1269541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Cuadro de texto 16">
            <a:extLst>
              <a:ext uri="{FF2B5EF4-FFF2-40B4-BE49-F238E27FC236}">
                <a16:creationId xmlns:a16="http://schemas.microsoft.com/office/drawing/2014/main" id="{9696192B-5291-2ED7-EEAF-78770E8CF0DD}"/>
              </a:ext>
            </a:extLst>
          </p:cNvPr>
          <p:cNvSpPr txBox="1"/>
          <p:nvPr/>
        </p:nvSpPr>
        <p:spPr>
          <a:xfrm>
            <a:off x="4349985" y="3963621"/>
            <a:ext cx="1297070" cy="60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Prestación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adro de texto 1">
            <a:extLst>
              <a:ext uri="{FF2B5EF4-FFF2-40B4-BE49-F238E27FC236}">
                <a16:creationId xmlns:a16="http://schemas.microsoft.com/office/drawing/2014/main" id="{9B3F4340-D26A-711F-8162-A1E8E44379E6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3CFBF28A-E486-181B-BB06-C67DBB89DA16}"/>
              </a:ext>
            </a:extLst>
          </p:cNvPr>
          <p:cNvCxnSpPr>
            <a:cxnSpLocks/>
          </p:cNvCxnSpPr>
          <p:nvPr/>
        </p:nvCxnSpPr>
        <p:spPr>
          <a:xfrm>
            <a:off x="1220104" y="4268488"/>
            <a:ext cx="121830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22580BC9-856C-8443-DA50-90B0CD1CFA06}"/>
              </a:ext>
            </a:extLst>
          </p:cNvPr>
          <p:cNvCxnSpPr>
            <a:cxnSpLocks/>
          </p:cNvCxnSpPr>
          <p:nvPr/>
        </p:nvCxnSpPr>
        <p:spPr>
          <a:xfrm>
            <a:off x="1226761" y="2910129"/>
            <a:ext cx="0" cy="135835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B5636F68-7B51-D46F-D112-42E6DAC5D96D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204927" y="2910129"/>
            <a:ext cx="485198" cy="673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o 97">
            <a:extLst>
              <a:ext uri="{FF2B5EF4-FFF2-40B4-BE49-F238E27FC236}">
                <a16:creationId xmlns:a16="http://schemas.microsoft.com/office/drawing/2014/main" id="{98BFC281-9C9A-A54C-8F0F-9DFFB4FE5D73}"/>
              </a:ext>
            </a:extLst>
          </p:cNvPr>
          <p:cNvGrpSpPr/>
          <p:nvPr/>
        </p:nvGrpSpPr>
        <p:grpSpPr>
          <a:xfrm>
            <a:off x="204220" y="2730582"/>
            <a:ext cx="2027446" cy="384232"/>
            <a:chOff x="0" y="0"/>
            <a:chExt cx="1120152" cy="252000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E22096B0-35E6-29C2-7011-D35A1506CE47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Cuadro de texto 64">
              <a:extLst>
                <a:ext uri="{FF2B5EF4-FFF2-40B4-BE49-F238E27FC236}">
                  <a16:creationId xmlns:a16="http://schemas.microsoft.com/office/drawing/2014/main" id="{6D3408EE-16AD-3B2C-C0B9-F2B43C376CC1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Prestaciones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económicas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5893BC0C-6BA1-B24C-AA14-76E3177B8147}"/>
              </a:ext>
            </a:extLst>
          </p:cNvPr>
          <p:cNvCxnSpPr/>
          <p:nvPr/>
        </p:nvCxnSpPr>
        <p:spPr>
          <a:xfrm>
            <a:off x="4945513" y="2911474"/>
            <a:ext cx="0" cy="1052147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EF70638B-7A72-C933-1A9D-C29FE053728C}"/>
              </a:ext>
            </a:extLst>
          </p:cNvPr>
          <p:cNvCxnSpPr>
            <a:cxnSpLocks/>
          </p:cNvCxnSpPr>
          <p:nvPr/>
        </p:nvCxnSpPr>
        <p:spPr>
          <a:xfrm>
            <a:off x="5768088" y="2912065"/>
            <a:ext cx="659972" cy="0"/>
          </a:xfrm>
          <a:prstGeom prst="straightConnector1">
            <a:avLst/>
          </a:prstGeom>
          <a:ln w="25400"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737560A6-B38D-7839-62ED-ADCCBD42D4D7}"/>
              </a:ext>
            </a:extLst>
          </p:cNvPr>
          <p:cNvCxnSpPr>
            <a:cxnSpLocks/>
          </p:cNvCxnSpPr>
          <p:nvPr/>
        </p:nvCxnSpPr>
        <p:spPr>
          <a:xfrm>
            <a:off x="6434172" y="2910129"/>
            <a:ext cx="0" cy="42695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0C74BDB8-8C35-AE1C-0F7E-2FE178B8086D}"/>
              </a:ext>
            </a:extLst>
          </p:cNvPr>
          <p:cNvCxnSpPr>
            <a:cxnSpLocks/>
          </p:cNvCxnSpPr>
          <p:nvPr/>
        </p:nvCxnSpPr>
        <p:spPr>
          <a:xfrm>
            <a:off x="3969502" y="2912065"/>
            <a:ext cx="1225091" cy="0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 de texto 29">
            <a:extLst>
              <a:ext uri="{FF2B5EF4-FFF2-40B4-BE49-F238E27FC236}">
                <a16:creationId xmlns:a16="http://schemas.microsoft.com/office/drawing/2014/main" id="{8CADBBE3-C97D-8A0F-CFCA-4C4F7402E430}"/>
              </a:ext>
            </a:extLst>
          </p:cNvPr>
          <p:cNvSpPr txBox="1"/>
          <p:nvPr/>
        </p:nvSpPr>
        <p:spPr>
          <a:xfrm>
            <a:off x="5210052" y="2357574"/>
            <a:ext cx="987213" cy="699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Consumo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B2374700-2E63-196E-88F1-06F7C3D2C0A0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Cuadro de texto 4">
            <a:extLst>
              <a:ext uri="{FF2B5EF4-FFF2-40B4-BE49-F238E27FC236}">
                <a16:creationId xmlns:a16="http://schemas.microsoft.com/office/drawing/2014/main" id="{3975B339-4E87-8812-177A-EA067C1A76D6}"/>
              </a:ext>
            </a:extLst>
          </p:cNvPr>
          <p:cNvSpPr txBox="1"/>
          <p:nvPr/>
        </p:nvSpPr>
        <p:spPr>
          <a:xfrm>
            <a:off x="5867351" y="4161832"/>
            <a:ext cx="1702800" cy="2084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sociales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F8F8D0A-9B00-2B46-75B3-B75FEF68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330652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F1E5494-B833-FD94-8F5A-45BB70C8CFD3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2 Rectángulo">
            <a:extLst>
              <a:ext uri="{FF2B5EF4-FFF2-40B4-BE49-F238E27FC236}">
                <a16:creationId xmlns:a16="http://schemas.microsoft.com/office/drawing/2014/main" id="{A79A0C86-7495-9AF2-3C76-AC83105EB8F7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4AE0C5F-C23B-8B9A-CAAC-B7056904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508133F-C011-46A8-8BA0-0FB0367F8C7B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2EA4661-6065-1A2C-20E7-0A6BC27E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pic>
        <p:nvPicPr>
          <p:cNvPr id="2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98F43E-74EE-6DFF-A20D-7051946E4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DDE5D39E-8A09-BEB0-DBDB-0DC0EE119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7801"/>
          <a:stretch>
            <a:fillRect/>
          </a:stretch>
        </p:blipFill>
        <p:spPr bwMode="auto">
          <a:xfrm>
            <a:off x="7053539" y="2446280"/>
            <a:ext cx="1713418" cy="132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3" descr="Logotipo Universidad de Castilla-La Mancha">
            <a:extLst>
              <a:ext uri="{FF2B5EF4-FFF2-40B4-BE49-F238E27FC236}">
                <a16:creationId xmlns:a16="http://schemas.microsoft.com/office/drawing/2014/main" id="{2061CFF6-4D2B-528A-3F4D-EF2361FA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4"/>
          <a:stretch>
            <a:fillRect/>
          </a:stretch>
        </p:blipFill>
        <p:spPr bwMode="auto">
          <a:xfrm>
            <a:off x="4878677" y="3892630"/>
            <a:ext cx="2075363" cy="86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FB7C515-19B7-4330-1AB2-AA4144D3B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677" y="2718617"/>
            <a:ext cx="2399902" cy="6459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4C3A979-6FC2-30C8-B4E5-EAE50B15A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421" y="3892631"/>
            <a:ext cx="1970256" cy="86658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769787B-019D-3EB5-FA1F-F452D4D2B84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" r="20960" b="77531"/>
          <a:stretch>
            <a:fillRect/>
          </a:stretch>
        </p:blipFill>
        <p:spPr>
          <a:xfrm>
            <a:off x="755756" y="566705"/>
            <a:ext cx="7305512" cy="1097826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2EA254AA-6A3A-4881-CAAA-7E70DB77E6D1}"/>
              </a:ext>
            </a:extLst>
          </p:cNvPr>
          <p:cNvGrpSpPr/>
          <p:nvPr/>
        </p:nvGrpSpPr>
        <p:grpSpPr>
          <a:xfrm>
            <a:off x="122020" y="2346083"/>
            <a:ext cx="4728085" cy="3415524"/>
            <a:chOff x="122020" y="2346083"/>
            <a:chExt cx="4728085" cy="341552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C5DC1A7-FB6C-C321-685F-6A608946E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5035"/>
            <a:stretch>
              <a:fillRect/>
            </a:stretch>
          </p:blipFill>
          <p:spPr>
            <a:xfrm>
              <a:off x="183805" y="2346083"/>
              <a:ext cx="4604515" cy="3127403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145A4827-8DB7-217F-80BD-C8604CE55A0A}"/>
                </a:ext>
              </a:extLst>
            </p:cNvPr>
            <p:cNvSpPr/>
            <p:nvPr/>
          </p:nvSpPr>
          <p:spPr>
            <a:xfrm>
              <a:off x="656368" y="5115328"/>
              <a:ext cx="3432823" cy="646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62921BEC-6350-E933-FA26-D59A8B681EF2}"/>
                </a:ext>
              </a:extLst>
            </p:cNvPr>
            <p:cNvSpPr/>
            <p:nvPr/>
          </p:nvSpPr>
          <p:spPr>
            <a:xfrm>
              <a:off x="3498043" y="4759217"/>
              <a:ext cx="1352062" cy="1002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5786812A-3987-0275-88F2-DFF4B83F212C}"/>
                </a:ext>
              </a:extLst>
            </p:cNvPr>
            <p:cNvSpPr/>
            <p:nvPr/>
          </p:nvSpPr>
          <p:spPr>
            <a:xfrm>
              <a:off x="122020" y="4932600"/>
              <a:ext cx="1200153" cy="45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346EF34-D25D-FF62-81EB-85682A6D97D4}"/>
              </a:ext>
            </a:extLst>
          </p:cNvPr>
          <p:cNvSpPr txBox="1"/>
          <p:nvPr/>
        </p:nvSpPr>
        <p:spPr>
          <a:xfrm>
            <a:off x="784642" y="5519656"/>
            <a:ext cx="7893520" cy="565165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marL="0" indent="0">
              <a:spcAft>
                <a:spcPts val="1800"/>
              </a:spcAft>
              <a:buNone/>
            </a:pPr>
            <a:r>
              <a:rPr lang="es-ES" dirty="0">
                <a:hlinkClick r:id="rId11"/>
              </a:rPr>
              <a:t>https://www.poctep.eu/wp-content/uploads/2026/05/Derecho-al-Cuidado_Informe-final.pdf</a:t>
            </a:r>
            <a:endParaRPr lang="es-ES" dirty="0"/>
          </a:p>
          <a:p>
            <a:pPr marL="0" indent="0">
              <a:spcAft>
                <a:spcPts val="1800"/>
              </a:spcAft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83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02493-B2D3-8B84-D7AF-3B5851254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F2BBC3C4-38CA-A991-C92E-5F111AEE3076}"/>
              </a:ext>
            </a:extLst>
          </p:cNvPr>
          <p:cNvCxnSpPr>
            <a:cxnSpLocks/>
          </p:cNvCxnSpPr>
          <p:nvPr/>
        </p:nvCxnSpPr>
        <p:spPr>
          <a:xfrm>
            <a:off x="5633803" y="3680692"/>
            <a:ext cx="230488" cy="0"/>
          </a:xfrm>
          <a:prstGeom prst="straightConnector1">
            <a:avLst/>
          </a:prstGeom>
          <a:ln w="25400"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C4CD8AB-5A8D-6755-5D1F-5E28DDA95886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B6E162D0-9DAA-E8EA-0E28-F89C9DB70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7B652E29-EC9B-BFE9-1A1A-32C2FD7DE392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7E3F830-024B-61DC-61A0-4DEF8B035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30CEB2-3E6B-217A-E7AA-C1AF5A21BF4B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04357A8-FF2F-FE0A-B30F-DA6DB72C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935AD88-077D-CF3B-B100-9CA4126FD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C55AEBB-D508-4C53-6A13-477A9A3E6C4B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291ABF-939E-7A38-E7B6-87A0349CC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8BAA0A8C-3032-9067-F61B-1287174063D6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E9D9C590-7A29-287A-5FB0-F6B24F1FBC65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8CDDCBC-282F-B08B-C7A9-6AF8A022090B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 de texto 3">
            <a:extLst>
              <a:ext uri="{FF2B5EF4-FFF2-40B4-BE49-F238E27FC236}">
                <a16:creationId xmlns:a16="http://schemas.microsoft.com/office/drawing/2014/main" id="{F5FD9741-2E06-4D2D-D001-626C42310E2F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 de texto 14">
            <a:extLst>
              <a:ext uri="{FF2B5EF4-FFF2-40B4-BE49-F238E27FC236}">
                <a16:creationId xmlns:a16="http://schemas.microsoft.com/office/drawing/2014/main" id="{2582CA96-57A2-BB7F-622F-597DE2BAAFD0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D7C0412-9274-38DB-E7E0-8B22C5795AF1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8303C93-5AED-9149-C66A-C6E11925DA29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958A9813-58E0-D2D3-48F1-65AE511FDFA6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73646343-193B-DAEA-1CBE-EA8E444FF32A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9889CA8E-F7BF-9383-BCFC-DF49BC299535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9DBB558E-A11D-A746-DA63-82515AAD5FC1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echa derecha 150">
            <a:extLst>
              <a:ext uri="{FF2B5EF4-FFF2-40B4-BE49-F238E27FC236}">
                <a16:creationId xmlns:a16="http://schemas.microsoft.com/office/drawing/2014/main" id="{BE0FA91F-9DD4-9716-7623-5A9FCF16F055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36C0FA46-9969-3730-594F-2D16B074B8BC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56918FDD-0990-E843-BC4D-A08ED1F2E4B1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Cuadro de texto 59">
              <a:extLst>
                <a:ext uri="{FF2B5EF4-FFF2-40B4-BE49-F238E27FC236}">
                  <a16:creationId xmlns:a16="http://schemas.microsoft.com/office/drawing/2014/main" id="{B385442A-10E9-7EFD-1FA1-934A25ABDBFA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0C243A32-F565-38E8-808C-F9DB652FDE79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6E1A10D-4D03-2116-8168-A4818F08CF63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Cuadro de texto 64">
              <a:extLst>
                <a:ext uri="{FF2B5EF4-FFF2-40B4-BE49-F238E27FC236}">
                  <a16:creationId xmlns:a16="http://schemas.microsoft.com/office/drawing/2014/main" id="{8FE6473A-711C-386D-CECA-C022591BF44C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AF8651F1-F10B-1AE3-E361-2B762A74518F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65F6817C-090C-862F-4D00-B6100DF5246C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Cuadro de texto 69">
              <a:extLst>
                <a:ext uri="{FF2B5EF4-FFF2-40B4-BE49-F238E27FC236}">
                  <a16:creationId xmlns:a16="http://schemas.microsoft.com/office/drawing/2014/main" id="{B9A3CC49-AADD-2953-0CD9-82991EFE87DE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FACC6C38-E29C-45F5-57D0-5100F017BA88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76849ECF-9668-41EB-DD9C-4180DDFB8CF3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C1B4AD80-D6C3-D3C6-90E7-844BBF736B4D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o 82">
            <a:extLst>
              <a:ext uri="{FF2B5EF4-FFF2-40B4-BE49-F238E27FC236}">
                <a16:creationId xmlns:a16="http://schemas.microsoft.com/office/drawing/2014/main" id="{5817E5E6-E253-885B-9A0D-B45E6CD50AAC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AA5FBCDE-767A-D273-7F5F-21E12365E2B7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Cuadro de texto 59">
              <a:extLst>
                <a:ext uri="{FF2B5EF4-FFF2-40B4-BE49-F238E27FC236}">
                  <a16:creationId xmlns:a16="http://schemas.microsoft.com/office/drawing/2014/main" id="{F0E5AB33-4D39-B409-3B22-568267455B9A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393FDC32-C403-B4BD-2F7C-FBA4E4D21FC6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7FD182B1-69A9-553C-2B73-054CAA1768AC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FD333329-2311-9676-E540-C2E73A716508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Cuadro de texto 33">
            <a:extLst>
              <a:ext uri="{FF2B5EF4-FFF2-40B4-BE49-F238E27FC236}">
                <a16:creationId xmlns:a16="http://schemas.microsoft.com/office/drawing/2014/main" id="{6F3F4F74-1C3A-02B1-CFFF-35E7DADB1B87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uadro de texto 18">
            <a:extLst>
              <a:ext uri="{FF2B5EF4-FFF2-40B4-BE49-F238E27FC236}">
                <a16:creationId xmlns:a16="http://schemas.microsoft.com/office/drawing/2014/main" id="{D9FCA69B-9489-521F-00A1-8549F2117505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EF135B9E-E09D-AB9A-BD60-1DBA26347688}"/>
              </a:ext>
            </a:extLst>
          </p:cNvPr>
          <p:cNvCxnSpPr/>
          <p:nvPr/>
        </p:nvCxnSpPr>
        <p:spPr>
          <a:xfrm flipV="1">
            <a:off x="3948271" y="4266602"/>
            <a:ext cx="1908000" cy="49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 de texto 21">
            <a:extLst>
              <a:ext uri="{FF2B5EF4-FFF2-40B4-BE49-F238E27FC236}">
                <a16:creationId xmlns:a16="http://schemas.microsoft.com/office/drawing/2014/main" id="{F2478A87-3BAD-A98F-7F10-941B02FCC15E}"/>
              </a:ext>
            </a:extLst>
          </p:cNvPr>
          <p:cNvSpPr txBox="1"/>
          <p:nvPr/>
        </p:nvSpPr>
        <p:spPr>
          <a:xfrm>
            <a:off x="2697272" y="2696065"/>
            <a:ext cx="1269541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Cuadro de texto 16">
            <a:extLst>
              <a:ext uri="{FF2B5EF4-FFF2-40B4-BE49-F238E27FC236}">
                <a16:creationId xmlns:a16="http://schemas.microsoft.com/office/drawing/2014/main" id="{DBF8557A-5BCD-E17E-88D3-0C3225A5C594}"/>
              </a:ext>
            </a:extLst>
          </p:cNvPr>
          <p:cNvSpPr txBox="1"/>
          <p:nvPr/>
        </p:nvSpPr>
        <p:spPr>
          <a:xfrm>
            <a:off x="4349985" y="3963621"/>
            <a:ext cx="1297070" cy="60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Prestación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adro de texto 1">
            <a:extLst>
              <a:ext uri="{FF2B5EF4-FFF2-40B4-BE49-F238E27FC236}">
                <a16:creationId xmlns:a16="http://schemas.microsoft.com/office/drawing/2014/main" id="{8EA08DBF-A945-1F41-8C4B-D22F2D038E8F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C2E7D6FE-AE33-7391-329B-E7D1C10696FC}"/>
              </a:ext>
            </a:extLst>
          </p:cNvPr>
          <p:cNvCxnSpPr>
            <a:cxnSpLocks/>
          </p:cNvCxnSpPr>
          <p:nvPr/>
        </p:nvCxnSpPr>
        <p:spPr>
          <a:xfrm>
            <a:off x="1220104" y="4268488"/>
            <a:ext cx="121830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82B0EB52-B8DF-77C0-90A9-6854BFD6B678}"/>
              </a:ext>
            </a:extLst>
          </p:cNvPr>
          <p:cNvCxnSpPr>
            <a:cxnSpLocks/>
          </p:cNvCxnSpPr>
          <p:nvPr/>
        </p:nvCxnSpPr>
        <p:spPr>
          <a:xfrm>
            <a:off x="1226761" y="2910129"/>
            <a:ext cx="0" cy="135835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0A5B5CD1-D633-E4D0-D0D5-E55555E8C362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204927" y="2910129"/>
            <a:ext cx="485198" cy="673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o 97">
            <a:extLst>
              <a:ext uri="{FF2B5EF4-FFF2-40B4-BE49-F238E27FC236}">
                <a16:creationId xmlns:a16="http://schemas.microsoft.com/office/drawing/2014/main" id="{9A44F80F-4FFD-B53C-A95E-22189981048B}"/>
              </a:ext>
            </a:extLst>
          </p:cNvPr>
          <p:cNvGrpSpPr/>
          <p:nvPr/>
        </p:nvGrpSpPr>
        <p:grpSpPr>
          <a:xfrm>
            <a:off x="204220" y="2730582"/>
            <a:ext cx="2027446" cy="384232"/>
            <a:chOff x="0" y="0"/>
            <a:chExt cx="1120152" cy="252000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7B8A1440-6CED-177B-6E85-E01E872DDD8A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Cuadro de texto 64">
              <a:extLst>
                <a:ext uri="{FF2B5EF4-FFF2-40B4-BE49-F238E27FC236}">
                  <a16:creationId xmlns:a16="http://schemas.microsoft.com/office/drawing/2014/main" id="{661E1EBC-E071-E37C-981C-95C3B948EEBE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Prestaciones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económicas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C54BA9EF-2FA9-CE54-ABC4-94E47E81B503}"/>
              </a:ext>
            </a:extLst>
          </p:cNvPr>
          <p:cNvCxnSpPr/>
          <p:nvPr/>
        </p:nvCxnSpPr>
        <p:spPr>
          <a:xfrm>
            <a:off x="4945513" y="2911474"/>
            <a:ext cx="0" cy="1052147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E869292D-B60E-E44B-CB67-3152CC48461E}"/>
              </a:ext>
            </a:extLst>
          </p:cNvPr>
          <p:cNvCxnSpPr>
            <a:cxnSpLocks/>
          </p:cNvCxnSpPr>
          <p:nvPr/>
        </p:nvCxnSpPr>
        <p:spPr>
          <a:xfrm>
            <a:off x="5768088" y="2912065"/>
            <a:ext cx="659972" cy="0"/>
          </a:xfrm>
          <a:prstGeom prst="straightConnector1">
            <a:avLst/>
          </a:prstGeom>
          <a:ln w="25400"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0BBBABDF-BB39-1A75-C832-2D86A20475D6}"/>
              </a:ext>
            </a:extLst>
          </p:cNvPr>
          <p:cNvCxnSpPr>
            <a:cxnSpLocks/>
          </p:cNvCxnSpPr>
          <p:nvPr/>
        </p:nvCxnSpPr>
        <p:spPr>
          <a:xfrm>
            <a:off x="6434172" y="2910129"/>
            <a:ext cx="0" cy="42695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A907AF6D-8673-BA73-39A0-3CF9FEFC2AAE}"/>
              </a:ext>
            </a:extLst>
          </p:cNvPr>
          <p:cNvCxnSpPr>
            <a:cxnSpLocks/>
          </p:cNvCxnSpPr>
          <p:nvPr/>
        </p:nvCxnSpPr>
        <p:spPr>
          <a:xfrm>
            <a:off x="3969502" y="2912065"/>
            <a:ext cx="1225091" cy="0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A6201216-CE88-4331-DF6E-529C866E4FB1}"/>
              </a:ext>
            </a:extLst>
          </p:cNvPr>
          <p:cNvCxnSpPr>
            <a:cxnSpLocks/>
          </p:cNvCxnSpPr>
          <p:nvPr/>
        </p:nvCxnSpPr>
        <p:spPr>
          <a:xfrm flipV="1">
            <a:off x="5647055" y="3057248"/>
            <a:ext cx="0" cy="623444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 de texto 29">
            <a:extLst>
              <a:ext uri="{FF2B5EF4-FFF2-40B4-BE49-F238E27FC236}">
                <a16:creationId xmlns:a16="http://schemas.microsoft.com/office/drawing/2014/main" id="{AB84623B-6FE0-DE35-8E61-27967B4BA19D}"/>
              </a:ext>
            </a:extLst>
          </p:cNvPr>
          <p:cNvSpPr txBox="1"/>
          <p:nvPr/>
        </p:nvSpPr>
        <p:spPr>
          <a:xfrm>
            <a:off x="5210052" y="2357574"/>
            <a:ext cx="987213" cy="699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Consumo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2C04BB90-A6BC-9BB1-86D0-B3A3A076703D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Cuadro de texto 4">
            <a:extLst>
              <a:ext uri="{FF2B5EF4-FFF2-40B4-BE49-F238E27FC236}">
                <a16:creationId xmlns:a16="http://schemas.microsoft.com/office/drawing/2014/main" id="{6CA942D1-427C-3BDD-E1EE-85EB96D509D8}"/>
              </a:ext>
            </a:extLst>
          </p:cNvPr>
          <p:cNvSpPr txBox="1"/>
          <p:nvPr/>
        </p:nvSpPr>
        <p:spPr>
          <a:xfrm>
            <a:off x="5867351" y="4161832"/>
            <a:ext cx="1702800" cy="2084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sociales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32A1247-19FC-2FF6-4ED5-00486BFC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213413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0D91B-84A5-1B08-D5F6-729F8009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8F62C3CC-0543-3A81-5B98-B422026466D7}"/>
              </a:ext>
            </a:extLst>
          </p:cNvPr>
          <p:cNvCxnSpPr>
            <a:cxnSpLocks/>
          </p:cNvCxnSpPr>
          <p:nvPr/>
        </p:nvCxnSpPr>
        <p:spPr>
          <a:xfrm>
            <a:off x="5633803" y="3680692"/>
            <a:ext cx="230488" cy="0"/>
          </a:xfrm>
          <a:prstGeom prst="straightConnector1">
            <a:avLst/>
          </a:prstGeom>
          <a:ln w="25400"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B0DA96-FF62-5513-4A2A-571EF6694D7C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BE26635C-002E-00D5-B151-2CFCFD4C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E9A0AD56-5A6C-B178-C56A-884DB892DEC1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7158428-4430-5F04-B0A4-13FD84AE0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541919-9AAC-FF48-10EF-3C6CB5A23799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7DED8E0-745D-968F-877F-6F1AC012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4A24A89F-B623-A5F5-911E-73375B5F8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ACFA4AE4-B90B-5DD2-F0E0-59CC5858F462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1805E6-F810-2FD6-8AA5-E03FF33C0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0A7B1DA-8EE3-8B0E-1DEF-5502D8F4A682}"/>
              </a:ext>
            </a:extLst>
          </p:cNvPr>
          <p:cNvCxnSpPr>
            <a:cxnSpLocks/>
          </p:cNvCxnSpPr>
          <p:nvPr/>
        </p:nvCxnSpPr>
        <p:spPr>
          <a:xfrm>
            <a:off x="1226761" y="1867321"/>
            <a:ext cx="7192693" cy="0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FA9BEC2-E22A-AE11-33AE-A216E03CAA93}"/>
              </a:ext>
            </a:extLst>
          </p:cNvPr>
          <p:cNvCxnSpPr>
            <a:cxnSpLocks/>
          </p:cNvCxnSpPr>
          <p:nvPr/>
        </p:nvCxnSpPr>
        <p:spPr>
          <a:xfrm>
            <a:off x="8425104" y="1859701"/>
            <a:ext cx="0" cy="2002784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0988AC1-774B-9FF3-362B-6965871772A3}"/>
              </a:ext>
            </a:extLst>
          </p:cNvPr>
          <p:cNvCxnSpPr/>
          <p:nvPr/>
        </p:nvCxnSpPr>
        <p:spPr>
          <a:xfrm flipH="1">
            <a:off x="3309556" y="3602821"/>
            <a:ext cx="0" cy="36210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E15437D-6E86-798C-CABF-37F6E2FF68D7}"/>
              </a:ext>
            </a:extLst>
          </p:cNvPr>
          <p:cNvCxnSpPr/>
          <p:nvPr/>
        </p:nvCxnSpPr>
        <p:spPr>
          <a:xfrm flipV="1">
            <a:off x="6722353" y="4872467"/>
            <a:ext cx="139372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AD88242-32AF-2E5D-2DE8-D27022779863}"/>
              </a:ext>
            </a:extLst>
          </p:cNvPr>
          <p:cNvSpPr/>
          <p:nvPr/>
        </p:nvSpPr>
        <p:spPr>
          <a:xfrm>
            <a:off x="2445556" y="1996467"/>
            <a:ext cx="1728000" cy="1630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 de texto 3">
            <a:extLst>
              <a:ext uri="{FF2B5EF4-FFF2-40B4-BE49-F238E27FC236}">
                <a16:creationId xmlns:a16="http://schemas.microsoft.com/office/drawing/2014/main" id="{2CA86CEE-4B77-1468-9787-968ED9C52825}"/>
              </a:ext>
            </a:extLst>
          </p:cNvPr>
          <p:cNvSpPr txBox="1"/>
          <p:nvPr/>
        </p:nvSpPr>
        <p:spPr>
          <a:xfrm>
            <a:off x="5858353" y="3337088"/>
            <a:ext cx="1728000" cy="12421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 de texto 14">
            <a:extLst>
              <a:ext uri="{FF2B5EF4-FFF2-40B4-BE49-F238E27FC236}">
                <a16:creationId xmlns:a16="http://schemas.microsoft.com/office/drawing/2014/main" id="{7663251E-7B57-8DCE-A59D-E5B6F114036E}"/>
              </a:ext>
            </a:extLst>
          </p:cNvPr>
          <p:cNvSpPr txBox="1"/>
          <p:nvPr/>
        </p:nvSpPr>
        <p:spPr>
          <a:xfrm>
            <a:off x="2553556" y="3213622"/>
            <a:ext cx="1512000" cy="3891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 de Hogares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33D870B-D391-DB0A-EC73-91ACCCF02D2D}"/>
              </a:ext>
            </a:extLst>
          </p:cNvPr>
          <p:cNvCxnSpPr>
            <a:cxnSpLocks/>
          </p:cNvCxnSpPr>
          <p:nvPr/>
        </p:nvCxnSpPr>
        <p:spPr>
          <a:xfrm>
            <a:off x="3309555" y="1896954"/>
            <a:ext cx="5082821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04CF4598-6AF6-8A04-797C-B38AE206D937}"/>
              </a:ext>
            </a:extLst>
          </p:cNvPr>
          <p:cNvCxnSpPr/>
          <p:nvPr/>
        </p:nvCxnSpPr>
        <p:spPr>
          <a:xfrm>
            <a:off x="3707478" y="5191273"/>
            <a:ext cx="4684898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65192619-63F7-0008-2174-CA015CF2D11A}"/>
              </a:ext>
            </a:extLst>
          </p:cNvPr>
          <p:cNvCxnSpPr/>
          <p:nvPr/>
        </p:nvCxnSpPr>
        <p:spPr>
          <a:xfrm flipV="1">
            <a:off x="2852716" y="5558691"/>
            <a:ext cx="5778200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367B88C7-3A09-8110-ADEF-4985FEFC2B4E}"/>
              </a:ext>
            </a:extLst>
          </p:cNvPr>
          <p:cNvCxnSpPr/>
          <p:nvPr/>
        </p:nvCxnSpPr>
        <p:spPr>
          <a:xfrm flipV="1">
            <a:off x="3720730" y="4579273"/>
            <a:ext cx="0" cy="61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8FEFE229-1B03-0AA0-DAB0-3BF13AF02D50}"/>
              </a:ext>
            </a:extLst>
          </p:cNvPr>
          <p:cNvCxnSpPr/>
          <p:nvPr/>
        </p:nvCxnSpPr>
        <p:spPr>
          <a:xfrm flipV="1">
            <a:off x="2865968" y="4579273"/>
            <a:ext cx="0" cy="97200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85431E66-44C0-A0B7-3B26-2C364D2F8F60}"/>
              </a:ext>
            </a:extLst>
          </p:cNvPr>
          <p:cNvCxnSpPr/>
          <p:nvPr/>
        </p:nvCxnSpPr>
        <p:spPr>
          <a:xfrm>
            <a:off x="8116078" y="4090419"/>
            <a:ext cx="0" cy="78688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echa derecha 150">
            <a:extLst>
              <a:ext uri="{FF2B5EF4-FFF2-40B4-BE49-F238E27FC236}">
                <a16:creationId xmlns:a16="http://schemas.microsoft.com/office/drawing/2014/main" id="{A574C0F8-38A7-BF81-F657-44740C83DE1B}"/>
              </a:ext>
            </a:extLst>
          </p:cNvPr>
          <p:cNvSpPr/>
          <p:nvPr/>
        </p:nvSpPr>
        <p:spPr>
          <a:xfrm>
            <a:off x="7610624" y="3612391"/>
            <a:ext cx="360000" cy="6915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270F3956-7A03-EF20-25C2-41A676103E1F}"/>
              </a:ext>
            </a:extLst>
          </p:cNvPr>
          <p:cNvGrpSpPr/>
          <p:nvPr/>
        </p:nvGrpSpPr>
        <p:grpSpPr>
          <a:xfrm>
            <a:off x="6951981" y="4715605"/>
            <a:ext cx="931248" cy="318286"/>
            <a:chOff x="0" y="0"/>
            <a:chExt cx="684000" cy="216000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0D8B357F-7B49-4DCC-5A9E-FB2AC89C278E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Cuadro de texto 59">
              <a:extLst>
                <a:ext uri="{FF2B5EF4-FFF2-40B4-BE49-F238E27FC236}">
                  <a16:creationId xmlns:a16="http://schemas.microsoft.com/office/drawing/2014/main" id="{CC3D09B4-6CE7-504F-AE0B-9CC984E4C693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E.B.E.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0E47062F-9E9D-3F54-2ECB-F51627EC0EEC}"/>
              </a:ext>
            </a:extLst>
          </p:cNvPr>
          <p:cNvGrpSpPr/>
          <p:nvPr/>
        </p:nvGrpSpPr>
        <p:grpSpPr>
          <a:xfrm>
            <a:off x="5284757" y="5011607"/>
            <a:ext cx="1749333" cy="384100"/>
            <a:chOff x="0" y="0"/>
            <a:chExt cx="1120152" cy="252000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4913621A-64ED-C142-304C-B5E7FD3D490D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Cuadro de texto 64">
              <a:extLst>
                <a:ext uri="{FF2B5EF4-FFF2-40B4-BE49-F238E27FC236}">
                  <a16:creationId xmlns:a16="http://schemas.microsoft.com/office/drawing/2014/main" id="{ED5BFF8F-6988-86B5-B232-06EBF20F16CA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Cotizaciones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sociales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4825DB30-D36F-757F-8285-57D43F0871E4}"/>
              </a:ext>
            </a:extLst>
          </p:cNvPr>
          <p:cNvGrpSpPr/>
          <p:nvPr/>
        </p:nvGrpSpPr>
        <p:grpSpPr>
          <a:xfrm>
            <a:off x="3002071" y="5311093"/>
            <a:ext cx="2478157" cy="505132"/>
            <a:chOff x="0" y="7315"/>
            <a:chExt cx="1120152" cy="252000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E9710A48-4A54-B897-E87C-54168293EFFC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Cuadro de texto 69">
              <a:extLst>
                <a:ext uri="{FF2B5EF4-FFF2-40B4-BE49-F238E27FC236}">
                  <a16:creationId xmlns:a16="http://schemas.microsoft.com/office/drawing/2014/main" id="{E4425133-5096-39FF-3ACA-D98E64E4369E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Impuestos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netos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s/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producción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FC55543F-93F9-A18E-D9CF-1B474C845C3D}"/>
              </a:ext>
            </a:extLst>
          </p:cNvPr>
          <p:cNvCxnSpPr/>
          <p:nvPr/>
        </p:nvCxnSpPr>
        <p:spPr>
          <a:xfrm>
            <a:off x="8384399" y="4090419"/>
            <a:ext cx="0" cy="110383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8C42E682-DA45-DC3A-3448-D8E8B841F4C9}"/>
              </a:ext>
            </a:extLst>
          </p:cNvPr>
          <p:cNvCxnSpPr/>
          <p:nvPr/>
        </p:nvCxnSpPr>
        <p:spPr>
          <a:xfrm>
            <a:off x="8630916" y="4077167"/>
            <a:ext cx="0" cy="148152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75083F10-3D65-E191-BDA2-C43F0B051398}"/>
              </a:ext>
            </a:extLst>
          </p:cNvPr>
          <p:cNvCxnSpPr/>
          <p:nvPr/>
        </p:nvCxnSpPr>
        <p:spPr>
          <a:xfrm flipV="1">
            <a:off x="6722353" y="4579272"/>
            <a:ext cx="0" cy="296207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o 82">
            <a:extLst>
              <a:ext uri="{FF2B5EF4-FFF2-40B4-BE49-F238E27FC236}">
                <a16:creationId xmlns:a16="http://schemas.microsoft.com/office/drawing/2014/main" id="{D8BAF24E-EF19-6DA0-41B4-DCEF978FAC5D}"/>
              </a:ext>
            </a:extLst>
          </p:cNvPr>
          <p:cNvGrpSpPr/>
          <p:nvPr/>
        </p:nvGrpSpPr>
        <p:grpSpPr>
          <a:xfrm>
            <a:off x="5349290" y="1739817"/>
            <a:ext cx="1060315" cy="318286"/>
            <a:chOff x="0" y="0"/>
            <a:chExt cx="684000" cy="216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D5CA11AF-2EDE-A87F-B287-12FFF04E99DF}"/>
                </a:ext>
              </a:extLst>
            </p:cNvPr>
            <p:cNvSpPr/>
            <p:nvPr/>
          </p:nvSpPr>
          <p:spPr>
            <a:xfrm>
              <a:off x="0" y="0"/>
              <a:ext cx="684000" cy="216000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92D050"/>
                </a:gs>
              </a:gsLst>
              <a:lin ang="16200000" scaled="1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Cuadro de texto 59">
              <a:extLst>
                <a:ext uri="{FF2B5EF4-FFF2-40B4-BE49-F238E27FC236}">
                  <a16:creationId xmlns:a16="http://schemas.microsoft.com/office/drawing/2014/main" id="{76557365-44E4-5694-94C4-47910155E64B}"/>
                </a:ext>
              </a:extLst>
            </p:cNvPr>
            <p:cNvSpPr txBox="1"/>
            <p:nvPr/>
          </p:nvSpPr>
          <p:spPr>
            <a:xfrm>
              <a:off x="34506" y="34506"/>
              <a:ext cx="612000" cy="1414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Salarios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76A56F02-7E77-20B0-16E0-9FF483C43037}"/>
              </a:ext>
            </a:extLst>
          </p:cNvPr>
          <p:cNvCxnSpPr>
            <a:cxnSpLocks/>
          </p:cNvCxnSpPr>
          <p:nvPr/>
        </p:nvCxnSpPr>
        <p:spPr>
          <a:xfrm>
            <a:off x="8385228" y="1890181"/>
            <a:ext cx="0" cy="20027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227D370D-C181-50B0-3343-B29D7C740B3D}"/>
              </a:ext>
            </a:extLst>
          </p:cNvPr>
          <p:cNvCxnSpPr>
            <a:cxnSpLocks/>
          </p:cNvCxnSpPr>
          <p:nvPr/>
        </p:nvCxnSpPr>
        <p:spPr>
          <a:xfrm>
            <a:off x="3309555" y="1884254"/>
            <a:ext cx="0" cy="37432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616B77AE-EB64-893C-FDC1-882D44F35D4A}"/>
              </a:ext>
            </a:extLst>
          </p:cNvPr>
          <p:cNvSpPr/>
          <p:nvPr/>
        </p:nvSpPr>
        <p:spPr>
          <a:xfrm>
            <a:off x="7984475" y="3593060"/>
            <a:ext cx="773344" cy="7037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Cuadro de texto 33">
            <a:extLst>
              <a:ext uri="{FF2B5EF4-FFF2-40B4-BE49-F238E27FC236}">
                <a16:creationId xmlns:a16="http://schemas.microsoft.com/office/drawing/2014/main" id="{C78DDCC0-8739-959A-7E56-19F9B213BF02}"/>
              </a:ext>
            </a:extLst>
          </p:cNvPr>
          <p:cNvSpPr txBox="1"/>
          <p:nvPr/>
        </p:nvSpPr>
        <p:spPr>
          <a:xfrm>
            <a:off x="7988367" y="3618537"/>
            <a:ext cx="783621" cy="6527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</a:t>
            </a: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añadido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uadro de texto 18">
            <a:extLst>
              <a:ext uri="{FF2B5EF4-FFF2-40B4-BE49-F238E27FC236}">
                <a16:creationId xmlns:a16="http://schemas.microsoft.com/office/drawing/2014/main" id="{BCF9ECAB-5715-3096-B158-77596D6F1A13}"/>
              </a:ext>
            </a:extLst>
          </p:cNvPr>
          <p:cNvSpPr txBox="1"/>
          <p:nvPr/>
        </p:nvSpPr>
        <p:spPr>
          <a:xfrm>
            <a:off x="3404432" y="3666047"/>
            <a:ext cx="1142958" cy="196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Impuestos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60FCA15E-7889-F63B-5B1B-4A6D076EB5D9}"/>
              </a:ext>
            </a:extLst>
          </p:cNvPr>
          <p:cNvCxnSpPr/>
          <p:nvPr/>
        </p:nvCxnSpPr>
        <p:spPr>
          <a:xfrm flipV="1">
            <a:off x="3948271" y="4266602"/>
            <a:ext cx="1908000" cy="49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 de texto 21">
            <a:extLst>
              <a:ext uri="{FF2B5EF4-FFF2-40B4-BE49-F238E27FC236}">
                <a16:creationId xmlns:a16="http://schemas.microsoft.com/office/drawing/2014/main" id="{6AD00BA6-6A91-3EB2-F068-FB9D0695D0CA}"/>
              </a:ext>
            </a:extLst>
          </p:cNvPr>
          <p:cNvSpPr txBox="1"/>
          <p:nvPr/>
        </p:nvSpPr>
        <p:spPr>
          <a:xfrm>
            <a:off x="2697272" y="2696065"/>
            <a:ext cx="1269541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Dependientes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Cuadro de texto 16">
            <a:extLst>
              <a:ext uri="{FF2B5EF4-FFF2-40B4-BE49-F238E27FC236}">
                <a16:creationId xmlns:a16="http://schemas.microsoft.com/office/drawing/2014/main" id="{CABB5980-B114-1BEF-11BE-C7B6471AD1F3}"/>
              </a:ext>
            </a:extLst>
          </p:cNvPr>
          <p:cNvSpPr txBox="1"/>
          <p:nvPr/>
        </p:nvSpPr>
        <p:spPr>
          <a:xfrm>
            <a:off x="4349985" y="3963621"/>
            <a:ext cx="1297070" cy="60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Prestación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adro de texto 1">
            <a:extLst>
              <a:ext uri="{FF2B5EF4-FFF2-40B4-BE49-F238E27FC236}">
                <a16:creationId xmlns:a16="http://schemas.microsoft.com/office/drawing/2014/main" id="{DCB767E6-A135-8CA7-596F-7F582BEC4B89}"/>
              </a:ext>
            </a:extLst>
          </p:cNvPr>
          <p:cNvSpPr txBox="1"/>
          <p:nvPr/>
        </p:nvSpPr>
        <p:spPr>
          <a:xfrm>
            <a:off x="2445556" y="3964923"/>
            <a:ext cx="1727999" cy="6071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45758EAF-2EA8-A45E-85CC-EACEF64162C9}"/>
              </a:ext>
            </a:extLst>
          </p:cNvPr>
          <p:cNvCxnSpPr>
            <a:cxnSpLocks/>
          </p:cNvCxnSpPr>
          <p:nvPr/>
        </p:nvCxnSpPr>
        <p:spPr>
          <a:xfrm>
            <a:off x="1220104" y="4268488"/>
            <a:ext cx="1218305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38A7B7B7-4F1C-98AF-3D5B-FAD2F33C16ED}"/>
              </a:ext>
            </a:extLst>
          </p:cNvPr>
          <p:cNvCxnSpPr>
            <a:cxnSpLocks/>
          </p:cNvCxnSpPr>
          <p:nvPr/>
        </p:nvCxnSpPr>
        <p:spPr>
          <a:xfrm>
            <a:off x="1226761" y="2910129"/>
            <a:ext cx="0" cy="135835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E0E8D1A6-B5B5-E4AD-9E9E-B989A06361C9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2204927" y="2910129"/>
            <a:ext cx="485198" cy="6739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o 97">
            <a:extLst>
              <a:ext uri="{FF2B5EF4-FFF2-40B4-BE49-F238E27FC236}">
                <a16:creationId xmlns:a16="http://schemas.microsoft.com/office/drawing/2014/main" id="{B3613F9B-B7F9-FFD5-EDC6-AF0B49AE6267}"/>
              </a:ext>
            </a:extLst>
          </p:cNvPr>
          <p:cNvGrpSpPr/>
          <p:nvPr/>
        </p:nvGrpSpPr>
        <p:grpSpPr>
          <a:xfrm>
            <a:off x="204220" y="2730582"/>
            <a:ext cx="2027446" cy="384232"/>
            <a:chOff x="0" y="0"/>
            <a:chExt cx="1120152" cy="252000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B4AF290A-1484-CEA8-748C-0AC403163B7B}"/>
                </a:ext>
              </a:extLst>
            </p:cNvPr>
            <p:cNvSpPr/>
            <p:nvPr/>
          </p:nvSpPr>
          <p:spPr>
            <a:xfrm>
              <a:off x="0" y="0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Cuadro de texto 64">
              <a:extLst>
                <a:ext uri="{FF2B5EF4-FFF2-40B4-BE49-F238E27FC236}">
                  <a16:creationId xmlns:a16="http://schemas.microsoft.com/office/drawing/2014/main" id="{00E32517-D50B-09C5-0E21-6B235469381D}"/>
                </a:ext>
              </a:extLst>
            </p:cNvPr>
            <p:cNvSpPr txBox="1"/>
            <p:nvPr/>
          </p:nvSpPr>
          <p:spPr>
            <a:xfrm>
              <a:off x="25879" y="51691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Prestaciones</a:t>
              </a:r>
              <a:r>
                <a:rPr lang="en-US" sz="1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económicas</a:t>
              </a:r>
              <a:endPara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904A3902-D3BC-CE8B-8611-ABA76FF89B06}"/>
              </a:ext>
            </a:extLst>
          </p:cNvPr>
          <p:cNvCxnSpPr/>
          <p:nvPr/>
        </p:nvCxnSpPr>
        <p:spPr>
          <a:xfrm>
            <a:off x="4945513" y="2911474"/>
            <a:ext cx="0" cy="1052147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DA308527-911B-5920-47F4-F038184AEBB7}"/>
              </a:ext>
            </a:extLst>
          </p:cNvPr>
          <p:cNvCxnSpPr>
            <a:cxnSpLocks/>
          </p:cNvCxnSpPr>
          <p:nvPr/>
        </p:nvCxnSpPr>
        <p:spPr>
          <a:xfrm>
            <a:off x="5768088" y="2912065"/>
            <a:ext cx="659972" cy="0"/>
          </a:xfrm>
          <a:prstGeom prst="straightConnector1">
            <a:avLst/>
          </a:prstGeom>
          <a:ln w="25400"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2BE27F3F-37C7-886E-6AC3-9844099D33A0}"/>
              </a:ext>
            </a:extLst>
          </p:cNvPr>
          <p:cNvCxnSpPr>
            <a:cxnSpLocks/>
          </p:cNvCxnSpPr>
          <p:nvPr/>
        </p:nvCxnSpPr>
        <p:spPr>
          <a:xfrm>
            <a:off x="6434172" y="2910129"/>
            <a:ext cx="0" cy="426959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2EF04930-266C-B6D5-D85E-D59B5056BEBF}"/>
              </a:ext>
            </a:extLst>
          </p:cNvPr>
          <p:cNvCxnSpPr>
            <a:cxnSpLocks/>
          </p:cNvCxnSpPr>
          <p:nvPr/>
        </p:nvCxnSpPr>
        <p:spPr>
          <a:xfrm>
            <a:off x="3969502" y="2912065"/>
            <a:ext cx="1225091" cy="0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149C7A5C-145D-BD28-8B1E-2E72D68E16FC}"/>
              </a:ext>
            </a:extLst>
          </p:cNvPr>
          <p:cNvCxnSpPr>
            <a:cxnSpLocks/>
          </p:cNvCxnSpPr>
          <p:nvPr/>
        </p:nvCxnSpPr>
        <p:spPr>
          <a:xfrm flipV="1">
            <a:off x="5647055" y="3057248"/>
            <a:ext cx="0" cy="623444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de flecha 106">
            <a:extLst>
              <a:ext uri="{FF2B5EF4-FFF2-40B4-BE49-F238E27FC236}">
                <a16:creationId xmlns:a16="http://schemas.microsoft.com/office/drawing/2014/main" id="{0270BB68-12A2-9B72-D396-56B7B6E5FA5D}"/>
              </a:ext>
            </a:extLst>
          </p:cNvPr>
          <p:cNvCxnSpPr>
            <a:cxnSpLocks/>
          </p:cNvCxnSpPr>
          <p:nvPr/>
        </p:nvCxnSpPr>
        <p:spPr>
          <a:xfrm>
            <a:off x="6197265" y="2481536"/>
            <a:ext cx="854973" cy="0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561E4862-D451-A719-2919-1D5C5F3147BB}"/>
              </a:ext>
            </a:extLst>
          </p:cNvPr>
          <p:cNvCxnSpPr>
            <a:cxnSpLocks/>
          </p:cNvCxnSpPr>
          <p:nvPr/>
        </p:nvCxnSpPr>
        <p:spPr>
          <a:xfrm>
            <a:off x="7052238" y="2483170"/>
            <a:ext cx="0" cy="853918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 de texto 29">
            <a:extLst>
              <a:ext uri="{FF2B5EF4-FFF2-40B4-BE49-F238E27FC236}">
                <a16:creationId xmlns:a16="http://schemas.microsoft.com/office/drawing/2014/main" id="{942105F0-1627-451F-C75B-12115C29A5E3}"/>
              </a:ext>
            </a:extLst>
          </p:cNvPr>
          <p:cNvSpPr txBox="1"/>
          <p:nvPr/>
        </p:nvSpPr>
        <p:spPr>
          <a:xfrm>
            <a:off x="5210052" y="2357574"/>
            <a:ext cx="987213" cy="69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 w="28575">
            <a:solidFill>
              <a:srgbClr val="41719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Consumo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0" name="Conector recto de flecha 109">
            <a:extLst>
              <a:ext uri="{FF2B5EF4-FFF2-40B4-BE49-F238E27FC236}">
                <a16:creationId xmlns:a16="http://schemas.microsoft.com/office/drawing/2014/main" id="{05ECDACC-DA3D-A411-D4B0-802E5D95992C}"/>
              </a:ext>
            </a:extLst>
          </p:cNvPr>
          <p:cNvCxnSpPr>
            <a:cxnSpLocks/>
          </p:cNvCxnSpPr>
          <p:nvPr/>
        </p:nvCxnSpPr>
        <p:spPr>
          <a:xfrm>
            <a:off x="3892107" y="2481536"/>
            <a:ext cx="1317945" cy="0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DBDFE60A-CA00-E4AD-F137-DDCDA6F55D3A}"/>
              </a:ext>
            </a:extLst>
          </p:cNvPr>
          <p:cNvSpPr txBox="1"/>
          <p:nvPr/>
        </p:nvSpPr>
        <p:spPr>
          <a:xfrm>
            <a:off x="2697272" y="2258582"/>
            <a:ext cx="1269541" cy="432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Trabajadores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Cuadro de texto 21">
            <a:extLst>
              <a:ext uri="{FF2B5EF4-FFF2-40B4-BE49-F238E27FC236}">
                <a16:creationId xmlns:a16="http://schemas.microsoft.com/office/drawing/2014/main" id="{C8917CF6-BE49-9EB7-5685-95776368AE19}"/>
              </a:ext>
            </a:extLst>
          </p:cNvPr>
          <p:cNvSpPr txBox="1"/>
          <p:nvPr/>
        </p:nvSpPr>
        <p:spPr>
          <a:xfrm>
            <a:off x="2702720" y="2262222"/>
            <a:ext cx="1264093" cy="432000"/>
          </a:xfrm>
          <a:prstGeom prst="rect">
            <a:avLst/>
          </a:prstGeom>
          <a:solidFill>
            <a:srgbClr val="00B050">
              <a:alpha val="20000"/>
            </a:srgb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4175A72E-A0F0-7746-6301-92ACBAC9D912}"/>
              </a:ext>
            </a:extLst>
          </p:cNvPr>
          <p:cNvCxnSpPr>
            <a:cxnSpLocks/>
          </p:cNvCxnSpPr>
          <p:nvPr/>
        </p:nvCxnSpPr>
        <p:spPr>
          <a:xfrm>
            <a:off x="1226761" y="1859701"/>
            <a:ext cx="0" cy="621835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6517E970-73D3-A070-93A9-D76FF27ED85C}"/>
              </a:ext>
            </a:extLst>
          </p:cNvPr>
          <p:cNvCxnSpPr>
            <a:cxnSpLocks/>
          </p:cNvCxnSpPr>
          <p:nvPr/>
        </p:nvCxnSpPr>
        <p:spPr>
          <a:xfrm>
            <a:off x="1220104" y="2481536"/>
            <a:ext cx="1475402" cy="0"/>
          </a:xfrm>
          <a:prstGeom prst="straightConnector1">
            <a:avLst/>
          </a:prstGeom>
          <a:ln w="2540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uadro de texto 4">
            <a:extLst>
              <a:ext uri="{FF2B5EF4-FFF2-40B4-BE49-F238E27FC236}">
                <a16:creationId xmlns:a16="http://schemas.microsoft.com/office/drawing/2014/main" id="{FB2D7424-1AB9-4766-5DE9-4C34F121624E}"/>
              </a:ext>
            </a:extLst>
          </p:cNvPr>
          <p:cNvSpPr txBox="1"/>
          <p:nvPr/>
        </p:nvSpPr>
        <p:spPr>
          <a:xfrm>
            <a:off x="5867351" y="4161832"/>
            <a:ext cx="1702800" cy="2084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sociales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3A7581EF-68C3-6255-9F00-8494CA8C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45200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E1763-E6AE-EA4C-CC31-A59F1610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9578D73-6919-B1B8-77A5-275E8A41745C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A33A0295-61A9-8EB4-860E-DF50A7F4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8455E9F0-9D7F-4877-54A2-B3C8E9286FC6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87CE286-CC24-5515-B007-BA4ED725F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B99838-FE1A-2D0B-4A8E-9B6D0B47381B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E19236C-6B39-57B0-62A6-FCE8ABEB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92A6FFD6-E604-B123-6C0B-6B367987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9E8F1FFD-E2D9-93CF-A5B4-7A2F7EA8452E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BCEC1A-F4FA-8B06-B4F4-E884874B5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471CE87-9175-D90F-ACA2-C4B545FE9FB6}"/>
              </a:ext>
            </a:extLst>
          </p:cNvPr>
          <p:cNvSpPr/>
          <p:nvPr/>
        </p:nvSpPr>
        <p:spPr>
          <a:xfrm>
            <a:off x="1097280" y="2851528"/>
            <a:ext cx="6940933" cy="2262823"/>
          </a:xfrm>
          <a:prstGeom prst="rect">
            <a:avLst/>
          </a:prstGeom>
          <a:solidFill>
            <a:srgbClr val="F8EDEC">
              <a:alpha val="50196"/>
            </a:srgbClr>
          </a:solidFill>
          <a:ln w="3175"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 de texto 136">
            <a:extLst>
              <a:ext uri="{FF2B5EF4-FFF2-40B4-BE49-F238E27FC236}">
                <a16:creationId xmlns:a16="http://schemas.microsoft.com/office/drawing/2014/main" id="{F818AF8B-261F-BE89-A195-42DCB2DD729E}"/>
              </a:ext>
            </a:extLst>
          </p:cNvPr>
          <p:cNvSpPr txBox="1"/>
          <p:nvPr/>
        </p:nvSpPr>
        <p:spPr>
          <a:xfrm>
            <a:off x="149869" y="5178551"/>
            <a:ext cx="1868081" cy="3464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r>
              <a:rPr lang="en-U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 del Sector Público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55D569A-DC9B-6F69-CAA5-AD7D134D94BC}"/>
              </a:ext>
            </a:extLst>
          </p:cNvPr>
          <p:cNvCxnSpPr>
            <a:cxnSpLocks/>
          </p:cNvCxnSpPr>
          <p:nvPr/>
        </p:nvCxnSpPr>
        <p:spPr>
          <a:xfrm flipH="1" flipV="1">
            <a:off x="4567193" y="1577326"/>
            <a:ext cx="0" cy="141995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4CDA95B9-D633-DB60-FD89-924838279115}"/>
              </a:ext>
            </a:extLst>
          </p:cNvPr>
          <p:cNvSpPr txBox="1"/>
          <p:nvPr/>
        </p:nvSpPr>
        <p:spPr>
          <a:xfrm>
            <a:off x="2602527" y="134257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Shock de demanda exógeno</a:t>
            </a: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03D0C900-546F-D0A3-889B-DC65A6B31D76}"/>
              </a:ext>
            </a:extLst>
          </p:cNvPr>
          <p:cNvSpPr txBox="1"/>
          <p:nvPr/>
        </p:nvSpPr>
        <p:spPr>
          <a:xfrm>
            <a:off x="5213144" y="3680412"/>
            <a:ext cx="122991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Cotizaciones</a:t>
            </a:r>
            <a:r>
              <a:rPr lang="en-U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 Sociales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5EEC9FA-446D-D4C4-36C1-C5C9A37C0B9E}"/>
              </a:ext>
            </a:extLst>
          </p:cNvPr>
          <p:cNvCxnSpPr>
            <a:cxnSpLocks/>
          </p:cNvCxnSpPr>
          <p:nvPr/>
        </p:nvCxnSpPr>
        <p:spPr>
          <a:xfrm>
            <a:off x="2659985" y="4585107"/>
            <a:ext cx="3812482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 de texto 136">
            <a:extLst>
              <a:ext uri="{FF2B5EF4-FFF2-40B4-BE49-F238E27FC236}">
                <a16:creationId xmlns:a16="http://schemas.microsoft.com/office/drawing/2014/main" id="{D9CA5EE4-3500-762C-64FB-EB021447F192}"/>
              </a:ext>
            </a:extLst>
          </p:cNvPr>
          <p:cNvSpPr txBox="1"/>
          <p:nvPr/>
        </p:nvSpPr>
        <p:spPr>
          <a:xfrm>
            <a:off x="2706973" y="4342242"/>
            <a:ext cx="1603436" cy="3089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Transferencias</a:t>
            </a:r>
            <a:r>
              <a:rPr lang="en-U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 de </a:t>
            </a: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Renta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277165DE-01CE-9053-D846-6E0B7962E06C}"/>
              </a:ext>
            </a:extLst>
          </p:cNvPr>
          <p:cNvSpPr txBox="1"/>
          <p:nvPr/>
        </p:nvSpPr>
        <p:spPr>
          <a:xfrm>
            <a:off x="1220986" y="3724989"/>
            <a:ext cx="1440000" cy="13404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 de texto 136">
            <a:extLst>
              <a:ext uri="{FF2B5EF4-FFF2-40B4-BE49-F238E27FC236}">
                <a16:creationId xmlns:a16="http://schemas.microsoft.com/office/drawing/2014/main" id="{7786D810-EC25-5228-E731-9EB41D483874}"/>
              </a:ext>
            </a:extLst>
          </p:cNvPr>
          <p:cNvSpPr txBox="1"/>
          <p:nvPr/>
        </p:nvSpPr>
        <p:spPr>
          <a:xfrm>
            <a:off x="4855288" y="4009193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lvl="0" algn="r"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Impuestos</a:t>
            </a:r>
            <a:r>
              <a:rPr lang="en-U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 </a:t>
            </a: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directos</a:t>
            </a:r>
            <a:endParaRPr lang="en-US" sz="1200" b="0" dirty="0">
              <a:solidFill>
                <a:srgbClr val="4A7EBB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Cuadro de texto 136">
            <a:extLst>
              <a:ext uri="{FF2B5EF4-FFF2-40B4-BE49-F238E27FC236}">
                <a16:creationId xmlns:a16="http://schemas.microsoft.com/office/drawing/2014/main" id="{FB3F50E5-9308-3B77-CABE-92AB181F391E}"/>
              </a:ext>
            </a:extLst>
          </p:cNvPr>
          <p:cNvSpPr txBox="1"/>
          <p:nvPr/>
        </p:nvSpPr>
        <p:spPr>
          <a:xfrm>
            <a:off x="2839373" y="2870583"/>
            <a:ext cx="965616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C1DBF73-FBC6-C411-4D4D-86D0FE13780C}"/>
              </a:ext>
            </a:extLst>
          </p:cNvPr>
          <p:cNvCxnSpPr>
            <a:cxnSpLocks/>
          </p:cNvCxnSpPr>
          <p:nvPr/>
        </p:nvCxnSpPr>
        <p:spPr>
          <a:xfrm>
            <a:off x="1913461" y="3204356"/>
            <a:ext cx="0" cy="520633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139C600-5499-69A8-D747-936B697054C3}"/>
              </a:ext>
            </a:extLst>
          </p:cNvPr>
          <p:cNvCxnSpPr>
            <a:cxnSpLocks/>
          </p:cNvCxnSpPr>
          <p:nvPr/>
        </p:nvCxnSpPr>
        <p:spPr>
          <a:xfrm>
            <a:off x="7592641" y="3059949"/>
            <a:ext cx="0" cy="66504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AB44B1D-FF3A-A7D4-49FC-9EC71E10098C}"/>
              </a:ext>
            </a:extLst>
          </p:cNvPr>
          <p:cNvCxnSpPr>
            <a:cxnSpLocks/>
          </p:cNvCxnSpPr>
          <p:nvPr/>
        </p:nvCxnSpPr>
        <p:spPr>
          <a:xfrm>
            <a:off x="6871020" y="3391052"/>
            <a:ext cx="0" cy="3346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 de texto 136">
            <a:extLst>
              <a:ext uri="{FF2B5EF4-FFF2-40B4-BE49-F238E27FC236}">
                <a16:creationId xmlns:a16="http://schemas.microsoft.com/office/drawing/2014/main" id="{C53F090B-E1B3-D3CE-2EFA-4385DE1F9ED7}"/>
              </a:ext>
            </a:extLst>
          </p:cNvPr>
          <p:cNvSpPr txBox="1"/>
          <p:nvPr/>
        </p:nvSpPr>
        <p:spPr>
          <a:xfrm>
            <a:off x="3826856" y="2997277"/>
            <a:ext cx="1478740" cy="43338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F0B1D286-85AA-F213-47FB-89D06B799AAF}"/>
              </a:ext>
            </a:extLst>
          </p:cNvPr>
          <p:cNvCxnSpPr>
            <a:cxnSpLocks/>
          </p:cNvCxnSpPr>
          <p:nvPr/>
        </p:nvCxnSpPr>
        <p:spPr>
          <a:xfrm flipH="1">
            <a:off x="1913461" y="3204356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1FCA22EC-2706-1D73-74D2-365EE727B74D}"/>
              </a:ext>
            </a:extLst>
          </p:cNvPr>
          <p:cNvSpPr txBox="1"/>
          <p:nvPr/>
        </p:nvSpPr>
        <p:spPr>
          <a:xfrm flipH="1">
            <a:off x="5345907" y="3087889"/>
            <a:ext cx="1717756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 err="1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Remuneración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 a los </a:t>
            </a:r>
            <a:r>
              <a:rPr kumimoji="0" lang="en-US" sz="1200" b="0" i="0" u="none" strike="noStrike" kern="1200" cap="none" spc="0" normalizeH="0" baseline="0" dirty="0" err="1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trabajadores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" name="Cuadro de texto 136">
            <a:extLst>
              <a:ext uri="{FF2B5EF4-FFF2-40B4-BE49-F238E27FC236}">
                <a16:creationId xmlns:a16="http://schemas.microsoft.com/office/drawing/2014/main" id="{E7169F72-A4F8-01BE-EE57-ECBCC01C54B4}"/>
              </a:ext>
            </a:extLst>
          </p:cNvPr>
          <p:cNvSpPr txBox="1"/>
          <p:nvPr/>
        </p:nvSpPr>
        <p:spPr>
          <a:xfrm flipH="1">
            <a:off x="5345908" y="2810849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Beneficio</a:t>
            </a:r>
            <a:r>
              <a:rPr lang="en-U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 </a:t>
            </a: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empresarial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60B066F2-970E-B9A1-321A-D2D89BB1FDB7}"/>
              </a:ext>
            </a:extLst>
          </p:cNvPr>
          <p:cNvCxnSpPr>
            <a:cxnSpLocks/>
          </p:cNvCxnSpPr>
          <p:nvPr/>
        </p:nvCxnSpPr>
        <p:spPr>
          <a:xfrm>
            <a:off x="5310382" y="3059949"/>
            <a:ext cx="228225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90802DA-1025-3CA1-32C3-071447FB6072}"/>
              </a:ext>
            </a:extLst>
          </p:cNvPr>
          <p:cNvCxnSpPr>
            <a:cxnSpLocks/>
          </p:cNvCxnSpPr>
          <p:nvPr/>
        </p:nvCxnSpPr>
        <p:spPr>
          <a:xfrm>
            <a:off x="5310382" y="3390358"/>
            <a:ext cx="156063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 de texto 136">
            <a:extLst>
              <a:ext uri="{FF2B5EF4-FFF2-40B4-BE49-F238E27FC236}">
                <a16:creationId xmlns:a16="http://schemas.microsoft.com/office/drawing/2014/main" id="{E091AA03-D8A2-E383-856E-2FFA004988C0}"/>
              </a:ext>
            </a:extLst>
          </p:cNvPr>
          <p:cNvSpPr txBox="1"/>
          <p:nvPr/>
        </p:nvSpPr>
        <p:spPr>
          <a:xfrm>
            <a:off x="4966628" y="5054981"/>
            <a:ext cx="1868083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r>
              <a:rPr lang="en-U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 del Sector Privado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FFFF890-0E2E-5911-8A7D-E3A2512E9BD0}"/>
              </a:ext>
            </a:extLst>
          </p:cNvPr>
          <p:cNvCxnSpPr>
            <a:cxnSpLocks/>
          </p:cNvCxnSpPr>
          <p:nvPr/>
        </p:nvCxnSpPr>
        <p:spPr>
          <a:xfrm flipH="1">
            <a:off x="2659985" y="3923277"/>
            <a:ext cx="382483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1D11250-E4D5-36E9-7B8F-69CC1691EC99}"/>
              </a:ext>
            </a:extLst>
          </p:cNvPr>
          <p:cNvCxnSpPr>
            <a:cxnSpLocks/>
          </p:cNvCxnSpPr>
          <p:nvPr/>
        </p:nvCxnSpPr>
        <p:spPr>
          <a:xfrm flipH="1">
            <a:off x="2659985" y="4240504"/>
            <a:ext cx="382483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 de texto 136">
            <a:extLst>
              <a:ext uri="{FF2B5EF4-FFF2-40B4-BE49-F238E27FC236}">
                <a16:creationId xmlns:a16="http://schemas.microsoft.com/office/drawing/2014/main" id="{B0A97A69-EF43-39D5-321F-3B04C72E2255}"/>
              </a:ext>
            </a:extLst>
          </p:cNvPr>
          <p:cNvSpPr txBox="1"/>
          <p:nvPr/>
        </p:nvSpPr>
        <p:spPr>
          <a:xfrm>
            <a:off x="7552218" y="503510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7" name="Cuadro de texto 136">
            <a:extLst>
              <a:ext uri="{FF2B5EF4-FFF2-40B4-BE49-F238E27FC236}">
                <a16:creationId xmlns:a16="http://schemas.microsoft.com/office/drawing/2014/main" id="{B85BF6EB-5FCC-1867-B9AF-1A5D90DF8F93}"/>
              </a:ext>
            </a:extLst>
          </p:cNvPr>
          <p:cNvSpPr txBox="1"/>
          <p:nvPr/>
        </p:nvSpPr>
        <p:spPr>
          <a:xfrm>
            <a:off x="5213144" y="461140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Impuestos</a:t>
            </a:r>
            <a:r>
              <a:rPr lang="en-US" sz="1200" b="0" dirty="0">
                <a:solidFill>
                  <a:srgbClr val="4A7EBB"/>
                </a:solidFill>
                <a:latin typeface="Arial Narrow" panose="020B0606020202030204" pitchFamily="34" charset="0"/>
              </a:rPr>
              <a:t> </a:t>
            </a:r>
            <a:r>
              <a:rPr lang="en-US" sz="1200" b="0" dirty="0" err="1">
                <a:solidFill>
                  <a:srgbClr val="4A7EBB"/>
                </a:solidFill>
                <a:latin typeface="Arial Narrow" panose="020B0606020202030204" pitchFamily="34" charset="0"/>
              </a:rPr>
              <a:t>indirectos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D7C557E5-474E-255A-85AA-C05B08F23C7B}"/>
              </a:ext>
            </a:extLst>
          </p:cNvPr>
          <p:cNvCxnSpPr>
            <a:cxnSpLocks/>
          </p:cNvCxnSpPr>
          <p:nvPr/>
        </p:nvCxnSpPr>
        <p:spPr>
          <a:xfrm flipH="1">
            <a:off x="2659985" y="4858300"/>
            <a:ext cx="381478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3F8767B-9AB0-A4BD-EE68-6929611B4896}"/>
              </a:ext>
            </a:extLst>
          </p:cNvPr>
          <p:cNvCxnSpPr>
            <a:cxnSpLocks/>
          </p:cNvCxnSpPr>
          <p:nvPr/>
        </p:nvCxnSpPr>
        <p:spPr>
          <a:xfrm flipH="1">
            <a:off x="1913461" y="5065424"/>
            <a:ext cx="0" cy="1048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84846CE8-E1DA-9885-7A02-E6A65BBA6546}"/>
              </a:ext>
            </a:extLst>
          </p:cNvPr>
          <p:cNvCxnSpPr>
            <a:cxnSpLocks/>
          </p:cNvCxnSpPr>
          <p:nvPr/>
        </p:nvCxnSpPr>
        <p:spPr>
          <a:xfrm>
            <a:off x="1913461" y="6113778"/>
            <a:ext cx="667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8F51D4A-0C45-E530-1FE3-A680EFC02D29}"/>
              </a:ext>
            </a:extLst>
          </p:cNvPr>
          <p:cNvGrpSpPr/>
          <p:nvPr/>
        </p:nvGrpSpPr>
        <p:grpSpPr>
          <a:xfrm>
            <a:off x="4075654" y="1746776"/>
            <a:ext cx="975382" cy="365760"/>
            <a:chOff x="0" y="7315"/>
            <a:chExt cx="1120152" cy="252000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01F487E1-6B12-C018-FAE5-6880FFAE7AA1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Cuadro de texto 149">
              <a:extLst>
                <a:ext uri="{FF2B5EF4-FFF2-40B4-BE49-F238E27FC236}">
                  <a16:creationId xmlns:a16="http://schemas.microsoft.com/office/drawing/2014/main" id="{D629AD6C-8CF9-7C53-57C9-229CEC4EC381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N1 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D28F8072-40B5-93E9-1234-4BA42527B8D2}"/>
              </a:ext>
            </a:extLst>
          </p:cNvPr>
          <p:cNvGrpSpPr/>
          <p:nvPr/>
        </p:nvGrpSpPr>
        <p:grpSpPr>
          <a:xfrm>
            <a:off x="622760" y="2673624"/>
            <a:ext cx="975382" cy="365760"/>
            <a:chOff x="0" y="7315"/>
            <a:chExt cx="1120152" cy="252000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7C0D8980-277E-CAB0-036F-941683F1193F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Cuadro de texto 149">
              <a:extLst>
                <a:ext uri="{FF2B5EF4-FFF2-40B4-BE49-F238E27FC236}">
                  <a16:creationId xmlns:a16="http://schemas.microsoft.com/office/drawing/2014/main" id="{3A9187F2-46A3-F194-8ED2-EFBFD0603350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N2 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C1967D6-FB7B-18C7-C722-9A3148BDA91A}"/>
              </a:ext>
            </a:extLst>
          </p:cNvPr>
          <p:cNvCxnSpPr>
            <a:cxnSpLocks/>
          </p:cNvCxnSpPr>
          <p:nvPr/>
        </p:nvCxnSpPr>
        <p:spPr>
          <a:xfrm flipH="1">
            <a:off x="4566226" y="264522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7542D122-0803-D62A-1B64-5570BB5B2FF1}"/>
              </a:ext>
            </a:extLst>
          </p:cNvPr>
          <p:cNvCxnSpPr>
            <a:cxnSpLocks/>
          </p:cNvCxnSpPr>
          <p:nvPr/>
        </p:nvCxnSpPr>
        <p:spPr>
          <a:xfrm flipH="1">
            <a:off x="4566226" y="273763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D2FD9DDD-D401-6FAC-7FCA-D622948BCBFD}"/>
              </a:ext>
            </a:extLst>
          </p:cNvPr>
          <p:cNvCxnSpPr>
            <a:cxnSpLocks/>
          </p:cNvCxnSpPr>
          <p:nvPr/>
        </p:nvCxnSpPr>
        <p:spPr>
          <a:xfrm>
            <a:off x="8591107" y="2559564"/>
            <a:ext cx="0" cy="3554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D266C90A-0575-C130-08D4-D266E550C3B1}"/>
              </a:ext>
            </a:extLst>
          </p:cNvPr>
          <p:cNvCxnSpPr>
            <a:cxnSpLocks/>
          </p:cNvCxnSpPr>
          <p:nvPr/>
        </p:nvCxnSpPr>
        <p:spPr>
          <a:xfrm flipH="1">
            <a:off x="4566226" y="2559564"/>
            <a:ext cx="40248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C0D60FF2-4B41-23AE-A22F-BB1BCED097EB}"/>
              </a:ext>
            </a:extLst>
          </p:cNvPr>
          <p:cNvCxnSpPr>
            <a:cxnSpLocks/>
          </p:cNvCxnSpPr>
          <p:nvPr/>
        </p:nvCxnSpPr>
        <p:spPr>
          <a:xfrm>
            <a:off x="6871020" y="5070761"/>
            <a:ext cx="0" cy="841557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8A96995A-AD0F-D0A9-ECE7-4C9C52D22DB4}"/>
              </a:ext>
            </a:extLst>
          </p:cNvPr>
          <p:cNvCxnSpPr>
            <a:cxnSpLocks/>
          </p:cNvCxnSpPr>
          <p:nvPr/>
        </p:nvCxnSpPr>
        <p:spPr>
          <a:xfrm>
            <a:off x="7612519" y="506012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FF132849-05F0-C6E1-73F1-0ACECCBB0D2E}"/>
              </a:ext>
            </a:extLst>
          </p:cNvPr>
          <p:cNvCxnSpPr>
            <a:cxnSpLocks/>
          </p:cNvCxnSpPr>
          <p:nvPr/>
        </p:nvCxnSpPr>
        <p:spPr>
          <a:xfrm>
            <a:off x="8365500" y="273763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C055A0D-DA47-8345-82E4-70E3AB188A75}"/>
              </a:ext>
            </a:extLst>
          </p:cNvPr>
          <p:cNvCxnSpPr>
            <a:cxnSpLocks/>
          </p:cNvCxnSpPr>
          <p:nvPr/>
        </p:nvCxnSpPr>
        <p:spPr>
          <a:xfrm>
            <a:off x="8489077" y="2645221"/>
            <a:ext cx="0" cy="3267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98F428EA-2525-81A8-415E-11EA32CA8AD3}"/>
              </a:ext>
            </a:extLst>
          </p:cNvPr>
          <p:cNvCxnSpPr>
            <a:cxnSpLocks/>
          </p:cNvCxnSpPr>
          <p:nvPr/>
        </p:nvCxnSpPr>
        <p:spPr>
          <a:xfrm>
            <a:off x="7606262" y="556692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AE395FBD-15E8-486D-3503-3F59E6F1598E}"/>
              </a:ext>
            </a:extLst>
          </p:cNvPr>
          <p:cNvCxnSpPr>
            <a:cxnSpLocks/>
          </p:cNvCxnSpPr>
          <p:nvPr/>
        </p:nvCxnSpPr>
        <p:spPr>
          <a:xfrm>
            <a:off x="6865915" y="591231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A236E3E2-DFD1-E543-2752-2886475011C7}"/>
              </a:ext>
            </a:extLst>
          </p:cNvPr>
          <p:cNvGrpSpPr/>
          <p:nvPr/>
        </p:nvGrpSpPr>
        <p:grpSpPr>
          <a:xfrm>
            <a:off x="7996551" y="2465431"/>
            <a:ext cx="975382" cy="365760"/>
            <a:chOff x="0" y="7315"/>
            <a:chExt cx="1120152" cy="252000"/>
          </a:xfrm>
        </p:grpSpPr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A4A0776D-D2E9-5354-F0BA-8862C4E02335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Cuadro de texto 149">
              <a:extLst>
                <a:ext uri="{FF2B5EF4-FFF2-40B4-BE49-F238E27FC236}">
                  <a16:creationId xmlns:a16="http://schemas.microsoft.com/office/drawing/2014/main" id="{90D2E00D-8F2B-7797-789E-D9395E027EA4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N3 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20" name="Cuadro de texto 136">
            <a:extLst>
              <a:ext uri="{FF2B5EF4-FFF2-40B4-BE49-F238E27FC236}">
                <a16:creationId xmlns:a16="http://schemas.microsoft.com/office/drawing/2014/main" id="{B3532B45-A96A-B67A-809C-6E87BEF3C82B}"/>
              </a:ext>
            </a:extLst>
          </p:cNvPr>
          <p:cNvSpPr txBox="1"/>
          <p:nvPr/>
        </p:nvSpPr>
        <p:spPr>
          <a:xfrm>
            <a:off x="6472467" y="3724989"/>
            <a:ext cx="1440000" cy="13404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6AB8A45-A25D-8453-7AC5-0FF2EB0C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Modelo para la evaluación del impacto económico de los cuidados en España</a:t>
            </a:r>
          </a:p>
        </p:txBody>
      </p:sp>
    </p:spTree>
    <p:extLst>
      <p:ext uri="{BB962C8B-B14F-4D97-AF65-F5344CB8AC3E}">
        <p14:creationId xmlns:p14="http://schemas.microsoft.com/office/powerpoint/2010/main" val="39291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9A6C-74D9-0FE0-2561-699932E9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27955F-9E9F-574E-7579-BA46B1F79630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99F04D5-0941-05B3-5A21-842E3A665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DD17B7A-B812-5490-D3C9-916BD76A7126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EBF8E8D6-5099-6F04-31D0-6D6486EF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383E6111-5C5A-03BD-9D95-BD25761FB282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295D9D0-54FE-A441-A6DF-F45EE5A3C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D058C6F6-6125-B852-4EF1-DC62741D5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9BBC6A5D-9C1E-49A2-202E-D8245D6F592D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0DDD06F-707C-C2DD-13F0-FB33981CF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B3F1C8DA-5AD0-DA7F-93E9-812C2020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2B6D99A-D1DA-7316-0C7C-01C7EBB051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Datos de las prestaciones públicas en dependencia (2023)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8426CA7-0B62-00BA-1421-9D2EE46D7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80016"/>
              </p:ext>
            </p:extLst>
          </p:nvPr>
        </p:nvGraphicFramePr>
        <p:xfrm>
          <a:off x="504576" y="4138525"/>
          <a:ext cx="8075507" cy="1934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852">
                  <a:extLst>
                    <a:ext uri="{9D8B030D-6E8A-4147-A177-3AD203B41FA5}">
                      <a16:colId xmlns:a16="http://schemas.microsoft.com/office/drawing/2014/main" val="1087167764"/>
                    </a:ext>
                  </a:extLst>
                </a:gridCol>
                <a:gridCol w="1895885">
                  <a:extLst>
                    <a:ext uri="{9D8B030D-6E8A-4147-A177-3AD203B41FA5}">
                      <a16:colId xmlns:a16="http://schemas.microsoft.com/office/drawing/2014/main" val="292657845"/>
                    </a:ext>
                  </a:extLst>
                </a:gridCol>
                <a:gridCol w="1895885">
                  <a:extLst>
                    <a:ext uri="{9D8B030D-6E8A-4147-A177-3AD203B41FA5}">
                      <a16:colId xmlns:a16="http://schemas.microsoft.com/office/drawing/2014/main" val="1614789693"/>
                    </a:ext>
                  </a:extLst>
                </a:gridCol>
                <a:gridCol w="1895885">
                  <a:extLst>
                    <a:ext uri="{9D8B030D-6E8A-4147-A177-3AD203B41FA5}">
                      <a16:colId xmlns:a16="http://schemas.microsoft.com/office/drawing/2014/main" val="2188288695"/>
                    </a:ext>
                  </a:extLst>
                </a:gridCol>
              </a:tblGrid>
              <a:tr h="290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 </a:t>
                      </a:r>
                      <a:endParaRPr lang="es-ES" sz="12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Copago (M€)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AAPP</a:t>
                      </a:r>
                      <a:r>
                        <a:rPr lang="es-ES" sz="1400" kern="100" dirty="0">
                          <a:effectLst/>
                        </a:rPr>
                        <a:t> (</a:t>
                      </a:r>
                      <a:r>
                        <a:rPr lang="es-ES" sz="1400" kern="0" dirty="0">
                          <a:effectLst/>
                        </a:rPr>
                        <a:t>M€)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Coste total (M€)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extLst>
                  <a:ext uri="{0D108BD9-81ED-4DB2-BD59-A6C34878D82A}">
                    <a16:rowId xmlns:a16="http://schemas.microsoft.com/office/drawing/2014/main" val="1434163067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Teleasistencia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63,74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74,36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3438255976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Servicio de ayuda a domicilio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196,96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1.940,43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2,137,39   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3792385973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Centros de día/noche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237,29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815,64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1.052,94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2281927084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Atención residencial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1.361,13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2.886,50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4.247,62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802897095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PE vinculada al servicio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443,44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912,81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1.356,25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2933097754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PE por cuidado informal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449,17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1.546,08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1.995,25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648091344"/>
                  </a:ext>
                </a:extLst>
              </a:tr>
              <a:tr h="233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600" b="1" kern="0" dirty="0">
                          <a:effectLst/>
                        </a:rPr>
                        <a:t>Total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32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2.698,60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8.165,20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10.622,92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241973468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3D62523-5F0B-8B91-514B-ACAE005821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773" b="12974"/>
          <a:stretch>
            <a:fillRect/>
          </a:stretch>
        </p:blipFill>
        <p:spPr>
          <a:xfrm>
            <a:off x="157241" y="1428852"/>
            <a:ext cx="3319253" cy="26209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5FF69-FFD2-C229-667E-15B75F9598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6367" b="3012"/>
          <a:stretch>
            <a:fillRect/>
          </a:stretch>
        </p:blipFill>
        <p:spPr>
          <a:xfrm>
            <a:off x="3476494" y="2311495"/>
            <a:ext cx="5647986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49CD7-695F-9235-FA9F-D70E1291B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9577F2-2B91-307C-C479-33BAC4B87BAA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12F1773-8B6A-FCB4-C172-F5A23EBB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6FE9567-A388-C3C6-F212-FD7740A28312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86CA3103-D4F3-560A-7DCA-25FDAE54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625B345B-62C6-6006-4F3D-A1F5311DB8F0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EEDF21C-AB46-8CEF-91CC-68AE60F0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997B794-8A8A-153E-3F27-A00645C09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F6157EBA-519C-3B14-B935-A194FE937F94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57A0ED-3FF2-26E0-D5A1-4F093FF70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C354294-1B98-79B1-037C-32AC5EF1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3026BBBB-1A51-17B3-8882-06164B5684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Datos de las prestaciones públicas en dependencia (2023)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AB0D5A4-AD4A-DFFB-6003-E72006FD9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23332"/>
              </p:ext>
            </p:extLst>
          </p:nvPr>
        </p:nvGraphicFramePr>
        <p:xfrm>
          <a:off x="504576" y="4138525"/>
          <a:ext cx="8075507" cy="1934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852">
                  <a:extLst>
                    <a:ext uri="{9D8B030D-6E8A-4147-A177-3AD203B41FA5}">
                      <a16:colId xmlns:a16="http://schemas.microsoft.com/office/drawing/2014/main" val="1087167764"/>
                    </a:ext>
                  </a:extLst>
                </a:gridCol>
                <a:gridCol w="1895885">
                  <a:extLst>
                    <a:ext uri="{9D8B030D-6E8A-4147-A177-3AD203B41FA5}">
                      <a16:colId xmlns:a16="http://schemas.microsoft.com/office/drawing/2014/main" val="292657845"/>
                    </a:ext>
                  </a:extLst>
                </a:gridCol>
                <a:gridCol w="1895885">
                  <a:extLst>
                    <a:ext uri="{9D8B030D-6E8A-4147-A177-3AD203B41FA5}">
                      <a16:colId xmlns:a16="http://schemas.microsoft.com/office/drawing/2014/main" val="1614789693"/>
                    </a:ext>
                  </a:extLst>
                </a:gridCol>
                <a:gridCol w="1895885">
                  <a:extLst>
                    <a:ext uri="{9D8B030D-6E8A-4147-A177-3AD203B41FA5}">
                      <a16:colId xmlns:a16="http://schemas.microsoft.com/office/drawing/2014/main" val="2188288695"/>
                    </a:ext>
                  </a:extLst>
                </a:gridCol>
              </a:tblGrid>
              <a:tr h="290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 </a:t>
                      </a:r>
                      <a:endParaRPr lang="es-ES" sz="12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Copago (M€)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AAPP</a:t>
                      </a:r>
                      <a:r>
                        <a:rPr lang="es-ES" sz="1400" kern="100" dirty="0">
                          <a:effectLst/>
                        </a:rPr>
                        <a:t> (</a:t>
                      </a:r>
                      <a:r>
                        <a:rPr lang="es-ES" sz="1400" kern="0" dirty="0">
                          <a:effectLst/>
                        </a:rPr>
                        <a:t>M€)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Coste total (M€)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extLst>
                  <a:ext uri="{0D108BD9-81ED-4DB2-BD59-A6C34878D82A}">
                    <a16:rowId xmlns:a16="http://schemas.microsoft.com/office/drawing/2014/main" val="1434163067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Teleasistencia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63,74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74,36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3438255976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Servicio de ayuda a domicilio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196,96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1.940,43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2,137,39   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3792385973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Centros de día/noche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237,29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815,64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1.052,94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2281927084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Atención residencial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1.361,13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2.886,50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4.247,62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802897095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PE vinculada al servicio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443,44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912,81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1.356,25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2933097754"/>
                  </a:ext>
                </a:extLst>
              </a:tr>
              <a:tr h="231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400" kern="0" dirty="0">
                          <a:effectLst/>
                        </a:rPr>
                        <a:t>PE por cuidado informal</a:t>
                      </a:r>
                      <a:endParaRPr lang="es-ES" sz="14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449,17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1.546,08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1.995,25</a:t>
                      </a: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a16="http://schemas.microsoft.com/office/drawing/2014/main" val="1648091344"/>
                  </a:ext>
                </a:extLst>
              </a:tr>
              <a:tr h="233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600" b="1" kern="0" dirty="0">
                          <a:effectLst/>
                        </a:rPr>
                        <a:t>Total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1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2.698,60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8.165,20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buNone/>
                      </a:pPr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10.622,92</a:t>
                      </a:r>
                    </a:p>
                  </a:txBody>
                  <a:tcPr marL="9525" marR="72000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3468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168F03B-8EDE-FE95-1B99-D3D26F7D0A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6367" b="3012"/>
          <a:stretch>
            <a:fillRect/>
          </a:stretch>
        </p:blipFill>
        <p:spPr>
          <a:xfrm>
            <a:off x="3476494" y="2311495"/>
            <a:ext cx="5647986" cy="684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C28369-D35D-335A-DDEB-B2824547DC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773" b="12974"/>
          <a:stretch>
            <a:fillRect/>
          </a:stretch>
        </p:blipFill>
        <p:spPr>
          <a:xfrm>
            <a:off x="157241" y="1428852"/>
            <a:ext cx="3319253" cy="26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CE971-2697-2832-4353-DE0A796B0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FD5A4D-7F3E-53D7-EBCF-88CF1600793F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DB82877-2DF6-7F40-67CD-FA287F5D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201868A-FD6F-7DE4-B34D-E8FCF3CD3577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CE0B683C-0788-7AF2-79B4-09FADA8B1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3D9782BF-9391-AE10-D898-F70D39B4A39C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F27CE5C-3383-B810-B0E5-7072A3C2C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0FF9DBD-13C6-A698-F5ED-85AAEAB24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4C7D77E1-F702-CE13-5297-49CF9127A0A0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1B1E73-DA31-B18A-0285-2089CA7D5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52C4632-EEA2-578E-A8E8-593274FD7DBA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 de texto 136">
            <a:extLst>
              <a:ext uri="{FF2B5EF4-FFF2-40B4-BE49-F238E27FC236}">
                <a16:creationId xmlns:a16="http://schemas.microsoft.com/office/drawing/2014/main" id="{79A22F90-26DF-A234-788A-8BA16F541DC1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B9D599D6-330F-D80F-651E-C49D1E62CC3D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Cuadro de texto 136">
            <a:extLst>
              <a:ext uri="{FF2B5EF4-FFF2-40B4-BE49-F238E27FC236}">
                <a16:creationId xmlns:a16="http://schemas.microsoft.com/office/drawing/2014/main" id="{815DE138-D789-52D0-8AAC-C2C14C1C85FD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2DD488BA-05B2-954F-AEE9-4E111C8D9B32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B47B6FD8-04EB-2655-416D-272ACCC939B7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CC2E4B1-F22D-CAAE-AB05-5B1D6ECE5D5D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24869C2-203F-E6EF-8ED8-FD29595E8C82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93D92C9-DFF4-CA44-3228-80419420B904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1D2BBC4-A8CF-40B3-0DBE-E0D475A6277B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 de texto 136">
            <a:extLst>
              <a:ext uri="{FF2B5EF4-FFF2-40B4-BE49-F238E27FC236}">
                <a16:creationId xmlns:a16="http://schemas.microsoft.com/office/drawing/2014/main" id="{16EA29B2-E2BB-38E5-65DB-D4CAF697A8FA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A810CDC-CA05-88B2-EEC9-0EF1B94CAB46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36D1027B-08ED-42D6-1FA3-09B78C61BD15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 de texto 136">
            <a:extLst>
              <a:ext uri="{FF2B5EF4-FFF2-40B4-BE49-F238E27FC236}">
                <a16:creationId xmlns:a16="http://schemas.microsoft.com/office/drawing/2014/main" id="{89505FC6-F490-7EEE-4EBA-D4AA2F3A3BB8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812A412-8A14-9487-BF8C-64C1ED27CE21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12B99F2-0900-E16F-1D1C-BD371F44D7AC}"/>
              </a:ext>
            </a:extLst>
          </p:cNvPr>
          <p:cNvCxnSpPr>
            <a:cxnSpLocks/>
          </p:cNvCxnSpPr>
          <p:nvPr/>
        </p:nvCxnSpPr>
        <p:spPr>
          <a:xfrm>
            <a:off x="709518" y="2172394"/>
            <a:ext cx="3862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A22A834-0D20-A386-F8A8-F4D4C9EE04FF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 de texto 136">
            <a:extLst>
              <a:ext uri="{FF2B5EF4-FFF2-40B4-BE49-F238E27FC236}">
                <a16:creationId xmlns:a16="http://schemas.microsoft.com/office/drawing/2014/main" id="{901F5D5F-B5C0-13C7-91A5-647543852985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D046AB53-2878-81F2-EA80-C8DFF6B659C3}"/>
              </a:ext>
            </a:extLst>
          </p:cNvPr>
          <p:cNvCxnSpPr>
            <a:cxnSpLocks/>
          </p:cNvCxnSpPr>
          <p:nvPr/>
        </p:nvCxnSpPr>
        <p:spPr>
          <a:xfrm>
            <a:off x="1913461" y="3592985"/>
            <a:ext cx="0" cy="34600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DBF6D40F-5491-8A22-D561-64FEEBF7D0C6}"/>
              </a:ext>
            </a:extLst>
          </p:cNvPr>
          <p:cNvCxnSpPr>
            <a:cxnSpLocks/>
          </p:cNvCxnSpPr>
          <p:nvPr/>
        </p:nvCxnSpPr>
        <p:spPr>
          <a:xfrm flipH="1">
            <a:off x="7592641" y="3164857"/>
            <a:ext cx="0" cy="7646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66CCB61-341C-F70D-6648-3134121C4784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EFEB98E-A18B-4292-F163-FF88FA855690}"/>
              </a:ext>
            </a:extLst>
          </p:cNvPr>
          <p:cNvCxnSpPr>
            <a:cxnSpLocks/>
          </p:cNvCxnSpPr>
          <p:nvPr/>
        </p:nvCxnSpPr>
        <p:spPr>
          <a:xfrm flipH="1">
            <a:off x="1913461" y="3579245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0E6812D-BFED-A312-24A5-92F8417C833E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57035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2B3016E-A004-C8B9-AA0A-B3AA5021EBCB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228225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C5FBF5D-8652-CAD2-DFCB-1605F2CDFFFE}"/>
              </a:ext>
            </a:extLst>
          </p:cNvPr>
          <p:cNvCxnSpPr>
            <a:cxnSpLocks/>
          </p:cNvCxnSpPr>
          <p:nvPr/>
        </p:nvCxnSpPr>
        <p:spPr>
          <a:xfrm flipH="1">
            <a:off x="2658834" y="4217667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42337EC-B0DF-151B-FBB2-748D7CBD3A4A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13AD1B8-80F2-078D-E99B-5AB901B3B2F0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FEA6D0D-74F1-12B4-DD85-893682118D6B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9715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4B14701-48E4-F259-3D10-94070BD49A78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936C9041-ED80-D877-4C9A-330024A094DF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AAD260F-EF79-5B3F-2D44-60FB075D7C13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 de texto 136">
            <a:extLst>
              <a:ext uri="{FF2B5EF4-FFF2-40B4-BE49-F238E27FC236}">
                <a16:creationId xmlns:a16="http://schemas.microsoft.com/office/drawing/2014/main" id="{CAF4FB61-DE71-8225-1474-62D96FFA43A9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7A2F588-9DA9-EDE4-8769-4632190004A5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729C7B5-1A1E-1698-8522-FCB2201D6896}"/>
              </a:ext>
            </a:extLst>
          </p:cNvPr>
          <p:cNvCxnSpPr>
            <a:cxnSpLocks/>
          </p:cNvCxnSpPr>
          <p:nvPr/>
        </p:nvCxnSpPr>
        <p:spPr>
          <a:xfrm flipH="1">
            <a:off x="1913461" y="3164857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 de texto 136">
            <a:extLst>
              <a:ext uri="{FF2B5EF4-FFF2-40B4-BE49-F238E27FC236}">
                <a16:creationId xmlns:a16="http://schemas.microsoft.com/office/drawing/2014/main" id="{A27953D8-1FC5-894D-3513-C6EFCE6BD857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ED3D0D62-3849-26ED-A22D-F14CB757AAAA}"/>
              </a:ext>
            </a:extLst>
          </p:cNvPr>
          <p:cNvCxnSpPr>
            <a:cxnSpLocks/>
          </p:cNvCxnSpPr>
          <p:nvPr/>
        </p:nvCxnSpPr>
        <p:spPr>
          <a:xfrm>
            <a:off x="1917485" y="2768791"/>
            <a:ext cx="0" cy="39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1">
            <a:extLst>
              <a:ext uri="{FF2B5EF4-FFF2-40B4-BE49-F238E27FC236}">
                <a16:creationId xmlns:a16="http://schemas.microsoft.com/office/drawing/2014/main" id="{8C3E99C6-4D24-5386-7565-96547D5727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sp>
        <p:nvSpPr>
          <p:cNvPr id="9" name="Cuadro de texto 136">
            <a:extLst>
              <a:ext uri="{FF2B5EF4-FFF2-40B4-BE49-F238E27FC236}">
                <a16:creationId xmlns:a16="http://schemas.microsoft.com/office/drawing/2014/main" id="{50A74F49-C0F9-C01C-166C-3C04C5925F82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Cuadro de texto 136">
            <a:extLst>
              <a:ext uri="{FF2B5EF4-FFF2-40B4-BE49-F238E27FC236}">
                <a16:creationId xmlns:a16="http://schemas.microsoft.com/office/drawing/2014/main" id="{CBE73F6F-49B4-794D-2248-A5127ECC79E7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4" name="Cuadro de texto 136">
            <a:extLst>
              <a:ext uri="{FF2B5EF4-FFF2-40B4-BE49-F238E27FC236}">
                <a16:creationId xmlns:a16="http://schemas.microsoft.com/office/drawing/2014/main" id="{3CEA6FB1-5A6D-5816-B978-10AB4AA21C49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CC178B6-1B44-BCD9-68DB-C9B671F6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78339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0B2D-A7D6-69B3-196D-B6E0EE5B7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C98E30-9DAA-ABFD-5D23-7C589651E4B6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7FE9BFB-808B-3B61-725D-E7C9EB76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A7B73F7-608F-0250-C718-55C782BCF452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AEA5EE03-C275-2D06-34E1-B8ADE2E7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23A15069-0834-B8A7-84CF-BE83820B97E7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532C686-13E3-9E7E-CEFD-42F3A1A5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073AE99E-B5A8-06C1-3834-5721BE9C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ED94826F-D38F-96C4-50FB-D68246D8ADF2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8F07970-5F3D-EB6B-6A8E-82950B540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0A8336FD-D470-409A-C106-0CF44FA197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D254E82-CC8C-2136-F89E-DFD7C2DD0FD7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70F9C95F-250B-4666-743B-52A512683B92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8D2C07A0-E2D6-38F3-F36C-22B8A1B6F0C8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92E16983-9264-77ED-0DA2-76A307EFFD04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54E9D98F-380B-3625-2774-27253A48D8A5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E6DC3808-CF24-DDBB-1705-2065B25CD91D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FE62B-99AE-974F-8E8E-C7030B4F868B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8868E33-0639-92E0-8A20-7B46261D4A85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6E6F4E0-0525-5E16-A078-C4DFA156B949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0070CDD-01B3-41E8-806B-BBDC906682C1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1AB8ED19-468A-3C1B-DAB2-99B0266AC3BB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B4B527-FE44-05A8-8A89-250DC328B5F1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5950CF68-68A7-EC16-E4FC-5A44D01DF2B3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DE203D4B-E789-30E7-9197-ACB0C07F77B1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943E5B5-BB88-EFB4-D739-6E4BDB9A5F46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F4AF5D6-7FAF-EA97-2A42-F6977971FA49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07FB2A0-0875-2C66-3866-B16FCC4B6618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5416AF9-57B5-CC89-0D6F-0D7B7557B2B6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3999846-8B49-4FC3-70B3-E1407CBE8499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A8CE1411-9AA7-0FAC-D06C-D3B4132DB332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B9FDC51-97B7-1E7F-AAA4-65AEF558EF41}"/>
              </a:ext>
            </a:extLst>
          </p:cNvPr>
          <p:cNvCxnSpPr>
            <a:cxnSpLocks/>
          </p:cNvCxnSpPr>
          <p:nvPr/>
        </p:nvCxnSpPr>
        <p:spPr>
          <a:xfrm>
            <a:off x="1913461" y="3592985"/>
            <a:ext cx="0" cy="34600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6D4767B1-FC87-BB03-140E-FAE5E025F695}"/>
              </a:ext>
            </a:extLst>
          </p:cNvPr>
          <p:cNvCxnSpPr>
            <a:cxnSpLocks/>
          </p:cNvCxnSpPr>
          <p:nvPr/>
        </p:nvCxnSpPr>
        <p:spPr>
          <a:xfrm flipH="1">
            <a:off x="7592641" y="3164857"/>
            <a:ext cx="0" cy="7646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4CA2302-B619-8031-29E1-B0061FB38D65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D4A12782-F0EE-EC84-640D-D567865C0E7E}"/>
              </a:ext>
            </a:extLst>
          </p:cNvPr>
          <p:cNvCxnSpPr>
            <a:cxnSpLocks/>
          </p:cNvCxnSpPr>
          <p:nvPr/>
        </p:nvCxnSpPr>
        <p:spPr>
          <a:xfrm flipH="1">
            <a:off x="1913461" y="3579245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514AC07-E8BA-80C3-6536-C04273676DA5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57035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29B4632F-8B4B-8B30-8B9A-6918020C7064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228225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D1D4E9D3-2329-D167-4799-61A511E7D11D}"/>
              </a:ext>
            </a:extLst>
          </p:cNvPr>
          <p:cNvCxnSpPr>
            <a:cxnSpLocks/>
          </p:cNvCxnSpPr>
          <p:nvPr/>
        </p:nvCxnSpPr>
        <p:spPr>
          <a:xfrm flipH="1">
            <a:off x="2658834" y="4217667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49C00DAD-29AD-B8BD-3ED0-A02DD830AD75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A8445C4-09F0-78F7-10D4-6CB94C71B531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9715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6D568BA-D52C-2492-4E63-3580B7B801E3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E146ED8D-A014-BE13-38D7-DB9C8D27E729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2ACF85A2-A4DB-69BF-19D8-DF18B302F0E9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A0D16E36-029A-DDE0-A60B-281E80120753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0B8CEFD9-6505-0632-76F9-D1ED2FAA836C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B82897D-1D69-FE5B-1198-267547690657}"/>
              </a:ext>
            </a:extLst>
          </p:cNvPr>
          <p:cNvCxnSpPr>
            <a:cxnSpLocks/>
          </p:cNvCxnSpPr>
          <p:nvPr/>
        </p:nvCxnSpPr>
        <p:spPr>
          <a:xfrm flipH="1">
            <a:off x="1913461" y="3164857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05E63C18-BA56-F1A5-21A3-3DE20A8E10C2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B460B5A5-0C23-A151-3182-850316CB65EB}"/>
              </a:ext>
            </a:extLst>
          </p:cNvPr>
          <p:cNvCxnSpPr>
            <a:cxnSpLocks/>
          </p:cNvCxnSpPr>
          <p:nvPr/>
        </p:nvCxnSpPr>
        <p:spPr>
          <a:xfrm>
            <a:off x="1917485" y="2768791"/>
            <a:ext cx="0" cy="39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949C2189-69D1-EFB9-DA3C-74CCCD2F2BF7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 de texto 136">
            <a:extLst>
              <a:ext uri="{FF2B5EF4-FFF2-40B4-BE49-F238E27FC236}">
                <a16:creationId xmlns:a16="http://schemas.microsoft.com/office/drawing/2014/main" id="{86B7A878-6977-C4C0-E0EF-351F6F0A7759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0" name="Cuadro de texto 136">
            <a:extLst>
              <a:ext uri="{FF2B5EF4-FFF2-40B4-BE49-F238E27FC236}">
                <a16:creationId xmlns:a16="http://schemas.microsoft.com/office/drawing/2014/main" id="{BF6A3BAD-B663-8A4E-CCE6-4E5BE2C47328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DCD19BA0-4A29-3C3F-A32F-F8378CA10B41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69B7307E-FAB2-6E68-BAA9-56FC2317E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6679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B3969-754A-A79F-DFB0-9C5DF73B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50C5D1C-9995-E94A-C98B-275E5FEFD2E0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D031308-48DD-2D3F-6120-F122634F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ED361CF-6B15-1C4B-F521-16740C632E74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E5159E8A-C0EB-7A48-E006-BDC6EBFBA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33A0779E-AF2D-0FC8-2754-C9412F8A84BB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5B4AC9F-3A42-3A08-CDFB-BEC1D9825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0BB9B73F-DB00-5D0B-CBE2-3E10FC188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8F0FC7A4-AB0B-8FD7-E37C-EF3C6B8B6207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858A124-45BC-8FAE-CDF0-CA2E648F9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63F5691F-D344-BEC0-133E-AD6154A284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FA484CE-36B5-5245-2785-D0396D0A48C7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0AE38CFD-4F99-4314-A543-15EBA88643C7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26299A71-CE94-2D19-5A79-A2FF439FC7DE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823ED1B2-F787-365F-84CA-546383237D90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324E1CD5-A0A0-E7A8-D801-599BB9BD7108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8F0365A9-B177-74CA-E22B-AD5DB3BC0316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C7F2BB0-55A1-A6A3-6082-13F163167435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E9D4990-AAAE-2CC8-C5C3-B15D5C71CA38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53ADE05-413B-5DC7-150A-B538B0AF65E6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95A334A-AEAE-6AA6-2565-1124EC688752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3A01FBF7-AACC-8C9B-79BD-E05357D2D4BC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B38DDB-2F61-94D7-4022-36B7E950331C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C7C9F339-6DB0-4D62-03FF-A8798B4946BA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F57E88F-BEA8-8805-CEC1-CE9FCFCB8741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CB8FC89-A665-D075-1B06-E4AC59CE64DC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C4EBD140-63BE-8917-1F9F-2F453FA4C562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839F676E-581E-CA54-39FB-20185761F86F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87A711C5-C0C7-6ADE-AF44-F73313692168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CD87213-2AAE-849B-F4D7-9764EEFD4592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CF711DD-AD29-1850-C106-09DD55FAA2B6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36270B2-5A93-DAC1-C71D-DFCFFF42DD8B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AA63ABB-9D91-D758-F4C2-3431ABDF04C4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8C391BD4-B108-62AE-33F4-287B98C638D6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17B7D6C2-5BD3-6ADE-F5A5-16455072CF5A}"/>
              </a:ext>
            </a:extLst>
          </p:cNvPr>
          <p:cNvCxnSpPr>
            <a:cxnSpLocks/>
          </p:cNvCxnSpPr>
          <p:nvPr/>
        </p:nvCxnSpPr>
        <p:spPr>
          <a:xfrm>
            <a:off x="1913461" y="3592985"/>
            <a:ext cx="0" cy="34600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9E4DC3E-7079-4CCD-1E7B-07787683473F}"/>
              </a:ext>
            </a:extLst>
          </p:cNvPr>
          <p:cNvCxnSpPr>
            <a:cxnSpLocks/>
          </p:cNvCxnSpPr>
          <p:nvPr/>
        </p:nvCxnSpPr>
        <p:spPr>
          <a:xfrm flipH="1">
            <a:off x="7592641" y="3164857"/>
            <a:ext cx="0" cy="7646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9D25EB5-0D3C-52FA-E03A-8888F66BC6DB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6588857-1A25-1197-8CEF-E3843E187E00}"/>
              </a:ext>
            </a:extLst>
          </p:cNvPr>
          <p:cNvCxnSpPr>
            <a:cxnSpLocks/>
          </p:cNvCxnSpPr>
          <p:nvPr/>
        </p:nvCxnSpPr>
        <p:spPr>
          <a:xfrm flipH="1">
            <a:off x="1913461" y="3579245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A847F603-8FB8-7491-4587-F02888B47AE3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57035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67A10C2A-B02B-200F-D616-A1297AA9021D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228225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613FC38D-2908-7E0C-1A8D-847E12FB89C1}"/>
              </a:ext>
            </a:extLst>
          </p:cNvPr>
          <p:cNvCxnSpPr>
            <a:cxnSpLocks/>
          </p:cNvCxnSpPr>
          <p:nvPr/>
        </p:nvCxnSpPr>
        <p:spPr>
          <a:xfrm flipH="1">
            <a:off x="2658834" y="4217667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38030B90-3E54-D645-A4E9-ACC406C0499C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893B68AD-EB74-9459-A903-F3C435585209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9715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3A717497-0B72-4692-3CE1-B9201D102C5A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28A3F99-A579-C5D3-3E69-01D694056224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ABD1B9B-54F7-21DA-ED80-638E65ACC9A6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5E7520F6-857D-7A63-5ABA-506C530CF937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63AB9FB1-ECA0-7A54-DC76-23C587EE4F16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C08A886-9BEF-099B-2A79-DC6A00F659BB}"/>
              </a:ext>
            </a:extLst>
          </p:cNvPr>
          <p:cNvCxnSpPr>
            <a:cxnSpLocks/>
          </p:cNvCxnSpPr>
          <p:nvPr/>
        </p:nvCxnSpPr>
        <p:spPr>
          <a:xfrm flipH="1">
            <a:off x="1913461" y="3164857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590835E9-156D-3EF0-3576-204BF6243EDE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4CB521F3-4B57-BD31-81B6-3E1E2E4FE0BE}"/>
              </a:ext>
            </a:extLst>
          </p:cNvPr>
          <p:cNvCxnSpPr>
            <a:cxnSpLocks/>
          </p:cNvCxnSpPr>
          <p:nvPr/>
        </p:nvCxnSpPr>
        <p:spPr>
          <a:xfrm>
            <a:off x="1917485" y="2768791"/>
            <a:ext cx="0" cy="39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1A3928D6-C350-59B9-0AAA-1108105DD13A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 de texto 136">
            <a:extLst>
              <a:ext uri="{FF2B5EF4-FFF2-40B4-BE49-F238E27FC236}">
                <a16:creationId xmlns:a16="http://schemas.microsoft.com/office/drawing/2014/main" id="{B1E29B71-5676-8320-D64B-4857927FFA15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" name="Cuadro de texto 136">
            <a:extLst>
              <a:ext uri="{FF2B5EF4-FFF2-40B4-BE49-F238E27FC236}">
                <a16:creationId xmlns:a16="http://schemas.microsoft.com/office/drawing/2014/main" id="{54576E94-4054-BC8A-1ACA-C01555C94838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" name="Cuadro de texto 136">
            <a:extLst>
              <a:ext uri="{FF2B5EF4-FFF2-40B4-BE49-F238E27FC236}">
                <a16:creationId xmlns:a16="http://schemas.microsoft.com/office/drawing/2014/main" id="{D814E4F6-1C53-0823-E4EB-27067E0B39FD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FE15C40B-21D7-8D2D-3B99-1C2DD9468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19357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D482B-80FC-3E42-53A7-CFAD4A1E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12059D-143F-3093-3FF9-6593B53C015A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5EF3F82-2EDE-122E-2734-305244D7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1130464-1081-C1AF-152F-B9EE4C11A947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E65F3714-CA17-A77A-7422-1AFAD84C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8F703C78-CE33-6BFC-5B2D-3BC2C1C617BC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367D19A-0931-7EB4-0ADD-6DCFED0C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87B93F0-4EFC-862C-C787-0A0FDE42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F1EA6ACA-34D6-880E-7D95-268CE8CC5EDF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4240552-3432-3A8F-F37F-947B4105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9C1B2063-BBDB-B6FE-E693-CBB0D28F47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9458D3B-048B-1240-93CF-70467B16C0BF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75936427-8DF3-C66C-0616-A9F85AD50678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52978322-77AE-29A9-6FDB-52418EC9CD5F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937F8F3F-8938-416F-D59C-CAFCD107CC7F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0EEFFDB9-3B72-A1E3-C041-B8612F373C02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59A054B8-DACB-FF72-1828-A5ECD6441DA9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C16CDC-BC52-78C4-CA42-6C8A4EA5F898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3F66534-D3A4-8278-38E6-3A8DB7262114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F73938F-49D0-E276-98BF-7CEB5CFA41A0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87492B2-3B8C-E24E-C393-FC605E2D0CB2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A65FC565-30D9-0B9E-923F-9B990971631A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3C1E2A-7713-26F9-2A42-4D554E7D8CC2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CF82BC74-0EF9-CBC3-EFB8-041905214E5C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FD82906-169A-2EAC-43D2-16B7DA1CB4EF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7FEDC91-E7E3-9B47-6EA9-4B6BCDAF14A7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F5D37D43-E624-64D2-6BA2-06960876213F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140CCF0D-5FEE-9872-0C2D-611502127F84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72B67A3-A147-12B6-7A88-EB952D689795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6A59D79-FEED-AD60-01C4-49D3E2215BB3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CA045C3-B828-738C-90F5-0B1DF3D7FE71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A11A0B6-4B21-9807-6324-9AE873BE5D40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08B4C16-D6EE-6DE1-AFD4-6F2568724C0F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49C7278-72D9-26BE-DF12-AEA951FADE16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79B44A58-E33A-BF85-2947-A1E3743696F5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140F952-7907-A700-6DE3-1B8BC525BE65}"/>
              </a:ext>
            </a:extLst>
          </p:cNvPr>
          <p:cNvCxnSpPr>
            <a:cxnSpLocks/>
          </p:cNvCxnSpPr>
          <p:nvPr/>
        </p:nvCxnSpPr>
        <p:spPr>
          <a:xfrm>
            <a:off x="1913461" y="3592985"/>
            <a:ext cx="0" cy="34600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6059B10-43B9-95EB-7F8A-C26CC65A0476}"/>
              </a:ext>
            </a:extLst>
          </p:cNvPr>
          <p:cNvCxnSpPr>
            <a:cxnSpLocks/>
          </p:cNvCxnSpPr>
          <p:nvPr/>
        </p:nvCxnSpPr>
        <p:spPr>
          <a:xfrm flipH="1">
            <a:off x="7592641" y="3164857"/>
            <a:ext cx="0" cy="7646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C8C420D8-CD15-3A0C-6932-286CCAA99C5A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9C4C00AF-2AE8-2742-D946-CD8485418D96}"/>
              </a:ext>
            </a:extLst>
          </p:cNvPr>
          <p:cNvCxnSpPr>
            <a:cxnSpLocks/>
          </p:cNvCxnSpPr>
          <p:nvPr/>
        </p:nvCxnSpPr>
        <p:spPr>
          <a:xfrm flipH="1">
            <a:off x="1913461" y="3579245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95592E6-439D-3078-4BE7-CC035F5BB251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57035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DD2CECB5-DB97-B2F9-8970-86A2592B7C8A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228225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D830FC9-7031-9261-17A9-F95BFB9FDB29}"/>
              </a:ext>
            </a:extLst>
          </p:cNvPr>
          <p:cNvCxnSpPr>
            <a:cxnSpLocks/>
          </p:cNvCxnSpPr>
          <p:nvPr/>
        </p:nvCxnSpPr>
        <p:spPr>
          <a:xfrm flipH="1">
            <a:off x="2658834" y="4217667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E9E6EE8F-D01C-D835-B4F0-8794D2875BC9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808F4E25-0919-C684-B3C9-4DDC166A0AE7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9715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84FB85A3-775D-AF0A-BFBD-9205DF02B5AE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1B5E561A-1E05-5120-697B-39F2E25BC694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53F2894-94A9-9196-5267-E907F2F86A6D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497DCF77-DABE-B713-8EB9-C02C8FAAC234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D61A9E63-8B2F-CC82-83E5-62DE18ED7619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3803ACF7-4928-F4EC-FE5B-2481C629FF44}"/>
              </a:ext>
            </a:extLst>
          </p:cNvPr>
          <p:cNvCxnSpPr>
            <a:cxnSpLocks/>
          </p:cNvCxnSpPr>
          <p:nvPr/>
        </p:nvCxnSpPr>
        <p:spPr>
          <a:xfrm flipH="1">
            <a:off x="1913461" y="3164857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067AB2B4-E09E-FA93-49D5-E4C14E1EA57D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D16C35A9-300C-3D4C-F23B-F2A4D4433BF8}"/>
              </a:ext>
            </a:extLst>
          </p:cNvPr>
          <p:cNvCxnSpPr>
            <a:cxnSpLocks/>
          </p:cNvCxnSpPr>
          <p:nvPr/>
        </p:nvCxnSpPr>
        <p:spPr>
          <a:xfrm>
            <a:off x="1917485" y="2768791"/>
            <a:ext cx="0" cy="39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7CBF0B21-1A08-EFB4-CBB7-6D025EC64E69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 de texto 136">
            <a:extLst>
              <a:ext uri="{FF2B5EF4-FFF2-40B4-BE49-F238E27FC236}">
                <a16:creationId xmlns:a16="http://schemas.microsoft.com/office/drawing/2014/main" id="{4A936751-0778-2D5E-34FE-1F66F0D1A8D7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6" name="Cuadro de texto 136">
            <a:extLst>
              <a:ext uri="{FF2B5EF4-FFF2-40B4-BE49-F238E27FC236}">
                <a16:creationId xmlns:a16="http://schemas.microsoft.com/office/drawing/2014/main" id="{5BEB8F34-12CC-85B9-580A-E33424A6DA5F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7" name="Cuadro de texto 136">
            <a:extLst>
              <a:ext uri="{FF2B5EF4-FFF2-40B4-BE49-F238E27FC236}">
                <a16:creationId xmlns:a16="http://schemas.microsoft.com/office/drawing/2014/main" id="{76252C45-0108-C189-53A7-CC76867824B2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C746D848-2AE6-A7DF-C95E-DFB0CC10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722016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616D-4000-4870-5BE4-F528B213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5F2BE1C-4E75-B107-4E39-6A1F215AE13C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322B646-2CEF-5D75-8144-87A14D80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2EBA3C0-7395-39AD-55E6-6067EB75698F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3B4F88AE-49FB-3EB1-275F-634A65F5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9354F7C4-5D59-6C91-3BD6-DBF288E729D5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54FC728-BF31-70A2-72C8-A6DF2A1D4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53875DCE-C58C-D0A1-A61D-362CCCF1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9E96C77-5874-80CD-45E7-09A62CA19CC8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09B66D-4B2E-6F2A-0FE9-443A0206A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DA613A69-1B6E-D155-9A76-8FA42CCD67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C27F1E4-F85D-A53E-230A-68F3721DE2ED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86C8531D-C0A5-F654-06F7-26C6EB070964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09DE9E8C-0173-6507-F6B4-890A8D68EBED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3E9188C6-A6CC-195B-0D4B-55B87C8CE7AF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D5A574A4-E3AC-2AF8-EF9D-284695AEA590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3CE3317F-5178-F63A-4D32-A6864822661E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ACB12DF-BD33-5D3B-51CA-A273B7D3778D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AC35A42-37A9-B0A1-5469-2B170E8BC38D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6BA47E3-CC21-F70C-CF10-B21FD147C34A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E456351-0762-1425-FA71-801528C68BBD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34966105-4B0A-C685-34EA-98EF2A7BFD0D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9CE5E1-19BC-470B-124F-F16610621A56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190F68A8-0BBA-4D70-D014-0AA90F850DE0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8BD36F-50B0-370F-5882-E55F9387E47F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F0FAE97-C53B-9AAE-3DF1-F75D224E8F78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D55FF5B4-69D6-B891-BDDC-90B3C85F5E08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E09AF0DA-00BA-9E66-3B18-B39BB04FA9C4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8B4A1447-0741-789F-7554-6C45623C1D1E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15B5B13-D035-DB48-2948-BC9295AF0D6D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3CE61CE-E785-418A-EE31-4A674399DB0F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C7ED4FE-DC0E-C289-C10B-A1DE60D33A2D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41303D3-22BE-64DE-A90F-71457FD5885A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DCD05ED-66AB-D1C6-84EF-54C7A792F998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2849C7DF-93A1-37EA-4F0C-D64926159AB8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BF25E1-2EA4-96D3-B3A0-D8CBA78C1D39}"/>
              </a:ext>
            </a:extLst>
          </p:cNvPr>
          <p:cNvCxnSpPr>
            <a:cxnSpLocks/>
          </p:cNvCxnSpPr>
          <p:nvPr/>
        </p:nvCxnSpPr>
        <p:spPr>
          <a:xfrm>
            <a:off x="1913461" y="3592985"/>
            <a:ext cx="0" cy="34600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A1B042C-2B0D-8ACC-7600-07177A8B51E3}"/>
              </a:ext>
            </a:extLst>
          </p:cNvPr>
          <p:cNvCxnSpPr>
            <a:cxnSpLocks/>
          </p:cNvCxnSpPr>
          <p:nvPr/>
        </p:nvCxnSpPr>
        <p:spPr>
          <a:xfrm flipH="1">
            <a:off x="7592641" y="3164857"/>
            <a:ext cx="0" cy="7646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36BB317-6F01-39F2-E4D0-CD7F1C3DA5A6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885A7B3-DCB3-A70B-20E4-43B78712CAE4}"/>
              </a:ext>
            </a:extLst>
          </p:cNvPr>
          <p:cNvCxnSpPr>
            <a:cxnSpLocks/>
          </p:cNvCxnSpPr>
          <p:nvPr/>
        </p:nvCxnSpPr>
        <p:spPr>
          <a:xfrm flipH="1">
            <a:off x="1913461" y="3579245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3243822F-6E0B-08AE-D876-38B1E740A484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57035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BB9CF210-6D8E-A566-D783-C227AF414F86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228225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34FC02A-C0EB-5493-798B-77965D053CE7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9715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8A4FC7DD-6D5A-12AA-AFD3-8B1981ADA4D6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200BDEA2-7D0F-A262-FA62-998493A65990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6A0CD816-E6CE-D10C-8D0D-BEF3BA4C093E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0540B97B-51C8-94B6-BAB6-12A30E3A2CD1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DE29706C-6A64-1A9B-DD97-475ACB592C98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52F88F37-E32C-2934-C2F1-2AD2B8311459}"/>
              </a:ext>
            </a:extLst>
          </p:cNvPr>
          <p:cNvCxnSpPr>
            <a:cxnSpLocks/>
          </p:cNvCxnSpPr>
          <p:nvPr/>
        </p:nvCxnSpPr>
        <p:spPr>
          <a:xfrm flipH="1">
            <a:off x="1913461" y="3164857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97454DE3-B500-A218-E708-BDFED9661B1E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84BD7B81-22DC-E226-E0D9-1A3CF26C4FFC}"/>
              </a:ext>
            </a:extLst>
          </p:cNvPr>
          <p:cNvCxnSpPr>
            <a:cxnSpLocks/>
          </p:cNvCxnSpPr>
          <p:nvPr/>
        </p:nvCxnSpPr>
        <p:spPr>
          <a:xfrm>
            <a:off x="1917485" y="2768791"/>
            <a:ext cx="0" cy="39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B044A72-D776-304C-C619-96B6421CEA39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sp>
        <p:nvSpPr>
          <p:cNvPr id="41" name="Cuadro de texto 136">
            <a:extLst>
              <a:ext uri="{FF2B5EF4-FFF2-40B4-BE49-F238E27FC236}">
                <a16:creationId xmlns:a16="http://schemas.microsoft.com/office/drawing/2014/main" id="{27C9ED54-F07A-211B-D0E9-F9A82F641BC8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6" name="Cuadro de texto 136">
            <a:extLst>
              <a:ext uri="{FF2B5EF4-FFF2-40B4-BE49-F238E27FC236}">
                <a16:creationId xmlns:a16="http://schemas.microsoft.com/office/drawing/2014/main" id="{1277E802-CB1B-24E0-21C6-4974F984CD29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7" name="Cuadro de texto 136">
            <a:extLst>
              <a:ext uri="{FF2B5EF4-FFF2-40B4-BE49-F238E27FC236}">
                <a16:creationId xmlns:a16="http://schemas.microsoft.com/office/drawing/2014/main" id="{12A7BD44-DFE1-BBA6-004F-72A775F6EDB9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9E4E694-BCF7-D0B0-06E8-C4147FE6800B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9A6AD8D1-68FD-871A-D506-1CA306A0500E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60527A54-4665-B3FF-E443-CD97C04B1526}"/>
              </a:ext>
            </a:extLst>
          </p:cNvPr>
          <p:cNvCxnSpPr>
            <a:cxnSpLocks/>
          </p:cNvCxnSpPr>
          <p:nvPr/>
        </p:nvCxnSpPr>
        <p:spPr>
          <a:xfrm flipH="1">
            <a:off x="2658834" y="4217667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>
            <a:extLst>
              <a:ext uri="{FF2B5EF4-FFF2-40B4-BE49-F238E27FC236}">
                <a16:creationId xmlns:a16="http://schemas.microsoft.com/office/drawing/2014/main" id="{E1608074-7454-14E4-C652-C3D1C068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73802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8AA8-EE1C-34A9-B408-BB65F35E6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27410E9-B8EE-2DDC-1455-066F483709CA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0">
            <a:extLst>
              <a:ext uri="{FF2B5EF4-FFF2-40B4-BE49-F238E27FC236}">
                <a16:creationId xmlns:a16="http://schemas.microsoft.com/office/drawing/2014/main" id="{9A5E119A-4FEB-7075-D0AD-9BB744A30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41AB8C1-3B1B-3AEE-D965-7333ACF1F91E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2E7FF86-3A52-A5AE-8234-DE2BC488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pic>
        <p:nvPicPr>
          <p:cNvPr id="2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6E63366-40C4-9639-19D2-FD887208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D06E4BC-8619-271E-9C89-DF87223ADD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r="20960" b="77531"/>
          <a:stretch>
            <a:fillRect/>
          </a:stretch>
        </p:blipFill>
        <p:spPr>
          <a:xfrm>
            <a:off x="755756" y="566705"/>
            <a:ext cx="7305512" cy="109782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27BA046-53DE-28CA-959D-67FC6B4F4AF6}"/>
              </a:ext>
            </a:extLst>
          </p:cNvPr>
          <p:cNvGrpSpPr/>
          <p:nvPr/>
        </p:nvGrpSpPr>
        <p:grpSpPr>
          <a:xfrm>
            <a:off x="122020" y="2346083"/>
            <a:ext cx="4728085" cy="3415524"/>
            <a:chOff x="122020" y="2346083"/>
            <a:chExt cx="4728085" cy="341552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1A3233C-A9EF-4D43-149B-ECF2AB31C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035"/>
            <a:stretch>
              <a:fillRect/>
            </a:stretch>
          </p:blipFill>
          <p:spPr>
            <a:xfrm>
              <a:off x="183805" y="2346083"/>
              <a:ext cx="4604515" cy="3127403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039AEC42-17C1-8B5D-EEEB-FE09E3D32AD8}"/>
                </a:ext>
              </a:extLst>
            </p:cNvPr>
            <p:cNvSpPr/>
            <p:nvPr/>
          </p:nvSpPr>
          <p:spPr>
            <a:xfrm>
              <a:off x="656368" y="5115328"/>
              <a:ext cx="3432823" cy="646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1B42CBA-B12B-AD8A-2774-C15561C618EA}"/>
                </a:ext>
              </a:extLst>
            </p:cNvPr>
            <p:cNvSpPr/>
            <p:nvPr/>
          </p:nvSpPr>
          <p:spPr>
            <a:xfrm>
              <a:off x="3498043" y="4759217"/>
              <a:ext cx="1352062" cy="1002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BA50B9E-97E8-9AE1-F4AB-EAE7242033E3}"/>
                </a:ext>
              </a:extLst>
            </p:cNvPr>
            <p:cNvSpPr/>
            <p:nvPr/>
          </p:nvSpPr>
          <p:spPr>
            <a:xfrm>
              <a:off x="122020" y="4932600"/>
              <a:ext cx="1200153" cy="45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CD614C56-24CF-F74A-3B71-FD997463857B}"/>
              </a:ext>
            </a:extLst>
          </p:cNvPr>
          <p:cNvSpPr txBox="1"/>
          <p:nvPr/>
        </p:nvSpPr>
        <p:spPr>
          <a:xfrm>
            <a:off x="4089191" y="2089585"/>
            <a:ext cx="4799442" cy="3672022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s-ES_tradnl" sz="1600" dirty="0"/>
              <a:t>El </a:t>
            </a:r>
            <a:r>
              <a:rPr lang="es-ES_tradnl" sz="1600" b="1" dirty="0">
                <a:solidFill>
                  <a:srgbClr val="C00000"/>
                </a:solidFill>
              </a:rPr>
              <a:t>planteamiento del proyecto </a:t>
            </a:r>
            <a:r>
              <a:rPr lang="es-ES_tradnl" sz="1600" dirty="0"/>
              <a:t>se centra en una propuesta de actualización del Estado de bienestar en España para reforzarlo y ampliarlo ante</a:t>
            </a:r>
            <a:r>
              <a:rPr lang="es-ES" sz="1600" dirty="0"/>
              <a:t> nuevas realidades y desafíos</a:t>
            </a:r>
          </a:p>
        </p:txBody>
      </p:sp>
      <p:sp>
        <p:nvSpPr>
          <p:cNvPr id="8" name="12 Rectángulo">
            <a:extLst>
              <a:ext uri="{FF2B5EF4-FFF2-40B4-BE49-F238E27FC236}">
                <a16:creationId xmlns:a16="http://schemas.microsoft.com/office/drawing/2014/main" id="{63A4C6EB-0176-9E2E-7C13-47813A6DD179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FF5E20-E3EC-8AB5-714A-4A43A87CACF9}"/>
              </a:ext>
            </a:extLst>
          </p:cNvPr>
          <p:cNvSpPr txBox="1"/>
          <p:nvPr/>
        </p:nvSpPr>
        <p:spPr>
          <a:xfrm>
            <a:off x="784642" y="5519656"/>
            <a:ext cx="7893520" cy="565165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marL="0" indent="0">
              <a:spcAft>
                <a:spcPts val="1800"/>
              </a:spcAft>
              <a:buNone/>
            </a:pPr>
            <a:r>
              <a:rPr lang="es-ES" dirty="0">
                <a:hlinkClick r:id="rId7"/>
              </a:rPr>
              <a:t>https://www.poctep.eu/wp-content/uploads/2026/05/Derecho-al-Cuidado_Informe-final.pdf</a:t>
            </a:r>
            <a:endParaRPr lang="es-ES" dirty="0"/>
          </a:p>
          <a:p>
            <a:pPr marL="0" indent="0">
              <a:spcAft>
                <a:spcPts val="1800"/>
              </a:spcAft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8220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54D6-87EF-4810-E193-A06311D41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C32735C1-2E2C-561B-3169-501AE301C270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0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29265227-A3DF-632A-E27C-221C64859D14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1D3C6366-612D-D148-4B3E-3EEC01CD6023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B89DC023-CB40-9414-5E32-895E66EB4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298183F-E8C6-A1D1-F875-0ED308326956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C460211C-7EA9-F1B0-0B96-2009CCCC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CD3B6BD3-01D1-6B46-16CE-670F3C2CF205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DB3E7F6-3553-4B34-84FD-5C7E6178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374ADF9-6A5B-8E05-746E-718AEA7C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FF5B6CD-8C9E-7FE2-27FB-3E296D8DDA58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8D014B2-873B-6357-161A-DA9BBFAEB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C91F9634-3620-86C0-8F57-1BB46AAC44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281CA4E-2D7A-8E04-ABBF-CF6244FD4FD0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B64507EE-A76D-DC41-2BE9-7EA49C40C245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EB333611-AA96-0BF8-1243-88816DE34BB2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91864046-0EAE-5227-EFAD-3EFF79AE3503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32752C8B-6C3E-FE38-55A6-9012D7DF5C88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BA0AA346-DF36-0614-0227-401B91D9BDCF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D5A8103-B89B-CD77-6875-60AD7A3572E6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5A54360-C7EA-10B2-D70F-94A412C48E97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E849953-7B0D-30FF-5B2F-1E1D4654712E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48FF578-26C3-34EC-0256-1C980B8948E7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FF42EF88-A797-9FA5-C063-DC15C2479ACE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5B3CF7-EE28-7CEB-DF90-D1EEABFD7131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CAF3FA08-AA99-0827-FE39-BF3B49EF7626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0C36C9-04C0-0A31-8B30-EFED56482FEA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A3D612-EA51-3611-6615-86390EA36AD6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 de texto 136">
            <a:extLst>
              <a:ext uri="{FF2B5EF4-FFF2-40B4-BE49-F238E27FC236}">
                <a16:creationId xmlns:a16="http://schemas.microsoft.com/office/drawing/2014/main" id="{BBB1B3A2-6948-BB50-F334-296EE4854365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018B96B2-7A81-A675-86D8-6CAA0E76B99D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7C96106-DFD2-CA2B-6229-24147494AE25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37FA3FB-C304-E8AF-2A5D-134951D00D34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7CB9217-D36F-C082-98F7-4DAB6729261D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9DC0707-F1FB-442A-3E0B-435F39C0780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68DA056-3D6A-70FC-D9D3-7FDAA09A5B7E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74BBB5A-481B-AE02-BA7A-8D139E720F9B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269D6DEC-6C51-4A0C-534E-AEBCB639C00C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4B788DFD-29FD-A361-9E9B-54313F733A68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E80CA7B7-1427-BEF6-1BE3-F10334F43021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3EEB2C97-6D83-A55C-50A1-77FFE4D6C0DE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86D4304C-B108-3037-E3D4-0B9220B0D81F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3B780827-3982-1E58-37C0-45ED44353D77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7A7ABE1E-2516-C340-1B98-59E3D30D54C0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3D36C1B6-E208-BF2C-BA2D-BDCF9450E0A2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40369147-A604-2688-F52B-5B7DE833B72D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E98848E-B45E-77C6-9562-807E94AC2551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sp>
        <p:nvSpPr>
          <p:cNvPr id="79" name="Cuadro de texto 136">
            <a:extLst>
              <a:ext uri="{FF2B5EF4-FFF2-40B4-BE49-F238E27FC236}">
                <a16:creationId xmlns:a16="http://schemas.microsoft.com/office/drawing/2014/main" id="{56D3E9C3-21C1-824C-6CD3-0C35EAE6AADB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0" name="Cuadro de texto 136">
            <a:extLst>
              <a:ext uri="{FF2B5EF4-FFF2-40B4-BE49-F238E27FC236}">
                <a16:creationId xmlns:a16="http://schemas.microsoft.com/office/drawing/2014/main" id="{5133213D-8EA0-9CEC-17D4-61DE9532FF53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1" name="Cuadro de texto 136">
            <a:extLst>
              <a:ext uri="{FF2B5EF4-FFF2-40B4-BE49-F238E27FC236}">
                <a16:creationId xmlns:a16="http://schemas.microsoft.com/office/drawing/2014/main" id="{1AEE4EED-CF00-5AA0-9553-FD20EF77144F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767CC04A-1901-CFB6-4E14-E461DBE13394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A1C25148-E654-1684-9F5F-9C7DA3140204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DD07DC91-1479-C823-B0F3-7B5F2CB30D17}"/>
              </a:ext>
            </a:extLst>
          </p:cNvPr>
          <p:cNvCxnSpPr>
            <a:cxnSpLocks/>
          </p:cNvCxnSpPr>
          <p:nvPr/>
        </p:nvCxnSpPr>
        <p:spPr>
          <a:xfrm flipH="1">
            <a:off x="2658834" y="4217667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1D0C80BB-1E98-4D11-8142-46250F21E81F}"/>
              </a:ext>
            </a:extLst>
          </p:cNvPr>
          <p:cNvCxnSpPr>
            <a:cxnSpLocks/>
          </p:cNvCxnSpPr>
          <p:nvPr/>
        </p:nvCxnSpPr>
        <p:spPr>
          <a:xfrm>
            <a:off x="1913461" y="3592985"/>
            <a:ext cx="0" cy="34600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8E5191FD-4E50-A54E-976D-8BB8653CC6AB}"/>
              </a:ext>
            </a:extLst>
          </p:cNvPr>
          <p:cNvCxnSpPr>
            <a:cxnSpLocks/>
          </p:cNvCxnSpPr>
          <p:nvPr/>
        </p:nvCxnSpPr>
        <p:spPr>
          <a:xfrm flipH="1">
            <a:off x="7592641" y="3164857"/>
            <a:ext cx="0" cy="7646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3233B4AA-04C4-B332-DC1F-AC9B2CCC948D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68E4347C-F38C-D9B5-3792-67733721957A}"/>
              </a:ext>
            </a:extLst>
          </p:cNvPr>
          <p:cNvCxnSpPr>
            <a:cxnSpLocks/>
          </p:cNvCxnSpPr>
          <p:nvPr/>
        </p:nvCxnSpPr>
        <p:spPr>
          <a:xfrm flipH="1">
            <a:off x="1913461" y="3579245"/>
            <a:ext cx="191916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5291369E-E886-41C7-2C62-3B86E8CA4126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570353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2A7C0D03-4D9C-1BEC-DEE3-88EBA591EFEA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2282259" cy="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>
            <a:extLst>
              <a:ext uri="{FF2B5EF4-FFF2-40B4-BE49-F238E27FC236}">
                <a16:creationId xmlns:a16="http://schemas.microsoft.com/office/drawing/2014/main" id="{15D4C06B-DFAE-2116-1A67-1CD0451B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334555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78CE-B83F-5A9A-4C5B-C810E6D5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85941527-88E2-1763-4A9D-AC05403BE65F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0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BF6B8ED7-76F1-3F20-5B9D-6B6D678CA2AB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B38DE486-A787-4EB0-C62E-73EF5EE42D96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63DE8BD-99C1-CE50-31AE-C6041E07E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91C7EFD-F54F-B2B7-AD92-43C97C33E478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CB71371D-300F-6C42-37A2-BFD2FEB40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DC5E71FE-CE2C-5D1E-AA5C-9663A8EAC308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0A3588D-BBC4-A288-92D4-176CC0D91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2C15E73-0C13-CB2B-E002-BD19ED89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79FDB2D-869C-6AD4-5E63-1A64557CA12E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620AC4A-58ED-363D-B651-DF87664D9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146A2555-5876-725E-F746-42FAB4E0CB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2DE6A43-19E7-291A-1A92-EA0D0313E46E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CB494E56-3459-FA4F-C0F9-EC2D7BDF5902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C61BDF96-5C05-7FEF-2D3B-488A6E0CCFF1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55802DB8-8730-C6C5-012A-34DF18D7943D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81799F28-CF3A-BDC3-D17E-2D02D43FCB3D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6E69AD06-4196-9204-0F49-34D053679C9E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76695A0-EE6F-F78C-BB15-C617243FC019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C913-3585-4572-DEA8-A713411430A2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5F022AD-46DC-D82B-1A78-AB559779DD5B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55D240A-543B-D19C-81C0-AA974A599717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61F48B98-641A-2DF2-B9F6-36E22785E859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D37757-654A-ABAF-4FA4-ADFC00B90BDE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A5493098-DAD1-B2DE-631A-7A9AE9E9DA28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2A33EB9-6037-18A0-CEAA-F9C5CDF7C524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33E84DE-EFCA-47B8-5F0B-FAA04A355A28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 de texto 136">
            <a:extLst>
              <a:ext uri="{FF2B5EF4-FFF2-40B4-BE49-F238E27FC236}">
                <a16:creationId xmlns:a16="http://schemas.microsoft.com/office/drawing/2014/main" id="{D6F439D1-C44C-377B-A0ED-E0A3D5260379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C60105E1-611C-36CA-DCB2-018455B69F5F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442C562-13EA-8EA8-D838-B2D7FBDD6D00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3DA2861-1A71-B067-C25D-5A2A1A0A2167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09030C5-36F2-33B4-E276-D09363DCF1A1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EA468E1-09F0-BED2-4685-156E526B503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126CD4E-E50A-8DE7-266D-AD1A70ABD443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F4134F7-34BE-CAEB-FF4C-85E6D8CA3503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840A7661-F9DC-52C2-530A-BFEBFA7E0CFF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11BA8EB-A92D-F66A-27F4-FAECD0EF2357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F9593E9-8E05-1695-C108-33E695A6E56A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547D02A-877B-462B-0E4E-1675B32F878C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A373DF6-38D8-F540-F28A-42EFD1FA908D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00A32FA-C183-633F-87D1-EEDF0E3B3570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16E3451-6FF5-6DD3-A4C9-5A8109C3AE2B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34B219C8-2A6C-49B8-FAAC-E99C8DBBCF74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4FADC22-FA34-3C31-E805-A607C58358A3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D9F3C38-DBC4-3FF5-5307-24FB67C5316D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FA686FCC-A99F-5C18-065B-8F457443F924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384BA2E5-891D-075B-892A-76BC5F63383D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F5342557-48F3-BDC6-2CD9-17DF2B9663F7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D455489-4E86-5B0B-4D54-0DCF3FBEC6DD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7754149F-9A38-222F-B0CC-3E7EE80DCFE0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97684FB-5113-2573-457E-71F67501B5EB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D9FB7389-EB92-2049-487B-94E08804B364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BA46D025-4B20-0554-78C4-A2C8FDB83292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FA8ABC19-2A7D-2CB0-18F0-AF8993533224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sp>
        <p:nvSpPr>
          <p:cNvPr id="79" name="Cuadro de texto 136">
            <a:extLst>
              <a:ext uri="{FF2B5EF4-FFF2-40B4-BE49-F238E27FC236}">
                <a16:creationId xmlns:a16="http://schemas.microsoft.com/office/drawing/2014/main" id="{87389CB5-2CAC-3928-F1E9-35C59C3DECB9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0" name="Cuadro de texto 136">
            <a:extLst>
              <a:ext uri="{FF2B5EF4-FFF2-40B4-BE49-F238E27FC236}">
                <a16:creationId xmlns:a16="http://schemas.microsoft.com/office/drawing/2014/main" id="{3D5F585B-C9BD-4979-5D1F-1A8201AAF052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1" name="Cuadro de texto 136">
            <a:extLst>
              <a:ext uri="{FF2B5EF4-FFF2-40B4-BE49-F238E27FC236}">
                <a16:creationId xmlns:a16="http://schemas.microsoft.com/office/drawing/2014/main" id="{9056984F-E51F-9D7C-7DC6-1359BE19E012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B5E85DF8-A67A-3E6C-5836-D6BE9407CE38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08EA7370-A8B2-B196-116B-0489A26D3CF1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EDFE1EAD-1BD0-21E2-DE08-5682048B88C9}"/>
              </a:ext>
            </a:extLst>
          </p:cNvPr>
          <p:cNvCxnSpPr>
            <a:cxnSpLocks/>
          </p:cNvCxnSpPr>
          <p:nvPr/>
        </p:nvCxnSpPr>
        <p:spPr>
          <a:xfrm flipH="1">
            <a:off x="2658834" y="4217667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>
            <a:extLst>
              <a:ext uri="{FF2B5EF4-FFF2-40B4-BE49-F238E27FC236}">
                <a16:creationId xmlns:a16="http://schemas.microsoft.com/office/drawing/2014/main" id="{BCFBA18A-7008-F0D5-6D2E-ADC46366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03414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38FB-0192-9947-9F97-62E8A2F16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11563CE1-E011-32A6-90B5-0C2E2B30DE22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0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5646F288-07FD-55BE-F7FD-0D5D1F026AC4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F3C55E67-C033-3810-69CF-566130995E72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E2EEE02A-A71C-BB34-BA62-723A7D78BF37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418ADF6-05FC-FFAC-CC15-058ADB72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C6256A7-2047-5C53-B6B8-6B870A4066D3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E6F4A2AE-77EA-247E-F673-2E79A127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BA0B8BBB-957B-C003-DAF1-52956361B177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79A8500-1F61-8505-4785-C1F5FEABD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02AB4320-4C8A-8EAC-E6D5-1B8A5F828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9E6A66D5-6DD2-4A89-595F-549CFED1567B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465D22E-381F-21CD-FEDF-4373A0198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EB07C9BE-374A-313E-E555-E2A4F801D3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F40DCB7-BB7E-3E36-FD3D-2F49AFA5445E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B46DD4FF-907A-2359-C9CC-ECC7C5A1CFAF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AD767DAE-7221-FD21-973D-464959047473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532556A1-28A5-2A8B-D1B5-FF603BACF0A2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20C6C5BC-AEE3-5898-2E0D-EAB53B4CD4E7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E1A1087B-41D0-E2C5-E01E-BE9FBFDAB13E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49629F9-497E-25E6-CCF3-D6CDA813A241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9D1E70A-5146-EC79-5EA1-DFFBA0048742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D8E45EC-6F39-2CA3-9F3E-EA6DF2FB466A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342148B-3533-4113-BDB5-B766CAFCC241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0E95263F-4DEF-2362-A823-B22276C3629D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19471B-7334-B7F4-2249-FD0B04EB97A2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4C889C91-1B7A-6BBD-F127-6037AA172547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9FF8358-CE83-8B97-5635-0A3833FC82A1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0BA1745-5463-01ED-645B-688452B188DF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 de texto 136">
            <a:extLst>
              <a:ext uri="{FF2B5EF4-FFF2-40B4-BE49-F238E27FC236}">
                <a16:creationId xmlns:a16="http://schemas.microsoft.com/office/drawing/2014/main" id="{A32BD3DA-6845-BF64-DA0F-9B19848C00DC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53B11891-61E9-0154-3950-449F56FC76DF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9E51E9E-B5B3-87A2-2E78-B92D0175FF9E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7037C4C-1624-7B07-C1C9-120D5120E264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B73A875-33BD-E69E-3769-14D0535794E4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B70C51C-100A-C565-D89F-F1E7EE71E39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65B9F67-D45F-7F3A-83D3-E7C6942DB47F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8377A60-9A62-0922-C0CC-02C6262767FE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757B33F7-C3DF-CB79-0DB8-9DF1E6F5CB77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30FAC8B-EC36-AF04-740F-84485321048F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9F669C5-623E-D4CD-68EC-4EFC9E1ED321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A2837A7-3EEC-CFF3-295D-CF823A0D3AB9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29FE954-9114-34B7-0CCA-F5078555F7BD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5593268-AFB0-76C8-CBD0-CC2F0147782D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F0601C6-D071-E723-3919-66D6E49FE20C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28EBDD6-548F-11F7-5A90-9DF682919ECE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C5BCA91-1E2B-0A92-1286-D45C332F3934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060E7FA-1C92-8448-02CB-48858BA92FF0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E3E47C91-58B9-4E60-9389-F1E68DB0A21C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05262E2-6282-ECFC-C475-41167BD61B96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B5152323-1901-E93F-A428-36FD2B09D6C1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5EECAE63-848C-D0B2-086B-2A2482773F0E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0E6B2775-8F36-C760-F147-3A24018043FF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628DE51-8D81-531A-71B5-2D52047C5398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FC6BB806-B68F-EF7E-9F35-5B1275D350A7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ABF9F83C-00E1-1015-E659-5C4E8FF9C9BB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93427A5-4AA0-E282-B139-80BA188A956B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sp>
        <p:nvSpPr>
          <p:cNvPr id="79" name="Cuadro de texto 136">
            <a:extLst>
              <a:ext uri="{FF2B5EF4-FFF2-40B4-BE49-F238E27FC236}">
                <a16:creationId xmlns:a16="http://schemas.microsoft.com/office/drawing/2014/main" id="{40AE8E7E-D97E-CB6C-2690-4ACBBC86BBA5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0" name="Cuadro de texto 136">
            <a:extLst>
              <a:ext uri="{FF2B5EF4-FFF2-40B4-BE49-F238E27FC236}">
                <a16:creationId xmlns:a16="http://schemas.microsoft.com/office/drawing/2014/main" id="{3BAF9319-4E2A-6398-B5C0-E871C9ABAA27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1" name="Cuadro de texto 136">
            <a:extLst>
              <a:ext uri="{FF2B5EF4-FFF2-40B4-BE49-F238E27FC236}">
                <a16:creationId xmlns:a16="http://schemas.microsoft.com/office/drawing/2014/main" id="{4EC20362-10BD-1B66-39C2-A6112BCFF1D9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CD50C361-C4F7-E922-5F1A-6CC71C36C38F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adroTexto 84">
            <a:extLst>
              <a:ext uri="{FF2B5EF4-FFF2-40B4-BE49-F238E27FC236}">
                <a16:creationId xmlns:a16="http://schemas.microsoft.com/office/drawing/2014/main" id="{B4257368-D6B8-407A-1B89-9DF4B94D48B6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418D9972-3C22-9ABF-A487-A893F467796A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AA22175F-5FB6-5233-96FA-9EA8C1EDCED3}"/>
              </a:ext>
            </a:extLst>
          </p:cNvPr>
          <p:cNvCxnSpPr>
            <a:cxnSpLocks/>
          </p:cNvCxnSpPr>
          <p:nvPr/>
        </p:nvCxnSpPr>
        <p:spPr>
          <a:xfrm flipH="1">
            <a:off x="2660986" y="4571936"/>
            <a:ext cx="381148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>
            <a:extLst>
              <a:ext uri="{FF2B5EF4-FFF2-40B4-BE49-F238E27FC236}">
                <a16:creationId xmlns:a16="http://schemas.microsoft.com/office/drawing/2014/main" id="{8F686C99-42CF-3C05-5241-A308DEBA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357763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6DC6C-2E76-3A99-7459-0B7EF0D7E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8AA87C59-2298-B01A-7405-58C3C6BFF80D}"/>
              </a:ext>
            </a:extLst>
          </p:cNvPr>
          <p:cNvCxnSpPr>
            <a:cxnSpLocks/>
          </p:cNvCxnSpPr>
          <p:nvPr/>
        </p:nvCxnSpPr>
        <p:spPr>
          <a:xfrm>
            <a:off x="6871020" y="5135829"/>
            <a:ext cx="0" cy="90005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F71178DB-72FA-C7A0-5F95-875B2CD00C52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CBE8E825-2CCF-5D63-7868-1EEE8B1DEEEF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102ECA90-AEE7-A2F8-0F46-8874A83A459C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1C0C340-8684-50B2-72D0-3BCADDDE1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98EB4F0-70A6-2029-90E4-37F4A37B5BD9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97D92904-B36D-E645-5B0C-F3FB02D0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76B96E1A-D6CF-8A96-5216-3AB7D5F01DFD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1217E7B-C02A-A119-6212-411E9BD1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D3699480-14C0-C279-FC42-2692BBDE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F3B72B2F-7B5C-798D-E922-B25EBC1B3BE7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9A01BAB-60CF-361B-0B21-D03EF3E38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8B123FD2-CFB1-0408-8B54-2C46575B8E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759AC19-496E-2BFE-1A09-2619E3EE57D3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5328E388-F271-CB51-C76E-A7CF426426AF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7A0BD99E-9D15-77BB-FC24-C201C09ED5BE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6A45EACD-CFB4-FCFB-7662-7CDA934BE47A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24131662-1048-4E89-EAAF-47E7812AF5A6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DE388720-327C-7990-0402-8E1643FB1DE8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3B0F69-FA46-7BB8-1704-3BB0F1BF8C69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CCF9385-688C-358B-D145-9F55A3F1A366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05659AC-0FD3-6FA4-4322-1070EA5E5B2C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A8CDE55-B54D-E39C-CD0E-EC02F4E73402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7084CAC8-E428-924E-7085-DB37F2763C72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B91330-3528-9017-2C68-12118C8B6EDA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FD4ACD09-3110-89FB-5220-A0FB905B0EE8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997F1D0-A627-5A65-2536-BE24D61F17BD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CBA026C-BA0E-ACCA-261F-EC8BD85B8823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 de texto 136">
            <a:extLst>
              <a:ext uri="{FF2B5EF4-FFF2-40B4-BE49-F238E27FC236}">
                <a16:creationId xmlns:a16="http://schemas.microsoft.com/office/drawing/2014/main" id="{85B4BFF3-1B9E-ECFE-E0D6-AB395AD0285F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2319B7FA-1CE0-F3ED-D129-CA7CF0388D8F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4871B663-67AC-BB44-D324-429E0A61C337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ABB84D-58CB-8022-3662-0F4041C03D51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B6792C5-9EC1-4BD6-492F-06573CB4F452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214F780-E736-29D0-AE13-846C1099056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378FBCD-F862-2359-3842-BAE7FEE86C19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C004B72-7D8E-2B8E-5F7A-4128F60B882E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74896B4B-2AA7-AAEF-7C2D-0A7EE6FE3A8B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C45E261-4536-B625-9F2A-37853794E089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03C1CA8-8F59-2B6F-2DF1-5CC79E9052FD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4DF3532-5643-A723-3887-9B20A15F6AB0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F8C85AF-622B-4B92-DF60-A3C55F706AAD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0060B1F-04B0-E0B9-2ED6-3E84DEE3D968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50743BA-29CA-248D-ADC0-5D5FCA2C8958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2CC8BCA7-1880-C343-1336-F5CD74E6F7BF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80535C8-E6B4-F517-3721-4DD9973B81FC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E917895-21A6-8797-B1B8-D609AA1D1492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D4DD12A8-3B9F-622C-0CA3-C4CB0FB75784}"/>
              </a:ext>
            </a:extLst>
          </p:cNvPr>
          <p:cNvCxnSpPr>
            <a:cxnSpLocks/>
          </p:cNvCxnSpPr>
          <p:nvPr/>
        </p:nvCxnSpPr>
        <p:spPr>
          <a:xfrm flipH="1">
            <a:off x="2660986" y="4575087"/>
            <a:ext cx="143135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08D2D032-DEA1-33E9-C2E6-89904EBDB059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8E2D35B-2813-BDB5-E0BE-954E854A3CFB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127EB6A3-DDC4-33D7-A451-C7B302267366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88854663-7C74-E925-A6BB-EF38ABC5E101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37F28980-AE4F-B46A-2257-FB4BF20DFFF2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5EA4887-CD46-4C8E-38C0-06123A18B53C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58DB7696-B379-169C-10CC-FD5D5F9A4D0B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14CE28F-3701-8E6F-3261-BF07A91E9F09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D8F25B46-9A54-94AE-BC87-0FB963335EE1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FB89FBCC-64E0-EE08-CF05-AC7AEA5B282C}"/>
              </a:ext>
            </a:extLst>
          </p:cNvPr>
          <p:cNvCxnSpPr>
            <a:cxnSpLocks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 de texto 136">
            <a:extLst>
              <a:ext uri="{FF2B5EF4-FFF2-40B4-BE49-F238E27FC236}">
                <a16:creationId xmlns:a16="http://schemas.microsoft.com/office/drawing/2014/main" id="{2D99F002-B597-AAEA-5206-33ACFE042EB1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0" name="Cuadro de texto 136">
            <a:extLst>
              <a:ext uri="{FF2B5EF4-FFF2-40B4-BE49-F238E27FC236}">
                <a16:creationId xmlns:a16="http://schemas.microsoft.com/office/drawing/2014/main" id="{127F2C13-98DF-596B-7851-96EE75246B44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1" name="Cuadro de texto 136">
            <a:extLst>
              <a:ext uri="{FF2B5EF4-FFF2-40B4-BE49-F238E27FC236}">
                <a16:creationId xmlns:a16="http://schemas.microsoft.com/office/drawing/2014/main" id="{F1A5326D-B396-C751-4C8F-F07D2333A4D3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08596276-D9E2-01E9-F5B9-93414CD51C4A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>
            <a:extLst>
              <a:ext uri="{FF2B5EF4-FFF2-40B4-BE49-F238E27FC236}">
                <a16:creationId xmlns:a16="http://schemas.microsoft.com/office/drawing/2014/main" id="{A99F1FD9-E91C-6A8D-6947-1E5CE6ACDAA3}"/>
              </a:ext>
            </a:extLst>
          </p:cNvPr>
          <p:cNvSpPr txBox="1"/>
          <p:nvPr/>
        </p:nvSpPr>
        <p:spPr>
          <a:xfrm flipH="1">
            <a:off x="3921610" y="4467362"/>
            <a:ext cx="1260000" cy="216000"/>
          </a:xfrm>
          <a:prstGeom prst="rect">
            <a:avLst/>
          </a:prstGeom>
          <a:solidFill>
            <a:srgbClr val="DCE6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880,9 M€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06F53FDF-4A1C-F1D7-DB51-DD5D9C3CF13A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65123625-399E-C5AB-271E-E4A681DFF4BE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>
            <a:extLst>
              <a:ext uri="{FF2B5EF4-FFF2-40B4-BE49-F238E27FC236}">
                <a16:creationId xmlns:a16="http://schemas.microsoft.com/office/drawing/2014/main" id="{E76CCDFE-85B2-19C2-349B-368B2C339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444558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DA2AA-0FDC-9026-9C54-D82D1450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02942E3A-ED3E-7760-7FF8-3609287EACE3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561B7AF5-72BB-A353-B394-EFDEC1729C15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CCACB65-90AA-CC42-6188-1B442A60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4901801-E366-BE51-1AB3-3F9DACC6355C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1BE82186-FCDD-BEB2-19A3-DFF487BD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BA7AF9C9-EA4E-6961-4958-76F0980DBC5E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DADC6BF-DDBD-6649-F488-32A350096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335CFBF-848D-7970-DD5D-B57FBDD0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8C217601-0B03-C44E-3FCB-B3D25F0A3A74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F18338-94A5-4867-90CA-90355D36E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07D5A209-6BA2-A57E-CAAA-0B3D3AD2C4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6915AF5-D5F7-FE0F-F860-90E167B3F664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045A5803-73FC-2E11-E10E-37795E530CB0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10C1B589-BE4E-9AD1-70CF-98E674252C40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CEE1E7F5-FE22-6031-D1A2-3620291493F5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2F665D15-8A3C-2FCA-90A8-FD16313EBBFB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FEE0B9A3-59E6-4661-8A52-90E73FEE2A11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B041E83-EDB3-E40D-0741-E2DB0F0F62A4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E09E2D1-FF4A-9DDF-0240-93E95C66E94F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9DAE1B5-FB21-8993-35EF-5B04F7E0CD28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DDB4F23-89FF-4466-3B1D-2B477623BD1E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63ACF711-7217-8580-D50B-74DA70AA36F2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5C871B-217F-A320-FE8E-E867C70BD370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C84D85AC-3435-C6BC-F412-6ED14B788B50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3189304-5BE4-7E0B-8576-2F92C693C1F8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4A2900F-F01C-7816-DE13-96C9EE8B9004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 de texto 136">
            <a:extLst>
              <a:ext uri="{FF2B5EF4-FFF2-40B4-BE49-F238E27FC236}">
                <a16:creationId xmlns:a16="http://schemas.microsoft.com/office/drawing/2014/main" id="{A00DB1BD-25B9-6DB0-C636-AF5EE02F153E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94D4A868-659C-B6C0-E2C5-8DC72499E603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1EA06A8-6A06-B430-8268-877333D77B8A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90C86ED-29DF-3B83-B1C0-239F2429F6A1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980561B-2552-2580-4DBF-47909BF380DB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A443ACE-6CF8-BD68-62E0-59FBE47E539B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BCAFD97-0717-A327-4715-90D15D229A52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FD5A935-3C43-27B5-525D-48D3EDA2B942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50715A42-1BAF-DD18-A437-90C4159F2953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5CFE46F-52FA-E1E8-5BFF-1D90C0E02758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24AE7C1-1DE9-7C48-8CE1-CC740EE2A98E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01CABAD-CE83-1891-7990-458F77ECE284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9253ED0C-8D2B-A931-3B37-506496193C7A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AD3FBFD-4197-0FEF-7781-A90464491CBD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4AE5352-25A9-A4B7-DF0B-45F39AB4AA9D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CCFEEE47-58FB-E740-77B1-AB3DB3BBB541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8A3A268-5B6C-BB5C-D5FD-5B3FBC176FEA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04E467D-C22A-3B7D-E6C5-D6191C5E4564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0322728-FB07-94D4-9D6A-09ADE88F8FCC}"/>
              </a:ext>
            </a:extLst>
          </p:cNvPr>
          <p:cNvCxnSpPr>
            <a:cxnSpLocks/>
          </p:cNvCxnSpPr>
          <p:nvPr/>
        </p:nvCxnSpPr>
        <p:spPr>
          <a:xfrm flipH="1">
            <a:off x="2660986" y="4575087"/>
            <a:ext cx="143135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39F82032-3103-E366-A3D4-C854C157F105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6871020" y="5135829"/>
            <a:ext cx="0" cy="79148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EDB0A299-86EC-49C9-C544-CB1F34673DD4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1B244C4-6FBD-1641-8F7B-686610CB94E1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F8E1461-4364-920C-18A8-4CED8F683458}"/>
              </a:ext>
            </a:extLst>
          </p:cNvPr>
          <p:cNvSpPr txBox="1"/>
          <p:nvPr/>
        </p:nvSpPr>
        <p:spPr>
          <a:xfrm flipH="1">
            <a:off x="6241020" y="5927310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5.076,8 M€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CEE21FE5-BB7E-BB73-0B93-CBA4D9813D6E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D5FEE0C7-320E-65F3-F560-CFB868D7B356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E6A08F7A-98A2-8E89-201B-9FC84B97E680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653A6523-86A0-E387-0ECF-78AE601FB8B1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A7AEA713-1EDC-7B19-0880-18BD75E97492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9582410A-16E3-550F-B312-A133142B4408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B33CC996-B44B-CDE9-3054-862561290586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5C12A46A-B7D3-4DAA-B166-9E3EF04D64A6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769199F-D9F2-D94C-2E1B-A45AFA47139D}"/>
              </a:ext>
            </a:extLst>
          </p:cNvPr>
          <p:cNvCxnSpPr>
            <a:cxnSpLocks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 de texto 136">
            <a:extLst>
              <a:ext uri="{FF2B5EF4-FFF2-40B4-BE49-F238E27FC236}">
                <a16:creationId xmlns:a16="http://schemas.microsoft.com/office/drawing/2014/main" id="{AA1F044D-CA10-E014-E787-3AC327685A77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0" name="Cuadro de texto 136">
            <a:extLst>
              <a:ext uri="{FF2B5EF4-FFF2-40B4-BE49-F238E27FC236}">
                <a16:creationId xmlns:a16="http://schemas.microsoft.com/office/drawing/2014/main" id="{C6C5D555-63D8-449F-5E82-928CB54FF7F3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1" name="Cuadro de texto 136">
            <a:extLst>
              <a:ext uri="{FF2B5EF4-FFF2-40B4-BE49-F238E27FC236}">
                <a16:creationId xmlns:a16="http://schemas.microsoft.com/office/drawing/2014/main" id="{85A9E046-1D10-6DF4-F780-BD4F16EE9025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0BA66321-0774-9ABB-2070-462D69EC6FC4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040A431B-11CC-2D61-039A-ED59BBEBA7A7}"/>
              </a:ext>
            </a:extLst>
          </p:cNvPr>
          <p:cNvCxnSpPr>
            <a:cxnSpLocks/>
            <a:endCxn id="84" idx="1"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60E3648-CD5F-CAFD-C666-3A00CD35B6A2}"/>
              </a:ext>
            </a:extLst>
          </p:cNvPr>
          <p:cNvSpPr txBox="1"/>
          <p:nvPr/>
        </p:nvSpPr>
        <p:spPr>
          <a:xfrm flipH="1">
            <a:off x="3921610" y="4467362"/>
            <a:ext cx="1260000" cy="216000"/>
          </a:xfrm>
          <a:prstGeom prst="rect">
            <a:avLst/>
          </a:prstGeom>
          <a:solidFill>
            <a:srgbClr val="DCE6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880,9 M€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E8A0BB66-EBFD-078D-9387-4775DC8AAB8C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07D296C7-1FF8-7876-7BBC-256CDA4BBA44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>
            <a:extLst>
              <a:ext uri="{FF2B5EF4-FFF2-40B4-BE49-F238E27FC236}">
                <a16:creationId xmlns:a16="http://schemas.microsoft.com/office/drawing/2014/main" id="{7756D274-CE17-ADDA-394E-DFE6E4D2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942759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C8C1-69A5-8E8E-57C1-25E12B72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C1729C41-DD8A-495F-6536-B3BDE5118E60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3C03E7A9-87B4-B71C-CC15-89AA4C4142AA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D98068B-747E-E62A-3B47-CDE99C62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83DDFBA-AEDE-F6E1-E77F-242E83ADD6E3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37FF80A5-66C2-C9FA-3FF1-BC221739D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63DE9C87-E532-BB5B-EFE1-39F7D8016E8A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FAB3634-88F5-CA22-BA78-E2668A9AB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16FCD22-CAE7-3824-09B0-874CF8C5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067E9B9-BD6F-135F-CFA0-4B98D639E91F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5F57854-DC9D-C5AA-B486-8EC47879F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711D6962-9A8A-2657-5AE6-6223481F34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A994915-4F7B-514E-9841-2FB4AB1156DC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CA2A5C1E-66EB-0A1C-2E3F-71E28C933894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9B7EFFB0-CE39-2BE5-A728-B6D26DA3B447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F869227F-216B-012F-DDD9-9E6B657C6829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414CD67C-6F02-F12A-F433-701C570DC7B4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F15A069F-E2A1-1B21-BE31-63DD792FD80C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40250EF-B4CD-5177-0172-142B976A8778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E8FC2FB-EB6D-6FB3-B7F9-416D83935D31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FBC0ABC-2A22-E0AF-E9B1-3DA804AAD609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0EF3E79-73A7-B724-8856-441B80767429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0832059B-C1A5-9256-B21A-0F5CEE6C2F8B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5405ED-2550-E2CF-6702-736EFFAE2BAD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AF0FA5F9-AFF3-32A7-DFBA-6782A6FFFFA1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E418C7C-A7CB-8200-3B06-A0B1523D94E6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2072F9A-7A5F-3EE8-8230-280D27FE299B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 de texto 136">
            <a:extLst>
              <a:ext uri="{FF2B5EF4-FFF2-40B4-BE49-F238E27FC236}">
                <a16:creationId xmlns:a16="http://schemas.microsoft.com/office/drawing/2014/main" id="{A46937BC-272C-8185-235C-465FDE35FB8D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9D7E4FAE-78B9-47D2-41B5-E816A0DFC47E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9585218-E342-94A6-4AAC-D8319B9074F3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DA33F57-0AFD-1B2C-5CEA-C32857A74C7F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D5F4B4C1-1C73-B98D-50EA-134E888C3ECE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CEB94A5-75E9-8ECB-7AAE-5A77F070385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40D97C1-EFF0-730B-A4BA-43E1616228CC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87D266D-6F39-B5F3-C86F-622FD0D3686E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AB83F4D1-DBB2-04FE-9352-1137EB32E5E3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969FA71-D2CC-7DCE-045C-BDE47FD97CA6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7405AE1-7F6A-8CBB-D2ED-4400573BE630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1D9F758-8795-1F0A-D27F-A25AD9E51A29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83FFACF-8D1B-690C-FA7A-DFE3942E2598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B708F76-35FA-85AF-F53D-A78560F9BC0A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205E24F-F8A1-9176-39E1-0CCBDFDFB0AA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4BCDFB0-7FAE-84DD-593B-6905846CC7D5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088E875-8F5D-3A67-E267-93CF6FC8176B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6A8D3262-0232-BBEF-1B8C-CFD6929B6770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B3E6B06-1298-A14A-C65D-3B293AB12D29}"/>
              </a:ext>
            </a:extLst>
          </p:cNvPr>
          <p:cNvCxnSpPr>
            <a:cxnSpLocks/>
          </p:cNvCxnSpPr>
          <p:nvPr/>
        </p:nvCxnSpPr>
        <p:spPr>
          <a:xfrm flipH="1">
            <a:off x="2660986" y="4575087"/>
            <a:ext cx="143135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1531FF0-DED9-6D10-221D-54B74C7AA560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6871020" y="5135829"/>
            <a:ext cx="0" cy="79148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79DF451F-B3BF-4376-7C4C-965CF6E65154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9486A0DB-B6D8-A7C2-F739-2DFA39B7C2A3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DCF6D75-39DE-D9E7-82C7-2FC7A49DA9F0}"/>
              </a:ext>
            </a:extLst>
          </p:cNvPr>
          <p:cNvSpPr txBox="1"/>
          <p:nvPr/>
        </p:nvSpPr>
        <p:spPr>
          <a:xfrm flipH="1">
            <a:off x="6241020" y="5927310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5.076,8 M€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D9B88FD5-02B8-6F55-400C-5C127CF539B0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D2F236B5-1C41-A708-0A63-CD06B8542173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40458605-AD0D-DA24-2B97-DBF5A8D609E3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01882CE5-4350-742E-66BB-2B889108EA63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AA23A77D-84DA-8AE0-4513-23FE8E3EBC2B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ED5B000E-F1F9-9EA6-E770-0AAB112C96EB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199563B7-C2F3-75B4-18FB-7F9A03C06237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16B2D0B5-991F-8360-32E3-958AE89DFDD7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949BFC1-A22C-BE9D-B8F3-465752EF40F4}"/>
              </a:ext>
            </a:extLst>
          </p:cNvPr>
          <p:cNvCxnSpPr>
            <a:cxnSpLocks/>
          </p:cNvCxnSpPr>
          <p:nvPr/>
        </p:nvCxnSpPr>
        <p:spPr>
          <a:xfrm flipH="1">
            <a:off x="5174399" y="5687418"/>
            <a:ext cx="1692946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 de texto 136">
            <a:extLst>
              <a:ext uri="{FF2B5EF4-FFF2-40B4-BE49-F238E27FC236}">
                <a16:creationId xmlns:a16="http://schemas.microsoft.com/office/drawing/2014/main" id="{1F9C4266-9B93-F5DB-88A3-B706C2F5312C}"/>
              </a:ext>
            </a:extLst>
          </p:cNvPr>
          <p:cNvSpPr txBox="1"/>
          <p:nvPr/>
        </p:nvSpPr>
        <p:spPr>
          <a:xfrm>
            <a:off x="5958955" y="5434336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DE0100F-A5AA-9A11-8371-31BD8B10C1C2}"/>
              </a:ext>
            </a:extLst>
          </p:cNvPr>
          <p:cNvSpPr txBox="1"/>
          <p:nvPr/>
        </p:nvSpPr>
        <p:spPr>
          <a:xfrm>
            <a:off x="3921610" y="5579418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2.755,7 M€</a:t>
            </a:r>
          </a:p>
        </p:txBody>
      </p:sp>
      <p:sp>
        <p:nvSpPr>
          <p:cNvPr id="51" name="Cuadro de texto 136">
            <a:extLst>
              <a:ext uri="{FF2B5EF4-FFF2-40B4-BE49-F238E27FC236}">
                <a16:creationId xmlns:a16="http://schemas.microsoft.com/office/drawing/2014/main" id="{841681F4-E323-AEA1-8A36-1EB68EF65C75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" name="Cuadro de texto 136">
            <a:extLst>
              <a:ext uri="{FF2B5EF4-FFF2-40B4-BE49-F238E27FC236}">
                <a16:creationId xmlns:a16="http://schemas.microsoft.com/office/drawing/2014/main" id="{FAC7B04A-F93D-49AB-2C37-EF7E08F252BE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3" name="Cuadro de texto 136">
            <a:extLst>
              <a:ext uri="{FF2B5EF4-FFF2-40B4-BE49-F238E27FC236}">
                <a16:creationId xmlns:a16="http://schemas.microsoft.com/office/drawing/2014/main" id="{8E815930-194A-CE7E-F118-2CA40C77F0AD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CE5FC19E-D54F-D1FC-5B04-75C1F124A216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6D48D1C8-B417-48CE-E670-FBC15DC63116}"/>
              </a:ext>
            </a:extLst>
          </p:cNvPr>
          <p:cNvCxnSpPr>
            <a:cxnSpLocks/>
            <a:endCxn id="71" idx="1"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9645CE4-FB07-42BA-78AF-33D695C6B33B}"/>
              </a:ext>
            </a:extLst>
          </p:cNvPr>
          <p:cNvSpPr txBox="1"/>
          <p:nvPr/>
        </p:nvSpPr>
        <p:spPr>
          <a:xfrm flipH="1">
            <a:off x="3921610" y="4467362"/>
            <a:ext cx="1260000" cy="216000"/>
          </a:xfrm>
          <a:prstGeom prst="rect">
            <a:avLst/>
          </a:prstGeom>
          <a:solidFill>
            <a:srgbClr val="DCE6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880,9 M€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CF451D8F-53A2-945F-E959-86C7BF1B5A55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767E789B-665D-3879-479B-9B1AFA4A4848}"/>
              </a:ext>
            </a:extLst>
          </p:cNvPr>
          <p:cNvCxnSpPr>
            <a:cxnSpLocks/>
          </p:cNvCxnSpPr>
          <p:nvPr/>
        </p:nvCxnSpPr>
        <p:spPr>
          <a:xfrm flipH="1">
            <a:off x="2658834" y="4931630"/>
            <a:ext cx="381328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>
            <a:extLst>
              <a:ext uri="{FF2B5EF4-FFF2-40B4-BE49-F238E27FC236}">
                <a16:creationId xmlns:a16="http://schemas.microsoft.com/office/drawing/2014/main" id="{20C00296-F8F7-4023-85C2-474598DF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583518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2CA49-906F-BDBB-B654-0D3423B6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1F5FA3-9571-1ED4-3AE0-8A847CA49278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D4998FD7-FE73-AC78-5E5D-818AA09F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6FE0AB2-DF6D-EAB2-AC5E-6FBB615E6D06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F2C3B61C-3703-8DB1-4FC1-7D0EC436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EE3E6585-DB76-4D6A-234A-91B6F36CFE37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7FBAC80-5A2B-6F0E-2F4D-D0A5CBC7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98609365-6AE1-7F71-C19F-D239E7BB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0330821-5452-319C-ADF8-D719DC76A677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98F248-7F83-69F3-14EE-ACE5A7EEB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96D53DD9-DDCA-EAF4-860B-E9B86D285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CFD4D19-FFBA-34C2-59C5-C31CCB750B8C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B9E7F8DC-DBC8-30FF-E9AB-EF91B01127CD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67555795-85DE-A8B4-55A6-FCDCB7B72D5C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7244BB34-20AC-38B4-9D3C-320696F6549D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D5BE78A8-4B88-4BA5-7831-0E1350C55701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2B87F2EC-E9EB-7BA8-D86D-9E921451E784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1864209-0F1E-D03E-E51E-11AA2C94C095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321B5A1-B9CD-CFC2-7B65-593491DF18ED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489D821-B211-E3D0-7904-6D646AC05888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9BA89D9-E902-5EBA-0729-A1EB2A923908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F7536DC1-DEE2-0786-7DE4-3396739EE268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259CD9-ED4F-E89C-E1B0-F26AA718B4A6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C2A82B68-FE69-87A8-5AD3-48E6F602F743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BFA98DC-52F1-8377-949D-47257B2C81B6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2CA718B-477E-401E-433E-60C58DA33E0A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525A3B17-0481-9556-5ECE-2989953AA821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3A7675D9-3476-E7D8-92C0-9E95D18479E8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B273BE92-0DF0-B28A-9164-977F95D398A9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8EF907D-74CF-957C-365B-964BD91F8080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342875B-FB72-02D4-D8C5-6241FE6223A0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C9FDB02-56CB-1D7B-F6EC-C01A27AA2D98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B90965E-FFBE-6A4A-5C6F-837AC5E7AE07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BD57AEE-F45D-01F2-08C3-47CB07208865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349719DD-1995-F6D0-AEB3-737E76BAA021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11AC62D5-11C1-53D6-D901-279BE9CFD255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568F628-7B3A-51DD-98B4-F43D27D92F72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1FC15B1-CF9D-694F-56FE-971A5F3ACEEE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B9963511-80FE-BEA3-4742-BB5558A5D0DF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38678F2-F582-A59D-89A0-A66729424DDE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9EB2C0C-F7FC-6F9A-E63A-A3BEA9BBADB1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1101AAB-A48F-2B3C-2700-13E3A992D87D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B6F1051-ACA7-92A8-0781-00161F00AB2E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6C16B574-77FB-67D4-1903-29EC5545708B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6342E1E-A01A-D9CA-8858-C7CBBCEA52DE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B8B80B9-6520-6720-9292-64F1106D76F5}"/>
              </a:ext>
            </a:extLst>
          </p:cNvPr>
          <p:cNvCxnSpPr>
            <a:cxnSpLocks/>
          </p:cNvCxnSpPr>
          <p:nvPr/>
        </p:nvCxnSpPr>
        <p:spPr>
          <a:xfrm flipH="1">
            <a:off x="2660986" y="4575087"/>
            <a:ext cx="143135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B0EC6D06-FBB7-6AD1-27C7-CF985A2232C8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6871020" y="5135829"/>
            <a:ext cx="0" cy="79148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36347C87-043B-740B-DF25-CAE6DC1138D8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FDDFA004-26D9-7151-B38B-2A73CBECC5B9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744FB66-A93B-7316-469D-1BCD2FF8FF1C}"/>
              </a:ext>
            </a:extLst>
          </p:cNvPr>
          <p:cNvSpPr txBox="1"/>
          <p:nvPr/>
        </p:nvSpPr>
        <p:spPr>
          <a:xfrm flipH="1">
            <a:off x="6241020" y="5927310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5.076,8 M€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6B99576F-078F-C2C2-4F90-E4C3E053B212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503720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446A845E-6474-08D0-119F-7CFB85A9BADF}"/>
              </a:ext>
            </a:extLst>
          </p:cNvPr>
          <p:cNvCxnSpPr>
            <a:cxnSpLocks/>
          </p:cNvCxnSpPr>
          <p:nvPr/>
        </p:nvCxnSpPr>
        <p:spPr>
          <a:xfrm flipH="1">
            <a:off x="2659985" y="4931630"/>
            <a:ext cx="14323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C4BFDB31-F2B1-A1BF-112B-628A2C70DD3C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4BCF20B2-E7BE-14FC-0287-8A51BE0F92D6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3C467517-7F3A-2A35-03AC-9D9E041B3445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A3E53CF5-0512-586F-72DF-D0CB1C15E76C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7471D8CB-CE68-F58B-53D4-37CA7A5B89EE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13098C6-8755-D571-D35B-AB985C61B2FE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FAB43111-842E-DF43-638C-4789BA3CFADC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A615269-E045-6B16-1D4E-A59F323B3609}"/>
              </a:ext>
            </a:extLst>
          </p:cNvPr>
          <p:cNvCxnSpPr>
            <a:cxnSpLocks/>
          </p:cNvCxnSpPr>
          <p:nvPr/>
        </p:nvCxnSpPr>
        <p:spPr>
          <a:xfrm flipH="1">
            <a:off x="5174399" y="5687418"/>
            <a:ext cx="1692946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 de texto 136">
            <a:extLst>
              <a:ext uri="{FF2B5EF4-FFF2-40B4-BE49-F238E27FC236}">
                <a16:creationId xmlns:a16="http://schemas.microsoft.com/office/drawing/2014/main" id="{2DEC58EF-348C-60C7-46A4-0EFFF2B4A731}"/>
              </a:ext>
            </a:extLst>
          </p:cNvPr>
          <p:cNvSpPr txBox="1"/>
          <p:nvPr/>
        </p:nvSpPr>
        <p:spPr>
          <a:xfrm>
            <a:off x="5958955" y="5434336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B3AD822-CA3F-6B2E-9749-7A0609CCFE18}"/>
              </a:ext>
            </a:extLst>
          </p:cNvPr>
          <p:cNvSpPr txBox="1"/>
          <p:nvPr/>
        </p:nvSpPr>
        <p:spPr>
          <a:xfrm>
            <a:off x="3921610" y="5579418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2.755,7 M€</a:t>
            </a:r>
          </a:p>
        </p:txBody>
      </p:sp>
      <p:sp>
        <p:nvSpPr>
          <p:cNvPr id="58" name="Cuadro de texto 136">
            <a:extLst>
              <a:ext uri="{FF2B5EF4-FFF2-40B4-BE49-F238E27FC236}">
                <a16:creationId xmlns:a16="http://schemas.microsoft.com/office/drawing/2014/main" id="{3F21CE89-D2E2-D3BE-F76C-433B15E8D07F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3" name="Cuadro de texto 136">
            <a:extLst>
              <a:ext uri="{FF2B5EF4-FFF2-40B4-BE49-F238E27FC236}">
                <a16:creationId xmlns:a16="http://schemas.microsoft.com/office/drawing/2014/main" id="{0ED6CEBC-13F8-CEE4-75B5-6A65FDF457B6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8" name="Cuadro de texto 136">
            <a:extLst>
              <a:ext uri="{FF2B5EF4-FFF2-40B4-BE49-F238E27FC236}">
                <a16:creationId xmlns:a16="http://schemas.microsoft.com/office/drawing/2014/main" id="{7420DFFF-F2B4-AA8F-8367-939A2128CA73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716DEC8D-7727-CDFA-E1D3-63A2AA2D6DD5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814CA29C-E90B-16CB-B37C-F5B1E3A2F0F8}"/>
              </a:ext>
            </a:extLst>
          </p:cNvPr>
          <p:cNvCxnSpPr>
            <a:cxnSpLocks/>
            <a:endCxn id="78" idx="1"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55A526B-1777-F552-C87C-F8AA70D0D2EB}"/>
              </a:ext>
            </a:extLst>
          </p:cNvPr>
          <p:cNvSpPr txBox="1"/>
          <p:nvPr/>
        </p:nvSpPr>
        <p:spPr>
          <a:xfrm flipH="1">
            <a:off x="3921610" y="4467362"/>
            <a:ext cx="1260000" cy="216000"/>
          </a:xfrm>
          <a:prstGeom prst="rect">
            <a:avLst/>
          </a:prstGeom>
          <a:solidFill>
            <a:srgbClr val="DCE6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880,9 M€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6C197A56-1E1D-1BA8-0F95-EA70A9278051}"/>
              </a:ext>
            </a:extLst>
          </p:cNvPr>
          <p:cNvCxnSpPr>
            <a:cxnSpLocks/>
          </p:cNvCxnSpPr>
          <p:nvPr/>
        </p:nvCxnSpPr>
        <p:spPr>
          <a:xfrm flipH="1">
            <a:off x="5178770" y="4931630"/>
            <a:ext cx="1296000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657984F4-18E1-F21E-BA40-04CBB7746742}"/>
              </a:ext>
            </a:extLst>
          </p:cNvPr>
          <p:cNvSpPr txBox="1"/>
          <p:nvPr/>
        </p:nvSpPr>
        <p:spPr>
          <a:xfrm flipH="1">
            <a:off x="3921610" y="4823905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1.145,9 M€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6CED5AB-B6ED-06D0-6CF8-D288D74CA81A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F748793C-935B-5CCB-B1D4-C31C07C53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943946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8B762-294B-3FA2-F253-64CEAAC14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CD9F03A-6280-DDE0-D6DB-C2ABA11A4D9C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238EE400-2BBB-9555-1F38-6C341BBEE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D250477-EF45-BB7D-B23F-C5A5EA65A11C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94D65810-10DD-4548-1894-09D180422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748CF454-19F0-0602-1632-3FC6AFEBDCE2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C2B1A7B-73A6-4D74-0C8F-CACFF511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B58422F-855D-B1E9-70A3-FC90C87E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73B97BEC-FA44-8350-601A-E12C27B8A38E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9856E0-12E3-9AA4-F9EE-5088CC1E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379C12F0-CB21-71AF-923E-2B94B56C5B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0BEDB78-199C-9C29-3567-4CE54095AAE5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F03F1FFC-A2B8-59CF-CB62-6FC9C24872A0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844BE722-0317-5624-C918-ED3C22E794B7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B15F4691-A835-0A69-256A-E092A7A047A1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92D1C0DC-EDAC-D821-5406-2AAE36E95CD7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5E91B4DA-A509-6A47-ECD5-A11DAAFD8A40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82F5FBE-726B-7134-BC0C-311BE5BA6909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E9C609B-B8CF-8F13-253D-9E90D82D1E05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85F759E-A4E0-69AA-A833-7C6FEBAD8BA5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4E8A869-E096-8F65-BF56-0EDA4D63B7F0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4C7C648B-ED90-9017-37B0-75C6BBC9356C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F2C1FD-1830-B601-ED87-9879E9F545C3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14DC9CC7-3C94-98DA-2DB7-E0CBE12ADAF6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F7A1C19-20D5-A527-ACCA-CF363BC82AFC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D904CF9-EC35-155D-C735-3066C8063D9A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E8914B0C-01E1-2485-E8C4-40B3439051DC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DD38BCDD-A1FB-9550-B995-A329252BBC51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CEE988D-47E6-8989-2F38-8285B494FE7E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9B46484-4046-9C22-2927-2D87B3EF6BAB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51D6D6F-E8D0-90E9-DE6C-E6B374E3B43F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4104BDA-DC20-DE86-16D3-2A780579DBA2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F9907214-DDD7-891B-661A-2B1D7BEF8D8B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8C7EFC2-051E-3375-9C79-A82A7EFB1578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B1852126-152E-230F-FAC8-F0889E59A471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89D8D0D-10B0-C1ED-19A6-E163F21688FC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1B8F5D7-AFF0-3E61-8406-C6EFF726F869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2A4A1EC-F8AE-A97E-4B66-4A0CFC5878BF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72C1424F-28CA-E6B7-8EE8-8650E4CAE80C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F93B4FB-4C76-C348-562F-591BD34A88B5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9C8F931-8F06-F069-F7B9-6F1336839CE0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50752954-A00C-C399-AA9C-8EC4C00D1234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11321E8-71F3-4C68-3A32-E3CF110E1D81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4D6B68AC-2CEC-B00A-3530-C7EA3C575C18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DC0FB63-3524-0CB5-8C32-8D1242E80D47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437650FC-0B4A-D9DA-6A81-5C66991DBC50}"/>
              </a:ext>
            </a:extLst>
          </p:cNvPr>
          <p:cNvCxnSpPr>
            <a:cxnSpLocks/>
          </p:cNvCxnSpPr>
          <p:nvPr/>
        </p:nvCxnSpPr>
        <p:spPr>
          <a:xfrm flipH="1">
            <a:off x="2660986" y="4575087"/>
            <a:ext cx="143135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79D3FD1-3EA0-4EA1-E912-BDD50B95CE4F}"/>
              </a:ext>
            </a:extLst>
          </p:cNvPr>
          <p:cNvCxnSpPr>
            <a:cxnSpLocks/>
          </p:cNvCxnSpPr>
          <p:nvPr/>
        </p:nvCxnSpPr>
        <p:spPr>
          <a:xfrm flipH="1">
            <a:off x="5174399" y="5687418"/>
            <a:ext cx="1692946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 de texto 136">
            <a:extLst>
              <a:ext uri="{FF2B5EF4-FFF2-40B4-BE49-F238E27FC236}">
                <a16:creationId xmlns:a16="http://schemas.microsoft.com/office/drawing/2014/main" id="{56C6692A-6A20-6D66-413B-5BC81F793C78}"/>
              </a:ext>
            </a:extLst>
          </p:cNvPr>
          <p:cNvSpPr txBox="1"/>
          <p:nvPr/>
        </p:nvSpPr>
        <p:spPr>
          <a:xfrm>
            <a:off x="5958955" y="5434336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1EAE685-E12A-46DD-7753-A841B608D739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6871020" y="5135829"/>
            <a:ext cx="0" cy="79148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507886DD-96F3-28A6-B1FE-583BB6824A8A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49DE9261-1DA3-BA74-ABF3-6A395E956100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A2D52C8C-DF9A-4217-01A3-491070649813}"/>
              </a:ext>
            </a:extLst>
          </p:cNvPr>
          <p:cNvSpPr txBox="1"/>
          <p:nvPr/>
        </p:nvSpPr>
        <p:spPr>
          <a:xfrm flipH="1">
            <a:off x="6241020" y="5927310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5.076,8 M€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B659F75-26A1-F604-6F98-284F09CA7120}"/>
              </a:ext>
            </a:extLst>
          </p:cNvPr>
          <p:cNvSpPr txBox="1"/>
          <p:nvPr/>
        </p:nvSpPr>
        <p:spPr>
          <a:xfrm flipH="1">
            <a:off x="6976262" y="5579418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414,5 M€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09FD93AA-5AD5-73B4-B349-2B12C151F9D0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396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C7106337-EEF2-1EAA-3D11-E2CD6F6B8E49}"/>
              </a:ext>
            </a:extLst>
          </p:cNvPr>
          <p:cNvCxnSpPr>
            <a:cxnSpLocks/>
          </p:cNvCxnSpPr>
          <p:nvPr/>
        </p:nvCxnSpPr>
        <p:spPr>
          <a:xfrm flipH="1">
            <a:off x="2659985" y="4931630"/>
            <a:ext cx="14323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2C1F7785-F003-402C-B3CC-75181A5D59D7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78C6FC57-C366-798C-7405-0B09CF289478}"/>
              </a:ext>
            </a:extLst>
          </p:cNvPr>
          <p:cNvSpPr txBox="1"/>
          <p:nvPr/>
        </p:nvSpPr>
        <p:spPr>
          <a:xfrm>
            <a:off x="3921610" y="5579418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2.755,7 M€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13FD474-5625-8411-5059-F1997A24F9A2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D9FE73C5-FBB3-6E9B-31BB-9C2EA7D9B389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0290D00-C19E-BEAF-D821-EC80290E12A7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BAEC3383-D929-F1CF-542F-1ED3E83FD496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3767F9A-2763-F764-6D0D-47CDC2432DEB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F879EB1-01AD-475A-1ADD-5D0D971402BC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sp>
        <p:nvSpPr>
          <p:cNvPr id="40" name="Cuadro de texto 136">
            <a:extLst>
              <a:ext uri="{FF2B5EF4-FFF2-40B4-BE49-F238E27FC236}">
                <a16:creationId xmlns:a16="http://schemas.microsoft.com/office/drawing/2014/main" id="{965DEC73-E1F8-C01D-0234-B3797032C883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Cuadro de texto 136">
            <a:extLst>
              <a:ext uri="{FF2B5EF4-FFF2-40B4-BE49-F238E27FC236}">
                <a16:creationId xmlns:a16="http://schemas.microsoft.com/office/drawing/2014/main" id="{826A0805-6723-B566-B99F-8ED9B0B42349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9" name="Cuadro de texto 136">
            <a:extLst>
              <a:ext uri="{FF2B5EF4-FFF2-40B4-BE49-F238E27FC236}">
                <a16:creationId xmlns:a16="http://schemas.microsoft.com/office/drawing/2014/main" id="{706BE1CB-E0BE-B83D-2FC4-C6F0128396CF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FD70A98F-BCC7-0614-2CD9-130F4A4027EA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B47363B5-DF40-AA62-5260-220B57167B5D}"/>
              </a:ext>
            </a:extLst>
          </p:cNvPr>
          <p:cNvCxnSpPr>
            <a:cxnSpLocks/>
            <a:endCxn id="79" idx="1"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id="{A6E843AB-DEC7-B398-5035-17796D27E0E7}"/>
              </a:ext>
            </a:extLst>
          </p:cNvPr>
          <p:cNvSpPr txBox="1"/>
          <p:nvPr/>
        </p:nvSpPr>
        <p:spPr>
          <a:xfrm flipH="1">
            <a:off x="3921610" y="4467362"/>
            <a:ext cx="1260000" cy="216000"/>
          </a:xfrm>
          <a:prstGeom prst="rect">
            <a:avLst/>
          </a:prstGeom>
          <a:solidFill>
            <a:srgbClr val="DCE6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880,9 M€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AED5DC44-3A2E-8936-B743-079D6BA9D1DF}"/>
              </a:ext>
            </a:extLst>
          </p:cNvPr>
          <p:cNvCxnSpPr>
            <a:cxnSpLocks/>
          </p:cNvCxnSpPr>
          <p:nvPr/>
        </p:nvCxnSpPr>
        <p:spPr>
          <a:xfrm flipH="1">
            <a:off x="5178770" y="4931630"/>
            <a:ext cx="1296000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4F5A830D-0B09-22D5-9DD7-FE19CF569B1D}"/>
              </a:ext>
            </a:extLst>
          </p:cNvPr>
          <p:cNvSpPr txBox="1"/>
          <p:nvPr/>
        </p:nvSpPr>
        <p:spPr>
          <a:xfrm flipH="1">
            <a:off x="3921610" y="4823905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1.145,9 M€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CCF5D9B5-817E-74B3-E337-724961C5AE20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41EE824E-75D2-2144-9938-EA66134E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792067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5FDA5-3606-5598-9B1C-C31BD6C20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D0F65E6-B55F-9112-F00A-56358941F4DB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8A36D82-EFEB-FD9E-6E39-598EE2CF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08006A4-558A-C994-73FA-38B0D94C1528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4DEC042-A07E-3127-CCED-F48DB505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C7825184-5CB2-1BB9-0E65-F225FECF5CB0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F9CDBD2-0BFC-2A36-A81C-96B15BC47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7C1B9E93-75BD-8945-6AD5-6A19F90FA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4B8155B-1939-BFB6-1491-F5B31824C832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94C275-8013-2B88-F3BC-A13FD906E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B0A2EB7F-A66A-1CDB-EAEA-C78B19A0DA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4C39D5A-543C-B697-1065-990919BDF707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2FEFF255-AEAC-3911-A35E-CEA9C7FABA8C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56EE4C96-E682-DF4E-6CF3-1F6BBB74208C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C9DBE8DD-CCB5-099C-30BB-E44A473A791E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4F6C25C3-79D6-329E-6A07-D8FBD8C02153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50D7B598-1D9A-3F04-F8E8-5777E190DEC6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BFF7F18-4A28-E4F9-E3E1-66200A8F9B7F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6F74A38-E2F3-4DA6-A8D8-0B0F4D6CAA86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AEEE0B3-5776-1ECE-D663-5299FDF85C34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C418D3F-19E7-33BE-6D1B-9A3DF637ECB6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D8AF909C-B972-E111-8491-01919AA498E4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F61209-E9C5-6D34-D0BD-C479DF1DBBF6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B660FB5A-2EFD-BF53-98D9-9A2ED3B1124E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E1CE5E1-4861-1C07-E660-CCF9BCDD3E17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21644AA-58E6-D8BA-AC7F-B74A764122B4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90CD9517-284A-2684-49EF-34DB4F8EA04C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5662ACDB-1686-33E2-94F6-288FDBC00DEB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77A9C59-168D-3176-101D-3954F0A0258E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BF54CA4-E193-B50B-209F-2556C809F588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1995067-E407-3252-94B6-9066B35E6AE2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BF04B70-AAE4-17F5-8C06-AF505584E321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0DD4A7C-5CCB-123A-DC4F-EF19DE74D8DE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AF0B4EC-BE7F-D8FE-930F-C9121A827C6B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150D3386-5628-9654-F8BC-4241049797CC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29413D3-70B0-BF45-DAC0-CA2704B68B07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1787A1E-6EFB-ED37-62E6-61EA9E6D77DA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CBC1AE6-2952-D4FB-1D40-87FC30426F0B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3D8CA45E-1195-A142-863D-346E011F4819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0AEE43B-1A37-8B5E-8A9A-CBE2F2C18B7B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7E84F66-FFC5-E9C2-048A-0CCA85945FA9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4A1670F-5297-3B0E-5101-B7FD5EFBDFD0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4AB096E-3FE8-2DE5-70C4-6F8F02FBE8E7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BA70E7-489E-4A74-8D89-FD983B6E186F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25039CEA-AAEC-9AA6-C986-B262448FBAB7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4622E97-D64B-D605-47B5-D3A0A9D94EE1}"/>
              </a:ext>
            </a:extLst>
          </p:cNvPr>
          <p:cNvCxnSpPr>
            <a:cxnSpLocks/>
          </p:cNvCxnSpPr>
          <p:nvPr/>
        </p:nvCxnSpPr>
        <p:spPr>
          <a:xfrm flipH="1">
            <a:off x="2660986" y="4575087"/>
            <a:ext cx="143135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E7F6394-54FB-BA57-637A-3CE66A4EC796}"/>
              </a:ext>
            </a:extLst>
          </p:cNvPr>
          <p:cNvCxnSpPr>
            <a:cxnSpLocks/>
          </p:cNvCxnSpPr>
          <p:nvPr/>
        </p:nvCxnSpPr>
        <p:spPr>
          <a:xfrm flipH="1">
            <a:off x="5174399" y="5687418"/>
            <a:ext cx="1692946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 de texto 136">
            <a:extLst>
              <a:ext uri="{FF2B5EF4-FFF2-40B4-BE49-F238E27FC236}">
                <a16:creationId xmlns:a16="http://schemas.microsoft.com/office/drawing/2014/main" id="{257BF6DB-4E8D-4AC7-E5C2-1F045183C74B}"/>
              </a:ext>
            </a:extLst>
          </p:cNvPr>
          <p:cNvSpPr txBox="1"/>
          <p:nvPr/>
        </p:nvSpPr>
        <p:spPr>
          <a:xfrm>
            <a:off x="5958955" y="5434336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4CFBBD2-153E-FBE2-0934-6BCDDD99D88B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6871020" y="5135829"/>
            <a:ext cx="0" cy="79148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59EBEAAB-48C7-0EDC-8467-208A0E0D12C3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1BA9AB25-5E81-9A24-BDDF-8A6F729432BD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1264B8F-55BC-CEC4-04C1-F272B00DE9CB}"/>
              </a:ext>
            </a:extLst>
          </p:cNvPr>
          <p:cNvSpPr txBox="1"/>
          <p:nvPr/>
        </p:nvSpPr>
        <p:spPr>
          <a:xfrm flipH="1">
            <a:off x="6241020" y="5927310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5.076,8 M€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4FCA469-A971-A12A-6608-EE236EAB2051}"/>
              </a:ext>
            </a:extLst>
          </p:cNvPr>
          <p:cNvSpPr txBox="1"/>
          <p:nvPr/>
        </p:nvSpPr>
        <p:spPr>
          <a:xfrm flipH="1">
            <a:off x="6976262" y="5579418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414,5 M€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0D7C579C-D5AD-688E-3320-90D296810E3A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396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9AF09D23-6F2F-2019-0542-1B278DEAD41E}"/>
              </a:ext>
            </a:extLst>
          </p:cNvPr>
          <p:cNvCxnSpPr>
            <a:cxnSpLocks/>
          </p:cNvCxnSpPr>
          <p:nvPr/>
        </p:nvCxnSpPr>
        <p:spPr>
          <a:xfrm flipH="1">
            <a:off x="2659985" y="4931630"/>
            <a:ext cx="14323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6E78E254-FCFF-77D7-B26E-BE4C7CBE4F61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ECAF8E55-F234-C751-6059-D6B137806D9E}"/>
              </a:ext>
            </a:extLst>
          </p:cNvPr>
          <p:cNvSpPr txBox="1"/>
          <p:nvPr/>
        </p:nvSpPr>
        <p:spPr>
          <a:xfrm>
            <a:off x="3921610" y="5579418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2.755,7 M€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3063C15-CAF2-A706-8A64-EC55C96BA33F}"/>
              </a:ext>
            </a:extLst>
          </p:cNvPr>
          <p:cNvSpPr txBox="1"/>
          <p:nvPr/>
        </p:nvSpPr>
        <p:spPr>
          <a:xfrm>
            <a:off x="1310986" y="4576735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5.177,6 M€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D1C8631-212C-35FB-AC39-000243F6A7BE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1A5A6976-7F32-134A-0528-1D377F7B5977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77F83E23-1004-5661-0117-B29D0D6BB362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4A591A76-9199-D77E-1AA0-57725B7AEAB7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41F21207-CFFE-1F41-F6B3-3ABE757813BA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9D6E890-717A-CE99-0ED8-E58C59A7FA0A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sp>
        <p:nvSpPr>
          <p:cNvPr id="40" name="Cuadro de texto 136">
            <a:extLst>
              <a:ext uri="{FF2B5EF4-FFF2-40B4-BE49-F238E27FC236}">
                <a16:creationId xmlns:a16="http://schemas.microsoft.com/office/drawing/2014/main" id="{03545781-5E72-BF00-53E5-DB5C28A7BADA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Cuadro de texto 136">
            <a:extLst>
              <a:ext uri="{FF2B5EF4-FFF2-40B4-BE49-F238E27FC236}">
                <a16:creationId xmlns:a16="http://schemas.microsoft.com/office/drawing/2014/main" id="{81A68A17-A96F-2765-AD52-9C8E6F3B3409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1" name="Cuadro de texto 136">
            <a:extLst>
              <a:ext uri="{FF2B5EF4-FFF2-40B4-BE49-F238E27FC236}">
                <a16:creationId xmlns:a16="http://schemas.microsoft.com/office/drawing/2014/main" id="{9839BE01-E2D8-4273-6933-5692FF6D0F73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98B15E99-6F26-2678-4D3C-927019FCFF0B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22B9D083-EB34-1B44-EAB8-2DC7D67249E7}"/>
              </a:ext>
            </a:extLst>
          </p:cNvPr>
          <p:cNvCxnSpPr>
            <a:cxnSpLocks/>
            <a:endCxn id="80" idx="1"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FE1373DC-0C88-B822-3350-975215118F9E}"/>
              </a:ext>
            </a:extLst>
          </p:cNvPr>
          <p:cNvSpPr txBox="1"/>
          <p:nvPr/>
        </p:nvSpPr>
        <p:spPr>
          <a:xfrm flipH="1">
            <a:off x="3921610" y="4467362"/>
            <a:ext cx="1260000" cy="216000"/>
          </a:xfrm>
          <a:prstGeom prst="rect">
            <a:avLst/>
          </a:prstGeom>
          <a:solidFill>
            <a:srgbClr val="DCE6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880,9 M€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CD92968F-D27E-7748-1D51-66610A966042}"/>
              </a:ext>
            </a:extLst>
          </p:cNvPr>
          <p:cNvCxnSpPr>
            <a:cxnSpLocks/>
          </p:cNvCxnSpPr>
          <p:nvPr/>
        </p:nvCxnSpPr>
        <p:spPr>
          <a:xfrm flipH="1">
            <a:off x="5178770" y="4931630"/>
            <a:ext cx="1296000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uadroTexto 81">
            <a:extLst>
              <a:ext uri="{FF2B5EF4-FFF2-40B4-BE49-F238E27FC236}">
                <a16:creationId xmlns:a16="http://schemas.microsoft.com/office/drawing/2014/main" id="{EAE1BFD1-AF1A-8748-0C48-150DF4D6911A}"/>
              </a:ext>
            </a:extLst>
          </p:cNvPr>
          <p:cNvSpPr txBox="1"/>
          <p:nvPr/>
        </p:nvSpPr>
        <p:spPr>
          <a:xfrm flipH="1">
            <a:off x="3921610" y="4823905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1.145,9 M€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F8020E7B-D266-96DD-849F-A3B01FC23B23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F0CFA504-5678-A2E7-AEDD-F6F47AC2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076909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0F34-064E-D7C3-B252-00EC63CB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875E16-76A5-1459-2D3B-7CB6FF585F9C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E284D9E-93BC-4067-6864-F983DB84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14AB8C7-558A-9BB1-8158-4BF26C1AA7B2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A849C78E-D4EC-D2AC-9894-0B02A5328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AE90D6FF-B6CD-DDF0-8A10-1087024F8617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87FCE46-AB35-7C29-2EF0-CF1EAC43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FAE2ED9-4BA5-7EBA-CB72-A5C6D3B8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5750CBB-3B4A-3355-19A8-5A03F11912BA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6097742-DB17-11A3-7052-4B744B190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5E08AA94-25DC-4A92-91A0-E9A18561E1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total de las prestaciones en dependencia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EECFD57-3074-836D-2EAE-7270A5332788}"/>
              </a:ext>
            </a:extLst>
          </p:cNvPr>
          <p:cNvCxnSpPr>
            <a:cxnSpLocks/>
          </p:cNvCxnSpPr>
          <p:nvPr/>
        </p:nvCxnSpPr>
        <p:spPr>
          <a:xfrm flipV="1">
            <a:off x="4566226" y="1728889"/>
            <a:ext cx="0" cy="129298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 de texto 136">
            <a:extLst>
              <a:ext uri="{FF2B5EF4-FFF2-40B4-BE49-F238E27FC236}">
                <a16:creationId xmlns:a16="http://schemas.microsoft.com/office/drawing/2014/main" id="{145543E8-CF5D-59C9-AC76-3691A6A1CF38}"/>
              </a:ext>
            </a:extLst>
          </p:cNvPr>
          <p:cNvSpPr txBox="1"/>
          <p:nvPr/>
        </p:nvSpPr>
        <p:spPr>
          <a:xfrm>
            <a:off x="5371908" y="3958113"/>
            <a:ext cx="1071147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dirty="0">
                <a:ln>
                  <a:noFill/>
                </a:ln>
                <a:solidFill>
                  <a:srgbClr val="4A7EBB"/>
                </a:solidFill>
                <a:effectLst/>
                <a:uLnTx/>
                <a:uFillTx/>
                <a:latin typeface="Arial Narrow" panose="020B0606020202030204" pitchFamily="34" charset="0"/>
              </a:rPr>
              <a:t>Cotizaciones Sociales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3" name="Cuadro de texto 136">
            <a:extLst>
              <a:ext uri="{FF2B5EF4-FFF2-40B4-BE49-F238E27FC236}">
                <a16:creationId xmlns:a16="http://schemas.microsoft.com/office/drawing/2014/main" id="{97CEF54F-28D9-F945-0A83-4D7626845BDF}"/>
              </a:ext>
            </a:extLst>
          </p:cNvPr>
          <p:cNvSpPr txBox="1"/>
          <p:nvPr/>
        </p:nvSpPr>
        <p:spPr>
          <a:xfrm>
            <a:off x="1220986" y="3939496"/>
            <a:ext cx="1440000" cy="12494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9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Administración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 de texto 136">
            <a:extLst>
              <a:ext uri="{FF2B5EF4-FFF2-40B4-BE49-F238E27FC236}">
                <a16:creationId xmlns:a16="http://schemas.microsoft.com/office/drawing/2014/main" id="{FE41E16D-9BF2-58DB-F4E2-F5003AE327A4}"/>
              </a:ext>
            </a:extLst>
          </p:cNvPr>
          <p:cNvSpPr txBox="1"/>
          <p:nvPr/>
        </p:nvSpPr>
        <p:spPr>
          <a:xfrm>
            <a:off x="4855288" y="4343776"/>
            <a:ext cx="1587767" cy="286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Cuadro de texto 136">
            <a:extLst>
              <a:ext uri="{FF2B5EF4-FFF2-40B4-BE49-F238E27FC236}">
                <a16:creationId xmlns:a16="http://schemas.microsoft.com/office/drawing/2014/main" id="{446DB6AD-9B59-190C-ED5E-EAB468575812}"/>
              </a:ext>
            </a:extLst>
          </p:cNvPr>
          <p:cNvSpPr txBox="1"/>
          <p:nvPr/>
        </p:nvSpPr>
        <p:spPr>
          <a:xfrm>
            <a:off x="2726359" y="3269235"/>
            <a:ext cx="920609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netos a la producción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Cuadro de texto 136">
            <a:extLst>
              <a:ext uri="{FF2B5EF4-FFF2-40B4-BE49-F238E27FC236}">
                <a16:creationId xmlns:a16="http://schemas.microsoft.com/office/drawing/2014/main" id="{9EAF1DC5-C2D2-F353-1254-93177AE416EC}"/>
              </a:ext>
            </a:extLst>
          </p:cNvPr>
          <p:cNvSpPr txBox="1"/>
          <p:nvPr/>
        </p:nvSpPr>
        <p:spPr>
          <a:xfrm flipH="1">
            <a:off x="5348697" y="3269235"/>
            <a:ext cx="1005713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Remuneración a los trabajadores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Cuadro de texto 136">
            <a:extLst>
              <a:ext uri="{FF2B5EF4-FFF2-40B4-BE49-F238E27FC236}">
                <a16:creationId xmlns:a16="http://schemas.microsoft.com/office/drawing/2014/main" id="{6513681E-28EC-5F4D-CCAC-A989EC7E6E3B}"/>
              </a:ext>
            </a:extLst>
          </p:cNvPr>
          <p:cNvSpPr txBox="1"/>
          <p:nvPr/>
        </p:nvSpPr>
        <p:spPr>
          <a:xfrm flipH="1">
            <a:off x="5345908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Beneficio empresarial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Cuadro de texto 136">
            <a:extLst>
              <a:ext uri="{FF2B5EF4-FFF2-40B4-BE49-F238E27FC236}">
                <a16:creationId xmlns:a16="http://schemas.microsoft.com/office/drawing/2014/main" id="{866EE1BE-28A2-AC21-4C53-C009C0C4A2B2}"/>
              </a:ext>
            </a:extLst>
          </p:cNvPr>
          <p:cNvSpPr txBox="1"/>
          <p:nvPr/>
        </p:nvSpPr>
        <p:spPr>
          <a:xfrm>
            <a:off x="6228320" y="5178551"/>
            <a:ext cx="593691" cy="2891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9" name="Cuadro de texto 136">
            <a:extLst>
              <a:ext uri="{FF2B5EF4-FFF2-40B4-BE49-F238E27FC236}">
                <a16:creationId xmlns:a16="http://schemas.microsoft.com/office/drawing/2014/main" id="{27FCFCE9-36D3-0843-962A-3BFA326073B7}"/>
              </a:ext>
            </a:extLst>
          </p:cNvPr>
          <p:cNvSpPr txBox="1"/>
          <p:nvPr/>
        </p:nvSpPr>
        <p:spPr>
          <a:xfrm>
            <a:off x="5213144" y="4684735"/>
            <a:ext cx="1229911" cy="3149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3E64C99-4843-80C1-7B2F-C0337600E4F5}"/>
              </a:ext>
            </a:extLst>
          </p:cNvPr>
          <p:cNvCxnSpPr>
            <a:cxnSpLocks/>
          </p:cNvCxnSpPr>
          <p:nvPr/>
        </p:nvCxnSpPr>
        <p:spPr>
          <a:xfrm>
            <a:off x="8365500" y="2861200"/>
            <a:ext cx="0" cy="2826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FFA4894-F918-FD79-8EC3-D1AC62255343}"/>
              </a:ext>
            </a:extLst>
          </p:cNvPr>
          <p:cNvCxnSpPr>
            <a:cxnSpLocks/>
          </p:cNvCxnSpPr>
          <p:nvPr/>
        </p:nvCxnSpPr>
        <p:spPr>
          <a:xfrm>
            <a:off x="8489077" y="2768791"/>
            <a:ext cx="0" cy="326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C281FE7-11E9-5B20-1404-554F534A7889}"/>
              </a:ext>
            </a:extLst>
          </p:cNvPr>
          <p:cNvCxnSpPr>
            <a:cxnSpLocks/>
          </p:cNvCxnSpPr>
          <p:nvPr/>
        </p:nvCxnSpPr>
        <p:spPr>
          <a:xfrm flipH="1">
            <a:off x="4566226" y="2768791"/>
            <a:ext cx="392515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7122A84-89F5-59D8-1FDB-F053E0750F93}"/>
              </a:ext>
            </a:extLst>
          </p:cNvPr>
          <p:cNvCxnSpPr>
            <a:cxnSpLocks/>
          </p:cNvCxnSpPr>
          <p:nvPr/>
        </p:nvCxnSpPr>
        <p:spPr>
          <a:xfrm flipH="1">
            <a:off x="4566226" y="2861200"/>
            <a:ext cx="379927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 de texto 136">
            <a:extLst>
              <a:ext uri="{FF2B5EF4-FFF2-40B4-BE49-F238E27FC236}">
                <a16:creationId xmlns:a16="http://schemas.microsoft.com/office/drawing/2014/main" id="{2A91D38D-F7AF-40D5-165D-22D13332136F}"/>
              </a:ext>
            </a:extLst>
          </p:cNvPr>
          <p:cNvSpPr txBox="1"/>
          <p:nvPr/>
        </p:nvSpPr>
        <p:spPr>
          <a:xfrm>
            <a:off x="7552218" y="5158673"/>
            <a:ext cx="61485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4A7EBB"/>
                </a:solidFill>
                <a:latin typeface="Arial Narrow" panose="020B0606020202030204" pitchFamily="34" charset="0"/>
              </a:rPr>
              <a:t>Ahorro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CE40D5-8FDE-740A-3E59-B9BD6703AD1E}"/>
              </a:ext>
            </a:extLst>
          </p:cNvPr>
          <p:cNvSpPr txBox="1"/>
          <p:nvPr/>
        </p:nvSpPr>
        <p:spPr>
          <a:xfrm>
            <a:off x="3948700" y="170341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10.622,9 M€</a:t>
            </a:r>
          </a:p>
        </p:txBody>
      </p:sp>
      <p:sp>
        <p:nvSpPr>
          <p:cNvPr id="28" name="Cuadro de texto 136">
            <a:extLst>
              <a:ext uri="{FF2B5EF4-FFF2-40B4-BE49-F238E27FC236}">
                <a16:creationId xmlns:a16="http://schemas.microsoft.com/office/drawing/2014/main" id="{DC5F5C22-2E57-648D-BF05-55CCFEE41733}"/>
              </a:ext>
            </a:extLst>
          </p:cNvPr>
          <p:cNvSpPr txBox="1"/>
          <p:nvPr/>
        </p:nvSpPr>
        <p:spPr>
          <a:xfrm>
            <a:off x="2602527" y="1466141"/>
            <a:ext cx="3922462" cy="2347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Gasto total en prestaciones de dependencia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F28A72-26B9-EB45-F0EB-423A1903ACFB}"/>
              </a:ext>
            </a:extLst>
          </p:cNvPr>
          <p:cNvSpPr txBox="1"/>
          <p:nvPr/>
        </p:nvSpPr>
        <p:spPr>
          <a:xfrm>
            <a:off x="6067219" y="2050939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1.095,6 M€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CDE6063-5407-0855-FABE-5C874DB8DD9E}"/>
              </a:ext>
            </a:extLst>
          </p:cNvPr>
          <p:cNvCxnSpPr>
            <a:cxnSpLocks/>
          </p:cNvCxnSpPr>
          <p:nvPr/>
        </p:nvCxnSpPr>
        <p:spPr>
          <a:xfrm>
            <a:off x="4565372" y="2172394"/>
            <a:ext cx="1481697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 de texto 136">
            <a:extLst>
              <a:ext uri="{FF2B5EF4-FFF2-40B4-BE49-F238E27FC236}">
                <a16:creationId xmlns:a16="http://schemas.microsoft.com/office/drawing/2014/main" id="{3495EB32-6591-E7E4-5968-C25659647519}"/>
              </a:ext>
            </a:extLst>
          </p:cNvPr>
          <p:cNvSpPr txBox="1"/>
          <p:nvPr/>
        </p:nvSpPr>
        <p:spPr>
          <a:xfrm>
            <a:off x="4521189" y="1920401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Cuadro de texto 136">
            <a:extLst>
              <a:ext uri="{FF2B5EF4-FFF2-40B4-BE49-F238E27FC236}">
                <a16:creationId xmlns:a16="http://schemas.microsoft.com/office/drawing/2014/main" id="{99CAAE64-2F56-1F6C-54C3-B446C4FC39D1}"/>
              </a:ext>
            </a:extLst>
          </p:cNvPr>
          <p:cNvSpPr txBox="1"/>
          <p:nvPr/>
        </p:nvSpPr>
        <p:spPr>
          <a:xfrm>
            <a:off x="3383588" y="1917867"/>
            <a:ext cx="1233938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Impuestos indirectos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B5D0E1FD-98D2-933F-2CB7-30064E3E7EC4}"/>
              </a:ext>
            </a:extLst>
          </p:cNvPr>
          <p:cNvCxnSpPr>
            <a:cxnSpLocks/>
          </p:cNvCxnSpPr>
          <p:nvPr/>
        </p:nvCxnSpPr>
        <p:spPr>
          <a:xfrm flipH="1">
            <a:off x="2560675" y="2172394"/>
            <a:ext cx="1998933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3BCA15B-7490-0FB0-905C-C6E0D34E58E2}"/>
              </a:ext>
            </a:extLst>
          </p:cNvPr>
          <p:cNvSpPr txBox="1"/>
          <p:nvPr/>
        </p:nvSpPr>
        <p:spPr>
          <a:xfrm>
            <a:off x="1287485" y="206439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1.275,5 M€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315B497-B95A-C719-9516-33C68F7C26C9}"/>
              </a:ext>
            </a:extLst>
          </p:cNvPr>
          <p:cNvCxnSpPr>
            <a:cxnSpLocks/>
          </p:cNvCxnSpPr>
          <p:nvPr/>
        </p:nvCxnSpPr>
        <p:spPr>
          <a:xfrm>
            <a:off x="709518" y="2165293"/>
            <a:ext cx="0" cy="234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21C585A-22AB-F272-0CDB-6506C609E06B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09518" y="2172394"/>
            <a:ext cx="577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E4A2AFA-A068-EB68-E10F-3A8C39D68FD3}"/>
              </a:ext>
            </a:extLst>
          </p:cNvPr>
          <p:cNvCxnSpPr>
            <a:cxnSpLocks/>
          </p:cNvCxnSpPr>
          <p:nvPr/>
        </p:nvCxnSpPr>
        <p:spPr>
          <a:xfrm>
            <a:off x="709518" y="4508466"/>
            <a:ext cx="51146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DE6CC80-4D87-C295-BA90-45301283BE67}"/>
              </a:ext>
            </a:extLst>
          </p:cNvPr>
          <p:cNvSpPr txBox="1"/>
          <p:nvPr/>
        </p:nvSpPr>
        <p:spPr>
          <a:xfrm>
            <a:off x="3948700" y="2290104"/>
            <a:ext cx="1260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8.251,8 M€</a:t>
            </a:r>
          </a:p>
        </p:txBody>
      </p:sp>
      <p:sp>
        <p:nvSpPr>
          <p:cNvPr id="39" name="Cuadro de texto 136">
            <a:extLst>
              <a:ext uri="{FF2B5EF4-FFF2-40B4-BE49-F238E27FC236}">
                <a16:creationId xmlns:a16="http://schemas.microsoft.com/office/drawing/2014/main" id="{E8E87BBA-DCFC-A52B-1931-54F36FA18EEE}"/>
              </a:ext>
            </a:extLst>
          </p:cNvPr>
          <p:cNvSpPr txBox="1"/>
          <p:nvPr/>
        </p:nvSpPr>
        <p:spPr>
          <a:xfrm>
            <a:off x="3826856" y="3021875"/>
            <a:ext cx="1478740" cy="7277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Sectores Industriales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78F3808-E930-6F2B-F3F1-867C0AB40BA1}"/>
              </a:ext>
            </a:extLst>
          </p:cNvPr>
          <p:cNvCxnSpPr>
            <a:cxnSpLocks/>
          </p:cNvCxnSpPr>
          <p:nvPr/>
        </p:nvCxnSpPr>
        <p:spPr>
          <a:xfrm>
            <a:off x="1913461" y="3698259"/>
            <a:ext cx="0" cy="24073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5FCED0CD-3D6D-2B67-01E0-28B9ADF568C2}"/>
              </a:ext>
            </a:extLst>
          </p:cNvPr>
          <p:cNvCxnSpPr>
            <a:cxnSpLocks/>
          </p:cNvCxnSpPr>
          <p:nvPr/>
        </p:nvCxnSpPr>
        <p:spPr>
          <a:xfrm>
            <a:off x="7592641" y="3110246"/>
            <a:ext cx="0" cy="8192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909AC-C72A-1D72-DEB0-96CDDC01D347}"/>
              </a:ext>
            </a:extLst>
          </p:cNvPr>
          <p:cNvCxnSpPr>
            <a:cxnSpLocks/>
          </p:cNvCxnSpPr>
          <p:nvPr/>
        </p:nvCxnSpPr>
        <p:spPr>
          <a:xfrm>
            <a:off x="6871020" y="3596559"/>
            <a:ext cx="0" cy="3329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5306F13-BEF7-225F-961A-B583775AFAE2}"/>
              </a:ext>
            </a:extLst>
          </p:cNvPr>
          <p:cNvCxnSpPr>
            <a:cxnSpLocks/>
          </p:cNvCxnSpPr>
          <p:nvPr/>
        </p:nvCxnSpPr>
        <p:spPr>
          <a:xfrm flipH="1">
            <a:off x="2547485" y="3579245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C5AB229-0274-7149-78E2-37D95FF0C63B}"/>
              </a:ext>
            </a:extLst>
          </p:cNvPr>
          <p:cNvSpPr txBox="1"/>
          <p:nvPr/>
        </p:nvSpPr>
        <p:spPr>
          <a:xfrm>
            <a:off x="1287485" y="3466831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-331,5 M€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BDB58B7-C9A3-D74D-F54E-14CF3DA8B0E9}"/>
              </a:ext>
            </a:extLst>
          </p:cNvPr>
          <p:cNvSpPr txBox="1"/>
          <p:nvPr/>
        </p:nvSpPr>
        <p:spPr>
          <a:xfrm flipH="1">
            <a:off x="6962641" y="3059892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4.458,5 M€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B4F4BAF-B01A-A612-2DB2-70D23F51BD92}"/>
              </a:ext>
            </a:extLst>
          </p:cNvPr>
          <p:cNvCxnSpPr>
            <a:cxnSpLocks/>
          </p:cNvCxnSpPr>
          <p:nvPr/>
        </p:nvCxnSpPr>
        <p:spPr>
          <a:xfrm>
            <a:off x="5310382" y="3579245"/>
            <a:ext cx="1080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3CC97D5-CF0C-4816-BA6A-384572E7AC40}"/>
              </a:ext>
            </a:extLst>
          </p:cNvPr>
          <p:cNvSpPr txBox="1"/>
          <p:nvPr/>
        </p:nvSpPr>
        <p:spPr>
          <a:xfrm flipH="1">
            <a:off x="6397527" y="3466831"/>
            <a:ext cx="1152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s-ES" dirty="0"/>
              <a:t>7.955,5 M€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C0D8E6E-0564-7ECC-14AF-D9D774A8C6A8}"/>
              </a:ext>
            </a:extLst>
          </p:cNvPr>
          <p:cNvCxnSpPr>
            <a:cxnSpLocks/>
          </p:cNvCxnSpPr>
          <p:nvPr/>
        </p:nvCxnSpPr>
        <p:spPr>
          <a:xfrm>
            <a:off x="5310382" y="3164857"/>
            <a:ext cx="16522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3402B1D-76A5-738D-F714-CF8E97222666}"/>
              </a:ext>
            </a:extLst>
          </p:cNvPr>
          <p:cNvCxnSpPr>
            <a:cxnSpLocks/>
          </p:cNvCxnSpPr>
          <p:nvPr/>
        </p:nvCxnSpPr>
        <p:spPr>
          <a:xfrm flipH="1">
            <a:off x="2660986" y="4217667"/>
            <a:ext cx="1503524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900D18EB-B37B-A01A-BD59-811C0CF57C4A}"/>
              </a:ext>
            </a:extLst>
          </p:cNvPr>
          <p:cNvCxnSpPr>
            <a:cxnSpLocks/>
          </p:cNvCxnSpPr>
          <p:nvPr/>
        </p:nvCxnSpPr>
        <p:spPr>
          <a:xfrm flipH="1">
            <a:off x="5188822" y="4217667"/>
            <a:ext cx="1296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34B08041-6991-4BF4-9D79-98DA909B1808}"/>
              </a:ext>
            </a:extLst>
          </p:cNvPr>
          <p:cNvCxnSpPr>
            <a:cxnSpLocks/>
          </p:cNvCxnSpPr>
          <p:nvPr/>
        </p:nvCxnSpPr>
        <p:spPr>
          <a:xfrm flipH="1">
            <a:off x="2660986" y="4575087"/>
            <a:ext cx="143135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16BF1DAB-1DBC-470C-55EF-33B4AB3FF49F}"/>
              </a:ext>
            </a:extLst>
          </p:cNvPr>
          <p:cNvCxnSpPr>
            <a:cxnSpLocks/>
            <a:endCxn id="55" idx="1"/>
          </p:cNvCxnSpPr>
          <p:nvPr/>
        </p:nvCxnSpPr>
        <p:spPr>
          <a:xfrm flipH="1">
            <a:off x="5181610" y="4575087"/>
            <a:ext cx="1303212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69D0A1D-FAE5-5DB7-FB2C-87E1B0AC6A43}"/>
              </a:ext>
            </a:extLst>
          </p:cNvPr>
          <p:cNvSpPr txBox="1"/>
          <p:nvPr/>
        </p:nvSpPr>
        <p:spPr>
          <a:xfrm flipH="1">
            <a:off x="3921610" y="4467362"/>
            <a:ext cx="1260000" cy="216000"/>
          </a:xfrm>
          <a:prstGeom prst="rect">
            <a:avLst/>
          </a:prstGeom>
          <a:solidFill>
            <a:srgbClr val="DCE6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880,9 M€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6825DE75-4D52-E911-874C-646F709E9A87}"/>
              </a:ext>
            </a:extLst>
          </p:cNvPr>
          <p:cNvCxnSpPr>
            <a:cxnSpLocks/>
          </p:cNvCxnSpPr>
          <p:nvPr/>
        </p:nvCxnSpPr>
        <p:spPr>
          <a:xfrm flipH="1">
            <a:off x="5178770" y="4931630"/>
            <a:ext cx="1296000" cy="2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EE15C8F4-5E15-033A-C149-1011FE2CEE7A}"/>
              </a:ext>
            </a:extLst>
          </p:cNvPr>
          <p:cNvCxnSpPr>
            <a:cxnSpLocks/>
          </p:cNvCxnSpPr>
          <p:nvPr/>
        </p:nvCxnSpPr>
        <p:spPr>
          <a:xfrm flipH="1">
            <a:off x="5174399" y="5687418"/>
            <a:ext cx="1692946" cy="0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 de texto 136">
            <a:extLst>
              <a:ext uri="{FF2B5EF4-FFF2-40B4-BE49-F238E27FC236}">
                <a16:creationId xmlns:a16="http://schemas.microsoft.com/office/drawing/2014/main" id="{50ABBC8C-C5B0-6E85-ED63-4251BED012E3}"/>
              </a:ext>
            </a:extLst>
          </p:cNvPr>
          <p:cNvSpPr txBox="1"/>
          <p:nvPr/>
        </p:nvSpPr>
        <p:spPr>
          <a:xfrm>
            <a:off x="5958955" y="5434336"/>
            <a:ext cx="921780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>
                <a:solidFill>
                  <a:srgbClr val="00B050"/>
                </a:solidFill>
                <a:latin typeface="Arial Narrow" panose="020B0606020202030204" pitchFamily="34" charset="0"/>
              </a:rPr>
              <a:t>Importaciones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839D831-F399-8DF2-1F68-51911373E956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6871020" y="5135829"/>
            <a:ext cx="0" cy="79148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A896C97E-B7DD-6E8A-ACBE-FFD67BCB4BD0}"/>
              </a:ext>
            </a:extLst>
          </p:cNvPr>
          <p:cNvCxnSpPr>
            <a:cxnSpLocks/>
          </p:cNvCxnSpPr>
          <p:nvPr/>
        </p:nvCxnSpPr>
        <p:spPr>
          <a:xfrm>
            <a:off x="6865915" y="6035888"/>
            <a:ext cx="162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0E925FAA-A378-5CBD-4F58-FA31C8DD177A}"/>
              </a:ext>
            </a:extLst>
          </p:cNvPr>
          <p:cNvCxnSpPr>
            <a:cxnSpLocks/>
          </p:cNvCxnSpPr>
          <p:nvPr/>
        </p:nvCxnSpPr>
        <p:spPr>
          <a:xfrm>
            <a:off x="7606262" y="5690490"/>
            <a:ext cx="75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BC0F73D-F854-94BA-F445-D00800303BA6}"/>
              </a:ext>
            </a:extLst>
          </p:cNvPr>
          <p:cNvSpPr txBox="1"/>
          <p:nvPr/>
        </p:nvSpPr>
        <p:spPr>
          <a:xfrm flipH="1">
            <a:off x="6241020" y="5927310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5.076,8 M€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AD5EA43-778C-3F9A-F423-0C1759741406}"/>
              </a:ext>
            </a:extLst>
          </p:cNvPr>
          <p:cNvSpPr txBox="1"/>
          <p:nvPr/>
        </p:nvSpPr>
        <p:spPr>
          <a:xfrm flipH="1">
            <a:off x="6976262" y="5579418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414,5 M€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EE17F6AF-27C5-65C0-A469-48F82787747D}"/>
              </a:ext>
            </a:extLst>
          </p:cNvPr>
          <p:cNvCxnSpPr>
            <a:cxnSpLocks/>
          </p:cNvCxnSpPr>
          <p:nvPr/>
        </p:nvCxnSpPr>
        <p:spPr>
          <a:xfrm>
            <a:off x="7612519" y="5183698"/>
            <a:ext cx="0" cy="396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4F5A066-5710-CFE4-4C2E-790B408571F8}"/>
              </a:ext>
            </a:extLst>
          </p:cNvPr>
          <p:cNvCxnSpPr>
            <a:cxnSpLocks/>
          </p:cNvCxnSpPr>
          <p:nvPr/>
        </p:nvCxnSpPr>
        <p:spPr>
          <a:xfrm flipH="1">
            <a:off x="2659985" y="4931630"/>
            <a:ext cx="143235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39B502A-762B-F8A8-20B2-164D4262DEBA}"/>
              </a:ext>
            </a:extLst>
          </p:cNvPr>
          <p:cNvSpPr txBox="1"/>
          <p:nvPr/>
        </p:nvSpPr>
        <p:spPr>
          <a:xfrm flipH="1">
            <a:off x="3921610" y="4823905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1.145,9 M€</a:t>
            </a:r>
          </a:p>
        </p:txBody>
      </p:sp>
      <p:sp>
        <p:nvSpPr>
          <p:cNvPr id="67" name="Cuadro de texto 136">
            <a:extLst>
              <a:ext uri="{FF2B5EF4-FFF2-40B4-BE49-F238E27FC236}">
                <a16:creationId xmlns:a16="http://schemas.microsoft.com/office/drawing/2014/main" id="{6BCBD4CD-E56F-F349-63D5-04C49B112D7D}"/>
              </a:ext>
            </a:extLst>
          </p:cNvPr>
          <p:cNvSpPr txBox="1"/>
          <p:nvPr/>
        </p:nvSpPr>
        <p:spPr>
          <a:xfrm>
            <a:off x="6472467" y="3929477"/>
            <a:ext cx="1440000" cy="12595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Hogares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</a:rPr>
              <a:t>Empresas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E9BF0C77-87BA-B2BE-0274-A67D077E6A65}"/>
              </a:ext>
            </a:extLst>
          </p:cNvPr>
          <p:cNvSpPr txBox="1"/>
          <p:nvPr/>
        </p:nvSpPr>
        <p:spPr>
          <a:xfrm>
            <a:off x="3921610" y="5579418"/>
            <a:ext cx="1260000" cy="2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/>
              <a:t>2.755,7 M€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0CFFB0A-DC70-086D-8A44-0FDA796397A4}"/>
              </a:ext>
            </a:extLst>
          </p:cNvPr>
          <p:cNvSpPr txBox="1"/>
          <p:nvPr/>
        </p:nvSpPr>
        <p:spPr>
          <a:xfrm>
            <a:off x="1310986" y="4576735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5.177,6 M€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24A9791-F64B-CA94-D48F-672544FEBD81}"/>
              </a:ext>
            </a:extLst>
          </p:cNvPr>
          <p:cNvCxnSpPr>
            <a:cxnSpLocks/>
          </p:cNvCxnSpPr>
          <p:nvPr/>
        </p:nvCxnSpPr>
        <p:spPr>
          <a:xfrm>
            <a:off x="1913461" y="2768791"/>
            <a:ext cx="2645361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CAA1A4F9-417A-0A7D-9226-6A3967F89740}"/>
              </a:ext>
            </a:extLst>
          </p:cNvPr>
          <p:cNvCxnSpPr>
            <a:cxnSpLocks/>
          </p:cNvCxnSpPr>
          <p:nvPr/>
        </p:nvCxnSpPr>
        <p:spPr>
          <a:xfrm flipH="1">
            <a:off x="2547485" y="3164857"/>
            <a:ext cx="12851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94719A78-961A-E874-DF89-01C2F901E0CA}"/>
              </a:ext>
            </a:extLst>
          </p:cNvPr>
          <p:cNvSpPr txBox="1"/>
          <p:nvPr/>
        </p:nvSpPr>
        <p:spPr>
          <a:xfrm>
            <a:off x="1287485" y="3078554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ysClr val="windowText" lastClr="000000"/>
                </a:solidFill>
              </a:rPr>
              <a:t>6.195,8 M€</a:t>
            </a:r>
          </a:p>
        </p:txBody>
      </p:sp>
      <p:sp>
        <p:nvSpPr>
          <p:cNvPr id="74" name="Cuadro de texto 136">
            <a:extLst>
              <a:ext uri="{FF2B5EF4-FFF2-40B4-BE49-F238E27FC236}">
                <a16:creationId xmlns:a16="http://schemas.microsoft.com/office/drawing/2014/main" id="{5ABECF32-1D2A-181C-98F1-C7749010F956}"/>
              </a:ext>
            </a:extLst>
          </p:cNvPr>
          <p:cNvSpPr txBox="1"/>
          <p:nvPr/>
        </p:nvSpPr>
        <p:spPr>
          <a:xfrm flipH="1">
            <a:off x="2672190" y="2915757"/>
            <a:ext cx="1478741" cy="323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noProof="0" dirty="0">
                <a:solidFill>
                  <a:srgbClr val="4A7EBB"/>
                </a:solidFill>
                <a:latin typeface="Arial Narrow" panose="020B0606020202030204" pitchFamily="34" charset="0"/>
              </a:rPr>
              <a:t>Consumos intermedios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104A698E-FD1A-4CFD-240A-0A9060A45252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17485" y="2768791"/>
            <a:ext cx="0" cy="30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A38F35-D923-737D-0256-D7B9DE11089E}"/>
              </a:ext>
            </a:extLst>
          </p:cNvPr>
          <p:cNvSpPr txBox="1"/>
          <p:nvPr/>
        </p:nvSpPr>
        <p:spPr>
          <a:xfrm>
            <a:off x="3948700" y="3456292"/>
            <a:ext cx="12600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22.179,8 M€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0149194-39FB-1EE4-883F-7A4266E5EA1E}"/>
              </a:ext>
            </a:extLst>
          </p:cNvPr>
          <p:cNvSpPr txBox="1"/>
          <p:nvPr/>
        </p:nvSpPr>
        <p:spPr>
          <a:xfrm flipH="1">
            <a:off x="3921610" y="4114756"/>
            <a:ext cx="126000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lnSpc>
                <a:spcPts val="1400"/>
              </a:lnSpc>
              <a:defRPr sz="1600">
                <a:solidFill>
                  <a:sysClr val="windowText" lastClr="000000"/>
                </a:solidFill>
              </a:defRPr>
            </a:lvl1pPr>
          </a:lstStyle>
          <a:p>
            <a:pPr algn="ctr"/>
            <a:r>
              <a:rPr lang="es-ES" dirty="0"/>
              <a:t>2.206,9 M€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288FF48-D78A-519E-D4DF-726871B2EBA1}"/>
              </a:ext>
            </a:extLst>
          </p:cNvPr>
          <p:cNvSpPr txBox="1"/>
          <p:nvPr/>
        </p:nvSpPr>
        <p:spPr>
          <a:xfrm>
            <a:off x="1508986" y="4880705"/>
            <a:ext cx="864000" cy="216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dirty="0">
                <a:solidFill>
                  <a:schemeClr val="bg1"/>
                </a:solidFill>
              </a:rPr>
              <a:t>48,74%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628CD20-945D-532B-9BC4-EF7BB8769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22878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A312A-2555-32FA-90C8-442965B17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EACE387-13BB-3BFB-CEBE-F138BE12F1B0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0">
            <a:extLst>
              <a:ext uri="{FF2B5EF4-FFF2-40B4-BE49-F238E27FC236}">
                <a16:creationId xmlns:a16="http://schemas.microsoft.com/office/drawing/2014/main" id="{D3802248-9D71-BE22-1934-F89E48781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522F607-14F2-FEAD-790A-77E667BA4B6D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00064BA-C71E-CDF7-EC3F-D99406AE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pic>
        <p:nvPicPr>
          <p:cNvPr id="2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9BD03FF-AFBD-380E-1C9A-3DB2CFCAE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024BB47-42FB-5073-33E4-0D315A97B7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r="20960" b="77531"/>
          <a:stretch>
            <a:fillRect/>
          </a:stretch>
        </p:blipFill>
        <p:spPr>
          <a:xfrm>
            <a:off x="755756" y="566705"/>
            <a:ext cx="7305512" cy="109782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97EE914-A0AE-5A76-6AC4-576A9AE9BE80}"/>
              </a:ext>
            </a:extLst>
          </p:cNvPr>
          <p:cNvGrpSpPr/>
          <p:nvPr/>
        </p:nvGrpSpPr>
        <p:grpSpPr>
          <a:xfrm>
            <a:off x="122020" y="2346083"/>
            <a:ext cx="4728085" cy="3415524"/>
            <a:chOff x="122020" y="2346083"/>
            <a:chExt cx="4728085" cy="341552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C62B6AF-FAA1-B0B4-D4F5-45B24675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035"/>
            <a:stretch>
              <a:fillRect/>
            </a:stretch>
          </p:blipFill>
          <p:spPr>
            <a:xfrm>
              <a:off x="183805" y="2346083"/>
              <a:ext cx="4604515" cy="3127403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7DECD1F-3204-9F0E-BA4B-B8CCCDCC0AD3}"/>
                </a:ext>
              </a:extLst>
            </p:cNvPr>
            <p:cNvSpPr/>
            <p:nvPr/>
          </p:nvSpPr>
          <p:spPr>
            <a:xfrm>
              <a:off x="656368" y="5115328"/>
              <a:ext cx="3432823" cy="646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C41D34E4-7E66-E141-8424-72BB585F9C6B}"/>
                </a:ext>
              </a:extLst>
            </p:cNvPr>
            <p:cNvSpPr/>
            <p:nvPr/>
          </p:nvSpPr>
          <p:spPr>
            <a:xfrm>
              <a:off x="3498043" y="4759217"/>
              <a:ext cx="1352062" cy="1002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4E2E190-7634-34B2-CDA2-95BB337CCE0F}"/>
                </a:ext>
              </a:extLst>
            </p:cNvPr>
            <p:cNvSpPr/>
            <p:nvPr/>
          </p:nvSpPr>
          <p:spPr>
            <a:xfrm>
              <a:off x="122020" y="4932600"/>
              <a:ext cx="1200153" cy="45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AA43700-39DF-8728-4D32-42CD5452DB13}"/>
              </a:ext>
            </a:extLst>
          </p:cNvPr>
          <p:cNvSpPr txBox="1"/>
          <p:nvPr/>
        </p:nvSpPr>
        <p:spPr>
          <a:xfrm>
            <a:off x="4089191" y="2089585"/>
            <a:ext cx="4799442" cy="3672022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s-ES_tradnl" sz="1600" dirty="0"/>
              <a:t>El </a:t>
            </a:r>
            <a:r>
              <a:rPr lang="es-ES_tradnl" sz="1600" b="1" dirty="0">
                <a:solidFill>
                  <a:srgbClr val="C00000"/>
                </a:solidFill>
              </a:rPr>
              <a:t>planteamiento del proyecto </a:t>
            </a:r>
            <a:r>
              <a:rPr lang="es-ES_tradnl" sz="1600" dirty="0"/>
              <a:t>se centra en una propuesta de actualización del Estado de bienestar en España para reforzarlo y ampliarlo ante</a:t>
            </a:r>
            <a:r>
              <a:rPr lang="es-ES" sz="1600" dirty="0"/>
              <a:t> nuevas realidades y desafíos</a:t>
            </a:r>
          </a:p>
          <a:p>
            <a:pPr>
              <a:spcAft>
                <a:spcPts val="1800"/>
              </a:spcAft>
            </a:pPr>
            <a:r>
              <a:rPr lang="es-ES_tradnl" sz="1600" dirty="0"/>
              <a:t>El </a:t>
            </a:r>
            <a:r>
              <a:rPr lang="es-ES_tradnl" sz="1600" b="1" dirty="0">
                <a:solidFill>
                  <a:srgbClr val="C00000"/>
                </a:solidFill>
              </a:rPr>
              <a:t>principal objetivo </a:t>
            </a:r>
            <a:r>
              <a:rPr lang="es-ES_tradnl" sz="1600" dirty="0"/>
              <a:t>es identificar y detallar las políticas públicas necesarias para modernizar el Estado del Bienestar español, incorporando en su diseño aquellos instrumentos y políticas que permitan la atención efectiva del derecho al cuidado, con especial énfasis en la provisión de los cuidados de larga duración y en la evaluación de sus implicaciones económicas</a:t>
            </a:r>
            <a:endParaRPr lang="es-ES" sz="2000" b="1" dirty="0"/>
          </a:p>
        </p:txBody>
      </p:sp>
      <p:sp>
        <p:nvSpPr>
          <p:cNvPr id="8" name="12 Rectángulo">
            <a:extLst>
              <a:ext uri="{FF2B5EF4-FFF2-40B4-BE49-F238E27FC236}">
                <a16:creationId xmlns:a16="http://schemas.microsoft.com/office/drawing/2014/main" id="{68887270-E9DD-851C-BBA1-1FF763D99929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7D79FD-6139-41E3-B91C-7780C61587FF}"/>
              </a:ext>
            </a:extLst>
          </p:cNvPr>
          <p:cNvSpPr txBox="1"/>
          <p:nvPr/>
        </p:nvSpPr>
        <p:spPr>
          <a:xfrm>
            <a:off x="784642" y="5519656"/>
            <a:ext cx="7893520" cy="565165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marL="0" indent="0">
              <a:spcAft>
                <a:spcPts val="1800"/>
              </a:spcAft>
              <a:buNone/>
            </a:pPr>
            <a:r>
              <a:rPr lang="es-ES" dirty="0">
                <a:hlinkClick r:id="rId7"/>
              </a:rPr>
              <a:t>https://www.poctep.eu/wp-content/uploads/2026/05/Derecho-al-Cuidado_Informe-final.pdf</a:t>
            </a:r>
            <a:endParaRPr lang="es-ES" dirty="0"/>
          </a:p>
          <a:p>
            <a:pPr marL="0" indent="0">
              <a:spcAft>
                <a:spcPts val="1800"/>
              </a:spcAft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7574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ECA3C-7186-9E5C-36AC-6EBC4E75F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2A6229E-DBA7-7A9A-1240-6A60D4BBF378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D14AE4D-A931-F820-B356-1ED4BB48D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F071A96-5D39-E274-A937-EF254FB0A5AE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B905104F-875C-9D71-8BAB-B0B3A0C8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85E88EEF-C324-8206-148A-C80A0E1FE005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20B3CC5-7A13-0ADC-6189-010A168F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7F7A0C5-901E-76E2-909E-9E387620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8C7AC9B-DF5F-0B7D-550E-7B6CF6490389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238029-8F0C-8F21-E557-B8A34ADB8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21">
            <a:extLst>
              <a:ext uri="{FF2B5EF4-FFF2-40B4-BE49-F238E27FC236}">
                <a16:creationId xmlns:a16="http://schemas.microsoft.com/office/drawing/2014/main" id="{91566EAE-959F-88A7-619E-B9AD42C978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a nivel sectorial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079BD8F7-254C-BD6F-A40F-5A862860A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14046"/>
              </p:ext>
            </p:extLst>
          </p:nvPr>
        </p:nvGraphicFramePr>
        <p:xfrm>
          <a:off x="157241" y="1548406"/>
          <a:ext cx="8380852" cy="4613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451">
                  <a:extLst>
                    <a:ext uri="{9D8B030D-6E8A-4147-A177-3AD203B41FA5}">
                      <a16:colId xmlns:a16="http://schemas.microsoft.com/office/drawing/2014/main" val="3146745549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3503788261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1623841320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1550695017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122207728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3982985859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2715121780"/>
                    </a:ext>
                  </a:extLst>
                </a:gridCol>
              </a:tblGrid>
              <a:tr h="1795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800" kern="0" dirty="0">
                          <a:effectLst/>
                        </a:rPr>
                        <a:t> </a:t>
                      </a:r>
                      <a:endParaRPr lang="es-ES" sz="10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800" kern="0" dirty="0">
                          <a:effectLst/>
                        </a:rPr>
                        <a:t> </a:t>
                      </a:r>
                      <a:endParaRPr lang="es-ES" sz="10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800" kern="0" dirty="0">
                          <a:effectLst/>
                        </a:rPr>
                        <a:t> </a:t>
                      </a:r>
                      <a:endParaRPr lang="es-ES" sz="10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Empleo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471822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Sector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 err="1">
                          <a:effectLst/>
                        </a:rPr>
                        <a:t>ΔDemanda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Actividad económica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solidFill>
                            <a:schemeClr val="bg1"/>
                          </a:solidFill>
                          <a:effectLst/>
                        </a:rPr>
                        <a:t>Directo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solidFill>
                            <a:schemeClr val="bg1"/>
                          </a:solidFill>
                          <a:effectLst/>
                        </a:rPr>
                        <a:t>Indirecto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solidFill>
                            <a:schemeClr val="bg1"/>
                          </a:solidFill>
                          <a:effectLst/>
                        </a:rPr>
                        <a:t>Inducido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61319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Agricultura, Ganadería y Pesca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19,6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304,9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2.812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184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802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1.826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20412"/>
                  </a:ext>
                </a:extLst>
              </a:tr>
              <a:tr h="364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Energía, Captación, depuración y distribución de agua, saneamiento y reciclaje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15,2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844,8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1.355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561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724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07834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Industrias de alimentación, bebidas, tabaco, textil y calzado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95,3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1.016,8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2.684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260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717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1.707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35432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Manufacturas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56,7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1.330,9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4.188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1.441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2.658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97149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Construcción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11,9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1.338,2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8.963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1.621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7.262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75298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Comercio, venta y servicios relativos a vehículos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246,2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2.041,2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23.542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3.033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7.134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13.375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65870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Transporte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38,0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858,7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5.196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250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1.984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2.961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6924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Alojamiento y restauración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220,6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1.438,0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11.867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1.820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604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9.443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09078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Correos, información y telecomunicaciones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39,3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547,5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1.778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951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742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7582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Intermediación financiera y seguros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74,3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874,2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2.560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203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825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1.533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2790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Actividades inmobiliarias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290,4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1.555,6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1.776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113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545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1.118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6772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Actividades profesionales e I+D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19,7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1.386,3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15.969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9.328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6.541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90935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Administraciones Públicas, Defensa y Educación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53,2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434,0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5.812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712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1.741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3.358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0072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Sanidad y Servicios Sociales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6.969,0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7.496,0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167.325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160.153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3.033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4.140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63738"/>
                  </a:ext>
                </a:extLst>
              </a:tr>
              <a:tr h="364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 err="1">
                          <a:effectLst/>
                        </a:rPr>
                        <a:t>Act</a:t>
                      </a:r>
                      <a:r>
                        <a:rPr lang="es-ES" sz="1000" kern="0" dirty="0">
                          <a:effectLst/>
                        </a:rPr>
                        <a:t>. culturales, asociativas y de ocio, Servicios de mantenimiento, personales y domésticos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102,3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712,8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13.125</a:t>
                      </a:r>
                      <a:endParaRPr lang="es-ES" sz="1600" kern="10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2.449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2.677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7.999</a:t>
                      </a:r>
                      <a:endParaRPr lang="es-ES" sz="1600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2264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b="1" kern="0" dirty="0">
                          <a:effectLst/>
                        </a:rPr>
                        <a:t>Total</a:t>
                      </a:r>
                      <a:endParaRPr lang="es-ES" sz="11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8.251,8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22.179,8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kern="0" dirty="0">
                          <a:solidFill>
                            <a:schemeClr val="bg1"/>
                          </a:solidFill>
                          <a:effectLst/>
                        </a:rPr>
                        <a:t>268.951</a:t>
                      </a:r>
                      <a:endParaRPr lang="es-E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solidFill>
                            <a:schemeClr val="bg1"/>
                          </a:solidFill>
                          <a:effectLst/>
                        </a:rPr>
                        <a:t>169.600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</a:rPr>
                        <a:t>33.963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chemeClr val="bg1"/>
                          </a:solidFill>
                          <a:effectLst/>
                        </a:rPr>
                        <a:t>65.388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9988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BC21E71-3027-13C9-1F2F-A3ACCC245CF5}"/>
              </a:ext>
            </a:extLst>
          </p:cNvPr>
          <p:cNvSpPr/>
          <p:nvPr/>
        </p:nvSpPr>
        <p:spPr>
          <a:xfrm>
            <a:off x="157241" y="5333409"/>
            <a:ext cx="5146279" cy="2160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4A5B878-1282-6EA6-2A31-6890DEE5A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5079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89104-3B8F-C053-C2FA-63FD450F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0E2B64E-A1BF-2598-9922-73F1E439A039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7D0F75B6-257A-547A-19C0-C8DC890B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A474C73-D9EF-E715-68EA-CFEE9E83BF20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DF115901-BF3B-2A8B-3E43-AA0F2EC7C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2E3B309D-960A-0127-7973-2F9A0E590302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A1F690E-2A38-EC1A-E988-61082729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0248B541-15D0-EF1E-F6A3-3AB67442F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735F8558-7AE1-2695-2E32-32F543A55835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4FB2CD9-842B-59C5-9747-D863C5D94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21">
            <a:extLst>
              <a:ext uri="{FF2B5EF4-FFF2-40B4-BE49-F238E27FC236}">
                <a16:creationId xmlns:a16="http://schemas.microsoft.com/office/drawing/2014/main" id="{6BA76925-A77B-141B-5098-E6E04AC5BB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241" y="1006334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000" b="1" dirty="0">
                <a:latin typeface="Garamond" panose="02020404030301010803" pitchFamily="18" charset="0"/>
                <a:cs typeface="Calibri" pitchFamily="34" charset="0"/>
              </a:rPr>
              <a:t>Efecto económico a nivel sectorial</a:t>
            </a:r>
            <a:endParaRPr lang="es-ES" sz="24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A1E7DB85-F7BB-48AB-5985-9956E01208D0}"/>
              </a:ext>
            </a:extLst>
          </p:cNvPr>
          <p:cNvGraphicFramePr>
            <a:graphicFrameLocks noGrp="1"/>
          </p:cNvGraphicFramePr>
          <p:nvPr/>
        </p:nvGraphicFramePr>
        <p:xfrm>
          <a:off x="157241" y="1548406"/>
          <a:ext cx="8380852" cy="4613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451">
                  <a:extLst>
                    <a:ext uri="{9D8B030D-6E8A-4147-A177-3AD203B41FA5}">
                      <a16:colId xmlns:a16="http://schemas.microsoft.com/office/drawing/2014/main" val="3146745549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3503788261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1623841320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1550695017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122207728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3982985859"/>
                    </a:ext>
                  </a:extLst>
                </a:gridCol>
                <a:gridCol w="806172">
                  <a:extLst>
                    <a:ext uri="{9D8B030D-6E8A-4147-A177-3AD203B41FA5}">
                      <a16:colId xmlns:a16="http://schemas.microsoft.com/office/drawing/2014/main" val="2715121780"/>
                    </a:ext>
                  </a:extLst>
                </a:gridCol>
              </a:tblGrid>
              <a:tr h="1795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800" kern="0" dirty="0">
                          <a:effectLst/>
                        </a:rPr>
                        <a:t> </a:t>
                      </a:r>
                      <a:endParaRPr lang="es-ES" sz="10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800" kern="0" dirty="0">
                          <a:effectLst/>
                        </a:rPr>
                        <a:t> </a:t>
                      </a:r>
                      <a:endParaRPr lang="es-ES" sz="10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800" kern="0" dirty="0">
                          <a:effectLst/>
                        </a:rPr>
                        <a:t> </a:t>
                      </a:r>
                      <a:endParaRPr lang="es-ES" sz="10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Empleo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471822"/>
                  </a:ext>
                </a:extLst>
              </a:tr>
              <a:tr h="2723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Sector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 err="1">
                          <a:effectLst/>
                        </a:rPr>
                        <a:t>ΔDemanda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Actividad económica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Total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Directo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Indirecto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Inducido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4073261319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Agricultura, Ganadería y Pesca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19,6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304,9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2.812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184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802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1.826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761720412"/>
                  </a:ext>
                </a:extLst>
              </a:tr>
              <a:tr h="364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Energía, Captación, depuración y distribución de agua, saneamiento y reciclaje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15,2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844,8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1.355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70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561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724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291007834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Industrias de alimentación, bebidas, tabaco, textil y calzado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95,3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1.016,8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2.684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260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717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1.707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2463735432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Manufacturas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56,7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1.330,9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4.188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1.441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2.658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1790497149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Construcción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11,9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1.338,2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8.963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1.621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7.262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4038875298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Comercio, venta y servicios relativos a vehículos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246,2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2.041,2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23.542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3.033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7.134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13.375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909565870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Transporte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38,0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858,7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5.196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250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1.984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2.961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46956924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Alojamiento y restauración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220,6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1.438,0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11.867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1.820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604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9.443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1235809078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Correos, información y telecomunicaciones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39,3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547,5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1.778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85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951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742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101657582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Intermediación financiera y seguros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74,3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874,2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2.560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203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825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1.533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195572790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Actividades inmobiliarias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290,4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1.555,6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1.776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113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545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1.118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93396772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Actividades profesionales e I+D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19,7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1.386,3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15.969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9.328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6.541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184490935"/>
                  </a:ext>
                </a:extLst>
              </a:tr>
              <a:tr h="24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Administraciones Públicas, Defensa y Educación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53,2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434,0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5.812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712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1.741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3.358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2122800728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>
                          <a:effectLst/>
                        </a:rPr>
                        <a:t>Sanidad y Servicios Sociales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6.969,0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7.496,0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167.325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160.153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3.033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4.140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1721663738"/>
                  </a:ext>
                </a:extLst>
              </a:tr>
              <a:tr h="364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kern="0" dirty="0" err="1">
                          <a:effectLst/>
                        </a:rPr>
                        <a:t>Act</a:t>
                      </a:r>
                      <a:r>
                        <a:rPr lang="es-ES" sz="1000" kern="0" dirty="0">
                          <a:effectLst/>
                        </a:rPr>
                        <a:t>. culturales, asociativas y de ocio, Servicios de mantenimiento, personales y domésticos</a:t>
                      </a:r>
                      <a:endParaRPr lang="es-ES" sz="11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102,3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712,8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13.125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2.449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>
                          <a:effectLst/>
                        </a:rPr>
                        <a:t>2.677</a:t>
                      </a:r>
                      <a:endParaRPr lang="es-ES" sz="1600" kern="10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kern="0" dirty="0">
                          <a:effectLst/>
                        </a:rPr>
                        <a:t>7.999</a:t>
                      </a:r>
                      <a:endParaRPr lang="es-ES" sz="1600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03602264"/>
                  </a:ext>
                </a:extLst>
              </a:tr>
              <a:tr h="2376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000" b="1" kern="0" dirty="0">
                          <a:effectLst/>
                        </a:rPr>
                        <a:t>Total</a:t>
                      </a:r>
                      <a:endParaRPr lang="es-ES" sz="11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8.251,8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22.179,8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200" b="1" kern="0" dirty="0">
                          <a:effectLst/>
                        </a:rPr>
                        <a:t>268.951</a:t>
                      </a:r>
                      <a:endParaRPr lang="es-ES" sz="2800" b="1" dirty="0"/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s-ES" sz="1200" b="1" kern="0" dirty="0">
                          <a:effectLst/>
                        </a:rPr>
                        <a:t>169.600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</a:rPr>
                        <a:t>33.963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</a:rPr>
                        <a:t>65.388</a:t>
                      </a:r>
                      <a:endParaRPr lang="es-ES" sz="1600" b="1" kern="100" dirty="0">
                        <a:effectLst/>
                        <a:latin typeface="Garamond" panose="02020404030301010803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7" marR="64637" marT="0" marB="0" anchor="ctr"/>
                </a:tc>
                <a:extLst>
                  <a:ext uri="{0D108BD9-81ED-4DB2-BD59-A6C34878D82A}">
                    <a16:rowId xmlns:a16="http://schemas.microsoft.com/office/drawing/2014/main" val="3466199882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511AF14-0281-C120-95DF-AD29A0797BA9}"/>
              </a:ext>
            </a:extLst>
          </p:cNvPr>
          <p:cNvSpPr/>
          <p:nvPr/>
        </p:nvSpPr>
        <p:spPr>
          <a:xfrm>
            <a:off x="157240" y="5333409"/>
            <a:ext cx="8370000" cy="2160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DD7DC6F-2A58-0B9D-42DE-3D2E6A779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577537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710F8-CF0F-8EAC-6B46-53E68A0FA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10FDD63-50D1-9688-58FB-A246793007C4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86D36F3-01F5-1FE8-B834-46F492B0F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A7D7E6B-795D-2678-089A-646B92761C8D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CB24BD22-77D6-A0C4-4CA6-A60E6C04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78D7D025-DC9D-2B52-9774-97DA57624AD3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52B8F0A-400D-6AC5-8D60-D355D025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7BEF47F-A3C5-5358-4CB2-B5759C6C3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7EE5BB20-BD8D-A9A1-F1EC-D335E37BE565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8C7B9C-D513-D583-AD29-17295A108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4F6F2A7-7E43-1F0C-F806-5F13169DF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Conclusiones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5524D73-FB9B-F3BA-F8B6-513E804D973F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059245" y="2563667"/>
            <a:ext cx="0" cy="66417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16" name="Cuadro de texto 23">
            <a:extLst>
              <a:ext uri="{FF2B5EF4-FFF2-40B4-BE49-F238E27FC236}">
                <a16:creationId xmlns:a16="http://schemas.microsoft.com/office/drawing/2014/main" id="{661CE09A-4162-260A-36DD-0A3EADEF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437" y="382494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v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uadro de texto 24">
            <a:extLst>
              <a:ext uri="{FF2B5EF4-FFF2-40B4-BE49-F238E27FC236}">
                <a16:creationId xmlns:a16="http://schemas.microsoft.com/office/drawing/2014/main" id="{C31A7AC3-5129-7DED-6F3E-73270AEF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9" y="383129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08EA92B-2D8C-44E8-3548-74A8A31544FC}"/>
              </a:ext>
            </a:extLst>
          </p:cNvPr>
          <p:cNvCxnSpPr/>
          <p:nvPr/>
        </p:nvCxnSpPr>
        <p:spPr>
          <a:xfrm flipH="1">
            <a:off x="1679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847EBC2-F59C-F11B-F721-BBB474C42423}"/>
              </a:ext>
            </a:extLst>
          </p:cNvPr>
          <p:cNvCxnSpPr/>
          <p:nvPr/>
        </p:nvCxnSpPr>
        <p:spPr>
          <a:xfrm>
            <a:off x="2060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21" name="Cuadro de texto 144">
            <a:extLst>
              <a:ext uri="{FF2B5EF4-FFF2-40B4-BE49-F238E27FC236}">
                <a16:creationId xmlns:a16="http://schemas.microsoft.com/office/drawing/2014/main" id="{0C725269-ED4F-D51C-EDA4-82677EA2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475" y="3227841"/>
            <a:ext cx="76354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Cuadro de texto 136">
            <a:extLst>
              <a:ext uri="{FF2B5EF4-FFF2-40B4-BE49-F238E27FC236}">
                <a16:creationId xmlns:a16="http://schemas.microsoft.com/office/drawing/2014/main" id="{AFB51D62-EFDE-BD05-F3A1-85C4D4243C3E}"/>
              </a:ext>
            </a:extLst>
          </p:cNvPr>
          <p:cNvSpPr txBox="1"/>
          <p:nvPr/>
        </p:nvSpPr>
        <p:spPr>
          <a:xfrm>
            <a:off x="468906" y="2024682"/>
            <a:ext cx="3176449" cy="55410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</a:rPr>
              <a:t>Gasto público en dependencia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6301BEF-A1E0-7446-1C8D-2FD3BE04388A}"/>
              </a:ext>
            </a:extLst>
          </p:cNvPr>
          <p:cNvGrpSpPr/>
          <p:nvPr/>
        </p:nvGrpSpPr>
        <p:grpSpPr>
          <a:xfrm>
            <a:off x="2472823" y="3134721"/>
            <a:ext cx="2987009" cy="554107"/>
            <a:chOff x="0" y="7315"/>
            <a:chExt cx="1120152" cy="252000"/>
          </a:xfrm>
          <a:solidFill>
            <a:schemeClr val="bg2"/>
          </a:solidFill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D034C8F-89D4-617D-168F-4EC46C24E8F1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Cuadro de texto 149">
              <a:extLst>
                <a:ext uri="{FF2B5EF4-FFF2-40B4-BE49-F238E27FC236}">
                  <a16:creationId xmlns:a16="http://schemas.microsoft.com/office/drawing/2014/main" id="{F49EDCDD-3F83-8AD1-67CA-2FF28176DAD9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d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irecto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+ indirecto + inducido 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667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98F7E-1856-1E95-5A4C-C79F5379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E382705-8C47-CA83-6761-47C974ACFF46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46B0EEB8-5B2D-987D-FBD1-9143DE36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40E2E94-DEDF-D015-01E9-D4A2AA815D19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A334DAFC-B781-D333-4940-C350DBAC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B2B9A24C-1D9A-6E62-4006-3B4EEB06614F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498C1CF-0283-1084-4AF3-B0F8025B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9BBA3D8C-7E51-8195-B63F-AC4694DC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3C4A800-F32B-0572-E2AD-B68B293898F1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8265B3-6668-429D-85AE-1621FD13D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B44749B-2AC9-E8B7-E831-8CBC6374CCD7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059245" y="2563667"/>
            <a:ext cx="0" cy="66417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1EFA05C-87F1-4553-C58E-EEB65A031528}"/>
              </a:ext>
            </a:extLst>
          </p:cNvPr>
          <p:cNvCxnSpPr/>
          <p:nvPr/>
        </p:nvCxnSpPr>
        <p:spPr>
          <a:xfrm flipV="1">
            <a:off x="2659290" y="4343246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800E2C6-C420-5C99-C8AF-8F7E96493E48}"/>
              </a:ext>
            </a:extLst>
          </p:cNvPr>
          <p:cNvCxnSpPr>
            <a:cxnSpLocks/>
          </p:cNvCxnSpPr>
          <p:nvPr/>
        </p:nvCxnSpPr>
        <p:spPr>
          <a:xfrm flipH="1">
            <a:off x="2645569" y="4165864"/>
            <a:ext cx="0" cy="148722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none"/>
          </a:ln>
          <a:effectLst/>
        </p:spPr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D7FB404-B4F8-4B27-54D6-F985665911AB}"/>
              </a:ext>
            </a:extLst>
          </p:cNvPr>
          <p:cNvGrpSpPr/>
          <p:nvPr/>
        </p:nvGrpSpPr>
        <p:grpSpPr>
          <a:xfrm>
            <a:off x="3315880" y="4167232"/>
            <a:ext cx="975382" cy="365760"/>
            <a:chOff x="0" y="7315"/>
            <a:chExt cx="1120152" cy="2520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0D6CF24-8C6E-1474-F508-5FCF08E533C5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uadro de texto 149">
              <a:extLst>
                <a:ext uri="{FF2B5EF4-FFF2-40B4-BE49-F238E27FC236}">
                  <a16:creationId xmlns:a16="http://schemas.microsoft.com/office/drawing/2014/main" id="{FF4D0684-DDD0-3C30-7F73-12DF21D76748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Salarios 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63D46C8-0BA2-8A31-4E88-29E730E004A7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2658655" y="473250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3BC0AC2-D1FC-22EB-4A5B-F46100465EAF}"/>
              </a:ext>
            </a:extLst>
          </p:cNvPr>
          <p:cNvGrpSpPr/>
          <p:nvPr/>
        </p:nvGrpSpPr>
        <p:grpSpPr>
          <a:xfrm>
            <a:off x="6038907" y="4549621"/>
            <a:ext cx="2052000" cy="365760"/>
            <a:chOff x="0" y="7315"/>
            <a:chExt cx="1120152" cy="2520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90CC0863-A715-C362-1AE2-5BD3E7CD5318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uadro de texto 8">
              <a:extLst>
                <a:ext uri="{FF2B5EF4-FFF2-40B4-BE49-F238E27FC236}">
                  <a16:creationId xmlns:a16="http://schemas.microsoft.com/office/drawing/2014/main" id="{1641C9A2-42B6-86CC-86C1-A170FBC77936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Cotizaciones sociales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0330CCE-9D2E-34E8-EA84-7C830E9C4295}"/>
              </a:ext>
            </a:extLst>
          </p:cNvPr>
          <p:cNvGrpSpPr/>
          <p:nvPr/>
        </p:nvGrpSpPr>
        <p:grpSpPr>
          <a:xfrm>
            <a:off x="3315880" y="4975504"/>
            <a:ext cx="975382" cy="365760"/>
            <a:chOff x="0" y="7315"/>
            <a:chExt cx="1120152" cy="252000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65A13D6E-011A-03F9-0525-63D999280690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uadro de texto 15">
              <a:extLst>
                <a:ext uri="{FF2B5EF4-FFF2-40B4-BE49-F238E27FC236}">
                  <a16:creationId xmlns:a16="http://schemas.microsoft.com/office/drawing/2014/main" id="{579D4099-6E76-CF50-456E-BBF5DF5E2356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EBE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1D6C4FD-FC97-063D-AAB2-CBD931CC7ABD}"/>
              </a:ext>
            </a:extLst>
          </p:cNvPr>
          <p:cNvCxnSpPr/>
          <p:nvPr/>
        </p:nvCxnSpPr>
        <p:spPr>
          <a:xfrm flipV="1">
            <a:off x="2659290" y="5141993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3BD9B4B-C465-63D7-0A11-5BF9EE1E82A7}"/>
              </a:ext>
            </a:extLst>
          </p:cNvPr>
          <p:cNvCxnSpPr>
            <a:cxnSpLocks/>
          </p:cNvCxnSpPr>
          <p:nvPr/>
        </p:nvCxnSpPr>
        <p:spPr>
          <a:xfrm>
            <a:off x="2658655" y="564755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E5323FC-4BA8-E131-2136-9F9686CD0DF8}"/>
              </a:ext>
            </a:extLst>
          </p:cNvPr>
          <p:cNvGrpSpPr/>
          <p:nvPr/>
        </p:nvGrpSpPr>
        <p:grpSpPr>
          <a:xfrm>
            <a:off x="6038907" y="5363441"/>
            <a:ext cx="2052000" cy="523975"/>
            <a:chOff x="0" y="7315"/>
            <a:chExt cx="1120152" cy="25200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9B92662-7C0C-4DCC-30D3-C31960A410CD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Cuadro de texto 21">
              <a:extLst>
                <a:ext uri="{FF2B5EF4-FFF2-40B4-BE49-F238E27FC236}">
                  <a16:creationId xmlns:a16="http://schemas.microsoft.com/office/drawing/2014/main" id="{4FC6624D-30BB-AC43-137D-A2725D67EBFA}"/>
                </a:ext>
              </a:extLst>
            </p:cNvPr>
            <p:cNvSpPr txBox="1"/>
            <p:nvPr/>
          </p:nvSpPr>
          <p:spPr>
            <a:xfrm>
              <a:off x="25879" y="74272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Otros impuestos netos s/producción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30" name="Cuadro de texto 23">
            <a:extLst>
              <a:ext uri="{FF2B5EF4-FFF2-40B4-BE49-F238E27FC236}">
                <a16:creationId xmlns:a16="http://schemas.microsoft.com/office/drawing/2014/main" id="{0884D6E2-176D-98B0-A442-AB7D48D0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437" y="382494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v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Cuadro de texto 24">
            <a:extLst>
              <a:ext uri="{FF2B5EF4-FFF2-40B4-BE49-F238E27FC236}">
                <a16:creationId xmlns:a16="http://schemas.microsoft.com/office/drawing/2014/main" id="{67B1485B-B19A-DB99-B8A1-1CF526E4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9" y="383129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FBBF521-92E9-62CD-3E8B-1D5AB8986520}"/>
              </a:ext>
            </a:extLst>
          </p:cNvPr>
          <p:cNvCxnSpPr/>
          <p:nvPr/>
        </p:nvCxnSpPr>
        <p:spPr>
          <a:xfrm flipH="1">
            <a:off x="1679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4E32B48A-6F82-F729-DB8A-8441D276230A}"/>
              </a:ext>
            </a:extLst>
          </p:cNvPr>
          <p:cNvCxnSpPr/>
          <p:nvPr/>
        </p:nvCxnSpPr>
        <p:spPr>
          <a:xfrm>
            <a:off x="2060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34" name="Cuadro de texto 144">
            <a:extLst>
              <a:ext uri="{FF2B5EF4-FFF2-40B4-BE49-F238E27FC236}">
                <a16:creationId xmlns:a16="http://schemas.microsoft.com/office/drawing/2014/main" id="{3AC0F5E5-5F65-E506-3B7E-453EDCE2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475" y="3227841"/>
            <a:ext cx="76354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Cuadro de texto 136">
            <a:extLst>
              <a:ext uri="{FF2B5EF4-FFF2-40B4-BE49-F238E27FC236}">
                <a16:creationId xmlns:a16="http://schemas.microsoft.com/office/drawing/2014/main" id="{A39216E9-9A6D-B09C-2A3B-9038BD584E47}"/>
              </a:ext>
            </a:extLst>
          </p:cNvPr>
          <p:cNvSpPr txBox="1"/>
          <p:nvPr/>
        </p:nvSpPr>
        <p:spPr>
          <a:xfrm>
            <a:off x="468906" y="2024682"/>
            <a:ext cx="3176449" cy="55410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</a:rPr>
              <a:t>Gasto público en dependencia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6F984889-A0B3-2821-06C7-72989B8C1FE9}"/>
              </a:ext>
            </a:extLst>
          </p:cNvPr>
          <p:cNvGrpSpPr/>
          <p:nvPr/>
        </p:nvGrpSpPr>
        <p:grpSpPr>
          <a:xfrm>
            <a:off x="2472823" y="3134721"/>
            <a:ext cx="2987009" cy="554107"/>
            <a:chOff x="0" y="7315"/>
            <a:chExt cx="1120152" cy="252000"/>
          </a:xfrm>
          <a:solidFill>
            <a:schemeClr val="bg2"/>
          </a:solidFill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A92D52FA-CB4A-034E-05D1-9048AB13CA3B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Cuadro de texto 149">
              <a:extLst>
                <a:ext uri="{FF2B5EF4-FFF2-40B4-BE49-F238E27FC236}">
                  <a16:creationId xmlns:a16="http://schemas.microsoft.com/office/drawing/2014/main" id="{9A80B264-286F-ABFE-7373-826E74360016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d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irecto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+ indirecto + inducido 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id="{02790068-C661-0A87-B4E8-82894523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040820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82B9-57DD-9D8D-E537-BE9BE661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E5C0FA2-8F1B-D884-C040-C6EA474A0C5D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60E9697-8E32-C76F-EBF6-7D58CD74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441658-07EB-1F65-BC27-FBE6C8D4D68D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F23308C3-8722-81A7-9DC5-E5EEDD30E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B3838CED-1A58-1510-FA07-4F67FCFAFD0E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33C14CE-C8C7-D7A2-A345-F2DDDE4C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5D97DC38-08E7-688E-DC81-992FEE9B9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BEC183E-6262-229D-3138-34DF95461B69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189E5A-8ED1-A070-B45C-36962757A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76CB89C-3E1C-258A-58AB-1F741ABF454A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2059245" y="2563667"/>
            <a:ext cx="0" cy="66417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7586761-B3BF-0F47-80FE-660F5158C8FF}"/>
              </a:ext>
            </a:extLst>
          </p:cNvPr>
          <p:cNvCxnSpPr>
            <a:cxnSpLocks/>
          </p:cNvCxnSpPr>
          <p:nvPr/>
        </p:nvCxnSpPr>
        <p:spPr>
          <a:xfrm>
            <a:off x="2658655" y="4343246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D1EB847-5A77-68CE-8F8A-D1345D9FE251}"/>
              </a:ext>
            </a:extLst>
          </p:cNvPr>
          <p:cNvCxnSpPr/>
          <p:nvPr/>
        </p:nvCxnSpPr>
        <p:spPr>
          <a:xfrm flipV="1">
            <a:off x="2659290" y="4343246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3C732E3-CDA4-BC6E-50FE-7E0176D57B1A}"/>
              </a:ext>
            </a:extLst>
          </p:cNvPr>
          <p:cNvCxnSpPr>
            <a:cxnSpLocks/>
          </p:cNvCxnSpPr>
          <p:nvPr/>
        </p:nvCxnSpPr>
        <p:spPr>
          <a:xfrm flipH="1">
            <a:off x="2645569" y="4165864"/>
            <a:ext cx="0" cy="148722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none"/>
          </a:ln>
          <a:effectLst/>
        </p:spPr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AC5B915-F5F5-2940-446B-7DEA60EF8F32}"/>
              </a:ext>
            </a:extLst>
          </p:cNvPr>
          <p:cNvGrpSpPr/>
          <p:nvPr/>
        </p:nvGrpSpPr>
        <p:grpSpPr>
          <a:xfrm>
            <a:off x="6038907" y="4150841"/>
            <a:ext cx="2052000" cy="365760"/>
            <a:chOff x="0" y="7315"/>
            <a:chExt cx="1120152" cy="25200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7A9617A1-F024-3936-B985-00A7CE3701E9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uadro de texto 4">
              <a:extLst>
                <a:ext uri="{FF2B5EF4-FFF2-40B4-BE49-F238E27FC236}">
                  <a16:creationId xmlns:a16="http://schemas.microsoft.com/office/drawing/2014/main" id="{F4C525EA-B55B-31F1-503A-500EAAD300A0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IRPF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2089899-7D79-C71B-1388-B82CFD8F21F6}"/>
              </a:ext>
            </a:extLst>
          </p:cNvPr>
          <p:cNvGrpSpPr/>
          <p:nvPr/>
        </p:nvGrpSpPr>
        <p:grpSpPr>
          <a:xfrm>
            <a:off x="3315880" y="4167232"/>
            <a:ext cx="975382" cy="365760"/>
            <a:chOff x="0" y="7315"/>
            <a:chExt cx="1120152" cy="2520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49AFABC-CE3A-A903-689E-D7FC9D28D578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uadro de texto 149">
              <a:extLst>
                <a:ext uri="{FF2B5EF4-FFF2-40B4-BE49-F238E27FC236}">
                  <a16:creationId xmlns:a16="http://schemas.microsoft.com/office/drawing/2014/main" id="{BB08B633-0E95-7D85-AE2B-3B2D9BF70E56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Salarios 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6204465-BD4F-30F5-BBA8-F3A625D27DA4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2658655" y="473250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DBD3F51-033B-E1FA-00CF-7312375A087E}"/>
              </a:ext>
            </a:extLst>
          </p:cNvPr>
          <p:cNvGrpSpPr/>
          <p:nvPr/>
        </p:nvGrpSpPr>
        <p:grpSpPr>
          <a:xfrm>
            <a:off x="6038907" y="4549621"/>
            <a:ext cx="2052000" cy="365760"/>
            <a:chOff x="0" y="7315"/>
            <a:chExt cx="1120152" cy="252000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1BB66A1-876F-1047-61B0-43D464BDD774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uadro de texto 8">
              <a:extLst>
                <a:ext uri="{FF2B5EF4-FFF2-40B4-BE49-F238E27FC236}">
                  <a16:creationId xmlns:a16="http://schemas.microsoft.com/office/drawing/2014/main" id="{29C98F13-1BE2-0B9B-6A42-1AF17EFFECEF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Cotizaciones sociales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30FFF25-1F47-F975-DDF4-60B59F7BB8EC}"/>
              </a:ext>
            </a:extLst>
          </p:cNvPr>
          <p:cNvCxnSpPr>
            <a:cxnSpLocks/>
          </p:cNvCxnSpPr>
          <p:nvPr/>
        </p:nvCxnSpPr>
        <p:spPr>
          <a:xfrm>
            <a:off x="2658655" y="5141993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9CFA6D6-1763-3DEC-9668-05DD0CDB201F}"/>
              </a:ext>
            </a:extLst>
          </p:cNvPr>
          <p:cNvGrpSpPr/>
          <p:nvPr/>
        </p:nvGrpSpPr>
        <p:grpSpPr>
          <a:xfrm>
            <a:off x="6038907" y="4959113"/>
            <a:ext cx="2052000" cy="365760"/>
            <a:chOff x="0" y="7315"/>
            <a:chExt cx="1120152" cy="25200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908B489-B077-EF30-44F2-D932EEEE1CA0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Cuadro de texto 12">
              <a:extLst>
                <a:ext uri="{FF2B5EF4-FFF2-40B4-BE49-F238E27FC236}">
                  <a16:creationId xmlns:a16="http://schemas.microsoft.com/office/drawing/2014/main" id="{A5596B12-543B-1BB2-084F-0E18E8CB68B2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A237E948-48D9-1376-16D9-2B95D7D64DBB}"/>
              </a:ext>
            </a:extLst>
          </p:cNvPr>
          <p:cNvGrpSpPr/>
          <p:nvPr/>
        </p:nvGrpSpPr>
        <p:grpSpPr>
          <a:xfrm>
            <a:off x="3315880" y="4975504"/>
            <a:ext cx="975382" cy="365760"/>
            <a:chOff x="0" y="7315"/>
            <a:chExt cx="1120152" cy="25200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689784ED-F79E-8383-A1C6-AD1D245AEEA4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 de texto 15">
              <a:extLst>
                <a:ext uri="{FF2B5EF4-FFF2-40B4-BE49-F238E27FC236}">
                  <a16:creationId xmlns:a16="http://schemas.microsoft.com/office/drawing/2014/main" id="{6E2D421F-C253-27C4-5F54-22B28C35C568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EBE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2E032B31-356D-804D-E419-F89B8593CCBB}"/>
              </a:ext>
            </a:extLst>
          </p:cNvPr>
          <p:cNvCxnSpPr/>
          <p:nvPr/>
        </p:nvCxnSpPr>
        <p:spPr>
          <a:xfrm flipV="1">
            <a:off x="2659290" y="5141993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2E099E6-537C-DC8B-4C90-745F662FCAD5}"/>
              </a:ext>
            </a:extLst>
          </p:cNvPr>
          <p:cNvCxnSpPr>
            <a:cxnSpLocks/>
          </p:cNvCxnSpPr>
          <p:nvPr/>
        </p:nvCxnSpPr>
        <p:spPr>
          <a:xfrm>
            <a:off x="2658655" y="564755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183B5DD-5ED4-8AE4-73C4-C2D468FDB61C}"/>
              </a:ext>
            </a:extLst>
          </p:cNvPr>
          <p:cNvGrpSpPr/>
          <p:nvPr/>
        </p:nvGrpSpPr>
        <p:grpSpPr>
          <a:xfrm>
            <a:off x="6038907" y="5363441"/>
            <a:ext cx="2052000" cy="523975"/>
            <a:chOff x="0" y="7315"/>
            <a:chExt cx="1120152" cy="252000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350D5626-726B-FA73-8588-28D2A77448DA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 de texto 21">
              <a:extLst>
                <a:ext uri="{FF2B5EF4-FFF2-40B4-BE49-F238E27FC236}">
                  <a16:creationId xmlns:a16="http://schemas.microsoft.com/office/drawing/2014/main" id="{5D05BF1D-86DC-2A35-159A-1E643D16F928}"/>
                </a:ext>
              </a:extLst>
            </p:cNvPr>
            <p:cNvSpPr txBox="1"/>
            <p:nvPr/>
          </p:nvSpPr>
          <p:spPr>
            <a:xfrm>
              <a:off x="25879" y="74272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Otros impuestos netos s/producción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38" name="Cuadro de texto 23">
            <a:extLst>
              <a:ext uri="{FF2B5EF4-FFF2-40B4-BE49-F238E27FC236}">
                <a16:creationId xmlns:a16="http://schemas.microsoft.com/office/drawing/2014/main" id="{054D5907-C03C-E4B1-D898-FB4E54780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437" y="382494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v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Cuadro de texto 24">
            <a:extLst>
              <a:ext uri="{FF2B5EF4-FFF2-40B4-BE49-F238E27FC236}">
                <a16:creationId xmlns:a16="http://schemas.microsoft.com/office/drawing/2014/main" id="{526EC998-ACDB-3106-B645-7D733E937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9" y="383129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F2F46CFF-5B31-4528-89B1-8503B587107F}"/>
              </a:ext>
            </a:extLst>
          </p:cNvPr>
          <p:cNvCxnSpPr/>
          <p:nvPr/>
        </p:nvCxnSpPr>
        <p:spPr>
          <a:xfrm flipH="1">
            <a:off x="1679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48C45E5B-3926-4ACA-0D5E-8DF7BB2ABBD8}"/>
              </a:ext>
            </a:extLst>
          </p:cNvPr>
          <p:cNvCxnSpPr/>
          <p:nvPr/>
        </p:nvCxnSpPr>
        <p:spPr>
          <a:xfrm>
            <a:off x="2060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42" name="Cuadro de texto 144">
            <a:extLst>
              <a:ext uri="{FF2B5EF4-FFF2-40B4-BE49-F238E27FC236}">
                <a16:creationId xmlns:a16="http://schemas.microsoft.com/office/drawing/2014/main" id="{8BDD907B-1F59-23F1-8B79-EFC7D49C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475" y="3227841"/>
            <a:ext cx="76354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Cuadro de texto 136">
            <a:extLst>
              <a:ext uri="{FF2B5EF4-FFF2-40B4-BE49-F238E27FC236}">
                <a16:creationId xmlns:a16="http://schemas.microsoft.com/office/drawing/2014/main" id="{10865247-663F-CADE-C711-E1B199A31C6C}"/>
              </a:ext>
            </a:extLst>
          </p:cNvPr>
          <p:cNvSpPr txBox="1"/>
          <p:nvPr/>
        </p:nvSpPr>
        <p:spPr>
          <a:xfrm>
            <a:off x="468906" y="2024682"/>
            <a:ext cx="3176449" cy="55410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</a:rPr>
              <a:t>Gasto público en dependencia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EA7BC8D-6A92-308F-3629-CDD255740BA6}"/>
              </a:ext>
            </a:extLst>
          </p:cNvPr>
          <p:cNvGrpSpPr/>
          <p:nvPr/>
        </p:nvGrpSpPr>
        <p:grpSpPr>
          <a:xfrm>
            <a:off x="2472823" y="3134721"/>
            <a:ext cx="2987009" cy="554107"/>
            <a:chOff x="0" y="7315"/>
            <a:chExt cx="1120152" cy="252000"/>
          </a:xfrm>
          <a:solidFill>
            <a:schemeClr val="bg2"/>
          </a:solidFill>
        </p:grpSpPr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92CA469B-F7DB-CA41-43B7-4E1E27760533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Cuadro de texto 149">
              <a:extLst>
                <a:ext uri="{FF2B5EF4-FFF2-40B4-BE49-F238E27FC236}">
                  <a16:creationId xmlns:a16="http://schemas.microsoft.com/office/drawing/2014/main" id="{1584320B-F600-E9ED-7765-E6A70C12A6E9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d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irecto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+ indirecto + inducido 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7" name="Text Box 14">
            <a:extLst>
              <a:ext uri="{FF2B5EF4-FFF2-40B4-BE49-F238E27FC236}">
                <a16:creationId xmlns:a16="http://schemas.microsoft.com/office/drawing/2014/main" id="{7356EDE8-8A59-2E2A-FCF1-71FFC5BC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356172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2084-89B9-C2BC-05A1-D4F632ED3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BE39078-ADA2-4B29-594D-FC34C154DDB2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7B9C37F-40FA-D63F-AE34-A0B44EFA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7B0FFF9-CEE9-6231-F106-198E21E607D5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C6DDF9C2-2B2C-D464-70AF-BA327660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5474431D-8233-4068-DE64-C53DF85E3DA4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997568A-6646-C09C-9203-CCB03465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BD6B33B7-F4C5-07B7-D154-C293876B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D4DC29B-0D74-C47D-6A8D-2E48B1FD7CC2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B82005D-B428-5520-20D4-B5B7AEBA1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07FB1DC-340F-3019-DA01-5C94BDBE397D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068740" y="2856055"/>
            <a:ext cx="397016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CA9E680-7959-777B-30FD-116401D69DE3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2059245" y="2563667"/>
            <a:ext cx="0" cy="66417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DF3AF67-3C5F-78F5-45B7-9E5EEC8A630F}"/>
              </a:ext>
            </a:extLst>
          </p:cNvPr>
          <p:cNvCxnSpPr>
            <a:cxnSpLocks/>
          </p:cNvCxnSpPr>
          <p:nvPr/>
        </p:nvCxnSpPr>
        <p:spPr>
          <a:xfrm>
            <a:off x="2658655" y="4343246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F1EA9B2-563E-B0B0-9ED1-D386BA300177}"/>
              </a:ext>
            </a:extLst>
          </p:cNvPr>
          <p:cNvGrpSpPr/>
          <p:nvPr/>
        </p:nvGrpSpPr>
        <p:grpSpPr>
          <a:xfrm>
            <a:off x="6038907" y="2580410"/>
            <a:ext cx="2052000" cy="573195"/>
            <a:chOff x="0" y="7315"/>
            <a:chExt cx="1120152" cy="2520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1CF10C8-224B-3FDB-FB60-CA8266E996A5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uadro de texto 141">
              <a:extLst>
                <a:ext uri="{FF2B5EF4-FFF2-40B4-BE49-F238E27FC236}">
                  <a16:creationId xmlns:a16="http://schemas.microsoft.com/office/drawing/2014/main" id="{D067F65C-652B-CE87-888B-B2C48544D48E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Impuestos indirectos s/productos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1807CDF-241F-1B27-0D1C-42BB32825A97}"/>
              </a:ext>
            </a:extLst>
          </p:cNvPr>
          <p:cNvCxnSpPr/>
          <p:nvPr/>
        </p:nvCxnSpPr>
        <p:spPr>
          <a:xfrm flipV="1">
            <a:off x="2659290" y="4343246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7B791BA-BCB6-5FCA-CBD8-3BA0BF57BD9C}"/>
              </a:ext>
            </a:extLst>
          </p:cNvPr>
          <p:cNvCxnSpPr>
            <a:cxnSpLocks/>
          </p:cNvCxnSpPr>
          <p:nvPr/>
        </p:nvCxnSpPr>
        <p:spPr>
          <a:xfrm flipH="1">
            <a:off x="2645569" y="4165864"/>
            <a:ext cx="0" cy="148722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none"/>
          </a:ln>
          <a:effectLst/>
        </p:spPr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2E747EF-3F5B-7F6E-95B1-AF67DD83ED69}"/>
              </a:ext>
            </a:extLst>
          </p:cNvPr>
          <p:cNvGrpSpPr/>
          <p:nvPr/>
        </p:nvGrpSpPr>
        <p:grpSpPr>
          <a:xfrm>
            <a:off x="6038907" y="4150841"/>
            <a:ext cx="2052000" cy="365760"/>
            <a:chOff x="0" y="7315"/>
            <a:chExt cx="1120152" cy="25200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82CAE5F-4EAC-6E9A-A76B-783775B68A95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Cuadro de texto 4">
              <a:extLst>
                <a:ext uri="{FF2B5EF4-FFF2-40B4-BE49-F238E27FC236}">
                  <a16:creationId xmlns:a16="http://schemas.microsoft.com/office/drawing/2014/main" id="{D436F7F1-450A-F40A-AD7E-94E1C5E2C3A1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IRPF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1FD4E66-2646-2BBE-EA01-791EF0875EAD}"/>
              </a:ext>
            </a:extLst>
          </p:cNvPr>
          <p:cNvGrpSpPr/>
          <p:nvPr/>
        </p:nvGrpSpPr>
        <p:grpSpPr>
          <a:xfrm>
            <a:off x="3315880" y="4167232"/>
            <a:ext cx="975382" cy="365760"/>
            <a:chOff x="0" y="7315"/>
            <a:chExt cx="1120152" cy="252000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CA1093BB-E4D5-6E8F-8FA2-0492A5D73B37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uadro de texto 149">
              <a:extLst>
                <a:ext uri="{FF2B5EF4-FFF2-40B4-BE49-F238E27FC236}">
                  <a16:creationId xmlns:a16="http://schemas.microsoft.com/office/drawing/2014/main" id="{9D064CB1-9472-9C99-6FD9-A7319BD2ACBB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Salarios 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C528871-05FA-294F-9C85-3EC004A84E12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658655" y="473250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8E1190B-C86E-4D09-7556-40584CD515B9}"/>
              </a:ext>
            </a:extLst>
          </p:cNvPr>
          <p:cNvGrpSpPr/>
          <p:nvPr/>
        </p:nvGrpSpPr>
        <p:grpSpPr>
          <a:xfrm>
            <a:off x="6038907" y="4549621"/>
            <a:ext cx="2052000" cy="365760"/>
            <a:chOff x="0" y="7315"/>
            <a:chExt cx="1120152" cy="25200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E5924B0-76B3-6F1E-C660-32E4E28C8B02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Cuadro de texto 8">
              <a:extLst>
                <a:ext uri="{FF2B5EF4-FFF2-40B4-BE49-F238E27FC236}">
                  <a16:creationId xmlns:a16="http://schemas.microsoft.com/office/drawing/2014/main" id="{E6C77AC2-C909-0599-D8FA-8EC0AEAE5979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Cotizaciones sociales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37E8527-1A71-0F72-647B-71F72A7BFAD6}"/>
              </a:ext>
            </a:extLst>
          </p:cNvPr>
          <p:cNvCxnSpPr>
            <a:cxnSpLocks/>
          </p:cNvCxnSpPr>
          <p:nvPr/>
        </p:nvCxnSpPr>
        <p:spPr>
          <a:xfrm>
            <a:off x="2658655" y="5141993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3B62B6A-138F-2B10-F63B-F23301E5AA63}"/>
              </a:ext>
            </a:extLst>
          </p:cNvPr>
          <p:cNvGrpSpPr/>
          <p:nvPr/>
        </p:nvGrpSpPr>
        <p:grpSpPr>
          <a:xfrm>
            <a:off x="6038907" y="4959113"/>
            <a:ext cx="2052000" cy="365760"/>
            <a:chOff x="0" y="7315"/>
            <a:chExt cx="1120152" cy="252000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150AC35A-7D93-5FF2-74AA-23A267B563F2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Cuadro de texto 12">
              <a:extLst>
                <a:ext uri="{FF2B5EF4-FFF2-40B4-BE49-F238E27FC236}">
                  <a16:creationId xmlns:a16="http://schemas.microsoft.com/office/drawing/2014/main" id="{1648EFDA-7147-160F-0868-54D2C7B2DA6C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51ECB0C-E596-228A-F2AF-558C190E71BF}"/>
              </a:ext>
            </a:extLst>
          </p:cNvPr>
          <p:cNvGrpSpPr/>
          <p:nvPr/>
        </p:nvGrpSpPr>
        <p:grpSpPr>
          <a:xfrm>
            <a:off x="3315880" y="4975504"/>
            <a:ext cx="975382" cy="365760"/>
            <a:chOff x="0" y="7315"/>
            <a:chExt cx="1120152" cy="252000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5504693F-EB0D-0387-36D4-44E6522A0444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Cuadro de texto 15">
              <a:extLst>
                <a:ext uri="{FF2B5EF4-FFF2-40B4-BE49-F238E27FC236}">
                  <a16:creationId xmlns:a16="http://schemas.microsoft.com/office/drawing/2014/main" id="{0A6F45D2-2737-658E-BD6B-E7B2C83DF949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EBE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C1ED0538-FD27-19FD-EAAD-F2457215CB81}"/>
              </a:ext>
            </a:extLst>
          </p:cNvPr>
          <p:cNvCxnSpPr/>
          <p:nvPr/>
        </p:nvCxnSpPr>
        <p:spPr>
          <a:xfrm flipV="1">
            <a:off x="2659290" y="5141993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3D411F6-5FC5-3F47-9C54-7D346BC70348}"/>
              </a:ext>
            </a:extLst>
          </p:cNvPr>
          <p:cNvCxnSpPr>
            <a:cxnSpLocks/>
          </p:cNvCxnSpPr>
          <p:nvPr/>
        </p:nvCxnSpPr>
        <p:spPr>
          <a:xfrm>
            <a:off x="2658655" y="564755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4ABA700-E702-EB77-7F78-6C8FC7E6E46E}"/>
              </a:ext>
            </a:extLst>
          </p:cNvPr>
          <p:cNvGrpSpPr/>
          <p:nvPr/>
        </p:nvGrpSpPr>
        <p:grpSpPr>
          <a:xfrm>
            <a:off x="6038907" y="5363441"/>
            <a:ext cx="2052000" cy="523975"/>
            <a:chOff x="0" y="7315"/>
            <a:chExt cx="1120152" cy="252000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06A94225-9737-8F98-610B-CD3E07F6A5B5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Cuadro de texto 21">
              <a:extLst>
                <a:ext uri="{FF2B5EF4-FFF2-40B4-BE49-F238E27FC236}">
                  <a16:creationId xmlns:a16="http://schemas.microsoft.com/office/drawing/2014/main" id="{2BEC276E-2E3E-2397-D75E-35F771EFE245}"/>
                </a:ext>
              </a:extLst>
            </p:cNvPr>
            <p:cNvSpPr txBox="1"/>
            <p:nvPr/>
          </p:nvSpPr>
          <p:spPr>
            <a:xfrm>
              <a:off x="25879" y="74272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Otros impuestos netos s/producción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2" name="Cuadro de texto 23">
            <a:extLst>
              <a:ext uri="{FF2B5EF4-FFF2-40B4-BE49-F238E27FC236}">
                <a16:creationId xmlns:a16="http://schemas.microsoft.com/office/drawing/2014/main" id="{C45138F9-597E-6B5F-03F3-A498307E2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437" y="382494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v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Cuadro de texto 24">
            <a:extLst>
              <a:ext uri="{FF2B5EF4-FFF2-40B4-BE49-F238E27FC236}">
                <a16:creationId xmlns:a16="http://schemas.microsoft.com/office/drawing/2014/main" id="{F353E4A5-5467-FF9E-F0CD-4E41DBDB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9" y="383129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600A82B-05B1-F4A3-0E21-35C132E9585C}"/>
              </a:ext>
            </a:extLst>
          </p:cNvPr>
          <p:cNvCxnSpPr/>
          <p:nvPr/>
        </p:nvCxnSpPr>
        <p:spPr>
          <a:xfrm flipH="1">
            <a:off x="1679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D0D83652-43F4-92F9-9A85-812DAA0FF9F7}"/>
              </a:ext>
            </a:extLst>
          </p:cNvPr>
          <p:cNvCxnSpPr/>
          <p:nvPr/>
        </p:nvCxnSpPr>
        <p:spPr>
          <a:xfrm>
            <a:off x="2060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46" name="Cuadro de texto 144">
            <a:extLst>
              <a:ext uri="{FF2B5EF4-FFF2-40B4-BE49-F238E27FC236}">
                <a16:creationId xmlns:a16="http://schemas.microsoft.com/office/drawing/2014/main" id="{A67D1CF8-D115-C5B2-10A3-BC6FDE17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475" y="3227841"/>
            <a:ext cx="76354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Cuadro de texto 136">
            <a:extLst>
              <a:ext uri="{FF2B5EF4-FFF2-40B4-BE49-F238E27FC236}">
                <a16:creationId xmlns:a16="http://schemas.microsoft.com/office/drawing/2014/main" id="{E579CA7C-EBE1-E591-E27F-03D8E7301862}"/>
              </a:ext>
            </a:extLst>
          </p:cNvPr>
          <p:cNvSpPr txBox="1"/>
          <p:nvPr/>
        </p:nvSpPr>
        <p:spPr>
          <a:xfrm>
            <a:off x="468906" y="2024682"/>
            <a:ext cx="3176449" cy="55410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</a:rPr>
              <a:t>Gasto público en dependencia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AF72987A-32D1-00AD-E661-43766A417072}"/>
              </a:ext>
            </a:extLst>
          </p:cNvPr>
          <p:cNvGrpSpPr/>
          <p:nvPr/>
        </p:nvGrpSpPr>
        <p:grpSpPr>
          <a:xfrm>
            <a:off x="2472823" y="3134721"/>
            <a:ext cx="2987009" cy="554107"/>
            <a:chOff x="0" y="7315"/>
            <a:chExt cx="1120152" cy="252000"/>
          </a:xfrm>
          <a:solidFill>
            <a:schemeClr val="bg2"/>
          </a:solidFill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F0DC8AA3-FE15-FF36-441A-3512018A7DBF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Cuadro de texto 149">
              <a:extLst>
                <a:ext uri="{FF2B5EF4-FFF2-40B4-BE49-F238E27FC236}">
                  <a16:creationId xmlns:a16="http://schemas.microsoft.com/office/drawing/2014/main" id="{A8DD1B66-FB33-33D2-4BCF-2D5184BFCB5D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d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irecto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+ indirecto + inducido 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51" name="Text Box 14">
            <a:extLst>
              <a:ext uri="{FF2B5EF4-FFF2-40B4-BE49-F238E27FC236}">
                <a16:creationId xmlns:a16="http://schemas.microsoft.com/office/drawing/2014/main" id="{46E536E8-1836-B382-188C-EEE46F63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492201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00DB-FBE1-2055-DF7E-8789E92A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6F0D447-17F6-0109-4F64-DA90D01425AD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4AFA5DED-E54F-5A18-F7C6-474BEC15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756ED8D-DE5F-9749-51A8-D05D1AAEF042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F7FA64C2-DAFB-B649-9085-8CD6CA8D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6E999F97-14BF-4E56-8D5C-955CA1E95EFA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BF48303-D548-6765-5C56-CDC1828AD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9B2B1CAC-0C0C-FB49-18B8-C1F46307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BBF3652-2111-8803-AB5D-155732A30B50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3E287BE-15BC-6766-C4C2-0DF569A6F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21704A1-ACBF-6E4B-8CF1-9254D4E14DBA}"/>
              </a:ext>
            </a:extLst>
          </p:cNvPr>
          <p:cNvSpPr/>
          <p:nvPr/>
        </p:nvSpPr>
        <p:spPr>
          <a:xfrm>
            <a:off x="5851583" y="2024682"/>
            <a:ext cx="2381165" cy="393707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BB19FB5-8D8B-F27F-32FA-7A54B8A73A8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068740" y="2856055"/>
            <a:ext cx="397016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070AA51-85FD-7084-4232-44C73CE01254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2059245" y="2563667"/>
            <a:ext cx="0" cy="66417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32DD9C5-EB70-1D5B-A0C1-59DC0DF4E871}"/>
              </a:ext>
            </a:extLst>
          </p:cNvPr>
          <p:cNvCxnSpPr>
            <a:cxnSpLocks/>
          </p:cNvCxnSpPr>
          <p:nvPr/>
        </p:nvCxnSpPr>
        <p:spPr>
          <a:xfrm>
            <a:off x="2658655" y="4343246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509CDA6-D741-54B2-765B-76B20618D08E}"/>
              </a:ext>
            </a:extLst>
          </p:cNvPr>
          <p:cNvGrpSpPr/>
          <p:nvPr/>
        </p:nvGrpSpPr>
        <p:grpSpPr>
          <a:xfrm>
            <a:off x="6038907" y="2580410"/>
            <a:ext cx="2052000" cy="573195"/>
            <a:chOff x="0" y="7315"/>
            <a:chExt cx="1120152" cy="25200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9D3CC0A-7DC9-6146-9FBF-4445B4A76F19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uadro de texto 141">
              <a:extLst>
                <a:ext uri="{FF2B5EF4-FFF2-40B4-BE49-F238E27FC236}">
                  <a16:creationId xmlns:a16="http://schemas.microsoft.com/office/drawing/2014/main" id="{3122ABA3-2552-38DF-B799-90FF457DEF5B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Impuestos indirectos s/productos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F2BFB7A-138E-2E00-A51B-3544107B474C}"/>
              </a:ext>
            </a:extLst>
          </p:cNvPr>
          <p:cNvCxnSpPr/>
          <p:nvPr/>
        </p:nvCxnSpPr>
        <p:spPr>
          <a:xfrm flipV="1">
            <a:off x="2659290" y="4343246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CA084EE-7B51-46E9-045F-CC718B9A167C}"/>
              </a:ext>
            </a:extLst>
          </p:cNvPr>
          <p:cNvCxnSpPr>
            <a:cxnSpLocks/>
          </p:cNvCxnSpPr>
          <p:nvPr/>
        </p:nvCxnSpPr>
        <p:spPr>
          <a:xfrm flipH="1">
            <a:off x="2645569" y="4165864"/>
            <a:ext cx="0" cy="148722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none"/>
          </a:ln>
          <a:effectLst/>
        </p:spPr>
      </p:cxn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63358C4-D96A-29D9-9076-51C9A4ACA6ED}"/>
              </a:ext>
            </a:extLst>
          </p:cNvPr>
          <p:cNvGrpSpPr/>
          <p:nvPr/>
        </p:nvGrpSpPr>
        <p:grpSpPr>
          <a:xfrm>
            <a:off x="6038907" y="4150841"/>
            <a:ext cx="2052000" cy="365760"/>
            <a:chOff x="0" y="7315"/>
            <a:chExt cx="1120152" cy="252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6CED964-C5B6-86F9-5998-12F5C39CB451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uadro de texto 4">
              <a:extLst>
                <a:ext uri="{FF2B5EF4-FFF2-40B4-BE49-F238E27FC236}">
                  <a16:creationId xmlns:a16="http://schemas.microsoft.com/office/drawing/2014/main" id="{B1FAC0BF-6EEE-8073-ADA2-BC017F778FD8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IRPF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DC850C4-DBC0-C12C-59A2-C541D827F39C}"/>
              </a:ext>
            </a:extLst>
          </p:cNvPr>
          <p:cNvGrpSpPr/>
          <p:nvPr/>
        </p:nvGrpSpPr>
        <p:grpSpPr>
          <a:xfrm>
            <a:off x="3315880" y="4167232"/>
            <a:ext cx="975382" cy="365760"/>
            <a:chOff x="0" y="7315"/>
            <a:chExt cx="1120152" cy="2520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DD34D85D-0373-3C4C-9C90-871EEF13C225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uadro de texto 149">
              <a:extLst>
                <a:ext uri="{FF2B5EF4-FFF2-40B4-BE49-F238E27FC236}">
                  <a16:creationId xmlns:a16="http://schemas.microsoft.com/office/drawing/2014/main" id="{6F83A64B-4692-494B-EB5D-F0513EB78CEE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Salarios 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5A230E2-AD06-11ED-18D4-9FD11CDC22ED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2658655" y="473250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E7004A3-FAFD-6E6C-B069-F879AFCE444A}"/>
              </a:ext>
            </a:extLst>
          </p:cNvPr>
          <p:cNvGrpSpPr/>
          <p:nvPr/>
        </p:nvGrpSpPr>
        <p:grpSpPr>
          <a:xfrm>
            <a:off x="6038907" y="4549621"/>
            <a:ext cx="2052000" cy="365760"/>
            <a:chOff x="0" y="7315"/>
            <a:chExt cx="1120152" cy="252000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4A2760E-63B0-0BCA-3078-16C6F2989753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uadro de texto 8">
              <a:extLst>
                <a:ext uri="{FF2B5EF4-FFF2-40B4-BE49-F238E27FC236}">
                  <a16:creationId xmlns:a16="http://schemas.microsoft.com/office/drawing/2014/main" id="{70DE52A2-CEF7-AF50-0621-487F4C59F9CE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Cotizaciones sociales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162FFCDB-833F-62E5-C562-1957BE4CB058}"/>
              </a:ext>
            </a:extLst>
          </p:cNvPr>
          <p:cNvCxnSpPr>
            <a:cxnSpLocks/>
          </p:cNvCxnSpPr>
          <p:nvPr/>
        </p:nvCxnSpPr>
        <p:spPr>
          <a:xfrm>
            <a:off x="2658655" y="5141993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8234BE7-8FE3-D1B6-ADFD-98ED1E78DB63}"/>
              </a:ext>
            </a:extLst>
          </p:cNvPr>
          <p:cNvGrpSpPr/>
          <p:nvPr/>
        </p:nvGrpSpPr>
        <p:grpSpPr>
          <a:xfrm>
            <a:off x="6038907" y="4959113"/>
            <a:ext cx="2052000" cy="365760"/>
            <a:chOff x="0" y="7315"/>
            <a:chExt cx="1120152" cy="252000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07C1D6A-2E6D-7923-5DDA-C96247866703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Cuadro de texto 12">
              <a:extLst>
                <a:ext uri="{FF2B5EF4-FFF2-40B4-BE49-F238E27FC236}">
                  <a16:creationId xmlns:a16="http://schemas.microsoft.com/office/drawing/2014/main" id="{85E0FD92-64AE-664F-A733-A19B15D79961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IS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F2B07C3-9A94-C4C1-5CC6-87AC5D3EC96C}"/>
              </a:ext>
            </a:extLst>
          </p:cNvPr>
          <p:cNvGrpSpPr/>
          <p:nvPr/>
        </p:nvGrpSpPr>
        <p:grpSpPr>
          <a:xfrm>
            <a:off x="3315880" y="4975504"/>
            <a:ext cx="975382" cy="365760"/>
            <a:chOff x="0" y="7315"/>
            <a:chExt cx="1120152" cy="252000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F109C1D9-1D03-F3AF-55F2-10DCA729EFA1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 de texto 15">
              <a:extLst>
                <a:ext uri="{FF2B5EF4-FFF2-40B4-BE49-F238E27FC236}">
                  <a16:creationId xmlns:a16="http://schemas.microsoft.com/office/drawing/2014/main" id="{1A1041D3-BFAD-2D0C-1C3B-692FC4E37C70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EBE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C2B55C2A-C358-B3C2-8F62-85ABE8F1CB77}"/>
              </a:ext>
            </a:extLst>
          </p:cNvPr>
          <p:cNvCxnSpPr/>
          <p:nvPr/>
        </p:nvCxnSpPr>
        <p:spPr>
          <a:xfrm flipV="1">
            <a:off x="2659290" y="5141993"/>
            <a:ext cx="6477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785619B8-6C56-2AC6-65E0-36094780DAFB}"/>
              </a:ext>
            </a:extLst>
          </p:cNvPr>
          <p:cNvCxnSpPr>
            <a:cxnSpLocks/>
          </p:cNvCxnSpPr>
          <p:nvPr/>
        </p:nvCxnSpPr>
        <p:spPr>
          <a:xfrm>
            <a:off x="2658655" y="5647551"/>
            <a:ext cx="33802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140A2F24-8F96-7BC9-D749-14C5E9BE5758}"/>
              </a:ext>
            </a:extLst>
          </p:cNvPr>
          <p:cNvGrpSpPr/>
          <p:nvPr/>
        </p:nvGrpSpPr>
        <p:grpSpPr>
          <a:xfrm>
            <a:off x="6038907" y="5363441"/>
            <a:ext cx="2052000" cy="523975"/>
            <a:chOff x="0" y="7315"/>
            <a:chExt cx="1120152" cy="252000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FB7FA5C7-A1D3-589A-3A1B-E5B078139576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uadro de texto 21">
              <a:extLst>
                <a:ext uri="{FF2B5EF4-FFF2-40B4-BE49-F238E27FC236}">
                  <a16:creationId xmlns:a16="http://schemas.microsoft.com/office/drawing/2014/main" id="{A9629F11-3D09-A8E4-B2F3-428728C8A1D3}"/>
                </a:ext>
              </a:extLst>
            </p:cNvPr>
            <p:cNvSpPr txBox="1"/>
            <p:nvPr/>
          </p:nvSpPr>
          <p:spPr>
            <a:xfrm>
              <a:off x="25879" y="74272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Otros impuestos netos s/producción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3" name="Cuadro de texto 23">
            <a:extLst>
              <a:ext uri="{FF2B5EF4-FFF2-40B4-BE49-F238E27FC236}">
                <a16:creationId xmlns:a16="http://schemas.microsoft.com/office/drawing/2014/main" id="{E0775074-B3EE-0743-92CD-F4E69EEC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437" y="382494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b="1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v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Cuadro de texto 24">
            <a:extLst>
              <a:ext uri="{FF2B5EF4-FFF2-40B4-BE49-F238E27FC236}">
                <a16:creationId xmlns:a16="http://schemas.microsoft.com/office/drawing/2014/main" id="{5BA5EEFE-179B-F716-ADC7-C7A8EE9BF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69" y="3831291"/>
            <a:ext cx="763540" cy="35834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3EBFE1E4-7F16-781B-D338-FE0D54871265}"/>
              </a:ext>
            </a:extLst>
          </p:cNvPr>
          <p:cNvCxnSpPr/>
          <p:nvPr/>
        </p:nvCxnSpPr>
        <p:spPr>
          <a:xfrm flipH="1">
            <a:off x="1679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F49F6F76-E3B7-06D4-ABC2-56364D82EC5C}"/>
              </a:ext>
            </a:extLst>
          </p:cNvPr>
          <p:cNvCxnSpPr/>
          <p:nvPr/>
        </p:nvCxnSpPr>
        <p:spPr>
          <a:xfrm>
            <a:off x="2060471" y="3530475"/>
            <a:ext cx="390525" cy="2876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47" name="Cuadro de texto 144">
            <a:extLst>
              <a:ext uri="{FF2B5EF4-FFF2-40B4-BE49-F238E27FC236}">
                <a16:creationId xmlns:a16="http://schemas.microsoft.com/office/drawing/2014/main" id="{F488B476-4B02-7B3C-4313-0ED0C0B9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475" y="3227841"/>
            <a:ext cx="763540" cy="360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lang="es-ES" altLang="es-ES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dep</a:t>
            </a:r>
            <a:endParaRPr kumimoji="0" lang="es-ES" altLang="es-ES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Cuadro de texto 136">
            <a:extLst>
              <a:ext uri="{FF2B5EF4-FFF2-40B4-BE49-F238E27FC236}">
                <a16:creationId xmlns:a16="http://schemas.microsoft.com/office/drawing/2014/main" id="{40F7A656-75EC-5EDE-C01D-2D635AAC8C2E}"/>
              </a:ext>
            </a:extLst>
          </p:cNvPr>
          <p:cNvSpPr txBox="1"/>
          <p:nvPr/>
        </p:nvSpPr>
        <p:spPr>
          <a:xfrm>
            <a:off x="468906" y="2024682"/>
            <a:ext cx="3176449" cy="55410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</a:rPr>
              <a:t>Gasto público en dependencia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032B0EB-66BA-AA3F-1466-2F2763BE56D2}"/>
              </a:ext>
            </a:extLst>
          </p:cNvPr>
          <p:cNvGrpSpPr/>
          <p:nvPr/>
        </p:nvGrpSpPr>
        <p:grpSpPr>
          <a:xfrm>
            <a:off x="2472823" y="3134721"/>
            <a:ext cx="2987009" cy="554107"/>
            <a:chOff x="0" y="7315"/>
            <a:chExt cx="1120152" cy="252000"/>
          </a:xfrm>
          <a:solidFill>
            <a:schemeClr val="bg2"/>
          </a:solidFill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CFDBEF86-5324-E9A6-26C5-BC0107147CCE}"/>
                </a:ext>
              </a:extLst>
            </p:cNvPr>
            <p:cNvSpPr/>
            <p:nvPr/>
          </p:nvSpPr>
          <p:spPr>
            <a:xfrm>
              <a:off x="0" y="7315"/>
              <a:ext cx="1120152" cy="25200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Cuadro de texto 149">
              <a:extLst>
                <a:ext uri="{FF2B5EF4-FFF2-40B4-BE49-F238E27FC236}">
                  <a16:creationId xmlns:a16="http://schemas.microsoft.com/office/drawing/2014/main" id="{C1785420-ED6B-7804-C154-67F038B67A44}"/>
                </a:ext>
              </a:extLst>
            </p:cNvPr>
            <p:cNvSpPr txBox="1"/>
            <p:nvPr/>
          </p:nvSpPr>
          <p:spPr>
            <a:xfrm>
              <a:off x="25879" y="60385"/>
              <a:ext cx="1079500" cy="140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d</a:t>
              </a:r>
              <a:r>
                <a:rPr kumimoji="0" lang="es-E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irecto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+ indirecto + inducido 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F04194C-C119-5B1F-B1C6-98FD4580D588}"/>
              </a:ext>
            </a:extLst>
          </p:cNvPr>
          <p:cNvSpPr/>
          <p:nvPr/>
        </p:nvSpPr>
        <p:spPr>
          <a:xfrm>
            <a:off x="5851582" y="1771088"/>
            <a:ext cx="2386800" cy="55158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Retorno Fiscal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08D57A6F-1D33-A91E-62AC-74125404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363361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7D564-8FE7-00FD-8104-0D4FD118D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D75D6D5-BDC9-551B-2540-20819F34FAD8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F7ED64A-2A8B-1F7B-0C0B-7E83568BE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CBD419-35ED-7AF0-F328-F39F37C399D6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19E47B2C-0AD2-3C85-6028-58F58A8F6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238B0424-B849-72F5-9533-29BA3B66A904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0729DA1-8A8D-2E45-06E1-95B90F5B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AACF4D2D-0D73-6A98-6D95-85140A876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21176E-144B-D14A-99D7-85D0A1D5A214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6C59FF-212F-94A1-BC78-57D1047AA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84F95F-FC3A-EE15-9220-9CF6468F4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25" y="2184665"/>
            <a:ext cx="3474071" cy="39610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85742E-41C0-EACC-FEE4-72EF3B8F6C40}"/>
              </a:ext>
            </a:extLst>
          </p:cNvPr>
          <p:cNvSpPr txBox="1"/>
          <p:nvPr/>
        </p:nvSpPr>
        <p:spPr>
          <a:xfrm>
            <a:off x="4098703" y="2930782"/>
            <a:ext cx="4249735" cy="1707281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algn="just"/>
            <a:r>
              <a:rPr lang="es-ES" sz="1600" b="1" dirty="0">
                <a:solidFill>
                  <a:srgbClr val="C00000"/>
                </a:solidFill>
              </a:rPr>
              <a:t>Escenario base</a:t>
            </a:r>
            <a:r>
              <a:rPr lang="es-ES" sz="1600" dirty="0"/>
              <a:t>: estimación de las prestaciones del SAAD y su coste económico en 2023: 10.623 millones € (0,7% PIB).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099261-098B-97E0-1020-3C947B332080}"/>
              </a:ext>
            </a:extLst>
          </p:cNvPr>
          <p:cNvSpPr txBox="1"/>
          <p:nvPr/>
        </p:nvSpPr>
        <p:spPr>
          <a:xfrm>
            <a:off x="165412" y="1015186"/>
            <a:ext cx="8286610" cy="1043350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algn="just"/>
            <a:r>
              <a:rPr lang="es-ES" sz="1600" dirty="0"/>
              <a:t>El sistema de cuidados de larga </a:t>
            </a:r>
            <a:r>
              <a:rPr lang="es-ES" sz="1600"/>
              <a:t>duración produce un </a:t>
            </a:r>
            <a:r>
              <a:rPr lang="es-ES" sz="1600" dirty="0"/>
              <a:t>impacto considerable en la economía española no solo por la incuestionable mejora en el bienestar colectivo que han conseguido, sino por su importante contribución al crecimiento económico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95D7961D-CED2-FA0A-08A1-D7D3E96B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905347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33FF-701D-EF92-D967-BA5019AB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1B0593-F026-CA73-3F85-AD7F076CA282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F1C2847-F9C8-A879-9189-4BE25F2F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7181B44-E002-AAF2-F80C-FF18170E19F1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EAFD0259-3018-7220-E62E-D47F7D85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C83DC714-3C22-7656-0642-DD89F719E965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D198662-7F70-306F-B943-371C1767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0A8F79A5-C149-0100-61F5-09EAC044B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91CFE76-0AD7-30A2-BE9D-E254F2E469B3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B8CD76-9B37-B699-D548-B2A5789EA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4DC7A4-2C3C-5657-7438-9FC7FA822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41" y="1807893"/>
            <a:ext cx="4530550" cy="38646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9B3DDD2-6A80-A721-DF81-A2445024280D}"/>
              </a:ext>
            </a:extLst>
          </p:cNvPr>
          <p:cNvSpPr txBox="1"/>
          <p:nvPr/>
        </p:nvSpPr>
        <p:spPr>
          <a:xfrm>
            <a:off x="4687791" y="1873857"/>
            <a:ext cx="4249735" cy="3922463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algn="just"/>
            <a:r>
              <a:rPr lang="es-ES" sz="1600" b="1" dirty="0">
                <a:solidFill>
                  <a:srgbClr val="C00000"/>
                </a:solidFill>
              </a:rPr>
              <a:t>Por cada euro invertido, el PIB aumenta en 1,6 </a:t>
            </a:r>
            <a:r>
              <a:rPr lang="es-ES" sz="1600" dirty="0"/>
              <a:t>(“multiplicador”): 10.623 millones de inversión </a:t>
            </a:r>
            <a:r>
              <a:rPr lang="es-ES" sz="1600" b="1" dirty="0">
                <a:sym typeface="Wingdings" panose="05000000000000000000" pitchFamily="2" charset="2"/>
              </a:rPr>
              <a:t></a:t>
            </a:r>
            <a:r>
              <a:rPr lang="es-ES" sz="1600" dirty="0"/>
              <a:t> 17.260 millones de PIB.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>
                <a:solidFill>
                  <a:srgbClr val="C00000"/>
                </a:solidFill>
              </a:rPr>
              <a:t>Por cada euro invertido, las administraciones públicas ingresan 49 céntimos</a:t>
            </a:r>
            <a:r>
              <a:rPr lang="es-ES" sz="1600" dirty="0"/>
              <a:t>: “esfuerzo fiscal neto” </a:t>
            </a:r>
            <a:r>
              <a:rPr lang="es-ES" sz="1600" b="1" dirty="0">
                <a:sym typeface="Wingdings" panose="05000000000000000000" pitchFamily="2" charset="2"/>
              </a:rPr>
              <a:t></a:t>
            </a:r>
            <a:r>
              <a:rPr lang="es-ES" sz="1600" dirty="0"/>
              <a:t> 5.445 millones.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Sanidad y servicios sociales (34%), construcción e inmobiliario (13%), comercio (9%).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A21AB964-A685-E237-A0BD-5E6A1B403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965819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853194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51C9-774F-5862-0CCD-52E8E554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6ABB221-7F59-A3A0-B3E8-E01E36B3B8DF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D3C9977-B534-935A-49D5-C0C9775C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" name="12 Rectángulo">
            <a:extLst>
              <a:ext uri="{FF2B5EF4-FFF2-40B4-BE49-F238E27FC236}">
                <a16:creationId xmlns:a16="http://schemas.microsoft.com/office/drawing/2014/main" id="{4301A174-1C01-6CD9-86C2-BF84CF31E33A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1051F31-08B3-0872-45DE-D474F3E5C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2B7517CD-1ECC-E608-88D1-2C7ECF7E42A6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FD4DDD6-E8E6-6C11-862F-BFB49EF1F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AF80E9BF-7C49-B53B-75F8-86284503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047" y="4854157"/>
            <a:ext cx="5566115" cy="4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b" anchorCtr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sz="3200" b="1" dirty="0" err="1">
                <a:ln w="1143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9D9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Muchas</a:t>
            </a:r>
            <a:r>
              <a:rPr lang="en-US" sz="3200" b="1" dirty="0">
                <a:ln w="1143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9D9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gracias </a:t>
            </a:r>
            <a:r>
              <a:rPr lang="en-US" sz="3200" b="1" dirty="0" err="1">
                <a:ln w="1143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9D9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</a:t>
            </a:r>
            <a:r>
              <a:rPr lang="en-US" sz="3200" b="1" dirty="0">
                <a:ln w="1143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9D9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n w="1143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9D9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</a:t>
            </a:r>
            <a:r>
              <a:rPr lang="en-US" sz="3200" b="1" dirty="0">
                <a:ln w="1143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9D9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n w="1143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D9D9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atención</a:t>
            </a:r>
            <a:endParaRPr lang="en-US" sz="3200" b="1" dirty="0">
              <a:ln w="11430">
                <a:solidFill>
                  <a:schemeClr val="bg1">
                    <a:lumMod val="75000"/>
                  </a:schemeClr>
                </a:solidFill>
              </a:ln>
              <a:solidFill>
                <a:srgbClr val="D9D9D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E40B5C-98AC-BBC1-E1B3-117F7ADA8416}"/>
              </a:ext>
            </a:extLst>
          </p:cNvPr>
          <p:cNvSpPr txBox="1"/>
          <p:nvPr/>
        </p:nvSpPr>
        <p:spPr>
          <a:xfrm>
            <a:off x="296563" y="1991591"/>
            <a:ext cx="8031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Esta presentación es parte del proyecto de investigación SBPLY/24/180225/000009, financiado por la UE a través del FEDER y por la JCCM a través del INNOCAM”.</a:t>
            </a:r>
            <a:endParaRPr lang="es-E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026" name="Imagen 2">
            <a:extLst>
              <a:ext uri="{FF2B5EF4-FFF2-40B4-BE49-F238E27FC236}">
                <a16:creationId xmlns:a16="http://schemas.microsoft.com/office/drawing/2014/main" id="{70EB428A-C77C-836C-5473-FE1EB5C7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" y="2594902"/>
            <a:ext cx="8369391" cy="7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4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C8389-EA62-28B4-226B-BAC66A32A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A7A6313-466D-E552-DE4B-0BF7FA6EAF34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0">
            <a:extLst>
              <a:ext uri="{FF2B5EF4-FFF2-40B4-BE49-F238E27FC236}">
                <a16:creationId xmlns:a16="http://schemas.microsoft.com/office/drawing/2014/main" id="{C8279BD4-6359-67EF-BD3B-97106DBD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BB66A10-886C-D545-0295-C85575AC985D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5B6C14C-C7E9-5270-B0BD-D287AC83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pic>
        <p:nvPicPr>
          <p:cNvPr id="2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CAAFB4-D821-D461-CB70-DF4C8135A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57A7213-40A7-6C94-38B3-3E9A78FD88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r="20960" b="77531"/>
          <a:stretch>
            <a:fillRect/>
          </a:stretch>
        </p:blipFill>
        <p:spPr>
          <a:xfrm>
            <a:off x="755756" y="566705"/>
            <a:ext cx="7305512" cy="109782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F5CE146C-BAE0-82CC-4C88-434847273C07}"/>
              </a:ext>
            </a:extLst>
          </p:cNvPr>
          <p:cNvGrpSpPr/>
          <p:nvPr/>
        </p:nvGrpSpPr>
        <p:grpSpPr>
          <a:xfrm>
            <a:off x="122020" y="2346083"/>
            <a:ext cx="4728085" cy="3415524"/>
            <a:chOff x="122020" y="2346083"/>
            <a:chExt cx="4728085" cy="341552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4D6C796-E963-7475-1B05-D7AEA3DFF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035"/>
            <a:stretch>
              <a:fillRect/>
            </a:stretch>
          </p:blipFill>
          <p:spPr>
            <a:xfrm>
              <a:off x="183805" y="2346083"/>
              <a:ext cx="4604515" cy="3127403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B8F6B50-98C2-52F6-D25B-BBEF1088EA9A}"/>
                </a:ext>
              </a:extLst>
            </p:cNvPr>
            <p:cNvSpPr/>
            <p:nvPr/>
          </p:nvSpPr>
          <p:spPr>
            <a:xfrm>
              <a:off x="656368" y="5115328"/>
              <a:ext cx="3432823" cy="646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591DE5D-48B5-4CB5-6237-FDCEEC918E2E}"/>
                </a:ext>
              </a:extLst>
            </p:cNvPr>
            <p:cNvSpPr/>
            <p:nvPr/>
          </p:nvSpPr>
          <p:spPr>
            <a:xfrm>
              <a:off x="3498043" y="4759217"/>
              <a:ext cx="1352062" cy="1002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712E706-ED4F-46F8-F228-ED59E996992C}"/>
                </a:ext>
              </a:extLst>
            </p:cNvPr>
            <p:cNvSpPr/>
            <p:nvPr/>
          </p:nvSpPr>
          <p:spPr>
            <a:xfrm>
              <a:off x="122020" y="4932600"/>
              <a:ext cx="1200153" cy="45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9C70E442-F8BE-F219-4924-67BFE6729179}"/>
              </a:ext>
            </a:extLst>
          </p:cNvPr>
          <p:cNvSpPr txBox="1"/>
          <p:nvPr/>
        </p:nvSpPr>
        <p:spPr>
          <a:xfrm>
            <a:off x="4089191" y="2089585"/>
            <a:ext cx="4799442" cy="3672022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s-ES_tradnl" sz="1600" dirty="0"/>
              <a:t>El </a:t>
            </a:r>
            <a:r>
              <a:rPr lang="es-ES_tradnl" sz="1600" b="1" dirty="0">
                <a:solidFill>
                  <a:srgbClr val="C00000"/>
                </a:solidFill>
              </a:rPr>
              <a:t>planteamiento del proyecto </a:t>
            </a:r>
            <a:r>
              <a:rPr lang="es-ES_tradnl" sz="1600" dirty="0"/>
              <a:t>se centra en una propuesta de actualización del Estado de bienestar en España para reforzarlo y ampliarlo ante</a:t>
            </a:r>
            <a:r>
              <a:rPr lang="es-ES" sz="1600" dirty="0"/>
              <a:t> nuevas realidades y desafíos</a:t>
            </a:r>
          </a:p>
          <a:p>
            <a:pPr>
              <a:spcAft>
                <a:spcPts val="1800"/>
              </a:spcAft>
            </a:pPr>
            <a:r>
              <a:rPr lang="es-ES_tradnl" sz="1600" dirty="0"/>
              <a:t>El </a:t>
            </a:r>
            <a:r>
              <a:rPr lang="es-ES_tradnl" sz="1600" b="1" dirty="0">
                <a:solidFill>
                  <a:srgbClr val="C00000"/>
                </a:solidFill>
              </a:rPr>
              <a:t>principal objetivo </a:t>
            </a:r>
            <a:r>
              <a:rPr lang="es-ES_tradnl" sz="1600" dirty="0"/>
              <a:t>es identificar y detallar las políticas públicas necesarias para modernizar el Estado del Bienestar español, incorporando en su diseño aquellos instrumentos y políticas que permitan la atención efectiva del derecho al cuidado, con especial énfasis en la provisión de los cuidados de larga duración y en la </a:t>
            </a:r>
            <a:r>
              <a:rPr lang="es-ES_tradnl" sz="1600" dirty="0">
                <a:solidFill>
                  <a:srgbClr val="C00000"/>
                </a:solidFill>
              </a:rPr>
              <a:t>evaluación de sus implicaciones económicas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8" name="12 Rectángulo">
            <a:extLst>
              <a:ext uri="{FF2B5EF4-FFF2-40B4-BE49-F238E27FC236}">
                <a16:creationId xmlns:a16="http://schemas.microsoft.com/office/drawing/2014/main" id="{EF223687-AC99-A376-3481-4EB738F87483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444960-386B-B1DF-B439-3A782D211279}"/>
              </a:ext>
            </a:extLst>
          </p:cNvPr>
          <p:cNvSpPr txBox="1"/>
          <p:nvPr/>
        </p:nvSpPr>
        <p:spPr>
          <a:xfrm>
            <a:off x="784642" y="5519656"/>
            <a:ext cx="7893520" cy="565165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marL="0" indent="0">
              <a:spcAft>
                <a:spcPts val="1800"/>
              </a:spcAft>
              <a:buNone/>
            </a:pPr>
            <a:r>
              <a:rPr lang="es-ES" dirty="0">
                <a:hlinkClick r:id="rId7"/>
              </a:rPr>
              <a:t>https://www.poctep.eu/wp-content/uploads/2026/05/Derecho-al-Cuidado_Informe-final.pdf</a:t>
            </a:r>
            <a:endParaRPr lang="es-ES" dirty="0"/>
          </a:p>
          <a:p>
            <a:pPr marL="0" indent="0">
              <a:spcAft>
                <a:spcPts val="1800"/>
              </a:spcAft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7228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B8F00-3EF5-75CA-94B2-3D8D3897D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6AAB1BEF-515A-66B9-BD94-9E563975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633816"/>
            <a:ext cx="9117681" cy="124498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8C6AB9A1-2662-20D1-FBDB-35BC9B5B9E66}"/>
              </a:ext>
            </a:extLst>
          </p:cNvPr>
          <p:cNvSpPr txBox="1">
            <a:spLocks noChangeArrowheads="1"/>
          </p:cNvSpPr>
          <p:nvPr/>
        </p:nvSpPr>
        <p:spPr>
          <a:xfrm>
            <a:off x="452327" y="4782621"/>
            <a:ext cx="5738407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Universidad de Castilla - La Mancha</a:t>
            </a:r>
            <a:endParaRPr kumimoji="0" lang="de-DE" sz="2800" b="0" i="0" u="none" strike="noStrike" kern="1200" cap="none" spc="0" normalizeH="0" baseline="0" noProof="0" dirty="0">
              <a:ln>
                <a:solidFill>
                  <a:srgbClr val="C78E8C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ＭＳ Ｐゴシック" pitchFamily="-49" charset="-128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7BC534E1-B664-2580-9FD4-6B81A40E7E22}"/>
              </a:ext>
            </a:extLst>
          </p:cNvPr>
          <p:cNvSpPr txBox="1">
            <a:spLocks noChangeArrowheads="1"/>
          </p:cNvSpPr>
          <p:nvPr/>
        </p:nvSpPr>
        <p:spPr>
          <a:xfrm>
            <a:off x="388763" y="1733606"/>
            <a:ext cx="7664802" cy="104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s-E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Cuidar es invertir:</a:t>
            </a:r>
          </a:p>
          <a:p>
            <a:pPr algn="l">
              <a:spcBef>
                <a:spcPts val="0"/>
              </a:spcBef>
              <a:defRPr/>
            </a:pPr>
            <a:r>
              <a:rPr lang="es-ES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Evidencias del impacto económico y social de los cuidados de larga duración en España</a:t>
            </a:r>
            <a:endParaRPr lang="en-US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5217816-C4EE-2016-480A-424F8E432A4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328" y="3582029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321BF0F-CE1C-F5EF-D000-79804977028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328" y="4271910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2BABC09-BEF3-F683-91FE-15506909712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328" y="3926970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6255E3D-4B64-5602-268C-FFB583EB47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EAE9"/>
              </a:clrFrom>
              <a:clrTo>
                <a:srgbClr val="EEEAE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84" y="1204187"/>
            <a:ext cx="2759296" cy="4667981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4C38BBB-F567-83D6-4859-9D38CAB4973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328" y="3237088"/>
            <a:ext cx="3787140" cy="3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1A04B3-1D14-C0D9-134F-7FBB95B07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98" y="201476"/>
            <a:ext cx="4345084" cy="10027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6A6FAF-F55B-4215-2683-1A25C316B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20" y="5887042"/>
            <a:ext cx="9091360" cy="9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363D7-D310-311B-1D17-CFEC413D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B7641B64-7382-A621-450F-42F34A0EE4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209" y="1667882"/>
            <a:ext cx="7742233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95000">
                <a:schemeClr val="bg1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 wrap="none" lIns="72000" tIns="0" rIns="0" bIns="0" anchor="ctr" anchorCtr="0"/>
          <a:lstStyle/>
          <a:p>
            <a:pPr defTabSz="801688"/>
            <a:r>
              <a:rPr lang="es-ES" sz="2400" b="1" dirty="0">
                <a:latin typeface="Garamond" panose="02020404030301010803" pitchFamily="18" charset="0"/>
                <a:cs typeface="Calibri" pitchFamily="34" charset="0"/>
              </a:rPr>
              <a:t>Contenido</a:t>
            </a:r>
            <a:endParaRPr lang="es-ES" sz="2800" b="1" dirty="0">
              <a:latin typeface="Garamond" panose="02020404030301010803" pitchFamily="18" charset="0"/>
              <a:cs typeface="Calibri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E8767D8-4246-719D-7551-51850CD2B7A9}"/>
              </a:ext>
            </a:extLst>
          </p:cNvPr>
          <p:cNvCxnSpPr/>
          <p:nvPr/>
        </p:nvCxnSpPr>
        <p:spPr>
          <a:xfrm flipH="1">
            <a:off x="361792" y="1667882"/>
            <a:ext cx="1" cy="3346880"/>
          </a:xfrm>
          <a:prstGeom prst="line">
            <a:avLst/>
          </a:prstGeom>
          <a:ln>
            <a:gradFill>
              <a:gsLst>
                <a:gs pos="0">
                  <a:srgbClr val="C00000"/>
                </a:gs>
                <a:gs pos="84000">
                  <a:srgbClr val="F5F5F5"/>
                </a:gs>
              </a:gsLst>
              <a:lin ang="5400000" scaled="1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8CCCDB-ECDD-63C6-D636-CE7C524FEF15}"/>
              </a:ext>
            </a:extLst>
          </p:cNvPr>
          <p:cNvSpPr txBox="1"/>
          <p:nvPr/>
        </p:nvSpPr>
        <p:spPr>
          <a:xfrm>
            <a:off x="361209" y="2027882"/>
            <a:ext cx="8523299" cy="2900575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s-ES" sz="2000" dirty="0"/>
              <a:t>1. </a:t>
            </a:r>
            <a:r>
              <a:rPr lang="es-ES" sz="1800" dirty="0"/>
              <a:t>Contexto del análisis desarrollado en el proyecto</a:t>
            </a:r>
          </a:p>
          <a:p>
            <a:pPr marL="180975" indent="-180975">
              <a:spcAft>
                <a:spcPts val="1800"/>
              </a:spcAft>
            </a:pPr>
            <a:r>
              <a:rPr lang="es-ES" sz="1800" dirty="0"/>
              <a:t>2. Modelo para la evaluación del impacto económico de los cuidados en España</a:t>
            </a:r>
          </a:p>
          <a:p>
            <a:pPr>
              <a:spcAft>
                <a:spcPts val="1800"/>
              </a:spcAft>
            </a:pPr>
            <a:r>
              <a:rPr lang="es-ES" sz="1800" dirty="0"/>
              <a:t>3. Resultados</a:t>
            </a:r>
          </a:p>
          <a:p>
            <a:pPr>
              <a:spcAft>
                <a:spcPts val="1800"/>
              </a:spcAft>
            </a:pPr>
            <a:r>
              <a:rPr lang="es-ES" sz="1800" dirty="0"/>
              <a:t>4. Conclusiones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14F41D1-8BBC-28AF-5FF3-7F4849DA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216C7757-A466-2DEA-D806-7B76A98FF42D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15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73D104-5B31-F5FD-B4FC-BF62F6088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5397C3F-8EE4-FBE3-7B47-003894C217C2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ECAFBB00-4D3C-AEE2-C755-B7B77FE61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0" name="12 Rectángulo">
            <a:extLst>
              <a:ext uri="{FF2B5EF4-FFF2-40B4-BE49-F238E27FC236}">
                <a16:creationId xmlns:a16="http://schemas.microsoft.com/office/drawing/2014/main" id="{A8444067-0E18-27FB-4CAE-CA76B8E09BB6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</p:spTree>
    <p:extLst>
      <p:ext uri="{BB962C8B-B14F-4D97-AF65-F5344CB8AC3E}">
        <p14:creationId xmlns:p14="http://schemas.microsoft.com/office/powerpoint/2010/main" val="147757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63D6-239D-2E1E-EA04-AF03B6E6E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567169-0B70-0308-249B-5948C8C6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43A3CF3-B111-A924-EDE4-593B40163EB2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E6F5446-EFCD-B57E-54EB-1292B32F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992F369-F4B5-F235-C3AF-DB0BB715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742233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Contexto del análisis desarrollado en el proyecto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1853C46-7DD9-EB78-661F-9BE163ECD5FF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001856A-11CD-3F42-8710-05177234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22178156-D6C0-253F-A288-3F42F2306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B8A4EB-61F5-15F1-0881-1DF330D7B5EE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2C1F3D-1965-F82D-3B27-CC0CA660A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7E9A281-B8CB-BF0C-DCDB-89BABBA113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622"/>
          <a:stretch>
            <a:fillRect/>
          </a:stretch>
        </p:blipFill>
        <p:spPr>
          <a:xfrm>
            <a:off x="32781" y="2304913"/>
            <a:ext cx="4539219" cy="361523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CDD5F7C-A498-C95E-F1BE-B0816B3D36CF}"/>
              </a:ext>
            </a:extLst>
          </p:cNvPr>
          <p:cNvSpPr txBox="1"/>
          <p:nvPr/>
        </p:nvSpPr>
        <p:spPr>
          <a:xfrm>
            <a:off x="157241" y="1168580"/>
            <a:ext cx="8731392" cy="890441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s-ES" sz="1600" dirty="0"/>
              <a:t>El SAAD ha experimentado un </a:t>
            </a:r>
            <a:r>
              <a:rPr lang="es-ES" sz="1600" b="1" dirty="0">
                <a:solidFill>
                  <a:srgbClr val="C00000"/>
                </a:solidFill>
              </a:rPr>
              <a:t>avance reciente importante </a:t>
            </a:r>
            <a:r>
              <a:rPr lang="es-ES" sz="1600" dirty="0"/>
              <a:t>(2017-2025):</a:t>
            </a:r>
          </a:p>
          <a:p>
            <a:pPr marL="0" indent="0">
              <a:spcAft>
                <a:spcPts val="1800"/>
              </a:spcAft>
              <a:buNone/>
              <a:tabLst>
                <a:tab pos="185738" algn="l"/>
              </a:tabLst>
            </a:pPr>
            <a:r>
              <a:rPr lang="es-ES" sz="1600" dirty="0"/>
              <a:t>	las prestaciones se han duplicado y el </a:t>
            </a:r>
            <a:r>
              <a:rPr lang="es-ES" sz="1600" b="1" dirty="0">
                <a:solidFill>
                  <a:srgbClr val="C00000"/>
                </a:solidFill>
              </a:rPr>
              <a:t>“limbo” se ha reducido un 70%</a:t>
            </a:r>
          </a:p>
        </p:txBody>
      </p:sp>
      <p:sp>
        <p:nvSpPr>
          <p:cNvPr id="35" name="12 Rectángulo">
            <a:extLst>
              <a:ext uri="{FF2B5EF4-FFF2-40B4-BE49-F238E27FC236}">
                <a16:creationId xmlns:a16="http://schemas.microsoft.com/office/drawing/2014/main" id="{30BBC443-159D-CA25-76F3-766A78E3668B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0DAD19-970B-96E0-18CA-84CF0E47AC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378"/>
          <a:stretch>
            <a:fillRect/>
          </a:stretch>
        </p:blipFill>
        <p:spPr>
          <a:xfrm>
            <a:off x="4572000" y="2304913"/>
            <a:ext cx="4471046" cy="36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C163-8841-E8E4-11C6-F94A00736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A62CD8-47CA-E020-9247-90073A016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5434033-90CC-2ABB-DD25-F1346B5AC90F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07E1543-2B9E-611D-C2B1-E4F2D153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4E96674-54D7-0CAC-73FF-C50278DBB376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523206A-3051-910A-618C-0C787936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86F3A301-33C5-EF29-DC43-2DEFE44C3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739D6463-9EE5-6D53-1C45-99B83C43ED93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8263BE-2D27-D525-3750-614D54421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F49E74B-1EEF-4C48-1DB7-D231F97EBE02}"/>
              </a:ext>
            </a:extLst>
          </p:cNvPr>
          <p:cNvSpPr txBox="1"/>
          <p:nvPr/>
        </p:nvSpPr>
        <p:spPr>
          <a:xfrm>
            <a:off x="4374292" y="2184085"/>
            <a:ext cx="4720369" cy="3184397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s-ES" sz="1600" dirty="0"/>
              <a:t>Mayoría de personas (62%) reciben </a:t>
            </a:r>
            <a:r>
              <a:rPr lang="es-ES" sz="1600" b="1" dirty="0">
                <a:solidFill>
                  <a:srgbClr val="C00000"/>
                </a:solidFill>
              </a:rPr>
              <a:t>una única prestación</a:t>
            </a:r>
            <a:r>
              <a:rPr lang="es-ES" sz="1600" dirty="0"/>
              <a:t>, y 36% acceden a dos prestaciones.</a:t>
            </a:r>
          </a:p>
          <a:p>
            <a:pPr>
              <a:spcAft>
                <a:spcPts val="0"/>
              </a:spcAft>
            </a:pPr>
            <a:endParaRPr lang="es-ES" sz="1600" dirty="0"/>
          </a:p>
          <a:p>
            <a:pPr>
              <a:spcAft>
                <a:spcPts val="0"/>
              </a:spcAft>
            </a:pPr>
            <a:r>
              <a:rPr lang="es-ES" sz="1600" dirty="0"/>
              <a:t>Fuerte </a:t>
            </a:r>
            <a:r>
              <a:rPr lang="es-ES" sz="1600" b="1" dirty="0">
                <a:solidFill>
                  <a:srgbClr val="C00000"/>
                </a:solidFill>
              </a:rPr>
              <a:t>sesgo hacia la PECEF </a:t>
            </a:r>
            <a:r>
              <a:rPr lang="es-ES" sz="1600" dirty="0"/>
              <a:t>(31% de las prestaciones).</a:t>
            </a:r>
          </a:p>
          <a:p>
            <a:pPr>
              <a:spcAft>
                <a:spcPts val="0"/>
              </a:spcAft>
            </a:pPr>
            <a:endParaRPr lang="es-ES" sz="1600" dirty="0"/>
          </a:p>
          <a:p>
            <a:pPr>
              <a:spcAft>
                <a:spcPts val="0"/>
              </a:spcAft>
            </a:pPr>
            <a:r>
              <a:rPr lang="es-ES" sz="1600" dirty="0"/>
              <a:t>Escaso desarrollo de la </a:t>
            </a:r>
            <a:r>
              <a:rPr lang="es-ES" sz="1600" b="1" dirty="0">
                <a:solidFill>
                  <a:srgbClr val="C00000"/>
                </a:solidFill>
              </a:rPr>
              <a:t>asistencia personal</a:t>
            </a:r>
            <a:r>
              <a:rPr lang="es-ES" sz="1600" dirty="0"/>
              <a:t>.</a:t>
            </a:r>
          </a:p>
          <a:p>
            <a:pPr>
              <a:spcAft>
                <a:spcPts val="0"/>
              </a:spcAft>
            </a:pPr>
            <a:endParaRPr lang="es-ES" sz="1600" dirty="0"/>
          </a:p>
          <a:p>
            <a:pPr>
              <a:spcAft>
                <a:spcPts val="0"/>
              </a:spcAft>
            </a:pPr>
            <a:r>
              <a:rPr lang="es-ES" sz="1600" dirty="0"/>
              <a:t>El 84% de las prestaciones son </a:t>
            </a:r>
            <a:r>
              <a:rPr lang="es-ES" sz="1600" b="1" dirty="0">
                <a:solidFill>
                  <a:srgbClr val="C00000"/>
                </a:solidFill>
              </a:rPr>
              <a:t>servicios proporcionados por las administraciones</a:t>
            </a:r>
          </a:p>
        </p:txBody>
      </p:sp>
      <p:sp>
        <p:nvSpPr>
          <p:cNvPr id="2" name="12 Rectángulo">
            <a:extLst>
              <a:ext uri="{FF2B5EF4-FFF2-40B4-BE49-F238E27FC236}">
                <a16:creationId xmlns:a16="http://schemas.microsoft.com/office/drawing/2014/main" id="{D568392D-FBC7-A325-523E-F5E41778C7D1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AF1D07-4B53-8DC4-B40A-8512F98DE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41" y="1112975"/>
            <a:ext cx="4315905" cy="4891525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DE827F75-A726-01D0-E73C-7301A5FF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742233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Contexto del análisis desarrollado en el proyecto</a:t>
            </a:r>
          </a:p>
        </p:txBody>
      </p:sp>
    </p:spTree>
    <p:extLst>
      <p:ext uri="{BB962C8B-B14F-4D97-AF65-F5344CB8AC3E}">
        <p14:creationId xmlns:p14="http://schemas.microsoft.com/office/powerpoint/2010/main" val="157087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53AA2-B943-99FF-E688-83270EBCE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3DB401-B361-E0A3-200C-A10EE75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0" y="1053793"/>
            <a:ext cx="8727267" cy="50890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1008AD-9DCD-267B-DE7B-E5946118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7" y="937857"/>
            <a:ext cx="8532000" cy="108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AC20818-45C2-3084-B6E5-CD75D2E354D7}"/>
              </a:ext>
            </a:extLst>
          </p:cNvPr>
          <p:cNvSpPr/>
          <p:nvPr/>
        </p:nvSpPr>
        <p:spPr>
          <a:xfrm>
            <a:off x="160226" y="41378"/>
            <a:ext cx="542853" cy="897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2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5692248D-8992-CE6B-E5C2-E5EDDB170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41" y="61256"/>
            <a:ext cx="542853" cy="9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ctr"/>
            <a:r>
              <a:rPr lang="es-ES" sz="2800" dirty="0">
                <a:ln w="18415" cmpd="sng">
                  <a:noFill/>
                  <a:prstDash val="solid"/>
                </a:ln>
                <a:solidFill>
                  <a:srgbClr val="FFFCFC"/>
                </a:solidFill>
                <a:effectLst>
                  <a:outerShdw blurRad="127000" dist="127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C2A8B16-610A-22D1-FDAD-CCBF0DFB9E85}"/>
              </a:ext>
            </a:extLst>
          </p:cNvPr>
          <p:cNvCxnSpPr>
            <a:cxnSpLocks/>
          </p:cNvCxnSpPr>
          <p:nvPr/>
        </p:nvCxnSpPr>
        <p:spPr>
          <a:xfrm>
            <a:off x="0" y="6257930"/>
            <a:ext cx="789352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C00000"/>
                </a:gs>
                <a:gs pos="89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95BFBD1-6E32-FA0A-2C32-B024E4054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" y="6295001"/>
            <a:ext cx="2339999" cy="54000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8606DA78-E069-5ED2-C5DE-287838AB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538519" cy="564798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94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BB7AEF27-0606-B834-A3C0-571C153F835B}"/>
              </a:ext>
            </a:extLst>
          </p:cNvPr>
          <p:cNvSpPr txBox="1">
            <a:spLocks noChangeArrowheads="1"/>
          </p:cNvSpPr>
          <p:nvPr/>
        </p:nvSpPr>
        <p:spPr>
          <a:xfrm>
            <a:off x="20423" y="44219"/>
            <a:ext cx="7182309" cy="478267"/>
          </a:xfrm>
          <a:prstGeom prst="rect">
            <a:avLst/>
          </a:prstGeom>
          <a:noFill/>
        </p:spPr>
        <p:txBody>
          <a:bodyPr vert="horz" lIns="36000" tIns="45720" rIns="91440" bIns="45720" rtlCol="0">
            <a:no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Cuidar es invertir:</a:t>
            </a:r>
          </a:p>
          <a:p>
            <a:pPr>
              <a:defRPr/>
            </a:pPr>
            <a:r>
              <a:rPr lang="es-ES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Evidencias del impacto económico y social de los cuidados de larga duración en España</a:t>
            </a:r>
          </a:p>
          <a:p>
            <a:pPr>
              <a:defRPr/>
            </a:pPr>
            <a:endParaRPr lang="es-E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27" name="Picture 8" descr="difuminadop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D526F00-94D0-7D09-012A-44F67EA11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5012"/>
          <a:stretch/>
        </p:blipFill>
        <p:spPr bwMode="auto">
          <a:xfrm>
            <a:off x="8232748" y="10620"/>
            <a:ext cx="89082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355E9199-06CB-63D5-AD04-2E945CD1CA2A}"/>
              </a:ext>
            </a:extLst>
          </p:cNvPr>
          <p:cNvSpPr txBox="1"/>
          <p:nvPr/>
        </p:nvSpPr>
        <p:spPr>
          <a:xfrm>
            <a:off x="3789616" y="1721713"/>
            <a:ext cx="4888546" cy="1422088"/>
          </a:xfrm>
          <a:prstGeom prst="rect">
            <a:avLst/>
          </a:prstGeom>
          <a:noFill/>
          <a:ln>
            <a:noFill/>
          </a:ln>
        </p:spPr>
        <p:txBody>
          <a:bodyPr wrap="square" lIns="180000" tIns="252000" rIns="36000" bIns="36000" rtlCol="0">
            <a:noAutofit/>
          </a:bodyPr>
          <a:lstStyle>
            <a:defPPr>
              <a:defRPr lang="es-ES"/>
            </a:defPPr>
            <a:lvl1pPr marL="174625" indent="-174625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67000"/>
              <a:buFont typeface="Wingdings" panose="05000000000000000000" pitchFamily="2" charset="2"/>
              <a:buChar char=""/>
              <a:defRPr sz="1400">
                <a:latin typeface="Georgia" panose="02040502050405020303" pitchFamily="18" charset="0"/>
              </a:defRPr>
            </a:lvl1pPr>
          </a:lstStyle>
          <a:p>
            <a:pPr algn="just"/>
            <a:r>
              <a:rPr lang="es-ES" sz="1600" dirty="0"/>
              <a:t>España invierte en cuidados de larga duración el </a:t>
            </a:r>
            <a:r>
              <a:rPr lang="es-ES" sz="1600" b="1" dirty="0">
                <a:solidFill>
                  <a:srgbClr val="C00000"/>
                </a:solidFill>
              </a:rPr>
              <a:t>1% del PIB, cifra aún alejada </a:t>
            </a:r>
            <a:r>
              <a:rPr lang="es-ES" sz="1600" dirty="0"/>
              <a:t>del promedio de los países </a:t>
            </a:r>
            <a:r>
              <a:rPr lang="es-ES" sz="1600" b="1" dirty="0">
                <a:solidFill>
                  <a:srgbClr val="C00000"/>
                </a:solidFill>
              </a:rPr>
              <a:t>de la OCDE </a:t>
            </a:r>
            <a:r>
              <a:rPr lang="es-ES" sz="1600" dirty="0"/>
              <a:t>(1,7% del PIB), o de los modelos más avanzados (3-4% del PIB).</a:t>
            </a:r>
            <a:endParaRPr lang="es-ES" sz="2800" b="1" dirty="0">
              <a:latin typeface="Arial Nova Cond Light" panose="020B0306020202020204" pitchFamily="34" charset="0"/>
            </a:endParaRPr>
          </a:p>
        </p:txBody>
      </p:sp>
      <p:sp>
        <p:nvSpPr>
          <p:cNvPr id="2" name="12 Rectángulo">
            <a:extLst>
              <a:ext uri="{FF2B5EF4-FFF2-40B4-BE49-F238E27FC236}">
                <a16:creationId xmlns:a16="http://schemas.microsoft.com/office/drawing/2014/main" id="{1C85747F-0E95-74AF-2489-19CE923DFAF1}"/>
              </a:ext>
            </a:extLst>
          </p:cNvPr>
          <p:cNvSpPr/>
          <p:nvPr/>
        </p:nvSpPr>
        <p:spPr bwMode="auto">
          <a:xfrm>
            <a:off x="7252161" y="6104627"/>
            <a:ext cx="1867925" cy="73866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anchor="b">
            <a:spAutoFit/>
          </a:bodyPr>
          <a:lstStyle/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Fernando Bermejo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Luis Huélamo</a:t>
            </a: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Pablo Moya 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de-DE" sz="10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-49" charset="-128"/>
              </a:rPr>
              <a:t>Raúl del Pozo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5EF5802-3778-CAB2-C3EA-0CF0D2CEE503}"/>
              </a:ext>
            </a:extLst>
          </p:cNvPr>
          <p:cNvSpPr/>
          <p:nvPr/>
        </p:nvSpPr>
        <p:spPr>
          <a:xfrm>
            <a:off x="3452813" y="3924300"/>
            <a:ext cx="138112" cy="781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028D36-FC1F-383D-EA09-BF0FC646C4B9}"/>
              </a:ext>
            </a:extLst>
          </p:cNvPr>
          <p:cNvSpPr/>
          <p:nvPr/>
        </p:nvSpPr>
        <p:spPr>
          <a:xfrm>
            <a:off x="695227" y="2667000"/>
            <a:ext cx="972000" cy="2038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6B97F04-FDC6-545F-19D0-86FE3F2E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8" y="500754"/>
            <a:ext cx="7742233" cy="4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t" anchorCtr="0"/>
          <a:lstStyle/>
          <a:p>
            <a:pPr>
              <a:lnSpc>
                <a:spcPts val="3840"/>
              </a:lnSpc>
            </a:pPr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127000" dist="12700" algn="ctr" rotWithShape="0">
                    <a:prstClr val="black"/>
                  </a:outerShdw>
                </a:effectLst>
                <a:latin typeface="Garamond" panose="02020404030301010803" pitchFamily="18" charset="0"/>
                <a:cs typeface="Calibri" pitchFamily="34" charset="0"/>
              </a:rPr>
              <a:t>Contexto del análisis desarrollado en el proyecto</a:t>
            </a:r>
          </a:p>
        </p:txBody>
      </p:sp>
    </p:spTree>
    <p:extLst>
      <p:ext uri="{BB962C8B-B14F-4D97-AF65-F5344CB8AC3E}">
        <p14:creationId xmlns:p14="http://schemas.microsoft.com/office/powerpoint/2010/main" val="6679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19024</TotalTime>
  <Words>4385</Words>
  <Application>Microsoft Office PowerPoint</Application>
  <PresentationFormat>Presentación en pantalla (4:3)</PresentationFormat>
  <Paragraphs>1391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Aptos</vt:lpstr>
      <vt:lpstr>Arial</vt:lpstr>
      <vt:lpstr>Arial Black</vt:lpstr>
      <vt:lpstr>Arial Narrow</vt:lpstr>
      <vt:lpstr>Arial Nova Cond Light</vt:lpstr>
      <vt:lpstr>Calibri</vt:lpstr>
      <vt:lpstr>Cambria Math</vt:lpstr>
      <vt:lpstr>Garamond</vt:lpstr>
      <vt:lpstr>Georgia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</dc:creator>
  <cp:lastModifiedBy>Fernando Bermejo Patón</cp:lastModifiedBy>
  <cp:revision>2203</cp:revision>
  <cp:lastPrinted>2022-09-09T09:51:37Z</cp:lastPrinted>
  <dcterms:created xsi:type="dcterms:W3CDTF">2013-03-14T16:39:01Z</dcterms:created>
  <dcterms:modified xsi:type="dcterms:W3CDTF">2026-06-18T09:17:13Z</dcterms:modified>
</cp:coreProperties>
</file>