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0" r:id="rId4"/>
    <p:sldId id="262" r:id="rId5"/>
    <p:sldId id="263" r:id="rId6"/>
    <p:sldId id="264" r:id="rId7"/>
    <p:sldId id="265" r:id="rId8"/>
    <p:sldId id="258" r:id="rId9"/>
    <p:sldId id="266" r:id="rId10"/>
    <p:sldId id="267" r:id="rId11"/>
    <p:sldId id="268" r:id="rId12"/>
  </p:sldIdLst>
  <p:sldSz cx="12188825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7D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5" d="100"/>
          <a:sy n="75" d="100"/>
        </p:scale>
        <p:origin x="874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6A4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88952" cy="109728"/>
          </a:xfrm>
          <a:prstGeom prst="rect">
            <a:avLst/>
          </a:prstGeom>
          <a:solidFill>
            <a:srgbClr val="E9C46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640080" y="822960"/>
            <a:ext cx="10908792" cy="2606040"/>
          </a:xfrm>
          <a:prstGeom prst="rect">
            <a:avLst/>
          </a:prstGeom>
          <a:solidFill>
            <a:srgbClr val="1A4A3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914400" y="960120"/>
            <a:ext cx="1036015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800" b="1" i="0" dirty="0">
                <a:solidFill>
                  <a:srgbClr val="E9C46A"/>
                </a:solidFill>
                <a:latin typeface="Calibri"/>
              </a:rPr>
              <a:t>Fertilizantes, Agricultura y </a:t>
            </a:r>
            <a:r>
              <a:rPr sz="2800" b="1" i="0" dirty="0" err="1">
                <a:solidFill>
                  <a:srgbClr val="E9C46A"/>
                </a:solidFill>
                <a:latin typeface="Calibri"/>
              </a:rPr>
              <a:t>Soberanía</a:t>
            </a:r>
            <a:r>
              <a:rPr sz="2800" b="1" i="0" dirty="0">
                <a:solidFill>
                  <a:srgbClr val="E9C46A"/>
                </a:solidFill>
                <a:latin typeface="Calibri"/>
              </a:rPr>
              <a:t> Alimentaria </a:t>
            </a:r>
            <a:r>
              <a:rPr sz="2800" b="1" i="0" dirty="0" err="1">
                <a:solidFill>
                  <a:srgbClr val="E9C46A"/>
                </a:solidFill>
                <a:latin typeface="Calibri"/>
              </a:rPr>
              <a:t>en</a:t>
            </a:r>
            <a:r>
              <a:rPr sz="2800" b="1" i="0" dirty="0">
                <a:solidFill>
                  <a:srgbClr val="E9C46A"/>
                </a:solidFill>
                <a:latin typeface="Calibri"/>
              </a:rPr>
              <a:t> México: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1691640"/>
            <a:ext cx="1036015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800" b="0" i="0">
                <a:solidFill>
                  <a:srgbClr val="FFFFFF"/>
                </a:solidFill>
                <a:latin typeface="Calibri"/>
              </a:rPr>
              <a:t>Clústeres, Vulnerabilidades y Política Industrial</a:t>
            </a:r>
          </a:p>
        </p:txBody>
      </p:sp>
      <p:sp>
        <p:nvSpPr>
          <p:cNvPr id="7" name="Rectangle 6"/>
          <p:cNvSpPr/>
          <p:nvPr/>
        </p:nvSpPr>
        <p:spPr>
          <a:xfrm>
            <a:off x="640080" y="3547872"/>
            <a:ext cx="10908792" cy="19050"/>
          </a:xfrm>
          <a:prstGeom prst="rect">
            <a:avLst/>
          </a:prstGeom>
          <a:solidFill>
            <a:srgbClr val="E9C46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640080" y="3657600"/>
            <a:ext cx="77724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000" b="0" dirty="0">
                <a:solidFill>
                  <a:srgbClr val="FFFFFF"/>
                </a:solidFill>
                <a:latin typeface="Calibri"/>
              </a:rPr>
              <a:t>Ignacio Fernández Medina</a:t>
            </a:r>
          </a:p>
          <a:p>
            <a:pPr algn="l"/>
            <a:r>
              <a:rPr sz="2000" b="0" dirty="0">
                <a:solidFill>
                  <a:srgbClr val="FFFFFF"/>
                </a:solidFill>
                <a:latin typeface="Calibri"/>
              </a:rPr>
              <a:t>Instituto de </a:t>
            </a:r>
            <a:r>
              <a:rPr sz="2000" b="0" dirty="0" err="1">
                <a:solidFill>
                  <a:srgbClr val="FFFFFF"/>
                </a:solidFill>
                <a:latin typeface="Calibri"/>
              </a:rPr>
              <a:t>Investigaciones</a:t>
            </a:r>
            <a:r>
              <a:rPr sz="2000" b="0" dirty="0">
                <a:solidFill>
                  <a:srgbClr val="FFFFFF"/>
                </a:solidFill>
                <a:latin typeface="Calibri"/>
              </a:rPr>
              <a:t> </a:t>
            </a:r>
            <a:r>
              <a:rPr sz="2000" b="0" dirty="0" err="1">
                <a:solidFill>
                  <a:srgbClr val="FFFFFF"/>
                </a:solidFill>
                <a:latin typeface="Calibri"/>
              </a:rPr>
              <a:t>Económicas</a:t>
            </a:r>
            <a:r>
              <a:rPr sz="2000" b="0" dirty="0">
                <a:solidFill>
                  <a:srgbClr val="FFFFFF"/>
                </a:solidFill>
                <a:latin typeface="Calibri"/>
              </a:rPr>
              <a:t>, UNAM ignaciofm@comunidad.unam.mx</a:t>
            </a:r>
          </a:p>
          <a:p>
            <a:pPr algn="l"/>
            <a:r>
              <a:rPr sz="2000" b="0" dirty="0">
                <a:solidFill>
                  <a:srgbClr val="FFFFFF"/>
                </a:solidFill>
                <a:latin typeface="Calibri"/>
              </a:rPr>
              <a:t>ORCID: 0009-0004-8079-4134</a:t>
            </a:r>
          </a:p>
          <a:p>
            <a:pPr algn="l"/>
            <a:endParaRPr sz="2000" b="0" dirty="0">
              <a:solidFill>
                <a:srgbClr val="FFFFFF"/>
              </a:solidFill>
              <a:latin typeface="Calibri"/>
            </a:endParaRPr>
          </a:p>
          <a:p>
            <a:pPr algn="l"/>
            <a:r>
              <a:rPr sz="2000" b="0" dirty="0">
                <a:solidFill>
                  <a:srgbClr val="FFFFFF"/>
                </a:solidFill>
                <a:latin typeface="Calibri"/>
              </a:rPr>
              <a:t>Victor Sinuhe Silva Arredondo</a:t>
            </a:r>
          </a:p>
          <a:p>
            <a:pPr algn="l"/>
            <a:r>
              <a:rPr sz="2000" b="0" dirty="0" err="1">
                <a:solidFill>
                  <a:srgbClr val="FFFFFF"/>
                </a:solidFill>
                <a:latin typeface="Calibri"/>
              </a:rPr>
              <a:t>Secretaría</a:t>
            </a:r>
            <a:r>
              <a:rPr sz="2000" b="0" dirty="0">
                <a:solidFill>
                  <a:srgbClr val="FFFFFF"/>
                </a:solidFill>
                <a:latin typeface="Calibri"/>
              </a:rPr>
              <a:t> de Hacienda y Crédito Público, México</a:t>
            </a:r>
          </a:p>
        </p:txBody>
      </p:sp>
      <p:sp>
        <p:nvSpPr>
          <p:cNvPr id="9" name="Rectangle 8"/>
          <p:cNvSpPr/>
          <p:nvPr/>
        </p:nvSpPr>
        <p:spPr>
          <a:xfrm>
            <a:off x="8686800" y="3657600"/>
            <a:ext cx="3200400" cy="2194560"/>
          </a:xfrm>
          <a:prstGeom prst="rect">
            <a:avLst/>
          </a:prstGeom>
          <a:solidFill>
            <a:srgbClr val="1A4A3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800"/>
          </a:p>
        </p:txBody>
      </p:sp>
      <p:sp>
        <p:nvSpPr>
          <p:cNvPr id="10" name="TextBox 9"/>
          <p:cNvSpPr txBox="1"/>
          <p:nvPr/>
        </p:nvSpPr>
        <p:spPr>
          <a:xfrm>
            <a:off x="8823960" y="3749039"/>
            <a:ext cx="29260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b="1" i="0">
                <a:solidFill>
                  <a:srgbClr val="E9C46A"/>
                </a:solidFill>
                <a:latin typeface="Calibri"/>
              </a:rPr>
              <a:t>32nd IIOA &amp;
11th SHAIO Conference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823960" y="4663440"/>
            <a:ext cx="292608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b="0" i="0">
                <a:solidFill>
                  <a:srgbClr val="FFFFFF"/>
                </a:solidFill>
                <a:latin typeface="Calibri"/>
              </a:rPr>
              <a:t>Sevilla, España
Julio 2026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823960" y="5321808"/>
            <a:ext cx="292608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600" b="0" i="0">
                <a:solidFill>
                  <a:srgbClr val="B7E4C7"/>
                </a:solidFill>
                <a:latin typeface="Calibri"/>
              </a:rPr>
              <a:t>Article ID: 5685</a:t>
            </a:r>
          </a:p>
        </p:txBody>
      </p:sp>
      <p:sp>
        <p:nvSpPr>
          <p:cNvPr id="13" name="Rectangle 12"/>
          <p:cNvSpPr/>
          <p:nvPr/>
        </p:nvSpPr>
        <p:spPr>
          <a:xfrm>
            <a:off x="0" y="6537960"/>
            <a:ext cx="12188952" cy="320040"/>
          </a:xfrm>
          <a:prstGeom prst="rect">
            <a:avLst/>
          </a:prstGeom>
          <a:solidFill>
            <a:srgbClr val="1A4A35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457200" y="6556248"/>
            <a:ext cx="109728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100" b="0" i="0" dirty="0">
                <a:solidFill>
                  <a:srgbClr val="B7E4C7"/>
                </a:solidFill>
                <a:latin typeface="Calibri"/>
              </a:rPr>
              <a:t>JEL: C67, D57, L65, Q17, R12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5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88952" cy="1143000"/>
          </a:xfrm>
          <a:prstGeom prst="rect">
            <a:avLst/>
          </a:prstGeom>
          <a:solidFill>
            <a:srgbClr val="2D6A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91440"/>
            <a:ext cx="112471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sz="3200" b="1" dirty="0" err="1">
                <a:solidFill>
                  <a:srgbClr val="FFFFFF"/>
                </a:solidFill>
              </a:rPr>
              <a:t>Motivación</a:t>
            </a:r>
            <a:r>
              <a:rPr sz="3200" b="1" dirty="0">
                <a:solidFill>
                  <a:srgbClr val="FFFFFF"/>
                </a:solidFill>
              </a:rPr>
              <a:t>, </a:t>
            </a:r>
            <a:r>
              <a:rPr sz="3200" b="1" dirty="0" err="1">
                <a:solidFill>
                  <a:srgbClr val="FFFFFF"/>
                </a:solidFill>
              </a:rPr>
              <a:t>pregunta</a:t>
            </a:r>
            <a:r>
              <a:rPr sz="3200" b="1" dirty="0">
                <a:solidFill>
                  <a:srgbClr val="FFFFFF"/>
                </a:solidFill>
              </a:rPr>
              <a:t> y </a:t>
            </a:r>
            <a:r>
              <a:rPr sz="3200" b="1" dirty="0" err="1">
                <a:solidFill>
                  <a:srgbClr val="FFFFFF"/>
                </a:solidFill>
              </a:rPr>
              <a:t>método</a:t>
            </a:r>
            <a:endParaRPr sz="3200" b="1" dirty="0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5760" y="6400800"/>
            <a:ext cx="11457432" cy="10972"/>
          </a:xfrm>
          <a:prstGeom prst="rect">
            <a:avLst/>
          </a:prstGeom>
          <a:solidFill>
            <a:srgbClr val="40916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365760" y="6446520"/>
            <a:ext cx="100584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sz="1200" b="0" dirty="0">
                <a:solidFill>
                  <a:srgbClr val="777777"/>
                </a:solidFill>
              </a:rPr>
              <a:t>32nd IIOA &amp; 11th SHAIO Conference  ·  Sevilla, </a:t>
            </a:r>
            <a:r>
              <a:rPr sz="1200" b="0" dirty="0" err="1">
                <a:solidFill>
                  <a:srgbClr val="777777"/>
                </a:solidFill>
              </a:rPr>
              <a:t>julio</a:t>
            </a:r>
            <a:r>
              <a:rPr sz="1200" b="0" dirty="0">
                <a:solidFill>
                  <a:srgbClr val="777777"/>
                </a:solidFill>
              </a:rPr>
              <a:t> 2026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07040" y="6446520"/>
            <a:ext cx="12801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Bef>
                <a:spcPts val="0"/>
              </a:spcBef>
              <a:spcAft>
                <a:spcPts val="300"/>
              </a:spcAft>
            </a:pPr>
            <a:r>
              <a:rPr sz="1400" b="0" dirty="0">
                <a:solidFill>
                  <a:srgbClr val="777777"/>
                </a:solidFill>
              </a:rPr>
              <a:t>2 / 10</a:t>
            </a:r>
          </a:p>
        </p:txBody>
      </p:sp>
      <p:sp>
        <p:nvSpPr>
          <p:cNvPr id="8" name="Rectangle 7"/>
          <p:cNvSpPr/>
          <p:nvPr/>
        </p:nvSpPr>
        <p:spPr>
          <a:xfrm>
            <a:off x="365760" y="1325880"/>
            <a:ext cx="5669280" cy="2057400"/>
          </a:xfrm>
          <a:prstGeom prst="rect">
            <a:avLst/>
          </a:prstGeom>
          <a:solidFill>
            <a:srgbClr val="FFFFFF"/>
          </a:solidFill>
          <a:ln w="9525">
            <a:solidFill>
              <a:srgbClr val="D8D8D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365760" y="1325880"/>
            <a:ext cx="5669280" cy="457200"/>
          </a:xfrm>
          <a:prstGeom prst="rect">
            <a:avLst/>
          </a:prstGeom>
          <a:solidFill>
            <a:srgbClr val="40916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475488" y="1371600"/>
            <a:ext cx="544982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b="1">
                <a:solidFill>
                  <a:srgbClr val="FFFFFF"/>
                </a:solidFill>
              </a:rPr>
              <a:t>Motivación y brecha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2064" y="1874519"/>
            <a:ext cx="537667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 dirty="0">
                <a:solidFill>
                  <a:srgbClr val="333333"/>
                </a:solidFill>
              </a:rPr>
              <a:t>• </a:t>
            </a:r>
            <a:r>
              <a:rPr sz="1400" b="0" dirty="0" err="1">
                <a:solidFill>
                  <a:srgbClr val="333333"/>
                </a:solidFill>
              </a:rPr>
              <a:t>Importa</a:t>
            </a:r>
            <a:r>
              <a:rPr sz="1400" b="0" dirty="0">
                <a:solidFill>
                  <a:srgbClr val="333333"/>
                </a:solidFill>
              </a:rPr>
              <a:t> ~65% del </a:t>
            </a:r>
            <a:r>
              <a:rPr sz="1400" b="0" dirty="0" err="1">
                <a:solidFill>
                  <a:srgbClr val="333333"/>
                </a:solidFill>
              </a:rPr>
              <a:t>fertilizante</a:t>
            </a:r>
            <a:r>
              <a:rPr sz="1400" b="0" dirty="0">
                <a:solidFill>
                  <a:srgbClr val="333333"/>
                </a:solidFill>
              </a:rPr>
              <a:t>; </a:t>
            </a:r>
            <a:r>
              <a:rPr sz="1400" b="0" dirty="0" err="1">
                <a:solidFill>
                  <a:srgbClr val="333333"/>
                </a:solidFill>
              </a:rPr>
              <a:t>Fertimex</a:t>
            </a:r>
            <a:r>
              <a:rPr sz="1400" b="0" dirty="0">
                <a:solidFill>
                  <a:srgbClr val="333333"/>
                </a:solidFill>
              </a:rPr>
              <a:t> </a:t>
            </a:r>
            <a:r>
              <a:rPr sz="1400" b="0" dirty="0" err="1">
                <a:solidFill>
                  <a:srgbClr val="333333"/>
                </a:solidFill>
              </a:rPr>
              <a:t>desmantelado</a:t>
            </a:r>
            <a:r>
              <a:rPr sz="1400" b="0" dirty="0">
                <a:solidFill>
                  <a:srgbClr val="333333"/>
                </a:solidFill>
              </a:rPr>
              <a:t> (1992)</a:t>
            </a:r>
            <a:r>
              <a:rPr lang="es-MX" sz="1400" dirty="0">
                <a:solidFill>
                  <a:srgbClr val="333333"/>
                </a:solidFill>
              </a:rPr>
              <a:t>; </a:t>
            </a:r>
            <a:r>
              <a:rPr sz="1400" b="0" dirty="0">
                <a:solidFill>
                  <a:srgbClr val="333333"/>
                </a:solidFill>
              </a:rPr>
              <a:t>crisis 2020</a:t>
            </a:r>
            <a:r>
              <a:rPr lang="es-MX" sz="1400" b="0" dirty="0">
                <a:solidFill>
                  <a:srgbClr val="333333"/>
                </a:solidFill>
              </a:rPr>
              <a:t> y 20</a:t>
            </a:r>
            <a:r>
              <a:rPr sz="1400" b="0" dirty="0">
                <a:solidFill>
                  <a:srgbClr val="333333"/>
                </a:solidFill>
              </a:rPr>
              <a:t>25</a:t>
            </a: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 dirty="0">
                <a:solidFill>
                  <a:srgbClr val="333333"/>
                </a:solidFill>
              </a:rPr>
              <a:t>• Política </a:t>
            </a:r>
            <a:r>
              <a:rPr sz="1400" b="0" dirty="0" err="1">
                <a:solidFill>
                  <a:srgbClr val="333333"/>
                </a:solidFill>
              </a:rPr>
              <a:t>agrícola</a:t>
            </a:r>
            <a:r>
              <a:rPr sz="1400" b="0" dirty="0">
                <a:solidFill>
                  <a:srgbClr val="333333"/>
                </a:solidFill>
              </a:rPr>
              <a:t> e industrial </a:t>
            </a:r>
            <a:r>
              <a:rPr sz="1400" b="0" dirty="0" err="1">
                <a:solidFill>
                  <a:srgbClr val="333333"/>
                </a:solidFill>
              </a:rPr>
              <a:t>en</a:t>
            </a:r>
            <a:r>
              <a:rPr sz="1400" b="0" dirty="0">
                <a:solidFill>
                  <a:srgbClr val="333333"/>
                </a:solidFill>
              </a:rPr>
              <a:t> silos; la </a:t>
            </a:r>
            <a:r>
              <a:rPr sz="1400" b="0" dirty="0" err="1">
                <a:solidFill>
                  <a:srgbClr val="333333"/>
                </a:solidFill>
              </a:rPr>
              <a:t>literatura</a:t>
            </a:r>
            <a:r>
              <a:rPr sz="1400" b="0" dirty="0">
                <a:solidFill>
                  <a:srgbClr val="333333"/>
                </a:solidFill>
              </a:rPr>
              <a:t> I-O </a:t>
            </a:r>
            <a:r>
              <a:rPr sz="1400" b="0" dirty="0" err="1">
                <a:solidFill>
                  <a:srgbClr val="333333"/>
                </a:solidFill>
              </a:rPr>
              <a:t>ignora</a:t>
            </a:r>
            <a:r>
              <a:rPr sz="1400" b="0" dirty="0">
                <a:solidFill>
                  <a:srgbClr val="333333"/>
                </a:solidFill>
              </a:rPr>
              <a:t> al sector</a:t>
            </a: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 dirty="0">
                <a:solidFill>
                  <a:srgbClr val="333333"/>
                </a:solidFill>
              </a:rPr>
              <a:t>• </a:t>
            </a:r>
            <a:r>
              <a:rPr sz="1400" b="0" dirty="0" err="1">
                <a:solidFill>
                  <a:srgbClr val="333333"/>
                </a:solidFill>
              </a:rPr>
              <a:t>Métricas</a:t>
            </a:r>
            <a:r>
              <a:rPr sz="1400" b="0" dirty="0">
                <a:solidFill>
                  <a:srgbClr val="333333"/>
                </a:solidFill>
              </a:rPr>
              <a:t> </a:t>
            </a:r>
            <a:r>
              <a:rPr sz="1400" b="0" dirty="0" err="1">
                <a:solidFill>
                  <a:srgbClr val="333333"/>
                </a:solidFill>
              </a:rPr>
              <a:t>escalares</a:t>
            </a:r>
            <a:r>
              <a:rPr sz="1400" b="0" dirty="0">
                <a:solidFill>
                  <a:srgbClr val="333333"/>
                </a:solidFill>
              </a:rPr>
              <a:t> BLI/FLI no </a:t>
            </a:r>
            <a:r>
              <a:rPr sz="1400" b="0" dirty="0" err="1">
                <a:solidFill>
                  <a:srgbClr val="333333"/>
                </a:solidFill>
              </a:rPr>
              <a:t>captan</a:t>
            </a:r>
            <a:r>
              <a:rPr sz="1400" b="0" dirty="0">
                <a:solidFill>
                  <a:srgbClr val="333333"/>
                </a:solidFill>
              </a:rPr>
              <a:t> la </a:t>
            </a:r>
            <a:r>
              <a:rPr sz="1400" b="0" dirty="0" err="1">
                <a:solidFill>
                  <a:srgbClr val="333333"/>
                </a:solidFill>
              </a:rPr>
              <a:t>asimetría</a:t>
            </a:r>
            <a:r>
              <a:rPr sz="1400" b="0" dirty="0">
                <a:solidFill>
                  <a:srgbClr val="333333"/>
                </a:solidFill>
              </a:rPr>
              <a:t> </a:t>
            </a:r>
            <a:r>
              <a:rPr sz="1400" b="0" dirty="0" err="1">
                <a:solidFill>
                  <a:srgbClr val="333333"/>
                </a:solidFill>
              </a:rPr>
              <a:t>oferta-demanda</a:t>
            </a:r>
            <a:endParaRPr sz="1400" b="0" dirty="0">
              <a:solidFill>
                <a:srgbClr val="333333"/>
              </a:solidFill>
            </a:endParaRP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 dirty="0">
                <a:solidFill>
                  <a:srgbClr val="333333"/>
                </a:solidFill>
              </a:rPr>
              <a:t>• </a:t>
            </a:r>
            <a:r>
              <a:rPr sz="1400" b="0" dirty="0" err="1">
                <a:solidFill>
                  <a:srgbClr val="333333"/>
                </a:solidFill>
              </a:rPr>
              <a:t>Evidencia</a:t>
            </a:r>
            <a:r>
              <a:rPr sz="1400" b="0" dirty="0">
                <a:solidFill>
                  <a:srgbClr val="333333"/>
                </a:solidFill>
              </a:rPr>
              <a:t> territorial DENUE-SIAP no </a:t>
            </a:r>
            <a:r>
              <a:rPr sz="1400" b="0" dirty="0" err="1">
                <a:solidFill>
                  <a:srgbClr val="333333"/>
                </a:solidFill>
              </a:rPr>
              <a:t>integrada</a:t>
            </a:r>
            <a:r>
              <a:rPr sz="1400" b="0" dirty="0">
                <a:solidFill>
                  <a:srgbClr val="333333"/>
                </a:solidFill>
              </a:rPr>
              <a:t> al </a:t>
            </a:r>
            <a:r>
              <a:rPr sz="1400" b="0" dirty="0" err="1">
                <a:solidFill>
                  <a:srgbClr val="333333"/>
                </a:solidFill>
              </a:rPr>
              <a:t>análisis</a:t>
            </a:r>
            <a:r>
              <a:rPr sz="1400" b="0" dirty="0">
                <a:solidFill>
                  <a:srgbClr val="333333"/>
                </a:solidFill>
              </a:rPr>
              <a:t> I-O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217920" y="1325880"/>
            <a:ext cx="5605272" cy="2057400"/>
          </a:xfrm>
          <a:prstGeom prst="rect">
            <a:avLst/>
          </a:prstGeom>
          <a:solidFill>
            <a:srgbClr val="FFFFFF"/>
          </a:solidFill>
          <a:ln w="9525">
            <a:solidFill>
              <a:srgbClr val="D8D8D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ectangle 12"/>
          <p:cNvSpPr/>
          <p:nvPr/>
        </p:nvSpPr>
        <p:spPr>
          <a:xfrm>
            <a:off x="6217920" y="1325880"/>
            <a:ext cx="5605272" cy="457200"/>
          </a:xfrm>
          <a:prstGeom prst="rect">
            <a:avLst/>
          </a:prstGeom>
          <a:solidFill>
            <a:srgbClr val="C99A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327648" y="1371600"/>
            <a:ext cx="53858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b="1">
                <a:solidFill>
                  <a:srgbClr val="FFFFFF"/>
                </a:solidFill>
              </a:rPr>
              <a:t>Pregunta central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64224" y="1874519"/>
            <a:ext cx="5312664" cy="10310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 dirty="0">
                <a:solidFill>
                  <a:srgbClr val="333333"/>
                </a:solidFill>
              </a:rPr>
              <a:t>¿</a:t>
            </a:r>
            <a:r>
              <a:rPr sz="1400" b="0" dirty="0" err="1">
                <a:solidFill>
                  <a:srgbClr val="333333"/>
                </a:solidFill>
              </a:rPr>
              <a:t>Nodo</a:t>
            </a:r>
            <a:r>
              <a:rPr sz="1400" b="0" dirty="0">
                <a:solidFill>
                  <a:srgbClr val="333333"/>
                </a:solidFill>
              </a:rPr>
              <a:t> </a:t>
            </a:r>
            <a:r>
              <a:rPr sz="1400" b="0" dirty="0" err="1">
                <a:solidFill>
                  <a:srgbClr val="333333"/>
                </a:solidFill>
              </a:rPr>
              <a:t>estratégico</a:t>
            </a:r>
            <a:r>
              <a:rPr sz="1400" b="0" dirty="0">
                <a:solidFill>
                  <a:srgbClr val="333333"/>
                </a:solidFill>
              </a:rPr>
              <a:t> o </a:t>
            </a:r>
            <a:r>
              <a:rPr sz="1400" b="0" dirty="0" err="1">
                <a:solidFill>
                  <a:srgbClr val="333333"/>
                </a:solidFill>
              </a:rPr>
              <a:t>periférico</a:t>
            </a:r>
            <a:r>
              <a:rPr sz="1400" b="0" dirty="0">
                <a:solidFill>
                  <a:srgbClr val="333333"/>
                </a:solidFill>
              </a:rPr>
              <a:t> de la </a:t>
            </a:r>
            <a:r>
              <a:rPr sz="1400" b="0" dirty="0" err="1">
                <a:solidFill>
                  <a:srgbClr val="333333"/>
                </a:solidFill>
              </a:rPr>
              <a:t>economía</a:t>
            </a:r>
            <a:r>
              <a:rPr sz="1400" b="0" dirty="0">
                <a:solidFill>
                  <a:srgbClr val="333333"/>
                </a:solidFill>
              </a:rPr>
              <a:t> mexicana?</a:t>
            </a:r>
          </a:p>
          <a:p>
            <a:pPr>
              <a:spcBef>
                <a:spcPts val="0"/>
              </a:spcBef>
              <a:spcAft>
                <a:spcPts val="300"/>
              </a:spcAft>
            </a:pPr>
            <a:endParaRPr sz="1400" b="0" dirty="0">
              <a:solidFill>
                <a:srgbClr val="333333"/>
              </a:solidFill>
            </a:endParaRP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 dirty="0">
                <a:solidFill>
                  <a:srgbClr val="333333"/>
                </a:solidFill>
              </a:rPr>
              <a:t>¿Sector clave o sector </a:t>
            </a:r>
            <a:r>
              <a:rPr sz="1400" b="0" dirty="0" err="1">
                <a:solidFill>
                  <a:srgbClr val="333333"/>
                </a:solidFill>
              </a:rPr>
              <a:t>puente</a:t>
            </a:r>
            <a:r>
              <a:rPr sz="1400" b="0" dirty="0">
                <a:solidFill>
                  <a:srgbClr val="333333"/>
                </a:solidFill>
              </a:rPr>
              <a:t> </a:t>
            </a:r>
            <a:r>
              <a:rPr sz="1400" b="0" dirty="0" err="1">
                <a:solidFill>
                  <a:srgbClr val="333333"/>
                </a:solidFill>
              </a:rPr>
              <a:t>que</a:t>
            </a:r>
            <a:r>
              <a:rPr sz="1400" b="0" dirty="0">
                <a:solidFill>
                  <a:srgbClr val="333333"/>
                </a:solidFill>
              </a:rPr>
              <a:t> </a:t>
            </a:r>
            <a:r>
              <a:rPr sz="1400" b="0" dirty="0" err="1">
                <a:solidFill>
                  <a:srgbClr val="333333"/>
                </a:solidFill>
              </a:rPr>
              <a:t>articula</a:t>
            </a:r>
            <a:r>
              <a:rPr sz="1400" b="0" dirty="0">
                <a:solidFill>
                  <a:srgbClr val="333333"/>
                </a:solidFill>
              </a:rPr>
              <a:t> </a:t>
            </a:r>
            <a:r>
              <a:rPr sz="1400" b="0" dirty="0" err="1">
                <a:solidFill>
                  <a:srgbClr val="333333"/>
                </a:solidFill>
              </a:rPr>
              <a:t>energía</a:t>
            </a:r>
            <a:r>
              <a:rPr sz="1400" b="0" dirty="0">
                <a:solidFill>
                  <a:srgbClr val="333333"/>
                </a:solidFill>
              </a:rPr>
              <a:t> ↔ </a:t>
            </a:r>
            <a:r>
              <a:rPr sz="1400" b="0" dirty="0" err="1">
                <a:solidFill>
                  <a:srgbClr val="333333"/>
                </a:solidFill>
              </a:rPr>
              <a:t>agricultura</a:t>
            </a:r>
            <a:r>
              <a:rPr sz="1400" b="0" dirty="0">
                <a:solidFill>
                  <a:srgbClr val="333333"/>
                </a:solidFill>
              </a:rPr>
              <a:t> sin ser </a:t>
            </a:r>
            <a:r>
              <a:rPr sz="1400" b="0" dirty="0" err="1">
                <a:solidFill>
                  <a:srgbClr val="333333"/>
                </a:solidFill>
              </a:rPr>
              <a:t>ancla</a:t>
            </a:r>
            <a:r>
              <a:rPr sz="1400" b="0" dirty="0">
                <a:solidFill>
                  <a:srgbClr val="333333"/>
                </a:solidFill>
              </a:rPr>
              <a:t> </a:t>
            </a:r>
            <a:r>
              <a:rPr sz="1400" b="0" dirty="0" err="1">
                <a:solidFill>
                  <a:srgbClr val="333333"/>
                </a:solidFill>
              </a:rPr>
              <a:t>dominante</a:t>
            </a:r>
            <a:r>
              <a:rPr sz="1400" b="0" dirty="0">
                <a:solidFill>
                  <a:srgbClr val="333333"/>
                </a:solidFill>
              </a:rPr>
              <a:t>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20040" y="3520440"/>
            <a:ext cx="3520440" cy="2743200"/>
          </a:xfrm>
          <a:prstGeom prst="rect">
            <a:avLst/>
          </a:prstGeom>
          <a:solidFill>
            <a:srgbClr val="FFFFFF"/>
          </a:solidFill>
          <a:ln w="9525">
            <a:solidFill>
              <a:srgbClr val="D8D8D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Rectangle 16"/>
          <p:cNvSpPr/>
          <p:nvPr/>
        </p:nvSpPr>
        <p:spPr>
          <a:xfrm>
            <a:off x="320040" y="3520440"/>
            <a:ext cx="3520440" cy="457200"/>
          </a:xfrm>
          <a:prstGeom prst="rect">
            <a:avLst/>
          </a:prstGeom>
          <a:solidFill>
            <a:srgbClr val="2D6A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429768" y="3566160"/>
            <a:ext cx="33009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b="1">
                <a:solidFill>
                  <a:srgbClr val="FFFFFF"/>
                </a:solidFill>
              </a:rPr>
              <a:t>Rasmussen-Hirschman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66344" y="4069080"/>
            <a:ext cx="3227832" cy="21214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>
                <a:solidFill>
                  <a:srgbClr val="333333"/>
                </a:solidFill>
              </a:rPr>
              <a:t>BLI: encadenamiento hacia atrás (proveedores)</a:t>
            </a: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>
                <a:solidFill>
                  <a:srgbClr val="333333"/>
                </a:solidFill>
              </a:rPr>
              <a:t>FLI: encadenamiento hacia adelante (clientes)</a:t>
            </a:r>
          </a:p>
          <a:p>
            <a:pPr>
              <a:spcBef>
                <a:spcPts val="0"/>
              </a:spcBef>
              <a:spcAft>
                <a:spcPts val="300"/>
              </a:spcAft>
            </a:pPr>
            <a:endParaRPr sz="1400" b="0">
              <a:solidFill>
                <a:srgbClr val="333333"/>
              </a:solidFill>
            </a:endParaRP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>
                <a:solidFill>
                  <a:srgbClr val="333333"/>
                </a:solidFill>
              </a:rPr>
              <a:t>BLI&gt;1 y FLI&gt;1 → Sector clave</a:t>
            </a: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>
                <a:solidFill>
                  <a:srgbClr val="333333"/>
                </a:solidFill>
              </a:rPr>
              <a:t>Normalizado por media de (I−A)⁻¹ (n=834)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297680" y="3520440"/>
            <a:ext cx="3520440" cy="2743200"/>
          </a:xfrm>
          <a:prstGeom prst="rect">
            <a:avLst/>
          </a:prstGeom>
          <a:solidFill>
            <a:srgbClr val="FFFFFF"/>
          </a:solidFill>
          <a:ln w="9525">
            <a:solidFill>
              <a:srgbClr val="D8D8D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Rectangle 20"/>
          <p:cNvSpPr/>
          <p:nvPr/>
        </p:nvSpPr>
        <p:spPr>
          <a:xfrm>
            <a:off x="4297680" y="3520440"/>
            <a:ext cx="3520440" cy="457200"/>
          </a:xfrm>
          <a:prstGeom prst="rect">
            <a:avLst/>
          </a:prstGeom>
          <a:solidFill>
            <a:srgbClr val="C85F3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4407408" y="3566160"/>
            <a:ext cx="33009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b="1">
                <a:solidFill>
                  <a:srgbClr val="FFFFFF"/>
                </a:solidFill>
              </a:rPr>
              <a:t>Análisis de redes (grafos)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443984" y="4069080"/>
            <a:ext cx="3227832" cy="21214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 dirty="0">
                <a:solidFill>
                  <a:srgbClr val="333333"/>
                </a:solidFill>
              </a:rPr>
              <a:t>G=(V,E,W): 834 </a:t>
            </a:r>
            <a:r>
              <a:rPr sz="1400" b="0" dirty="0" err="1">
                <a:solidFill>
                  <a:srgbClr val="333333"/>
                </a:solidFill>
              </a:rPr>
              <a:t>nodos</a:t>
            </a:r>
            <a:r>
              <a:rPr sz="1400" b="0" dirty="0">
                <a:solidFill>
                  <a:srgbClr val="333333"/>
                </a:solidFill>
              </a:rPr>
              <a:t>; </a:t>
            </a:r>
            <a:r>
              <a:rPr sz="1400" b="0" dirty="0" err="1">
                <a:solidFill>
                  <a:srgbClr val="333333"/>
                </a:solidFill>
              </a:rPr>
              <a:t>aristas</a:t>
            </a:r>
            <a:r>
              <a:rPr sz="1400" b="0" dirty="0">
                <a:solidFill>
                  <a:srgbClr val="333333"/>
                </a:solidFill>
              </a:rPr>
              <a:t> = </a:t>
            </a:r>
            <a:r>
              <a:rPr sz="1400" b="0" dirty="0" err="1">
                <a:solidFill>
                  <a:srgbClr val="333333"/>
                </a:solidFill>
              </a:rPr>
              <a:t>coeficientes</a:t>
            </a:r>
            <a:r>
              <a:rPr sz="1400" b="0" dirty="0">
                <a:solidFill>
                  <a:srgbClr val="333333"/>
                </a:solidFill>
              </a:rPr>
              <a:t> </a:t>
            </a:r>
            <a:r>
              <a:rPr sz="1400" b="0" dirty="0" err="1">
                <a:solidFill>
                  <a:srgbClr val="333333"/>
                </a:solidFill>
              </a:rPr>
              <a:t>técnicos</a:t>
            </a:r>
            <a:endParaRPr sz="1400" b="0" dirty="0">
              <a:solidFill>
                <a:srgbClr val="333333"/>
              </a:solidFill>
            </a:endParaRPr>
          </a:p>
          <a:p>
            <a:pPr>
              <a:spcBef>
                <a:spcPts val="0"/>
              </a:spcBef>
              <a:spcAft>
                <a:spcPts val="300"/>
              </a:spcAft>
            </a:pPr>
            <a:endParaRPr sz="1400" b="0" dirty="0">
              <a:solidFill>
                <a:srgbClr val="333333"/>
              </a:solidFill>
            </a:endParaRP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 dirty="0">
                <a:solidFill>
                  <a:srgbClr val="333333"/>
                </a:solidFill>
              </a:rPr>
              <a:t>3 </a:t>
            </a:r>
            <a:r>
              <a:rPr sz="1400" b="0" dirty="0" err="1">
                <a:solidFill>
                  <a:srgbClr val="333333"/>
                </a:solidFill>
              </a:rPr>
              <a:t>centralidades</a:t>
            </a:r>
            <a:r>
              <a:rPr sz="1400" b="0" dirty="0">
                <a:solidFill>
                  <a:srgbClr val="333333"/>
                </a:solidFill>
              </a:rPr>
              <a:t> (Borgatti 2009):</a:t>
            </a: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 dirty="0">
                <a:solidFill>
                  <a:srgbClr val="333333"/>
                </a:solidFill>
              </a:rPr>
              <a:t>· Grado </a:t>
            </a:r>
            <a:r>
              <a:rPr sz="1400" b="0" dirty="0" err="1">
                <a:solidFill>
                  <a:srgbClr val="333333"/>
                </a:solidFill>
              </a:rPr>
              <a:t>ponderado</a:t>
            </a:r>
            <a:r>
              <a:rPr sz="1400" b="0" dirty="0">
                <a:solidFill>
                  <a:srgbClr val="333333"/>
                </a:solidFill>
              </a:rPr>
              <a:t> (BLI/FLI </a:t>
            </a:r>
            <a:r>
              <a:rPr sz="1400" b="0" dirty="0" err="1">
                <a:solidFill>
                  <a:srgbClr val="333333"/>
                </a:solidFill>
              </a:rPr>
              <a:t>directos</a:t>
            </a:r>
            <a:r>
              <a:rPr sz="1400" b="0" dirty="0">
                <a:solidFill>
                  <a:srgbClr val="333333"/>
                </a:solidFill>
              </a:rPr>
              <a:t>)</a:t>
            </a: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 dirty="0">
                <a:solidFill>
                  <a:srgbClr val="333333"/>
                </a:solidFill>
              </a:rPr>
              <a:t>· </a:t>
            </a:r>
            <a:r>
              <a:rPr sz="1400" b="0" dirty="0" err="1">
                <a:solidFill>
                  <a:srgbClr val="333333"/>
                </a:solidFill>
              </a:rPr>
              <a:t>Espectral</a:t>
            </a:r>
            <a:r>
              <a:rPr sz="1400" b="0" dirty="0">
                <a:solidFill>
                  <a:srgbClr val="333333"/>
                </a:solidFill>
              </a:rPr>
              <a:t>: </a:t>
            </a:r>
            <a:r>
              <a:rPr sz="1400" b="0" dirty="0" err="1">
                <a:solidFill>
                  <a:srgbClr val="333333"/>
                </a:solidFill>
              </a:rPr>
              <a:t>posición</a:t>
            </a:r>
            <a:r>
              <a:rPr sz="1400" b="0" dirty="0">
                <a:solidFill>
                  <a:srgbClr val="333333"/>
                </a:solidFill>
              </a:rPr>
              <a:t> </a:t>
            </a:r>
            <a:r>
              <a:rPr sz="1400" b="0" dirty="0" err="1">
                <a:solidFill>
                  <a:srgbClr val="333333"/>
                </a:solidFill>
              </a:rPr>
              <a:t>en</a:t>
            </a:r>
            <a:r>
              <a:rPr sz="1400" b="0" dirty="0">
                <a:solidFill>
                  <a:srgbClr val="333333"/>
                </a:solidFill>
              </a:rPr>
              <a:t> </a:t>
            </a:r>
            <a:r>
              <a:rPr sz="1400" b="0" dirty="0" err="1">
                <a:solidFill>
                  <a:srgbClr val="333333"/>
                </a:solidFill>
              </a:rPr>
              <a:t>el</a:t>
            </a:r>
            <a:r>
              <a:rPr sz="1400" b="0" dirty="0">
                <a:solidFill>
                  <a:srgbClr val="333333"/>
                </a:solidFill>
              </a:rPr>
              <a:t> </a:t>
            </a:r>
            <a:r>
              <a:rPr sz="1400" b="0" dirty="0" err="1">
                <a:solidFill>
                  <a:srgbClr val="333333"/>
                </a:solidFill>
              </a:rPr>
              <a:t>núcleo</a:t>
            </a:r>
            <a:r>
              <a:rPr sz="1400" b="0" dirty="0">
                <a:solidFill>
                  <a:srgbClr val="333333"/>
                </a:solidFill>
              </a:rPr>
              <a:t> </a:t>
            </a:r>
            <a:r>
              <a:rPr sz="1400" b="0" dirty="0" err="1">
                <a:solidFill>
                  <a:srgbClr val="333333"/>
                </a:solidFill>
              </a:rPr>
              <a:t>sistémico</a:t>
            </a:r>
            <a:endParaRPr sz="1400" b="0" dirty="0">
              <a:solidFill>
                <a:srgbClr val="333333"/>
              </a:solidFill>
            </a:endParaRP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 dirty="0">
                <a:solidFill>
                  <a:srgbClr val="333333"/>
                </a:solidFill>
              </a:rPr>
              <a:t>· </a:t>
            </a:r>
            <a:r>
              <a:rPr sz="1400" b="0" dirty="0" err="1">
                <a:solidFill>
                  <a:srgbClr val="333333"/>
                </a:solidFill>
              </a:rPr>
              <a:t>Intermediación</a:t>
            </a:r>
            <a:r>
              <a:rPr sz="1400" b="0" dirty="0">
                <a:solidFill>
                  <a:srgbClr val="333333"/>
                </a:solidFill>
              </a:rPr>
              <a:t>: </a:t>
            </a:r>
            <a:r>
              <a:rPr sz="1400" b="0" dirty="0" err="1">
                <a:solidFill>
                  <a:srgbClr val="333333"/>
                </a:solidFill>
              </a:rPr>
              <a:t>nodo</a:t>
            </a:r>
            <a:r>
              <a:rPr sz="1400" b="0" dirty="0">
                <a:solidFill>
                  <a:srgbClr val="333333"/>
                </a:solidFill>
              </a:rPr>
              <a:t> de paso</a:t>
            </a:r>
          </a:p>
        </p:txBody>
      </p:sp>
      <p:sp>
        <p:nvSpPr>
          <p:cNvPr id="24" name="Rectangle 23"/>
          <p:cNvSpPr/>
          <p:nvPr/>
        </p:nvSpPr>
        <p:spPr>
          <a:xfrm>
            <a:off x="8275320" y="3520440"/>
            <a:ext cx="3520440" cy="2743200"/>
          </a:xfrm>
          <a:prstGeom prst="rect">
            <a:avLst/>
          </a:prstGeom>
          <a:solidFill>
            <a:srgbClr val="FFFFFF"/>
          </a:solidFill>
          <a:ln w="9525">
            <a:solidFill>
              <a:srgbClr val="D8D8D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Rectangle 24"/>
          <p:cNvSpPr/>
          <p:nvPr/>
        </p:nvSpPr>
        <p:spPr>
          <a:xfrm>
            <a:off x="8275320" y="3520440"/>
            <a:ext cx="3520440" cy="457200"/>
          </a:xfrm>
          <a:prstGeom prst="rect">
            <a:avLst/>
          </a:prstGeom>
          <a:solidFill>
            <a:srgbClr val="C99A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8385048" y="3566160"/>
            <a:ext cx="33009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b="1">
                <a:solidFill>
                  <a:srgbClr val="FFFFFF"/>
                </a:solidFill>
              </a:rPr>
              <a:t>Representación de Solís (2015)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421624" y="4069080"/>
            <a:ext cx="3227832" cy="21214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 dirty="0">
                <a:solidFill>
                  <a:srgbClr val="333333"/>
                </a:solidFill>
              </a:rPr>
              <a:t>s = BL + </a:t>
            </a:r>
            <a:r>
              <a:rPr sz="1400" b="0" dirty="0" err="1">
                <a:solidFill>
                  <a:srgbClr val="333333"/>
                </a:solidFill>
              </a:rPr>
              <a:t>i·FL</a:t>
            </a:r>
            <a:r>
              <a:rPr sz="1400" b="0" dirty="0">
                <a:solidFill>
                  <a:srgbClr val="333333"/>
                </a:solidFill>
              </a:rPr>
              <a:t>  ∈  ℂ</a:t>
            </a:r>
          </a:p>
          <a:p>
            <a:pPr>
              <a:spcBef>
                <a:spcPts val="0"/>
              </a:spcBef>
              <a:spcAft>
                <a:spcPts val="300"/>
              </a:spcAft>
            </a:pPr>
            <a:endParaRPr sz="1400" b="0" dirty="0">
              <a:solidFill>
                <a:srgbClr val="333333"/>
              </a:solidFill>
            </a:endParaRP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 dirty="0">
                <a:solidFill>
                  <a:srgbClr val="333333"/>
                </a:solidFill>
              </a:rPr>
              <a:t>|s|: </a:t>
            </a:r>
            <a:r>
              <a:rPr sz="1400" b="0" dirty="0" err="1">
                <a:solidFill>
                  <a:srgbClr val="333333"/>
                </a:solidFill>
              </a:rPr>
              <a:t>influencia</a:t>
            </a:r>
            <a:r>
              <a:rPr sz="1400" b="0" dirty="0">
                <a:solidFill>
                  <a:srgbClr val="333333"/>
                </a:solidFill>
              </a:rPr>
              <a:t> total;  θ: </a:t>
            </a:r>
            <a:r>
              <a:rPr sz="1400" b="0" dirty="0" err="1">
                <a:solidFill>
                  <a:srgbClr val="333333"/>
                </a:solidFill>
              </a:rPr>
              <a:t>dirección</a:t>
            </a:r>
            <a:endParaRPr sz="1400" b="0" dirty="0">
              <a:solidFill>
                <a:srgbClr val="333333"/>
              </a:solidFill>
            </a:endParaRP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 dirty="0">
                <a:solidFill>
                  <a:srgbClr val="333333"/>
                </a:solidFill>
              </a:rPr>
              <a:t>  θ&gt;π/4 → </a:t>
            </a:r>
            <a:r>
              <a:rPr sz="1400" b="0" dirty="0" err="1">
                <a:solidFill>
                  <a:srgbClr val="333333"/>
                </a:solidFill>
              </a:rPr>
              <a:t>predomina</a:t>
            </a:r>
            <a:r>
              <a:rPr sz="1400" b="0" dirty="0">
                <a:solidFill>
                  <a:srgbClr val="333333"/>
                </a:solidFill>
              </a:rPr>
              <a:t> </a:t>
            </a:r>
            <a:r>
              <a:rPr sz="1400" b="0" dirty="0" err="1">
                <a:solidFill>
                  <a:srgbClr val="333333"/>
                </a:solidFill>
              </a:rPr>
              <a:t>proveedor</a:t>
            </a:r>
            <a:endParaRPr sz="1400" b="0" dirty="0">
              <a:solidFill>
                <a:srgbClr val="333333"/>
              </a:solidFill>
            </a:endParaRPr>
          </a:p>
          <a:p>
            <a:pPr>
              <a:spcBef>
                <a:spcPts val="0"/>
              </a:spcBef>
              <a:spcAft>
                <a:spcPts val="300"/>
              </a:spcAft>
            </a:pPr>
            <a:endParaRPr sz="1400" b="0" dirty="0">
              <a:solidFill>
                <a:srgbClr val="333333"/>
              </a:solidFill>
            </a:endParaRP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 dirty="0" err="1">
                <a:solidFill>
                  <a:srgbClr val="333333"/>
                </a:solidFill>
              </a:rPr>
              <a:t>Captura</a:t>
            </a:r>
            <a:r>
              <a:rPr sz="1400" b="0" dirty="0">
                <a:solidFill>
                  <a:srgbClr val="333333"/>
                </a:solidFill>
              </a:rPr>
              <a:t> la </a:t>
            </a:r>
            <a:r>
              <a:rPr sz="1400" b="0" dirty="0" err="1">
                <a:solidFill>
                  <a:srgbClr val="333333"/>
                </a:solidFill>
              </a:rPr>
              <a:t>asimetría</a:t>
            </a:r>
            <a:r>
              <a:rPr sz="1400" b="0" dirty="0">
                <a:solidFill>
                  <a:srgbClr val="333333"/>
                </a:solidFill>
              </a:rPr>
              <a:t> BLI/FLI </a:t>
            </a:r>
            <a:r>
              <a:rPr sz="1400" b="0" dirty="0" err="1">
                <a:solidFill>
                  <a:srgbClr val="333333"/>
                </a:solidFill>
              </a:rPr>
              <a:t>en</a:t>
            </a:r>
            <a:r>
              <a:rPr sz="1400" b="0" dirty="0">
                <a:solidFill>
                  <a:srgbClr val="333333"/>
                </a:solidFill>
              </a:rPr>
              <a:t> </a:t>
            </a:r>
            <a:r>
              <a:rPr sz="1400" b="0" dirty="0" err="1">
                <a:solidFill>
                  <a:srgbClr val="333333"/>
                </a:solidFill>
              </a:rPr>
              <a:t>una</a:t>
            </a:r>
            <a:r>
              <a:rPr sz="1400" b="0" dirty="0">
                <a:solidFill>
                  <a:srgbClr val="333333"/>
                </a:solidFill>
              </a:rPr>
              <a:t> </a:t>
            </a:r>
            <a:r>
              <a:rPr sz="1400" b="0" dirty="0" err="1">
                <a:solidFill>
                  <a:srgbClr val="333333"/>
                </a:solidFill>
              </a:rPr>
              <a:t>métrica</a:t>
            </a:r>
            <a:endParaRPr sz="1400" b="0" dirty="0">
              <a:solidFill>
                <a:srgbClr val="333333"/>
              </a:solidFill>
            </a:endParaRP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 dirty="0">
                <a:solidFill>
                  <a:srgbClr val="333333"/>
                </a:solidFill>
              </a:rPr>
              <a:t>θ </a:t>
            </a:r>
            <a:r>
              <a:rPr sz="1400" b="0" dirty="0" err="1">
                <a:solidFill>
                  <a:srgbClr val="333333"/>
                </a:solidFill>
              </a:rPr>
              <a:t>estable</a:t>
            </a:r>
            <a:r>
              <a:rPr sz="1400" b="0" dirty="0">
                <a:solidFill>
                  <a:srgbClr val="333333"/>
                </a:solidFill>
              </a:rPr>
              <a:t> ante apertura; |s| </a:t>
            </a:r>
            <a:r>
              <a:rPr sz="1400" b="0" dirty="0" err="1">
                <a:solidFill>
                  <a:srgbClr val="333333"/>
                </a:solidFill>
              </a:rPr>
              <a:t>crece</a:t>
            </a:r>
            <a:endParaRPr sz="1400" b="0" dirty="0">
              <a:solidFill>
                <a:srgbClr val="333333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5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88952" cy="1143000"/>
          </a:xfrm>
          <a:prstGeom prst="rect">
            <a:avLst/>
          </a:prstGeom>
          <a:solidFill>
            <a:srgbClr val="2D6A4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73152"/>
            <a:ext cx="112471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200" b="1" i="0" dirty="0" err="1">
                <a:solidFill>
                  <a:srgbClr val="FFFFFF"/>
                </a:solidFill>
                <a:latin typeface="Calibri"/>
              </a:rPr>
              <a:t>Resultado</a:t>
            </a:r>
            <a:r>
              <a:rPr sz="3200" b="1" i="0" dirty="0">
                <a:solidFill>
                  <a:srgbClr val="FFFFFF"/>
                </a:solidFill>
                <a:latin typeface="Calibri"/>
              </a:rPr>
              <a:t> 1: Sector clave </a:t>
            </a:r>
            <a:r>
              <a:rPr sz="3200" b="1" i="0" dirty="0" err="1">
                <a:solidFill>
                  <a:srgbClr val="FFFFFF"/>
                </a:solidFill>
                <a:latin typeface="Calibri"/>
              </a:rPr>
              <a:t>por</a:t>
            </a:r>
            <a:r>
              <a:rPr sz="3200" b="1" i="0" dirty="0">
                <a:solidFill>
                  <a:srgbClr val="FFFFFF"/>
                </a:solidFill>
                <a:latin typeface="Calibri"/>
              </a:rPr>
              <a:t> la norma </a:t>
            </a:r>
            <a:r>
              <a:rPr sz="3200" b="1" i="0" dirty="0" err="1">
                <a:solidFill>
                  <a:srgbClr val="FFFFFF"/>
                </a:solidFill>
                <a:latin typeface="Calibri"/>
              </a:rPr>
              <a:t>clásica</a:t>
            </a:r>
            <a:endParaRPr sz="3200" b="1" i="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804672"/>
            <a:ext cx="1124712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0" i="0" dirty="0" err="1">
                <a:solidFill>
                  <a:srgbClr val="B7E4C7"/>
                </a:solidFill>
                <a:latin typeface="Calibri"/>
              </a:rPr>
              <a:t>Cuadrante</a:t>
            </a:r>
            <a:r>
              <a:rPr sz="1600" b="0" i="0" dirty="0">
                <a:solidFill>
                  <a:srgbClr val="B7E4C7"/>
                </a:solidFill>
                <a:latin typeface="Calibri"/>
              </a:rPr>
              <a:t> Rasmussen-Hirschman — 834 </a:t>
            </a:r>
            <a:r>
              <a:rPr sz="1600" b="0" i="0" dirty="0" err="1">
                <a:solidFill>
                  <a:srgbClr val="B7E4C7"/>
                </a:solidFill>
                <a:latin typeface="Calibri"/>
              </a:rPr>
              <a:t>sectores</a:t>
            </a:r>
            <a:r>
              <a:rPr sz="1600" b="0" i="0" dirty="0">
                <a:solidFill>
                  <a:srgbClr val="B7E4C7"/>
                </a:solidFill>
                <a:latin typeface="Calibri"/>
              </a:rPr>
              <a:t> MIP México 2018</a:t>
            </a:r>
          </a:p>
        </p:txBody>
      </p:sp>
      <p:sp>
        <p:nvSpPr>
          <p:cNvPr id="5" name="Rectangle 4"/>
          <p:cNvSpPr/>
          <p:nvPr/>
        </p:nvSpPr>
        <p:spPr>
          <a:xfrm>
            <a:off x="283464" y="1243584"/>
            <a:ext cx="7205472" cy="5010912"/>
          </a:xfrm>
          <a:prstGeom prst="rect">
            <a:avLst/>
          </a:prstGeom>
          <a:solidFill>
            <a:srgbClr val="FFFFFF"/>
          </a:solidFill>
          <a:ln w="9525">
            <a:solidFill>
              <a:srgbClr val="D4CFC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6" name="Picture 5" descr="fig_p7_i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0" y="1280160"/>
            <a:ext cx="7132320" cy="493776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764272" y="1691640"/>
            <a:ext cx="1969008" cy="1188720"/>
          </a:xfrm>
          <a:prstGeom prst="rect">
            <a:avLst/>
          </a:prstGeom>
          <a:solidFill>
            <a:srgbClr val="2D6A4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830352" y="1737360"/>
            <a:ext cx="1811487" cy="685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3800" b="1" i="0">
                <a:solidFill>
                  <a:srgbClr val="E9C46A"/>
                </a:solidFill>
                <a:latin typeface="Calibri"/>
              </a:rPr>
              <a:t>1.27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817136" y="2404872"/>
            <a:ext cx="184299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100" b="0" i="0">
                <a:solidFill>
                  <a:srgbClr val="FFFFFF"/>
                </a:solidFill>
                <a:latin typeface="Calibri"/>
              </a:rPr>
              <a:t>BLI — pos. 96/834
(percentil 88.5)</a:t>
            </a:r>
          </a:p>
        </p:txBody>
      </p:sp>
      <p:sp>
        <p:nvSpPr>
          <p:cNvPr id="10" name="Rectangle 9"/>
          <p:cNvSpPr/>
          <p:nvPr/>
        </p:nvSpPr>
        <p:spPr>
          <a:xfrm>
            <a:off x="9806432" y="1691640"/>
            <a:ext cx="1969008" cy="1188720"/>
          </a:xfrm>
          <a:prstGeom prst="rect">
            <a:avLst/>
          </a:prstGeom>
          <a:solidFill>
            <a:srgbClr val="2D6A4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9872512" y="1737360"/>
            <a:ext cx="1811487" cy="685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3800" b="1" i="0">
                <a:solidFill>
                  <a:srgbClr val="E9C46A"/>
                </a:solidFill>
                <a:latin typeface="Calibri"/>
              </a:rPr>
              <a:t>4.12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859296" y="2404872"/>
            <a:ext cx="1842991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100" b="0" i="0">
                <a:solidFill>
                  <a:srgbClr val="FFFFFF"/>
                </a:solidFill>
                <a:latin typeface="Calibri"/>
              </a:rPr>
              <a:t>FLI — pos. 21/834
(percentil 97.5)</a:t>
            </a:r>
          </a:p>
        </p:txBody>
      </p:sp>
      <p:sp>
        <p:nvSpPr>
          <p:cNvPr id="13" name="Rectangle 12"/>
          <p:cNvSpPr/>
          <p:nvPr/>
        </p:nvSpPr>
        <p:spPr>
          <a:xfrm>
            <a:off x="8729512" y="2980944"/>
            <a:ext cx="2286000" cy="1188720"/>
          </a:xfrm>
          <a:prstGeom prst="rect">
            <a:avLst/>
          </a:prstGeom>
          <a:solidFill>
            <a:srgbClr val="2D6A4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8820952" y="3026664"/>
            <a:ext cx="2103120" cy="685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3800" b="1" i="0">
                <a:solidFill>
                  <a:srgbClr val="E9C46A"/>
                </a:solidFill>
                <a:latin typeface="Calibri"/>
              </a:rPr>
              <a:t>3.24×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802664" y="3694176"/>
            <a:ext cx="2139696" cy="411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100" b="0" i="0">
                <a:solidFill>
                  <a:srgbClr val="FFFFFF"/>
                </a:solidFill>
                <a:latin typeface="Calibri"/>
              </a:rPr>
              <a:t>Ratio FLI/BLI
puente asimétrico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764272" y="4270248"/>
            <a:ext cx="4011168" cy="1536192"/>
          </a:xfrm>
          <a:prstGeom prst="rect">
            <a:avLst/>
          </a:prstGeom>
          <a:solidFill>
            <a:srgbClr val="F0F7F3"/>
          </a:solidFill>
          <a:ln w="9525">
            <a:solidFill>
              <a:srgbClr val="40916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7901432" y="4315968"/>
            <a:ext cx="3743757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0" i="0" dirty="0">
                <a:solidFill>
                  <a:srgbClr val="2C2C2C"/>
                </a:solidFill>
                <a:latin typeface="Calibri"/>
              </a:rPr>
              <a:t>Fertilizantes (325310): </a:t>
            </a:r>
            <a:r>
              <a:rPr sz="1400" b="0" i="0" dirty="0" err="1">
                <a:solidFill>
                  <a:srgbClr val="2C2C2C"/>
                </a:solidFill>
                <a:latin typeface="Calibri"/>
              </a:rPr>
              <a:t>cuadrante</a:t>
            </a:r>
            <a:r>
              <a:rPr sz="1400" b="0" i="0" dirty="0">
                <a:solidFill>
                  <a:srgbClr val="2C2C2C"/>
                </a:solidFill>
                <a:latin typeface="Calibri"/>
              </a:rPr>
              <a:t> sector clave.
FLI &gt;&gt; BLI: la </a:t>
            </a:r>
            <a:r>
              <a:rPr sz="1400" b="0" i="0" dirty="0" err="1">
                <a:solidFill>
                  <a:srgbClr val="2C2C2C"/>
                </a:solidFill>
                <a:latin typeface="Calibri"/>
              </a:rPr>
              <a:t>influencia</a:t>
            </a:r>
            <a:r>
              <a:rPr sz="1400" b="0" i="0" dirty="0">
                <a:solidFill>
                  <a:srgbClr val="2C2C2C"/>
                </a:solidFill>
                <a:latin typeface="Calibri"/>
              </a:rPr>
              <a:t> es </a:t>
            </a:r>
            <a:r>
              <a:rPr sz="1400" b="0" i="0" dirty="0" err="1">
                <a:solidFill>
                  <a:srgbClr val="2C2C2C"/>
                </a:solidFill>
                <a:latin typeface="Calibri"/>
              </a:rPr>
              <a:t>predominantemente</a:t>
            </a:r>
            <a:r>
              <a:rPr sz="1400" b="0" i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2C2C2C"/>
                </a:solidFill>
                <a:latin typeface="Calibri"/>
              </a:rPr>
              <a:t>como</a:t>
            </a:r>
            <a:r>
              <a:rPr sz="1400" b="0" i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i="0" dirty="0" err="1">
                <a:solidFill>
                  <a:srgbClr val="2C2C2C"/>
                </a:solidFill>
                <a:latin typeface="Calibri"/>
              </a:rPr>
              <a:t>proveedor</a:t>
            </a:r>
            <a:r>
              <a:rPr sz="1400" b="0" i="0" dirty="0">
                <a:solidFill>
                  <a:srgbClr val="2C2C2C"/>
                </a:solidFill>
                <a:latin typeface="Calibri"/>
              </a:rPr>
              <a:t>.</a:t>
            </a:r>
          </a:p>
          <a:p>
            <a:r>
              <a:rPr sz="1400" i="1" dirty="0">
                <a:solidFill>
                  <a:srgbClr val="333333"/>
                </a:solidFill>
              </a:rPr>
              <a:t>0.06 % del VBP </a:t>
            </a:r>
            <a:r>
              <a:rPr sz="1400" i="1" dirty="0" err="1">
                <a:solidFill>
                  <a:srgbClr val="333333"/>
                </a:solidFill>
              </a:rPr>
              <a:t>nacional</a:t>
            </a:r>
            <a:r>
              <a:rPr sz="1400" i="1" dirty="0">
                <a:solidFill>
                  <a:srgbClr val="333333"/>
                </a:solidFill>
              </a:rPr>
              <a:t>, </a:t>
            </a:r>
            <a:r>
              <a:rPr sz="1400" b="1" i="1" dirty="0">
                <a:solidFill>
                  <a:srgbClr val="333333"/>
                </a:solidFill>
              </a:rPr>
              <a:t>pos. 21 </a:t>
            </a:r>
            <a:r>
              <a:rPr sz="1400" b="1" i="1" dirty="0" err="1">
                <a:solidFill>
                  <a:srgbClr val="333333"/>
                </a:solidFill>
              </a:rPr>
              <a:t>en</a:t>
            </a:r>
            <a:r>
              <a:rPr sz="1400" b="1" i="1" dirty="0">
                <a:solidFill>
                  <a:srgbClr val="333333"/>
                </a:solidFill>
              </a:rPr>
              <a:t> FLI </a:t>
            </a:r>
            <a:r>
              <a:rPr sz="1400" i="1" dirty="0">
                <a:solidFill>
                  <a:srgbClr val="333333"/>
                </a:solidFill>
              </a:rPr>
              <a:t>entre </a:t>
            </a:r>
            <a:r>
              <a:rPr sz="1400" i="1" dirty="0" err="1">
                <a:solidFill>
                  <a:srgbClr val="333333"/>
                </a:solidFill>
              </a:rPr>
              <a:t>refinación</a:t>
            </a:r>
            <a:r>
              <a:rPr sz="1400" i="1" dirty="0">
                <a:solidFill>
                  <a:srgbClr val="333333"/>
                </a:solidFill>
              </a:rPr>
              <a:t>, telecom y </a:t>
            </a:r>
            <a:r>
              <a:rPr sz="1400" i="1" dirty="0" err="1">
                <a:solidFill>
                  <a:srgbClr val="333333"/>
                </a:solidFill>
              </a:rPr>
              <a:t>química</a:t>
            </a:r>
            <a:r>
              <a:rPr sz="1400" i="1" dirty="0">
                <a:solidFill>
                  <a:srgbClr val="333333"/>
                </a:solidFill>
              </a:rPr>
              <a:t> </a:t>
            </a:r>
            <a:r>
              <a:rPr sz="1400" i="1" dirty="0" err="1">
                <a:solidFill>
                  <a:srgbClr val="333333"/>
                </a:solidFill>
              </a:rPr>
              <a:t>básica</a:t>
            </a:r>
            <a:r>
              <a:rPr sz="1400" i="1" dirty="0">
                <a:solidFill>
                  <a:srgbClr val="333333"/>
                </a:solidFill>
              </a:rPr>
              <a:t>: </a:t>
            </a:r>
            <a:r>
              <a:rPr sz="1400" i="1" dirty="0" err="1">
                <a:solidFill>
                  <a:srgbClr val="333333"/>
                </a:solidFill>
              </a:rPr>
              <a:t>tamaño</a:t>
            </a:r>
            <a:r>
              <a:rPr sz="1400" i="1" dirty="0">
                <a:solidFill>
                  <a:srgbClr val="333333"/>
                </a:solidFill>
              </a:rPr>
              <a:t> </a:t>
            </a:r>
            <a:r>
              <a:rPr sz="1400" i="1" dirty="0" err="1">
                <a:solidFill>
                  <a:srgbClr val="333333"/>
                </a:solidFill>
              </a:rPr>
              <a:t>minúsculo</a:t>
            </a:r>
            <a:r>
              <a:rPr sz="1400" i="1" dirty="0">
                <a:solidFill>
                  <a:srgbClr val="333333"/>
                </a:solidFill>
              </a:rPr>
              <a:t>, </a:t>
            </a:r>
            <a:r>
              <a:rPr sz="1400" i="1" dirty="0" err="1">
                <a:solidFill>
                  <a:srgbClr val="333333"/>
                </a:solidFill>
              </a:rPr>
              <a:t>función</a:t>
            </a:r>
            <a:r>
              <a:rPr sz="1400" i="1" dirty="0">
                <a:solidFill>
                  <a:srgbClr val="333333"/>
                </a:solidFill>
              </a:rPr>
              <a:t> </a:t>
            </a:r>
            <a:r>
              <a:rPr sz="1400" i="1" dirty="0" err="1">
                <a:solidFill>
                  <a:srgbClr val="333333"/>
                </a:solidFill>
              </a:rPr>
              <a:t>sistémica</a:t>
            </a:r>
            <a:r>
              <a:rPr sz="1400" i="1" dirty="0">
                <a:solidFill>
                  <a:srgbClr val="333333"/>
                </a:solidFill>
              </a:rPr>
              <a:t>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65760" y="6400800"/>
            <a:ext cx="11457432" cy="12700"/>
          </a:xfrm>
          <a:prstGeom prst="rect">
            <a:avLst/>
          </a:prstGeom>
          <a:solidFill>
            <a:srgbClr val="40916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10789920" y="6446520"/>
            <a:ext cx="10058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400" b="0" i="0">
                <a:solidFill>
                  <a:srgbClr val="5A5A5A"/>
                </a:solidFill>
                <a:latin typeface="Calibri"/>
              </a:rPr>
              <a:t>3 / 10</a:t>
            </a:r>
          </a:p>
        </p:txBody>
      </p:sp>
      <p:sp>
        <p:nvSpPr>
          <p:cNvPr id="21" name="TextBox 5">
            <a:extLst>
              <a:ext uri="{FF2B5EF4-FFF2-40B4-BE49-F238E27FC236}">
                <a16:creationId xmlns:a16="http://schemas.microsoft.com/office/drawing/2014/main" id="{6AA525B1-488D-7030-CA96-6246AF6E355D}"/>
              </a:ext>
            </a:extLst>
          </p:cNvPr>
          <p:cNvSpPr txBox="1"/>
          <p:nvPr/>
        </p:nvSpPr>
        <p:spPr>
          <a:xfrm>
            <a:off x="365760" y="6446520"/>
            <a:ext cx="100584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sz="1200" b="0" dirty="0">
                <a:solidFill>
                  <a:srgbClr val="777777"/>
                </a:solidFill>
              </a:rPr>
              <a:t>32nd IIOA &amp; 11th SHAIO Conference  ·  Sevilla, </a:t>
            </a:r>
            <a:r>
              <a:rPr sz="1200" b="0" dirty="0" err="1">
                <a:solidFill>
                  <a:srgbClr val="777777"/>
                </a:solidFill>
              </a:rPr>
              <a:t>julio</a:t>
            </a:r>
            <a:r>
              <a:rPr sz="1200" b="0" dirty="0">
                <a:solidFill>
                  <a:srgbClr val="777777"/>
                </a:solidFill>
              </a:rPr>
              <a:t> 2026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5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88952" cy="1143000"/>
          </a:xfrm>
          <a:prstGeom prst="rect">
            <a:avLst/>
          </a:prstGeom>
          <a:solidFill>
            <a:srgbClr val="2D6A4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73152"/>
            <a:ext cx="112471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200" b="1" i="0" dirty="0" err="1">
                <a:solidFill>
                  <a:srgbClr val="FFFFFF"/>
                </a:solidFill>
                <a:latin typeface="Calibri"/>
              </a:rPr>
              <a:t>Resultado</a:t>
            </a:r>
            <a:r>
              <a:rPr sz="3200" b="1" i="0" dirty="0">
                <a:solidFill>
                  <a:srgbClr val="FFFFFF"/>
                </a:solidFill>
                <a:latin typeface="Calibri"/>
              </a:rPr>
              <a:t> 2: </a:t>
            </a:r>
            <a:r>
              <a:rPr sz="3200" b="1" i="0" dirty="0" err="1">
                <a:solidFill>
                  <a:srgbClr val="FFFFFF"/>
                </a:solidFill>
                <a:latin typeface="Calibri"/>
              </a:rPr>
              <a:t>Perfil</a:t>
            </a:r>
            <a:r>
              <a:rPr sz="3200" b="1" i="0" dirty="0">
                <a:solidFill>
                  <a:srgbClr val="FFFFFF"/>
                </a:solidFill>
                <a:latin typeface="Calibri"/>
              </a:rPr>
              <a:t> de </a:t>
            </a:r>
            <a:r>
              <a:rPr sz="3200" b="1" i="0" dirty="0" err="1">
                <a:solidFill>
                  <a:srgbClr val="FFFFFF"/>
                </a:solidFill>
                <a:latin typeface="Calibri"/>
              </a:rPr>
              <a:t>multiplicadores</a:t>
            </a:r>
            <a:r>
              <a:rPr sz="3200" b="1" i="0" dirty="0">
                <a:solidFill>
                  <a:srgbClr val="FFFFFF"/>
                </a:solidFill>
                <a:latin typeface="Calibri"/>
              </a:rPr>
              <a:t> — </a:t>
            </a:r>
            <a:r>
              <a:rPr sz="3200" b="1" i="0" dirty="0" err="1">
                <a:solidFill>
                  <a:srgbClr val="FFFFFF"/>
                </a:solidFill>
                <a:latin typeface="Calibri"/>
              </a:rPr>
              <a:t>industria</a:t>
            </a:r>
            <a:r>
              <a:rPr sz="3200" b="1" i="0" dirty="0">
                <a:solidFill>
                  <a:srgbClr val="FFFFFF"/>
                </a:solidFill>
                <a:latin typeface="Calibri"/>
              </a:rPr>
              <a:t> de </a:t>
            </a:r>
            <a:r>
              <a:rPr sz="3200" b="1" i="0" dirty="0" err="1">
                <a:solidFill>
                  <a:srgbClr val="FFFFFF"/>
                </a:solidFill>
                <a:latin typeface="Calibri"/>
              </a:rPr>
              <a:t>proceso</a:t>
            </a:r>
            <a:endParaRPr sz="3200" b="1" i="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804672"/>
            <a:ext cx="1124712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0" i="0" dirty="0">
                <a:solidFill>
                  <a:srgbClr val="B7E4C7"/>
                </a:solidFill>
                <a:latin typeface="Calibri"/>
              </a:rPr>
              <a:t>Alta </a:t>
            </a:r>
            <a:r>
              <a:rPr sz="1600" b="0" i="0" dirty="0" err="1">
                <a:solidFill>
                  <a:srgbClr val="B7E4C7"/>
                </a:solidFill>
                <a:latin typeface="Calibri"/>
              </a:rPr>
              <a:t>producción</a:t>
            </a:r>
            <a:r>
              <a:rPr sz="1600" b="0" i="0" dirty="0">
                <a:solidFill>
                  <a:srgbClr val="B7E4C7"/>
                </a:solidFill>
                <a:latin typeface="Calibri"/>
              </a:rPr>
              <a:t> · Bajo </a:t>
            </a:r>
            <a:r>
              <a:rPr sz="1600" b="0" i="0" dirty="0" err="1">
                <a:solidFill>
                  <a:srgbClr val="B7E4C7"/>
                </a:solidFill>
                <a:latin typeface="Calibri"/>
              </a:rPr>
              <a:t>empleo</a:t>
            </a:r>
            <a:r>
              <a:rPr sz="1600" b="0" i="0" dirty="0">
                <a:solidFill>
                  <a:srgbClr val="B7E4C7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B7E4C7"/>
                </a:solidFill>
                <a:latin typeface="Calibri"/>
              </a:rPr>
              <a:t>directo</a:t>
            </a:r>
            <a:r>
              <a:rPr sz="1600" b="0" i="0" dirty="0">
                <a:solidFill>
                  <a:srgbClr val="B7E4C7"/>
                </a:solidFill>
                <a:latin typeface="Calibri"/>
              </a:rPr>
              <a:t> · </a:t>
            </a:r>
            <a:r>
              <a:rPr sz="1600" b="0" i="0" dirty="0" err="1">
                <a:solidFill>
                  <a:srgbClr val="B7E4C7"/>
                </a:solidFill>
                <a:latin typeface="Calibri"/>
              </a:rPr>
              <a:t>Firma</a:t>
            </a:r>
            <a:r>
              <a:rPr sz="1600" b="0" i="0" dirty="0">
                <a:solidFill>
                  <a:srgbClr val="B7E4C7"/>
                </a:solidFill>
                <a:latin typeface="Calibri"/>
              </a:rPr>
              <a:t> de </a:t>
            </a:r>
            <a:r>
              <a:rPr sz="1600" b="0" i="0" dirty="0" err="1">
                <a:solidFill>
                  <a:srgbClr val="B7E4C7"/>
                </a:solidFill>
                <a:latin typeface="Calibri"/>
              </a:rPr>
              <a:t>industria</a:t>
            </a:r>
            <a:r>
              <a:rPr sz="1600" b="0" i="0" dirty="0">
                <a:solidFill>
                  <a:srgbClr val="B7E4C7"/>
                </a:solidFill>
                <a:latin typeface="Calibri"/>
              </a:rPr>
              <a:t> capital-</a:t>
            </a:r>
            <a:r>
              <a:rPr sz="1600" b="0" i="0" dirty="0" err="1">
                <a:solidFill>
                  <a:srgbClr val="B7E4C7"/>
                </a:solidFill>
                <a:latin typeface="Calibri"/>
              </a:rPr>
              <a:t>intensiva</a:t>
            </a:r>
            <a:endParaRPr sz="1600" b="0" i="0" dirty="0">
              <a:solidFill>
                <a:srgbClr val="B7E4C7"/>
              </a:solidFill>
              <a:latin typeface="Calibri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178040" y="1371600"/>
            <a:ext cx="4663440" cy="4754880"/>
          </a:xfrm>
          <a:prstGeom prst="rect">
            <a:avLst/>
          </a:prstGeom>
          <a:solidFill>
            <a:srgbClr val="FFFFFF"/>
          </a:solidFill>
          <a:ln w="6350">
            <a:solidFill>
              <a:srgbClr val="D4CFC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7178040" y="1371600"/>
            <a:ext cx="4663440" cy="384048"/>
          </a:xfrm>
          <a:prstGeom prst="rect">
            <a:avLst/>
          </a:prstGeom>
          <a:solidFill>
            <a:srgbClr val="2D6A4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7315200" y="1399032"/>
            <a:ext cx="43891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b="1" i="0" dirty="0">
                <a:solidFill>
                  <a:srgbClr val="FFFFFF"/>
                </a:solidFill>
                <a:latin typeface="Calibri"/>
              </a:rPr>
              <a:t>Cuadro de </a:t>
            </a:r>
            <a:r>
              <a:rPr b="1" i="0" dirty="0" err="1">
                <a:solidFill>
                  <a:srgbClr val="FFFFFF"/>
                </a:solidFill>
                <a:latin typeface="Calibri"/>
              </a:rPr>
              <a:t>multiplicadores</a:t>
            </a:r>
            <a:endParaRPr b="1" i="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69480" y="1801368"/>
            <a:ext cx="1645920" cy="274320"/>
          </a:xfrm>
          <a:prstGeom prst="rect">
            <a:avLst/>
          </a:prstGeom>
          <a:solidFill>
            <a:srgbClr val="40916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11" name="TextBox 10"/>
          <p:cNvSpPr txBox="1"/>
          <p:nvPr/>
        </p:nvSpPr>
        <p:spPr>
          <a:xfrm>
            <a:off x="7296912" y="1819656"/>
            <a:ext cx="16002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400" b="1" i="0" dirty="0" err="1">
                <a:solidFill>
                  <a:srgbClr val="FFFFFF"/>
                </a:solidFill>
                <a:latin typeface="Calibri"/>
              </a:rPr>
              <a:t>Multiplicador</a:t>
            </a:r>
            <a:endParaRPr sz="1400" b="1" i="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915400" y="1801368"/>
            <a:ext cx="731520" cy="274320"/>
          </a:xfrm>
          <a:prstGeom prst="rect">
            <a:avLst/>
          </a:prstGeom>
          <a:solidFill>
            <a:srgbClr val="40916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13" name="TextBox 12"/>
          <p:cNvSpPr txBox="1"/>
          <p:nvPr/>
        </p:nvSpPr>
        <p:spPr>
          <a:xfrm>
            <a:off x="8942832" y="1819656"/>
            <a:ext cx="6858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400" b="1" i="0">
                <a:solidFill>
                  <a:srgbClr val="FFFFFF"/>
                </a:solidFill>
                <a:latin typeface="Calibri"/>
              </a:rPr>
              <a:t>Valor</a:t>
            </a:r>
          </a:p>
        </p:txBody>
      </p:sp>
      <p:sp>
        <p:nvSpPr>
          <p:cNvPr id="14" name="Rectangle 13"/>
          <p:cNvSpPr/>
          <p:nvPr/>
        </p:nvSpPr>
        <p:spPr>
          <a:xfrm>
            <a:off x="9646920" y="1801368"/>
            <a:ext cx="731520" cy="274320"/>
          </a:xfrm>
          <a:prstGeom prst="rect">
            <a:avLst/>
          </a:prstGeom>
          <a:solidFill>
            <a:srgbClr val="40916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15" name="TextBox 14"/>
          <p:cNvSpPr txBox="1"/>
          <p:nvPr/>
        </p:nvSpPr>
        <p:spPr>
          <a:xfrm>
            <a:off x="9674352" y="1819656"/>
            <a:ext cx="6858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400" b="1" i="0">
                <a:solidFill>
                  <a:srgbClr val="FFFFFF"/>
                </a:solidFill>
                <a:latin typeface="Calibri"/>
              </a:rPr>
              <a:t>Media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378440" y="1801368"/>
            <a:ext cx="1005840" cy="274320"/>
          </a:xfrm>
          <a:prstGeom prst="rect">
            <a:avLst/>
          </a:prstGeom>
          <a:solidFill>
            <a:srgbClr val="40916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/>
          </a:p>
        </p:txBody>
      </p:sp>
      <p:sp>
        <p:nvSpPr>
          <p:cNvPr id="17" name="TextBox 16"/>
          <p:cNvSpPr txBox="1"/>
          <p:nvPr/>
        </p:nvSpPr>
        <p:spPr>
          <a:xfrm>
            <a:off x="10405872" y="1819656"/>
            <a:ext cx="9601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400" b="1" i="0">
                <a:solidFill>
                  <a:srgbClr val="FFFFFF"/>
                </a:solidFill>
                <a:latin typeface="Calibri"/>
              </a:rPr>
              <a:t>Ranking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269480" y="2103120"/>
            <a:ext cx="1645920" cy="365760"/>
          </a:xfrm>
          <a:prstGeom prst="rect">
            <a:avLst/>
          </a:prstGeom>
          <a:solidFill>
            <a:srgbClr val="FFFFFF"/>
          </a:solidFill>
          <a:ln w="3810">
            <a:solidFill>
              <a:srgbClr val="D4CFC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9" name="TextBox 18"/>
          <p:cNvSpPr txBox="1"/>
          <p:nvPr/>
        </p:nvSpPr>
        <p:spPr>
          <a:xfrm>
            <a:off x="7296912" y="2148840"/>
            <a:ext cx="16002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400" b="0" i="0">
                <a:solidFill>
                  <a:srgbClr val="2C2C2C"/>
                </a:solidFill>
                <a:latin typeface="Calibri"/>
              </a:rPr>
              <a:t>Producción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915400" y="2103120"/>
            <a:ext cx="731520" cy="365760"/>
          </a:xfrm>
          <a:prstGeom prst="rect">
            <a:avLst/>
          </a:prstGeom>
          <a:solidFill>
            <a:srgbClr val="F8F5F0"/>
          </a:solidFill>
          <a:ln w="3810">
            <a:solidFill>
              <a:srgbClr val="D4CFC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21" name="TextBox 20"/>
          <p:cNvSpPr txBox="1"/>
          <p:nvPr/>
        </p:nvSpPr>
        <p:spPr>
          <a:xfrm>
            <a:off x="8942832" y="2148840"/>
            <a:ext cx="6858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400" b="1" i="0">
                <a:solidFill>
                  <a:srgbClr val="C85F3C"/>
                </a:solidFill>
                <a:latin typeface="Calibri"/>
              </a:rPr>
              <a:t>2.61×</a:t>
            </a:r>
          </a:p>
        </p:txBody>
      </p:sp>
      <p:sp>
        <p:nvSpPr>
          <p:cNvPr id="22" name="Rectangle 21"/>
          <p:cNvSpPr/>
          <p:nvPr/>
        </p:nvSpPr>
        <p:spPr>
          <a:xfrm>
            <a:off x="9646920" y="2103120"/>
            <a:ext cx="731520" cy="365760"/>
          </a:xfrm>
          <a:prstGeom prst="rect">
            <a:avLst/>
          </a:prstGeom>
          <a:solidFill>
            <a:srgbClr val="F8F5F0"/>
          </a:solidFill>
          <a:ln w="3810">
            <a:solidFill>
              <a:srgbClr val="D4CFC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23" name="TextBox 22"/>
          <p:cNvSpPr txBox="1"/>
          <p:nvPr/>
        </p:nvSpPr>
        <p:spPr>
          <a:xfrm>
            <a:off x="9674352" y="2148840"/>
            <a:ext cx="6858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400" b="0" i="0">
                <a:solidFill>
                  <a:srgbClr val="2C2C2C"/>
                </a:solidFill>
                <a:latin typeface="Calibri"/>
              </a:rPr>
              <a:t>2.05×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0378440" y="2103120"/>
            <a:ext cx="1005840" cy="365760"/>
          </a:xfrm>
          <a:prstGeom prst="rect">
            <a:avLst/>
          </a:prstGeom>
          <a:solidFill>
            <a:srgbClr val="F8F5F0"/>
          </a:solidFill>
          <a:ln w="3810">
            <a:solidFill>
              <a:srgbClr val="D4CFC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25" name="TextBox 24"/>
          <p:cNvSpPr txBox="1"/>
          <p:nvPr/>
        </p:nvSpPr>
        <p:spPr>
          <a:xfrm>
            <a:off x="10405872" y="2148840"/>
            <a:ext cx="9601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400" b="0" i="0">
                <a:solidFill>
                  <a:srgbClr val="2C2C2C"/>
                </a:solidFill>
                <a:latin typeface="Calibri"/>
              </a:rPr>
              <a:t>96°/834</a:t>
            </a:r>
          </a:p>
        </p:txBody>
      </p:sp>
      <p:sp>
        <p:nvSpPr>
          <p:cNvPr id="26" name="Rectangle 25"/>
          <p:cNvSpPr/>
          <p:nvPr/>
        </p:nvSpPr>
        <p:spPr>
          <a:xfrm>
            <a:off x="7269480" y="2487168"/>
            <a:ext cx="1645920" cy="365760"/>
          </a:xfrm>
          <a:prstGeom prst="rect">
            <a:avLst/>
          </a:prstGeom>
          <a:solidFill>
            <a:srgbClr val="FFFFFF"/>
          </a:solidFill>
          <a:ln w="3810">
            <a:solidFill>
              <a:srgbClr val="D4CFC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27" name="TextBox 26"/>
          <p:cNvSpPr txBox="1"/>
          <p:nvPr/>
        </p:nvSpPr>
        <p:spPr>
          <a:xfrm>
            <a:off x="7296912" y="2532888"/>
            <a:ext cx="16002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400" b="0" i="0">
                <a:solidFill>
                  <a:srgbClr val="2C2C2C"/>
                </a:solidFill>
                <a:latin typeface="Calibri"/>
              </a:rPr>
              <a:t>Valor Agregado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915400" y="2487168"/>
            <a:ext cx="731520" cy="365760"/>
          </a:xfrm>
          <a:prstGeom prst="rect">
            <a:avLst/>
          </a:prstGeom>
          <a:solidFill>
            <a:srgbClr val="FFF0ED"/>
          </a:solidFill>
          <a:ln w="3810">
            <a:solidFill>
              <a:srgbClr val="D4CFC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29" name="TextBox 28"/>
          <p:cNvSpPr txBox="1"/>
          <p:nvPr/>
        </p:nvSpPr>
        <p:spPr>
          <a:xfrm>
            <a:off x="8942832" y="2532888"/>
            <a:ext cx="6858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400" b="0" i="0">
                <a:solidFill>
                  <a:srgbClr val="2C2C2C"/>
                </a:solidFill>
                <a:latin typeface="Calibri"/>
              </a:rPr>
              <a:t>0.97</a:t>
            </a:r>
          </a:p>
        </p:txBody>
      </p:sp>
      <p:sp>
        <p:nvSpPr>
          <p:cNvPr id="30" name="Rectangle 29"/>
          <p:cNvSpPr/>
          <p:nvPr/>
        </p:nvSpPr>
        <p:spPr>
          <a:xfrm>
            <a:off x="9646920" y="2487168"/>
            <a:ext cx="731520" cy="365760"/>
          </a:xfrm>
          <a:prstGeom prst="rect">
            <a:avLst/>
          </a:prstGeom>
          <a:solidFill>
            <a:srgbClr val="FFF0ED"/>
          </a:solidFill>
          <a:ln w="3810">
            <a:solidFill>
              <a:srgbClr val="D4CFC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31" name="TextBox 30"/>
          <p:cNvSpPr txBox="1"/>
          <p:nvPr/>
        </p:nvSpPr>
        <p:spPr>
          <a:xfrm>
            <a:off x="9674352" y="2532888"/>
            <a:ext cx="6858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400" b="0" i="0">
                <a:solidFill>
                  <a:srgbClr val="2C2C2C"/>
                </a:solidFill>
                <a:latin typeface="Calibri"/>
              </a:rPr>
              <a:t>0.99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0378440" y="2487168"/>
            <a:ext cx="1005840" cy="365760"/>
          </a:xfrm>
          <a:prstGeom prst="rect">
            <a:avLst/>
          </a:prstGeom>
          <a:solidFill>
            <a:srgbClr val="FFF0ED"/>
          </a:solidFill>
          <a:ln w="3810">
            <a:solidFill>
              <a:srgbClr val="D4CFC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33" name="TextBox 32"/>
          <p:cNvSpPr txBox="1"/>
          <p:nvPr/>
        </p:nvSpPr>
        <p:spPr>
          <a:xfrm>
            <a:off x="10405872" y="2532888"/>
            <a:ext cx="9601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400" b="0" i="0">
                <a:solidFill>
                  <a:srgbClr val="2C2C2C"/>
                </a:solidFill>
                <a:latin typeface="Calibri"/>
              </a:rPr>
              <a:t>771°/834</a:t>
            </a:r>
          </a:p>
        </p:txBody>
      </p:sp>
      <p:sp>
        <p:nvSpPr>
          <p:cNvPr id="34" name="Rectangle 33"/>
          <p:cNvSpPr/>
          <p:nvPr/>
        </p:nvSpPr>
        <p:spPr>
          <a:xfrm>
            <a:off x="7269480" y="2871216"/>
            <a:ext cx="1645920" cy="365760"/>
          </a:xfrm>
          <a:prstGeom prst="rect">
            <a:avLst/>
          </a:prstGeom>
          <a:solidFill>
            <a:srgbClr val="FFFFFF"/>
          </a:solidFill>
          <a:ln w="3810">
            <a:solidFill>
              <a:srgbClr val="D4CFC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35" name="TextBox 34"/>
          <p:cNvSpPr txBox="1"/>
          <p:nvPr/>
        </p:nvSpPr>
        <p:spPr>
          <a:xfrm>
            <a:off x="7296912" y="2916936"/>
            <a:ext cx="16002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400" b="0" i="0">
                <a:solidFill>
                  <a:srgbClr val="2C2C2C"/>
                </a:solidFill>
                <a:latin typeface="Calibri"/>
              </a:rPr>
              <a:t>Empleo /MMP</a:t>
            </a:r>
          </a:p>
        </p:txBody>
      </p:sp>
      <p:sp>
        <p:nvSpPr>
          <p:cNvPr id="36" name="Rectangle 35"/>
          <p:cNvSpPr/>
          <p:nvPr/>
        </p:nvSpPr>
        <p:spPr>
          <a:xfrm>
            <a:off x="8915400" y="2871216"/>
            <a:ext cx="731520" cy="365760"/>
          </a:xfrm>
          <a:prstGeom prst="rect">
            <a:avLst/>
          </a:prstGeom>
          <a:solidFill>
            <a:srgbClr val="FFF0ED"/>
          </a:solidFill>
          <a:ln w="3810">
            <a:solidFill>
              <a:srgbClr val="D4CFC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37" name="TextBox 36"/>
          <p:cNvSpPr txBox="1"/>
          <p:nvPr/>
        </p:nvSpPr>
        <p:spPr>
          <a:xfrm>
            <a:off x="8942832" y="2916936"/>
            <a:ext cx="6858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400" b="0" i="0">
                <a:solidFill>
                  <a:srgbClr val="2C2C2C"/>
                </a:solidFill>
                <a:latin typeface="Calibri"/>
              </a:rPr>
              <a:t>1.49</a:t>
            </a:r>
          </a:p>
        </p:txBody>
      </p:sp>
      <p:sp>
        <p:nvSpPr>
          <p:cNvPr id="38" name="Rectangle 37"/>
          <p:cNvSpPr/>
          <p:nvPr/>
        </p:nvSpPr>
        <p:spPr>
          <a:xfrm>
            <a:off x="9646920" y="2871216"/>
            <a:ext cx="731520" cy="365760"/>
          </a:xfrm>
          <a:prstGeom prst="rect">
            <a:avLst/>
          </a:prstGeom>
          <a:solidFill>
            <a:srgbClr val="FFF0ED"/>
          </a:solidFill>
          <a:ln w="3810">
            <a:solidFill>
              <a:srgbClr val="D4CFC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39" name="TextBox 38"/>
          <p:cNvSpPr txBox="1"/>
          <p:nvPr/>
        </p:nvSpPr>
        <p:spPr>
          <a:xfrm>
            <a:off x="9674352" y="2916936"/>
            <a:ext cx="6858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400" b="0" i="0">
                <a:solidFill>
                  <a:srgbClr val="2C2C2C"/>
                </a:solidFill>
                <a:latin typeface="Calibri"/>
              </a:rPr>
              <a:t>8.49</a:t>
            </a:r>
          </a:p>
        </p:txBody>
      </p:sp>
      <p:sp>
        <p:nvSpPr>
          <p:cNvPr id="40" name="Rectangle 39"/>
          <p:cNvSpPr/>
          <p:nvPr/>
        </p:nvSpPr>
        <p:spPr>
          <a:xfrm>
            <a:off x="10378440" y="2871216"/>
            <a:ext cx="1005840" cy="365760"/>
          </a:xfrm>
          <a:prstGeom prst="rect">
            <a:avLst/>
          </a:prstGeom>
          <a:solidFill>
            <a:srgbClr val="FFF0ED"/>
          </a:solidFill>
          <a:ln w="3810">
            <a:solidFill>
              <a:srgbClr val="D4CFC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41" name="TextBox 40"/>
          <p:cNvSpPr txBox="1"/>
          <p:nvPr/>
        </p:nvSpPr>
        <p:spPr>
          <a:xfrm>
            <a:off x="10405872" y="2916936"/>
            <a:ext cx="96012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400" b="0" i="0">
                <a:solidFill>
                  <a:srgbClr val="2C2C2C"/>
                </a:solidFill>
                <a:latin typeface="Calibri"/>
              </a:rPr>
              <a:t>718°/834</a:t>
            </a:r>
          </a:p>
        </p:txBody>
      </p:sp>
      <p:sp>
        <p:nvSpPr>
          <p:cNvPr id="42" name="Rectangle 41"/>
          <p:cNvSpPr/>
          <p:nvPr/>
        </p:nvSpPr>
        <p:spPr>
          <a:xfrm>
            <a:off x="7178040" y="3337560"/>
            <a:ext cx="4663440" cy="2743200"/>
          </a:xfrm>
          <a:prstGeom prst="rect">
            <a:avLst/>
          </a:prstGeom>
          <a:solidFill>
            <a:srgbClr val="F0F7F3"/>
          </a:solidFill>
          <a:ln w="9525">
            <a:solidFill>
              <a:srgbClr val="40916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43" name="TextBox 42"/>
          <p:cNvSpPr txBox="1"/>
          <p:nvPr/>
        </p:nvSpPr>
        <p:spPr>
          <a:xfrm>
            <a:off x="7315200" y="3429000"/>
            <a:ext cx="429768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0" dirty="0" err="1">
                <a:solidFill>
                  <a:srgbClr val="2C2C2C"/>
                </a:solidFill>
                <a:latin typeface="Calibri"/>
              </a:rPr>
              <a:t>Interpretación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:</a:t>
            </a:r>
          </a:p>
          <a:p>
            <a:pPr algn="l"/>
            <a:r>
              <a:rPr sz="1400" b="0" dirty="0">
                <a:solidFill>
                  <a:srgbClr val="2C2C2C"/>
                </a:solidFill>
                <a:latin typeface="Calibri"/>
              </a:rPr>
              <a:t>• Alto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multiplicador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de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producción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: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cada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peso</a:t>
            </a:r>
          </a:p>
          <a:p>
            <a:pPr algn="l"/>
            <a:r>
              <a:rPr sz="1400" b="0" dirty="0">
                <a:solidFill>
                  <a:srgbClr val="2C2C2C"/>
                </a:solidFill>
                <a:latin typeface="Calibri"/>
              </a:rPr>
              <a:t>  genera 2.61×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en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la red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agroalimentaria</a:t>
            </a:r>
            <a:endParaRPr sz="1400" b="0" dirty="0">
              <a:solidFill>
                <a:srgbClr val="2C2C2C"/>
              </a:solidFill>
              <a:latin typeface="Calibri"/>
            </a:endParaRPr>
          </a:p>
          <a:p>
            <a:pPr algn="l"/>
            <a:r>
              <a:rPr sz="1400" b="0" dirty="0">
                <a:solidFill>
                  <a:srgbClr val="2C2C2C"/>
                </a:solidFill>
                <a:latin typeface="Calibri"/>
              </a:rPr>
              <a:t>• Bajo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empleo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directo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: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proceso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Haber-Bosch,</a:t>
            </a:r>
          </a:p>
          <a:p>
            <a:pPr algn="l"/>
            <a:r>
              <a:rPr sz="1400" b="0" dirty="0">
                <a:solidFill>
                  <a:srgbClr val="2C2C2C"/>
                </a:solidFill>
                <a:latin typeface="Calibri"/>
              </a:rPr>
              <a:t>  capital-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intensivo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,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altamente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automatizable</a:t>
            </a:r>
            <a:endParaRPr sz="1400" b="0" dirty="0">
              <a:solidFill>
                <a:srgbClr val="2C2C2C"/>
              </a:solidFill>
              <a:latin typeface="Calibri"/>
            </a:endParaRPr>
          </a:p>
          <a:p>
            <a:pPr algn="l"/>
            <a:r>
              <a:rPr sz="1400" b="0" dirty="0">
                <a:solidFill>
                  <a:srgbClr val="2C2C2C"/>
                </a:solidFill>
                <a:latin typeface="Calibri"/>
              </a:rPr>
              <a:t>• El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empleo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indirecto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(~400,000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productores</a:t>
            </a:r>
            <a:endParaRPr sz="1400" b="0" dirty="0">
              <a:solidFill>
                <a:srgbClr val="2C2C2C"/>
              </a:solidFill>
              <a:latin typeface="Calibri"/>
            </a:endParaRPr>
          </a:p>
          <a:p>
            <a:pPr algn="l"/>
            <a:r>
              <a:rPr sz="1400" b="0" dirty="0">
                <a:solidFill>
                  <a:srgbClr val="2C2C2C"/>
                </a:solidFill>
                <a:latin typeface="Calibri"/>
              </a:rPr>
              <a:t>  rurales) no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aparece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en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columna de la MIP</a:t>
            </a:r>
          </a:p>
          <a:p>
            <a:pPr algn="l"/>
            <a:r>
              <a:rPr sz="1400" b="0" dirty="0">
                <a:solidFill>
                  <a:srgbClr val="2C2C2C"/>
                </a:solidFill>
                <a:latin typeface="Calibri"/>
              </a:rPr>
              <a:t>•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Justificar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política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solo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por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empleo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directo</a:t>
            </a:r>
            <a:endParaRPr sz="1400" b="0" dirty="0">
              <a:solidFill>
                <a:srgbClr val="2C2C2C"/>
              </a:solidFill>
              <a:latin typeface="Calibri"/>
            </a:endParaRPr>
          </a:p>
          <a:p>
            <a:pPr algn="l"/>
            <a:r>
              <a:rPr sz="1400" b="0" dirty="0">
                <a:solidFill>
                  <a:srgbClr val="2C2C2C"/>
                </a:solidFill>
                <a:latin typeface="Calibri"/>
              </a:rPr>
              <a:t> 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subestima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la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relevancia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estratégica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del sector</a:t>
            </a:r>
          </a:p>
        </p:txBody>
      </p:sp>
      <p:sp>
        <p:nvSpPr>
          <p:cNvPr id="44" name="Rectangle 43"/>
          <p:cNvSpPr/>
          <p:nvPr/>
        </p:nvSpPr>
        <p:spPr>
          <a:xfrm>
            <a:off x="365760" y="6400800"/>
            <a:ext cx="11457432" cy="12700"/>
          </a:xfrm>
          <a:prstGeom prst="rect">
            <a:avLst/>
          </a:prstGeom>
          <a:solidFill>
            <a:srgbClr val="40916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6" name="TextBox 45"/>
          <p:cNvSpPr txBox="1"/>
          <p:nvPr/>
        </p:nvSpPr>
        <p:spPr>
          <a:xfrm>
            <a:off x="10789920" y="6446520"/>
            <a:ext cx="10058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400" b="0" i="0" dirty="0">
                <a:solidFill>
                  <a:srgbClr val="5A5A5A"/>
                </a:solidFill>
                <a:latin typeface="Calibri"/>
              </a:rPr>
              <a:t>4 / 10</a:t>
            </a:r>
          </a:p>
        </p:txBody>
      </p:sp>
      <p:sp>
        <p:nvSpPr>
          <p:cNvPr id="47" name="TextBox 5">
            <a:extLst>
              <a:ext uri="{FF2B5EF4-FFF2-40B4-BE49-F238E27FC236}">
                <a16:creationId xmlns:a16="http://schemas.microsoft.com/office/drawing/2014/main" id="{EBD07966-13FF-0E1C-8EC3-9D3FB1E117AE}"/>
              </a:ext>
            </a:extLst>
          </p:cNvPr>
          <p:cNvSpPr txBox="1"/>
          <p:nvPr/>
        </p:nvSpPr>
        <p:spPr>
          <a:xfrm>
            <a:off x="365760" y="6446520"/>
            <a:ext cx="100584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sz="1200" b="0" dirty="0">
                <a:solidFill>
                  <a:srgbClr val="777777"/>
                </a:solidFill>
              </a:rPr>
              <a:t>32nd IIOA &amp; 11th SHAIO Conference  ·  Sevilla, </a:t>
            </a:r>
            <a:r>
              <a:rPr sz="1200" b="0" dirty="0" err="1">
                <a:solidFill>
                  <a:srgbClr val="777777"/>
                </a:solidFill>
              </a:rPr>
              <a:t>julio</a:t>
            </a:r>
            <a:r>
              <a:rPr sz="1200" b="0" dirty="0">
                <a:solidFill>
                  <a:srgbClr val="777777"/>
                </a:solidFill>
              </a:rPr>
              <a:t> 2026</a:t>
            </a:r>
          </a:p>
        </p:txBody>
      </p:sp>
      <p:pic>
        <p:nvPicPr>
          <p:cNvPr id="48" name="Picture 5" descr="fig_p9_i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280160"/>
            <a:ext cx="6446520" cy="501396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5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88952" cy="1143000"/>
          </a:xfrm>
          <a:prstGeom prst="rect">
            <a:avLst/>
          </a:prstGeom>
          <a:solidFill>
            <a:srgbClr val="2D6A4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73152"/>
            <a:ext cx="112471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200" b="1" i="0" dirty="0" err="1">
                <a:solidFill>
                  <a:srgbClr val="FFFFFF"/>
                </a:solidFill>
                <a:latin typeface="Calibri"/>
              </a:rPr>
              <a:t>Resultado</a:t>
            </a:r>
            <a:r>
              <a:rPr sz="3200" b="1" i="0" dirty="0">
                <a:solidFill>
                  <a:srgbClr val="FFFFFF"/>
                </a:solidFill>
                <a:latin typeface="Calibri"/>
              </a:rPr>
              <a:t> 3: </a:t>
            </a:r>
            <a:r>
              <a:rPr sz="3200" b="1" i="0" dirty="0" err="1">
                <a:solidFill>
                  <a:srgbClr val="FFFFFF"/>
                </a:solidFill>
                <a:latin typeface="Calibri"/>
              </a:rPr>
              <a:t>Nodo</a:t>
            </a:r>
            <a:r>
              <a:rPr sz="3200" b="1" i="0" dirty="0">
                <a:solidFill>
                  <a:srgbClr val="FFFFFF"/>
                </a:solidFill>
                <a:latin typeface="Calibri"/>
              </a:rPr>
              <a:t> de </a:t>
            </a:r>
            <a:r>
              <a:rPr sz="3200" b="1" i="0" dirty="0" err="1">
                <a:solidFill>
                  <a:srgbClr val="FFFFFF"/>
                </a:solidFill>
                <a:latin typeface="Calibri"/>
              </a:rPr>
              <a:t>intermediación</a:t>
            </a:r>
            <a:r>
              <a:rPr sz="3200" b="1" i="0" dirty="0">
                <a:solidFill>
                  <a:srgbClr val="FFFFFF"/>
                </a:solidFill>
                <a:latin typeface="Calibri"/>
              </a:rPr>
              <a:t>, no </a:t>
            </a:r>
            <a:r>
              <a:rPr sz="3200" b="1" i="0" dirty="0" err="1">
                <a:solidFill>
                  <a:srgbClr val="FFFFFF"/>
                </a:solidFill>
                <a:latin typeface="Calibri"/>
              </a:rPr>
              <a:t>ancla</a:t>
            </a:r>
            <a:r>
              <a:rPr sz="3200" b="1" i="0" dirty="0">
                <a:solidFill>
                  <a:srgbClr val="FFFFFF"/>
                </a:solidFill>
                <a:latin typeface="Calibri"/>
              </a:rPr>
              <a:t> </a:t>
            </a:r>
            <a:r>
              <a:rPr sz="3200" b="1" i="0" dirty="0" err="1">
                <a:solidFill>
                  <a:srgbClr val="FFFFFF"/>
                </a:solidFill>
                <a:latin typeface="Calibri"/>
              </a:rPr>
              <a:t>espectral</a:t>
            </a:r>
            <a:endParaRPr sz="3200" b="1" i="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804672"/>
            <a:ext cx="1124712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0" i="0" dirty="0">
                <a:solidFill>
                  <a:srgbClr val="B7E4C7"/>
                </a:solidFill>
                <a:latin typeface="Calibri"/>
              </a:rPr>
              <a:t>Fertilizantes </a:t>
            </a:r>
            <a:r>
              <a:rPr sz="1600" b="0" i="0" dirty="0" err="1">
                <a:solidFill>
                  <a:srgbClr val="B7E4C7"/>
                </a:solidFill>
                <a:latin typeface="Calibri"/>
              </a:rPr>
              <a:t>como</a:t>
            </a:r>
            <a:r>
              <a:rPr sz="1600" b="0" i="0" dirty="0">
                <a:solidFill>
                  <a:srgbClr val="B7E4C7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B7E4C7"/>
                </a:solidFill>
                <a:latin typeface="Calibri"/>
              </a:rPr>
              <a:t>puente</a:t>
            </a:r>
            <a:r>
              <a:rPr sz="1600" b="0" i="0" dirty="0">
                <a:solidFill>
                  <a:srgbClr val="B7E4C7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B7E4C7"/>
                </a:solidFill>
                <a:latin typeface="Calibri"/>
              </a:rPr>
              <a:t>topológico</a:t>
            </a:r>
            <a:r>
              <a:rPr sz="1600" b="0" i="0" dirty="0">
                <a:solidFill>
                  <a:srgbClr val="B7E4C7"/>
                </a:solidFill>
                <a:latin typeface="Calibri"/>
              </a:rPr>
              <a:t> entre </a:t>
            </a:r>
            <a:r>
              <a:rPr sz="1600" b="0" i="0" dirty="0" err="1">
                <a:solidFill>
                  <a:srgbClr val="B7E4C7"/>
                </a:solidFill>
                <a:latin typeface="Calibri"/>
              </a:rPr>
              <a:t>bloque</a:t>
            </a:r>
            <a:r>
              <a:rPr sz="1600" b="0" i="0" dirty="0">
                <a:solidFill>
                  <a:srgbClr val="B7E4C7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B7E4C7"/>
                </a:solidFill>
                <a:latin typeface="Calibri"/>
              </a:rPr>
              <a:t>petroquímico-energético</a:t>
            </a:r>
            <a:r>
              <a:rPr sz="1600" b="0" i="0" dirty="0">
                <a:solidFill>
                  <a:srgbClr val="B7E4C7"/>
                </a:solidFill>
                <a:latin typeface="Calibri"/>
              </a:rPr>
              <a:t> y </a:t>
            </a:r>
            <a:r>
              <a:rPr sz="1600" b="0" i="0" dirty="0" err="1">
                <a:solidFill>
                  <a:srgbClr val="B7E4C7"/>
                </a:solidFill>
                <a:latin typeface="Calibri"/>
              </a:rPr>
              <a:t>cadenas</a:t>
            </a:r>
            <a:r>
              <a:rPr sz="1600" b="0" i="0" dirty="0">
                <a:solidFill>
                  <a:srgbClr val="B7E4C7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B7E4C7"/>
                </a:solidFill>
                <a:latin typeface="Calibri"/>
              </a:rPr>
              <a:t>agroalimentarias</a:t>
            </a:r>
            <a:endParaRPr sz="1600" b="0" i="0" dirty="0">
              <a:solidFill>
                <a:srgbClr val="B7E4C7"/>
              </a:solidFill>
              <a:latin typeface="Calibri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43800" y="1371600"/>
            <a:ext cx="4297680" cy="4900406"/>
          </a:xfrm>
          <a:prstGeom prst="rect">
            <a:avLst/>
          </a:prstGeom>
          <a:solidFill>
            <a:srgbClr val="FFFFFF"/>
          </a:solidFill>
          <a:ln w="6350">
            <a:solidFill>
              <a:srgbClr val="D4CFC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7543800" y="1371600"/>
            <a:ext cx="4297680" cy="384048"/>
          </a:xfrm>
          <a:prstGeom prst="rect">
            <a:avLst/>
          </a:prstGeom>
          <a:solidFill>
            <a:srgbClr val="2D6A4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7680960" y="1399032"/>
            <a:ext cx="40233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b="1" i="0" dirty="0">
                <a:solidFill>
                  <a:srgbClr val="FFFFFF"/>
                </a:solidFill>
                <a:latin typeface="Calibri"/>
              </a:rPr>
              <a:t>Las </a:t>
            </a:r>
            <a:r>
              <a:rPr b="1" i="0" dirty="0" err="1">
                <a:solidFill>
                  <a:srgbClr val="FFFFFF"/>
                </a:solidFill>
                <a:latin typeface="Calibri"/>
              </a:rPr>
              <a:t>tres</a:t>
            </a:r>
            <a:r>
              <a:rPr b="1" i="0" dirty="0">
                <a:solidFill>
                  <a:srgbClr val="FFFFFF"/>
                </a:solidFill>
                <a:latin typeface="Calibri"/>
              </a:rPr>
              <a:t> </a:t>
            </a:r>
            <a:r>
              <a:rPr b="1" i="0" dirty="0" err="1">
                <a:solidFill>
                  <a:srgbClr val="FFFFFF"/>
                </a:solidFill>
                <a:latin typeface="Calibri"/>
              </a:rPr>
              <a:t>centralidades</a:t>
            </a:r>
            <a:endParaRPr b="1" i="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680960" y="1767840"/>
            <a:ext cx="4023360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 dirty="0">
                <a:solidFill>
                  <a:srgbClr val="2C2C2C"/>
                </a:solidFill>
                <a:latin typeface="Calibri"/>
              </a:rPr>
              <a:t>Grado</a:t>
            </a:r>
            <a:endParaRPr lang="es-MX" sz="1600" b="0" dirty="0">
              <a:solidFill>
                <a:srgbClr val="2C2C2C"/>
              </a:solidFill>
              <a:latin typeface="Calibri"/>
            </a:endParaRPr>
          </a:p>
          <a:p>
            <a:pPr algn="l"/>
            <a:r>
              <a:rPr lang="es-MX" sz="1600" dirty="0">
                <a:solidFill>
                  <a:srgbClr val="2C2C2C"/>
                </a:solidFill>
                <a:latin typeface="Calibri"/>
              </a:rPr>
              <a:t>S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alida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12°/834 · </a:t>
            </a:r>
            <a:endParaRPr lang="es-MX" sz="1600" b="0" dirty="0">
              <a:solidFill>
                <a:srgbClr val="2C2C2C"/>
              </a:solidFill>
              <a:latin typeface="Calibri"/>
            </a:endParaRPr>
          </a:p>
          <a:p>
            <a:pPr algn="l"/>
            <a:r>
              <a:rPr lang="es-MX" sz="1600" dirty="0">
                <a:solidFill>
                  <a:srgbClr val="2C2C2C"/>
                </a:solidFill>
                <a:latin typeface="Calibri"/>
              </a:rPr>
              <a:t>E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ntrada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22°</a:t>
            </a:r>
          </a:p>
          <a:p>
            <a:pPr algn="l"/>
            <a:r>
              <a:rPr sz="1600" b="0" dirty="0">
                <a:solidFill>
                  <a:srgbClr val="2C2C2C"/>
                </a:solidFill>
                <a:latin typeface="Calibri"/>
              </a:rPr>
              <a:t>→ Alta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por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el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lado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de la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oferta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(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rol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proveedor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)</a:t>
            </a:r>
          </a:p>
          <a:p>
            <a:pPr algn="l"/>
            <a:r>
              <a:rPr sz="1600" b="0" dirty="0">
                <a:solidFill>
                  <a:srgbClr val="2C2C2C"/>
                </a:solidFill>
                <a:latin typeface="Calibri"/>
              </a:rPr>
              <a:t>   (0.06% del VBP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nacional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)</a:t>
            </a:r>
          </a:p>
          <a:p>
            <a:pPr algn="l"/>
            <a:endParaRPr sz="1600" b="0" dirty="0">
              <a:solidFill>
                <a:srgbClr val="2C2C2C"/>
              </a:solidFill>
              <a:latin typeface="Calibri"/>
            </a:endParaRPr>
          </a:p>
          <a:p>
            <a:pPr algn="l"/>
            <a:r>
              <a:rPr sz="1600" b="1" dirty="0" err="1">
                <a:solidFill>
                  <a:srgbClr val="2C2C2C"/>
                </a:solidFill>
                <a:latin typeface="Calibri"/>
              </a:rPr>
              <a:t>Espectral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: 322°/834</a:t>
            </a:r>
          </a:p>
          <a:p>
            <a:pPr algn="l"/>
            <a:r>
              <a:rPr sz="1600" b="0" dirty="0">
                <a:solidFill>
                  <a:srgbClr val="2C2C2C"/>
                </a:solidFill>
                <a:latin typeface="Calibri"/>
              </a:rPr>
              <a:t>→ No es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ancla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del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sistema</a:t>
            </a:r>
            <a:endParaRPr sz="1600" b="0" dirty="0">
              <a:solidFill>
                <a:srgbClr val="2C2C2C"/>
              </a:solidFill>
              <a:latin typeface="Calibri"/>
            </a:endParaRPr>
          </a:p>
          <a:p>
            <a:pPr algn="l"/>
            <a:r>
              <a:rPr sz="1600" b="0" dirty="0">
                <a:solidFill>
                  <a:srgbClr val="2C2C2C"/>
                </a:solidFill>
                <a:latin typeface="Calibri"/>
              </a:rPr>
              <a:t>   (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manufactura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,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ensamble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,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autopartes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)</a:t>
            </a:r>
          </a:p>
          <a:p>
            <a:pPr algn="l"/>
            <a:endParaRPr sz="1600" b="0" dirty="0">
              <a:solidFill>
                <a:srgbClr val="2C2C2C"/>
              </a:solidFill>
              <a:latin typeface="Calibri"/>
            </a:endParaRPr>
          </a:p>
          <a:p>
            <a:pPr algn="l"/>
            <a:r>
              <a:rPr sz="1600" b="1" dirty="0" err="1">
                <a:solidFill>
                  <a:srgbClr val="2C2C2C"/>
                </a:solidFill>
                <a:latin typeface="Calibri"/>
              </a:rPr>
              <a:t>Intermediación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: 3°/833 (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percentil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99.8)</a:t>
            </a:r>
          </a:p>
          <a:p>
            <a:pPr algn="l"/>
            <a:r>
              <a:rPr sz="1600" b="0" dirty="0">
                <a:solidFill>
                  <a:srgbClr val="2C2C2C"/>
                </a:solidFill>
                <a:latin typeface="Calibri"/>
              </a:rPr>
              <a:t>→ 3.er mayor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nodo-puente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del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país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(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tras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refinación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y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corporativos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)</a:t>
            </a:r>
          </a:p>
          <a:p>
            <a:pPr algn="l"/>
            <a:r>
              <a:rPr sz="1600" b="0" dirty="0">
                <a:solidFill>
                  <a:srgbClr val="2C2C2C"/>
                </a:solidFill>
                <a:latin typeface="Calibri"/>
              </a:rPr>
              <a:t>  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bloques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petroquímico-energético</a:t>
            </a:r>
            <a:endParaRPr sz="1600" b="0" dirty="0">
              <a:solidFill>
                <a:srgbClr val="2C2C2C"/>
              </a:solidFill>
              <a:latin typeface="Calibri"/>
            </a:endParaRPr>
          </a:p>
          <a:p>
            <a:pPr algn="l"/>
            <a:r>
              <a:rPr sz="1600" b="0" dirty="0">
                <a:solidFill>
                  <a:srgbClr val="2C2C2C"/>
                </a:solidFill>
                <a:latin typeface="Calibri"/>
              </a:rPr>
              <a:t>   (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aguas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arriba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) y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agroindustrial</a:t>
            </a:r>
            <a:endParaRPr sz="1600" b="0" dirty="0">
              <a:solidFill>
                <a:srgbClr val="2C2C2C"/>
              </a:solidFill>
              <a:latin typeface="Calibri"/>
            </a:endParaRPr>
          </a:p>
          <a:p>
            <a:pPr algn="l"/>
            <a:r>
              <a:rPr sz="1600" b="0" dirty="0">
                <a:solidFill>
                  <a:srgbClr val="2C2C2C"/>
                </a:solidFill>
                <a:latin typeface="Calibri"/>
              </a:rPr>
              <a:t>   (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aguas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abajo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)</a:t>
            </a:r>
          </a:p>
          <a:p>
            <a:pPr algn="l"/>
            <a:endParaRPr sz="1600" b="0" dirty="0">
              <a:solidFill>
                <a:srgbClr val="2C2C2C"/>
              </a:solidFill>
              <a:latin typeface="Calibri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5760" y="6400800"/>
            <a:ext cx="11457432" cy="12700"/>
          </a:xfrm>
          <a:prstGeom prst="rect">
            <a:avLst/>
          </a:prstGeom>
          <a:solidFill>
            <a:srgbClr val="40916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10789920" y="6446520"/>
            <a:ext cx="10058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400" b="0" i="0">
                <a:solidFill>
                  <a:srgbClr val="5A5A5A"/>
                </a:solidFill>
                <a:latin typeface="Calibri"/>
              </a:rPr>
              <a:t>5 / 10</a:t>
            </a:r>
          </a:p>
        </p:txBody>
      </p:sp>
      <p:pic>
        <p:nvPicPr>
          <p:cNvPr id="14" name="Picture 13" descr="slide6_opcion1_barra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0" y="1454674"/>
            <a:ext cx="6949440" cy="48173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D6CF05F-3520-DCFF-71C9-F704FF193107}"/>
              </a:ext>
            </a:extLst>
          </p:cNvPr>
          <p:cNvSpPr txBox="1"/>
          <p:nvPr/>
        </p:nvSpPr>
        <p:spPr>
          <a:xfrm>
            <a:off x="365760" y="6446520"/>
            <a:ext cx="100584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sz="1200" b="0" dirty="0">
                <a:solidFill>
                  <a:srgbClr val="777777"/>
                </a:solidFill>
              </a:rPr>
              <a:t>32nd IIOA &amp; 11th SHAIO Conference  ·  Sevilla, </a:t>
            </a:r>
            <a:r>
              <a:rPr sz="1200" b="0" dirty="0" err="1">
                <a:solidFill>
                  <a:srgbClr val="777777"/>
                </a:solidFill>
              </a:rPr>
              <a:t>julio</a:t>
            </a:r>
            <a:r>
              <a:rPr sz="1200" b="0" dirty="0">
                <a:solidFill>
                  <a:srgbClr val="777777"/>
                </a:solidFill>
              </a:rPr>
              <a:t> 2026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5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88952" cy="1143000"/>
          </a:xfrm>
          <a:prstGeom prst="rect">
            <a:avLst/>
          </a:prstGeom>
          <a:solidFill>
            <a:srgbClr val="2D6A4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73152"/>
            <a:ext cx="112471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200" b="1" i="0" dirty="0" err="1">
                <a:solidFill>
                  <a:srgbClr val="FFFFFF"/>
                </a:solidFill>
                <a:latin typeface="Calibri"/>
              </a:rPr>
              <a:t>Resultado</a:t>
            </a:r>
            <a:r>
              <a:rPr sz="3200" b="1" i="0" dirty="0">
                <a:solidFill>
                  <a:srgbClr val="FFFFFF"/>
                </a:solidFill>
                <a:latin typeface="Calibri"/>
              </a:rPr>
              <a:t> 4: </a:t>
            </a:r>
            <a:r>
              <a:rPr lang="es-MX" sz="3200" b="1" dirty="0">
                <a:solidFill>
                  <a:srgbClr val="FFFFFF"/>
                </a:solidFill>
                <a:latin typeface="Calibri"/>
              </a:rPr>
              <a:t>B</a:t>
            </a:r>
            <a:r>
              <a:rPr sz="3200" b="1" i="0" dirty="0" err="1">
                <a:solidFill>
                  <a:srgbClr val="FFFFFF"/>
                </a:solidFill>
                <a:latin typeface="Calibri"/>
              </a:rPr>
              <a:t>isagra</a:t>
            </a:r>
            <a:r>
              <a:rPr sz="3200" b="1" i="0" dirty="0">
                <a:solidFill>
                  <a:srgbClr val="FFFFFF"/>
                </a:solidFill>
                <a:latin typeface="Calibri"/>
              </a:rPr>
              <a:t> </a:t>
            </a:r>
            <a:r>
              <a:rPr sz="3200" b="1" i="0" dirty="0" err="1">
                <a:solidFill>
                  <a:srgbClr val="FFFFFF"/>
                </a:solidFill>
                <a:latin typeface="Calibri"/>
              </a:rPr>
              <a:t>asimétrica</a:t>
            </a:r>
            <a:endParaRPr sz="3200" b="1" i="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5760" y="1325880"/>
            <a:ext cx="5029200" cy="4892040"/>
          </a:xfrm>
          <a:prstGeom prst="rect">
            <a:avLst/>
          </a:prstGeom>
          <a:solidFill>
            <a:srgbClr val="FFFFFF"/>
          </a:solidFill>
          <a:ln w="6350">
            <a:solidFill>
              <a:srgbClr val="D4CFC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365760" y="1325880"/>
            <a:ext cx="5029200" cy="384048"/>
          </a:xfrm>
          <a:prstGeom prst="rect">
            <a:avLst/>
          </a:prstGeom>
          <a:solidFill>
            <a:srgbClr val="2D6A4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7" name="TextBox 6"/>
          <p:cNvSpPr txBox="1"/>
          <p:nvPr/>
        </p:nvSpPr>
        <p:spPr>
          <a:xfrm>
            <a:off x="502920" y="1353312"/>
            <a:ext cx="47548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b="1" i="0">
                <a:solidFill>
                  <a:srgbClr val="FFFFFF"/>
                </a:solidFill>
                <a:latin typeface="Calibri"/>
              </a:rPr>
              <a:t>Resultados cuantitativos</a:t>
            </a:r>
          </a:p>
        </p:txBody>
      </p:sp>
      <p:sp>
        <p:nvSpPr>
          <p:cNvPr id="8" name="Rectangle 7"/>
          <p:cNvSpPr/>
          <p:nvPr/>
        </p:nvSpPr>
        <p:spPr>
          <a:xfrm>
            <a:off x="502920" y="1737360"/>
            <a:ext cx="4754880" cy="627817"/>
          </a:xfrm>
          <a:prstGeom prst="rect">
            <a:avLst/>
          </a:prstGeom>
          <a:solidFill>
            <a:srgbClr val="F0F7F3"/>
          </a:solidFill>
          <a:ln w="6350">
            <a:solidFill>
              <a:srgbClr val="B7E4C7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594360" y="1783079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 i="0" dirty="0">
                <a:solidFill>
                  <a:srgbClr val="2C2C2C"/>
                </a:solidFill>
                <a:latin typeface="Calibri"/>
              </a:rPr>
              <a:t>Economía </a:t>
            </a:r>
            <a:r>
              <a:rPr sz="1400" b="1" i="0" dirty="0" err="1">
                <a:solidFill>
                  <a:srgbClr val="2C2C2C"/>
                </a:solidFill>
                <a:latin typeface="Calibri"/>
              </a:rPr>
              <a:t>doméstica</a:t>
            </a:r>
            <a:endParaRPr sz="1400" b="1" i="0" dirty="0">
              <a:solidFill>
                <a:srgbClr val="2C2C2C"/>
              </a:solidFill>
              <a:latin typeface="Calibri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4360" y="2057400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 i="0" dirty="0" err="1">
                <a:solidFill>
                  <a:srgbClr val="2E7D5B"/>
                </a:solidFill>
                <a:latin typeface="Calibri"/>
              </a:rPr>
              <a:t>s^dom</a:t>
            </a:r>
            <a:r>
              <a:rPr sz="1400" b="1" i="0" dirty="0">
                <a:solidFill>
                  <a:srgbClr val="2E7D5B"/>
                </a:solidFill>
                <a:latin typeface="Calibri"/>
              </a:rPr>
              <a:t> = 1.09 + 2.26i  →  |</a:t>
            </a:r>
            <a:r>
              <a:rPr sz="1400" b="1" i="0" dirty="0" err="1">
                <a:solidFill>
                  <a:srgbClr val="2E7D5B"/>
                </a:solidFill>
                <a:latin typeface="Calibri"/>
              </a:rPr>
              <a:t>s^dom</a:t>
            </a:r>
            <a:r>
              <a:rPr sz="1400" b="1" i="0" dirty="0">
                <a:solidFill>
                  <a:srgbClr val="2E7D5B"/>
                </a:solidFill>
                <a:latin typeface="Calibri"/>
              </a:rPr>
              <a:t>| = 2.51  ·  </a:t>
            </a:r>
            <a:r>
              <a:rPr sz="1400" b="1" i="0" dirty="0" err="1">
                <a:solidFill>
                  <a:srgbClr val="2E7D5B"/>
                </a:solidFill>
                <a:latin typeface="Calibri"/>
              </a:rPr>
              <a:t>θ^dom</a:t>
            </a:r>
            <a:r>
              <a:rPr sz="1400" b="1" i="0" dirty="0">
                <a:solidFill>
                  <a:srgbClr val="2E7D5B"/>
                </a:solidFill>
                <a:latin typeface="Calibri"/>
              </a:rPr>
              <a:t> = 64.2°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02920" y="2448560"/>
            <a:ext cx="4754880" cy="627817"/>
          </a:xfrm>
          <a:prstGeom prst="rect">
            <a:avLst/>
          </a:prstGeom>
          <a:solidFill>
            <a:srgbClr val="FFF5E8"/>
          </a:solidFill>
          <a:ln w="9525">
            <a:solidFill>
              <a:srgbClr val="E9C46A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594360" y="2494280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 i="0" dirty="0">
                <a:solidFill>
                  <a:srgbClr val="2C2C2C"/>
                </a:solidFill>
                <a:latin typeface="Calibri"/>
              </a:rPr>
              <a:t>Economía con </a:t>
            </a:r>
            <a:r>
              <a:rPr sz="1400" b="1" i="0" dirty="0" err="1">
                <a:solidFill>
                  <a:srgbClr val="2C2C2C"/>
                </a:solidFill>
                <a:latin typeface="Calibri"/>
              </a:rPr>
              <a:t>importaciones</a:t>
            </a:r>
            <a:endParaRPr sz="1400" b="1" i="0" dirty="0">
              <a:solidFill>
                <a:srgbClr val="2C2C2C"/>
              </a:solidFill>
              <a:latin typeface="Calibri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4360" y="2758440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 i="0" dirty="0" err="1">
                <a:solidFill>
                  <a:srgbClr val="C85F3C"/>
                </a:solidFill>
                <a:latin typeface="Calibri"/>
              </a:rPr>
              <a:t>s^tot</a:t>
            </a:r>
            <a:r>
              <a:rPr sz="1400" b="1" i="0" dirty="0">
                <a:solidFill>
                  <a:srgbClr val="C85F3C"/>
                </a:solidFill>
                <a:latin typeface="Calibri"/>
              </a:rPr>
              <a:t> = 1.27 + 4.12i  →  |</a:t>
            </a:r>
            <a:r>
              <a:rPr sz="1400" b="1" i="0" dirty="0" err="1">
                <a:solidFill>
                  <a:srgbClr val="C85F3C"/>
                </a:solidFill>
                <a:latin typeface="Calibri"/>
              </a:rPr>
              <a:t>s^tot</a:t>
            </a:r>
            <a:r>
              <a:rPr sz="1400" b="1" i="0" dirty="0">
                <a:solidFill>
                  <a:srgbClr val="C85F3C"/>
                </a:solidFill>
                <a:latin typeface="Calibri"/>
              </a:rPr>
              <a:t>| = 4.32  ·  </a:t>
            </a:r>
            <a:r>
              <a:rPr sz="1400" b="1" i="0" dirty="0" err="1">
                <a:solidFill>
                  <a:srgbClr val="C85F3C"/>
                </a:solidFill>
                <a:latin typeface="Calibri"/>
              </a:rPr>
              <a:t>θ^tot</a:t>
            </a:r>
            <a:r>
              <a:rPr sz="1400" b="1" i="0" dirty="0">
                <a:solidFill>
                  <a:srgbClr val="C85F3C"/>
                </a:solidFill>
                <a:latin typeface="Calibri"/>
              </a:rPr>
              <a:t> = 72.8°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02920" y="3254756"/>
            <a:ext cx="4754880" cy="22365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200"/>
              </a:spcAft>
            </a:pPr>
            <a:r>
              <a:rPr sz="1400" b="0" dirty="0">
                <a:solidFill>
                  <a:srgbClr val="2C2C2C"/>
                </a:solidFill>
                <a:latin typeface="Calibri"/>
              </a:rPr>
              <a:t>Apertura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comercial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: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módulo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crece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de 2.51 a 4.32</a:t>
            </a:r>
            <a:r>
              <a:rPr lang="es-MX" sz="1400" dirty="0">
                <a:solidFill>
                  <a:srgbClr val="2C2C2C"/>
                </a:solidFill>
              </a:rPr>
              <a:t> (+72%)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endParaRPr lang="es-MX" sz="1400" b="0" dirty="0">
              <a:solidFill>
                <a:srgbClr val="2C2C2C"/>
              </a:solidFill>
              <a:latin typeface="Calibri"/>
            </a:endParaRPr>
          </a:p>
          <a:p>
            <a:pPr>
              <a:spcAft>
                <a:spcPts val="200"/>
              </a:spcAft>
            </a:pPr>
            <a:r>
              <a:rPr lang="es-MX" sz="1400" dirty="0">
                <a:solidFill>
                  <a:srgbClr val="2C2C2C"/>
                </a:solidFill>
              </a:rPr>
              <a:t>→</a:t>
            </a:r>
            <a:r>
              <a:rPr lang="es-MX" sz="1400" dirty="0">
                <a:solidFill>
                  <a:srgbClr val="2C2C2C"/>
                </a:solidFill>
                <a:latin typeface="Calibri"/>
              </a:rPr>
              <a:t> I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mportancia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funcional</a:t>
            </a:r>
            <a:r>
              <a:rPr lang="es-MX"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amplificada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bajo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economía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abierta</a:t>
            </a:r>
            <a:endParaRPr sz="1400" b="0" dirty="0">
              <a:solidFill>
                <a:srgbClr val="2C2C2C"/>
              </a:solidFill>
              <a:latin typeface="Calibri"/>
            </a:endParaRPr>
          </a:p>
          <a:p>
            <a:pPr algn="l">
              <a:spcBef>
                <a:spcPts val="0"/>
              </a:spcBef>
              <a:spcAft>
                <a:spcPts val="200"/>
              </a:spcAft>
            </a:pPr>
            <a:endParaRPr sz="1400" b="0" dirty="0">
              <a:solidFill>
                <a:srgbClr val="2C2C2C"/>
              </a:solidFill>
              <a:latin typeface="Calibri"/>
            </a:endParaRPr>
          </a:p>
          <a:p>
            <a:pPr algn="l">
              <a:spcBef>
                <a:spcPts val="0"/>
              </a:spcBef>
              <a:spcAft>
                <a:spcPts val="200"/>
              </a:spcAft>
            </a:pPr>
            <a:r>
              <a:rPr sz="1400" b="0" dirty="0" err="1">
                <a:solidFill>
                  <a:srgbClr val="2C2C2C"/>
                </a:solidFill>
                <a:latin typeface="Calibri"/>
              </a:rPr>
              <a:t>Argumento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θ &gt; 45°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en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ambas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especif</a:t>
            </a:r>
            <a:r>
              <a:rPr lang="es-MX" sz="1400" dirty="0" err="1">
                <a:solidFill>
                  <a:srgbClr val="2C2C2C"/>
                </a:solidFill>
                <a:latin typeface="Calibri"/>
              </a:rPr>
              <a:t>icaciones</a:t>
            </a:r>
            <a:endParaRPr sz="1400" b="0" dirty="0">
              <a:solidFill>
                <a:srgbClr val="2C2C2C"/>
              </a:solidFill>
              <a:latin typeface="Calibri"/>
            </a:endParaRPr>
          </a:p>
          <a:p>
            <a:pPr algn="l">
              <a:spcBef>
                <a:spcPts val="0"/>
              </a:spcBef>
              <a:spcAft>
                <a:spcPts val="200"/>
              </a:spcAft>
            </a:pPr>
            <a:r>
              <a:rPr sz="1400" b="0" dirty="0">
                <a:solidFill>
                  <a:srgbClr val="2C2C2C"/>
                </a:solidFill>
                <a:latin typeface="Calibri"/>
              </a:rPr>
              <a:t>→ </a:t>
            </a:r>
            <a:r>
              <a:rPr lang="es-MX" sz="1400" dirty="0">
                <a:solidFill>
                  <a:srgbClr val="2C2C2C"/>
                </a:solidFill>
                <a:latin typeface="Calibri"/>
              </a:rPr>
              <a:t>F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ertilizantes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son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fundamentalmente</a:t>
            </a:r>
            <a:r>
              <a:rPr lang="es-MX"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proveedores</a:t>
            </a:r>
            <a:endParaRPr sz="1400" b="0" dirty="0">
              <a:solidFill>
                <a:srgbClr val="2C2C2C"/>
              </a:solidFill>
              <a:latin typeface="Calibri"/>
            </a:endParaRPr>
          </a:p>
          <a:p>
            <a:pPr algn="l">
              <a:spcBef>
                <a:spcPts val="0"/>
              </a:spcBef>
              <a:spcAft>
                <a:spcPts val="200"/>
              </a:spcAft>
            </a:pPr>
            <a:endParaRPr sz="1400" b="0" dirty="0">
              <a:solidFill>
                <a:srgbClr val="2C2C2C"/>
              </a:solidFill>
              <a:latin typeface="Calibri"/>
            </a:endParaRPr>
          </a:p>
          <a:p>
            <a:pPr algn="l">
              <a:spcBef>
                <a:spcPts val="0"/>
              </a:spcBef>
              <a:spcAft>
                <a:spcPts val="200"/>
              </a:spcAft>
            </a:pPr>
            <a:r>
              <a:rPr sz="1400" b="0" dirty="0" err="1">
                <a:solidFill>
                  <a:srgbClr val="2C2C2C"/>
                </a:solidFill>
                <a:latin typeface="Calibri"/>
              </a:rPr>
              <a:t>Rotación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leve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,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mismo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cuadrante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: 64.2° → 72.8°</a:t>
            </a:r>
          </a:p>
          <a:p>
            <a:pPr algn="l">
              <a:spcBef>
                <a:spcPts val="0"/>
              </a:spcBef>
              <a:spcAft>
                <a:spcPts val="200"/>
              </a:spcAft>
            </a:pPr>
            <a:r>
              <a:rPr sz="1400" b="0" dirty="0">
                <a:solidFill>
                  <a:srgbClr val="2C2C2C"/>
                </a:solidFill>
                <a:latin typeface="Calibri"/>
              </a:rPr>
              <a:t>→ </a:t>
            </a:r>
            <a:r>
              <a:rPr lang="es-MX" sz="1400" b="0" dirty="0">
                <a:solidFill>
                  <a:srgbClr val="2C2C2C"/>
                </a:solidFill>
                <a:latin typeface="Calibri"/>
              </a:rPr>
              <a:t>A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pertura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amplifica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sin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cambiar</a:t>
            </a:r>
            <a:r>
              <a:rPr lang="es-MX"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naturaleza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del sector</a:t>
            </a:r>
          </a:p>
          <a:p>
            <a:pPr algn="l">
              <a:spcBef>
                <a:spcPts val="0"/>
              </a:spcBef>
              <a:spcAft>
                <a:spcPts val="200"/>
              </a:spcAft>
            </a:pPr>
            <a:r>
              <a:rPr sz="1400" b="0" dirty="0">
                <a:solidFill>
                  <a:srgbClr val="2C2C2C"/>
                </a:solidFill>
                <a:latin typeface="Calibri"/>
              </a:rPr>
              <a:t>→ </a:t>
            </a:r>
            <a:r>
              <a:rPr lang="es-MX" sz="1400" dirty="0">
                <a:solidFill>
                  <a:srgbClr val="2C2C2C"/>
                </a:solidFill>
                <a:latin typeface="Calibri"/>
              </a:rPr>
              <a:t>P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olítica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=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corrección</a:t>
            </a:r>
            <a:r>
              <a:rPr lang="es-MX"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de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estructura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de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costos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, no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autarquía</a:t>
            </a:r>
            <a:endParaRPr sz="1400" b="0" dirty="0">
              <a:solidFill>
                <a:srgbClr val="2C2C2C"/>
              </a:solidFill>
              <a:latin typeface="Calibri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715000" y="1325880"/>
            <a:ext cx="6172200" cy="4892040"/>
          </a:xfrm>
          <a:prstGeom prst="rect">
            <a:avLst/>
          </a:prstGeom>
          <a:solidFill>
            <a:srgbClr val="FFFFFF"/>
          </a:solidFill>
          <a:ln w="6350">
            <a:solidFill>
              <a:srgbClr val="D4CFC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Rectangle 15"/>
          <p:cNvSpPr/>
          <p:nvPr/>
        </p:nvSpPr>
        <p:spPr>
          <a:xfrm>
            <a:off x="5715000" y="1325880"/>
            <a:ext cx="6172200" cy="384048"/>
          </a:xfrm>
          <a:prstGeom prst="rect">
            <a:avLst/>
          </a:prstGeom>
          <a:solidFill>
            <a:srgbClr val="2D6A4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7" name="TextBox 16"/>
          <p:cNvSpPr txBox="1"/>
          <p:nvPr/>
        </p:nvSpPr>
        <p:spPr>
          <a:xfrm>
            <a:off x="5852160" y="1353312"/>
            <a:ext cx="58521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b="1" i="0" dirty="0" err="1">
                <a:solidFill>
                  <a:srgbClr val="FFFFFF"/>
                </a:solidFill>
                <a:latin typeface="Calibri"/>
              </a:rPr>
              <a:t>Interpretación</a:t>
            </a:r>
            <a:r>
              <a:rPr b="1" i="0" dirty="0">
                <a:solidFill>
                  <a:srgbClr val="FFFFFF"/>
                </a:solidFill>
                <a:latin typeface="Calibri"/>
              </a:rPr>
              <a:t>: plano de </a:t>
            </a:r>
            <a:r>
              <a:rPr b="1" i="0" dirty="0" err="1">
                <a:solidFill>
                  <a:srgbClr val="FFFFFF"/>
                </a:solidFill>
                <a:latin typeface="Calibri"/>
              </a:rPr>
              <a:t>compras-ventas</a:t>
            </a:r>
            <a:endParaRPr b="1" i="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365760" y="6400800"/>
            <a:ext cx="11457432" cy="12700"/>
          </a:xfrm>
          <a:prstGeom prst="rect">
            <a:avLst/>
          </a:prstGeom>
          <a:solidFill>
            <a:srgbClr val="40916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10789920" y="6446520"/>
            <a:ext cx="10058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400" b="0" i="0">
                <a:solidFill>
                  <a:srgbClr val="5A5A5A"/>
                </a:solidFill>
                <a:latin typeface="Calibri"/>
              </a:rPr>
              <a:t>6 / 10</a:t>
            </a:r>
          </a:p>
        </p:txBody>
      </p:sp>
      <p:pic>
        <p:nvPicPr>
          <p:cNvPr id="37" name="Picture 36" descr="solis_plane_v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6220" y="1732280"/>
            <a:ext cx="4384040" cy="4468348"/>
          </a:xfrm>
          <a:prstGeom prst="rect">
            <a:avLst/>
          </a:prstGeom>
        </p:spPr>
      </p:pic>
      <p:sp>
        <p:nvSpPr>
          <p:cNvPr id="18" name="TextBox 5">
            <a:extLst>
              <a:ext uri="{FF2B5EF4-FFF2-40B4-BE49-F238E27FC236}">
                <a16:creationId xmlns:a16="http://schemas.microsoft.com/office/drawing/2014/main" id="{F1B598DE-2FE1-4BB0-7713-43E40867E53A}"/>
              </a:ext>
            </a:extLst>
          </p:cNvPr>
          <p:cNvSpPr txBox="1"/>
          <p:nvPr/>
        </p:nvSpPr>
        <p:spPr>
          <a:xfrm>
            <a:off x="365760" y="6446520"/>
            <a:ext cx="100584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sz="1200" b="0" dirty="0">
                <a:solidFill>
                  <a:srgbClr val="777777"/>
                </a:solidFill>
              </a:rPr>
              <a:t>32nd IIOA &amp; 11th SHAIO Conference  ·  Sevilla, </a:t>
            </a:r>
            <a:r>
              <a:rPr sz="1200" b="0" dirty="0" err="1">
                <a:solidFill>
                  <a:srgbClr val="777777"/>
                </a:solidFill>
              </a:rPr>
              <a:t>julio</a:t>
            </a:r>
            <a:r>
              <a:rPr sz="1200" b="0" dirty="0">
                <a:solidFill>
                  <a:srgbClr val="777777"/>
                </a:solidFill>
              </a:rPr>
              <a:t> 2026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5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88952" cy="1143000"/>
          </a:xfrm>
          <a:prstGeom prst="rect">
            <a:avLst/>
          </a:prstGeom>
          <a:solidFill>
            <a:srgbClr val="2D6A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91440"/>
            <a:ext cx="112471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sz="3200" b="1">
                <a:solidFill>
                  <a:srgbClr val="FFFFFF"/>
                </a:solidFill>
              </a:rPr>
              <a:t>Resultado 5: Desarticulación espacial oferta-demanda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768096"/>
            <a:ext cx="1124712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sz="1600" b="0" dirty="0">
                <a:solidFill>
                  <a:srgbClr val="DDEAE3"/>
                </a:solidFill>
              </a:rPr>
              <a:t>(</a:t>
            </a:r>
            <a:r>
              <a:rPr sz="1600" b="0" dirty="0" err="1">
                <a:solidFill>
                  <a:srgbClr val="DDEAE3"/>
                </a:solidFill>
              </a:rPr>
              <a:t>Geografía</a:t>
            </a:r>
            <a:r>
              <a:rPr sz="1600" b="0" dirty="0">
                <a:solidFill>
                  <a:srgbClr val="DDEAE3"/>
                </a:solidFill>
              </a:rPr>
              <a:t> DENUE-SIAP — </a:t>
            </a:r>
            <a:r>
              <a:rPr sz="1600" b="0" dirty="0" err="1">
                <a:solidFill>
                  <a:srgbClr val="DDEAE3"/>
                </a:solidFill>
              </a:rPr>
              <a:t>el</a:t>
            </a:r>
            <a:r>
              <a:rPr sz="1600" b="0" dirty="0">
                <a:solidFill>
                  <a:srgbClr val="DDEAE3"/>
                </a:solidFill>
              </a:rPr>
              <a:t> Golfo produce, </a:t>
            </a:r>
            <a:r>
              <a:rPr sz="1600" b="0" dirty="0" err="1">
                <a:solidFill>
                  <a:srgbClr val="DDEAE3"/>
                </a:solidFill>
              </a:rPr>
              <a:t>el</a:t>
            </a:r>
            <a:r>
              <a:rPr sz="1600" b="0" dirty="0">
                <a:solidFill>
                  <a:srgbClr val="DDEAE3"/>
                </a:solidFill>
              </a:rPr>
              <a:t> Bajío-</a:t>
            </a:r>
            <a:r>
              <a:rPr sz="1600" b="0" dirty="0" err="1">
                <a:solidFill>
                  <a:srgbClr val="DDEAE3"/>
                </a:solidFill>
              </a:rPr>
              <a:t>noroeste</a:t>
            </a:r>
            <a:r>
              <a:rPr sz="1600" b="0" dirty="0">
                <a:solidFill>
                  <a:srgbClr val="DDEAE3"/>
                </a:solidFill>
              </a:rPr>
              <a:t> </a:t>
            </a:r>
            <a:r>
              <a:rPr sz="1600" b="0" dirty="0" err="1">
                <a:solidFill>
                  <a:srgbClr val="DDEAE3"/>
                </a:solidFill>
              </a:rPr>
              <a:t>demanda</a:t>
            </a:r>
            <a:endParaRPr sz="1600" b="0" dirty="0">
              <a:solidFill>
                <a:srgbClr val="DDEAE3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5760" y="6400800"/>
            <a:ext cx="11457432" cy="10972"/>
          </a:xfrm>
          <a:prstGeom prst="rect">
            <a:avLst/>
          </a:prstGeom>
          <a:solidFill>
            <a:srgbClr val="40916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0607040" y="6446520"/>
            <a:ext cx="12801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Bef>
                <a:spcPts val="0"/>
              </a:spcBef>
              <a:spcAft>
                <a:spcPts val="300"/>
              </a:spcAft>
            </a:pPr>
            <a:r>
              <a:rPr sz="1400" b="0">
                <a:solidFill>
                  <a:srgbClr val="777777"/>
                </a:solidFill>
              </a:rPr>
              <a:t>7 / 10</a:t>
            </a:r>
          </a:p>
        </p:txBody>
      </p:sp>
      <p:pic>
        <p:nvPicPr>
          <p:cNvPr id="8" name="Picture 7" descr="fig5_mapa_DENU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628" y="1371600"/>
            <a:ext cx="6793982" cy="48006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543800" y="1371600"/>
            <a:ext cx="4343400" cy="4800600"/>
          </a:xfrm>
          <a:prstGeom prst="rect">
            <a:avLst/>
          </a:prstGeom>
          <a:solidFill>
            <a:srgbClr val="FFFFFF"/>
          </a:solidFill>
          <a:ln w="9525">
            <a:solidFill>
              <a:srgbClr val="D8D8D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7543800" y="1371600"/>
            <a:ext cx="4343400" cy="457200"/>
          </a:xfrm>
          <a:prstGeom prst="rect">
            <a:avLst/>
          </a:prstGeom>
          <a:solidFill>
            <a:srgbClr val="2D6A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7653527" y="1417320"/>
            <a:ext cx="41239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b="1">
                <a:solidFill>
                  <a:srgbClr val="FFFFFF"/>
                </a:solidFill>
              </a:rPr>
              <a:t>Oferta y demanda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690104" y="1920240"/>
            <a:ext cx="4050791" cy="25391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sz="1600" b="0" dirty="0" err="1">
                <a:solidFill>
                  <a:srgbClr val="333333"/>
                </a:solidFill>
              </a:rPr>
              <a:t>Oferta</a:t>
            </a:r>
            <a:r>
              <a:rPr sz="1600" b="0" dirty="0">
                <a:solidFill>
                  <a:srgbClr val="333333"/>
                </a:solidFill>
              </a:rPr>
              <a:t> (DENUE 2025):</a:t>
            </a: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600" b="0" dirty="0">
                <a:solidFill>
                  <a:srgbClr val="333333"/>
                </a:solidFill>
              </a:rPr>
              <a:t>• Corredor Golfo: Veracruz, Tamaulipas, Tabasco</a:t>
            </a: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600" b="0" dirty="0">
                <a:solidFill>
                  <a:srgbClr val="333333"/>
                </a:solidFill>
              </a:rPr>
              <a:t>• </a:t>
            </a:r>
            <a:r>
              <a:rPr sz="1600" b="0" dirty="0" err="1">
                <a:solidFill>
                  <a:srgbClr val="333333"/>
                </a:solidFill>
              </a:rPr>
              <a:t>Plantas</a:t>
            </a:r>
            <a:r>
              <a:rPr sz="1600" b="0" dirty="0">
                <a:solidFill>
                  <a:srgbClr val="333333"/>
                </a:solidFill>
              </a:rPr>
              <a:t> Pemex (NH₃, urea); </a:t>
            </a:r>
            <a:r>
              <a:rPr sz="1600" b="0" dirty="0" err="1">
                <a:solidFill>
                  <a:srgbClr val="333333"/>
                </a:solidFill>
              </a:rPr>
              <a:t>química</a:t>
            </a:r>
            <a:r>
              <a:rPr sz="1600" b="0" dirty="0">
                <a:solidFill>
                  <a:srgbClr val="333333"/>
                </a:solidFill>
              </a:rPr>
              <a:t> </a:t>
            </a:r>
            <a:r>
              <a:rPr sz="1600" b="0" dirty="0" err="1">
                <a:solidFill>
                  <a:srgbClr val="333333"/>
                </a:solidFill>
              </a:rPr>
              <a:t>básica</a:t>
            </a:r>
            <a:r>
              <a:rPr sz="1600" b="0" dirty="0">
                <a:solidFill>
                  <a:srgbClr val="333333"/>
                </a:solidFill>
              </a:rPr>
              <a:t> (325180) y </a:t>
            </a:r>
            <a:r>
              <a:rPr sz="1600" b="0" dirty="0" err="1">
                <a:solidFill>
                  <a:srgbClr val="333333"/>
                </a:solidFill>
              </a:rPr>
              <a:t>refinación</a:t>
            </a:r>
            <a:r>
              <a:rPr sz="1600" b="0" dirty="0">
                <a:solidFill>
                  <a:srgbClr val="333333"/>
                </a:solidFill>
              </a:rPr>
              <a:t> </a:t>
            </a:r>
            <a:r>
              <a:rPr sz="1600" b="0" dirty="0" err="1">
                <a:solidFill>
                  <a:srgbClr val="333333"/>
                </a:solidFill>
              </a:rPr>
              <a:t>en</a:t>
            </a:r>
            <a:r>
              <a:rPr sz="1600" b="0" dirty="0">
                <a:solidFill>
                  <a:srgbClr val="333333"/>
                </a:solidFill>
              </a:rPr>
              <a:t> </a:t>
            </a:r>
            <a:r>
              <a:rPr sz="1600" b="0" dirty="0" err="1">
                <a:solidFill>
                  <a:srgbClr val="333333"/>
                </a:solidFill>
              </a:rPr>
              <a:t>el</a:t>
            </a:r>
            <a:r>
              <a:rPr sz="1600" b="0" dirty="0">
                <a:solidFill>
                  <a:srgbClr val="333333"/>
                </a:solidFill>
              </a:rPr>
              <a:t> </a:t>
            </a:r>
            <a:r>
              <a:rPr sz="1600" b="0" dirty="0" err="1">
                <a:solidFill>
                  <a:srgbClr val="333333"/>
                </a:solidFill>
              </a:rPr>
              <a:t>sureste</a:t>
            </a:r>
            <a:endParaRPr sz="1600" b="0" dirty="0">
              <a:solidFill>
                <a:srgbClr val="333333"/>
              </a:solidFill>
            </a:endParaRPr>
          </a:p>
          <a:p>
            <a:pPr>
              <a:spcBef>
                <a:spcPts val="0"/>
              </a:spcBef>
              <a:spcAft>
                <a:spcPts val="300"/>
              </a:spcAft>
            </a:pPr>
            <a:endParaRPr sz="1600" b="0" dirty="0">
              <a:solidFill>
                <a:srgbClr val="333333"/>
              </a:solidFill>
            </a:endParaRP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600" b="0" dirty="0" err="1">
                <a:solidFill>
                  <a:srgbClr val="333333"/>
                </a:solidFill>
              </a:rPr>
              <a:t>Demanda</a:t>
            </a:r>
            <a:r>
              <a:rPr sz="1600" b="0" dirty="0">
                <a:solidFill>
                  <a:srgbClr val="333333"/>
                </a:solidFill>
              </a:rPr>
              <a:t> (SIAP 2022):</a:t>
            </a: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600" b="0" dirty="0">
                <a:solidFill>
                  <a:srgbClr val="333333"/>
                </a:solidFill>
              </a:rPr>
              <a:t>• Noroeste: Sonora, Sinaloa, Baja California</a:t>
            </a: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600" b="0" dirty="0">
                <a:solidFill>
                  <a:srgbClr val="333333"/>
                </a:solidFill>
              </a:rPr>
              <a:t>• Bajío: Guanajuato, Jalisco, Edo. de México</a:t>
            </a:r>
          </a:p>
        </p:txBody>
      </p:sp>
      <p:sp>
        <p:nvSpPr>
          <p:cNvPr id="13" name="TextBox 5">
            <a:extLst>
              <a:ext uri="{FF2B5EF4-FFF2-40B4-BE49-F238E27FC236}">
                <a16:creationId xmlns:a16="http://schemas.microsoft.com/office/drawing/2014/main" id="{8BE5A4FF-E906-312D-FB6E-04F4EBA3A7A5}"/>
              </a:ext>
            </a:extLst>
          </p:cNvPr>
          <p:cNvSpPr txBox="1"/>
          <p:nvPr/>
        </p:nvSpPr>
        <p:spPr>
          <a:xfrm>
            <a:off x="365760" y="6446520"/>
            <a:ext cx="100584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sz="1200" b="0" dirty="0">
                <a:solidFill>
                  <a:srgbClr val="777777"/>
                </a:solidFill>
              </a:rPr>
              <a:t>32nd IIOA &amp; 11th SHAIO Conference  ·  Sevilla, </a:t>
            </a:r>
            <a:r>
              <a:rPr sz="1200" b="0" dirty="0" err="1">
                <a:solidFill>
                  <a:srgbClr val="777777"/>
                </a:solidFill>
              </a:rPr>
              <a:t>julio</a:t>
            </a:r>
            <a:r>
              <a:rPr sz="1200" b="0" dirty="0">
                <a:solidFill>
                  <a:srgbClr val="777777"/>
                </a:solidFill>
              </a:rPr>
              <a:t> 2026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5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88952" cy="1143000"/>
          </a:xfrm>
          <a:prstGeom prst="rect">
            <a:avLst/>
          </a:prstGeom>
          <a:solidFill>
            <a:srgbClr val="2D6A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91440"/>
            <a:ext cx="112471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sz="3200" b="1" dirty="0" err="1">
                <a:solidFill>
                  <a:srgbClr val="FFFFFF"/>
                </a:solidFill>
              </a:rPr>
              <a:t>Resultado</a:t>
            </a:r>
            <a:r>
              <a:rPr sz="3200" b="1" dirty="0">
                <a:solidFill>
                  <a:srgbClr val="FFFFFF"/>
                </a:solidFill>
              </a:rPr>
              <a:t> 5: </a:t>
            </a:r>
            <a:r>
              <a:rPr sz="3200" b="1" dirty="0" err="1">
                <a:solidFill>
                  <a:srgbClr val="FFFFFF"/>
                </a:solidFill>
              </a:rPr>
              <a:t>Desarticulación</a:t>
            </a:r>
            <a:r>
              <a:rPr sz="3200" b="1" dirty="0">
                <a:solidFill>
                  <a:srgbClr val="FFFFFF"/>
                </a:solidFill>
              </a:rPr>
              <a:t> </a:t>
            </a:r>
            <a:r>
              <a:rPr sz="3200" b="1" dirty="0" err="1">
                <a:solidFill>
                  <a:srgbClr val="FFFFFF"/>
                </a:solidFill>
              </a:rPr>
              <a:t>espacial</a:t>
            </a:r>
            <a:r>
              <a:rPr sz="3200" b="1" dirty="0">
                <a:solidFill>
                  <a:srgbClr val="FFFFFF"/>
                </a:solidFill>
              </a:rPr>
              <a:t> </a:t>
            </a:r>
            <a:r>
              <a:rPr sz="3200" b="1" dirty="0" err="1">
                <a:solidFill>
                  <a:srgbClr val="FFFFFF"/>
                </a:solidFill>
              </a:rPr>
              <a:t>oferta-demanda</a:t>
            </a:r>
            <a:endParaRPr sz="3200" b="1" dirty="0">
              <a:solidFill>
                <a:srgbClr val="FFFF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768096"/>
            <a:ext cx="112471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sz="1300" b="0">
                <a:solidFill>
                  <a:srgbClr val="DDEAE3"/>
                </a:solidFill>
              </a:rPr>
              <a:t>(2/2)  Moran global y brecha logística</a:t>
            </a:r>
          </a:p>
        </p:txBody>
      </p:sp>
      <p:sp>
        <p:nvSpPr>
          <p:cNvPr id="5" name="Rectangle 4"/>
          <p:cNvSpPr/>
          <p:nvPr/>
        </p:nvSpPr>
        <p:spPr>
          <a:xfrm>
            <a:off x="365760" y="6400800"/>
            <a:ext cx="11457432" cy="10972"/>
          </a:xfrm>
          <a:prstGeom prst="rect">
            <a:avLst/>
          </a:prstGeom>
          <a:solidFill>
            <a:srgbClr val="40916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0607040" y="6446520"/>
            <a:ext cx="128016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spcBef>
                <a:spcPts val="0"/>
              </a:spcBef>
              <a:spcAft>
                <a:spcPts val="300"/>
              </a:spcAft>
            </a:pPr>
            <a:r>
              <a:rPr sz="1400" b="0">
                <a:solidFill>
                  <a:srgbClr val="777777"/>
                </a:solidFill>
              </a:rPr>
              <a:t>8 / 10</a:t>
            </a:r>
          </a:p>
        </p:txBody>
      </p:sp>
      <p:pic>
        <p:nvPicPr>
          <p:cNvPr id="8" name="Picture 7" descr="fig6_mapa_LIS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340" y="1383903"/>
            <a:ext cx="9168350" cy="410249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9488390" y="1371600"/>
            <a:ext cx="2398810" cy="4800600"/>
          </a:xfrm>
          <a:prstGeom prst="rect">
            <a:avLst/>
          </a:prstGeom>
          <a:solidFill>
            <a:srgbClr val="FFFFFF"/>
          </a:solidFill>
          <a:ln w="9525">
            <a:solidFill>
              <a:srgbClr val="D8D8D8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9488390" y="1371600"/>
            <a:ext cx="2398810" cy="457200"/>
          </a:xfrm>
          <a:prstGeom prst="rect">
            <a:avLst/>
          </a:prstGeom>
          <a:solidFill>
            <a:srgbClr val="C85F3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9499863" y="1417320"/>
            <a:ext cx="227760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sz="1600" b="1">
                <a:solidFill>
                  <a:srgbClr val="FFFFFF"/>
                </a:solidFill>
              </a:rPr>
              <a:t>Moran y sobrecosto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503690" y="1920240"/>
            <a:ext cx="2398810" cy="35932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 dirty="0">
                <a:solidFill>
                  <a:srgbClr val="333333"/>
                </a:solidFill>
              </a:rPr>
              <a:t>I de Moran global = no </a:t>
            </a:r>
            <a:r>
              <a:rPr sz="1400" b="0" dirty="0" err="1">
                <a:solidFill>
                  <a:srgbClr val="333333"/>
                </a:solidFill>
              </a:rPr>
              <a:t>significativo</a:t>
            </a:r>
            <a:endParaRPr sz="1400" b="0" dirty="0">
              <a:solidFill>
                <a:srgbClr val="333333"/>
              </a:solidFill>
            </a:endParaRP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 dirty="0">
                <a:solidFill>
                  <a:srgbClr val="333333"/>
                </a:solidFill>
              </a:rPr>
              <a:t>• </a:t>
            </a:r>
            <a:r>
              <a:rPr sz="1400" b="0" dirty="0" err="1">
                <a:solidFill>
                  <a:srgbClr val="333333"/>
                </a:solidFill>
              </a:rPr>
              <a:t>Oferta</a:t>
            </a:r>
            <a:r>
              <a:rPr sz="1400" b="0" dirty="0">
                <a:solidFill>
                  <a:srgbClr val="333333"/>
                </a:solidFill>
              </a:rPr>
              <a:t> y </a:t>
            </a:r>
            <a:r>
              <a:rPr sz="1400" b="0" dirty="0" err="1">
                <a:solidFill>
                  <a:srgbClr val="333333"/>
                </a:solidFill>
              </a:rPr>
              <a:t>demanda</a:t>
            </a:r>
            <a:r>
              <a:rPr sz="1400" b="0" dirty="0">
                <a:solidFill>
                  <a:srgbClr val="333333"/>
                </a:solidFill>
              </a:rPr>
              <a:t> sin </a:t>
            </a:r>
            <a:r>
              <a:rPr sz="1400" b="0" dirty="0" err="1">
                <a:solidFill>
                  <a:srgbClr val="333333"/>
                </a:solidFill>
              </a:rPr>
              <a:t>asociación</a:t>
            </a:r>
            <a:r>
              <a:rPr sz="1400" b="0" dirty="0">
                <a:solidFill>
                  <a:srgbClr val="333333"/>
                </a:solidFill>
              </a:rPr>
              <a:t> </a:t>
            </a:r>
            <a:r>
              <a:rPr sz="1400" b="0" dirty="0" err="1">
                <a:solidFill>
                  <a:srgbClr val="333333"/>
                </a:solidFill>
              </a:rPr>
              <a:t>espacial</a:t>
            </a:r>
            <a:endParaRPr sz="1400" b="0" dirty="0">
              <a:solidFill>
                <a:srgbClr val="333333"/>
              </a:solidFill>
            </a:endParaRP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 dirty="0">
                <a:solidFill>
                  <a:srgbClr val="333333"/>
                </a:solidFill>
              </a:rPr>
              <a:t>• </a:t>
            </a:r>
            <a:r>
              <a:rPr sz="1400" b="0" dirty="0" err="1">
                <a:solidFill>
                  <a:srgbClr val="333333"/>
                </a:solidFill>
              </a:rPr>
              <a:t>Evidencia</a:t>
            </a:r>
            <a:r>
              <a:rPr sz="1400" b="0" dirty="0">
                <a:solidFill>
                  <a:srgbClr val="333333"/>
                </a:solidFill>
              </a:rPr>
              <a:t> formal de </a:t>
            </a:r>
            <a:r>
              <a:rPr sz="1400" b="0" dirty="0" err="1">
                <a:solidFill>
                  <a:srgbClr val="333333"/>
                </a:solidFill>
              </a:rPr>
              <a:t>desarticulación</a:t>
            </a:r>
            <a:r>
              <a:rPr sz="1400" b="0" dirty="0">
                <a:solidFill>
                  <a:srgbClr val="333333"/>
                </a:solidFill>
              </a:rPr>
              <a:t> territorial</a:t>
            </a:r>
          </a:p>
          <a:p>
            <a:pPr>
              <a:spcBef>
                <a:spcPts val="0"/>
              </a:spcBef>
              <a:spcAft>
                <a:spcPts val="300"/>
              </a:spcAft>
            </a:pPr>
            <a:endParaRPr sz="1400" b="0" dirty="0">
              <a:solidFill>
                <a:srgbClr val="333333"/>
              </a:solidFill>
            </a:endParaRP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 dirty="0" err="1">
                <a:solidFill>
                  <a:srgbClr val="333333"/>
                </a:solidFill>
              </a:rPr>
              <a:t>Sobrecosto</a:t>
            </a:r>
            <a:r>
              <a:rPr sz="1400" b="0" dirty="0">
                <a:solidFill>
                  <a:srgbClr val="333333"/>
                </a:solidFill>
              </a:rPr>
              <a:t> </a:t>
            </a:r>
            <a:r>
              <a:rPr sz="1400" b="0" dirty="0" err="1">
                <a:solidFill>
                  <a:srgbClr val="333333"/>
                </a:solidFill>
              </a:rPr>
              <a:t>logístico</a:t>
            </a:r>
            <a:r>
              <a:rPr sz="1400" b="0" dirty="0">
                <a:solidFill>
                  <a:srgbClr val="333333"/>
                </a:solidFill>
              </a:rPr>
              <a:t>: USD 60-100/ton</a:t>
            </a: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 dirty="0">
                <a:solidFill>
                  <a:srgbClr val="333333"/>
                </a:solidFill>
              </a:rPr>
              <a:t>• 10-20% del </a:t>
            </a:r>
            <a:r>
              <a:rPr sz="1400" b="0" dirty="0" err="1">
                <a:solidFill>
                  <a:srgbClr val="333333"/>
                </a:solidFill>
              </a:rPr>
              <a:t>precio</a:t>
            </a:r>
            <a:r>
              <a:rPr sz="1400" b="0" dirty="0">
                <a:solidFill>
                  <a:srgbClr val="333333"/>
                </a:solidFill>
              </a:rPr>
              <a:t> DAP </a:t>
            </a:r>
            <a:r>
              <a:rPr sz="1400" b="0" dirty="0" err="1">
                <a:solidFill>
                  <a:srgbClr val="333333"/>
                </a:solidFill>
              </a:rPr>
              <a:t>internacional</a:t>
            </a:r>
            <a:endParaRPr sz="1400" b="0" dirty="0">
              <a:solidFill>
                <a:srgbClr val="333333"/>
              </a:solidFill>
            </a:endParaRP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 dirty="0">
                <a:solidFill>
                  <a:srgbClr val="333333"/>
                </a:solidFill>
              </a:rPr>
              <a:t>• </a:t>
            </a:r>
            <a:r>
              <a:rPr sz="1400" b="0" dirty="0" err="1">
                <a:solidFill>
                  <a:srgbClr val="333333"/>
                </a:solidFill>
              </a:rPr>
              <a:t>Impuesto</a:t>
            </a:r>
            <a:r>
              <a:rPr sz="1400" b="0" dirty="0">
                <a:solidFill>
                  <a:srgbClr val="333333"/>
                </a:solidFill>
              </a:rPr>
              <a:t> </a:t>
            </a:r>
            <a:r>
              <a:rPr sz="1400" b="0" dirty="0" err="1">
                <a:solidFill>
                  <a:srgbClr val="333333"/>
                </a:solidFill>
              </a:rPr>
              <a:t>implícito</a:t>
            </a:r>
            <a:r>
              <a:rPr sz="1400" b="0" dirty="0">
                <a:solidFill>
                  <a:srgbClr val="333333"/>
                </a:solidFill>
              </a:rPr>
              <a:t> al </a:t>
            </a:r>
            <a:r>
              <a:rPr sz="1400" b="0" dirty="0" err="1">
                <a:solidFill>
                  <a:srgbClr val="333333"/>
                </a:solidFill>
              </a:rPr>
              <a:t>agro</a:t>
            </a:r>
            <a:r>
              <a:rPr sz="1400" b="0" dirty="0">
                <a:solidFill>
                  <a:srgbClr val="333333"/>
                </a:solidFill>
              </a:rPr>
              <a:t> </a:t>
            </a:r>
            <a:r>
              <a:rPr sz="1400" b="0" dirty="0" err="1">
                <a:solidFill>
                  <a:srgbClr val="333333"/>
                </a:solidFill>
              </a:rPr>
              <a:t>mexicano</a:t>
            </a:r>
            <a:endParaRPr sz="1400" b="0" dirty="0">
              <a:solidFill>
                <a:srgbClr val="333333"/>
              </a:solidFill>
            </a:endParaRPr>
          </a:p>
          <a:p>
            <a:pPr>
              <a:spcBef>
                <a:spcPts val="0"/>
              </a:spcBef>
              <a:spcAft>
                <a:spcPts val="300"/>
              </a:spcAft>
            </a:pPr>
            <a:r>
              <a:rPr sz="1400" b="0" dirty="0">
                <a:solidFill>
                  <a:srgbClr val="333333"/>
                </a:solidFill>
              </a:rPr>
              <a:t>• </a:t>
            </a:r>
            <a:r>
              <a:rPr sz="1400" b="0" dirty="0" err="1">
                <a:solidFill>
                  <a:srgbClr val="333333"/>
                </a:solidFill>
              </a:rPr>
              <a:t>Puertos</a:t>
            </a:r>
            <a:r>
              <a:rPr sz="1400" b="0" dirty="0">
                <a:solidFill>
                  <a:srgbClr val="333333"/>
                </a:solidFill>
              </a:rPr>
              <a:t> del </a:t>
            </a:r>
            <a:r>
              <a:rPr sz="1400" b="0" dirty="0" err="1">
                <a:solidFill>
                  <a:srgbClr val="333333"/>
                </a:solidFill>
              </a:rPr>
              <a:t>Pacífico</a:t>
            </a:r>
            <a:r>
              <a:rPr sz="1400" b="0" dirty="0">
                <a:solidFill>
                  <a:srgbClr val="333333"/>
                </a:solidFill>
              </a:rPr>
              <a:t> </a:t>
            </a:r>
            <a:r>
              <a:rPr sz="1400" b="0" dirty="0" err="1">
                <a:solidFill>
                  <a:srgbClr val="333333"/>
                </a:solidFill>
              </a:rPr>
              <a:t>reducirían</a:t>
            </a:r>
            <a:r>
              <a:rPr sz="1400" b="0" dirty="0">
                <a:solidFill>
                  <a:srgbClr val="333333"/>
                </a:solidFill>
              </a:rPr>
              <a:t> la </a:t>
            </a:r>
            <a:r>
              <a:rPr sz="1400" b="0" dirty="0" err="1">
                <a:solidFill>
                  <a:srgbClr val="333333"/>
                </a:solidFill>
              </a:rPr>
              <a:t>distancia</a:t>
            </a:r>
            <a:r>
              <a:rPr sz="1400" b="0" dirty="0">
                <a:solidFill>
                  <a:srgbClr val="333333"/>
                </a:solidFill>
              </a:rPr>
              <a:t> ~40%</a:t>
            </a:r>
          </a:p>
        </p:txBody>
      </p:sp>
      <p:sp>
        <p:nvSpPr>
          <p:cNvPr id="13" name="TextBox 5">
            <a:extLst>
              <a:ext uri="{FF2B5EF4-FFF2-40B4-BE49-F238E27FC236}">
                <a16:creationId xmlns:a16="http://schemas.microsoft.com/office/drawing/2014/main" id="{FC47F559-5121-BFD0-F9C7-57945898D748}"/>
              </a:ext>
            </a:extLst>
          </p:cNvPr>
          <p:cNvSpPr txBox="1"/>
          <p:nvPr/>
        </p:nvSpPr>
        <p:spPr>
          <a:xfrm>
            <a:off x="365760" y="6446520"/>
            <a:ext cx="100584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sz="1200" b="0" dirty="0">
                <a:solidFill>
                  <a:srgbClr val="777777"/>
                </a:solidFill>
              </a:rPr>
              <a:t>32nd IIOA &amp; 11th SHAIO Conference  ·  Sevilla, </a:t>
            </a:r>
            <a:r>
              <a:rPr sz="1200" b="0" dirty="0" err="1">
                <a:solidFill>
                  <a:srgbClr val="777777"/>
                </a:solidFill>
              </a:rPr>
              <a:t>julio</a:t>
            </a:r>
            <a:r>
              <a:rPr sz="1200" b="0" dirty="0">
                <a:solidFill>
                  <a:srgbClr val="777777"/>
                </a:solidFill>
              </a:rPr>
              <a:t> 2026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5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88952" cy="1143000"/>
          </a:xfrm>
          <a:prstGeom prst="rect">
            <a:avLst/>
          </a:prstGeom>
          <a:solidFill>
            <a:srgbClr val="2D6A4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73152"/>
            <a:ext cx="112471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200" b="1" i="0" dirty="0" err="1">
                <a:solidFill>
                  <a:srgbClr val="FFFFFF"/>
                </a:solidFill>
                <a:latin typeface="Calibri"/>
              </a:rPr>
              <a:t>Implicaciones</a:t>
            </a:r>
            <a:r>
              <a:rPr sz="3200" b="1" i="0" dirty="0">
                <a:solidFill>
                  <a:srgbClr val="FFFFFF"/>
                </a:solidFill>
                <a:latin typeface="Calibri"/>
              </a:rPr>
              <a:t> de </a:t>
            </a:r>
            <a:r>
              <a:rPr sz="3200" b="1" i="0" dirty="0" err="1">
                <a:solidFill>
                  <a:srgbClr val="FFFFFF"/>
                </a:solidFill>
                <a:latin typeface="Calibri"/>
              </a:rPr>
              <a:t>política</a:t>
            </a:r>
            <a:r>
              <a:rPr sz="3200" b="1" i="0" dirty="0">
                <a:solidFill>
                  <a:srgbClr val="FFFFFF"/>
                </a:solidFill>
                <a:latin typeface="Calibri"/>
              </a:rPr>
              <a:t> industrial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804672"/>
            <a:ext cx="1124712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0" i="0" dirty="0">
                <a:solidFill>
                  <a:srgbClr val="B7E4C7"/>
                </a:solidFill>
                <a:latin typeface="Calibri"/>
              </a:rPr>
              <a:t>Tres </a:t>
            </a:r>
            <a:r>
              <a:rPr sz="1600" b="0" i="0" dirty="0" err="1">
                <a:solidFill>
                  <a:srgbClr val="B7E4C7"/>
                </a:solidFill>
                <a:latin typeface="Calibri"/>
              </a:rPr>
              <a:t>ejes</a:t>
            </a:r>
            <a:r>
              <a:rPr sz="1600" b="0" i="0" dirty="0">
                <a:solidFill>
                  <a:srgbClr val="B7E4C7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B7E4C7"/>
                </a:solidFill>
                <a:latin typeface="Calibri"/>
              </a:rPr>
              <a:t>que</a:t>
            </a:r>
            <a:r>
              <a:rPr sz="1600" b="0" i="0" dirty="0">
                <a:solidFill>
                  <a:srgbClr val="B7E4C7"/>
                </a:solidFill>
                <a:latin typeface="Calibri"/>
              </a:rPr>
              <a:t> se </a:t>
            </a:r>
            <a:r>
              <a:rPr sz="1600" b="0" i="0" dirty="0" err="1">
                <a:solidFill>
                  <a:srgbClr val="B7E4C7"/>
                </a:solidFill>
                <a:latin typeface="Calibri"/>
              </a:rPr>
              <a:t>desprenden</a:t>
            </a:r>
            <a:r>
              <a:rPr sz="1600" b="0" i="0" dirty="0">
                <a:solidFill>
                  <a:srgbClr val="B7E4C7"/>
                </a:solidFill>
                <a:latin typeface="Calibri"/>
              </a:rPr>
              <a:t> de la </a:t>
            </a:r>
            <a:r>
              <a:rPr sz="1600" b="0" i="0" dirty="0" err="1">
                <a:solidFill>
                  <a:srgbClr val="B7E4C7"/>
                </a:solidFill>
                <a:latin typeface="Calibri"/>
              </a:rPr>
              <a:t>caracterización</a:t>
            </a:r>
            <a:r>
              <a:rPr sz="1600" b="0" i="0" dirty="0">
                <a:solidFill>
                  <a:srgbClr val="B7E4C7"/>
                </a:solidFill>
                <a:latin typeface="Calibri"/>
              </a:rPr>
              <a:t> </a:t>
            </a:r>
            <a:r>
              <a:rPr sz="1600" b="0" i="0" dirty="0" err="1">
                <a:solidFill>
                  <a:srgbClr val="B7E4C7"/>
                </a:solidFill>
                <a:latin typeface="Calibri"/>
              </a:rPr>
              <a:t>estructural</a:t>
            </a:r>
            <a:r>
              <a:rPr sz="1600" b="0" i="0" dirty="0">
                <a:solidFill>
                  <a:srgbClr val="B7E4C7"/>
                </a:solidFill>
                <a:latin typeface="Calibri"/>
              </a:rPr>
              <a:t> — </a:t>
            </a:r>
            <a:r>
              <a:rPr sz="1600" b="0" i="0" dirty="0" err="1">
                <a:solidFill>
                  <a:srgbClr val="B7E4C7"/>
                </a:solidFill>
                <a:latin typeface="Calibri"/>
              </a:rPr>
              <a:t>sección</a:t>
            </a:r>
            <a:r>
              <a:rPr sz="1600" b="0" i="0" dirty="0">
                <a:solidFill>
                  <a:srgbClr val="B7E4C7"/>
                </a:solidFill>
                <a:latin typeface="Calibri"/>
              </a:rPr>
              <a:t> 5 del paper</a:t>
            </a:r>
          </a:p>
        </p:txBody>
      </p:sp>
      <p:sp>
        <p:nvSpPr>
          <p:cNvPr id="5" name="Rectangle 4"/>
          <p:cNvSpPr/>
          <p:nvPr/>
        </p:nvSpPr>
        <p:spPr>
          <a:xfrm>
            <a:off x="320040" y="1325880"/>
            <a:ext cx="3749039" cy="594360"/>
          </a:xfrm>
          <a:prstGeom prst="rect">
            <a:avLst/>
          </a:prstGeom>
          <a:solidFill>
            <a:srgbClr val="2D6A4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289560" y="1344168"/>
            <a:ext cx="457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E9C46A"/>
                </a:solidFill>
                <a:latin typeface="Calibri"/>
              </a:rPr>
              <a:t>①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8680" y="1327912"/>
            <a:ext cx="310895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 i="0">
                <a:solidFill>
                  <a:srgbClr val="FFFFFF"/>
                </a:solidFill>
                <a:latin typeface="Calibri"/>
              </a:rPr>
              <a:t>Fortalecimiento selectivo de la producción nacional</a:t>
            </a:r>
          </a:p>
        </p:txBody>
      </p:sp>
      <p:sp>
        <p:nvSpPr>
          <p:cNvPr id="8" name="Rectangle 7"/>
          <p:cNvSpPr/>
          <p:nvPr/>
        </p:nvSpPr>
        <p:spPr>
          <a:xfrm>
            <a:off x="320040" y="1920240"/>
            <a:ext cx="3749039" cy="4297680"/>
          </a:xfrm>
          <a:prstGeom prst="rect">
            <a:avLst/>
          </a:prstGeom>
          <a:solidFill>
            <a:srgbClr val="F0F7F3"/>
          </a:solidFill>
          <a:ln w="6350">
            <a:solidFill>
              <a:srgbClr val="D4CFC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400"/>
          </a:p>
        </p:txBody>
      </p:sp>
      <p:sp>
        <p:nvSpPr>
          <p:cNvPr id="9" name="TextBox 8"/>
          <p:cNvSpPr txBox="1"/>
          <p:nvPr/>
        </p:nvSpPr>
        <p:spPr>
          <a:xfrm>
            <a:off x="457200" y="2011680"/>
            <a:ext cx="3520439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1400" b="0" dirty="0" err="1">
                <a:solidFill>
                  <a:srgbClr val="2C2C2C"/>
                </a:solidFill>
                <a:latin typeface="Calibri"/>
              </a:rPr>
              <a:t>Garantizar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abasto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de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insumos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upstream: gas natural</a:t>
            </a:r>
            <a:r>
              <a:rPr lang="es-MX" sz="1400" dirty="0">
                <a:solidFill>
                  <a:srgbClr val="2C2C2C"/>
                </a:solidFill>
                <a:latin typeface="Calibri"/>
              </a:rPr>
              <a:t>,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nitrogenados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,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roca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fosfórica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,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potasa</a:t>
            </a:r>
            <a:r>
              <a:rPr lang="es-MX" sz="1400" b="0" dirty="0">
                <a:solidFill>
                  <a:srgbClr val="2C2C2C"/>
                </a:solidFill>
                <a:latin typeface="Calibri"/>
              </a:rPr>
              <a:t>.</a:t>
            </a:r>
            <a:endParaRPr lang="es-MX" sz="1400" dirty="0">
              <a:solidFill>
                <a:srgbClr val="2C2C2C"/>
              </a:solidFill>
              <a:latin typeface="Calibri"/>
            </a:endParaRPr>
          </a:p>
          <a:p>
            <a:pPr marL="285750" indent="-285750" algn="l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1400" b="0" dirty="0">
                <a:solidFill>
                  <a:srgbClr val="2C2C2C"/>
                </a:solidFill>
                <a:latin typeface="Calibri"/>
              </a:rPr>
              <a:t>No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subsidiar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el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precio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al productor final:</a:t>
            </a:r>
            <a:r>
              <a:rPr lang="es-MX" sz="140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63% del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fertilizante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lang="es-MX" sz="1400" b="0" dirty="0">
                <a:solidFill>
                  <a:srgbClr val="2C2C2C"/>
                </a:solidFill>
                <a:latin typeface="Calibri"/>
              </a:rPr>
              <a:t>termina en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agro</a:t>
            </a:r>
            <a:r>
              <a:rPr lang="es-MX" sz="140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exportado</a:t>
            </a:r>
            <a:r>
              <a:rPr lang="es-MX" sz="1400" b="0" dirty="0">
                <a:solidFill>
                  <a:srgbClr val="2C2C2C"/>
                </a:solidFill>
                <a:latin typeface="Calibri"/>
              </a:rPr>
              <a:t>r 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(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chile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,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aguacate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, café)</a:t>
            </a:r>
            <a:r>
              <a:rPr lang="es-MX" sz="1400" b="0" dirty="0">
                <a:solidFill>
                  <a:srgbClr val="2C2C2C"/>
                </a:solidFill>
                <a:latin typeface="Calibri"/>
              </a:rPr>
              <a:t>.</a:t>
            </a:r>
            <a:endParaRPr lang="es-MX" sz="1400" dirty="0">
              <a:solidFill>
                <a:srgbClr val="2C2C2C"/>
              </a:solidFill>
              <a:latin typeface="Calibri"/>
            </a:endParaRPr>
          </a:p>
          <a:p>
            <a:pPr marL="285750" indent="-285750" algn="l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1400" b="0" dirty="0" err="1">
                <a:solidFill>
                  <a:srgbClr val="2C2C2C"/>
                </a:solidFill>
                <a:latin typeface="Calibri"/>
              </a:rPr>
              <a:t>Sustitución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parcial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de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importaciones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(urea,</a:t>
            </a:r>
            <a:r>
              <a:rPr lang="es-MX" sz="140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amoníaco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) al 50%: baja la factura de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importación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y la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exposición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cambiaria</a:t>
            </a:r>
            <a:r>
              <a:rPr lang="es-MX" sz="1400" b="0" dirty="0">
                <a:solidFill>
                  <a:srgbClr val="2C2C2C"/>
                </a:solidFill>
                <a:latin typeface="Calibri"/>
              </a:rPr>
              <a:t>.</a:t>
            </a:r>
            <a:endParaRPr lang="es-MX" sz="1400" dirty="0">
              <a:solidFill>
                <a:srgbClr val="2C2C2C"/>
              </a:solidFill>
              <a:latin typeface="Calibri"/>
            </a:endParaRPr>
          </a:p>
          <a:p>
            <a:pPr marL="285750" indent="-285750" algn="l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1400" b="0" dirty="0">
                <a:solidFill>
                  <a:srgbClr val="2C2C2C"/>
                </a:solidFill>
                <a:latin typeface="Calibri"/>
              </a:rPr>
              <a:t>Modelo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institucional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: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nodo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eficiente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+ red</a:t>
            </a:r>
            <a:r>
              <a:rPr lang="es-MX" sz="140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logística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moderna</a:t>
            </a:r>
            <a:r>
              <a:rPr lang="es-MX" sz="1400" b="0" dirty="0">
                <a:solidFill>
                  <a:srgbClr val="2C2C2C"/>
                </a:solidFill>
                <a:latin typeface="Calibri"/>
              </a:rPr>
              <a:t>.</a:t>
            </a:r>
            <a:endParaRPr sz="1400" b="0" dirty="0">
              <a:solidFill>
                <a:srgbClr val="2C2C2C"/>
              </a:solidFill>
              <a:latin typeface="Calibri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206240" y="1325880"/>
            <a:ext cx="3749039" cy="594360"/>
          </a:xfrm>
          <a:prstGeom prst="rect">
            <a:avLst/>
          </a:prstGeom>
          <a:solidFill>
            <a:srgbClr val="2D6A4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206240" y="1344168"/>
            <a:ext cx="457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E9C46A"/>
                </a:solidFill>
                <a:latin typeface="Calibri"/>
              </a:rPr>
              <a:t>②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54880" y="1327912"/>
            <a:ext cx="310895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 i="0" dirty="0" err="1">
                <a:solidFill>
                  <a:srgbClr val="FFFFFF"/>
                </a:solidFill>
                <a:latin typeface="Calibri"/>
              </a:rPr>
              <a:t>Integración</a:t>
            </a:r>
            <a:r>
              <a:rPr sz="1600" b="1" i="0" dirty="0">
                <a:solidFill>
                  <a:srgbClr val="FFFFFF"/>
                </a:solidFill>
                <a:latin typeface="Calibri"/>
              </a:rPr>
              <a:t> territorial: </a:t>
            </a:r>
            <a:r>
              <a:rPr lang="es-MX" sz="1600" b="1" i="0" dirty="0">
                <a:solidFill>
                  <a:srgbClr val="FFFFFF"/>
                </a:solidFill>
                <a:latin typeface="Calibri"/>
              </a:rPr>
              <a:t>eje </a:t>
            </a:r>
            <a:r>
              <a:rPr sz="1600" b="1" i="0" dirty="0">
                <a:solidFill>
                  <a:srgbClr val="FFFFFF"/>
                </a:solidFill>
                <a:latin typeface="Calibri"/>
              </a:rPr>
              <a:t>Golfo-</a:t>
            </a:r>
            <a:r>
              <a:rPr sz="1600" b="1" i="0" dirty="0" err="1">
                <a:solidFill>
                  <a:srgbClr val="FFFFFF"/>
                </a:solidFill>
                <a:latin typeface="Calibri"/>
              </a:rPr>
              <a:t>Pacífico</a:t>
            </a:r>
            <a:endParaRPr sz="1600" b="1" i="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206240" y="1920240"/>
            <a:ext cx="3749039" cy="4297680"/>
          </a:xfrm>
          <a:prstGeom prst="rect">
            <a:avLst/>
          </a:prstGeom>
          <a:solidFill>
            <a:srgbClr val="F0F7F3"/>
          </a:solidFill>
          <a:ln w="6350">
            <a:solidFill>
              <a:srgbClr val="D4CFC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400"/>
          </a:p>
        </p:txBody>
      </p:sp>
      <p:sp>
        <p:nvSpPr>
          <p:cNvPr id="14" name="TextBox 13"/>
          <p:cNvSpPr txBox="1"/>
          <p:nvPr/>
        </p:nvSpPr>
        <p:spPr>
          <a:xfrm>
            <a:off x="4343400" y="2011680"/>
            <a:ext cx="3520439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1400" dirty="0">
                <a:solidFill>
                  <a:srgbClr val="2C2C2C"/>
                </a:solidFill>
                <a:latin typeface="Calibri"/>
              </a:rPr>
              <a:t>Nueva </a:t>
            </a:r>
            <a:r>
              <a:rPr sz="1400" dirty="0" err="1">
                <a:solidFill>
                  <a:srgbClr val="2C2C2C"/>
                </a:solidFill>
                <a:latin typeface="Calibri"/>
              </a:rPr>
              <a:t>capacidad</a:t>
            </a:r>
            <a:r>
              <a:rPr sz="140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dirty="0" err="1">
                <a:solidFill>
                  <a:srgbClr val="2C2C2C"/>
                </a:solidFill>
                <a:latin typeface="Calibri"/>
              </a:rPr>
              <a:t>productiva</a:t>
            </a:r>
            <a:r>
              <a:rPr sz="1400" dirty="0">
                <a:solidFill>
                  <a:srgbClr val="2C2C2C"/>
                </a:solidFill>
                <a:latin typeface="Calibri"/>
              </a:rPr>
              <a:t>: </a:t>
            </a:r>
            <a:r>
              <a:rPr sz="1400" dirty="0" err="1">
                <a:solidFill>
                  <a:srgbClr val="2C2C2C"/>
                </a:solidFill>
                <a:latin typeface="Calibri"/>
              </a:rPr>
              <a:t>corredores</a:t>
            </a:r>
            <a:r>
              <a:rPr sz="1400" dirty="0">
                <a:solidFill>
                  <a:srgbClr val="2C2C2C"/>
                </a:solidFill>
                <a:latin typeface="Calibri"/>
              </a:rPr>
              <a:t> del </a:t>
            </a:r>
            <a:r>
              <a:rPr sz="1400" dirty="0" err="1">
                <a:solidFill>
                  <a:srgbClr val="2C2C2C"/>
                </a:solidFill>
                <a:latin typeface="Calibri"/>
              </a:rPr>
              <a:t>Pacífico</a:t>
            </a:r>
            <a:r>
              <a:rPr sz="1400" dirty="0">
                <a:solidFill>
                  <a:srgbClr val="2C2C2C"/>
                </a:solidFill>
                <a:latin typeface="Calibri"/>
              </a:rPr>
              <a:t> (Lázaro Cárdenas,</a:t>
            </a:r>
            <a:r>
              <a:rPr lang="es-MX" sz="140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dirty="0">
                <a:solidFill>
                  <a:srgbClr val="2C2C2C"/>
                </a:solidFill>
                <a:latin typeface="Calibri"/>
              </a:rPr>
              <a:t>Topolobampo)</a:t>
            </a:r>
            <a:r>
              <a:rPr lang="es-MX" sz="1400" dirty="0">
                <a:solidFill>
                  <a:srgbClr val="2C2C2C"/>
                </a:solidFill>
                <a:latin typeface="Calibri"/>
              </a:rPr>
              <a:t>.</a:t>
            </a:r>
            <a:endParaRPr sz="1400" dirty="0">
              <a:solidFill>
                <a:srgbClr val="2C2C2C"/>
              </a:solidFill>
              <a:latin typeface="Calibri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1400" dirty="0" err="1">
                <a:solidFill>
                  <a:srgbClr val="2C2C2C"/>
                </a:solidFill>
                <a:latin typeface="Calibri"/>
              </a:rPr>
              <a:t>Ferrocarril</a:t>
            </a:r>
            <a:r>
              <a:rPr sz="1400" dirty="0">
                <a:solidFill>
                  <a:srgbClr val="2C2C2C"/>
                </a:solidFill>
                <a:latin typeface="Calibri"/>
              </a:rPr>
              <a:t> a zonas de </a:t>
            </a:r>
            <a:r>
              <a:rPr sz="1400" dirty="0" err="1">
                <a:solidFill>
                  <a:srgbClr val="2C2C2C"/>
                </a:solidFill>
                <a:latin typeface="Calibri"/>
              </a:rPr>
              <a:t>alta</a:t>
            </a:r>
            <a:r>
              <a:rPr sz="140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dirty="0" err="1">
                <a:solidFill>
                  <a:srgbClr val="2C2C2C"/>
                </a:solidFill>
                <a:latin typeface="Calibri"/>
              </a:rPr>
              <a:t>demanda</a:t>
            </a:r>
            <a:r>
              <a:rPr lang="es-MX" sz="140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dirty="0" err="1">
                <a:solidFill>
                  <a:srgbClr val="2C2C2C"/>
                </a:solidFill>
                <a:latin typeface="Calibri"/>
              </a:rPr>
              <a:t>agrícola</a:t>
            </a:r>
            <a:r>
              <a:rPr lang="es-MX" sz="140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dirty="0">
                <a:solidFill>
                  <a:srgbClr val="2C2C2C"/>
                </a:solidFill>
                <a:latin typeface="Calibri"/>
              </a:rPr>
              <a:t>→ </a:t>
            </a:r>
            <a:r>
              <a:rPr sz="1400" dirty="0" err="1">
                <a:solidFill>
                  <a:srgbClr val="2C2C2C"/>
                </a:solidFill>
                <a:latin typeface="Calibri"/>
              </a:rPr>
              <a:t>reducción</a:t>
            </a:r>
            <a:r>
              <a:rPr sz="140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dirty="0" err="1">
                <a:solidFill>
                  <a:srgbClr val="2C2C2C"/>
                </a:solidFill>
                <a:latin typeface="Calibri"/>
              </a:rPr>
              <a:t>sobrecosto</a:t>
            </a:r>
            <a:r>
              <a:rPr sz="140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dirty="0" err="1">
                <a:solidFill>
                  <a:srgbClr val="2C2C2C"/>
                </a:solidFill>
                <a:latin typeface="Calibri"/>
              </a:rPr>
              <a:t>logístico</a:t>
            </a:r>
            <a:r>
              <a:rPr lang="es-MX" sz="1400" dirty="0">
                <a:solidFill>
                  <a:srgbClr val="2C2C2C"/>
                </a:solidFill>
                <a:latin typeface="Calibri"/>
              </a:rPr>
              <a:t>.</a:t>
            </a:r>
            <a:r>
              <a:rPr sz="1400" dirty="0">
                <a:solidFill>
                  <a:srgbClr val="2C2C2C"/>
                </a:solidFill>
                <a:latin typeface="Calibri"/>
              </a:rPr>
              <a:t>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1400" dirty="0">
                <a:solidFill>
                  <a:srgbClr val="2C2C2C"/>
                </a:solidFill>
                <a:latin typeface="Calibri"/>
              </a:rPr>
              <a:t>Política de </a:t>
            </a:r>
            <a:r>
              <a:rPr sz="1400" dirty="0" err="1">
                <a:solidFill>
                  <a:srgbClr val="2C2C2C"/>
                </a:solidFill>
                <a:latin typeface="Calibri"/>
              </a:rPr>
              <a:t>localización</a:t>
            </a:r>
            <a:r>
              <a:rPr sz="1400" dirty="0">
                <a:solidFill>
                  <a:srgbClr val="2C2C2C"/>
                </a:solidFill>
                <a:latin typeface="Calibri"/>
              </a:rPr>
              <a:t>: </a:t>
            </a:r>
            <a:r>
              <a:rPr sz="1400" dirty="0" err="1">
                <a:solidFill>
                  <a:srgbClr val="2C2C2C"/>
                </a:solidFill>
                <a:latin typeface="Calibri"/>
              </a:rPr>
              <a:t>incentivos</a:t>
            </a:r>
            <a:r>
              <a:rPr sz="1400" dirty="0">
                <a:solidFill>
                  <a:srgbClr val="2C2C2C"/>
                </a:solidFill>
                <a:latin typeface="Calibri"/>
              </a:rPr>
              <a:t> a</a:t>
            </a:r>
            <a:r>
              <a:rPr lang="es-MX" sz="140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dirty="0" err="1">
                <a:solidFill>
                  <a:srgbClr val="2C2C2C"/>
                </a:solidFill>
                <a:latin typeface="Calibri"/>
              </a:rPr>
              <a:t>petroquímica</a:t>
            </a:r>
            <a:r>
              <a:rPr sz="140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dirty="0" err="1">
                <a:solidFill>
                  <a:srgbClr val="2C2C2C"/>
                </a:solidFill>
                <a:latin typeface="Calibri"/>
              </a:rPr>
              <a:t>en</a:t>
            </a:r>
            <a:r>
              <a:rPr sz="140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dirty="0" err="1">
                <a:solidFill>
                  <a:srgbClr val="2C2C2C"/>
                </a:solidFill>
                <a:latin typeface="Calibri"/>
              </a:rPr>
              <a:t>corredores</a:t>
            </a:r>
            <a:r>
              <a:rPr sz="140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dirty="0" err="1">
                <a:solidFill>
                  <a:srgbClr val="2C2C2C"/>
                </a:solidFill>
                <a:latin typeface="Calibri"/>
              </a:rPr>
              <a:t>identificados</a:t>
            </a:r>
            <a:r>
              <a:rPr lang="es-MX" sz="1400" dirty="0">
                <a:solidFill>
                  <a:srgbClr val="2C2C2C"/>
                </a:solidFill>
                <a:latin typeface="Calibri"/>
              </a:rPr>
              <a:t>.</a:t>
            </a:r>
            <a:endParaRPr sz="1400" dirty="0">
              <a:solidFill>
                <a:srgbClr val="2C2C2C"/>
              </a:solidFill>
              <a:latin typeface="Calibri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1400" dirty="0" err="1">
                <a:solidFill>
                  <a:srgbClr val="2C2C2C"/>
                </a:solidFill>
                <a:latin typeface="Calibri"/>
              </a:rPr>
              <a:t>Fertilización</a:t>
            </a:r>
            <a:r>
              <a:rPr sz="1400" dirty="0">
                <a:solidFill>
                  <a:srgbClr val="2C2C2C"/>
                </a:solidFill>
                <a:latin typeface="Calibri"/>
              </a:rPr>
              <a:t> de </a:t>
            </a:r>
            <a:r>
              <a:rPr sz="1400" dirty="0" err="1">
                <a:solidFill>
                  <a:srgbClr val="2C2C2C"/>
                </a:solidFill>
                <a:latin typeface="Calibri"/>
              </a:rPr>
              <a:t>precisión</a:t>
            </a:r>
            <a:r>
              <a:rPr sz="1400" dirty="0">
                <a:solidFill>
                  <a:srgbClr val="2C2C2C"/>
                </a:solidFill>
                <a:latin typeface="Calibri"/>
              </a:rPr>
              <a:t> con SADER/Bajío-</a:t>
            </a:r>
            <a:r>
              <a:rPr sz="1400" dirty="0" err="1">
                <a:solidFill>
                  <a:srgbClr val="2C2C2C"/>
                </a:solidFill>
                <a:latin typeface="Calibri"/>
              </a:rPr>
              <a:t>noroeste</a:t>
            </a:r>
            <a:r>
              <a:rPr lang="es-MX" sz="1400" dirty="0">
                <a:solidFill>
                  <a:srgbClr val="2C2C2C"/>
                </a:solidFill>
                <a:latin typeface="Calibri"/>
              </a:rPr>
              <a:t>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092440" y="1325880"/>
            <a:ext cx="3749039" cy="594360"/>
          </a:xfrm>
          <a:prstGeom prst="rect">
            <a:avLst/>
          </a:prstGeom>
          <a:solidFill>
            <a:srgbClr val="2D6A4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8092440" y="1344168"/>
            <a:ext cx="4572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E9C46A"/>
                </a:solidFill>
                <a:latin typeface="Calibri"/>
              </a:rPr>
              <a:t>③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641080" y="1327912"/>
            <a:ext cx="310895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 i="0">
                <a:solidFill>
                  <a:srgbClr val="FFFFFF"/>
                </a:solidFill>
                <a:latin typeface="Calibri"/>
              </a:rPr>
              <a:t>Mecanismos adaptativos ante choques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8092440" y="1920240"/>
            <a:ext cx="3749039" cy="4297680"/>
          </a:xfrm>
          <a:prstGeom prst="rect">
            <a:avLst/>
          </a:prstGeom>
          <a:solidFill>
            <a:srgbClr val="F0F7F3"/>
          </a:solidFill>
          <a:ln w="6350">
            <a:solidFill>
              <a:srgbClr val="D4CFC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400"/>
          </a:p>
        </p:txBody>
      </p:sp>
      <p:sp>
        <p:nvSpPr>
          <p:cNvPr id="19" name="TextBox 18"/>
          <p:cNvSpPr txBox="1"/>
          <p:nvPr/>
        </p:nvSpPr>
        <p:spPr>
          <a:xfrm>
            <a:off x="8229600" y="2011680"/>
            <a:ext cx="3520439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1400" b="0" dirty="0" err="1">
                <a:solidFill>
                  <a:srgbClr val="2C2C2C"/>
                </a:solidFill>
                <a:latin typeface="Calibri"/>
              </a:rPr>
              <a:t>Reservas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estratégicas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: urea, DAP,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potasa</a:t>
            </a:r>
            <a:r>
              <a:rPr lang="es-MX" sz="140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para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cobertura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de 90-120 días</a:t>
            </a:r>
            <a:r>
              <a:rPr lang="es-MX" sz="1400" b="0" dirty="0">
                <a:solidFill>
                  <a:srgbClr val="2C2C2C"/>
                </a:solidFill>
                <a:latin typeface="Calibri"/>
              </a:rPr>
              <a:t>.</a:t>
            </a:r>
            <a:endParaRPr sz="1400" b="0" dirty="0">
              <a:solidFill>
                <a:srgbClr val="2C2C2C"/>
              </a:solidFill>
              <a:latin typeface="Calibri"/>
            </a:endParaRPr>
          </a:p>
          <a:p>
            <a:pPr marL="285750" indent="-285750" algn="l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1400" b="0" dirty="0" err="1">
                <a:solidFill>
                  <a:srgbClr val="2C2C2C"/>
                </a:solidFill>
                <a:latin typeface="Calibri"/>
              </a:rPr>
              <a:t>Diversificación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contractual</a:t>
            </a:r>
            <a:r>
              <a:rPr lang="es-MX" sz="1400" b="0" dirty="0">
                <a:solidFill>
                  <a:srgbClr val="2C2C2C"/>
                </a:solidFill>
                <a:latin typeface="Calibri"/>
              </a:rPr>
              <a:t> de 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largo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plazo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con</a:t>
            </a:r>
            <a:r>
              <a:rPr lang="es-MX" sz="140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Canadá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(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potasa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), Marruecos (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fosfatos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), EE.UU. (gas natural)</a:t>
            </a:r>
            <a:endParaRPr lang="es-MX" sz="1400" b="0" dirty="0">
              <a:solidFill>
                <a:srgbClr val="2C2C2C"/>
              </a:solidFill>
              <a:latin typeface="Calibri"/>
            </a:endParaRPr>
          </a:p>
          <a:p>
            <a:pPr marL="285750" indent="-285750" algn="l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1400" b="0" dirty="0">
                <a:solidFill>
                  <a:srgbClr val="2C2C2C"/>
                </a:solidFill>
                <a:latin typeface="Calibri"/>
              </a:rPr>
              <a:t>Sistema de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alerta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temprana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vinculado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lang="es-MX" sz="1400" dirty="0">
                <a:solidFill>
                  <a:srgbClr val="2C2C2C"/>
                </a:solidFill>
                <a:latin typeface="Calibri"/>
              </a:rPr>
              <a:t>a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precios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internacionales</a:t>
            </a:r>
            <a:endParaRPr sz="1400" b="0" dirty="0">
              <a:solidFill>
                <a:srgbClr val="2C2C2C"/>
              </a:solidFill>
              <a:latin typeface="Calibri"/>
            </a:endParaRPr>
          </a:p>
          <a:p>
            <a:pPr marL="285750" indent="-285750" algn="l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1400" b="0" dirty="0" err="1">
                <a:solidFill>
                  <a:srgbClr val="2C2C2C"/>
                </a:solidFill>
                <a:latin typeface="Calibri"/>
              </a:rPr>
              <a:t>Coordinación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regional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latinoamericana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: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vulnerabilidad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estructural</a:t>
            </a:r>
            <a:r>
              <a:rPr sz="14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400" b="0" dirty="0" err="1">
                <a:solidFill>
                  <a:srgbClr val="2C2C2C"/>
                </a:solidFill>
                <a:latin typeface="Calibri"/>
              </a:rPr>
              <a:t>compartida</a:t>
            </a:r>
            <a:endParaRPr sz="1400" b="0" dirty="0">
              <a:solidFill>
                <a:srgbClr val="2C2C2C"/>
              </a:solidFill>
              <a:latin typeface="Calibri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65760" y="6400800"/>
            <a:ext cx="11457432" cy="12700"/>
          </a:xfrm>
          <a:prstGeom prst="rect">
            <a:avLst/>
          </a:prstGeom>
          <a:solidFill>
            <a:srgbClr val="40916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1400"/>
          </a:p>
        </p:txBody>
      </p:sp>
      <p:sp>
        <p:nvSpPr>
          <p:cNvPr id="22" name="TextBox 21"/>
          <p:cNvSpPr txBox="1"/>
          <p:nvPr/>
        </p:nvSpPr>
        <p:spPr>
          <a:xfrm>
            <a:off x="10789920" y="6446520"/>
            <a:ext cx="10058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400" b="0" i="0" dirty="0">
                <a:solidFill>
                  <a:srgbClr val="5A5A5A"/>
                </a:solidFill>
                <a:latin typeface="Calibri"/>
              </a:rPr>
              <a:t>9 / 10</a:t>
            </a:r>
          </a:p>
        </p:txBody>
      </p:sp>
      <p:sp>
        <p:nvSpPr>
          <p:cNvPr id="23" name="TextBox 5">
            <a:extLst>
              <a:ext uri="{FF2B5EF4-FFF2-40B4-BE49-F238E27FC236}">
                <a16:creationId xmlns:a16="http://schemas.microsoft.com/office/drawing/2014/main" id="{69468DBD-1316-2418-E5A3-FF463300BBF1}"/>
              </a:ext>
            </a:extLst>
          </p:cNvPr>
          <p:cNvSpPr txBox="1"/>
          <p:nvPr/>
        </p:nvSpPr>
        <p:spPr>
          <a:xfrm>
            <a:off x="365760" y="6446520"/>
            <a:ext cx="100584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sz="1200" b="0" dirty="0">
                <a:solidFill>
                  <a:srgbClr val="777777"/>
                </a:solidFill>
              </a:rPr>
              <a:t>32nd IIOA &amp; 11th SHAIO Conference  ·  Sevilla, </a:t>
            </a:r>
            <a:r>
              <a:rPr sz="1200" b="0" dirty="0" err="1">
                <a:solidFill>
                  <a:srgbClr val="777777"/>
                </a:solidFill>
              </a:rPr>
              <a:t>julio</a:t>
            </a:r>
            <a:r>
              <a:rPr sz="1200" b="0" dirty="0">
                <a:solidFill>
                  <a:srgbClr val="777777"/>
                </a:solidFill>
              </a:rPr>
              <a:t> 2026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5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88952" cy="1143000"/>
          </a:xfrm>
          <a:prstGeom prst="rect">
            <a:avLst/>
          </a:prstGeom>
          <a:solidFill>
            <a:srgbClr val="2D6A4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457200" y="73152"/>
            <a:ext cx="112471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200" b="1" i="0" dirty="0" err="1">
                <a:solidFill>
                  <a:srgbClr val="FFFFFF"/>
                </a:solidFill>
                <a:latin typeface="Calibri"/>
              </a:rPr>
              <a:t>Conclusiones</a:t>
            </a:r>
            <a:endParaRPr sz="3200" b="1" i="0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" y="804672"/>
            <a:ext cx="1124712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0" i="0">
                <a:solidFill>
                  <a:srgbClr val="B7E4C7"/>
                </a:solidFill>
                <a:latin typeface="Calibri"/>
              </a:rPr>
              <a:t>Fertilizantes como bisagra estratégica de la arquitectura productiva mexicana</a:t>
            </a:r>
          </a:p>
        </p:txBody>
      </p:sp>
      <p:sp>
        <p:nvSpPr>
          <p:cNvPr id="5" name="Rectangle 4"/>
          <p:cNvSpPr/>
          <p:nvPr/>
        </p:nvSpPr>
        <p:spPr>
          <a:xfrm>
            <a:off x="365760" y="1325880"/>
            <a:ext cx="6858000" cy="4892040"/>
          </a:xfrm>
          <a:prstGeom prst="rect">
            <a:avLst/>
          </a:prstGeom>
          <a:solidFill>
            <a:srgbClr val="FFFFFF"/>
          </a:solidFill>
          <a:ln w="6350">
            <a:solidFill>
              <a:srgbClr val="D4CFC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365760" y="1325880"/>
            <a:ext cx="6858000" cy="384048"/>
          </a:xfrm>
          <a:prstGeom prst="rect">
            <a:avLst/>
          </a:prstGeom>
          <a:solidFill>
            <a:srgbClr val="2D6A4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7" name="TextBox 6"/>
          <p:cNvSpPr txBox="1"/>
          <p:nvPr/>
        </p:nvSpPr>
        <p:spPr>
          <a:xfrm>
            <a:off x="502920" y="1353312"/>
            <a:ext cx="658368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 i="0">
                <a:solidFill>
                  <a:srgbClr val="FFFFFF"/>
                </a:solidFill>
                <a:latin typeface="Calibri"/>
              </a:rPr>
              <a:t>Hallazgos principales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02920" y="1801368"/>
            <a:ext cx="6583680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sz="1600" b="0" dirty="0">
                <a:solidFill>
                  <a:srgbClr val="2C2C2C"/>
                </a:solidFill>
                <a:latin typeface="Calibri"/>
              </a:rPr>
              <a:t>Sector clave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clásico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(BLI=1.27, FLI=4.12)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pero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no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ancla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espectral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:</a:t>
            </a:r>
            <a:r>
              <a:rPr lang="es-MX"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tamaño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minúsculo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(0.06% VBP),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posición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sistémica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elevada</a:t>
            </a:r>
            <a:r>
              <a:rPr lang="es-MX" sz="1600" b="0" dirty="0">
                <a:solidFill>
                  <a:srgbClr val="2C2C2C"/>
                </a:solidFill>
                <a:latin typeface="Calibri"/>
              </a:rPr>
              <a:t>.</a:t>
            </a:r>
            <a:endParaRPr lang="es-MX" sz="1600" dirty="0">
              <a:solidFill>
                <a:srgbClr val="2C2C2C"/>
              </a:solidFill>
              <a:latin typeface="Calibri"/>
            </a:endParaRP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sz="1600" b="0" dirty="0" err="1">
                <a:solidFill>
                  <a:srgbClr val="2C2C2C"/>
                </a:solidFill>
                <a:latin typeface="Calibri"/>
              </a:rPr>
              <a:t>Asimetría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FLI/BLI = 3.24×: la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relevancia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es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como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proveedor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,</a:t>
            </a:r>
            <a:r>
              <a:rPr lang="es-MX"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no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como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demandante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—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insumo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no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sustituible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para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cadenas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agrícolas</a:t>
            </a:r>
            <a:r>
              <a:rPr lang="es-MX" sz="1600" b="0" dirty="0">
                <a:solidFill>
                  <a:srgbClr val="2C2C2C"/>
                </a:solidFill>
                <a:latin typeface="Calibri"/>
              </a:rPr>
              <a:t>.</a:t>
            </a:r>
            <a:endParaRPr lang="es-MX" sz="1600" dirty="0">
              <a:solidFill>
                <a:srgbClr val="2C2C2C"/>
              </a:solidFill>
              <a:latin typeface="Calibri"/>
            </a:endParaRP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sz="1600" b="0" dirty="0" err="1">
                <a:solidFill>
                  <a:srgbClr val="2C2C2C"/>
                </a:solidFill>
                <a:latin typeface="Calibri"/>
              </a:rPr>
              <a:t>Representación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de Solís: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argumento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θ ≈ 73°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estable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ante apertura</a:t>
            </a:r>
            <a:r>
              <a:rPr lang="es-MX"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comercial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—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bisagra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funcional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, no hub de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demanda</a:t>
            </a:r>
            <a:r>
              <a:rPr lang="es-MX" sz="1600" dirty="0">
                <a:solidFill>
                  <a:srgbClr val="2C2C2C"/>
                </a:solidFill>
                <a:latin typeface="Calibri"/>
              </a:rPr>
              <a:t>.</a:t>
            </a:r>
            <a:endParaRPr sz="1600" b="0" dirty="0">
              <a:solidFill>
                <a:srgbClr val="2C2C2C"/>
              </a:solidFill>
              <a:latin typeface="Calibri"/>
            </a:endParaRP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sz="1600" b="0" dirty="0" err="1">
                <a:solidFill>
                  <a:srgbClr val="2C2C2C"/>
                </a:solidFill>
                <a:latin typeface="Calibri"/>
              </a:rPr>
              <a:t>Desarticulación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espacial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documentada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: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corredor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Golfo ≠ Bajío-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noroeste</a:t>
            </a:r>
            <a:r>
              <a:rPr lang="es-MX" sz="160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I de Moran no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significativo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→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fricción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logística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estructural</a:t>
            </a:r>
            <a:r>
              <a:rPr lang="es-MX" sz="1600" b="0" dirty="0">
                <a:solidFill>
                  <a:srgbClr val="2C2C2C"/>
                </a:solidFill>
                <a:latin typeface="Calibri"/>
              </a:rPr>
              <a:t>.</a:t>
            </a:r>
            <a:endParaRPr lang="es-MX" sz="1600" dirty="0">
              <a:solidFill>
                <a:srgbClr val="2C2C2C"/>
              </a:solidFill>
              <a:latin typeface="Calibri"/>
            </a:endParaRPr>
          </a:p>
          <a:p>
            <a:pPr marL="342900" indent="-342900" algn="l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sz="1600" b="0" dirty="0" err="1">
                <a:solidFill>
                  <a:srgbClr val="2C2C2C"/>
                </a:solidFill>
                <a:latin typeface="Calibri"/>
              </a:rPr>
              <a:t>Multiplicador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de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producción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2.61×;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empleo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directo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bajo —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el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impacto</a:t>
            </a:r>
            <a:r>
              <a:rPr lang="es-MX" sz="160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real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sobre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~400,000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productores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no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aparece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en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columna de la MIP</a:t>
            </a:r>
          </a:p>
        </p:txBody>
      </p:sp>
      <p:sp>
        <p:nvSpPr>
          <p:cNvPr id="9" name="Rectangle 8"/>
          <p:cNvSpPr/>
          <p:nvPr/>
        </p:nvSpPr>
        <p:spPr>
          <a:xfrm>
            <a:off x="7543800" y="1325880"/>
            <a:ext cx="4297680" cy="4892040"/>
          </a:xfrm>
          <a:prstGeom prst="rect">
            <a:avLst/>
          </a:prstGeom>
          <a:solidFill>
            <a:srgbClr val="FFFFFF"/>
          </a:solidFill>
          <a:ln w="6350">
            <a:solidFill>
              <a:srgbClr val="D4CFC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7543800" y="1325880"/>
            <a:ext cx="4297680" cy="384048"/>
          </a:xfrm>
          <a:prstGeom prst="rect">
            <a:avLst/>
          </a:prstGeom>
          <a:solidFill>
            <a:srgbClr val="C85F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/>
          </a:p>
        </p:txBody>
      </p:sp>
      <p:sp>
        <p:nvSpPr>
          <p:cNvPr id="11" name="TextBox 10"/>
          <p:cNvSpPr txBox="1"/>
          <p:nvPr/>
        </p:nvSpPr>
        <p:spPr>
          <a:xfrm>
            <a:off x="7680960" y="1353312"/>
            <a:ext cx="402336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 i="0">
                <a:solidFill>
                  <a:srgbClr val="FFFFFF"/>
                </a:solidFill>
                <a:latin typeface="Calibri"/>
              </a:rPr>
              <a:t>Contribución y agenda futura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680960" y="1801368"/>
            <a:ext cx="4023360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sz="1600" b="1" dirty="0" err="1">
                <a:solidFill>
                  <a:srgbClr val="2C2C2C"/>
                </a:solidFill>
                <a:latin typeface="Calibri"/>
              </a:rPr>
              <a:t>Contribución</a:t>
            </a:r>
            <a:r>
              <a:rPr sz="1600" b="1" dirty="0">
                <a:solidFill>
                  <a:srgbClr val="2C2C2C"/>
                </a:solidFill>
                <a:latin typeface="Calibri"/>
              </a:rPr>
              <a:t> </a:t>
            </a:r>
          </a:p>
          <a:p>
            <a:pPr marL="285750" indent="-285750" algn="l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1600" b="0" dirty="0">
                <a:solidFill>
                  <a:srgbClr val="2C2C2C"/>
                </a:solidFill>
                <a:latin typeface="Calibri"/>
              </a:rPr>
              <a:t>Marco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integrado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BLI/FLI + 3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centralidades</a:t>
            </a:r>
            <a:r>
              <a:rPr lang="es-MX" sz="160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+ Solís + DENUE-SIAP: replicable para</a:t>
            </a:r>
            <a:r>
              <a:rPr lang="es-MX"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cualquier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sector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en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economía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abierta</a:t>
            </a:r>
            <a:endParaRPr sz="1600" b="0" dirty="0">
              <a:solidFill>
                <a:srgbClr val="2C2C2C"/>
              </a:solidFill>
              <a:latin typeface="Calibri"/>
            </a:endParaRPr>
          </a:p>
          <a:p>
            <a:pPr marL="285750" indent="-285750" algn="l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1600" b="0" dirty="0" err="1">
                <a:solidFill>
                  <a:srgbClr val="2C2C2C"/>
                </a:solidFill>
                <a:latin typeface="Calibri"/>
              </a:rPr>
              <a:t>Tipología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funcional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: 4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perfiles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estructurales</a:t>
            </a:r>
            <a:r>
              <a:rPr lang="es-MX" sz="160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(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ancla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, clave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clásico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,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puente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,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periférico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)</a:t>
            </a:r>
          </a:p>
          <a:p>
            <a:pPr algn="l">
              <a:spcBef>
                <a:spcPts val="600"/>
              </a:spcBef>
              <a:spcAft>
                <a:spcPts val="600"/>
              </a:spcAft>
            </a:pPr>
            <a:r>
              <a:rPr sz="1600" b="1" dirty="0">
                <a:solidFill>
                  <a:srgbClr val="2C2C2C"/>
                </a:solidFill>
                <a:latin typeface="Calibri"/>
              </a:rPr>
              <a:t>Agenda </a:t>
            </a:r>
            <a:r>
              <a:rPr sz="1600" b="1" dirty="0" err="1">
                <a:solidFill>
                  <a:srgbClr val="2C2C2C"/>
                </a:solidFill>
                <a:latin typeface="Calibri"/>
              </a:rPr>
              <a:t>futura</a:t>
            </a:r>
            <a:endParaRPr sz="1600" b="1" dirty="0">
              <a:solidFill>
                <a:srgbClr val="2C2C2C"/>
              </a:solidFill>
              <a:latin typeface="Calibri"/>
            </a:endParaRPr>
          </a:p>
          <a:p>
            <a:pPr marL="285750" indent="-285750" algn="l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1600" b="0" dirty="0">
                <a:solidFill>
                  <a:srgbClr val="2C2C2C"/>
                </a:solidFill>
                <a:latin typeface="Calibri"/>
              </a:rPr>
              <a:t>MIP interregional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por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entidad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federativa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:</a:t>
            </a:r>
            <a:r>
              <a:rPr lang="es-MX"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BLI/FLI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desagregados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+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brecha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logística</a:t>
            </a:r>
            <a:r>
              <a:rPr lang="es-MX" sz="1600" dirty="0">
                <a:solidFill>
                  <a:srgbClr val="2C2C2C"/>
                </a:solidFill>
                <a:latin typeface="Calibri"/>
              </a:rPr>
              <a:t>.</a:t>
            </a:r>
          </a:p>
          <a:p>
            <a:pPr marL="285750" indent="-285750" algn="l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1600" b="0" dirty="0" err="1">
                <a:solidFill>
                  <a:srgbClr val="2C2C2C"/>
                </a:solidFill>
                <a:latin typeface="Calibri"/>
              </a:rPr>
              <a:t>Integración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con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modelos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de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transmisión</a:t>
            </a:r>
            <a:r>
              <a:rPr lang="es-MX" sz="160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de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precios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e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impacto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distributivo</a:t>
            </a:r>
            <a:r>
              <a:rPr lang="es-MX" sz="1600" dirty="0">
                <a:solidFill>
                  <a:srgbClr val="2C2C2C"/>
                </a:solidFill>
                <a:latin typeface="Calibri"/>
              </a:rPr>
              <a:t>.</a:t>
            </a:r>
          </a:p>
          <a:p>
            <a:pPr marL="285750" indent="-285750" algn="l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sz="1600" b="0" dirty="0" err="1">
                <a:solidFill>
                  <a:srgbClr val="2C2C2C"/>
                </a:solidFill>
                <a:latin typeface="Calibri"/>
              </a:rPr>
              <a:t>Actualización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MIP 2023:</a:t>
            </a:r>
            <a:r>
              <a:rPr lang="es-MX"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¿se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mantiene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la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posición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 </a:t>
            </a:r>
            <a:r>
              <a:rPr sz="1600" b="0" dirty="0" err="1">
                <a:solidFill>
                  <a:srgbClr val="2C2C2C"/>
                </a:solidFill>
                <a:latin typeface="Calibri"/>
              </a:rPr>
              <a:t>cuadrantal</a:t>
            </a:r>
            <a:r>
              <a:rPr sz="1600" b="0" dirty="0">
                <a:solidFill>
                  <a:srgbClr val="2C2C2C"/>
                </a:solidFill>
                <a:latin typeface="Calibri"/>
              </a:rPr>
              <a:t>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65760" y="6400800"/>
            <a:ext cx="11457432" cy="12700"/>
          </a:xfrm>
          <a:prstGeom prst="rect">
            <a:avLst/>
          </a:prstGeom>
          <a:solidFill>
            <a:srgbClr val="40916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10789920" y="6446520"/>
            <a:ext cx="100584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1400" b="0" i="0" dirty="0">
                <a:solidFill>
                  <a:srgbClr val="5A5A5A"/>
                </a:solidFill>
                <a:latin typeface="Calibri"/>
              </a:rPr>
              <a:t>10 / 10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02920" y="5247640"/>
            <a:ext cx="6583680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b="1" dirty="0">
                <a:solidFill>
                  <a:srgbClr val="555555"/>
                </a:solidFill>
              </a:rPr>
              <a:t>Gracias</a:t>
            </a:r>
            <a:endParaRPr lang="es-MX" b="1" dirty="0">
              <a:solidFill>
                <a:srgbClr val="555555"/>
              </a:solidFill>
            </a:endParaRPr>
          </a:p>
          <a:p>
            <a:r>
              <a:rPr sz="1400" dirty="0">
                <a:solidFill>
                  <a:srgbClr val="555555"/>
                </a:solidFill>
              </a:rPr>
              <a:t>ignaciofm@comunidad.unam.mx </a:t>
            </a:r>
            <a:endParaRPr lang="es-MX" sz="1400" dirty="0">
              <a:solidFill>
                <a:srgbClr val="555555"/>
              </a:solidFill>
            </a:endParaRPr>
          </a:p>
          <a:p>
            <a:r>
              <a:rPr sz="1400" dirty="0">
                <a:solidFill>
                  <a:srgbClr val="555555"/>
                </a:solidFill>
              </a:rPr>
              <a:t>victor.sinuhe.arredondo@gmail.com</a:t>
            </a:r>
          </a:p>
        </p:txBody>
      </p:sp>
      <p:sp>
        <p:nvSpPr>
          <p:cNvPr id="17" name="TextBox 5">
            <a:extLst>
              <a:ext uri="{FF2B5EF4-FFF2-40B4-BE49-F238E27FC236}">
                <a16:creationId xmlns:a16="http://schemas.microsoft.com/office/drawing/2014/main" id="{9A71569B-4D32-4C02-72A6-06DFCFE1C011}"/>
              </a:ext>
            </a:extLst>
          </p:cNvPr>
          <p:cNvSpPr txBox="1"/>
          <p:nvPr/>
        </p:nvSpPr>
        <p:spPr>
          <a:xfrm>
            <a:off x="365760" y="6446520"/>
            <a:ext cx="100584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sz="1200" b="0" dirty="0">
                <a:solidFill>
                  <a:srgbClr val="777777"/>
                </a:solidFill>
              </a:rPr>
              <a:t>32nd IIOA &amp; 11th SHAIO Conference  ·  Sevilla, </a:t>
            </a:r>
            <a:r>
              <a:rPr sz="1200" b="0" dirty="0" err="1">
                <a:solidFill>
                  <a:srgbClr val="777777"/>
                </a:solidFill>
              </a:rPr>
              <a:t>julio</a:t>
            </a:r>
            <a:r>
              <a:rPr sz="1200" b="0" dirty="0">
                <a:solidFill>
                  <a:srgbClr val="777777"/>
                </a:solidFill>
              </a:rPr>
              <a:t> 2026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F4F1E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88952" cy="1143000"/>
          </a:xfrm>
          <a:prstGeom prst="rect">
            <a:avLst/>
          </a:prstGeom>
          <a:solidFill>
            <a:srgbClr val="2D6A4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457200" y="109728"/>
            <a:ext cx="664316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s-MX" sz="3200" b="1" dirty="0">
                <a:solidFill>
                  <a:srgbClr val="FFFFFF"/>
                </a:solidFill>
              </a:rPr>
              <a:t>Anexo</a:t>
            </a:r>
            <a:r>
              <a:rPr sz="3200" b="1" dirty="0">
                <a:solidFill>
                  <a:srgbClr val="FFFFFF"/>
                </a:solidFill>
              </a:rPr>
              <a:t> </a:t>
            </a:r>
            <a:r>
              <a:rPr lang="es-MX" sz="3200" b="1" dirty="0">
                <a:solidFill>
                  <a:srgbClr val="FFFFFF"/>
                </a:solidFill>
              </a:rPr>
              <a:t>1.</a:t>
            </a:r>
            <a:r>
              <a:rPr sz="3200" b="1" dirty="0">
                <a:solidFill>
                  <a:srgbClr val="FFFFFF"/>
                </a:solidFill>
              </a:rPr>
              <a:t> ¿</a:t>
            </a:r>
            <a:r>
              <a:rPr sz="3200" b="1" dirty="0" err="1">
                <a:solidFill>
                  <a:srgbClr val="FFFFFF"/>
                </a:solidFill>
              </a:rPr>
              <a:t>Quién</a:t>
            </a:r>
            <a:r>
              <a:rPr sz="3200" b="1" dirty="0">
                <a:solidFill>
                  <a:srgbClr val="FFFFFF"/>
                </a:solidFill>
              </a:rPr>
              <a:t> </a:t>
            </a:r>
            <a:r>
              <a:rPr sz="3200" b="1" dirty="0" err="1">
                <a:solidFill>
                  <a:srgbClr val="FFFFFF"/>
                </a:solidFill>
              </a:rPr>
              <a:t>recibe</a:t>
            </a:r>
            <a:r>
              <a:rPr sz="3200" b="1" dirty="0">
                <a:solidFill>
                  <a:srgbClr val="FFFFFF"/>
                </a:solidFill>
              </a:rPr>
              <a:t> </a:t>
            </a:r>
            <a:r>
              <a:rPr sz="3200" b="1" dirty="0" err="1">
                <a:solidFill>
                  <a:srgbClr val="FFFFFF"/>
                </a:solidFill>
              </a:rPr>
              <a:t>el</a:t>
            </a:r>
            <a:r>
              <a:rPr sz="3200" b="1" dirty="0">
                <a:solidFill>
                  <a:srgbClr val="FFFFFF"/>
                </a:solidFill>
              </a:rPr>
              <a:t> </a:t>
            </a:r>
            <a:r>
              <a:rPr sz="3200" b="1" dirty="0" err="1">
                <a:solidFill>
                  <a:srgbClr val="FFFFFF"/>
                </a:solidFill>
              </a:rPr>
              <a:t>fertilizante</a:t>
            </a:r>
            <a:r>
              <a:rPr sz="3200" b="1" dirty="0">
                <a:solidFill>
                  <a:srgbClr val="FFFFFF"/>
                </a:solidFill>
              </a:rPr>
              <a:t>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7200" y="749808"/>
            <a:ext cx="6796604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600" dirty="0" err="1">
                <a:solidFill>
                  <a:srgbClr val="DDEAE3"/>
                </a:solidFill>
              </a:rPr>
              <a:t>Orientación</a:t>
            </a:r>
            <a:r>
              <a:rPr sz="1600" dirty="0">
                <a:solidFill>
                  <a:srgbClr val="DDEAE3"/>
                </a:solidFill>
              </a:rPr>
              <a:t> </a:t>
            </a:r>
            <a:r>
              <a:rPr sz="1600" dirty="0" err="1">
                <a:solidFill>
                  <a:srgbClr val="DDEAE3"/>
                </a:solidFill>
              </a:rPr>
              <a:t>exportadora</a:t>
            </a:r>
            <a:r>
              <a:rPr sz="1600" dirty="0">
                <a:solidFill>
                  <a:srgbClr val="DDEAE3"/>
                </a:solidFill>
              </a:rPr>
              <a:t> de </a:t>
            </a:r>
            <a:r>
              <a:rPr sz="1600" dirty="0" err="1">
                <a:solidFill>
                  <a:srgbClr val="DDEAE3"/>
                </a:solidFill>
              </a:rPr>
              <a:t>los</a:t>
            </a:r>
            <a:r>
              <a:rPr sz="1600" dirty="0">
                <a:solidFill>
                  <a:srgbClr val="DDEAE3"/>
                </a:solidFill>
              </a:rPr>
              <a:t> </a:t>
            </a:r>
            <a:r>
              <a:rPr sz="1600" dirty="0" err="1">
                <a:solidFill>
                  <a:srgbClr val="DDEAE3"/>
                </a:solidFill>
              </a:rPr>
              <a:t>cultivos-cliente</a:t>
            </a:r>
            <a:r>
              <a:rPr sz="1600" dirty="0">
                <a:solidFill>
                  <a:srgbClr val="DDEAE3"/>
                </a:solidFill>
              </a:rPr>
              <a:t>, </a:t>
            </a:r>
            <a:r>
              <a:rPr sz="1600" dirty="0" err="1">
                <a:solidFill>
                  <a:srgbClr val="DDEAE3"/>
                </a:solidFill>
              </a:rPr>
              <a:t>ponderada</a:t>
            </a:r>
            <a:r>
              <a:rPr sz="1600" dirty="0">
                <a:solidFill>
                  <a:srgbClr val="DDEAE3"/>
                </a:solidFill>
              </a:rPr>
              <a:t> </a:t>
            </a:r>
            <a:r>
              <a:rPr sz="1600" dirty="0" err="1">
                <a:solidFill>
                  <a:srgbClr val="DDEAE3"/>
                </a:solidFill>
              </a:rPr>
              <a:t>por</a:t>
            </a:r>
            <a:r>
              <a:rPr sz="1600" dirty="0">
                <a:solidFill>
                  <a:srgbClr val="DDEAE3"/>
                </a:solidFill>
              </a:rPr>
              <a:t> </a:t>
            </a:r>
            <a:r>
              <a:rPr sz="1600" dirty="0" err="1">
                <a:solidFill>
                  <a:srgbClr val="DDEAE3"/>
                </a:solidFill>
              </a:rPr>
              <a:t>flujo</a:t>
            </a:r>
            <a:r>
              <a:rPr sz="1600" dirty="0">
                <a:solidFill>
                  <a:srgbClr val="DDEAE3"/>
                </a:solidFill>
              </a:rPr>
              <a:t> (MIP 2018)</a:t>
            </a:r>
          </a:p>
        </p:txBody>
      </p:sp>
      <p:pic>
        <p:nvPicPr>
          <p:cNvPr id="6" name="Picture 5" descr="fig7_export_vs_dom_fer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3622" y="1417320"/>
            <a:ext cx="7681707" cy="4754880"/>
          </a:xfrm>
          <a:prstGeom prst="rect">
            <a:avLst/>
          </a:prstGeom>
        </p:spPr>
      </p:pic>
      <p:sp>
        <p:nvSpPr>
          <p:cNvPr id="9" name="TextBox 5">
            <a:extLst>
              <a:ext uri="{FF2B5EF4-FFF2-40B4-BE49-F238E27FC236}">
                <a16:creationId xmlns:a16="http://schemas.microsoft.com/office/drawing/2014/main" id="{B474BD68-D8BC-640C-156B-00C78A6FEF7D}"/>
              </a:ext>
            </a:extLst>
          </p:cNvPr>
          <p:cNvSpPr txBox="1"/>
          <p:nvPr/>
        </p:nvSpPr>
        <p:spPr>
          <a:xfrm>
            <a:off x="365760" y="6446520"/>
            <a:ext cx="100584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300"/>
              </a:spcAft>
            </a:pPr>
            <a:r>
              <a:rPr sz="1200" b="0" dirty="0">
                <a:solidFill>
                  <a:srgbClr val="777777"/>
                </a:solidFill>
              </a:rPr>
              <a:t>32nd IIOA &amp; 11th SHAIO Conference  ·  Sevilla, </a:t>
            </a:r>
            <a:r>
              <a:rPr sz="1200" b="0" dirty="0" err="1">
                <a:solidFill>
                  <a:srgbClr val="777777"/>
                </a:solidFill>
              </a:rPr>
              <a:t>julio</a:t>
            </a:r>
            <a:r>
              <a:rPr sz="1200" b="0" dirty="0">
                <a:solidFill>
                  <a:srgbClr val="777777"/>
                </a:solidFill>
              </a:rPr>
              <a:t> 2026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1485</Words>
  <Application>Microsoft Office PowerPoint</Application>
  <PresentationFormat>Personalizado</PresentationFormat>
  <Paragraphs>196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Victor Silva Arredondo</dc:creator>
  <cp:keywords/>
  <dc:description>generated using python-pptx</dc:description>
  <cp:lastModifiedBy>Victor Silva Arredondo</cp:lastModifiedBy>
  <cp:revision>4</cp:revision>
  <dcterms:created xsi:type="dcterms:W3CDTF">2013-01-27T09:14:16Z</dcterms:created>
  <dcterms:modified xsi:type="dcterms:W3CDTF">2026-06-21T20:59:49Z</dcterms:modified>
  <cp:category/>
</cp:coreProperties>
</file>