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6" r:id="rId2"/>
    <p:sldId id="5138" r:id="rId3"/>
    <p:sldId id="5139" r:id="rId4"/>
    <p:sldId id="5140" r:id="rId5"/>
    <p:sldId id="5142" r:id="rId6"/>
    <p:sldId id="5143" r:id="rId7"/>
    <p:sldId id="5145" r:id="rId8"/>
    <p:sldId id="5144" r:id="rId9"/>
    <p:sldId id="5141" r:id="rId10"/>
    <p:sldId id="5146" r:id="rId11"/>
    <p:sldId id="5582" r:id="rId12"/>
    <p:sldId id="5581" r:id="rId13"/>
    <p:sldId id="5583" r:id="rId14"/>
    <p:sldId id="5584" r:id="rId15"/>
    <p:sldId id="5585" r:id="rId16"/>
    <p:sldId id="5586" r:id="rId17"/>
    <p:sldId id="5587" r:id="rId18"/>
    <p:sldId id="5588" r:id="rId19"/>
    <p:sldId id="5608" r:id="rId20"/>
    <p:sldId id="5590" r:id="rId21"/>
    <p:sldId id="5609" r:id="rId22"/>
    <p:sldId id="5592" r:id="rId23"/>
    <p:sldId id="5593" r:id="rId24"/>
    <p:sldId id="5595" r:id="rId25"/>
    <p:sldId id="5596" r:id="rId26"/>
    <p:sldId id="5597" r:id="rId27"/>
    <p:sldId id="5598" r:id="rId28"/>
    <p:sldId id="5599" r:id="rId29"/>
    <p:sldId id="5600" r:id="rId30"/>
    <p:sldId id="5601" r:id="rId31"/>
    <p:sldId id="5602" r:id="rId32"/>
    <p:sldId id="5603" r:id="rId33"/>
    <p:sldId id="5604" r:id="rId34"/>
    <p:sldId id="5605" r:id="rId35"/>
    <p:sldId id="5606" r:id="rId36"/>
    <p:sldId id="5607" r:id="rId37"/>
    <p:sldId id="5591" r:id="rId38"/>
    <p:sldId id="5610" r:id="rId39"/>
    <p:sldId id="5611" r:id="rId40"/>
  </p:sldIdLst>
  <p:sldSz cx="9144000" cy="6858000" type="screen4x3"/>
  <p:notesSz cx="6858000" cy="9144000"/>
  <p:custDataLst>
    <p:tags r:id="rId4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5" userDrawn="1">
          <p15:clr>
            <a:srgbClr val="A4A3A4"/>
          </p15:clr>
        </p15:guide>
        <p15:guide id="2" pos="28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ED7D31"/>
    <a:srgbClr val="D0CECE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A7A93C-8C94-8267-FEDE-1B5C860051C0}" v="713" dt="2026-04-11T03:52:19.6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72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66" y="20"/>
      </p:cViewPr>
      <p:guideLst>
        <p:guide orient="horz" pos="2195"/>
        <p:guide pos="28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E4D90-FE4D-4131-8E03-9480D57759FB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F2910-7399-49A4-B012-EAA50CA263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95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F2910-7399-49A4-B012-EAA50CA2634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709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A09BD-14A3-40C8-ADFC-0B2AEEBCEA47}" type="datetime1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报告</a:t>
            </a:r>
            <a:r>
              <a:rPr lang="en-US" altLang="zh-CN"/>
              <a:t>/</a:t>
            </a:r>
            <a:r>
              <a:rPr lang="zh-CN" altLang="en-US"/>
              <a:t>汇报标题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30E6-929F-4378-A05E-1748B857F4A3}" type="datetime1">
              <a:rPr lang="zh-CN" altLang="en-US" smtClean="0"/>
              <a:t>2026/4/11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报告</a:t>
            </a:r>
            <a:r>
              <a:rPr lang="en-US" altLang="zh-CN"/>
              <a:t>/</a:t>
            </a:r>
            <a:r>
              <a:rPr lang="zh-CN" altLang="en-US"/>
              <a:t>汇报标题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55E3-7DD2-428C-BB27-F41496B7B9AD}" type="datetime1">
              <a:rPr lang="zh-CN" altLang="en-US" smtClean="0"/>
              <a:t>2026/4/11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报告</a:t>
            </a:r>
            <a:r>
              <a:rPr lang="en-US" altLang="zh-CN"/>
              <a:t>/</a:t>
            </a:r>
            <a:r>
              <a:rPr lang="zh-CN" altLang="en-US"/>
              <a:t>汇报标题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5290458" y="3657601"/>
            <a:ext cx="3853543" cy="3200401"/>
          </a:xfrm>
          <a:prstGeom prst="rect">
            <a:avLst/>
          </a:prstGeom>
          <a:blipFill dpi="0" rotWithShape="1">
            <a:blip r:embed="rId4" cstate="print">
              <a:alphaModFix amt="2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2237630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F0C54-8126-4DC3-950E-D074749D39A3}" type="datetime1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报告</a:t>
            </a:r>
            <a:r>
              <a:rPr lang="en-US" altLang="zh-CN"/>
              <a:t>/</a:t>
            </a:r>
            <a:r>
              <a:rPr lang="zh-CN" altLang="en-US"/>
              <a:t>汇报标题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EDE2C-B362-4BBA-BB01-EE77BA96C017}" type="datetime1">
              <a:rPr lang="zh-CN" altLang="en-US" smtClean="0"/>
              <a:t>2026/4/11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报告</a:t>
            </a:r>
            <a:r>
              <a:rPr lang="en-US" altLang="zh-CN"/>
              <a:t>/</a:t>
            </a:r>
            <a:r>
              <a:rPr lang="zh-CN" altLang="en-US"/>
              <a:t>汇报标题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AA182-0DC8-4DC8-B015-9B85E59F4109}" type="datetime1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报告</a:t>
            </a:r>
            <a:r>
              <a:rPr lang="en-US" altLang="zh-CN"/>
              <a:t>/</a:t>
            </a:r>
            <a:r>
              <a:rPr lang="zh-CN" altLang="en-US"/>
              <a:t>汇报标题</a:t>
            </a:r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5CF6-8E88-4912-ACF7-DE309E5B6B92}" type="datetime1">
              <a:rPr lang="zh-CN" altLang="en-US" smtClean="0"/>
              <a:t>2026/4/11</a:t>
            </a:fld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报告</a:t>
            </a:r>
            <a:r>
              <a:rPr lang="en-US" altLang="zh-CN"/>
              <a:t>/</a:t>
            </a:r>
            <a:r>
              <a:rPr lang="zh-CN" altLang="en-US"/>
              <a:t>汇报标题</a:t>
            </a:r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5E2A-0AC1-4869-89B2-BD0B2E5C9457}" type="datetime1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报告</a:t>
            </a:r>
            <a:r>
              <a:rPr lang="en-US" altLang="zh-CN"/>
              <a:t>/</a:t>
            </a:r>
            <a:r>
              <a:rPr lang="zh-CN" altLang="en-US"/>
              <a:t>汇报标题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9B742-E255-4C6D-9FEE-F326FA63A192}" type="datetime1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报告</a:t>
            </a:r>
            <a:r>
              <a:rPr lang="en-US" altLang="zh-CN"/>
              <a:t>/</a:t>
            </a:r>
            <a:r>
              <a:rPr lang="zh-CN" altLang="en-US"/>
              <a:t>汇报标题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8F297-5DCC-46CD-B923-EDEF85992ACE}" type="datetime1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报告</a:t>
            </a:r>
            <a:r>
              <a:rPr lang="en-US" altLang="zh-CN"/>
              <a:t>/</a:t>
            </a:r>
            <a:r>
              <a:rPr lang="zh-CN" altLang="en-US"/>
              <a:t>汇报标题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2289-F1AB-444A-8015-01389334CE26}" type="datetime1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报告</a:t>
            </a:r>
            <a:r>
              <a:rPr lang="en-US" altLang="zh-CN"/>
              <a:t>/</a:t>
            </a:r>
            <a:r>
              <a:rPr lang="zh-CN" altLang="en-US"/>
              <a:t>汇报标题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759BF-68F0-41D2-86A0-6FA33B86BCE3}" type="datetime1">
              <a:rPr lang="zh-CN" altLang="en-US" smtClean="0"/>
              <a:t>2026/4/11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报告</a:t>
            </a:r>
            <a:r>
              <a:rPr lang="en-US" altLang="zh-CN"/>
              <a:t>/</a:t>
            </a:r>
            <a:r>
              <a:rPr lang="zh-CN" altLang="en-US"/>
              <a:t>汇报标题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155A7-A35B-480C-AC6A-DAB02332591F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7146750" y="-3168"/>
            <a:ext cx="1997250" cy="429802"/>
          </a:xfrm>
          <a:prstGeom prst="rect">
            <a:avLst/>
          </a:prstGeom>
          <a:solidFill>
            <a:schemeClr val="bg2">
              <a:lumMod val="90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五边形 17"/>
          <p:cNvSpPr/>
          <p:nvPr userDrawn="1"/>
        </p:nvSpPr>
        <p:spPr>
          <a:xfrm>
            <a:off x="6163029" y="-6306"/>
            <a:ext cx="1289581" cy="429802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五边形 15"/>
          <p:cNvSpPr/>
          <p:nvPr userDrawn="1"/>
        </p:nvSpPr>
        <p:spPr>
          <a:xfrm>
            <a:off x="0" y="-3168"/>
            <a:ext cx="7429500" cy="429802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 userDrawn="1"/>
        </p:nvSpPr>
        <p:spPr>
          <a:xfrm>
            <a:off x="0" y="6476846"/>
            <a:ext cx="9144000" cy="501650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48704" y="88320"/>
            <a:ext cx="192066" cy="256088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434318" y="61414"/>
            <a:ext cx="2736463" cy="173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25" spc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中国科学院数学与系统科学研究院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434318" y="173008"/>
            <a:ext cx="219075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" dirty="0">
                <a:solidFill>
                  <a:schemeClr val="bg1"/>
                </a:solidFill>
                <a:effectLst/>
                <a:latin typeface="+mj-lt"/>
              </a:rPr>
              <a:t>The Academy of Mathematics and Systems Science, CAS</a:t>
            </a:r>
            <a:endParaRPr lang="zh-CN" altLang="en-US" sz="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矩形 13"/>
          <p:cNvSpPr/>
          <p:nvPr userDrawn="1"/>
        </p:nvSpPr>
        <p:spPr>
          <a:xfrm flipV="1">
            <a:off x="0" y="425491"/>
            <a:ext cx="7270349" cy="45719"/>
          </a:xfrm>
          <a:prstGeom prst="rect">
            <a:avLst/>
          </a:prstGeom>
          <a:gradFill flip="none" rotWithShape="1">
            <a:gsLst>
              <a:gs pos="44000">
                <a:schemeClr val="accent2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0" y="6432328"/>
            <a:ext cx="9144000" cy="6306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0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sv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10" Type="http://schemas.openxmlformats.org/officeDocument/2006/relationships/image" Target="../media/image46.sv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02007" y="1040025"/>
            <a:ext cx="7939984" cy="149444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Global Production Relocation with Gravity: A Triangle Perspective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3932" y="3368303"/>
            <a:ext cx="8856133" cy="2607127"/>
          </a:xfrm>
        </p:spPr>
        <p:txBody>
          <a:bodyPr>
            <a:no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Xiang GAO</a:t>
            </a:r>
            <a:r>
              <a:rPr lang="en-US" altLang="zh-CN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Yi HUANG</a:t>
            </a:r>
            <a:r>
              <a:rPr lang="en-US" altLang="zh-CN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 ZHAO</a:t>
            </a:r>
            <a:r>
              <a:rPr lang="en-US" altLang="zh-CN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Geoffrey Hewings</a:t>
            </a:r>
            <a:r>
              <a:rPr lang="en-US" altLang="zh-CN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 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Cuihong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</a:t>
            </a:r>
            <a:r>
              <a:rPr lang="en-US" altLang="zh-CN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r>
              <a:rPr lang="en-US" altLang="zh-CN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Key Laboratory of Mathematical Sciences, Academy of Mathematics and Systems Science, Chinese Academy of Sciences</a:t>
            </a: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r>
              <a:rPr lang="en-US" altLang="zh-CN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School of Economics and Management, Xiamen University Malaysia</a:t>
            </a: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r>
              <a:rPr lang="en-US" altLang="zh-CN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City University of Hong Kong</a:t>
            </a: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r>
              <a:rPr lang="en-US" altLang="zh-CN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Government and Public Affairs, Regional Economics Applications Laboratory (REAL), University of Illinois at Urbana-Champaign  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>
                <a:solidFill>
                  <a:schemeClr val="tx1"/>
                </a:solidFill>
              </a:rPr>
              <a:t>1</a:t>
            </a:fld>
            <a:endParaRPr lang="zh-CN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93EE3-0665-0CC9-7600-1D7BDD417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EB1B3A6-57BD-1E0B-A87D-683A15B0A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>
                <a:solidFill>
                  <a:schemeClr val="tx1"/>
                </a:solidFill>
              </a:rPr>
              <a:t>10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9AFFCF9-E423-53EA-AA9C-3DF599DE7406}"/>
              </a:ext>
            </a:extLst>
          </p:cNvPr>
          <p:cNvSpPr/>
          <p:nvPr/>
        </p:nvSpPr>
        <p:spPr bwMode="auto">
          <a:xfrm>
            <a:off x="0" y="2472267"/>
            <a:ext cx="9144000" cy="17459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75000"/>
                </a:schemeClr>
              </a:gs>
              <a:gs pos="32000">
                <a:schemeClr val="accent1">
                  <a:lumMod val="45000"/>
                  <a:lumOff val="55000"/>
                </a:schemeClr>
              </a:gs>
              <a:gs pos="72052">
                <a:srgbClr val="6194C9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07950"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zh-CN" altLang="en-US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369E533-71F0-E130-D1B8-7B155228E828}"/>
              </a:ext>
            </a:extLst>
          </p:cNvPr>
          <p:cNvSpPr txBox="1"/>
          <p:nvPr/>
        </p:nvSpPr>
        <p:spPr>
          <a:xfrm>
            <a:off x="1526117" y="2791255"/>
            <a:ext cx="6091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3. Measurement</a:t>
            </a:r>
            <a:endParaRPr lang="zh-CN" altLang="en-US" sz="6600" dirty="0">
              <a:solidFill>
                <a:schemeClr val="bg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436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71054-EDF2-5638-EDD1-B4727C28B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>
            <a:extLst>
              <a:ext uri="{FF2B5EF4-FFF2-40B4-BE49-F238E27FC236}">
                <a16:creationId xmlns:a16="http://schemas.microsoft.com/office/drawing/2014/main" id="{AB7A666B-FC78-B165-F6CC-3DB3311FFB1A}"/>
              </a:ext>
            </a:extLst>
          </p:cNvPr>
          <p:cNvSpPr/>
          <p:nvPr/>
        </p:nvSpPr>
        <p:spPr bwMode="auto">
          <a:xfrm>
            <a:off x="3753910" y="2556933"/>
            <a:ext cx="5207000" cy="37953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indent="-107950"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zh-CN" altLang="en-US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CABA338-A73F-23C5-89B8-A14017F035C6}"/>
              </a:ext>
            </a:extLst>
          </p:cNvPr>
          <p:cNvSpPr txBox="1"/>
          <p:nvPr/>
        </p:nvSpPr>
        <p:spPr>
          <a:xfrm>
            <a:off x="283412" y="1302923"/>
            <a:ext cx="8581116" cy="181281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18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New measurement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p"/>
            </a:pPr>
            <a:r>
              <a:rPr lang="en-US" altLang="zh-CN" sz="1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Gao X*, </a:t>
            </a:r>
            <a:r>
              <a:rPr lang="en-US" altLang="zh-CN" sz="1800" b="1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Hewings</a:t>
            </a:r>
            <a:r>
              <a:rPr lang="en-US" altLang="zh-CN" sz="1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GJD, Yang CH (2025) Measuring the Industry Relocation at the Macro-level. Economic Systems Research. 37(3), 475–499.</a:t>
            </a:r>
            <a:endParaRPr lang="zh-CN" altLang="en-US" sz="12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1" algn="just">
              <a:lnSpc>
                <a:spcPct val="100000"/>
              </a:lnSpc>
              <a:spcAft>
                <a:spcPts val="450"/>
              </a:spcAft>
            </a:pPr>
            <a:endParaRPr lang="zh-CN" altLang="en-US" sz="105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1" algn="just">
              <a:lnSpc>
                <a:spcPct val="130000"/>
              </a:lnSpc>
            </a:pPr>
            <a:endParaRPr lang="zh-CN" altLang="en-US" sz="105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2" algn="just">
              <a:lnSpc>
                <a:spcPct val="130000"/>
              </a:lnSpc>
            </a:pPr>
            <a:endParaRPr lang="en-US" altLang="zh-CN" sz="105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2" algn="just">
              <a:lnSpc>
                <a:spcPct val="130000"/>
              </a:lnSpc>
            </a:pPr>
            <a:endParaRPr lang="en-US" altLang="zh-CN" sz="105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B6BC48C-2E53-FE02-6A1E-141B76C7B969}"/>
              </a:ext>
            </a:extLst>
          </p:cNvPr>
          <p:cNvSpPr txBox="1"/>
          <p:nvPr/>
        </p:nvSpPr>
        <p:spPr>
          <a:xfrm>
            <a:off x="657725" y="681058"/>
            <a:ext cx="7582569" cy="4385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How to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measure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the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global production relocation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?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F1F47BA3-E5DE-3B9D-29DF-CAE126C65EC9}"/>
              </a:ext>
            </a:extLst>
          </p:cNvPr>
          <p:cNvSpPr txBox="1"/>
          <p:nvPr/>
        </p:nvSpPr>
        <p:spPr>
          <a:xfrm>
            <a:off x="702322" y="3163742"/>
            <a:ext cx="2632679" cy="25817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lvl="0" defTabSz="914400">
              <a:lnSpc>
                <a:spcPct val="150000"/>
              </a:lnSpc>
              <a:defRPr/>
            </a:pP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Production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Relocation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production of a good or service that </a:t>
            </a:r>
            <a:r>
              <a:rPr lang="en-US" altLang="zh-CN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meets a specific demand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relocated from one location to another.</a:t>
            </a: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9CB6FE3E-0B54-123E-2186-41EBEA04C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233" y="2666999"/>
            <a:ext cx="5006355" cy="374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4421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A177D-AED5-F424-757C-0A09F50FF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6E721A6D-A188-8A18-78E6-56FCDEF6D39B}"/>
              </a:ext>
            </a:extLst>
          </p:cNvPr>
          <p:cNvSpPr/>
          <p:nvPr/>
        </p:nvSpPr>
        <p:spPr bwMode="auto">
          <a:xfrm>
            <a:off x="4369091" y="3742268"/>
            <a:ext cx="4686007" cy="2520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indent="-107950"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zh-CN" altLang="en-US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A0DA18E8-2D74-7E6C-70AA-2113C845B4C1}"/>
              </a:ext>
            </a:extLst>
          </p:cNvPr>
          <p:cNvSpPr txBox="1"/>
          <p:nvPr/>
        </p:nvSpPr>
        <p:spPr>
          <a:xfrm>
            <a:off x="283412" y="1302923"/>
            <a:ext cx="8581116" cy="181281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New measurement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Gao X*, </a:t>
            </a:r>
            <a:r>
              <a:rPr lang="en-US" altLang="zh-CN" sz="1600" b="1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Hewings</a:t>
            </a:r>
            <a:r>
              <a:rPr lang="en-US" altLang="zh-CN" sz="1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GJD, Yang CH (2025) Measuring the Industry Relocation at the Macro-level. Economic Systems Research. 37(3), 475–499.</a:t>
            </a:r>
          </a:p>
          <a:p>
            <a:pPr lvl="2" algn="just">
              <a:lnSpc>
                <a:spcPct val="150000"/>
              </a:lnSpc>
              <a:spcBef>
                <a:spcPts val="0"/>
              </a:spcBef>
            </a:pPr>
            <a:r>
              <a:rPr lang="en-US" altLang="zh-CN" sz="1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two components: (</a:t>
            </a:r>
            <a:r>
              <a:rPr lang="en-US" altLang="zh-CN" sz="1600" b="1" dirty="0" err="1">
                <a:latin typeface="Times New Roman" panose="02020603050405020304" pitchFamily="18" charset="0"/>
                <a:ea typeface="宋体" panose="02010600030101010101" pitchFamily="2" charset="-122"/>
              </a:rPr>
              <a:t>i</a:t>
            </a:r>
            <a:r>
              <a:rPr lang="en-US" altLang="zh-CN" sz="1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) production relocation driven by </a:t>
            </a:r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intermediate inputs</a:t>
            </a:r>
            <a:r>
              <a:rPr lang="en-US" altLang="zh-CN" sz="1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, (ii) by </a:t>
            </a:r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final products</a:t>
            </a:r>
            <a:endParaRPr lang="zh-CN" altLang="en-US" sz="105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1" algn="just">
              <a:lnSpc>
                <a:spcPct val="100000"/>
              </a:lnSpc>
              <a:spcAft>
                <a:spcPts val="450"/>
              </a:spcAft>
            </a:pPr>
            <a:endParaRPr lang="zh-CN" altLang="en-US" sz="105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1" algn="just">
              <a:lnSpc>
                <a:spcPct val="100000"/>
              </a:lnSpc>
              <a:spcAft>
                <a:spcPts val="450"/>
              </a:spcAft>
            </a:pPr>
            <a:endParaRPr lang="zh-CN" altLang="en-US" sz="105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1" algn="just">
              <a:lnSpc>
                <a:spcPct val="130000"/>
              </a:lnSpc>
            </a:pPr>
            <a:endParaRPr lang="zh-CN" altLang="en-US" sz="105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2" algn="just">
              <a:lnSpc>
                <a:spcPct val="130000"/>
              </a:lnSpc>
            </a:pPr>
            <a:endParaRPr lang="en-US" altLang="zh-CN" sz="105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2" algn="just">
              <a:lnSpc>
                <a:spcPct val="130000"/>
              </a:lnSpc>
            </a:pPr>
            <a:endParaRPr lang="en-US" altLang="zh-CN" sz="105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F31A606-0B2D-65CD-CAC0-3A69312259F0}"/>
              </a:ext>
            </a:extLst>
          </p:cNvPr>
          <p:cNvSpPr txBox="1"/>
          <p:nvPr/>
        </p:nvSpPr>
        <p:spPr>
          <a:xfrm>
            <a:off x="5545259" y="3345226"/>
            <a:ext cx="2636874" cy="30777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World Input-Output Table</a:t>
            </a:r>
            <a:endParaRPr lang="zh-CN" altLang="en-US" sz="1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9786A242-0AB0-B008-BC56-07923F150A7A}"/>
                  </a:ext>
                </a:extLst>
              </p:cNvPr>
              <p:cNvSpPr txBox="1"/>
              <p:nvPr/>
            </p:nvSpPr>
            <p:spPr>
              <a:xfrm>
                <a:off x="279472" y="3070418"/>
                <a:ext cx="4089621" cy="3225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𝑟𝑠</m:t>
                        </m:r>
                      </m:sub>
                    </m:sSub>
                    <m:r>
                      <a:rPr lang="zh-CN" alt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：</m:t>
                    </m:r>
                    <m:r>
                      <m:rPr>
                        <m:sty m:val="p"/>
                      </m:rPr>
                      <a:rPr lang="en-US" altLang="zh-CN" sz="1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altLang="zh-CN" sz="1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ntermediates delivered from </a:t>
                </a:r>
                <a:r>
                  <a:rPr lang="en-US" altLang="zh-CN" sz="1400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1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to </a:t>
                </a:r>
                <a:r>
                  <a:rPr lang="en-US" altLang="zh-CN" sz="1400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s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𝑟𝑠</m:t>
                        </m:r>
                      </m:sub>
                    </m:sSub>
                  </m:oMath>
                </a14:m>
                <a:r>
                  <a:rPr lang="zh-CN" altLang="en-US" sz="1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1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Final products produced in </a:t>
                </a:r>
                <a:r>
                  <a:rPr lang="en-US" altLang="zh-CN" sz="1400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1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and consumed in </a:t>
                </a:r>
                <a:r>
                  <a:rPr lang="en-US" altLang="zh-CN" sz="1400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s</a:t>
                </a:r>
                <a:endParaRPr lang="en-US" altLang="zh-CN" sz="14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1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CN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zh-CN" altLang="en-US" sz="1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1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Gross output in </a:t>
                </a:r>
                <a:r>
                  <a:rPr lang="en-US" altLang="zh-CN" sz="1400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r</a:t>
                </a:r>
                <a:endParaRPr lang="en-US" altLang="zh-CN" sz="1400" dirty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GB" altLang="zh-CN" sz="1400" b="1" i="1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𝑨</m:t>
                    </m:r>
                    <m:r>
                      <a:rPr lang="en-GB" altLang="zh-CN" sz="1400" i="1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zh-CN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zh-CN" altLang="zh-CN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altLang="zh-CN" sz="1400" b="1" i="1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𝑨</m:t>
                                  </m:r>
                                </m:e>
                                <m:sub>
                                  <m:r>
                                    <a:rPr lang="en-GB" altLang="zh-CN" sz="1400" i="1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GB" altLang="zh-CN" sz="1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zh-CN" altLang="zh-CN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altLang="zh-CN" sz="1400" b="1" i="1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𝑨</m:t>
                                  </m:r>
                                </m:e>
                                <m:sub>
                                  <m:r>
                                    <a:rPr lang="en-GB" altLang="zh-CN" sz="1400" i="1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  <m:r>
                                    <a:rPr lang="en-GB" altLang="zh-CN" sz="1400" i="1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GB" altLang="zh-CN" sz="1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GB" altLang="zh-CN" sz="1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en-GB" altLang="zh-CN" sz="1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zh-CN" altLang="zh-CN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altLang="zh-CN" sz="1400" b="1" i="1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𝑨</m:t>
                                  </m:r>
                                </m:e>
                                <m:sub>
                                  <m:r>
                                    <a:rPr lang="en-GB" altLang="zh-CN" sz="1400" i="1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  <m:r>
                                    <a:rPr lang="en-GB" altLang="zh-CN" sz="1400" i="1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GB" altLang="zh-CN" sz="1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zh-CN" altLang="zh-CN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altLang="zh-CN" sz="1400" b="1" i="1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𝑨</m:t>
                                  </m:r>
                                </m:e>
                                <m:sub>
                                  <m:r>
                                    <a:rPr lang="en-GB" altLang="zh-CN" sz="1400" i="1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𝑚𝑚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1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: Direct input coefficients from </a:t>
                </a:r>
                <a:r>
                  <a:rPr lang="en-US" altLang="zh-CN" sz="1400" i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1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to </a:t>
                </a:r>
                <a:r>
                  <a:rPr lang="en-US" altLang="zh-CN" sz="1400" i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s</a:t>
                </a:r>
                <a:r>
                  <a:rPr lang="en-US" altLang="zh-CN" sz="1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;</a:t>
                </a:r>
                <a:r>
                  <a:rPr lang="en-US" altLang="zh-CN" sz="1400" i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𝑟𝑠</m:t>
                        </m:r>
                      </m:sub>
                    </m:sSub>
                    <m:r>
                      <a:rPr lang="en-US" altLang="zh-CN" sz="1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zh-CN" altLang="zh-CN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𝑟𝑠</m:t>
                        </m:r>
                      </m:sub>
                    </m:sSub>
                    <m:sSup>
                      <m:sSupPr>
                        <m:ctrlPr>
                          <a:rPr lang="zh-CN" altLang="zh-CN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zh-CN" altLang="zh-CN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CN" altLang="zh-CN" sz="14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4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  <m:sup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altLang="zh-CN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GB" altLang="zh-CN" sz="1400" b="1" i="1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𝒇</m:t>
                    </m:r>
                    <m:r>
                      <a:rPr lang="en-GB" altLang="zh-CN" sz="1400" i="1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zh-CN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zh-CN" altLang="zh-CN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altLang="zh-CN" sz="1400" i="1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zh-CN" altLang="zh-CN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altLang="zh-CN" sz="1400" b="1" i="1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a:rPr lang="en-GB" altLang="zh-CN" sz="1400" i="1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GB" altLang="zh-CN" sz="1400" i="1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mr>
                          <m:mr>
                            <m:e>
                              <m:r>
                                <a:rPr lang="en-GB" altLang="zh-CN" sz="1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zh-CN" altLang="zh-CN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altLang="zh-CN" sz="1400" i="1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zh-CN" altLang="zh-CN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altLang="zh-CN" sz="1400" b="1" i="1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a:rPr lang="en-GB" altLang="zh-CN" sz="1400" i="1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𝑚𝑠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1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: final products produced in each economy</a:t>
                </a:r>
                <a:endParaRPr lang="zh-CN" altLang="en-US" sz="1400" dirty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9786A242-0AB0-B008-BC56-07923F150A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72" y="3070418"/>
                <a:ext cx="4089621" cy="3225627"/>
              </a:xfrm>
              <a:prstGeom prst="rect">
                <a:avLst/>
              </a:prstGeom>
              <a:blipFill>
                <a:blip r:embed="rId2"/>
                <a:stretch>
                  <a:fillRect l="-298" r="-1192" b="-9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7216B75B-6AB1-6178-0722-7E2544108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092" y="3742268"/>
            <a:ext cx="4686007" cy="270330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EB4975D-E207-C08E-C08F-41D72FE7DA97}"/>
              </a:ext>
            </a:extLst>
          </p:cNvPr>
          <p:cNvSpPr txBox="1"/>
          <p:nvPr/>
        </p:nvSpPr>
        <p:spPr>
          <a:xfrm>
            <a:off x="657725" y="681058"/>
            <a:ext cx="7582569" cy="4385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How to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measure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the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global production relocation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?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094668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29975-DA17-D59D-8F13-F77F857AD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4A5B8C94-D692-B8A9-7394-32513DE99B3C}"/>
                  </a:ext>
                </a:extLst>
              </p:cNvPr>
              <p:cNvSpPr txBox="1"/>
              <p:nvPr/>
            </p:nvSpPr>
            <p:spPr>
              <a:xfrm>
                <a:off x="283412" y="1302923"/>
                <a:ext cx="8581116" cy="1448744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14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New measurement</a:t>
                </a:r>
              </a:p>
              <a:p>
                <a:pPr lvl="1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zh-CN" sz="1400" b="1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The production relocation driven by</a:t>
                </a:r>
                <a:r>
                  <a:rPr lang="en-US" altLang="zh-CN" sz="14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 intermediate inputs </a:t>
                </a:r>
                <a:r>
                  <a:rPr lang="en-US" altLang="zh-CN" sz="1400" b="1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altLang="zh-CN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𝑟𝑒</m:t>
                        </m:r>
                      </m:e>
                      <m:sub>
                        <m:r>
                          <a:rPr lang="en-GB" altLang="zh-CN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𝑟𝑖</m:t>
                        </m:r>
                        <m:r>
                          <a:rPr lang="en-GB" altLang="zh-CN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GB" altLang="zh-CN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𝑠𝑗</m:t>
                        </m:r>
                      </m:sub>
                      <m:sup>
                        <m:r>
                          <a:rPr lang="en-GB" altLang="zh-CN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altLang="zh-CN" sz="1400" b="1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): </a:t>
                </a:r>
                <a:r>
                  <a:rPr lang="en-US" altLang="zh-CN" sz="14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the relocated intermediate production of industry </a:t>
                </a:r>
                <a:r>
                  <a:rPr lang="en-US" altLang="zh-CN" sz="1400" i="1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I </a:t>
                </a:r>
                <a:r>
                  <a:rPr lang="en-US" altLang="zh-CN" sz="14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(in economy </a:t>
                </a:r>
                <a:r>
                  <a:rPr lang="en-US" altLang="zh-CN" sz="1400" i="1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r</a:t>
                </a:r>
                <a:r>
                  <a:rPr lang="en-US" altLang="zh-CN" sz="14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) that is caused by the changes of spatial supply-shares in the intermediates used by industry </a:t>
                </a:r>
                <a:r>
                  <a:rPr lang="en-US" altLang="zh-CN" sz="1400" i="1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j</a:t>
                </a:r>
                <a:r>
                  <a:rPr lang="en-US" altLang="zh-CN" sz="14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 (in economy </a:t>
                </a:r>
                <a:r>
                  <a:rPr lang="en-US" altLang="zh-CN" sz="1400" i="1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s</a:t>
                </a:r>
                <a:r>
                  <a:rPr lang="en-US" altLang="zh-CN" sz="14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).</a:t>
                </a:r>
                <a:endParaRPr lang="zh-CN" altLang="en-US" sz="140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pPr lvl="1" algn="just">
                  <a:lnSpc>
                    <a:spcPct val="100000"/>
                  </a:lnSpc>
                  <a:spcAft>
                    <a:spcPts val="450"/>
                  </a:spcAft>
                </a:pPr>
                <a:endParaRPr lang="zh-CN" altLang="en-US" sz="105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pPr lvl="1" algn="just">
                  <a:lnSpc>
                    <a:spcPct val="100000"/>
                  </a:lnSpc>
                  <a:spcAft>
                    <a:spcPts val="450"/>
                  </a:spcAft>
                </a:pPr>
                <a:endParaRPr lang="zh-CN" altLang="en-US" sz="105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pPr lvl="1" algn="just">
                  <a:lnSpc>
                    <a:spcPct val="100000"/>
                  </a:lnSpc>
                  <a:spcAft>
                    <a:spcPts val="450"/>
                  </a:spcAft>
                </a:pPr>
                <a:endParaRPr lang="zh-CN" altLang="en-US" sz="105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pPr lvl="1" algn="just">
                  <a:lnSpc>
                    <a:spcPct val="130000"/>
                  </a:lnSpc>
                </a:pPr>
                <a:endParaRPr lang="zh-CN" altLang="en-US" sz="105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pPr lvl="2" algn="just">
                  <a:lnSpc>
                    <a:spcPct val="130000"/>
                  </a:lnSpc>
                </a:pPr>
                <a:endParaRPr lang="en-US" altLang="zh-CN" sz="1050" dirty="0">
                  <a:solidFill>
                    <a:srgbClr val="C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pPr lvl="2" algn="just">
                  <a:lnSpc>
                    <a:spcPct val="130000"/>
                  </a:lnSpc>
                </a:pPr>
                <a:endParaRPr lang="en-US" altLang="zh-CN" sz="105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4A5B8C94-D692-B8A9-7394-32513DE99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412" y="1302923"/>
                <a:ext cx="8581116" cy="1448744"/>
              </a:xfrm>
              <a:prstGeom prst="rect">
                <a:avLst/>
              </a:prstGeom>
              <a:blipFill>
                <a:blip r:embed="rId2"/>
                <a:stretch>
                  <a:fillRect l="-71" r="-2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文本框 102">
                <a:extLst>
                  <a:ext uri="{FF2B5EF4-FFF2-40B4-BE49-F238E27FC236}">
                    <a16:creationId xmlns:a16="http://schemas.microsoft.com/office/drawing/2014/main" id="{297F7A4F-C19D-FBDF-4A59-EECA311C1DB2}"/>
                  </a:ext>
                </a:extLst>
              </p:cNvPr>
              <p:cNvSpPr txBox="1"/>
              <p:nvPr/>
            </p:nvSpPr>
            <p:spPr>
              <a:xfrm>
                <a:off x="4842835" y="2504916"/>
                <a:ext cx="4299181" cy="390267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GB" altLang="zh-CN" sz="1200" i="1" smtClean="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GB" altLang="zh-CN" sz="1200" i="1" smtClean="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zh-CN" altLang="en-US" sz="12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12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Benchmark year</a:t>
                </a:r>
                <a:r>
                  <a:rPr lang="zh-CN" altLang="en-US" sz="12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；</a:t>
                </a:r>
                <a14:m>
                  <m:oMath xmlns:m="http://schemas.openxmlformats.org/officeDocument/2006/math">
                    <m:r>
                      <a:rPr lang="en-GB" altLang="zh-CN" sz="12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GB" altLang="zh-CN" sz="12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1</m:t>
                    </m:r>
                    <m:r>
                      <a:rPr lang="zh-CN" altLang="en-US" sz="1200" i="1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：</m:t>
                    </m:r>
                  </m:oMath>
                </a14:m>
                <a:r>
                  <a:rPr lang="en-US" altLang="zh-CN" sz="12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Reporting year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zh-CN" sz="1200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altLang="zh-CN" sz="12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altLang="zh-CN" sz="1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altLang="zh-CN" sz="12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zh-CN" altLang="zh-CN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altLang="zh-CN" sz="1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altLang="zh-CN" sz="1200" b="1" i="1">
                            <a:latin typeface="Cambria Math" panose="02040503050406030204" pitchFamily="18" charset="0"/>
                          </a:rPr>
                          <m:t>𝑰</m:t>
                        </m:r>
                        <m:r>
                          <a:rPr lang="en-GB" altLang="zh-CN" sz="12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altLang="zh-CN" sz="12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GB" altLang="zh-CN" sz="1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altLang="zh-CN" sz="12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zh-CN" altLang="zh-CN" sz="1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altLang="zh-CN" sz="12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GB" altLang="zh-CN" sz="12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GB" altLang="zh-CN" sz="1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altLang="zh-CN" sz="1200" b="1" i="1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</m:d>
                    <m:sSub>
                      <m:sSubPr>
                        <m:ctrlPr>
                          <a:rPr lang="zh-CN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zh-CN" altLang="zh-CN" sz="1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altLang="zh-CN" sz="1200" b="1" i="1"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</m:acc>
                      </m:e>
                      <m:sub>
                        <m:r>
                          <a:rPr lang="en-GB" altLang="zh-CN" sz="12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altLang="zh-CN" sz="1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2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zh-CN" altLang="zh-CN" sz="1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zh-CN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Sup>
                                    <m:sSubSupPr>
                                      <m:ctrlPr>
                                        <a:rPr lang="zh-CN" altLang="zh-CN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altLang="zh-CN" sz="1200" b="1" i="1">
                                          <a:latin typeface="Cambria Math" panose="02040503050406030204" pitchFamily="18" charset="0"/>
                                        </a:rPr>
                                        <m:t>𝑪</m:t>
                                      </m:r>
                                    </m:e>
                                    <m:sub>
                                      <m:r>
                                        <a:rPr lang="en-GB" altLang="zh-CN" sz="12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GB" altLang="zh-CN" sz="12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altLang="zh-CN" sz="1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p>
                                  </m:sSubSup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zh-CN" altLang="zh-CN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en-GB" altLang="zh-CN" sz="1200" i="1">
                                            <a:latin typeface="Cambria Math" panose="02040503050406030204" pitchFamily="18" charset="0"/>
                                          </a:rPr>
                                          <m:t>⋯</m:t>
                                        </m:r>
                                      </m:e>
                                      <m:e>
                                        <m:sSubSup>
                                          <m:sSubSupPr>
                                            <m:ctrlPr>
                                              <a:rPr lang="zh-CN" altLang="zh-CN" sz="1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GB" altLang="zh-CN" sz="1200" b="1" i="1">
                                                <a:latin typeface="Cambria Math" panose="02040503050406030204" pitchFamily="18" charset="0"/>
                                              </a:rPr>
                                              <m:t>𝑪</m:t>
                                            </m:r>
                                          </m:e>
                                          <m:sub>
                                            <m:r>
                                              <a:rPr lang="en-GB" altLang="zh-CN" sz="1200" i="1"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sub>
                                          <m:sup>
                                            <m:r>
                                              <a:rPr lang="en-GB" altLang="zh-CN" sz="1200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US" altLang="zh-CN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p>
                                        </m:sSubSup>
                                      </m:e>
                                      <m:e>
                                        <m:r>
                                          <a:rPr lang="en-GB" altLang="zh-CN" sz="1200" i="1">
                                            <a:latin typeface="Cambria Math" panose="02040503050406030204" pitchFamily="18" charset="0"/>
                                          </a:rPr>
                                          <m:t>⋯</m:t>
                                        </m:r>
                                      </m:e>
                                    </m:mr>
                                  </m:m>
                                </m:e>
                                <m:e>
                                  <m:sSubSup>
                                    <m:sSubSupPr>
                                      <m:ctrlPr>
                                        <a:rPr lang="zh-CN" altLang="zh-CN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altLang="zh-CN" sz="1200" b="1" i="1">
                                          <a:latin typeface="Cambria Math" panose="02040503050406030204" pitchFamily="18" charset="0"/>
                                        </a:rPr>
                                        <m:t>𝑪</m:t>
                                      </m:r>
                                    </m:e>
                                    <m:sub>
                                      <m:r>
                                        <a:rPr lang="en-GB" altLang="zh-CN" sz="12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  <m:sup>
                                      <m:r>
                                        <a:rPr lang="en-GB" altLang="zh-CN" sz="12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altLang="zh-CN" sz="1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p>
                                  </m:sSubSup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a:rPr lang="en-GB" altLang="zh-CN" sz="1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altLang="zh-CN" sz="12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zh-CN" sz="1200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altLang="zh-CN" sz="12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altLang="zh-CN" sz="1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altLang="zh-CN" sz="12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zh-CN" altLang="zh-CN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altLang="zh-CN" sz="1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altLang="zh-CN" sz="1200" b="1" i="1">
                            <a:latin typeface="Cambria Math" panose="02040503050406030204" pitchFamily="18" charset="0"/>
                          </a:rPr>
                          <m:t>𝑰</m:t>
                        </m:r>
                        <m:r>
                          <a:rPr lang="en-GB" altLang="zh-CN" sz="12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altLang="zh-CN" sz="12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GB" altLang="zh-CN" sz="1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altLang="zh-CN" sz="1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zh-CN" altLang="zh-CN" sz="1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altLang="zh-CN" sz="12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GB" altLang="zh-CN" sz="12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GB" altLang="zh-CN" sz="1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altLang="zh-CN" sz="1200" b="1" i="1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</m:d>
                    <m:sSub>
                      <m:sSubPr>
                        <m:ctrlPr>
                          <a:rPr lang="zh-CN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zh-CN" altLang="zh-CN" sz="1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altLang="zh-CN" sz="1200" b="1" i="1"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</m:acc>
                      </m:e>
                      <m:sub>
                        <m:r>
                          <a:rPr lang="en-GB" altLang="zh-CN" sz="12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altLang="zh-CN" sz="1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12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2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zh-CN" altLang="zh-CN" sz="1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zh-CN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Sup>
                                    <m:sSubSupPr>
                                      <m:ctrlPr>
                                        <a:rPr lang="zh-CN" altLang="zh-CN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altLang="zh-CN" sz="1200" b="1" i="1">
                                          <a:latin typeface="Cambria Math" panose="02040503050406030204" pitchFamily="18" charset="0"/>
                                        </a:rPr>
                                        <m:t>𝑪</m:t>
                                      </m:r>
                                    </m:e>
                                    <m:sub>
                                      <m:r>
                                        <a:rPr lang="en-GB" altLang="zh-CN" sz="12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GB" altLang="zh-CN" sz="12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altLang="zh-CN" sz="1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zh-CN" altLang="zh-CN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en-GB" altLang="zh-CN" sz="1200" i="1">
                                            <a:latin typeface="Cambria Math" panose="02040503050406030204" pitchFamily="18" charset="0"/>
                                          </a:rPr>
                                          <m:t>⋯</m:t>
                                        </m:r>
                                      </m:e>
                                      <m:e>
                                        <m:sSubSup>
                                          <m:sSubSupPr>
                                            <m:ctrlPr>
                                              <a:rPr lang="zh-CN" altLang="zh-CN" sz="1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GB" altLang="zh-CN" sz="1200" b="1" i="1">
                                                <a:latin typeface="Cambria Math" panose="02040503050406030204" pitchFamily="18" charset="0"/>
                                              </a:rPr>
                                              <m:t>𝑪</m:t>
                                            </m:r>
                                          </m:e>
                                          <m:sub>
                                            <m:r>
                                              <a:rPr lang="en-GB" altLang="zh-CN" sz="1200" i="1"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sub>
                                          <m:sup>
                                            <m:r>
                                              <a:rPr lang="en-GB" altLang="zh-CN" sz="1200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US" altLang="zh-CN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p>
                                        </m:sSubSup>
                                      </m:e>
                                      <m:e>
                                        <m:r>
                                          <a:rPr lang="en-GB" altLang="zh-CN" sz="1200" i="1">
                                            <a:latin typeface="Cambria Math" panose="02040503050406030204" pitchFamily="18" charset="0"/>
                                          </a:rPr>
                                          <m:t>⋯</m:t>
                                        </m:r>
                                      </m:e>
                                    </m:mr>
                                  </m:m>
                                </m:e>
                                <m:e>
                                  <m:sSubSup>
                                    <m:sSubSupPr>
                                      <m:ctrlPr>
                                        <a:rPr lang="zh-CN" altLang="zh-CN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altLang="zh-CN" sz="1200" b="1" i="1">
                                          <a:latin typeface="Cambria Math" panose="02040503050406030204" pitchFamily="18" charset="0"/>
                                        </a:rPr>
                                        <m:t>𝑪</m:t>
                                      </m:r>
                                    </m:e>
                                    <m:sub>
                                      <m:r>
                                        <a:rPr lang="en-GB" altLang="zh-CN" sz="12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  <m:sup>
                                      <m:r>
                                        <a:rPr lang="en-GB" altLang="zh-CN" sz="12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altLang="zh-CN" sz="1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a:rPr lang="en-GB" altLang="zh-CN" sz="1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altLang="zh-CN" sz="1200" i="1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1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altLang="zh-CN" sz="1200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altLang="zh-CN" sz="12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GB" altLang="zh-CN" sz="12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GB" altLang="zh-CN" sz="12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supHide m:val="on"/>
                        <m:ctrlPr>
                          <a:rPr lang="zh-CN" altLang="zh-CN" sz="12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GB" altLang="zh-CN" sz="120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zh-CN" altLang="zh-CN" sz="1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altLang="zh-CN" sz="1200" b="1" i="1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GB" altLang="zh-CN" sz="12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>
                            <m:r>
                              <a:rPr lang="en-GB" altLang="zh-CN" sz="1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</m:e>
                    </m:nary>
                    <m:r>
                      <a:rPr lang="en-GB" altLang="zh-CN" sz="1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200" i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altLang="zh-CN" sz="120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altLang="zh-CN" sz="12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altLang="zh-CN" sz="12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altLang="zh-CN" sz="12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altLang="zh-CN" sz="1200">
                        <a:latin typeface="Cambria Math" panose="02040503050406030204" pitchFamily="18" charset="0"/>
                      </a:rPr>
                      <m:t>0,</m:t>
                    </m:r>
                    <m:r>
                      <a:rPr lang="en-GB" altLang="zh-CN" sz="12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altLang="zh-CN" sz="120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altLang="zh-CN" sz="12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1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altLang="zh-CN" sz="1200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GB" altLang="zh-CN" sz="120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lang="en-GB" altLang="zh-CN" sz="12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GB" altLang="zh-CN" sz="12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zh-CN" altLang="zh-CN" sz="1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altLang="zh-CN" sz="1200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altLang="zh-CN" sz="120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lang="en-GB" altLang="zh-CN" sz="12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GB" altLang="zh-CN" sz="1200" i="1">
                        <a:latin typeface="Cambria Math" panose="02040503050406030204" pitchFamily="18" charset="0"/>
                      </a:rPr>
                      <m:t>./</m:t>
                    </m:r>
                    <m:sSubSup>
                      <m:sSubSupPr>
                        <m:ctrlPr>
                          <a:rPr lang="zh-CN" altLang="zh-CN" sz="1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altLang="zh-CN" sz="1200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altLang="zh-CN" sz="12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GB" altLang="zh-CN" sz="12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m:rPr>
                        <m:nor/>
                      </m:rPr>
                      <a:rPr lang="en-GB" altLang="zh-CN" sz="120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    </m:t>
                    </m:r>
                    <m:r>
                      <a:rPr lang="en-GB" altLang="zh-CN" sz="12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altLang="zh-CN" sz="12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altLang="zh-CN" sz="12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altLang="zh-CN" sz="1200">
                        <a:latin typeface="Cambria Math" panose="02040503050406030204" pitchFamily="18" charset="0"/>
                      </a:rPr>
                      <m:t>0,</m:t>
                    </m:r>
                    <m:r>
                      <a:rPr lang="en-GB" altLang="zh-CN" sz="12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altLang="zh-CN" sz="120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altLang="zh-CN" sz="12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zh-CN" sz="1200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GB" altLang="zh-CN" sz="12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GB" altLang="zh-CN" sz="12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zh-CN" altLang="zh-CN" sz="1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zh-CN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Sup>
                                    <m:sSubSupPr>
                                      <m:ctrlPr>
                                        <a:rPr lang="zh-CN" altLang="zh-CN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altLang="zh-CN" sz="1200" b="1" i="1"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en-GB" altLang="zh-CN" sz="12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GB" altLang="zh-CN" sz="12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zh-CN" altLang="zh-CN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en-GB" altLang="zh-CN" sz="1200" i="1">
                                            <a:latin typeface="Cambria Math" panose="02040503050406030204" pitchFamily="18" charset="0"/>
                                          </a:rPr>
                                          <m:t>⋯</m:t>
                                        </m:r>
                                      </m:e>
                                      <m:e>
                                        <m:sSubSup>
                                          <m:sSubSupPr>
                                            <m:ctrlPr>
                                              <a:rPr lang="zh-CN" altLang="zh-CN" sz="1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GB" altLang="zh-CN" sz="1200" b="1" i="1">
                                                <a:latin typeface="Cambria Math" panose="02040503050406030204" pitchFamily="18" charset="0"/>
                                              </a:rPr>
                                              <m:t>𝑹</m:t>
                                            </m:r>
                                          </m:e>
                                          <m:sub>
                                            <m:r>
                                              <a:rPr lang="en-GB" altLang="zh-CN" sz="1200" i="1"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sub>
                                          <m:sup>
                                            <m:r>
                                              <a:rPr lang="en-GB" altLang="zh-CN" sz="1200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sup>
                                        </m:sSubSup>
                                      </m:e>
                                      <m:e>
                                        <m:r>
                                          <a:rPr lang="en-GB" altLang="zh-CN" sz="1200" i="1">
                                            <a:latin typeface="Cambria Math" panose="02040503050406030204" pitchFamily="18" charset="0"/>
                                          </a:rPr>
                                          <m:t>⋯</m:t>
                                        </m:r>
                                      </m:e>
                                    </m:mr>
                                  </m:m>
                                </m:e>
                                <m:e>
                                  <m:sSubSup>
                                    <m:sSubSupPr>
                                      <m:ctrlPr>
                                        <a:rPr lang="zh-CN" altLang="zh-CN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altLang="zh-CN" sz="1200" b="1" i="1"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en-GB" altLang="zh-CN" sz="12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  <m:sup>
                                      <m:r>
                                        <a:rPr lang="en-GB" altLang="zh-CN" sz="12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a:rPr lang="en-GB" altLang="zh-CN" sz="1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altLang="zh-CN" sz="12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zh-CN" sz="1200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altLang="zh-CN" sz="12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altLang="zh-CN" sz="1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altLang="zh-CN" sz="12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zh-CN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zh-CN" sz="1200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altLang="zh-CN" sz="12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altLang="zh-CN" sz="1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altLang="zh-CN" sz="12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zh-CN" altLang="zh-CN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12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zh-CN" altLang="zh-CN" sz="12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GB" altLang="zh-CN" sz="12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Sup>
                                      <m:sSubSupPr>
                                        <m:ctrlPr>
                                          <a:rPr lang="zh-CN" altLang="zh-CN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altLang="zh-CN" sz="1200" b="1" i="1">
                                            <a:latin typeface="Cambria Math" panose="02040503050406030204" pitchFamily="18" charset="0"/>
                                          </a:rPr>
                                          <m:t>𝑪</m:t>
                                        </m:r>
                                      </m:e>
                                      <m:sub>
                                        <m:r>
                                          <a:rPr lang="en-GB" altLang="zh-CN" sz="12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en-GB" altLang="zh-CN" sz="12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GB" altLang="zh-CN" sz="1200" i="1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bSup>
                                    <m:r>
                                      <a:rPr lang="en-GB" altLang="zh-CN" sz="12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zh-CN" altLang="zh-CN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altLang="zh-CN" sz="1200" b="1" i="1">
                                            <a:latin typeface="Cambria Math" panose="02040503050406030204" pitchFamily="18" charset="0"/>
                                          </a:rPr>
                                          <m:t>𝑪</m:t>
                                        </m:r>
                                      </m:e>
                                      <m:sub>
                                        <m:r>
                                          <a:rPr lang="en-GB" altLang="zh-CN" sz="12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en-GB" altLang="zh-CN" sz="12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  <m:sup>
                                        <m:r>
                                          <a:rPr lang="en-GB" altLang="zh-CN" sz="1200" i="1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bSup>
                                    <m:r>
                                      <a:rPr lang="en-GB" altLang="zh-CN" sz="120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  <m:r>
                                      <a:rPr lang="zh-CN" altLang="zh-CN" sz="1200" i="1">
                                        <a:latin typeface="Cambria Math" panose="02040503050406030204" pitchFamily="18" charset="0"/>
                                      </a:rPr>
                                      <m:t>∘</m:t>
                                    </m:r>
                                    <m:sSubSup>
                                      <m:sSubSupPr>
                                        <m:ctrlPr>
                                          <a:rPr lang="zh-CN" altLang="zh-CN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altLang="zh-CN" sz="1200" b="1" i="1">
                                            <a:latin typeface="Cambria Math" panose="02040503050406030204" pitchFamily="18" charset="0"/>
                                          </a:rPr>
                                          <m:t>𝑹</m:t>
                                        </m:r>
                                      </m:e>
                                      <m:sub>
                                        <m:r>
                                          <a:rPr lang="en-GB" altLang="zh-CN" sz="12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GB" altLang="zh-CN" sz="12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en-GB" altLang="zh-CN" sz="12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p>
                                    </m:sSubSup>
                                  </m:e>
                                </m:mr>
                                <m:mr>
                                  <m:e>
                                    <m:r>
                                      <a:rPr lang="en-GB" altLang="zh-CN" sz="1200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r>
                                <a:rPr lang="en-GB" altLang="zh-CN" sz="1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zh-CN" altLang="zh-CN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altLang="zh-CN" sz="1200" b="1" i="1"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en-GB" altLang="zh-CN" sz="1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GB" altLang="zh-CN" sz="1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GB" altLang="zh-CN" sz="12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en-GB" altLang="zh-CN" sz="1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zh-CN" altLang="zh-CN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altLang="zh-CN" sz="1200" b="1" i="1"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en-GB" altLang="zh-CN" sz="1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GB" altLang="zh-CN" sz="12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GB" altLang="zh-CN" sz="12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en-GB" altLang="zh-CN" sz="12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zh-CN" altLang="zh-CN" sz="1200" i="1">
                                  <a:latin typeface="Cambria Math" panose="02040503050406030204" pitchFamily="18" charset="0"/>
                                </a:rPr>
                                <m:t>∘</m:t>
                              </m:r>
                              <m:sSubSup>
                                <m:sSubSupPr>
                                  <m:ctrlPr>
                                    <a:rPr lang="zh-CN" altLang="zh-CN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altLang="zh-CN" sz="1200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GB" altLang="zh-CN" sz="12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en-GB" altLang="zh-CN" sz="1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GB" altLang="zh-CN" sz="12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e>
                          </m:mr>
                        </m:m>
                      </m:e>
                    </m:d>
                    <m:r>
                      <a:rPr lang="en-GB" altLang="zh-CN" sz="1200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["/>
                        <m:endChr m:val="]"/>
                        <m:ctrlPr>
                          <a:rPr lang="zh-CN" altLang="zh-CN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zh-CN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altLang="zh-CN" sz="1200" b="1" i="1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GB" altLang="zh-CN" sz="1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altLang="zh-CN" sz="1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altLang="zh-CN" sz="1200" i="1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zh-CN" altLang="zh-CN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zh-CN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zh-CN" altLang="zh-CN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Sup>
                                          <m:sSubSupPr>
                                            <m:ctrlPr>
                                              <a:rPr lang="zh-CN" altLang="zh-CN" sz="1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GB" altLang="zh-CN" sz="1200" b="1" i="1">
                                                <a:latin typeface="Cambria Math" panose="02040503050406030204" pitchFamily="18" charset="0"/>
                                              </a:rPr>
                                              <m:t>𝑪</m:t>
                                            </m:r>
                                          </m:e>
                                          <m:sub>
                                            <m:r>
                                              <a:rPr lang="en-GB" altLang="zh-CN" sz="1200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GB" altLang="zh-CN" sz="1200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GB" altLang="zh-CN" sz="1200" i="1">
                                                <a:latin typeface="Cambria Math" panose="02040503050406030204" pitchFamily="18" charset="0"/>
                                              </a:rPr>
                                              <m:t>∗</m:t>
                                            </m:r>
                                          </m:sup>
                                        </m:sSubSup>
                                        <m:r>
                                          <a:rPr lang="zh-CN" altLang="zh-CN" sz="1200" i="1">
                                            <a:latin typeface="Cambria Math" panose="02040503050406030204" pitchFamily="18" charset="0"/>
                                          </a:rPr>
                                          <m:t>∘</m:t>
                                        </m:r>
                                        <m:sSubSup>
                                          <m:sSubSupPr>
                                            <m:ctrlPr>
                                              <a:rPr lang="zh-CN" altLang="zh-CN" sz="1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GB" altLang="zh-CN" sz="1200" b="1" i="1">
                                                <a:latin typeface="Cambria Math" panose="02040503050406030204" pitchFamily="18" charset="0"/>
                                              </a:rPr>
                                              <m:t>𝑹</m:t>
                                            </m:r>
                                          </m:e>
                                          <m:sub>
                                            <m:r>
                                              <a:rPr lang="en-GB" altLang="zh-CN" sz="1200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GB" altLang="zh-CN" sz="1200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GB" altLang="zh-CN" sz="1200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p>
                                        </m:sSubSup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GB" altLang="zh-CN" sz="1200" i="1">
                                            <a:latin typeface="Cambria Math" panose="02040503050406030204" pitchFamily="18" charset="0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zh-CN" altLang="zh-CN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altLang="zh-CN" sz="1200" b="1" i="1">
                                          <a:latin typeface="Cambria Math" panose="02040503050406030204" pitchFamily="18" charset="0"/>
                                        </a:rPr>
                                        <m:t>𝑪</m:t>
                                      </m:r>
                                    </m:e>
                                    <m:sub>
                                      <m:r>
                                        <a:rPr lang="en-GB" altLang="zh-CN" sz="12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GB" altLang="zh-CN" sz="12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GB" altLang="zh-CN" sz="1200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r>
                                    <a:rPr lang="zh-CN" altLang="zh-CN" sz="1200" i="1">
                                      <a:latin typeface="Cambria Math" panose="02040503050406030204" pitchFamily="18" charset="0"/>
                                    </a:rPr>
                                    <m:t>∘</m:t>
                                  </m:r>
                                  <m:sSubSup>
                                    <m:sSubSupPr>
                                      <m:ctrlPr>
                                        <a:rPr lang="zh-CN" altLang="zh-CN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altLang="zh-CN" sz="1200" b="1" i="1"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en-GB" altLang="zh-CN" sz="12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  <m:sup>
                                      <m:r>
                                        <a:rPr lang="en-GB" altLang="zh-CN" sz="12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GB" altLang="zh-CN" sz="1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p>
                                  </m:sSubSup>
                                </m:e>
                              </m:mr>
                            </m:m>
                          </m:e>
                        </m:d>
                      </m:e>
                    </m:d>
                  </m:oMath>
                </a14:m>
                <a:endParaRPr lang="en-US" altLang="zh-CN" sz="12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GB" altLang="zh-CN" sz="1200" b="1" i="1" smtClean="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𝑹𝑬</m:t>
                    </m:r>
                    <m:r>
                      <a:rPr lang="en-GB" altLang="zh-CN" sz="1200" b="1" i="1" smtClean="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GB" altLang="zh-CN" sz="1200" b="1" i="1" smtClean="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=(</m:t>
                    </m:r>
                    <m:sSubSup>
                      <m:sSubSupPr>
                        <m:ctrlPr>
                          <a:rPr lang="zh-CN" altLang="zh-CN" sz="1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altLang="zh-CN" sz="12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𝑟𝑒</m:t>
                        </m:r>
                      </m:e>
                      <m:sub>
                        <m:r>
                          <a:rPr lang="en-GB" altLang="zh-CN" sz="12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𝑟𝑖</m:t>
                        </m:r>
                        <m:r>
                          <a:rPr lang="en-GB" altLang="zh-CN" sz="12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GB" altLang="zh-CN" sz="12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𝑠𝑗</m:t>
                        </m:r>
                      </m:sub>
                      <m:sup>
                        <m:r>
                          <a:rPr lang="en-GB" altLang="zh-CN" sz="12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bSup>
                    <m:sSub>
                      <m:sSubPr>
                        <m:ctrlPr>
                          <a:rPr lang="zh-CN" altLang="zh-CN" sz="12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zh-CN" sz="1200" b="1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b>
                        <m:r>
                          <a:rPr lang="en-GB" altLang="zh-CN" sz="12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𝑀𝑁</m:t>
                        </m:r>
                        <m:r>
                          <a:rPr lang="en-GB" altLang="zh-CN" sz="12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GB" altLang="zh-CN" sz="12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𝑀𝑁</m:t>
                        </m:r>
                      </m:sub>
                    </m:sSub>
                    <m:r>
                      <a:rPr lang="en-GB" altLang="zh-CN" sz="1200" b="1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zh-CN" altLang="zh-CN" sz="1200" i="1" ker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zh-CN" sz="1200" i="1" ker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altLang="zh-CN" sz="1200" b="1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GB" altLang="zh-CN" sz="1200" i="1" kern="0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GB" altLang="zh-CN" sz="1200" i="1" kern="0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altLang="zh-CN" sz="1200" i="1" kern="0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zh-CN" altLang="zh-CN" sz="1200" i="1" ker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zh-CN" altLang="zh-CN" sz="1200" i="1" ker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zh-CN" altLang="zh-CN" sz="1200" i="1" kern="0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Sup>
                                          <m:sSubSupPr>
                                            <m:ctrlPr>
                                              <a:rPr lang="zh-CN" altLang="zh-CN" sz="1200" i="1" kern="0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GB" altLang="zh-CN" sz="1200" b="1" i="1">
                                                <a:effectLst/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  <a:cs typeface="Times New Roman" panose="02020603050405020304" pitchFamily="18" charset="0"/>
                                              </a:rPr>
                                              <m:t>𝑪</m:t>
                                            </m:r>
                                          </m:e>
                                          <m:sub>
                                            <m:r>
                                              <a:rPr lang="en-GB" altLang="zh-CN" sz="1200" i="1" kern="0">
                                                <a:effectLst/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  <a:cs typeface="Times New Roman" panose="020206030504050203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GB" altLang="zh-CN" sz="1200" i="1" kern="0">
                                                <a:effectLst/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  <a:cs typeface="Times New Roman" panose="020206030504050203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GB" altLang="zh-CN" sz="1200" i="1" kern="0">
                                                <a:effectLst/>
                                                <a:latin typeface="Cambria Math" panose="02040503050406030204" pitchFamily="18" charset="0"/>
                                                <a:ea typeface="MS Mincho" panose="02020609040205080304" pitchFamily="49" charset="-128"/>
                                                <a:cs typeface="Times New Roman" panose="02020603050405020304" pitchFamily="18" charset="0"/>
                                              </a:rPr>
                                              <m:t>∗</m:t>
                                            </m:r>
                                          </m:sup>
                                        </m:sSubSup>
                                        <m:r>
                                          <a:rPr lang="zh-CN" altLang="zh-CN" sz="1200" i="1" kern="0">
                                            <a:effectLst/>
                                            <a:latin typeface="Cambria Math" panose="02040503050406030204" pitchFamily="18" charset="0"/>
                                            <a:ea typeface="MS Mincho" panose="02020609040205080304" pitchFamily="49" charset="-128"/>
                                            <a:cs typeface="Times New Roman" panose="02020603050405020304" pitchFamily="18" charset="0"/>
                                          </a:rPr>
                                          <m:t>∘</m:t>
                                        </m:r>
                                        <m:sSubSup>
                                          <m:sSubSupPr>
                                            <m:ctrlPr>
                                              <a:rPr lang="zh-CN" altLang="zh-CN" sz="12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GB" altLang="zh-CN" sz="1200" b="1" i="1">
                                                <a:effectLst/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  <a:cs typeface="Times New Roman" panose="02020603050405020304" pitchFamily="18" charset="0"/>
                                              </a:rPr>
                                              <m:t>𝑹</m:t>
                                            </m:r>
                                          </m:e>
                                          <m:sub>
                                            <m:r>
                                              <a:rPr lang="en-GB" altLang="zh-CN" sz="12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  <a:cs typeface="Times New Roman" panose="020206030504050203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GB" altLang="zh-CN" sz="12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  <a:cs typeface="Times New Roman" panose="020206030504050203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GB" altLang="zh-CN" sz="12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  <a:cs typeface="Times New Roman" panose="02020603050405020304" pitchFamily="18" charset="0"/>
                                              </a:rPr>
                                              <m:t>0</m:t>
                                            </m:r>
                                          </m:sup>
                                        </m:sSubSup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GB" altLang="zh-CN" sz="1200" i="1" kern="0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⋮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zh-CN" altLang="zh-CN" sz="1200" i="1" kern="0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altLang="zh-CN" sz="12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𝑪</m:t>
                                      </m:r>
                                    </m:e>
                                    <m:sub>
                                      <m:r>
                                        <a:rPr lang="en-GB" altLang="zh-CN" sz="1200" i="1" kern="0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GB" altLang="zh-CN" sz="1200" i="1" kern="0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GB" altLang="zh-CN" sz="1200" i="1" kern="0">
                                          <a:effectLst/>
                                          <a:latin typeface="Cambria Math" panose="02040503050406030204" pitchFamily="18" charset="0"/>
                                          <a:ea typeface="MS Mincho" panose="02020609040205080304" pitchFamily="49" charset="-128"/>
                                          <a:cs typeface="Times New Roman" panose="020206030504050203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r>
                                    <a:rPr lang="zh-CN" altLang="zh-CN" sz="1200" i="1" kern="0"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  <m:sSubSup>
                                    <m:sSubSupPr>
                                      <m:ctrlPr>
                                        <a:rPr lang="zh-CN" altLang="zh-CN" sz="12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altLang="zh-CN" sz="12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en-GB" altLang="zh-CN" sz="1200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𝑚</m:t>
                                      </m:r>
                                    </m:sub>
                                    <m:sup>
                                      <m:r>
                                        <a:rPr lang="en-GB" altLang="zh-CN" sz="1200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GB" altLang="zh-CN" sz="1200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sup>
                                  </m:sSubSup>
                                </m:e>
                              </m:mr>
                            </m:m>
                          </m:e>
                        </m:d>
                      </m:e>
                    </m:d>
                  </m:oMath>
                </a14:m>
                <a:r>
                  <a:rPr lang="zh-CN" altLang="en-US" sz="12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1200" b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The industry relocation driven by </a:t>
                </a:r>
                <a:r>
                  <a:rPr lang="en-US" altLang="zh-CN" sz="12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intermediate inputs </a:t>
                </a:r>
                <a:endParaRPr lang="zh-CN" altLang="en-US" sz="1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3" name="文本框 102">
                <a:extLst>
                  <a:ext uri="{FF2B5EF4-FFF2-40B4-BE49-F238E27FC236}">
                    <a16:creationId xmlns:a16="http://schemas.microsoft.com/office/drawing/2014/main" id="{297F7A4F-C19D-FBDF-4A59-EECA311C1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2835" y="2504916"/>
                <a:ext cx="4299181" cy="3902671"/>
              </a:xfrm>
              <a:prstGeom prst="rect">
                <a:avLst/>
              </a:prstGeom>
              <a:blipFill>
                <a:blip r:embed="rId3"/>
                <a:stretch>
                  <a:fillRect t="-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F498C5C2-9BAD-B1D2-A454-1B6E17C3267A}"/>
              </a:ext>
            </a:extLst>
          </p:cNvPr>
          <p:cNvSpPr txBox="1"/>
          <p:nvPr/>
        </p:nvSpPr>
        <p:spPr>
          <a:xfrm>
            <a:off x="657725" y="681058"/>
            <a:ext cx="7582569" cy="4385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How to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measure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the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global production relocation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?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7D78156-C86C-79F3-2368-928D1AA6A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34" y="3002685"/>
            <a:ext cx="4564399" cy="26911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30D4CEF2-E83A-AF26-4B33-E4FA7E7F21E6}"/>
                  </a:ext>
                </a:extLst>
              </p:cNvPr>
              <p:cNvSpPr txBox="1"/>
              <p:nvPr/>
            </p:nvSpPr>
            <p:spPr>
              <a:xfrm flipH="1">
                <a:off x="2215303" y="4091092"/>
                <a:ext cx="499745" cy="7308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 indent="0" algn="just" fontAlgn="auto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sz="3200" i="1" smtClean="0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altLang="zh-CN" sz="3200" i="1" dirty="0">
                  <a:latin typeface="Cambria Math" panose="02040503050406030204" pitchFamily="18" charset="0"/>
                  <a:ea typeface="MS Mincho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30D4CEF2-E83A-AF26-4B33-E4FA7E7F21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215303" y="4091092"/>
                <a:ext cx="499745" cy="7308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箭头: 下 7">
            <a:extLst>
              <a:ext uri="{FF2B5EF4-FFF2-40B4-BE49-F238E27FC236}">
                <a16:creationId xmlns:a16="http://schemas.microsoft.com/office/drawing/2014/main" id="{36EF3FFD-798A-D746-52DC-305F517F4967}"/>
              </a:ext>
            </a:extLst>
          </p:cNvPr>
          <p:cNvSpPr/>
          <p:nvPr/>
        </p:nvSpPr>
        <p:spPr>
          <a:xfrm rot="2547486">
            <a:off x="2769023" y="4360967"/>
            <a:ext cx="120650" cy="354330"/>
          </a:xfrm>
          <a:prstGeom prst="downArrow">
            <a:avLst/>
          </a:prstGeom>
          <a:solidFill>
            <a:srgbClr val="00B050">
              <a:alpha val="50196"/>
            </a:srgb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箭头: 右 8">
            <a:extLst>
              <a:ext uri="{FF2B5EF4-FFF2-40B4-BE49-F238E27FC236}">
                <a16:creationId xmlns:a16="http://schemas.microsoft.com/office/drawing/2014/main" id="{94F4EAC9-8C13-64FF-AB13-DA2828DF0FD8}"/>
              </a:ext>
            </a:extLst>
          </p:cNvPr>
          <p:cNvSpPr/>
          <p:nvPr/>
        </p:nvSpPr>
        <p:spPr bwMode="auto">
          <a:xfrm>
            <a:off x="2752150" y="3668183"/>
            <a:ext cx="241300" cy="139700"/>
          </a:xfrm>
          <a:prstGeom prst="rightArrow">
            <a:avLst/>
          </a:prstGeom>
          <a:solidFill>
            <a:schemeClr val="accent1">
              <a:lumMod val="20000"/>
              <a:lumOff val="80000"/>
              <a:alpha val="51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07950"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zh-CN" altLang="en-US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713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1A544-BBD4-7EEB-2C44-95D08FCDA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B9AD163A-5FDB-7B20-3B6B-28CAABBE0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69" y="3203169"/>
            <a:ext cx="4931336" cy="29451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3643155B-342A-EF54-AB35-15966E451A75}"/>
                  </a:ext>
                </a:extLst>
              </p:cNvPr>
              <p:cNvSpPr txBox="1"/>
              <p:nvPr/>
            </p:nvSpPr>
            <p:spPr>
              <a:xfrm>
                <a:off x="281442" y="1145663"/>
                <a:ext cx="8581116" cy="1448744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14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New measurement</a:t>
                </a:r>
              </a:p>
              <a:p>
                <a:pPr lvl="1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zh-CN" sz="1400" b="1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The production relocation driven by </a:t>
                </a:r>
                <a:r>
                  <a:rPr lang="en-US" altLang="zh-CN" sz="14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final products </a:t>
                </a:r>
                <a:r>
                  <a:rPr lang="en-US" altLang="zh-CN" sz="1400" b="1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altLang="zh-CN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𝑟𝑒</m:t>
                        </m:r>
                      </m:e>
                      <m:sub>
                        <m:r>
                          <a:rPr lang="en-GB" altLang="zh-CN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𝑟𝑖</m:t>
                        </m:r>
                        <m:r>
                          <a:rPr lang="en-GB" altLang="zh-CN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GB" altLang="zh-CN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𝑠𝑗</m:t>
                        </m:r>
                      </m:sub>
                      <m:sup>
                        <m:r>
                          <a:rPr lang="en-US" altLang="zh-CN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CN" sz="1400" b="1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): </a:t>
                </a:r>
                <a:r>
                  <a:rPr lang="en-US" altLang="zh-CN" sz="14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the relocated final-product production of industry </a:t>
                </a:r>
                <a:r>
                  <a:rPr lang="en-US" altLang="zh-CN" sz="1400" i="1" dirty="0" err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i</a:t>
                </a:r>
                <a:r>
                  <a:rPr lang="en-US" altLang="zh-CN" sz="14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 (in economy </a:t>
                </a:r>
                <a:r>
                  <a:rPr lang="en-US" altLang="zh-CN" sz="1400" i="1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r</a:t>
                </a:r>
                <a:r>
                  <a:rPr lang="en-US" altLang="zh-CN" sz="14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) that is caused by the changes of spatial supply-shares in the final products consumed in economy </a:t>
                </a:r>
                <a:r>
                  <a:rPr lang="en-US" altLang="zh-CN" sz="1400" i="1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s</a:t>
                </a:r>
                <a:r>
                  <a:rPr lang="en-US" altLang="zh-CN" sz="14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.</a:t>
                </a:r>
                <a:endParaRPr lang="zh-CN" altLang="en-US" sz="140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pPr lvl="1" algn="just">
                  <a:lnSpc>
                    <a:spcPct val="100000"/>
                  </a:lnSpc>
                  <a:spcAft>
                    <a:spcPts val="450"/>
                  </a:spcAft>
                </a:pPr>
                <a:endParaRPr lang="zh-CN" altLang="en-US" sz="105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pPr lvl="1" algn="just">
                  <a:lnSpc>
                    <a:spcPct val="100000"/>
                  </a:lnSpc>
                  <a:spcAft>
                    <a:spcPts val="450"/>
                  </a:spcAft>
                </a:pPr>
                <a:endParaRPr lang="zh-CN" altLang="en-US" sz="105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pPr lvl="1" algn="just">
                  <a:lnSpc>
                    <a:spcPct val="100000"/>
                  </a:lnSpc>
                  <a:spcAft>
                    <a:spcPts val="450"/>
                  </a:spcAft>
                </a:pPr>
                <a:endParaRPr lang="zh-CN" altLang="en-US" sz="105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pPr lvl="1" algn="just">
                  <a:lnSpc>
                    <a:spcPct val="130000"/>
                  </a:lnSpc>
                </a:pPr>
                <a:endParaRPr lang="zh-CN" altLang="en-US" sz="105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pPr lvl="2" algn="just">
                  <a:lnSpc>
                    <a:spcPct val="130000"/>
                  </a:lnSpc>
                </a:pPr>
                <a:endParaRPr lang="en-US" altLang="zh-CN" sz="1050" dirty="0">
                  <a:solidFill>
                    <a:srgbClr val="C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pPr lvl="2" algn="just">
                  <a:lnSpc>
                    <a:spcPct val="130000"/>
                  </a:lnSpc>
                </a:pPr>
                <a:endParaRPr lang="en-US" altLang="zh-CN" sz="105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3643155B-342A-EF54-AB35-15966E451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442" y="1145663"/>
                <a:ext cx="8581116" cy="1448744"/>
              </a:xfrm>
              <a:prstGeom prst="rect">
                <a:avLst/>
              </a:prstGeom>
              <a:blipFill>
                <a:blip r:embed="rId3"/>
                <a:stretch>
                  <a:fillRect l="-71" r="-2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文本框 140">
                <a:extLst>
                  <a:ext uri="{FF2B5EF4-FFF2-40B4-BE49-F238E27FC236}">
                    <a16:creationId xmlns:a16="http://schemas.microsoft.com/office/drawing/2014/main" id="{35EE2E5B-8082-9F0D-1F66-E876852618B2}"/>
                  </a:ext>
                </a:extLst>
              </p:cNvPr>
              <p:cNvSpPr txBox="1"/>
              <p:nvPr/>
            </p:nvSpPr>
            <p:spPr>
              <a:xfrm>
                <a:off x="5362265" y="2171259"/>
                <a:ext cx="3615442" cy="43610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GB" altLang="zh-CN" sz="1400" i="1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GB" altLang="zh-CN" sz="1400" i="1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zh-CN" altLang="en-US" sz="1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1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Benchmark year</a:t>
                </a:r>
                <a:r>
                  <a:rPr lang="zh-CN" altLang="en-US" sz="1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；</a:t>
                </a:r>
                <a14:m>
                  <m:oMath xmlns:m="http://schemas.openxmlformats.org/officeDocument/2006/math">
                    <m:r>
                      <a:rPr lang="en-GB" altLang="zh-CN" sz="1400" i="1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GB" altLang="zh-CN" sz="1400" i="1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1</m:t>
                    </m:r>
                    <m:r>
                      <a:rPr lang="zh-CN" altLang="en-US" sz="1400" i="1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：</m:t>
                    </m:r>
                  </m:oMath>
                </a14:m>
                <a:r>
                  <a:rPr lang="en-US" altLang="zh-CN" sz="1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Reporting year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GB" altLang="zh-CN" sz="1400" b="1" i="1">
                        <a:latin typeface="Cambria Math" panose="02040503050406030204" pitchFamily="18" charset="0"/>
                      </a:rPr>
                      <m:t>𝒇𝒇</m:t>
                    </m:r>
                    <m:r>
                      <a:rPr lang="en-GB" altLang="zh-CN" sz="1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zh-CN" altLang="zh-CN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zh-CN" altLang="zh-CN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altLang="zh-CN" sz="1400" b="1" i="1">
                                      <a:latin typeface="Cambria Math" panose="02040503050406030204" pitchFamily="18" charset="0"/>
                                    </a:rPr>
                                    <m:t>𝒇𝒇</m:t>
                                  </m:r>
                                </m:e>
                                <m:sub>
                                  <m:r>
                                    <a:rPr lang="en-GB" altLang="zh-CN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GB" altLang="zh-CN" sz="1400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zh-CN" altLang="zh-CN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altLang="zh-CN" sz="1400" b="1" i="1">
                                      <a:latin typeface="Cambria Math" panose="02040503050406030204" pitchFamily="18" charset="0"/>
                                    </a:rPr>
                                    <m:t>𝒇𝒇</m:t>
                                  </m:r>
                                </m:e>
                                <m:sub>
                                  <m:r>
                                    <a:rPr lang="en-GB" altLang="zh-CN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GB" altLang="zh-CN" sz="1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zh-CN" altLang="zh-CN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zh-CN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altLang="zh-CN" sz="1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zh-CN" altLang="zh-C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altLang="zh-CN" sz="1400" b="1" i="1"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a:rPr lang="en-GB" altLang="zh-CN" sz="14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GB" altLang="zh-CN" sz="1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mr>
                          <m:mr>
                            <m:e>
                              <m:r>
                                <a:rPr lang="en-GB" altLang="zh-CN" sz="1400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zh-CN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altLang="zh-CN" sz="1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zh-CN" altLang="zh-C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altLang="zh-CN" sz="1400" b="1" i="1"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a:rPr lang="en-GB" altLang="zh-CN" sz="1400" i="1">
                                          <a:latin typeface="Cambria Math" panose="02040503050406030204" pitchFamily="18" charset="0"/>
                                        </a:rPr>
                                        <m:t>𝑟𝑚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en-US" sz="1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1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The  final products </a:t>
                </a:r>
                <a:r>
                  <a:rPr lang="en-US" altLang="zh-CN" sz="1400" i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consumed</a:t>
                </a:r>
                <a:r>
                  <a:rPr lang="en-US" altLang="zh-CN" sz="1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in each economy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GB" altLang="zh-CN" sz="1400" b="1" i="1" smtClean="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𝑭𝑪</m:t>
                    </m:r>
                    <m:r>
                      <a:rPr lang="en-GB" altLang="zh-CN" sz="140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zh-CN" altLang="zh-CN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1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̂"/>
                                  <m:ctrlPr>
                                    <a:rPr lang="zh-CN" altLang="zh-CN" sz="14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zh-CN" altLang="zh-CN" sz="14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altLang="zh-CN" sz="1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a:rPr lang="en-GB" altLang="zh-CN" sz="1400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11</m:t>
                                      </m:r>
                                    </m:sub>
                                  </m:sSub>
                                  <m:r>
                                    <a:rPr lang="en-GB" altLang="zh-CN" sz="1400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./</m:t>
                                  </m:r>
                                  <m:sSub>
                                    <m:sSubPr>
                                      <m:ctrlPr>
                                        <a:rPr lang="zh-CN" altLang="zh-CN" sz="1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altLang="zh-CN" sz="1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𝒇𝒇</m:t>
                                      </m:r>
                                    </m:e>
                                    <m:sub>
                                      <m:r>
                                        <a:rPr lang="en-GB" altLang="zh-CN" sz="1400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  <m:e>
                              <m:r>
                                <a:rPr lang="en-GB" altLang="zh-CN" sz="14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⋯</m:t>
                              </m:r>
                            </m:e>
                            <m:e>
                              <m:acc>
                                <m:accPr>
                                  <m:chr m:val="̂"/>
                                  <m:ctrlPr>
                                    <a:rPr lang="zh-CN" altLang="zh-CN" sz="14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zh-CN" altLang="zh-CN" sz="14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altLang="zh-CN" sz="1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a:rPr lang="en-GB" altLang="zh-CN" sz="1400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GB" altLang="zh-CN" sz="1400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r>
                                    <a:rPr lang="en-GB" altLang="zh-CN" sz="1400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./</m:t>
                                  </m:r>
                                  <m:sSub>
                                    <m:sSubPr>
                                      <m:ctrlPr>
                                        <a:rPr lang="zh-CN" altLang="zh-CN" sz="1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altLang="zh-CN" sz="1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𝒇𝒇</m:t>
                                      </m:r>
                                    </m:e>
                                    <m:sub>
                                      <m:r>
                                        <a:rPr lang="en-GB" altLang="zh-CN" sz="1400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mr>
                          <m:mr>
                            <m:e>
                              <m:r>
                                <a:rPr lang="en-GB" altLang="zh-CN" sz="14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GB" altLang="zh-CN" sz="14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en-GB" altLang="zh-CN" sz="14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acc>
                                <m:accPr>
                                  <m:chr m:val="̂"/>
                                  <m:ctrlPr>
                                    <a:rPr lang="zh-CN" altLang="zh-CN" sz="14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zh-CN" altLang="zh-CN" sz="14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altLang="zh-CN" sz="1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a:rPr lang="en-GB" altLang="zh-CN" sz="1400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GB" altLang="zh-CN" sz="1400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GB" altLang="zh-CN" sz="1400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./</m:t>
                                  </m:r>
                                  <m:sSub>
                                    <m:sSubPr>
                                      <m:ctrlPr>
                                        <a:rPr lang="zh-CN" altLang="zh-CN" sz="1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altLang="zh-CN" sz="1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𝒇𝒇</m:t>
                                      </m:r>
                                    </m:e>
                                    <m:sub>
                                      <m:r>
                                        <a:rPr lang="en-GB" altLang="zh-CN" sz="1400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  <m:e>
                              <m:r>
                                <a:rPr lang="en-GB" altLang="zh-CN" sz="14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⋯</m:t>
                              </m:r>
                            </m:e>
                            <m:e>
                              <m:acc>
                                <m:accPr>
                                  <m:chr m:val="̂"/>
                                  <m:ctrlPr>
                                    <a:rPr lang="zh-CN" altLang="zh-CN" sz="14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zh-CN" altLang="zh-CN" sz="14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altLang="zh-CN" sz="1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a:rPr lang="en-GB" altLang="zh-CN" sz="1400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𝑚𝑚</m:t>
                                      </m:r>
                                    </m:sub>
                                  </m:sSub>
                                  <m:r>
                                    <a:rPr lang="en-GB" altLang="zh-CN" sz="1400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./</m:t>
                                  </m:r>
                                  <m:sSub>
                                    <m:sSubPr>
                                      <m:ctrlPr>
                                        <a:rPr lang="zh-CN" altLang="zh-CN" sz="14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altLang="zh-CN" sz="14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𝒇𝒇</m:t>
                                      </m:r>
                                    </m:e>
                                    <m:sub>
                                      <m:r>
                                        <a:rPr lang="en-GB" altLang="zh-CN" sz="1400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en-US" sz="1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1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the share of the final products </a:t>
                </a:r>
                <a:r>
                  <a:rPr lang="en-US" altLang="zh-CN" sz="1400" i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supplied</a:t>
                </a:r>
                <a:r>
                  <a:rPr lang="en-US" altLang="zh-CN" sz="1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by each economy</a:t>
                </a:r>
                <a:endParaRPr lang="en-US" altLang="zh-CN" sz="1400" b="1" i="1" dirty="0">
                  <a:effectLst/>
                  <a:latin typeface="Cambria Math" panose="020405030504060302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GB" altLang="zh-CN" sz="1400" b="1" i="1" smtClean="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𝑹𝑬</m:t>
                    </m:r>
                    <m:r>
                      <a:rPr lang="en-GB" altLang="zh-CN" sz="1400" b="1" i="1" smtClean="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GB" altLang="zh-CN" sz="1400" b="1" i="1" smtClean="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=(</m:t>
                    </m:r>
                    <m:sSubSup>
                      <m:sSubSupPr>
                        <m:ctrlPr>
                          <a:rPr lang="zh-CN" altLang="zh-CN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altLang="zh-CN" sz="14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𝑟𝑒</m:t>
                        </m:r>
                      </m:e>
                      <m:sub>
                        <m:r>
                          <a:rPr lang="en-GB" altLang="zh-CN" sz="14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𝑟𝑖</m:t>
                        </m:r>
                        <m:r>
                          <a:rPr lang="en-GB" altLang="zh-CN" sz="14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GB" altLang="zh-CN" sz="14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𝑠𝑗</m:t>
                        </m:r>
                      </m:sub>
                      <m:sup>
                        <m:r>
                          <a:rPr lang="en-GB" altLang="zh-CN" sz="14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sSub>
                      <m:sSubPr>
                        <m:ctrlPr>
                          <a:rPr lang="zh-CN" altLang="zh-CN" sz="14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zh-CN" sz="1400" b="1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b>
                        <m:r>
                          <a:rPr lang="en-GB" altLang="zh-CN" sz="14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𝑀𝑁</m:t>
                        </m:r>
                        <m:r>
                          <a:rPr lang="en-GB" altLang="zh-CN" sz="14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GB" altLang="zh-CN" sz="14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𝑀𝑁</m:t>
                        </m:r>
                      </m:sub>
                    </m:sSub>
                    <m:r>
                      <a:rPr lang="en-GB" altLang="zh-CN" sz="14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=(</m:t>
                    </m:r>
                    <m:sSub>
                      <m:sSubPr>
                        <m:ctrlPr>
                          <a:rPr lang="zh-CN" altLang="zh-CN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zh-CN" sz="1400" b="1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𝑭𝑪</m:t>
                        </m:r>
                      </m:e>
                      <m:sub>
                        <m:r>
                          <a:rPr lang="en-GB" altLang="zh-CN" sz="14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GB" altLang="zh-CN" sz="14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GB" altLang="zh-CN" sz="14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zh-CN" altLang="zh-CN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zh-CN" sz="1400" b="1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𝑭𝑪</m:t>
                        </m:r>
                      </m:e>
                      <m:sub>
                        <m:r>
                          <a:rPr lang="en-GB" altLang="zh-CN" sz="14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GB" altLang="zh-CN" sz="14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GB" altLang="zh-CN" sz="14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)∗</m:t>
                    </m:r>
                    <m:acc>
                      <m:accPr>
                        <m:chr m:val="̂"/>
                        <m:ctrlPr>
                          <a:rPr lang="zh-CN" altLang="zh-CN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zh-CN" altLang="zh-CN" sz="1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altLang="zh-CN" sz="1400" b="1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𝒇𝒇</m:t>
                            </m:r>
                          </m:e>
                          <m:sub>
                            <m:r>
                              <a:rPr lang="en-GB" altLang="zh-CN" sz="14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GB" altLang="zh-CN" sz="14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zh-CN" altLang="en-US" sz="1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：</a:t>
                </a:r>
                <a:r>
                  <a:rPr lang="en-US" altLang="zh-CN" sz="1400" b="1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The industry relocation driven by</a:t>
                </a:r>
                <a:r>
                  <a:rPr lang="en-US" altLang="zh-CN" sz="14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final products </a:t>
                </a:r>
                <a:endParaRPr lang="zh-CN" altLang="en-US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1" name="文本框 140">
                <a:extLst>
                  <a:ext uri="{FF2B5EF4-FFF2-40B4-BE49-F238E27FC236}">
                    <a16:creationId xmlns:a16="http://schemas.microsoft.com/office/drawing/2014/main" id="{35EE2E5B-8082-9F0D-1F66-E87685261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265" y="2171259"/>
                <a:ext cx="3615442" cy="4361002"/>
              </a:xfrm>
              <a:prstGeom prst="rect">
                <a:avLst/>
              </a:prstGeom>
              <a:blipFill>
                <a:blip r:embed="rId4"/>
                <a:stretch>
                  <a:fillRect l="-337" t="-419" r="-843" b="-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803A2C56-A072-A0E6-EE5A-466D82439CB7}"/>
                  </a:ext>
                </a:extLst>
              </p:cNvPr>
              <p:cNvSpPr txBox="1"/>
              <p:nvPr/>
            </p:nvSpPr>
            <p:spPr>
              <a:xfrm flipH="1">
                <a:off x="2524965" y="3988013"/>
                <a:ext cx="499745" cy="7308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 indent="0" algn="just" fontAlgn="auto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sz="3200" i="1" smtClean="0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altLang="zh-CN" sz="3200" i="1" dirty="0">
                  <a:latin typeface="Cambria Math" panose="02040503050406030204" pitchFamily="18" charset="0"/>
                  <a:ea typeface="MS Mincho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803A2C56-A072-A0E6-EE5A-466D82439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524965" y="3988013"/>
                <a:ext cx="499745" cy="7308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箭头: 下 100">
            <a:extLst>
              <a:ext uri="{FF2B5EF4-FFF2-40B4-BE49-F238E27FC236}">
                <a16:creationId xmlns:a16="http://schemas.microsoft.com/office/drawing/2014/main" id="{F2C07F05-2A24-8DE7-4120-2A29F95E3120}"/>
              </a:ext>
            </a:extLst>
          </p:cNvPr>
          <p:cNvSpPr/>
          <p:nvPr/>
        </p:nvSpPr>
        <p:spPr>
          <a:xfrm rot="2547486">
            <a:off x="3132025" y="4242648"/>
            <a:ext cx="120650" cy="354330"/>
          </a:xfrm>
          <a:prstGeom prst="downArrow">
            <a:avLst/>
          </a:prstGeom>
          <a:solidFill>
            <a:srgbClr val="00B050">
              <a:alpha val="50196"/>
            </a:srgb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箭头: 右 33">
            <a:extLst>
              <a:ext uri="{FF2B5EF4-FFF2-40B4-BE49-F238E27FC236}">
                <a16:creationId xmlns:a16="http://schemas.microsoft.com/office/drawing/2014/main" id="{ACCFC44F-E4FC-6B88-8261-CCE264CFBC8F}"/>
              </a:ext>
            </a:extLst>
          </p:cNvPr>
          <p:cNvSpPr/>
          <p:nvPr/>
        </p:nvSpPr>
        <p:spPr bwMode="auto">
          <a:xfrm>
            <a:off x="3115152" y="3569771"/>
            <a:ext cx="241300" cy="139700"/>
          </a:xfrm>
          <a:prstGeom prst="rightArrow">
            <a:avLst/>
          </a:prstGeom>
          <a:solidFill>
            <a:schemeClr val="accent1">
              <a:lumMod val="20000"/>
              <a:lumOff val="80000"/>
              <a:alpha val="51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07950"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zh-CN" altLang="en-US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C733193-64B1-811C-6F86-EB020D62BF91}"/>
              </a:ext>
            </a:extLst>
          </p:cNvPr>
          <p:cNvSpPr txBox="1"/>
          <p:nvPr/>
        </p:nvSpPr>
        <p:spPr>
          <a:xfrm>
            <a:off x="657725" y="681058"/>
            <a:ext cx="7582569" cy="4385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How to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measure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the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global production relocation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?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219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AA656-77BD-EC32-F97F-C0EDC7A05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8803EC2-B502-A93F-8C03-435892AD3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34" y="1152623"/>
            <a:ext cx="4931831" cy="519851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5111849-9161-5FBC-DF5B-46664CDF53C6}"/>
              </a:ext>
            </a:extLst>
          </p:cNvPr>
          <p:cNvSpPr txBox="1"/>
          <p:nvPr/>
        </p:nvSpPr>
        <p:spPr>
          <a:xfrm>
            <a:off x="299509" y="650226"/>
            <a:ext cx="6287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zh-CN" altLang="en-US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gap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between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previous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indicator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the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triangular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measure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标题 1">
                <a:extLst>
                  <a:ext uri="{FF2B5EF4-FFF2-40B4-BE49-F238E27FC236}">
                    <a16:creationId xmlns:a16="http://schemas.microsoft.com/office/drawing/2014/main" id="{69672E10-A10B-8FE0-CD23-E9D4507CCD0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34551" y="1306253"/>
                <a:ext cx="3754222" cy="591342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50000"/>
                  </a:lnSpc>
                </a:pPr>
                <a:r>
                  <a:rPr lang="en-US" altLang="zh-CN" sz="2400" b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RAS Technique: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8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Estimate a target matrix based on 3 inputs</a:t>
                </a:r>
                <a:r>
                  <a:rPr lang="en-US" altLang="zh-CN" sz="1800" b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:</a:t>
                </a:r>
                <a:endParaRPr lang="en-US" altLang="zh-CN" sz="1400" b="1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720000" lvl="1" indent="-342900">
                  <a:buFont typeface="Wingdings" panose="05000000000000000000" pitchFamily="2" charset="2"/>
                  <a:buChar char="Ø"/>
                </a:pPr>
                <a:r>
                  <a:rPr lang="en-US" altLang="zh-CN" b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Row sums vector: </a:t>
                </a:r>
                <a:r>
                  <a:rPr lang="en-US" altLang="zh-CN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measured before</a:t>
                </a:r>
              </a:p>
              <a:p>
                <a:pPr marL="720000" lvl="1" indent="-342900">
                  <a:buFont typeface="Wingdings" panose="05000000000000000000" pitchFamily="2" charset="2"/>
                  <a:buChar char="Ø"/>
                </a:pPr>
                <a:r>
                  <a:rPr lang="en-US" altLang="zh-CN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Column sums vector</a:t>
                </a:r>
                <a:r>
                  <a:rPr lang="en-US" altLang="zh-CN" b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: </a:t>
                </a:r>
                <a:r>
                  <a:rPr lang="en-US" altLang="zh-CN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measured before</a:t>
                </a:r>
                <a:endParaRPr lang="en-US" altLang="zh-CN" b="1" dirty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720000" lvl="1" indent="-342900">
                  <a:buFont typeface="Wingdings" panose="05000000000000000000" pitchFamily="2" charset="2"/>
                  <a:buChar char="Ø"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Initial reference matrix</a:t>
                </a:r>
                <a:r>
                  <a:rPr lang="en-US" altLang="zh-CN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:</a:t>
                </a:r>
              </a:p>
              <a:p>
                <a:pPr marL="720000" lvl="1" indent="-342900">
                  <a:buFont typeface="Wingdings" panose="05000000000000000000" pitchFamily="2" charset="2"/>
                  <a:buChar char="Ø"/>
                </a:pPr>
                <a:endParaRPr lang="en-US" altLang="zh-CN" b="1" dirty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77100" lvl="1"/>
                <a:r>
                  <a:rPr lang="en-US" altLang="zh-CN" dirty="0"/>
                  <a:t>      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altLang="zh-CN" dirty="0"/>
              </a:p>
              <a:p>
                <a:pPr marL="377100" lvl="1" algn="ctr"/>
                <a:endParaRPr lang="en-US" altLang="zh-CN" sz="1050" i="1" dirty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77100" lvl="1" algn="ctr"/>
                <a:r>
                  <a:rPr lang="zh-CN" altLang="en-US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(without prior information on relocation preferences between countries)</a:t>
                </a:r>
                <a:endParaRPr kumimoji="0" lang="en-US" altLang="zh-CN" sz="180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1177200" lvl="2" indent="-342900">
                  <a:buFont typeface="Wingdings" panose="05000000000000000000" pitchFamily="2" charset="2"/>
                  <a:buChar char="p"/>
                </a:pPr>
                <a:endParaRPr lang="en-US" altLang="zh-CN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00" b="1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lang="en-US" altLang="zh-CN" sz="1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lang="en-US" altLang="zh-CN" sz="100" b="1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标题 1">
                <a:extLst>
                  <a:ext uri="{FF2B5EF4-FFF2-40B4-BE49-F238E27FC236}">
                    <a16:creationId xmlns:a16="http://schemas.microsoft.com/office/drawing/2014/main" id="{69672E10-A10B-8FE0-CD23-E9D4507CCD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4551" y="1306253"/>
                <a:ext cx="3754222" cy="5913425"/>
              </a:xfrm>
              <a:prstGeom prst="rect">
                <a:avLst/>
              </a:prstGeom>
              <a:blipFill>
                <a:blip r:embed="rId3"/>
                <a:stretch>
                  <a:fillRect l="-2597" r="-11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351971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F19AC-87FC-9DDC-F94F-E7C12EF32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E0A712F-30BB-5242-587C-93E59610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>
                <a:solidFill>
                  <a:schemeClr val="tx1"/>
                </a:solidFill>
              </a:rPr>
              <a:t>16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F12DDD3-6B1E-C8F9-9BF5-BEA20E8897EF}"/>
              </a:ext>
            </a:extLst>
          </p:cNvPr>
          <p:cNvSpPr/>
          <p:nvPr/>
        </p:nvSpPr>
        <p:spPr bwMode="auto">
          <a:xfrm>
            <a:off x="0" y="2472267"/>
            <a:ext cx="9144000" cy="17459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75000"/>
                </a:schemeClr>
              </a:gs>
              <a:gs pos="32000">
                <a:schemeClr val="accent1">
                  <a:lumMod val="45000"/>
                  <a:lumOff val="55000"/>
                </a:schemeClr>
              </a:gs>
              <a:gs pos="72052">
                <a:srgbClr val="6194C9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07950"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zh-CN" altLang="en-US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FC4765A-A756-DA47-63E6-D1FDA2402CC0}"/>
              </a:ext>
            </a:extLst>
          </p:cNvPr>
          <p:cNvSpPr txBox="1"/>
          <p:nvPr/>
        </p:nvSpPr>
        <p:spPr>
          <a:xfrm>
            <a:off x="1526117" y="2791255"/>
            <a:ext cx="6091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4. Stylized Facts</a:t>
            </a:r>
            <a:endParaRPr lang="zh-CN" altLang="en-US" sz="6600" dirty="0">
              <a:solidFill>
                <a:schemeClr val="bg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765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5A5FE27-3071-9F5A-D6C4-6DB5F0C36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A845BDB-6A6F-0E01-9128-669F89691577}"/>
              </a:ext>
            </a:extLst>
          </p:cNvPr>
          <p:cNvSpPr txBox="1"/>
          <p:nvPr/>
        </p:nvSpPr>
        <p:spPr>
          <a:xfrm>
            <a:off x="641349" y="740834"/>
            <a:ext cx="7924802" cy="1704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Calculation based on the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edition of OECD-ICIO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74 economies: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 European, 22 Asian,9 American, 8 African, and 2 Oceanian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multi-year windows: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2002-2007 (pre-financial crisis), 2008-2016 (post-crisis recovery), and 2017-2019 (recent trade realignment)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map of the world&#10;&#10;AI-generated content may be incorrect.">
            <a:extLst>
              <a:ext uri="{FF2B5EF4-FFF2-40B4-BE49-F238E27FC236}">
                <a16:creationId xmlns:a16="http://schemas.microsoft.com/office/drawing/2014/main" id="{C8D87E48-8709-2122-E92A-F0D5C7CB5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91" y="2239156"/>
            <a:ext cx="6889230" cy="429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00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0298C-331C-6BE0-5B1B-F9FC8C564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different countries/regions&#10;&#10;AI-generated content may be incorrect.">
            <a:extLst>
              <a:ext uri="{FF2B5EF4-FFF2-40B4-BE49-F238E27FC236}">
                <a16:creationId xmlns:a16="http://schemas.microsoft.com/office/drawing/2014/main" id="{40E01787-5E93-BE11-BD24-4572C2A889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86"/>
          <a:stretch>
            <a:fillRect/>
          </a:stretch>
        </p:blipFill>
        <p:spPr>
          <a:xfrm>
            <a:off x="1531638" y="1735666"/>
            <a:ext cx="7612362" cy="4923366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953ED05-7A17-8B8A-FE20-273D6CA8D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10155A7-A35B-480C-AC6A-DAB02332591F}" type="slidenum">
              <a:rPr lang="zh-CN" altLang="en-US" smtClean="0"/>
              <a:pPr>
                <a:spcAft>
                  <a:spcPts val="600"/>
                </a:spcAft>
              </a:pPr>
              <a:t>18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06BF4B8-8AAF-64E3-81A3-D0F269DB2A6E}"/>
              </a:ext>
            </a:extLst>
          </p:cNvPr>
          <p:cNvSpPr txBox="1"/>
          <p:nvPr/>
        </p:nvSpPr>
        <p:spPr>
          <a:xfrm>
            <a:off x="185207" y="575358"/>
            <a:ext cx="86582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The production relocation driven by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final products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Sharp differences after 2016</a:t>
            </a:r>
            <a:endParaRPr lang="zh-CN" altLang="en-US" sz="2400" dirty="0">
              <a:solidFill>
                <a:srgbClr val="C00000"/>
              </a:solidFill>
            </a:endParaRPr>
          </a:p>
          <a:p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zh-CN" altLang="en-US" sz="24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BB270A6-43E7-E285-B49A-E841D0EF333A}"/>
              </a:ext>
            </a:extLst>
          </p:cNvPr>
          <p:cNvSpPr/>
          <p:nvPr/>
        </p:nvSpPr>
        <p:spPr bwMode="auto">
          <a:xfrm>
            <a:off x="6639984" y="5477933"/>
            <a:ext cx="1720850" cy="12700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07950"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zh-CN" altLang="en-US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9E3CF04-E58C-189A-6395-BEE9F8E2F00B}"/>
              </a:ext>
            </a:extLst>
          </p:cNvPr>
          <p:cNvSpPr/>
          <p:nvPr/>
        </p:nvSpPr>
        <p:spPr bwMode="auto">
          <a:xfrm>
            <a:off x="6652685" y="3754980"/>
            <a:ext cx="1720850" cy="365125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07950"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zh-CN" altLang="en-US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751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3B99A2-A5BC-A9EC-233E-ED95BB580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C35EF57-1798-7867-5EC1-CBCA6D60C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10155A7-A35B-480C-AC6A-DAB02332591F}" type="slidenum">
              <a:rPr lang="zh-CN" altLang="en-US" smtClean="0"/>
              <a:pPr>
                <a:spcAft>
                  <a:spcPts val="600"/>
                </a:spcAft>
              </a:pPr>
              <a:t>19</a:t>
            </a:fld>
            <a:endParaRPr lang="zh-CN" altLang="en-US"/>
          </a:p>
        </p:txBody>
      </p:sp>
      <p:pic>
        <p:nvPicPr>
          <p:cNvPr id="3" name="Picture 2" descr="A graph of a number of countries/regions&#10;&#10;AI-generated content may be incorrect.">
            <a:extLst>
              <a:ext uri="{FF2B5EF4-FFF2-40B4-BE49-F238E27FC236}">
                <a16:creationId xmlns:a16="http://schemas.microsoft.com/office/drawing/2014/main" id="{9A0AF4C5-5F17-F64D-5B3F-7BC7641FE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03"/>
          <a:stretch>
            <a:fillRect/>
          </a:stretch>
        </p:blipFill>
        <p:spPr>
          <a:xfrm>
            <a:off x="1362514" y="1756663"/>
            <a:ext cx="7647424" cy="49248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83B5DEB-B720-BE53-4701-7F7873E32F1D}"/>
              </a:ext>
            </a:extLst>
          </p:cNvPr>
          <p:cNvSpPr txBox="1"/>
          <p:nvPr/>
        </p:nvSpPr>
        <p:spPr>
          <a:xfrm>
            <a:off x="189441" y="531966"/>
            <a:ext cx="8387292" cy="1058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The production relocation driven by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intermediate inputs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Sharp differences after 2016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zh-CN" altLang="en-US" sz="20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7003AF0-C69F-B920-28FE-C1E5DEA86F11}"/>
              </a:ext>
            </a:extLst>
          </p:cNvPr>
          <p:cNvSpPr/>
          <p:nvPr/>
        </p:nvSpPr>
        <p:spPr bwMode="auto">
          <a:xfrm>
            <a:off x="6457950" y="3643620"/>
            <a:ext cx="1720850" cy="258762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07950"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zh-CN" altLang="en-US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6B357F4-B5BA-F081-84EE-4F9D08FE0C88}"/>
              </a:ext>
            </a:extLst>
          </p:cNvPr>
          <p:cNvSpPr/>
          <p:nvPr/>
        </p:nvSpPr>
        <p:spPr bwMode="auto">
          <a:xfrm>
            <a:off x="6457950" y="5269748"/>
            <a:ext cx="1720850" cy="12700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07950"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zh-CN" altLang="en-US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270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82CC467-81B4-419C-B711-26F03D4FB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>
                <a:solidFill>
                  <a:schemeClr val="tx1"/>
                </a:solidFill>
              </a:rPr>
              <a:t>2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95E72D3-A009-8269-E0E2-CEF1C97CA733}"/>
              </a:ext>
            </a:extLst>
          </p:cNvPr>
          <p:cNvSpPr/>
          <p:nvPr/>
        </p:nvSpPr>
        <p:spPr bwMode="auto">
          <a:xfrm>
            <a:off x="0" y="2472267"/>
            <a:ext cx="9144000" cy="17459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75000"/>
                </a:schemeClr>
              </a:gs>
              <a:gs pos="32000">
                <a:schemeClr val="accent1">
                  <a:lumMod val="45000"/>
                  <a:lumOff val="55000"/>
                </a:schemeClr>
              </a:gs>
              <a:gs pos="72052">
                <a:srgbClr val="6194C9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07950"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zh-CN" altLang="en-US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58892EA-11C0-89E0-392B-52F531A88158}"/>
              </a:ext>
            </a:extLst>
          </p:cNvPr>
          <p:cNvSpPr txBox="1"/>
          <p:nvPr/>
        </p:nvSpPr>
        <p:spPr>
          <a:xfrm>
            <a:off x="1526117" y="2791255"/>
            <a:ext cx="6091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 Introduction</a:t>
            </a:r>
            <a:endParaRPr lang="zh-CN" altLang="en-US" sz="6600" dirty="0">
              <a:solidFill>
                <a:schemeClr val="bg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087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D301E23-F94D-C936-9216-2CBA4D499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771A67-7827-6128-0A6C-2AD7BD95C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377" y="1645274"/>
            <a:ext cx="7664623" cy="516181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1316F7E-F0EE-0BDB-0AAD-885E2F81C820}"/>
              </a:ext>
            </a:extLst>
          </p:cNvPr>
          <p:cNvSpPr txBox="1"/>
          <p:nvPr/>
        </p:nvSpPr>
        <p:spPr>
          <a:xfrm>
            <a:off x="202141" y="443066"/>
            <a:ext cx="8825615" cy="1058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The U.S. as the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Buyer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economy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From tight coupling to visible decoupling with China 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909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5CB5F-9371-C3EC-DEAE-6E62A5191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17C1B7F-35E9-E290-3ED7-C21425D1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57FAE8F-3167-3273-E14A-AF86FA18581D}"/>
              </a:ext>
            </a:extLst>
          </p:cNvPr>
          <p:cNvSpPr txBox="1"/>
          <p:nvPr/>
        </p:nvSpPr>
        <p:spPr>
          <a:xfrm>
            <a:off x="609599" y="708333"/>
            <a:ext cx="7924802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Institutional Shocks of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</a:t>
            </a:r>
            <a:endParaRPr lang="en-US" altLang="zh-C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China’s WTO accession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v.s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China-US trade conflicts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products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E581F19-A4EB-B5D1-B857-EE8F512D81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04" t="24905" r="26882" b="34213"/>
          <a:stretch>
            <a:fillRect/>
          </a:stretch>
        </p:blipFill>
        <p:spPr>
          <a:xfrm>
            <a:off x="493463" y="2420806"/>
            <a:ext cx="3724945" cy="2684594"/>
          </a:xfrm>
          <a:prstGeom prst="rect">
            <a:avLst/>
          </a:prstGeom>
        </p:spPr>
      </p:pic>
      <p:pic>
        <p:nvPicPr>
          <p:cNvPr id="12" name="Picture 11" descr="A screen shot of a diagram&#10;&#10;AI-generated content may be incorrect.">
            <a:extLst>
              <a:ext uri="{FF2B5EF4-FFF2-40B4-BE49-F238E27FC236}">
                <a16:creationId xmlns:a16="http://schemas.microsoft.com/office/drawing/2014/main" id="{63814E75-F2C4-5244-E027-627F6F2CBB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084" t="15640" r="13865" b="29521"/>
          <a:stretch>
            <a:fillRect/>
          </a:stretch>
        </p:blipFill>
        <p:spPr>
          <a:xfrm>
            <a:off x="5062653" y="2155715"/>
            <a:ext cx="3607750" cy="294968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8F197E1-7145-527E-389C-C3590EACCA8D}"/>
              </a:ext>
            </a:extLst>
          </p:cNvPr>
          <p:cNvSpPr txBox="1"/>
          <p:nvPr/>
        </p:nvSpPr>
        <p:spPr>
          <a:xfrm>
            <a:off x="1645708" y="5287975"/>
            <a:ext cx="22320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</a:p>
          <a:p>
            <a:pPr algn="ctr"/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China</a:t>
            </a: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2002-2007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30F7800-5DDA-FC0A-9C72-2E4649C49A73}"/>
              </a:ext>
            </a:extLst>
          </p:cNvPr>
          <p:cNvSpPr txBox="1"/>
          <p:nvPr/>
        </p:nvSpPr>
        <p:spPr>
          <a:xfrm>
            <a:off x="5750515" y="5226337"/>
            <a:ext cx="22320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</a:p>
          <a:p>
            <a:pPr algn="ctr"/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China</a:t>
            </a: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2016-2019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2171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CE770-E00F-A834-1682-6C48FFDFD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0855138-C128-849C-2A25-CD95AC723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F3BC238-EB8F-CB99-75B6-6E9553FFE60F}"/>
              </a:ext>
            </a:extLst>
          </p:cNvPr>
          <p:cNvSpPr txBox="1"/>
          <p:nvPr/>
        </p:nvSpPr>
        <p:spPr>
          <a:xfrm>
            <a:off x="609599" y="614647"/>
            <a:ext cx="7924802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Institutional Shocks of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</a:t>
            </a:r>
            <a:endParaRPr lang="en-US" altLang="zh-C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China’s WTO accession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v.s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China-US trade conflicts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Intermediate inputs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screen shot of a diagram&#10;&#10;AI-generated content may be incorrect.">
            <a:extLst>
              <a:ext uri="{FF2B5EF4-FFF2-40B4-BE49-F238E27FC236}">
                <a16:creationId xmlns:a16="http://schemas.microsoft.com/office/drawing/2014/main" id="{7A9C73C7-6F38-247F-048C-4D37EEAE3D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04" t="22556" r="26491" b="33040"/>
          <a:stretch>
            <a:fillRect/>
          </a:stretch>
        </p:blipFill>
        <p:spPr>
          <a:xfrm>
            <a:off x="673794" y="2630571"/>
            <a:ext cx="3402648" cy="2656862"/>
          </a:xfrm>
          <a:prstGeom prst="rect">
            <a:avLst/>
          </a:prstGeom>
        </p:spPr>
      </p:pic>
      <p:pic>
        <p:nvPicPr>
          <p:cNvPr id="13" name="Picture 12" descr="A screen shot of a diagram&#10;&#10;AI-generated content may be incorrect.">
            <a:extLst>
              <a:ext uri="{FF2B5EF4-FFF2-40B4-BE49-F238E27FC236}">
                <a16:creationId xmlns:a16="http://schemas.microsoft.com/office/drawing/2014/main" id="{101C9FA2-2F14-2083-54D2-0E8E9F7D92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931" t="24856" r="12243" b="32649"/>
          <a:stretch>
            <a:fillRect/>
          </a:stretch>
        </p:blipFill>
        <p:spPr>
          <a:xfrm>
            <a:off x="5069069" y="2694611"/>
            <a:ext cx="3446281" cy="248503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1371A3B-748A-F85A-1C87-FDC635261A7D}"/>
              </a:ext>
            </a:extLst>
          </p:cNvPr>
          <p:cNvSpPr txBox="1"/>
          <p:nvPr/>
        </p:nvSpPr>
        <p:spPr>
          <a:xfrm>
            <a:off x="1628775" y="5287975"/>
            <a:ext cx="22320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</a:p>
          <a:p>
            <a:pPr algn="ctr"/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China</a:t>
            </a: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2002-2007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5B5B485-D620-F71B-C2C3-F7CE656A507C}"/>
              </a:ext>
            </a:extLst>
          </p:cNvPr>
          <p:cNvSpPr txBox="1"/>
          <p:nvPr/>
        </p:nvSpPr>
        <p:spPr>
          <a:xfrm>
            <a:off x="5733582" y="5226337"/>
            <a:ext cx="22320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</a:p>
          <a:p>
            <a:pPr algn="ctr"/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China</a:t>
            </a: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2016-2019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788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61DB0-EF1E-452B-D2CD-69535CA6A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794B441-2840-0447-42D7-BD95379B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>
                <a:solidFill>
                  <a:schemeClr val="tx1"/>
                </a:solidFill>
              </a:rPr>
              <a:t>23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C726885-1FF8-2A9C-3BB7-6327E1335B1A}"/>
              </a:ext>
            </a:extLst>
          </p:cNvPr>
          <p:cNvSpPr/>
          <p:nvPr/>
        </p:nvSpPr>
        <p:spPr bwMode="auto">
          <a:xfrm>
            <a:off x="0" y="2472267"/>
            <a:ext cx="9144000" cy="17459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75000"/>
                </a:schemeClr>
              </a:gs>
              <a:gs pos="32000">
                <a:schemeClr val="accent1">
                  <a:lumMod val="45000"/>
                  <a:lumOff val="55000"/>
                </a:schemeClr>
              </a:gs>
              <a:gs pos="72052">
                <a:srgbClr val="6194C9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07950"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zh-CN" altLang="en-US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BCF1C10-917B-6575-D607-30F1D44A8370}"/>
              </a:ext>
            </a:extLst>
          </p:cNvPr>
          <p:cNvSpPr txBox="1"/>
          <p:nvPr/>
        </p:nvSpPr>
        <p:spPr>
          <a:xfrm>
            <a:off x="1062568" y="2791255"/>
            <a:ext cx="75141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5. Gravity Regression</a:t>
            </a:r>
            <a:endParaRPr lang="zh-CN" altLang="en-US" sz="6600" dirty="0">
              <a:solidFill>
                <a:schemeClr val="bg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52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04D05-7033-2951-BDA2-90049F386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28A0F8A-E172-9E24-D2E7-68B50D4CC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/>
              <a:t>24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DC85D21-6A83-8295-FE75-0DC490219A16}"/>
                  </a:ext>
                </a:extLst>
              </p:cNvPr>
              <p:cNvSpPr txBox="1"/>
              <p:nvPr/>
            </p:nvSpPr>
            <p:spPr>
              <a:xfrm>
                <a:off x="590548" y="774701"/>
                <a:ext cx="7924802" cy="5667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Empirical Strategy</a:t>
                </a:r>
              </a:p>
              <a:p>
                <a:pPr>
                  <a:lnSpc>
                    <a:spcPct val="150000"/>
                  </a:lnSpc>
                </a:pPr>
                <a:endPara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Bilateral Benchmark: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altLang="zh-CN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𝑟𝑝</m:t>
                              </m:r>
                            </m:sub>
                          </m:sSub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𝑠𝑝</m:t>
                              </m:r>
                            </m:sub>
                          </m:sSub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𝑟𝑠</m:t>
                                  </m:r>
                                  <m:r>
                                    <a:rPr lang="en-US" altLang="zh-CN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CN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𝑟𝑠𝑝</m:t>
                          </m:r>
                        </m:sub>
                      </m:sSub>
                    </m:oMath>
                  </m:oMathPara>
                </a14:m>
                <a:endParaRPr lang="zh-CN" altLang="zh-CN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altLang="zh-CN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𝑟𝑝</m:t>
                              </m:r>
                            </m:sub>
                          </m:sSub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𝑠𝑝</m:t>
                              </m:r>
                            </m:sub>
                          </m:sSub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𝑟𝑠</m:t>
                                  </m:r>
                                  <m:r>
                                    <a:rPr lang="en-US" altLang="zh-CN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CN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𝑟𝑠𝑝</m:t>
                          </m:r>
                        </m:sub>
                      </m:sSub>
                    </m:oMath>
                  </m:oMathPara>
                </a14:m>
                <a:endPara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b="0" i="1">
                        <a:latin typeface="Cambria Math" panose="02040503050406030204" pitchFamily="18" charset="0"/>
                      </a:rPr>
                      <m:t>𝑅</m:t>
                    </m:r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altLang="zh-CN" b="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CN" b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b="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zh-CN" b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production relocated from origin (</a:t>
                </a:r>
                <a:r>
                  <a:rPr lang="en-US" altLang="zh-CN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to destination (</a:t>
                </a:r>
                <a:r>
                  <a:rPr lang="en-US" altLang="zh-CN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in period(</a:t>
                </a:r>
                <a:r>
                  <a:rPr lang="en-US" altLang="zh-CN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zh-CN" altLang="zh-CN" dirty="0"/>
                  <a:t> </a:t>
                </a:r>
                <a14:m>
                  <m:oMath xmlns:m="http://schemas.openxmlformats.org/officeDocument/2006/math">
                    <m:m>
                      <m:mPr>
                        <m:plcHide m:val="on"/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𝑟𝑠</m:t>
                                  </m:r>
                                  <m:r>
                                    <a:rPr lang="en-US" altLang="zh-CN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log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dist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𝑟𝑠</m:t>
                              </m:r>
                            </m:sub>
                          </m:sSub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Contig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𝑟𝑠</m:t>
                              </m:r>
                            </m:sub>
                          </m:sSub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Lang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𝑟𝑠</m:t>
                              </m:r>
                            </m:sub>
                          </m:sSub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Colony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𝑟𝑠</m:t>
                              </m:r>
                            </m:sub>
                          </m:sSub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ComCol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𝑟𝑠</m:t>
                              </m:r>
                            </m:sub>
                          </m:sSub>
                        </m:e>
                      </m:mr>
                      <m:mr>
                        <m:e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𝐸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𝑟𝑠</m:t>
                              </m:r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𝐹𝑇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𝑟𝑠</m:t>
                              </m:r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𝐺𝑒𝑜𝐴𝑙𝑖𝑔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𝑟𝑠</m:t>
                              </m:r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log</m:t>
                          </m:r>
                          <m:d>
                            <m:d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tariff</m:t>
                              </m:r>
                              <m:sSub>
                                <m:sSubPr>
                                  <m:ctrlPr>
                                    <a:rPr lang="zh-CN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latin typeface="Cambria Math" panose="02040503050406030204" pitchFamily="18" charset="0"/>
                                    </a:rPr>
                                    <m:t>rate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altLang="zh-CN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CN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</m:e>
                      </m:mr>
                      <m:mr>
                        <m:e/>
                      </m:mr>
                    </m:m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marR="0" lvl="0" indent="-28575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Estimation: Poisson Pseudo-Maximum </a:t>
                </a:r>
                <a:r>
                  <a:rPr kumimoji="0" lang="en-US" altLang="zh-CN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Likeli</a:t>
                </a: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-hood (PPML) estimator.</a:t>
                </a:r>
              </a:p>
              <a:p>
                <a:pPr>
                  <a:lnSpc>
                    <a:spcPct val="150000"/>
                  </a:lnSpc>
                </a:pP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DC85D21-6A83-8295-FE75-0DC490219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48" y="774701"/>
                <a:ext cx="7924802" cy="5667192"/>
              </a:xfrm>
              <a:prstGeom prst="rect">
                <a:avLst/>
              </a:prstGeom>
              <a:blipFill>
                <a:blip r:embed="rId2"/>
                <a:stretch>
                  <a:fillRect l="-1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5166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17D6B-2735-0F9F-382F-48016703F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B90F578-6397-C59F-6910-894B574F5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/>
              <a:t>25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9FECF7D-625C-D5C7-9C0B-1DB223CBAF8A}"/>
                  </a:ext>
                </a:extLst>
              </p:cNvPr>
              <p:cNvSpPr txBox="1"/>
              <p:nvPr/>
            </p:nvSpPr>
            <p:spPr>
              <a:xfrm>
                <a:off x="442383" y="587901"/>
                <a:ext cx="8259234" cy="63021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Empirical Strategy</a:t>
                </a:r>
              </a:p>
              <a:p>
                <a:pPr>
                  <a:lnSpc>
                    <a:spcPct val="150000"/>
                  </a:lnSpc>
                </a:pPr>
                <a:endParaRPr lang="en-US" altLang="zh-CN" sz="3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Triangular Model: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>
                          <a:latin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𝑅</m:t>
                          </m:r>
                          <m:sSubSup>
                            <m:sSubSup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bSup>
                        </m:e>
                      </m:d>
                      <m:r>
                        <a:rPr lang="en-US" altLang="zh-CN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𝑟𝑝</m:t>
                              </m:r>
                            </m:sub>
                          </m:sSub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𝑠𝑝</m:t>
                              </m:r>
                            </m:sub>
                          </m:sSub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𝑏𝑝</m:t>
                              </m:r>
                            </m:sub>
                          </m:sSub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𝑟𝑠</m:t>
                                  </m:r>
                                  <m:r>
                                    <a:rPr lang="en-US" altLang="zh-CN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𝑏𝑟</m:t>
                                  </m:r>
                                  <m:r>
                                    <a:rPr lang="en-US" altLang="zh-CN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𝑏𝑠</m:t>
                                  </m:r>
                                  <m:r>
                                    <a:rPr lang="en-US" altLang="zh-CN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CN" altLang="zh-CN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>
                          <a:latin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𝑅</m:t>
                          </m:r>
                          <m:sSubSup>
                            <m:sSubSup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bSup>
                        </m:e>
                      </m:d>
                      <m:r>
                        <a:rPr lang="en-US" altLang="zh-CN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𝑟𝑝</m:t>
                              </m:r>
                            </m:sub>
                          </m:sSub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𝑠𝑝</m:t>
                              </m:r>
                            </m:sub>
                          </m:sSub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𝑏𝑝</m:t>
                              </m:r>
                            </m:sub>
                          </m:sSub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𝑟𝑠</m:t>
                                  </m:r>
                                  <m:r>
                                    <a:rPr lang="en-US" altLang="zh-CN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𝑏𝑟</m:t>
                                  </m:r>
                                  <m:r>
                                    <a:rPr lang="en-US" altLang="zh-CN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𝑏𝑠</m:t>
                                  </m:r>
                                  <m:r>
                                    <a:rPr lang="en-US" altLang="zh-CN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𝑅</m:t>
                    </m:r>
                    <m:sSubSup>
                      <m:sSubSup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bSup>
                  </m:oMath>
                </a14:m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production relocated from </a:t>
                </a:r>
                <a14:m>
                  <m:oMath xmlns:m="http://schemas.openxmlformats.org/officeDocument/2006/math">
                    <m:r>
                      <a:rPr lang="en-US" altLang="zh-CN" b="1" i="1"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US" altLang="zh-CN" b="1" i="1"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because of demand shocks originating in buyer economy </a:t>
                </a:r>
                <a14:m>
                  <m:oMath xmlns:m="http://schemas.openxmlformats.org/officeDocument/2006/math">
                    <m:r>
                      <a:rPr lang="en-US" altLang="zh-CN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period(</a:t>
                </a:r>
                <a:r>
                  <a:rPr lang="en-US" altLang="zh-CN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  <a:p>
                <a:pPr>
                  <a:lnSpc>
                    <a:spcPct val="150000"/>
                  </a:lnSpc>
                </a:pPr>
                <a:r>
                  <a:rPr lang="zh-CN" altLang="zh-CN" dirty="0"/>
                  <a:t> </a:t>
                </a:r>
                <a14:m>
                  <m:oMath xmlns:m="http://schemas.openxmlformats.org/officeDocument/2006/math">
                    <m:m>
                      <m:mPr>
                        <m:plcHide m:val="on"/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𝑟𝑠</m:t>
                                  </m:r>
                                  <m:r>
                                    <a:rPr lang="en-US" altLang="zh-CN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log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dist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𝑟𝑠</m:t>
                              </m:r>
                            </m:sub>
                          </m:sSub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Contig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𝑟𝑠</m:t>
                              </m:r>
                            </m:sub>
                          </m:sSub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Lang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𝑟𝑠</m:t>
                              </m:r>
                            </m:sub>
                          </m:sSub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Colony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𝑟𝑠</m:t>
                              </m:r>
                            </m:sub>
                          </m:sSub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ComCol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𝑟𝑠</m:t>
                              </m:r>
                            </m:sub>
                          </m:sSub>
                        </m:e>
                      </m:mr>
                      <m:mr>
                        <m:e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𝐸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𝑟𝑠</m:t>
                              </m:r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𝐹𝑇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𝑟𝑠</m:t>
                              </m:r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𝐺𝑒𝑜𝐴𝑙𝑖𝑔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𝑟𝑠</m:t>
                              </m:r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log</m:t>
                          </m:r>
                          <m:d>
                            <m:d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tariff</m:t>
                              </m:r>
                              <m:sSub>
                                <m:sSubPr>
                                  <m:ctrlPr>
                                    <a:rPr lang="zh-CN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latin typeface="Cambria Math" panose="02040503050406030204" pitchFamily="18" charset="0"/>
                                    </a:rPr>
                                    <m:t>rate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altLang="zh-CN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CN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</m:e>
                      </m:mr>
                      <m:mr>
                        <m:e/>
                      </m:mr>
                    </m:m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𝑏𝑘</m:t>
                                </m:r>
                                <m:r>
                                  <a:rPr lang="en-US" altLang="zh-CN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)=</m:t>
                            </m:r>
                            <m:sSub>
                              <m:sSub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</a:rPr>
                              <m:t>log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𝑑𝑖𝑠</m:t>
                            </m:r>
                            <m:sSub>
                              <m:sSub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𝑏𝑘</m:t>
                                </m:r>
                              </m:sub>
                            </m:sSub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𝐶𝑜𝑛𝑡𝑖</m:t>
                            </m:r>
                            <m:sSub>
                              <m:sSub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𝑏𝑘</m:t>
                                </m:r>
                              </m:sub>
                            </m:sSub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𝐿𝑎𝑛</m:t>
                            </m:r>
                            <m:sSub>
                              <m:sSub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𝑏𝑘</m:t>
                                </m:r>
                              </m:sub>
                            </m:sSub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𝐶𝑜𝑙𝑜𝑛</m:t>
                            </m:r>
                            <m:sSub>
                              <m:sSub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𝑏𝑘</m:t>
                                </m:r>
                              </m:sub>
                            </m:sSub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𝐶𝑜𝑚𝐶𝑜</m:t>
                            </m:r>
                            <m:sSub>
                              <m:sSub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𝑏𝑘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sSub>
                              <m:sSub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𝑏𝑘</m:t>
                                </m:r>
                                <m:r>
                                  <a:rPr lang="en-US" altLang="zh-CN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𝐹𝑇</m:t>
                            </m:r>
                            <m:sSub>
                              <m:sSub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𝑏𝑘</m:t>
                                </m:r>
                                <m:r>
                                  <a:rPr lang="en-US" altLang="zh-CN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𝐺𝑒𝑜𝐴𝑙𝑖𝑔</m:t>
                            </m:r>
                            <m:sSub>
                              <m:sSub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𝑏𝑘</m:t>
                                </m:r>
                                <m:r>
                                  <a:rPr lang="en-US" altLang="zh-CN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</a:rPr>
                              <m:t>log</m:t>
                            </m:r>
                            <m:d>
                              <m:d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altLang="zh-CN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𝑇𝑎𝑟𝑖𝑓𝑓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𝑟𝑎𝑡𝑒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altLang="zh-CN">
                                        <a:latin typeface="Cambria Math" panose="02040503050406030204" pitchFamily="18" charset="0"/>
                                      </a:rPr>
                                      <m:t>→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altLang="zh-CN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mr>
                        <m:mr>
                          <m:e/>
                        </m:mr>
                      </m:m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marR="0" lvl="0" indent="-28575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Estimation: Poisson Pseudo-Maximum </a:t>
                </a:r>
                <a:r>
                  <a:rPr kumimoji="0" lang="en-US" altLang="zh-CN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Likeli</a:t>
                </a: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-hood (PPML) estimator.</a:t>
                </a:r>
              </a:p>
              <a:p>
                <a:pPr>
                  <a:lnSpc>
                    <a:spcPct val="150000"/>
                  </a:lnSpc>
                </a:pP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9FECF7D-625C-D5C7-9C0B-1DB223CBAF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383" y="587901"/>
                <a:ext cx="8259234" cy="6302174"/>
              </a:xfrm>
              <a:prstGeom prst="rect">
                <a:avLst/>
              </a:prstGeom>
              <a:blipFill>
                <a:blip r:embed="rId2"/>
                <a:stretch>
                  <a:fillRect l="-1182" r="-7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5623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77969-A0A4-2953-B831-3BFC0EE81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4350032-B077-138A-4626-6EE0E14D2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BAF3656-D397-0A39-2511-19E9B9E34E47}"/>
              </a:ext>
            </a:extLst>
          </p:cNvPr>
          <p:cNvSpPr txBox="1"/>
          <p:nvPr/>
        </p:nvSpPr>
        <p:spPr>
          <a:xfrm>
            <a:off x="425447" y="749301"/>
            <a:ext cx="8430685" cy="5721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</a:p>
          <a:p>
            <a:pPr>
              <a:lnSpc>
                <a:spcPct val="150000"/>
              </a:lnSpc>
            </a:pPr>
            <a:endParaRPr lang="en-US" altLang="zh-CN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Geographic and historical bilateral characteristics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the CEPII Gravity database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istance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between most populated cities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Contiguity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Common official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b="1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Directional trade costs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: World Integrated Trade Solutions (WITS) database.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Simple average ad valorem applied AHS rate+1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Bilateral geopolitical </a:t>
            </a:r>
            <a:r>
              <a:rPr lang="en-US" altLang="zh-C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alignmen</a:t>
            </a: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Fan et al. (2025)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novel measure based on the annual average of Goldstein Scale-coded cooperative and conflictual events between each country pair, rescaled to the interval [−1, 1]</a:t>
            </a:r>
          </a:p>
          <a:p>
            <a:pPr>
              <a:lnSpc>
                <a:spcPct val="150000"/>
              </a:lnSpc>
            </a:pP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40814CC-9B37-2465-9898-858E2FA4F931}"/>
              </a:ext>
            </a:extLst>
          </p:cNvPr>
          <p:cNvSpPr txBox="1"/>
          <p:nvPr/>
        </p:nvSpPr>
        <p:spPr>
          <a:xfrm>
            <a:off x="5053542" y="1880380"/>
            <a:ext cx="4578350" cy="1704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Common colonial heritage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Former colonial dependence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Regional trade agreement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European Union membership</a:t>
            </a:r>
          </a:p>
        </p:txBody>
      </p:sp>
    </p:spTree>
    <p:extLst>
      <p:ext uri="{BB962C8B-B14F-4D97-AF65-F5344CB8AC3E}">
        <p14:creationId xmlns:p14="http://schemas.microsoft.com/office/powerpoint/2010/main" val="1667240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C06AD-AA26-724F-5F9A-BB63DCE78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B4CDA3-966F-8C7F-138F-830619D13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182" y="520484"/>
            <a:ext cx="4238767" cy="5979800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2AF5208-98FB-A636-8F75-DEC152282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/>
              <a:t>27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290E98B-C4E6-D789-D8B8-AA920CA44F91}"/>
              </a:ext>
            </a:extLst>
          </p:cNvPr>
          <p:cNvSpPr txBox="1"/>
          <p:nvPr/>
        </p:nvSpPr>
        <p:spPr>
          <a:xfrm>
            <a:off x="511108" y="686435"/>
            <a:ext cx="2383847" cy="1514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/>
                <a:ea typeface="等线"/>
                <a:cs typeface="Times New Roman"/>
              </a:rPr>
              <a:t>Bilateral Results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/>
                <a:ea typeface="等线"/>
                <a:cs typeface="Times New Roman"/>
              </a:rPr>
              <a:t>A traditional gravity story</a:t>
            </a:r>
          </a:p>
        </p:txBody>
      </p:sp>
    </p:spTree>
    <p:extLst>
      <p:ext uri="{BB962C8B-B14F-4D97-AF65-F5344CB8AC3E}">
        <p14:creationId xmlns:p14="http://schemas.microsoft.com/office/powerpoint/2010/main" val="3375330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4044A-6E52-6F86-3CEE-DF21B041E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15FFE8C-7566-51C3-0583-B6FC9B8A0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398417A-D163-23A5-D9B9-430F0B88EB24}"/>
              </a:ext>
            </a:extLst>
          </p:cNvPr>
          <p:cNvSpPr txBox="1"/>
          <p:nvPr/>
        </p:nvSpPr>
        <p:spPr>
          <a:xfrm>
            <a:off x="3107" y="266626"/>
            <a:ext cx="2638591" cy="11339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latin typeface="Times New Roman"/>
                <a:ea typeface="等线"/>
                <a:cs typeface="Times New Roman"/>
              </a:rPr>
              <a:t>Triangle Results:</a:t>
            </a:r>
            <a:endParaRPr lang="en-US" altLang="zh-CN" sz="600" b="1">
              <a:latin typeface="Times New Roman"/>
              <a:ea typeface="等线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/>
                <a:ea typeface="等线"/>
                <a:cs typeface="Times New Roman"/>
              </a:rPr>
              <a:t>Third-party </a:t>
            </a:r>
            <a:r>
              <a:rPr lang="en-US" altLang="zh-CN" sz="2400" b="1">
                <a:latin typeface="Times New Roman"/>
                <a:ea typeface="等线"/>
                <a:cs typeface="Times New Roman"/>
              </a:rPr>
              <a:t>Buyer</a:t>
            </a:r>
            <a:endParaRPr lang="en-US" altLang="zh-CN" sz="2400" b="1" dirty="0">
              <a:latin typeface="Times New Roman"/>
              <a:ea typeface="等线"/>
              <a:cs typeface="Times New Roman"/>
            </a:endParaRPr>
          </a:p>
        </p:txBody>
      </p:sp>
      <p:pic>
        <p:nvPicPr>
          <p:cNvPr id="4" name="Picture 3" descr="A table of numbers with black text&#10;&#10;AI-generated content may be incorrect.">
            <a:extLst>
              <a:ext uri="{FF2B5EF4-FFF2-40B4-BE49-F238E27FC236}">
                <a16:creationId xmlns:a16="http://schemas.microsoft.com/office/drawing/2014/main" id="{3B0D8474-71C7-8BDD-CF51-AE0B14205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495" y="455859"/>
            <a:ext cx="2488928" cy="589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85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99BC9-CFFD-290E-59BC-F9476CE2F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ular box with black text&#10;&#10;AI-generated content may be incorrect.">
            <a:extLst>
              <a:ext uri="{FF2B5EF4-FFF2-40B4-BE49-F238E27FC236}">
                <a16:creationId xmlns:a16="http://schemas.microsoft.com/office/drawing/2014/main" id="{4F8F878A-91FA-3EC4-27EF-88D9AFB7F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780" y="533348"/>
            <a:ext cx="5658017" cy="667750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467355E-D620-86F2-E6B6-5E8E372F3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/>
              <a:t>29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E572CAB-BA79-46EB-F4E7-8B3206FA4DD1}"/>
              </a:ext>
            </a:extLst>
          </p:cNvPr>
          <p:cNvSpPr txBox="1"/>
          <p:nvPr/>
        </p:nvSpPr>
        <p:spPr>
          <a:xfrm>
            <a:off x="0" y="704221"/>
            <a:ext cx="2771745" cy="51079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/>
                <a:ea typeface="等线"/>
                <a:cs typeface="Times New Roman"/>
              </a:rPr>
              <a:t>Triangle Results: </a:t>
            </a:r>
            <a:endParaRPr lang="en-US" altLang="zh-CN" sz="600" b="1" dirty="0">
              <a:latin typeface="Times New Roman"/>
              <a:ea typeface="等线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3333FF"/>
                </a:solidFill>
                <a:latin typeface="Times New Roman"/>
                <a:ea typeface="等线"/>
                <a:cs typeface="Times New Roman"/>
              </a:rPr>
              <a:t>B-D Linkage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等线"/>
              <a:cs typeface="Times New Roman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等线"/>
                <a:cs typeface="Times New Roman"/>
              </a:rPr>
              <a:t>A traditional gravity story in trade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zh-CN" b="1" dirty="0">
              <a:solidFill>
                <a:prstClr val="black"/>
              </a:solidFill>
              <a:latin typeface="Times New Roman"/>
              <a:ea typeface="等线"/>
              <a:cs typeface="Times New Roman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b="1" dirty="0">
                <a:solidFill>
                  <a:prstClr val="black"/>
                </a:solidFill>
                <a:latin typeface="Times New Roman"/>
                <a:ea typeface="等线"/>
                <a:cs typeface="Times New Roman"/>
              </a:rPr>
              <a:t>Destination with better access to the buyer’s market are more attractive relocation sites.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等线"/>
              <a:cs typeface="Times New Roman"/>
            </a:endParaRPr>
          </a:p>
          <a:p>
            <a:pPr>
              <a:lnSpc>
                <a:spcPct val="150000"/>
              </a:lnSpc>
            </a:pPr>
            <a:endParaRPr lang="en-US" altLang="zh-CN" sz="600" b="1" dirty="0">
              <a:solidFill>
                <a:srgbClr val="3333FF"/>
              </a:solidFill>
              <a:latin typeface="Times New Roman"/>
              <a:ea typeface="等线"/>
              <a:cs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12DEBF-DED8-1431-7EC7-A25E688A7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083" y="1162191"/>
            <a:ext cx="5757267" cy="52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70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矩形 74">
            <a:extLst>
              <a:ext uri="{FF2B5EF4-FFF2-40B4-BE49-F238E27FC236}">
                <a16:creationId xmlns:a16="http://schemas.microsoft.com/office/drawing/2014/main" id="{8E4D134D-AA57-AF49-2362-F46E09569787}"/>
              </a:ext>
            </a:extLst>
          </p:cNvPr>
          <p:cNvSpPr/>
          <p:nvPr/>
        </p:nvSpPr>
        <p:spPr bwMode="auto">
          <a:xfrm>
            <a:off x="6457949" y="4633384"/>
            <a:ext cx="2542117" cy="1225126"/>
          </a:xfrm>
          <a:prstGeom prst="rect">
            <a:avLst/>
          </a:prstGeom>
          <a:solidFill>
            <a:schemeClr val="accent1">
              <a:lumMod val="20000"/>
              <a:lumOff val="80000"/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07950"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zh-CN" altLang="en-US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37985D9-D255-E0CB-1629-26811B9D5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49" y="6373284"/>
            <a:ext cx="2057400" cy="365125"/>
          </a:xfrm>
        </p:spPr>
        <p:txBody>
          <a:bodyPr/>
          <a:lstStyle/>
          <a:p>
            <a:fld id="{410155A7-A35B-480C-AC6A-DAB02332591F}" type="slidenum">
              <a:rPr lang="zh-CN" altLang="en-US" smtClean="0">
                <a:solidFill>
                  <a:schemeClr val="tx1"/>
                </a:solidFill>
              </a:rPr>
              <a:t>3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72" name="图片 71">
            <a:extLst>
              <a:ext uri="{FF2B5EF4-FFF2-40B4-BE49-F238E27FC236}">
                <a16:creationId xmlns:a16="http://schemas.microsoft.com/office/drawing/2014/main" id="{D868266C-0C6E-ACF2-D3FF-47BBAE503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71" y="1968500"/>
            <a:ext cx="6196296" cy="4205098"/>
          </a:xfrm>
          <a:prstGeom prst="rect">
            <a:avLst/>
          </a:prstGeom>
        </p:spPr>
      </p:pic>
      <p:sp>
        <p:nvSpPr>
          <p:cNvPr id="73" name="标题 1">
            <a:extLst>
              <a:ext uri="{FF2B5EF4-FFF2-40B4-BE49-F238E27FC236}">
                <a16:creationId xmlns:a16="http://schemas.microsoft.com/office/drawing/2014/main" id="{76681A43-CF0D-46E8-1CAD-E622D221E303}"/>
              </a:ext>
            </a:extLst>
          </p:cNvPr>
          <p:cNvSpPr txBox="1">
            <a:spLocks/>
          </p:cNvSpPr>
          <p:nvPr/>
        </p:nvSpPr>
        <p:spPr>
          <a:xfrm>
            <a:off x="174871" y="531518"/>
            <a:ext cx="8596596" cy="14877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highlight>
                  <a:srgbClr val="C0C0C0"/>
                </a:highligh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Binary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Perspective of Relocation: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 nodes: </a:t>
            </a:r>
            <a:r>
              <a:rPr lang="en-US" altLang="zh-CN" sz="18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Origin </a:t>
            </a: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economy (</a:t>
            </a:r>
            <a:r>
              <a:rPr lang="en-US" altLang="zh-CN" sz="18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); </a:t>
            </a:r>
            <a:r>
              <a:rPr lang="en-US" altLang="zh-CN" sz="18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Destination</a:t>
            </a: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economy (</a:t>
            </a:r>
            <a:r>
              <a:rPr lang="en-US" altLang="zh-CN" sz="18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 movement of production from an </a:t>
            </a:r>
            <a:r>
              <a:rPr lang="en-US" altLang="zh-CN" sz="18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origin </a:t>
            </a: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economy to a </a:t>
            </a:r>
            <a:r>
              <a:rPr lang="en-US" altLang="zh-CN" sz="18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destination</a:t>
            </a: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economy</a:t>
            </a:r>
          </a:p>
          <a:p>
            <a:pPr>
              <a:lnSpc>
                <a:spcPct val="150000"/>
              </a:lnSpc>
            </a:pP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6F713618-9C49-2252-7718-7F435931739F}"/>
              </a:ext>
            </a:extLst>
          </p:cNvPr>
          <p:cNvSpPr txBox="1"/>
          <p:nvPr/>
        </p:nvSpPr>
        <p:spPr>
          <a:xfrm>
            <a:off x="6457950" y="2057399"/>
            <a:ext cx="2638671" cy="3782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Offshore insourcing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Offshore outsourcing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Multinational operation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Insufficient for explaining recent episodes of global value chain restructuring</a:t>
            </a:r>
            <a:endParaRPr lang="zh-CN" altLang="en-US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914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322BA-4FCF-E397-8C29-787628FF3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and white text&#10;&#10;AI-generated content may be incorrect.">
            <a:extLst>
              <a:ext uri="{FF2B5EF4-FFF2-40B4-BE49-F238E27FC236}">
                <a16:creationId xmlns:a16="http://schemas.microsoft.com/office/drawing/2014/main" id="{08C606D7-8404-2F31-82A3-D8DB406DB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082" y="4921163"/>
            <a:ext cx="5832317" cy="1435188"/>
          </a:xfrm>
          <a:prstGeom prst="rect">
            <a:avLst/>
          </a:prstGeom>
        </p:spPr>
      </p:pic>
      <p:pic>
        <p:nvPicPr>
          <p:cNvPr id="6" name="Picture 5" descr="A white rectangular box with black text&#10;&#10;AI-generated content may be incorrect.">
            <a:extLst>
              <a:ext uri="{FF2B5EF4-FFF2-40B4-BE49-F238E27FC236}">
                <a16:creationId xmlns:a16="http://schemas.microsoft.com/office/drawing/2014/main" id="{77BEB992-CB1A-FAC3-6FA5-6186E8D00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232" y="501601"/>
            <a:ext cx="5658017" cy="667750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4421C33-44F3-0969-5D38-71A21370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/>
              <a:t>30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8634CA1-2658-277A-0937-29DC916BF0E5}"/>
              </a:ext>
            </a:extLst>
          </p:cNvPr>
          <p:cNvSpPr txBox="1"/>
          <p:nvPr/>
        </p:nvSpPr>
        <p:spPr>
          <a:xfrm>
            <a:off x="81430" y="576703"/>
            <a:ext cx="2991969" cy="52002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/>
                <a:ea typeface="等线"/>
                <a:cs typeface="Times New Roman"/>
              </a:rPr>
              <a:t>Triangle Results: </a:t>
            </a:r>
            <a:endParaRPr lang="en-US" altLang="zh-CN" sz="600" b="1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3333FF"/>
                </a:solidFill>
                <a:latin typeface="Times New Roman"/>
                <a:ea typeface="等线"/>
                <a:cs typeface="Times New Roman"/>
              </a:rPr>
              <a:t>B-O Linkage</a:t>
            </a:r>
          </a:p>
          <a:p>
            <a:pPr>
              <a:lnSpc>
                <a:spcPct val="150000"/>
              </a:lnSpc>
            </a:pPr>
            <a:endParaRPr lang="en-US" altLang="zh-CN" sz="2400" b="1" dirty="0">
              <a:solidFill>
                <a:srgbClr val="3333FF"/>
              </a:solidFill>
              <a:latin typeface="Times New Roman"/>
              <a:ea typeface="等线"/>
              <a:cs typeface="Times New Roman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Times New Roman"/>
                <a:ea typeface="等线"/>
                <a:cs typeface="Times New Roman"/>
              </a:rPr>
              <a:t>Ties deepening bilateral integration also heighten vulnerability to buyer-side fluctuations.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>
              <a:latin typeface="Times New Roman"/>
              <a:ea typeface="等线"/>
              <a:cs typeface="Times New Roman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Times New Roman"/>
                <a:ea typeface="等线"/>
                <a:cs typeface="Times New Roman"/>
              </a:rPr>
              <a:t>The absence (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asymmetry</a:t>
            </a:r>
            <a:r>
              <a:rPr lang="en-US" altLang="zh-CN" b="1" dirty="0">
                <a:latin typeface="Times New Roman"/>
                <a:ea typeface="等线"/>
                <a:cs typeface="Times New Roman"/>
              </a:rPr>
              <a:t>) of expected major push forces.</a:t>
            </a:r>
          </a:p>
          <a:p>
            <a:pPr>
              <a:lnSpc>
                <a:spcPct val="150000"/>
              </a:lnSpc>
            </a:pPr>
            <a:endParaRPr lang="en-US" altLang="zh-CN" sz="600" b="1" dirty="0">
              <a:solidFill>
                <a:srgbClr val="3333FF"/>
              </a:solidFill>
              <a:latin typeface="Times New Roman" panose="02020603050405020304" pitchFamily="18" charset="0"/>
              <a:ea typeface="等线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91419A-EC09-0E24-2E53-BA9BD1C01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5937" y="1147888"/>
            <a:ext cx="5684833" cy="37862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8AC2441-C1D9-7F60-6B34-8F392B5BDB8A}"/>
              </a:ext>
            </a:extLst>
          </p:cNvPr>
          <p:cNvSpPr/>
          <p:nvPr/>
        </p:nvSpPr>
        <p:spPr bwMode="auto">
          <a:xfrm>
            <a:off x="3245937" y="1329235"/>
            <a:ext cx="5738462" cy="28024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07950"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zh-CN" altLang="en-US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6F9A9F1-7A0B-6A7F-AD73-9F9C0831443E}"/>
              </a:ext>
            </a:extLst>
          </p:cNvPr>
          <p:cNvSpPr/>
          <p:nvPr/>
        </p:nvSpPr>
        <p:spPr bwMode="auto">
          <a:xfrm>
            <a:off x="3245937" y="4161181"/>
            <a:ext cx="5738462" cy="77299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07950"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zh-CN" altLang="en-US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4040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0F1B5-5F94-B921-ED30-FF229167A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0FC094-15BB-85DA-1545-86026CC4D7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58" t="-92" r="1542" b="115"/>
          <a:stretch>
            <a:fillRect/>
          </a:stretch>
        </p:blipFill>
        <p:spPr>
          <a:xfrm>
            <a:off x="2608974" y="545597"/>
            <a:ext cx="5560574" cy="4483804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2A8A5AE-BFE0-4197-E491-E6098A96D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/>
              <a:t>31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FDC147F-A365-3362-C1AB-1A3DA6776916}"/>
              </a:ext>
            </a:extLst>
          </p:cNvPr>
          <p:cNvSpPr txBox="1"/>
          <p:nvPr/>
        </p:nvSpPr>
        <p:spPr>
          <a:xfrm>
            <a:off x="134341" y="458923"/>
            <a:ext cx="8430685" cy="2160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/>
                <a:ea typeface="等线"/>
                <a:cs typeface="Times New Roman"/>
              </a:rPr>
              <a:t>Triangle Results: </a:t>
            </a:r>
            <a:endParaRPr lang="en-US" altLang="zh-CN" sz="600" b="1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3333FF"/>
                </a:solidFill>
                <a:latin typeface="Times New Roman"/>
                <a:ea typeface="等线"/>
                <a:cs typeface="Times New Roman"/>
              </a:rPr>
              <a:t>O-D Linkage</a:t>
            </a:r>
          </a:p>
          <a:p>
            <a:pPr>
              <a:lnSpc>
                <a:spcPct val="150000"/>
              </a:lnSpc>
            </a:pPr>
            <a:endParaRPr lang="en-US" altLang="zh-CN" sz="2400" b="1" dirty="0">
              <a:solidFill>
                <a:srgbClr val="3333FF"/>
              </a:solidFill>
              <a:latin typeface="Times New Roman"/>
              <a:ea typeface="等线"/>
              <a:cs typeface="Times New Roman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 panose="02020603050405020304" pitchFamily="18" charset="0"/>
                <a:ea typeface="等线"/>
                <a:cs typeface="Times New Roman" panose="02020603050405020304" pitchFamily="18" charset="0"/>
              </a:rPr>
              <a:t>Diminished Roles</a:t>
            </a:r>
          </a:p>
        </p:txBody>
      </p:sp>
      <p:pic>
        <p:nvPicPr>
          <p:cNvPr id="9" name="Picture 8" descr="A black and white text&#10;&#10;AI-generated content may be incorrect.">
            <a:extLst>
              <a:ext uri="{FF2B5EF4-FFF2-40B4-BE49-F238E27FC236}">
                <a16:creationId xmlns:a16="http://schemas.microsoft.com/office/drawing/2014/main" id="{DC320AF6-D664-B65F-490D-A4EB81C94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19" y="5030926"/>
            <a:ext cx="5792093" cy="136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69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F7908-C3A3-4BFE-CBE2-3871839EA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9367D0-9207-DB51-D47E-933106949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385" y="425692"/>
            <a:ext cx="4160027" cy="6006616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102E468-DE98-6B97-337F-7D81B56B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/>
              <a:t>32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C508D83-B97A-91B1-9CE8-6483B27490A7}"/>
              </a:ext>
            </a:extLst>
          </p:cNvPr>
          <p:cNvSpPr txBox="1"/>
          <p:nvPr/>
        </p:nvSpPr>
        <p:spPr>
          <a:xfrm>
            <a:off x="286752" y="425692"/>
            <a:ext cx="8430685" cy="27959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/>
                <a:ea typeface="等线"/>
                <a:cs typeface="Times New Roman"/>
              </a:rPr>
              <a:t>Triangle Results:</a:t>
            </a:r>
            <a:endParaRPr lang="en-US" altLang="zh-CN" sz="600" b="1" dirty="0">
              <a:latin typeface="Times New Roman"/>
              <a:ea typeface="等线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3333FF"/>
                </a:solidFill>
                <a:latin typeface="Times New Roman"/>
                <a:ea typeface="等线"/>
                <a:cs typeface="Times New Roman"/>
              </a:rPr>
              <a:t> Buyer = Origin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rgbClr val="3333FF"/>
              </a:solidFill>
              <a:latin typeface="Times New Roman"/>
              <a:ea typeface="等线"/>
              <a:cs typeface="Times New Roman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rgbClr val="3333FF"/>
              </a:solidFill>
              <a:latin typeface="Times New Roman"/>
              <a:ea typeface="等线"/>
              <a:cs typeface="Times New Roman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/>
                <a:ea typeface="等线"/>
                <a:cs typeface="Times New Roman"/>
              </a:rPr>
              <a:t>Offshoring cases</a:t>
            </a:r>
            <a:endParaRPr lang="en-US" altLang="zh-CN" sz="600" b="1" dirty="0">
              <a:latin typeface="Times New Roman"/>
              <a:ea typeface="等线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59012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1CCAB-4215-7730-EDAF-E32559792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A72907-4FBE-B347-3FAC-B42F2D2CA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712" y="455859"/>
            <a:ext cx="4455752" cy="5946281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4A071BD-6EF5-69C6-E63E-893C61749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/>
              <a:t>33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DDF5C80-7B91-86A5-798D-57084EDE43AD}"/>
              </a:ext>
            </a:extLst>
          </p:cNvPr>
          <p:cNvSpPr txBox="1"/>
          <p:nvPr/>
        </p:nvSpPr>
        <p:spPr>
          <a:xfrm>
            <a:off x="248642" y="502290"/>
            <a:ext cx="2968692" cy="39039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/>
                <a:ea typeface="等线"/>
                <a:cs typeface="Times New Roman"/>
              </a:rPr>
              <a:t>Triangle Results:</a:t>
            </a:r>
            <a:endParaRPr lang="en-US" altLang="zh-CN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3333FF"/>
                </a:solidFill>
                <a:latin typeface="Times New Roman"/>
                <a:ea typeface="等线"/>
                <a:cs typeface="Times New Roman"/>
              </a:rPr>
              <a:t>Buyer = Destination</a:t>
            </a:r>
          </a:p>
          <a:p>
            <a:pPr>
              <a:lnSpc>
                <a:spcPct val="150000"/>
              </a:lnSpc>
            </a:pPr>
            <a:endParaRPr lang="en-US" altLang="zh-CN" sz="2400" b="1" dirty="0">
              <a:solidFill>
                <a:srgbClr val="3333FF"/>
              </a:solidFill>
              <a:latin typeface="Times New Roman"/>
              <a:ea typeface="等线"/>
              <a:cs typeface="Times New Roman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/>
                <a:ea typeface="等线"/>
                <a:cs typeface="Times New Roman"/>
              </a:rPr>
              <a:t>Multinational operation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/>
                <a:ea typeface="等线"/>
                <a:cs typeface="Times New Roman"/>
              </a:rPr>
              <a:t>Re-shoring</a:t>
            </a:r>
            <a:endParaRPr lang="en-US" altLang="zh-CN" sz="600" b="1" dirty="0">
              <a:latin typeface="Times New Roman"/>
              <a:ea typeface="等线"/>
              <a:cs typeface="Times New Roman"/>
            </a:endParaRPr>
          </a:p>
          <a:p>
            <a:pPr>
              <a:lnSpc>
                <a:spcPct val="150000"/>
              </a:lnSpc>
            </a:pPr>
            <a:endParaRPr lang="en-US" altLang="zh-CN" sz="2400" b="1" dirty="0">
              <a:solidFill>
                <a:srgbClr val="3333FF"/>
              </a:solidFill>
              <a:latin typeface="Times New Roman" panose="02020603050405020304" pitchFamily="18" charset="0"/>
              <a:ea typeface="等线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4775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103AB-D9AC-E7E9-35DE-8EDB98C70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1E90160-32A7-5D66-1EE7-AE1F69E4D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>
                <a:solidFill>
                  <a:schemeClr val="tx1"/>
                </a:solidFill>
              </a:rPr>
              <a:t>34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8337A8F-D0AB-4489-198C-60CC4C803BF8}"/>
              </a:ext>
            </a:extLst>
          </p:cNvPr>
          <p:cNvSpPr/>
          <p:nvPr/>
        </p:nvSpPr>
        <p:spPr bwMode="auto">
          <a:xfrm>
            <a:off x="0" y="2472267"/>
            <a:ext cx="9144000" cy="17459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75000"/>
                </a:schemeClr>
              </a:gs>
              <a:gs pos="32000">
                <a:schemeClr val="accent1">
                  <a:lumMod val="45000"/>
                  <a:lumOff val="55000"/>
                </a:schemeClr>
              </a:gs>
              <a:gs pos="72052">
                <a:srgbClr val="6194C9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07950"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zh-CN" altLang="en-US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392102E-76A5-5905-FF8A-7B3C98E9555C}"/>
              </a:ext>
            </a:extLst>
          </p:cNvPr>
          <p:cNvSpPr txBox="1"/>
          <p:nvPr/>
        </p:nvSpPr>
        <p:spPr>
          <a:xfrm>
            <a:off x="1062568" y="2791255"/>
            <a:ext cx="75141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6. Conclusions</a:t>
            </a:r>
            <a:endParaRPr lang="zh-CN" altLang="en-US" sz="6600" dirty="0">
              <a:solidFill>
                <a:schemeClr val="bg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8757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6AE93-F50E-F95A-D303-CE2F92242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A548699-34D0-20A8-8A2C-5B08B5D33656}"/>
              </a:ext>
            </a:extLst>
          </p:cNvPr>
          <p:cNvSpPr/>
          <p:nvPr/>
        </p:nvSpPr>
        <p:spPr bwMode="auto">
          <a:xfrm>
            <a:off x="457200" y="706967"/>
            <a:ext cx="8250767" cy="1058333"/>
          </a:xfrm>
          <a:prstGeom prst="rect">
            <a:avLst/>
          </a:prstGeom>
          <a:solidFill>
            <a:schemeClr val="bg1">
              <a:lumMod val="6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07950"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zh-CN" altLang="en-US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C9EF9DD-4053-8BF5-0D4C-3D022FC84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/>
              <a:t>35</a:t>
            </a:fld>
            <a:endParaRPr lang="zh-CN" altLang="en-US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28D3334E-D8D4-0874-D8FF-1A9AEEDA64E9}"/>
              </a:ext>
            </a:extLst>
          </p:cNvPr>
          <p:cNvSpPr txBox="1">
            <a:spLocks/>
          </p:cNvSpPr>
          <p:nvPr/>
        </p:nvSpPr>
        <p:spPr>
          <a:xfrm>
            <a:off x="201083" y="705922"/>
            <a:ext cx="8714317" cy="5913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 paper proposing and validating a triangular gravity framework that explicitly incorporates the buyer economy as the driver of relocation.</a:t>
            </a:r>
          </a:p>
          <a:p>
            <a:pPr algn="ctr">
              <a:lnSpc>
                <a:spcPct val="150000"/>
              </a:lnSpc>
            </a:pPr>
            <a:endParaRPr lang="en-US" altLang="zh-CN" sz="20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00050" indent="-400050">
              <a:lnSpc>
                <a:spcPct val="150000"/>
              </a:lnSpc>
              <a:spcBef>
                <a:spcPts val="0"/>
              </a:spcBef>
              <a:buFont typeface="+mj-lt"/>
              <a:buAutoNum type="romanUcPeriod"/>
            </a:pP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 clear increase in </a:t>
            </a:r>
            <a:r>
              <a:rPr lang="en-US" altLang="zh-CN" sz="18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decoupling</a:t>
            </a: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18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diversification</a:t>
            </a: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and </a:t>
            </a:r>
            <a:r>
              <a:rPr lang="en-US" altLang="zh-CN" sz="18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structural complexity </a:t>
            </a: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 global production relocation, particularly after 2016.</a:t>
            </a:r>
          </a:p>
          <a:p>
            <a:pPr marL="400050" indent="-400050">
              <a:lnSpc>
                <a:spcPct val="150000"/>
              </a:lnSpc>
              <a:spcBef>
                <a:spcPts val="0"/>
              </a:spcBef>
              <a:buFont typeface="+mj-lt"/>
              <a:buAutoNum type="romanUcPeriod"/>
            </a:pP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 clear two-stage mechanism governing global production relocation</a:t>
            </a:r>
            <a:endParaRPr lang="en-US" altLang="zh-CN" sz="18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“push” stage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origins are exposed to buyer-specific demand shocks through pre-existing, cost-based linkages, which deepen bilateral integration but also increase exposure.</a:t>
            </a:r>
          </a:p>
          <a:p>
            <a:pPr marL="800100" marR="0" lvl="1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“pull” stage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displaced production is rerouted to destinations that offer more favorable access to the same buyer’s market, shaped by tariffs, geopolitical alignment, and institutional ties.</a:t>
            </a:r>
          </a:p>
          <a:p>
            <a:pPr marL="800100" marR="0" lvl="1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asymmetry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in the effects of tariffs and geopolitics</a:t>
            </a:r>
          </a:p>
          <a:p>
            <a:pPr marL="800100" marR="0" lvl="1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zh-CN" altLang="en-US" sz="32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6807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39A89AE-1F47-4F76-FEC9-09C3455FE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/>
              <a:t>36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0AB2237-3120-6911-71A3-2B95599C3BE9}"/>
              </a:ext>
            </a:extLst>
          </p:cNvPr>
          <p:cNvSpPr txBox="1"/>
          <p:nvPr/>
        </p:nvSpPr>
        <p:spPr>
          <a:xfrm>
            <a:off x="2424685" y="2036432"/>
            <a:ext cx="5110690" cy="144654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altLang="zh-CN" sz="8800" dirty="0">
                <a:ln w="0"/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r>
              <a:rPr lang="zh-CN" altLang="en-US" sz="8800" dirty="0">
                <a:ln w="0"/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</a:p>
        </p:txBody>
      </p:sp>
      <p:sp>
        <p:nvSpPr>
          <p:cNvPr id="4" name="文本框 45">
            <a:extLst>
              <a:ext uri="{FF2B5EF4-FFF2-40B4-BE49-F238E27FC236}">
                <a16:creationId xmlns:a16="http://schemas.microsoft.com/office/drawing/2014/main" id="{4866FFEA-4EF2-77A4-F4D6-FB53EDA71D91}"/>
              </a:ext>
            </a:extLst>
          </p:cNvPr>
          <p:cNvSpPr txBox="1"/>
          <p:nvPr/>
        </p:nvSpPr>
        <p:spPr>
          <a:xfrm>
            <a:off x="937052" y="3877716"/>
            <a:ext cx="7806557" cy="46166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altLang="zh-CN" sz="2400" dirty="0">
                <a:ln w="0"/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let me know when you have any suggestions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491FFC9-F51B-28D2-FFF9-C06F15A45CD2}"/>
              </a:ext>
            </a:extLst>
          </p:cNvPr>
          <p:cNvSpPr txBox="1"/>
          <p:nvPr/>
        </p:nvSpPr>
        <p:spPr>
          <a:xfrm>
            <a:off x="1925149" y="4846181"/>
            <a:ext cx="5483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Xiang GAO                   gaoxiang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@amss.ac.cn</a:t>
            </a:r>
            <a:r>
              <a:rPr lang="en-US" altLang="zh-CN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52591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98E8D-C076-EB32-FDA2-951F4D2FC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gnifying glass&#10;&#10;AI-generated content may be incorrect.">
            <a:extLst>
              <a:ext uri="{FF2B5EF4-FFF2-40B4-BE49-F238E27FC236}">
                <a16:creationId xmlns:a16="http://schemas.microsoft.com/office/drawing/2014/main" id="{C34E5615-AE7C-AB23-604E-01C7AECFC2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795" t="35701" r="32551" b="16227"/>
          <a:stretch>
            <a:fillRect/>
          </a:stretch>
        </p:blipFill>
        <p:spPr>
          <a:xfrm>
            <a:off x="5002006" y="2480706"/>
            <a:ext cx="3308389" cy="3310494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24F5272-40A6-0399-3E15-72D4AC64A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/>
              <a:t>37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3F128D9-5103-EAEF-F589-98F35B42A13D}"/>
              </a:ext>
            </a:extLst>
          </p:cNvPr>
          <p:cNvSpPr txBox="1"/>
          <p:nvPr/>
        </p:nvSpPr>
        <p:spPr>
          <a:xfrm>
            <a:off x="590548" y="505840"/>
            <a:ext cx="7924802" cy="14275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Institutional Shocks of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</a:t>
            </a:r>
            <a:endParaRPr lang="en-US" altLang="zh-C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Times New Roman"/>
                <a:ea typeface="等线"/>
                <a:cs typeface="Times New Roman"/>
              </a:rPr>
              <a:t>Croatia’s EU accession </a:t>
            </a:r>
            <a:r>
              <a:rPr lang="en-US" altLang="zh-CN" dirty="0">
                <a:latin typeface="Times New Roman"/>
                <a:ea typeface="等线"/>
                <a:cs typeface="Times New Roman"/>
              </a:rPr>
              <a:t>(a)</a:t>
            </a:r>
            <a:r>
              <a:rPr lang="en-US" altLang="zh-CN" b="1" dirty="0">
                <a:latin typeface="Times New Roman"/>
                <a:ea typeface="等线"/>
                <a:cs typeface="Times New Roman"/>
              </a:rPr>
              <a:t> </a:t>
            </a:r>
            <a:r>
              <a:rPr lang="en-US" altLang="zh-CN" dirty="0" err="1">
                <a:latin typeface="Times New Roman"/>
                <a:ea typeface="等线"/>
                <a:cs typeface="Times New Roman"/>
              </a:rPr>
              <a:t>v.s</a:t>
            </a:r>
            <a:r>
              <a:rPr lang="en-US" altLang="zh-CN" dirty="0">
                <a:latin typeface="Times New Roman"/>
                <a:ea typeface="等线"/>
                <a:cs typeface="Times New Roman"/>
              </a:rPr>
              <a:t>.</a:t>
            </a:r>
            <a:r>
              <a:rPr lang="en-US" altLang="zh-CN" b="1" dirty="0">
                <a:latin typeface="Times New Roman"/>
                <a:ea typeface="等线"/>
                <a:cs typeface="Times New Roman"/>
              </a:rPr>
              <a:t> Brexit </a:t>
            </a:r>
            <a:r>
              <a:rPr lang="en-US" altLang="zh-CN" dirty="0">
                <a:latin typeface="Times New Roman"/>
                <a:ea typeface="等线"/>
                <a:cs typeface="Times New Roman"/>
              </a:rPr>
              <a:t>(b)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products </a:t>
            </a:r>
            <a:r>
              <a:rPr lang="en-US" altLang="zh-CN" b="1" dirty="0">
                <a:latin typeface="Times New Roman"/>
                <a:ea typeface="等线"/>
                <a:cs typeface="Times New Roman"/>
              </a:rPr>
              <a:t> </a:t>
            </a:r>
            <a:endParaRPr lang="zh-CN" altLang="en-US" dirty="0">
              <a:latin typeface="Times New Roman"/>
              <a:ea typeface="等线"/>
              <a:cs typeface="Times New Roman"/>
            </a:endParaRPr>
          </a:p>
        </p:txBody>
      </p:sp>
      <p:pic>
        <p:nvPicPr>
          <p:cNvPr id="4" name="Picture 3" descr="A close up of a logo&#10;&#10;AI-generated content may be incorrect.">
            <a:extLst>
              <a:ext uri="{FF2B5EF4-FFF2-40B4-BE49-F238E27FC236}">
                <a16:creationId xmlns:a16="http://schemas.microsoft.com/office/drawing/2014/main" id="{8A503FD8-7ADD-CFCD-D8A0-A2194ECC2F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747" t="36559" r="10068" b="30694"/>
          <a:stretch>
            <a:fillRect/>
          </a:stretch>
        </p:blipFill>
        <p:spPr>
          <a:xfrm>
            <a:off x="833605" y="2803589"/>
            <a:ext cx="3780727" cy="215098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757D3F0-DFFB-390A-7922-AC150E3CDB77}"/>
              </a:ext>
            </a:extLst>
          </p:cNvPr>
          <p:cNvSpPr txBox="1"/>
          <p:nvPr/>
        </p:nvSpPr>
        <p:spPr>
          <a:xfrm>
            <a:off x="892175" y="5118641"/>
            <a:ext cx="22320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</a:p>
          <a:p>
            <a:pPr algn="ctr"/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Croatia</a:t>
            </a: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2008-2016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1CC1DBB-F239-4C44-C7FD-02E1D93621E0}"/>
              </a:ext>
            </a:extLst>
          </p:cNvPr>
          <p:cNvSpPr txBox="1"/>
          <p:nvPr/>
        </p:nvSpPr>
        <p:spPr>
          <a:xfrm>
            <a:off x="6241581" y="5052770"/>
            <a:ext cx="22320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</a:p>
          <a:p>
            <a:pPr algn="ctr"/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UK</a:t>
            </a: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2016-2019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75059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DB1DB-F3D3-A183-0C4B-7B11812F4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diagram&#10;&#10;AI-generated content may be incorrect.">
            <a:extLst>
              <a:ext uri="{FF2B5EF4-FFF2-40B4-BE49-F238E27FC236}">
                <a16:creationId xmlns:a16="http://schemas.microsoft.com/office/drawing/2014/main" id="{21C9308A-440A-B08D-C219-ECDE891A39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010" t="29912" r="10264" b="34604"/>
          <a:stretch>
            <a:fillRect/>
          </a:stretch>
        </p:blipFill>
        <p:spPr>
          <a:xfrm>
            <a:off x="4739134" y="2535767"/>
            <a:ext cx="4155436" cy="2535765"/>
          </a:xfrm>
          <a:prstGeom prst="rect">
            <a:avLst/>
          </a:prstGeom>
        </p:spPr>
      </p:pic>
      <p:pic>
        <p:nvPicPr>
          <p:cNvPr id="6" name="Picture 5" descr="A close up of a logo&#10;&#10;AI-generated content may be incorrect.">
            <a:extLst>
              <a:ext uri="{FF2B5EF4-FFF2-40B4-BE49-F238E27FC236}">
                <a16:creationId xmlns:a16="http://schemas.microsoft.com/office/drawing/2014/main" id="{40F908DB-FA06-3872-603B-760FC4DD9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78" t="35746" r="29814" b="18768"/>
          <a:stretch>
            <a:fillRect/>
          </a:stretch>
        </p:blipFill>
        <p:spPr>
          <a:xfrm>
            <a:off x="325967" y="2440009"/>
            <a:ext cx="3572933" cy="30518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62E20DB-7D54-DD5F-1C1D-A7BAC5C74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/>
              <a:t>38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DA787AB-5611-A8F1-EBAD-0565BAAE95DA}"/>
              </a:ext>
            </a:extLst>
          </p:cNvPr>
          <p:cNvSpPr txBox="1"/>
          <p:nvPr/>
        </p:nvSpPr>
        <p:spPr>
          <a:xfrm>
            <a:off x="590548" y="652361"/>
            <a:ext cx="7924802" cy="14275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Institutional Shocks of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</a:t>
            </a:r>
            <a:endParaRPr lang="en-US" altLang="zh-C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Times New Roman"/>
                <a:ea typeface="等线"/>
                <a:cs typeface="Times New Roman"/>
              </a:rPr>
              <a:t>Croatia’s EU accession </a:t>
            </a:r>
            <a:r>
              <a:rPr lang="en-US" altLang="zh-CN" dirty="0">
                <a:latin typeface="Times New Roman"/>
                <a:ea typeface="等线"/>
                <a:cs typeface="Times New Roman"/>
              </a:rPr>
              <a:t>(a)</a:t>
            </a:r>
            <a:r>
              <a:rPr lang="en-US" altLang="zh-CN" b="1" dirty="0">
                <a:latin typeface="Times New Roman"/>
                <a:ea typeface="等线"/>
                <a:cs typeface="Times New Roman"/>
              </a:rPr>
              <a:t> </a:t>
            </a:r>
            <a:r>
              <a:rPr lang="en-US" altLang="zh-CN" dirty="0" err="1">
                <a:latin typeface="Times New Roman"/>
                <a:ea typeface="等线"/>
                <a:cs typeface="Times New Roman"/>
              </a:rPr>
              <a:t>v.s</a:t>
            </a:r>
            <a:r>
              <a:rPr lang="en-US" altLang="zh-CN" dirty="0">
                <a:latin typeface="Times New Roman"/>
                <a:ea typeface="等线"/>
                <a:cs typeface="Times New Roman"/>
              </a:rPr>
              <a:t>.</a:t>
            </a:r>
            <a:r>
              <a:rPr lang="en-US" altLang="zh-CN" b="1" dirty="0">
                <a:latin typeface="Times New Roman"/>
                <a:ea typeface="等线"/>
                <a:cs typeface="Times New Roman"/>
              </a:rPr>
              <a:t> Brexit </a:t>
            </a:r>
            <a:r>
              <a:rPr lang="en-US" altLang="zh-CN" dirty="0">
                <a:latin typeface="Times New Roman"/>
                <a:ea typeface="等线"/>
                <a:cs typeface="Times New Roman"/>
              </a:rPr>
              <a:t>(b)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Intermediate inputs</a:t>
            </a:r>
            <a:r>
              <a:rPr lang="en-US" altLang="zh-CN" b="1" dirty="0">
                <a:latin typeface="Times New Roman"/>
                <a:ea typeface="等线"/>
                <a:cs typeface="Times New Roman"/>
              </a:rPr>
              <a:t> </a:t>
            </a:r>
            <a:endParaRPr lang="zh-CN" altLang="en-US" dirty="0">
              <a:latin typeface="Times New Roman"/>
              <a:ea typeface="等线"/>
              <a:cs typeface="Times New Roman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1794B25-148F-54AD-C3B0-F87FAD0E15B2}"/>
              </a:ext>
            </a:extLst>
          </p:cNvPr>
          <p:cNvSpPr txBox="1"/>
          <p:nvPr/>
        </p:nvSpPr>
        <p:spPr>
          <a:xfrm>
            <a:off x="1522942" y="5071532"/>
            <a:ext cx="22320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</a:p>
          <a:p>
            <a:pPr algn="ctr"/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Croatia</a:t>
            </a: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2008-2016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9E5DF91-3958-D4F5-D83F-82CE6DD07DE2}"/>
              </a:ext>
            </a:extLst>
          </p:cNvPr>
          <p:cNvSpPr txBox="1"/>
          <p:nvPr/>
        </p:nvSpPr>
        <p:spPr>
          <a:xfrm>
            <a:off x="5030847" y="5065703"/>
            <a:ext cx="22320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</a:p>
          <a:p>
            <a:pPr algn="ctr"/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UK</a:t>
            </a: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2016-2019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05510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8DDB03B-F4B1-6DA1-3653-928752398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/>
              <a:t>39</a:t>
            </a:fld>
            <a:endParaRPr lang="zh-CN" altLang="en-US"/>
          </a:p>
        </p:txBody>
      </p:sp>
      <p:pic>
        <p:nvPicPr>
          <p:cNvPr id="1026" name="Picture 2" descr="Starbucks Logo Meaning: Origin, History, Evolution, and Hidden Details ...">
            <a:extLst>
              <a:ext uri="{FF2B5EF4-FFF2-40B4-BE49-F238E27FC236}">
                <a16:creationId xmlns:a16="http://schemas.microsoft.com/office/drawing/2014/main" id="{94C8C4B5-1B67-7FBB-F7CC-2CEA03BC0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44" y="2074333"/>
            <a:ext cx="2660689" cy="191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形 5" descr="吃东西的人 轮廓">
            <a:extLst>
              <a:ext uri="{FF2B5EF4-FFF2-40B4-BE49-F238E27FC236}">
                <a16:creationId xmlns:a16="http://schemas.microsoft.com/office/drawing/2014/main" id="{02286B6B-C5A1-B141-E47F-6DA957DF839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7034" y="496341"/>
            <a:ext cx="1681712" cy="1681712"/>
          </a:xfrm>
          <a:prstGeom prst="rect">
            <a:avLst/>
          </a:prstGeom>
        </p:spPr>
      </p:pic>
      <p:pic>
        <p:nvPicPr>
          <p:cNvPr id="1028" name="Picture 4" descr="LUCKIN COFFEE MARKS TWO YEARS IN SINGAPORE WITH 60 STORES AND EXCLUSIVE ...">
            <a:extLst>
              <a:ext uri="{FF2B5EF4-FFF2-40B4-BE49-F238E27FC236}">
                <a16:creationId xmlns:a16="http://schemas.microsoft.com/office/drawing/2014/main" id="{E777E581-0B0C-08D4-1266-3EA320FA0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766" y="524935"/>
            <a:ext cx="1761068" cy="176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nner咖啡品牌策划解析-非常差异">
            <a:extLst>
              <a:ext uri="{FF2B5EF4-FFF2-40B4-BE49-F238E27FC236}">
                <a16:creationId xmlns:a16="http://schemas.microsoft.com/office/drawing/2014/main" id="{8FBAA73B-C5C5-72B7-4E85-EE58D0F7C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2" r="18299"/>
          <a:stretch>
            <a:fillRect/>
          </a:stretch>
        </p:blipFill>
        <p:spPr bwMode="auto">
          <a:xfrm>
            <a:off x="6943475" y="632885"/>
            <a:ext cx="1383491" cy="154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sta Coffee: British cafe brand - Lazamia">
            <a:extLst>
              <a:ext uri="{FF2B5EF4-FFF2-40B4-BE49-F238E27FC236}">
                <a16:creationId xmlns:a16="http://schemas.microsoft.com/office/drawing/2014/main" id="{231F67D8-DB6A-1636-F03A-07A35F172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009" y="2624668"/>
            <a:ext cx="1494366" cy="14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atte Coffee | Breakfast | KFC Menu">
            <a:extLst>
              <a:ext uri="{FF2B5EF4-FFF2-40B4-BE49-F238E27FC236}">
                <a16:creationId xmlns:a16="http://schemas.microsoft.com/office/drawing/2014/main" id="{39688780-8A6E-B104-2893-A79340EEBA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3" t="7905" r="26087" b="14361"/>
          <a:stretch>
            <a:fillRect/>
          </a:stretch>
        </p:blipFill>
        <p:spPr bwMode="auto">
          <a:xfrm>
            <a:off x="6772916" y="2178053"/>
            <a:ext cx="1808054" cy="210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太平洋咖啡 | Sheung Shui Centre Shopping Arcade">
            <a:extLst>
              <a:ext uri="{FF2B5EF4-FFF2-40B4-BE49-F238E27FC236}">
                <a16:creationId xmlns:a16="http://schemas.microsoft.com/office/drawing/2014/main" id="{060DDD82-A382-DA61-ACA2-07991421E6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6" b="26545"/>
          <a:stretch>
            <a:fillRect/>
          </a:stretch>
        </p:blipFill>
        <p:spPr bwMode="auto">
          <a:xfrm>
            <a:off x="4112947" y="4679953"/>
            <a:ext cx="3123671" cy="140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蜜雪冰城饮品甜点怎么样 4元一杯的蜜雪冰城冰美式，喝多也提神。_什么值得买">
            <a:extLst>
              <a:ext uri="{FF2B5EF4-FFF2-40B4-BE49-F238E27FC236}">
                <a16:creationId xmlns:a16="http://schemas.microsoft.com/office/drawing/2014/main" id="{23434EBD-B683-EAE5-50DC-91FA96D909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3" t="12440" r="28628" b="7560"/>
          <a:stretch>
            <a:fillRect/>
          </a:stretch>
        </p:blipFill>
        <p:spPr bwMode="auto">
          <a:xfrm>
            <a:off x="7122978" y="4286258"/>
            <a:ext cx="1521074" cy="218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形 7" descr="男性用户皇冠 纯色填充">
            <a:extLst>
              <a:ext uri="{FF2B5EF4-FFF2-40B4-BE49-F238E27FC236}">
                <a16:creationId xmlns:a16="http://schemas.microsoft.com/office/drawing/2014/main" id="{DD506407-557E-996E-36E9-3D8BE2EA1C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365" y="4440767"/>
            <a:ext cx="1691220" cy="169122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471B4C5-4840-470B-EF3E-AECC2711A03F}"/>
              </a:ext>
            </a:extLst>
          </p:cNvPr>
          <p:cNvSpPr txBox="1"/>
          <p:nvPr/>
        </p:nvSpPr>
        <p:spPr>
          <a:xfrm>
            <a:off x="1757126" y="4218288"/>
            <a:ext cx="1430867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25% extra payment for Starbucks.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F51CA83-24F1-05B0-21B5-74E99686BC71}"/>
              </a:ext>
            </a:extLst>
          </p:cNvPr>
          <p:cNvSpPr txBox="1"/>
          <p:nvPr/>
        </p:nvSpPr>
        <p:spPr>
          <a:xfrm>
            <a:off x="1757125" y="5286377"/>
            <a:ext cx="1430867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25% off for Luckin.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759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0BDA4-D194-5042-9F75-60089302F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F72B055-22E5-486C-8EFB-7E4EAFE81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>
                <a:solidFill>
                  <a:schemeClr val="tx1"/>
                </a:solidFill>
              </a:rPr>
              <a:t>4</a:t>
            </a:fld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3" name="标题 1">
            <a:extLst>
              <a:ext uri="{FF2B5EF4-FFF2-40B4-BE49-F238E27FC236}">
                <a16:creationId xmlns:a16="http://schemas.microsoft.com/office/drawing/2014/main" id="{70194FB6-374D-1244-7BC6-331EFEBE3414}"/>
              </a:ext>
            </a:extLst>
          </p:cNvPr>
          <p:cNvSpPr txBox="1">
            <a:spLocks/>
          </p:cNvSpPr>
          <p:nvPr/>
        </p:nvSpPr>
        <p:spPr>
          <a:xfrm>
            <a:off x="5374251" y="516469"/>
            <a:ext cx="3443782" cy="5913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highlight>
                  <a:srgbClr val="C0C0C0"/>
                </a:highligh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Triangle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Perspective of Relocation: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 nodes:</a:t>
            </a:r>
            <a:endParaRPr lang="en-US" altLang="zh-CN" sz="1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720000" lvl="1" indent="-342900"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Origin 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economy (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): 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Production initially located</a:t>
            </a:r>
          </a:p>
          <a:p>
            <a:pPr marL="7200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Destination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economy (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): </a:t>
            </a:r>
          </a:p>
          <a:p>
            <a:pPr marL="377100" lvl="1"/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New production site</a:t>
            </a:r>
          </a:p>
          <a:p>
            <a:pPr marL="7200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Buyer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economy (</a:t>
            </a: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): </a:t>
            </a:r>
          </a:p>
          <a:p>
            <a:pPr marL="377100" lvl="1"/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Triggering the adjustment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1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 salient example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The partial decoupling between </a:t>
            </a:r>
            <a:r>
              <a:rPr lang="en-US" altLang="zh-CN" sz="1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 U.S.</a:t>
            </a:r>
            <a:r>
              <a:rPr lang="en-US" altLang="zh-CN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and China, which has prompted substantial relocation of production from </a:t>
            </a:r>
            <a:r>
              <a:rPr lang="en-US" altLang="zh-CN" sz="18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China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to alternative locations such as </a:t>
            </a:r>
            <a:r>
              <a:rPr lang="en-US" altLang="zh-CN" sz="18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Mexico and Vietnam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697F86-4BC7-0A7A-4965-6FC0C4567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6" y="546101"/>
            <a:ext cx="5361307" cy="595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24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3578F-D896-DC8C-1944-A7BE57404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758039A-2327-230E-5957-58F0599B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>
                <a:solidFill>
                  <a:schemeClr val="tx1"/>
                </a:solidFill>
              </a:rPr>
              <a:t>5</a:t>
            </a:fld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3" name="标题 1">
            <a:extLst>
              <a:ext uri="{FF2B5EF4-FFF2-40B4-BE49-F238E27FC236}">
                <a16:creationId xmlns:a16="http://schemas.microsoft.com/office/drawing/2014/main" id="{36D121B5-688A-9A2E-0370-F08DC39E6600}"/>
              </a:ext>
            </a:extLst>
          </p:cNvPr>
          <p:cNvSpPr txBox="1">
            <a:spLocks/>
          </p:cNvSpPr>
          <p:nvPr/>
        </p:nvSpPr>
        <p:spPr>
          <a:xfrm>
            <a:off x="5323452" y="472287"/>
            <a:ext cx="3754222" cy="5913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highlight>
                  <a:srgbClr val="C0C0C0"/>
                </a:highligh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Triangle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Perspective of Relocation: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Shaped by </a:t>
            </a: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 gravitational forces:</a:t>
            </a:r>
            <a:endParaRPr lang="en-US" altLang="zh-CN" sz="1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720000" lvl="1" indent="-34290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Trade linkages 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between B-O and between B-D</a:t>
            </a:r>
          </a:p>
          <a:p>
            <a:pPr marL="1177200" lvl="2" indent="-342900">
              <a:buFont typeface="Wingdings" panose="05000000000000000000" pitchFamily="2" charset="2"/>
              <a:buChar char="p"/>
            </a:pP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 relative easing of access to the 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buyer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from the 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destination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(a 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pull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factor) versus the 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origin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(a 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push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factor) can motivate a buyer to shift its sourcing network</a:t>
            </a:r>
          </a:p>
          <a:p>
            <a:pPr marL="1177200" lvl="2" indent="-342900">
              <a:buFont typeface="Wingdings" panose="05000000000000000000" pitchFamily="2" charset="2"/>
              <a:buChar char="p"/>
            </a:pP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Geo,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institutional, cultural distance; tariffs </a:t>
            </a:r>
          </a:p>
          <a:p>
            <a:pPr marL="7200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Relocation barriers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between O-D</a:t>
            </a:r>
          </a:p>
          <a:p>
            <a:pPr marL="1177200" marR="0" lvl="2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fixed investment, supply chain shifting costs</a:t>
            </a:r>
          </a:p>
          <a:p>
            <a:pPr marL="7200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1177200" lvl="2" indent="-342900">
              <a:buFont typeface="Wingdings" panose="05000000000000000000" pitchFamily="2" charset="2"/>
              <a:buChar char="p"/>
            </a:pPr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1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C1267FB-31BB-9B9B-E6A3-058C4FA81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6" y="546101"/>
            <a:ext cx="5361307" cy="595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68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5FAAA-B31A-1B0A-1A21-245AE0246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BB4FA3-B31B-756E-7B11-C6396AB08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>
                <a:solidFill>
                  <a:schemeClr val="tx1"/>
                </a:solidFill>
              </a:rPr>
              <a:t>6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EDB14F7-C7C9-86DE-B176-7143DCDF3479}"/>
              </a:ext>
            </a:extLst>
          </p:cNvPr>
          <p:cNvSpPr/>
          <p:nvPr/>
        </p:nvSpPr>
        <p:spPr bwMode="auto">
          <a:xfrm>
            <a:off x="0" y="2472267"/>
            <a:ext cx="9144000" cy="17459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75000"/>
                </a:schemeClr>
              </a:gs>
              <a:gs pos="32000">
                <a:schemeClr val="accent1">
                  <a:lumMod val="45000"/>
                  <a:lumOff val="55000"/>
                </a:schemeClr>
              </a:gs>
              <a:gs pos="72052">
                <a:srgbClr val="6194C9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07950"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zh-CN" altLang="en-US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288C166-FD39-F480-1EBC-5F122C9F209F}"/>
              </a:ext>
            </a:extLst>
          </p:cNvPr>
          <p:cNvSpPr txBox="1"/>
          <p:nvPr/>
        </p:nvSpPr>
        <p:spPr>
          <a:xfrm>
            <a:off x="1526117" y="2791255"/>
            <a:ext cx="6091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2. Literature</a:t>
            </a:r>
            <a:endParaRPr lang="zh-CN" altLang="en-US" sz="6600" dirty="0">
              <a:solidFill>
                <a:schemeClr val="bg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232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1461B-2F44-106E-9D15-F7C81D97A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54091E4-0FBF-5EC2-3697-03ACCBEF2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1970E562-7276-06E1-0946-FBA163210F98}"/>
              </a:ext>
            </a:extLst>
          </p:cNvPr>
          <p:cNvSpPr txBox="1">
            <a:spLocks/>
          </p:cNvSpPr>
          <p:nvPr/>
        </p:nvSpPr>
        <p:spPr>
          <a:xfrm>
            <a:off x="250825" y="397936"/>
            <a:ext cx="8642350" cy="5913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Gravity and Production Relocation:</a:t>
            </a:r>
          </a:p>
          <a:p>
            <a:pPr>
              <a:lnSpc>
                <a:spcPct val="150000"/>
              </a:lnSpc>
            </a:pPr>
            <a:endParaRPr lang="en-US" altLang="zh-CN" sz="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00050" indent="-400050">
              <a:lnSpc>
                <a:spcPct val="150000"/>
              </a:lnSpc>
              <a:spcBef>
                <a:spcPts val="0"/>
              </a:spcBef>
              <a:buFont typeface="+mj-lt"/>
              <a:buAutoNum type="romanUcPeriod"/>
            </a:pP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Gravity in FDI 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</a:pPr>
            <a:endParaRPr lang="en-US" altLang="zh-CN" sz="1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romanUcPeriod"/>
            </a:pPr>
            <a:endParaRPr lang="en-US" altLang="zh-CN" sz="1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romanUcPeriod"/>
            </a:pPr>
            <a:endParaRPr lang="en-US" altLang="zh-CN" sz="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Multinational firms transfer productive capacity 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across borders by establishing or acquiring foreign affiliates (Falk, 2016; Kox and Rojas-Romagosa, 2020; Di Ubaldo and Gasiorek, 2022; Jiang et al., 2024;  Larch and Yotov, 2025)</a:t>
            </a: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Vertical FDI: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Production stages are fragmented across countries</a:t>
            </a: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Horizontal FDI: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Firms replicate production across market</a:t>
            </a:r>
          </a:p>
          <a:p>
            <a:pPr marL="400050" indent="-400050">
              <a:lnSpc>
                <a:spcPct val="150000"/>
              </a:lnSpc>
              <a:spcBef>
                <a:spcPts val="0"/>
              </a:spcBef>
              <a:buFont typeface="+mj-lt"/>
              <a:buAutoNum type="romanUcPeriod"/>
            </a:pP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Gravity in Trade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</a:pPr>
            <a:endParaRPr lang="en-US" altLang="zh-CN" sz="1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romanUcPeriod"/>
            </a:pPr>
            <a:endParaRPr lang="en-US" altLang="zh-CN" sz="1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romanUcPeriod"/>
            </a:pPr>
            <a:endParaRPr lang="en-US" altLang="zh-CN" sz="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Modern GVCs often coordinate production through non-equity relationships 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(Grossman and </a:t>
            </a:r>
            <a:r>
              <a:rPr lang="en-US" altLang="zh-CN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Helpman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2002; </a:t>
            </a:r>
            <a:r>
              <a:rPr lang="en-US" altLang="zh-CN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Antras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2015; </a:t>
            </a:r>
            <a:r>
              <a:rPr lang="en-US" altLang="zh-CN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Antras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and De Gortari, 2020)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marL="1257300" lvl="2" indent="-342900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Outsourcing and contract manufacturing; e.g. Apple’s assembling in China</a:t>
            </a:r>
          </a:p>
          <a:p>
            <a:pPr marL="1257300" lvl="2" indent="-342900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Relocation manifests in trade flows rather than investment</a:t>
            </a: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Reduced-form specifications &amp; structural frameworks 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(Anderson and Van </a:t>
            </a:r>
            <a:r>
              <a:rPr lang="en-US" altLang="zh-CN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Wincoop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2003; Caliendo and Parro, 2015; Mayer et al., 2025)</a:t>
            </a: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n-US" altLang="zh-CN" sz="3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R="0" lvl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800" b="1" i="1" u="sng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kumimoji="0" lang="en-US" altLang="zh-CN" sz="1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oth</a:t>
            </a:r>
            <a:r>
              <a:rPr kumimoji="0" lang="en-US" altLang="zh-CN" sz="1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traditions analyze bilateral relationships in isolation. </a:t>
            </a:r>
            <a:endParaRPr lang="en-US" altLang="zh-CN" sz="1800" i="1" u="sng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371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07C57-4E51-9474-7E22-8B209211B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304F271-A850-BA32-49BB-1FA037C9E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F6699542-4CAD-B47B-7E21-B0BEC81598E2}"/>
              </a:ext>
            </a:extLst>
          </p:cNvPr>
          <p:cNvSpPr txBox="1">
            <a:spLocks/>
          </p:cNvSpPr>
          <p:nvPr/>
        </p:nvSpPr>
        <p:spPr>
          <a:xfrm>
            <a:off x="188383" y="516470"/>
            <a:ext cx="8769350" cy="5913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Recent work recognizing the networked dimension:</a:t>
            </a:r>
          </a:p>
          <a:p>
            <a:pPr>
              <a:lnSpc>
                <a:spcPct val="150000"/>
              </a:lnSpc>
            </a:pPr>
            <a:endParaRPr lang="en-US" altLang="zh-CN" sz="7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00050" indent="-400050">
              <a:lnSpc>
                <a:spcPct val="150000"/>
              </a:lnSpc>
              <a:spcBef>
                <a:spcPts val="0"/>
              </a:spcBef>
              <a:buFont typeface="+mj-lt"/>
              <a:buAutoNum type="romanUcPeriod"/>
            </a:pP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Structural models incorporating multinational production</a:t>
            </a:r>
            <a:endParaRPr lang="en-US" altLang="zh-CN" sz="1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romanUcPeriod"/>
            </a:pPr>
            <a:endParaRPr lang="en-US" altLang="zh-CN" sz="1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romanUcPeriod"/>
            </a:pPr>
            <a:endParaRPr lang="en-US" altLang="zh-CN" sz="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Firms produce across multiple locations to serve global markets (Cai and Xiang, 2025; Cai et al., 2025)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n-US" altLang="zh-CN" sz="6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00050" indent="-400050">
              <a:lnSpc>
                <a:spcPct val="150000"/>
              </a:lnSpc>
              <a:spcBef>
                <a:spcPts val="0"/>
              </a:spcBef>
              <a:buFont typeface="+mj-lt"/>
              <a:buAutoNum type="romanUcPeriod"/>
            </a:pP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Search-and-matching frameworks embedded in gravity</a:t>
            </a:r>
            <a:endParaRPr lang="en-US" altLang="zh-CN" sz="1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romanUcPeriod"/>
            </a:pPr>
            <a:endParaRPr lang="en-US" altLang="zh-CN" sz="1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romanUcPeriod"/>
            </a:pPr>
            <a:endParaRPr lang="en-US" altLang="zh-CN" sz="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 costs of switching suppliers (Grossman et al., 2024; </a:t>
            </a:r>
            <a:r>
              <a:rPr lang="en-US" altLang="zh-CN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Arkolakis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et al., 2023).</a:t>
            </a: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n-US" altLang="zh-CN" sz="6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00050" marR="0" lvl="0" indent="-4000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GVC measurement literature tracing the structural change of production networks 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(Gao et al., 2022, 2025; Wang et al., 2025)</a:t>
            </a:r>
          </a:p>
          <a:p>
            <a:pPr marL="400050" marR="0" lvl="0" indent="-4000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endParaRPr kumimoji="0" lang="en-US" altLang="zh-CN" sz="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00050" lvl="0" indent="-400050" defTabSz="457200">
              <a:lnSpc>
                <a:spcPct val="150000"/>
              </a:lnSpc>
              <a:spcBef>
                <a:spcPts val="0"/>
              </a:spcBef>
              <a:buFont typeface="+mj-lt"/>
              <a:buAutoNum type="romanUcPeriod"/>
              <a:defRPr/>
            </a:pPr>
            <a:r>
              <a:rPr lang="en-US" altLang="zh-CN" sz="18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ausal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inference to study trade diversion following policy </a:t>
            </a:r>
            <a:r>
              <a:rPr lang="en-US" altLang="zh-CN" sz="18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shocks </a:t>
            </a: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Flaaen</a:t>
            </a: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and Pierce, 2019; Zhang 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et al.,2023; Freund et al., 2024; Tan, 2024; Handley et al., 2025)</a:t>
            </a:r>
          </a:p>
          <a:p>
            <a:pPr marL="400050" lvl="0" indent="-400050" defTabSz="457200">
              <a:lnSpc>
                <a:spcPct val="150000"/>
              </a:lnSpc>
              <a:spcBef>
                <a:spcPts val="0"/>
              </a:spcBef>
              <a:buFont typeface="+mj-lt"/>
              <a:buAutoNum type="romanUcPeriod"/>
              <a:defRPr/>
            </a:pPr>
            <a:endParaRPr kumimoji="0" lang="en-US" altLang="zh-CN" sz="1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0" defTabSz="457200">
              <a:lnSpc>
                <a:spcPct val="150000"/>
              </a:lnSpc>
              <a:spcBef>
                <a:spcPts val="0"/>
              </a:spcBef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REMAINING GAPS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Structural models 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rely on complex simulations; </a:t>
            </a:r>
            <a:r>
              <a:rPr kumimoji="0" lang="en-US" altLang="zh-CN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GVC measures 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are primarily descriptive; </a:t>
            </a:r>
            <a:r>
              <a:rPr kumimoji="0" lang="en-US" altLang="zh-CN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Causal studies 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present the incomplete view due to the data limitation</a:t>
            </a:r>
          </a:p>
          <a:p>
            <a:pPr marL="400050" marR="0" lvl="0" indent="-4000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18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863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A606FB8-BB59-81AE-D30F-6500D200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55A7-A35B-480C-AC6A-DAB02332591F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4A79430B-FA9B-7AB7-9922-C976CC3470E5}"/>
              </a:ext>
            </a:extLst>
          </p:cNvPr>
          <p:cNvSpPr txBox="1">
            <a:spLocks/>
          </p:cNvSpPr>
          <p:nvPr/>
        </p:nvSpPr>
        <p:spPr>
          <a:xfrm>
            <a:off x="328083" y="584203"/>
            <a:ext cx="8293100" cy="5913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What the paper did:</a:t>
            </a:r>
          </a:p>
          <a:p>
            <a:pPr>
              <a:lnSpc>
                <a:spcPct val="150000"/>
              </a:lnSpc>
            </a:pP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00050" indent="-400050">
              <a:lnSpc>
                <a:spcPct val="150000"/>
              </a:lnSpc>
              <a:spcBef>
                <a:spcPts val="0"/>
              </a:spcBef>
              <a:buFont typeface="+mj-lt"/>
              <a:buAutoNum type="romanUcPeriod"/>
            </a:pP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Developed a measure of global production relocation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that explicitly identifies </a:t>
            </a:r>
            <a:r>
              <a:rPr lang="en-US" altLang="zh-CN" sz="18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origins</a:t>
            </a: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18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destinations</a:t>
            </a: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and</a:t>
            </a: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buyer economies</a:t>
            </a: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</a:pPr>
            <a:endParaRPr lang="en-US" altLang="zh-CN" sz="1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romanUcPeriod"/>
            </a:pPr>
            <a:endParaRPr lang="en-US" altLang="zh-CN" sz="1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romanUcPeriod"/>
            </a:pPr>
            <a:endParaRPr lang="en-US" altLang="zh-CN" sz="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Trace changes overtime in the structure of the buyer-driven global relocation</a:t>
            </a:r>
          </a:p>
          <a:p>
            <a:pPr marL="400050" indent="-400050" algn="just">
              <a:lnSpc>
                <a:spcPct val="150000"/>
              </a:lnSpc>
              <a:spcBef>
                <a:spcPts val="600"/>
              </a:spcBef>
              <a:buFont typeface="+mj-lt"/>
              <a:buAutoNum type="romanUcPeriod"/>
            </a:pP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Estimate a triangular gravity model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that uncovers a</a:t>
            </a: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two-stage relocation mechanism 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 buyer-driven production networks</a:t>
            </a:r>
          </a:p>
          <a:p>
            <a:pPr marL="800100" marR="0" lvl="1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rigins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are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pushed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into adjustment by their cost-based exposure to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buyer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-specific demand shock</a:t>
            </a:r>
          </a:p>
          <a:p>
            <a:pPr marL="800100" marR="0" lvl="1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Displaced production capacity is </a:t>
            </a: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pulled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toward </a:t>
            </a: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destinations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that offer more favorable access to the same </a:t>
            </a:r>
            <a:r>
              <a:rPr lang="en-US" altLang="zh-CN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buyer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’s market</a:t>
            </a:r>
          </a:p>
          <a:p>
            <a:pPr marL="800100" marR="0" lvl="1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 pronounced asymmetry in effects of tariffs and geopolitica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 tensions</a:t>
            </a:r>
            <a:endParaRPr lang="en-US" altLang="zh-CN" sz="18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9536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510f98a0-94f5-40d9-a4ce-15c0afaec736"/>
  <p:tag name="COMMONDATA" val="eyJoZGlkIjoiZmE2YTQzNDkyMmI2OTBkNzBkNDI5ODI1NGRiMDFkMTEifQ=="/>
</p:tagLst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1">
            <a:lumMod val="20000"/>
            <a:lumOff val="80000"/>
            <a:alpha val="51000"/>
          </a:schemeClr>
        </a:solidFill>
      </a:spPr>
      <a:bodyPr anchor="ctr"/>
      <a:lstStyle>
        <a:defPPr indent="-107950" eaLnBrk="1" fontAlgn="auto" hangingPunct="1">
          <a:lnSpc>
            <a:spcPct val="125000"/>
          </a:lnSpc>
          <a:spcBef>
            <a:spcPts val="0"/>
          </a:spcBef>
          <a:spcAft>
            <a:spcPts val="0"/>
          </a:spcAft>
          <a:buFont typeface="Arial" panose="020B0604020202020204" pitchFamily="34" charset="0"/>
          <a:buChar char="•"/>
          <a:defRPr sz="17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2544</TotalTime>
  <Words>1803</Words>
  <Application>Microsoft Office PowerPoint</Application>
  <PresentationFormat>全屏显示(4:3)</PresentationFormat>
  <Paragraphs>308</Paragraphs>
  <Slides>39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47" baseType="lpstr">
      <vt:lpstr>微软雅黑</vt:lpstr>
      <vt:lpstr>Arial</vt:lpstr>
      <vt:lpstr>Calibri</vt:lpstr>
      <vt:lpstr>Calibri Light</vt:lpstr>
      <vt:lpstr>Cambria Math</vt:lpstr>
      <vt:lpstr>Times New Roman</vt:lpstr>
      <vt:lpstr>Wingdings</vt:lpstr>
      <vt:lpstr>Office 主题</vt:lpstr>
      <vt:lpstr>Global Production Relocation with Gravity: A Triangle Perspective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amss-iss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unknown</dc:creator>
  <cp:lastModifiedBy>xiang gao</cp:lastModifiedBy>
  <cp:revision>1879</cp:revision>
  <dcterms:created xsi:type="dcterms:W3CDTF">2020-01-03T09:27:00Z</dcterms:created>
  <dcterms:modified xsi:type="dcterms:W3CDTF">2026-04-11T12:44:37Z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05AD6A17D6074492AFC149F492016A12</vt:lpwstr>
  </property>
  <property fmtid="{D5CDD505-2E9C-101B-9397-08002B2CF9AE}" pid="3" name="KSOProductBuildVer">
    <vt:lpwstr>2052-11.1.0.13703</vt:lpwstr>
  </property>
</Properties>
</file>