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2" d="100"/>
          <a:sy n="102" d="100"/>
        </p:scale>
        <p:origin x="168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AI Scale Effects</c:v>
                </c:pt>
              </c:strCache>
            </c:strRef>
          </c:tx>
          <c:spPr>
            <a:solidFill>
              <a:srgbClr val="1F8A70"/>
            </a:solidFill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2007–2012</c:v>
                </c:pt>
                <c:pt idx="1">
                  <c:v>2012–2017</c:v>
                </c:pt>
                <c:pt idx="2">
                  <c:v>2017–2021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204.2</c:v>
                </c:pt>
                <c:pt idx="1">
                  <c:v>385.3</c:v>
                </c:pt>
                <c:pt idx="2">
                  <c:v>464.9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5B-4184-BFB1-7F1D512C15B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VA/AI Intensity Effect</c:v>
                </c:pt>
              </c:strCache>
            </c:strRef>
          </c:tx>
          <c:spPr>
            <a:solidFill>
              <a:srgbClr val="C0392B"/>
            </a:solidFill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2007–2012</c:v>
                </c:pt>
                <c:pt idx="1">
                  <c:v>2012–2017</c:v>
                </c:pt>
                <c:pt idx="2">
                  <c:v>2017–2021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-110</c:v>
                </c:pt>
                <c:pt idx="1">
                  <c:v>-284.5</c:v>
                </c:pt>
                <c:pt idx="2">
                  <c:v>-343.2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5B-4184-BFB1-7F1D512C15B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Ghosh Network Effect</c:v>
                </c:pt>
              </c:strCache>
            </c:strRef>
          </c:tx>
          <c:spPr>
            <a:solidFill>
              <a:srgbClr val="D9A441"/>
            </a:solidFill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2007–2012</c:v>
                </c:pt>
                <c:pt idx="1">
                  <c:v>2012–2017</c:v>
                </c:pt>
                <c:pt idx="2">
                  <c:v>2017–2021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5.8</c:v>
                </c:pt>
                <c:pt idx="1">
                  <c:v>-0.8</c:v>
                </c:pt>
                <c:pt idx="2">
                  <c:v>-21.8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5B-4184-BFB1-7F1D512C15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B7390"/>
                </a:solidFill>
                <a:latin typeface="Calibri"/>
              </a:defRPr>
            </a:pPr>
            <a:endParaRPr lang="zh-CN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B7390"/>
                </a:solidFill>
                <a:latin typeface="Calibri"/>
              </a:defRPr>
            </a:pPr>
            <a:endParaRPr lang="zh-CN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
              <a:latin typeface="Calibri"/>
              <a:cs typeface="Calibri"/>
            </a:defRPr>
          </a:pPr>
          <a:endParaRPr lang="zh-CN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5683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 and introduction. One-sentence framing: this paper asks how AI innovation — expressed as an inter-industry flow table structurally aligned with input-output tables — reshapes China's production network and trade structure. Preview ~25-30 min, 7 parts.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 technical points: the attribution injection (r = VA/AI) ensures only AI-attributable value added is injected, so the decomposition closes. The polar decomposition guarantees five terms sum exactly to the total output change, closure error &lt; 10^{-9}.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chart shows contribution rates per sub-period. Green = AI scale (three categories total), red = VA/AI intensity, gold = network effect. The scissors: AI flow growth outpaces value-added growth — China's global output pull is increasingly driven by AI-intensity not factor accumulation. Network effect −2.46 trillion in 2017–2021 precisely aligns with trade friction timing.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point: 93-97% stays domestic — China's large domestic market and integrated supply chain absorb most of the supply-side expansion; mutually corroborates the regression's 'domestic-dominant' finding. Second: the two structural shifts show that geopolitical disruption redirected rather than eliminated AI spillovers.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Emphasize 'matching estimator to data': flows → PPML, unit-interval coefficients → fractional logit. The 3-way FE design absorbs any time-varying industry-level confounders; identification is sharper than industry-level studies because it exploits within-pair variation.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Core numbers: domestic flow +0.0252***, import flow −0.0747***; domestic coefficient +0.0290***, import coefficient −0.0769***. AI is not uniformly growing all intermediate transactions — it shows a stark domestic-strong, import-weak asymmetry. The two-table design is not redundant: flows answer the quantity question, coefficients answer the structure question. Fractional logit coefficients are log-odds; we interpret sign and significance, not magnitude.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Four robustness checks: one sentence each. For endogeneity, the lag strategy and the IV strategy are mutually reinforcing. Proactively disclosing the IV exclusion restriction concern and the imprecise import-equation IV is better than waiting for a referee to raise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 extensions. First: AI works through foundational and traditional manufacturing sectors, not just high-tech internal loops — tech-intensive sectors' import promotion reflects high-end complementarity. Second: functional AI has the strongest structural reshaping effect. Third: σ ≤ 1 from structural estimation corroborates the 'AI is complementary to existing tech' interpretation.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Conclusions map back to three hypotheses. Four policy implications are direct corollaries of the findings: heterogeneity → prioritize traditional manufacturing; moderation → build non-AI base; H2/H3 → technology-driven domesticization not decoupling; AI category → functional AI in industrial settings. Final sentence elevates the framing.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Q&amp;A backup responses:
[κ identification] We acknowledge κdom and κimp enter only as a difference (the price wedge Bij); they are not separately identified. Recovering them from relative domestic-vs-import share elasticities is a natural extension.
[ρ sensitivity] Import substitution is a conditional result requiring ρ clearly above 1. We provide full sensitivity tables B.7 &amp; B.9.
[IV exclusion] The exclusion restriction assumes US/Japan AI affects China's input structure only through AI flows; US/Japan tech could also work through imported goods quality — we acknowledge this and treat the import-side IV result cautiously.
[Ghosh attribution] r = VA/AI imposes proportional attribution; the level estimates of spillovers should be interpreted as cross-period structural comparisons, not absolute values.
[vs. robot literature] Robot measures capture only the 'use side'; our flow table captures both production and use sides and is structurally aligned with I-O tables, enabling network-level analysis.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through the seven parts: motivation → theory → data → Ghosh decomposition for H1 → regression for H2 &amp; H3 → heterogeneity &amp; moderation → conclusions.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Emphasize three things: policy mandate is unprecedented; AI innovation scale is growing exponentially; but the network question — who produces AI, who uses it, how does it rewrite input sourcing — has never been quantified. These three questions map directly to the three hypotheses.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through each pair: Gap 1 is the methodological disconnect between two literatures — we bridge them with the flow table. Gap 2 is one-sided AI measurement — we go double-sided. Gap 3 is homogeneous TFP shocks — we introduce AI home-bias as the model's main axis.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Key extension: add the domestic-import sourcing layer as the model's main axis; nest the AI-technology layer inside domestic intermediates because AI is itself a domestic technology. The two structural features define AI as a region in parameter space {γ&gt;0, κdom&gt;κimp}; standard technology is the boundary case.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through three forces: intensification (ε&gt;1), sourcing substitution (ρ&gt;1 × home-bias), output expansion (η&gt;1). H1 holds unconditionally from market closure. For H2 &amp; H3, the domestic direction has all terms positive; the import direction is ambiguous and requires numerical evaluation.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Stress two points: import sign is remarkably stable (&gt;99.8% each year); domestic sign is 80%+ in early years, falls to ~70% later — so the text says 'covers the majority' not just the pooled number. Be upfront about the ρ threshold sensitivity: import substitution is a conditional result requiring ρ clearly above 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the four-step construction. The JS-distance placebo evidence is key: even after removing the five most-contributing IPC classes, the AI table is still significantly more distinct from the all-patent table than a random pseudo-AI table — it is not merely a scaled-down version of general patenting.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 facts: exponential scale with a 2014 inflection coinciding with the policy push; stable share (not measurement drift); 72% cross-industry spillover along a few concentrated pathways — equipment manufacturing + producer services dual-core. This pre-empts the industry heterogeneity finding.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" y="822960"/>
            <a:ext cx="146304" cy="146304"/>
          </a:xfrm>
          <a:prstGeom prst="ellipse">
            <a:avLst/>
          </a:prstGeom>
          <a:solidFill>
            <a:srgbClr val="CADCFC">
              <a:alpha val="4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2011680" y="1554480"/>
            <a:ext cx="146304" cy="146304"/>
          </a:xfrm>
          <a:prstGeom prst="ellipse">
            <a:avLst/>
          </a:prstGeom>
          <a:solidFill>
            <a:srgbClr val="CADCFC">
              <a:alpha val="4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188720" y="3108960"/>
            <a:ext cx="146304" cy="146304"/>
          </a:xfrm>
          <a:prstGeom prst="ellipse">
            <a:avLst/>
          </a:prstGeom>
          <a:solidFill>
            <a:srgbClr val="CADCFC">
              <a:alpha val="4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7498080" y="822960"/>
            <a:ext cx="146304" cy="146304"/>
          </a:xfrm>
          <a:prstGeom prst="ellipse">
            <a:avLst/>
          </a:prstGeom>
          <a:solidFill>
            <a:srgbClr val="CADCFC">
              <a:alpha val="45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8138160" y="2194560"/>
            <a:ext cx="146304" cy="146304"/>
          </a:xfrm>
          <a:prstGeom prst="ellipse">
            <a:avLst/>
          </a:prstGeom>
          <a:solidFill>
            <a:srgbClr val="CADCFC">
              <a:alpha val="45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6949440" y="4206240"/>
            <a:ext cx="146304" cy="146304"/>
          </a:xfrm>
          <a:prstGeom prst="ellipse">
            <a:avLst/>
          </a:prstGeom>
          <a:solidFill>
            <a:srgbClr val="CADCFC">
              <a:alpha val="45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8321040" y="4480560"/>
            <a:ext cx="146304" cy="146304"/>
          </a:xfrm>
          <a:prstGeom prst="ellipse">
            <a:avLst/>
          </a:prstGeom>
          <a:solidFill>
            <a:srgbClr val="CADCFC">
              <a:alpha val="4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640080" y="4297680"/>
            <a:ext cx="146304" cy="146304"/>
          </a:xfrm>
          <a:prstGeom prst="ellipse">
            <a:avLst/>
          </a:prstGeom>
          <a:solidFill>
            <a:srgbClr val="CADCFC">
              <a:alpha val="45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896112" y="896112"/>
            <a:ext cx="1188720" cy="731520"/>
          </a:xfrm>
          <a:prstGeom prst="line">
            <a:avLst/>
          </a:prstGeom>
          <a:noFill/>
          <a:ln w="9525">
            <a:solidFill>
              <a:srgbClr val="CADCFC">
                <a:alpha val="35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261872" y="1627632"/>
            <a:ext cx="822960" cy="1554480"/>
          </a:xfrm>
          <a:prstGeom prst="line">
            <a:avLst/>
          </a:prstGeom>
          <a:noFill/>
          <a:ln w="9525">
            <a:solidFill>
              <a:srgbClr val="CADCFC">
                <a:alpha val="35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571232" y="896112"/>
            <a:ext cx="640080" cy="1371600"/>
          </a:xfrm>
          <a:prstGeom prst="line">
            <a:avLst/>
          </a:prstGeom>
          <a:noFill/>
          <a:ln w="9525">
            <a:solidFill>
              <a:srgbClr val="CADCFC">
                <a:alpha val="35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022592" y="2267712"/>
            <a:ext cx="1188720" cy="2011680"/>
          </a:xfrm>
          <a:prstGeom prst="line">
            <a:avLst/>
          </a:prstGeom>
          <a:noFill/>
          <a:ln w="9525">
            <a:solidFill>
              <a:srgbClr val="CADCFC">
                <a:alpha val="3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1298448"/>
            <a:ext cx="7863840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How AI Innovation Reshapes China's</a:t>
            </a:r>
            <a:endParaRPr lang="en-US" sz="33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Production Network and Trade Structure</a:t>
            </a:r>
            <a:endParaRPr lang="en-US" sz="3300" dirty="0"/>
          </a:p>
        </p:txBody>
      </p:sp>
      <p:sp>
        <p:nvSpPr>
          <p:cNvPr id="15" name="Text 13"/>
          <p:cNvSpPr/>
          <p:nvPr/>
        </p:nvSpPr>
        <p:spPr>
          <a:xfrm>
            <a:off x="640080" y="2926080"/>
            <a:ext cx="7863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 from an AI Innovation Flow Table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03504" y="4032504"/>
            <a:ext cx="7863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Presenter: YANG HANQI(</a:t>
            </a:r>
            <a:r>
              <a:rPr lang="zh-CN" alt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杨翰奇</a:t>
            </a: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 |  June 2026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Global Ghosh-SDA Framework: Testing H1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502920" y="804672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Embedding China's AI innovation in a global supply network of 63 economies × 35 sectors = 2,205 units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610069" y="124878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Supply-Side Equilibrium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610069" y="1762632"/>
            <a:ext cx="36576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value added as primary input; all cross-border flows endogenous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610069" y="222656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AI-Attributed Injection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610069" y="2743444"/>
            <a:ext cx="36576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Inject only the value added attributable to China's AI use</a:t>
            </a:r>
            <a:endParaRPr lang="en-US" sz="1400" dirty="0"/>
          </a:p>
        </p:txBody>
      </p:sp>
      <p:sp>
        <p:nvSpPr>
          <p:cNvPr id="14" name="Text 9"/>
          <p:cNvSpPr/>
          <p:nvPr/>
        </p:nvSpPr>
        <p:spPr>
          <a:xfrm>
            <a:off x="610069" y="318668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5-Effect Exact Closure</a:t>
            </a:r>
            <a:endParaRPr lang="en-US" sz="1400" dirty="0"/>
          </a:p>
        </p:txBody>
      </p:sp>
      <p:sp>
        <p:nvSpPr>
          <p:cNvPr id="15" name="Text 10"/>
          <p:cNvSpPr/>
          <p:nvPr/>
        </p:nvSpPr>
        <p:spPr>
          <a:xfrm>
            <a:off x="610069" y="3495581"/>
            <a:ext cx="36576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AI scale effects + Ghosh network effect + VA/AI intensity effect; polar decomposition; residual &lt; 10⁻⁹</a:t>
            </a:r>
            <a:endParaRPr lang="en-US" sz="1400" dirty="0"/>
          </a:p>
        </p:txBody>
      </p:sp>
      <p:sp>
        <p:nvSpPr>
          <p:cNvPr id="18" name="Text 12"/>
          <p:cNvSpPr/>
          <p:nvPr/>
        </p:nvSpPr>
        <p:spPr>
          <a:xfrm>
            <a:off x="610069" y="4201668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Three Sub-periods</a:t>
            </a:r>
            <a:endParaRPr lang="en-US" sz="1400" dirty="0"/>
          </a:p>
        </p:txBody>
      </p:sp>
      <p:sp>
        <p:nvSpPr>
          <p:cNvPr id="19" name="Text 13"/>
          <p:cNvSpPr/>
          <p:nvPr/>
        </p:nvSpPr>
        <p:spPr>
          <a:xfrm>
            <a:off x="610069" y="4338828"/>
            <a:ext cx="36576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2007–2012 / 2012–2017 / 2017–2021</a:t>
            </a:r>
            <a:endParaRPr lang="en-US" sz="1400" dirty="0"/>
          </a:p>
        </p:txBody>
      </p:sp>
      <p:sp>
        <p:nvSpPr>
          <p:cNvPr id="20" name="Shape 14"/>
          <p:cNvSpPr/>
          <p:nvPr/>
        </p:nvSpPr>
        <p:spPr>
          <a:xfrm>
            <a:off x="4594860" y="1330452"/>
            <a:ext cx="4114800" cy="3310128"/>
          </a:xfrm>
          <a:prstGeom prst="roundRect">
            <a:avLst>
              <a:gd name="adj" fmla="val 1934"/>
            </a:avLst>
          </a:prstGeom>
          <a:solidFill>
            <a:srgbClr val="1E2761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21" name="Text 15"/>
          <p:cNvSpPr/>
          <p:nvPr/>
        </p:nvSpPr>
        <p:spPr>
          <a:xfrm>
            <a:off x="5285232" y="1463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the Supply-Side Ghosh Framework?</a:t>
            </a:r>
            <a:endParaRPr lang="en-US" sz="1350" dirty="0"/>
          </a:p>
        </p:txBody>
      </p:sp>
      <p:sp>
        <p:nvSpPr>
          <p:cNvPr id="22" name="Text 16"/>
          <p:cNvSpPr/>
          <p:nvPr/>
        </p:nvSpPr>
        <p:spPr>
          <a:xfrm>
            <a:off x="4663440" y="1920240"/>
            <a:ext cx="3977640" cy="2578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H1 is a supply-side proposition: AI lowers cost → supply expands, propagating along the 'allocation' direction;</a:t>
            </a: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 Global table makes cross-border transmission fully endogenous — spillover geography is identified;</a:t>
            </a: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 Output elasticity in Eq.(15) is structurally isomorphic to the Ghosh allocation chain — theory ↔ empirics are strictly matched;</a:t>
            </a: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④ AI flows measured only for China → identifies single-source global diffusion.</a:t>
            </a:r>
            <a:endParaRPr lang="en-US" sz="1400" dirty="0"/>
          </a:p>
        </p:txBody>
      </p:sp>
      <p:sp>
        <p:nvSpPr>
          <p:cNvPr id="23" name="Text 17"/>
          <p:cNvSpPr/>
          <p:nvPr/>
        </p:nvSpPr>
        <p:spPr>
          <a:xfrm>
            <a:off x="8641080" y="4773168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  <p:pic>
        <p:nvPicPr>
          <p:cNvPr id="120" name="Formula eq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069" y="1532632"/>
            <a:ext cx="1109600" cy="190000"/>
          </a:xfrm>
          <a:prstGeom prst="rect">
            <a:avLst/>
          </a:prstGeom>
        </p:spPr>
      </p:pic>
      <p:pic>
        <p:nvPicPr>
          <p:cNvPr id="121" name="Formula eq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069" y="2513444"/>
            <a:ext cx="1717600" cy="190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Result 1: 'Scale–Intensity' Scissor Effect; Network Effect Turns Negative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502920" y="853440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Contribution rates (%, relative to ΔX in each sub-period)</a:t>
            </a:r>
            <a:endParaRPr lang="en-US" sz="12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11480" y="1170432"/>
          <a:ext cx="5074920" cy="3401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3"/>
          <p:cNvSpPr/>
          <p:nvPr/>
        </p:nvSpPr>
        <p:spPr>
          <a:xfrm>
            <a:off x="5448886" y="848985"/>
            <a:ext cx="3329354" cy="5185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Scissors Open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5448886" y="1344168"/>
            <a:ext cx="3329354" cy="850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scale effects dominate (US$28.4→52.6 trillion); intensity effect deepens in negative: China's global output pull shifts from 'factor accumulation' to 'AI-densification' → H1 holds globally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5403166" y="2218944"/>
            <a:ext cx="3329354" cy="5185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Tech-method AI leads</a:t>
            </a:r>
            <a:endParaRPr lang="en-US" sz="1400" dirty="0"/>
          </a:p>
        </p:txBody>
      </p:sp>
      <p:sp>
        <p:nvSpPr>
          <p:cNvPr id="12" name="Text 7"/>
          <p:cNvSpPr/>
          <p:nvPr/>
        </p:nvSpPr>
        <p:spPr>
          <a:xfrm>
            <a:off x="5448886" y="2532888"/>
            <a:ext cx="3329354" cy="850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57%–61% of scale effects: the more fundamental and general-purpose the AI, the more it amplifies through the global network</a:t>
            </a:r>
            <a:endParaRPr lang="en-US" sz="1400" dirty="0"/>
          </a:p>
        </p:txBody>
      </p:sp>
      <p:sp>
        <p:nvSpPr>
          <p:cNvPr id="15" name="Text 9"/>
          <p:cNvSpPr/>
          <p:nvPr/>
        </p:nvSpPr>
        <p:spPr>
          <a:xfrm>
            <a:off x="5444783" y="3325182"/>
            <a:ext cx="3329354" cy="5185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Network effect reverses 2012–2017 then plunges</a:t>
            </a:r>
            <a:endParaRPr lang="en-US" sz="1400" dirty="0"/>
          </a:p>
        </p:txBody>
      </p:sp>
      <p:sp>
        <p:nvSpPr>
          <p:cNvPr id="16" name="Text 10"/>
          <p:cNvSpPr/>
          <p:nvPr/>
        </p:nvSpPr>
        <p:spPr>
          <a:xfrm>
            <a:off x="5444783" y="3994218"/>
            <a:ext cx="3329354" cy="850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Concentrated in transport equipment, electrical &amp; optical, basic metals, mining — quantitative supply-side evidence of 'slowbalization' and supply-chain restructuring</a:t>
            </a:r>
            <a:endParaRPr lang="en-US" sz="1400" dirty="0"/>
          </a:p>
        </p:txBody>
      </p:sp>
      <p:sp>
        <p:nvSpPr>
          <p:cNvPr id="17" name="Text 11"/>
          <p:cNvSpPr/>
          <p:nvPr/>
        </p:nvSpPr>
        <p:spPr>
          <a:xfrm>
            <a:off x="8641080" y="4773168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Result 2: Spillover Pattern — 'Internalization–Re-Spillover' with Two Structural Shifts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502920" y="804672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93%–97% absorbed domestically; offshore share: 6.54% → 2.72% → 4.99% (U-shape)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02920" y="1353312"/>
            <a:ext cx="2651760" cy="2770000"/>
          </a:xfrm>
          <a:prstGeom prst="roundRect">
            <a:avLst>
              <a:gd name="adj" fmla="val 2431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85800" y="149961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2007–2012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85800" y="17400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Resource-Pull Type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85800" y="2230000"/>
            <a:ext cx="2286000" cy="18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60.7% to developing economies; rest-of-world takes 43.5% of offshore spillover; commodity super-cycle drives outflow through energy–raw-material channels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118104" y="2340864"/>
            <a:ext cx="274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3392424" y="1353312"/>
            <a:ext cx="2551176" cy="2770000"/>
          </a:xfrm>
          <a:prstGeom prst="roundRect">
            <a:avLst>
              <a:gd name="adj" fmla="val 2431"/>
            </a:avLst>
          </a:prstGeom>
          <a:solidFill>
            <a:srgbClr val="FBF3E2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474720" y="149961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2012–2017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474720" y="17400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Advanced-Economy Service Type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474720" y="2230000"/>
            <a:ext cx="2286000" cy="18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1st restructuring: total spillover contracts 70%; 92.1% flows to advanced economies; US rises to #1 (US$97.4bn); developing-economy channel collapses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907024" y="2340864"/>
            <a:ext cx="274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181344" y="1353312"/>
            <a:ext cx="2551176" cy="2770000"/>
          </a:xfrm>
          <a:prstGeom prst="roundRect">
            <a:avLst>
              <a:gd name="adj" fmla="val 2431"/>
            </a:avLst>
          </a:prstGeom>
          <a:solidFill>
            <a:srgbClr val="1E2761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263640" y="149961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2017–2021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263640" y="17400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Regional Network Type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6263640" y="2230000"/>
            <a:ext cx="2286000" cy="18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2nd restructuring: Vietnam (US$58.4bn) &amp; Chinese Taipei (US$50.0bn) top the list; US drops to US$38.5bn; East Asian electronics chain + South Asian textile chain become new conduits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02920" y="4206240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b="1" i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takeaway: Supply chain restructuring did not cut China's global AI spillovers — it rewrote the routing. Regional production networks are replacing the transpacific direct channel.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641080" y="4773168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Industry-Pair Regressions: Empirical Strategy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502920" y="804672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Estimator choice strictly matched to distributional properties of each dependent variable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02920" y="1170432"/>
            <a:ext cx="4005072" cy="1755648"/>
          </a:xfrm>
          <a:prstGeom prst="roundRect">
            <a:avLst>
              <a:gd name="adj" fmla="val 3646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85800" y="1335024"/>
            <a:ext cx="420624" cy="420624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162" y="1444386"/>
            <a:ext cx="201900" cy="2019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43584" y="1353312"/>
            <a:ext cx="3108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Flow Equation: PPML (H2)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713232" y="1773936"/>
            <a:ext cx="361188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Flows are non-negative, zero-inflated, and right-skewed. Log OLS loses zeros and is inconsistent under heteroskedasticity. PPML preserves zeros, gives semi-elasticity interpretation, robust to arbitrary heteroskedasticity (Santos Silva &amp; Tenreyro, 2006).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663440" y="1170432"/>
            <a:ext cx="4005072" cy="1755648"/>
          </a:xfrm>
          <a:prstGeom prst="roundRect">
            <a:avLst>
              <a:gd name="adj" fmla="val 3646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846320" y="1335024"/>
            <a:ext cx="420624" cy="420624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5682" y="1444386"/>
            <a:ext cx="201900" cy="2019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394960" y="1353312"/>
            <a:ext cx="30723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Coefficient Equation: Fractional Logit (H3)</a:t>
            </a:r>
            <a:endParaRPr lang="en-US" sz="1250" dirty="0"/>
          </a:p>
        </p:txBody>
      </p:sp>
      <p:sp>
        <p:nvSpPr>
          <p:cNvPr id="13" name="Text 9"/>
          <p:cNvSpPr/>
          <p:nvPr/>
        </p:nvSpPr>
        <p:spPr>
          <a:xfrm>
            <a:off x="4873752" y="1773936"/>
            <a:ext cx="361188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requirement coefficients lie in [0, 1). Linear models produce out-of-range fitted values; log-odds cannot handle zeros. Fractional logit guarantees unit-interval predictions (Papke &amp; Wooldridge, 1996); coefficients are log-odds scale.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502920" y="3108960"/>
            <a:ext cx="8183880" cy="1444752"/>
          </a:xfrm>
          <a:prstGeom prst="roundRect">
            <a:avLst>
              <a:gd name="adj" fmla="val 4430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5" name="Text 11"/>
          <p:cNvSpPr/>
          <p:nvPr/>
        </p:nvSpPr>
        <p:spPr>
          <a:xfrm>
            <a:off x="713232" y="3236976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Identification</a:t>
            </a:r>
            <a:endParaRPr lang="en-US" sz="1250" dirty="0"/>
          </a:p>
        </p:txBody>
      </p:sp>
      <p:sp>
        <p:nvSpPr>
          <p:cNvPr id="16" name="Text 12"/>
          <p:cNvSpPr/>
          <p:nvPr/>
        </p:nvSpPr>
        <p:spPr>
          <a:xfrm>
            <a:off x="713232" y="3566160"/>
            <a:ext cx="7772400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regressor: ln(1 + AIᵢⱼₜ), the AI innovation flow produced by industry j and used by industry i;</a:t>
            </a:r>
            <a:endParaRPr lang="en-US" sz="1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3-way high-dimensional FEs: industry-pair + producing-industry × year + using-industry × year — absorbs all industry-level time-varying shocks; variation comes from within-pair dynamics;</a:t>
            </a:r>
            <a:endParaRPr lang="en-US" sz="1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errors clustered by industry pair; sample 2007–2021, 35×35 industry pairs.</a:t>
            </a:r>
            <a:endParaRPr lang="en-US" sz="1200" dirty="0"/>
          </a:p>
        </p:txBody>
      </p:sp>
      <p:sp>
        <p:nvSpPr>
          <p:cNvPr id="17" name="Text 13"/>
          <p:cNvSpPr/>
          <p:nvPr/>
        </p:nvSpPr>
        <p:spPr>
          <a:xfrm>
            <a:off x="8641080" y="4773168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Baseline Results: 'Domestic-Strong, Import-Weak' Asymmetric Pattern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502920" y="804672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H2 (PPML flows) and H3 (fractional logit coefficients) both supported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02920" y="1170432"/>
            <a:ext cx="4023360" cy="2487168"/>
          </a:xfrm>
          <a:prstGeom prst="roundRect">
            <a:avLst>
              <a:gd name="adj" fmla="val 2574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04088" y="1316736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Intermediate Flows (H2, PPML)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731520" y="1755648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Domestic flow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2331720" y="1755648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100" b="1" dirty="0">
                <a:solidFill>
                  <a:srgbClr val="1F8A7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+0.0252***</a:t>
            </a:r>
            <a:endParaRPr lang="en-US" sz="2100" dirty="0"/>
          </a:p>
        </p:txBody>
      </p:sp>
      <p:sp>
        <p:nvSpPr>
          <p:cNvPr id="8" name="Text 6"/>
          <p:cNvSpPr/>
          <p:nvPr/>
        </p:nvSpPr>
        <p:spPr>
          <a:xfrm>
            <a:off x="731520" y="2359152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flow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2331720" y="2359152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100" b="1" dirty="0">
                <a:solidFill>
                  <a:srgbClr val="1F8A7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+0.0170**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731520" y="2962656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 flow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331720" y="2962656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1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−0.0747***</a:t>
            </a:r>
            <a:endParaRPr lang="en-US" sz="2100" dirty="0"/>
          </a:p>
        </p:txBody>
      </p:sp>
      <p:sp>
        <p:nvSpPr>
          <p:cNvPr id="12" name="Shape 10"/>
          <p:cNvSpPr/>
          <p:nvPr/>
        </p:nvSpPr>
        <p:spPr>
          <a:xfrm>
            <a:off x="4727448" y="1170432"/>
            <a:ext cx="4023360" cy="2487168"/>
          </a:xfrm>
          <a:prstGeom prst="roundRect">
            <a:avLst>
              <a:gd name="adj" fmla="val 2574"/>
            </a:avLst>
          </a:prstGeom>
          <a:solidFill>
            <a:srgbClr val="FBF3E2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928616" y="1316736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Direct Req. Coefficients (H3, Frac. Logit)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4956048" y="1755648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Domestic coeff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556248" y="1755648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100" b="1" dirty="0">
                <a:solidFill>
                  <a:srgbClr val="1F8A7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+0.0290***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4956048" y="2359152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coeff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556248" y="2359152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100" b="1" dirty="0">
                <a:solidFill>
                  <a:srgbClr val="1F8A7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+0.0191*</a:t>
            </a:r>
            <a:endParaRPr lang="en-US" sz="2100" dirty="0"/>
          </a:p>
        </p:txBody>
      </p:sp>
      <p:sp>
        <p:nvSpPr>
          <p:cNvPr id="18" name="Text 16"/>
          <p:cNvSpPr/>
          <p:nvPr/>
        </p:nvSpPr>
        <p:spPr>
          <a:xfrm>
            <a:off x="4956048" y="2962656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 coeff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556248" y="2962656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1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−0.0769***</a:t>
            </a:r>
            <a:endParaRPr lang="en-US" sz="2100" dirty="0"/>
          </a:p>
        </p:txBody>
      </p:sp>
      <p:sp>
        <p:nvSpPr>
          <p:cNvPr id="26" name="Text 22"/>
          <p:cNvSpPr/>
          <p:nvPr/>
        </p:nvSpPr>
        <p:spPr>
          <a:xfrm>
            <a:off x="8641080" y="4773168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Robustness and Endogeneity Checks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502920" y="804672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results hold across multiple specifications and identification strategies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02920" y="1170432"/>
            <a:ext cx="2743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Robustness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16964" y="1708380"/>
            <a:ext cx="347472" cy="347472"/>
          </a:xfrm>
          <a:prstGeom prst="ellipse">
            <a:avLst/>
          </a:prstGeom>
          <a:solidFill>
            <a:srgbClr val="E8F0FE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307" y="1798723"/>
            <a:ext cx="166787" cy="166787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83308" y="170838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Log-log (OLS) specification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416964" y="2275308"/>
            <a:ext cx="347472" cy="347472"/>
          </a:xfrm>
          <a:prstGeom prst="ellipse">
            <a:avLst/>
          </a:prstGeom>
          <a:solidFill>
            <a:srgbClr val="E8F0FE"/>
          </a:solidFill>
          <a:ln/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307" y="2365651"/>
            <a:ext cx="166787" cy="166787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883308" y="2275308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 window to 2007–2023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416964" y="2842236"/>
            <a:ext cx="347472" cy="347472"/>
          </a:xfrm>
          <a:prstGeom prst="ellipse">
            <a:avLst/>
          </a:prstGeom>
          <a:solidFill>
            <a:srgbClr val="E8F0FE"/>
          </a:solidFill>
          <a:ln/>
        </p:spPr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307" y="2932579"/>
            <a:ext cx="166787" cy="166787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883308" y="2842236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Leontief (total) requirement coefficients</a:t>
            </a:r>
            <a:endParaRPr lang="en-US" sz="1200" dirty="0"/>
          </a:p>
        </p:txBody>
      </p:sp>
      <p:sp>
        <p:nvSpPr>
          <p:cNvPr id="14" name="Shape 9"/>
          <p:cNvSpPr/>
          <p:nvPr/>
        </p:nvSpPr>
        <p:spPr>
          <a:xfrm>
            <a:off x="416964" y="3409164"/>
            <a:ext cx="347472" cy="347472"/>
          </a:xfrm>
          <a:prstGeom prst="ellipse">
            <a:avLst/>
          </a:prstGeom>
          <a:solidFill>
            <a:srgbClr val="E8F0FE"/>
          </a:solidFill>
          <a:ln/>
        </p:spPr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307" y="3499507"/>
            <a:ext cx="166787" cy="166787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883308" y="3409164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Narrow-scope AI measure (Strategic Emerging Industries 2021 classification)</a:t>
            </a:r>
            <a:endParaRPr lang="en-US" sz="1200" dirty="0"/>
          </a:p>
        </p:txBody>
      </p:sp>
      <p:sp>
        <p:nvSpPr>
          <p:cNvPr id="17" name="Text 11"/>
          <p:cNvSpPr/>
          <p:nvPr/>
        </p:nvSpPr>
        <p:spPr>
          <a:xfrm>
            <a:off x="4128868" y="1170432"/>
            <a:ext cx="2743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Endogeneity</a:t>
            </a:r>
            <a:endParaRPr lang="en-US" sz="1400" dirty="0"/>
          </a:p>
        </p:txBody>
      </p:sp>
      <p:sp>
        <p:nvSpPr>
          <p:cNvPr id="18" name="Shape 12"/>
          <p:cNvSpPr/>
          <p:nvPr/>
        </p:nvSpPr>
        <p:spPr>
          <a:xfrm>
            <a:off x="3934265" y="1554480"/>
            <a:ext cx="4752535" cy="1640000"/>
          </a:xfrm>
          <a:prstGeom prst="roundRect">
            <a:avLst>
              <a:gd name="adj" fmla="val 4605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9" name="Text 13"/>
          <p:cNvSpPr/>
          <p:nvPr/>
        </p:nvSpPr>
        <p:spPr>
          <a:xfrm>
            <a:off x="4183434" y="1650000"/>
            <a:ext cx="432048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Strategy 1: One-period lagged regressor</a:t>
            </a:r>
            <a:endParaRPr lang="en-US" sz="1400" dirty="0"/>
          </a:p>
        </p:txBody>
      </p:sp>
      <p:sp>
        <p:nvSpPr>
          <p:cNvPr id="20" name="Text 14"/>
          <p:cNvSpPr/>
          <p:nvPr/>
        </p:nvSpPr>
        <p:spPr>
          <a:xfrm>
            <a:off x="4183434" y="1905000"/>
            <a:ext cx="4320486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Severs contemporaneous reverse causality; sign and significance of core coefficients unchanged.</a:t>
            </a:r>
            <a:endParaRPr lang="en-US" sz="1400" dirty="0"/>
          </a:p>
        </p:txBody>
      </p:sp>
      <p:sp>
        <p:nvSpPr>
          <p:cNvPr id="21" name="Text 15"/>
          <p:cNvSpPr/>
          <p:nvPr/>
        </p:nvSpPr>
        <p:spPr>
          <a:xfrm>
            <a:off x="4175148" y="2315000"/>
            <a:ext cx="43744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Strategy 2: US &amp; Japan AI stock IVs + control function</a:t>
            </a:r>
            <a:endParaRPr lang="en-US" sz="1400" dirty="0"/>
          </a:p>
        </p:txBody>
      </p:sp>
      <p:sp>
        <p:nvSpPr>
          <p:cNvPr id="22" name="Text 16"/>
          <p:cNvSpPr/>
          <p:nvPr/>
        </p:nvSpPr>
        <p:spPr>
          <a:xfrm>
            <a:off x="4175148" y="2575000"/>
            <a:ext cx="4374492" cy="5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Exogenous global frontier drives China's AI flows; first-stage coefficients 0.186 &amp; 0.581 (both significant); domestic-direction results maintained.</a:t>
            </a:r>
            <a:endParaRPr lang="en-US" sz="1400" dirty="0"/>
          </a:p>
        </p:txBody>
      </p:sp>
      <p:sp>
        <p:nvSpPr>
          <p:cNvPr id="23" name="Shape 17"/>
          <p:cNvSpPr/>
          <p:nvPr/>
        </p:nvSpPr>
        <p:spPr>
          <a:xfrm>
            <a:off x="3934265" y="3230000"/>
            <a:ext cx="4752535" cy="1639180"/>
          </a:xfrm>
          <a:prstGeom prst="roundRect">
            <a:avLst>
              <a:gd name="adj" fmla="val 4516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24" name="Text 18"/>
          <p:cNvSpPr/>
          <p:nvPr/>
        </p:nvSpPr>
        <p:spPr>
          <a:xfrm>
            <a:off x="4183434" y="3340000"/>
            <a:ext cx="432048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Limitations (transparent disclosure)</a:t>
            </a:r>
            <a:endParaRPr lang="en-US" sz="1400" dirty="0"/>
          </a:p>
        </p:txBody>
      </p:sp>
      <p:sp>
        <p:nvSpPr>
          <p:cNvPr id="25" name="Text 19"/>
          <p:cNvSpPr/>
          <p:nvPr/>
        </p:nvSpPr>
        <p:spPr>
          <a:xfrm>
            <a:off x="4183434" y="3610000"/>
            <a:ext cx="4320486" cy="11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 exclusion restriction requires US/Japan technology to affect China's input structure only through AI flows — this is debatable. Import-equation IV is imprecisely estimated; causal interpretation of import-side results is cautious. Fractional logit coefficients are not interpreted as marginal effects.</a:t>
            </a:r>
            <a:endParaRPr lang="en-US" sz="1400" dirty="0"/>
          </a:p>
        </p:txBody>
      </p:sp>
      <p:sp>
        <p:nvSpPr>
          <p:cNvPr id="26" name="Text 20"/>
          <p:cNvSpPr/>
          <p:nvPr/>
        </p:nvSpPr>
        <p:spPr>
          <a:xfrm>
            <a:off x="8641080" y="4773168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Extensions: Where and When Is the Effect Stronger?</a:t>
            </a:r>
            <a:endParaRPr lang="en-US" sz="2500" dirty="0"/>
          </a:p>
        </p:txBody>
      </p:sp>
      <p:sp>
        <p:nvSpPr>
          <p:cNvPr id="3" name="Shape 1"/>
          <p:cNvSpPr/>
          <p:nvPr/>
        </p:nvSpPr>
        <p:spPr>
          <a:xfrm>
            <a:off x="502920" y="1170432"/>
            <a:ext cx="2651760" cy="3218688"/>
          </a:xfrm>
          <a:prstGeom prst="roundRect">
            <a:avLst>
              <a:gd name="adj" fmla="val 2414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667512" y="1304776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Industry Heterogeneity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667512" y="1674775"/>
            <a:ext cx="2331720" cy="2611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side: primary industries and utilities show the most complete 'domestic up, import down' pattern. Use side: labor-intensive manufacturing is significant across all four dimensions — traditional sector upgrading is the main arena for import substitution; tech-intensive manufacturing using more AI actually promotes imports (complementarity).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3291840" y="1170432"/>
            <a:ext cx="2651760" cy="3218688"/>
          </a:xfrm>
          <a:prstGeom prst="roundRect">
            <a:avLst>
              <a:gd name="adj" fmla="val 2414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1" name="Text 7"/>
          <p:cNvSpPr/>
          <p:nvPr/>
        </p:nvSpPr>
        <p:spPr>
          <a:xfrm>
            <a:off x="3456432" y="1304776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 Category Heterogeneity</a:t>
            </a:r>
            <a:endParaRPr lang="en-US" sz="1300" dirty="0"/>
          </a:p>
        </p:txBody>
      </p:sp>
      <p:sp>
        <p:nvSpPr>
          <p:cNvPr id="12" name="Text 8"/>
          <p:cNvSpPr/>
          <p:nvPr/>
        </p:nvSpPr>
        <p:spPr>
          <a:xfrm>
            <a:off x="3456432" y="1674775"/>
            <a:ext cx="2331720" cy="2611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AI types: tech-methods, functional applications, domain applications. No significant flow-level differences across types, but structural effect on direct requirement coefficients differs significantly: functional AI (recognition, prediction, decision, control) has the strongest reshaping effect on per-unit sourcing.</a:t>
            </a:r>
            <a:endParaRPr lang="en-US" sz="1400" dirty="0"/>
          </a:p>
        </p:txBody>
      </p:sp>
      <p:sp>
        <p:nvSpPr>
          <p:cNvPr id="13" name="Shape 9"/>
          <p:cNvSpPr/>
          <p:nvPr/>
        </p:nvSpPr>
        <p:spPr>
          <a:xfrm>
            <a:off x="6080760" y="1170432"/>
            <a:ext cx="2651760" cy="3218688"/>
          </a:xfrm>
          <a:prstGeom prst="roundRect">
            <a:avLst>
              <a:gd name="adj" fmla="val 2414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6" name="Text 11"/>
          <p:cNvSpPr/>
          <p:nvPr/>
        </p:nvSpPr>
        <p:spPr>
          <a:xfrm>
            <a:off x="6245352" y="1304776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Moderation by Non-AI Tech Base</a:t>
            </a:r>
            <a:endParaRPr lang="en-US" sz="1300" dirty="0"/>
          </a:p>
        </p:txBody>
      </p:sp>
      <p:sp>
        <p:nvSpPr>
          <p:cNvPr id="17" name="Text 12"/>
          <p:cNvSpPr/>
          <p:nvPr/>
        </p:nvSpPr>
        <p:spPr>
          <a:xfrm>
            <a:off x="6245352" y="1674775"/>
            <a:ext cx="2331720" cy="2611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Interaction: domestic flow +0.0106***, domestic coeff +0.0116***, import flow −0.0174*** — a richer existing non-AI technology base amplifies AI's import-substitution effect. AI complements, not substitutes for, accumulated capabilities.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502920" y="444000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corroboration: minimum-distance estimation of AI–non-AI substitution elasticity σ yields σ ≤ 1 (complementarity), consistent with the moderation finding.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8641080" y="4773168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Conclusions and Policy Implications</a:t>
            </a:r>
            <a:endParaRPr lang="en-US" sz="2500" dirty="0"/>
          </a:p>
        </p:txBody>
      </p:sp>
      <p:sp>
        <p:nvSpPr>
          <p:cNvPr id="3" name="Shape 1"/>
          <p:cNvSpPr/>
          <p:nvPr/>
        </p:nvSpPr>
        <p:spPr>
          <a:xfrm>
            <a:off x="480060" y="877824"/>
            <a:ext cx="8183880" cy="1495806"/>
          </a:xfrm>
          <a:prstGeom prst="roundRect">
            <a:avLst>
              <a:gd name="adj" fmla="val 5303"/>
            </a:avLst>
          </a:prstGeom>
          <a:solidFill>
            <a:srgbClr val="1E2761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90372" y="98755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Three Conclusions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90372" y="1261872"/>
            <a:ext cx="77724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AI scale effects dominate output expansion; pull shifts from factor accumulation to AI-densification (H1). ② AI innovation creates a 'domestic-strong, import-weak' pattern: expands domestic flows/coefficients, crowds out import flows/coefficients (H2, H3). ③ Effects concentrate in foundational &amp; traditional manufacturing; functional AI strongest; non-AI tech base amplifies.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80060" y="2496018"/>
            <a:ext cx="4023360" cy="1069848"/>
          </a:xfrm>
          <a:prstGeom prst="roundRect">
            <a:avLst>
              <a:gd name="adj" fmla="val 6731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586153" y="2497074"/>
            <a:ext cx="3746461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View AI as a 'Network Reshaper'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51803" y="2945130"/>
            <a:ext cx="3746461" cy="5349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evaluation should include supply-chain coordination and input-structure metrics — not just AI sector output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4727448" y="2469583"/>
            <a:ext cx="4023360" cy="1069848"/>
          </a:xfrm>
          <a:prstGeom prst="roundRect">
            <a:avLst>
              <a:gd name="adj" fmla="val 6731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4" name="Text 10"/>
          <p:cNvSpPr/>
          <p:nvPr/>
        </p:nvSpPr>
        <p:spPr>
          <a:xfrm>
            <a:off x="4829908" y="2510790"/>
            <a:ext cx="37928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Build the Non-AI Tech Foundation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4829908" y="2838390"/>
            <a:ext cx="3792884" cy="5349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Digitalization and industrial software are amplifiers of AI dividends — 'AI+' requires solid '+digitalization'</a:t>
            </a:r>
            <a:endParaRPr lang="en-US" sz="1400" dirty="0"/>
          </a:p>
        </p:txBody>
      </p:sp>
      <p:sp>
        <p:nvSpPr>
          <p:cNvPr id="16" name="Shape 12"/>
          <p:cNvSpPr/>
          <p:nvPr/>
        </p:nvSpPr>
        <p:spPr>
          <a:xfrm>
            <a:off x="502920" y="3662934"/>
            <a:ext cx="4023360" cy="1069848"/>
          </a:xfrm>
          <a:prstGeom prst="roundRect">
            <a:avLst>
              <a:gd name="adj" fmla="val 6731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9" name="Text 14"/>
          <p:cNvSpPr/>
          <p:nvPr/>
        </p:nvSpPr>
        <p:spPr>
          <a:xfrm>
            <a:off x="586153" y="3717036"/>
            <a:ext cx="3746461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Technology-Driven Domesticization</a:t>
            </a:r>
            <a:endParaRPr lang="en-US" sz="1400" dirty="0"/>
          </a:p>
        </p:txBody>
      </p:sp>
      <p:sp>
        <p:nvSpPr>
          <p:cNvPr id="20" name="Text 15"/>
          <p:cNvSpPr/>
          <p:nvPr/>
        </p:nvSpPr>
        <p:spPr>
          <a:xfrm>
            <a:off x="651803" y="4074414"/>
            <a:ext cx="3746461" cy="5349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the import-substitution trend while stabilizing access to key high-tech inputs — structural upgrading, not decoupling</a:t>
            </a:r>
            <a:endParaRPr lang="en-US" sz="1400" dirty="0"/>
          </a:p>
        </p:txBody>
      </p:sp>
      <p:sp>
        <p:nvSpPr>
          <p:cNvPr id="21" name="Shape 16"/>
          <p:cNvSpPr/>
          <p:nvPr/>
        </p:nvSpPr>
        <p:spPr>
          <a:xfrm>
            <a:off x="4727448" y="3662934"/>
            <a:ext cx="4023360" cy="1069848"/>
          </a:xfrm>
          <a:prstGeom prst="roundRect">
            <a:avLst>
              <a:gd name="adj" fmla="val 6731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24" name="Text 18"/>
          <p:cNvSpPr/>
          <p:nvPr/>
        </p:nvSpPr>
        <p:spPr>
          <a:xfrm>
            <a:off x="4829908" y="3702439"/>
            <a:ext cx="37928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Functional AI × Industrial Scenes</a:t>
            </a:r>
            <a:endParaRPr lang="en-US" sz="1400" dirty="0"/>
          </a:p>
        </p:txBody>
      </p:sp>
      <p:sp>
        <p:nvSpPr>
          <p:cNvPr id="25" name="Text 19"/>
          <p:cNvSpPr/>
          <p:nvPr/>
        </p:nvSpPr>
        <p:spPr>
          <a:xfrm>
            <a:off x="4829908" y="4074414"/>
            <a:ext cx="3792884" cy="5349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Prioritize recognition/prediction/decision/control capabilities; smart manufacturing as the main implementation arena</a:t>
            </a:r>
            <a:endParaRPr lang="en-US" sz="1400" dirty="0"/>
          </a:p>
        </p:txBody>
      </p:sp>
      <p:sp>
        <p:nvSpPr>
          <p:cNvPr id="26" name="Text 20"/>
          <p:cNvSpPr/>
          <p:nvPr/>
        </p:nvSpPr>
        <p:spPr>
          <a:xfrm>
            <a:off x="502920" y="4723638"/>
            <a:ext cx="8138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Overarching direction: shift from 'develop the AI industry' to 'reshape the production network through AI'.</a:t>
            </a:r>
            <a:endParaRPr lang="en-US" sz="1200" dirty="0"/>
          </a:p>
        </p:txBody>
      </p:sp>
      <p:sp>
        <p:nvSpPr>
          <p:cNvPr id="27" name="Text 21"/>
          <p:cNvSpPr/>
          <p:nvPr/>
        </p:nvSpPr>
        <p:spPr>
          <a:xfrm>
            <a:off x="8565807" y="4869942"/>
            <a:ext cx="44103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05840" y="914400"/>
            <a:ext cx="128016" cy="128016"/>
          </a:xfrm>
          <a:prstGeom prst="ellipse">
            <a:avLst/>
          </a:prstGeom>
          <a:solidFill>
            <a:srgbClr val="CADCFC">
              <a:alpha val="4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2286000" y="1828800"/>
            <a:ext cx="128016" cy="128016"/>
          </a:xfrm>
          <a:prstGeom prst="ellipse">
            <a:avLst/>
          </a:prstGeom>
          <a:solidFill>
            <a:srgbClr val="CADCFC">
              <a:alpha val="4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463040" y="3566160"/>
            <a:ext cx="128016" cy="128016"/>
          </a:xfrm>
          <a:prstGeom prst="ellipse">
            <a:avLst/>
          </a:prstGeom>
          <a:solidFill>
            <a:srgbClr val="CADCFC">
              <a:alpha val="4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7680960" y="1005840"/>
            <a:ext cx="128016" cy="128016"/>
          </a:xfrm>
          <a:prstGeom prst="ellipse">
            <a:avLst/>
          </a:prstGeom>
          <a:solidFill>
            <a:srgbClr val="CADCFC">
              <a:alpha val="45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8229600" y="2743200"/>
            <a:ext cx="128016" cy="128016"/>
          </a:xfrm>
          <a:prstGeom prst="ellipse">
            <a:avLst/>
          </a:prstGeom>
          <a:solidFill>
            <a:srgbClr val="CADCFC">
              <a:alpha val="45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7132320" y="4297680"/>
            <a:ext cx="128016" cy="128016"/>
          </a:xfrm>
          <a:prstGeom prst="ellipse">
            <a:avLst/>
          </a:prstGeom>
          <a:solidFill>
            <a:srgbClr val="CADCFC">
              <a:alpha val="45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828800"/>
            <a:ext cx="76809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Thank You — Comments Welcome!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731520" y="274320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Q&amp;A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Presentation Roadmap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02920" y="1188720"/>
            <a:ext cx="3931920" cy="768096"/>
          </a:xfrm>
          <a:prstGeom prst="roundRect">
            <a:avLst>
              <a:gd name="adj" fmla="val 8333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67512" y="1298448"/>
            <a:ext cx="6217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1228578" y="1280160"/>
            <a:ext cx="3091143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Motivation &amp; Research Questions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4709160" y="1188720"/>
            <a:ext cx="3637671" cy="768096"/>
          </a:xfrm>
          <a:prstGeom prst="roundRect">
            <a:avLst>
              <a:gd name="adj" fmla="val 8333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4873752" y="1298448"/>
            <a:ext cx="6217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2800" dirty="0"/>
          </a:p>
        </p:txBody>
      </p:sp>
      <p:sp>
        <p:nvSpPr>
          <p:cNvPr id="13" name="Text 9"/>
          <p:cNvSpPr/>
          <p:nvPr/>
        </p:nvSpPr>
        <p:spPr>
          <a:xfrm>
            <a:off x="5434818" y="1280160"/>
            <a:ext cx="320626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Literature Gaps &amp; Contributions</a:t>
            </a:r>
            <a:endParaRPr lang="en-US" sz="1600" dirty="0"/>
          </a:p>
        </p:txBody>
      </p:sp>
      <p:sp>
        <p:nvSpPr>
          <p:cNvPr id="14" name="Shape 10"/>
          <p:cNvSpPr/>
          <p:nvPr/>
        </p:nvSpPr>
        <p:spPr>
          <a:xfrm>
            <a:off x="502920" y="2121408"/>
            <a:ext cx="3931920" cy="768096"/>
          </a:xfrm>
          <a:prstGeom prst="roundRect">
            <a:avLst>
              <a:gd name="adj" fmla="val 8333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5" name="Text 11"/>
          <p:cNvSpPr/>
          <p:nvPr/>
        </p:nvSpPr>
        <p:spPr>
          <a:xfrm>
            <a:off x="667512" y="2231136"/>
            <a:ext cx="6217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2800" dirty="0"/>
          </a:p>
        </p:txBody>
      </p:sp>
      <p:sp>
        <p:nvSpPr>
          <p:cNvPr id="18" name="Text 13"/>
          <p:cNvSpPr/>
          <p:nvPr/>
        </p:nvSpPr>
        <p:spPr>
          <a:xfrm>
            <a:off x="1228578" y="2212848"/>
            <a:ext cx="3091143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Theory: 4-Layer Network &amp; 3 Hypotheses</a:t>
            </a:r>
            <a:endParaRPr lang="en-US" sz="1600" dirty="0"/>
          </a:p>
        </p:txBody>
      </p:sp>
      <p:sp>
        <p:nvSpPr>
          <p:cNvPr id="19" name="Shape 14"/>
          <p:cNvSpPr/>
          <p:nvPr/>
        </p:nvSpPr>
        <p:spPr>
          <a:xfrm>
            <a:off x="4709160" y="2121408"/>
            <a:ext cx="3637671" cy="768096"/>
          </a:xfrm>
          <a:prstGeom prst="roundRect">
            <a:avLst>
              <a:gd name="adj" fmla="val 8333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20" name="Text 15"/>
          <p:cNvSpPr/>
          <p:nvPr/>
        </p:nvSpPr>
        <p:spPr>
          <a:xfrm>
            <a:off x="4873752" y="2231136"/>
            <a:ext cx="6217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2800" dirty="0"/>
          </a:p>
        </p:txBody>
      </p:sp>
      <p:sp>
        <p:nvSpPr>
          <p:cNvPr id="23" name="Text 17"/>
          <p:cNvSpPr/>
          <p:nvPr/>
        </p:nvSpPr>
        <p:spPr>
          <a:xfrm>
            <a:off x="5434818" y="2212848"/>
            <a:ext cx="320626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Data: AI Innovation Flow Table</a:t>
            </a:r>
            <a:endParaRPr lang="en-US" sz="1600" dirty="0"/>
          </a:p>
        </p:txBody>
      </p:sp>
      <p:sp>
        <p:nvSpPr>
          <p:cNvPr id="24" name="Shape 18"/>
          <p:cNvSpPr/>
          <p:nvPr/>
        </p:nvSpPr>
        <p:spPr>
          <a:xfrm>
            <a:off x="502920" y="3054096"/>
            <a:ext cx="3931920" cy="768096"/>
          </a:xfrm>
          <a:prstGeom prst="roundRect">
            <a:avLst>
              <a:gd name="adj" fmla="val 8333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25" name="Text 19"/>
          <p:cNvSpPr/>
          <p:nvPr/>
        </p:nvSpPr>
        <p:spPr>
          <a:xfrm>
            <a:off x="667512" y="3163824"/>
            <a:ext cx="6217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2800" dirty="0"/>
          </a:p>
        </p:txBody>
      </p:sp>
      <p:sp>
        <p:nvSpPr>
          <p:cNvPr id="28" name="Text 21"/>
          <p:cNvSpPr/>
          <p:nvPr/>
        </p:nvSpPr>
        <p:spPr>
          <a:xfrm>
            <a:off x="1228578" y="3145536"/>
            <a:ext cx="3091143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Ghosh-SDA: Hypothesis 1</a:t>
            </a:r>
            <a:endParaRPr lang="en-US" sz="1600" dirty="0"/>
          </a:p>
        </p:txBody>
      </p:sp>
      <p:sp>
        <p:nvSpPr>
          <p:cNvPr id="29" name="Shape 22"/>
          <p:cNvSpPr/>
          <p:nvPr/>
        </p:nvSpPr>
        <p:spPr>
          <a:xfrm>
            <a:off x="4709160" y="3054096"/>
            <a:ext cx="3637671" cy="768096"/>
          </a:xfrm>
          <a:prstGeom prst="roundRect">
            <a:avLst>
              <a:gd name="adj" fmla="val 8333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30" name="Text 23"/>
          <p:cNvSpPr/>
          <p:nvPr/>
        </p:nvSpPr>
        <p:spPr>
          <a:xfrm>
            <a:off x="4873752" y="3163824"/>
            <a:ext cx="6217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06</a:t>
            </a:r>
            <a:endParaRPr lang="en-US" sz="2800" dirty="0"/>
          </a:p>
        </p:txBody>
      </p:sp>
      <p:sp>
        <p:nvSpPr>
          <p:cNvPr id="33" name="Text 25"/>
          <p:cNvSpPr/>
          <p:nvPr/>
        </p:nvSpPr>
        <p:spPr>
          <a:xfrm>
            <a:off x="5434818" y="3145536"/>
            <a:ext cx="320626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Regression: Hypotheses 2 &amp; 3</a:t>
            </a:r>
            <a:endParaRPr lang="en-US" sz="1600" dirty="0"/>
          </a:p>
        </p:txBody>
      </p:sp>
      <p:sp>
        <p:nvSpPr>
          <p:cNvPr id="34" name="Shape 26"/>
          <p:cNvSpPr/>
          <p:nvPr/>
        </p:nvSpPr>
        <p:spPr>
          <a:xfrm>
            <a:off x="502920" y="3986784"/>
            <a:ext cx="3931920" cy="768096"/>
          </a:xfrm>
          <a:prstGeom prst="roundRect">
            <a:avLst>
              <a:gd name="adj" fmla="val 8333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35" name="Text 27"/>
          <p:cNvSpPr/>
          <p:nvPr/>
        </p:nvSpPr>
        <p:spPr>
          <a:xfrm>
            <a:off x="667512" y="4096512"/>
            <a:ext cx="6217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07</a:t>
            </a:r>
            <a:endParaRPr lang="en-US" sz="2800" dirty="0"/>
          </a:p>
        </p:txBody>
      </p:sp>
      <p:sp>
        <p:nvSpPr>
          <p:cNvPr id="38" name="Text 29"/>
          <p:cNvSpPr/>
          <p:nvPr/>
        </p:nvSpPr>
        <p:spPr>
          <a:xfrm>
            <a:off x="1228578" y="4078224"/>
            <a:ext cx="3091143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Extensions, Conclusions &amp; Policy</a:t>
            </a:r>
            <a:endParaRPr lang="en-US" sz="1600" dirty="0"/>
          </a:p>
        </p:txBody>
      </p:sp>
      <p:sp>
        <p:nvSpPr>
          <p:cNvPr id="39" name="Text 30"/>
          <p:cNvSpPr/>
          <p:nvPr/>
        </p:nvSpPr>
        <p:spPr>
          <a:xfrm>
            <a:off x="8641080" y="4773168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Motivation &amp; Research Questions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394598" y="813346"/>
            <a:ext cx="8776819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as a general-purpose technology — but its network-level impact is unmeasured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02920" y="1188250"/>
            <a:ext cx="493080" cy="457200"/>
          </a:xfrm>
          <a:prstGeom prst="ellipse">
            <a:avLst/>
          </a:prstGeom>
          <a:solidFill>
            <a:srgbClr val="E8F0FE"/>
          </a:solidFill>
          <a:ln/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1307122"/>
            <a:ext cx="236678" cy="219456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42999" y="1169962"/>
            <a:ext cx="4289793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Policy Context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1142999" y="1560576"/>
            <a:ext cx="4437717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China's 2024 Central Economic Work Conference launched the 'AI+' initiative; the 2025 Government Work Report called for sustained AI-driven industrial upgrading. AI is now at the core of China's industrial transformation agenda.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02920" y="2393851"/>
            <a:ext cx="493080" cy="457200"/>
          </a:xfrm>
          <a:prstGeom prst="ellipse">
            <a:avLst/>
          </a:prstGeom>
          <a:solidFill>
            <a:srgbClr val="E8F0FE"/>
          </a:solidFill>
          <a:ln/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792" y="2512723"/>
            <a:ext cx="236678" cy="219456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142999" y="2375563"/>
            <a:ext cx="4289793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Economic Reality</a:t>
            </a:r>
            <a:endParaRPr lang="en-US" sz="1600" dirty="0"/>
          </a:p>
        </p:txBody>
      </p:sp>
      <p:sp>
        <p:nvSpPr>
          <p:cNvPr id="11" name="Text 7"/>
          <p:cNvSpPr/>
          <p:nvPr/>
        </p:nvSpPr>
        <p:spPr>
          <a:xfrm>
            <a:off x="1142999" y="2742258"/>
            <a:ext cx="4437717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China's AI innovation has grown exponentially; smart manufacturing is spreading across industry; meanwhile the sourcing structure of intermediate inputs is shifting systematically.</a:t>
            </a:r>
            <a:endParaRPr lang="en-US" sz="1400" dirty="0"/>
          </a:p>
        </p:txBody>
      </p:sp>
      <p:sp>
        <p:nvSpPr>
          <p:cNvPr id="12" name="Shape 8"/>
          <p:cNvSpPr/>
          <p:nvPr/>
        </p:nvSpPr>
        <p:spPr>
          <a:xfrm>
            <a:off x="502920" y="3566625"/>
            <a:ext cx="493080" cy="457200"/>
          </a:xfrm>
          <a:prstGeom prst="ellipse">
            <a:avLst/>
          </a:prstGeom>
          <a:solidFill>
            <a:srgbClr val="E8F0FE"/>
          </a:solidFill>
          <a:ln/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792" y="3685497"/>
            <a:ext cx="236678" cy="219456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142999" y="3548337"/>
            <a:ext cx="4289793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Tension</a:t>
            </a:r>
            <a:endParaRPr lang="en-US" sz="1600" dirty="0"/>
          </a:p>
        </p:txBody>
      </p:sp>
      <p:sp>
        <p:nvSpPr>
          <p:cNvPr id="15" name="Text 10"/>
          <p:cNvSpPr/>
          <p:nvPr/>
        </p:nvSpPr>
        <p:spPr>
          <a:xfrm>
            <a:off x="1130979" y="3923940"/>
            <a:ext cx="4437717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industries produce AI? Which use it? How does AI rewrite the technology composition and domestic-vs-import sourcing of intermediate inputs? Existing research cannot answer these questions.</a:t>
            </a:r>
            <a:endParaRPr lang="en-US" sz="1400" dirty="0"/>
          </a:p>
        </p:txBody>
      </p:sp>
      <p:sp>
        <p:nvSpPr>
          <p:cNvPr id="16" name="Shape 11"/>
          <p:cNvSpPr/>
          <p:nvPr/>
        </p:nvSpPr>
        <p:spPr>
          <a:xfrm>
            <a:off x="5669280" y="1261402"/>
            <a:ext cx="3254326" cy="3200400"/>
          </a:xfrm>
          <a:prstGeom prst="roundRect">
            <a:avLst>
              <a:gd name="adj" fmla="val 2121"/>
            </a:avLst>
          </a:prstGeom>
          <a:solidFill>
            <a:srgbClr val="1E2761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7" name="Text 12"/>
          <p:cNvSpPr/>
          <p:nvPr/>
        </p:nvSpPr>
        <p:spPr>
          <a:xfrm>
            <a:off x="5870448" y="1444282"/>
            <a:ext cx="281055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Three Research Questions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5870448" y="1883194"/>
            <a:ext cx="2810554" cy="2450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AI innovation flows across industries —</a:t>
            </a:r>
            <a:endParaRPr lang="en-US" sz="1400" dirty="0"/>
          </a:p>
          <a:p>
            <a:pPr marL="0" indent="0">
              <a:lnSpc>
                <a:spcPct val="14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Does it expand downstream output?</a:t>
            </a:r>
            <a:endParaRPr lang="en-US" sz="1400" dirty="0"/>
          </a:p>
          <a:p>
            <a:pPr marL="0" indent="0">
              <a:lnSpc>
                <a:spcPct val="14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 Does it grow domestic trade &amp; crowd out imports?</a:t>
            </a:r>
            <a:endParaRPr lang="en-US" sz="1400" dirty="0"/>
          </a:p>
          <a:p>
            <a:pPr marL="0" indent="0">
              <a:lnSpc>
                <a:spcPct val="14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 Does it reshape per-unit input sourcing structure?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8641080" y="4881019"/>
            <a:ext cx="3944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Three Literature Gaps → Three Contributions</a:t>
            </a:r>
            <a:endParaRPr lang="en-US" sz="2500" dirty="0"/>
          </a:p>
        </p:txBody>
      </p:sp>
      <p:sp>
        <p:nvSpPr>
          <p:cNvPr id="3" name="Shape 1"/>
          <p:cNvSpPr/>
          <p:nvPr/>
        </p:nvSpPr>
        <p:spPr>
          <a:xfrm>
            <a:off x="204940" y="1115567"/>
            <a:ext cx="4233218" cy="1266443"/>
          </a:xfrm>
          <a:prstGeom prst="roundRect">
            <a:avLst>
              <a:gd name="adj" fmla="val 5738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07756" y="1040254"/>
            <a:ext cx="1108699" cy="3114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Gap 1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81324" y="1383137"/>
            <a:ext cx="3880449" cy="851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Innovation-spillover literature maps 'how knowledge flows' but stops at citations; production-network literature maps 'how shocks propagate' but treats TFP as exogenous. Neither aligns innovation with I-O-table-compatible inter-industry flows.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360741" y="1481328"/>
            <a:ext cx="4031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4763905" y="1029524"/>
            <a:ext cx="4000267" cy="1266444"/>
          </a:xfrm>
          <a:prstGeom prst="roundRect">
            <a:avLst>
              <a:gd name="adj" fmla="val 5738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5022896" y="1102675"/>
            <a:ext cx="2647076" cy="3114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8A7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Contribution 1 (Data)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4831547" y="1358708"/>
            <a:ext cx="3784756" cy="851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'producing-industry × using-industry' AI innovation flow table structurally isomorphic to the input-output network.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204940" y="2359151"/>
            <a:ext cx="4233218" cy="1266443"/>
          </a:xfrm>
          <a:prstGeom prst="roundRect">
            <a:avLst>
              <a:gd name="adj" fmla="val 5738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607757" y="2432304"/>
            <a:ext cx="1108699" cy="3114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Gap 2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412651" y="2688336"/>
            <a:ext cx="3880449" cy="851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strands of AI measurement (micro-text, exposure indices, technology-industry concordance) each capture only the production or the use side — never both simultaneously.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4360741" y="2724912"/>
            <a:ext cx="4031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400" dirty="0"/>
          </a:p>
        </p:txBody>
      </p:sp>
      <p:sp>
        <p:nvSpPr>
          <p:cNvPr id="16" name="Shape 13"/>
          <p:cNvSpPr/>
          <p:nvPr/>
        </p:nvSpPr>
        <p:spPr>
          <a:xfrm>
            <a:off x="4763905" y="2273108"/>
            <a:ext cx="4000267" cy="1266444"/>
          </a:xfrm>
          <a:prstGeom prst="roundRect">
            <a:avLst>
              <a:gd name="adj" fmla="val 5738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9" name="Text 15"/>
          <p:cNvSpPr/>
          <p:nvPr/>
        </p:nvSpPr>
        <p:spPr>
          <a:xfrm>
            <a:off x="5022896" y="2346259"/>
            <a:ext cx="2647076" cy="3114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8A7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Contribution 2 (Theory)</a:t>
            </a:r>
            <a:endParaRPr lang="en-US" sz="1400" dirty="0"/>
          </a:p>
        </p:txBody>
      </p:sp>
      <p:sp>
        <p:nvSpPr>
          <p:cNvPr id="20" name="Text 16"/>
          <p:cNvSpPr/>
          <p:nvPr/>
        </p:nvSpPr>
        <p:spPr>
          <a:xfrm>
            <a:off x="4831547" y="2602292"/>
            <a:ext cx="3784756" cy="851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Augment the intermediate-good-augmenting technology model with a domestic–import sourcing layer and AI home-bias, yielding a 4-layer nested model and three testable effects.</a:t>
            </a:r>
            <a:endParaRPr lang="en-US" sz="1400" dirty="0"/>
          </a:p>
        </p:txBody>
      </p:sp>
      <p:sp>
        <p:nvSpPr>
          <p:cNvPr id="21" name="Shape 17"/>
          <p:cNvSpPr/>
          <p:nvPr/>
        </p:nvSpPr>
        <p:spPr>
          <a:xfrm>
            <a:off x="204940" y="3602735"/>
            <a:ext cx="4233218" cy="1266443"/>
          </a:xfrm>
          <a:prstGeom prst="roundRect">
            <a:avLst>
              <a:gd name="adj" fmla="val 5738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22" name="Text 18"/>
          <p:cNvSpPr/>
          <p:nvPr/>
        </p:nvSpPr>
        <p:spPr>
          <a:xfrm>
            <a:off x="607757" y="3675888"/>
            <a:ext cx="1108699" cy="3114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Gap 3</a:t>
            </a:r>
            <a:endParaRPr lang="en-US" sz="1400" dirty="0"/>
          </a:p>
        </p:txBody>
      </p:sp>
      <p:sp>
        <p:nvSpPr>
          <p:cNvPr id="23" name="Text 19"/>
          <p:cNvSpPr/>
          <p:nvPr/>
        </p:nvSpPr>
        <p:spPr>
          <a:xfrm>
            <a:off x="412651" y="3931920"/>
            <a:ext cx="3880449" cy="851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Mainstream models treat technology as a homogeneous industry-level shock; they neither distinguish AI from non-AI inputs nor domestic from imported sourcing.</a:t>
            </a:r>
            <a:endParaRPr lang="en-US" sz="1400" dirty="0"/>
          </a:p>
        </p:txBody>
      </p:sp>
      <p:sp>
        <p:nvSpPr>
          <p:cNvPr id="24" name="Text 20"/>
          <p:cNvSpPr/>
          <p:nvPr/>
        </p:nvSpPr>
        <p:spPr>
          <a:xfrm>
            <a:off x="4360741" y="3968496"/>
            <a:ext cx="4031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400" dirty="0"/>
          </a:p>
        </p:txBody>
      </p:sp>
      <p:sp>
        <p:nvSpPr>
          <p:cNvPr id="25" name="Shape 21"/>
          <p:cNvSpPr/>
          <p:nvPr/>
        </p:nvSpPr>
        <p:spPr>
          <a:xfrm>
            <a:off x="4763905" y="3516692"/>
            <a:ext cx="4000268" cy="1266444"/>
          </a:xfrm>
          <a:prstGeom prst="roundRect">
            <a:avLst>
              <a:gd name="adj" fmla="val 5738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28" name="Text 23"/>
          <p:cNvSpPr/>
          <p:nvPr/>
        </p:nvSpPr>
        <p:spPr>
          <a:xfrm>
            <a:off x="5022896" y="3589843"/>
            <a:ext cx="2647076" cy="3114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8A7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Contribution 3 (Method)</a:t>
            </a:r>
            <a:endParaRPr lang="en-US" sz="1400" dirty="0"/>
          </a:p>
        </p:txBody>
      </p:sp>
      <p:sp>
        <p:nvSpPr>
          <p:cNvPr id="29" name="Text 24"/>
          <p:cNvSpPr/>
          <p:nvPr/>
        </p:nvSpPr>
        <p:spPr>
          <a:xfrm>
            <a:off x="4831547" y="3845876"/>
            <a:ext cx="3784756" cy="851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estimators to data properties (PPML for flows, fractional logit for coefficients); embed the AI flow table in a global Ghosh framework covering 63 economies for a 5-effect exact decomposition.</a:t>
            </a:r>
            <a:endParaRPr lang="en-US" sz="1400" dirty="0"/>
          </a:p>
        </p:txBody>
      </p:sp>
      <p:sp>
        <p:nvSpPr>
          <p:cNvPr id="30" name="Text 25"/>
          <p:cNvSpPr/>
          <p:nvPr/>
        </p:nvSpPr>
        <p:spPr>
          <a:xfrm>
            <a:off x="8565299" y="4687123"/>
            <a:ext cx="450567" cy="3114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Theory: 4-Layer Nested Production Network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502920" y="804672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on Wu &amp; Guo (2025, EJ China) intermediate-good-augmenting technology model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2920" y="1207008"/>
            <a:ext cx="4160520" cy="731520"/>
          </a:xfrm>
          <a:prstGeom prst="roundRect">
            <a:avLst>
              <a:gd name="adj" fmla="val 7500"/>
            </a:avLst>
          </a:prstGeom>
          <a:solidFill>
            <a:srgbClr val="1E2761"/>
          </a:solidFill>
          <a:ln/>
        </p:spPr>
      </p:sp>
      <p:sp>
        <p:nvSpPr>
          <p:cNvPr id="5" name="Text 3"/>
          <p:cNvSpPr/>
          <p:nvPr/>
        </p:nvSpPr>
        <p:spPr>
          <a:xfrm>
            <a:off x="713232" y="1170431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Top Layer: C-D Aggregation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799" y="1572768"/>
            <a:ext cx="3919025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= Value Added × Composite Intermediates (φᵢ)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2606040" y="1938528"/>
            <a:ext cx="0" cy="128016"/>
          </a:xfrm>
          <a:prstGeom prst="line">
            <a:avLst/>
          </a:prstGeom>
          <a:noFill/>
          <a:ln w="15875">
            <a:solidFill>
              <a:srgbClr val="6B7390"/>
            </a:solidFill>
            <a:prstDash val="solid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704088" y="2066544"/>
            <a:ext cx="3758184" cy="731520"/>
          </a:xfrm>
          <a:prstGeom prst="roundRect">
            <a:avLst>
              <a:gd name="adj" fmla="val 7500"/>
            </a:avLst>
          </a:prstGeom>
          <a:solidFill>
            <a:srgbClr val="2C3A7A"/>
          </a:solidFill>
          <a:ln/>
        </p:spPr>
      </p:sp>
      <p:sp>
        <p:nvSpPr>
          <p:cNvPr id="9" name="Text 7"/>
          <p:cNvSpPr/>
          <p:nvPr/>
        </p:nvSpPr>
        <p:spPr>
          <a:xfrm>
            <a:off x="886968" y="2139696"/>
            <a:ext cx="334670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Layer 2: Cross-Industry CES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86968" y="2432304"/>
            <a:ext cx="334670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 supplying industries (εᵢᴹ)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2606040" y="2798064"/>
            <a:ext cx="0" cy="128016"/>
          </a:xfrm>
          <a:prstGeom prst="line">
            <a:avLst/>
          </a:prstGeom>
          <a:noFill/>
          <a:ln w="15875">
            <a:solidFill>
              <a:srgbClr val="6B7390"/>
            </a:solidFill>
            <a:prstDash val="solid"/>
            <a:tailEnd type="triangle"/>
          </a:ln>
        </p:spPr>
      </p:sp>
      <p:sp>
        <p:nvSpPr>
          <p:cNvPr id="12" name="Shape 10"/>
          <p:cNvSpPr/>
          <p:nvPr/>
        </p:nvSpPr>
        <p:spPr>
          <a:xfrm>
            <a:off x="905256" y="2926080"/>
            <a:ext cx="3355848" cy="945818"/>
          </a:xfrm>
          <a:prstGeom prst="roundRect">
            <a:avLst>
              <a:gd name="adj" fmla="val 7500"/>
            </a:avLst>
          </a:prstGeom>
          <a:solidFill>
            <a:srgbClr val="365089"/>
          </a:solidFill>
          <a:ln/>
        </p:spPr>
      </p:sp>
      <p:sp>
        <p:nvSpPr>
          <p:cNvPr id="13" name="Text 11"/>
          <p:cNvSpPr/>
          <p:nvPr/>
        </p:nvSpPr>
        <p:spPr>
          <a:xfrm>
            <a:off x="1088136" y="2999231"/>
            <a:ext cx="2944368" cy="3783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Layer 3: Domestic–Import CES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106424" y="3435564"/>
            <a:ext cx="2944368" cy="3783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Domestic vs. Imported (ρ) + AI home-bias ωs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2578608" y="3874249"/>
            <a:ext cx="0" cy="165518"/>
          </a:xfrm>
          <a:prstGeom prst="line">
            <a:avLst/>
          </a:prstGeom>
          <a:noFill/>
          <a:ln w="15875">
            <a:solidFill>
              <a:srgbClr val="6B7390"/>
            </a:solidFill>
            <a:prstDash val="solid"/>
            <a:tailEnd type="triangle"/>
          </a:ln>
        </p:spPr>
      </p:sp>
      <p:sp>
        <p:nvSpPr>
          <p:cNvPr id="16" name="Shape 14"/>
          <p:cNvSpPr/>
          <p:nvPr/>
        </p:nvSpPr>
        <p:spPr>
          <a:xfrm>
            <a:off x="1078992" y="4002265"/>
            <a:ext cx="2953512" cy="945818"/>
          </a:xfrm>
          <a:prstGeom prst="roundRect">
            <a:avLst>
              <a:gd name="adj" fmla="val 7500"/>
            </a:avLst>
          </a:prstGeom>
          <a:solidFill>
            <a:srgbClr val="4D639E"/>
          </a:solidFill>
          <a:ln/>
        </p:spPr>
      </p:sp>
      <p:sp>
        <p:nvSpPr>
          <p:cNvPr id="17" name="Text 15"/>
          <p:cNvSpPr/>
          <p:nvPr/>
        </p:nvSpPr>
        <p:spPr>
          <a:xfrm>
            <a:off x="1261872" y="4075416"/>
            <a:ext cx="2542032" cy="3783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Layer 4: AI–non-AI CES [nested inside domestic]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261872" y="4368024"/>
            <a:ext cx="2542032" cy="3783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vs. non-AI sub-intermediates (σ, γ)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074920" y="114000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Two Structural Features of AI as a GPT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5074920" y="1450000"/>
            <a:ext cx="3611880" cy="1760000"/>
          </a:xfrm>
          <a:prstGeom prst="roundRect">
            <a:avLst>
              <a:gd name="adj" fmla="val 4730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5041977" y="1500476"/>
            <a:ext cx="37783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Feature 1  Innovation-Complementarity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257800" y="1840000"/>
            <a:ext cx="3291840" cy="4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an 'invention of a general method of invention':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5074920" y="3290000"/>
            <a:ext cx="3611880" cy="1579180"/>
          </a:xfrm>
          <a:prstGeom prst="roundRect">
            <a:avLst>
              <a:gd name="adj" fmla="val 4487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5257800" y="3294669"/>
            <a:ext cx="3291840" cy="3300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Feature 2  Home Bias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5257800" y="3669999"/>
            <a:ext cx="3291840" cy="85726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co-evolves with domestic supply chains and local data → improves effective cost/quality of domestic intermediates more than imports → home-bias price wedge: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594188" y="4773168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101" name="Text 20b"/>
          <p:cNvSpPr/>
          <p:nvPr/>
        </p:nvSpPr>
        <p:spPr>
          <a:xfrm>
            <a:off x="5257800" y="2510000"/>
            <a:ext cx="3291840" cy="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accelerates R&amp;D and induces non-AI innovation → effective AI cost elasticity:</a:t>
            </a:r>
            <a:endParaRPr lang="en-US" sz="1600" dirty="0"/>
          </a:p>
        </p:txBody>
      </p:sp>
      <p:pic>
        <p:nvPicPr>
          <p:cNvPr id="110" name="Formula f1a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5951" y="2295873"/>
            <a:ext cx="1450400" cy="200000"/>
          </a:xfrm>
          <a:prstGeom prst="rect">
            <a:avLst/>
          </a:prstGeom>
        </p:spPr>
      </p:pic>
      <p:pic>
        <p:nvPicPr>
          <p:cNvPr id="111" name="Formula f1b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0520" y="2964127"/>
            <a:ext cx="1126400" cy="200000"/>
          </a:xfrm>
          <a:prstGeom prst="rect">
            <a:avLst/>
          </a:prstGeom>
        </p:spPr>
      </p:pic>
      <p:pic>
        <p:nvPicPr>
          <p:cNvPr id="112" name="Formula f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860" y="4722486"/>
            <a:ext cx="1800000" cy="22559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Three Forces → Three Hypotheses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502920" y="804672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Elasticity expressions with determinate signs: Intensification + Sourcing Substitution + Output Expansion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02920" y="1143000"/>
            <a:ext cx="2651760" cy="1072234"/>
          </a:xfrm>
          <a:prstGeom prst="roundRect">
            <a:avLst>
              <a:gd name="adj" fmla="val 7609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9224" y="1298448"/>
            <a:ext cx="182880" cy="182880"/>
          </a:xfrm>
          <a:prstGeom prst="ellipse">
            <a:avLst/>
          </a:prstGeom>
          <a:solidFill>
            <a:srgbClr val="1F8A70"/>
          </a:solidFill>
          <a:ln/>
        </p:spPr>
      </p:sp>
      <p:sp>
        <p:nvSpPr>
          <p:cNvPr id="6" name="Text 4"/>
          <p:cNvSpPr/>
          <p:nvPr/>
        </p:nvSpPr>
        <p:spPr>
          <a:xfrm>
            <a:off x="905256" y="1225296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Intensification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9224" y="1612047"/>
            <a:ext cx="2579311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εᵢᴹ &gt; 1: AI lowers relative price of supplier j → demand share rises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291840" y="1143000"/>
            <a:ext cx="2651760" cy="1072234"/>
          </a:xfrm>
          <a:prstGeom prst="roundRect">
            <a:avLst>
              <a:gd name="adj" fmla="val 7609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438144" y="1298448"/>
            <a:ext cx="182880" cy="182880"/>
          </a:xfrm>
          <a:prstGeom prst="ellipse">
            <a:avLst/>
          </a:prstGeom>
          <a:solidFill>
            <a:srgbClr val="D9A441"/>
          </a:solidFill>
          <a:ln/>
        </p:spPr>
      </p:sp>
      <p:sp>
        <p:nvSpPr>
          <p:cNvPr id="10" name="Text 8"/>
          <p:cNvSpPr/>
          <p:nvPr/>
        </p:nvSpPr>
        <p:spPr>
          <a:xfrm>
            <a:off x="3694176" y="1225296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Sourcing Substitution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438144" y="1612047"/>
            <a:ext cx="2579311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ρ &gt; 1 × home-bias Bij: share shifts domestic → imports fall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080760" y="1142999"/>
            <a:ext cx="2651760" cy="1072235"/>
          </a:xfrm>
          <a:prstGeom prst="roundRect">
            <a:avLst>
              <a:gd name="adj" fmla="val 7609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227064" y="1298448"/>
            <a:ext cx="182880" cy="18288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4" name="Text 12"/>
          <p:cNvSpPr/>
          <p:nvPr/>
        </p:nvSpPr>
        <p:spPr>
          <a:xfrm>
            <a:off x="6483096" y="1225296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Output Expansion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227064" y="1612047"/>
            <a:ext cx="2579311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ηᵢ &gt; 1: lower cost → output grows → all upstream purchases amplified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02920" y="2335236"/>
            <a:ext cx="2651760" cy="2447611"/>
          </a:xfrm>
          <a:prstGeom prst="roundRect">
            <a:avLst>
              <a:gd name="adj" fmla="val 2724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630936" y="2298159"/>
            <a:ext cx="2377440" cy="5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H1  Output Expansion</a:t>
            </a:r>
            <a:endParaRPr lang="en-US" sz="1600" dirty="0"/>
          </a:p>
        </p:txBody>
      </p:sp>
      <p:sp>
        <p:nvSpPr>
          <p:cNvPr id="20" name="Text 17"/>
          <p:cNvSpPr/>
          <p:nvPr/>
        </p:nvSpPr>
        <p:spPr>
          <a:xfrm>
            <a:off x="640080" y="3065647"/>
            <a:ext cx="2377440" cy="11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lowers downstream unit cost → output rises. Follows from zero-profit + demand closure unconditionally; is the shared foundation for H2 &amp; H3.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630936" y="4558687"/>
            <a:ext cx="2377440" cy="2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1F8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Test: Global Ghosh-SDA</a:t>
            </a:r>
            <a:endParaRPr lang="en-US" sz="1600" dirty="0"/>
          </a:p>
        </p:txBody>
      </p:sp>
      <p:sp>
        <p:nvSpPr>
          <p:cNvPr id="22" name="Shape 19"/>
          <p:cNvSpPr/>
          <p:nvPr/>
        </p:nvSpPr>
        <p:spPr>
          <a:xfrm>
            <a:off x="3291840" y="2335236"/>
            <a:ext cx="2651760" cy="2447611"/>
          </a:xfrm>
          <a:prstGeom prst="roundRect">
            <a:avLst>
              <a:gd name="adj" fmla="val 2724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25" name="Text 21"/>
          <p:cNvSpPr/>
          <p:nvPr/>
        </p:nvSpPr>
        <p:spPr>
          <a:xfrm>
            <a:off x="3419856" y="2298159"/>
            <a:ext cx="2377440" cy="5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H2  Domestic Scale &amp; Import Substitution</a:t>
            </a:r>
            <a:endParaRPr lang="en-US" sz="1600" dirty="0"/>
          </a:p>
        </p:txBody>
      </p:sp>
      <p:sp>
        <p:nvSpPr>
          <p:cNvPr id="26" name="Text 22"/>
          <p:cNvSpPr/>
          <p:nvPr/>
        </p:nvSpPr>
        <p:spPr>
          <a:xfrm>
            <a:off x="3429000" y="3065647"/>
            <a:ext cx="2377440" cy="11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Domestic &amp; total intermediate flows rise; when substitutability is strong (ρ &gt; 1), import flows are crowded out; domestic response exceeds import response.</a:t>
            </a:r>
            <a:endParaRPr lang="en-US" sz="1600" dirty="0"/>
          </a:p>
        </p:txBody>
      </p:sp>
      <p:sp>
        <p:nvSpPr>
          <p:cNvPr id="27" name="Text 23"/>
          <p:cNvSpPr/>
          <p:nvPr/>
        </p:nvSpPr>
        <p:spPr>
          <a:xfrm>
            <a:off x="3419856" y="4558687"/>
            <a:ext cx="2377440" cy="2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1F8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Test: PPML flow regressions</a:t>
            </a:r>
            <a:endParaRPr lang="en-US" sz="1600" dirty="0"/>
          </a:p>
        </p:txBody>
      </p:sp>
      <p:sp>
        <p:nvSpPr>
          <p:cNvPr id="28" name="Shape 24"/>
          <p:cNvSpPr/>
          <p:nvPr/>
        </p:nvSpPr>
        <p:spPr>
          <a:xfrm>
            <a:off x="6080760" y="2335236"/>
            <a:ext cx="2651760" cy="2447611"/>
          </a:xfrm>
          <a:prstGeom prst="roundRect">
            <a:avLst>
              <a:gd name="adj" fmla="val 2724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31" name="Text 26"/>
          <p:cNvSpPr/>
          <p:nvPr/>
        </p:nvSpPr>
        <p:spPr>
          <a:xfrm>
            <a:off x="6208776" y="2298159"/>
            <a:ext cx="2377440" cy="5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H3  Sourcing Substitution Effect</a:t>
            </a:r>
            <a:endParaRPr lang="en-US" sz="1600" dirty="0"/>
          </a:p>
        </p:txBody>
      </p:sp>
      <p:sp>
        <p:nvSpPr>
          <p:cNvPr id="32" name="Text 27"/>
          <p:cNvSpPr/>
          <p:nvPr/>
        </p:nvSpPr>
        <p:spPr>
          <a:xfrm>
            <a:off x="6217920" y="3065647"/>
            <a:ext cx="2377440" cy="11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Domestic &amp; total direct requirement coefficients rise; when sourcing substitution dominates intensification, import coefficient falls → input structure 'domesticized'.</a:t>
            </a:r>
            <a:endParaRPr lang="en-US" sz="1600" dirty="0"/>
          </a:p>
        </p:txBody>
      </p:sp>
      <p:sp>
        <p:nvSpPr>
          <p:cNvPr id="33" name="Text 28"/>
          <p:cNvSpPr/>
          <p:nvPr/>
        </p:nvSpPr>
        <p:spPr>
          <a:xfrm>
            <a:off x="6318504" y="4662848"/>
            <a:ext cx="2377440" cy="2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1F8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Test: Fractional logit coefficient regressions</a:t>
            </a:r>
            <a:endParaRPr lang="en-US" sz="1600" dirty="0"/>
          </a:p>
        </p:txBody>
      </p:sp>
      <p:sp>
        <p:nvSpPr>
          <p:cNvPr id="34" name="Text 29"/>
          <p:cNvSpPr/>
          <p:nvPr/>
        </p:nvSpPr>
        <p:spPr>
          <a:xfrm>
            <a:off x="8631936" y="4478815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8138160" cy="8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Numerical Validation of Theoretical Predictions (2007–2021)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502920" y="1070000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Empirical parameters: εᵢᴹ ∈ {1.406, 1.356, 0.893}, baseline ρ = 1.5, η = 1.1; weighted by annual flows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02920" y="1353312"/>
            <a:ext cx="4023360" cy="1298448"/>
          </a:xfrm>
          <a:prstGeom prst="roundRect">
            <a:avLst>
              <a:gd name="adj" fmla="val 4930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31520" y="1536192"/>
            <a:ext cx="2697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F8A7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77.9%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731520" y="2157984"/>
            <a:ext cx="3108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Domestic flow sign correct</a:t>
            </a:r>
            <a:endParaRPr lang="en-US" sz="16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(annual range 70.9%–82.9%)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3904488" y="1755648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3360" y="1874520"/>
            <a:ext cx="219456" cy="219456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4727448" y="1353312"/>
            <a:ext cx="4023360" cy="1298448"/>
          </a:xfrm>
          <a:prstGeom prst="roundRect">
            <a:avLst>
              <a:gd name="adj" fmla="val 4930"/>
            </a:avLst>
          </a:prstGeom>
          <a:solidFill>
            <a:srgbClr val="FBECEA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4956048" y="1536192"/>
            <a:ext cx="2697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99.87%</a:t>
            </a:r>
            <a:endParaRPr lang="en-US" sz="3600" dirty="0"/>
          </a:p>
        </p:txBody>
      </p:sp>
      <p:sp>
        <p:nvSpPr>
          <p:cNvPr id="11" name="Text 8"/>
          <p:cNvSpPr/>
          <p:nvPr/>
        </p:nvSpPr>
        <p:spPr>
          <a:xfrm>
            <a:off x="4956048" y="2157984"/>
            <a:ext cx="3108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 flow sign correct</a:t>
            </a:r>
            <a:endParaRPr lang="en-US" sz="16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(each year ≥ 99.8%)</a:t>
            </a:r>
            <a:endParaRPr lang="en-US" sz="1600" dirty="0"/>
          </a:p>
        </p:txBody>
      </p:sp>
      <p:sp>
        <p:nvSpPr>
          <p:cNvPr id="12" name="Shape 9"/>
          <p:cNvSpPr/>
          <p:nvPr/>
        </p:nvSpPr>
        <p:spPr>
          <a:xfrm>
            <a:off x="8129016" y="1755648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47888" y="1874520"/>
            <a:ext cx="219456" cy="219456"/>
          </a:xfrm>
          <a:prstGeom prst="rect">
            <a:avLst/>
          </a:prstGeom>
        </p:spPr>
      </p:pic>
      <p:sp>
        <p:nvSpPr>
          <p:cNvPr id="14" name="Shape 10"/>
          <p:cNvSpPr/>
          <p:nvPr/>
        </p:nvSpPr>
        <p:spPr>
          <a:xfrm>
            <a:off x="502920" y="2852928"/>
            <a:ext cx="4023360" cy="1298448"/>
          </a:xfrm>
          <a:prstGeom prst="roundRect">
            <a:avLst>
              <a:gd name="adj" fmla="val 4930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5" name="Text 11"/>
          <p:cNvSpPr/>
          <p:nvPr/>
        </p:nvSpPr>
        <p:spPr>
          <a:xfrm>
            <a:off x="731520" y="3035808"/>
            <a:ext cx="2697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F8A7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77.7%/77.2%</a:t>
            </a:r>
            <a:endParaRPr lang="en-US" sz="2500" dirty="0"/>
          </a:p>
        </p:txBody>
      </p:sp>
      <p:sp>
        <p:nvSpPr>
          <p:cNvPr id="16" name="Text 12"/>
          <p:cNvSpPr/>
          <p:nvPr/>
        </p:nvSpPr>
        <p:spPr>
          <a:xfrm>
            <a:off x="731520" y="3657600"/>
            <a:ext cx="3108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Dom. coeff / Total coeff positive</a:t>
            </a:r>
            <a:endParaRPr lang="en-US" sz="16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(pooled)</a:t>
            </a:r>
            <a:endParaRPr lang="en-US" sz="1600" dirty="0"/>
          </a:p>
        </p:txBody>
      </p:sp>
      <p:sp>
        <p:nvSpPr>
          <p:cNvPr id="17" name="Shape 13"/>
          <p:cNvSpPr/>
          <p:nvPr/>
        </p:nvSpPr>
        <p:spPr>
          <a:xfrm>
            <a:off x="3904488" y="3255264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3360" y="3374136"/>
            <a:ext cx="219456" cy="219456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502920" y="4330000"/>
            <a:ext cx="81381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600" i="1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Robustness: varying η (0.9–1.3) barely moves results; import substitution requires ρ notably above 1 — at ρ = 1.3 the negative sign rate drops to ~60%, jumping to 99.6%+ for ρ ≥ 1.4 (Appendix Tables B.1–B.9).</a:t>
            </a:r>
            <a:endParaRPr lang="en-US" sz="1600" dirty="0"/>
          </a:p>
        </p:txBody>
      </p:sp>
      <p:sp>
        <p:nvSpPr>
          <p:cNvPr id="25" name="Text 19"/>
          <p:cNvSpPr/>
          <p:nvPr/>
        </p:nvSpPr>
        <p:spPr>
          <a:xfrm>
            <a:off x="8641080" y="4773168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6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Data: Constructing the AI Innovation Flow Table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502920" y="804672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Mapping 5 million+ Chinese patents into an inter-industry AI flow matrix aligned with I-O tables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02920" y="1234440"/>
            <a:ext cx="4114800" cy="731520"/>
          </a:xfrm>
          <a:prstGeom prst="roundRect">
            <a:avLst>
              <a:gd name="adj" fmla="val 7500"/>
            </a:avLst>
          </a:prstGeom>
          <a:solidFill>
            <a:srgbClr val="E8F0FE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130759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① Patent Production Prob. Table Pᴾ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85800" y="1581912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Planck Institute: 608 IPC4 classes × 86 NACE industries — 'who produces which technology'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560320" y="1965960"/>
            <a:ext cx="0" cy="137160"/>
          </a:xfrm>
          <a:prstGeom prst="line">
            <a:avLst/>
          </a:prstGeom>
          <a:noFill/>
          <a:ln w="15875">
            <a:solidFill>
              <a:srgbClr val="6B7390"/>
            </a:solidFill>
            <a:prstDash val="solid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502920" y="2103120"/>
            <a:ext cx="4114800" cy="731520"/>
          </a:xfrm>
          <a:prstGeom prst="roundRect">
            <a:avLst>
              <a:gd name="adj" fmla="val 7500"/>
            </a:avLst>
          </a:prstGeom>
          <a:solidFill>
            <a:srgbClr val="E8F0FE"/>
          </a:solidFill>
          <a:ln/>
        </p:spPr>
      </p:sp>
      <p:sp>
        <p:nvSpPr>
          <p:cNvPr id="9" name="Text 7"/>
          <p:cNvSpPr/>
          <p:nvPr/>
        </p:nvSpPr>
        <p:spPr>
          <a:xfrm>
            <a:off x="685800" y="217627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② Patent Use Prob. Table Pᵁ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85800" y="2450592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Lybbert &amp; Zolas (ALP): 636 IPC4 × 83 ISIC industries — 'who uses which technology'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560320" y="2834640"/>
            <a:ext cx="0" cy="137160"/>
          </a:xfrm>
          <a:prstGeom prst="line">
            <a:avLst/>
          </a:prstGeom>
          <a:noFill/>
          <a:ln w="15875">
            <a:solidFill>
              <a:srgbClr val="6B7390"/>
            </a:solidFill>
            <a:prstDash val="solid"/>
            <a:tailEnd type="triangle"/>
          </a:ln>
        </p:spPr>
      </p:sp>
      <p:sp>
        <p:nvSpPr>
          <p:cNvPr id="12" name="Shape 10"/>
          <p:cNvSpPr/>
          <p:nvPr/>
        </p:nvSpPr>
        <p:spPr>
          <a:xfrm>
            <a:off x="502920" y="2971800"/>
            <a:ext cx="4114800" cy="731520"/>
          </a:xfrm>
          <a:prstGeom prst="roundRect">
            <a:avLst>
              <a:gd name="adj" fmla="val 7500"/>
            </a:avLst>
          </a:prstGeom>
          <a:solidFill>
            <a:srgbClr val="E8F0FE"/>
          </a:solidFill>
          <a:ln/>
        </p:spPr>
      </p:sp>
      <p:sp>
        <p:nvSpPr>
          <p:cNvPr id="13" name="Text 11"/>
          <p:cNvSpPr/>
          <p:nvPr/>
        </p:nvSpPr>
        <p:spPr>
          <a:xfrm>
            <a:off x="685800" y="304495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③ Joint Probability Matrix Pₕ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85800" y="3319272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diag(pₕᴾ) × [pₕᵁ…]: element p_{hij} = prob. tech. h produced by j AND used by i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2560320" y="3703320"/>
            <a:ext cx="0" cy="137160"/>
          </a:xfrm>
          <a:prstGeom prst="line">
            <a:avLst/>
          </a:prstGeom>
          <a:noFill/>
          <a:ln w="15875">
            <a:solidFill>
              <a:srgbClr val="6B7390"/>
            </a:solidFill>
            <a:prstDash val="solid"/>
            <a:tailEnd type="triangle"/>
          </a:ln>
        </p:spPr>
      </p:sp>
      <p:sp>
        <p:nvSpPr>
          <p:cNvPr id="16" name="Shape 14"/>
          <p:cNvSpPr/>
          <p:nvPr/>
        </p:nvSpPr>
        <p:spPr>
          <a:xfrm>
            <a:off x="502920" y="3840480"/>
            <a:ext cx="4114800" cy="989428"/>
          </a:xfrm>
          <a:prstGeom prst="roundRect">
            <a:avLst>
              <a:gd name="adj" fmla="val 7500"/>
            </a:avLst>
          </a:prstGeom>
          <a:solidFill>
            <a:srgbClr val="1E2761"/>
          </a:solidFill>
          <a:ln/>
        </p:spPr>
      </p:sp>
      <p:sp>
        <p:nvSpPr>
          <p:cNvPr id="17" name="Text 15"/>
          <p:cNvSpPr/>
          <p:nvPr/>
        </p:nvSpPr>
        <p:spPr>
          <a:xfrm>
            <a:off x="685800" y="391363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④ AI Innovation Flow Table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37382" y="4275875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 Chinese patent counts (Key Digital Tech. Classification 2023, 42 IPC4 classes) → 35×35×15 years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074920" y="123444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Validity Checks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074920" y="1664208"/>
            <a:ext cx="365760" cy="365760"/>
          </a:xfrm>
          <a:prstGeom prst="ellipse">
            <a:avLst/>
          </a:prstGeom>
          <a:solidFill>
            <a:srgbClr val="E8F0FE"/>
          </a:solidFill>
          <a:ln/>
        </p:spPr>
      </p:sp>
      <p:pic>
        <p:nvPicPr>
          <p:cNvPr id="2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0018" y="1759306"/>
            <a:ext cx="175565" cy="175565"/>
          </a:xfrm>
          <a:prstGeom prst="rect">
            <a:avLst/>
          </a:prstGeom>
        </p:spPr>
      </p:pic>
      <p:sp>
        <p:nvSpPr>
          <p:cNvPr id="22" name="Text 19"/>
          <p:cNvSpPr/>
          <p:nvPr/>
        </p:nvSpPr>
        <p:spPr>
          <a:xfrm>
            <a:off x="5577840" y="1627632"/>
            <a:ext cx="31089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 consistency: distribution matches industry R&amp;D and smart-manufacturing stylized facts</a:t>
            </a:r>
            <a:endParaRPr lang="en-US" sz="1400" dirty="0"/>
          </a:p>
        </p:txBody>
      </p:sp>
      <p:sp>
        <p:nvSpPr>
          <p:cNvPr id="23" name="Shape 20"/>
          <p:cNvSpPr/>
          <p:nvPr/>
        </p:nvSpPr>
        <p:spPr>
          <a:xfrm>
            <a:off x="5074920" y="2414016"/>
            <a:ext cx="365760" cy="365760"/>
          </a:xfrm>
          <a:prstGeom prst="ellipse">
            <a:avLst/>
          </a:prstGeom>
          <a:solidFill>
            <a:srgbClr val="E8F0FE"/>
          </a:solidFill>
          <a:ln/>
        </p:spPr>
      </p:sp>
      <p:pic>
        <p:nvPicPr>
          <p:cNvPr id="24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0018" y="2509114"/>
            <a:ext cx="175565" cy="175565"/>
          </a:xfrm>
          <a:prstGeom prst="rect">
            <a:avLst/>
          </a:prstGeom>
        </p:spPr>
      </p:pic>
      <p:sp>
        <p:nvSpPr>
          <p:cNvPr id="25" name="Text 21"/>
          <p:cNvSpPr/>
          <p:nvPr/>
        </p:nvSpPr>
        <p:spPr>
          <a:xfrm>
            <a:off x="5577840" y="2377440"/>
            <a:ext cx="31089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distinctiveness: after dropping top-5 IPC classes, J-S distance between AI table and all-patent table = 0.147, vs. 0.072 for random pseudo-AI tables</a:t>
            </a:r>
            <a:endParaRPr lang="en-US" sz="1400" dirty="0"/>
          </a:p>
        </p:txBody>
      </p:sp>
      <p:sp>
        <p:nvSpPr>
          <p:cNvPr id="26" name="Shape 22"/>
          <p:cNvSpPr/>
          <p:nvPr/>
        </p:nvSpPr>
        <p:spPr>
          <a:xfrm>
            <a:off x="5074920" y="3163824"/>
            <a:ext cx="365760" cy="365760"/>
          </a:xfrm>
          <a:prstGeom prst="ellipse">
            <a:avLst/>
          </a:prstGeom>
          <a:solidFill>
            <a:srgbClr val="E8F0FE"/>
          </a:solidFill>
          <a:ln/>
        </p:spPr>
      </p:sp>
      <p:pic>
        <p:nvPicPr>
          <p:cNvPr id="2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0018" y="3258922"/>
            <a:ext cx="175565" cy="175565"/>
          </a:xfrm>
          <a:prstGeom prst="rect">
            <a:avLst/>
          </a:prstGeom>
        </p:spPr>
      </p:pic>
      <p:sp>
        <p:nvSpPr>
          <p:cNvPr id="28" name="Text 23"/>
          <p:cNvSpPr/>
          <p:nvPr/>
        </p:nvSpPr>
        <p:spPr>
          <a:xfrm>
            <a:off x="5577840" y="3127248"/>
            <a:ext cx="31089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Placebo test: AI flow structure cannot be replicated by general technology flows</a:t>
            </a:r>
            <a:endParaRPr lang="en-US" sz="1400" dirty="0"/>
          </a:p>
        </p:txBody>
      </p:sp>
      <p:sp>
        <p:nvSpPr>
          <p:cNvPr id="29" name="Shape 24"/>
          <p:cNvSpPr/>
          <p:nvPr/>
        </p:nvSpPr>
        <p:spPr>
          <a:xfrm>
            <a:off x="5074920" y="4023359"/>
            <a:ext cx="3611880" cy="909711"/>
          </a:xfrm>
          <a:prstGeom prst="roundRect">
            <a:avLst>
              <a:gd name="adj" fmla="val 8974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30" name="Text 25"/>
          <p:cNvSpPr/>
          <p:nvPr/>
        </p:nvSpPr>
        <p:spPr>
          <a:xfrm>
            <a:off x="5257800" y="4114800"/>
            <a:ext cx="32918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Companion data: ADB-MRIO 2007–2023 (63 economies × 35 sectors) for domestic / import / export intermediate flows, gross output, and value added.</a:t>
            </a:r>
            <a:endParaRPr lang="en-US" sz="1400" dirty="0"/>
          </a:p>
        </p:txBody>
      </p:sp>
      <p:sp>
        <p:nvSpPr>
          <p:cNvPr id="31" name="Text 26"/>
          <p:cNvSpPr/>
          <p:nvPr/>
        </p:nvSpPr>
        <p:spPr>
          <a:xfrm>
            <a:off x="8641080" y="4773168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Stylized Facts from the AI Flow Table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502920" y="804672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Exponential scale growth, concentrated pathways, significant cross-industry spillovers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261872"/>
            <a:ext cx="4480560" cy="2876427"/>
          </a:xfrm>
          <a:prstGeom prst="roundRect">
            <a:avLst>
              <a:gd name="adj" fmla="val 2225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pic>
        <p:nvPicPr>
          <p:cNvPr id="5" name="Image 0" descr="media/image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371600"/>
            <a:ext cx="4297680" cy="2400939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3818259"/>
            <a:ext cx="4297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Figure: Annual AI Innovation Flow (China, 2007–2021)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5257800" y="1261872"/>
            <a:ext cx="3429000" cy="1024128"/>
          </a:xfrm>
          <a:prstGeom prst="roundRect">
            <a:avLst>
              <a:gd name="adj" fmla="val 6250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5440680" y="1353312"/>
            <a:ext cx="1737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20.2×</a:t>
            </a:r>
            <a:endParaRPr lang="en-US" sz="2600" dirty="0"/>
          </a:p>
        </p:txBody>
      </p:sp>
      <p:sp>
        <p:nvSpPr>
          <p:cNvPr id="9" name="Text 6"/>
          <p:cNvSpPr/>
          <p:nvPr/>
        </p:nvSpPr>
        <p:spPr>
          <a:xfrm>
            <a:off x="5440680" y="1828800"/>
            <a:ext cx="3063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Absolute scale of AI flows 2007→2021; CAGR 24.0%; steep inflection after 2014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5257800" y="2450592"/>
            <a:ext cx="3429000" cy="1024128"/>
          </a:xfrm>
          <a:prstGeom prst="roundRect">
            <a:avLst>
              <a:gd name="adj" fmla="val 6250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5440680" y="2542032"/>
            <a:ext cx="1737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15.5%</a:t>
            </a:r>
            <a:endParaRPr lang="en-US" sz="2600" dirty="0"/>
          </a:p>
        </p:txBody>
      </p:sp>
      <p:sp>
        <p:nvSpPr>
          <p:cNvPr id="12" name="Text 9"/>
          <p:cNvSpPr/>
          <p:nvPr/>
        </p:nvSpPr>
        <p:spPr>
          <a:xfrm>
            <a:off x="5440680" y="3017520"/>
            <a:ext cx="3063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of all innovation flows; stable at 14%–18% — not a measurement artifact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5257800" y="3639312"/>
            <a:ext cx="3429000" cy="1190596"/>
          </a:xfrm>
          <a:prstGeom prst="roundRect">
            <a:avLst>
              <a:gd name="adj" fmla="val 6250"/>
            </a:avLst>
          </a:prstGeom>
          <a:solidFill>
            <a:srgbClr val="E8F0FE"/>
          </a:solidFill>
          <a:ln/>
          <a:effectLst>
            <a:outerShdw blurRad="101600" dist="25400" dir="5400000" algn="bl" rotWithShape="0">
              <a:srgbClr val="1E2761">
                <a:alpha val="13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5440680" y="3730752"/>
            <a:ext cx="1737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72.4%</a:t>
            </a:r>
            <a:endParaRPr lang="en-US" sz="2600" dirty="0"/>
          </a:p>
        </p:txBody>
      </p:sp>
      <p:sp>
        <p:nvSpPr>
          <p:cNvPr id="15" name="Text 12"/>
          <p:cNvSpPr/>
          <p:nvPr/>
        </p:nvSpPr>
        <p:spPr>
          <a:xfrm>
            <a:off x="5440680" y="4206240"/>
            <a:ext cx="3063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2A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Cross-industry flows; top 20 pathways account for 71.3%; electrical &amp; optical equipment internal loop leads at 21.4%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8641080" y="4773168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3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3462</Words>
  <Application>Microsoft Office PowerPoint</Application>
  <PresentationFormat>全屏显示(16:9)</PresentationFormat>
  <Paragraphs>268</Paragraphs>
  <Slides>18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3" baseType="lpstr">
      <vt:lpstr>等线</vt:lpstr>
      <vt:lpstr>Arial</vt:lpstr>
      <vt:lpstr>Calibri</vt:lpstr>
      <vt:lpstr>Cambria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AI Innovation Reshapes China's Production Network and Trade Structure</dc:title>
  <dc:subject>PptxGenJS Presentation</dc:subject>
  <dc:creator>PptxGenJS</dc:creator>
  <cp:lastModifiedBy>翰奇 杨</cp:lastModifiedBy>
  <cp:revision>4</cp:revision>
  <dcterms:created xsi:type="dcterms:W3CDTF">2026-06-12T06:54:52Z</dcterms:created>
  <dcterms:modified xsi:type="dcterms:W3CDTF">2026-06-22T11:09:22Z</dcterms:modified>
</cp:coreProperties>
</file>