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56" r:id="rId3"/>
    <p:sldId id="2007577091" r:id="rId4"/>
    <p:sldId id="257" r:id="rId5"/>
    <p:sldId id="2007577108" r:id="rId6"/>
    <p:sldId id="2007577107" r:id="rId7"/>
    <p:sldId id="2007577118" r:id="rId8"/>
    <p:sldId id="2007577109" r:id="rId9"/>
    <p:sldId id="2007577110" r:id="rId10"/>
    <p:sldId id="263" r:id="rId11"/>
    <p:sldId id="2007577111" r:id="rId12"/>
    <p:sldId id="2007577112" r:id="rId13"/>
    <p:sldId id="2007577119" r:id="rId14"/>
    <p:sldId id="2007577113" r:id="rId15"/>
    <p:sldId id="2007577114" r:id="rId16"/>
    <p:sldId id="2007577115" r:id="rId17"/>
    <p:sldId id="2007577116" r:id="rId18"/>
    <p:sldId id="2007577057"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CFE"/>
    <a:srgbClr val="0129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35" autoAdjust="0"/>
    <p:restoredTop sz="80404" autoAdjust="0"/>
  </p:normalViewPr>
  <p:slideViewPr>
    <p:cSldViewPr snapToGrid="0">
      <p:cViewPr varScale="1">
        <p:scale>
          <a:sx n="129" d="100"/>
          <a:sy n="129" d="100"/>
        </p:scale>
        <p:origin x="1168"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86C1E-D36B-45B1-836D-41E23A25D13C}" type="datetimeFigureOut">
              <a:rPr lang="zh-CN" altLang="en-US" smtClean="0"/>
              <a:t>2026/6/19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9329E-BD46-4871-B3BD-DA7B8B979C25}" type="slidenum">
              <a:rPr lang="zh-CN" altLang="en-US" smtClean="0"/>
              <a:t>‹#›</a:t>
            </a:fld>
            <a:endParaRPr lang="zh-CN" altLang="en-US"/>
          </a:p>
        </p:txBody>
      </p:sp>
    </p:spTree>
    <p:extLst>
      <p:ext uri="{BB962C8B-B14F-4D97-AF65-F5344CB8AC3E}">
        <p14:creationId xmlns:p14="http://schemas.microsoft.com/office/powerpoint/2010/main" val="2281727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dirty="0"/>
              <a:t>Good morning, everyone. My name is Yuanchen Sun from China University of Geosciences Beijing. Today, I am honored to present our work with Professor Sanmang Wu, Shantong Li, and Jianwu He. The title of my presentation is: </a:t>
            </a:r>
            <a:r>
              <a:rPr lang="zh-CN" altLang="zh-CN" b="1" dirty="0"/>
              <a:t>【Impacts of Cobalt Supply Chain Disruption Risks on China's Energy-Economic Transition.】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For our scenario design, we compare three groups: </a:t>
            </a:r>
            <a:r>
              <a:rPr lang="zh-CN" altLang="zh-CN" b="1" dirty="0"/>
              <a:t>【Baseline Scenario, NDC Target Scenario, and Cobalt Supply-Chain Disruption Scenarios.】</a:t>
            </a:r>
            <a:endParaRPr lang="zh-CN" altLang="en-US" dirty="0"/>
          </a:p>
        </p:txBody>
      </p:sp>
      <p:sp>
        <p:nvSpPr>
          <p:cNvPr id="4" name="灯片编号占位符 3"/>
          <p:cNvSpPr>
            <a:spLocks noGrp="1"/>
          </p:cNvSpPr>
          <p:nvPr>
            <p:ph type="sldNum" sz="quarter" idx="5"/>
          </p:nvPr>
        </p:nvSpPr>
        <p:spPr/>
        <p:txBody>
          <a:bodyPr/>
          <a:lstStyle/>
          <a:p>
            <a:fld id="{EE29329E-BD46-4871-B3BD-DA7B8B979C25}" type="slidenum">
              <a:rPr lang="zh-CN" altLang="en-US" smtClean="0"/>
              <a:t>10</a:t>
            </a:fld>
            <a:endParaRPr lang="zh-CN" altLang="en-US"/>
          </a:p>
        </p:txBody>
      </p:sp>
    </p:spTree>
    <p:extLst>
      <p:ext uri="{BB962C8B-B14F-4D97-AF65-F5344CB8AC3E}">
        <p14:creationId xmlns:p14="http://schemas.microsoft.com/office/powerpoint/2010/main" val="3593431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Now let's look at the results, starting with GDP. In the short run, we see a </a:t>
            </a:r>
            <a:r>
              <a:rPr lang="zh-CN" altLang="zh-CN" b="1" dirty="0"/>
              <a:t>【small sector, but large macro leverage.】</a:t>
            </a:r>
            <a:r>
              <a:rPr lang="zh-CN" altLang="zh-CN" dirty="0"/>
              <a:t> </a:t>
            </a:r>
            <a:r>
              <a:rPr lang="en-US" altLang="zh-CN" dirty="0"/>
              <a:t>Under the 2027 DRE = 47% scenario, GDP will decline by 0.15% from the baseline, with the marginal contribution of the impact from cobalt supply chain disruptions approximately $31.3 billion, and losses amplify nonlinearly as risk exposure expands. In the long term, that is, after 2050, losses will be reduced</a:t>
            </a:r>
            <a:endParaRPr lang="zh-CN" altLang="en-US" dirty="0"/>
          </a:p>
        </p:txBody>
      </p:sp>
      <p:sp>
        <p:nvSpPr>
          <p:cNvPr id="4" name="灯片编号占位符 3"/>
          <p:cNvSpPr>
            <a:spLocks noGrp="1"/>
          </p:cNvSpPr>
          <p:nvPr>
            <p:ph type="sldNum" sz="quarter" idx="5"/>
          </p:nvPr>
        </p:nvSpPr>
        <p:spPr/>
        <p:txBody>
          <a:bodyPr/>
          <a:lstStyle/>
          <a:p>
            <a:fld id="{EE29329E-BD46-4871-B3BD-DA7B8B979C25}" type="slidenum">
              <a:rPr lang="zh-CN" altLang="en-US" smtClean="0"/>
              <a:t>11</a:t>
            </a:fld>
            <a:endParaRPr lang="zh-CN" altLang="en-US"/>
          </a:p>
        </p:txBody>
      </p:sp>
    </p:spTree>
    <p:extLst>
      <p:ext uri="{BB962C8B-B14F-4D97-AF65-F5344CB8AC3E}">
        <p14:creationId xmlns:p14="http://schemas.microsoft.com/office/powerpoint/2010/main" val="1735525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265B8CB4-29D5-1293-1E5D-51345EA1A111}"/>
              </a:ext>
            </a:extLst>
          </p:cNvPr>
          <p:cNvSpPr>
            <a:spLocks noGrp="1"/>
          </p:cNvSpPr>
          <p:nvPr>
            <p:ph type="body" idx="1"/>
          </p:nvPr>
        </p:nvSpPr>
        <p:spPr/>
        <p:txBody>
          <a:bodyPr/>
          <a:lstStyle/>
          <a:p>
            <a:r>
              <a:rPr lang="en-US" altLang="zh-CN" dirty="0"/>
              <a:t>This 3D chart shows our finding</a:t>
            </a:r>
            <a:r>
              <a:rPr lang="en-US" altLang="zh-CN" b="1" dirty="0"/>
              <a:t>:</a:t>
            </a:r>
            <a:r>
              <a:rPr lang="zh-CN" altLang="zh-CN" b="1" dirty="0"/>
              <a:t>【The whole impact distribution — not just the mean — shifts from loss to gain over time.】</a:t>
            </a:r>
            <a:endParaRPr lang="zh-CN" altLang="en-US" b="1"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For CO2 emissions, the aggregate total barely moves. But the structure changes sharply. Because of the disruption, we see a </a:t>
            </a:r>
            <a:r>
              <a:rPr lang="zh-CN" altLang="zh-CN" b="1" dirty="0"/>
              <a:t>【transport CO2 spike,】</a:t>
            </a:r>
            <a:r>
              <a:rPr lang="zh-CN" altLang="zh-CN" dirty="0"/>
              <a:t> but a drop in </a:t>
            </a:r>
            <a:r>
              <a:rPr lang="zh-CN" altLang="zh-CN" b="1" dirty="0"/>
              <a:t>【coal-power CO2】</a:t>
            </a:r>
            <a:r>
              <a:rPr lang="zh-CN" altLang="zh-CN" dirty="0"/>
              <a:t> because the economy slows down. This is a </a:t>
            </a:r>
            <a:r>
              <a:rPr lang="zh-CN" altLang="zh-CN" b="1" dirty="0"/>
              <a:t>【structural setback】</a:t>
            </a:r>
            <a:r>
              <a:rPr lang="zh-CN" altLang="zh-CN" dirty="0"/>
              <a:t>, not real abatement.</a:t>
            </a:r>
            <a:endParaRPr lang="zh-CN" altLang="en-US" dirty="0"/>
          </a:p>
        </p:txBody>
      </p:sp>
      <p:sp>
        <p:nvSpPr>
          <p:cNvPr id="4" name="灯片编号占位符 3"/>
          <p:cNvSpPr>
            <a:spLocks noGrp="1"/>
          </p:cNvSpPr>
          <p:nvPr>
            <p:ph type="sldNum" sz="quarter" idx="5"/>
          </p:nvPr>
        </p:nvSpPr>
        <p:spPr/>
        <p:txBody>
          <a:bodyPr/>
          <a:lstStyle/>
          <a:p>
            <a:fld id="{EE29329E-BD46-4871-B3BD-DA7B8B979C25}" type="slidenum">
              <a:rPr lang="zh-CN" altLang="en-US" smtClean="0"/>
              <a:t>13</a:t>
            </a:fld>
            <a:endParaRPr lang="zh-CN" altLang="en-US"/>
          </a:p>
        </p:txBody>
      </p:sp>
    </p:spTree>
    <p:extLst>
      <p:ext uri="{BB962C8B-B14F-4D97-AF65-F5344CB8AC3E}">
        <p14:creationId xmlns:p14="http://schemas.microsoft.com/office/powerpoint/2010/main" val="2525653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Regarding the energy and power mix, the disruption causes an initial setback, with more oil and coal used in the short term. But, as capital is redirected, it accelerates the transition in the long term. By 2050, we see a </a:t>
            </a:r>
            <a:r>
              <a:rPr lang="zh-CN" altLang="zh-CN" b="1" dirty="0"/>
              <a:t>【net long-run gain in non-fossil energy】</a:t>
            </a:r>
            <a:r>
              <a:rPr lang="zh-CN" altLang="zh-CN" dirty="0"/>
              <a:t> and a </a:t>
            </a:r>
            <a:r>
              <a:rPr lang="zh-CN" altLang="zh-CN" b="1" dirty="0"/>
              <a:t>【clean-power net gain.】</a:t>
            </a:r>
            <a:endParaRPr lang="zh-CN" altLang="en-US" dirty="0"/>
          </a:p>
        </p:txBody>
      </p:sp>
      <p:sp>
        <p:nvSpPr>
          <p:cNvPr id="4" name="灯片编号占位符 3"/>
          <p:cNvSpPr>
            <a:spLocks noGrp="1"/>
          </p:cNvSpPr>
          <p:nvPr>
            <p:ph type="sldNum" sz="quarter" idx="5"/>
          </p:nvPr>
        </p:nvSpPr>
        <p:spPr/>
        <p:txBody>
          <a:bodyPr/>
          <a:lstStyle/>
          <a:p>
            <a:fld id="{EE29329E-BD46-4871-B3BD-DA7B8B979C25}" type="slidenum">
              <a:rPr lang="zh-CN" altLang="en-US" smtClean="0"/>
              <a:t>14</a:t>
            </a:fld>
            <a:endParaRPr lang="zh-CN" altLang="en-US"/>
          </a:p>
        </p:txBody>
      </p:sp>
    </p:spTree>
    <p:extLst>
      <p:ext uri="{BB962C8B-B14F-4D97-AF65-F5344CB8AC3E}">
        <p14:creationId xmlns:p14="http://schemas.microsoft.com/office/powerpoint/2010/main" val="1159061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Regarding the energy and power mix, the disruption causes an initial setback, with more oil and coal used in the short term. But, as capital is redirected, it accelerates the transition in the long term. By 2050, we see a </a:t>
            </a:r>
            <a:r>
              <a:rPr lang="zh-CN" altLang="zh-CN" b="1" dirty="0"/>
              <a:t>【net long-run gain in non-fossil energy】</a:t>
            </a:r>
            <a:r>
              <a:rPr lang="zh-CN" altLang="zh-CN" dirty="0"/>
              <a:t> and a </a:t>
            </a:r>
            <a:r>
              <a:rPr lang="zh-CN" altLang="zh-CN" b="1" dirty="0"/>
              <a:t>【clean-power net gain.】</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EE29329E-BD46-4871-B3BD-DA7B8B979C25}" type="slidenum">
              <a:rPr lang="zh-CN" altLang="en-US" smtClean="0"/>
              <a:t>15</a:t>
            </a:fld>
            <a:endParaRPr lang="zh-CN" altLang="en-US"/>
          </a:p>
        </p:txBody>
      </p:sp>
    </p:spTree>
    <p:extLst>
      <p:ext uri="{BB962C8B-B14F-4D97-AF65-F5344CB8AC3E}">
        <p14:creationId xmlns:p14="http://schemas.microsoft.com/office/powerpoint/2010/main" val="1063789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To conclude, our study reveals three main points</a:t>
            </a:r>
            <a:r>
              <a:rPr lang="en-US" altLang="zh-CN" dirty="0"/>
              <a:t>:</a:t>
            </a:r>
            <a:r>
              <a:rPr lang="zh-CN" altLang="zh-CN" b="1" dirty="0"/>
              <a:t>【Tiny sector, macro leverage.】</a:t>
            </a:r>
            <a:r>
              <a:rPr lang="zh-CN" altLang="zh-CN" dirty="0"/>
              <a:t> </a:t>
            </a:r>
            <a:r>
              <a:rPr lang="zh-CN" altLang="zh-CN" b="1" dirty="0"/>
              <a:t>【Asymmetric emissions effect.】</a:t>
            </a:r>
            <a:r>
              <a:rPr lang="zh-CN" altLang="zh-CN" dirty="0"/>
              <a:t> </a:t>
            </a:r>
            <a:r>
              <a:rPr lang="en-US" altLang="zh-CN" dirty="0"/>
              <a:t>and</a:t>
            </a:r>
            <a:r>
              <a:rPr lang="zh-CN" altLang="zh-CN" b="1" dirty="0"/>
              <a:t>【Long-run transition reordering.】</a:t>
            </a:r>
            <a:endParaRPr lang="zh-CN" altLang="en-US" dirty="0"/>
          </a:p>
        </p:txBody>
      </p:sp>
      <p:sp>
        <p:nvSpPr>
          <p:cNvPr id="4" name="灯片编号占位符 3"/>
          <p:cNvSpPr>
            <a:spLocks noGrp="1"/>
          </p:cNvSpPr>
          <p:nvPr>
            <p:ph type="sldNum" sz="quarter" idx="5"/>
          </p:nvPr>
        </p:nvSpPr>
        <p:spPr/>
        <p:txBody>
          <a:bodyPr/>
          <a:lstStyle/>
          <a:p>
            <a:fld id="{EE29329E-BD46-4871-B3BD-DA7B8B979C25}" type="slidenum">
              <a:rPr lang="zh-CN" altLang="en-US" smtClean="0"/>
              <a:t>16</a:t>
            </a:fld>
            <a:endParaRPr lang="zh-CN" altLang="en-US"/>
          </a:p>
        </p:txBody>
      </p:sp>
    </p:spTree>
    <p:extLst>
      <p:ext uri="{BB962C8B-B14F-4D97-AF65-F5344CB8AC3E}">
        <p14:creationId xmlns:p14="http://schemas.microsoft.com/office/powerpoint/2010/main" val="526734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14600" y="857250"/>
            <a:ext cx="4114800" cy="2316163"/>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Thank you for your time and attention.</a:t>
            </a:r>
            <a:endParaRPr lang="zh-CN" altLang="en-US" dirty="0"/>
          </a:p>
        </p:txBody>
      </p:sp>
      <p:sp>
        <p:nvSpPr>
          <p:cNvPr id="4" name="灯片编号占位符 3"/>
          <p:cNvSpPr>
            <a:spLocks noGrp="1"/>
          </p:cNvSpPr>
          <p:nvPr>
            <p:ph type="sldNum" sz="quarter" idx="10"/>
          </p:nvPr>
        </p:nvSpPr>
        <p:spPr/>
        <p:txBody>
          <a:bodyPr/>
          <a:lstStyle/>
          <a:p>
            <a:pPr marL="0" marR="0" lvl="0" indent="0" algn="r" defTabSz="460492" rtl="0" eaLnBrk="1" fontAlgn="auto" latinLnBrk="0" hangingPunct="1">
              <a:lnSpc>
                <a:spcPct val="100000"/>
              </a:lnSpc>
              <a:spcBef>
                <a:spcPts val="0"/>
              </a:spcBef>
              <a:spcAft>
                <a:spcPts val="0"/>
              </a:spcAft>
              <a:buClrTx/>
              <a:buSzTx/>
              <a:buFontTx/>
              <a:buNone/>
              <a:tabLst/>
              <a:defRPr/>
            </a:pPr>
            <a:fld id="{65F9EAA5-6969-42C7-860B-56AC6159B2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60492"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0335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My presentation has five parts: </a:t>
            </a:r>
            <a:r>
              <a:rPr lang="zh-CN" altLang="zh-CN" b="1" dirty="0"/>
              <a:t>【Motivation, Research Question, Methodology, Result, and Conclusion.】</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85851-EBBA-480B-B833-E424004C3B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0152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highlight>
                  <a:srgbClr val="FFFF00"/>
                </a:highlight>
              </a:rPr>
              <a:t>Let's start with the motivation. As we </a:t>
            </a:r>
            <a:r>
              <a:rPr lang="en-US" altLang="zh-CN" sz="1800" dirty="0" err="1">
                <a:highlight>
                  <a:srgbClr val="FFFF00"/>
                </a:highlight>
              </a:rPr>
              <a:t>know,【Electric</a:t>
            </a:r>
            <a:r>
              <a:rPr lang="en-US" altLang="zh-CN" sz="1800" dirty="0">
                <a:highlight>
                  <a:srgbClr val="FFFF00"/>
                </a:highlight>
              </a:rPr>
              <a:t> vehicles are central to reducing oil dependence and supporting China’s NDC-oriented transport decarbonization pathway. China is the world's largest EV-manufacturing hub. 】 However, we face a paradox:【China imports 98% of the cobalt that powers </a:t>
            </a:r>
            <a:r>
              <a:rPr lang="en-US" altLang="zh-CN" sz="1800" dirty="0" err="1">
                <a:highlight>
                  <a:srgbClr val="FFFF00"/>
                </a:highlight>
              </a:rPr>
              <a:t>them.】And</a:t>
            </a:r>
            <a:r>
              <a:rPr lang="en-US" altLang="zh-CN" sz="1800" dirty="0">
                <a:highlight>
                  <a:srgbClr val="FFFF00"/>
                </a:highlight>
              </a:rPr>
              <a:t> as we can see from recent events, this cobalt supply chain </a:t>
            </a:r>
            <a:r>
              <a:rPr lang="en-US" altLang="zh-CN" sz="1800" dirty="0" err="1">
                <a:highlight>
                  <a:srgbClr val="FFFF00"/>
                </a:highlight>
              </a:rPr>
              <a:t>is【highly</a:t>
            </a:r>
            <a:r>
              <a:rPr lang="en-US" altLang="zh-CN" sz="1800" dirty="0">
                <a:highlight>
                  <a:srgbClr val="FFFF00"/>
                </a:highlight>
              </a:rPr>
              <a:t> concentrated and disruption-prone.】</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85851-EBBA-480B-B833-E424004C3B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806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C1D93-BB72-8038-619B-BC0C904DAB7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90E21D3-7E9D-9FB4-42ED-A1650435E94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6DBE59C-FEE4-0A6E-8925-14485E06F6D0}"/>
              </a:ext>
            </a:extLst>
          </p:cNvPr>
          <p:cNvSpPr>
            <a:spLocks noGrp="1"/>
          </p:cNvSpPr>
          <p:nvPr>
            <p:ph type="body" idx="1"/>
          </p:nvPr>
        </p:nvSpPr>
        <p:spPr/>
        <p:txBody>
          <a:bodyPr/>
          <a:lstStyle/>
          <a:p>
            <a:r>
              <a:rPr lang="zh-CN" altLang="zh-CN" sz="1400" dirty="0">
                <a:highlight>
                  <a:srgbClr val="FFFF00"/>
                </a:highlight>
              </a:rPr>
              <a:t>As we can see from the timeline here, </a:t>
            </a:r>
            <a:r>
              <a:rPr lang="zh-CN" altLang="zh-CN" sz="1400" b="1" dirty="0">
                <a:highlight>
                  <a:srgbClr val="FFFF00"/>
                </a:highlight>
              </a:rPr>
              <a:t>【a cascade of recent disruptions has turned cobalt into a systemic risk to the transition.】</a:t>
            </a:r>
            <a:endParaRPr lang="en-US" altLang="zh-CN" sz="1400" dirty="0">
              <a:highlight>
                <a:srgbClr val="FFFF00"/>
              </a:highlight>
            </a:endParaRPr>
          </a:p>
        </p:txBody>
      </p:sp>
      <p:sp>
        <p:nvSpPr>
          <p:cNvPr id="4" name="灯片编号占位符 3">
            <a:extLst>
              <a:ext uri="{FF2B5EF4-FFF2-40B4-BE49-F238E27FC236}">
                <a16:creationId xmlns:a16="http://schemas.microsoft.com/office/drawing/2014/main" id="{B5937176-FBC3-2545-FB96-F3E582A479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85851-EBBA-480B-B833-E424004C3B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3765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400" dirty="0">
                <a:highlight>
                  <a:srgbClr val="FFFF00"/>
                </a:highlight>
              </a:rPr>
              <a:t>This brings us to our research question:【How large are the impacts of uncertain cobalt supply-chain risks on China's economy, society, and energy transition?】</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85851-EBBA-480B-B833-E424004C3B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7286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To answer this, we built an analytical framework</a:t>
            </a:r>
            <a:r>
              <a:rPr lang="en-US" altLang="zh-CN" dirty="0"/>
              <a:t> </a:t>
            </a:r>
            <a:r>
              <a:rPr lang="zh-CN" altLang="zh-CN" sz="1200" b="0" i="0" kern="1200" dirty="0">
                <a:solidFill>
                  <a:schemeClr val="tx1"/>
                </a:solidFill>
                <a:effectLst/>
                <a:latin typeface="+mn-lt"/>
                <a:ea typeface="+mn-ea"/>
                <a:cs typeface="+mn-cs"/>
              </a:rPr>
              <a:t>that combines Bayes-Monte Carlo simulation models with DRCCGE models.</a:t>
            </a:r>
            <a:endParaRPr lang="zh-CN" altLang="en-US" dirty="0"/>
          </a:p>
        </p:txBody>
      </p:sp>
      <p:sp>
        <p:nvSpPr>
          <p:cNvPr id="4" name="灯片编号占位符 3"/>
          <p:cNvSpPr>
            <a:spLocks noGrp="1"/>
          </p:cNvSpPr>
          <p:nvPr>
            <p:ph type="sldNum" sz="quarter" idx="5"/>
          </p:nvPr>
        </p:nvSpPr>
        <p:spPr/>
        <p:txBody>
          <a:bodyPr/>
          <a:lstStyle/>
          <a:p>
            <a:fld id="{EE29329E-BD46-4871-B3BD-DA7B8B979C25}" type="slidenum">
              <a:rPr lang="zh-CN" altLang="en-US" smtClean="0"/>
              <a:t>6</a:t>
            </a:fld>
            <a:endParaRPr lang="zh-CN" altLang="en-US"/>
          </a:p>
        </p:txBody>
      </p:sp>
    </p:spTree>
    <p:extLst>
      <p:ext uri="{BB962C8B-B14F-4D97-AF65-F5344CB8AC3E}">
        <p14:creationId xmlns:p14="http://schemas.microsoft.com/office/powerpoint/2010/main" val="921179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First, to quantify the risk, we constructed a </a:t>
            </a:r>
            <a:r>
              <a:rPr lang="zh-CN" altLang="zh-CN" b="1" dirty="0"/>
              <a:t>【firm-level Bayesian-network model of China's cobalt supply chain.】</a:t>
            </a:r>
            <a:r>
              <a:rPr lang="zh-CN" altLang="zh-CN" dirty="0"/>
              <a:t> Through Monte Carlo simulations, we found that China's expected </a:t>
            </a:r>
            <a:r>
              <a:rPr lang="zh-CN" altLang="zh-CN" b="1" dirty="0"/>
              <a:t>【Disruption Risk Exposure is about 47%.】</a:t>
            </a:r>
            <a:endParaRPr lang="zh-CN" altLang="en-US" dirty="0"/>
          </a:p>
        </p:txBody>
      </p:sp>
      <p:sp>
        <p:nvSpPr>
          <p:cNvPr id="4" name="灯片编号占位符 3"/>
          <p:cNvSpPr>
            <a:spLocks noGrp="1"/>
          </p:cNvSpPr>
          <p:nvPr>
            <p:ph type="sldNum" sz="quarter" idx="5"/>
          </p:nvPr>
        </p:nvSpPr>
        <p:spPr/>
        <p:txBody>
          <a:bodyPr/>
          <a:lstStyle/>
          <a:p>
            <a:fld id="{EE29329E-BD46-4871-B3BD-DA7B8B979C25}" type="slidenum">
              <a:rPr lang="zh-CN" altLang="en-US" smtClean="0"/>
              <a:t>7</a:t>
            </a:fld>
            <a:endParaRPr lang="zh-CN" altLang="en-US"/>
          </a:p>
        </p:txBody>
      </p:sp>
    </p:spTree>
    <p:extLst>
      <p:ext uri="{BB962C8B-B14F-4D97-AF65-F5344CB8AC3E}">
        <p14:creationId xmlns:p14="http://schemas.microsoft.com/office/powerpoint/2010/main" val="2167669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Next, we input this risk into our DRCCGE model</a:t>
            </a:r>
            <a:r>
              <a:rPr lang="en-US" altLang="zh-CN" dirty="0"/>
              <a:t>.</a:t>
            </a:r>
            <a:r>
              <a:rPr lang="zh-CN" altLang="zh-CN" dirty="0"/>
              <a:t> </a:t>
            </a:r>
            <a:r>
              <a:rPr lang="en-US" altLang="zh-CN" dirty="0"/>
              <a:t>To connect the supply chain risk to the macroeconomy, we introduced a Cobalt-Environment Module.</a:t>
            </a:r>
            <a:r>
              <a:rPr lang="zh-CN" altLang="zh-CN" dirty="0"/>
              <a:t> Specifically, we use a </a:t>
            </a:r>
            <a:r>
              <a:rPr lang="zh-CN" altLang="zh-CN" b="1" dirty="0"/>
              <a:t>【Logistic function to represent the price response of resource supply.】</a:t>
            </a:r>
            <a:r>
              <a:rPr lang="zh-CN" altLang="zh-CN" dirty="0"/>
              <a:t>And most importantly, we directly introduce the measured </a:t>
            </a:r>
            <a:r>
              <a:rPr lang="zh-CN" altLang="zh-CN" b="1" dirty="0"/>
              <a:t>Disruption Risk Exposure </a:t>
            </a:r>
            <a:r>
              <a:rPr lang="zh-CN" altLang="zh-CN" dirty="0"/>
              <a:t>into this </a:t>
            </a:r>
            <a:r>
              <a:rPr lang="zh-CN" altLang="zh-CN" b="1" dirty="0"/>
              <a:t>cobalt supply function</a:t>
            </a:r>
            <a:r>
              <a:rPr lang="zh-CN" altLang="zh-CN" dirty="0"/>
              <a:t> to simulate the shock.</a:t>
            </a:r>
            <a:endParaRPr lang="zh-CN" altLang="en-US" dirty="0"/>
          </a:p>
        </p:txBody>
      </p:sp>
      <p:sp>
        <p:nvSpPr>
          <p:cNvPr id="4" name="灯片编号占位符 3"/>
          <p:cNvSpPr>
            <a:spLocks noGrp="1"/>
          </p:cNvSpPr>
          <p:nvPr>
            <p:ph type="sldNum" sz="quarter" idx="5"/>
          </p:nvPr>
        </p:nvSpPr>
        <p:spPr/>
        <p:txBody>
          <a:bodyPr/>
          <a:lstStyle/>
          <a:p>
            <a:fld id="{EE29329E-BD46-4871-B3BD-DA7B8B979C25}" type="slidenum">
              <a:rPr lang="zh-CN" altLang="en-US" smtClean="0"/>
              <a:t>8</a:t>
            </a:fld>
            <a:endParaRPr lang="zh-CN" altLang="en-US"/>
          </a:p>
        </p:txBody>
      </p:sp>
    </p:spTree>
    <p:extLst>
      <p:ext uri="{BB962C8B-B14F-4D97-AF65-F5344CB8AC3E}">
        <p14:creationId xmlns:p14="http://schemas.microsoft.com/office/powerpoint/2010/main" val="1391086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To simulate the macroeconomic impacts accurately, we modified the standard data. We </a:t>
            </a:r>
            <a:r>
              <a:rPr lang="zh-CN" altLang="zh-CN" b="1" dirty="0"/>
              <a:t>【built on the NBS 2023 China Input-Output Table, splitting out a refined-cobalt sector and six electricity-generation technologies.】</a:t>
            </a:r>
            <a:r>
              <a:rPr lang="zh-CN" altLang="zh-CN" dirty="0"/>
              <a:t>To do this, we integrated multi-source data from </a:t>
            </a:r>
            <a:r>
              <a:rPr lang="zh-CN" altLang="zh-CN" b="1" dirty="0"/>
              <a:t>【USGS, UN Comtrade, Material Flow Analysis</a:t>
            </a:r>
            <a:r>
              <a:rPr lang="zh-CN" altLang="en-US" b="1" dirty="0"/>
              <a:t> </a:t>
            </a:r>
            <a:r>
              <a:rPr lang="en-US" altLang="zh-CN" b="1" dirty="0"/>
              <a:t>and the financial reports of major refined cobalt companies in China】</a:t>
            </a:r>
            <a:endParaRPr lang="zh-CN" altLang="en-US" sz="1200"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E85851-EBBA-480B-B833-E424004C3B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32913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A364DC-DB05-0A18-06FE-B596EFF374E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6ABBA32-46C3-16DC-4935-144F19A5B8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D8D52D7-6BCD-FADA-E7F5-5894C47BC6EC}"/>
              </a:ext>
            </a:extLst>
          </p:cNvPr>
          <p:cNvSpPr>
            <a:spLocks noGrp="1"/>
          </p:cNvSpPr>
          <p:nvPr>
            <p:ph type="dt" sz="half" idx="10"/>
          </p:nvPr>
        </p:nvSpPr>
        <p:spPr/>
        <p:txBody>
          <a:bodyPr/>
          <a:lstStyle/>
          <a:p>
            <a:fld id="{46FA8D0C-B4E2-4985-B793-D9CA987652B9}" type="datetimeFigureOut">
              <a:rPr lang="zh-CN" altLang="en-US" smtClean="0"/>
              <a:t>2026/6/19</a:t>
            </a:fld>
            <a:endParaRPr lang="zh-CN" altLang="en-US"/>
          </a:p>
        </p:txBody>
      </p:sp>
      <p:sp>
        <p:nvSpPr>
          <p:cNvPr id="5" name="页脚占位符 4">
            <a:extLst>
              <a:ext uri="{FF2B5EF4-FFF2-40B4-BE49-F238E27FC236}">
                <a16:creationId xmlns:a16="http://schemas.microsoft.com/office/drawing/2014/main" id="{B927E6AD-3655-84B7-8706-74383450866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214D853-5C01-92E1-D2BA-38E7BC9619F2}"/>
              </a:ext>
            </a:extLst>
          </p:cNvPr>
          <p:cNvSpPr>
            <a:spLocks noGrp="1"/>
          </p:cNvSpPr>
          <p:nvPr>
            <p:ph type="sldNum" sz="quarter" idx="12"/>
          </p:nvPr>
        </p:nvSpPr>
        <p:spPr/>
        <p:txBody>
          <a:bodyPr/>
          <a:lstStyle/>
          <a:p>
            <a:fld id="{4B7C195C-68C0-463F-8732-1AE1FD61A1B6}" type="slidenum">
              <a:rPr lang="zh-CN" altLang="en-US" smtClean="0"/>
              <a:t>‹#›</a:t>
            </a:fld>
            <a:endParaRPr lang="zh-CN" altLang="en-US"/>
          </a:p>
        </p:txBody>
      </p:sp>
    </p:spTree>
    <p:extLst>
      <p:ext uri="{BB962C8B-B14F-4D97-AF65-F5344CB8AC3E}">
        <p14:creationId xmlns:p14="http://schemas.microsoft.com/office/powerpoint/2010/main" val="2317149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93C34F-1A9B-A3F3-CBD2-B3FAB7ED4D1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B220F74-9AE0-8DE9-C871-096D451FAFA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BC1A76-90E1-D8D8-D61A-41FF84D62E7E}"/>
              </a:ext>
            </a:extLst>
          </p:cNvPr>
          <p:cNvSpPr>
            <a:spLocks noGrp="1"/>
          </p:cNvSpPr>
          <p:nvPr>
            <p:ph type="dt" sz="half" idx="10"/>
          </p:nvPr>
        </p:nvSpPr>
        <p:spPr/>
        <p:txBody>
          <a:bodyPr/>
          <a:lstStyle/>
          <a:p>
            <a:fld id="{46FA8D0C-B4E2-4985-B793-D9CA987652B9}" type="datetimeFigureOut">
              <a:rPr lang="zh-CN" altLang="en-US" smtClean="0"/>
              <a:t>2026/6/19</a:t>
            </a:fld>
            <a:endParaRPr lang="zh-CN" altLang="en-US"/>
          </a:p>
        </p:txBody>
      </p:sp>
      <p:sp>
        <p:nvSpPr>
          <p:cNvPr id="5" name="页脚占位符 4">
            <a:extLst>
              <a:ext uri="{FF2B5EF4-FFF2-40B4-BE49-F238E27FC236}">
                <a16:creationId xmlns:a16="http://schemas.microsoft.com/office/drawing/2014/main" id="{B358C5A4-1B01-46ED-4CA4-B8EF7CF164F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719D62-CA3A-6836-BC95-AABA40FF768C}"/>
              </a:ext>
            </a:extLst>
          </p:cNvPr>
          <p:cNvSpPr>
            <a:spLocks noGrp="1"/>
          </p:cNvSpPr>
          <p:nvPr>
            <p:ph type="sldNum" sz="quarter" idx="12"/>
          </p:nvPr>
        </p:nvSpPr>
        <p:spPr/>
        <p:txBody>
          <a:bodyPr/>
          <a:lstStyle/>
          <a:p>
            <a:fld id="{4B7C195C-68C0-463F-8732-1AE1FD61A1B6}" type="slidenum">
              <a:rPr lang="zh-CN" altLang="en-US" smtClean="0"/>
              <a:t>‹#›</a:t>
            </a:fld>
            <a:endParaRPr lang="zh-CN" altLang="en-US"/>
          </a:p>
        </p:txBody>
      </p:sp>
    </p:spTree>
    <p:extLst>
      <p:ext uri="{BB962C8B-B14F-4D97-AF65-F5344CB8AC3E}">
        <p14:creationId xmlns:p14="http://schemas.microsoft.com/office/powerpoint/2010/main" val="2197539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4BC1AD-C1B9-7DAE-C0A0-E237256947C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358DB2F-DA7F-19EE-CB25-39751FEC77A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A9CD4C-97F5-813D-D4B6-3299E56FCEE8}"/>
              </a:ext>
            </a:extLst>
          </p:cNvPr>
          <p:cNvSpPr>
            <a:spLocks noGrp="1"/>
          </p:cNvSpPr>
          <p:nvPr>
            <p:ph type="dt" sz="half" idx="10"/>
          </p:nvPr>
        </p:nvSpPr>
        <p:spPr/>
        <p:txBody>
          <a:bodyPr/>
          <a:lstStyle/>
          <a:p>
            <a:fld id="{46FA8D0C-B4E2-4985-B793-D9CA987652B9}" type="datetimeFigureOut">
              <a:rPr lang="zh-CN" altLang="en-US" smtClean="0"/>
              <a:t>2026/6/19</a:t>
            </a:fld>
            <a:endParaRPr lang="zh-CN" altLang="en-US"/>
          </a:p>
        </p:txBody>
      </p:sp>
      <p:sp>
        <p:nvSpPr>
          <p:cNvPr id="5" name="页脚占位符 4">
            <a:extLst>
              <a:ext uri="{FF2B5EF4-FFF2-40B4-BE49-F238E27FC236}">
                <a16:creationId xmlns:a16="http://schemas.microsoft.com/office/drawing/2014/main" id="{4D2FB34F-2836-8EB1-9918-E94A15F89A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83B4D9-BCF4-32CC-A1E3-255BEA78F982}"/>
              </a:ext>
            </a:extLst>
          </p:cNvPr>
          <p:cNvSpPr>
            <a:spLocks noGrp="1"/>
          </p:cNvSpPr>
          <p:nvPr>
            <p:ph type="sldNum" sz="quarter" idx="12"/>
          </p:nvPr>
        </p:nvSpPr>
        <p:spPr/>
        <p:txBody>
          <a:bodyPr/>
          <a:lstStyle/>
          <a:p>
            <a:fld id="{4B7C195C-68C0-463F-8732-1AE1FD61A1B6}" type="slidenum">
              <a:rPr lang="zh-CN" altLang="en-US" smtClean="0"/>
              <a:t>‹#›</a:t>
            </a:fld>
            <a:endParaRPr lang="zh-CN" altLang="en-US"/>
          </a:p>
        </p:txBody>
      </p:sp>
    </p:spTree>
    <p:extLst>
      <p:ext uri="{BB962C8B-B14F-4D97-AF65-F5344CB8AC3E}">
        <p14:creationId xmlns:p14="http://schemas.microsoft.com/office/powerpoint/2010/main" val="1578780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4B90800-4998-4387-8C14-2DC05C43FB5D}"/>
              </a:ext>
            </a:extLst>
          </p:cNvPr>
          <p:cNvSpPr>
            <a:spLocks noGrp="1"/>
          </p:cNvSpPr>
          <p:nvPr>
            <p:ph type="dt" sz="half" idx="10"/>
          </p:nvPr>
        </p:nvSpPr>
        <p:spPr/>
        <p:txBody>
          <a:bodyPr/>
          <a:lstStyle/>
          <a:p>
            <a:fld id="{D175962C-7A19-4F92-808B-923D08FE1A83}" type="datetimeFigureOut">
              <a:rPr lang="en-US" smtClean="0"/>
              <a:t>6/19/2026</a:t>
            </a:fld>
            <a:endParaRPr lang="en-US"/>
          </a:p>
        </p:txBody>
      </p:sp>
      <p:sp>
        <p:nvSpPr>
          <p:cNvPr id="3" name="页脚占位符 2">
            <a:extLst>
              <a:ext uri="{FF2B5EF4-FFF2-40B4-BE49-F238E27FC236}">
                <a16:creationId xmlns:a16="http://schemas.microsoft.com/office/drawing/2014/main" id="{4E99CBCF-D219-423B-8323-76C0369DF467}"/>
              </a:ext>
            </a:extLst>
          </p:cNvPr>
          <p:cNvSpPr>
            <a:spLocks noGrp="1"/>
          </p:cNvSpPr>
          <p:nvPr>
            <p:ph type="ftr" sz="quarter" idx="11"/>
          </p:nvPr>
        </p:nvSpPr>
        <p:spPr/>
        <p:txBody>
          <a:bodyPr/>
          <a:lstStyle/>
          <a:p>
            <a:endParaRPr lang="en-US"/>
          </a:p>
        </p:txBody>
      </p:sp>
      <p:sp>
        <p:nvSpPr>
          <p:cNvPr id="4" name="灯片编号占位符 3">
            <a:extLst>
              <a:ext uri="{FF2B5EF4-FFF2-40B4-BE49-F238E27FC236}">
                <a16:creationId xmlns:a16="http://schemas.microsoft.com/office/drawing/2014/main" id="{7C91F5A3-0DFC-4B31-BCC1-7862EB210C1D}"/>
              </a:ext>
            </a:extLst>
          </p:cNvPr>
          <p:cNvSpPr>
            <a:spLocks noGrp="1"/>
          </p:cNvSpPr>
          <p:nvPr>
            <p:ph type="sldNum" sz="quarter" idx="12"/>
          </p:nvPr>
        </p:nvSpPr>
        <p:spPr/>
        <p:txBody>
          <a:bodyPr/>
          <a:lstStyle/>
          <a:p>
            <a:fld id="{571ED40C-7D0A-41DB-A22A-71816123A753}" type="slidenum">
              <a:rPr lang="en-US" smtClean="0"/>
              <a:t>‹#›</a:t>
            </a:fld>
            <a:endParaRPr lang="en-US"/>
          </a:p>
        </p:txBody>
      </p:sp>
    </p:spTree>
    <p:extLst>
      <p:ext uri="{BB962C8B-B14F-4D97-AF65-F5344CB8AC3E}">
        <p14:creationId xmlns:p14="http://schemas.microsoft.com/office/powerpoint/2010/main" val="1571377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2E06F8-F55F-4BB0-93F9-DFD636F6C38F}"/>
              </a:ext>
            </a:extLst>
          </p:cNvPr>
          <p:cNvSpPr>
            <a:spLocks noGrp="1"/>
          </p:cNvSpPr>
          <p:nvPr>
            <p:ph type="title"/>
          </p:nvPr>
        </p:nvSpPr>
        <p:spPr>
          <a:xfrm>
            <a:off x="838250" y="364458"/>
            <a:ext cx="10515500" cy="1326004"/>
          </a:xfrm>
          <a:prstGeom prst="rect">
            <a:avLst/>
          </a:prstGeom>
        </p:spPr>
        <p:txBody>
          <a:bodyPr/>
          <a:lstStyle/>
          <a:p>
            <a:r>
              <a:rPr lang="zh-CN" altLang="en-US"/>
              <a:t>单击此处编辑母版标题样式</a:t>
            </a:r>
          </a:p>
        </p:txBody>
      </p:sp>
      <p:sp>
        <p:nvSpPr>
          <p:cNvPr id="3" name="矩形 2">
            <a:extLst>
              <a:ext uri="{FF2B5EF4-FFF2-40B4-BE49-F238E27FC236}">
                <a16:creationId xmlns:a16="http://schemas.microsoft.com/office/drawing/2014/main" id="{1E931871-B189-447A-B2BD-1176C8224D8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58"/>
          </a:p>
        </p:txBody>
      </p:sp>
      <p:sp>
        <p:nvSpPr>
          <p:cNvPr id="7" name="矩形 6">
            <a:extLst>
              <a:ext uri="{FF2B5EF4-FFF2-40B4-BE49-F238E27FC236}">
                <a16:creationId xmlns:a16="http://schemas.microsoft.com/office/drawing/2014/main" id="{74F062D9-8290-447D-9F66-1BA807C70FE9}"/>
              </a:ext>
            </a:extLst>
          </p:cNvPr>
          <p:cNvSpPr/>
          <p:nvPr userDrawn="1"/>
        </p:nvSpPr>
        <p:spPr>
          <a:xfrm>
            <a:off x="0" y="1407064"/>
            <a:ext cx="12191772" cy="4199905"/>
          </a:xfrm>
          <a:prstGeom prst="rect">
            <a:avLst/>
          </a:prstGeom>
          <a:solidFill>
            <a:srgbClr val="004E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2"/>
          </a:p>
        </p:txBody>
      </p:sp>
      <p:pic>
        <p:nvPicPr>
          <p:cNvPr id="8" name="Picture" descr="Picture">
            <a:extLst>
              <a:ext uri="{FF2B5EF4-FFF2-40B4-BE49-F238E27FC236}">
                <a16:creationId xmlns:a16="http://schemas.microsoft.com/office/drawing/2014/main" id="{1DFABFB3-C38A-4CA7-834C-5105AD71615A}"/>
              </a:ext>
            </a:extLst>
          </p:cNvPr>
          <p:cNvPicPr>
            <a:picLocks noChangeAspect="1"/>
          </p:cNvPicPr>
          <p:nvPr userDrawn="1"/>
        </p:nvPicPr>
        <p:blipFill>
          <a:blip r:embed="rId2" cstate="print">
            <a:alphaModFix/>
          </a:blip>
          <a:stretch>
            <a:fillRect/>
          </a:stretch>
        </p:blipFill>
        <p:spPr>
          <a:xfrm>
            <a:off x="655547" y="526926"/>
            <a:ext cx="10880907" cy="5804147"/>
          </a:xfrm>
          <a:prstGeom prst="rect">
            <a:avLst/>
          </a:prstGeom>
          <a:effectLst/>
        </p:spPr>
      </p:pic>
      <p:pic>
        <p:nvPicPr>
          <p:cNvPr id="11" name="图片 10">
            <a:extLst>
              <a:ext uri="{FF2B5EF4-FFF2-40B4-BE49-F238E27FC236}">
                <a16:creationId xmlns:a16="http://schemas.microsoft.com/office/drawing/2014/main" id="{DC3FDE04-9E29-4415-ACD7-C1745DEA29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38503" y="925964"/>
            <a:ext cx="9153330" cy="4910303"/>
          </a:xfrm>
          <a:prstGeom prst="rect">
            <a:avLst/>
          </a:prstGeom>
        </p:spPr>
      </p:pic>
      <p:pic>
        <p:nvPicPr>
          <p:cNvPr id="10" name="图片 9">
            <a:extLst>
              <a:ext uri="{FF2B5EF4-FFF2-40B4-BE49-F238E27FC236}">
                <a16:creationId xmlns:a16="http://schemas.microsoft.com/office/drawing/2014/main" id="{44974B45-A018-42D2-951B-9A6B683D1E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20159" y="706347"/>
            <a:ext cx="2751685" cy="2076564"/>
          </a:xfrm>
          <a:prstGeom prst="rect">
            <a:avLst/>
          </a:prstGeom>
        </p:spPr>
      </p:pic>
    </p:spTree>
    <p:extLst>
      <p:ext uri="{BB962C8B-B14F-4D97-AF65-F5344CB8AC3E}">
        <p14:creationId xmlns:p14="http://schemas.microsoft.com/office/powerpoint/2010/main" val="3092732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B60C4A-CAC9-4414-8805-A26E916D934F}"/>
              </a:ext>
            </a:extLst>
          </p:cNvPr>
          <p:cNvSpPr>
            <a:spLocks noGrp="1"/>
          </p:cNvSpPr>
          <p:nvPr>
            <p:ph type="title"/>
          </p:nvPr>
        </p:nvSpPr>
        <p:spPr>
          <a:xfrm>
            <a:off x="838250" y="364458"/>
            <a:ext cx="10515500" cy="1326004"/>
          </a:xfrm>
          <a:prstGeom prst="rect">
            <a:avLst/>
          </a:prstGeom>
        </p:spPr>
        <p:txBody>
          <a:bodyPr/>
          <a:lstStyle/>
          <a:p>
            <a:r>
              <a:rPr lang="zh-CN" altLang="en-US"/>
              <a:t>单击此处编辑母版标题样式</a:t>
            </a:r>
          </a:p>
        </p:txBody>
      </p:sp>
      <p:sp>
        <p:nvSpPr>
          <p:cNvPr id="3" name="矩形 2">
            <a:extLst>
              <a:ext uri="{FF2B5EF4-FFF2-40B4-BE49-F238E27FC236}">
                <a16:creationId xmlns:a16="http://schemas.microsoft.com/office/drawing/2014/main" id="{8B3631A6-C701-45BF-B0A5-54A3E776A46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58"/>
          </a:p>
        </p:txBody>
      </p:sp>
      <p:sp>
        <p:nvSpPr>
          <p:cNvPr id="4" name="矩形 3">
            <a:extLst>
              <a:ext uri="{FF2B5EF4-FFF2-40B4-BE49-F238E27FC236}">
                <a16:creationId xmlns:a16="http://schemas.microsoft.com/office/drawing/2014/main" id="{64381519-E076-457B-9A8E-7B50BD5744A3}"/>
              </a:ext>
            </a:extLst>
          </p:cNvPr>
          <p:cNvSpPr/>
          <p:nvPr userDrawn="1"/>
        </p:nvSpPr>
        <p:spPr>
          <a:xfrm rot="16200000">
            <a:off x="5757800" y="4432887"/>
            <a:ext cx="553255" cy="4307482"/>
          </a:xfrm>
          <a:prstGeom prst="rect">
            <a:avLst/>
          </a:prstGeom>
          <a:solidFill>
            <a:srgbClr val="004E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2"/>
          </a:p>
        </p:txBody>
      </p:sp>
      <p:sp>
        <p:nvSpPr>
          <p:cNvPr id="5" name="矩形 4">
            <a:extLst>
              <a:ext uri="{FF2B5EF4-FFF2-40B4-BE49-F238E27FC236}">
                <a16:creationId xmlns:a16="http://schemas.microsoft.com/office/drawing/2014/main" id="{842F8DD4-0717-454A-AE59-0C8B75D07280}"/>
              </a:ext>
            </a:extLst>
          </p:cNvPr>
          <p:cNvSpPr/>
          <p:nvPr userDrawn="1"/>
        </p:nvSpPr>
        <p:spPr>
          <a:xfrm rot="16200000">
            <a:off x="5753438" y="-1872751"/>
            <a:ext cx="561979" cy="4307482"/>
          </a:xfrm>
          <a:prstGeom prst="rect">
            <a:avLst/>
          </a:prstGeom>
          <a:solidFill>
            <a:srgbClr val="004E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2"/>
          </a:p>
        </p:txBody>
      </p:sp>
      <p:sp>
        <p:nvSpPr>
          <p:cNvPr id="6" name="文本框 5">
            <a:extLst>
              <a:ext uri="{FF2B5EF4-FFF2-40B4-BE49-F238E27FC236}">
                <a16:creationId xmlns:a16="http://schemas.microsoft.com/office/drawing/2014/main" id="{3E81C851-C43C-416F-80B1-EFD63CAC0F26}"/>
              </a:ext>
            </a:extLst>
          </p:cNvPr>
          <p:cNvSpPr txBox="1"/>
          <p:nvPr userDrawn="1"/>
        </p:nvSpPr>
        <p:spPr>
          <a:xfrm>
            <a:off x="3016288" y="2672531"/>
            <a:ext cx="1312537" cy="750315"/>
          </a:xfrm>
          <a:prstGeom prst="rect">
            <a:avLst/>
          </a:prstGeom>
          <a:noFill/>
        </p:spPr>
        <p:txBody>
          <a:bodyPr wrap="none" rtlCol="0">
            <a:spAutoFit/>
          </a:bodyPr>
          <a:lstStyle/>
          <a:p>
            <a:r>
              <a:rPr lang="zh-CN" altLang="en-US" sz="4290" b="1" dirty="0">
                <a:solidFill>
                  <a:srgbClr val="004E97"/>
                </a:solidFill>
                <a:latin typeface="微软雅黑" panose="020B0503020204020204" pitchFamily="34" charset="-122"/>
                <a:ea typeface="微软雅黑" panose="020B0503020204020204" pitchFamily="34" charset="-122"/>
              </a:rPr>
              <a:t>目录</a:t>
            </a:r>
            <a:endParaRPr lang="zh-CN" altLang="en-US" sz="3900" b="1" dirty="0">
              <a:solidFill>
                <a:srgbClr val="004E97"/>
              </a:solidFill>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E8737E48-96EE-483E-B970-7B4370FD75E5}"/>
              </a:ext>
            </a:extLst>
          </p:cNvPr>
          <p:cNvSpPr txBox="1"/>
          <p:nvPr userDrawn="1"/>
        </p:nvSpPr>
        <p:spPr>
          <a:xfrm>
            <a:off x="2650851" y="3480258"/>
            <a:ext cx="2044874" cy="495366"/>
          </a:xfrm>
          <a:prstGeom prst="rect">
            <a:avLst/>
          </a:prstGeom>
          <a:noFill/>
        </p:spPr>
        <p:txBody>
          <a:bodyPr wrap="none" rtlCol="0">
            <a:spAutoFit/>
          </a:bodyPr>
          <a:lstStyle/>
          <a:p>
            <a:r>
              <a:rPr lang="en-US" altLang="zh-CN" sz="2633" dirty="0">
                <a:solidFill>
                  <a:srgbClr val="004E97"/>
                </a:solidFill>
                <a:latin typeface="微软雅黑" panose="020B0503020204020204" pitchFamily="34" charset="-122"/>
                <a:ea typeface="微软雅黑" panose="020B0503020204020204" pitchFamily="34" charset="-122"/>
              </a:rPr>
              <a:t>CONTENTS</a:t>
            </a:r>
            <a:endParaRPr lang="zh-CN" altLang="en-US" sz="2340" dirty="0">
              <a:solidFill>
                <a:srgbClr val="004E97"/>
              </a:solidFill>
              <a:latin typeface="微软雅黑" panose="020B0503020204020204" pitchFamily="34" charset="-122"/>
              <a:ea typeface="微软雅黑" panose="020B0503020204020204" pitchFamily="34" charset="-122"/>
            </a:endParaRPr>
          </a:p>
        </p:txBody>
      </p:sp>
      <p:cxnSp>
        <p:nvCxnSpPr>
          <p:cNvPr id="10" name="直接连接符 9">
            <a:extLst>
              <a:ext uri="{FF2B5EF4-FFF2-40B4-BE49-F238E27FC236}">
                <a16:creationId xmlns:a16="http://schemas.microsoft.com/office/drawing/2014/main" id="{F5035CAF-EC89-4EAB-B654-E4C3240D9B2C}"/>
              </a:ext>
            </a:extLst>
          </p:cNvPr>
          <p:cNvCxnSpPr/>
          <p:nvPr userDrawn="1"/>
        </p:nvCxnSpPr>
        <p:spPr>
          <a:xfrm>
            <a:off x="5173232" y="1836826"/>
            <a:ext cx="0" cy="2674469"/>
          </a:xfrm>
          <a:prstGeom prst="line">
            <a:avLst/>
          </a:prstGeom>
          <a:ln w="38100">
            <a:solidFill>
              <a:srgbClr val="004E97"/>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8FB45CD6-5378-4DE3-BD63-AEB6916203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9916" y="6365376"/>
            <a:ext cx="2092171" cy="451260"/>
          </a:xfrm>
          <a:prstGeom prst="rect">
            <a:avLst/>
          </a:prstGeom>
        </p:spPr>
      </p:pic>
    </p:spTree>
    <p:extLst>
      <p:ext uri="{BB962C8B-B14F-4D97-AF65-F5344CB8AC3E}">
        <p14:creationId xmlns:p14="http://schemas.microsoft.com/office/powerpoint/2010/main" val="3151638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73538F-25B7-4CE1-8316-801471D9FF7D}"/>
              </a:ext>
            </a:extLst>
          </p:cNvPr>
          <p:cNvSpPr>
            <a:spLocks noGrp="1"/>
          </p:cNvSpPr>
          <p:nvPr>
            <p:ph type="title"/>
          </p:nvPr>
        </p:nvSpPr>
        <p:spPr>
          <a:xfrm>
            <a:off x="838250" y="364458"/>
            <a:ext cx="10515500" cy="1326004"/>
          </a:xfrm>
          <a:prstGeom prst="rect">
            <a:avLst/>
          </a:prstGeom>
        </p:spPr>
        <p:txBody>
          <a:bodyPr/>
          <a:lstStyle/>
          <a:p>
            <a:r>
              <a:rPr lang="zh-CN" altLang="en-US"/>
              <a:t>单击此处编辑母版标题样式</a:t>
            </a:r>
          </a:p>
        </p:txBody>
      </p:sp>
      <p:sp>
        <p:nvSpPr>
          <p:cNvPr id="3" name="矩形 2">
            <a:extLst>
              <a:ext uri="{FF2B5EF4-FFF2-40B4-BE49-F238E27FC236}">
                <a16:creationId xmlns:a16="http://schemas.microsoft.com/office/drawing/2014/main" id="{61925752-AF04-4FA4-AE0D-6FEA12D3EFB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58"/>
          </a:p>
        </p:txBody>
      </p:sp>
      <p:sp>
        <p:nvSpPr>
          <p:cNvPr id="4" name="矩形 3">
            <a:extLst>
              <a:ext uri="{FF2B5EF4-FFF2-40B4-BE49-F238E27FC236}">
                <a16:creationId xmlns:a16="http://schemas.microsoft.com/office/drawing/2014/main" id="{ADEDD007-CBF1-4951-849F-E98E338C6DD2}"/>
              </a:ext>
            </a:extLst>
          </p:cNvPr>
          <p:cNvSpPr/>
          <p:nvPr userDrawn="1"/>
        </p:nvSpPr>
        <p:spPr>
          <a:xfrm>
            <a:off x="11536454" y="1407064"/>
            <a:ext cx="655546" cy="4199905"/>
          </a:xfrm>
          <a:prstGeom prst="rect">
            <a:avLst/>
          </a:prstGeom>
          <a:solidFill>
            <a:srgbClr val="004E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2"/>
          </a:p>
        </p:txBody>
      </p:sp>
      <p:sp>
        <p:nvSpPr>
          <p:cNvPr id="5" name="矩形 4">
            <a:extLst>
              <a:ext uri="{FF2B5EF4-FFF2-40B4-BE49-F238E27FC236}">
                <a16:creationId xmlns:a16="http://schemas.microsoft.com/office/drawing/2014/main" id="{C0F5FADF-AFEE-4257-AB48-042C9591F413}"/>
              </a:ext>
            </a:extLst>
          </p:cNvPr>
          <p:cNvSpPr/>
          <p:nvPr userDrawn="1"/>
        </p:nvSpPr>
        <p:spPr>
          <a:xfrm>
            <a:off x="0" y="1407064"/>
            <a:ext cx="655546" cy="4199905"/>
          </a:xfrm>
          <a:prstGeom prst="rect">
            <a:avLst/>
          </a:prstGeom>
          <a:solidFill>
            <a:srgbClr val="004E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2"/>
          </a:p>
        </p:txBody>
      </p:sp>
      <p:cxnSp>
        <p:nvCxnSpPr>
          <p:cNvPr id="6" name="直接连接符 5">
            <a:extLst>
              <a:ext uri="{FF2B5EF4-FFF2-40B4-BE49-F238E27FC236}">
                <a16:creationId xmlns:a16="http://schemas.microsoft.com/office/drawing/2014/main" id="{838C717C-96A2-4418-B563-41B98284431E}"/>
              </a:ext>
            </a:extLst>
          </p:cNvPr>
          <p:cNvCxnSpPr/>
          <p:nvPr userDrawn="1"/>
        </p:nvCxnSpPr>
        <p:spPr>
          <a:xfrm>
            <a:off x="5367575" y="1967805"/>
            <a:ext cx="0" cy="2674469"/>
          </a:xfrm>
          <a:prstGeom prst="line">
            <a:avLst/>
          </a:prstGeom>
          <a:ln w="38100">
            <a:solidFill>
              <a:srgbClr val="004E9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650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2E06F8-F55F-4BB0-93F9-DFD636F6C38F}"/>
              </a:ext>
            </a:extLst>
          </p:cNvPr>
          <p:cNvSpPr>
            <a:spLocks noGrp="1"/>
          </p:cNvSpPr>
          <p:nvPr>
            <p:ph type="title"/>
          </p:nvPr>
        </p:nvSpPr>
        <p:spPr>
          <a:xfrm>
            <a:off x="838250" y="364458"/>
            <a:ext cx="10515500" cy="1326004"/>
          </a:xfrm>
          <a:prstGeom prst="rect">
            <a:avLst/>
          </a:prstGeom>
        </p:spPr>
        <p:txBody>
          <a:bodyPr/>
          <a:lstStyle/>
          <a:p>
            <a:r>
              <a:rPr lang="zh-CN" altLang="en-US"/>
              <a:t>单击此处编辑母版标题样式</a:t>
            </a:r>
          </a:p>
        </p:txBody>
      </p:sp>
      <p:sp>
        <p:nvSpPr>
          <p:cNvPr id="3" name="矩形 2">
            <a:extLst>
              <a:ext uri="{FF2B5EF4-FFF2-40B4-BE49-F238E27FC236}">
                <a16:creationId xmlns:a16="http://schemas.microsoft.com/office/drawing/2014/main" id="{1E931871-B189-447A-B2BD-1176C8224D8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58"/>
          </a:p>
        </p:txBody>
      </p:sp>
      <p:pic>
        <p:nvPicPr>
          <p:cNvPr id="4" name="图片 3">
            <a:extLst>
              <a:ext uri="{FF2B5EF4-FFF2-40B4-BE49-F238E27FC236}">
                <a16:creationId xmlns:a16="http://schemas.microsoft.com/office/drawing/2014/main" id="{2B922DFB-4FB1-4D52-9954-E3320582D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4569" y="4580789"/>
            <a:ext cx="4337430" cy="2277211"/>
          </a:xfrm>
          <a:prstGeom prst="rect">
            <a:avLst/>
          </a:prstGeom>
        </p:spPr>
      </p:pic>
      <p:pic>
        <p:nvPicPr>
          <p:cNvPr id="5" name="图片 4">
            <a:extLst>
              <a:ext uri="{FF2B5EF4-FFF2-40B4-BE49-F238E27FC236}">
                <a16:creationId xmlns:a16="http://schemas.microsoft.com/office/drawing/2014/main" id="{DA97CA26-BEBA-49A7-8730-80E14777C3F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5677" t="-1" r="25304" b="11335"/>
          <a:stretch/>
        </p:blipFill>
        <p:spPr>
          <a:xfrm>
            <a:off x="667340" y="368546"/>
            <a:ext cx="462631" cy="458953"/>
          </a:xfrm>
          <a:prstGeom prst="rect">
            <a:avLst/>
          </a:prstGeom>
        </p:spPr>
      </p:pic>
    </p:spTree>
    <p:extLst>
      <p:ext uri="{BB962C8B-B14F-4D97-AF65-F5344CB8AC3E}">
        <p14:creationId xmlns:p14="http://schemas.microsoft.com/office/powerpoint/2010/main" val="3702214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2E06F8-F55F-4BB0-93F9-DFD636F6C38F}"/>
              </a:ext>
            </a:extLst>
          </p:cNvPr>
          <p:cNvSpPr>
            <a:spLocks noGrp="1"/>
          </p:cNvSpPr>
          <p:nvPr>
            <p:ph type="title"/>
          </p:nvPr>
        </p:nvSpPr>
        <p:spPr>
          <a:xfrm>
            <a:off x="838250" y="364458"/>
            <a:ext cx="10515500" cy="1326004"/>
          </a:xfrm>
          <a:prstGeom prst="rect">
            <a:avLst/>
          </a:prstGeom>
        </p:spPr>
        <p:txBody>
          <a:bodyPr/>
          <a:lstStyle/>
          <a:p>
            <a:r>
              <a:rPr lang="zh-CN" altLang="en-US"/>
              <a:t>单击此处编辑母版标题样式</a:t>
            </a:r>
          </a:p>
        </p:txBody>
      </p:sp>
      <p:sp>
        <p:nvSpPr>
          <p:cNvPr id="3" name="矩形 2">
            <a:extLst>
              <a:ext uri="{FF2B5EF4-FFF2-40B4-BE49-F238E27FC236}">
                <a16:creationId xmlns:a16="http://schemas.microsoft.com/office/drawing/2014/main" id="{1E931871-B189-447A-B2BD-1176C8224D8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58"/>
          </a:p>
        </p:txBody>
      </p:sp>
      <p:pic>
        <p:nvPicPr>
          <p:cNvPr id="4" name="图片 3">
            <a:extLst>
              <a:ext uri="{FF2B5EF4-FFF2-40B4-BE49-F238E27FC236}">
                <a16:creationId xmlns:a16="http://schemas.microsoft.com/office/drawing/2014/main" id="{2B922DFB-4FB1-4D52-9954-E3320582D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4569" y="4580789"/>
            <a:ext cx="4337430" cy="2277211"/>
          </a:xfrm>
          <a:prstGeom prst="rect">
            <a:avLst/>
          </a:prstGeom>
        </p:spPr>
      </p:pic>
      <p:pic>
        <p:nvPicPr>
          <p:cNvPr id="6" name="图片 5">
            <a:extLst>
              <a:ext uri="{FF2B5EF4-FFF2-40B4-BE49-F238E27FC236}">
                <a16:creationId xmlns:a16="http://schemas.microsoft.com/office/drawing/2014/main" id="{155E2599-2F57-4485-A28C-29B6CFB027D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6502" t="19669" r="35837" b="36074"/>
          <a:stretch/>
        </p:blipFill>
        <p:spPr>
          <a:xfrm>
            <a:off x="639795" y="370373"/>
            <a:ext cx="498916" cy="437810"/>
          </a:xfrm>
          <a:prstGeom prst="rect">
            <a:avLst/>
          </a:prstGeom>
        </p:spPr>
      </p:pic>
    </p:spTree>
    <p:extLst>
      <p:ext uri="{BB962C8B-B14F-4D97-AF65-F5344CB8AC3E}">
        <p14:creationId xmlns:p14="http://schemas.microsoft.com/office/powerpoint/2010/main" val="3969034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2E06F8-F55F-4BB0-93F9-DFD636F6C38F}"/>
              </a:ext>
            </a:extLst>
          </p:cNvPr>
          <p:cNvSpPr>
            <a:spLocks noGrp="1"/>
          </p:cNvSpPr>
          <p:nvPr>
            <p:ph type="title"/>
          </p:nvPr>
        </p:nvSpPr>
        <p:spPr>
          <a:xfrm>
            <a:off x="838250" y="364458"/>
            <a:ext cx="10515500" cy="1326004"/>
          </a:xfrm>
          <a:prstGeom prst="rect">
            <a:avLst/>
          </a:prstGeom>
        </p:spPr>
        <p:txBody>
          <a:bodyPr/>
          <a:lstStyle/>
          <a:p>
            <a:r>
              <a:rPr lang="zh-CN" altLang="en-US"/>
              <a:t>单击此处编辑母版标题样式</a:t>
            </a:r>
          </a:p>
        </p:txBody>
      </p:sp>
      <p:sp>
        <p:nvSpPr>
          <p:cNvPr id="3" name="矩形 2">
            <a:extLst>
              <a:ext uri="{FF2B5EF4-FFF2-40B4-BE49-F238E27FC236}">
                <a16:creationId xmlns:a16="http://schemas.microsoft.com/office/drawing/2014/main" id="{1E931871-B189-447A-B2BD-1176C8224D8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58"/>
          </a:p>
        </p:txBody>
      </p:sp>
      <p:pic>
        <p:nvPicPr>
          <p:cNvPr id="4" name="图片 3">
            <a:extLst>
              <a:ext uri="{FF2B5EF4-FFF2-40B4-BE49-F238E27FC236}">
                <a16:creationId xmlns:a16="http://schemas.microsoft.com/office/drawing/2014/main" id="{2B922DFB-4FB1-4D52-9954-E3320582D2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4569" y="4580789"/>
            <a:ext cx="4337430" cy="2277211"/>
          </a:xfrm>
          <a:prstGeom prst="rect">
            <a:avLst/>
          </a:prstGeom>
        </p:spPr>
      </p:pic>
      <p:pic>
        <p:nvPicPr>
          <p:cNvPr id="6" name="图片 5">
            <a:extLst>
              <a:ext uri="{FF2B5EF4-FFF2-40B4-BE49-F238E27FC236}">
                <a16:creationId xmlns:a16="http://schemas.microsoft.com/office/drawing/2014/main" id="{28864013-60D4-49ED-BF5D-8075917F25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6073" t="23847" r="39213" b="24005"/>
          <a:stretch/>
        </p:blipFill>
        <p:spPr>
          <a:xfrm>
            <a:off x="639795" y="387860"/>
            <a:ext cx="498916" cy="577379"/>
          </a:xfrm>
          <a:prstGeom prst="rect">
            <a:avLst/>
          </a:prstGeom>
        </p:spPr>
      </p:pic>
    </p:spTree>
    <p:extLst>
      <p:ext uri="{BB962C8B-B14F-4D97-AF65-F5344CB8AC3E}">
        <p14:creationId xmlns:p14="http://schemas.microsoft.com/office/powerpoint/2010/main" val="1159940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2E06F8-F55F-4BB0-93F9-DFD636F6C38F}"/>
              </a:ext>
            </a:extLst>
          </p:cNvPr>
          <p:cNvSpPr>
            <a:spLocks noGrp="1"/>
          </p:cNvSpPr>
          <p:nvPr>
            <p:ph type="title"/>
          </p:nvPr>
        </p:nvSpPr>
        <p:spPr>
          <a:xfrm>
            <a:off x="838250" y="364458"/>
            <a:ext cx="10515500" cy="1326004"/>
          </a:xfrm>
          <a:prstGeom prst="rect">
            <a:avLst/>
          </a:prstGeom>
        </p:spPr>
        <p:txBody>
          <a:bodyPr/>
          <a:lstStyle/>
          <a:p>
            <a:r>
              <a:rPr lang="zh-CN" altLang="en-US"/>
              <a:t>单击此处编辑母版标题样式</a:t>
            </a:r>
          </a:p>
        </p:txBody>
      </p:sp>
      <p:sp>
        <p:nvSpPr>
          <p:cNvPr id="3" name="矩形 2">
            <a:extLst>
              <a:ext uri="{FF2B5EF4-FFF2-40B4-BE49-F238E27FC236}">
                <a16:creationId xmlns:a16="http://schemas.microsoft.com/office/drawing/2014/main" id="{1E931871-B189-447A-B2BD-1176C8224D8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58"/>
          </a:p>
        </p:txBody>
      </p:sp>
      <p:sp>
        <p:nvSpPr>
          <p:cNvPr id="7" name="矩形 6">
            <a:extLst>
              <a:ext uri="{FF2B5EF4-FFF2-40B4-BE49-F238E27FC236}">
                <a16:creationId xmlns:a16="http://schemas.microsoft.com/office/drawing/2014/main" id="{74F062D9-8290-447D-9F66-1BA807C70FE9}"/>
              </a:ext>
            </a:extLst>
          </p:cNvPr>
          <p:cNvSpPr/>
          <p:nvPr userDrawn="1"/>
        </p:nvSpPr>
        <p:spPr>
          <a:xfrm>
            <a:off x="0" y="1407064"/>
            <a:ext cx="12191772" cy="4199905"/>
          </a:xfrm>
          <a:prstGeom prst="rect">
            <a:avLst/>
          </a:prstGeom>
          <a:solidFill>
            <a:srgbClr val="004E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2"/>
          </a:p>
        </p:txBody>
      </p:sp>
      <p:pic>
        <p:nvPicPr>
          <p:cNvPr id="8" name="Picture" descr="Picture">
            <a:extLst>
              <a:ext uri="{FF2B5EF4-FFF2-40B4-BE49-F238E27FC236}">
                <a16:creationId xmlns:a16="http://schemas.microsoft.com/office/drawing/2014/main" id="{1DFABFB3-C38A-4CA7-834C-5105AD71615A}"/>
              </a:ext>
            </a:extLst>
          </p:cNvPr>
          <p:cNvPicPr>
            <a:picLocks noChangeAspect="1"/>
          </p:cNvPicPr>
          <p:nvPr userDrawn="1"/>
        </p:nvPicPr>
        <p:blipFill>
          <a:blip r:embed="rId2" cstate="print">
            <a:alphaModFix/>
          </a:blip>
          <a:stretch>
            <a:fillRect/>
          </a:stretch>
        </p:blipFill>
        <p:spPr>
          <a:xfrm>
            <a:off x="655547" y="526926"/>
            <a:ext cx="10880907" cy="5804147"/>
          </a:xfrm>
          <a:prstGeom prst="rect">
            <a:avLst/>
          </a:prstGeom>
          <a:effectLst/>
        </p:spPr>
      </p:pic>
      <p:pic>
        <p:nvPicPr>
          <p:cNvPr id="11" name="图片 10">
            <a:extLst>
              <a:ext uri="{FF2B5EF4-FFF2-40B4-BE49-F238E27FC236}">
                <a16:creationId xmlns:a16="http://schemas.microsoft.com/office/drawing/2014/main" id="{DC3FDE04-9E29-4415-ACD7-C1745DEA29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38503" y="925964"/>
            <a:ext cx="9153330" cy="4910303"/>
          </a:xfrm>
          <a:prstGeom prst="rect">
            <a:avLst/>
          </a:prstGeom>
        </p:spPr>
      </p:pic>
      <p:pic>
        <p:nvPicPr>
          <p:cNvPr id="10" name="图片 9">
            <a:extLst>
              <a:ext uri="{FF2B5EF4-FFF2-40B4-BE49-F238E27FC236}">
                <a16:creationId xmlns:a16="http://schemas.microsoft.com/office/drawing/2014/main" id="{44974B45-A018-42D2-951B-9A6B683D1E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20159" y="706347"/>
            <a:ext cx="2751685" cy="2076564"/>
          </a:xfrm>
          <a:prstGeom prst="rect">
            <a:avLst/>
          </a:prstGeom>
        </p:spPr>
      </p:pic>
    </p:spTree>
    <p:extLst>
      <p:ext uri="{BB962C8B-B14F-4D97-AF65-F5344CB8AC3E}">
        <p14:creationId xmlns:p14="http://schemas.microsoft.com/office/powerpoint/2010/main" val="2078650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E9E1D2-5364-19FA-2D27-1A8E9F3F1B7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23B5BB2-6104-0CA0-B1ED-4316013EBE0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E573B8D-805D-9FC8-5C18-47281E379152}"/>
              </a:ext>
            </a:extLst>
          </p:cNvPr>
          <p:cNvSpPr>
            <a:spLocks noGrp="1"/>
          </p:cNvSpPr>
          <p:nvPr>
            <p:ph type="dt" sz="half" idx="10"/>
          </p:nvPr>
        </p:nvSpPr>
        <p:spPr/>
        <p:txBody>
          <a:bodyPr/>
          <a:lstStyle/>
          <a:p>
            <a:fld id="{46FA8D0C-B4E2-4985-B793-D9CA987652B9}" type="datetimeFigureOut">
              <a:rPr lang="zh-CN" altLang="en-US" smtClean="0"/>
              <a:t>2026/6/19</a:t>
            </a:fld>
            <a:endParaRPr lang="zh-CN" altLang="en-US"/>
          </a:p>
        </p:txBody>
      </p:sp>
      <p:sp>
        <p:nvSpPr>
          <p:cNvPr id="5" name="页脚占位符 4">
            <a:extLst>
              <a:ext uri="{FF2B5EF4-FFF2-40B4-BE49-F238E27FC236}">
                <a16:creationId xmlns:a16="http://schemas.microsoft.com/office/drawing/2014/main" id="{6DC7BF30-3518-9EB4-12A6-1B7CD2F136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2D7515D-38F1-E410-EC59-E9CDEC3674A0}"/>
              </a:ext>
            </a:extLst>
          </p:cNvPr>
          <p:cNvSpPr>
            <a:spLocks noGrp="1"/>
          </p:cNvSpPr>
          <p:nvPr>
            <p:ph type="sldNum" sz="quarter" idx="12"/>
          </p:nvPr>
        </p:nvSpPr>
        <p:spPr/>
        <p:txBody>
          <a:bodyPr/>
          <a:lstStyle/>
          <a:p>
            <a:fld id="{4B7C195C-68C0-463F-8732-1AE1FD61A1B6}" type="slidenum">
              <a:rPr lang="zh-CN" altLang="en-US" smtClean="0"/>
              <a:t>‹#›</a:t>
            </a:fld>
            <a:endParaRPr lang="zh-CN" altLang="en-US"/>
          </a:p>
        </p:txBody>
      </p:sp>
    </p:spTree>
    <p:extLst>
      <p:ext uri="{BB962C8B-B14F-4D97-AF65-F5344CB8AC3E}">
        <p14:creationId xmlns:p14="http://schemas.microsoft.com/office/powerpoint/2010/main" val="1467630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FB6533-5327-48D3-BA89-4780A8611CDD}"/>
              </a:ext>
            </a:extLst>
          </p:cNvPr>
          <p:cNvSpPr>
            <a:spLocks noGrp="1"/>
          </p:cNvSpPr>
          <p:nvPr>
            <p:ph type="title"/>
          </p:nvPr>
        </p:nvSpPr>
        <p:spPr>
          <a:xfrm>
            <a:off x="838250" y="364458"/>
            <a:ext cx="10515500" cy="132600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84004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790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FEBA5F-8C6B-1CDE-DF3D-CF7BF46ED5B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304DD48-93CE-41AA-626C-04FDFCB4BB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278F0C8-84E6-523A-C577-795E1BA847B7}"/>
              </a:ext>
            </a:extLst>
          </p:cNvPr>
          <p:cNvSpPr>
            <a:spLocks noGrp="1"/>
          </p:cNvSpPr>
          <p:nvPr>
            <p:ph type="dt" sz="half" idx="10"/>
          </p:nvPr>
        </p:nvSpPr>
        <p:spPr/>
        <p:txBody>
          <a:bodyPr/>
          <a:lstStyle/>
          <a:p>
            <a:fld id="{46FA8D0C-B4E2-4985-B793-D9CA987652B9}" type="datetimeFigureOut">
              <a:rPr lang="zh-CN" altLang="en-US" smtClean="0"/>
              <a:t>2026/6/19</a:t>
            </a:fld>
            <a:endParaRPr lang="zh-CN" altLang="en-US"/>
          </a:p>
        </p:txBody>
      </p:sp>
      <p:sp>
        <p:nvSpPr>
          <p:cNvPr id="5" name="页脚占位符 4">
            <a:extLst>
              <a:ext uri="{FF2B5EF4-FFF2-40B4-BE49-F238E27FC236}">
                <a16:creationId xmlns:a16="http://schemas.microsoft.com/office/drawing/2014/main" id="{28653446-DA9B-84DB-86CE-212B85F358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0F5CDD-FF67-A5A5-0527-014E33D33910}"/>
              </a:ext>
            </a:extLst>
          </p:cNvPr>
          <p:cNvSpPr>
            <a:spLocks noGrp="1"/>
          </p:cNvSpPr>
          <p:nvPr>
            <p:ph type="sldNum" sz="quarter" idx="12"/>
          </p:nvPr>
        </p:nvSpPr>
        <p:spPr/>
        <p:txBody>
          <a:bodyPr/>
          <a:lstStyle/>
          <a:p>
            <a:fld id="{4B7C195C-68C0-463F-8732-1AE1FD61A1B6}" type="slidenum">
              <a:rPr lang="zh-CN" altLang="en-US" smtClean="0"/>
              <a:t>‹#›</a:t>
            </a:fld>
            <a:endParaRPr lang="zh-CN" altLang="en-US"/>
          </a:p>
        </p:txBody>
      </p:sp>
    </p:spTree>
    <p:extLst>
      <p:ext uri="{BB962C8B-B14F-4D97-AF65-F5344CB8AC3E}">
        <p14:creationId xmlns:p14="http://schemas.microsoft.com/office/powerpoint/2010/main" val="823838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66A00E-BE79-8286-85AF-7BB5FED427E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7AB8677-56AE-5A41-1C43-63B4D73610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56FC0FA-FBD3-FB0B-9615-D4F46606577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BD63758-935B-5A04-1E94-9468ECA2AA91}"/>
              </a:ext>
            </a:extLst>
          </p:cNvPr>
          <p:cNvSpPr>
            <a:spLocks noGrp="1"/>
          </p:cNvSpPr>
          <p:nvPr>
            <p:ph type="dt" sz="half" idx="10"/>
          </p:nvPr>
        </p:nvSpPr>
        <p:spPr/>
        <p:txBody>
          <a:bodyPr/>
          <a:lstStyle/>
          <a:p>
            <a:fld id="{46FA8D0C-B4E2-4985-B793-D9CA987652B9}" type="datetimeFigureOut">
              <a:rPr lang="zh-CN" altLang="en-US" smtClean="0"/>
              <a:t>2026/6/19</a:t>
            </a:fld>
            <a:endParaRPr lang="zh-CN" altLang="en-US"/>
          </a:p>
        </p:txBody>
      </p:sp>
      <p:sp>
        <p:nvSpPr>
          <p:cNvPr id="6" name="页脚占位符 5">
            <a:extLst>
              <a:ext uri="{FF2B5EF4-FFF2-40B4-BE49-F238E27FC236}">
                <a16:creationId xmlns:a16="http://schemas.microsoft.com/office/drawing/2014/main" id="{4027675A-53C2-44B5-FC01-D2002A19B3D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A7A66FE-2CBA-D875-AD1B-D8A41EB3B0E0}"/>
              </a:ext>
            </a:extLst>
          </p:cNvPr>
          <p:cNvSpPr>
            <a:spLocks noGrp="1"/>
          </p:cNvSpPr>
          <p:nvPr>
            <p:ph type="sldNum" sz="quarter" idx="12"/>
          </p:nvPr>
        </p:nvSpPr>
        <p:spPr/>
        <p:txBody>
          <a:bodyPr/>
          <a:lstStyle/>
          <a:p>
            <a:fld id="{4B7C195C-68C0-463F-8732-1AE1FD61A1B6}" type="slidenum">
              <a:rPr lang="zh-CN" altLang="en-US" smtClean="0"/>
              <a:t>‹#›</a:t>
            </a:fld>
            <a:endParaRPr lang="zh-CN" altLang="en-US"/>
          </a:p>
        </p:txBody>
      </p:sp>
    </p:spTree>
    <p:extLst>
      <p:ext uri="{BB962C8B-B14F-4D97-AF65-F5344CB8AC3E}">
        <p14:creationId xmlns:p14="http://schemas.microsoft.com/office/powerpoint/2010/main" val="224615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0F72F0-258B-7FFB-F495-15C09CF40E5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C8E38E2-F9FB-4584-DE8D-EC2E9E3E3E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18F87D3-2B81-A665-A610-29F6A2370FB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9E24F8E-6497-BFE9-60E9-A004742FD5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A3AC6D6-8E3F-D64B-649B-B02279F5A8A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B3E2168-5F7A-D1B1-825E-517CA6C0282F}"/>
              </a:ext>
            </a:extLst>
          </p:cNvPr>
          <p:cNvSpPr>
            <a:spLocks noGrp="1"/>
          </p:cNvSpPr>
          <p:nvPr>
            <p:ph type="dt" sz="half" idx="10"/>
          </p:nvPr>
        </p:nvSpPr>
        <p:spPr/>
        <p:txBody>
          <a:bodyPr/>
          <a:lstStyle/>
          <a:p>
            <a:fld id="{46FA8D0C-B4E2-4985-B793-D9CA987652B9}" type="datetimeFigureOut">
              <a:rPr lang="zh-CN" altLang="en-US" smtClean="0"/>
              <a:t>2026/6/19</a:t>
            </a:fld>
            <a:endParaRPr lang="zh-CN" altLang="en-US"/>
          </a:p>
        </p:txBody>
      </p:sp>
      <p:sp>
        <p:nvSpPr>
          <p:cNvPr id="8" name="页脚占位符 7">
            <a:extLst>
              <a:ext uri="{FF2B5EF4-FFF2-40B4-BE49-F238E27FC236}">
                <a16:creationId xmlns:a16="http://schemas.microsoft.com/office/drawing/2014/main" id="{94E2FF0D-9766-28A5-6279-26D46F7E3B3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5BEC58D-AAF8-2C0D-9BBC-97043A22872A}"/>
              </a:ext>
            </a:extLst>
          </p:cNvPr>
          <p:cNvSpPr>
            <a:spLocks noGrp="1"/>
          </p:cNvSpPr>
          <p:nvPr>
            <p:ph type="sldNum" sz="quarter" idx="12"/>
          </p:nvPr>
        </p:nvSpPr>
        <p:spPr/>
        <p:txBody>
          <a:bodyPr/>
          <a:lstStyle/>
          <a:p>
            <a:fld id="{4B7C195C-68C0-463F-8732-1AE1FD61A1B6}" type="slidenum">
              <a:rPr lang="zh-CN" altLang="en-US" smtClean="0"/>
              <a:t>‹#›</a:t>
            </a:fld>
            <a:endParaRPr lang="zh-CN" altLang="en-US"/>
          </a:p>
        </p:txBody>
      </p:sp>
    </p:spTree>
    <p:extLst>
      <p:ext uri="{BB962C8B-B14F-4D97-AF65-F5344CB8AC3E}">
        <p14:creationId xmlns:p14="http://schemas.microsoft.com/office/powerpoint/2010/main" val="544484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F803D1-69E4-FAE2-AA0D-1F89AF1678B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1B9845-ED9B-E067-023D-AB6598EF8373}"/>
              </a:ext>
            </a:extLst>
          </p:cNvPr>
          <p:cNvSpPr>
            <a:spLocks noGrp="1"/>
          </p:cNvSpPr>
          <p:nvPr>
            <p:ph type="dt" sz="half" idx="10"/>
          </p:nvPr>
        </p:nvSpPr>
        <p:spPr/>
        <p:txBody>
          <a:bodyPr/>
          <a:lstStyle/>
          <a:p>
            <a:fld id="{46FA8D0C-B4E2-4985-B793-D9CA987652B9}" type="datetimeFigureOut">
              <a:rPr lang="zh-CN" altLang="en-US" smtClean="0"/>
              <a:t>2026/6/19</a:t>
            </a:fld>
            <a:endParaRPr lang="zh-CN" altLang="en-US"/>
          </a:p>
        </p:txBody>
      </p:sp>
      <p:sp>
        <p:nvSpPr>
          <p:cNvPr id="4" name="页脚占位符 3">
            <a:extLst>
              <a:ext uri="{FF2B5EF4-FFF2-40B4-BE49-F238E27FC236}">
                <a16:creationId xmlns:a16="http://schemas.microsoft.com/office/drawing/2014/main" id="{27702936-E6DA-29EB-A439-59F6FB24952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130D6DD-3F4B-1EDD-81DA-3D61DF8BDE26}"/>
              </a:ext>
            </a:extLst>
          </p:cNvPr>
          <p:cNvSpPr>
            <a:spLocks noGrp="1"/>
          </p:cNvSpPr>
          <p:nvPr>
            <p:ph type="sldNum" sz="quarter" idx="12"/>
          </p:nvPr>
        </p:nvSpPr>
        <p:spPr/>
        <p:txBody>
          <a:bodyPr/>
          <a:lstStyle/>
          <a:p>
            <a:fld id="{4B7C195C-68C0-463F-8732-1AE1FD61A1B6}" type="slidenum">
              <a:rPr lang="zh-CN" altLang="en-US" smtClean="0"/>
              <a:t>‹#›</a:t>
            </a:fld>
            <a:endParaRPr lang="zh-CN" altLang="en-US"/>
          </a:p>
        </p:txBody>
      </p:sp>
    </p:spTree>
    <p:extLst>
      <p:ext uri="{BB962C8B-B14F-4D97-AF65-F5344CB8AC3E}">
        <p14:creationId xmlns:p14="http://schemas.microsoft.com/office/powerpoint/2010/main" val="1349346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2F340C7-0C2E-AE84-5209-51D2950BA5EB}"/>
              </a:ext>
            </a:extLst>
          </p:cNvPr>
          <p:cNvSpPr>
            <a:spLocks noGrp="1"/>
          </p:cNvSpPr>
          <p:nvPr>
            <p:ph type="dt" sz="half" idx="10"/>
          </p:nvPr>
        </p:nvSpPr>
        <p:spPr/>
        <p:txBody>
          <a:bodyPr/>
          <a:lstStyle/>
          <a:p>
            <a:fld id="{46FA8D0C-B4E2-4985-B793-D9CA987652B9}" type="datetimeFigureOut">
              <a:rPr lang="zh-CN" altLang="en-US" smtClean="0"/>
              <a:t>2026/6/19</a:t>
            </a:fld>
            <a:endParaRPr lang="zh-CN" altLang="en-US"/>
          </a:p>
        </p:txBody>
      </p:sp>
      <p:sp>
        <p:nvSpPr>
          <p:cNvPr id="3" name="页脚占位符 2">
            <a:extLst>
              <a:ext uri="{FF2B5EF4-FFF2-40B4-BE49-F238E27FC236}">
                <a16:creationId xmlns:a16="http://schemas.microsoft.com/office/drawing/2014/main" id="{E2CC90C7-4936-A62C-DF9C-F6C6AF59815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8ABB6AC-9522-C5AF-59EB-D5A0CB6E837A}"/>
              </a:ext>
            </a:extLst>
          </p:cNvPr>
          <p:cNvSpPr>
            <a:spLocks noGrp="1"/>
          </p:cNvSpPr>
          <p:nvPr>
            <p:ph type="sldNum" sz="quarter" idx="12"/>
          </p:nvPr>
        </p:nvSpPr>
        <p:spPr/>
        <p:txBody>
          <a:bodyPr/>
          <a:lstStyle/>
          <a:p>
            <a:fld id="{4B7C195C-68C0-463F-8732-1AE1FD61A1B6}" type="slidenum">
              <a:rPr lang="zh-CN" altLang="en-US" smtClean="0"/>
              <a:t>‹#›</a:t>
            </a:fld>
            <a:endParaRPr lang="zh-CN" altLang="en-US"/>
          </a:p>
        </p:txBody>
      </p:sp>
    </p:spTree>
    <p:extLst>
      <p:ext uri="{BB962C8B-B14F-4D97-AF65-F5344CB8AC3E}">
        <p14:creationId xmlns:p14="http://schemas.microsoft.com/office/powerpoint/2010/main" val="3005600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5B13DB-978D-521E-8E46-DFB3753CBCB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29CF95D-4AA6-8DD1-4A63-400BB6A4E3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7AC6608-1730-0842-25B0-1C8C2DD9FB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D45244D-A743-D497-9B63-93F9C4B77871}"/>
              </a:ext>
            </a:extLst>
          </p:cNvPr>
          <p:cNvSpPr>
            <a:spLocks noGrp="1"/>
          </p:cNvSpPr>
          <p:nvPr>
            <p:ph type="dt" sz="half" idx="10"/>
          </p:nvPr>
        </p:nvSpPr>
        <p:spPr/>
        <p:txBody>
          <a:bodyPr/>
          <a:lstStyle/>
          <a:p>
            <a:fld id="{46FA8D0C-B4E2-4985-B793-D9CA987652B9}" type="datetimeFigureOut">
              <a:rPr lang="zh-CN" altLang="en-US" smtClean="0"/>
              <a:t>2026/6/19</a:t>
            </a:fld>
            <a:endParaRPr lang="zh-CN" altLang="en-US"/>
          </a:p>
        </p:txBody>
      </p:sp>
      <p:sp>
        <p:nvSpPr>
          <p:cNvPr id="6" name="页脚占位符 5">
            <a:extLst>
              <a:ext uri="{FF2B5EF4-FFF2-40B4-BE49-F238E27FC236}">
                <a16:creationId xmlns:a16="http://schemas.microsoft.com/office/drawing/2014/main" id="{2D697375-DCB2-F59C-5087-1E43F240ABB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3E6AB9D-6CF1-8E69-2A3B-DB6C6CC60C21}"/>
              </a:ext>
            </a:extLst>
          </p:cNvPr>
          <p:cNvSpPr>
            <a:spLocks noGrp="1"/>
          </p:cNvSpPr>
          <p:nvPr>
            <p:ph type="sldNum" sz="quarter" idx="12"/>
          </p:nvPr>
        </p:nvSpPr>
        <p:spPr/>
        <p:txBody>
          <a:bodyPr/>
          <a:lstStyle/>
          <a:p>
            <a:fld id="{4B7C195C-68C0-463F-8732-1AE1FD61A1B6}" type="slidenum">
              <a:rPr lang="zh-CN" altLang="en-US" smtClean="0"/>
              <a:t>‹#›</a:t>
            </a:fld>
            <a:endParaRPr lang="zh-CN" altLang="en-US"/>
          </a:p>
        </p:txBody>
      </p:sp>
    </p:spTree>
    <p:extLst>
      <p:ext uri="{BB962C8B-B14F-4D97-AF65-F5344CB8AC3E}">
        <p14:creationId xmlns:p14="http://schemas.microsoft.com/office/powerpoint/2010/main" val="3104543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DE6BA6-DFA9-7781-4FBB-69A0D145E43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E2345FB-3F37-B8B0-AB6E-A9FD407C8A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9382979-01A8-65F4-E4DF-79132B95E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0EDFE09-331A-9482-CBB6-E7E4C3328818}"/>
              </a:ext>
            </a:extLst>
          </p:cNvPr>
          <p:cNvSpPr>
            <a:spLocks noGrp="1"/>
          </p:cNvSpPr>
          <p:nvPr>
            <p:ph type="dt" sz="half" idx="10"/>
          </p:nvPr>
        </p:nvSpPr>
        <p:spPr/>
        <p:txBody>
          <a:bodyPr/>
          <a:lstStyle/>
          <a:p>
            <a:fld id="{46FA8D0C-B4E2-4985-B793-D9CA987652B9}" type="datetimeFigureOut">
              <a:rPr lang="zh-CN" altLang="en-US" smtClean="0"/>
              <a:t>2026/6/19</a:t>
            </a:fld>
            <a:endParaRPr lang="zh-CN" altLang="en-US"/>
          </a:p>
        </p:txBody>
      </p:sp>
      <p:sp>
        <p:nvSpPr>
          <p:cNvPr id="6" name="页脚占位符 5">
            <a:extLst>
              <a:ext uri="{FF2B5EF4-FFF2-40B4-BE49-F238E27FC236}">
                <a16:creationId xmlns:a16="http://schemas.microsoft.com/office/drawing/2014/main" id="{BE123A07-FCBC-06F0-6999-8C4AA5DF141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2944312-F522-9EE9-28E2-735844865107}"/>
              </a:ext>
            </a:extLst>
          </p:cNvPr>
          <p:cNvSpPr>
            <a:spLocks noGrp="1"/>
          </p:cNvSpPr>
          <p:nvPr>
            <p:ph type="sldNum" sz="quarter" idx="12"/>
          </p:nvPr>
        </p:nvSpPr>
        <p:spPr/>
        <p:txBody>
          <a:bodyPr/>
          <a:lstStyle/>
          <a:p>
            <a:fld id="{4B7C195C-68C0-463F-8732-1AE1FD61A1B6}" type="slidenum">
              <a:rPr lang="zh-CN" altLang="en-US" smtClean="0"/>
              <a:t>‹#›</a:t>
            </a:fld>
            <a:endParaRPr lang="zh-CN" altLang="en-US"/>
          </a:p>
        </p:txBody>
      </p:sp>
    </p:spTree>
    <p:extLst>
      <p:ext uri="{BB962C8B-B14F-4D97-AF65-F5344CB8AC3E}">
        <p14:creationId xmlns:p14="http://schemas.microsoft.com/office/powerpoint/2010/main" val="1194958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2.png"/><Relationship Id="rId5" Type="http://schemas.openxmlformats.org/officeDocument/2006/relationships/slideLayout" Target="../slideLayouts/slideLayout18.xml"/><Relationship Id="rId10" Type="http://schemas.openxmlformats.org/officeDocument/2006/relationships/image" Target="../media/image1.png"/><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AAFA10-86E6-576D-4707-ED47266CD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242C0A3-77D3-CAD2-036D-BD7C955314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6F8F9E-2E68-1871-9B0A-EE3EC9ACED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A8D0C-B4E2-4985-B793-D9CA987652B9}" type="datetimeFigureOut">
              <a:rPr lang="zh-CN" altLang="en-US" smtClean="0"/>
              <a:t>2026/6/19</a:t>
            </a:fld>
            <a:endParaRPr lang="zh-CN" altLang="en-US"/>
          </a:p>
        </p:txBody>
      </p:sp>
      <p:sp>
        <p:nvSpPr>
          <p:cNvPr id="5" name="页脚占位符 4">
            <a:extLst>
              <a:ext uri="{FF2B5EF4-FFF2-40B4-BE49-F238E27FC236}">
                <a16:creationId xmlns:a16="http://schemas.microsoft.com/office/drawing/2014/main" id="{2239CEFE-3495-FDB4-A2DE-7E178C70A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1FABC47-A72C-4A88-922F-66CFAD2891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7C195C-68C0-463F-8732-1AE1FD61A1B6}" type="slidenum">
              <a:rPr lang="zh-CN" altLang="en-US" smtClean="0"/>
              <a:t>‹#›</a:t>
            </a:fld>
            <a:endParaRPr lang="zh-CN" altLang="en-US"/>
          </a:p>
        </p:txBody>
      </p:sp>
    </p:spTree>
    <p:extLst>
      <p:ext uri="{BB962C8B-B14F-4D97-AF65-F5344CB8AC3E}">
        <p14:creationId xmlns:p14="http://schemas.microsoft.com/office/powerpoint/2010/main" val="2784603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0" r:id="rId12"/>
    <p:sldLayoutId id="214748367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descr="Picture">
            <a:extLst>
              <a:ext uri="{FF2B5EF4-FFF2-40B4-BE49-F238E27FC236}">
                <a16:creationId xmlns:a16="http://schemas.microsoft.com/office/drawing/2014/main" id="{ED2CBAB5-13C5-4EDF-B833-03D3CCF507B9}"/>
              </a:ext>
            </a:extLst>
          </p:cNvPr>
          <p:cNvPicPr>
            <a:picLocks noChangeAspect="1"/>
          </p:cNvPicPr>
          <p:nvPr userDrawn="1"/>
        </p:nvPicPr>
        <p:blipFill>
          <a:blip r:embed="rId10" cstate="print">
            <a:alphaModFix/>
          </a:blip>
          <a:stretch>
            <a:fillRect/>
          </a:stretch>
        </p:blipFill>
        <p:spPr>
          <a:xfrm>
            <a:off x="655547" y="526926"/>
            <a:ext cx="10880907" cy="5804147"/>
          </a:xfrm>
          <a:prstGeom prst="rect">
            <a:avLst/>
          </a:prstGeom>
          <a:effectLst/>
        </p:spPr>
      </p:pic>
      <p:pic>
        <p:nvPicPr>
          <p:cNvPr id="4" name="图片 3">
            <a:extLst>
              <a:ext uri="{FF2B5EF4-FFF2-40B4-BE49-F238E27FC236}">
                <a16:creationId xmlns:a16="http://schemas.microsoft.com/office/drawing/2014/main" id="{39A12B37-9089-4FA1-B71C-F05585670B7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438503" y="925964"/>
            <a:ext cx="9153330" cy="4910303"/>
          </a:xfrm>
          <a:prstGeom prst="rect">
            <a:avLst/>
          </a:prstGeom>
        </p:spPr>
      </p:pic>
    </p:spTree>
    <p:extLst>
      <p:ext uri="{BB962C8B-B14F-4D97-AF65-F5344CB8AC3E}">
        <p14:creationId xmlns:p14="http://schemas.microsoft.com/office/powerpoint/2010/main" val="32492063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txStyles>
    <p:titleStyle>
      <a:lvl1pPr algn="l" defTabSz="445746" rtl="0" eaLnBrk="1" latinLnBrk="0" hangingPunct="1">
        <a:lnSpc>
          <a:spcPct val="90000"/>
        </a:lnSpc>
        <a:spcBef>
          <a:spcPct val="0"/>
        </a:spcBef>
        <a:buNone/>
        <a:defRPr sz="2145" kern="1200">
          <a:solidFill>
            <a:schemeClr val="tx1"/>
          </a:solidFill>
          <a:latin typeface="+mj-lt"/>
          <a:ea typeface="+mj-ea"/>
          <a:cs typeface="+mj-cs"/>
        </a:defRPr>
      </a:lvl1pPr>
    </p:titleStyle>
    <p:bodyStyle>
      <a:lvl1pPr marL="111436" indent="-111436" algn="l" defTabSz="445746" rtl="0" eaLnBrk="1" latinLnBrk="0" hangingPunct="1">
        <a:lnSpc>
          <a:spcPct val="90000"/>
        </a:lnSpc>
        <a:spcBef>
          <a:spcPts val="487"/>
        </a:spcBef>
        <a:buFont typeface="Arial"/>
        <a:buChar char="•"/>
        <a:defRPr sz="1365" kern="1200">
          <a:solidFill>
            <a:schemeClr val="tx1"/>
          </a:solidFill>
          <a:latin typeface="+mn-lt"/>
          <a:ea typeface="+mn-ea"/>
          <a:cs typeface="+mn-cs"/>
        </a:defRPr>
      </a:lvl1pPr>
      <a:lvl2pPr marL="334309" indent="-111436" algn="l" defTabSz="445746" rtl="0" eaLnBrk="1" latinLnBrk="0" hangingPunct="1">
        <a:lnSpc>
          <a:spcPct val="90000"/>
        </a:lnSpc>
        <a:spcBef>
          <a:spcPts val="244"/>
        </a:spcBef>
        <a:buFont typeface="Arial"/>
        <a:buChar char="•"/>
        <a:defRPr sz="1170" kern="1200">
          <a:solidFill>
            <a:schemeClr val="tx1"/>
          </a:solidFill>
          <a:latin typeface="+mn-lt"/>
          <a:ea typeface="+mn-ea"/>
          <a:cs typeface="+mn-cs"/>
        </a:defRPr>
      </a:lvl2pPr>
      <a:lvl3pPr marL="557182" indent="-111436" algn="l" defTabSz="445746" rtl="0" eaLnBrk="1" latinLnBrk="0" hangingPunct="1">
        <a:lnSpc>
          <a:spcPct val="90000"/>
        </a:lnSpc>
        <a:spcBef>
          <a:spcPts val="244"/>
        </a:spcBef>
        <a:buFont typeface="Arial"/>
        <a:buChar char="•"/>
        <a:defRPr sz="975" kern="1200">
          <a:solidFill>
            <a:schemeClr val="tx1"/>
          </a:solidFill>
          <a:latin typeface="+mn-lt"/>
          <a:ea typeface="+mn-ea"/>
          <a:cs typeface="+mn-cs"/>
        </a:defRPr>
      </a:lvl3pPr>
      <a:lvl4pPr marL="780055" indent="-111436" algn="l" defTabSz="445746" rtl="0" eaLnBrk="1" latinLnBrk="0" hangingPunct="1">
        <a:lnSpc>
          <a:spcPct val="90000"/>
        </a:lnSpc>
        <a:spcBef>
          <a:spcPts val="244"/>
        </a:spcBef>
        <a:buFont typeface="Arial"/>
        <a:buChar char="•"/>
        <a:defRPr sz="877" kern="1200">
          <a:solidFill>
            <a:schemeClr val="tx1"/>
          </a:solidFill>
          <a:latin typeface="+mn-lt"/>
          <a:ea typeface="+mn-ea"/>
          <a:cs typeface="+mn-cs"/>
        </a:defRPr>
      </a:lvl4pPr>
      <a:lvl5pPr marL="1002928" indent="-111436" algn="l" defTabSz="445746" rtl="0" eaLnBrk="1" latinLnBrk="0" hangingPunct="1">
        <a:lnSpc>
          <a:spcPct val="90000"/>
        </a:lnSpc>
        <a:spcBef>
          <a:spcPts val="244"/>
        </a:spcBef>
        <a:buFont typeface="Arial"/>
        <a:buChar char="•"/>
        <a:defRPr sz="877" kern="1200">
          <a:solidFill>
            <a:schemeClr val="tx1"/>
          </a:solidFill>
          <a:latin typeface="+mn-lt"/>
          <a:ea typeface="+mn-ea"/>
          <a:cs typeface="+mn-cs"/>
        </a:defRPr>
      </a:lvl5pPr>
      <a:lvl6pPr marL="1225799" indent="-111436" algn="l" defTabSz="445746" rtl="0" eaLnBrk="1" latinLnBrk="0" hangingPunct="1">
        <a:lnSpc>
          <a:spcPct val="90000"/>
        </a:lnSpc>
        <a:spcBef>
          <a:spcPts val="244"/>
        </a:spcBef>
        <a:buFont typeface="Arial"/>
        <a:buChar char="•"/>
        <a:defRPr sz="877" kern="1200">
          <a:solidFill>
            <a:schemeClr val="tx1"/>
          </a:solidFill>
          <a:latin typeface="+mn-lt"/>
          <a:ea typeface="+mn-ea"/>
          <a:cs typeface="+mn-cs"/>
        </a:defRPr>
      </a:lvl6pPr>
      <a:lvl7pPr marL="1448672" indent="-111436" algn="l" defTabSz="445746" rtl="0" eaLnBrk="1" latinLnBrk="0" hangingPunct="1">
        <a:lnSpc>
          <a:spcPct val="90000"/>
        </a:lnSpc>
        <a:spcBef>
          <a:spcPts val="244"/>
        </a:spcBef>
        <a:buFont typeface="Arial"/>
        <a:buChar char="•"/>
        <a:defRPr sz="877" kern="1200">
          <a:solidFill>
            <a:schemeClr val="tx1"/>
          </a:solidFill>
          <a:latin typeface="+mn-lt"/>
          <a:ea typeface="+mn-ea"/>
          <a:cs typeface="+mn-cs"/>
        </a:defRPr>
      </a:lvl7pPr>
      <a:lvl8pPr marL="1671545" indent="-111436" algn="l" defTabSz="445746" rtl="0" eaLnBrk="1" latinLnBrk="0" hangingPunct="1">
        <a:lnSpc>
          <a:spcPct val="90000"/>
        </a:lnSpc>
        <a:spcBef>
          <a:spcPts val="244"/>
        </a:spcBef>
        <a:buFont typeface="Arial"/>
        <a:buChar char="•"/>
        <a:defRPr sz="877" kern="1200">
          <a:solidFill>
            <a:schemeClr val="tx1"/>
          </a:solidFill>
          <a:latin typeface="+mn-lt"/>
          <a:ea typeface="+mn-ea"/>
          <a:cs typeface="+mn-cs"/>
        </a:defRPr>
      </a:lvl8pPr>
      <a:lvl9pPr marL="1894418" indent="-111436" algn="l" defTabSz="445746" rtl="0" eaLnBrk="1" latinLnBrk="0" hangingPunct="1">
        <a:lnSpc>
          <a:spcPct val="90000"/>
        </a:lnSpc>
        <a:spcBef>
          <a:spcPts val="244"/>
        </a:spcBef>
        <a:buFont typeface="Arial"/>
        <a:buChar char="•"/>
        <a:defRPr sz="877" kern="1200">
          <a:solidFill>
            <a:schemeClr val="tx1"/>
          </a:solidFill>
          <a:latin typeface="+mn-lt"/>
          <a:ea typeface="+mn-ea"/>
          <a:cs typeface="+mn-cs"/>
        </a:defRPr>
      </a:lvl9pPr>
    </p:bodyStyle>
    <p:otherStyle>
      <a:defPPr>
        <a:defRPr lang="zh-CN"/>
      </a:defPPr>
      <a:lvl1pPr marL="0" algn="l" defTabSz="445746" rtl="0" eaLnBrk="1" latinLnBrk="0" hangingPunct="1">
        <a:defRPr sz="877" kern="1200">
          <a:solidFill>
            <a:schemeClr val="tx1"/>
          </a:solidFill>
          <a:latin typeface="+mn-lt"/>
          <a:ea typeface="+mn-ea"/>
          <a:cs typeface="+mn-cs"/>
        </a:defRPr>
      </a:lvl1pPr>
      <a:lvl2pPr marL="222873" algn="l" defTabSz="445746" rtl="0" eaLnBrk="1" latinLnBrk="0" hangingPunct="1">
        <a:defRPr sz="877" kern="1200">
          <a:solidFill>
            <a:schemeClr val="tx1"/>
          </a:solidFill>
          <a:latin typeface="+mn-lt"/>
          <a:ea typeface="+mn-ea"/>
          <a:cs typeface="+mn-cs"/>
        </a:defRPr>
      </a:lvl2pPr>
      <a:lvl3pPr marL="445746" algn="l" defTabSz="445746" rtl="0" eaLnBrk="1" latinLnBrk="0" hangingPunct="1">
        <a:defRPr sz="877" kern="1200">
          <a:solidFill>
            <a:schemeClr val="tx1"/>
          </a:solidFill>
          <a:latin typeface="+mn-lt"/>
          <a:ea typeface="+mn-ea"/>
          <a:cs typeface="+mn-cs"/>
        </a:defRPr>
      </a:lvl3pPr>
      <a:lvl4pPr marL="668618" algn="l" defTabSz="445746" rtl="0" eaLnBrk="1" latinLnBrk="0" hangingPunct="1">
        <a:defRPr sz="877" kern="1200">
          <a:solidFill>
            <a:schemeClr val="tx1"/>
          </a:solidFill>
          <a:latin typeface="+mn-lt"/>
          <a:ea typeface="+mn-ea"/>
          <a:cs typeface="+mn-cs"/>
        </a:defRPr>
      </a:lvl4pPr>
      <a:lvl5pPr marL="891491" algn="l" defTabSz="445746" rtl="0" eaLnBrk="1" latinLnBrk="0" hangingPunct="1">
        <a:defRPr sz="877" kern="1200">
          <a:solidFill>
            <a:schemeClr val="tx1"/>
          </a:solidFill>
          <a:latin typeface="+mn-lt"/>
          <a:ea typeface="+mn-ea"/>
          <a:cs typeface="+mn-cs"/>
        </a:defRPr>
      </a:lvl5pPr>
      <a:lvl6pPr marL="1114364" algn="l" defTabSz="445746" rtl="0" eaLnBrk="1" latinLnBrk="0" hangingPunct="1">
        <a:defRPr sz="877" kern="1200">
          <a:solidFill>
            <a:schemeClr val="tx1"/>
          </a:solidFill>
          <a:latin typeface="+mn-lt"/>
          <a:ea typeface="+mn-ea"/>
          <a:cs typeface="+mn-cs"/>
        </a:defRPr>
      </a:lvl6pPr>
      <a:lvl7pPr marL="1337236" algn="l" defTabSz="445746" rtl="0" eaLnBrk="1" latinLnBrk="0" hangingPunct="1">
        <a:defRPr sz="877" kern="1200">
          <a:solidFill>
            <a:schemeClr val="tx1"/>
          </a:solidFill>
          <a:latin typeface="+mn-lt"/>
          <a:ea typeface="+mn-ea"/>
          <a:cs typeface="+mn-cs"/>
        </a:defRPr>
      </a:lvl7pPr>
      <a:lvl8pPr marL="1560109" algn="l" defTabSz="445746" rtl="0" eaLnBrk="1" latinLnBrk="0" hangingPunct="1">
        <a:defRPr sz="877" kern="1200">
          <a:solidFill>
            <a:schemeClr val="tx1"/>
          </a:solidFill>
          <a:latin typeface="+mn-lt"/>
          <a:ea typeface="+mn-ea"/>
          <a:cs typeface="+mn-cs"/>
        </a:defRPr>
      </a:lvl8pPr>
      <a:lvl9pPr marL="1782981" algn="l" defTabSz="445746" rtl="0" eaLnBrk="1" latinLnBrk="0" hangingPunct="1">
        <a:defRPr sz="87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11.jp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7.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4.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13.png"/><Relationship Id="rId9" Type="http://schemas.openxmlformats.org/officeDocument/2006/relationships/image" Target="../media/image34.png"/><Relationship Id="rId1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home/t2vg-a100-G4-27/datadrive/tzh/deepv-preview/backend_ts/data/79ec4d5e09a0/slides/slide_0.png"/>
          <p:cNvPicPr>
            <a:picLocks noChangeAspect="1"/>
          </p:cNvPicPr>
          <p:nvPr/>
        </p:nvPicPr>
        <p:blipFill>
          <a:blip r:embed="rId3"/>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0C8BACC2-AEBD-F61B-75D3-14A01A1057E4}"/>
              </a:ext>
            </a:extLst>
          </p:cNvPr>
          <p:cNvSpPr/>
          <p:nvPr/>
        </p:nvSpPr>
        <p:spPr>
          <a:xfrm>
            <a:off x="-794329" y="4180114"/>
            <a:ext cx="10888588" cy="1959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i="1" dirty="0" err="1">
                <a:solidFill>
                  <a:schemeClr val="tx1"/>
                </a:solidFill>
              </a:rPr>
              <a:t>Yuanchen</a:t>
            </a:r>
            <a:r>
              <a:rPr lang="en-US" altLang="zh-CN" sz="2000" i="1" dirty="0">
                <a:solidFill>
                  <a:schemeClr val="tx1"/>
                </a:solidFill>
              </a:rPr>
              <a:t> Sun</a:t>
            </a:r>
            <a:r>
              <a:rPr lang="en-US" altLang="zh-CN" sz="2000" i="1" baseline="30000" dirty="0">
                <a:solidFill>
                  <a:schemeClr val="tx1"/>
                </a:solidFill>
              </a:rPr>
              <a:t>1</a:t>
            </a:r>
            <a:r>
              <a:rPr lang="en-US" altLang="zh-CN" sz="2000" i="1" dirty="0">
                <a:solidFill>
                  <a:schemeClr val="tx1"/>
                </a:solidFill>
              </a:rPr>
              <a:t>，Sanmang Wu</a:t>
            </a:r>
            <a:r>
              <a:rPr lang="en-US" altLang="zh-CN" sz="2000" i="1" baseline="30000" dirty="0">
                <a:solidFill>
                  <a:schemeClr val="tx1"/>
                </a:solidFill>
              </a:rPr>
              <a:t>1</a:t>
            </a:r>
            <a:r>
              <a:rPr lang="en-US" altLang="zh-CN" sz="2000" i="1" dirty="0">
                <a:solidFill>
                  <a:schemeClr val="tx1"/>
                </a:solidFill>
              </a:rPr>
              <a:t>，Shantong Li</a:t>
            </a:r>
            <a:r>
              <a:rPr lang="en-US" altLang="zh-CN" sz="2000" i="1" baseline="30000" dirty="0">
                <a:solidFill>
                  <a:schemeClr val="tx1"/>
                </a:solidFill>
              </a:rPr>
              <a:t>2</a:t>
            </a:r>
            <a:r>
              <a:rPr lang="en-US" altLang="zh-CN" sz="2000" i="1" dirty="0">
                <a:solidFill>
                  <a:schemeClr val="tx1"/>
                </a:solidFill>
              </a:rPr>
              <a:t>，Jianwu He</a:t>
            </a:r>
            <a:r>
              <a:rPr lang="en-US" altLang="zh-CN" sz="2000" i="1" baseline="30000" dirty="0">
                <a:solidFill>
                  <a:schemeClr val="tx1"/>
                </a:solidFill>
              </a:rPr>
              <a:t>2</a:t>
            </a:r>
          </a:p>
          <a:p>
            <a:pPr algn="ctr"/>
            <a:r>
              <a:rPr lang="en-US" altLang="zh-CN" sz="2000" dirty="0">
                <a:solidFill>
                  <a:schemeClr val="tx1"/>
                </a:solidFill>
              </a:rPr>
              <a:t>1. China University </a:t>
            </a:r>
            <a:r>
              <a:rPr lang="en-US" altLang="zh-CN" sz="2000">
                <a:solidFill>
                  <a:schemeClr val="tx1"/>
                </a:solidFill>
              </a:rPr>
              <a:t>of Geosciences </a:t>
            </a:r>
            <a:r>
              <a:rPr lang="en-US" altLang="zh-CN" sz="2000" dirty="0">
                <a:solidFill>
                  <a:schemeClr val="tx1"/>
                </a:solidFill>
              </a:rPr>
              <a:t>(</a:t>
            </a:r>
            <a:r>
              <a:rPr lang="en-US" altLang="zh-CN" sz="2000">
                <a:solidFill>
                  <a:schemeClr val="tx1"/>
                </a:solidFill>
              </a:rPr>
              <a:t>Beijing)</a:t>
            </a:r>
            <a:endParaRPr lang="zh-CN" altLang="zh-CN" sz="2000" dirty="0">
              <a:solidFill>
                <a:schemeClr val="tx1"/>
              </a:solidFill>
            </a:endParaRPr>
          </a:p>
          <a:p>
            <a:pPr lvl="3"/>
            <a:r>
              <a:rPr lang="en-US" altLang="zh-CN" sz="2000" dirty="0">
                <a:solidFill>
                  <a:schemeClr val="tx1"/>
                </a:solidFill>
              </a:rPr>
              <a:t>2.Development Research Center of the State Council, People’s Republic of China</a:t>
            </a:r>
          </a:p>
          <a:p>
            <a:endParaRPr lang="en-US" altLang="zh-CN" sz="2000" dirty="0">
              <a:solidFill>
                <a:schemeClr val="tx1"/>
              </a:solidFill>
            </a:endParaRPr>
          </a:p>
          <a:p>
            <a:endParaRPr lang="zh-CN" altLang="zh-CN" dirty="0">
              <a:solidFill>
                <a:schemeClr val="tx1"/>
              </a:solidFill>
            </a:endParaRPr>
          </a:p>
          <a:p>
            <a:pPr lvl="0" algn="ctr">
              <a:lnSpc>
                <a:spcPct val="115000"/>
              </a:lnSpc>
            </a:pPr>
            <a:r>
              <a:rPr lang="zh-CN" altLang="zh-CN" sz="2400" b="1" dirty="0">
                <a:solidFill>
                  <a:schemeClr val="tx1"/>
                </a:solidFill>
              </a:rPr>
              <a:t>23/Jun/2026</a:t>
            </a:r>
            <a:endParaRPr kumimoji="0" lang="en-US" altLang="zh-CN" sz="2400" b="1" i="0" u="none" strike="noStrike" kern="1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矩形 3">
            <a:extLst>
              <a:ext uri="{FF2B5EF4-FFF2-40B4-BE49-F238E27FC236}">
                <a16:creationId xmlns:a16="http://schemas.microsoft.com/office/drawing/2014/main" id="{DFAD6F5D-EFBE-BD95-E7F4-0530B535C4D5}"/>
              </a:ext>
            </a:extLst>
          </p:cNvPr>
          <p:cNvSpPr/>
          <p:nvPr/>
        </p:nvSpPr>
        <p:spPr>
          <a:xfrm>
            <a:off x="518010" y="3355803"/>
            <a:ext cx="7044934" cy="8243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3D8255D7-4C86-A01C-561F-AEA9094BCAB9}"/>
              </a:ext>
            </a:extLst>
          </p:cNvPr>
          <p:cNvPicPr>
            <a:picLocks noChangeAspect="1"/>
          </p:cNvPicPr>
          <p:nvPr/>
        </p:nvPicPr>
        <p:blipFill>
          <a:blip r:embed="rId4"/>
          <a:stretch>
            <a:fillRect/>
          </a:stretch>
        </p:blipFill>
        <p:spPr>
          <a:xfrm>
            <a:off x="190129" y="151530"/>
            <a:ext cx="4989970" cy="760882"/>
          </a:xfrm>
          <a:prstGeom prst="rect">
            <a:avLst/>
          </a:prstGeom>
        </p:spPr>
      </p:pic>
      <p:pic>
        <p:nvPicPr>
          <p:cNvPr id="6" name="图片 5">
            <a:extLst>
              <a:ext uri="{FF2B5EF4-FFF2-40B4-BE49-F238E27FC236}">
                <a16:creationId xmlns:a16="http://schemas.microsoft.com/office/drawing/2014/main" id="{453A08D6-61F3-FDED-A716-71FB8D55AD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532" y="175878"/>
            <a:ext cx="1116512" cy="76088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63B2F99F-9488-39EF-8257-45E6AFB1FD63}"/>
              </a:ext>
            </a:extLst>
          </p:cNvPr>
          <p:cNvSpPr/>
          <p:nvPr/>
        </p:nvSpPr>
        <p:spPr>
          <a:xfrm>
            <a:off x="0" y="0"/>
            <a:ext cx="12192000" cy="6858000"/>
          </a:xfrm>
          <a:prstGeom prst="rect">
            <a:avLst/>
          </a:prstGeom>
          <a:solidFill>
            <a:srgbClr val="FAFCF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Image 0" descr="/home/t2vg-a100-G4-27/datadrive/tzh/deepv-preview/backend_ts/data/79ec4d5e09a0/slides/slide_11.png">
            <a:extLst>
              <a:ext uri="{FF2B5EF4-FFF2-40B4-BE49-F238E27FC236}">
                <a16:creationId xmlns:a16="http://schemas.microsoft.com/office/drawing/2014/main" id="{346E104A-60EC-7AC8-3058-E2D1F5FE8816}"/>
              </a:ext>
            </a:extLst>
          </p:cNvPr>
          <p:cNvPicPr>
            <a:picLocks noChangeAspect="1"/>
          </p:cNvPicPr>
          <p:nvPr/>
        </p:nvPicPr>
        <p:blipFill>
          <a:blip r:embed="rId3"/>
          <a:srcRect t="15426" b="9661"/>
          <a:stretch>
            <a:fillRect/>
          </a:stretch>
        </p:blipFill>
        <p:spPr>
          <a:xfrm>
            <a:off x="0" y="895830"/>
            <a:ext cx="12192000" cy="5137562"/>
          </a:xfrm>
          <a:prstGeom prst="rect">
            <a:avLst/>
          </a:prstGeom>
        </p:spPr>
      </p:pic>
      <p:pic>
        <p:nvPicPr>
          <p:cNvPr id="92" name="Image 0" descr="/home/t2vg-a100-G4-27/datadrive/tzh/deepv-preview/backend_ts/data/79ec4d5e09a0/slides/slide_12.png">
            <a:extLst>
              <a:ext uri="{FF2B5EF4-FFF2-40B4-BE49-F238E27FC236}">
                <a16:creationId xmlns:a16="http://schemas.microsoft.com/office/drawing/2014/main" id="{54D2B779-416E-E23F-0102-AEC76F92C524}"/>
              </a:ext>
            </a:extLst>
          </p:cNvPr>
          <p:cNvPicPr>
            <a:picLocks noChangeAspect="1"/>
          </p:cNvPicPr>
          <p:nvPr/>
        </p:nvPicPr>
        <p:blipFill>
          <a:blip r:embed="rId4"/>
          <a:srcRect l="46278" t="64059" b="18915"/>
          <a:stretch>
            <a:fillRect/>
          </a:stretch>
        </p:blipFill>
        <p:spPr>
          <a:xfrm>
            <a:off x="2825138" y="5109578"/>
            <a:ext cx="8856531" cy="1578793"/>
          </a:xfrm>
          <a:prstGeom prst="rect">
            <a:avLst/>
          </a:prstGeom>
        </p:spPr>
      </p:pic>
      <p:pic>
        <p:nvPicPr>
          <p:cNvPr id="4" name="图片 3">
            <a:extLst>
              <a:ext uri="{FF2B5EF4-FFF2-40B4-BE49-F238E27FC236}">
                <a16:creationId xmlns:a16="http://schemas.microsoft.com/office/drawing/2014/main" id="{CC7E2913-4C33-58E8-BAC8-EF62202ED196}"/>
              </a:ext>
            </a:extLst>
          </p:cNvPr>
          <p:cNvPicPr>
            <a:picLocks noChangeAspect="1"/>
          </p:cNvPicPr>
          <p:nvPr/>
        </p:nvPicPr>
        <p:blipFill>
          <a:blip r:embed="rId5"/>
          <a:stretch>
            <a:fillRect/>
          </a:stretch>
        </p:blipFill>
        <p:spPr>
          <a:xfrm>
            <a:off x="11292453" y="152400"/>
            <a:ext cx="396274" cy="463336"/>
          </a:xfrm>
          <a:prstGeom prst="rect">
            <a:avLst/>
          </a:prstGeom>
        </p:spPr>
      </p:pic>
      <p:grpSp>
        <p:nvGrpSpPr>
          <p:cNvPr id="5" name="组合 4">
            <a:extLst>
              <a:ext uri="{FF2B5EF4-FFF2-40B4-BE49-F238E27FC236}">
                <a16:creationId xmlns:a16="http://schemas.microsoft.com/office/drawing/2014/main" id="{8B147EE2-95D1-5536-EC44-3C15F475A91A}"/>
              </a:ext>
            </a:extLst>
          </p:cNvPr>
          <p:cNvGrpSpPr/>
          <p:nvPr/>
        </p:nvGrpSpPr>
        <p:grpSpPr>
          <a:xfrm>
            <a:off x="-835753" y="302052"/>
            <a:ext cx="1660770" cy="167665"/>
            <a:chOff x="6429877" y="2075668"/>
            <a:chExt cx="1982046" cy="109699"/>
          </a:xfrm>
          <a:solidFill>
            <a:srgbClr val="004E98"/>
          </a:solidFill>
        </p:grpSpPr>
        <p:sp>
          <p:nvSpPr>
            <p:cNvPr id="6" name="矩形: 圆角 26">
              <a:extLst>
                <a:ext uri="{FF2B5EF4-FFF2-40B4-BE49-F238E27FC236}">
                  <a16:creationId xmlns:a16="http://schemas.microsoft.com/office/drawing/2014/main" id="{3DD9F3CF-856E-ABBC-CF47-485A4D46908A}"/>
                </a:ext>
              </a:extLst>
            </p:cNvPr>
            <p:cNvSpPr/>
            <p:nvPr/>
          </p:nvSpPr>
          <p:spPr>
            <a:xfrm>
              <a:off x="6429877" y="2112613"/>
              <a:ext cx="1769958" cy="34289"/>
            </a:xfrm>
            <a:prstGeom prst="roundRect">
              <a:avLst>
                <a:gd name="adj" fmla="val 50000"/>
              </a:avLst>
            </a:prstGeom>
            <a:grp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7" name="矩形: 圆角 41">
              <a:extLst>
                <a:ext uri="{FF2B5EF4-FFF2-40B4-BE49-F238E27FC236}">
                  <a16:creationId xmlns:a16="http://schemas.microsoft.com/office/drawing/2014/main" id="{119C5175-C768-E6FA-1395-CB9635E1DB29}"/>
                </a:ext>
              </a:extLst>
            </p:cNvPr>
            <p:cNvSpPr/>
            <p:nvPr/>
          </p:nvSpPr>
          <p:spPr>
            <a:xfrm>
              <a:off x="7736923" y="2171867"/>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 name="矩形: 圆角 42">
              <a:extLst>
                <a:ext uri="{FF2B5EF4-FFF2-40B4-BE49-F238E27FC236}">
                  <a16:creationId xmlns:a16="http://schemas.microsoft.com/office/drawing/2014/main" id="{6E85BD08-3669-0F88-FDE6-BBCE00D029A2}"/>
                </a:ext>
              </a:extLst>
            </p:cNvPr>
            <p:cNvSpPr/>
            <p:nvPr/>
          </p:nvSpPr>
          <p:spPr>
            <a:xfrm>
              <a:off x="7648945" y="2075668"/>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9" name="文本框 8">
            <a:extLst>
              <a:ext uri="{FF2B5EF4-FFF2-40B4-BE49-F238E27FC236}">
                <a16:creationId xmlns:a16="http://schemas.microsoft.com/office/drawing/2014/main" id="{4DC7B87C-3323-D795-06EC-8E7BDDE7F63E}"/>
              </a:ext>
            </a:extLst>
          </p:cNvPr>
          <p:cNvSpPr txBox="1"/>
          <p:nvPr/>
        </p:nvSpPr>
        <p:spPr>
          <a:xfrm>
            <a:off x="936227" y="178604"/>
            <a:ext cx="76286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800" b="1"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pitchFamily="18" charset="0"/>
              </a:rPr>
              <a:t>Scenario</a:t>
            </a:r>
            <a:endParaRPr kumimoji="1" lang="zh-CN" altLang="en-US" sz="2800" b="1"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10" name="直线连接符 48">
            <a:extLst>
              <a:ext uri="{FF2B5EF4-FFF2-40B4-BE49-F238E27FC236}">
                <a16:creationId xmlns:a16="http://schemas.microsoft.com/office/drawing/2014/main" id="{573665B3-FF98-15E5-5B73-762BEEF66BA6}"/>
              </a:ext>
            </a:extLst>
          </p:cNvPr>
          <p:cNvCxnSpPr>
            <a:cxnSpLocks/>
          </p:cNvCxnSpPr>
          <p:nvPr/>
        </p:nvCxnSpPr>
        <p:spPr>
          <a:xfrm>
            <a:off x="936228" y="716692"/>
            <a:ext cx="10801927"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rt2_image2.png"/>
          <p:cNvPicPr>
            <a:picLocks noChangeAspect="1"/>
          </p:cNvPicPr>
          <p:nvPr/>
        </p:nvPicPr>
        <p:blipFill>
          <a:blip r:embed="rId3"/>
          <a:stretch>
            <a:fillRect/>
          </a:stretch>
        </p:blipFill>
        <p:spPr>
          <a:xfrm>
            <a:off x="187452" y="1145563"/>
            <a:ext cx="6121407" cy="4585162"/>
          </a:xfrm>
          <a:prstGeom prst="rect">
            <a:avLst/>
          </a:prstGeom>
        </p:spPr>
      </p:pic>
      <p:sp>
        <p:nvSpPr>
          <p:cNvPr id="10" name="TextBox 9"/>
          <p:cNvSpPr txBox="1"/>
          <p:nvPr/>
        </p:nvSpPr>
        <p:spPr>
          <a:xfrm>
            <a:off x="932688" y="5825494"/>
            <a:ext cx="4343720" cy="239746"/>
          </a:xfrm>
          <a:prstGeom prst="rect">
            <a:avLst/>
          </a:prstGeom>
          <a:noFill/>
        </p:spPr>
        <p:txBody>
          <a:bodyPr wrap="square" lIns="36576" tIns="36576" rIns="36576" bIns="36576" anchor="t">
            <a:spAutoFit/>
          </a:bodyPr>
          <a:lstStyle/>
          <a:p>
            <a:pPr algn="l">
              <a:lnSpc>
                <a:spcPct val="98000"/>
              </a:lnSpc>
              <a:spcBef>
                <a:spcPts val="0"/>
              </a:spcBef>
              <a:spcAft>
                <a:spcPts val="200"/>
              </a:spcAft>
            </a:pPr>
            <a:r>
              <a:rPr sz="1100" b="1" dirty="0">
                <a:latin typeface="微软雅黑" panose="020B0503020204020204" pitchFamily="34" charset="-122"/>
                <a:ea typeface="微软雅黑" panose="020B0503020204020204" pitchFamily="34" charset="-122"/>
              </a:rPr>
              <a:t>Fig. </a:t>
            </a:r>
            <a:r>
              <a:rPr lang="en-US" sz="1100" b="0" dirty="0">
                <a:latin typeface="微软雅黑" panose="020B0503020204020204" pitchFamily="34" charset="-122"/>
                <a:ea typeface="微软雅黑" panose="020B0503020204020204" pitchFamily="34" charset="-122"/>
              </a:rPr>
              <a:t>Impacts of cobalt supply-chain disruption on China's GDP</a:t>
            </a:r>
            <a:endParaRPr sz="1100" b="0" dirty="0">
              <a:latin typeface="微软雅黑" panose="020B0503020204020204" pitchFamily="34" charset="-122"/>
              <a:ea typeface="微软雅黑" panose="020B0503020204020204" pitchFamily="34" charset="-122"/>
            </a:endParaRPr>
          </a:p>
        </p:txBody>
      </p:sp>
      <p:sp>
        <p:nvSpPr>
          <p:cNvPr id="11" name="TextBox 10"/>
          <p:cNvSpPr txBox="1"/>
          <p:nvPr/>
        </p:nvSpPr>
        <p:spPr>
          <a:xfrm>
            <a:off x="6536083" y="1067790"/>
            <a:ext cx="5074920" cy="289310"/>
          </a:xfrm>
          <a:prstGeom prst="rect">
            <a:avLst/>
          </a:prstGeom>
          <a:noFill/>
        </p:spPr>
        <p:txBody>
          <a:bodyPr wrap="square" lIns="36576" tIns="36576" rIns="36576" bIns="36576" anchor="t">
            <a:spAutoFit/>
          </a:bodyPr>
          <a:lstStyle/>
          <a:p>
            <a:pPr algn="l">
              <a:lnSpc>
                <a:spcPct val="100000"/>
              </a:lnSpc>
              <a:spcBef>
                <a:spcPts val="0"/>
              </a:spcBef>
              <a:spcAft>
                <a:spcPts val="200"/>
              </a:spcAft>
            </a:pPr>
            <a:r>
              <a:rPr sz="1400" b="1" i="0" dirty="0">
                <a:solidFill>
                  <a:srgbClr val="003366"/>
                </a:solidFill>
                <a:latin typeface="微软雅黑" panose="020B0503020204020204" pitchFamily="34" charset="-122"/>
                <a:ea typeface="微软雅黑" panose="020B0503020204020204" pitchFamily="34" charset="-122"/>
              </a:rPr>
              <a:t>Two loss components, very different in mechanism</a:t>
            </a:r>
          </a:p>
        </p:txBody>
      </p:sp>
      <p:sp>
        <p:nvSpPr>
          <p:cNvPr id="12" name="Rounded Rectangle 11"/>
          <p:cNvSpPr/>
          <p:nvPr/>
        </p:nvSpPr>
        <p:spPr>
          <a:xfrm>
            <a:off x="6536083" y="1433550"/>
            <a:ext cx="2432304" cy="768096"/>
          </a:xfrm>
          <a:prstGeom prst="roundRect">
            <a:avLst>
              <a:gd name="adj" fmla="val 7000"/>
            </a:avLst>
          </a:prstGeom>
          <a:solidFill>
            <a:srgbClr val="F4F7FB"/>
          </a:solidFill>
          <a:ln w="12700">
            <a:solidFill>
              <a:srgbClr val="CFDC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13" name="TextBox 12"/>
          <p:cNvSpPr txBox="1"/>
          <p:nvPr/>
        </p:nvSpPr>
        <p:spPr>
          <a:xfrm>
            <a:off x="6664099" y="1506702"/>
            <a:ext cx="2194560" cy="335476"/>
          </a:xfrm>
          <a:prstGeom prst="rect">
            <a:avLst/>
          </a:prstGeom>
          <a:noFill/>
        </p:spPr>
        <p:txBody>
          <a:bodyPr wrap="square" lIns="36576" tIns="36576" rIns="36576" bIns="36576" anchor="t">
            <a:spAutoFit/>
          </a:bodyPr>
          <a:lstStyle/>
          <a:p>
            <a:pPr algn="l">
              <a:lnSpc>
                <a:spcPct val="100000"/>
              </a:lnSpc>
              <a:spcBef>
                <a:spcPts val="0"/>
              </a:spcBef>
              <a:spcAft>
                <a:spcPts val="200"/>
              </a:spcAft>
            </a:pPr>
            <a:r>
              <a:rPr sz="1700" b="1" i="0">
                <a:solidFill>
                  <a:srgbClr val="C05A1B"/>
                </a:solidFill>
                <a:latin typeface="微软雅黑" panose="020B0503020204020204" pitchFamily="34" charset="-122"/>
                <a:ea typeface="微软雅黑" panose="020B0503020204020204" pitchFamily="34" charset="-122"/>
              </a:rPr>
              <a:t>−0.15%</a:t>
            </a:r>
          </a:p>
        </p:txBody>
      </p:sp>
      <p:sp>
        <p:nvSpPr>
          <p:cNvPr id="14" name="TextBox 13"/>
          <p:cNvSpPr txBox="1"/>
          <p:nvPr/>
        </p:nvSpPr>
        <p:spPr>
          <a:xfrm>
            <a:off x="6664099" y="1845030"/>
            <a:ext cx="2194560" cy="198452"/>
          </a:xfrm>
          <a:prstGeom prst="rect">
            <a:avLst/>
          </a:prstGeom>
          <a:noFill/>
        </p:spPr>
        <p:txBody>
          <a:bodyPr wrap="square" lIns="36576" tIns="36576" rIns="36576" bIns="36576" anchor="t">
            <a:spAutoFit/>
          </a:bodyPr>
          <a:lstStyle/>
          <a:p>
            <a:pPr algn="l">
              <a:lnSpc>
                <a:spcPct val="92000"/>
              </a:lnSpc>
              <a:spcBef>
                <a:spcPts val="0"/>
              </a:spcBef>
              <a:spcAft>
                <a:spcPts val="200"/>
              </a:spcAft>
            </a:pPr>
            <a:r>
              <a:rPr sz="880" b="0" i="0">
                <a:solidFill>
                  <a:srgbClr val="333333"/>
                </a:solidFill>
                <a:latin typeface="微软雅黑" panose="020B0503020204020204" pitchFamily="34" charset="-122"/>
                <a:ea typeface="微软雅黑" panose="020B0503020204020204" pitchFamily="34" charset="-122"/>
              </a:rPr>
              <a:t>GDP in 2027 at expected DRE≈47%</a:t>
            </a:r>
          </a:p>
        </p:txBody>
      </p:sp>
      <p:sp>
        <p:nvSpPr>
          <p:cNvPr id="15" name="Rounded Rectangle 14"/>
          <p:cNvSpPr/>
          <p:nvPr/>
        </p:nvSpPr>
        <p:spPr>
          <a:xfrm>
            <a:off x="9114691" y="1433550"/>
            <a:ext cx="2432304" cy="768096"/>
          </a:xfrm>
          <a:prstGeom prst="roundRect">
            <a:avLst>
              <a:gd name="adj" fmla="val 7000"/>
            </a:avLst>
          </a:prstGeom>
          <a:solidFill>
            <a:srgbClr val="F4F7FB"/>
          </a:solidFill>
          <a:ln w="12700">
            <a:solidFill>
              <a:srgbClr val="CFDC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16" name="TextBox 15"/>
          <p:cNvSpPr txBox="1"/>
          <p:nvPr/>
        </p:nvSpPr>
        <p:spPr>
          <a:xfrm>
            <a:off x="9242707" y="1506702"/>
            <a:ext cx="2194560" cy="335476"/>
          </a:xfrm>
          <a:prstGeom prst="rect">
            <a:avLst/>
          </a:prstGeom>
          <a:noFill/>
        </p:spPr>
        <p:txBody>
          <a:bodyPr wrap="square" lIns="36576" tIns="36576" rIns="36576" bIns="36576" anchor="t">
            <a:spAutoFit/>
          </a:bodyPr>
          <a:lstStyle/>
          <a:p>
            <a:pPr algn="l">
              <a:lnSpc>
                <a:spcPct val="100000"/>
              </a:lnSpc>
              <a:spcBef>
                <a:spcPts val="0"/>
              </a:spcBef>
              <a:spcAft>
                <a:spcPts val="200"/>
              </a:spcAft>
            </a:pPr>
            <a:r>
              <a:rPr sz="1700" b="1" i="0">
                <a:solidFill>
                  <a:srgbClr val="B42A2A"/>
                </a:solidFill>
                <a:latin typeface="微软雅黑" panose="020B0503020204020204" pitchFamily="34" charset="-122"/>
                <a:ea typeface="微软雅黑" panose="020B0503020204020204" pitchFamily="34" charset="-122"/>
              </a:rPr>
              <a:t>−0.29%</a:t>
            </a:r>
          </a:p>
        </p:txBody>
      </p:sp>
      <p:sp>
        <p:nvSpPr>
          <p:cNvPr id="17" name="TextBox 16"/>
          <p:cNvSpPr txBox="1"/>
          <p:nvPr/>
        </p:nvSpPr>
        <p:spPr>
          <a:xfrm>
            <a:off x="9242707" y="1845030"/>
            <a:ext cx="2194560" cy="198452"/>
          </a:xfrm>
          <a:prstGeom prst="rect">
            <a:avLst/>
          </a:prstGeom>
          <a:noFill/>
        </p:spPr>
        <p:txBody>
          <a:bodyPr wrap="square" lIns="36576" tIns="36576" rIns="36576" bIns="36576" anchor="t">
            <a:spAutoFit/>
          </a:bodyPr>
          <a:lstStyle/>
          <a:p>
            <a:pPr algn="l">
              <a:lnSpc>
                <a:spcPct val="92000"/>
              </a:lnSpc>
              <a:spcBef>
                <a:spcPts val="0"/>
              </a:spcBef>
              <a:spcAft>
                <a:spcPts val="200"/>
              </a:spcAft>
            </a:pPr>
            <a:r>
              <a:rPr sz="880" b="0" i="0">
                <a:solidFill>
                  <a:srgbClr val="333333"/>
                </a:solidFill>
                <a:latin typeface="微软雅黑" panose="020B0503020204020204" pitchFamily="34" charset="-122"/>
                <a:ea typeface="微软雅黑" panose="020B0503020204020204" pitchFamily="34" charset="-122"/>
              </a:rPr>
              <a:t>GDP in 2027 under extreme DRE=80%</a:t>
            </a:r>
          </a:p>
        </p:txBody>
      </p:sp>
      <p:sp>
        <p:nvSpPr>
          <p:cNvPr id="18" name="Rounded Rectangle 17"/>
          <p:cNvSpPr/>
          <p:nvPr/>
        </p:nvSpPr>
        <p:spPr>
          <a:xfrm>
            <a:off x="6536083" y="2311374"/>
            <a:ext cx="2432304" cy="768096"/>
          </a:xfrm>
          <a:prstGeom prst="roundRect">
            <a:avLst>
              <a:gd name="adj" fmla="val 7000"/>
            </a:avLst>
          </a:prstGeom>
          <a:solidFill>
            <a:srgbClr val="F4F7FB"/>
          </a:solidFill>
          <a:ln w="12700">
            <a:solidFill>
              <a:srgbClr val="CFDC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19" name="TextBox 18"/>
          <p:cNvSpPr txBox="1"/>
          <p:nvPr/>
        </p:nvSpPr>
        <p:spPr>
          <a:xfrm>
            <a:off x="6664099" y="2384526"/>
            <a:ext cx="2194560" cy="335476"/>
          </a:xfrm>
          <a:prstGeom prst="rect">
            <a:avLst/>
          </a:prstGeom>
          <a:noFill/>
        </p:spPr>
        <p:txBody>
          <a:bodyPr wrap="square" lIns="36576" tIns="36576" rIns="36576" bIns="36576" anchor="t">
            <a:spAutoFit/>
          </a:bodyPr>
          <a:lstStyle/>
          <a:p>
            <a:pPr algn="l">
              <a:lnSpc>
                <a:spcPct val="100000"/>
              </a:lnSpc>
              <a:spcBef>
                <a:spcPts val="0"/>
              </a:spcBef>
              <a:spcAft>
                <a:spcPts val="200"/>
              </a:spcAft>
            </a:pPr>
            <a:r>
              <a:rPr lang="en-US" sz="1700" b="1" i="0" dirty="0">
                <a:solidFill>
                  <a:srgbClr val="004890"/>
                </a:solidFill>
                <a:latin typeface="微软雅黑" panose="020B0503020204020204" pitchFamily="34" charset="-122"/>
                <a:ea typeface="微软雅黑" panose="020B0503020204020204" pitchFamily="34" charset="-122"/>
              </a:rPr>
              <a:t>$31.3 billion</a:t>
            </a:r>
            <a:endParaRPr sz="1700" b="1" i="0" dirty="0">
              <a:solidFill>
                <a:srgbClr val="004890"/>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6664099" y="2722854"/>
            <a:ext cx="2158625" cy="323037"/>
          </a:xfrm>
          <a:prstGeom prst="rect">
            <a:avLst/>
          </a:prstGeom>
          <a:noFill/>
        </p:spPr>
        <p:txBody>
          <a:bodyPr wrap="square" lIns="36576" tIns="36576" rIns="36576" bIns="36576" anchor="t">
            <a:spAutoFit/>
          </a:bodyPr>
          <a:lstStyle/>
          <a:p>
            <a:pPr algn="l">
              <a:lnSpc>
                <a:spcPct val="92000"/>
              </a:lnSpc>
              <a:spcBef>
                <a:spcPts val="0"/>
              </a:spcBef>
              <a:spcAft>
                <a:spcPts val="200"/>
              </a:spcAft>
            </a:pPr>
            <a:r>
              <a:rPr sz="880" b="0" i="0" dirty="0">
                <a:solidFill>
                  <a:srgbClr val="333333"/>
                </a:solidFill>
                <a:latin typeface="微软雅黑" panose="020B0503020204020204" pitchFamily="34" charset="-122"/>
                <a:ea typeface="微软雅黑" panose="020B0503020204020204" pitchFamily="34" charset="-122"/>
              </a:rPr>
              <a:t>marginal cobalt-shock loss (DRE=</a:t>
            </a:r>
            <a:r>
              <a:rPr lang="en-US" altLang="zh-CN" sz="880" b="0" i="0" dirty="0">
                <a:solidFill>
                  <a:srgbClr val="333333"/>
                </a:solidFill>
                <a:latin typeface="微软雅黑" panose="020B0503020204020204" pitchFamily="34" charset="-122"/>
                <a:ea typeface="微软雅黑" panose="020B0503020204020204" pitchFamily="34" charset="-122"/>
              </a:rPr>
              <a:t>47</a:t>
            </a:r>
            <a:r>
              <a:rPr sz="880" b="0" i="0" dirty="0">
                <a:solidFill>
                  <a:srgbClr val="333333"/>
                </a:solidFill>
                <a:latin typeface="微软雅黑" panose="020B0503020204020204" pitchFamily="34" charset="-122"/>
                <a:ea typeface="微软雅黑" panose="020B0503020204020204" pitchFamily="34" charset="-122"/>
              </a:rPr>
              <a:t>%</a:t>
            </a:r>
            <a:r>
              <a:rPr lang="en-US" sz="880" b="0" i="0" dirty="0">
                <a:solidFill>
                  <a:srgbClr val="333333"/>
                </a:solidFill>
                <a:latin typeface="微软雅黑" panose="020B0503020204020204" pitchFamily="34" charset="-122"/>
                <a:ea typeface="微软雅黑" panose="020B0503020204020204" pitchFamily="34" charset="-122"/>
              </a:rPr>
              <a:t>,2027</a:t>
            </a:r>
            <a:r>
              <a:rPr sz="880" b="0" i="0" dirty="0">
                <a:solidFill>
                  <a:srgbClr val="333333"/>
                </a:solidFill>
                <a:latin typeface="微软雅黑" panose="020B0503020204020204" pitchFamily="34" charset="-122"/>
                <a:ea typeface="微软雅黑" panose="020B0503020204020204" pitchFamily="34" charset="-122"/>
              </a:rPr>
              <a:t>)</a:t>
            </a:r>
          </a:p>
        </p:txBody>
      </p:sp>
      <p:sp>
        <p:nvSpPr>
          <p:cNvPr id="21" name="Rounded Rectangle 20"/>
          <p:cNvSpPr/>
          <p:nvPr/>
        </p:nvSpPr>
        <p:spPr>
          <a:xfrm>
            <a:off x="9114691" y="2311374"/>
            <a:ext cx="2432304" cy="768096"/>
          </a:xfrm>
          <a:prstGeom prst="roundRect">
            <a:avLst>
              <a:gd name="adj" fmla="val 7000"/>
            </a:avLst>
          </a:prstGeom>
          <a:solidFill>
            <a:srgbClr val="F4F7FB"/>
          </a:solidFill>
          <a:ln w="12700">
            <a:solidFill>
              <a:srgbClr val="CFDC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22" name="TextBox 21"/>
          <p:cNvSpPr txBox="1"/>
          <p:nvPr/>
        </p:nvSpPr>
        <p:spPr>
          <a:xfrm>
            <a:off x="9242707" y="2384526"/>
            <a:ext cx="2194560" cy="335476"/>
          </a:xfrm>
          <a:prstGeom prst="rect">
            <a:avLst/>
          </a:prstGeom>
          <a:noFill/>
        </p:spPr>
        <p:txBody>
          <a:bodyPr wrap="square" lIns="36576" tIns="36576" rIns="36576" bIns="36576" anchor="t">
            <a:spAutoFit/>
          </a:bodyPr>
          <a:lstStyle/>
          <a:p>
            <a:pPr algn="l">
              <a:lnSpc>
                <a:spcPct val="100000"/>
              </a:lnSpc>
              <a:spcBef>
                <a:spcPts val="0"/>
              </a:spcBef>
              <a:spcAft>
                <a:spcPts val="200"/>
              </a:spcAft>
            </a:pPr>
            <a:r>
              <a:rPr sz="1700" b="1" i="0">
                <a:solidFill>
                  <a:srgbClr val="004890"/>
                </a:solidFill>
                <a:latin typeface="微软雅黑" panose="020B0503020204020204" pitchFamily="34" charset="-122"/>
                <a:ea typeface="微软雅黑" panose="020B0503020204020204" pitchFamily="34" charset="-122"/>
              </a:rPr>
              <a:t>≈98%</a:t>
            </a:r>
          </a:p>
        </p:txBody>
      </p:sp>
      <p:sp>
        <p:nvSpPr>
          <p:cNvPr id="23" name="TextBox 22"/>
          <p:cNvSpPr txBox="1"/>
          <p:nvPr/>
        </p:nvSpPr>
        <p:spPr>
          <a:xfrm>
            <a:off x="9242707" y="2722854"/>
            <a:ext cx="2194560" cy="198452"/>
          </a:xfrm>
          <a:prstGeom prst="rect">
            <a:avLst/>
          </a:prstGeom>
          <a:noFill/>
        </p:spPr>
        <p:txBody>
          <a:bodyPr wrap="square" lIns="36576" tIns="36576" rIns="36576" bIns="36576" anchor="t">
            <a:spAutoFit/>
          </a:bodyPr>
          <a:lstStyle/>
          <a:p>
            <a:pPr algn="l">
              <a:lnSpc>
                <a:spcPct val="92000"/>
              </a:lnSpc>
              <a:spcBef>
                <a:spcPts val="0"/>
              </a:spcBef>
              <a:spcAft>
                <a:spcPts val="200"/>
              </a:spcAft>
            </a:pPr>
            <a:r>
              <a:rPr sz="880" b="0" i="0">
                <a:solidFill>
                  <a:srgbClr val="333333"/>
                </a:solidFill>
                <a:latin typeface="微软雅黑" panose="020B0503020204020204" pitchFamily="34" charset="-122"/>
                <a:ea typeface="微软雅黑" panose="020B0503020204020204" pitchFamily="34" charset="-122"/>
              </a:rPr>
              <a:t>of total 2027 loss is the cobalt shock</a:t>
            </a:r>
          </a:p>
        </p:txBody>
      </p:sp>
      <p:sp>
        <p:nvSpPr>
          <p:cNvPr id="24" name="Rectangle 23"/>
          <p:cNvSpPr/>
          <p:nvPr/>
        </p:nvSpPr>
        <p:spPr>
          <a:xfrm>
            <a:off x="6608219" y="3401576"/>
            <a:ext cx="73152" cy="73152"/>
          </a:xfrm>
          <a:prstGeom prst="rect">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25" name="TextBox 24"/>
          <p:cNvSpPr txBox="1"/>
          <p:nvPr/>
        </p:nvSpPr>
        <p:spPr>
          <a:xfrm>
            <a:off x="6791099" y="3332996"/>
            <a:ext cx="4892040" cy="600870"/>
          </a:xfrm>
          <a:prstGeom prst="rect">
            <a:avLst/>
          </a:prstGeom>
          <a:noFill/>
        </p:spPr>
        <p:txBody>
          <a:bodyPr wrap="square" lIns="36576" tIns="36576" rIns="36576" bIns="36576" anchor="t">
            <a:spAutoFit/>
          </a:bodyPr>
          <a:lstStyle/>
          <a:p>
            <a:pPr algn="l">
              <a:lnSpc>
                <a:spcPct val="106000"/>
              </a:lnSpc>
              <a:spcBef>
                <a:spcPts val="0"/>
              </a:spcBef>
              <a:spcAft>
                <a:spcPts val="200"/>
              </a:spcAft>
            </a:pPr>
            <a:r>
              <a:rPr sz="1100" b="1" i="0" dirty="0">
                <a:solidFill>
                  <a:srgbClr val="003366"/>
                </a:solidFill>
                <a:latin typeface="微软雅黑" panose="020B0503020204020204" pitchFamily="34" charset="-122"/>
                <a:ea typeface="微软雅黑" panose="020B0503020204020204" pitchFamily="34" charset="-122"/>
              </a:rPr>
              <a:t>Short run.  </a:t>
            </a:r>
            <a:r>
              <a:rPr sz="1100" b="0" i="0" dirty="0">
                <a:solidFill>
                  <a:srgbClr val="333333"/>
                </a:solidFill>
                <a:latin typeface="微软雅黑" panose="020B0503020204020204" pitchFamily="34" charset="-122"/>
                <a:ea typeface="微软雅黑" panose="020B0503020204020204" pitchFamily="34" charset="-122"/>
              </a:rPr>
              <a:t>Cobalt scarcity hits the </a:t>
            </a:r>
            <a:r>
              <a:rPr sz="1100" b="0" i="0" dirty="0" err="1">
                <a:solidFill>
                  <a:srgbClr val="333333"/>
                </a:solidFill>
                <a:latin typeface="微软雅黑" panose="020B0503020204020204" pitchFamily="34" charset="-122"/>
                <a:ea typeface="微软雅黑" panose="020B0503020204020204" pitchFamily="34" charset="-122"/>
              </a:rPr>
              <a:t>refined-cobalt→battery→NEV</a:t>
            </a:r>
            <a:r>
              <a:rPr sz="1100" b="0" i="0" dirty="0">
                <a:solidFill>
                  <a:srgbClr val="333333"/>
                </a:solidFill>
                <a:latin typeface="微软雅黑" panose="020B0503020204020204" pitchFamily="34" charset="-122"/>
                <a:ea typeface="微软雅黑" panose="020B0503020204020204" pitchFamily="34" charset="-122"/>
              </a:rPr>
              <a:t> chain; cross-sector capital and </a:t>
            </a:r>
            <a:r>
              <a:rPr sz="1100" b="0" i="0" dirty="0" err="1">
                <a:solidFill>
                  <a:srgbClr val="333333"/>
                </a:solidFill>
                <a:latin typeface="微软雅黑" panose="020B0503020204020204" pitchFamily="34" charset="-122"/>
                <a:ea typeface="微软雅黑" panose="020B0503020204020204" pitchFamily="34" charset="-122"/>
              </a:rPr>
              <a:t>labour</a:t>
            </a:r>
            <a:r>
              <a:rPr sz="1100" b="0" i="0" dirty="0">
                <a:solidFill>
                  <a:srgbClr val="333333"/>
                </a:solidFill>
                <a:latin typeface="微软雅黑" panose="020B0503020204020204" pitchFamily="34" charset="-122"/>
                <a:ea typeface="微软雅黑" panose="020B0503020204020204" pitchFamily="34" charset="-122"/>
              </a:rPr>
              <a:t> reallocation amplifies a &lt;0.02%-of-GDP sector into tens of US$ bn of loss.</a:t>
            </a:r>
          </a:p>
        </p:txBody>
      </p:sp>
      <p:sp>
        <p:nvSpPr>
          <p:cNvPr id="26" name="Rectangle 25"/>
          <p:cNvSpPr/>
          <p:nvPr/>
        </p:nvSpPr>
        <p:spPr>
          <a:xfrm>
            <a:off x="6613807" y="5192594"/>
            <a:ext cx="73152" cy="73152"/>
          </a:xfrm>
          <a:prstGeom prst="rect">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27" name="TextBox 26"/>
          <p:cNvSpPr txBox="1"/>
          <p:nvPr/>
        </p:nvSpPr>
        <p:spPr>
          <a:xfrm>
            <a:off x="6796687" y="5124015"/>
            <a:ext cx="4892040" cy="600870"/>
          </a:xfrm>
          <a:prstGeom prst="rect">
            <a:avLst/>
          </a:prstGeom>
          <a:noFill/>
        </p:spPr>
        <p:txBody>
          <a:bodyPr wrap="square" lIns="36576" tIns="36576" rIns="36576" bIns="36576" anchor="t">
            <a:spAutoFit/>
          </a:bodyPr>
          <a:lstStyle/>
          <a:p>
            <a:pPr algn="l">
              <a:lnSpc>
                <a:spcPct val="106000"/>
              </a:lnSpc>
              <a:spcBef>
                <a:spcPts val="0"/>
              </a:spcBef>
              <a:spcAft>
                <a:spcPts val="200"/>
              </a:spcAft>
            </a:pPr>
            <a:r>
              <a:rPr sz="1100" b="1" i="0" dirty="0">
                <a:solidFill>
                  <a:srgbClr val="003366"/>
                </a:solidFill>
                <a:latin typeface="微软雅黑" panose="020B0503020204020204" pitchFamily="34" charset="-122"/>
                <a:ea typeface="微软雅黑" panose="020B0503020204020204" pitchFamily="34" charset="-122"/>
              </a:rPr>
              <a:t>Rising marginal damage.  </a:t>
            </a:r>
            <a:r>
              <a:rPr sz="1100" b="0" i="0" dirty="0">
                <a:solidFill>
                  <a:srgbClr val="333333"/>
                </a:solidFill>
                <a:latin typeface="微软雅黑" panose="020B0503020204020204" pitchFamily="34" charset="-122"/>
                <a:ea typeface="微软雅黑" panose="020B0503020204020204" pitchFamily="34" charset="-122"/>
              </a:rPr>
              <a:t>Incremental GDP loss climbs from 0.028 pp (DRE 10→20%) to 0.048 pp (DRE 70→80%): +70%. Reserves earn higher avoided-loss returns in the high-DRE range.</a:t>
            </a:r>
          </a:p>
        </p:txBody>
      </p:sp>
      <p:sp>
        <p:nvSpPr>
          <p:cNvPr id="28" name="Rectangle 27"/>
          <p:cNvSpPr/>
          <p:nvPr/>
        </p:nvSpPr>
        <p:spPr>
          <a:xfrm>
            <a:off x="6510528" y="9916667"/>
            <a:ext cx="73152" cy="73152"/>
          </a:xfrm>
          <a:prstGeom prst="rect">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29" name="TextBox 28"/>
          <p:cNvSpPr txBox="1"/>
          <p:nvPr/>
        </p:nvSpPr>
        <p:spPr>
          <a:xfrm>
            <a:off x="6693408" y="9848088"/>
            <a:ext cx="4892040" cy="600870"/>
          </a:xfrm>
          <a:prstGeom prst="rect">
            <a:avLst/>
          </a:prstGeom>
          <a:noFill/>
        </p:spPr>
        <p:txBody>
          <a:bodyPr wrap="square" lIns="36576" tIns="36576" rIns="36576" bIns="36576" anchor="t">
            <a:spAutoFit/>
          </a:bodyPr>
          <a:lstStyle/>
          <a:p>
            <a:pPr algn="l">
              <a:lnSpc>
                <a:spcPct val="106000"/>
              </a:lnSpc>
              <a:spcBef>
                <a:spcPts val="0"/>
              </a:spcBef>
              <a:spcAft>
                <a:spcPts val="200"/>
              </a:spcAft>
            </a:pPr>
            <a:r>
              <a:rPr sz="1100" b="1" i="0">
                <a:solidFill>
                  <a:srgbClr val="003366"/>
                </a:solidFill>
                <a:latin typeface="微软雅黑" panose="020B0503020204020204" pitchFamily="34" charset="-122"/>
                <a:ea typeface="微软雅黑" panose="020B0503020204020204" pitchFamily="34" charset="-122"/>
              </a:rPr>
              <a:t>Long-run reversal.  </a:t>
            </a:r>
            <a:r>
              <a:rPr sz="1100" b="0" i="0">
                <a:solidFill>
                  <a:srgbClr val="333333"/>
                </a:solidFill>
                <a:latin typeface="微软雅黑" panose="020B0503020204020204" pitchFamily="34" charset="-122"/>
                <a:ea typeface="微软雅黑" panose="020B0503020204020204" pitchFamily="34" charset="-122"/>
              </a:rPr>
              <a:t>Under the binding NDC cap, capital from shrinking EV/battery sectors is redeployed to wind/solar/nuclear/CCS — GDP deviation turns positive around 2040.</a:t>
            </a:r>
          </a:p>
        </p:txBody>
      </p:sp>
      <p:sp>
        <p:nvSpPr>
          <p:cNvPr id="30" name="Rounded Rectangle 29"/>
          <p:cNvSpPr/>
          <p:nvPr/>
        </p:nvSpPr>
        <p:spPr>
          <a:xfrm>
            <a:off x="6613807" y="4167409"/>
            <a:ext cx="5074920" cy="806905"/>
          </a:xfrm>
          <a:prstGeom prst="roundRect">
            <a:avLst>
              <a:gd name="adj" fmla="val 10000"/>
            </a:avLst>
          </a:prstGeom>
          <a:solidFill>
            <a:srgbClr val="F3E9EC"/>
          </a:solidFill>
          <a:ln w="12700">
            <a:solidFill>
              <a:srgbClr val="D8B0B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just"/>
            <a:endParaRPr dirty="0">
              <a:latin typeface="微软雅黑" panose="020B0503020204020204" pitchFamily="34" charset="-122"/>
              <a:ea typeface="微软雅黑" panose="020B0503020204020204" pitchFamily="34" charset="-122"/>
            </a:endParaRPr>
          </a:p>
        </p:txBody>
      </p:sp>
      <p:sp>
        <p:nvSpPr>
          <p:cNvPr id="31" name="TextBox 30"/>
          <p:cNvSpPr txBox="1"/>
          <p:nvPr/>
        </p:nvSpPr>
        <p:spPr>
          <a:xfrm>
            <a:off x="6782971" y="4208940"/>
            <a:ext cx="4764024" cy="723788"/>
          </a:xfrm>
          <a:prstGeom prst="rect">
            <a:avLst/>
          </a:prstGeom>
          <a:noFill/>
        </p:spPr>
        <p:txBody>
          <a:bodyPr wrap="square" lIns="36576" tIns="36576" rIns="36576" bIns="36576" anchor="ctr">
            <a:spAutoFit/>
          </a:bodyPr>
          <a:lstStyle/>
          <a:p>
            <a:pPr algn="just">
              <a:lnSpc>
                <a:spcPct val="96000"/>
              </a:lnSpc>
              <a:spcBef>
                <a:spcPts val="0"/>
              </a:spcBef>
              <a:spcAft>
                <a:spcPts val="200"/>
              </a:spcAft>
            </a:pPr>
            <a:r>
              <a:rPr lang="en-US" sz="1100" b="1" i="0" dirty="0">
                <a:solidFill>
                  <a:srgbClr val="B42A2A"/>
                </a:solidFill>
                <a:latin typeface="微软雅黑" panose="020B0503020204020204" pitchFamily="34" charset="-122"/>
                <a:ea typeface="微软雅黑" panose="020B0503020204020204" pitchFamily="34" charset="-122"/>
              </a:rPr>
              <a:t>GDP will decline by 0.15% from the baseline, with the marginal contribution of the impact from cobalt supply chain disruptions to about 96% (approximately $31.3 billion), and losses amplify nonlinearly as risk exposure expands. </a:t>
            </a:r>
            <a:endParaRPr sz="1050" b="0" i="0" dirty="0">
              <a:solidFill>
                <a:srgbClr val="333333"/>
              </a:solidFill>
              <a:latin typeface="微软雅黑" panose="020B0503020204020204" pitchFamily="34" charset="-122"/>
              <a:ea typeface="微软雅黑" panose="020B0503020204020204" pitchFamily="34" charset="-122"/>
            </a:endParaRPr>
          </a:p>
        </p:txBody>
      </p:sp>
      <p:pic>
        <p:nvPicPr>
          <p:cNvPr id="41" name="图片 40">
            <a:extLst>
              <a:ext uri="{FF2B5EF4-FFF2-40B4-BE49-F238E27FC236}">
                <a16:creationId xmlns:a16="http://schemas.microsoft.com/office/drawing/2014/main" id="{6472C1E4-FB89-7644-206E-1A2B67D1D3DD}"/>
              </a:ext>
            </a:extLst>
          </p:cNvPr>
          <p:cNvPicPr>
            <a:picLocks noChangeAspect="1"/>
          </p:cNvPicPr>
          <p:nvPr/>
        </p:nvPicPr>
        <p:blipFill>
          <a:blip r:embed="rId4"/>
          <a:stretch>
            <a:fillRect/>
          </a:stretch>
        </p:blipFill>
        <p:spPr>
          <a:xfrm>
            <a:off x="11292453" y="152400"/>
            <a:ext cx="396274" cy="463336"/>
          </a:xfrm>
          <a:prstGeom prst="rect">
            <a:avLst/>
          </a:prstGeom>
        </p:spPr>
      </p:pic>
      <p:grpSp>
        <p:nvGrpSpPr>
          <p:cNvPr id="42" name="组合 41">
            <a:extLst>
              <a:ext uri="{FF2B5EF4-FFF2-40B4-BE49-F238E27FC236}">
                <a16:creationId xmlns:a16="http://schemas.microsoft.com/office/drawing/2014/main" id="{7D74CC25-97AB-3FCF-7614-2F68720D75AF}"/>
              </a:ext>
            </a:extLst>
          </p:cNvPr>
          <p:cNvGrpSpPr/>
          <p:nvPr/>
        </p:nvGrpSpPr>
        <p:grpSpPr>
          <a:xfrm>
            <a:off x="-835753" y="302052"/>
            <a:ext cx="1660770" cy="167665"/>
            <a:chOff x="6429877" y="2075668"/>
            <a:chExt cx="1982046" cy="109699"/>
          </a:xfrm>
          <a:solidFill>
            <a:srgbClr val="004E98"/>
          </a:solidFill>
        </p:grpSpPr>
        <p:sp>
          <p:nvSpPr>
            <p:cNvPr id="43" name="矩形: 圆角 26">
              <a:extLst>
                <a:ext uri="{FF2B5EF4-FFF2-40B4-BE49-F238E27FC236}">
                  <a16:creationId xmlns:a16="http://schemas.microsoft.com/office/drawing/2014/main" id="{607046DB-33B1-F6BC-DA76-76F6D752590C}"/>
                </a:ext>
              </a:extLst>
            </p:cNvPr>
            <p:cNvSpPr/>
            <p:nvPr/>
          </p:nvSpPr>
          <p:spPr>
            <a:xfrm>
              <a:off x="6429877" y="2112613"/>
              <a:ext cx="1769958" cy="34289"/>
            </a:xfrm>
            <a:prstGeom prst="roundRect">
              <a:avLst>
                <a:gd name="adj" fmla="val 50000"/>
              </a:avLst>
            </a:prstGeom>
            <a:grp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4" name="矩形: 圆角 41">
              <a:extLst>
                <a:ext uri="{FF2B5EF4-FFF2-40B4-BE49-F238E27FC236}">
                  <a16:creationId xmlns:a16="http://schemas.microsoft.com/office/drawing/2014/main" id="{8250938A-3A4C-8859-3327-0FC788F3287E}"/>
                </a:ext>
              </a:extLst>
            </p:cNvPr>
            <p:cNvSpPr/>
            <p:nvPr/>
          </p:nvSpPr>
          <p:spPr>
            <a:xfrm>
              <a:off x="7736923" y="2171867"/>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矩形: 圆角 42">
              <a:extLst>
                <a:ext uri="{FF2B5EF4-FFF2-40B4-BE49-F238E27FC236}">
                  <a16:creationId xmlns:a16="http://schemas.microsoft.com/office/drawing/2014/main" id="{B0517610-6F0F-CC82-D01D-01819C886310}"/>
                </a:ext>
              </a:extLst>
            </p:cNvPr>
            <p:cNvSpPr/>
            <p:nvPr/>
          </p:nvSpPr>
          <p:spPr>
            <a:xfrm>
              <a:off x="7648945" y="2075668"/>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6" name="文本框 45">
            <a:extLst>
              <a:ext uri="{FF2B5EF4-FFF2-40B4-BE49-F238E27FC236}">
                <a16:creationId xmlns:a16="http://schemas.microsoft.com/office/drawing/2014/main" id="{B8435305-C253-70B4-7388-145AB9FAE89B}"/>
              </a:ext>
            </a:extLst>
          </p:cNvPr>
          <p:cNvSpPr txBox="1"/>
          <p:nvPr/>
        </p:nvSpPr>
        <p:spPr>
          <a:xfrm>
            <a:off x="936228" y="178604"/>
            <a:ext cx="9630172" cy="523220"/>
          </a:xfrm>
          <a:prstGeom prst="rect">
            <a:avLst/>
          </a:prstGeom>
          <a:noFill/>
        </p:spPr>
        <p:txBody>
          <a:bodyPr wrap="square" rtlCol="0">
            <a:spAutoFit/>
          </a:bodyPr>
          <a:lstStyle/>
          <a:p>
            <a:pPr>
              <a:spcAft>
                <a:spcPts val="200"/>
              </a:spcAft>
            </a:pPr>
            <a:r>
              <a:rPr lang="en-US" altLang="zh-CN" sz="2800" b="1" dirty="0">
                <a:solidFill>
                  <a:srgbClr val="404040"/>
                </a:solidFill>
                <a:latin typeface="微软雅黑" panose="020B0503020204020204" pitchFamily="34" charset="-122"/>
                <a:ea typeface="微软雅黑" panose="020B0503020204020204" pitchFamily="34" charset="-122"/>
              </a:rPr>
              <a:t>Result — GDP: Small Sector, Large Macro Leverage</a:t>
            </a:r>
          </a:p>
        </p:txBody>
      </p:sp>
      <p:cxnSp>
        <p:nvCxnSpPr>
          <p:cNvPr id="47" name="直线连接符 48">
            <a:extLst>
              <a:ext uri="{FF2B5EF4-FFF2-40B4-BE49-F238E27FC236}">
                <a16:creationId xmlns:a16="http://schemas.microsoft.com/office/drawing/2014/main" id="{70C24442-57A9-D01A-1B15-AA2973506ED8}"/>
              </a:ext>
            </a:extLst>
          </p:cNvPr>
          <p:cNvCxnSpPr>
            <a:cxnSpLocks/>
          </p:cNvCxnSpPr>
          <p:nvPr/>
        </p:nvCxnSpPr>
        <p:spPr>
          <a:xfrm>
            <a:off x="936228" y="716692"/>
            <a:ext cx="10801927" cy="0"/>
          </a:xfrm>
          <a:prstGeom prst="line">
            <a:avLst/>
          </a:prstGeom>
        </p:spPr>
        <p:style>
          <a:lnRef idx="1">
            <a:schemeClr val="accent1"/>
          </a:lnRef>
          <a:fillRef idx="0">
            <a:schemeClr val="accent1"/>
          </a:fillRef>
          <a:effectRef idx="0">
            <a:schemeClr val="accent1"/>
          </a:effectRef>
          <a:fontRef idx="minor">
            <a:schemeClr val="tx1"/>
          </a:fontRef>
        </p:style>
      </p:cxnSp>
      <p:sp>
        <p:nvSpPr>
          <p:cNvPr id="48" name="Rectangle 27">
            <a:extLst>
              <a:ext uri="{FF2B5EF4-FFF2-40B4-BE49-F238E27FC236}">
                <a16:creationId xmlns:a16="http://schemas.microsoft.com/office/drawing/2014/main" id="{F1A88D9E-CCA0-4A50-FEC1-59C9A8EAC53E}"/>
              </a:ext>
            </a:extLst>
          </p:cNvPr>
          <p:cNvSpPr/>
          <p:nvPr/>
        </p:nvSpPr>
        <p:spPr>
          <a:xfrm>
            <a:off x="6608219" y="6022436"/>
            <a:ext cx="73152" cy="73152"/>
          </a:xfrm>
          <a:prstGeom prst="rect">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9" name="TextBox 28">
            <a:extLst>
              <a:ext uri="{FF2B5EF4-FFF2-40B4-BE49-F238E27FC236}">
                <a16:creationId xmlns:a16="http://schemas.microsoft.com/office/drawing/2014/main" id="{AC7EBBA9-B30E-6E9A-C2F8-A698606A7137}"/>
              </a:ext>
            </a:extLst>
          </p:cNvPr>
          <p:cNvSpPr txBox="1"/>
          <p:nvPr/>
        </p:nvSpPr>
        <p:spPr>
          <a:xfrm>
            <a:off x="6791099" y="5958428"/>
            <a:ext cx="4892040" cy="365760"/>
          </a:xfrm>
          <a:prstGeom prst="rect">
            <a:avLst/>
          </a:prstGeom>
          <a:noFill/>
        </p:spPr>
        <p:txBody>
          <a:bodyPr wrap="square" lIns="36576" tIns="36576" rIns="36576" bIns="36576" anchor="t">
            <a:spAutoFit/>
          </a:bodyPr>
          <a:lstStyle/>
          <a:p>
            <a:pPr algn="l">
              <a:lnSpc>
                <a:spcPct val="106000"/>
              </a:lnSpc>
              <a:spcBef>
                <a:spcPts val="0"/>
              </a:spcBef>
              <a:spcAft>
                <a:spcPts val="200"/>
              </a:spcAft>
            </a:pPr>
            <a:r>
              <a:rPr sz="1100" b="1" i="0" dirty="0">
                <a:solidFill>
                  <a:srgbClr val="003366"/>
                </a:solidFill>
                <a:latin typeface="Microsoft YaHei"/>
                <a:ea typeface="Microsoft YaHei"/>
                <a:cs typeface="Microsoft YaHei"/>
              </a:rPr>
              <a:t>Long-run trajectory.  </a:t>
            </a:r>
            <a:r>
              <a:rPr sz="1100" b="0" i="0" dirty="0">
                <a:solidFill>
                  <a:srgbClr val="333333"/>
                </a:solidFill>
                <a:latin typeface="Microsoft YaHei"/>
                <a:ea typeface="Microsoft YaHei"/>
                <a:cs typeface="Microsoft YaHei"/>
              </a:rPr>
              <a:t>NDC loss widens to −0.31% (2040) and −0.49% (2050), then eases to −0.46% by 2060 as clean-capital accumulates; vs NDC, the cobalt-shock deviation turns positive around 2040.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rt2_image2.png"/>
          <p:cNvPicPr>
            <a:picLocks noChangeAspect="1"/>
          </p:cNvPicPr>
          <p:nvPr/>
        </p:nvPicPr>
        <p:blipFill>
          <a:blip r:embed="rId3"/>
          <a:srcRect l="6541" t="11933" r="21174" b="11346"/>
          <a:stretch>
            <a:fillRect/>
          </a:stretch>
        </p:blipFill>
        <p:spPr>
          <a:xfrm>
            <a:off x="776049" y="1237977"/>
            <a:ext cx="4963763" cy="3593398"/>
          </a:xfrm>
          <a:prstGeom prst="rect">
            <a:avLst/>
          </a:prstGeom>
        </p:spPr>
      </p:pic>
      <p:sp>
        <p:nvSpPr>
          <p:cNvPr id="12" name="Rounded Rectangle 11"/>
          <p:cNvSpPr/>
          <p:nvPr/>
        </p:nvSpPr>
        <p:spPr>
          <a:xfrm>
            <a:off x="6469775" y="1487424"/>
            <a:ext cx="2432304" cy="768096"/>
          </a:xfrm>
          <a:prstGeom prst="roundRect">
            <a:avLst>
              <a:gd name="adj" fmla="val 7000"/>
            </a:avLst>
          </a:prstGeom>
          <a:solidFill>
            <a:srgbClr val="F4F7FB"/>
          </a:solidFill>
          <a:ln w="12700">
            <a:solidFill>
              <a:srgbClr val="CFDC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TextBox 12"/>
          <p:cNvSpPr txBox="1"/>
          <p:nvPr/>
        </p:nvSpPr>
        <p:spPr>
          <a:xfrm>
            <a:off x="6597791" y="1560576"/>
            <a:ext cx="2194560" cy="365760"/>
          </a:xfrm>
          <a:prstGeom prst="rect">
            <a:avLst/>
          </a:prstGeom>
          <a:noFill/>
        </p:spPr>
        <p:txBody>
          <a:bodyPr wrap="square" lIns="36576" tIns="36576" rIns="36576" bIns="36576" anchor="t">
            <a:spAutoFit/>
          </a:bodyPr>
          <a:lstStyle/>
          <a:p>
            <a:pPr algn="l">
              <a:lnSpc>
                <a:spcPct val="100000"/>
              </a:lnSpc>
              <a:spcBef>
                <a:spcPts val="0"/>
              </a:spcBef>
              <a:spcAft>
                <a:spcPts val="200"/>
              </a:spcAft>
            </a:pPr>
            <a:r>
              <a:rPr sz="1700" b="1" i="0">
                <a:solidFill>
                  <a:srgbClr val="C05A1B"/>
                </a:solidFill>
                <a:latin typeface="Microsoft YaHei"/>
                <a:ea typeface="Microsoft YaHei"/>
                <a:cs typeface="Microsoft YaHei"/>
              </a:rPr>
              <a:t>US$31.3 bn</a:t>
            </a:r>
          </a:p>
        </p:txBody>
      </p:sp>
      <p:sp>
        <p:nvSpPr>
          <p:cNvPr id="14" name="TextBox 13"/>
          <p:cNvSpPr txBox="1"/>
          <p:nvPr/>
        </p:nvSpPr>
        <p:spPr>
          <a:xfrm>
            <a:off x="6597791" y="1898904"/>
            <a:ext cx="2194560" cy="329184"/>
          </a:xfrm>
          <a:prstGeom prst="rect">
            <a:avLst/>
          </a:prstGeom>
          <a:noFill/>
        </p:spPr>
        <p:txBody>
          <a:bodyPr wrap="square" lIns="36576" tIns="36576" rIns="36576" bIns="36576" anchor="t">
            <a:spAutoFit/>
          </a:bodyPr>
          <a:lstStyle/>
          <a:p>
            <a:pPr algn="l">
              <a:lnSpc>
                <a:spcPct val="92000"/>
              </a:lnSpc>
              <a:spcBef>
                <a:spcPts val="0"/>
              </a:spcBef>
              <a:spcAft>
                <a:spcPts val="200"/>
              </a:spcAft>
            </a:pPr>
            <a:r>
              <a:rPr sz="880" b="0" i="0">
                <a:solidFill>
                  <a:srgbClr val="333333"/>
                </a:solidFill>
                <a:latin typeface="Microsoft YaHei"/>
                <a:ea typeface="Microsoft YaHei"/>
                <a:cs typeface="Microsoft YaHei"/>
              </a:rPr>
              <a:t>expected 2027 GDP loss (BN-MC mean)</a:t>
            </a:r>
          </a:p>
        </p:txBody>
      </p:sp>
      <p:sp>
        <p:nvSpPr>
          <p:cNvPr id="15" name="Rounded Rectangle 14"/>
          <p:cNvSpPr/>
          <p:nvPr/>
        </p:nvSpPr>
        <p:spPr>
          <a:xfrm>
            <a:off x="9048383" y="1487424"/>
            <a:ext cx="2432304" cy="768096"/>
          </a:xfrm>
          <a:prstGeom prst="roundRect">
            <a:avLst>
              <a:gd name="adj" fmla="val 7000"/>
            </a:avLst>
          </a:prstGeom>
          <a:solidFill>
            <a:srgbClr val="F4F7FB"/>
          </a:solidFill>
          <a:ln w="12700">
            <a:solidFill>
              <a:srgbClr val="CFDC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TextBox 15"/>
          <p:cNvSpPr txBox="1"/>
          <p:nvPr/>
        </p:nvSpPr>
        <p:spPr>
          <a:xfrm>
            <a:off x="9176399" y="1560576"/>
            <a:ext cx="2194560" cy="365760"/>
          </a:xfrm>
          <a:prstGeom prst="rect">
            <a:avLst/>
          </a:prstGeom>
          <a:noFill/>
        </p:spPr>
        <p:txBody>
          <a:bodyPr wrap="square" lIns="36576" tIns="36576" rIns="36576" bIns="36576" anchor="t">
            <a:spAutoFit/>
          </a:bodyPr>
          <a:lstStyle/>
          <a:p>
            <a:pPr algn="l">
              <a:lnSpc>
                <a:spcPct val="100000"/>
              </a:lnSpc>
              <a:spcBef>
                <a:spcPts val="0"/>
              </a:spcBef>
              <a:spcAft>
                <a:spcPts val="200"/>
              </a:spcAft>
            </a:pPr>
            <a:r>
              <a:rPr sz="1700" b="1" i="0">
                <a:solidFill>
                  <a:srgbClr val="B42A2A"/>
                </a:solidFill>
                <a:latin typeface="Microsoft YaHei"/>
                <a:ea typeface="Microsoft YaHei"/>
                <a:cs typeface="Microsoft YaHei"/>
              </a:rPr>
              <a:t>US$62.2 bn</a:t>
            </a:r>
          </a:p>
        </p:txBody>
      </p:sp>
      <p:sp>
        <p:nvSpPr>
          <p:cNvPr id="17" name="TextBox 16"/>
          <p:cNvSpPr txBox="1"/>
          <p:nvPr/>
        </p:nvSpPr>
        <p:spPr>
          <a:xfrm>
            <a:off x="9176399" y="1898904"/>
            <a:ext cx="2194560" cy="329184"/>
          </a:xfrm>
          <a:prstGeom prst="rect">
            <a:avLst/>
          </a:prstGeom>
          <a:noFill/>
        </p:spPr>
        <p:txBody>
          <a:bodyPr wrap="square" lIns="36576" tIns="36576" rIns="36576" bIns="36576" anchor="t">
            <a:spAutoFit/>
          </a:bodyPr>
          <a:lstStyle/>
          <a:p>
            <a:pPr algn="l">
              <a:lnSpc>
                <a:spcPct val="92000"/>
              </a:lnSpc>
              <a:spcBef>
                <a:spcPts val="0"/>
              </a:spcBef>
              <a:spcAft>
                <a:spcPts val="200"/>
              </a:spcAft>
            </a:pPr>
            <a:r>
              <a:rPr sz="880" b="0" i="0">
                <a:solidFill>
                  <a:srgbClr val="333333"/>
                </a:solidFill>
                <a:latin typeface="Microsoft YaHei"/>
                <a:ea typeface="Microsoft YaHei"/>
                <a:cs typeface="Microsoft YaHei"/>
              </a:rPr>
              <a:t>99th-pct tail value at risk, 2027</a:t>
            </a:r>
          </a:p>
        </p:txBody>
      </p:sp>
      <p:sp>
        <p:nvSpPr>
          <p:cNvPr id="18" name="Rounded Rectangle 17"/>
          <p:cNvSpPr/>
          <p:nvPr/>
        </p:nvSpPr>
        <p:spPr>
          <a:xfrm>
            <a:off x="6469775" y="2365248"/>
            <a:ext cx="2432304" cy="768096"/>
          </a:xfrm>
          <a:prstGeom prst="roundRect">
            <a:avLst>
              <a:gd name="adj" fmla="val 7000"/>
            </a:avLst>
          </a:prstGeom>
          <a:solidFill>
            <a:srgbClr val="F4F7FB"/>
          </a:solidFill>
          <a:ln w="12700">
            <a:solidFill>
              <a:srgbClr val="CFDC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9" name="TextBox 18"/>
          <p:cNvSpPr txBox="1"/>
          <p:nvPr/>
        </p:nvSpPr>
        <p:spPr>
          <a:xfrm>
            <a:off x="6597791" y="2438400"/>
            <a:ext cx="2194560" cy="365760"/>
          </a:xfrm>
          <a:prstGeom prst="rect">
            <a:avLst/>
          </a:prstGeom>
          <a:noFill/>
        </p:spPr>
        <p:txBody>
          <a:bodyPr wrap="square" lIns="36576" tIns="36576" rIns="36576" bIns="36576" anchor="t">
            <a:spAutoFit/>
          </a:bodyPr>
          <a:lstStyle/>
          <a:p>
            <a:pPr algn="l">
              <a:lnSpc>
                <a:spcPct val="100000"/>
              </a:lnSpc>
              <a:spcBef>
                <a:spcPts val="0"/>
              </a:spcBef>
              <a:spcAft>
                <a:spcPts val="200"/>
              </a:spcAft>
            </a:pPr>
            <a:r>
              <a:rPr sz="1700" b="1" i="0">
                <a:solidFill>
                  <a:srgbClr val="004890"/>
                </a:solidFill>
                <a:latin typeface="Microsoft YaHei"/>
                <a:ea typeface="Microsoft YaHei"/>
                <a:cs typeface="Microsoft YaHei"/>
              </a:rPr>
              <a:t>2035–2040</a:t>
            </a:r>
          </a:p>
        </p:txBody>
      </p:sp>
      <p:sp>
        <p:nvSpPr>
          <p:cNvPr id="20" name="TextBox 19"/>
          <p:cNvSpPr txBox="1"/>
          <p:nvPr/>
        </p:nvSpPr>
        <p:spPr>
          <a:xfrm>
            <a:off x="6597791" y="2776728"/>
            <a:ext cx="2194560" cy="329184"/>
          </a:xfrm>
          <a:prstGeom prst="rect">
            <a:avLst/>
          </a:prstGeom>
          <a:noFill/>
        </p:spPr>
        <p:txBody>
          <a:bodyPr wrap="square" lIns="36576" tIns="36576" rIns="36576" bIns="36576" anchor="t">
            <a:spAutoFit/>
          </a:bodyPr>
          <a:lstStyle/>
          <a:p>
            <a:pPr algn="l">
              <a:lnSpc>
                <a:spcPct val="92000"/>
              </a:lnSpc>
              <a:spcBef>
                <a:spcPts val="0"/>
              </a:spcBef>
              <a:spcAft>
                <a:spcPts val="200"/>
              </a:spcAft>
            </a:pPr>
            <a:r>
              <a:rPr sz="880" b="0" i="0">
                <a:solidFill>
                  <a:srgbClr val="333333"/>
                </a:solidFill>
                <a:latin typeface="Microsoft YaHei"/>
                <a:ea typeface="Microsoft YaHei"/>
                <a:cs typeface="Microsoft YaHei"/>
              </a:rPr>
              <a:t>loss → gain reversal window</a:t>
            </a:r>
          </a:p>
        </p:txBody>
      </p:sp>
      <p:sp>
        <p:nvSpPr>
          <p:cNvPr id="21" name="Rounded Rectangle 20"/>
          <p:cNvSpPr/>
          <p:nvPr/>
        </p:nvSpPr>
        <p:spPr>
          <a:xfrm>
            <a:off x="9048383" y="2365248"/>
            <a:ext cx="2432304" cy="768096"/>
          </a:xfrm>
          <a:prstGeom prst="roundRect">
            <a:avLst>
              <a:gd name="adj" fmla="val 7000"/>
            </a:avLst>
          </a:prstGeom>
          <a:solidFill>
            <a:srgbClr val="F4F7FB"/>
          </a:solidFill>
          <a:ln w="12700">
            <a:solidFill>
              <a:srgbClr val="CFDC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TextBox 21"/>
          <p:cNvSpPr txBox="1"/>
          <p:nvPr/>
        </p:nvSpPr>
        <p:spPr>
          <a:xfrm>
            <a:off x="9176399" y="2438400"/>
            <a:ext cx="2194560" cy="365760"/>
          </a:xfrm>
          <a:prstGeom prst="rect">
            <a:avLst/>
          </a:prstGeom>
          <a:noFill/>
        </p:spPr>
        <p:txBody>
          <a:bodyPr wrap="square" lIns="36576" tIns="36576" rIns="36576" bIns="36576" anchor="t">
            <a:spAutoFit/>
          </a:bodyPr>
          <a:lstStyle/>
          <a:p>
            <a:pPr algn="l">
              <a:lnSpc>
                <a:spcPct val="100000"/>
              </a:lnSpc>
              <a:spcBef>
                <a:spcPts val="0"/>
              </a:spcBef>
              <a:spcAft>
                <a:spcPts val="200"/>
              </a:spcAft>
            </a:pPr>
            <a:r>
              <a:rPr sz="1700" b="1" i="0" dirty="0">
                <a:solidFill>
                  <a:srgbClr val="004890"/>
                </a:solidFill>
                <a:latin typeface="Microsoft YaHei"/>
                <a:ea typeface="Microsoft YaHei"/>
                <a:cs typeface="Microsoft YaHei"/>
              </a:rPr>
              <a:t>30.7→20.6%</a:t>
            </a:r>
          </a:p>
        </p:txBody>
      </p:sp>
      <p:sp>
        <p:nvSpPr>
          <p:cNvPr id="23" name="TextBox 22"/>
          <p:cNvSpPr txBox="1"/>
          <p:nvPr/>
        </p:nvSpPr>
        <p:spPr>
          <a:xfrm>
            <a:off x="9176399" y="2776728"/>
            <a:ext cx="2194560" cy="329184"/>
          </a:xfrm>
          <a:prstGeom prst="rect">
            <a:avLst/>
          </a:prstGeom>
          <a:noFill/>
        </p:spPr>
        <p:txBody>
          <a:bodyPr wrap="square" lIns="36576" tIns="36576" rIns="36576" bIns="36576" anchor="t">
            <a:spAutoFit/>
          </a:bodyPr>
          <a:lstStyle/>
          <a:p>
            <a:pPr algn="l">
              <a:lnSpc>
                <a:spcPct val="92000"/>
              </a:lnSpc>
              <a:spcBef>
                <a:spcPts val="0"/>
              </a:spcBef>
              <a:spcAft>
                <a:spcPts val="200"/>
              </a:spcAft>
            </a:pPr>
            <a:r>
              <a:rPr sz="880" b="0" i="0">
                <a:solidFill>
                  <a:srgbClr val="333333"/>
                </a:solidFill>
                <a:latin typeface="Microsoft YaHei"/>
                <a:ea typeface="Microsoft YaHei"/>
                <a:cs typeface="Microsoft YaHei"/>
              </a:rPr>
              <a:t>CoV by 2050: uncertainty converges</a:t>
            </a:r>
          </a:p>
        </p:txBody>
      </p:sp>
      <p:sp>
        <p:nvSpPr>
          <p:cNvPr id="24" name="Rectangle 23"/>
          <p:cNvSpPr/>
          <p:nvPr/>
        </p:nvSpPr>
        <p:spPr>
          <a:xfrm>
            <a:off x="6469775" y="3439668"/>
            <a:ext cx="73152" cy="73152"/>
          </a:xfrm>
          <a:prstGeom prst="rect">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5" name="TextBox 24"/>
          <p:cNvSpPr txBox="1"/>
          <p:nvPr/>
        </p:nvSpPr>
        <p:spPr>
          <a:xfrm>
            <a:off x="6652655" y="3371088"/>
            <a:ext cx="4892040" cy="365760"/>
          </a:xfrm>
          <a:prstGeom prst="rect">
            <a:avLst/>
          </a:prstGeom>
          <a:noFill/>
        </p:spPr>
        <p:txBody>
          <a:bodyPr wrap="square" lIns="36576" tIns="36576" rIns="36576" bIns="36576" anchor="t">
            <a:spAutoFit/>
          </a:bodyPr>
          <a:lstStyle/>
          <a:p>
            <a:pPr algn="l">
              <a:lnSpc>
                <a:spcPct val="106000"/>
              </a:lnSpc>
              <a:spcBef>
                <a:spcPts val="0"/>
              </a:spcBef>
              <a:spcAft>
                <a:spcPts val="200"/>
              </a:spcAft>
            </a:pPr>
            <a:r>
              <a:rPr sz="1100" b="1" i="0" dirty="0">
                <a:solidFill>
                  <a:srgbClr val="003366"/>
                </a:solidFill>
                <a:latin typeface="Microsoft YaHei"/>
                <a:ea typeface="Microsoft YaHei"/>
                <a:cs typeface="Microsoft YaHei"/>
              </a:rPr>
              <a:t>Reading the CDF.  </a:t>
            </a:r>
            <a:r>
              <a:rPr sz="1100" b="0" i="0" dirty="0">
                <a:solidFill>
                  <a:srgbClr val="333333"/>
                </a:solidFill>
                <a:latin typeface="Microsoft YaHei"/>
                <a:ea typeface="Microsoft YaHei"/>
                <a:cs typeface="Microsoft YaHei"/>
              </a:rPr>
              <a:t>For any year t, the vertical cross-section gives the probability that the GDP impact stays below x — the full risk structure from 100 000 BN-MC draws.</a:t>
            </a:r>
          </a:p>
        </p:txBody>
      </p:sp>
      <p:sp>
        <p:nvSpPr>
          <p:cNvPr id="26" name="Rectangle 25"/>
          <p:cNvSpPr/>
          <p:nvPr/>
        </p:nvSpPr>
        <p:spPr>
          <a:xfrm>
            <a:off x="6469775" y="5442203"/>
            <a:ext cx="73152" cy="73152"/>
          </a:xfrm>
          <a:prstGeom prst="rect">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7" name="TextBox 26"/>
          <p:cNvSpPr txBox="1"/>
          <p:nvPr/>
        </p:nvSpPr>
        <p:spPr>
          <a:xfrm>
            <a:off x="6652655" y="5373624"/>
            <a:ext cx="4892040" cy="365760"/>
          </a:xfrm>
          <a:prstGeom prst="rect">
            <a:avLst/>
          </a:prstGeom>
          <a:noFill/>
        </p:spPr>
        <p:txBody>
          <a:bodyPr wrap="square" lIns="36576" tIns="36576" rIns="36576" bIns="36576" anchor="t">
            <a:spAutoFit/>
          </a:bodyPr>
          <a:lstStyle/>
          <a:p>
            <a:pPr algn="l">
              <a:lnSpc>
                <a:spcPct val="106000"/>
              </a:lnSpc>
              <a:spcBef>
                <a:spcPts val="0"/>
              </a:spcBef>
              <a:spcAft>
                <a:spcPts val="200"/>
              </a:spcAft>
            </a:pPr>
            <a:r>
              <a:rPr sz="1100" b="1" i="0">
                <a:solidFill>
                  <a:srgbClr val="003366"/>
                </a:solidFill>
                <a:latin typeface="Microsoft YaHei"/>
                <a:ea typeface="Microsoft YaHei"/>
                <a:cs typeface="Microsoft YaHei"/>
              </a:rPr>
              <a:t>Robust reversal.  </a:t>
            </a:r>
            <a:r>
              <a:rPr sz="1100" b="0" i="0">
                <a:solidFill>
                  <a:srgbClr val="333333"/>
                </a:solidFill>
                <a:latin typeface="Microsoft YaHei"/>
                <a:ea typeface="Microsoft YaHei"/>
                <a:cs typeface="Microsoft YaHei"/>
              </a:rPr>
              <a:t>The loss-to-gain shift concentrates in 2035–2040 and the coefficient of variation falls 30.7%→20.6% by 2050 — expected and increasingly certain.</a:t>
            </a:r>
          </a:p>
        </p:txBody>
      </p:sp>
      <p:sp>
        <p:nvSpPr>
          <p:cNvPr id="30" name="Rounded Rectangle 29"/>
          <p:cNvSpPr/>
          <p:nvPr/>
        </p:nvSpPr>
        <p:spPr>
          <a:xfrm>
            <a:off x="6469775" y="4158570"/>
            <a:ext cx="5074920" cy="931956"/>
          </a:xfrm>
          <a:prstGeom prst="roundRect">
            <a:avLst>
              <a:gd name="adj" fmla="val 10000"/>
            </a:avLst>
          </a:prstGeom>
          <a:solidFill>
            <a:srgbClr val="F3E9EC"/>
          </a:solidFill>
          <a:ln w="12700">
            <a:solidFill>
              <a:srgbClr val="D8B0B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1" name="TextBox 30"/>
          <p:cNvSpPr txBox="1"/>
          <p:nvPr/>
        </p:nvSpPr>
        <p:spPr>
          <a:xfrm>
            <a:off x="6652655" y="4210139"/>
            <a:ext cx="4764024" cy="828817"/>
          </a:xfrm>
          <a:prstGeom prst="rect">
            <a:avLst/>
          </a:prstGeom>
          <a:noFill/>
        </p:spPr>
        <p:txBody>
          <a:bodyPr wrap="square" lIns="36576" tIns="36576" rIns="36576" bIns="36576" anchor="ctr">
            <a:spAutoFit/>
          </a:bodyPr>
          <a:lstStyle/>
          <a:p>
            <a:pPr algn="l">
              <a:lnSpc>
                <a:spcPct val="150000"/>
              </a:lnSpc>
              <a:spcBef>
                <a:spcPts val="0"/>
              </a:spcBef>
              <a:spcAft>
                <a:spcPts val="200"/>
              </a:spcAft>
            </a:pPr>
            <a:r>
              <a:rPr sz="1200" b="1" i="0" dirty="0">
                <a:solidFill>
                  <a:srgbClr val="B42A2A"/>
                </a:solidFill>
                <a:latin typeface="Microsoft YaHei"/>
                <a:ea typeface="Microsoft YaHei"/>
                <a:cs typeface="Microsoft YaHei"/>
              </a:rPr>
              <a:t>Tail risk collapses.  </a:t>
            </a:r>
            <a:r>
              <a:rPr sz="1100" b="0" i="0" dirty="0">
                <a:solidFill>
                  <a:srgbClr val="333333"/>
                </a:solidFill>
                <a:latin typeface="Microsoft YaHei"/>
                <a:ea typeface="Microsoft YaHei"/>
                <a:cs typeface="Microsoft YaHei"/>
              </a:rPr>
              <a:t>2027 extreme loss (VaR₉₉) US$62.2 bn → by 2035 the 99th-pct loss is only ≈US$7.06 bn; from 2040 even the tail turns to a small gain. US$62.2 bn · CoV falls 30.7%→20.6% by 2050.</a:t>
            </a:r>
          </a:p>
        </p:txBody>
      </p:sp>
      <p:sp>
        <p:nvSpPr>
          <p:cNvPr id="34" name="Rounded Rectangle 33"/>
          <p:cNvSpPr/>
          <p:nvPr/>
        </p:nvSpPr>
        <p:spPr>
          <a:xfrm>
            <a:off x="947868" y="5550155"/>
            <a:ext cx="5074920" cy="540000"/>
          </a:xfrm>
          <a:prstGeom prst="roundRect">
            <a:avLst/>
          </a:prstGeom>
          <a:solidFill>
            <a:srgbClr val="FFF3E0"/>
          </a:solidFill>
          <a:ln w="15875">
            <a:solidFill>
              <a:srgbClr val="E89A3C"/>
            </a:solidFill>
          </a:ln>
          <a:effectLst/>
        </p:spPr>
        <p:style>
          <a:lnRef idx="1">
            <a:schemeClr val="accent1"/>
          </a:lnRef>
          <a:fillRef idx="3">
            <a:schemeClr val="accent1"/>
          </a:fillRef>
          <a:effectRef idx="2">
            <a:schemeClr val="accent1"/>
          </a:effectRef>
          <a:fontRef idx="minor">
            <a:schemeClr val="lt1"/>
          </a:fontRef>
        </p:style>
        <p:txBody>
          <a:bodyPr wrap="square" lIns="144000" tIns="14400" rIns="72000" bIns="14400" rtlCol="0" anchor="ctr"/>
          <a:lstStyle/>
          <a:p>
            <a:pPr algn="l"/>
            <a:r>
              <a:rPr sz="850" b="1" dirty="0">
                <a:solidFill>
                  <a:srgbClr val="E89A3C"/>
                </a:solidFill>
                <a:latin typeface="Microsoft YaHei"/>
                <a:ea typeface="Microsoft YaHei"/>
                <a:cs typeface="Microsoft YaHei"/>
              </a:rPr>
              <a:t>KEY FINDING  </a:t>
            </a:r>
            <a:r>
              <a:rPr sz="1200" b="1" dirty="0">
                <a:solidFill>
                  <a:srgbClr val="003366"/>
                </a:solidFill>
                <a:latin typeface="Microsoft YaHei"/>
                <a:ea typeface="Microsoft YaHei"/>
                <a:cs typeface="Microsoft YaHei"/>
              </a:rPr>
              <a:t>The whole impact distribution — not just the mean — shifts from loss to gain over time</a:t>
            </a:r>
          </a:p>
        </p:txBody>
      </p:sp>
      <p:sp>
        <p:nvSpPr>
          <p:cNvPr id="35" name="Rectangle 34"/>
          <p:cNvSpPr/>
          <p:nvPr/>
        </p:nvSpPr>
        <p:spPr>
          <a:xfrm>
            <a:off x="947868" y="5550155"/>
            <a:ext cx="57600" cy="540000"/>
          </a:xfrm>
          <a:prstGeom prst="rect">
            <a:avLst/>
          </a:prstGeom>
          <a:solidFill>
            <a:srgbClr val="E89A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2" name="图片 1">
            <a:extLst>
              <a:ext uri="{FF2B5EF4-FFF2-40B4-BE49-F238E27FC236}">
                <a16:creationId xmlns:a16="http://schemas.microsoft.com/office/drawing/2014/main" id="{783CCE1B-22CA-7141-88D0-FED5AB6DD8C7}"/>
              </a:ext>
            </a:extLst>
          </p:cNvPr>
          <p:cNvPicPr>
            <a:picLocks noChangeAspect="1"/>
          </p:cNvPicPr>
          <p:nvPr/>
        </p:nvPicPr>
        <p:blipFill>
          <a:blip r:embed="rId4"/>
          <a:stretch>
            <a:fillRect/>
          </a:stretch>
        </p:blipFill>
        <p:spPr>
          <a:xfrm>
            <a:off x="11292453" y="152400"/>
            <a:ext cx="396274" cy="463336"/>
          </a:xfrm>
          <a:prstGeom prst="rect">
            <a:avLst/>
          </a:prstGeom>
        </p:spPr>
      </p:pic>
      <p:grpSp>
        <p:nvGrpSpPr>
          <p:cNvPr id="11" name="组合 10">
            <a:extLst>
              <a:ext uri="{FF2B5EF4-FFF2-40B4-BE49-F238E27FC236}">
                <a16:creationId xmlns:a16="http://schemas.microsoft.com/office/drawing/2014/main" id="{3C1DFCE0-D87C-6F0C-B58B-78783F01D178}"/>
              </a:ext>
            </a:extLst>
          </p:cNvPr>
          <p:cNvGrpSpPr/>
          <p:nvPr/>
        </p:nvGrpSpPr>
        <p:grpSpPr>
          <a:xfrm>
            <a:off x="-835753" y="302052"/>
            <a:ext cx="1660770" cy="167665"/>
            <a:chOff x="6429877" y="2075668"/>
            <a:chExt cx="1982046" cy="109699"/>
          </a:xfrm>
          <a:solidFill>
            <a:srgbClr val="004E98"/>
          </a:solidFill>
        </p:grpSpPr>
        <p:sp>
          <p:nvSpPr>
            <p:cNvPr id="28" name="矩形: 圆角 26">
              <a:extLst>
                <a:ext uri="{FF2B5EF4-FFF2-40B4-BE49-F238E27FC236}">
                  <a16:creationId xmlns:a16="http://schemas.microsoft.com/office/drawing/2014/main" id="{40105FCF-7895-7496-26C0-0973B7224738}"/>
                </a:ext>
              </a:extLst>
            </p:cNvPr>
            <p:cNvSpPr/>
            <p:nvPr/>
          </p:nvSpPr>
          <p:spPr>
            <a:xfrm>
              <a:off x="6429877" y="2112613"/>
              <a:ext cx="1769958" cy="34289"/>
            </a:xfrm>
            <a:prstGeom prst="roundRect">
              <a:avLst>
                <a:gd name="adj" fmla="val 50000"/>
              </a:avLst>
            </a:prstGeom>
            <a:grp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矩形: 圆角 41">
              <a:extLst>
                <a:ext uri="{FF2B5EF4-FFF2-40B4-BE49-F238E27FC236}">
                  <a16:creationId xmlns:a16="http://schemas.microsoft.com/office/drawing/2014/main" id="{4660EB9E-DE09-45BC-BE06-1F9D9671CDE9}"/>
                </a:ext>
              </a:extLst>
            </p:cNvPr>
            <p:cNvSpPr/>
            <p:nvPr/>
          </p:nvSpPr>
          <p:spPr>
            <a:xfrm>
              <a:off x="7736923" y="2171867"/>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6" name="矩形: 圆角 42">
              <a:extLst>
                <a:ext uri="{FF2B5EF4-FFF2-40B4-BE49-F238E27FC236}">
                  <a16:creationId xmlns:a16="http://schemas.microsoft.com/office/drawing/2014/main" id="{42C53C01-2053-A3A6-6681-C787AA155D4D}"/>
                </a:ext>
              </a:extLst>
            </p:cNvPr>
            <p:cNvSpPr/>
            <p:nvPr/>
          </p:nvSpPr>
          <p:spPr>
            <a:xfrm>
              <a:off x="7648945" y="2075668"/>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37" name="文本框 36">
            <a:extLst>
              <a:ext uri="{FF2B5EF4-FFF2-40B4-BE49-F238E27FC236}">
                <a16:creationId xmlns:a16="http://schemas.microsoft.com/office/drawing/2014/main" id="{610B56E7-00A1-9620-C7FE-02123C651607}"/>
              </a:ext>
            </a:extLst>
          </p:cNvPr>
          <p:cNvSpPr txBox="1"/>
          <p:nvPr/>
        </p:nvSpPr>
        <p:spPr>
          <a:xfrm>
            <a:off x="936228" y="178604"/>
            <a:ext cx="12840732" cy="523220"/>
          </a:xfrm>
          <a:prstGeom prst="rect">
            <a:avLst/>
          </a:prstGeom>
          <a:noFill/>
        </p:spPr>
        <p:txBody>
          <a:bodyPr wrap="square" rtlCol="0">
            <a:spAutoFit/>
          </a:bodyPr>
          <a:lstStyle/>
          <a:p>
            <a:pPr>
              <a:spcAft>
                <a:spcPts val="200"/>
              </a:spcAft>
            </a:pPr>
            <a:r>
              <a:rPr lang="en-US" altLang="zh-CN" sz="2800" b="1" dirty="0">
                <a:solidFill>
                  <a:srgbClr val="404040"/>
                </a:solidFill>
                <a:latin typeface="微软雅黑" panose="020B0503020204020204" pitchFamily="34" charset="-122"/>
                <a:ea typeface="微软雅黑" panose="020B0503020204020204" pitchFamily="34" charset="-122"/>
              </a:rPr>
              <a:t>Result — </a:t>
            </a:r>
            <a:r>
              <a:rPr lang="en-US" altLang="zh-CN" sz="2800" b="1" dirty="0">
                <a:solidFill>
                  <a:srgbClr val="404040"/>
                </a:solidFill>
                <a:latin typeface="Microsoft YaHei"/>
                <a:ea typeface="Microsoft YaHei"/>
                <a:cs typeface="Microsoft YaHei"/>
              </a:rPr>
              <a:t>GDP Loss </a:t>
            </a:r>
            <a:r>
              <a:rPr lang="zh-CN" altLang="en-US" sz="2800" b="1" dirty="0">
                <a:solidFill>
                  <a:srgbClr val="404040"/>
                </a:solidFill>
                <a:latin typeface="Microsoft YaHei"/>
                <a:ea typeface="Microsoft YaHei"/>
                <a:cs typeface="Microsoft YaHei"/>
              </a:rPr>
              <a:t>→</a:t>
            </a:r>
            <a:r>
              <a:rPr lang="en-US" altLang="zh-CN" sz="2800" b="1" dirty="0">
                <a:solidFill>
                  <a:srgbClr val="404040"/>
                </a:solidFill>
                <a:latin typeface="Microsoft YaHei"/>
                <a:ea typeface="Microsoft YaHei"/>
                <a:cs typeface="Microsoft YaHei"/>
              </a:rPr>
              <a:t>Gain Dominated Distribution</a:t>
            </a:r>
            <a:endParaRPr lang="en-US" altLang="zh-CN" sz="2800" b="1" dirty="0">
              <a:solidFill>
                <a:srgbClr val="404040"/>
              </a:solidFill>
              <a:latin typeface="微软雅黑" panose="020B0503020204020204" pitchFamily="34" charset="-122"/>
              <a:ea typeface="微软雅黑" panose="020B0503020204020204" pitchFamily="34" charset="-122"/>
            </a:endParaRPr>
          </a:p>
        </p:txBody>
      </p:sp>
      <p:cxnSp>
        <p:nvCxnSpPr>
          <p:cNvPr id="38" name="直线连接符 48">
            <a:extLst>
              <a:ext uri="{FF2B5EF4-FFF2-40B4-BE49-F238E27FC236}">
                <a16:creationId xmlns:a16="http://schemas.microsoft.com/office/drawing/2014/main" id="{33B4FFEE-DA6C-E1C2-F26F-16EE49A5F601}"/>
              </a:ext>
            </a:extLst>
          </p:cNvPr>
          <p:cNvCxnSpPr>
            <a:cxnSpLocks/>
          </p:cNvCxnSpPr>
          <p:nvPr/>
        </p:nvCxnSpPr>
        <p:spPr>
          <a:xfrm>
            <a:off x="936228" y="716692"/>
            <a:ext cx="10801927"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9">
            <a:extLst>
              <a:ext uri="{FF2B5EF4-FFF2-40B4-BE49-F238E27FC236}">
                <a16:creationId xmlns:a16="http://schemas.microsoft.com/office/drawing/2014/main" id="{A93F1A90-6551-49DE-4B12-D31DF3AB193E}"/>
              </a:ext>
            </a:extLst>
          </p:cNvPr>
          <p:cNvSpPr txBox="1"/>
          <p:nvPr/>
        </p:nvSpPr>
        <p:spPr>
          <a:xfrm>
            <a:off x="1332151" y="4914569"/>
            <a:ext cx="4450582" cy="239746"/>
          </a:xfrm>
          <a:prstGeom prst="rect">
            <a:avLst/>
          </a:prstGeom>
          <a:noFill/>
        </p:spPr>
        <p:txBody>
          <a:bodyPr wrap="square" lIns="36576" tIns="36576" rIns="36576" bIns="36576" anchor="t">
            <a:spAutoFit/>
          </a:bodyPr>
          <a:lstStyle/>
          <a:p>
            <a:pPr>
              <a:lnSpc>
                <a:spcPct val="98000"/>
              </a:lnSpc>
              <a:spcAft>
                <a:spcPts val="200"/>
              </a:spcAft>
            </a:pPr>
            <a:r>
              <a:rPr sz="1100" i="0" dirty="0">
                <a:latin typeface="微软雅黑" panose="020B0503020204020204" pitchFamily="34" charset="-122"/>
                <a:ea typeface="微软雅黑" panose="020B0503020204020204" pitchFamily="34" charset="-122"/>
              </a:rPr>
              <a:t>Fig.  </a:t>
            </a:r>
            <a:r>
              <a:rPr lang="en-US" altLang="zh-CN" sz="1100" dirty="0">
                <a:latin typeface="微软雅黑" panose="020B0503020204020204" pitchFamily="34" charset="-122"/>
                <a:ea typeface="微软雅黑" panose="020B0503020204020204" pitchFamily="34" charset="-122"/>
              </a:rPr>
              <a:t>Impacts of cobalt supply-chain disruption on CO₂ emissions</a:t>
            </a:r>
            <a:endParaRPr sz="1100" i="1"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rt2_image4.png"/>
          <p:cNvPicPr>
            <a:picLocks noChangeAspect="1"/>
          </p:cNvPicPr>
          <p:nvPr/>
        </p:nvPicPr>
        <p:blipFill>
          <a:blip r:embed="rId3"/>
          <a:srcRect b="11347"/>
          <a:stretch>
            <a:fillRect/>
          </a:stretch>
        </p:blipFill>
        <p:spPr>
          <a:xfrm>
            <a:off x="587115" y="3326485"/>
            <a:ext cx="7797847" cy="3168513"/>
          </a:xfrm>
          <a:prstGeom prst="rect">
            <a:avLst/>
          </a:prstGeom>
        </p:spPr>
      </p:pic>
      <p:sp>
        <p:nvSpPr>
          <p:cNvPr id="10" name="TextBox 9"/>
          <p:cNvSpPr txBox="1"/>
          <p:nvPr/>
        </p:nvSpPr>
        <p:spPr>
          <a:xfrm>
            <a:off x="2382446" y="6439650"/>
            <a:ext cx="5000244" cy="239746"/>
          </a:xfrm>
          <a:prstGeom prst="rect">
            <a:avLst/>
          </a:prstGeom>
          <a:noFill/>
        </p:spPr>
        <p:txBody>
          <a:bodyPr wrap="square" lIns="36576" tIns="36576" rIns="36576" bIns="36576" anchor="t">
            <a:spAutoFit/>
          </a:bodyPr>
          <a:lstStyle/>
          <a:p>
            <a:pPr>
              <a:lnSpc>
                <a:spcPct val="98000"/>
              </a:lnSpc>
              <a:spcAft>
                <a:spcPts val="200"/>
              </a:spcAft>
            </a:pPr>
            <a:r>
              <a:rPr sz="1100" i="0" dirty="0">
                <a:latin typeface="微软雅黑" panose="020B0503020204020204" pitchFamily="34" charset="-122"/>
                <a:ea typeface="微软雅黑" panose="020B0503020204020204" pitchFamily="34" charset="-122"/>
              </a:rPr>
              <a:t>Fig.  </a:t>
            </a:r>
            <a:r>
              <a:rPr lang="en-US" altLang="zh-CN" sz="1100" dirty="0">
                <a:latin typeface="微软雅黑" panose="020B0503020204020204" pitchFamily="34" charset="-122"/>
                <a:ea typeface="微软雅黑" panose="020B0503020204020204" pitchFamily="34" charset="-122"/>
              </a:rPr>
              <a:t>Impacts of cobalt supply-chain disruption on CO₂ emissions</a:t>
            </a:r>
            <a:endParaRPr sz="1100" i="1" dirty="0">
              <a:latin typeface="微软雅黑" panose="020B0503020204020204" pitchFamily="34" charset="-122"/>
              <a:ea typeface="微软雅黑" panose="020B0503020204020204" pitchFamily="34" charset="-122"/>
            </a:endParaRPr>
          </a:p>
        </p:txBody>
      </p:sp>
      <p:sp>
        <p:nvSpPr>
          <p:cNvPr id="11" name="TextBox 10"/>
          <p:cNvSpPr txBox="1"/>
          <p:nvPr/>
        </p:nvSpPr>
        <p:spPr>
          <a:xfrm>
            <a:off x="478561" y="1065259"/>
            <a:ext cx="4937760" cy="508665"/>
          </a:xfrm>
          <a:prstGeom prst="rect">
            <a:avLst/>
          </a:prstGeom>
          <a:noFill/>
        </p:spPr>
        <p:txBody>
          <a:bodyPr wrap="square" lIns="36576" tIns="36576" rIns="36576" bIns="36576" anchor="t">
            <a:spAutoFit/>
          </a:bodyPr>
          <a:lstStyle/>
          <a:p>
            <a:pPr algn="l">
              <a:lnSpc>
                <a:spcPct val="104000"/>
              </a:lnSpc>
              <a:spcBef>
                <a:spcPts val="0"/>
              </a:spcBef>
              <a:spcAft>
                <a:spcPts val="200"/>
              </a:spcAft>
            </a:pPr>
            <a:r>
              <a:rPr sz="1400" b="1" i="0" dirty="0">
                <a:solidFill>
                  <a:srgbClr val="003366"/>
                </a:solidFill>
                <a:latin typeface="微软雅黑" panose="020B0503020204020204" pitchFamily="34" charset="-122"/>
                <a:ea typeface="微软雅黑" panose="020B0503020204020204" pitchFamily="34" charset="-122"/>
              </a:rPr>
              <a:t>The aggregate barely moves — but the composition deteriorates sharply.</a:t>
            </a:r>
          </a:p>
        </p:txBody>
      </p:sp>
      <p:sp>
        <p:nvSpPr>
          <p:cNvPr id="12" name="Rounded Rectangle 11"/>
          <p:cNvSpPr/>
          <p:nvPr/>
        </p:nvSpPr>
        <p:spPr>
          <a:xfrm>
            <a:off x="404235" y="1704164"/>
            <a:ext cx="4937760" cy="1188720"/>
          </a:xfrm>
          <a:prstGeom prst="roundRect">
            <a:avLst>
              <a:gd name="adj" fmla="val 5000"/>
            </a:avLst>
          </a:prstGeom>
          <a:solidFill>
            <a:srgbClr val="F4F7FB"/>
          </a:solidFill>
          <a:ln w="13970">
            <a:solidFill>
              <a:srgbClr val="CFDC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13" name="TextBox 12"/>
          <p:cNvSpPr txBox="1"/>
          <p:nvPr/>
        </p:nvSpPr>
        <p:spPr>
          <a:xfrm>
            <a:off x="587115" y="1786460"/>
            <a:ext cx="4572000" cy="250838"/>
          </a:xfrm>
          <a:prstGeom prst="rect">
            <a:avLst/>
          </a:prstGeom>
          <a:noFill/>
        </p:spPr>
        <p:txBody>
          <a:bodyPr wrap="square" lIns="36576" tIns="36576" rIns="36576" bIns="36576" anchor="t">
            <a:spAutoFit/>
          </a:bodyPr>
          <a:lstStyle/>
          <a:p>
            <a:pPr algn="l">
              <a:lnSpc>
                <a:spcPct val="100000"/>
              </a:lnSpc>
              <a:spcBef>
                <a:spcPts val="0"/>
              </a:spcBef>
              <a:spcAft>
                <a:spcPts val="200"/>
              </a:spcAft>
            </a:pPr>
            <a:r>
              <a:rPr sz="1150" b="1" i="0">
                <a:solidFill>
                  <a:srgbClr val="004890"/>
                </a:solidFill>
                <a:latin typeface="微软雅黑" panose="020B0503020204020204" pitchFamily="34" charset="-122"/>
                <a:ea typeface="微软雅黑" panose="020B0503020204020204" pitchFamily="34" charset="-122"/>
              </a:rPr>
              <a:t>Under DRE = 80%, 2027 — a hidden offset</a:t>
            </a:r>
          </a:p>
        </p:txBody>
      </p:sp>
      <p:sp>
        <p:nvSpPr>
          <p:cNvPr id="14" name="TextBox 13"/>
          <p:cNvSpPr txBox="1"/>
          <p:nvPr/>
        </p:nvSpPr>
        <p:spPr>
          <a:xfrm>
            <a:off x="587115" y="2106500"/>
            <a:ext cx="2286000" cy="366254"/>
          </a:xfrm>
          <a:prstGeom prst="rect">
            <a:avLst/>
          </a:prstGeom>
          <a:noFill/>
        </p:spPr>
        <p:txBody>
          <a:bodyPr wrap="square" lIns="36576" tIns="36576" rIns="36576" bIns="36576" anchor="t">
            <a:spAutoFit/>
          </a:bodyPr>
          <a:lstStyle/>
          <a:p>
            <a:pPr algn="l">
              <a:lnSpc>
                <a:spcPct val="100000"/>
              </a:lnSpc>
              <a:spcBef>
                <a:spcPts val="0"/>
              </a:spcBef>
              <a:spcAft>
                <a:spcPts val="200"/>
              </a:spcAft>
            </a:pPr>
            <a:r>
              <a:rPr sz="1900" b="1" i="0">
                <a:solidFill>
                  <a:srgbClr val="B42A2A"/>
                </a:solidFill>
                <a:latin typeface="微软雅黑" panose="020B0503020204020204" pitchFamily="34" charset="-122"/>
                <a:ea typeface="微软雅黑" panose="020B0503020204020204" pitchFamily="34" charset="-122"/>
              </a:rPr>
              <a:t>+141.09 Mt</a:t>
            </a:r>
          </a:p>
        </p:txBody>
      </p:sp>
      <p:sp>
        <p:nvSpPr>
          <p:cNvPr id="15" name="TextBox 14"/>
          <p:cNvSpPr txBox="1"/>
          <p:nvPr/>
        </p:nvSpPr>
        <p:spPr>
          <a:xfrm>
            <a:off x="587115" y="2472260"/>
            <a:ext cx="2286000" cy="365760"/>
          </a:xfrm>
          <a:prstGeom prst="rect">
            <a:avLst/>
          </a:prstGeom>
          <a:noFill/>
        </p:spPr>
        <p:txBody>
          <a:bodyPr wrap="square" lIns="36576" tIns="36576" rIns="36576" bIns="36576" anchor="t">
            <a:spAutoFit/>
          </a:bodyPr>
          <a:lstStyle/>
          <a:p>
            <a:pPr algn="l">
              <a:lnSpc>
                <a:spcPct val="92000"/>
              </a:lnSpc>
              <a:spcBef>
                <a:spcPts val="0"/>
              </a:spcBef>
              <a:spcAft>
                <a:spcPts val="200"/>
              </a:spcAft>
            </a:pPr>
            <a:r>
              <a:rPr sz="919" b="0" i="0">
                <a:solidFill>
                  <a:srgbClr val="333333"/>
                </a:solidFill>
                <a:latin typeface="微软雅黑" panose="020B0503020204020204" pitchFamily="34" charset="-122"/>
                <a:ea typeface="微软雅黑" panose="020B0503020204020204" pitchFamily="34" charset="-122"/>
              </a:rPr>
              <a:t>transport CO₂
(EV penetration −8.18%)</a:t>
            </a:r>
          </a:p>
        </p:txBody>
      </p:sp>
      <p:sp>
        <p:nvSpPr>
          <p:cNvPr id="16" name="TextBox 15"/>
          <p:cNvSpPr txBox="1"/>
          <p:nvPr/>
        </p:nvSpPr>
        <p:spPr>
          <a:xfrm>
            <a:off x="3010275" y="2106500"/>
            <a:ext cx="2286000" cy="366254"/>
          </a:xfrm>
          <a:prstGeom prst="rect">
            <a:avLst/>
          </a:prstGeom>
          <a:noFill/>
        </p:spPr>
        <p:txBody>
          <a:bodyPr wrap="square" lIns="36576" tIns="36576" rIns="36576" bIns="36576" anchor="t">
            <a:spAutoFit/>
          </a:bodyPr>
          <a:lstStyle/>
          <a:p>
            <a:pPr algn="l">
              <a:lnSpc>
                <a:spcPct val="100000"/>
              </a:lnSpc>
              <a:spcBef>
                <a:spcPts val="0"/>
              </a:spcBef>
              <a:spcAft>
                <a:spcPts val="200"/>
              </a:spcAft>
            </a:pPr>
            <a:r>
              <a:rPr sz="1900" b="1" i="0" dirty="0">
                <a:solidFill>
                  <a:srgbClr val="2E7D46"/>
                </a:solidFill>
                <a:latin typeface="微软雅黑" panose="020B0503020204020204" pitchFamily="34" charset="-122"/>
                <a:ea typeface="微软雅黑" panose="020B0503020204020204" pitchFamily="34" charset="-122"/>
              </a:rPr>
              <a:t>−98.45 Mt</a:t>
            </a:r>
          </a:p>
        </p:txBody>
      </p:sp>
      <p:sp>
        <p:nvSpPr>
          <p:cNvPr id="17" name="TextBox 16"/>
          <p:cNvSpPr txBox="1"/>
          <p:nvPr/>
        </p:nvSpPr>
        <p:spPr>
          <a:xfrm>
            <a:off x="3010275" y="2472260"/>
            <a:ext cx="2286000" cy="365760"/>
          </a:xfrm>
          <a:prstGeom prst="rect">
            <a:avLst/>
          </a:prstGeom>
          <a:noFill/>
        </p:spPr>
        <p:txBody>
          <a:bodyPr wrap="square" lIns="36576" tIns="36576" rIns="36576" bIns="36576" anchor="t">
            <a:spAutoFit/>
          </a:bodyPr>
          <a:lstStyle/>
          <a:p>
            <a:pPr algn="l">
              <a:lnSpc>
                <a:spcPct val="92000"/>
              </a:lnSpc>
              <a:spcBef>
                <a:spcPts val="0"/>
              </a:spcBef>
              <a:spcAft>
                <a:spcPts val="200"/>
              </a:spcAft>
            </a:pPr>
            <a:r>
              <a:rPr sz="919" b="0" i="0">
                <a:solidFill>
                  <a:srgbClr val="333333"/>
                </a:solidFill>
                <a:latin typeface="微软雅黑" panose="020B0503020204020204" pitchFamily="34" charset="-122"/>
                <a:ea typeface="微软雅黑" panose="020B0503020204020204" pitchFamily="34" charset="-122"/>
              </a:rPr>
              <a:t>coal-power CO₂
(passive abatement)</a:t>
            </a:r>
          </a:p>
        </p:txBody>
      </p:sp>
      <p:sp>
        <p:nvSpPr>
          <p:cNvPr id="18" name="Rounded Rectangle 17"/>
          <p:cNvSpPr/>
          <p:nvPr/>
        </p:nvSpPr>
        <p:spPr>
          <a:xfrm>
            <a:off x="6354693" y="935019"/>
            <a:ext cx="4937760" cy="566928"/>
          </a:xfrm>
          <a:prstGeom prst="roundRect">
            <a:avLst>
              <a:gd name="adj" fmla="val 6000"/>
            </a:avLst>
          </a:prstGeom>
          <a:solidFill>
            <a:srgbClr val="0033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19" name="TextBox 18"/>
          <p:cNvSpPr txBox="1"/>
          <p:nvPr/>
        </p:nvSpPr>
        <p:spPr>
          <a:xfrm>
            <a:off x="6537573" y="1073828"/>
            <a:ext cx="4572000" cy="289310"/>
          </a:xfrm>
          <a:prstGeom prst="rect">
            <a:avLst/>
          </a:prstGeom>
          <a:noFill/>
        </p:spPr>
        <p:txBody>
          <a:bodyPr wrap="square" lIns="36576" tIns="36576" rIns="36576" bIns="36576" anchor="ctr">
            <a:spAutoFit/>
          </a:bodyPr>
          <a:lstStyle/>
          <a:p>
            <a:pPr algn="l">
              <a:lnSpc>
                <a:spcPct val="100000"/>
              </a:lnSpc>
              <a:spcBef>
                <a:spcPts val="0"/>
              </a:spcBef>
              <a:spcAft>
                <a:spcPts val="200"/>
              </a:spcAft>
            </a:pPr>
            <a:r>
              <a:rPr sz="1150" b="1" i="0">
                <a:solidFill>
                  <a:srgbClr val="DCE6F2"/>
                </a:solidFill>
                <a:latin typeface="微软雅黑" panose="020B0503020204020204" pitchFamily="34" charset="-122"/>
                <a:ea typeface="微软雅黑" panose="020B0503020204020204" pitchFamily="34" charset="-122"/>
              </a:rPr>
              <a:t>Net economy-wide CO₂:  </a:t>
            </a:r>
            <a:r>
              <a:rPr sz="1400" b="1" i="0">
                <a:solidFill>
                  <a:srgbClr val="FFC96B"/>
                </a:solidFill>
                <a:latin typeface="微软雅黑" panose="020B0503020204020204" pitchFamily="34" charset="-122"/>
                <a:ea typeface="微软雅黑" panose="020B0503020204020204" pitchFamily="34" charset="-122"/>
              </a:rPr>
              <a:t>+2.55 Mt  (+0.020%)</a:t>
            </a:r>
          </a:p>
        </p:txBody>
      </p:sp>
      <p:sp>
        <p:nvSpPr>
          <p:cNvPr id="20" name="Rectangle 19"/>
          <p:cNvSpPr/>
          <p:nvPr/>
        </p:nvSpPr>
        <p:spPr>
          <a:xfrm>
            <a:off x="6354693" y="1735118"/>
            <a:ext cx="73152" cy="73152"/>
          </a:xfrm>
          <a:prstGeom prst="rect">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21" name="TextBox 20"/>
          <p:cNvSpPr txBox="1"/>
          <p:nvPr/>
        </p:nvSpPr>
        <p:spPr>
          <a:xfrm>
            <a:off x="6537573" y="1666539"/>
            <a:ext cx="4754880" cy="412292"/>
          </a:xfrm>
          <a:prstGeom prst="rect">
            <a:avLst/>
          </a:prstGeom>
          <a:noFill/>
        </p:spPr>
        <p:txBody>
          <a:bodyPr wrap="square" lIns="36576" tIns="36576" rIns="36576" bIns="36576" anchor="t">
            <a:spAutoFit/>
          </a:bodyPr>
          <a:lstStyle/>
          <a:p>
            <a:pPr algn="l">
              <a:lnSpc>
                <a:spcPct val="105000"/>
              </a:lnSpc>
              <a:spcBef>
                <a:spcPts val="0"/>
              </a:spcBef>
              <a:spcAft>
                <a:spcPts val="200"/>
              </a:spcAft>
            </a:pPr>
            <a:r>
              <a:rPr sz="1080" b="1" i="0">
                <a:solidFill>
                  <a:srgbClr val="003366"/>
                </a:solidFill>
                <a:latin typeface="微软雅黑" panose="020B0503020204020204" pitchFamily="34" charset="-122"/>
                <a:ea typeface="微软雅黑" panose="020B0503020204020204" pitchFamily="34" charset="-122"/>
              </a:rPr>
              <a:t>Not real abatement.  </a:t>
            </a:r>
            <a:r>
              <a:rPr sz="1080" b="0" i="0">
                <a:solidFill>
                  <a:srgbClr val="333333"/>
                </a:solidFill>
                <a:latin typeface="微软雅黑" panose="020B0503020204020204" pitchFamily="34" charset="-122"/>
                <a:ea typeface="微软雅黑" panose="020B0503020204020204" pitchFamily="34" charset="-122"/>
              </a:rPr>
              <a:t>The flat total is passive — economic contraction offsets the transport spike, not technology or efficiency gains.</a:t>
            </a:r>
          </a:p>
        </p:txBody>
      </p:sp>
      <p:sp>
        <p:nvSpPr>
          <p:cNvPr id="22" name="Rectangle 21"/>
          <p:cNvSpPr/>
          <p:nvPr/>
        </p:nvSpPr>
        <p:spPr>
          <a:xfrm>
            <a:off x="6354693" y="2158070"/>
            <a:ext cx="73152" cy="73152"/>
          </a:xfrm>
          <a:prstGeom prst="rect">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23" name="TextBox 22"/>
          <p:cNvSpPr txBox="1"/>
          <p:nvPr/>
        </p:nvSpPr>
        <p:spPr>
          <a:xfrm>
            <a:off x="6537573" y="2089490"/>
            <a:ext cx="4754880" cy="586827"/>
          </a:xfrm>
          <a:prstGeom prst="rect">
            <a:avLst/>
          </a:prstGeom>
          <a:noFill/>
        </p:spPr>
        <p:txBody>
          <a:bodyPr wrap="square" lIns="36576" tIns="36576" rIns="36576" bIns="36576" anchor="t">
            <a:spAutoFit/>
          </a:bodyPr>
          <a:lstStyle/>
          <a:p>
            <a:pPr algn="l">
              <a:lnSpc>
                <a:spcPct val="105000"/>
              </a:lnSpc>
              <a:spcBef>
                <a:spcPts val="0"/>
              </a:spcBef>
              <a:spcAft>
                <a:spcPts val="200"/>
              </a:spcAft>
            </a:pPr>
            <a:r>
              <a:rPr sz="1080" b="1" i="0">
                <a:solidFill>
                  <a:srgbClr val="003366"/>
                </a:solidFill>
                <a:latin typeface="微软雅黑" panose="020B0503020204020204" pitchFamily="34" charset="-122"/>
                <a:ea typeface="微软雅黑" panose="020B0503020204020204" pitchFamily="34" charset="-122"/>
              </a:rPr>
              <a:t>Coal offsets &gt;70%  </a:t>
            </a:r>
            <a:r>
              <a:rPr sz="1080" b="0" i="0">
                <a:solidFill>
                  <a:srgbClr val="333333"/>
                </a:solidFill>
                <a:latin typeface="微软雅黑" panose="020B0503020204020204" pitchFamily="34" charset="-122"/>
                <a:ea typeface="微软雅黑" panose="020B0503020204020204" pitchFamily="34" charset="-122"/>
              </a:rPr>
              <a:t>of the transport-emission rise: cobalt scarcity suppresses electricity-intensive manufacturing, cutting power demand and coal generation.</a:t>
            </a:r>
          </a:p>
        </p:txBody>
      </p:sp>
      <p:sp>
        <p:nvSpPr>
          <p:cNvPr id="24" name="Rectangle 23"/>
          <p:cNvSpPr/>
          <p:nvPr/>
        </p:nvSpPr>
        <p:spPr>
          <a:xfrm>
            <a:off x="6354693" y="2741042"/>
            <a:ext cx="73152" cy="73152"/>
          </a:xfrm>
          <a:prstGeom prst="rect">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25" name="TextBox 24"/>
          <p:cNvSpPr txBox="1"/>
          <p:nvPr/>
        </p:nvSpPr>
        <p:spPr>
          <a:xfrm>
            <a:off x="6537573" y="2672462"/>
            <a:ext cx="4754880" cy="586827"/>
          </a:xfrm>
          <a:prstGeom prst="rect">
            <a:avLst/>
          </a:prstGeom>
          <a:noFill/>
        </p:spPr>
        <p:txBody>
          <a:bodyPr wrap="square" lIns="36576" tIns="36576" rIns="36576" bIns="36576" anchor="t">
            <a:spAutoFit/>
          </a:bodyPr>
          <a:lstStyle/>
          <a:p>
            <a:pPr algn="l">
              <a:lnSpc>
                <a:spcPct val="105000"/>
              </a:lnSpc>
              <a:spcBef>
                <a:spcPts val="0"/>
              </a:spcBef>
              <a:spcAft>
                <a:spcPts val="200"/>
              </a:spcAft>
            </a:pPr>
            <a:r>
              <a:rPr sz="1080" b="1" i="0" dirty="0">
                <a:solidFill>
                  <a:srgbClr val="003366"/>
                </a:solidFill>
                <a:latin typeface="微软雅黑" panose="020B0503020204020204" pitchFamily="34" charset="-122"/>
                <a:ea typeface="微软雅黑" panose="020B0503020204020204" pitchFamily="34" charset="-122"/>
              </a:rPr>
              <a:t>Policy implication.  </a:t>
            </a:r>
            <a:r>
              <a:rPr sz="1080" b="0" i="0" dirty="0">
                <a:solidFill>
                  <a:srgbClr val="333333"/>
                </a:solidFill>
                <a:latin typeface="微软雅黑" panose="020B0503020204020204" pitchFamily="34" charset="-122"/>
                <a:ea typeface="微软雅黑" panose="020B0503020204020204" pitchFamily="34" charset="-122"/>
              </a:rPr>
              <a:t>Aggregate CO₂ indicators conceal structural risk — critical-mineral assessment must track sectoral pathways, especially transport electrification.</a:t>
            </a:r>
          </a:p>
        </p:txBody>
      </p:sp>
      <p:pic>
        <p:nvPicPr>
          <p:cNvPr id="28" name="图片 27">
            <a:extLst>
              <a:ext uri="{FF2B5EF4-FFF2-40B4-BE49-F238E27FC236}">
                <a16:creationId xmlns:a16="http://schemas.microsoft.com/office/drawing/2014/main" id="{D636D367-C709-8B1D-5838-F818DF995F09}"/>
              </a:ext>
            </a:extLst>
          </p:cNvPr>
          <p:cNvPicPr>
            <a:picLocks noChangeAspect="1"/>
          </p:cNvPicPr>
          <p:nvPr/>
        </p:nvPicPr>
        <p:blipFill>
          <a:blip r:embed="rId4"/>
          <a:stretch>
            <a:fillRect/>
          </a:stretch>
        </p:blipFill>
        <p:spPr>
          <a:xfrm>
            <a:off x="11292453" y="152400"/>
            <a:ext cx="396274" cy="463336"/>
          </a:xfrm>
          <a:prstGeom prst="rect">
            <a:avLst/>
          </a:prstGeom>
        </p:spPr>
      </p:pic>
      <p:grpSp>
        <p:nvGrpSpPr>
          <p:cNvPr id="29" name="组合 28">
            <a:extLst>
              <a:ext uri="{FF2B5EF4-FFF2-40B4-BE49-F238E27FC236}">
                <a16:creationId xmlns:a16="http://schemas.microsoft.com/office/drawing/2014/main" id="{97350DBF-CBCE-12D8-C20D-E8AA9D7A99E5}"/>
              </a:ext>
            </a:extLst>
          </p:cNvPr>
          <p:cNvGrpSpPr/>
          <p:nvPr/>
        </p:nvGrpSpPr>
        <p:grpSpPr>
          <a:xfrm>
            <a:off x="-835753" y="302052"/>
            <a:ext cx="1660770" cy="167665"/>
            <a:chOff x="6429877" y="2075668"/>
            <a:chExt cx="1982046" cy="109699"/>
          </a:xfrm>
          <a:solidFill>
            <a:srgbClr val="004E98"/>
          </a:solidFill>
        </p:grpSpPr>
        <p:sp>
          <p:nvSpPr>
            <p:cNvPr id="31" name="矩形: 圆角 26">
              <a:extLst>
                <a:ext uri="{FF2B5EF4-FFF2-40B4-BE49-F238E27FC236}">
                  <a16:creationId xmlns:a16="http://schemas.microsoft.com/office/drawing/2014/main" id="{41F93290-FF41-E351-2F64-9343AF90C8EC}"/>
                </a:ext>
              </a:extLst>
            </p:cNvPr>
            <p:cNvSpPr/>
            <p:nvPr/>
          </p:nvSpPr>
          <p:spPr>
            <a:xfrm>
              <a:off x="6429877" y="2112613"/>
              <a:ext cx="1769958" cy="34289"/>
            </a:xfrm>
            <a:prstGeom prst="roundRect">
              <a:avLst>
                <a:gd name="adj" fmla="val 50000"/>
              </a:avLst>
            </a:prstGeom>
            <a:grp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 name="矩形: 圆角 41">
              <a:extLst>
                <a:ext uri="{FF2B5EF4-FFF2-40B4-BE49-F238E27FC236}">
                  <a16:creationId xmlns:a16="http://schemas.microsoft.com/office/drawing/2014/main" id="{18DA698A-4BD6-DA2C-4261-A1DB01BA3D08}"/>
                </a:ext>
              </a:extLst>
            </p:cNvPr>
            <p:cNvSpPr/>
            <p:nvPr/>
          </p:nvSpPr>
          <p:spPr>
            <a:xfrm>
              <a:off x="7736923" y="2171867"/>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3" name="矩形: 圆角 42">
              <a:extLst>
                <a:ext uri="{FF2B5EF4-FFF2-40B4-BE49-F238E27FC236}">
                  <a16:creationId xmlns:a16="http://schemas.microsoft.com/office/drawing/2014/main" id="{BDD6BDA1-A866-C75F-E8CC-972465400FD9}"/>
                </a:ext>
              </a:extLst>
            </p:cNvPr>
            <p:cNvSpPr/>
            <p:nvPr/>
          </p:nvSpPr>
          <p:spPr>
            <a:xfrm>
              <a:off x="7648945" y="2075668"/>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4" name="文本框 33">
            <a:extLst>
              <a:ext uri="{FF2B5EF4-FFF2-40B4-BE49-F238E27FC236}">
                <a16:creationId xmlns:a16="http://schemas.microsoft.com/office/drawing/2014/main" id="{888233E0-C22B-4D60-34E5-C44C56F3D780}"/>
              </a:ext>
            </a:extLst>
          </p:cNvPr>
          <p:cNvSpPr txBox="1"/>
          <p:nvPr/>
        </p:nvSpPr>
        <p:spPr>
          <a:xfrm>
            <a:off x="936228" y="178604"/>
            <a:ext cx="9630172" cy="523220"/>
          </a:xfrm>
          <a:prstGeom prst="rect">
            <a:avLst/>
          </a:prstGeom>
          <a:noFill/>
        </p:spPr>
        <p:txBody>
          <a:bodyPr wrap="square" rtlCol="0">
            <a:spAutoFit/>
          </a:bodyPr>
          <a:lstStyle/>
          <a:p>
            <a:pPr>
              <a:spcAft>
                <a:spcPts val="200"/>
              </a:spcAft>
            </a:pPr>
            <a:r>
              <a:rPr lang="en-US" altLang="zh-CN" sz="2800" b="1" dirty="0">
                <a:solidFill>
                  <a:srgbClr val="404040"/>
                </a:solidFill>
                <a:latin typeface="微软雅黑" panose="020B0503020204020204" pitchFamily="34" charset="-122"/>
                <a:ea typeface="微软雅黑" panose="020B0503020204020204" pitchFamily="34" charset="-122"/>
              </a:rPr>
              <a:t>Result — CO₂: Stable Aggregate, Structural Setback</a:t>
            </a:r>
          </a:p>
        </p:txBody>
      </p:sp>
      <p:cxnSp>
        <p:nvCxnSpPr>
          <p:cNvPr id="35" name="直线连接符 48">
            <a:extLst>
              <a:ext uri="{FF2B5EF4-FFF2-40B4-BE49-F238E27FC236}">
                <a16:creationId xmlns:a16="http://schemas.microsoft.com/office/drawing/2014/main" id="{5318AAD7-3E33-BE48-1D10-7A5416CAA1A0}"/>
              </a:ext>
            </a:extLst>
          </p:cNvPr>
          <p:cNvCxnSpPr>
            <a:cxnSpLocks/>
          </p:cNvCxnSpPr>
          <p:nvPr/>
        </p:nvCxnSpPr>
        <p:spPr>
          <a:xfrm>
            <a:off x="936228" y="716692"/>
            <a:ext cx="1080192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ounded Rectangle 33">
            <a:extLst>
              <a:ext uri="{FF2B5EF4-FFF2-40B4-BE49-F238E27FC236}">
                <a16:creationId xmlns:a16="http://schemas.microsoft.com/office/drawing/2014/main" id="{CAE24BDD-4B31-646A-EC7C-56A9A64667F0}"/>
              </a:ext>
            </a:extLst>
          </p:cNvPr>
          <p:cNvSpPr/>
          <p:nvPr/>
        </p:nvSpPr>
        <p:spPr>
          <a:xfrm>
            <a:off x="8767224" y="3542604"/>
            <a:ext cx="3134804" cy="3065787"/>
          </a:xfrm>
          <a:prstGeom prst="roundRect">
            <a:avLst/>
          </a:prstGeom>
          <a:solidFill>
            <a:srgbClr val="FFF3E0"/>
          </a:solidFill>
          <a:ln w="15875">
            <a:solidFill>
              <a:srgbClr val="E89A3C"/>
            </a:solidFill>
          </a:ln>
          <a:effectLst/>
        </p:spPr>
        <p:style>
          <a:lnRef idx="1">
            <a:schemeClr val="accent1"/>
          </a:lnRef>
          <a:fillRef idx="3">
            <a:schemeClr val="accent1"/>
          </a:fillRef>
          <a:effectRef idx="2">
            <a:schemeClr val="accent1"/>
          </a:effectRef>
          <a:fontRef idx="minor">
            <a:schemeClr val="lt1"/>
          </a:fontRef>
        </p:style>
        <p:txBody>
          <a:bodyPr wrap="square" lIns="144000" tIns="14400" rIns="72000" bIns="14400" rtlCol="0" anchor="ctr"/>
          <a:lstStyle/>
          <a:p>
            <a:pPr algn="just">
              <a:lnSpc>
                <a:spcPct val="150000"/>
              </a:lnSpc>
            </a:pPr>
            <a:r>
              <a:rPr sz="850" b="1" dirty="0">
                <a:solidFill>
                  <a:srgbClr val="E89A3C"/>
                </a:solidFill>
                <a:latin typeface="Microsoft YaHei"/>
                <a:ea typeface="Microsoft YaHei"/>
                <a:cs typeface="Microsoft YaHei"/>
              </a:rPr>
              <a:t>KEY FINDING  </a:t>
            </a:r>
            <a:r>
              <a:rPr lang="en-US" sz="1200" b="1" dirty="0">
                <a:solidFill>
                  <a:srgbClr val="003366"/>
                </a:solidFill>
                <a:latin typeface="Microsoft YaHei"/>
                <a:ea typeface="Microsoft YaHei"/>
                <a:cs typeface="Microsoft YaHei"/>
              </a:rPr>
              <a:t>The aggregate total barely moves. But the structure changes sharply. Because of the disruption, we see a transport CO2 spike, but a drop in coal-power CO2 because the economy slows down. This is a structural setback, not real abatement.</a:t>
            </a:r>
          </a:p>
          <a:p>
            <a:pPr algn="just"/>
            <a:endParaRPr sz="1200" b="1" dirty="0">
              <a:solidFill>
                <a:srgbClr val="003366"/>
              </a:solidFill>
              <a:latin typeface="Microsoft YaHei"/>
              <a:ea typeface="Microsoft YaHei"/>
              <a:cs typeface="Microsoft YaHei"/>
            </a:endParaRPr>
          </a:p>
        </p:txBody>
      </p:sp>
      <p:sp>
        <p:nvSpPr>
          <p:cNvPr id="3" name="Rectangle 34">
            <a:extLst>
              <a:ext uri="{FF2B5EF4-FFF2-40B4-BE49-F238E27FC236}">
                <a16:creationId xmlns:a16="http://schemas.microsoft.com/office/drawing/2014/main" id="{4254F692-F88D-57C3-ACF1-1936CD63BFB7}"/>
              </a:ext>
            </a:extLst>
          </p:cNvPr>
          <p:cNvSpPr/>
          <p:nvPr/>
        </p:nvSpPr>
        <p:spPr>
          <a:xfrm>
            <a:off x="8767224" y="3542604"/>
            <a:ext cx="45719" cy="3065787"/>
          </a:xfrm>
          <a:prstGeom prst="rect">
            <a:avLst/>
          </a:prstGeom>
          <a:solidFill>
            <a:srgbClr val="E89A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rt2_image6.png"/>
          <p:cNvPicPr>
            <a:picLocks noChangeAspect="1"/>
          </p:cNvPicPr>
          <p:nvPr/>
        </p:nvPicPr>
        <p:blipFill>
          <a:blip r:embed="rId3"/>
          <a:srcRect t="13333"/>
          <a:stretch>
            <a:fillRect/>
          </a:stretch>
        </p:blipFill>
        <p:spPr>
          <a:xfrm>
            <a:off x="6875994" y="751069"/>
            <a:ext cx="3979966" cy="3578112"/>
          </a:xfrm>
          <a:prstGeom prst="rect">
            <a:avLst/>
          </a:prstGeom>
        </p:spPr>
      </p:pic>
      <p:sp>
        <p:nvSpPr>
          <p:cNvPr id="11" name="TextBox 10"/>
          <p:cNvSpPr txBox="1"/>
          <p:nvPr/>
        </p:nvSpPr>
        <p:spPr>
          <a:xfrm>
            <a:off x="355600" y="4181364"/>
            <a:ext cx="5858128" cy="284630"/>
          </a:xfrm>
          <a:prstGeom prst="rect">
            <a:avLst/>
          </a:prstGeom>
          <a:noFill/>
        </p:spPr>
        <p:txBody>
          <a:bodyPr wrap="square" lIns="36576" tIns="36576" rIns="36576" bIns="36576" anchor="t">
            <a:spAutoFit/>
          </a:bodyPr>
          <a:lstStyle/>
          <a:p>
            <a:pPr algn="l">
              <a:lnSpc>
                <a:spcPct val="104000"/>
              </a:lnSpc>
              <a:spcBef>
                <a:spcPts val="0"/>
              </a:spcBef>
              <a:spcAft>
                <a:spcPts val="200"/>
              </a:spcAft>
            </a:pPr>
            <a:r>
              <a:rPr sz="1400" b="1" i="0" dirty="0">
                <a:solidFill>
                  <a:srgbClr val="003366"/>
                </a:solidFill>
                <a:latin typeface="微软雅黑" panose="020B0503020204020204" pitchFamily="34" charset="-122"/>
                <a:ea typeface="微软雅黑" panose="020B0503020204020204" pitchFamily="34" charset="-122"/>
              </a:rPr>
              <a:t>Short-run fossil rebound, then a long-run non-fossil net gain.</a:t>
            </a:r>
          </a:p>
        </p:txBody>
      </p:sp>
      <p:sp>
        <p:nvSpPr>
          <p:cNvPr id="12" name="Rounded Rectangle 11"/>
          <p:cNvSpPr/>
          <p:nvPr/>
        </p:nvSpPr>
        <p:spPr>
          <a:xfrm>
            <a:off x="510033" y="4600415"/>
            <a:ext cx="5413248" cy="1627632"/>
          </a:xfrm>
          <a:prstGeom prst="roundRect">
            <a:avLst>
              <a:gd name="adj" fmla="val 4000"/>
            </a:avLst>
          </a:prstGeom>
          <a:solidFill>
            <a:srgbClr val="F4F7FB"/>
          </a:solidFill>
          <a:ln w="13970">
            <a:solidFill>
              <a:srgbClr val="CFDC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13" name="TextBox 12"/>
          <p:cNvSpPr txBox="1"/>
          <p:nvPr/>
        </p:nvSpPr>
        <p:spPr>
          <a:xfrm>
            <a:off x="692913" y="4673567"/>
            <a:ext cx="5047488" cy="243143"/>
          </a:xfrm>
          <a:prstGeom prst="rect">
            <a:avLst/>
          </a:prstGeom>
          <a:noFill/>
        </p:spPr>
        <p:txBody>
          <a:bodyPr wrap="square" lIns="36576" tIns="36576" rIns="36576" bIns="36576" anchor="t">
            <a:spAutoFit/>
          </a:bodyPr>
          <a:lstStyle/>
          <a:p>
            <a:pPr algn="l">
              <a:lnSpc>
                <a:spcPct val="100000"/>
              </a:lnSpc>
              <a:spcBef>
                <a:spcPts val="0"/>
              </a:spcBef>
              <a:spcAft>
                <a:spcPts val="200"/>
              </a:spcAft>
            </a:pPr>
            <a:r>
              <a:rPr sz="1100" b="1" i="0">
                <a:solidFill>
                  <a:srgbClr val="004890"/>
                </a:solidFill>
                <a:latin typeface="微软雅黑" panose="020B0503020204020204" pitchFamily="34" charset="-122"/>
                <a:ea typeface="微软雅黑" panose="020B0503020204020204" pitchFamily="34" charset="-122"/>
              </a:rPr>
              <a:t>Non-fossil energy Δ vs NDC, DRE = 80% (Mtce)</a:t>
            </a:r>
          </a:p>
        </p:txBody>
      </p:sp>
      <p:sp>
        <p:nvSpPr>
          <p:cNvPr id="14" name="TextBox 13"/>
          <p:cNvSpPr txBox="1"/>
          <p:nvPr/>
        </p:nvSpPr>
        <p:spPr>
          <a:xfrm>
            <a:off x="692913" y="4984463"/>
            <a:ext cx="1261872" cy="243143"/>
          </a:xfrm>
          <a:prstGeom prst="rect">
            <a:avLst/>
          </a:prstGeom>
          <a:noFill/>
        </p:spPr>
        <p:txBody>
          <a:bodyPr wrap="square" lIns="36576" tIns="36576" rIns="36576" bIns="36576" anchor="t">
            <a:spAutoFit/>
          </a:bodyPr>
          <a:lstStyle/>
          <a:p>
            <a:pPr algn="ctr">
              <a:lnSpc>
                <a:spcPct val="100000"/>
              </a:lnSpc>
              <a:spcBef>
                <a:spcPts val="0"/>
              </a:spcBef>
              <a:spcAft>
                <a:spcPts val="200"/>
              </a:spcAft>
            </a:pPr>
            <a:r>
              <a:rPr sz="1100" b="1" i="0">
                <a:solidFill>
                  <a:srgbClr val="707070"/>
                </a:solidFill>
                <a:latin typeface="微软雅黑" panose="020B0503020204020204" pitchFamily="34" charset="-122"/>
                <a:ea typeface="微软雅黑" panose="020B0503020204020204" pitchFamily="34" charset="-122"/>
              </a:rPr>
              <a:t>2027</a:t>
            </a:r>
          </a:p>
        </p:txBody>
      </p:sp>
      <p:sp>
        <p:nvSpPr>
          <p:cNvPr id="15" name="TextBox 14"/>
          <p:cNvSpPr txBox="1"/>
          <p:nvPr/>
        </p:nvSpPr>
        <p:spPr>
          <a:xfrm>
            <a:off x="692913" y="5240495"/>
            <a:ext cx="1261872" cy="381643"/>
          </a:xfrm>
          <a:prstGeom prst="rect">
            <a:avLst/>
          </a:prstGeom>
          <a:noFill/>
        </p:spPr>
        <p:txBody>
          <a:bodyPr wrap="square" lIns="36576" tIns="36576" rIns="36576" bIns="36576" anchor="t">
            <a:spAutoFit/>
          </a:bodyPr>
          <a:lstStyle/>
          <a:p>
            <a:pPr algn="ctr">
              <a:lnSpc>
                <a:spcPct val="100000"/>
              </a:lnSpc>
              <a:spcBef>
                <a:spcPts val="0"/>
              </a:spcBef>
              <a:spcAft>
                <a:spcPts val="200"/>
              </a:spcAft>
            </a:pPr>
            <a:r>
              <a:rPr sz="2000" b="1" i="0" dirty="0">
                <a:solidFill>
                  <a:srgbClr val="B42A2A"/>
                </a:solidFill>
                <a:latin typeface="微软雅黑" panose="020B0503020204020204" pitchFamily="34" charset="-122"/>
                <a:ea typeface="微软雅黑" panose="020B0503020204020204" pitchFamily="34" charset="-122"/>
              </a:rPr>
              <a:t>−12</a:t>
            </a:r>
          </a:p>
        </p:txBody>
      </p:sp>
      <p:sp>
        <p:nvSpPr>
          <p:cNvPr id="16" name="TextBox 15"/>
          <p:cNvSpPr txBox="1"/>
          <p:nvPr/>
        </p:nvSpPr>
        <p:spPr>
          <a:xfrm>
            <a:off x="1954785" y="4984463"/>
            <a:ext cx="1261872" cy="243143"/>
          </a:xfrm>
          <a:prstGeom prst="rect">
            <a:avLst/>
          </a:prstGeom>
          <a:noFill/>
        </p:spPr>
        <p:txBody>
          <a:bodyPr wrap="square" lIns="36576" tIns="36576" rIns="36576" bIns="36576" anchor="t">
            <a:spAutoFit/>
          </a:bodyPr>
          <a:lstStyle/>
          <a:p>
            <a:pPr algn="ctr">
              <a:lnSpc>
                <a:spcPct val="100000"/>
              </a:lnSpc>
              <a:spcBef>
                <a:spcPts val="0"/>
              </a:spcBef>
              <a:spcAft>
                <a:spcPts val="200"/>
              </a:spcAft>
            </a:pPr>
            <a:r>
              <a:rPr sz="1100" b="1" i="0">
                <a:solidFill>
                  <a:srgbClr val="707070"/>
                </a:solidFill>
                <a:latin typeface="微软雅黑" panose="020B0503020204020204" pitchFamily="34" charset="-122"/>
                <a:ea typeface="微软雅黑" panose="020B0503020204020204" pitchFamily="34" charset="-122"/>
              </a:rPr>
              <a:t>2035</a:t>
            </a:r>
          </a:p>
        </p:txBody>
      </p:sp>
      <p:sp>
        <p:nvSpPr>
          <p:cNvPr id="17" name="TextBox 16"/>
          <p:cNvSpPr txBox="1"/>
          <p:nvPr/>
        </p:nvSpPr>
        <p:spPr>
          <a:xfrm>
            <a:off x="1954785" y="5240495"/>
            <a:ext cx="1261872" cy="381643"/>
          </a:xfrm>
          <a:prstGeom prst="rect">
            <a:avLst/>
          </a:prstGeom>
          <a:noFill/>
        </p:spPr>
        <p:txBody>
          <a:bodyPr wrap="square" lIns="36576" tIns="36576" rIns="36576" bIns="36576" anchor="t">
            <a:spAutoFit/>
          </a:bodyPr>
          <a:lstStyle/>
          <a:p>
            <a:pPr algn="ctr">
              <a:lnSpc>
                <a:spcPct val="100000"/>
              </a:lnSpc>
              <a:spcBef>
                <a:spcPts val="0"/>
              </a:spcBef>
              <a:spcAft>
                <a:spcPts val="200"/>
              </a:spcAft>
            </a:pPr>
            <a:r>
              <a:rPr sz="2000" b="1" i="0">
                <a:solidFill>
                  <a:srgbClr val="2E7D46"/>
                </a:solidFill>
                <a:latin typeface="微软雅黑" panose="020B0503020204020204" pitchFamily="34" charset="-122"/>
                <a:ea typeface="微软雅黑" panose="020B0503020204020204" pitchFamily="34" charset="-122"/>
              </a:rPr>
              <a:t>+1</a:t>
            </a:r>
          </a:p>
        </p:txBody>
      </p:sp>
      <p:sp>
        <p:nvSpPr>
          <p:cNvPr id="18" name="TextBox 17"/>
          <p:cNvSpPr txBox="1"/>
          <p:nvPr/>
        </p:nvSpPr>
        <p:spPr>
          <a:xfrm>
            <a:off x="3216657" y="4984463"/>
            <a:ext cx="1261872" cy="243143"/>
          </a:xfrm>
          <a:prstGeom prst="rect">
            <a:avLst/>
          </a:prstGeom>
          <a:noFill/>
        </p:spPr>
        <p:txBody>
          <a:bodyPr wrap="square" lIns="36576" tIns="36576" rIns="36576" bIns="36576" anchor="t">
            <a:spAutoFit/>
          </a:bodyPr>
          <a:lstStyle/>
          <a:p>
            <a:pPr algn="ctr">
              <a:lnSpc>
                <a:spcPct val="100000"/>
              </a:lnSpc>
              <a:spcBef>
                <a:spcPts val="0"/>
              </a:spcBef>
              <a:spcAft>
                <a:spcPts val="200"/>
              </a:spcAft>
            </a:pPr>
            <a:r>
              <a:rPr sz="1100" b="1" i="0">
                <a:solidFill>
                  <a:srgbClr val="707070"/>
                </a:solidFill>
                <a:latin typeface="微软雅黑" panose="020B0503020204020204" pitchFamily="34" charset="-122"/>
                <a:ea typeface="微软雅黑" panose="020B0503020204020204" pitchFamily="34" charset="-122"/>
              </a:rPr>
              <a:t>2040</a:t>
            </a:r>
          </a:p>
        </p:txBody>
      </p:sp>
      <p:sp>
        <p:nvSpPr>
          <p:cNvPr id="19" name="TextBox 18"/>
          <p:cNvSpPr txBox="1"/>
          <p:nvPr/>
        </p:nvSpPr>
        <p:spPr>
          <a:xfrm>
            <a:off x="3216657" y="5240495"/>
            <a:ext cx="1261872" cy="381643"/>
          </a:xfrm>
          <a:prstGeom prst="rect">
            <a:avLst/>
          </a:prstGeom>
          <a:noFill/>
        </p:spPr>
        <p:txBody>
          <a:bodyPr wrap="square" lIns="36576" tIns="36576" rIns="36576" bIns="36576" anchor="t">
            <a:spAutoFit/>
          </a:bodyPr>
          <a:lstStyle/>
          <a:p>
            <a:pPr algn="ctr">
              <a:lnSpc>
                <a:spcPct val="100000"/>
              </a:lnSpc>
              <a:spcBef>
                <a:spcPts val="0"/>
              </a:spcBef>
              <a:spcAft>
                <a:spcPts val="200"/>
              </a:spcAft>
            </a:pPr>
            <a:r>
              <a:rPr sz="2000" b="1" i="0">
                <a:solidFill>
                  <a:srgbClr val="2E7D46"/>
                </a:solidFill>
                <a:latin typeface="微软雅黑" panose="020B0503020204020204" pitchFamily="34" charset="-122"/>
                <a:ea typeface="微软雅黑" panose="020B0503020204020204" pitchFamily="34" charset="-122"/>
              </a:rPr>
              <a:t>+6</a:t>
            </a:r>
          </a:p>
        </p:txBody>
      </p:sp>
      <p:sp>
        <p:nvSpPr>
          <p:cNvPr id="20" name="TextBox 19"/>
          <p:cNvSpPr txBox="1"/>
          <p:nvPr/>
        </p:nvSpPr>
        <p:spPr>
          <a:xfrm>
            <a:off x="4478529" y="4984463"/>
            <a:ext cx="1261872" cy="243143"/>
          </a:xfrm>
          <a:prstGeom prst="rect">
            <a:avLst/>
          </a:prstGeom>
          <a:noFill/>
        </p:spPr>
        <p:txBody>
          <a:bodyPr wrap="square" lIns="36576" tIns="36576" rIns="36576" bIns="36576" anchor="t">
            <a:spAutoFit/>
          </a:bodyPr>
          <a:lstStyle/>
          <a:p>
            <a:pPr algn="ctr">
              <a:lnSpc>
                <a:spcPct val="100000"/>
              </a:lnSpc>
              <a:spcBef>
                <a:spcPts val="0"/>
              </a:spcBef>
              <a:spcAft>
                <a:spcPts val="200"/>
              </a:spcAft>
            </a:pPr>
            <a:r>
              <a:rPr sz="1100" b="1" i="0">
                <a:solidFill>
                  <a:srgbClr val="707070"/>
                </a:solidFill>
                <a:latin typeface="微软雅黑" panose="020B0503020204020204" pitchFamily="34" charset="-122"/>
                <a:ea typeface="微软雅黑" panose="020B0503020204020204" pitchFamily="34" charset="-122"/>
              </a:rPr>
              <a:t>2050</a:t>
            </a:r>
          </a:p>
        </p:txBody>
      </p:sp>
      <p:sp>
        <p:nvSpPr>
          <p:cNvPr id="21" name="TextBox 20"/>
          <p:cNvSpPr txBox="1"/>
          <p:nvPr/>
        </p:nvSpPr>
        <p:spPr>
          <a:xfrm>
            <a:off x="4478529" y="5240495"/>
            <a:ext cx="1261872" cy="381643"/>
          </a:xfrm>
          <a:prstGeom prst="rect">
            <a:avLst/>
          </a:prstGeom>
          <a:noFill/>
        </p:spPr>
        <p:txBody>
          <a:bodyPr wrap="square" lIns="36576" tIns="36576" rIns="36576" bIns="36576" anchor="t">
            <a:spAutoFit/>
          </a:bodyPr>
          <a:lstStyle/>
          <a:p>
            <a:pPr algn="ctr">
              <a:lnSpc>
                <a:spcPct val="100000"/>
              </a:lnSpc>
              <a:spcBef>
                <a:spcPts val="0"/>
              </a:spcBef>
              <a:spcAft>
                <a:spcPts val="200"/>
              </a:spcAft>
            </a:pPr>
            <a:r>
              <a:rPr sz="2000" b="1" i="0">
                <a:solidFill>
                  <a:srgbClr val="2E7D46"/>
                </a:solidFill>
                <a:latin typeface="微软雅黑" panose="020B0503020204020204" pitchFamily="34" charset="-122"/>
                <a:ea typeface="微软雅黑" panose="020B0503020204020204" pitchFamily="34" charset="-122"/>
              </a:rPr>
              <a:t>+10</a:t>
            </a:r>
          </a:p>
        </p:txBody>
      </p:sp>
      <p:sp>
        <p:nvSpPr>
          <p:cNvPr id="22" name="TextBox 21"/>
          <p:cNvSpPr txBox="1"/>
          <p:nvPr/>
        </p:nvSpPr>
        <p:spPr>
          <a:xfrm>
            <a:off x="692913" y="5743415"/>
            <a:ext cx="5047488" cy="381643"/>
          </a:xfrm>
          <a:prstGeom prst="rect">
            <a:avLst/>
          </a:prstGeom>
          <a:noFill/>
        </p:spPr>
        <p:txBody>
          <a:bodyPr wrap="square" lIns="36576" tIns="36576" rIns="36576" bIns="36576" anchor="t">
            <a:spAutoFit/>
          </a:bodyPr>
          <a:lstStyle/>
          <a:p>
            <a:pPr algn="l">
              <a:lnSpc>
                <a:spcPct val="100000"/>
              </a:lnSpc>
              <a:spcBef>
                <a:spcPts val="0"/>
              </a:spcBef>
              <a:spcAft>
                <a:spcPts val="200"/>
              </a:spcAft>
            </a:pPr>
            <a:r>
              <a:rPr sz="1000" b="1" i="0">
                <a:solidFill>
                  <a:srgbClr val="003366"/>
                </a:solidFill>
                <a:latin typeface="微软雅黑" panose="020B0503020204020204" pitchFamily="34" charset="-122"/>
                <a:ea typeface="微软雅黑" panose="020B0503020204020204" pitchFamily="34" charset="-122"/>
              </a:rPr>
              <a:t>2027 shock:  </a:t>
            </a:r>
            <a:r>
              <a:rPr sz="1000" b="0" i="0">
                <a:solidFill>
                  <a:srgbClr val="333333"/>
                </a:solidFill>
                <a:latin typeface="微软雅黑" panose="020B0503020204020204" pitchFamily="34" charset="-122"/>
                <a:ea typeface="微软雅黑" panose="020B0503020204020204" pitchFamily="34" charset="-122"/>
              </a:rPr>
              <a:t>+47 Mtce total (oil +55, coal +4, non-fossil −12). Reversal of the non-fossil sign by ~2035.</a:t>
            </a:r>
          </a:p>
        </p:txBody>
      </p:sp>
      <p:sp>
        <p:nvSpPr>
          <p:cNvPr id="23" name="Rectangle 22"/>
          <p:cNvSpPr/>
          <p:nvPr/>
        </p:nvSpPr>
        <p:spPr>
          <a:xfrm>
            <a:off x="6268720" y="4872407"/>
            <a:ext cx="73152" cy="73152"/>
          </a:xfrm>
          <a:prstGeom prst="rect">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24" name="TextBox 23"/>
          <p:cNvSpPr txBox="1"/>
          <p:nvPr/>
        </p:nvSpPr>
        <p:spPr>
          <a:xfrm>
            <a:off x="6451600" y="4803828"/>
            <a:ext cx="5230368" cy="412292"/>
          </a:xfrm>
          <a:prstGeom prst="rect">
            <a:avLst/>
          </a:prstGeom>
          <a:noFill/>
        </p:spPr>
        <p:txBody>
          <a:bodyPr wrap="square" lIns="36576" tIns="36576" rIns="36576" bIns="36576" anchor="t">
            <a:spAutoFit/>
          </a:bodyPr>
          <a:lstStyle/>
          <a:p>
            <a:pPr algn="l">
              <a:lnSpc>
                <a:spcPct val="105000"/>
              </a:lnSpc>
              <a:spcBef>
                <a:spcPts val="0"/>
              </a:spcBef>
              <a:spcAft>
                <a:spcPts val="200"/>
              </a:spcAft>
            </a:pPr>
            <a:r>
              <a:rPr sz="1080" b="1" i="0">
                <a:solidFill>
                  <a:srgbClr val="003366"/>
                </a:solidFill>
                <a:latin typeface="微软雅黑" panose="020B0503020204020204" pitchFamily="34" charset="-122"/>
                <a:ea typeface="微软雅黑" panose="020B0503020204020204" pitchFamily="34" charset="-122"/>
              </a:rPr>
              <a:t>Initial setback.  </a:t>
            </a:r>
            <a:r>
              <a:rPr sz="1080" b="0" i="0">
                <a:solidFill>
                  <a:srgbClr val="333333"/>
                </a:solidFill>
                <a:latin typeface="微软雅黑" panose="020B0503020204020204" pitchFamily="34" charset="-122"/>
                <a:ea typeface="微软雅黑" panose="020B0503020204020204" pitchFamily="34" charset="-122"/>
              </a:rPr>
              <a:t>Cobalt scarcity slows EV/electrification; oil and coal shares rise as road transport falls back on liquid fuels.</a:t>
            </a:r>
          </a:p>
        </p:txBody>
      </p:sp>
      <p:sp>
        <p:nvSpPr>
          <p:cNvPr id="25" name="Rectangle 24"/>
          <p:cNvSpPr/>
          <p:nvPr/>
        </p:nvSpPr>
        <p:spPr>
          <a:xfrm>
            <a:off x="6268720" y="5341079"/>
            <a:ext cx="73152" cy="73152"/>
          </a:xfrm>
          <a:prstGeom prst="rect">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26" name="TextBox 25"/>
          <p:cNvSpPr txBox="1"/>
          <p:nvPr/>
        </p:nvSpPr>
        <p:spPr>
          <a:xfrm>
            <a:off x="6451600" y="5272499"/>
            <a:ext cx="5230368" cy="586827"/>
          </a:xfrm>
          <a:prstGeom prst="rect">
            <a:avLst/>
          </a:prstGeom>
          <a:noFill/>
        </p:spPr>
        <p:txBody>
          <a:bodyPr wrap="square" lIns="36576" tIns="36576" rIns="36576" bIns="36576" anchor="t">
            <a:spAutoFit/>
          </a:bodyPr>
          <a:lstStyle/>
          <a:p>
            <a:pPr algn="l">
              <a:lnSpc>
                <a:spcPct val="105000"/>
              </a:lnSpc>
              <a:spcBef>
                <a:spcPts val="0"/>
              </a:spcBef>
              <a:spcAft>
                <a:spcPts val="200"/>
              </a:spcAft>
            </a:pPr>
            <a:r>
              <a:rPr sz="1080" b="1" i="0" dirty="0">
                <a:solidFill>
                  <a:srgbClr val="003366"/>
                </a:solidFill>
                <a:latin typeface="微软雅黑" panose="020B0503020204020204" pitchFamily="34" charset="-122"/>
                <a:ea typeface="微软雅黑" panose="020B0503020204020204" pitchFamily="34" charset="-122"/>
              </a:rPr>
              <a:t>Capital redirection.  </a:t>
            </a:r>
            <a:r>
              <a:rPr sz="1080" b="0" i="0" dirty="0">
                <a:solidFill>
                  <a:srgbClr val="333333"/>
                </a:solidFill>
                <a:latin typeface="微软雅黑" panose="020B0503020204020204" pitchFamily="34" charset="-122"/>
                <a:ea typeface="微软雅黑" panose="020B0503020204020204" pitchFamily="34" charset="-122"/>
              </a:rPr>
              <a:t>Under the binding NDC cap, capital stranded from NEV/battery sectors cannot return — equilibrium reallocates it to wind, solar, nuclear and CCS.</a:t>
            </a:r>
          </a:p>
        </p:txBody>
      </p:sp>
      <p:sp>
        <p:nvSpPr>
          <p:cNvPr id="27" name="Rectangle 26"/>
          <p:cNvSpPr/>
          <p:nvPr/>
        </p:nvSpPr>
        <p:spPr>
          <a:xfrm>
            <a:off x="6268720" y="5911351"/>
            <a:ext cx="73152" cy="73152"/>
          </a:xfrm>
          <a:prstGeom prst="rect">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28" name="TextBox 27"/>
          <p:cNvSpPr txBox="1"/>
          <p:nvPr/>
        </p:nvSpPr>
        <p:spPr>
          <a:xfrm>
            <a:off x="6451600" y="5842771"/>
            <a:ext cx="5230368" cy="412292"/>
          </a:xfrm>
          <a:prstGeom prst="rect">
            <a:avLst/>
          </a:prstGeom>
          <a:noFill/>
        </p:spPr>
        <p:txBody>
          <a:bodyPr wrap="square" lIns="36576" tIns="36576" rIns="36576" bIns="36576" anchor="t">
            <a:spAutoFit/>
          </a:bodyPr>
          <a:lstStyle/>
          <a:p>
            <a:pPr algn="l">
              <a:lnSpc>
                <a:spcPct val="105000"/>
              </a:lnSpc>
              <a:spcBef>
                <a:spcPts val="0"/>
              </a:spcBef>
              <a:spcAft>
                <a:spcPts val="200"/>
              </a:spcAft>
            </a:pPr>
            <a:r>
              <a:rPr sz="1080" b="1" i="0">
                <a:solidFill>
                  <a:srgbClr val="003366"/>
                </a:solidFill>
                <a:latin typeface="微软雅黑" panose="020B0503020204020204" pitchFamily="34" charset="-122"/>
                <a:ea typeface="微软雅黑" panose="020B0503020204020204" pitchFamily="34" charset="-122"/>
              </a:rPr>
              <a:t>Net long-run gain.  </a:t>
            </a:r>
            <a:r>
              <a:rPr sz="1080" b="0" i="0">
                <a:solidFill>
                  <a:srgbClr val="333333"/>
                </a:solidFill>
                <a:latin typeface="微软雅黑" panose="020B0503020204020204" pitchFamily="34" charset="-122"/>
                <a:ea typeface="微软雅黑" panose="020B0503020204020204" pitchFamily="34" charset="-122"/>
              </a:rPr>
              <a:t>By 2050 non-fossil consumption is +10 Mtce vs NDC (BN-MC mean +6 Mtce in 2050, +5 Mtce in 2060); fossil share contracts.</a:t>
            </a:r>
          </a:p>
        </p:txBody>
      </p:sp>
      <p:grpSp>
        <p:nvGrpSpPr>
          <p:cNvPr id="33" name="组合 32">
            <a:extLst>
              <a:ext uri="{FF2B5EF4-FFF2-40B4-BE49-F238E27FC236}">
                <a16:creationId xmlns:a16="http://schemas.microsoft.com/office/drawing/2014/main" id="{0A17C45E-3B00-3088-C17E-415441EFBF4A}"/>
              </a:ext>
            </a:extLst>
          </p:cNvPr>
          <p:cNvGrpSpPr/>
          <p:nvPr/>
        </p:nvGrpSpPr>
        <p:grpSpPr>
          <a:xfrm>
            <a:off x="-835753" y="302052"/>
            <a:ext cx="1660770" cy="167665"/>
            <a:chOff x="6429877" y="2075668"/>
            <a:chExt cx="1982046" cy="109699"/>
          </a:xfrm>
          <a:solidFill>
            <a:srgbClr val="004E98"/>
          </a:solidFill>
        </p:grpSpPr>
        <p:sp>
          <p:nvSpPr>
            <p:cNvPr id="34" name="矩形: 圆角 26">
              <a:extLst>
                <a:ext uri="{FF2B5EF4-FFF2-40B4-BE49-F238E27FC236}">
                  <a16:creationId xmlns:a16="http://schemas.microsoft.com/office/drawing/2014/main" id="{4363A1AE-AC19-DA03-3618-DE59F4B38FBC}"/>
                </a:ext>
              </a:extLst>
            </p:cNvPr>
            <p:cNvSpPr/>
            <p:nvPr/>
          </p:nvSpPr>
          <p:spPr>
            <a:xfrm>
              <a:off x="6429877" y="2112613"/>
              <a:ext cx="1769958" cy="34289"/>
            </a:xfrm>
            <a:prstGeom prst="roundRect">
              <a:avLst>
                <a:gd name="adj" fmla="val 50000"/>
              </a:avLst>
            </a:prstGeom>
            <a:grp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5" name="矩形: 圆角 41">
              <a:extLst>
                <a:ext uri="{FF2B5EF4-FFF2-40B4-BE49-F238E27FC236}">
                  <a16:creationId xmlns:a16="http://schemas.microsoft.com/office/drawing/2014/main" id="{B32CFE42-6DB2-7523-656A-8606D72BA089}"/>
                </a:ext>
              </a:extLst>
            </p:cNvPr>
            <p:cNvSpPr/>
            <p:nvPr/>
          </p:nvSpPr>
          <p:spPr>
            <a:xfrm>
              <a:off x="7736923" y="2171867"/>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6" name="矩形: 圆角 42">
              <a:extLst>
                <a:ext uri="{FF2B5EF4-FFF2-40B4-BE49-F238E27FC236}">
                  <a16:creationId xmlns:a16="http://schemas.microsoft.com/office/drawing/2014/main" id="{FACC7729-3632-E869-42B2-B12573AF2CED}"/>
                </a:ext>
              </a:extLst>
            </p:cNvPr>
            <p:cNvSpPr/>
            <p:nvPr/>
          </p:nvSpPr>
          <p:spPr>
            <a:xfrm>
              <a:off x="7648945" y="2075668"/>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7" name="文本框 36">
            <a:extLst>
              <a:ext uri="{FF2B5EF4-FFF2-40B4-BE49-F238E27FC236}">
                <a16:creationId xmlns:a16="http://schemas.microsoft.com/office/drawing/2014/main" id="{860E52D4-B7AB-E898-02DD-D8D97C09B595}"/>
              </a:ext>
            </a:extLst>
          </p:cNvPr>
          <p:cNvSpPr txBox="1"/>
          <p:nvPr/>
        </p:nvSpPr>
        <p:spPr>
          <a:xfrm>
            <a:off x="900668" y="159096"/>
            <a:ext cx="11291332" cy="523220"/>
          </a:xfrm>
          <a:prstGeom prst="rect">
            <a:avLst/>
          </a:prstGeom>
          <a:noFill/>
        </p:spPr>
        <p:txBody>
          <a:bodyPr wrap="square" rtlCol="0">
            <a:spAutoFit/>
          </a:bodyPr>
          <a:lstStyle/>
          <a:p>
            <a:pPr>
              <a:spcAft>
                <a:spcPts val="200"/>
              </a:spcAft>
            </a:pPr>
            <a:r>
              <a:rPr lang="en-US" altLang="zh-CN" sz="2800" b="1" dirty="0">
                <a:solidFill>
                  <a:srgbClr val="404040"/>
                </a:solidFill>
                <a:latin typeface="微软雅黑" panose="020B0503020204020204" pitchFamily="34" charset="-122"/>
                <a:ea typeface="微软雅黑" panose="020B0503020204020204" pitchFamily="34" charset="-122"/>
              </a:rPr>
              <a:t>Result — Energy Mix: Disruption Accelerates the Transition</a:t>
            </a:r>
          </a:p>
        </p:txBody>
      </p:sp>
      <p:cxnSp>
        <p:nvCxnSpPr>
          <p:cNvPr id="38" name="直线连接符 48">
            <a:extLst>
              <a:ext uri="{FF2B5EF4-FFF2-40B4-BE49-F238E27FC236}">
                <a16:creationId xmlns:a16="http://schemas.microsoft.com/office/drawing/2014/main" id="{742D2709-84DC-23A6-C310-C43F50E239AA}"/>
              </a:ext>
            </a:extLst>
          </p:cNvPr>
          <p:cNvCxnSpPr>
            <a:cxnSpLocks/>
          </p:cNvCxnSpPr>
          <p:nvPr/>
        </p:nvCxnSpPr>
        <p:spPr>
          <a:xfrm>
            <a:off x="936228" y="716692"/>
            <a:ext cx="10801927" cy="0"/>
          </a:xfrm>
          <a:prstGeom prst="line">
            <a:avLst/>
          </a:prstGeom>
        </p:spPr>
        <p:style>
          <a:lnRef idx="1">
            <a:schemeClr val="accent1"/>
          </a:lnRef>
          <a:fillRef idx="0">
            <a:schemeClr val="accent1"/>
          </a:fillRef>
          <a:effectRef idx="0">
            <a:schemeClr val="accent1"/>
          </a:effectRef>
          <a:fontRef idx="minor">
            <a:schemeClr val="tx1"/>
          </a:fontRef>
        </p:style>
      </p:cxnSp>
      <p:pic>
        <p:nvPicPr>
          <p:cNvPr id="39" name="图片 38">
            <a:extLst>
              <a:ext uri="{FF2B5EF4-FFF2-40B4-BE49-F238E27FC236}">
                <a16:creationId xmlns:a16="http://schemas.microsoft.com/office/drawing/2014/main" id="{2CE35460-938E-C899-9132-134BE5F8F4BB}"/>
              </a:ext>
            </a:extLst>
          </p:cNvPr>
          <p:cNvPicPr>
            <a:picLocks noChangeAspect="1"/>
          </p:cNvPicPr>
          <p:nvPr/>
        </p:nvPicPr>
        <p:blipFill rotWithShape="1">
          <a:blip r:embed="rId4"/>
          <a:srcRect b="10754"/>
          <a:stretch>
            <a:fillRect/>
          </a:stretch>
        </p:blipFill>
        <p:spPr bwMode="auto">
          <a:xfrm>
            <a:off x="403225" y="856171"/>
            <a:ext cx="5225415" cy="2760380"/>
          </a:xfrm>
          <a:prstGeom prst="rect">
            <a:avLst/>
          </a:prstGeom>
          <a:ln>
            <a:noFill/>
          </a:ln>
          <a:extLst>
            <a:ext uri="{53640926-AAD7-44D8-BBD7-CCE9431645EC}">
              <a14:shadowObscured xmlns:a14="http://schemas.microsoft.com/office/drawing/2010/main"/>
            </a:ext>
          </a:extLst>
        </p:spPr>
      </p:pic>
      <p:sp>
        <p:nvSpPr>
          <p:cNvPr id="42" name="文本框 41">
            <a:extLst>
              <a:ext uri="{FF2B5EF4-FFF2-40B4-BE49-F238E27FC236}">
                <a16:creationId xmlns:a16="http://schemas.microsoft.com/office/drawing/2014/main" id="{7BB0B2EC-43EB-8E3E-E9B4-A8D9124FB2CE}"/>
              </a:ext>
            </a:extLst>
          </p:cNvPr>
          <p:cNvSpPr txBox="1"/>
          <p:nvPr/>
        </p:nvSpPr>
        <p:spPr>
          <a:xfrm>
            <a:off x="468505" y="3547872"/>
            <a:ext cx="5225415" cy="316369"/>
          </a:xfrm>
          <a:prstGeom prst="rect">
            <a:avLst/>
          </a:prstGeom>
          <a:noFill/>
        </p:spPr>
        <p:txBody>
          <a:bodyPr wrap="square">
            <a:spAutoFit/>
          </a:bodyPr>
          <a:lstStyle/>
          <a:p>
            <a:pPr algn="ctr">
              <a:lnSpc>
                <a:spcPct val="150000"/>
              </a:lnSpc>
              <a:spcAft>
                <a:spcPts val="1000"/>
              </a:spcAft>
              <a:buNone/>
            </a:pPr>
            <a:r>
              <a:rPr lang="en-US" altLang="zh-CN" sz="1100" dirty="0">
                <a:effectLst/>
                <a:latin typeface="微软雅黑" panose="020B0503020204020204" pitchFamily="34" charset="-122"/>
                <a:ea typeface="微软雅黑" panose="020B0503020204020204" pitchFamily="34" charset="-122"/>
                <a:cs typeface="Times New Roman" panose="02020603050405020304" pitchFamily="18" charset="0"/>
              </a:rPr>
              <a:t>Fig. Evolution of China's energy structure under the NDC scenario</a:t>
            </a:r>
            <a:endParaRPr lang="zh-CN" altLang="zh-CN" sz="1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3" name="文本框 42">
            <a:extLst>
              <a:ext uri="{FF2B5EF4-FFF2-40B4-BE49-F238E27FC236}">
                <a16:creationId xmlns:a16="http://schemas.microsoft.com/office/drawing/2014/main" id="{27D07699-F020-AD71-40D8-C149B2A41685}"/>
              </a:ext>
            </a:extLst>
          </p:cNvPr>
          <p:cNvSpPr txBox="1"/>
          <p:nvPr/>
        </p:nvSpPr>
        <p:spPr>
          <a:xfrm>
            <a:off x="6391656" y="4329181"/>
            <a:ext cx="5225415" cy="316369"/>
          </a:xfrm>
          <a:prstGeom prst="rect">
            <a:avLst/>
          </a:prstGeom>
          <a:noFill/>
        </p:spPr>
        <p:txBody>
          <a:bodyPr wrap="square">
            <a:spAutoFit/>
          </a:bodyPr>
          <a:lstStyle/>
          <a:p>
            <a:pPr algn="ctr">
              <a:lnSpc>
                <a:spcPct val="150000"/>
              </a:lnSpc>
              <a:spcAft>
                <a:spcPts val="1000"/>
              </a:spcAft>
              <a:buNone/>
            </a:pPr>
            <a:r>
              <a:rPr lang="en-US" altLang="zh-CN" sz="1100" dirty="0">
                <a:effectLst/>
                <a:latin typeface="微软雅黑" panose="020B0503020204020204" pitchFamily="34" charset="-122"/>
                <a:ea typeface="微软雅黑" panose="020B0503020204020204" pitchFamily="34" charset="-122"/>
                <a:cs typeface="Times New Roman" panose="02020603050405020304" pitchFamily="18" charset="0"/>
              </a:rPr>
              <a:t>Fig. Evolution of China's energy structure under the NDC scenario</a:t>
            </a:r>
            <a:endParaRPr lang="zh-CN" altLang="zh-CN" sz="1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rt2_image7.png"/>
          <p:cNvPicPr>
            <a:picLocks noChangeAspect="1"/>
          </p:cNvPicPr>
          <p:nvPr/>
        </p:nvPicPr>
        <p:blipFill>
          <a:blip r:embed="rId3"/>
          <a:stretch>
            <a:fillRect/>
          </a:stretch>
        </p:blipFill>
        <p:spPr>
          <a:xfrm>
            <a:off x="333755" y="1136506"/>
            <a:ext cx="5572124" cy="4287812"/>
          </a:xfrm>
          <a:prstGeom prst="rect">
            <a:avLst/>
          </a:prstGeom>
        </p:spPr>
      </p:pic>
      <p:sp>
        <p:nvSpPr>
          <p:cNvPr id="10" name="TextBox 9"/>
          <p:cNvSpPr txBox="1"/>
          <p:nvPr/>
        </p:nvSpPr>
        <p:spPr>
          <a:xfrm>
            <a:off x="333755" y="5458092"/>
            <a:ext cx="5696712" cy="239746"/>
          </a:xfrm>
          <a:prstGeom prst="rect">
            <a:avLst/>
          </a:prstGeom>
          <a:noFill/>
        </p:spPr>
        <p:txBody>
          <a:bodyPr wrap="square" lIns="36576" tIns="36576" rIns="36576" bIns="36576" anchor="t">
            <a:spAutoFit/>
          </a:bodyPr>
          <a:lstStyle/>
          <a:p>
            <a:pPr>
              <a:lnSpc>
                <a:spcPct val="98000"/>
              </a:lnSpc>
              <a:spcAft>
                <a:spcPts val="200"/>
              </a:spcAft>
            </a:pPr>
            <a:r>
              <a:rPr lang="en-US" altLang="zh-CN" sz="1100" dirty="0">
                <a:latin typeface="微软雅黑" panose="020B0503020204020204" pitchFamily="34" charset="-122"/>
                <a:ea typeface="微软雅黑" panose="020B0503020204020204" pitchFamily="34" charset="-122"/>
              </a:rPr>
              <a:t>Fig. Impacts of cobalt supply-chain disruption on the electricity generation structure</a:t>
            </a:r>
            <a:endParaRPr sz="1100" b="0" i="1" dirty="0">
              <a:solidFill>
                <a:srgbClr val="707070"/>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6172200" y="1592876"/>
            <a:ext cx="5413248" cy="493277"/>
          </a:xfrm>
          <a:prstGeom prst="rect">
            <a:avLst/>
          </a:prstGeom>
          <a:noFill/>
        </p:spPr>
        <p:txBody>
          <a:bodyPr wrap="square" lIns="36576" tIns="36576" rIns="36576" bIns="36576" anchor="t">
            <a:spAutoFit/>
          </a:bodyPr>
          <a:lstStyle/>
          <a:p>
            <a:pPr algn="l">
              <a:lnSpc>
                <a:spcPct val="104000"/>
              </a:lnSpc>
              <a:spcBef>
                <a:spcPts val="0"/>
              </a:spcBef>
              <a:spcAft>
                <a:spcPts val="200"/>
              </a:spcAft>
            </a:pPr>
            <a:r>
              <a:rPr sz="1350" b="1" i="0">
                <a:solidFill>
                  <a:srgbClr val="003366"/>
                </a:solidFill>
                <a:latin typeface="微软雅黑" panose="020B0503020204020204" pitchFamily="34" charset="-122"/>
                <a:ea typeface="微软雅黑" panose="020B0503020204020204" pitchFamily="34" charset="-122"/>
              </a:rPr>
              <a:t>Generation first falls across the board, then turns into a clean-power net gain.</a:t>
            </a:r>
          </a:p>
        </p:txBody>
      </p:sp>
      <p:sp>
        <p:nvSpPr>
          <p:cNvPr id="12" name="Rounded Rectangle 11"/>
          <p:cNvSpPr/>
          <p:nvPr/>
        </p:nvSpPr>
        <p:spPr>
          <a:xfrm>
            <a:off x="6172200" y="2141516"/>
            <a:ext cx="5413248" cy="1060704"/>
          </a:xfrm>
          <a:prstGeom prst="roundRect">
            <a:avLst>
              <a:gd name="adj" fmla="val 5000"/>
            </a:avLst>
          </a:prstGeom>
          <a:solidFill>
            <a:srgbClr val="F4F7FB"/>
          </a:solidFill>
          <a:ln w="13970">
            <a:solidFill>
              <a:srgbClr val="CFDC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13" name="TextBox 12"/>
          <p:cNvSpPr txBox="1"/>
          <p:nvPr/>
        </p:nvSpPr>
        <p:spPr>
          <a:xfrm>
            <a:off x="6355080" y="2205524"/>
            <a:ext cx="5047488" cy="243143"/>
          </a:xfrm>
          <a:prstGeom prst="rect">
            <a:avLst/>
          </a:prstGeom>
          <a:noFill/>
        </p:spPr>
        <p:txBody>
          <a:bodyPr wrap="square" lIns="36576" tIns="36576" rIns="36576" bIns="36576" anchor="t">
            <a:spAutoFit/>
          </a:bodyPr>
          <a:lstStyle/>
          <a:p>
            <a:pPr algn="l">
              <a:lnSpc>
                <a:spcPct val="100000"/>
              </a:lnSpc>
              <a:spcBef>
                <a:spcPts val="0"/>
              </a:spcBef>
              <a:spcAft>
                <a:spcPts val="200"/>
              </a:spcAft>
            </a:pPr>
            <a:r>
              <a:rPr sz="1100" b="1" i="0">
                <a:solidFill>
                  <a:srgbClr val="004890"/>
                </a:solidFill>
                <a:latin typeface="微软雅黑" panose="020B0503020204020204" pitchFamily="34" charset="-122"/>
                <a:ea typeface="微软雅黑" panose="020B0503020204020204" pitchFamily="34" charset="-122"/>
              </a:rPr>
              <a:t>Net generation Δ vs NDC, DRE = 80% (TWh)</a:t>
            </a:r>
          </a:p>
        </p:txBody>
      </p:sp>
      <p:sp>
        <p:nvSpPr>
          <p:cNvPr id="14" name="TextBox 13"/>
          <p:cNvSpPr txBox="1"/>
          <p:nvPr/>
        </p:nvSpPr>
        <p:spPr>
          <a:xfrm>
            <a:off x="6355080" y="2488988"/>
            <a:ext cx="1009497" cy="227755"/>
          </a:xfrm>
          <a:prstGeom prst="rect">
            <a:avLst/>
          </a:prstGeom>
          <a:noFill/>
        </p:spPr>
        <p:txBody>
          <a:bodyPr wrap="square" lIns="36576" tIns="36576" rIns="36576" bIns="36576" anchor="t">
            <a:spAutoFit/>
          </a:bodyPr>
          <a:lstStyle/>
          <a:p>
            <a:pPr algn="ctr">
              <a:lnSpc>
                <a:spcPct val="100000"/>
              </a:lnSpc>
              <a:spcBef>
                <a:spcPts val="0"/>
              </a:spcBef>
              <a:spcAft>
                <a:spcPts val="200"/>
              </a:spcAft>
            </a:pPr>
            <a:r>
              <a:rPr sz="1000" b="1" i="0">
                <a:solidFill>
                  <a:srgbClr val="707070"/>
                </a:solidFill>
                <a:latin typeface="微软雅黑" panose="020B0503020204020204" pitchFamily="34" charset="-122"/>
                <a:ea typeface="微软雅黑" panose="020B0503020204020204" pitchFamily="34" charset="-122"/>
              </a:rPr>
              <a:t>2027</a:t>
            </a:r>
          </a:p>
        </p:txBody>
      </p:sp>
      <p:sp>
        <p:nvSpPr>
          <p:cNvPr id="15" name="TextBox 14"/>
          <p:cNvSpPr txBox="1"/>
          <p:nvPr/>
        </p:nvSpPr>
        <p:spPr>
          <a:xfrm>
            <a:off x="6355080" y="2726732"/>
            <a:ext cx="1009497" cy="327782"/>
          </a:xfrm>
          <a:prstGeom prst="rect">
            <a:avLst/>
          </a:prstGeom>
          <a:noFill/>
        </p:spPr>
        <p:txBody>
          <a:bodyPr wrap="square" lIns="36576" tIns="36576" rIns="36576" bIns="36576" anchor="t">
            <a:spAutoFit/>
          </a:bodyPr>
          <a:lstStyle/>
          <a:p>
            <a:pPr algn="ctr">
              <a:lnSpc>
                <a:spcPct val="100000"/>
              </a:lnSpc>
              <a:spcBef>
                <a:spcPts val="0"/>
              </a:spcBef>
              <a:spcAft>
                <a:spcPts val="200"/>
              </a:spcAft>
            </a:pPr>
            <a:r>
              <a:rPr sz="1650" b="1" i="0">
                <a:solidFill>
                  <a:srgbClr val="B42A2A"/>
                </a:solidFill>
                <a:latin typeface="微软雅黑" panose="020B0503020204020204" pitchFamily="34" charset="-122"/>
                <a:ea typeface="微软雅黑" panose="020B0503020204020204" pitchFamily="34" charset="-122"/>
              </a:rPr>
              <a:t>−68</a:t>
            </a:r>
          </a:p>
        </p:txBody>
      </p:sp>
      <p:sp>
        <p:nvSpPr>
          <p:cNvPr id="16" name="TextBox 15"/>
          <p:cNvSpPr txBox="1"/>
          <p:nvPr/>
        </p:nvSpPr>
        <p:spPr>
          <a:xfrm>
            <a:off x="7364577" y="2488988"/>
            <a:ext cx="1009497" cy="227755"/>
          </a:xfrm>
          <a:prstGeom prst="rect">
            <a:avLst/>
          </a:prstGeom>
          <a:noFill/>
        </p:spPr>
        <p:txBody>
          <a:bodyPr wrap="square" lIns="36576" tIns="36576" rIns="36576" bIns="36576" anchor="t">
            <a:spAutoFit/>
          </a:bodyPr>
          <a:lstStyle/>
          <a:p>
            <a:pPr algn="ctr">
              <a:lnSpc>
                <a:spcPct val="100000"/>
              </a:lnSpc>
              <a:spcBef>
                <a:spcPts val="0"/>
              </a:spcBef>
              <a:spcAft>
                <a:spcPts val="200"/>
              </a:spcAft>
            </a:pPr>
            <a:r>
              <a:rPr sz="1000" b="1" i="0">
                <a:solidFill>
                  <a:srgbClr val="707070"/>
                </a:solidFill>
                <a:latin typeface="微软雅黑" panose="020B0503020204020204" pitchFamily="34" charset="-122"/>
                <a:ea typeface="微软雅黑" panose="020B0503020204020204" pitchFamily="34" charset="-122"/>
              </a:rPr>
              <a:t>2035</a:t>
            </a:r>
          </a:p>
        </p:txBody>
      </p:sp>
      <p:sp>
        <p:nvSpPr>
          <p:cNvPr id="17" name="TextBox 16"/>
          <p:cNvSpPr txBox="1"/>
          <p:nvPr/>
        </p:nvSpPr>
        <p:spPr>
          <a:xfrm>
            <a:off x="7364577" y="2726732"/>
            <a:ext cx="1009497" cy="327782"/>
          </a:xfrm>
          <a:prstGeom prst="rect">
            <a:avLst/>
          </a:prstGeom>
          <a:noFill/>
        </p:spPr>
        <p:txBody>
          <a:bodyPr wrap="square" lIns="36576" tIns="36576" rIns="36576" bIns="36576" anchor="t">
            <a:spAutoFit/>
          </a:bodyPr>
          <a:lstStyle/>
          <a:p>
            <a:pPr algn="ctr">
              <a:lnSpc>
                <a:spcPct val="100000"/>
              </a:lnSpc>
              <a:spcBef>
                <a:spcPts val="0"/>
              </a:spcBef>
              <a:spcAft>
                <a:spcPts val="200"/>
              </a:spcAft>
            </a:pPr>
            <a:r>
              <a:rPr sz="1650" b="1" i="0">
                <a:solidFill>
                  <a:srgbClr val="707070"/>
                </a:solidFill>
                <a:latin typeface="微软雅黑" panose="020B0503020204020204" pitchFamily="34" charset="-122"/>
                <a:ea typeface="微软雅黑" panose="020B0503020204020204" pitchFamily="34" charset="-122"/>
              </a:rPr>
              <a:t>−3</a:t>
            </a:r>
          </a:p>
        </p:txBody>
      </p:sp>
      <p:sp>
        <p:nvSpPr>
          <p:cNvPr id="18" name="TextBox 17"/>
          <p:cNvSpPr txBox="1"/>
          <p:nvPr/>
        </p:nvSpPr>
        <p:spPr>
          <a:xfrm>
            <a:off x="8374075" y="2488988"/>
            <a:ext cx="1009497" cy="227755"/>
          </a:xfrm>
          <a:prstGeom prst="rect">
            <a:avLst/>
          </a:prstGeom>
          <a:noFill/>
        </p:spPr>
        <p:txBody>
          <a:bodyPr wrap="square" lIns="36576" tIns="36576" rIns="36576" bIns="36576" anchor="t">
            <a:spAutoFit/>
          </a:bodyPr>
          <a:lstStyle/>
          <a:p>
            <a:pPr algn="ctr">
              <a:lnSpc>
                <a:spcPct val="100000"/>
              </a:lnSpc>
              <a:spcBef>
                <a:spcPts val="0"/>
              </a:spcBef>
              <a:spcAft>
                <a:spcPts val="200"/>
              </a:spcAft>
            </a:pPr>
            <a:r>
              <a:rPr sz="1000" b="1" i="0">
                <a:solidFill>
                  <a:srgbClr val="707070"/>
                </a:solidFill>
                <a:latin typeface="微软雅黑" panose="020B0503020204020204" pitchFamily="34" charset="-122"/>
                <a:ea typeface="微软雅黑" panose="020B0503020204020204" pitchFamily="34" charset="-122"/>
              </a:rPr>
              <a:t>2040</a:t>
            </a:r>
          </a:p>
        </p:txBody>
      </p:sp>
      <p:sp>
        <p:nvSpPr>
          <p:cNvPr id="19" name="TextBox 18"/>
          <p:cNvSpPr txBox="1"/>
          <p:nvPr/>
        </p:nvSpPr>
        <p:spPr>
          <a:xfrm>
            <a:off x="8374075" y="2726732"/>
            <a:ext cx="1009497" cy="327782"/>
          </a:xfrm>
          <a:prstGeom prst="rect">
            <a:avLst/>
          </a:prstGeom>
          <a:noFill/>
        </p:spPr>
        <p:txBody>
          <a:bodyPr wrap="square" lIns="36576" tIns="36576" rIns="36576" bIns="36576" anchor="t">
            <a:spAutoFit/>
          </a:bodyPr>
          <a:lstStyle/>
          <a:p>
            <a:pPr algn="ctr">
              <a:lnSpc>
                <a:spcPct val="100000"/>
              </a:lnSpc>
              <a:spcBef>
                <a:spcPts val="0"/>
              </a:spcBef>
              <a:spcAft>
                <a:spcPts val="200"/>
              </a:spcAft>
            </a:pPr>
            <a:r>
              <a:rPr sz="1650" b="1" i="0">
                <a:solidFill>
                  <a:srgbClr val="2E7D46"/>
                </a:solidFill>
                <a:latin typeface="微软雅黑" panose="020B0503020204020204" pitchFamily="34" charset="-122"/>
                <a:ea typeface="微软雅黑" panose="020B0503020204020204" pitchFamily="34" charset="-122"/>
              </a:rPr>
              <a:t>+18</a:t>
            </a:r>
          </a:p>
        </p:txBody>
      </p:sp>
      <p:sp>
        <p:nvSpPr>
          <p:cNvPr id="20" name="TextBox 19"/>
          <p:cNvSpPr txBox="1"/>
          <p:nvPr/>
        </p:nvSpPr>
        <p:spPr>
          <a:xfrm>
            <a:off x="9383572" y="2488988"/>
            <a:ext cx="1009497" cy="227755"/>
          </a:xfrm>
          <a:prstGeom prst="rect">
            <a:avLst/>
          </a:prstGeom>
          <a:noFill/>
        </p:spPr>
        <p:txBody>
          <a:bodyPr wrap="square" lIns="36576" tIns="36576" rIns="36576" bIns="36576" anchor="t">
            <a:spAutoFit/>
          </a:bodyPr>
          <a:lstStyle/>
          <a:p>
            <a:pPr algn="ctr">
              <a:lnSpc>
                <a:spcPct val="100000"/>
              </a:lnSpc>
              <a:spcBef>
                <a:spcPts val="0"/>
              </a:spcBef>
              <a:spcAft>
                <a:spcPts val="200"/>
              </a:spcAft>
            </a:pPr>
            <a:r>
              <a:rPr sz="1000" b="1" i="0">
                <a:solidFill>
                  <a:srgbClr val="707070"/>
                </a:solidFill>
                <a:latin typeface="微软雅黑" panose="020B0503020204020204" pitchFamily="34" charset="-122"/>
                <a:ea typeface="微软雅黑" panose="020B0503020204020204" pitchFamily="34" charset="-122"/>
              </a:rPr>
              <a:t>2050</a:t>
            </a:r>
          </a:p>
        </p:txBody>
      </p:sp>
      <p:sp>
        <p:nvSpPr>
          <p:cNvPr id="21" name="TextBox 20"/>
          <p:cNvSpPr txBox="1"/>
          <p:nvPr/>
        </p:nvSpPr>
        <p:spPr>
          <a:xfrm>
            <a:off x="9383572" y="2726732"/>
            <a:ext cx="1009497" cy="327782"/>
          </a:xfrm>
          <a:prstGeom prst="rect">
            <a:avLst/>
          </a:prstGeom>
          <a:noFill/>
        </p:spPr>
        <p:txBody>
          <a:bodyPr wrap="square" lIns="36576" tIns="36576" rIns="36576" bIns="36576" anchor="t">
            <a:spAutoFit/>
          </a:bodyPr>
          <a:lstStyle/>
          <a:p>
            <a:pPr algn="ctr">
              <a:lnSpc>
                <a:spcPct val="100000"/>
              </a:lnSpc>
              <a:spcBef>
                <a:spcPts val="0"/>
              </a:spcBef>
              <a:spcAft>
                <a:spcPts val="200"/>
              </a:spcAft>
            </a:pPr>
            <a:r>
              <a:rPr sz="1650" b="1" i="0">
                <a:solidFill>
                  <a:srgbClr val="2E7D46"/>
                </a:solidFill>
                <a:latin typeface="微软雅黑" panose="020B0503020204020204" pitchFamily="34" charset="-122"/>
                <a:ea typeface="微软雅黑" panose="020B0503020204020204" pitchFamily="34" charset="-122"/>
              </a:rPr>
              <a:t>+35</a:t>
            </a:r>
          </a:p>
        </p:txBody>
      </p:sp>
      <p:sp>
        <p:nvSpPr>
          <p:cNvPr id="22" name="TextBox 21"/>
          <p:cNvSpPr txBox="1"/>
          <p:nvPr/>
        </p:nvSpPr>
        <p:spPr>
          <a:xfrm>
            <a:off x="10393070" y="2488988"/>
            <a:ext cx="1009497" cy="227755"/>
          </a:xfrm>
          <a:prstGeom prst="rect">
            <a:avLst/>
          </a:prstGeom>
          <a:noFill/>
        </p:spPr>
        <p:txBody>
          <a:bodyPr wrap="square" lIns="36576" tIns="36576" rIns="36576" bIns="36576" anchor="t">
            <a:spAutoFit/>
          </a:bodyPr>
          <a:lstStyle/>
          <a:p>
            <a:pPr algn="ctr">
              <a:lnSpc>
                <a:spcPct val="100000"/>
              </a:lnSpc>
              <a:spcBef>
                <a:spcPts val="0"/>
              </a:spcBef>
              <a:spcAft>
                <a:spcPts val="200"/>
              </a:spcAft>
            </a:pPr>
            <a:r>
              <a:rPr sz="1000" b="1" i="0">
                <a:solidFill>
                  <a:srgbClr val="707070"/>
                </a:solidFill>
                <a:latin typeface="微软雅黑" panose="020B0503020204020204" pitchFamily="34" charset="-122"/>
                <a:ea typeface="微软雅黑" panose="020B0503020204020204" pitchFamily="34" charset="-122"/>
              </a:rPr>
              <a:t>2060</a:t>
            </a:r>
          </a:p>
        </p:txBody>
      </p:sp>
      <p:sp>
        <p:nvSpPr>
          <p:cNvPr id="23" name="TextBox 22"/>
          <p:cNvSpPr txBox="1"/>
          <p:nvPr/>
        </p:nvSpPr>
        <p:spPr>
          <a:xfrm>
            <a:off x="10393070" y="2726732"/>
            <a:ext cx="1009497" cy="327782"/>
          </a:xfrm>
          <a:prstGeom prst="rect">
            <a:avLst/>
          </a:prstGeom>
          <a:noFill/>
        </p:spPr>
        <p:txBody>
          <a:bodyPr wrap="square" lIns="36576" tIns="36576" rIns="36576" bIns="36576" anchor="t">
            <a:spAutoFit/>
          </a:bodyPr>
          <a:lstStyle/>
          <a:p>
            <a:pPr algn="ctr">
              <a:lnSpc>
                <a:spcPct val="100000"/>
              </a:lnSpc>
              <a:spcBef>
                <a:spcPts val="0"/>
              </a:spcBef>
              <a:spcAft>
                <a:spcPts val="200"/>
              </a:spcAft>
            </a:pPr>
            <a:r>
              <a:rPr sz="1650" b="1" i="0">
                <a:solidFill>
                  <a:srgbClr val="2E7D46"/>
                </a:solidFill>
                <a:latin typeface="微软雅黑" panose="020B0503020204020204" pitchFamily="34" charset="-122"/>
                <a:ea typeface="微软雅黑" panose="020B0503020204020204" pitchFamily="34" charset="-122"/>
              </a:rPr>
              <a:t>+31</a:t>
            </a:r>
          </a:p>
        </p:txBody>
      </p:sp>
      <p:sp>
        <p:nvSpPr>
          <p:cNvPr id="24" name="Rectangle 23"/>
          <p:cNvSpPr/>
          <p:nvPr/>
        </p:nvSpPr>
        <p:spPr>
          <a:xfrm>
            <a:off x="6172200" y="3812540"/>
            <a:ext cx="73152" cy="73152"/>
          </a:xfrm>
          <a:prstGeom prst="rect">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25" name="TextBox 24"/>
          <p:cNvSpPr txBox="1"/>
          <p:nvPr/>
        </p:nvSpPr>
        <p:spPr>
          <a:xfrm>
            <a:off x="6355080" y="3743960"/>
            <a:ext cx="5230368" cy="406009"/>
          </a:xfrm>
          <a:prstGeom prst="rect">
            <a:avLst/>
          </a:prstGeom>
          <a:noFill/>
        </p:spPr>
        <p:txBody>
          <a:bodyPr wrap="square" lIns="36576" tIns="36576" rIns="36576" bIns="36576" anchor="t">
            <a:spAutoFit/>
          </a:bodyPr>
          <a:lstStyle/>
          <a:p>
            <a:pPr algn="l">
              <a:lnSpc>
                <a:spcPct val="105000"/>
              </a:lnSpc>
              <a:spcBef>
                <a:spcPts val="0"/>
              </a:spcBef>
              <a:spcAft>
                <a:spcPts val="200"/>
              </a:spcAft>
            </a:pPr>
            <a:r>
              <a:rPr sz="1060" b="1" i="0">
                <a:solidFill>
                  <a:srgbClr val="003366"/>
                </a:solidFill>
                <a:latin typeface="微软雅黑" panose="020B0503020204020204" pitchFamily="34" charset="-122"/>
                <a:ea typeface="微软雅黑" panose="020B0503020204020204" pitchFamily="34" charset="-122"/>
              </a:rPr>
              <a:t>2027 demand shock.  </a:t>
            </a:r>
            <a:r>
              <a:rPr sz="1060" b="0" i="0">
                <a:solidFill>
                  <a:srgbClr val="333333"/>
                </a:solidFill>
                <a:latin typeface="微软雅黑" panose="020B0503020204020204" pitchFamily="34" charset="-122"/>
                <a:ea typeface="微软雅黑" panose="020B0503020204020204" pitchFamily="34" charset="-122"/>
              </a:rPr>
              <a:t>Net generation −68 TWh; coal power −54 TWh = 79% of the drop, as electricity-intensive manufacturing contracts.</a:t>
            </a:r>
          </a:p>
        </p:txBody>
      </p:sp>
      <p:sp>
        <p:nvSpPr>
          <p:cNvPr id="26" name="Rectangle 25"/>
          <p:cNvSpPr/>
          <p:nvPr/>
        </p:nvSpPr>
        <p:spPr>
          <a:xfrm>
            <a:off x="6172200" y="4265251"/>
            <a:ext cx="73152" cy="73152"/>
          </a:xfrm>
          <a:prstGeom prst="rect">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27" name="TextBox 26"/>
          <p:cNvSpPr txBox="1"/>
          <p:nvPr/>
        </p:nvSpPr>
        <p:spPr>
          <a:xfrm>
            <a:off x="6355080" y="4196671"/>
            <a:ext cx="5230368" cy="406009"/>
          </a:xfrm>
          <a:prstGeom prst="rect">
            <a:avLst/>
          </a:prstGeom>
          <a:noFill/>
        </p:spPr>
        <p:txBody>
          <a:bodyPr wrap="square" lIns="36576" tIns="36576" rIns="36576" bIns="36576" anchor="t">
            <a:spAutoFit/>
          </a:bodyPr>
          <a:lstStyle/>
          <a:p>
            <a:pPr algn="l">
              <a:lnSpc>
                <a:spcPct val="105000"/>
              </a:lnSpc>
              <a:spcBef>
                <a:spcPts val="0"/>
              </a:spcBef>
              <a:spcAft>
                <a:spcPts val="200"/>
              </a:spcAft>
            </a:pPr>
            <a:r>
              <a:rPr sz="1060" b="1" i="0">
                <a:solidFill>
                  <a:srgbClr val="003366"/>
                </a:solidFill>
                <a:latin typeface="微软雅黑" panose="020B0503020204020204" pitchFamily="34" charset="-122"/>
                <a:ea typeface="微软雅黑" panose="020B0503020204020204" pitchFamily="34" charset="-122"/>
              </a:rPr>
              <a:t>2040 crossover.  </a:t>
            </a:r>
            <a:r>
              <a:rPr sz="1060" b="0" i="0">
                <a:solidFill>
                  <a:srgbClr val="333333"/>
                </a:solidFill>
                <a:latin typeface="微软雅黑" panose="020B0503020204020204" pitchFamily="34" charset="-122"/>
                <a:ea typeface="微软雅黑" panose="020B0503020204020204" pitchFamily="34" charset="-122"/>
              </a:rPr>
              <a:t>Net generation turns positive (+18 TWh): solar +11.7, wind +10.1 TWh while the coal-power cut shrinks to −9 TWh.</a:t>
            </a:r>
          </a:p>
        </p:txBody>
      </p:sp>
      <p:sp>
        <p:nvSpPr>
          <p:cNvPr id="28" name="Rectangle 27"/>
          <p:cNvSpPr/>
          <p:nvPr/>
        </p:nvSpPr>
        <p:spPr>
          <a:xfrm>
            <a:off x="6172200" y="4717962"/>
            <a:ext cx="73152" cy="73152"/>
          </a:xfrm>
          <a:prstGeom prst="rect">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29" name="TextBox 28"/>
          <p:cNvSpPr txBox="1"/>
          <p:nvPr/>
        </p:nvSpPr>
        <p:spPr>
          <a:xfrm>
            <a:off x="6355080" y="4649382"/>
            <a:ext cx="5230368" cy="406009"/>
          </a:xfrm>
          <a:prstGeom prst="rect">
            <a:avLst/>
          </a:prstGeom>
          <a:noFill/>
        </p:spPr>
        <p:txBody>
          <a:bodyPr wrap="square" lIns="36576" tIns="36576" rIns="36576" bIns="36576" anchor="t">
            <a:spAutoFit/>
          </a:bodyPr>
          <a:lstStyle/>
          <a:p>
            <a:pPr algn="l">
              <a:lnSpc>
                <a:spcPct val="105000"/>
              </a:lnSpc>
              <a:spcBef>
                <a:spcPts val="0"/>
              </a:spcBef>
              <a:spcAft>
                <a:spcPts val="200"/>
              </a:spcAft>
            </a:pPr>
            <a:r>
              <a:rPr sz="1060" b="1" i="0">
                <a:solidFill>
                  <a:srgbClr val="003366"/>
                </a:solidFill>
                <a:latin typeface="微软雅黑" panose="020B0503020204020204" pitchFamily="34" charset="-122"/>
                <a:ea typeface="微软雅黑" panose="020B0503020204020204" pitchFamily="34" charset="-122"/>
              </a:rPr>
              <a:t>2050 clean gain.  </a:t>
            </a:r>
            <a:r>
              <a:rPr sz="1060" b="0" i="0">
                <a:solidFill>
                  <a:srgbClr val="333333"/>
                </a:solidFill>
                <a:latin typeface="微软雅黑" panose="020B0503020204020204" pitchFamily="34" charset="-122"/>
                <a:ea typeface="微软雅黑" panose="020B0503020204020204" pitchFamily="34" charset="-122"/>
              </a:rPr>
              <a:t>+35 TWh net; solar+wind +33.9 TWh, coal cut narrows to −3 TWh. BN-MC mean +20 TWh ≈ 58% of the extreme case.</a:t>
            </a:r>
          </a:p>
        </p:txBody>
      </p:sp>
      <p:sp>
        <p:nvSpPr>
          <p:cNvPr id="30" name="Rectangle 29"/>
          <p:cNvSpPr/>
          <p:nvPr/>
        </p:nvSpPr>
        <p:spPr>
          <a:xfrm>
            <a:off x="6172200" y="5170673"/>
            <a:ext cx="73152" cy="73152"/>
          </a:xfrm>
          <a:prstGeom prst="rect">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31" name="TextBox 30"/>
          <p:cNvSpPr txBox="1"/>
          <p:nvPr/>
        </p:nvSpPr>
        <p:spPr>
          <a:xfrm>
            <a:off x="6355080" y="5102093"/>
            <a:ext cx="5230368" cy="406009"/>
          </a:xfrm>
          <a:prstGeom prst="rect">
            <a:avLst/>
          </a:prstGeom>
          <a:noFill/>
        </p:spPr>
        <p:txBody>
          <a:bodyPr wrap="square" lIns="36576" tIns="36576" rIns="36576" bIns="36576" anchor="t">
            <a:spAutoFit/>
          </a:bodyPr>
          <a:lstStyle/>
          <a:p>
            <a:pPr algn="l">
              <a:lnSpc>
                <a:spcPct val="105000"/>
              </a:lnSpc>
              <a:spcBef>
                <a:spcPts val="0"/>
              </a:spcBef>
              <a:spcAft>
                <a:spcPts val="200"/>
              </a:spcAft>
            </a:pPr>
            <a:r>
              <a:rPr sz="1060" b="1" i="0">
                <a:solidFill>
                  <a:srgbClr val="003366"/>
                </a:solidFill>
                <a:latin typeface="微软雅黑" panose="020B0503020204020204" pitchFamily="34" charset="-122"/>
                <a:ea typeface="微软雅黑" panose="020B0503020204020204" pitchFamily="34" charset="-122"/>
              </a:rPr>
              <a:t>Mechanism.  </a:t>
            </a:r>
            <a:r>
              <a:rPr sz="1060" b="0" i="0">
                <a:solidFill>
                  <a:srgbClr val="333333"/>
                </a:solidFill>
                <a:latin typeface="微软雅黑" panose="020B0503020204020204" pitchFamily="34" charset="-122"/>
                <a:ea typeface="微软雅黑" panose="020B0503020204020204" pitchFamily="34" charset="-122"/>
              </a:rPr>
              <a:t>The binding carbon cap converts a short-run mineral bottleneck into faster renewable deployment — a structural, not transient, shift.</a:t>
            </a:r>
          </a:p>
        </p:txBody>
      </p:sp>
      <p:grpSp>
        <p:nvGrpSpPr>
          <p:cNvPr id="36" name="组合 35">
            <a:extLst>
              <a:ext uri="{FF2B5EF4-FFF2-40B4-BE49-F238E27FC236}">
                <a16:creationId xmlns:a16="http://schemas.microsoft.com/office/drawing/2014/main" id="{1A4FB115-9709-9C95-066F-3EABF7303A48}"/>
              </a:ext>
            </a:extLst>
          </p:cNvPr>
          <p:cNvGrpSpPr/>
          <p:nvPr/>
        </p:nvGrpSpPr>
        <p:grpSpPr>
          <a:xfrm>
            <a:off x="-835753" y="302052"/>
            <a:ext cx="1660770" cy="167665"/>
            <a:chOff x="6429877" y="2075668"/>
            <a:chExt cx="1982046" cy="109699"/>
          </a:xfrm>
          <a:solidFill>
            <a:srgbClr val="004E98"/>
          </a:solidFill>
        </p:grpSpPr>
        <p:sp>
          <p:nvSpPr>
            <p:cNvPr id="37" name="矩形: 圆角 26">
              <a:extLst>
                <a:ext uri="{FF2B5EF4-FFF2-40B4-BE49-F238E27FC236}">
                  <a16:creationId xmlns:a16="http://schemas.microsoft.com/office/drawing/2014/main" id="{B7217889-2A98-37B5-E150-E9A4A9C5581C}"/>
                </a:ext>
              </a:extLst>
            </p:cNvPr>
            <p:cNvSpPr/>
            <p:nvPr/>
          </p:nvSpPr>
          <p:spPr>
            <a:xfrm>
              <a:off x="6429877" y="2112613"/>
              <a:ext cx="1769958" cy="34289"/>
            </a:xfrm>
            <a:prstGeom prst="roundRect">
              <a:avLst>
                <a:gd name="adj" fmla="val 50000"/>
              </a:avLst>
            </a:prstGeom>
            <a:grp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8" name="矩形: 圆角 41">
              <a:extLst>
                <a:ext uri="{FF2B5EF4-FFF2-40B4-BE49-F238E27FC236}">
                  <a16:creationId xmlns:a16="http://schemas.microsoft.com/office/drawing/2014/main" id="{3E92C97B-3A88-E219-D1CA-A3F986678F6C}"/>
                </a:ext>
              </a:extLst>
            </p:cNvPr>
            <p:cNvSpPr/>
            <p:nvPr/>
          </p:nvSpPr>
          <p:spPr>
            <a:xfrm>
              <a:off x="7736923" y="2171867"/>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9" name="矩形: 圆角 42">
              <a:extLst>
                <a:ext uri="{FF2B5EF4-FFF2-40B4-BE49-F238E27FC236}">
                  <a16:creationId xmlns:a16="http://schemas.microsoft.com/office/drawing/2014/main" id="{079FF75D-E6D8-6D9A-AE66-E6CE340127EA}"/>
                </a:ext>
              </a:extLst>
            </p:cNvPr>
            <p:cNvSpPr/>
            <p:nvPr/>
          </p:nvSpPr>
          <p:spPr>
            <a:xfrm>
              <a:off x="7648945" y="2075668"/>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40" name="文本框 39">
            <a:extLst>
              <a:ext uri="{FF2B5EF4-FFF2-40B4-BE49-F238E27FC236}">
                <a16:creationId xmlns:a16="http://schemas.microsoft.com/office/drawing/2014/main" id="{0AA5DB77-A704-D453-AF30-C68294E98B96}"/>
              </a:ext>
            </a:extLst>
          </p:cNvPr>
          <p:cNvSpPr txBox="1"/>
          <p:nvPr/>
        </p:nvSpPr>
        <p:spPr>
          <a:xfrm>
            <a:off x="936228" y="178604"/>
            <a:ext cx="10996342" cy="523220"/>
          </a:xfrm>
          <a:prstGeom prst="rect">
            <a:avLst/>
          </a:prstGeom>
          <a:noFill/>
        </p:spPr>
        <p:txBody>
          <a:bodyPr wrap="square" rtlCol="0">
            <a:spAutoFit/>
          </a:bodyPr>
          <a:lstStyle/>
          <a:p>
            <a:pPr>
              <a:spcAft>
                <a:spcPts val="200"/>
              </a:spcAft>
            </a:pPr>
            <a:r>
              <a:rPr lang="en-US" altLang="zh-CN" sz="2800" b="1" dirty="0">
                <a:solidFill>
                  <a:srgbClr val="404040"/>
                </a:solidFill>
                <a:latin typeface="微软雅黑" panose="020B0503020204020204" pitchFamily="34" charset="-122"/>
                <a:ea typeface="微软雅黑" panose="020B0503020204020204" pitchFamily="34" charset="-122"/>
              </a:rPr>
              <a:t>Result — Power Mix: From Demand Drop to Clean Net Gain</a:t>
            </a:r>
          </a:p>
        </p:txBody>
      </p:sp>
      <p:cxnSp>
        <p:nvCxnSpPr>
          <p:cNvPr id="41" name="直线连接符 48">
            <a:extLst>
              <a:ext uri="{FF2B5EF4-FFF2-40B4-BE49-F238E27FC236}">
                <a16:creationId xmlns:a16="http://schemas.microsoft.com/office/drawing/2014/main" id="{94652397-76A7-B158-737F-6022E229C9E1}"/>
              </a:ext>
            </a:extLst>
          </p:cNvPr>
          <p:cNvCxnSpPr>
            <a:cxnSpLocks/>
          </p:cNvCxnSpPr>
          <p:nvPr/>
        </p:nvCxnSpPr>
        <p:spPr>
          <a:xfrm>
            <a:off x="936228" y="716692"/>
            <a:ext cx="10801927"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16636" y="877824"/>
            <a:ext cx="11155680" cy="465512"/>
          </a:xfrm>
          <a:prstGeom prst="rect">
            <a:avLst/>
          </a:prstGeom>
          <a:noFill/>
        </p:spPr>
        <p:txBody>
          <a:bodyPr wrap="square" lIns="36576" tIns="36576" rIns="36576" bIns="36576" anchor="t">
            <a:spAutoFit/>
          </a:bodyPr>
          <a:lstStyle/>
          <a:p>
            <a:pPr algn="l">
              <a:lnSpc>
                <a:spcPct val="105000"/>
              </a:lnSpc>
              <a:spcBef>
                <a:spcPts val="0"/>
              </a:spcBef>
              <a:spcAft>
                <a:spcPts val="200"/>
              </a:spcAft>
            </a:pPr>
            <a:r>
              <a:rPr sz="1250" b="0" i="0" dirty="0">
                <a:solidFill>
                  <a:srgbClr val="333333"/>
                </a:solidFill>
                <a:latin typeface="微软雅黑" panose="020B0503020204020204" pitchFamily="34" charset="-122"/>
                <a:ea typeface="微软雅黑" panose="020B0503020204020204" pitchFamily="34" charset="-122"/>
              </a:rPr>
              <a:t>Coupling BN-MC supply-chain risk with the DRCCGE model reveals how cobalt disruption reshapes China's decarbonization pathway — small in scale, large in leverage, and asymmetric over time.</a:t>
            </a:r>
          </a:p>
        </p:txBody>
      </p:sp>
      <p:sp>
        <p:nvSpPr>
          <p:cNvPr id="9" name="Rounded Rectangle 8"/>
          <p:cNvSpPr/>
          <p:nvPr/>
        </p:nvSpPr>
        <p:spPr>
          <a:xfrm>
            <a:off x="422787" y="1450612"/>
            <a:ext cx="3675887" cy="1993392"/>
          </a:xfrm>
          <a:prstGeom prst="roundRect">
            <a:avLst>
              <a:gd name="adj" fmla="val 4000"/>
            </a:avLst>
          </a:prstGeom>
          <a:solidFill>
            <a:srgbClr val="F4F7FB"/>
          </a:solidFill>
          <a:ln w="15240">
            <a:solidFill>
              <a:srgbClr val="CFDC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10" name="Rounded Rectangle 9"/>
          <p:cNvSpPr/>
          <p:nvPr/>
        </p:nvSpPr>
        <p:spPr>
          <a:xfrm>
            <a:off x="422787" y="1450612"/>
            <a:ext cx="3675887" cy="566928"/>
          </a:xfrm>
          <a:prstGeom prst="roundRect">
            <a:avLst>
              <a:gd name="adj" fmla="val 4000"/>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11" name="Rectangle 10"/>
          <p:cNvSpPr/>
          <p:nvPr/>
        </p:nvSpPr>
        <p:spPr>
          <a:xfrm>
            <a:off x="422787" y="1724932"/>
            <a:ext cx="3675887" cy="292608"/>
          </a:xfrm>
          <a:prstGeom prst="rect">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12" name="TextBox 11"/>
          <p:cNvSpPr txBox="1"/>
          <p:nvPr/>
        </p:nvSpPr>
        <p:spPr>
          <a:xfrm>
            <a:off x="587379" y="1505476"/>
            <a:ext cx="822960" cy="412421"/>
          </a:xfrm>
          <a:prstGeom prst="rect">
            <a:avLst/>
          </a:prstGeom>
          <a:noFill/>
        </p:spPr>
        <p:txBody>
          <a:bodyPr wrap="square" lIns="36576" tIns="36576" rIns="36576" bIns="36576" anchor="t">
            <a:spAutoFit/>
          </a:bodyPr>
          <a:lstStyle/>
          <a:p>
            <a:pPr algn="l">
              <a:lnSpc>
                <a:spcPct val="100000"/>
              </a:lnSpc>
              <a:spcBef>
                <a:spcPts val="0"/>
              </a:spcBef>
              <a:spcAft>
                <a:spcPts val="200"/>
              </a:spcAft>
            </a:pPr>
            <a:r>
              <a:rPr sz="2200" b="1" i="0">
                <a:solidFill>
                  <a:srgbClr val="FFFFFF"/>
                </a:solidFill>
                <a:latin typeface="微软雅黑" panose="020B0503020204020204" pitchFamily="34" charset="-122"/>
                <a:ea typeface="微软雅黑" panose="020B0503020204020204" pitchFamily="34" charset="-122"/>
              </a:rPr>
              <a:t>01</a:t>
            </a:r>
          </a:p>
        </p:txBody>
      </p:sp>
      <p:sp>
        <p:nvSpPr>
          <p:cNvPr id="13" name="TextBox 12"/>
          <p:cNvSpPr txBox="1"/>
          <p:nvPr/>
        </p:nvSpPr>
        <p:spPr>
          <a:xfrm>
            <a:off x="1264035" y="1642347"/>
            <a:ext cx="2761487" cy="256609"/>
          </a:xfrm>
          <a:prstGeom prst="rect">
            <a:avLst/>
          </a:prstGeom>
          <a:noFill/>
        </p:spPr>
        <p:txBody>
          <a:bodyPr wrap="square" lIns="36576" tIns="36576" rIns="36576" bIns="36576" anchor="ctr">
            <a:spAutoFit/>
          </a:bodyPr>
          <a:lstStyle/>
          <a:p>
            <a:pPr algn="l">
              <a:lnSpc>
                <a:spcPct val="95000"/>
              </a:lnSpc>
              <a:spcBef>
                <a:spcPts val="0"/>
              </a:spcBef>
              <a:spcAft>
                <a:spcPts val="200"/>
              </a:spcAft>
            </a:pPr>
            <a:r>
              <a:rPr sz="1250" b="1" i="0">
                <a:solidFill>
                  <a:srgbClr val="FFFFFF"/>
                </a:solidFill>
                <a:latin typeface="微软雅黑" panose="020B0503020204020204" pitchFamily="34" charset="-122"/>
                <a:ea typeface="微软雅黑" panose="020B0503020204020204" pitchFamily="34" charset="-122"/>
              </a:rPr>
              <a:t>Tiny sector, macro leverage</a:t>
            </a:r>
          </a:p>
        </p:txBody>
      </p:sp>
      <p:sp>
        <p:nvSpPr>
          <p:cNvPr id="14" name="Rectangle 13"/>
          <p:cNvSpPr/>
          <p:nvPr/>
        </p:nvSpPr>
        <p:spPr>
          <a:xfrm>
            <a:off x="587379" y="2148604"/>
            <a:ext cx="64008" cy="64008"/>
          </a:xfrm>
          <a:prstGeom prst="rect">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sz="2400">
              <a:latin typeface="微软雅黑" panose="020B0503020204020204" pitchFamily="34" charset="-122"/>
              <a:ea typeface="微软雅黑" panose="020B0503020204020204" pitchFamily="34" charset="-122"/>
            </a:endParaRPr>
          </a:p>
        </p:txBody>
      </p:sp>
      <p:sp>
        <p:nvSpPr>
          <p:cNvPr id="15" name="TextBox 14"/>
          <p:cNvSpPr txBox="1"/>
          <p:nvPr/>
        </p:nvSpPr>
        <p:spPr>
          <a:xfrm>
            <a:off x="724539" y="2000193"/>
            <a:ext cx="3218687" cy="805413"/>
          </a:xfrm>
          <a:prstGeom prst="rect">
            <a:avLst/>
          </a:prstGeom>
          <a:noFill/>
        </p:spPr>
        <p:txBody>
          <a:bodyPr wrap="square" lIns="36576" tIns="36576" rIns="36576" bIns="36576" anchor="t">
            <a:spAutoFit/>
          </a:bodyPr>
          <a:lstStyle/>
          <a:p>
            <a:pPr algn="l">
              <a:lnSpc>
                <a:spcPct val="150000"/>
              </a:lnSpc>
              <a:spcBef>
                <a:spcPts val="0"/>
              </a:spcBef>
              <a:spcAft>
                <a:spcPts val="200"/>
              </a:spcAft>
            </a:pPr>
            <a:r>
              <a:rPr sz="1100" b="0" i="0" dirty="0">
                <a:solidFill>
                  <a:srgbClr val="333333"/>
                </a:solidFill>
                <a:latin typeface="微软雅黑" panose="020B0503020204020204" pitchFamily="34" charset="-122"/>
                <a:ea typeface="微软雅黑" panose="020B0503020204020204" pitchFamily="34" charset="-122"/>
              </a:rPr>
              <a:t>Cobalt mining-refining &lt; 0.01% of GDP, yet DRE=80% cuts 2027 GDP by 0.29% (US$61.4 bn; </a:t>
            </a:r>
            <a:r>
              <a:rPr sz="1100" b="0" i="0" dirty="0" err="1">
                <a:solidFill>
                  <a:srgbClr val="333333"/>
                </a:solidFill>
                <a:latin typeface="微软雅黑" panose="020B0503020204020204" pitchFamily="34" charset="-122"/>
                <a:ea typeface="微软雅黑" panose="020B0503020204020204" pitchFamily="34" charset="-122"/>
              </a:rPr>
              <a:t>VaR</a:t>
            </a:r>
            <a:r>
              <a:rPr sz="1100" b="0" i="0" dirty="0">
                <a:solidFill>
                  <a:srgbClr val="333333"/>
                </a:solidFill>
                <a:latin typeface="微软雅黑" panose="020B0503020204020204" pitchFamily="34" charset="-122"/>
                <a:ea typeface="微软雅黑" panose="020B0503020204020204" pitchFamily="34" charset="-122"/>
              </a:rPr>
              <a:t>₉₉ US$62.2 bn).</a:t>
            </a:r>
          </a:p>
        </p:txBody>
      </p:sp>
      <p:sp>
        <p:nvSpPr>
          <p:cNvPr id="16" name="Rectangle 15"/>
          <p:cNvSpPr/>
          <p:nvPr/>
        </p:nvSpPr>
        <p:spPr>
          <a:xfrm>
            <a:off x="587379" y="2926860"/>
            <a:ext cx="64008" cy="64008"/>
          </a:xfrm>
          <a:prstGeom prst="rect">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sz="2400">
              <a:latin typeface="微软雅黑" panose="020B0503020204020204" pitchFamily="34" charset="-122"/>
              <a:ea typeface="微软雅黑" panose="020B0503020204020204" pitchFamily="34" charset="-122"/>
            </a:endParaRPr>
          </a:p>
        </p:txBody>
      </p:sp>
      <p:sp>
        <p:nvSpPr>
          <p:cNvPr id="17" name="TextBox 16"/>
          <p:cNvSpPr txBox="1"/>
          <p:nvPr/>
        </p:nvSpPr>
        <p:spPr>
          <a:xfrm>
            <a:off x="733683" y="2776492"/>
            <a:ext cx="3218687" cy="551818"/>
          </a:xfrm>
          <a:prstGeom prst="rect">
            <a:avLst/>
          </a:prstGeom>
          <a:noFill/>
        </p:spPr>
        <p:txBody>
          <a:bodyPr wrap="square" lIns="36576" tIns="36576" rIns="36576" bIns="36576" anchor="t">
            <a:spAutoFit/>
          </a:bodyPr>
          <a:lstStyle/>
          <a:p>
            <a:pPr algn="l">
              <a:lnSpc>
                <a:spcPct val="150000"/>
              </a:lnSpc>
              <a:spcBef>
                <a:spcPts val="0"/>
              </a:spcBef>
              <a:spcAft>
                <a:spcPts val="200"/>
              </a:spcAft>
            </a:pPr>
            <a:r>
              <a:rPr sz="1100" b="0" i="0">
                <a:solidFill>
                  <a:srgbClr val="333333"/>
                </a:solidFill>
                <a:latin typeface="微软雅黑" panose="020B0503020204020204" pitchFamily="34" charset="-122"/>
                <a:ea typeface="微软雅黑" panose="020B0503020204020204" pitchFamily="34" charset="-122"/>
              </a:rPr>
              <a:t>Marginal damage rises with DRE → prevent entry into the severe-disruption range first.</a:t>
            </a:r>
          </a:p>
        </p:txBody>
      </p:sp>
      <p:sp>
        <p:nvSpPr>
          <p:cNvPr id="18" name="Rounded Rectangle 17"/>
          <p:cNvSpPr/>
          <p:nvPr/>
        </p:nvSpPr>
        <p:spPr>
          <a:xfrm>
            <a:off x="4171827" y="1450612"/>
            <a:ext cx="3675887" cy="1993392"/>
          </a:xfrm>
          <a:prstGeom prst="roundRect">
            <a:avLst>
              <a:gd name="adj" fmla="val 4000"/>
            </a:avLst>
          </a:prstGeom>
          <a:solidFill>
            <a:srgbClr val="F4F7FB"/>
          </a:solidFill>
          <a:ln w="15240">
            <a:solidFill>
              <a:srgbClr val="CFDC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19" name="Rounded Rectangle 18"/>
          <p:cNvSpPr/>
          <p:nvPr/>
        </p:nvSpPr>
        <p:spPr>
          <a:xfrm>
            <a:off x="4171827" y="1450612"/>
            <a:ext cx="3675887" cy="566928"/>
          </a:xfrm>
          <a:prstGeom prst="roundRect">
            <a:avLst>
              <a:gd name="adj" fmla="val 4000"/>
            </a:avLst>
          </a:prstGeom>
          <a:solidFill>
            <a:srgbClr val="C05A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20" name="Rectangle 19"/>
          <p:cNvSpPr/>
          <p:nvPr/>
        </p:nvSpPr>
        <p:spPr>
          <a:xfrm>
            <a:off x="4171827" y="1724932"/>
            <a:ext cx="3675887" cy="292608"/>
          </a:xfrm>
          <a:prstGeom prst="rect">
            <a:avLst/>
          </a:prstGeom>
          <a:solidFill>
            <a:srgbClr val="C05A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21" name="TextBox 20"/>
          <p:cNvSpPr txBox="1"/>
          <p:nvPr/>
        </p:nvSpPr>
        <p:spPr>
          <a:xfrm>
            <a:off x="4336418" y="1505476"/>
            <a:ext cx="822960" cy="412421"/>
          </a:xfrm>
          <a:prstGeom prst="rect">
            <a:avLst/>
          </a:prstGeom>
          <a:noFill/>
        </p:spPr>
        <p:txBody>
          <a:bodyPr wrap="square" lIns="36576" tIns="36576" rIns="36576" bIns="36576" anchor="t">
            <a:spAutoFit/>
          </a:bodyPr>
          <a:lstStyle/>
          <a:p>
            <a:pPr algn="l">
              <a:lnSpc>
                <a:spcPct val="100000"/>
              </a:lnSpc>
              <a:spcBef>
                <a:spcPts val="0"/>
              </a:spcBef>
              <a:spcAft>
                <a:spcPts val="200"/>
              </a:spcAft>
            </a:pPr>
            <a:r>
              <a:rPr sz="2200" b="1" i="0">
                <a:solidFill>
                  <a:srgbClr val="FFFFFF"/>
                </a:solidFill>
                <a:latin typeface="微软雅黑" panose="020B0503020204020204" pitchFamily="34" charset="-122"/>
                <a:ea typeface="微软雅黑" panose="020B0503020204020204" pitchFamily="34" charset="-122"/>
              </a:rPr>
              <a:t>02</a:t>
            </a:r>
          </a:p>
        </p:txBody>
      </p:sp>
      <p:sp>
        <p:nvSpPr>
          <p:cNvPr id="22" name="TextBox 21"/>
          <p:cNvSpPr txBox="1"/>
          <p:nvPr/>
        </p:nvSpPr>
        <p:spPr>
          <a:xfrm>
            <a:off x="5013075" y="1642347"/>
            <a:ext cx="2761487" cy="256609"/>
          </a:xfrm>
          <a:prstGeom prst="rect">
            <a:avLst/>
          </a:prstGeom>
          <a:noFill/>
        </p:spPr>
        <p:txBody>
          <a:bodyPr wrap="square" lIns="36576" tIns="36576" rIns="36576" bIns="36576" anchor="ctr">
            <a:spAutoFit/>
          </a:bodyPr>
          <a:lstStyle/>
          <a:p>
            <a:pPr algn="l">
              <a:lnSpc>
                <a:spcPct val="95000"/>
              </a:lnSpc>
              <a:spcBef>
                <a:spcPts val="0"/>
              </a:spcBef>
              <a:spcAft>
                <a:spcPts val="200"/>
              </a:spcAft>
            </a:pPr>
            <a:r>
              <a:rPr sz="1250" b="1" i="0">
                <a:solidFill>
                  <a:srgbClr val="FFFFFF"/>
                </a:solidFill>
                <a:latin typeface="微软雅黑" panose="020B0503020204020204" pitchFamily="34" charset="-122"/>
                <a:ea typeface="微软雅黑" panose="020B0503020204020204" pitchFamily="34" charset="-122"/>
              </a:rPr>
              <a:t>Asymmetric emissions effect</a:t>
            </a:r>
          </a:p>
        </p:txBody>
      </p:sp>
      <p:sp>
        <p:nvSpPr>
          <p:cNvPr id="23" name="Rectangle 22"/>
          <p:cNvSpPr/>
          <p:nvPr/>
        </p:nvSpPr>
        <p:spPr>
          <a:xfrm>
            <a:off x="4336418" y="2189244"/>
            <a:ext cx="64008" cy="64008"/>
          </a:xfrm>
          <a:prstGeom prst="rect">
            <a:avLst/>
          </a:prstGeom>
          <a:solidFill>
            <a:srgbClr val="C05A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sz="2400">
              <a:latin typeface="微软雅黑" panose="020B0503020204020204" pitchFamily="34" charset="-122"/>
              <a:ea typeface="微软雅黑" panose="020B0503020204020204" pitchFamily="34" charset="-122"/>
            </a:endParaRPr>
          </a:p>
        </p:txBody>
      </p:sp>
      <p:sp>
        <p:nvSpPr>
          <p:cNvPr id="24" name="TextBox 23"/>
          <p:cNvSpPr txBox="1"/>
          <p:nvPr/>
        </p:nvSpPr>
        <p:spPr>
          <a:xfrm>
            <a:off x="4473578" y="2043976"/>
            <a:ext cx="3218687" cy="805733"/>
          </a:xfrm>
          <a:prstGeom prst="rect">
            <a:avLst/>
          </a:prstGeom>
          <a:noFill/>
        </p:spPr>
        <p:txBody>
          <a:bodyPr wrap="square" lIns="36576" tIns="36576" rIns="36576" bIns="36576" anchor="t">
            <a:spAutoFit/>
          </a:bodyPr>
          <a:lstStyle/>
          <a:p>
            <a:pPr algn="l">
              <a:lnSpc>
                <a:spcPct val="150000"/>
              </a:lnSpc>
              <a:spcBef>
                <a:spcPts val="0"/>
              </a:spcBef>
              <a:spcAft>
                <a:spcPts val="200"/>
              </a:spcAft>
            </a:pPr>
            <a:r>
              <a:rPr sz="1100" b="0" i="0" dirty="0">
                <a:solidFill>
                  <a:srgbClr val="333333"/>
                </a:solidFill>
                <a:latin typeface="微软雅黑" panose="020B0503020204020204" pitchFamily="34" charset="-122"/>
                <a:ea typeface="微软雅黑" panose="020B0503020204020204" pitchFamily="34" charset="-122"/>
              </a:rPr>
              <a:t>Aggregate CO₂ barely moves (+2.55 Mt, +0.020%) but transport +141 Mt vs coal −98 Mt.</a:t>
            </a:r>
          </a:p>
        </p:txBody>
      </p:sp>
      <p:sp>
        <p:nvSpPr>
          <p:cNvPr id="25" name="Rectangle 24"/>
          <p:cNvSpPr/>
          <p:nvPr/>
        </p:nvSpPr>
        <p:spPr>
          <a:xfrm>
            <a:off x="4336418" y="2957340"/>
            <a:ext cx="64008" cy="64008"/>
          </a:xfrm>
          <a:prstGeom prst="rect">
            <a:avLst/>
          </a:prstGeom>
          <a:solidFill>
            <a:srgbClr val="C05A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sz="2400">
              <a:latin typeface="微软雅黑" panose="020B0503020204020204" pitchFamily="34" charset="-122"/>
              <a:ea typeface="微软雅黑" panose="020B0503020204020204" pitchFamily="34" charset="-122"/>
            </a:endParaRPr>
          </a:p>
        </p:txBody>
      </p:sp>
      <p:sp>
        <p:nvSpPr>
          <p:cNvPr id="26" name="TextBox 25"/>
          <p:cNvSpPr txBox="1"/>
          <p:nvPr/>
        </p:nvSpPr>
        <p:spPr>
          <a:xfrm>
            <a:off x="4473577" y="2807892"/>
            <a:ext cx="3218687" cy="551818"/>
          </a:xfrm>
          <a:prstGeom prst="rect">
            <a:avLst/>
          </a:prstGeom>
          <a:noFill/>
        </p:spPr>
        <p:txBody>
          <a:bodyPr wrap="square" lIns="36576" tIns="36576" rIns="36576" bIns="36576" anchor="t">
            <a:spAutoFit/>
          </a:bodyPr>
          <a:lstStyle/>
          <a:p>
            <a:pPr algn="l">
              <a:lnSpc>
                <a:spcPct val="150000"/>
              </a:lnSpc>
              <a:spcBef>
                <a:spcPts val="0"/>
              </a:spcBef>
              <a:spcAft>
                <a:spcPts val="200"/>
              </a:spcAft>
            </a:pPr>
            <a:r>
              <a:rPr sz="1100" b="0" i="0" dirty="0">
                <a:solidFill>
                  <a:srgbClr val="333333"/>
                </a:solidFill>
                <a:latin typeface="微软雅黑" panose="020B0503020204020204" pitchFamily="34" charset="-122"/>
                <a:ea typeface="微软雅黑" panose="020B0503020204020204" pitchFamily="34" charset="-122"/>
              </a:rPr>
              <a:t>Passive abatement from contraction masks a real electrification setback.</a:t>
            </a:r>
          </a:p>
        </p:txBody>
      </p:sp>
      <p:sp>
        <p:nvSpPr>
          <p:cNvPr id="27" name="Rounded Rectangle 26"/>
          <p:cNvSpPr/>
          <p:nvPr/>
        </p:nvSpPr>
        <p:spPr>
          <a:xfrm>
            <a:off x="7920866" y="1450612"/>
            <a:ext cx="3675887" cy="1993392"/>
          </a:xfrm>
          <a:prstGeom prst="roundRect">
            <a:avLst>
              <a:gd name="adj" fmla="val 4000"/>
            </a:avLst>
          </a:prstGeom>
          <a:solidFill>
            <a:srgbClr val="F4F7FB"/>
          </a:solidFill>
          <a:ln w="15240">
            <a:solidFill>
              <a:srgbClr val="CFDC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28" name="Rounded Rectangle 27"/>
          <p:cNvSpPr/>
          <p:nvPr/>
        </p:nvSpPr>
        <p:spPr>
          <a:xfrm>
            <a:off x="7920866" y="1450612"/>
            <a:ext cx="3675887" cy="566928"/>
          </a:xfrm>
          <a:prstGeom prst="roundRect">
            <a:avLst>
              <a:gd name="adj" fmla="val 4000"/>
            </a:avLst>
          </a:prstGeom>
          <a:solidFill>
            <a:srgbClr val="2E7D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29" name="Rectangle 28"/>
          <p:cNvSpPr/>
          <p:nvPr/>
        </p:nvSpPr>
        <p:spPr>
          <a:xfrm>
            <a:off x="7920866" y="1724932"/>
            <a:ext cx="3675887" cy="292608"/>
          </a:xfrm>
          <a:prstGeom prst="rect">
            <a:avLst/>
          </a:prstGeom>
          <a:solidFill>
            <a:srgbClr val="2E7D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30" name="TextBox 29"/>
          <p:cNvSpPr txBox="1"/>
          <p:nvPr/>
        </p:nvSpPr>
        <p:spPr>
          <a:xfrm>
            <a:off x="8085458" y="1505476"/>
            <a:ext cx="822960" cy="412421"/>
          </a:xfrm>
          <a:prstGeom prst="rect">
            <a:avLst/>
          </a:prstGeom>
          <a:noFill/>
        </p:spPr>
        <p:txBody>
          <a:bodyPr wrap="square" lIns="36576" tIns="36576" rIns="36576" bIns="36576" anchor="t">
            <a:spAutoFit/>
          </a:bodyPr>
          <a:lstStyle/>
          <a:p>
            <a:pPr algn="l">
              <a:lnSpc>
                <a:spcPct val="100000"/>
              </a:lnSpc>
              <a:spcBef>
                <a:spcPts val="0"/>
              </a:spcBef>
              <a:spcAft>
                <a:spcPts val="200"/>
              </a:spcAft>
            </a:pPr>
            <a:r>
              <a:rPr sz="2200" b="1" i="0">
                <a:solidFill>
                  <a:srgbClr val="FFFFFF"/>
                </a:solidFill>
                <a:latin typeface="微软雅黑" panose="020B0503020204020204" pitchFamily="34" charset="-122"/>
                <a:ea typeface="微软雅黑" panose="020B0503020204020204" pitchFamily="34" charset="-122"/>
              </a:rPr>
              <a:t>03</a:t>
            </a:r>
          </a:p>
        </p:txBody>
      </p:sp>
      <p:sp>
        <p:nvSpPr>
          <p:cNvPr id="31" name="TextBox 30"/>
          <p:cNvSpPr txBox="1"/>
          <p:nvPr/>
        </p:nvSpPr>
        <p:spPr>
          <a:xfrm>
            <a:off x="8762115" y="1642347"/>
            <a:ext cx="2761487" cy="256609"/>
          </a:xfrm>
          <a:prstGeom prst="rect">
            <a:avLst/>
          </a:prstGeom>
          <a:noFill/>
        </p:spPr>
        <p:txBody>
          <a:bodyPr wrap="square" lIns="36576" tIns="36576" rIns="36576" bIns="36576" anchor="ctr">
            <a:spAutoFit/>
          </a:bodyPr>
          <a:lstStyle/>
          <a:p>
            <a:pPr algn="l">
              <a:lnSpc>
                <a:spcPct val="95000"/>
              </a:lnSpc>
              <a:spcBef>
                <a:spcPts val="0"/>
              </a:spcBef>
              <a:spcAft>
                <a:spcPts val="200"/>
              </a:spcAft>
            </a:pPr>
            <a:r>
              <a:rPr sz="1250" b="1" i="0">
                <a:solidFill>
                  <a:srgbClr val="FFFFFF"/>
                </a:solidFill>
                <a:latin typeface="微软雅黑" panose="020B0503020204020204" pitchFamily="34" charset="-122"/>
                <a:ea typeface="微软雅黑" panose="020B0503020204020204" pitchFamily="34" charset="-122"/>
              </a:rPr>
              <a:t>Long-run transition reordering</a:t>
            </a:r>
          </a:p>
        </p:txBody>
      </p:sp>
      <p:sp>
        <p:nvSpPr>
          <p:cNvPr id="32" name="Rectangle 31"/>
          <p:cNvSpPr/>
          <p:nvPr/>
        </p:nvSpPr>
        <p:spPr>
          <a:xfrm>
            <a:off x="8085458" y="2199404"/>
            <a:ext cx="64008" cy="64008"/>
          </a:xfrm>
          <a:prstGeom prst="rect">
            <a:avLst/>
          </a:prstGeom>
          <a:solidFill>
            <a:srgbClr val="2E7D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sz="2400">
              <a:latin typeface="微软雅黑" panose="020B0503020204020204" pitchFamily="34" charset="-122"/>
              <a:ea typeface="微软雅黑" panose="020B0503020204020204" pitchFamily="34" charset="-122"/>
            </a:endParaRPr>
          </a:p>
        </p:txBody>
      </p:sp>
      <p:sp>
        <p:nvSpPr>
          <p:cNvPr id="33" name="TextBox 32"/>
          <p:cNvSpPr txBox="1"/>
          <p:nvPr/>
        </p:nvSpPr>
        <p:spPr>
          <a:xfrm>
            <a:off x="8228714" y="2066342"/>
            <a:ext cx="3218687" cy="551818"/>
          </a:xfrm>
          <a:prstGeom prst="rect">
            <a:avLst/>
          </a:prstGeom>
          <a:noFill/>
        </p:spPr>
        <p:txBody>
          <a:bodyPr wrap="square" lIns="36576" tIns="36576" rIns="36576" bIns="36576" anchor="t">
            <a:spAutoFit/>
          </a:bodyPr>
          <a:lstStyle/>
          <a:p>
            <a:pPr algn="l">
              <a:lnSpc>
                <a:spcPct val="150000"/>
              </a:lnSpc>
              <a:spcBef>
                <a:spcPts val="0"/>
              </a:spcBef>
              <a:spcAft>
                <a:spcPts val="200"/>
              </a:spcAft>
            </a:pPr>
            <a:r>
              <a:rPr sz="1100" b="0" i="0" dirty="0">
                <a:solidFill>
                  <a:srgbClr val="333333"/>
                </a:solidFill>
                <a:latin typeface="微软雅黑" panose="020B0503020204020204" pitchFamily="34" charset="-122"/>
                <a:ea typeface="微软雅黑" panose="020B0503020204020204" pitchFamily="34" charset="-122"/>
              </a:rPr>
              <a:t>The binding NDC cap redirects stranded EV/battery capital to wind, solar, nuclear, CCS.</a:t>
            </a:r>
          </a:p>
        </p:txBody>
      </p:sp>
      <p:sp>
        <p:nvSpPr>
          <p:cNvPr id="34" name="Rectangle 33"/>
          <p:cNvSpPr/>
          <p:nvPr/>
        </p:nvSpPr>
        <p:spPr>
          <a:xfrm>
            <a:off x="8085458" y="2743980"/>
            <a:ext cx="64008" cy="64008"/>
          </a:xfrm>
          <a:prstGeom prst="rect">
            <a:avLst/>
          </a:prstGeom>
          <a:solidFill>
            <a:srgbClr val="2E7D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sz="2400">
              <a:latin typeface="微软雅黑" panose="020B0503020204020204" pitchFamily="34" charset="-122"/>
              <a:ea typeface="微软雅黑" panose="020B0503020204020204" pitchFamily="34" charset="-122"/>
            </a:endParaRPr>
          </a:p>
        </p:txBody>
      </p:sp>
      <p:sp>
        <p:nvSpPr>
          <p:cNvPr id="35" name="TextBox 34"/>
          <p:cNvSpPr txBox="1"/>
          <p:nvPr/>
        </p:nvSpPr>
        <p:spPr>
          <a:xfrm>
            <a:off x="8231762" y="2593612"/>
            <a:ext cx="3218687" cy="551818"/>
          </a:xfrm>
          <a:prstGeom prst="rect">
            <a:avLst/>
          </a:prstGeom>
          <a:noFill/>
        </p:spPr>
        <p:txBody>
          <a:bodyPr wrap="square" lIns="36576" tIns="36576" rIns="36576" bIns="36576" anchor="t">
            <a:spAutoFit/>
          </a:bodyPr>
          <a:lstStyle/>
          <a:p>
            <a:pPr algn="l">
              <a:lnSpc>
                <a:spcPct val="150000"/>
              </a:lnSpc>
              <a:spcBef>
                <a:spcPts val="0"/>
              </a:spcBef>
              <a:spcAft>
                <a:spcPts val="200"/>
              </a:spcAft>
            </a:pPr>
            <a:r>
              <a:rPr sz="1100" b="0" i="0">
                <a:solidFill>
                  <a:srgbClr val="333333"/>
                </a:solidFill>
                <a:latin typeface="微软雅黑" panose="020B0503020204020204" pitchFamily="34" charset="-122"/>
                <a:ea typeface="微软雅黑" panose="020B0503020204020204" pitchFamily="34" charset="-122"/>
              </a:rPr>
              <a:t>Around 2040 GDP, energy and power effects all reverse from loss to gain.</a:t>
            </a:r>
          </a:p>
        </p:txBody>
      </p:sp>
      <p:sp>
        <p:nvSpPr>
          <p:cNvPr id="36" name="Rounded Rectangle 35"/>
          <p:cNvSpPr/>
          <p:nvPr/>
        </p:nvSpPr>
        <p:spPr>
          <a:xfrm>
            <a:off x="468505" y="4450153"/>
            <a:ext cx="11128248" cy="420624"/>
          </a:xfrm>
          <a:prstGeom prst="roundRect">
            <a:avLst>
              <a:gd name="adj" fmla="val 6000"/>
            </a:avLst>
          </a:prstGeom>
          <a:solidFill>
            <a:srgbClr val="0033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37" name="TextBox 36"/>
          <p:cNvSpPr txBox="1"/>
          <p:nvPr/>
        </p:nvSpPr>
        <p:spPr>
          <a:xfrm>
            <a:off x="468505" y="4523504"/>
            <a:ext cx="11128248" cy="273921"/>
          </a:xfrm>
          <a:prstGeom prst="rect">
            <a:avLst/>
          </a:prstGeom>
          <a:noFill/>
        </p:spPr>
        <p:txBody>
          <a:bodyPr wrap="square" lIns="36576" tIns="36576" rIns="36576" bIns="36576" anchor="ctr">
            <a:spAutoFit/>
          </a:bodyPr>
          <a:lstStyle/>
          <a:p>
            <a:pPr algn="ctr">
              <a:lnSpc>
                <a:spcPct val="100000"/>
              </a:lnSpc>
              <a:spcBef>
                <a:spcPts val="0"/>
              </a:spcBef>
              <a:spcAft>
                <a:spcPts val="200"/>
              </a:spcAft>
            </a:pPr>
            <a:r>
              <a:rPr sz="1300" b="1" i="0">
                <a:solidFill>
                  <a:srgbClr val="FFFFFF"/>
                </a:solidFill>
                <a:latin typeface="微软雅黑" panose="020B0503020204020204" pitchFamily="34" charset="-122"/>
                <a:ea typeface="微软雅黑" panose="020B0503020204020204" pitchFamily="34" charset="-122"/>
              </a:rPr>
              <a:t>Four policy levers</a:t>
            </a:r>
          </a:p>
        </p:txBody>
      </p:sp>
      <p:sp>
        <p:nvSpPr>
          <p:cNvPr id="38" name="Rounded Rectangle 37"/>
          <p:cNvSpPr/>
          <p:nvPr/>
        </p:nvSpPr>
        <p:spPr>
          <a:xfrm>
            <a:off x="468505" y="5036386"/>
            <a:ext cx="2715768" cy="1558458"/>
          </a:xfrm>
          <a:prstGeom prst="roundRect">
            <a:avLst>
              <a:gd name="adj" fmla="val 5000"/>
            </a:avLst>
          </a:prstGeom>
          <a:solidFill>
            <a:srgbClr val="F4F7FB"/>
          </a:solidFill>
          <a:ln w="12700">
            <a:solidFill>
              <a:srgbClr val="CFDC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39" name="Rectangle 38"/>
          <p:cNvSpPr/>
          <p:nvPr/>
        </p:nvSpPr>
        <p:spPr>
          <a:xfrm>
            <a:off x="468505" y="5036386"/>
            <a:ext cx="2715768" cy="64008"/>
          </a:xfrm>
          <a:prstGeom prst="rect">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40" name="TextBox 39"/>
          <p:cNvSpPr txBox="1"/>
          <p:nvPr/>
        </p:nvSpPr>
        <p:spPr>
          <a:xfrm>
            <a:off x="614809" y="5182690"/>
            <a:ext cx="2441448" cy="241989"/>
          </a:xfrm>
          <a:prstGeom prst="rect">
            <a:avLst/>
          </a:prstGeom>
          <a:noFill/>
        </p:spPr>
        <p:txBody>
          <a:bodyPr wrap="square" lIns="36576" tIns="36576" rIns="36576" bIns="36576" anchor="t">
            <a:spAutoFit/>
          </a:bodyPr>
          <a:lstStyle/>
          <a:p>
            <a:pPr algn="l">
              <a:lnSpc>
                <a:spcPct val="95000"/>
              </a:lnSpc>
              <a:spcBef>
                <a:spcPts val="0"/>
              </a:spcBef>
              <a:spcAft>
                <a:spcPts val="200"/>
              </a:spcAft>
            </a:pPr>
            <a:r>
              <a:rPr sz="1150" b="1" i="0">
                <a:solidFill>
                  <a:srgbClr val="003366"/>
                </a:solidFill>
                <a:latin typeface="微软雅黑" panose="020B0503020204020204" pitchFamily="34" charset="-122"/>
                <a:ea typeface="微软雅黑" panose="020B0503020204020204" pitchFamily="34" charset="-122"/>
              </a:rPr>
              <a:t>Strategic reserve</a:t>
            </a:r>
          </a:p>
        </p:txBody>
      </p:sp>
      <p:sp>
        <p:nvSpPr>
          <p:cNvPr id="41" name="TextBox 40"/>
          <p:cNvSpPr txBox="1"/>
          <p:nvPr/>
        </p:nvSpPr>
        <p:spPr>
          <a:xfrm>
            <a:off x="614809" y="5384874"/>
            <a:ext cx="2441448" cy="872226"/>
          </a:xfrm>
          <a:prstGeom prst="rect">
            <a:avLst/>
          </a:prstGeom>
          <a:noFill/>
        </p:spPr>
        <p:txBody>
          <a:bodyPr wrap="square" lIns="36576" tIns="36576" rIns="36576" bIns="36576" anchor="t">
            <a:spAutoFit/>
          </a:bodyPr>
          <a:lstStyle/>
          <a:p>
            <a:pPr>
              <a:lnSpc>
                <a:spcPct val="150000"/>
              </a:lnSpc>
              <a:spcBef>
                <a:spcPts val="0"/>
              </a:spcBef>
              <a:spcAft>
                <a:spcPts val="200"/>
              </a:spcAft>
            </a:pPr>
            <a:r>
              <a:rPr sz="1200" b="0" i="0" dirty="0">
                <a:solidFill>
                  <a:srgbClr val="333333"/>
                </a:solidFill>
                <a:latin typeface="微软雅黑" panose="020B0503020204020204" pitchFamily="34" charset="-122"/>
                <a:ea typeface="微软雅黑" panose="020B0503020204020204" pitchFamily="34" charset="-122"/>
              </a:rPr>
              <a:t>size to the short-run disruption-probability distribution; central-led, dynamic rotation.</a:t>
            </a:r>
          </a:p>
        </p:txBody>
      </p:sp>
      <p:sp>
        <p:nvSpPr>
          <p:cNvPr id="42" name="Rounded Rectangle 41"/>
          <p:cNvSpPr/>
          <p:nvPr/>
        </p:nvSpPr>
        <p:spPr>
          <a:xfrm>
            <a:off x="3252853" y="5036386"/>
            <a:ext cx="2715768" cy="1558458"/>
          </a:xfrm>
          <a:prstGeom prst="roundRect">
            <a:avLst>
              <a:gd name="adj" fmla="val 5000"/>
            </a:avLst>
          </a:prstGeom>
          <a:solidFill>
            <a:srgbClr val="F4F7FB"/>
          </a:solidFill>
          <a:ln w="12700">
            <a:solidFill>
              <a:srgbClr val="CFDC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43" name="Rectangle 42"/>
          <p:cNvSpPr/>
          <p:nvPr/>
        </p:nvSpPr>
        <p:spPr>
          <a:xfrm>
            <a:off x="3252853" y="5036386"/>
            <a:ext cx="2715768" cy="64008"/>
          </a:xfrm>
          <a:prstGeom prst="rect">
            <a:avLst/>
          </a:prstGeom>
          <a:solidFill>
            <a:srgbClr val="C05A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44" name="TextBox 43"/>
          <p:cNvSpPr txBox="1"/>
          <p:nvPr/>
        </p:nvSpPr>
        <p:spPr>
          <a:xfrm>
            <a:off x="3399157" y="5182690"/>
            <a:ext cx="2441448" cy="241989"/>
          </a:xfrm>
          <a:prstGeom prst="rect">
            <a:avLst/>
          </a:prstGeom>
          <a:noFill/>
        </p:spPr>
        <p:txBody>
          <a:bodyPr wrap="square" lIns="36576" tIns="36576" rIns="36576" bIns="36576" anchor="t">
            <a:spAutoFit/>
          </a:bodyPr>
          <a:lstStyle/>
          <a:p>
            <a:pPr algn="l">
              <a:lnSpc>
                <a:spcPct val="95000"/>
              </a:lnSpc>
              <a:spcBef>
                <a:spcPts val="0"/>
              </a:spcBef>
              <a:spcAft>
                <a:spcPts val="200"/>
              </a:spcAft>
            </a:pPr>
            <a:r>
              <a:rPr sz="1150" b="1" i="0">
                <a:solidFill>
                  <a:srgbClr val="003366"/>
                </a:solidFill>
                <a:latin typeface="微软雅黑" panose="020B0503020204020204" pitchFamily="34" charset="-122"/>
                <a:ea typeface="微软雅黑" panose="020B0503020204020204" pitchFamily="34" charset="-122"/>
              </a:rPr>
              <a:t>Trade diversification</a:t>
            </a:r>
          </a:p>
        </p:txBody>
      </p:sp>
      <p:sp>
        <p:nvSpPr>
          <p:cNvPr id="45" name="TextBox 44"/>
          <p:cNvSpPr txBox="1"/>
          <p:nvPr/>
        </p:nvSpPr>
        <p:spPr>
          <a:xfrm>
            <a:off x="3399157" y="5384874"/>
            <a:ext cx="2441448" cy="1149225"/>
          </a:xfrm>
          <a:prstGeom prst="rect">
            <a:avLst/>
          </a:prstGeom>
          <a:noFill/>
        </p:spPr>
        <p:txBody>
          <a:bodyPr wrap="square" lIns="36576" tIns="36576" rIns="36576" bIns="36576" anchor="t">
            <a:spAutoFit/>
          </a:bodyPr>
          <a:lstStyle/>
          <a:p>
            <a:pPr>
              <a:lnSpc>
                <a:spcPct val="150000"/>
              </a:lnSpc>
              <a:spcBef>
                <a:spcPts val="0"/>
              </a:spcBef>
              <a:spcAft>
                <a:spcPts val="200"/>
              </a:spcAft>
            </a:pPr>
            <a:r>
              <a:rPr sz="1200" b="0" i="0" dirty="0">
                <a:solidFill>
                  <a:srgbClr val="333333"/>
                </a:solidFill>
                <a:latin typeface="微软雅黑" panose="020B0503020204020204" pitchFamily="34" charset="-122"/>
                <a:ea typeface="微软雅黑" panose="020B0503020204020204" pitchFamily="34" charset="-122"/>
              </a:rPr>
              <a:t>upstream equity &amp; offtake in Indonesia, Philippines, Australia; avoid new single-source concentration.</a:t>
            </a:r>
          </a:p>
        </p:txBody>
      </p:sp>
      <p:sp>
        <p:nvSpPr>
          <p:cNvPr id="46" name="Rounded Rectangle 45"/>
          <p:cNvSpPr/>
          <p:nvPr/>
        </p:nvSpPr>
        <p:spPr>
          <a:xfrm>
            <a:off x="6037201" y="5036386"/>
            <a:ext cx="2715768" cy="1558458"/>
          </a:xfrm>
          <a:prstGeom prst="roundRect">
            <a:avLst>
              <a:gd name="adj" fmla="val 5000"/>
            </a:avLst>
          </a:prstGeom>
          <a:solidFill>
            <a:srgbClr val="F4F7FB"/>
          </a:solidFill>
          <a:ln w="12700">
            <a:solidFill>
              <a:srgbClr val="CFDC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47" name="Rectangle 46"/>
          <p:cNvSpPr/>
          <p:nvPr/>
        </p:nvSpPr>
        <p:spPr>
          <a:xfrm>
            <a:off x="6037201" y="5036386"/>
            <a:ext cx="2715768" cy="64008"/>
          </a:xfrm>
          <a:prstGeom prst="rect">
            <a:avLst/>
          </a:prstGeom>
          <a:solidFill>
            <a:srgbClr val="2E7D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48" name="TextBox 47"/>
          <p:cNvSpPr txBox="1"/>
          <p:nvPr/>
        </p:nvSpPr>
        <p:spPr>
          <a:xfrm>
            <a:off x="6183505" y="5182690"/>
            <a:ext cx="2441448" cy="241989"/>
          </a:xfrm>
          <a:prstGeom prst="rect">
            <a:avLst/>
          </a:prstGeom>
          <a:noFill/>
        </p:spPr>
        <p:txBody>
          <a:bodyPr wrap="square" lIns="36576" tIns="36576" rIns="36576" bIns="36576" anchor="t">
            <a:spAutoFit/>
          </a:bodyPr>
          <a:lstStyle/>
          <a:p>
            <a:pPr algn="l">
              <a:lnSpc>
                <a:spcPct val="95000"/>
              </a:lnSpc>
              <a:spcBef>
                <a:spcPts val="0"/>
              </a:spcBef>
              <a:spcAft>
                <a:spcPts val="200"/>
              </a:spcAft>
            </a:pPr>
            <a:r>
              <a:rPr sz="1150" b="1" i="0">
                <a:solidFill>
                  <a:srgbClr val="003366"/>
                </a:solidFill>
                <a:latin typeface="微软雅黑" panose="020B0503020204020204" pitchFamily="34" charset="-122"/>
                <a:ea typeface="微软雅黑" panose="020B0503020204020204" pitchFamily="34" charset="-122"/>
              </a:rPr>
              <a:t>Substitution &amp; recycling</a:t>
            </a:r>
          </a:p>
        </p:txBody>
      </p:sp>
      <p:sp>
        <p:nvSpPr>
          <p:cNvPr id="49" name="TextBox 48"/>
          <p:cNvSpPr txBox="1"/>
          <p:nvPr/>
        </p:nvSpPr>
        <p:spPr>
          <a:xfrm>
            <a:off x="6183505" y="5384874"/>
            <a:ext cx="2441448" cy="872226"/>
          </a:xfrm>
          <a:prstGeom prst="rect">
            <a:avLst/>
          </a:prstGeom>
          <a:noFill/>
        </p:spPr>
        <p:txBody>
          <a:bodyPr wrap="square" lIns="36576" tIns="36576" rIns="36576" bIns="36576" anchor="t">
            <a:spAutoFit/>
          </a:bodyPr>
          <a:lstStyle/>
          <a:p>
            <a:pPr>
              <a:lnSpc>
                <a:spcPct val="150000"/>
              </a:lnSpc>
              <a:spcBef>
                <a:spcPts val="0"/>
              </a:spcBef>
              <a:spcAft>
                <a:spcPts val="200"/>
              </a:spcAft>
            </a:pPr>
            <a:r>
              <a:rPr sz="1200" b="0" i="0">
                <a:solidFill>
                  <a:srgbClr val="333333"/>
                </a:solidFill>
                <a:latin typeface="微软雅黑" panose="020B0503020204020204" pitchFamily="34" charset="-122"/>
                <a:ea typeface="微软雅黑" panose="020B0503020204020204" pitchFamily="34" charset="-122"/>
              </a:rPr>
              <a:t>stable expectations for LFP, Mn-rich, Na-ion chemistries plus end-of-life battery recycling.</a:t>
            </a:r>
          </a:p>
        </p:txBody>
      </p:sp>
      <p:sp>
        <p:nvSpPr>
          <p:cNvPr id="50" name="Rounded Rectangle 49"/>
          <p:cNvSpPr/>
          <p:nvPr/>
        </p:nvSpPr>
        <p:spPr>
          <a:xfrm>
            <a:off x="8821549" y="5036386"/>
            <a:ext cx="2715768" cy="1558458"/>
          </a:xfrm>
          <a:prstGeom prst="roundRect">
            <a:avLst>
              <a:gd name="adj" fmla="val 5000"/>
            </a:avLst>
          </a:prstGeom>
          <a:solidFill>
            <a:srgbClr val="F4F7FB"/>
          </a:solidFill>
          <a:ln w="12700">
            <a:solidFill>
              <a:srgbClr val="CFDC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51" name="Rectangle 50"/>
          <p:cNvSpPr/>
          <p:nvPr/>
        </p:nvSpPr>
        <p:spPr>
          <a:xfrm>
            <a:off x="8821549" y="5036386"/>
            <a:ext cx="2715768" cy="64008"/>
          </a:xfrm>
          <a:prstGeom prst="rect">
            <a:avLst/>
          </a:prstGeom>
          <a:solidFill>
            <a:srgbClr val="B42A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52" name="TextBox 51"/>
          <p:cNvSpPr txBox="1"/>
          <p:nvPr/>
        </p:nvSpPr>
        <p:spPr>
          <a:xfrm>
            <a:off x="8967853" y="5182690"/>
            <a:ext cx="2441448" cy="241989"/>
          </a:xfrm>
          <a:prstGeom prst="rect">
            <a:avLst/>
          </a:prstGeom>
          <a:noFill/>
        </p:spPr>
        <p:txBody>
          <a:bodyPr wrap="square" lIns="36576" tIns="36576" rIns="36576" bIns="36576" anchor="t">
            <a:spAutoFit/>
          </a:bodyPr>
          <a:lstStyle/>
          <a:p>
            <a:pPr algn="l">
              <a:lnSpc>
                <a:spcPct val="95000"/>
              </a:lnSpc>
              <a:spcBef>
                <a:spcPts val="0"/>
              </a:spcBef>
              <a:spcAft>
                <a:spcPts val="200"/>
              </a:spcAft>
            </a:pPr>
            <a:r>
              <a:rPr sz="1150" b="1" i="0">
                <a:solidFill>
                  <a:srgbClr val="003366"/>
                </a:solidFill>
                <a:latin typeface="微软雅黑" panose="020B0503020204020204" pitchFamily="34" charset="-122"/>
                <a:ea typeface="微软雅黑" panose="020B0503020204020204" pitchFamily="34" charset="-122"/>
              </a:rPr>
              <a:t>Geopolitical watch</a:t>
            </a:r>
          </a:p>
        </p:txBody>
      </p:sp>
      <p:sp>
        <p:nvSpPr>
          <p:cNvPr id="53" name="TextBox 52"/>
          <p:cNvSpPr txBox="1"/>
          <p:nvPr/>
        </p:nvSpPr>
        <p:spPr>
          <a:xfrm>
            <a:off x="8967853" y="5384874"/>
            <a:ext cx="2441448" cy="1149225"/>
          </a:xfrm>
          <a:prstGeom prst="rect">
            <a:avLst/>
          </a:prstGeom>
          <a:noFill/>
        </p:spPr>
        <p:txBody>
          <a:bodyPr wrap="square" lIns="36576" tIns="36576" rIns="36576" bIns="36576" anchor="t">
            <a:spAutoFit/>
          </a:bodyPr>
          <a:lstStyle/>
          <a:p>
            <a:pPr>
              <a:lnSpc>
                <a:spcPct val="150000"/>
              </a:lnSpc>
              <a:spcBef>
                <a:spcPts val="0"/>
              </a:spcBef>
              <a:spcAft>
                <a:spcPts val="200"/>
              </a:spcAft>
            </a:pPr>
            <a:r>
              <a:rPr sz="1200" b="0" i="0">
                <a:solidFill>
                  <a:srgbClr val="333333"/>
                </a:solidFill>
                <a:latin typeface="微软雅黑" panose="020B0503020204020204" pitchFamily="34" charset="-122"/>
                <a:ea typeface="微软雅黑" panose="020B0503020204020204" pitchFamily="34" charset="-122"/>
              </a:rPr>
              <a:t>dynamic tracking of DRC mining policy &amp; conflict risk; hub-node marginal impact up to 25× edge nodes.</a:t>
            </a:r>
          </a:p>
        </p:txBody>
      </p:sp>
      <p:grpSp>
        <p:nvGrpSpPr>
          <p:cNvPr id="56" name="组合 55">
            <a:extLst>
              <a:ext uri="{FF2B5EF4-FFF2-40B4-BE49-F238E27FC236}">
                <a16:creationId xmlns:a16="http://schemas.microsoft.com/office/drawing/2014/main" id="{18AD2CE9-13FB-A5F7-135A-D834F06772E4}"/>
              </a:ext>
            </a:extLst>
          </p:cNvPr>
          <p:cNvGrpSpPr/>
          <p:nvPr/>
        </p:nvGrpSpPr>
        <p:grpSpPr>
          <a:xfrm>
            <a:off x="-835753" y="302052"/>
            <a:ext cx="1660770" cy="167665"/>
            <a:chOff x="6429877" y="2075668"/>
            <a:chExt cx="1982046" cy="109699"/>
          </a:xfrm>
          <a:solidFill>
            <a:srgbClr val="004E98"/>
          </a:solidFill>
        </p:grpSpPr>
        <p:sp>
          <p:nvSpPr>
            <p:cNvPr id="57" name="矩形: 圆角 26">
              <a:extLst>
                <a:ext uri="{FF2B5EF4-FFF2-40B4-BE49-F238E27FC236}">
                  <a16:creationId xmlns:a16="http://schemas.microsoft.com/office/drawing/2014/main" id="{F4DA6AA2-48AB-4FFF-D457-B6AA805C2E2D}"/>
                </a:ext>
              </a:extLst>
            </p:cNvPr>
            <p:cNvSpPr/>
            <p:nvPr/>
          </p:nvSpPr>
          <p:spPr>
            <a:xfrm>
              <a:off x="6429877" y="2112613"/>
              <a:ext cx="1769958" cy="34289"/>
            </a:xfrm>
            <a:prstGeom prst="roundRect">
              <a:avLst>
                <a:gd name="adj" fmla="val 50000"/>
              </a:avLst>
            </a:prstGeom>
            <a:grp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8" name="矩形: 圆角 41">
              <a:extLst>
                <a:ext uri="{FF2B5EF4-FFF2-40B4-BE49-F238E27FC236}">
                  <a16:creationId xmlns:a16="http://schemas.microsoft.com/office/drawing/2014/main" id="{362DC7A4-6E11-5153-D7C4-53D6E7272275}"/>
                </a:ext>
              </a:extLst>
            </p:cNvPr>
            <p:cNvSpPr/>
            <p:nvPr/>
          </p:nvSpPr>
          <p:spPr>
            <a:xfrm>
              <a:off x="7736923" y="2171867"/>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9" name="矩形: 圆角 42">
              <a:extLst>
                <a:ext uri="{FF2B5EF4-FFF2-40B4-BE49-F238E27FC236}">
                  <a16:creationId xmlns:a16="http://schemas.microsoft.com/office/drawing/2014/main" id="{21C9823C-83CD-598B-DC0A-3C9BBE502390}"/>
                </a:ext>
              </a:extLst>
            </p:cNvPr>
            <p:cNvSpPr/>
            <p:nvPr/>
          </p:nvSpPr>
          <p:spPr>
            <a:xfrm>
              <a:off x="7648945" y="2075668"/>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60" name="文本框 59">
            <a:extLst>
              <a:ext uri="{FF2B5EF4-FFF2-40B4-BE49-F238E27FC236}">
                <a16:creationId xmlns:a16="http://schemas.microsoft.com/office/drawing/2014/main" id="{BECFA440-CAF8-9FF9-CBA4-558710C58B78}"/>
              </a:ext>
            </a:extLst>
          </p:cNvPr>
          <p:cNvSpPr txBox="1"/>
          <p:nvPr/>
        </p:nvSpPr>
        <p:spPr>
          <a:xfrm>
            <a:off x="936228" y="178604"/>
            <a:ext cx="10996342" cy="523220"/>
          </a:xfrm>
          <a:prstGeom prst="rect">
            <a:avLst/>
          </a:prstGeom>
          <a:noFill/>
        </p:spPr>
        <p:txBody>
          <a:bodyPr wrap="square" rtlCol="0">
            <a:spAutoFit/>
          </a:bodyPr>
          <a:lstStyle/>
          <a:p>
            <a:pPr>
              <a:spcAft>
                <a:spcPts val="200"/>
              </a:spcAft>
            </a:pPr>
            <a:r>
              <a:rPr lang="en-US" altLang="zh-CN" sz="2800" b="1" dirty="0">
                <a:solidFill>
                  <a:srgbClr val="404040"/>
                </a:solidFill>
                <a:latin typeface="微软雅黑" panose="020B0503020204020204" pitchFamily="34" charset="-122"/>
                <a:ea typeface="微软雅黑" panose="020B0503020204020204" pitchFamily="34" charset="-122"/>
              </a:rPr>
              <a:t>Conclusion</a:t>
            </a:r>
          </a:p>
        </p:txBody>
      </p:sp>
      <p:cxnSp>
        <p:nvCxnSpPr>
          <p:cNvPr id="61" name="直线连接符 48">
            <a:extLst>
              <a:ext uri="{FF2B5EF4-FFF2-40B4-BE49-F238E27FC236}">
                <a16:creationId xmlns:a16="http://schemas.microsoft.com/office/drawing/2014/main" id="{4284C7FA-CB96-A52D-AC44-43120DE0B820}"/>
              </a:ext>
            </a:extLst>
          </p:cNvPr>
          <p:cNvCxnSpPr>
            <a:cxnSpLocks/>
          </p:cNvCxnSpPr>
          <p:nvPr/>
        </p:nvCxnSpPr>
        <p:spPr>
          <a:xfrm>
            <a:off x="936228" y="716692"/>
            <a:ext cx="10801927" cy="0"/>
          </a:xfrm>
          <a:prstGeom prst="line">
            <a:avLst/>
          </a:prstGeom>
        </p:spPr>
        <p:style>
          <a:lnRef idx="1">
            <a:schemeClr val="accent1"/>
          </a:lnRef>
          <a:fillRef idx="0">
            <a:schemeClr val="accent1"/>
          </a:fillRef>
          <a:effectRef idx="0">
            <a:schemeClr val="accent1"/>
          </a:effectRef>
          <a:fontRef idx="minor">
            <a:schemeClr val="tx1"/>
          </a:fontRef>
        </p:style>
      </p:cxnSp>
      <p:sp>
        <p:nvSpPr>
          <p:cNvPr id="63" name="文本框 62">
            <a:extLst>
              <a:ext uri="{FF2B5EF4-FFF2-40B4-BE49-F238E27FC236}">
                <a16:creationId xmlns:a16="http://schemas.microsoft.com/office/drawing/2014/main" id="{7C94D214-1E1D-FDDE-B411-D365B193AF0D}"/>
              </a:ext>
            </a:extLst>
          </p:cNvPr>
          <p:cNvSpPr txBox="1"/>
          <p:nvPr/>
        </p:nvSpPr>
        <p:spPr>
          <a:xfrm>
            <a:off x="408757" y="3621516"/>
            <a:ext cx="11783243" cy="584775"/>
          </a:xfrm>
          <a:prstGeom prst="rect">
            <a:avLst/>
          </a:prstGeom>
          <a:noFill/>
        </p:spPr>
        <p:txBody>
          <a:bodyPr wrap="square">
            <a:spAutoFit/>
          </a:bodyPr>
          <a:lstStyle/>
          <a:p>
            <a:r>
              <a:rPr lang="en-US" altLang="zh-CN" sz="1600" b="0" i="0" dirty="0">
                <a:solidFill>
                  <a:srgbClr val="333333"/>
                </a:solidFill>
                <a:latin typeface="微软雅黑" panose="020B0503020204020204" pitchFamily="34" charset="-122"/>
                <a:ea typeface="微软雅黑" panose="020B0503020204020204" pitchFamily="34" charset="-122"/>
              </a:rPr>
              <a:t>A mineral worth &lt;0.02% of GDP can swing the macroeconomy by tens of US$ bn in the short run — yet under a binding carbon cap, the same disruption </a:t>
            </a:r>
            <a:r>
              <a:rPr lang="en-US" altLang="zh-CN" sz="1600" b="1" i="1" dirty="0">
                <a:solidFill>
                  <a:srgbClr val="2E7D46"/>
                </a:solidFill>
                <a:latin typeface="微软雅黑" panose="020B0503020204020204" pitchFamily="34" charset="-122"/>
                <a:ea typeface="微软雅黑" panose="020B0503020204020204" pitchFamily="34" charset="-122"/>
              </a:rPr>
              <a:t>accelerates</a:t>
            </a:r>
            <a:r>
              <a:rPr lang="en-US" altLang="zh-CN" sz="1600" b="0" i="0" dirty="0">
                <a:solidFill>
                  <a:srgbClr val="333333"/>
                </a:solidFill>
                <a:latin typeface="微软雅黑" panose="020B0503020204020204" pitchFamily="34" charset="-122"/>
                <a:ea typeface="微软雅黑" panose="020B0503020204020204" pitchFamily="34" charset="-122"/>
              </a:rPr>
              <a:t> the clean-energy transition in the long run!</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8305312-FBC2-C242-5DDE-83203D216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2759" y="520596"/>
            <a:ext cx="2046482" cy="1394639"/>
          </a:xfrm>
          <a:prstGeom prst="rect">
            <a:avLst/>
          </a:prstGeom>
        </p:spPr>
      </p:pic>
      <p:sp>
        <p:nvSpPr>
          <p:cNvPr id="5" name="TextBox 5">
            <a:extLst>
              <a:ext uri="{FF2B5EF4-FFF2-40B4-BE49-F238E27FC236}">
                <a16:creationId xmlns:a16="http://schemas.microsoft.com/office/drawing/2014/main" id="{AA59A4FA-BE3F-D705-C683-1DEC89269869}"/>
              </a:ext>
            </a:extLst>
          </p:cNvPr>
          <p:cNvSpPr txBox="1"/>
          <p:nvPr/>
        </p:nvSpPr>
        <p:spPr>
          <a:xfrm>
            <a:off x="366268" y="2905760"/>
            <a:ext cx="11274552" cy="689420"/>
          </a:xfrm>
          <a:prstGeom prst="rect">
            <a:avLst/>
          </a:prstGeom>
          <a:noFill/>
        </p:spPr>
        <p:txBody>
          <a:bodyPr wrap="square" lIns="36576" tIns="36576" rIns="36576" bIns="36576" anchor="t">
            <a:spAutoFit/>
          </a:bodyPr>
          <a:lstStyle/>
          <a:p>
            <a:pPr algn="ctr">
              <a:lnSpc>
                <a:spcPct val="100000"/>
              </a:lnSpc>
              <a:spcBef>
                <a:spcPts val="0"/>
              </a:spcBef>
              <a:spcAft>
                <a:spcPts val="200"/>
              </a:spcAft>
            </a:pPr>
            <a:r>
              <a:rPr sz="4000" b="1" i="0" dirty="0">
                <a:solidFill>
                  <a:schemeClr val="accent1">
                    <a:lumMod val="50000"/>
                  </a:schemeClr>
                </a:solidFill>
                <a:latin typeface="微软雅黑" panose="020B0503020204020204" pitchFamily="34" charset="-122"/>
                <a:ea typeface="微软雅黑" panose="020B0503020204020204" pitchFamily="34" charset="-122"/>
              </a:rPr>
              <a:t>Thank you</a:t>
            </a:r>
          </a:p>
        </p:txBody>
      </p:sp>
      <p:sp>
        <p:nvSpPr>
          <p:cNvPr id="7" name="TextBox 6">
            <a:extLst>
              <a:ext uri="{FF2B5EF4-FFF2-40B4-BE49-F238E27FC236}">
                <a16:creationId xmlns:a16="http://schemas.microsoft.com/office/drawing/2014/main" id="{F9899EB6-EAA3-3080-952F-920B7AE2B175}"/>
              </a:ext>
            </a:extLst>
          </p:cNvPr>
          <p:cNvSpPr txBox="1"/>
          <p:nvPr/>
        </p:nvSpPr>
        <p:spPr>
          <a:xfrm>
            <a:off x="457200" y="3835400"/>
            <a:ext cx="11274552" cy="331757"/>
          </a:xfrm>
          <a:prstGeom prst="rect">
            <a:avLst/>
          </a:prstGeom>
          <a:noFill/>
        </p:spPr>
        <p:txBody>
          <a:bodyPr wrap="square" lIns="36576" tIns="36576" rIns="36576" bIns="36576" anchor="t">
            <a:spAutoFit/>
          </a:bodyPr>
          <a:lstStyle/>
          <a:p>
            <a:pPr algn="ctr">
              <a:lnSpc>
                <a:spcPct val="105000"/>
              </a:lnSpc>
              <a:spcBef>
                <a:spcPts val="0"/>
              </a:spcBef>
              <a:spcAft>
                <a:spcPts val="200"/>
              </a:spcAft>
            </a:pPr>
            <a:r>
              <a:rPr sz="1700" b="1" i="0" dirty="0">
                <a:solidFill>
                  <a:srgbClr val="003366"/>
                </a:solidFill>
                <a:latin typeface="微软雅黑" panose="020B0503020204020204" pitchFamily="34" charset="-122"/>
                <a:ea typeface="微软雅黑" panose="020B0503020204020204" pitchFamily="34" charset="-122"/>
              </a:rPr>
              <a:t>Impacts of Cobalt Supply-Chain Disruption on China's Decarbonization Pathway</a:t>
            </a:r>
          </a:p>
        </p:txBody>
      </p:sp>
      <p:sp>
        <p:nvSpPr>
          <p:cNvPr id="8" name="TextBox 7">
            <a:extLst>
              <a:ext uri="{FF2B5EF4-FFF2-40B4-BE49-F238E27FC236}">
                <a16:creationId xmlns:a16="http://schemas.microsoft.com/office/drawing/2014/main" id="{9065F966-D23B-C8A7-0ED3-43B34C08DFE1}"/>
              </a:ext>
            </a:extLst>
          </p:cNvPr>
          <p:cNvSpPr txBox="1"/>
          <p:nvPr/>
        </p:nvSpPr>
        <p:spPr>
          <a:xfrm>
            <a:off x="457200" y="4475480"/>
            <a:ext cx="11274552" cy="273921"/>
          </a:xfrm>
          <a:prstGeom prst="rect">
            <a:avLst/>
          </a:prstGeom>
          <a:noFill/>
        </p:spPr>
        <p:txBody>
          <a:bodyPr wrap="square" lIns="36576" tIns="36576" rIns="36576" bIns="36576" anchor="t">
            <a:spAutoFit/>
          </a:bodyPr>
          <a:lstStyle/>
          <a:p>
            <a:pPr algn="ctr">
              <a:lnSpc>
                <a:spcPct val="100000"/>
              </a:lnSpc>
              <a:spcBef>
                <a:spcPts val="0"/>
              </a:spcBef>
              <a:spcAft>
                <a:spcPts val="200"/>
              </a:spcAft>
            </a:pPr>
            <a:r>
              <a:rPr sz="1300" b="0" i="0">
                <a:solidFill>
                  <a:srgbClr val="333333"/>
                </a:solidFill>
                <a:latin typeface="微软雅黑" panose="020B0503020204020204" pitchFamily="34" charset="-122"/>
                <a:ea typeface="微软雅黑" panose="020B0503020204020204" pitchFamily="34" charset="-122"/>
              </a:rPr>
              <a:t>Yuanchen Sun · Sanmang Wu · Shantong Li · Jianwu He</a:t>
            </a:r>
          </a:p>
        </p:txBody>
      </p:sp>
      <p:sp>
        <p:nvSpPr>
          <p:cNvPr id="9" name="TextBox 8">
            <a:extLst>
              <a:ext uri="{FF2B5EF4-FFF2-40B4-BE49-F238E27FC236}">
                <a16:creationId xmlns:a16="http://schemas.microsoft.com/office/drawing/2014/main" id="{E2FF4962-75D0-DBB0-74C7-F7CABBE3E559}"/>
              </a:ext>
            </a:extLst>
          </p:cNvPr>
          <p:cNvSpPr txBox="1"/>
          <p:nvPr/>
        </p:nvSpPr>
        <p:spPr>
          <a:xfrm>
            <a:off x="457200" y="4841240"/>
            <a:ext cx="11274552" cy="258532"/>
          </a:xfrm>
          <a:prstGeom prst="rect">
            <a:avLst/>
          </a:prstGeom>
          <a:noFill/>
        </p:spPr>
        <p:txBody>
          <a:bodyPr wrap="square" lIns="36576" tIns="36576" rIns="36576" bIns="36576" anchor="t">
            <a:spAutoFit/>
          </a:bodyPr>
          <a:lstStyle/>
          <a:p>
            <a:pPr algn="ctr">
              <a:lnSpc>
                <a:spcPct val="100000"/>
              </a:lnSpc>
              <a:spcBef>
                <a:spcPts val="0"/>
              </a:spcBef>
              <a:spcAft>
                <a:spcPts val="200"/>
              </a:spcAft>
            </a:pPr>
            <a:r>
              <a:rPr sz="1200" b="0" i="1">
                <a:solidFill>
                  <a:srgbClr val="707070"/>
                </a:solidFill>
                <a:latin typeface="微软雅黑" panose="020B0503020204020204" pitchFamily="34" charset="-122"/>
                <a:ea typeface="微软雅黑" panose="020B0503020204020204" pitchFamily="34" charset="-122"/>
              </a:rPr>
              <a:t>28th IIOA Conference · 23 June 2026</a:t>
            </a:r>
          </a:p>
        </p:txBody>
      </p:sp>
    </p:spTree>
    <p:extLst>
      <p:ext uri="{BB962C8B-B14F-4D97-AF65-F5344CB8AC3E}">
        <p14:creationId xmlns:p14="http://schemas.microsoft.com/office/powerpoint/2010/main" val="2328739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62298F2-103E-EF2E-F251-BE83F854DBBB}"/>
              </a:ext>
            </a:extLst>
          </p:cNvPr>
          <p:cNvPicPr>
            <a:picLocks noChangeAspect="1"/>
          </p:cNvPicPr>
          <p:nvPr/>
        </p:nvPicPr>
        <p:blipFill rotWithShape="1">
          <a:blip r:embed="rId3">
            <a:extLst>
              <a:ext uri="{28A0092B-C50C-407E-A947-70E740481C1C}">
                <a14:useLocalDpi xmlns:a14="http://schemas.microsoft.com/office/drawing/2010/main" val="0"/>
              </a:ext>
            </a:extLst>
          </a:blip>
          <a:srcRect l="15381" r="14753"/>
          <a:stretch/>
        </p:blipFill>
        <p:spPr>
          <a:xfrm>
            <a:off x="4936572" y="6297105"/>
            <a:ext cx="575035" cy="560895"/>
          </a:xfrm>
          <a:prstGeom prst="rect">
            <a:avLst/>
          </a:prstGeom>
        </p:spPr>
      </p:pic>
      <p:sp>
        <p:nvSpPr>
          <p:cNvPr id="5" name="文本框 4">
            <a:extLst>
              <a:ext uri="{FF2B5EF4-FFF2-40B4-BE49-F238E27FC236}">
                <a16:creationId xmlns:a16="http://schemas.microsoft.com/office/drawing/2014/main" id="{F8402028-03EF-9E49-C3C4-1643ED3F2CA3}"/>
              </a:ext>
            </a:extLst>
          </p:cNvPr>
          <p:cNvSpPr txBox="1"/>
          <p:nvPr/>
        </p:nvSpPr>
        <p:spPr>
          <a:xfrm>
            <a:off x="5846822" y="1159404"/>
            <a:ext cx="4847681" cy="3892861"/>
          </a:xfrm>
          <a:prstGeom prst="rect">
            <a:avLst/>
          </a:prstGeom>
          <a:noFill/>
        </p:spPr>
        <p:txBody>
          <a:bodyPr wrap="square" rtlCol="0">
            <a:spAutoFit/>
          </a:bodyPr>
          <a:lstStyle/>
          <a:p>
            <a:pPr marL="457200" lvl="0" indent="-457200" algn="just">
              <a:lnSpc>
                <a:spcPct val="150000"/>
              </a:lnSpc>
              <a:buFont typeface="Wingdings" panose="05000000000000000000" pitchFamily="2" charset="2"/>
              <a:buChar char="Ø"/>
              <a:defRPr/>
            </a:pPr>
            <a:r>
              <a:rPr lang="en-US" altLang="zh-CN" sz="2800" b="1"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Motivation</a:t>
            </a:r>
          </a:p>
          <a:p>
            <a:pPr marL="457200" lvl="0" indent="-457200" algn="just">
              <a:lnSpc>
                <a:spcPct val="150000"/>
              </a:lnSpc>
              <a:buFont typeface="Wingdings" panose="05000000000000000000" pitchFamily="2" charset="2"/>
              <a:buChar char="Ø"/>
              <a:defRPr/>
            </a:pPr>
            <a:r>
              <a:rPr lang="en-US" altLang="zh-CN" sz="2800" b="1"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Research Question</a:t>
            </a:r>
          </a:p>
          <a:p>
            <a:pPr marL="457200" lvl="0" indent="-457200" algn="just">
              <a:lnSpc>
                <a:spcPct val="150000"/>
              </a:lnSpc>
              <a:buFont typeface="Wingdings" panose="05000000000000000000" pitchFamily="2" charset="2"/>
              <a:buChar char="Ø"/>
              <a:defRPr/>
            </a:pPr>
            <a:r>
              <a:rPr lang="en-US" altLang="zh-CN" sz="2800" b="1"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Methodology-DRCCGE</a:t>
            </a:r>
          </a:p>
          <a:p>
            <a:pPr marL="457200" lvl="0" indent="-457200" algn="just">
              <a:lnSpc>
                <a:spcPct val="150000"/>
              </a:lnSpc>
              <a:buFont typeface="Wingdings" panose="05000000000000000000" pitchFamily="2" charset="2"/>
              <a:buChar char="Ø"/>
              <a:defRPr/>
            </a:pPr>
            <a:r>
              <a:rPr lang="en-US" altLang="zh-CN" sz="2800" b="1"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Split IO Table</a:t>
            </a:r>
          </a:p>
          <a:p>
            <a:pPr marL="457200" lvl="0" indent="-457200" algn="just">
              <a:lnSpc>
                <a:spcPct val="150000"/>
              </a:lnSpc>
              <a:buFont typeface="Wingdings" panose="05000000000000000000" pitchFamily="2" charset="2"/>
              <a:buChar char="Ø"/>
              <a:defRPr/>
            </a:pPr>
            <a:r>
              <a:rPr lang="en-US" altLang="zh-CN" sz="2800" b="1"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Result</a:t>
            </a:r>
          </a:p>
          <a:p>
            <a:pPr marL="457200" lvl="0" indent="-457200" algn="just">
              <a:lnSpc>
                <a:spcPct val="150000"/>
              </a:lnSpc>
              <a:buFont typeface="Wingdings" panose="05000000000000000000" pitchFamily="2" charset="2"/>
              <a:buChar char="Ø"/>
              <a:defRPr/>
            </a:pPr>
            <a:r>
              <a:rPr lang="en-US" altLang="zh-CN" sz="2800" b="1"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Conclusion</a:t>
            </a:r>
          </a:p>
        </p:txBody>
      </p:sp>
      <p:sp>
        <p:nvSpPr>
          <p:cNvPr id="2" name="文本框 1">
            <a:extLst>
              <a:ext uri="{FF2B5EF4-FFF2-40B4-BE49-F238E27FC236}">
                <a16:creationId xmlns:a16="http://schemas.microsoft.com/office/drawing/2014/main" id="{3458EAF6-D3C2-20AC-767E-24945483062C}"/>
              </a:ext>
            </a:extLst>
          </p:cNvPr>
          <p:cNvSpPr txBox="1"/>
          <p:nvPr/>
        </p:nvSpPr>
        <p:spPr>
          <a:xfrm>
            <a:off x="1770242" y="2684643"/>
            <a:ext cx="3094546" cy="1323439"/>
          </a:xfrm>
          <a:prstGeom prst="rect">
            <a:avLst/>
          </a:prstGeom>
          <a:solidFill>
            <a:schemeClr val="bg1"/>
          </a:solidFill>
        </p:spPr>
        <p:txBody>
          <a:bodyPr wrap="square" rtlCol="0">
            <a:spAutoFit/>
          </a:bodyPr>
          <a:lstStyle/>
          <a:p>
            <a:pPr algn="l"/>
            <a:r>
              <a:rPr lang="en-US" altLang="zh-CN" sz="4000" b="1" dirty="0">
                <a:solidFill>
                  <a:schemeClr val="tx2"/>
                </a:solidFill>
                <a:latin typeface="微软雅黑" panose="020B0503020204020204" pitchFamily="34" charset="-122"/>
                <a:ea typeface="微软雅黑" panose="020B0503020204020204" pitchFamily="34" charset="-122"/>
              </a:rPr>
              <a:t>CONTENTS</a:t>
            </a:r>
          </a:p>
          <a:p>
            <a:pPr algn="l"/>
            <a:endParaRPr lang="zh-CN" altLang="en-US" sz="4000" b="1" dirty="0">
              <a:solidFill>
                <a:schemeClr val="tx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37180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13C804E-B006-DE71-C658-D53E42A6F036}"/>
              </a:ext>
            </a:extLst>
          </p:cNvPr>
          <p:cNvPicPr>
            <a:picLocks noChangeAspect="1"/>
          </p:cNvPicPr>
          <p:nvPr/>
        </p:nvPicPr>
        <p:blipFill>
          <a:blip r:embed="rId3"/>
          <a:stretch>
            <a:fillRect/>
          </a:stretch>
        </p:blipFill>
        <p:spPr>
          <a:xfrm>
            <a:off x="11292453" y="152400"/>
            <a:ext cx="396274" cy="463336"/>
          </a:xfrm>
          <a:prstGeom prst="rect">
            <a:avLst/>
          </a:prstGeom>
        </p:spPr>
      </p:pic>
      <p:grpSp>
        <p:nvGrpSpPr>
          <p:cNvPr id="6" name="组合 5">
            <a:extLst>
              <a:ext uri="{FF2B5EF4-FFF2-40B4-BE49-F238E27FC236}">
                <a16:creationId xmlns:a16="http://schemas.microsoft.com/office/drawing/2014/main" id="{D5C76FDA-DA8F-97A4-59A6-9FF7B721C542}"/>
              </a:ext>
            </a:extLst>
          </p:cNvPr>
          <p:cNvGrpSpPr/>
          <p:nvPr/>
        </p:nvGrpSpPr>
        <p:grpSpPr>
          <a:xfrm>
            <a:off x="-835753" y="302052"/>
            <a:ext cx="1660770" cy="167665"/>
            <a:chOff x="6429877" y="2075668"/>
            <a:chExt cx="1982046" cy="109699"/>
          </a:xfrm>
          <a:solidFill>
            <a:srgbClr val="004E98"/>
          </a:solidFill>
        </p:grpSpPr>
        <p:sp>
          <p:nvSpPr>
            <p:cNvPr id="7" name="矩形: 圆角 26">
              <a:extLst>
                <a:ext uri="{FF2B5EF4-FFF2-40B4-BE49-F238E27FC236}">
                  <a16:creationId xmlns:a16="http://schemas.microsoft.com/office/drawing/2014/main" id="{57E3CA6D-D461-94ED-73B7-D9BF5F2F30D8}"/>
                </a:ext>
              </a:extLst>
            </p:cNvPr>
            <p:cNvSpPr/>
            <p:nvPr/>
          </p:nvSpPr>
          <p:spPr>
            <a:xfrm>
              <a:off x="6429877" y="2112613"/>
              <a:ext cx="1769958" cy="34289"/>
            </a:xfrm>
            <a:prstGeom prst="roundRect">
              <a:avLst>
                <a:gd name="adj" fmla="val 50000"/>
              </a:avLst>
            </a:prstGeom>
            <a:grp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矩形: 圆角 41">
              <a:extLst>
                <a:ext uri="{FF2B5EF4-FFF2-40B4-BE49-F238E27FC236}">
                  <a16:creationId xmlns:a16="http://schemas.microsoft.com/office/drawing/2014/main" id="{6069E37A-EC9C-F9C4-255B-7BEFA24E2D8F}"/>
                </a:ext>
              </a:extLst>
            </p:cNvPr>
            <p:cNvSpPr/>
            <p:nvPr/>
          </p:nvSpPr>
          <p:spPr>
            <a:xfrm>
              <a:off x="7736923" y="2171867"/>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矩形: 圆角 42">
              <a:extLst>
                <a:ext uri="{FF2B5EF4-FFF2-40B4-BE49-F238E27FC236}">
                  <a16:creationId xmlns:a16="http://schemas.microsoft.com/office/drawing/2014/main" id="{2C3F7F6F-9257-8EEC-AA01-294B94CA7B1E}"/>
                </a:ext>
              </a:extLst>
            </p:cNvPr>
            <p:cNvSpPr/>
            <p:nvPr/>
          </p:nvSpPr>
          <p:spPr>
            <a:xfrm>
              <a:off x="7648945" y="2075668"/>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0" name="文本框 9">
            <a:extLst>
              <a:ext uri="{FF2B5EF4-FFF2-40B4-BE49-F238E27FC236}">
                <a16:creationId xmlns:a16="http://schemas.microsoft.com/office/drawing/2014/main" id="{34451CC5-298F-9306-B1A3-23F54B994D9D}"/>
              </a:ext>
            </a:extLst>
          </p:cNvPr>
          <p:cNvSpPr txBox="1"/>
          <p:nvPr/>
        </p:nvSpPr>
        <p:spPr>
          <a:xfrm>
            <a:off x="936228" y="178604"/>
            <a:ext cx="9630172" cy="523220"/>
          </a:xfrm>
          <a:prstGeom prst="rect">
            <a:avLst/>
          </a:prstGeom>
          <a:noFill/>
        </p:spPr>
        <p:txBody>
          <a:bodyPr wrap="square" rtlCol="0">
            <a:spAutoFit/>
          </a:bodyPr>
          <a:lstStyle/>
          <a:p>
            <a:pPr lvl="0"/>
            <a:r>
              <a:rPr kumimoji="1" lang="en-US" altLang="zh-CN" sz="28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Motivation</a:t>
            </a:r>
            <a:endParaRPr kumimoji="1" lang="zh-CN" altLang="en-US" sz="28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12" name="直线连接符 48">
            <a:extLst>
              <a:ext uri="{FF2B5EF4-FFF2-40B4-BE49-F238E27FC236}">
                <a16:creationId xmlns:a16="http://schemas.microsoft.com/office/drawing/2014/main" id="{3372B5DB-A000-C171-711B-CD243379340C}"/>
              </a:ext>
            </a:extLst>
          </p:cNvPr>
          <p:cNvCxnSpPr>
            <a:cxnSpLocks/>
          </p:cNvCxnSpPr>
          <p:nvPr/>
        </p:nvCxnSpPr>
        <p:spPr>
          <a:xfrm>
            <a:off x="936228" y="716692"/>
            <a:ext cx="10801927"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内容占位符 2">
            <a:extLst>
              <a:ext uri="{FF2B5EF4-FFF2-40B4-BE49-F238E27FC236}">
                <a16:creationId xmlns:a16="http://schemas.microsoft.com/office/drawing/2014/main" id="{44E084AE-B684-E915-4405-CC87B7BCE4C4}"/>
              </a:ext>
            </a:extLst>
          </p:cNvPr>
          <p:cNvSpPr txBox="1">
            <a:spLocks/>
          </p:cNvSpPr>
          <p:nvPr/>
        </p:nvSpPr>
        <p:spPr>
          <a:xfrm>
            <a:off x="6587313" y="817649"/>
            <a:ext cx="5365245" cy="6476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lnSpc>
                <a:spcPct val="100000"/>
              </a:lnSpc>
            </a:pP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文本框 2">
            <a:extLst>
              <a:ext uri="{FF2B5EF4-FFF2-40B4-BE49-F238E27FC236}">
                <a16:creationId xmlns:a16="http://schemas.microsoft.com/office/drawing/2014/main" id="{0920D660-FBD9-37FE-C6C8-8A9EE08578B7}"/>
              </a:ext>
            </a:extLst>
          </p:cNvPr>
          <p:cNvSpPr txBox="1"/>
          <p:nvPr/>
        </p:nvSpPr>
        <p:spPr>
          <a:xfrm>
            <a:off x="284826" y="6425859"/>
            <a:ext cx="5025901" cy="400110"/>
          </a:xfrm>
          <a:prstGeom prst="rect">
            <a:avLst/>
          </a:prstGeom>
          <a:noFill/>
        </p:spPr>
        <p:txBody>
          <a:bodyPr wrap="square">
            <a:spAutoFit/>
          </a:bodyPr>
          <a:lstStyle/>
          <a:p>
            <a:pPr lvl="0"/>
            <a:r>
              <a:rPr lang="en-US" altLang="zh-CN" sz="1000" dirty="0">
                <a:latin typeface="微软雅黑" panose="020B0503020204020204" pitchFamily="34" charset="-122"/>
                <a:ea typeface="微软雅黑" panose="020B0503020204020204" pitchFamily="34" charset="-122"/>
              </a:rPr>
              <a:t>Fig. Net avoided well-to-wheel greenhouse gas emissions from EV deployment</a:t>
            </a:r>
          </a:p>
          <a:p>
            <a:r>
              <a:rPr lang="en-US" altLang="zh-CN" sz="1000" dirty="0" err="1">
                <a:latin typeface="微软雅黑" panose="020B0503020204020204" pitchFamily="34" charset="-122"/>
                <a:ea typeface="微软雅黑" panose="020B0503020204020204" pitchFamily="34" charset="-122"/>
              </a:rPr>
              <a:t>Source:IEA</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 </a:t>
            </a:r>
            <a:r>
              <a:rPr lang="en-US" altLang="zh-CN" sz="1000" dirty="0">
                <a:latin typeface="微软雅黑" panose="020B0503020204020204" pitchFamily="34" charset="-122"/>
                <a:ea typeface="微软雅黑" panose="020B0503020204020204" pitchFamily="34" charset="-122"/>
              </a:rPr>
              <a:t>Global EV Outlook 2026</a:t>
            </a:r>
            <a:endParaRPr lang="zh-CN" altLang="en-US" sz="1000" dirty="0">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3DB7A77E-7C2B-9D5C-311E-B7B45847A46E}"/>
              </a:ext>
            </a:extLst>
          </p:cNvPr>
          <p:cNvPicPr>
            <a:picLocks noChangeAspect="1"/>
          </p:cNvPicPr>
          <p:nvPr/>
        </p:nvPicPr>
        <p:blipFill>
          <a:blip r:embed="rId4"/>
          <a:stretch>
            <a:fillRect/>
          </a:stretch>
        </p:blipFill>
        <p:spPr>
          <a:xfrm>
            <a:off x="302424" y="1831947"/>
            <a:ext cx="4644432" cy="1917073"/>
          </a:xfrm>
          <a:prstGeom prst="rect">
            <a:avLst/>
          </a:prstGeom>
        </p:spPr>
      </p:pic>
      <p:sp>
        <p:nvSpPr>
          <p:cNvPr id="14" name="文本框 13">
            <a:extLst>
              <a:ext uri="{FF2B5EF4-FFF2-40B4-BE49-F238E27FC236}">
                <a16:creationId xmlns:a16="http://schemas.microsoft.com/office/drawing/2014/main" id="{5C67D718-B1E9-26D8-36BC-CD53FC750E35}"/>
              </a:ext>
            </a:extLst>
          </p:cNvPr>
          <p:cNvSpPr txBox="1"/>
          <p:nvPr/>
        </p:nvSpPr>
        <p:spPr>
          <a:xfrm>
            <a:off x="1115948" y="3742175"/>
            <a:ext cx="3363656" cy="246221"/>
          </a:xfrm>
          <a:prstGeom prst="rect">
            <a:avLst/>
          </a:prstGeom>
          <a:noFill/>
        </p:spPr>
        <p:txBody>
          <a:bodyPr wrap="square">
            <a:spAutoFit/>
          </a:bodyPr>
          <a:lstStyle/>
          <a:p>
            <a:r>
              <a:rPr lang="en-US" altLang="zh-CN" sz="1000" dirty="0">
                <a:latin typeface="微软雅黑" panose="020B0503020204020204" pitchFamily="34" charset="-122"/>
                <a:ea typeface="微软雅黑" panose="020B0503020204020204" pitchFamily="34" charset="-122"/>
              </a:rPr>
              <a:t>Fig. Electric Vehicle sales globally and sales share</a:t>
            </a:r>
          </a:p>
        </p:txBody>
      </p:sp>
      <p:pic>
        <p:nvPicPr>
          <p:cNvPr id="25" name="图片 24">
            <a:extLst>
              <a:ext uri="{FF2B5EF4-FFF2-40B4-BE49-F238E27FC236}">
                <a16:creationId xmlns:a16="http://schemas.microsoft.com/office/drawing/2014/main" id="{F56216B4-528F-C7F0-B817-122D3F47987F}"/>
              </a:ext>
            </a:extLst>
          </p:cNvPr>
          <p:cNvPicPr>
            <a:picLocks noChangeAspect="1"/>
          </p:cNvPicPr>
          <p:nvPr/>
        </p:nvPicPr>
        <p:blipFill>
          <a:blip r:embed="rId5"/>
          <a:stretch>
            <a:fillRect/>
          </a:stretch>
        </p:blipFill>
        <p:spPr>
          <a:xfrm>
            <a:off x="820844" y="4825552"/>
            <a:ext cx="3835435" cy="1643757"/>
          </a:xfrm>
          <a:prstGeom prst="rect">
            <a:avLst/>
          </a:prstGeom>
        </p:spPr>
      </p:pic>
      <p:pic>
        <p:nvPicPr>
          <p:cNvPr id="17" name="图片 16">
            <a:extLst>
              <a:ext uri="{FF2B5EF4-FFF2-40B4-BE49-F238E27FC236}">
                <a16:creationId xmlns:a16="http://schemas.microsoft.com/office/drawing/2014/main" id="{47173924-1095-2184-7746-61C1F168D0F4}"/>
              </a:ext>
            </a:extLst>
          </p:cNvPr>
          <p:cNvPicPr>
            <a:picLocks noChangeAspect="1"/>
          </p:cNvPicPr>
          <p:nvPr/>
        </p:nvPicPr>
        <p:blipFill>
          <a:blip r:embed="rId6"/>
          <a:stretch>
            <a:fillRect/>
          </a:stretch>
        </p:blipFill>
        <p:spPr>
          <a:xfrm>
            <a:off x="7009319" y="2233857"/>
            <a:ext cx="4298224" cy="2230741"/>
          </a:xfrm>
          <a:prstGeom prst="rect">
            <a:avLst/>
          </a:prstGeom>
        </p:spPr>
      </p:pic>
      <p:sp>
        <p:nvSpPr>
          <p:cNvPr id="18" name="文本框 17">
            <a:extLst>
              <a:ext uri="{FF2B5EF4-FFF2-40B4-BE49-F238E27FC236}">
                <a16:creationId xmlns:a16="http://schemas.microsoft.com/office/drawing/2014/main" id="{2A9FAD06-847A-835E-B6E9-C4B594CFB15E}"/>
              </a:ext>
            </a:extLst>
          </p:cNvPr>
          <p:cNvSpPr txBox="1"/>
          <p:nvPr/>
        </p:nvSpPr>
        <p:spPr>
          <a:xfrm>
            <a:off x="6888031" y="4552287"/>
            <a:ext cx="4800696" cy="400110"/>
          </a:xfrm>
          <a:prstGeom prst="rect">
            <a:avLst/>
          </a:prstGeom>
          <a:noFill/>
        </p:spPr>
        <p:txBody>
          <a:bodyPr wrap="square">
            <a:spAutoFit/>
          </a:bodyPr>
          <a:lstStyle/>
          <a:p>
            <a:pPr lvl="0">
              <a:defRPr/>
            </a:pPr>
            <a:r>
              <a:rPr lang="en-US" altLang="zh-CN" sz="10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Figure 3: Global distribution of cobalt mine production and consumption </a:t>
            </a:r>
          </a:p>
          <a:p>
            <a:pPr lvl="0">
              <a:defRPr/>
            </a:pPr>
            <a:r>
              <a:rPr lang="en-US" altLang="zh-CN" sz="10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Data sources: USGS, UN Comtrade</a:t>
            </a:r>
            <a:endParaRPr kumimoji="0" lang="en-US" altLang="zh-CN" sz="1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1" name="Shape 32">
            <a:extLst>
              <a:ext uri="{FF2B5EF4-FFF2-40B4-BE49-F238E27FC236}">
                <a16:creationId xmlns:a16="http://schemas.microsoft.com/office/drawing/2014/main" id="{7E687316-EB05-C9A5-BA78-01453F619A28}"/>
              </a:ext>
            </a:extLst>
          </p:cNvPr>
          <p:cNvSpPr/>
          <p:nvPr/>
        </p:nvSpPr>
        <p:spPr>
          <a:xfrm>
            <a:off x="338138" y="1360072"/>
            <a:ext cx="5626185" cy="419100"/>
          </a:xfrm>
          <a:prstGeom prst="rect">
            <a:avLst/>
          </a:prstGeom>
          <a:solidFill>
            <a:srgbClr val="01499F"/>
          </a:solidFill>
          <a:ln/>
        </p:spPr>
        <p:txBody>
          <a:bodyPr/>
          <a:lstStyle/>
          <a:p>
            <a:endParaRPr lang="zh-CN" altLang="en-US" dirty="0"/>
          </a:p>
        </p:txBody>
      </p:sp>
      <p:pic>
        <p:nvPicPr>
          <p:cNvPr id="32" name="Image 17" descr="preencoded.png">
            <a:extLst>
              <a:ext uri="{FF2B5EF4-FFF2-40B4-BE49-F238E27FC236}">
                <a16:creationId xmlns:a16="http://schemas.microsoft.com/office/drawing/2014/main" id="{3DBE2D64-C82C-7155-5308-F2235FC573C6}"/>
              </a:ext>
            </a:extLst>
          </p:cNvPr>
          <p:cNvPicPr>
            <a:picLocks noChangeAspect="1"/>
          </p:cNvPicPr>
          <p:nvPr/>
        </p:nvPicPr>
        <p:blipFill>
          <a:blip r:embed="rId7"/>
          <a:stretch>
            <a:fillRect/>
          </a:stretch>
        </p:blipFill>
        <p:spPr>
          <a:xfrm>
            <a:off x="430074" y="1392288"/>
            <a:ext cx="400050" cy="342900"/>
          </a:xfrm>
          <a:prstGeom prst="rect">
            <a:avLst/>
          </a:prstGeom>
        </p:spPr>
      </p:pic>
      <p:sp>
        <p:nvSpPr>
          <p:cNvPr id="33" name="Text 33">
            <a:extLst>
              <a:ext uri="{FF2B5EF4-FFF2-40B4-BE49-F238E27FC236}">
                <a16:creationId xmlns:a16="http://schemas.microsoft.com/office/drawing/2014/main" id="{A14B2803-0172-F048-5156-37B730FBF3B8}"/>
              </a:ext>
            </a:extLst>
          </p:cNvPr>
          <p:cNvSpPr/>
          <p:nvPr/>
        </p:nvSpPr>
        <p:spPr>
          <a:xfrm>
            <a:off x="936228" y="1421916"/>
            <a:ext cx="5651085" cy="310684"/>
          </a:xfrm>
          <a:prstGeom prst="rect">
            <a:avLst/>
          </a:prstGeom>
          <a:noFill/>
          <a:ln/>
        </p:spPr>
        <p:txBody>
          <a:bodyPr wrap="none" lIns="0" tIns="0" rIns="0" bIns="0" rtlCol="0" anchor="ctr">
            <a:normAutofit fontScale="92500" lnSpcReduction="10000"/>
          </a:bodyPr>
          <a:lstStyle/>
          <a:p>
            <a:r>
              <a:rPr lang="en-US" altLang="zh-CN" sz="1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China is the world's largest EV-manufacturing hub</a:t>
            </a:r>
          </a:p>
          <a:p>
            <a:r>
              <a:rPr lang="en-US" sz="900" b="1" dirty="0">
                <a:solidFill>
                  <a:schemeClr val="accent4">
                    <a:lumMod val="40000"/>
                    <a:lumOff val="60000"/>
                  </a:schemeClr>
                </a:solidFill>
                <a:latin typeface="微软雅黑" panose="020B0503020204020204" pitchFamily="34" charset="-122"/>
                <a:ea typeface="微软雅黑" panose="020B0503020204020204" pitchFamily="34" charset="-122"/>
                <a:cs typeface="Rubik" pitchFamily="34" charset="-120"/>
              </a:rPr>
              <a:t>(IEA Global EV Outlook 2025)</a:t>
            </a:r>
            <a:endParaRPr lang="en-US" sz="1400" dirty="0">
              <a:solidFill>
                <a:schemeClr val="accent4">
                  <a:lumMod val="40000"/>
                  <a:lumOff val="60000"/>
                </a:schemeClr>
              </a:solidFill>
              <a:latin typeface="微软雅黑" panose="020B0503020204020204" pitchFamily="34" charset="-122"/>
              <a:ea typeface="微软雅黑" panose="020B0503020204020204" pitchFamily="34" charset="-122"/>
            </a:endParaRPr>
          </a:p>
        </p:txBody>
      </p:sp>
      <p:sp>
        <p:nvSpPr>
          <p:cNvPr id="34" name="Text 24">
            <a:extLst>
              <a:ext uri="{FF2B5EF4-FFF2-40B4-BE49-F238E27FC236}">
                <a16:creationId xmlns:a16="http://schemas.microsoft.com/office/drawing/2014/main" id="{B87D0894-A1D8-9BBB-CBA0-D1B9780EDFB9}"/>
              </a:ext>
            </a:extLst>
          </p:cNvPr>
          <p:cNvSpPr/>
          <p:nvPr/>
        </p:nvSpPr>
        <p:spPr>
          <a:xfrm>
            <a:off x="3673599" y="4438202"/>
            <a:ext cx="677545" cy="342900"/>
          </a:xfrm>
          <a:prstGeom prst="rect">
            <a:avLst/>
          </a:prstGeom>
          <a:noFill/>
          <a:ln/>
        </p:spPr>
        <p:txBody>
          <a:bodyPr wrap="none" lIns="0" tIns="0" rIns="0" bIns="0" rtlCol="0" anchor="ctr">
            <a:normAutofit/>
          </a:bodyPr>
          <a:lstStyle/>
          <a:p>
            <a:pPr marL="0" indent="0" algn="ctr">
              <a:buNone/>
            </a:pPr>
            <a:r>
              <a:rPr lang="en-US" sz="690" dirty="0">
                <a:solidFill>
                  <a:srgbClr val="7A7D8D"/>
                </a:solidFill>
                <a:latin typeface="微软雅黑" panose="020B0503020204020204" pitchFamily="34" charset="-122"/>
                <a:ea typeface="微软雅黑" panose="020B0503020204020204" pitchFamily="34" charset="-122"/>
                <a:cs typeface="Wix Madefor Display" pitchFamily="34" charset="-120"/>
              </a:rPr>
              <a:t>Reduces oil</a:t>
            </a:r>
            <a:endParaRPr lang="en-US" sz="690" dirty="0">
              <a:latin typeface="微软雅黑" panose="020B0503020204020204" pitchFamily="34" charset="-122"/>
              <a:ea typeface="微软雅黑" panose="020B0503020204020204" pitchFamily="34" charset="-122"/>
            </a:endParaRPr>
          </a:p>
          <a:p>
            <a:pPr marL="0" indent="0" algn="ctr">
              <a:buNone/>
            </a:pPr>
            <a:r>
              <a:rPr lang="en-US" sz="690" dirty="0">
                <a:solidFill>
                  <a:srgbClr val="7A7D8D"/>
                </a:solidFill>
                <a:latin typeface="微软雅黑" panose="020B0503020204020204" pitchFamily="34" charset="-122"/>
                <a:ea typeface="微软雅黑" panose="020B0503020204020204" pitchFamily="34" charset="-122"/>
                <a:cs typeface="Wix Madefor Display" pitchFamily="34" charset="-120"/>
              </a:rPr>
              <a:t>dependence &amp;</a:t>
            </a:r>
            <a:endParaRPr lang="en-US" sz="690" dirty="0">
              <a:latin typeface="微软雅黑" panose="020B0503020204020204" pitchFamily="34" charset="-122"/>
              <a:ea typeface="微软雅黑" panose="020B0503020204020204" pitchFamily="34" charset="-122"/>
            </a:endParaRPr>
          </a:p>
          <a:p>
            <a:pPr marL="0" indent="0" algn="ctr">
              <a:buNone/>
            </a:pPr>
            <a:r>
              <a:rPr lang="en-US" sz="690" dirty="0">
                <a:solidFill>
                  <a:srgbClr val="7A7D8D"/>
                </a:solidFill>
                <a:latin typeface="微软雅黑" panose="020B0503020204020204" pitchFamily="34" charset="-122"/>
                <a:ea typeface="微软雅黑" panose="020B0503020204020204" pitchFamily="34" charset="-122"/>
                <a:cs typeface="Wix Madefor Display" pitchFamily="34" charset="-120"/>
              </a:rPr>
              <a:t>emissions</a:t>
            </a:r>
            <a:endParaRPr lang="en-US" sz="690" dirty="0">
              <a:latin typeface="微软雅黑" panose="020B0503020204020204" pitchFamily="34" charset="-122"/>
              <a:ea typeface="微软雅黑" panose="020B0503020204020204" pitchFamily="34" charset="-122"/>
            </a:endParaRPr>
          </a:p>
        </p:txBody>
      </p:sp>
      <p:pic>
        <p:nvPicPr>
          <p:cNvPr id="35" name="Image 5" descr="preencoded.png">
            <a:extLst>
              <a:ext uri="{FF2B5EF4-FFF2-40B4-BE49-F238E27FC236}">
                <a16:creationId xmlns:a16="http://schemas.microsoft.com/office/drawing/2014/main" id="{863CCED8-ABF8-92C0-C0C3-57921A485C8A}"/>
              </a:ext>
            </a:extLst>
          </p:cNvPr>
          <p:cNvPicPr>
            <a:picLocks noChangeAspect="1"/>
          </p:cNvPicPr>
          <p:nvPr/>
        </p:nvPicPr>
        <p:blipFill>
          <a:blip r:embed="rId8"/>
          <a:stretch>
            <a:fillRect/>
          </a:stretch>
        </p:blipFill>
        <p:spPr>
          <a:xfrm>
            <a:off x="3812347" y="4095302"/>
            <a:ext cx="393700" cy="304800"/>
          </a:xfrm>
          <a:prstGeom prst="rect">
            <a:avLst/>
          </a:prstGeom>
        </p:spPr>
      </p:pic>
      <p:pic>
        <p:nvPicPr>
          <p:cNvPr id="36" name="Image 6" descr="preencoded.png">
            <a:extLst>
              <a:ext uri="{FF2B5EF4-FFF2-40B4-BE49-F238E27FC236}">
                <a16:creationId xmlns:a16="http://schemas.microsoft.com/office/drawing/2014/main" id="{D1755E3D-65FA-F9F8-67B9-110661DCB3AE}"/>
              </a:ext>
            </a:extLst>
          </p:cNvPr>
          <p:cNvPicPr>
            <a:picLocks noChangeAspect="1"/>
          </p:cNvPicPr>
          <p:nvPr/>
        </p:nvPicPr>
        <p:blipFill>
          <a:blip r:embed="rId9"/>
          <a:stretch>
            <a:fillRect/>
          </a:stretch>
        </p:blipFill>
        <p:spPr>
          <a:xfrm>
            <a:off x="3596447" y="4120702"/>
            <a:ext cx="31750" cy="698500"/>
          </a:xfrm>
          <a:prstGeom prst="rect">
            <a:avLst/>
          </a:prstGeom>
        </p:spPr>
      </p:pic>
      <p:sp>
        <p:nvSpPr>
          <p:cNvPr id="37" name="Text 25">
            <a:extLst>
              <a:ext uri="{FF2B5EF4-FFF2-40B4-BE49-F238E27FC236}">
                <a16:creationId xmlns:a16="http://schemas.microsoft.com/office/drawing/2014/main" id="{D9722467-2193-8556-0188-C7F6DA1DB0A3}"/>
              </a:ext>
            </a:extLst>
          </p:cNvPr>
          <p:cNvSpPr/>
          <p:nvPr/>
        </p:nvSpPr>
        <p:spPr>
          <a:xfrm>
            <a:off x="2738562" y="4431852"/>
            <a:ext cx="852170" cy="355600"/>
          </a:xfrm>
          <a:prstGeom prst="rect">
            <a:avLst/>
          </a:prstGeom>
          <a:noFill/>
          <a:ln/>
        </p:spPr>
        <p:txBody>
          <a:bodyPr wrap="none" lIns="0" tIns="0" rIns="0" bIns="0" rtlCol="0" anchor="ctr">
            <a:normAutofit/>
          </a:bodyPr>
          <a:lstStyle/>
          <a:p>
            <a:pPr marL="0" indent="0" algn="ctr">
              <a:buNone/>
            </a:pPr>
            <a:r>
              <a:rPr lang="en-US" sz="760" dirty="0">
                <a:solidFill>
                  <a:srgbClr val="797D8C"/>
                </a:solidFill>
                <a:latin typeface="微软雅黑" panose="020B0503020204020204" pitchFamily="34" charset="-122"/>
                <a:ea typeface="微软雅黑" panose="020B0503020204020204" pitchFamily="34" charset="-122"/>
                <a:cs typeface="Gabarito" pitchFamily="34" charset="-120"/>
              </a:rPr>
              <a:t>Supports NDC-</a:t>
            </a:r>
            <a:endParaRPr lang="en-US" sz="760" dirty="0">
              <a:latin typeface="微软雅黑" panose="020B0503020204020204" pitchFamily="34" charset="-122"/>
              <a:ea typeface="微软雅黑" panose="020B0503020204020204" pitchFamily="34" charset="-122"/>
            </a:endParaRPr>
          </a:p>
          <a:p>
            <a:pPr marL="0" indent="0" algn="ctr">
              <a:buNone/>
            </a:pPr>
            <a:r>
              <a:rPr lang="en-US" sz="760" dirty="0">
                <a:solidFill>
                  <a:srgbClr val="797D8C"/>
                </a:solidFill>
                <a:latin typeface="微软雅黑" panose="020B0503020204020204" pitchFamily="34" charset="-122"/>
                <a:ea typeface="微软雅黑" panose="020B0503020204020204" pitchFamily="34" charset="-122"/>
                <a:cs typeface="Gabarito" pitchFamily="34" charset="-120"/>
              </a:rPr>
              <a:t>oriented transport</a:t>
            </a:r>
            <a:endParaRPr lang="en-US" sz="760" dirty="0">
              <a:latin typeface="微软雅黑" panose="020B0503020204020204" pitchFamily="34" charset="-122"/>
              <a:ea typeface="微软雅黑" panose="020B0503020204020204" pitchFamily="34" charset="-122"/>
            </a:endParaRPr>
          </a:p>
          <a:p>
            <a:pPr marL="0" indent="0" algn="ctr">
              <a:buNone/>
            </a:pPr>
            <a:r>
              <a:rPr lang="en-US" sz="760" dirty="0">
                <a:solidFill>
                  <a:srgbClr val="797D8C"/>
                </a:solidFill>
                <a:latin typeface="微软雅黑" panose="020B0503020204020204" pitchFamily="34" charset="-122"/>
                <a:ea typeface="微软雅黑" panose="020B0503020204020204" pitchFamily="34" charset="-122"/>
                <a:cs typeface="Gabarito" pitchFamily="34" charset="-120"/>
              </a:rPr>
              <a:t>decarbonization</a:t>
            </a:r>
            <a:endParaRPr lang="en-US" sz="760" dirty="0">
              <a:latin typeface="微软雅黑" panose="020B0503020204020204" pitchFamily="34" charset="-122"/>
              <a:ea typeface="微软雅黑" panose="020B0503020204020204" pitchFamily="34" charset="-122"/>
            </a:endParaRPr>
          </a:p>
        </p:txBody>
      </p:sp>
      <p:pic>
        <p:nvPicPr>
          <p:cNvPr id="38" name="Image 7" descr="preencoded.png">
            <a:extLst>
              <a:ext uri="{FF2B5EF4-FFF2-40B4-BE49-F238E27FC236}">
                <a16:creationId xmlns:a16="http://schemas.microsoft.com/office/drawing/2014/main" id="{F312F5E2-AA5A-33DC-4605-B703906EC0FF}"/>
              </a:ext>
            </a:extLst>
          </p:cNvPr>
          <p:cNvPicPr>
            <a:picLocks noChangeAspect="1"/>
          </p:cNvPicPr>
          <p:nvPr/>
        </p:nvPicPr>
        <p:blipFill>
          <a:blip r:embed="rId10"/>
          <a:stretch>
            <a:fillRect/>
          </a:stretch>
        </p:blipFill>
        <p:spPr>
          <a:xfrm>
            <a:off x="2967797" y="4088952"/>
            <a:ext cx="374650" cy="292100"/>
          </a:xfrm>
          <a:prstGeom prst="rect">
            <a:avLst/>
          </a:prstGeom>
        </p:spPr>
      </p:pic>
      <p:pic>
        <p:nvPicPr>
          <p:cNvPr id="39" name="Image 8" descr="preencoded.png">
            <a:extLst>
              <a:ext uri="{FF2B5EF4-FFF2-40B4-BE49-F238E27FC236}">
                <a16:creationId xmlns:a16="http://schemas.microsoft.com/office/drawing/2014/main" id="{B0677F40-E9BC-5E2C-2506-ACCD9927B2A6}"/>
              </a:ext>
            </a:extLst>
          </p:cNvPr>
          <p:cNvPicPr>
            <a:picLocks noChangeAspect="1"/>
          </p:cNvPicPr>
          <p:nvPr/>
        </p:nvPicPr>
        <p:blipFill>
          <a:blip r:embed="rId11"/>
          <a:stretch>
            <a:fillRect/>
          </a:stretch>
        </p:blipFill>
        <p:spPr>
          <a:xfrm>
            <a:off x="2662997" y="4120702"/>
            <a:ext cx="38100" cy="704850"/>
          </a:xfrm>
          <a:prstGeom prst="rect">
            <a:avLst/>
          </a:prstGeom>
        </p:spPr>
      </p:pic>
      <p:pic>
        <p:nvPicPr>
          <p:cNvPr id="40" name="Image 9" descr="preencoded.png">
            <a:extLst>
              <a:ext uri="{FF2B5EF4-FFF2-40B4-BE49-F238E27FC236}">
                <a16:creationId xmlns:a16="http://schemas.microsoft.com/office/drawing/2014/main" id="{38A2002D-63A7-FC05-196F-2CB7766A0206}"/>
              </a:ext>
            </a:extLst>
          </p:cNvPr>
          <p:cNvPicPr>
            <a:picLocks noChangeAspect="1"/>
          </p:cNvPicPr>
          <p:nvPr/>
        </p:nvPicPr>
        <p:blipFill>
          <a:blip r:embed="rId12"/>
          <a:stretch>
            <a:fillRect/>
          </a:stretch>
        </p:blipFill>
        <p:spPr>
          <a:xfrm>
            <a:off x="2078797" y="4095302"/>
            <a:ext cx="349250" cy="285750"/>
          </a:xfrm>
          <a:prstGeom prst="rect">
            <a:avLst/>
          </a:prstGeom>
        </p:spPr>
      </p:pic>
      <p:pic>
        <p:nvPicPr>
          <p:cNvPr id="41" name="Image 10" descr="preencoded.png">
            <a:extLst>
              <a:ext uri="{FF2B5EF4-FFF2-40B4-BE49-F238E27FC236}">
                <a16:creationId xmlns:a16="http://schemas.microsoft.com/office/drawing/2014/main" id="{A9A50EC7-5965-F0BF-2EFD-C93F7657F792}"/>
              </a:ext>
            </a:extLst>
          </p:cNvPr>
          <p:cNvPicPr>
            <a:picLocks noChangeAspect="1"/>
          </p:cNvPicPr>
          <p:nvPr/>
        </p:nvPicPr>
        <p:blipFill>
          <a:blip r:embed="rId13"/>
          <a:stretch>
            <a:fillRect/>
          </a:stretch>
        </p:blipFill>
        <p:spPr>
          <a:xfrm>
            <a:off x="1793047" y="4120702"/>
            <a:ext cx="38100" cy="698500"/>
          </a:xfrm>
          <a:prstGeom prst="rect">
            <a:avLst/>
          </a:prstGeom>
        </p:spPr>
      </p:pic>
      <p:pic>
        <p:nvPicPr>
          <p:cNvPr id="42" name="Image 11" descr="preencoded.png">
            <a:extLst>
              <a:ext uri="{FF2B5EF4-FFF2-40B4-BE49-F238E27FC236}">
                <a16:creationId xmlns:a16="http://schemas.microsoft.com/office/drawing/2014/main" id="{C365EA2B-0155-36AE-ADBC-06547234505B}"/>
              </a:ext>
            </a:extLst>
          </p:cNvPr>
          <p:cNvPicPr>
            <a:picLocks noChangeAspect="1"/>
          </p:cNvPicPr>
          <p:nvPr/>
        </p:nvPicPr>
        <p:blipFill>
          <a:blip r:embed="rId14"/>
          <a:stretch>
            <a:fillRect/>
          </a:stretch>
        </p:blipFill>
        <p:spPr>
          <a:xfrm>
            <a:off x="1138997" y="4114352"/>
            <a:ext cx="469900" cy="273050"/>
          </a:xfrm>
          <a:prstGeom prst="rect">
            <a:avLst/>
          </a:prstGeom>
        </p:spPr>
      </p:pic>
      <p:pic>
        <p:nvPicPr>
          <p:cNvPr id="43" name="Image 12" descr="preencoded.png">
            <a:extLst>
              <a:ext uri="{FF2B5EF4-FFF2-40B4-BE49-F238E27FC236}">
                <a16:creationId xmlns:a16="http://schemas.microsoft.com/office/drawing/2014/main" id="{27FA9A9D-CA43-4F6F-6D24-C0B09745D617}"/>
              </a:ext>
            </a:extLst>
          </p:cNvPr>
          <p:cNvPicPr>
            <a:picLocks noChangeAspect="1"/>
          </p:cNvPicPr>
          <p:nvPr/>
        </p:nvPicPr>
        <p:blipFill>
          <a:blip r:embed="rId15"/>
          <a:stretch>
            <a:fillRect/>
          </a:stretch>
        </p:blipFill>
        <p:spPr>
          <a:xfrm>
            <a:off x="999297" y="3982029"/>
            <a:ext cx="3327400" cy="31750"/>
          </a:xfrm>
          <a:prstGeom prst="rect">
            <a:avLst/>
          </a:prstGeom>
        </p:spPr>
      </p:pic>
      <p:sp>
        <p:nvSpPr>
          <p:cNvPr id="44" name="Text 34">
            <a:extLst>
              <a:ext uri="{FF2B5EF4-FFF2-40B4-BE49-F238E27FC236}">
                <a16:creationId xmlns:a16="http://schemas.microsoft.com/office/drawing/2014/main" id="{46181905-7B2C-F984-0FE6-181F4E486C58}"/>
              </a:ext>
            </a:extLst>
          </p:cNvPr>
          <p:cNvSpPr/>
          <p:nvPr/>
        </p:nvSpPr>
        <p:spPr>
          <a:xfrm>
            <a:off x="1886710" y="4431852"/>
            <a:ext cx="733425" cy="361950"/>
          </a:xfrm>
          <a:prstGeom prst="rect">
            <a:avLst/>
          </a:prstGeom>
          <a:noFill/>
          <a:ln/>
        </p:spPr>
        <p:txBody>
          <a:bodyPr wrap="none" lIns="0" tIns="0" rIns="0" bIns="0" rtlCol="0" anchor="ctr">
            <a:normAutofit/>
          </a:bodyPr>
          <a:lstStyle/>
          <a:p>
            <a:pPr marL="0" indent="0" algn="ctr">
              <a:buNone/>
            </a:pPr>
            <a:r>
              <a:rPr lang="en-US" sz="745" dirty="0">
                <a:solidFill>
                  <a:srgbClr val="787C8B"/>
                </a:solidFill>
                <a:latin typeface="微软雅黑" panose="020B0503020204020204" pitchFamily="34" charset="-122"/>
                <a:ea typeface="微软雅黑" panose="020B0503020204020204" pitchFamily="34" charset="-122"/>
                <a:cs typeface="Cabin Sketch" pitchFamily="34" charset="-120"/>
              </a:rPr>
              <a:t>Global leader in</a:t>
            </a:r>
            <a:endParaRPr lang="en-US" sz="745" dirty="0">
              <a:latin typeface="微软雅黑" panose="020B0503020204020204" pitchFamily="34" charset="-122"/>
              <a:ea typeface="微软雅黑" panose="020B0503020204020204" pitchFamily="34" charset="-122"/>
            </a:endParaRPr>
          </a:p>
          <a:p>
            <a:pPr marL="0" indent="0" algn="ctr">
              <a:buNone/>
            </a:pPr>
            <a:r>
              <a:rPr lang="en-US" sz="745" dirty="0">
                <a:solidFill>
                  <a:srgbClr val="787C8B"/>
                </a:solidFill>
                <a:latin typeface="微软雅黑" panose="020B0503020204020204" pitchFamily="34" charset="-122"/>
                <a:ea typeface="微软雅黑" panose="020B0503020204020204" pitchFamily="34" charset="-122"/>
                <a:cs typeface="Cabin Sketch" pitchFamily="34" charset="-120"/>
              </a:rPr>
              <a:t>battery &amp; EV</a:t>
            </a:r>
            <a:endParaRPr lang="en-US" sz="745" dirty="0">
              <a:latin typeface="微软雅黑" panose="020B0503020204020204" pitchFamily="34" charset="-122"/>
              <a:ea typeface="微软雅黑" panose="020B0503020204020204" pitchFamily="34" charset="-122"/>
            </a:endParaRPr>
          </a:p>
          <a:p>
            <a:pPr marL="0" indent="0" algn="ctr">
              <a:buNone/>
            </a:pPr>
            <a:r>
              <a:rPr lang="en-US" sz="745" dirty="0">
                <a:solidFill>
                  <a:srgbClr val="787C8B"/>
                </a:solidFill>
                <a:latin typeface="微软雅黑" panose="020B0503020204020204" pitchFamily="34" charset="-122"/>
                <a:ea typeface="微软雅黑" panose="020B0503020204020204" pitchFamily="34" charset="-122"/>
                <a:cs typeface="Cabin Sketch" pitchFamily="34" charset="-120"/>
              </a:rPr>
              <a:t>manufacturing</a:t>
            </a:r>
            <a:endParaRPr lang="en-US" sz="745" dirty="0">
              <a:latin typeface="微软雅黑" panose="020B0503020204020204" pitchFamily="34" charset="-122"/>
              <a:ea typeface="微软雅黑" panose="020B0503020204020204" pitchFamily="34" charset="-122"/>
            </a:endParaRPr>
          </a:p>
        </p:txBody>
      </p:sp>
      <p:sp>
        <p:nvSpPr>
          <p:cNvPr id="45" name="Text 35">
            <a:extLst>
              <a:ext uri="{FF2B5EF4-FFF2-40B4-BE49-F238E27FC236}">
                <a16:creationId xmlns:a16="http://schemas.microsoft.com/office/drawing/2014/main" id="{07334428-4495-BD2A-0886-22C239849233}"/>
              </a:ext>
            </a:extLst>
          </p:cNvPr>
          <p:cNvSpPr/>
          <p:nvPr/>
        </p:nvSpPr>
        <p:spPr>
          <a:xfrm>
            <a:off x="1056130" y="4444552"/>
            <a:ext cx="705485" cy="247650"/>
          </a:xfrm>
          <a:prstGeom prst="rect">
            <a:avLst/>
          </a:prstGeom>
          <a:noFill/>
          <a:ln/>
        </p:spPr>
        <p:txBody>
          <a:bodyPr wrap="none" lIns="0" tIns="0" rIns="0" bIns="0" rtlCol="0" anchor="ctr">
            <a:normAutofit/>
          </a:bodyPr>
          <a:lstStyle/>
          <a:p>
            <a:pPr marL="0" indent="0" algn="ctr">
              <a:buNone/>
            </a:pPr>
            <a:r>
              <a:rPr lang="en-US" sz="725" b="1" dirty="0">
                <a:solidFill>
                  <a:srgbClr val="777C8B"/>
                </a:solidFill>
                <a:latin typeface="微软雅黑" panose="020B0503020204020204" pitchFamily="34" charset="-122"/>
                <a:ea typeface="微软雅黑" panose="020B0503020204020204" pitchFamily="34" charset="-122"/>
                <a:cs typeface="Gabarito" pitchFamily="34" charset="-120"/>
              </a:rPr>
              <a:t>World's largest</a:t>
            </a:r>
            <a:endParaRPr lang="en-US" sz="725" dirty="0">
              <a:latin typeface="微软雅黑" panose="020B0503020204020204" pitchFamily="34" charset="-122"/>
              <a:ea typeface="微软雅黑" panose="020B0503020204020204" pitchFamily="34" charset="-122"/>
            </a:endParaRPr>
          </a:p>
          <a:p>
            <a:pPr marL="0" indent="0" algn="ctr">
              <a:buNone/>
            </a:pPr>
            <a:r>
              <a:rPr lang="en-US" sz="725" b="1" dirty="0">
                <a:solidFill>
                  <a:srgbClr val="777C8B"/>
                </a:solidFill>
                <a:latin typeface="微软雅黑" panose="020B0503020204020204" pitchFamily="34" charset="-122"/>
                <a:ea typeface="微软雅黑" panose="020B0503020204020204" pitchFamily="34" charset="-122"/>
                <a:cs typeface="Gabarito" pitchFamily="34" charset="-120"/>
              </a:rPr>
              <a:t>EV market</a:t>
            </a:r>
            <a:endParaRPr lang="en-US" sz="725" dirty="0">
              <a:latin typeface="微软雅黑" panose="020B0503020204020204" pitchFamily="34" charset="-122"/>
              <a:ea typeface="微软雅黑" panose="020B0503020204020204" pitchFamily="34" charset="-122"/>
            </a:endParaRPr>
          </a:p>
        </p:txBody>
      </p:sp>
      <p:sp>
        <p:nvSpPr>
          <p:cNvPr id="47" name="Shape 55">
            <a:extLst>
              <a:ext uri="{FF2B5EF4-FFF2-40B4-BE49-F238E27FC236}">
                <a16:creationId xmlns:a16="http://schemas.microsoft.com/office/drawing/2014/main" id="{BBA47899-7B7D-084C-A411-351A48E7BEA1}"/>
              </a:ext>
            </a:extLst>
          </p:cNvPr>
          <p:cNvSpPr/>
          <p:nvPr/>
        </p:nvSpPr>
        <p:spPr>
          <a:xfrm>
            <a:off x="6789406" y="1360072"/>
            <a:ext cx="4540162" cy="431800"/>
          </a:xfrm>
          <a:prstGeom prst="rect">
            <a:avLst/>
          </a:prstGeom>
          <a:solidFill>
            <a:srgbClr val="F17C03"/>
          </a:solidFill>
          <a:ln/>
        </p:spPr>
      </p:sp>
      <p:sp>
        <p:nvSpPr>
          <p:cNvPr id="48" name="Text 75">
            <a:extLst>
              <a:ext uri="{FF2B5EF4-FFF2-40B4-BE49-F238E27FC236}">
                <a16:creationId xmlns:a16="http://schemas.microsoft.com/office/drawing/2014/main" id="{259C64A5-1A86-A097-BEA1-6EC6D2502507}"/>
              </a:ext>
            </a:extLst>
          </p:cNvPr>
          <p:cNvSpPr/>
          <p:nvPr/>
        </p:nvSpPr>
        <p:spPr>
          <a:xfrm>
            <a:off x="7403138" y="1360072"/>
            <a:ext cx="3839748" cy="419100"/>
          </a:xfrm>
          <a:prstGeom prst="rect">
            <a:avLst/>
          </a:prstGeom>
          <a:noFill/>
          <a:ln/>
        </p:spPr>
        <p:txBody>
          <a:bodyPr wrap="none" lIns="0" tIns="0" rIns="0" bIns="0" rtlCol="0" anchor="ctr">
            <a:normAutofit/>
          </a:bodyPr>
          <a:lstStyle/>
          <a:p>
            <a:pPr marL="0" indent="0" algn="l">
              <a:buNone/>
            </a:pPr>
            <a:r>
              <a:rPr lang="en-US" sz="1200" b="1" dirty="0">
                <a:solidFill>
                  <a:schemeClr val="bg1"/>
                </a:solidFill>
                <a:latin typeface="微软雅黑" panose="020B0503020204020204" pitchFamily="34" charset="-122"/>
                <a:ea typeface="微软雅黑" panose="020B0503020204020204" pitchFamily="34" charset="-122"/>
                <a:cs typeface="Instrument Sans" pitchFamily="34" charset="-120"/>
              </a:rPr>
              <a:t>98% Cobalt Import Dependence </a:t>
            </a:r>
          </a:p>
          <a:p>
            <a:pPr marL="0" indent="0" algn="l">
              <a:buNone/>
            </a:pPr>
            <a:r>
              <a:rPr lang="en-US" sz="1200" b="1" dirty="0">
                <a:solidFill>
                  <a:schemeClr val="bg1"/>
                </a:solidFill>
                <a:latin typeface="微软雅黑" panose="020B0503020204020204" pitchFamily="34" charset="-122"/>
                <a:ea typeface="微软雅黑" panose="020B0503020204020204" pitchFamily="34" charset="-122"/>
                <a:cs typeface="Instrument Sans" pitchFamily="34" charset="-120"/>
              </a:rPr>
              <a:t>Highly Concentrated &amp; Disruption-Prone</a:t>
            </a:r>
            <a:endParaRPr lang="en-US" sz="1200" b="1" dirty="0">
              <a:solidFill>
                <a:schemeClr val="bg1"/>
              </a:solidFill>
              <a:latin typeface="微软雅黑" panose="020B0503020204020204" pitchFamily="34" charset="-122"/>
              <a:ea typeface="微软雅黑" panose="020B0503020204020204" pitchFamily="34" charset="-122"/>
            </a:endParaRPr>
          </a:p>
        </p:txBody>
      </p:sp>
      <p:pic>
        <p:nvPicPr>
          <p:cNvPr id="49" name="Image 30" descr="preencoded.png">
            <a:extLst>
              <a:ext uri="{FF2B5EF4-FFF2-40B4-BE49-F238E27FC236}">
                <a16:creationId xmlns:a16="http://schemas.microsoft.com/office/drawing/2014/main" id="{575637A3-7147-BF52-6F52-E2B0B4447C71}"/>
              </a:ext>
            </a:extLst>
          </p:cNvPr>
          <p:cNvPicPr>
            <a:picLocks noChangeAspect="1"/>
          </p:cNvPicPr>
          <p:nvPr/>
        </p:nvPicPr>
        <p:blipFill>
          <a:blip r:embed="rId16"/>
          <a:stretch>
            <a:fillRect/>
          </a:stretch>
        </p:blipFill>
        <p:spPr>
          <a:xfrm>
            <a:off x="6910056" y="1417222"/>
            <a:ext cx="406400" cy="342900"/>
          </a:xfrm>
          <a:prstGeom prst="rect">
            <a:avLst/>
          </a:prstGeom>
        </p:spPr>
      </p:pic>
      <p:sp>
        <p:nvSpPr>
          <p:cNvPr id="50" name="Shape 9">
            <a:extLst>
              <a:ext uri="{FF2B5EF4-FFF2-40B4-BE49-F238E27FC236}">
                <a16:creationId xmlns:a16="http://schemas.microsoft.com/office/drawing/2014/main" id="{3B0E8BB3-A22B-E559-D053-35053ED6ACF7}"/>
              </a:ext>
            </a:extLst>
          </p:cNvPr>
          <p:cNvSpPr/>
          <p:nvPr/>
        </p:nvSpPr>
        <p:spPr>
          <a:xfrm>
            <a:off x="6372911" y="5391838"/>
            <a:ext cx="5365244" cy="923362"/>
          </a:xfrm>
          <a:prstGeom prst="rect">
            <a:avLst/>
          </a:prstGeom>
          <a:solidFill>
            <a:srgbClr val="FAEBEA"/>
          </a:solidFill>
          <a:ln/>
          <a:effectLst>
            <a:softEdge rad="31750"/>
          </a:effectLst>
        </p:spPr>
      </p:sp>
      <p:pic>
        <p:nvPicPr>
          <p:cNvPr id="51" name="Image 4" descr="preencoded.png">
            <a:extLst>
              <a:ext uri="{FF2B5EF4-FFF2-40B4-BE49-F238E27FC236}">
                <a16:creationId xmlns:a16="http://schemas.microsoft.com/office/drawing/2014/main" id="{2C9B6024-9D35-B24E-E08D-E85F218B548F}"/>
              </a:ext>
            </a:extLst>
          </p:cNvPr>
          <p:cNvPicPr>
            <a:picLocks noChangeAspect="1"/>
          </p:cNvPicPr>
          <p:nvPr/>
        </p:nvPicPr>
        <p:blipFill>
          <a:blip r:embed="rId17"/>
          <a:stretch>
            <a:fillRect/>
          </a:stretch>
        </p:blipFill>
        <p:spPr>
          <a:xfrm>
            <a:off x="6612550" y="5609192"/>
            <a:ext cx="594049" cy="488653"/>
          </a:xfrm>
          <a:prstGeom prst="rect">
            <a:avLst/>
          </a:prstGeom>
        </p:spPr>
      </p:pic>
      <p:sp>
        <p:nvSpPr>
          <p:cNvPr id="52" name="Text 10">
            <a:extLst>
              <a:ext uri="{FF2B5EF4-FFF2-40B4-BE49-F238E27FC236}">
                <a16:creationId xmlns:a16="http://schemas.microsoft.com/office/drawing/2014/main" id="{9737A630-1E19-B326-0D55-AE7658A95EE1}"/>
              </a:ext>
            </a:extLst>
          </p:cNvPr>
          <p:cNvSpPr/>
          <p:nvPr/>
        </p:nvSpPr>
        <p:spPr>
          <a:xfrm>
            <a:off x="7240413" y="5677588"/>
            <a:ext cx="842236" cy="237436"/>
          </a:xfrm>
          <a:prstGeom prst="rect">
            <a:avLst/>
          </a:prstGeom>
          <a:noFill/>
          <a:ln/>
        </p:spPr>
        <p:txBody>
          <a:bodyPr wrap="none" lIns="0" tIns="0" rIns="0" bIns="0" rtlCol="0" anchor="ctr">
            <a:normAutofit/>
          </a:bodyPr>
          <a:lstStyle/>
          <a:p>
            <a:endParaRPr lang="en-US" sz="805" dirty="0">
              <a:solidFill>
                <a:prstClr val="black"/>
              </a:solidFill>
              <a:latin typeface="微软雅黑" panose="020B0503020204020204" pitchFamily="34" charset="-122"/>
              <a:ea typeface="微软雅黑" panose="020B0503020204020204" pitchFamily="34" charset="-122"/>
            </a:endParaRPr>
          </a:p>
        </p:txBody>
      </p:sp>
      <p:sp>
        <p:nvSpPr>
          <p:cNvPr id="53" name="Text 11">
            <a:extLst>
              <a:ext uri="{FF2B5EF4-FFF2-40B4-BE49-F238E27FC236}">
                <a16:creationId xmlns:a16="http://schemas.microsoft.com/office/drawing/2014/main" id="{830B6803-1B99-2511-B73E-DB0E1688BCEB}"/>
              </a:ext>
            </a:extLst>
          </p:cNvPr>
          <p:cNvSpPr/>
          <p:nvPr/>
        </p:nvSpPr>
        <p:spPr>
          <a:xfrm>
            <a:off x="7856363" y="5556938"/>
            <a:ext cx="2472119" cy="237436"/>
          </a:xfrm>
          <a:prstGeom prst="rect">
            <a:avLst/>
          </a:prstGeom>
          <a:noFill/>
          <a:ln/>
        </p:spPr>
        <p:txBody>
          <a:bodyPr wrap="none" lIns="0" tIns="0" rIns="0" bIns="0" rtlCol="0" anchor="ctr">
            <a:normAutofit/>
          </a:bodyPr>
          <a:lstStyle/>
          <a:p>
            <a:endParaRPr lang="en-US" sz="805" dirty="0">
              <a:solidFill>
                <a:prstClr val="black"/>
              </a:solidFill>
              <a:latin typeface="微软雅黑" panose="020B0503020204020204" pitchFamily="34" charset="-122"/>
              <a:ea typeface="微软雅黑" panose="020B0503020204020204" pitchFamily="34" charset="-122"/>
            </a:endParaRPr>
          </a:p>
        </p:txBody>
      </p:sp>
      <p:sp>
        <p:nvSpPr>
          <p:cNvPr id="54" name="Text 12">
            <a:extLst>
              <a:ext uri="{FF2B5EF4-FFF2-40B4-BE49-F238E27FC236}">
                <a16:creationId xmlns:a16="http://schemas.microsoft.com/office/drawing/2014/main" id="{5CA28058-DBD5-57FA-C5FE-2985669727EC}"/>
              </a:ext>
            </a:extLst>
          </p:cNvPr>
          <p:cNvSpPr/>
          <p:nvPr/>
        </p:nvSpPr>
        <p:spPr>
          <a:xfrm>
            <a:off x="7240413" y="5556937"/>
            <a:ext cx="733058" cy="224245"/>
          </a:xfrm>
          <a:prstGeom prst="rect">
            <a:avLst/>
          </a:prstGeom>
          <a:noFill/>
          <a:ln/>
        </p:spPr>
        <p:txBody>
          <a:bodyPr wrap="none" lIns="0" tIns="0" rIns="0" bIns="0" rtlCol="0" anchor="ctr">
            <a:normAutofit/>
          </a:bodyPr>
          <a:lstStyle/>
          <a:p>
            <a:endParaRPr lang="en-US" sz="710" dirty="0">
              <a:solidFill>
                <a:prstClr val="black"/>
              </a:solidFill>
              <a:latin typeface="微软雅黑" panose="020B0503020204020204" pitchFamily="34" charset="-122"/>
              <a:ea typeface="微软雅黑" panose="020B0503020204020204" pitchFamily="34" charset="-122"/>
            </a:endParaRPr>
          </a:p>
        </p:txBody>
      </p:sp>
      <p:sp>
        <p:nvSpPr>
          <p:cNvPr id="55" name="Text 13">
            <a:extLst>
              <a:ext uri="{FF2B5EF4-FFF2-40B4-BE49-F238E27FC236}">
                <a16:creationId xmlns:a16="http://schemas.microsoft.com/office/drawing/2014/main" id="{BA698C8A-93C3-0F29-3FFD-230DA0EFEBD7}"/>
              </a:ext>
            </a:extLst>
          </p:cNvPr>
          <p:cNvSpPr/>
          <p:nvPr/>
        </p:nvSpPr>
        <p:spPr>
          <a:xfrm>
            <a:off x="7323401" y="5600784"/>
            <a:ext cx="4200351" cy="507831"/>
          </a:xfrm>
          <a:prstGeom prst="rect">
            <a:avLst/>
          </a:prstGeom>
          <a:noFill/>
          <a:ln/>
        </p:spPr>
        <p:txBody>
          <a:bodyPr wrap="square" lIns="0" tIns="0" rIns="0" bIns="0" rtlCol="0" anchor="ctr">
            <a:spAutoFit/>
          </a:bodyPr>
          <a:lstStyle/>
          <a:p>
            <a:pPr algn="just"/>
            <a:r>
              <a:rPr lang="en-US" sz="1100" dirty="0">
                <a:solidFill>
                  <a:srgbClr val="7A7270"/>
                </a:solidFill>
                <a:latin typeface="微软雅黑" panose="020B0503020204020204" pitchFamily="34" charset="-122"/>
                <a:ea typeface="微软雅黑" panose="020B0503020204020204" pitchFamily="34" charset="-122"/>
                <a:cs typeface="Gabarito" pitchFamily="34" charset="-120"/>
              </a:rPr>
              <a:t>Yet the batteries that enable this transition depend on cobalt, </a:t>
            </a:r>
            <a:r>
              <a:rPr lang="en-US" altLang="zh-CN" sz="1100" b="1" dirty="0">
                <a:solidFill>
                  <a:srgbClr val="7F7876"/>
                </a:solidFill>
                <a:latin typeface="微软雅黑" panose="020B0503020204020204" pitchFamily="34" charset="-122"/>
                <a:ea typeface="微软雅黑" panose="020B0503020204020204" pitchFamily="34" charset="-122"/>
                <a:cs typeface="Gabarito" pitchFamily="34" charset="-120"/>
              </a:rPr>
              <a:t>a mineral with</a:t>
            </a:r>
            <a:r>
              <a:rPr lang="en-US" altLang="zh-CN" sz="1100" b="1" dirty="0">
                <a:solidFill>
                  <a:srgbClr val="C27270"/>
                </a:solidFill>
                <a:latin typeface="微软雅黑" panose="020B0503020204020204" pitchFamily="34" charset="-122"/>
                <a:ea typeface="微软雅黑" panose="020B0503020204020204" pitchFamily="34" charset="-122"/>
                <a:cs typeface="Play" pitchFamily="34" charset="-120"/>
              </a:rPr>
              <a:t> highly concentrated and disruption-prone </a:t>
            </a:r>
            <a:r>
              <a:rPr lang="en-US" altLang="zh-CN" sz="1100" b="1" dirty="0">
                <a:solidFill>
                  <a:srgbClr val="C27472"/>
                </a:solidFill>
                <a:latin typeface="微软雅黑" panose="020B0503020204020204" pitchFamily="34" charset="-122"/>
                <a:ea typeface="微软雅黑" panose="020B0503020204020204" pitchFamily="34" charset="-122"/>
                <a:cs typeface="Play" pitchFamily="34" charset="-120"/>
              </a:rPr>
              <a:t>supply chains.</a:t>
            </a:r>
            <a:endParaRPr lang="en-US" altLang="zh-CN" sz="1100" dirty="0">
              <a:solidFill>
                <a:prstClr val="black"/>
              </a:solidFill>
              <a:latin typeface="微软雅黑" panose="020B0503020204020204" pitchFamily="34" charset="-122"/>
              <a:ea typeface="微软雅黑" panose="020B0503020204020204" pitchFamily="34" charset="-122"/>
            </a:endParaRPr>
          </a:p>
        </p:txBody>
      </p:sp>
      <p:pic>
        <p:nvPicPr>
          <p:cNvPr id="56" name="图片 55">
            <a:extLst>
              <a:ext uri="{FF2B5EF4-FFF2-40B4-BE49-F238E27FC236}">
                <a16:creationId xmlns:a16="http://schemas.microsoft.com/office/drawing/2014/main" id="{DCEC7D36-D7E9-2BC4-3FE2-AF6A2A14227B}"/>
              </a:ext>
            </a:extLst>
          </p:cNvPr>
          <p:cNvPicPr>
            <a:picLocks noChangeAspect="1"/>
          </p:cNvPicPr>
          <p:nvPr/>
        </p:nvPicPr>
        <p:blipFill>
          <a:blip r:embed="rId18"/>
          <a:stretch>
            <a:fillRect/>
          </a:stretch>
        </p:blipFill>
        <p:spPr>
          <a:xfrm>
            <a:off x="5158547" y="2259501"/>
            <a:ext cx="1253299" cy="1067625"/>
          </a:xfrm>
          <a:prstGeom prst="rect">
            <a:avLst/>
          </a:prstGeom>
        </p:spPr>
      </p:pic>
      <p:pic>
        <p:nvPicPr>
          <p:cNvPr id="57" name="图片 56">
            <a:extLst>
              <a:ext uri="{FF2B5EF4-FFF2-40B4-BE49-F238E27FC236}">
                <a16:creationId xmlns:a16="http://schemas.microsoft.com/office/drawing/2014/main" id="{8DED8E7E-99B2-AAF2-EEF7-49EE810E6DC4}"/>
              </a:ext>
            </a:extLst>
          </p:cNvPr>
          <p:cNvPicPr>
            <a:picLocks noChangeAspect="1"/>
          </p:cNvPicPr>
          <p:nvPr/>
        </p:nvPicPr>
        <p:blipFill>
          <a:blip r:embed="rId19"/>
          <a:stretch>
            <a:fillRect/>
          </a:stretch>
        </p:blipFill>
        <p:spPr>
          <a:xfrm>
            <a:off x="5194506" y="3429000"/>
            <a:ext cx="1290689" cy="1229228"/>
          </a:xfrm>
          <a:prstGeom prst="rect">
            <a:avLst/>
          </a:prstGeom>
        </p:spPr>
      </p:pic>
      <p:sp>
        <p:nvSpPr>
          <p:cNvPr id="13" name="Rounded Rectangle 33">
            <a:extLst>
              <a:ext uri="{FF2B5EF4-FFF2-40B4-BE49-F238E27FC236}">
                <a16:creationId xmlns:a16="http://schemas.microsoft.com/office/drawing/2014/main" id="{8FD7C0B4-7623-199E-6D36-2B11D6961DCA}"/>
              </a:ext>
            </a:extLst>
          </p:cNvPr>
          <p:cNvSpPr/>
          <p:nvPr/>
        </p:nvSpPr>
        <p:spPr>
          <a:xfrm>
            <a:off x="338138" y="763290"/>
            <a:ext cx="11155362" cy="546113"/>
          </a:xfrm>
          <a:prstGeom prst="roundRect">
            <a:avLst/>
          </a:prstGeom>
          <a:solidFill>
            <a:srgbClr val="FFF3E0"/>
          </a:solidFill>
          <a:ln w="15875">
            <a:solidFill>
              <a:srgbClr val="E89A3C"/>
            </a:solidFill>
          </a:ln>
          <a:effectLst/>
        </p:spPr>
        <p:style>
          <a:lnRef idx="1">
            <a:schemeClr val="accent1"/>
          </a:lnRef>
          <a:fillRef idx="3">
            <a:schemeClr val="accent1"/>
          </a:fillRef>
          <a:effectRef idx="2">
            <a:schemeClr val="accent1"/>
          </a:effectRef>
          <a:fontRef idx="minor">
            <a:schemeClr val="lt1"/>
          </a:fontRef>
        </p:style>
        <p:txBody>
          <a:bodyPr wrap="square" lIns="144000" tIns="14400" rIns="72000" bIns="14400" rtlCol="0" anchor="ctr"/>
          <a:lstStyle/>
          <a:p>
            <a:pPr marL="285750" indent="-285750">
              <a:lnSpc>
                <a:spcPct val="100000"/>
              </a:lnSpc>
              <a:buFont typeface="Arial" panose="020B0604020202020204" pitchFamily="34" charset="0"/>
              <a:buChar char="•"/>
            </a:pPr>
            <a:r>
              <a:rPr lang="en-US" altLang="zh-CN" b="1"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China is the world's largest EV-manufacturing hub— yet imports 98% of the cobalt that powers them.</a:t>
            </a:r>
            <a:endParaRPr lang="zh-CN" altLang="en-US" b="1"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529416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02298-66AD-6BAC-70C5-B1429FCBAD58}"/>
            </a:ext>
          </a:extLst>
        </p:cNvPr>
        <p:cNvGrpSpPr/>
        <p:nvPr/>
      </p:nvGrpSpPr>
      <p:grpSpPr>
        <a:xfrm>
          <a:off x="0" y="0"/>
          <a:ext cx="0" cy="0"/>
          <a:chOff x="0" y="0"/>
          <a:chExt cx="0" cy="0"/>
        </a:xfrm>
      </p:grpSpPr>
      <p:sp>
        <p:nvSpPr>
          <p:cNvPr id="64" name="Shape 9">
            <a:extLst>
              <a:ext uri="{FF2B5EF4-FFF2-40B4-BE49-F238E27FC236}">
                <a16:creationId xmlns:a16="http://schemas.microsoft.com/office/drawing/2014/main" id="{F84BF13C-FC76-5D05-7E59-7567837BA269}"/>
              </a:ext>
            </a:extLst>
          </p:cNvPr>
          <p:cNvSpPr/>
          <p:nvPr/>
        </p:nvSpPr>
        <p:spPr>
          <a:xfrm>
            <a:off x="46081" y="4783935"/>
            <a:ext cx="3780852" cy="1816641"/>
          </a:xfrm>
          <a:prstGeom prst="rect">
            <a:avLst/>
          </a:prstGeom>
          <a:solidFill>
            <a:srgbClr val="FAEBEA"/>
          </a:solidFill>
          <a:ln/>
          <a:effectLst>
            <a:softEdge rad="31750"/>
          </a:effectLst>
        </p:spPr>
      </p:sp>
      <p:pic>
        <p:nvPicPr>
          <p:cNvPr id="65" name="Image 4" descr="preencoded.png">
            <a:extLst>
              <a:ext uri="{FF2B5EF4-FFF2-40B4-BE49-F238E27FC236}">
                <a16:creationId xmlns:a16="http://schemas.microsoft.com/office/drawing/2014/main" id="{85910BE2-FF7F-D022-62A4-30B4785EC883}"/>
              </a:ext>
            </a:extLst>
          </p:cNvPr>
          <p:cNvPicPr>
            <a:picLocks noChangeAspect="1"/>
          </p:cNvPicPr>
          <p:nvPr/>
        </p:nvPicPr>
        <p:blipFill>
          <a:blip r:embed="rId3">
            <a:alphaModFix amt="25000"/>
          </a:blip>
          <a:stretch>
            <a:fillRect/>
          </a:stretch>
        </p:blipFill>
        <p:spPr>
          <a:xfrm>
            <a:off x="1301095" y="5145885"/>
            <a:ext cx="1074110" cy="883542"/>
          </a:xfrm>
          <a:prstGeom prst="rect">
            <a:avLst/>
          </a:prstGeom>
          <a:effectLst>
            <a:outerShdw blurRad="50800" dist="50800" dir="5400000" algn="ctr" rotWithShape="0">
              <a:srgbClr val="000000">
                <a:alpha val="0"/>
              </a:srgbClr>
            </a:outerShdw>
          </a:effectLst>
        </p:spPr>
      </p:pic>
      <p:sp>
        <p:nvSpPr>
          <p:cNvPr id="59" name="Shape 50">
            <a:extLst>
              <a:ext uri="{FF2B5EF4-FFF2-40B4-BE49-F238E27FC236}">
                <a16:creationId xmlns:a16="http://schemas.microsoft.com/office/drawing/2014/main" id="{EC348424-0E5C-17BD-3995-F19F9DE62B25}"/>
              </a:ext>
            </a:extLst>
          </p:cNvPr>
          <p:cNvSpPr/>
          <p:nvPr/>
        </p:nvSpPr>
        <p:spPr>
          <a:xfrm>
            <a:off x="396982" y="3964061"/>
            <a:ext cx="2740943" cy="584200"/>
          </a:xfrm>
          <a:prstGeom prst="rect">
            <a:avLst/>
          </a:prstGeom>
          <a:solidFill>
            <a:srgbClr val="F7F8FC"/>
          </a:solidFill>
          <a:ln/>
        </p:spPr>
      </p:sp>
      <p:pic>
        <p:nvPicPr>
          <p:cNvPr id="5" name="图片 4">
            <a:extLst>
              <a:ext uri="{FF2B5EF4-FFF2-40B4-BE49-F238E27FC236}">
                <a16:creationId xmlns:a16="http://schemas.microsoft.com/office/drawing/2014/main" id="{5482388B-999D-D7FC-C2D5-0E1219CBB689}"/>
              </a:ext>
            </a:extLst>
          </p:cNvPr>
          <p:cNvPicPr>
            <a:picLocks noChangeAspect="1"/>
          </p:cNvPicPr>
          <p:nvPr/>
        </p:nvPicPr>
        <p:blipFill>
          <a:blip r:embed="rId4"/>
          <a:stretch>
            <a:fillRect/>
          </a:stretch>
        </p:blipFill>
        <p:spPr>
          <a:xfrm>
            <a:off x="11292453" y="152400"/>
            <a:ext cx="396274" cy="463336"/>
          </a:xfrm>
          <a:prstGeom prst="rect">
            <a:avLst/>
          </a:prstGeom>
        </p:spPr>
      </p:pic>
      <p:grpSp>
        <p:nvGrpSpPr>
          <p:cNvPr id="6" name="组合 5">
            <a:extLst>
              <a:ext uri="{FF2B5EF4-FFF2-40B4-BE49-F238E27FC236}">
                <a16:creationId xmlns:a16="http://schemas.microsoft.com/office/drawing/2014/main" id="{3577FFE1-07EB-19FE-50F4-0B7B4B81FBB2}"/>
              </a:ext>
            </a:extLst>
          </p:cNvPr>
          <p:cNvGrpSpPr/>
          <p:nvPr/>
        </p:nvGrpSpPr>
        <p:grpSpPr>
          <a:xfrm>
            <a:off x="-835753" y="302052"/>
            <a:ext cx="1660770" cy="167665"/>
            <a:chOff x="6429877" y="2075668"/>
            <a:chExt cx="1982046" cy="109699"/>
          </a:xfrm>
          <a:solidFill>
            <a:srgbClr val="004E98"/>
          </a:solidFill>
        </p:grpSpPr>
        <p:sp>
          <p:nvSpPr>
            <p:cNvPr id="7" name="矩形: 圆角 26">
              <a:extLst>
                <a:ext uri="{FF2B5EF4-FFF2-40B4-BE49-F238E27FC236}">
                  <a16:creationId xmlns:a16="http://schemas.microsoft.com/office/drawing/2014/main" id="{8E170D82-CD91-256E-B567-88181520FBB8}"/>
                </a:ext>
              </a:extLst>
            </p:cNvPr>
            <p:cNvSpPr/>
            <p:nvPr/>
          </p:nvSpPr>
          <p:spPr>
            <a:xfrm>
              <a:off x="6429877" y="2112613"/>
              <a:ext cx="1769958" cy="34289"/>
            </a:xfrm>
            <a:prstGeom prst="roundRect">
              <a:avLst>
                <a:gd name="adj" fmla="val 50000"/>
              </a:avLst>
            </a:prstGeom>
            <a:grp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矩形: 圆角 41">
              <a:extLst>
                <a:ext uri="{FF2B5EF4-FFF2-40B4-BE49-F238E27FC236}">
                  <a16:creationId xmlns:a16="http://schemas.microsoft.com/office/drawing/2014/main" id="{3A10409F-763B-39D4-EC31-F6959D6B378E}"/>
                </a:ext>
              </a:extLst>
            </p:cNvPr>
            <p:cNvSpPr/>
            <p:nvPr/>
          </p:nvSpPr>
          <p:spPr>
            <a:xfrm>
              <a:off x="7736923" y="2171867"/>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矩形: 圆角 42">
              <a:extLst>
                <a:ext uri="{FF2B5EF4-FFF2-40B4-BE49-F238E27FC236}">
                  <a16:creationId xmlns:a16="http://schemas.microsoft.com/office/drawing/2014/main" id="{CA156DF1-22C1-596E-EE96-ED3A4112CF4A}"/>
                </a:ext>
              </a:extLst>
            </p:cNvPr>
            <p:cNvSpPr/>
            <p:nvPr/>
          </p:nvSpPr>
          <p:spPr>
            <a:xfrm>
              <a:off x="7648945" y="2075668"/>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0" name="文本框 9">
            <a:extLst>
              <a:ext uri="{FF2B5EF4-FFF2-40B4-BE49-F238E27FC236}">
                <a16:creationId xmlns:a16="http://schemas.microsoft.com/office/drawing/2014/main" id="{6A2927E0-DE54-A45E-23AC-A13A8705E362}"/>
              </a:ext>
            </a:extLst>
          </p:cNvPr>
          <p:cNvSpPr txBox="1"/>
          <p:nvPr/>
        </p:nvSpPr>
        <p:spPr>
          <a:xfrm>
            <a:off x="936228" y="178604"/>
            <a:ext cx="9630172" cy="523220"/>
          </a:xfrm>
          <a:prstGeom prst="rect">
            <a:avLst/>
          </a:prstGeom>
          <a:noFill/>
        </p:spPr>
        <p:txBody>
          <a:bodyPr wrap="square" rtlCol="0">
            <a:spAutoFit/>
          </a:bodyPr>
          <a:lstStyle/>
          <a:p>
            <a:pPr lvl="0"/>
            <a:r>
              <a:rPr kumimoji="1" lang="en-US" altLang="zh-CN" sz="28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Motivation</a:t>
            </a:r>
            <a:endParaRPr kumimoji="1" lang="zh-CN" altLang="en-US" sz="28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12" name="直线连接符 48">
            <a:extLst>
              <a:ext uri="{FF2B5EF4-FFF2-40B4-BE49-F238E27FC236}">
                <a16:creationId xmlns:a16="http://schemas.microsoft.com/office/drawing/2014/main" id="{BE073305-9CC1-70B0-4DB4-C16BE32121C5}"/>
              </a:ext>
            </a:extLst>
          </p:cNvPr>
          <p:cNvCxnSpPr>
            <a:cxnSpLocks/>
          </p:cNvCxnSpPr>
          <p:nvPr/>
        </p:nvCxnSpPr>
        <p:spPr>
          <a:xfrm>
            <a:off x="936228" y="716692"/>
            <a:ext cx="10801927"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内容占位符 2">
            <a:extLst>
              <a:ext uri="{FF2B5EF4-FFF2-40B4-BE49-F238E27FC236}">
                <a16:creationId xmlns:a16="http://schemas.microsoft.com/office/drawing/2014/main" id="{441BFBB8-958C-106C-EC86-04C6B519941B}"/>
              </a:ext>
            </a:extLst>
          </p:cNvPr>
          <p:cNvSpPr txBox="1">
            <a:spLocks/>
          </p:cNvSpPr>
          <p:nvPr/>
        </p:nvSpPr>
        <p:spPr>
          <a:xfrm>
            <a:off x="4087003" y="822649"/>
            <a:ext cx="3353207" cy="9642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Tx/>
              <a:buSzTx/>
              <a:buNone/>
              <a:tabLst/>
              <a:defRPr/>
            </a:pP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TextBox 38">
            <a:extLst>
              <a:ext uri="{FF2B5EF4-FFF2-40B4-BE49-F238E27FC236}">
                <a16:creationId xmlns:a16="http://schemas.microsoft.com/office/drawing/2014/main" id="{F2341EE5-7EA0-F0F0-4580-AA822F5C4EA0}"/>
              </a:ext>
            </a:extLst>
          </p:cNvPr>
          <p:cNvSpPr txBox="1"/>
          <p:nvPr/>
        </p:nvSpPr>
        <p:spPr>
          <a:xfrm>
            <a:off x="5904622" y="4183757"/>
            <a:ext cx="6115789" cy="183818"/>
          </a:xfrm>
          <a:prstGeom prst="rect">
            <a:avLst/>
          </a:prstGeom>
          <a:noFill/>
        </p:spPr>
        <p:txBody>
          <a:bodyPr wrap="square" tIns="7200" bIns="7200">
            <a:spAutoFit/>
          </a:bodyPr>
          <a:lstStyle/>
          <a:p>
            <a:pPr algn="l"/>
            <a:r>
              <a:rPr sz="1100" dirty="0">
                <a:solidFill>
                  <a:prstClr val="black"/>
                </a:solidFill>
                <a:latin typeface="微软雅黑" panose="020B0503020204020204" pitchFamily="34" charset="-122"/>
                <a:ea typeface="微软雅黑" panose="020B0503020204020204" pitchFamily="34" charset="-122"/>
              </a:rPr>
              <a:t>Fig. Recent supply-disruption events along China's cobalt import chain (2017–2025</a:t>
            </a:r>
            <a:r>
              <a:rPr lang="zh-CN" altLang="en-US" sz="1100" dirty="0">
                <a:solidFill>
                  <a:prstClr val="black"/>
                </a:solidFill>
                <a:latin typeface="微软雅黑" panose="020B0503020204020204" pitchFamily="34" charset="-122"/>
                <a:ea typeface="微软雅黑" panose="020B0503020204020204" pitchFamily="34" charset="-122"/>
              </a:rPr>
              <a:t>）</a:t>
            </a:r>
            <a:endParaRPr sz="1100" dirty="0">
              <a:solidFill>
                <a:prstClr val="black"/>
              </a:soli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a16="http://schemas.microsoft.com/office/drawing/2014/main" id="{B6292BF6-C039-2727-3EFE-38A53D956540}"/>
              </a:ext>
            </a:extLst>
          </p:cNvPr>
          <p:cNvPicPr>
            <a:picLocks noChangeAspect="1"/>
          </p:cNvPicPr>
          <p:nvPr/>
        </p:nvPicPr>
        <p:blipFill>
          <a:blip r:embed="rId5"/>
          <a:stretch>
            <a:fillRect/>
          </a:stretch>
        </p:blipFill>
        <p:spPr>
          <a:xfrm>
            <a:off x="4087003" y="4850609"/>
            <a:ext cx="7800233" cy="1683291"/>
          </a:xfrm>
          <a:prstGeom prst="rect">
            <a:avLst/>
          </a:prstGeom>
        </p:spPr>
      </p:pic>
      <p:pic>
        <p:nvPicPr>
          <p:cNvPr id="16" name="图片 15">
            <a:extLst>
              <a:ext uri="{FF2B5EF4-FFF2-40B4-BE49-F238E27FC236}">
                <a16:creationId xmlns:a16="http://schemas.microsoft.com/office/drawing/2014/main" id="{A84857DB-9850-819B-19E3-1471AD3DE9A2}"/>
              </a:ext>
            </a:extLst>
          </p:cNvPr>
          <p:cNvPicPr>
            <a:picLocks noChangeAspect="1"/>
          </p:cNvPicPr>
          <p:nvPr/>
        </p:nvPicPr>
        <p:blipFill>
          <a:blip r:embed="rId6">
            <a:extLst>
              <a:ext uri="{28A0092B-C50C-407E-A947-70E740481C1C}">
                <a14:useLocalDpi xmlns:a14="http://schemas.microsoft.com/office/drawing/2010/main" val="0"/>
              </a:ext>
            </a:extLst>
          </a:blip>
          <a:srcRect t="4057" b="4513"/>
          <a:stretch>
            <a:fillRect/>
          </a:stretch>
        </p:blipFill>
        <p:spPr>
          <a:xfrm>
            <a:off x="5912909" y="1657340"/>
            <a:ext cx="5431410" cy="2482976"/>
          </a:xfrm>
          <a:prstGeom prst="rect">
            <a:avLst/>
          </a:prstGeom>
        </p:spPr>
      </p:pic>
      <p:pic>
        <p:nvPicPr>
          <p:cNvPr id="18" name="Image 25" descr="preencoded.png">
            <a:extLst>
              <a:ext uri="{FF2B5EF4-FFF2-40B4-BE49-F238E27FC236}">
                <a16:creationId xmlns:a16="http://schemas.microsoft.com/office/drawing/2014/main" id="{DCBE7417-479E-1488-CFCC-34FAA3F73C76}"/>
              </a:ext>
            </a:extLst>
          </p:cNvPr>
          <p:cNvPicPr>
            <a:picLocks noChangeAspect="1"/>
          </p:cNvPicPr>
          <p:nvPr/>
        </p:nvPicPr>
        <p:blipFill>
          <a:blip r:embed="rId7"/>
          <a:stretch>
            <a:fillRect/>
          </a:stretch>
        </p:blipFill>
        <p:spPr>
          <a:xfrm>
            <a:off x="485883" y="4011975"/>
            <a:ext cx="514350" cy="450850"/>
          </a:xfrm>
          <a:prstGeom prst="rect">
            <a:avLst/>
          </a:prstGeom>
        </p:spPr>
      </p:pic>
      <p:sp>
        <p:nvSpPr>
          <p:cNvPr id="19" name="Text 48">
            <a:extLst>
              <a:ext uri="{FF2B5EF4-FFF2-40B4-BE49-F238E27FC236}">
                <a16:creationId xmlns:a16="http://schemas.microsoft.com/office/drawing/2014/main" id="{082D45D6-CD36-DA49-C78D-A041D004FE78}"/>
              </a:ext>
            </a:extLst>
          </p:cNvPr>
          <p:cNvSpPr/>
          <p:nvPr/>
        </p:nvSpPr>
        <p:spPr>
          <a:xfrm>
            <a:off x="1108183" y="4145325"/>
            <a:ext cx="1536700" cy="374650"/>
          </a:xfrm>
          <a:prstGeom prst="rect">
            <a:avLst/>
          </a:prstGeom>
          <a:noFill/>
          <a:ln/>
        </p:spPr>
        <p:txBody>
          <a:bodyPr wrap="none" lIns="0" tIns="0" rIns="0" bIns="0" rtlCol="0" anchor="ctr">
            <a:noAutofit/>
          </a:bodyPr>
          <a:lstStyle/>
          <a:p>
            <a:pPr marL="0" indent="0" algn="l">
              <a:buNone/>
            </a:pPr>
            <a:r>
              <a:rPr lang="en-US" sz="800" b="1" dirty="0">
                <a:solidFill>
                  <a:srgbClr val="7E8188"/>
                </a:solidFill>
                <a:latin typeface="微软雅黑" panose="020B0503020204020204" pitchFamily="34" charset="-122"/>
                <a:ea typeface="微软雅黑" panose="020B0503020204020204" pitchFamily="34" charset="-122"/>
              </a:rPr>
              <a:t>Evolving trade, industrial, and</a:t>
            </a:r>
          </a:p>
          <a:p>
            <a:pPr marL="0" indent="0" algn="l">
              <a:buNone/>
            </a:pPr>
            <a:r>
              <a:rPr lang="en-US" sz="800" b="1" dirty="0">
                <a:solidFill>
                  <a:srgbClr val="7E8188"/>
                </a:solidFill>
                <a:latin typeface="微软雅黑" panose="020B0503020204020204" pitchFamily="34" charset="-122"/>
                <a:ea typeface="微软雅黑" panose="020B0503020204020204" pitchFamily="34" charset="-122"/>
              </a:rPr>
              <a:t>environmental policies increase</a:t>
            </a:r>
          </a:p>
          <a:p>
            <a:pPr marL="0" indent="0" algn="l">
              <a:buNone/>
            </a:pPr>
            <a:r>
              <a:rPr lang="en-US" sz="800" b="1" dirty="0">
                <a:solidFill>
                  <a:srgbClr val="7E8188"/>
                </a:solidFill>
                <a:latin typeface="微软雅黑" panose="020B0503020204020204" pitchFamily="34" charset="-122"/>
                <a:ea typeface="微软雅黑" panose="020B0503020204020204" pitchFamily="34" charset="-122"/>
              </a:rPr>
              <a:t>compliance and cost risks.</a:t>
            </a:r>
          </a:p>
        </p:txBody>
      </p:sp>
      <p:sp>
        <p:nvSpPr>
          <p:cNvPr id="21" name="Text 49">
            <a:extLst>
              <a:ext uri="{FF2B5EF4-FFF2-40B4-BE49-F238E27FC236}">
                <a16:creationId xmlns:a16="http://schemas.microsoft.com/office/drawing/2014/main" id="{AF4AD68A-D20B-FBF8-ACD5-5A95613FBC9E}"/>
              </a:ext>
            </a:extLst>
          </p:cNvPr>
          <p:cNvSpPr/>
          <p:nvPr/>
        </p:nvSpPr>
        <p:spPr>
          <a:xfrm>
            <a:off x="1108183" y="4018325"/>
            <a:ext cx="1131570" cy="127000"/>
          </a:xfrm>
          <a:prstGeom prst="rect">
            <a:avLst/>
          </a:prstGeom>
          <a:noFill/>
          <a:ln/>
        </p:spPr>
        <p:txBody>
          <a:bodyPr wrap="none" lIns="0" tIns="0" rIns="0" bIns="0" rtlCol="0" anchor="ctr">
            <a:noAutofit/>
          </a:bodyPr>
          <a:lstStyle/>
          <a:p>
            <a:pPr marL="0" indent="0" algn="l">
              <a:buNone/>
            </a:pPr>
            <a:r>
              <a:rPr lang="en-US" sz="900" b="1" dirty="0">
                <a:solidFill>
                  <a:srgbClr val="626881"/>
                </a:solidFill>
                <a:latin typeface="微软雅黑" panose="020B0503020204020204" pitchFamily="34" charset="-122"/>
                <a:ea typeface="微软雅黑" panose="020B0503020204020204" pitchFamily="34" charset="-122"/>
                <a:cs typeface="Epilogue" pitchFamily="34" charset="-120"/>
              </a:rPr>
              <a:t>5.Policy Uncertainty</a:t>
            </a:r>
            <a:endParaRPr lang="en-US" sz="900" dirty="0">
              <a:latin typeface="微软雅黑" panose="020B0503020204020204" pitchFamily="34" charset="-122"/>
              <a:ea typeface="微软雅黑" panose="020B0503020204020204" pitchFamily="34" charset="-122"/>
            </a:endParaRPr>
          </a:p>
        </p:txBody>
      </p:sp>
      <p:sp>
        <p:nvSpPr>
          <p:cNvPr id="22" name="Shape 50">
            <a:extLst>
              <a:ext uri="{FF2B5EF4-FFF2-40B4-BE49-F238E27FC236}">
                <a16:creationId xmlns:a16="http://schemas.microsoft.com/office/drawing/2014/main" id="{6133C6AF-A7DF-C2A6-8931-FBDE1A8A457E}"/>
              </a:ext>
            </a:extLst>
          </p:cNvPr>
          <p:cNvSpPr/>
          <p:nvPr/>
        </p:nvSpPr>
        <p:spPr>
          <a:xfrm>
            <a:off x="396982" y="3332525"/>
            <a:ext cx="2740943" cy="584200"/>
          </a:xfrm>
          <a:prstGeom prst="rect">
            <a:avLst/>
          </a:prstGeom>
          <a:solidFill>
            <a:srgbClr val="F7F8FC"/>
          </a:solidFill>
          <a:ln/>
        </p:spPr>
      </p:sp>
      <p:pic>
        <p:nvPicPr>
          <p:cNvPr id="23" name="Image 26" descr="preencoded.png">
            <a:extLst>
              <a:ext uri="{FF2B5EF4-FFF2-40B4-BE49-F238E27FC236}">
                <a16:creationId xmlns:a16="http://schemas.microsoft.com/office/drawing/2014/main" id="{52816CB7-65FB-3572-80D4-5AD81ED4588F}"/>
              </a:ext>
            </a:extLst>
          </p:cNvPr>
          <p:cNvPicPr>
            <a:picLocks noChangeAspect="1"/>
          </p:cNvPicPr>
          <p:nvPr/>
        </p:nvPicPr>
        <p:blipFill>
          <a:blip r:embed="rId8"/>
          <a:stretch>
            <a:fillRect/>
          </a:stretch>
        </p:blipFill>
        <p:spPr>
          <a:xfrm>
            <a:off x="492233" y="3396025"/>
            <a:ext cx="508000" cy="431800"/>
          </a:xfrm>
          <a:prstGeom prst="rect">
            <a:avLst/>
          </a:prstGeom>
        </p:spPr>
      </p:pic>
      <p:sp>
        <p:nvSpPr>
          <p:cNvPr id="24" name="Text 51">
            <a:extLst>
              <a:ext uri="{FF2B5EF4-FFF2-40B4-BE49-F238E27FC236}">
                <a16:creationId xmlns:a16="http://schemas.microsoft.com/office/drawing/2014/main" id="{A320880C-B169-FD1B-09F8-011709183094}"/>
              </a:ext>
            </a:extLst>
          </p:cNvPr>
          <p:cNvSpPr/>
          <p:nvPr/>
        </p:nvSpPr>
        <p:spPr>
          <a:xfrm>
            <a:off x="1108183" y="3516675"/>
            <a:ext cx="1473835" cy="374650"/>
          </a:xfrm>
          <a:prstGeom prst="rect">
            <a:avLst/>
          </a:prstGeom>
          <a:noFill/>
          <a:ln/>
        </p:spPr>
        <p:txBody>
          <a:bodyPr wrap="none" lIns="0" tIns="0" rIns="0" bIns="0" rtlCol="0" anchor="ctr">
            <a:normAutofit/>
          </a:bodyPr>
          <a:lstStyle/>
          <a:p>
            <a:pPr marL="0" indent="0" algn="l">
              <a:buNone/>
            </a:pPr>
            <a:r>
              <a:rPr lang="en-US" sz="800" b="1" dirty="0">
                <a:solidFill>
                  <a:srgbClr val="7E8188"/>
                </a:solidFill>
                <a:latin typeface="微软雅黑" panose="020B0503020204020204" pitchFamily="34" charset="-122"/>
                <a:ea typeface="微软雅黑" panose="020B0503020204020204" pitchFamily="34" charset="-122"/>
                <a:cs typeface="Syne" pitchFamily="34" charset="-120"/>
              </a:rPr>
              <a:t>Chokepoints, congestion, and</a:t>
            </a:r>
            <a:endParaRPr lang="en-US" sz="800" dirty="0">
              <a:latin typeface="微软雅黑" panose="020B0503020204020204" pitchFamily="34" charset="-122"/>
              <a:ea typeface="微软雅黑" panose="020B0503020204020204" pitchFamily="34" charset="-122"/>
            </a:endParaRPr>
          </a:p>
          <a:p>
            <a:pPr marL="0" indent="0" algn="l">
              <a:buNone/>
            </a:pPr>
            <a:r>
              <a:rPr lang="en-US" sz="800" b="1" dirty="0">
                <a:solidFill>
                  <a:srgbClr val="7E8188"/>
                </a:solidFill>
                <a:latin typeface="微软雅黑" panose="020B0503020204020204" pitchFamily="34" charset="-122"/>
                <a:ea typeface="微软雅黑" panose="020B0503020204020204" pitchFamily="34" charset="-122"/>
                <a:cs typeface="Syne" pitchFamily="34" charset="-120"/>
              </a:rPr>
              <a:t>security threats can interrupt</a:t>
            </a:r>
            <a:endParaRPr lang="en-US" sz="800" dirty="0">
              <a:latin typeface="微软雅黑" panose="020B0503020204020204" pitchFamily="34" charset="-122"/>
              <a:ea typeface="微软雅黑" panose="020B0503020204020204" pitchFamily="34" charset="-122"/>
            </a:endParaRPr>
          </a:p>
          <a:p>
            <a:pPr marL="0" indent="0" algn="l">
              <a:buNone/>
            </a:pPr>
            <a:r>
              <a:rPr lang="en-US" sz="800" b="1" dirty="0">
                <a:solidFill>
                  <a:srgbClr val="7E8188"/>
                </a:solidFill>
                <a:latin typeface="微软雅黑" panose="020B0503020204020204" pitchFamily="34" charset="-122"/>
                <a:ea typeface="微软雅黑" panose="020B0503020204020204" pitchFamily="34" charset="-122"/>
                <a:cs typeface="Syne" pitchFamily="34" charset="-120"/>
              </a:rPr>
              <a:t>maritime transport.</a:t>
            </a:r>
            <a:endParaRPr lang="en-US" sz="800" dirty="0">
              <a:latin typeface="微软雅黑" panose="020B0503020204020204" pitchFamily="34" charset="-122"/>
              <a:ea typeface="微软雅黑" panose="020B0503020204020204" pitchFamily="34" charset="-122"/>
            </a:endParaRPr>
          </a:p>
        </p:txBody>
      </p:sp>
      <p:sp>
        <p:nvSpPr>
          <p:cNvPr id="25" name="Text 52">
            <a:extLst>
              <a:ext uri="{FF2B5EF4-FFF2-40B4-BE49-F238E27FC236}">
                <a16:creationId xmlns:a16="http://schemas.microsoft.com/office/drawing/2014/main" id="{DF6C2FFF-5FDD-1947-4659-C18FFFCC6379}"/>
              </a:ext>
            </a:extLst>
          </p:cNvPr>
          <p:cNvSpPr/>
          <p:nvPr/>
        </p:nvSpPr>
        <p:spPr>
          <a:xfrm>
            <a:off x="1101833" y="3389675"/>
            <a:ext cx="1620520" cy="127000"/>
          </a:xfrm>
          <a:prstGeom prst="rect">
            <a:avLst/>
          </a:prstGeom>
          <a:noFill/>
          <a:ln/>
        </p:spPr>
        <p:txBody>
          <a:bodyPr wrap="none" lIns="0" tIns="0" rIns="0" bIns="0" rtlCol="0" anchor="ctr">
            <a:noAutofit/>
          </a:bodyPr>
          <a:lstStyle/>
          <a:p>
            <a:pPr marL="0" indent="0" algn="l">
              <a:buNone/>
            </a:pPr>
            <a:r>
              <a:rPr lang="en-US" sz="900" b="1" dirty="0">
                <a:solidFill>
                  <a:srgbClr val="676F89"/>
                </a:solidFill>
                <a:latin typeface="微软雅黑" panose="020B0503020204020204" pitchFamily="34" charset="-122"/>
                <a:ea typeface="微软雅黑" panose="020B0503020204020204" pitchFamily="34" charset="-122"/>
                <a:cs typeface="Instrument Sans" pitchFamily="34" charset="-120"/>
              </a:rPr>
              <a:t>4.Maritime Route Vulnerability</a:t>
            </a:r>
            <a:endParaRPr lang="en-US" sz="900" dirty="0">
              <a:latin typeface="微软雅黑" panose="020B0503020204020204" pitchFamily="34" charset="-122"/>
              <a:ea typeface="微软雅黑" panose="020B0503020204020204" pitchFamily="34" charset="-122"/>
            </a:endParaRPr>
          </a:p>
        </p:txBody>
      </p:sp>
      <p:pic>
        <p:nvPicPr>
          <p:cNvPr id="26" name="Image 31" descr="preencoded.png">
            <a:extLst>
              <a:ext uri="{FF2B5EF4-FFF2-40B4-BE49-F238E27FC236}">
                <a16:creationId xmlns:a16="http://schemas.microsoft.com/office/drawing/2014/main" id="{A63C9CAC-F3D4-084A-DBF1-0C3C751FFE55}"/>
              </a:ext>
            </a:extLst>
          </p:cNvPr>
          <p:cNvPicPr>
            <a:picLocks noChangeAspect="1"/>
          </p:cNvPicPr>
          <p:nvPr/>
        </p:nvPicPr>
        <p:blipFill>
          <a:blip r:embed="rId9"/>
          <a:stretch>
            <a:fillRect/>
          </a:stretch>
        </p:blipFill>
        <p:spPr>
          <a:xfrm>
            <a:off x="3137926" y="1573575"/>
            <a:ext cx="101600" cy="2794000"/>
          </a:xfrm>
          <a:prstGeom prst="rect">
            <a:avLst/>
          </a:prstGeom>
        </p:spPr>
      </p:pic>
      <p:pic>
        <p:nvPicPr>
          <p:cNvPr id="27" name="Image 33" descr="preencoded.png">
            <a:extLst>
              <a:ext uri="{FF2B5EF4-FFF2-40B4-BE49-F238E27FC236}">
                <a16:creationId xmlns:a16="http://schemas.microsoft.com/office/drawing/2014/main" id="{4194A0BC-C9AA-8B4E-73E5-70A38F8E43B6}"/>
              </a:ext>
            </a:extLst>
          </p:cNvPr>
          <p:cNvPicPr>
            <a:picLocks noChangeAspect="1"/>
          </p:cNvPicPr>
          <p:nvPr/>
        </p:nvPicPr>
        <p:blipFill>
          <a:blip r:embed="rId10"/>
          <a:stretch>
            <a:fillRect/>
          </a:stretch>
        </p:blipFill>
        <p:spPr>
          <a:xfrm>
            <a:off x="3731651" y="4069125"/>
            <a:ext cx="368300" cy="323850"/>
          </a:xfrm>
          <a:prstGeom prst="rect">
            <a:avLst/>
          </a:prstGeom>
        </p:spPr>
      </p:pic>
      <p:pic>
        <p:nvPicPr>
          <p:cNvPr id="28" name="Image 34" descr="preencoded.png">
            <a:extLst>
              <a:ext uri="{FF2B5EF4-FFF2-40B4-BE49-F238E27FC236}">
                <a16:creationId xmlns:a16="http://schemas.microsoft.com/office/drawing/2014/main" id="{A262BB2F-5C13-322B-1308-6C537AD65027}"/>
              </a:ext>
            </a:extLst>
          </p:cNvPr>
          <p:cNvPicPr>
            <a:picLocks noChangeAspect="1"/>
          </p:cNvPicPr>
          <p:nvPr/>
        </p:nvPicPr>
        <p:blipFill>
          <a:blip r:embed="rId11"/>
          <a:stretch>
            <a:fillRect/>
          </a:stretch>
        </p:blipFill>
        <p:spPr>
          <a:xfrm>
            <a:off x="3725301" y="3459525"/>
            <a:ext cx="374650" cy="323850"/>
          </a:xfrm>
          <a:prstGeom prst="rect">
            <a:avLst/>
          </a:prstGeom>
        </p:spPr>
      </p:pic>
      <p:pic>
        <p:nvPicPr>
          <p:cNvPr id="29" name="Image 35" descr="preencoded.png">
            <a:extLst>
              <a:ext uri="{FF2B5EF4-FFF2-40B4-BE49-F238E27FC236}">
                <a16:creationId xmlns:a16="http://schemas.microsoft.com/office/drawing/2014/main" id="{0B895860-A548-8533-5C3E-BCDE221CF3D9}"/>
              </a:ext>
            </a:extLst>
          </p:cNvPr>
          <p:cNvPicPr>
            <a:picLocks noChangeAspect="1"/>
          </p:cNvPicPr>
          <p:nvPr/>
        </p:nvPicPr>
        <p:blipFill>
          <a:blip r:embed="rId12"/>
          <a:stretch>
            <a:fillRect/>
          </a:stretch>
        </p:blipFill>
        <p:spPr>
          <a:xfrm>
            <a:off x="3731651" y="2837225"/>
            <a:ext cx="368300" cy="330200"/>
          </a:xfrm>
          <a:prstGeom prst="rect">
            <a:avLst/>
          </a:prstGeom>
        </p:spPr>
      </p:pic>
      <p:pic>
        <p:nvPicPr>
          <p:cNvPr id="30" name="Image 36" descr="preencoded.png">
            <a:extLst>
              <a:ext uri="{FF2B5EF4-FFF2-40B4-BE49-F238E27FC236}">
                <a16:creationId xmlns:a16="http://schemas.microsoft.com/office/drawing/2014/main" id="{E74A8A42-B0CA-EE32-078F-ACE07C49AAF3}"/>
              </a:ext>
            </a:extLst>
          </p:cNvPr>
          <p:cNvPicPr>
            <a:picLocks noChangeAspect="1"/>
          </p:cNvPicPr>
          <p:nvPr/>
        </p:nvPicPr>
        <p:blipFill>
          <a:blip r:embed="rId13"/>
          <a:stretch>
            <a:fillRect/>
          </a:stretch>
        </p:blipFill>
        <p:spPr>
          <a:xfrm>
            <a:off x="3731651" y="2202225"/>
            <a:ext cx="368300" cy="330200"/>
          </a:xfrm>
          <a:prstGeom prst="rect">
            <a:avLst/>
          </a:prstGeom>
        </p:spPr>
      </p:pic>
      <p:pic>
        <p:nvPicPr>
          <p:cNvPr id="31" name="Image 39" descr="preencoded.png">
            <a:extLst>
              <a:ext uri="{FF2B5EF4-FFF2-40B4-BE49-F238E27FC236}">
                <a16:creationId xmlns:a16="http://schemas.microsoft.com/office/drawing/2014/main" id="{0D2FDEC4-4CE7-B909-2FB4-974F760CC816}"/>
              </a:ext>
            </a:extLst>
          </p:cNvPr>
          <p:cNvPicPr>
            <a:picLocks noChangeAspect="1"/>
          </p:cNvPicPr>
          <p:nvPr/>
        </p:nvPicPr>
        <p:blipFill>
          <a:blip r:embed="rId14"/>
          <a:stretch>
            <a:fillRect/>
          </a:stretch>
        </p:blipFill>
        <p:spPr>
          <a:xfrm>
            <a:off x="3731651" y="1598975"/>
            <a:ext cx="368300" cy="323850"/>
          </a:xfrm>
          <a:prstGeom prst="rect">
            <a:avLst/>
          </a:prstGeom>
        </p:spPr>
      </p:pic>
      <p:pic>
        <p:nvPicPr>
          <p:cNvPr id="32" name="Image 40" descr="preencoded.png">
            <a:extLst>
              <a:ext uri="{FF2B5EF4-FFF2-40B4-BE49-F238E27FC236}">
                <a16:creationId xmlns:a16="http://schemas.microsoft.com/office/drawing/2014/main" id="{64ECAE79-40C3-5F88-B25E-98F3CBC5CD89}"/>
              </a:ext>
            </a:extLst>
          </p:cNvPr>
          <p:cNvPicPr>
            <a:picLocks noChangeAspect="1"/>
          </p:cNvPicPr>
          <p:nvPr/>
        </p:nvPicPr>
        <p:blipFill>
          <a:blip r:embed="rId15"/>
          <a:stretch>
            <a:fillRect/>
          </a:stretch>
        </p:blipFill>
        <p:spPr>
          <a:xfrm>
            <a:off x="3255401" y="1719625"/>
            <a:ext cx="438150" cy="2546350"/>
          </a:xfrm>
          <a:prstGeom prst="rect">
            <a:avLst/>
          </a:prstGeom>
        </p:spPr>
      </p:pic>
      <p:pic>
        <p:nvPicPr>
          <p:cNvPr id="33" name="Image 41" descr="preencoded.png">
            <a:extLst>
              <a:ext uri="{FF2B5EF4-FFF2-40B4-BE49-F238E27FC236}">
                <a16:creationId xmlns:a16="http://schemas.microsoft.com/office/drawing/2014/main" id="{0E5F263C-F351-297E-C92B-0823791926A5}"/>
              </a:ext>
            </a:extLst>
          </p:cNvPr>
          <p:cNvPicPr>
            <a:picLocks noChangeAspect="1"/>
          </p:cNvPicPr>
          <p:nvPr/>
        </p:nvPicPr>
        <p:blipFill>
          <a:blip r:embed="rId16"/>
          <a:stretch>
            <a:fillRect/>
          </a:stretch>
        </p:blipFill>
        <p:spPr>
          <a:xfrm>
            <a:off x="3325251" y="3554775"/>
            <a:ext cx="342900" cy="139700"/>
          </a:xfrm>
          <a:prstGeom prst="rect">
            <a:avLst/>
          </a:prstGeom>
        </p:spPr>
      </p:pic>
      <p:pic>
        <p:nvPicPr>
          <p:cNvPr id="34" name="Image 42" descr="preencoded.png">
            <a:extLst>
              <a:ext uri="{FF2B5EF4-FFF2-40B4-BE49-F238E27FC236}">
                <a16:creationId xmlns:a16="http://schemas.microsoft.com/office/drawing/2014/main" id="{D9253DDE-A7E5-9A18-45E3-1BDB71086CCA}"/>
              </a:ext>
            </a:extLst>
          </p:cNvPr>
          <p:cNvPicPr>
            <a:picLocks noChangeAspect="1"/>
          </p:cNvPicPr>
          <p:nvPr/>
        </p:nvPicPr>
        <p:blipFill>
          <a:blip r:embed="rId17"/>
          <a:stretch>
            <a:fillRect/>
          </a:stretch>
        </p:blipFill>
        <p:spPr>
          <a:xfrm>
            <a:off x="3287151" y="2938825"/>
            <a:ext cx="381000" cy="133350"/>
          </a:xfrm>
          <a:prstGeom prst="rect">
            <a:avLst/>
          </a:prstGeom>
        </p:spPr>
      </p:pic>
      <p:pic>
        <p:nvPicPr>
          <p:cNvPr id="35" name="Image 43" descr="preencoded.png">
            <a:extLst>
              <a:ext uri="{FF2B5EF4-FFF2-40B4-BE49-F238E27FC236}">
                <a16:creationId xmlns:a16="http://schemas.microsoft.com/office/drawing/2014/main" id="{9739110F-1E75-012E-8771-FC0BB1B16E5A}"/>
              </a:ext>
            </a:extLst>
          </p:cNvPr>
          <p:cNvPicPr>
            <a:picLocks noChangeAspect="1"/>
          </p:cNvPicPr>
          <p:nvPr/>
        </p:nvPicPr>
        <p:blipFill>
          <a:blip r:embed="rId18"/>
          <a:stretch>
            <a:fillRect/>
          </a:stretch>
        </p:blipFill>
        <p:spPr>
          <a:xfrm>
            <a:off x="3331601" y="2297475"/>
            <a:ext cx="342900" cy="146050"/>
          </a:xfrm>
          <a:prstGeom prst="rect">
            <a:avLst/>
          </a:prstGeom>
        </p:spPr>
      </p:pic>
      <p:sp>
        <p:nvSpPr>
          <p:cNvPr id="36" name="Shape 58">
            <a:extLst>
              <a:ext uri="{FF2B5EF4-FFF2-40B4-BE49-F238E27FC236}">
                <a16:creationId xmlns:a16="http://schemas.microsoft.com/office/drawing/2014/main" id="{7CE531F6-1A82-0548-6194-8D5AD293903E}"/>
              </a:ext>
            </a:extLst>
          </p:cNvPr>
          <p:cNvSpPr/>
          <p:nvPr/>
        </p:nvSpPr>
        <p:spPr>
          <a:xfrm>
            <a:off x="396982" y="2691175"/>
            <a:ext cx="2709193" cy="615950"/>
          </a:xfrm>
          <a:prstGeom prst="rect">
            <a:avLst/>
          </a:prstGeom>
          <a:solidFill>
            <a:srgbClr val="F7FAFC"/>
          </a:solidFill>
          <a:ln/>
        </p:spPr>
      </p:sp>
      <p:pic>
        <p:nvPicPr>
          <p:cNvPr id="38" name="Image 44" descr="preencoded.png">
            <a:extLst>
              <a:ext uri="{FF2B5EF4-FFF2-40B4-BE49-F238E27FC236}">
                <a16:creationId xmlns:a16="http://schemas.microsoft.com/office/drawing/2014/main" id="{EEBBFB01-0CC8-639A-7DF4-9DEFCE07DC55}"/>
              </a:ext>
            </a:extLst>
          </p:cNvPr>
          <p:cNvPicPr>
            <a:picLocks noChangeAspect="1"/>
          </p:cNvPicPr>
          <p:nvPr/>
        </p:nvPicPr>
        <p:blipFill>
          <a:blip r:embed="rId19"/>
          <a:stretch>
            <a:fillRect/>
          </a:stretch>
        </p:blipFill>
        <p:spPr>
          <a:xfrm>
            <a:off x="492233" y="2754675"/>
            <a:ext cx="508000" cy="444500"/>
          </a:xfrm>
          <a:prstGeom prst="rect">
            <a:avLst/>
          </a:prstGeom>
        </p:spPr>
      </p:pic>
      <p:sp>
        <p:nvSpPr>
          <p:cNvPr id="39" name="Text 59">
            <a:extLst>
              <a:ext uri="{FF2B5EF4-FFF2-40B4-BE49-F238E27FC236}">
                <a16:creationId xmlns:a16="http://schemas.microsoft.com/office/drawing/2014/main" id="{921ACAF6-B058-ED85-7BC9-3317C7D939B6}"/>
              </a:ext>
            </a:extLst>
          </p:cNvPr>
          <p:cNvSpPr/>
          <p:nvPr/>
        </p:nvSpPr>
        <p:spPr>
          <a:xfrm>
            <a:off x="1108183" y="2881675"/>
            <a:ext cx="1620520" cy="374650"/>
          </a:xfrm>
          <a:prstGeom prst="rect">
            <a:avLst/>
          </a:prstGeom>
          <a:noFill/>
          <a:ln/>
        </p:spPr>
        <p:txBody>
          <a:bodyPr wrap="none" lIns="0" tIns="0" rIns="0" bIns="0" rtlCol="0" anchor="ctr">
            <a:noAutofit/>
          </a:bodyPr>
          <a:lstStyle/>
          <a:p>
            <a:r>
              <a:rPr lang="en-US" sz="800" b="1" dirty="0">
                <a:solidFill>
                  <a:srgbClr val="7E8188"/>
                </a:solidFill>
                <a:latin typeface="微软雅黑" panose="020B0503020204020204" pitchFamily="34" charset="-122"/>
                <a:ea typeface="微软雅黑" panose="020B0503020204020204" pitchFamily="34" charset="-122"/>
              </a:rPr>
              <a:t>Mining and especially refining</a:t>
            </a:r>
          </a:p>
          <a:p>
            <a:r>
              <a:rPr lang="en-US" sz="800" b="1" dirty="0">
                <a:solidFill>
                  <a:srgbClr val="7E8188"/>
                </a:solidFill>
                <a:latin typeface="微软雅黑" panose="020B0503020204020204" pitchFamily="34" charset="-122"/>
                <a:ea typeface="微软雅黑" panose="020B0503020204020204" pitchFamily="34" charset="-122"/>
              </a:rPr>
              <a:t>capacity are highly concentrated,</a:t>
            </a:r>
          </a:p>
          <a:p>
            <a:r>
              <a:rPr lang="en-US" sz="800" b="1" dirty="0">
                <a:solidFill>
                  <a:srgbClr val="7E8188"/>
                </a:solidFill>
                <a:latin typeface="微软雅黑" panose="020B0503020204020204" pitchFamily="34" charset="-122"/>
                <a:ea typeface="微软雅黑" panose="020B0503020204020204" pitchFamily="34" charset="-122"/>
              </a:rPr>
              <a:t>creating chokepoints.</a:t>
            </a:r>
          </a:p>
        </p:txBody>
      </p:sp>
      <p:sp>
        <p:nvSpPr>
          <p:cNvPr id="40" name="Text 60">
            <a:extLst>
              <a:ext uri="{FF2B5EF4-FFF2-40B4-BE49-F238E27FC236}">
                <a16:creationId xmlns:a16="http://schemas.microsoft.com/office/drawing/2014/main" id="{79674916-AFF6-48F2-A5F4-BC7450FE435A}"/>
              </a:ext>
            </a:extLst>
          </p:cNvPr>
          <p:cNvSpPr/>
          <p:nvPr/>
        </p:nvSpPr>
        <p:spPr>
          <a:xfrm>
            <a:off x="1108183" y="2754675"/>
            <a:ext cx="1320165" cy="127000"/>
          </a:xfrm>
          <a:prstGeom prst="rect">
            <a:avLst/>
          </a:prstGeom>
          <a:noFill/>
          <a:ln/>
        </p:spPr>
        <p:txBody>
          <a:bodyPr wrap="none" lIns="0" tIns="0" rIns="0" bIns="0" rtlCol="0" anchor="ctr">
            <a:noAutofit/>
          </a:bodyPr>
          <a:lstStyle/>
          <a:p>
            <a:pPr marL="0" indent="0" algn="l">
              <a:buNone/>
            </a:pPr>
            <a:r>
              <a:rPr lang="en-US" sz="900" b="1" dirty="0">
                <a:solidFill>
                  <a:srgbClr val="646A82"/>
                </a:solidFill>
                <a:latin typeface="微软雅黑" panose="020B0503020204020204" pitchFamily="34" charset="-122"/>
                <a:ea typeface="微软雅黑" panose="020B0503020204020204" pitchFamily="34" charset="-122"/>
                <a:cs typeface="DM Sans" pitchFamily="34" charset="-120"/>
              </a:rPr>
              <a:t>3.Market Concentration</a:t>
            </a:r>
            <a:endParaRPr lang="en-US" sz="900" dirty="0">
              <a:latin typeface="微软雅黑" panose="020B0503020204020204" pitchFamily="34" charset="-122"/>
              <a:ea typeface="微软雅黑" panose="020B0503020204020204" pitchFamily="34" charset="-122"/>
            </a:endParaRPr>
          </a:p>
        </p:txBody>
      </p:sp>
      <p:sp>
        <p:nvSpPr>
          <p:cNvPr id="41" name="Shape 61">
            <a:extLst>
              <a:ext uri="{FF2B5EF4-FFF2-40B4-BE49-F238E27FC236}">
                <a16:creationId xmlns:a16="http://schemas.microsoft.com/office/drawing/2014/main" id="{531A66EC-05CF-C1E9-8F25-8ADBD40D01FB}"/>
              </a:ext>
            </a:extLst>
          </p:cNvPr>
          <p:cNvSpPr/>
          <p:nvPr/>
        </p:nvSpPr>
        <p:spPr>
          <a:xfrm>
            <a:off x="396982" y="2056175"/>
            <a:ext cx="2721893" cy="609600"/>
          </a:xfrm>
          <a:prstGeom prst="rect">
            <a:avLst/>
          </a:prstGeom>
          <a:solidFill>
            <a:srgbClr val="F8FAFC"/>
          </a:solidFill>
          <a:ln/>
        </p:spPr>
      </p:sp>
      <p:pic>
        <p:nvPicPr>
          <p:cNvPr id="42" name="Image 45" descr="preencoded.png">
            <a:extLst>
              <a:ext uri="{FF2B5EF4-FFF2-40B4-BE49-F238E27FC236}">
                <a16:creationId xmlns:a16="http://schemas.microsoft.com/office/drawing/2014/main" id="{36AB757E-2CBA-DB58-3D86-A36673DC8E73}"/>
              </a:ext>
            </a:extLst>
          </p:cNvPr>
          <p:cNvPicPr>
            <a:picLocks noChangeAspect="1"/>
          </p:cNvPicPr>
          <p:nvPr/>
        </p:nvPicPr>
        <p:blipFill>
          <a:blip r:embed="rId20"/>
          <a:stretch>
            <a:fillRect/>
          </a:stretch>
        </p:blipFill>
        <p:spPr>
          <a:xfrm>
            <a:off x="492233" y="2126025"/>
            <a:ext cx="508000" cy="438150"/>
          </a:xfrm>
          <a:prstGeom prst="rect">
            <a:avLst/>
          </a:prstGeom>
        </p:spPr>
      </p:pic>
      <p:sp>
        <p:nvSpPr>
          <p:cNvPr id="43" name="Text 62">
            <a:extLst>
              <a:ext uri="{FF2B5EF4-FFF2-40B4-BE49-F238E27FC236}">
                <a16:creationId xmlns:a16="http://schemas.microsoft.com/office/drawing/2014/main" id="{119D5895-5D85-8E06-7E0C-6198E42F294D}"/>
              </a:ext>
            </a:extLst>
          </p:cNvPr>
          <p:cNvSpPr/>
          <p:nvPr/>
        </p:nvSpPr>
        <p:spPr>
          <a:xfrm>
            <a:off x="1108183" y="2240325"/>
            <a:ext cx="1578610" cy="381000"/>
          </a:xfrm>
          <a:prstGeom prst="rect">
            <a:avLst/>
          </a:prstGeom>
          <a:noFill/>
          <a:ln/>
        </p:spPr>
        <p:txBody>
          <a:bodyPr wrap="none" lIns="0" tIns="0" rIns="0" bIns="0" rtlCol="0" anchor="ctr">
            <a:noAutofit/>
          </a:bodyPr>
          <a:lstStyle/>
          <a:p>
            <a:pPr indent="0">
              <a:buNone/>
            </a:pPr>
            <a:r>
              <a:rPr lang="en-US" sz="800" b="1" dirty="0">
                <a:solidFill>
                  <a:srgbClr val="7E8188"/>
                </a:solidFill>
                <a:latin typeface="微软雅黑" panose="020B0503020204020204" pitchFamily="34" charset="-122"/>
                <a:ea typeface="微软雅黑" panose="020B0503020204020204" pitchFamily="34" charset="-122"/>
              </a:rPr>
              <a:t>Governance challenges, conflict,</a:t>
            </a:r>
          </a:p>
          <a:p>
            <a:pPr indent="0">
              <a:buNone/>
            </a:pPr>
            <a:r>
              <a:rPr lang="en-US" sz="800" b="1" dirty="0">
                <a:solidFill>
                  <a:srgbClr val="7E8188"/>
                </a:solidFill>
                <a:latin typeface="微软雅黑" panose="020B0503020204020204" pitchFamily="34" charset="-122"/>
                <a:ea typeface="微软雅黑" panose="020B0503020204020204" pitchFamily="34" charset="-122"/>
              </a:rPr>
              <a:t>and security risks disrupt</a:t>
            </a:r>
          </a:p>
          <a:p>
            <a:pPr indent="0">
              <a:buNone/>
            </a:pPr>
            <a:r>
              <a:rPr lang="en-US" sz="800" b="1" dirty="0">
                <a:solidFill>
                  <a:srgbClr val="7E8188"/>
                </a:solidFill>
                <a:latin typeface="微软雅黑" panose="020B0503020204020204" pitchFamily="34" charset="-122"/>
                <a:ea typeface="微软雅黑" panose="020B0503020204020204" pitchFamily="34" charset="-122"/>
              </a:rPr>
              <a:t>production and logistics.</a:t>
            </a:r>
          </a:p>
        </p:txBody>
      </p:sp>
      <p:sp>
        <p:nvSpPr>
          <p:cNvPr id="44" name="Text 63">
            <a:extLst>
              <a:ext uri="{FF2B5EF4-FFF2-40B4-BE49-F238E27FC236}">
                <a16:creationId xmlns:a16="http://schemas.microsoft.com/office/drawing/2014/main" id="{49E9A68C-9112-8FCC-5A81-5114570831D4}"/>
              </a:ext>
            </a:extLst>
          </p:cNvPr>
          <p:cNvSpPr/>
          <p:nvPr/>
        </p:nvSpPr>
        <p:spPr>
          <a:xfrm>
            <a:off x="1101833" y="2113325"/>
            <a:ext cx="942975" cy="127000"/>
          </a:xfrm>
          <a:prstGeom prst="rect">
            <a:avLst/>
          </a:prstGeom>
          <a:noFill/>
          <a:ln/>
        </p:spPr>
        <p:txBody>
          <a:bodyPr wrap="none" lIns="0" tIns="0" rIns="0" bIns="0" rtlCol="0" anchor="ctr">
            <a:noAutofit/>
          </a:bodyPr>
          <a:lstStyle/>
          <a:p>
            <a:r>
              <a:rPr lang="en-US" sz="1000" b="1" dirty="0">
                <a:solidFill>
                  <a:srgbClr val="696F88"/>
                </a:solidFill>
                <a:latin typeface="微软雅黑" panose="020B0503020204020204" pitchFamily="34" charset="-122"/>
                <a:ea typeface="微软雅黑" panose="020B0503020204020204" pitchFamily="34" charset="-122"/>
                <a:cs typeface="Gantari" pitchFamily="34" charset="-120"/>
              </a:rPr>
              <a:t>2.</a:t>
            </a:r>
            <a:r>
              <a:rPr lang="en-US" altLang="zh-CN" sz="900" b="1" dirty="0">
                <a:latin typeface="微软雅黑" panose="020B0503020204020204" pitchFamily="34" charset="-122"/>
                <a:ea typeface="微软雅黑" panose="020B0503020204020204" pitchFamily="34" charset="-122"/>
              </a:rPr>
              <a:t> </a:t>
            </a:r>
            <a:r>
              <a:rPr lang="en-US" altLang="zh-CN" sz="900" b="1" dirty="0">
                <a:solidFill>
                  <a:srgbClr val="696F88"/>
                </a:solidFill>
                <a:latin typeface="微软雅黑" panose="020B0503020204020204" pitchFamily="34" charset="-122"/>
                <a:ea typeface="微软雅黑" panose="020B0503020204020204" pitchFamily="34" charset="-122"/>
              </a:rPr>
              <a:t>resource-rich countries</a:t>
            </a:r>
            <a:r>
              <a:rPr lang="en-US" sz="900" b="1" dirty="0">
                <a:solidFill>
                  <a:srgbClr val="696F88"/>
                </a:solidFill>
                <a:latin typeface="微软雅黑" panose="020B0503020204020204" pitchFamily="34" charset="-122"/>
                <a:ea typeface="微软雅黑" panose="020B0503020204020204" pitchFamily="34" charset="-122"/>
              </a:rPr>
              <a:t> </a:t>
            </a:r>
            <a:r>
              <a:rPr lang="en-US" sz="900" b="1" dirty="0">
                <a:solidFill>
                  <a:srgbClr val="696F88"/>
                </a:solidFill>
                <a:latin typeface="微软雅黑" panose="020B0503020204020204" pitchFamily="34" charset="-122"/>
                <a:ea typeface="微软雅黑" panose="020B0503020204020204" pitchFamily="34" charset="-122"/>
                <a:cs typeface="Gantari" pitchFamily="34" charset="-120"/>
              </a:rPr>
              <a:t>Instability</a:t>
            </a:r>
            <a:endParaRPr lang="en-US" sz="1000" dirty="0">
              <a:latin typeface="微软雅黑" panose="020B0503020204020204" pitchFamily="34" charset="-122"/>
              <a:ea typeface="微软雅黑" panose="020B0503020204020204" pitchFamily="34" charset="-122"/>
            </a:endParaRPr>
          </a:p>
        </p:txBody>
      </p:sp>
      <p:sp>
        <p:nvSpPr>
          <p:cNvPr id="45" name="Shape 64">
            <a:extLst>
              <a:ext uri="{FF2B5EF4-FFF2-40B4-BE49-F238E27FC236}">
                <a16:creationId xmlns:a16="http://schemas.microsoft.com/office/drawing/2014/main" id="{FC938C0F-59BD-9288-27BF-B3ADCCA3D8D2}"/>
              </a:ext>
            </a:extLst>
          </p:cNvPr>
          <p:cNvSpPr/>
          <p:nvPr/>
        </p:nvSpPr>
        <p:spPr>
          <a:xfrm>
            <a:off x="396982" y="1446575"/>
            <a:ext cx="2702843" cy="577850"/>
          </a:xfrm>
          <a:prstGeom prst="rect">
            <a:avLst/>
          </a:prstGeom>
          <a:solidFill>
            <a:srgbClr val="F9FBFD"/>
          </a:solidFill>
          <a:ln/>
        </p:spPr>
      </p:sp>
      <p:pic>
        <p:nvPicPr>
          <p:cNvPr id="46" name="Image 46" descr="preencoded.png">
            <a:extLst>
              <a:ext uri="{FF2B5EF4-FFF2-40B4-BE49-F238E27FC236}">
                <a16:creationId xmlns:a16="http://schemas.microsoft.com/office/drawing/2014/main" id="{D67CC557-FC07-CE0A-F748-F286A67DC427}"/>
              </a:ext>
            </a:extLst>
          </p:cNvPr>
          <p:cNvPicPr>
            <a:picLocks noChangeAspect="1"/>
          </p:cNvPicPr>
          <p:nvPr/>
        </p:nvPicPr>
        <p:blipFill>
          <a:blip r:embed="rId21"/>
          <a:stretch>
            <a:fillRect/>
          </a:stretch>
        </p:blipFill>
        <p:spPr>
          <a:xfrm>
            <a:off x="492233" y="1522775"/>
            <a:ext cx="514350" cy="444500"/>
          </a:xfrm>
          <a:prstGeom prst="rect">
            <a:avLst/>
          </a:prstGeom>
        </p:spPr>
      </p:pic>
      <p:sp>
        <p:nvSpPr>
          <p:cNvPr id="47" name="Text 65">
            <a:extLst>
              <a:ext uri="{FF2B5EF4-FFF2-40B4-BE49-F238E27FC236}">
                <a16:creationId xmlns:a16="http://schemas.microsoft.com/office/drawing/2014/main" id="{26450073-8E75-75DD-A4AE-66DAA7FF6FAE}"/>
              </a:ext>
            </a:extLst>
          </p:cNvPr>
          <p:cNvSpPr/>
          <p:nvPr/>
        </p:nvSpPr>
        <p:spPr>
          <a:xfrm>
            <a:off x="1108183" y="1662475"/>
            <a:ext cx="1592580" cy="260350"/>
          </a:xfrm>
          <a:prstGeom prst="rect">
            <a:avLst/>
          </a:prstGeom>
          <a:noFill/>
          <a:ln/>
        </p:spPr>
        <p:txBody>
          <a:bodyPr wrap="none" lIns="0" tIns="0" rIns="0" bIns="0" rtlCol="0" anchor="ctr">
            <a:noAutofit/>
          </a:bodyPr>
          <a:lstStyle/>
          <a:p>
            <a:pPr marL="0" indent="0" algn="l">
              <a:buNone/>
            </a:pPr>
            <a:r>
              <a:rPr lang="en-US" sz="800" b="1" dirty="0">
                <a:solidFill>
                  <a:srgbClr val="7E8188"/>
                </a:solidFill>
                <a:latin typeface="微软雅黑" panose="020B0503020204020204" pitchFamily="34" charset="-122"/>
                <a:ea typeface="微软雅黑" panose="020B0503020204020204" pitchFamily="34" charset="-122"/>
              </a:rPr>
              <a:t>Strategic rivalry and resource</a:t>
            </a:r>
          </a:p>
          <a:p>
            <a:pPr marL="0" indent="0" algn="l">
              <a:buNone/>
            </a:pPr>
            <a:r>
              <a:rPr lang="en-US" sz="800" b="1" dirty="0">
                <a:solidFill>
                  <a:srgbClr val="7E8188"/>
                </a:solidFill>
                <a:latin typeface="微软雅黑" panose="020B0503020204020204" pitchFamily="34" charset="-122"/>
                <a:ea typeface="微软雅黑" panose="020B0503020204020204" pitchFamily="34" charset="-122"/>
              </a:rPr>
              <a:t>nationalism heighten supply risk.</a:t>
            </a:r>
          </a:p>
        </p:txBody>
      </p:sp>
      <p:sp>
        <p:nvSpPr>
          <p:cNvPr id="48" name="Text 66">
            <a:extLst>
              <a:ext uri="{FF2B5EF4-FFF2-40B4-BE49-F238E27FC236}">
                <a16:creationId xmlns:a16="http://schemas.microsoft.com/office/drawing/2014/main" id="{E1C0BBBD-A1B4-F605-B840-5C44C20AE3E4}"/>
              </a:ext>
            </a:extLst>
          </p:cNvPr>
          <p:cNvSpPr/>
          <p:nvPr/>
        </p:nvSpPr>
        <p:spPr>
          <a:xfrm>
            <a:off x="1101833" y="1522775"/>
            <a:ext cx="1501775" cy="127000"/>
          </a:xfrm>
          <a:prstGeom prst="rect">
            <a:avLst/>
          </a:prstGeom>
          <a:noFill/>
          <a:ln/>
        </p:spPr>
        <p:txBody>
          <a:bodyPr wrap="none" lIns="0" tIns="0" rIns="0" bIns="0" rtlCol="0" anchor="ctr">
            <a:noAutofit/>
          </a:bodyPr>
          <a:lstStyle/>
          <a:p>
            <a:pPr marL="0" indent="0" algn="l">
              <a:buNone/>
            </a:pPr>
            <a:r>
              <a:rPr lang="en-US" sz="900" b="1" dirty="0">
                <a:solidFill>
                  <a:srgbClr val="626881"/>
                </a:solidFill>
                <a:latin typeface="微软雅黑" panose="020B0503020204020204" pitchFamily="34" charset="-122"/>
                <a:ea typeface="微软雅黑" panose="020B0503020204020204" pitchFamily="34" charset="-122"/>
                <a:cs typeface="Encode Sans Expanded" pitchFamily="34" charset="-120"/>
              </a:rPr>
              <a:t>1.Geopolitical Competition</a:t>
            </a:r>
            <a:endParaRPr lang="en-US" sz="900" dirty="0">
              <a:latin typeface="微软雅黑" panose="020B0503020204020204" pitchFamily="34" charset="-122"/>
              <a:ea typeface="微软雅黑" panose="020B0503020204020204" pitchFamily="34" charset="-122"/>
            </a:endParaRPr>
          </a:p>
        </p:txBody>
      </p:sp>
      <p:sp>
        <p:nvSpPr>
          <p:cNvPr id="49" name="Text 73">
            <a:extLst>
              <a:ext uri="{FF2B5EF4-FFF2-40B4-BE49-F238E27FC236}">
                <a16:creationId xmlns:a16="http://schemas.microsoft.com/office/drawing/2014/main" id="{8BF73A98-8275-D26F-7A0B-350C6001C69B}"/>
              </a:ext>
            </a:extLst>
          </p:cNvPr>
          <p:cNvSpPr/>
          <p:nvPr/>
        </p:nvSpPr>
        <p:spPr>
          <a:xfrm>
            <a:off x="4182501" y="4304074"/>
            <a:ext cx="677545" cy="209550"/>
          </a:xfrm>
          <a:prstGeom prst="rect">
            <a:avLst/>
          </a:prstGeom>
          <a:noFill/>
          <a:ln/>
        </p:spPr>
        <p:txBody>
          <a:bodyPr wrap="none" lIns="0" tIns="0" rIns="0" bIns="0" rtlCol="0" anchor="ctr">
            <a:noAutofit/>
          </a:bodyPr>
          <a:lstStyle/>
          <a:p>
            <a:pPr marL="0" indent="0" algn="l">
              <a:buNone/>
            </a:pPr>
            <a:r>
              <a:rPr lang="en-US" sz="800" b="1" dirty="0">
                <a:solidFill>
                  <a:srgbClr val="C38F8E"/>
                </a:solidFill>
                <a:latin typeface="微软雅黑" panose="020B0503020204020204" pitchFamily="34" charset="-122"/>
                <a:ea typeface="微软雅黑" panose="020B0503020204020204" pitchFamily="34" charset="-122"/>
                <a:cs typeface="Work Sans" pitchFamily="34" charset="-120"/>
              </a:rPr>
              <a:t>Slower capacity</a:t>
            </a:r>
            <a:endParaRPr lang="en-US" sz="800" dirty="0">
              <a:latin typeface="微软雅黑" panose="020B0503020204020204" pitchFamily="34" charset="-122"/>
              <a:ea typeface="微软雅黑" panose="020B0503020204020204" pitchFamily="34" charset="-122"/>
            </a:endParaRPr>
          </a:p>
          <a:p>
            <a:pPr marL="0" indent="0" algn="l">
              <a:buNone/>
            </a:pPr>
            <a:r>
              <a:rPr lang="en-US" sz="800" b="1" dirty="0">
                <a:solidFill>
                  <a:srgbClr val="C38F8E"/>
                </a:solidFill>
                <a:latin typeface="微软雅黑" panose="020B0503020204020204" pitchFamily="34" charset="-122"/>
                <a:ea typeface="微软雅黑" panose="020B0503020204020204" pitchFamily="34" charset="-122"/>
                <a:cs typeface="Work Sans" pitchFamily="34" charset="-120"/>
              </a:rPr>
              <a:t>expansion</a:t>
            </a:r>
            <a:endParaRPr lang="en-US" sz="800" dirty="0">
              <a:latin typeface="微软雅黑" panose="020B0503020204020204" pitchFamily="34" charset="-122"/>
              <a:ea typeface="微软雅黑" panose="020B0503020204020204" pitchFamily="34" charset="-122"/>
            </a:endParaRPr>
          </a:p>
        </p:txBody>
      </p:sp>
      <p:sp>
        <p:nvSpPr>
          <p:cNvPr id="50" name="Text 74">
            <a:extLst>
              <a:ext uri="{FF2B5EF4-FFF2-40B4-BE49-F238E27FC236}">
                <a16:creationId xmlns:a16="http://schemas.microsoft.com/office/drawing/2014/main" id="{4E430A50-A5E0-59F1-337D-F63312D5484A}"/>
              </a:ext>
            </a:extLst>
          </p:cNvPr>
          <p:cNvSpPr/>
          <p:nvPr/>
        </p:nvSpPr>
        <p:spPr>
          <a:xfrm>
            <a:off x="4182501" y="4043725"/>
            <a:ext cx="859155" cy="228600"/>
          </a:xfrm>
          <a:prstGeom prst="rect">
            <a:avLst/>
          </a:prstGeom>
          <a:noFill/>
          <a:ln/>
        </p:spPr>
        <p:txBody>
          <a:bodyPr wrap="none" lIns="0" tIns="0" rIns="0" bIns="0" rtlCol="0" anchor="ctr">
            <a:noAutofit/>
          </a:bodyPr>
          <a:lstStyle/>
          <a:p>
            <a:pPr marL="0" indent="0" algn="l">
              <a:buNone/>
            </a:pPr>
            <a:r>
              <a:rPr lang="en-US" sz="900" b="1" dirty="0">
                <a:solidFill>
                  <a:srgbClr val="70727B"/>
                </a:solidFill>
                <a:latin typeface="微软雅黑" panose="020B0503020204020204" pitchFamily="34" charset="-122"/>
                <a:ea typeface="微软雅黑" panose="020B0503020204020204" pitchFamily="34" charset="-122"/>
                <a:cs typeface="Albert Sans" pitchFamily="34" charset="-120"/>
              </a:rPr>
              <a:t>Compliance costs</a:t>
            </a:r>
            <a:endParaRPr lang="en-US" sz="900" dirty="0">
              <a:latin typeface="微软雅黑" panose="020B0503020204020204" pitchFamily="34" charset="-122"/>
              <a:ea typeface="微软雅黑" panose="020B0503020204020204" pitchFamily="34" charset="-122"/>
            </a:endParaRPr>
          </a:p>
          <a:p>
            <a:pPr marL="0" indent="0" algn="l">
              <a:buNone/>
            </a:pPr>
            <a:r>
              <a:rPr lang="en-US" sz="900" b="1" dirty="0">
                <a:solidFill>
                  <a:srgbClr val="70727B"/>
                </a:solidFill>
                <a:latin typeface="微软雅黑" panose="020B0503020204020204" pitchFamily="34" charset="-122"/>
                <a:ea typeface="微软雅黑" panose="020B0503020204020204" pitchFamily="34" charset="-122"/>
                <a:cs typeface="Albert Sans" pitchFamily="34" charset="-120"/>
              </a:rPr>
              <a:t>&amp; investment delays</a:t>
            </a:r>
            <a:endParaRPr lang="en-US" sz="900" dirty="0">
              <a:latin typeface="微软雅黑" panose="020B0503020204020204" pitchFamily="34" charset="-122"/>
              <a:ea typeface="微软雅黑" panose="020B0503020204020204" pitchFamily="34" charset="-122"/>
            </a:endParaRPr>
          </a:p>
        </p:txBody>
      </p:sp>
      <p:sp>
        <p:nvSpPr>
          <p:cNvPr id="51" name="Text 75">
            <a:extLst>
              <a:ext uri="{FF2B5EF4-FFF2-40B4-BE49-F238E27FC236}">
                <a16:creationId xmlns:a16="http://schemas.microsoft.com/office/drawing/2014/main" id="{8BF6656D-BFB2-4ED2-A1B7-64BDB6EA9FDA}"/>
              </a:ext>
            </a:extLst>
          </p:cNvPr>
          <p:cNvSpPr/>
          <p:nvPr/>
        </p:nvSpPr>
        <p:spPr>
          <a:xfrm>
            <a:off x="4182501" y="3656374"/>
            <a:ext cx="838200" cy="228600"/>
          </a:xfrm>
          <a:prstGeom prst="rect">
            <a:avLst/>
          </a:prstGeom>
          <a:noFill/>
          <a:ln/>
        </p:spPr>
        <p:txBody>
          <a:bodyPr wrap="none" lIns="0" tIns="0" rIns="0" bIns="0" rtlCol="0" anchor="ctr">
            <a:noAutofit/>
          </a:bodyPr>
          <a:lstStyle/>
          <a:p>
            <a:pPr marL="0" indent="0" algn="l">
              <a:buNone/>
            </a:pPr>
            <a:r>
              <a:rPr lang="en-US" sz="800" b="1" dirty="0">
                <a:solidFill>
                  <a:srgbClr val="BC8686"/>
                </a:solidFill>
                <a:latin typeface="微软雅黑" panose="020B0503020204020204" pitchFamily="34" charset="-122"/>
                <a:ea typeface="微软雅黑" panose="020B0503020204020204" pitchFamily="34" charset="-122"/>
                <a:cs typeface="Darker Grotesque" pitchFamily="34" charset="-120"/>
              </a:rPr>
              <a:t>Extended lead times</a:t>
            </a:r>
            <a:endParaRPr lang="en-US" sz="800" dirty="0">
              <a:latin typeface="微软雅黑" panose="020B0503020204020204" pitchFamily="34" charset="-122"/>
              <a:ea typeface="微软雅黑" panose="020B0503020204020204" pitchFamily="34" charset="-122"/>
            </a:endParaRPr>
          </a:p>
          <a:p>
            <a:pPr marL="0" indent="0" algn="l">
              <a:buNone/>
            </a:pPr>
            <a:r>
              <a:rPr lang="en-US" sz="800" b="1" dirty="0">
                <a:solidFill>
                  <a:srgbClr val="BC8686"/>
                </a:solidFill>
                <a:latin typeface="微软雅黑" panose="020B0503020204020204" pitchFamily="34" charset="-122"/>
                <a:ea typeface="微软雅黑" panose="020B0503020204020204" pitchFamily="34" charset="-122"/>
                <a:cs typeface="Darker Grotesque" pitchFamily="34" charset="-120"/>
              </a:rPr>
              <a:t>&amp; higher costs</a:t>
            </a:r>
            <a:endParaRPr lang="en-US" sz="800" dirty="0">
              <a:latin typeface="微软雅黑" panose="020B0503020204020204" pitchFamily="34" charset="-122"/>
              <a:ea typeface="微软雅黑" panose="020B0503020204020204" pitchFamily="34" charset="-122"/>
            </a:endParaRPr>
          </a:p>
        </p:txBody>
      </p:sp>
      <p:sp>
        <p:nvSpPr>
          <p:cNvPr id="52" name="Text 76">
            <a:extLst>
              <a:ext uri="{FF2B5EF4-FFF2-40B4-BE49-F238E27FC236}">
                <a16:creationId xmlns:a16="http://schemas.microsoft.com/office/drawing/2014/main" id="{BF563743-C2A6-5795-BB48-401183A9A234}"/>
              </a:ext>
            </a:extLst>
          </p:cNvPr>
          <p:cNvSpPr/>
          <p:nvPr/>
        </p:nvSpPr>
        <p:spPr>
          <a:xfrm>
            <a:off x="4182501" y="3434125"/>
            <a:ext cx="789305" cy="196850"/>
          </a:xfrm>
          <a:prstGeom prst="rect">
            <a:avLst/>
          </a:prstGeom>
          <a:noFill/>
          <a:ln/>
        </p:spPr>
        <p:txBody>
          <a:bodyPr wrap="none" lIns="0" tIns="0" rIns="0" bIns="0" rtlCol="0" anchor="ctr">
            <a:noAutofit/>
          </a:bodyPr>
          <a:lstStyle/>
          <a:p>
            <a:pPr marL="0" indent="0" algn="l">
              <a:buNone/>
            </a:pPr>
            <a:r>
              <a:rPr lang="en-US" sz="800" b="1" dirty="0">
                <a:solidFill>
                  <a:srgbClr val="6D6E78"/>
                </a:solidFill>
                <a:latin typeface="微软雅黑" panose="020B0503020204020204" pitchFamily="34" charset="-122"/>
                <a:ea typeface="微软雅黑" panose="020B0503020204020204" pitchFamily="34" charset="-122"/>
                <a:cs typeface="Instrument Sans" pitchFamily="34" charset="-120"/>
              </a:rPr>
              <a:t>Shipping delays</a:t>
            </a:r>
            <a:endParaRPr lang="en-US" sz="800" dirty="0">
              <a:latin typeface="微软雅黑" panose="020B0503020204020204" pitchFamily="34" charset="-122"/>
              <a:ea typeface="微软雅黑" panose="020B0503020204020204" pitchFamily="34" charset="-122"/>
            </a:endParaRPr>
          </a:p>
          <a:p>
            <a:pPr marL="0" indent="0" algn="l">
              <a:buNone/>
            </a:pPr>
            <a:r>
              <a:rPr lang="en-US" sz="800" b="1" dirty="0">
                <a:solidFill>
                  <a:srgbClr val="6D6E78"/>
                </a:solidFill>
                <a:latin typeface="微软雅黑" panose="020B0503020204020204" pitchFamily="34" charset="-122"/>
                <a:ea typeface="微软雅黑" panose="020B0503020204020204" pitchFamily="34" charset="-122"/>
                <a:cs typeface="Instrument Sans" pitchFamily="34" charset="-120"/>
              </a:rPr>
              <a:t>&amp; route disruption</a:t>
            </a:r>
            <a:endParaRPr lang="en-US" sz="800" dirty="0">
              <a:latin typeface="微软雅黑" panose="020B0503020204020204" pitchFamily="34" charset="-122"/>
              <a:ea typeface="微软雅黑" panose="020B0503020204020204" pitchFamily="34" charset="-122"/>
            </a:endParaRPr>
          </a:p>
        </p:txBody>
      </p:sp>
      <p:sp>
        <p:nvSpPr>
          <p:cNvPr id="53" name="Text 77">
            <a:extLst>
              <a:ext uri="{FF2B5EF4-FFF2-40B4-BE49-F238E27FC236}">
                <a16:creationId xmlns:a16="http://schemas.microsoft.com/office/drawing/2014/main" id="{5DA121F5-2DC1-9A71-9570-C3805A9CF891}"/>
              </a:ext>
            </a:extLst>
          </p:cNvPr>
          <p:cNvSpPr/>
          <p:nvPr/>
        </p:nvSpPr>
        <p:spPr>
          <a:xfrm>
            <a:off x="4182501" y="3070057"/>
            <a:ext cx="796290" cy="228600"/>
          </a:xfrm>
          <a:prstGeom prst="rect">
            <a:avLst/>
          </a:prstGeom>
          <a:noFill/>
          <a:ln/>
        </p:spPr>
        <p:txBody>
          <a:bodyPr wrap="none" lIns="0" tIns="0" rIns="0" bIns="0" rtlCol="0" anchor="ctr">
            <a:noAutofit/>
          </a:bodyPr>
          <a:lstStyle/>
          <a:p>
            <a:r>
              <a:rPr lang="en-US" sz="800" b="1" dirty="0">
                <a:solidFill>
                  <a:srgbClr val="BC8686"/>
                </a:solidFill>
                <a:latin typeface="微软雅黑" panose="020B0503020204020204" pitchFamily="34" charset="-122"/>
                <a:ea typeface="微软雅黑" panose="020B0503020204020204" pitchFamily="34" charset="-122"/>
              </a:rPr>
              <a:t>Tightened material</a:t>
            </a:r>
          </a:p>
          <a:p>
            <a:r>
              <a:rPr lang="en-US" sz="800" b="1" dirty="0">
                <a:solidFill>
                  <a:srgbClr val="BC8686"/>
                </a:solidFill>
                <a:latin typeface="微软雅黑" panose="020B0503020204020204" pitchFamily="34" charset="-122"/>
                <a:ea typeface="微软雅黑" panose="020B0503020204020204" pitchFamily="34" charset="-122"/>
              </a:rPr>
              <a:t>availability</a:t>
            </a:r>
          </a:p>
        </p:txBody>
      </p:sp>
      <p:sp>
        <p:nvSpPr>
          <p:cNvPr id="54" name="Text 78">
            <a:extLst>
              <a:ext uri="{FF2B5EF4-FFF2-40B4-BE49-F238E27FC236}">
                <a16:creationId xmlns:a16="http://schemas.microsoft.com/office/drawing/2014/main" id="{C52AD3D0-85F5-0466-3F7F-7C095CF1DA5E}"/>
              </a:ext>
            </a:extLst>
          </p:cNvPr>
          <p:cNvSpPr/>
          <p:nvPr/>
        </p:nvSpPr>
        <p:spPr>
          <a:xfrm>
            <a:off x="4188851" y="2824525"/>
            <a:ext cx="838200" cy="228600"/>
          </a:xfrm>
          <a:prstGeom prst="rect">
            <a:avLst/>
          </a:prstGeom>
          <a:noFill/>
          <a:ln/>
        </p:spPr>
        <p:txBody>
          <a:bodyPr wrap="none" lIns="0" tIns="0" rIns="0" bIns="0" rtlCol="0" anchor="ctr">
            <a:noAutofit/>
          </a:bodyPr>
          <a:lstStyle/>
          <a:p>
            <a:pPr marL="0" indent="0" algn="l">
              <a:buNone/>
            </a:pPr>
            <a:r>
              <a:rPr lang="en-US" sz="800" b="1" dirty="0">
                <a:solidFill>
                  <a:srgbClr val="6C6D76"/>
                </a:solidFill>
                <a:latin typeface="微软雅黑" panose="020B0503020204020204" pitchFamily="34" charset="-122"/>
                <a:ea typeface="微软雅黑" panose="020B0503020204020204" pitchFamily="34" charset="-122"/>
                <a:cs typeface="Instrument Sans" pitchFamily="34" charset="-120"/>
              </a:rPr>
              <a:t>Price volatility &amp;</a:t>
            </a:r>
            <a:endParaRPr lang="en-US" sz="800" dirty="0">
              <a:latin typeface="微软雅黑" panose="020B0503020204020204" pitchFamily="34" charset="-122"/>
              <a:ea typeface="微软雅黑" panose="020B0503020204020204" pitchFamily="34" charset="-122"/>
            </a:endParaRPr>
          </a:p>
          <a:p>
            <a:pPr marL="0" indent="0" algn="l">
              <a:buNone/>
            </a:pPr>
            <a:r>
              <a:rPr lang="en-US" sz="800" b="1" dirty="0">
                <a:solidFill>
                  <a:srgbClr val="6C6D76"/>
                </a:solidFill>
                <a:latin typeface="微软雅黑" panose="020B0503020204020204" pitchFamily="34" charset="-122"/>
                <a:ea typeface="微软雅黑" panose="020B0503020204020204" pitchFamily="34" charset="-122"/>
                <a:cs typeface="Instrument Sans" pitchFamily="34" charset="-120"/>
              </a:rPr>
              <a:t>refining bottlenecks</a:t>
            </a:r>
            <a:endParaRPr lang="en-US" sz="800" dirty="0">
              <a:latin typeface="微软雅黑" panose="020B0503020204020204" pitchFamily="34" charset="-122"/>
              <a:ea typeface="微软雅黑" panose="020B0503020204020204" pitchFamily="34" charset="-122"/>
            </a:endParaRPr>
          </a:p>
        </p:txBody>
      </p:sp>
      <p:sp>
        <p:nvSpPr>
          <p:cNvPr id="55" name="Text 79">
            <a:extLst>
              <a:ext uri="{FF2B5EF4-FFF2-40B4-BE49-F238E27FC236}">
                <a16:creationId xmlns:a16="http://schemas.microsoft.com/office/drawing/2014/main" id="{49131B34-BCFA-B551-D3F7-DF5DD966173B}"/>
              </a:ext>
            </a:extLst>
          </p:cNvPr>
          <p:cNvSpPr/>
          <p:nvPr/>
        </p:nvSpPr>
        <p:spPr>
          <a:xfrm>
            <a:off x="4182501" y="2460457"/>
            <a:ext cx="551815" cy="196850"/>
          </a:xfrm>
          <a:prstGeom prst="rect">
            <a:avLst/>
          </a:prstGeom>
          <a:noFill/>
          <a:ln/>
        </p:spPr>
        <p:txBody>
          <a:bodyPr wrap="none" lIns="0" tIns="0" rIns="0" bIns="0" rtlCol="0" anchor="ctr">
            <a:noAutofit/>
          </a:bodyPr>
          <a:lstStyle/>
          <a:p>
            <a:pPr indent="0">
              <a:buNone/>
            </a:pPr>
            <a:r>
              <a:rPr lang="en-US" sz="800" b="1" dirty="0">
                <a:solidFill>
                  <a:srgbClr val="BC8686"/>
                </a:solidFill>
                <a:latin typeface="微软雅黑" panose="020B0503020204020204" pitchFamily="34" charset="-122"/>
                <a:ea typeface="微软雅黑" panose="020B0503020204020204" pitchFamily="34" charset="-122"/>
              </a:rPr>
              <a:t>Lower supply</a:t>
            </a:r>
          </a:p>
          <a:p>
            <a:pPr indent="0">
              <a:buNone/>
            </a:pPr>
            <a:r>
              <a:rPr lang="en-US" sz="800" b="1" dirty="0">
                <a:solidFill>
                  <a:srgbClr val="BC8686"/>
                </a:solidFill>
                <a:latin typeface="微软雅黑" panose="020B0503020204020204" pitchFamily="34" charset="-122"/>
                <a:ea typeface="微软雅黑" panose="020B0503020204020204" pitchFamily="34" charset="-122"/>
              </a:rPr>
              <a:t>reliability</a:t>
            </a:r>
          </a:p>
        </p:txBody>
      </p:sp>
      <p:sp>
        <p:nvSpPr>
          <p:cNvPr id="56" name="Text 80">
            <a:extLst>
              <a:ext uri="{FF2B5EF4-FFF2-40B4-BE49-F238E27FC236}">
                <a16:creationId xmlns:a16="http://schemas.microsoft.com/office/drawing/2014/main" id="{44EA0AEB-1266-B3D1-4054-D1EE93587203}"/>
              </a:ext>
            </a:extLst>
          </p:cNvPr>
          <p:cNvSpPr/>
          <p:nvPr/>
        </p:nvSpPr>
        <p:spPr>
          <a:xfrm>
            <a:off x="4188851" y="2214925"/>
            <a:ext cx="558800" cy="196850"/>
          </a:xfrm>
          <a:prstGeom prst="rect">
            <a:avLst/>
          </a:prstGeom>
          <a:noFill/>
          <a:ln/>
        </p:spPr>
        <p:txBody>
          <a:bodyPr wrap="none" lIns="0" tIns="0" rIns="0" bIns="0" rtlCol="0" anchor="ctr">
            <a:noAutofit/>
          </a:bodyPr>
          <a:lstStyle/>
          <a:p>
            <a:pPr marL="0" indent="0" algn="l">
              <a:buNone/>
            </a:pPr>
            <a:r>
              <a:rPr lang="en-US" sz="900" b="1" dirty="0">
                <a:solidFill>
                  <a:srgbClr val="6E7079"/>
                </a:solidFill>
                <a:latin typeface="微软雅黑" panose="020B0503020204020204" pitchFamily="34" charset="-122"/>
                <a:ea typeface="微软雅黑" panose="020B0503020204020204" pitchFamily="34" charset="-122"/>
                <a:cs typeface="Jersey 15" pitchFamily="34" charset="-120"/>
              </a:rPr>
              <a:t>Production</a:t>
            </a:r>
            <a:endParaRPr lang="en-US" sz="900" dirty="0">
              <a:latin typeface="微软雅黑" panose="020B0503020204020204" pitchFamily="34" charset="-122"/>
              <a:ea typeface="微软雅黑" panose="020B0503020204020204" pitchFamily="34" charset="-122"/>
            </a:endParaRPr>
          </a:p>
          <a:p>
            <a:pPr marL="0" indent="0" algn="l">
              <a:buNone/>
            </a:pPr>
            <a:r>
              <a:rPr lang="en-US" sz="900" b="1" dirty="0">
                <a:solidFill>
                  <a:srgbClr val="6E7079"/>
                </a:solidFill>
                <a:latin typeface="微软雅黑" panose="020B0503020204020204" pitchFamily="34" charset="-122"/>
                <a:ea typeface="微软雅黑" panose="020B0503020204020204" pitchFamily="34" charset="-122"/>
                <a:cs typeface="Jersey 15" pitchFamily="34" charset="-120"/>
              </a:rPr>
              <a:t>interruptions</a:t>
            </a:r>
            <a:endParaRPr lang="en-US" sz="900" dirty="0">
              <a:latin typeface="微软雅黑" panose="020B0503020204020204" pitchFamily="34" charset="-122"/>
              <a:ea typeface="微软雅黑" panose="020B0503020204020204" pitchFamily="34" charset="-122"/>
            </a:endParaRPr>
          </a:p>
        </p:txBody>
      </p:sp>
      <p:sp>
        <p:nvSpPr>
          <p:cNvPr id="57" name="Text 81">
            <a:extLst>
              <a:ext uri="{FF2B5EF4-FFF2-40B4-BE49-F238E27FC236}">
                <a16:creationId xmlns:a16="http://schemas.microsoft.com/office/drawing/2014/main" id="{4E63BF73-5C29-C904-E20F-282F4B0EC982}"/>
              </a:ext>
            </a:extLst>
          </p:cNvPr>
          <p:cNvSpPr/>
          <p:nvPr/>
        </p:nvSpPr>
        <p:spPr>
          <a:xfrm>
            <a:off x="4182501" y="1819107"/>
            <a:ext cx="817245" cy="228600"/>
          </a:xfrm>
          <a:prstGeom prst="rect">
            <a:avLst/>
          </a:prstGeom>
          <a:noFill/>
          <a:ln/>
        </p:spPr>
        <p:txBody>
          <a:bodyPr wrap="none" lIns="0" tIns="0" rIns="0" bIns="0" rtlCol="0" anchor="ctr">
            <a:noAutofit/>
          </a:bodyPr>
          <a:lstStyle/>
          <a:p>
            <a:r>
              <a:rPr lang="en-US" sz="800" b="1" dirty="0">
                <a:solidFill>
                  <a:srgbClr val="BC8686"/>
                </a:solidFill>
                <a:latin typeface="微软雅黑" panose="020B0503020204020204" pitchFamily="34" charset="-122"/>
                <a:ea typeface="微软雅黑" panose="020B0503020204020204" pitchFamily="34" charset="-122"/>
              </a:rPr>
              <a:t>Higher probability of</a:t>
            </a:r>
          </a:p>
          <a:p>
            <a:r>
              <a:rPr lang="en-US" sz="800" b="1" dirty="0">
                <a:solidFill>
                  <a:srgbClr val="BC8686"/>
                </a:solidFill>
                <a:latin typeface="微软雅黑" panose="020B0503020204020204" pitchFamily="34" charset="-122"/>
                <a:ea typeface="微软雅黑" panose="020B0503020204020204" pitchFamily="34" charset="-122"/>
              </a:rPr>
              <a:t>supply disruption</a:t>
            </a:r>
          </a:p>
        </p:txBody>
      </p:sp>
      <p:sp>
        <p:nvSpPr>
          <p:cNvPr id="58" name="Text 82">
            <a:extLst>
              <a:ext uri="{FF2B5EF4-FFF2-40B4-BE49-F238E27FC236}">
                <a16:creationId xmlns:a16="http://schemas.microsoft.com/office/drawing/2014/main" id="{A2A4599E-2302-C756-DBC1-5AEB0C08C2FE}"/>
              </a:ext>
            </a:extLst>
          </p:cNvPr>
          <p:cNvSpPr/>
          <p:nvPr/>
        </p:nvSpPr>
        <p:spPr>
          <a:xfrm>
            <a:off x="4182501" y="1573575"/>
            <a:ext cx="880110" cy="228600"/>
          </a:xfrm>
          <a:prstGeom prst="rect">
            <a:avLst/>
          </a:prstGeom>
          <a:noFill/>
          <a:ln/>
        </p:spPr>
        <p:txBody>
          <a:bodyPr wrap="none" lIns="0" tIns="0" rIns="0" bIns="0" rtlCol="0" anchor="ctr">
            <a:normAutofit lnSpcReduction="10000"/>
          </a:bodyPr>
          <a:lstStyle/>
          <a:p>
            <a:pPr marL="0" indent="0" algn="l">
              <a:buNone/>
            </a:pPr>
            <a:r>
              <a:rPr lang="en-US" sz="800" b="1" dirty="0">
                <a:solidFill>
                  <a:srgbClr val="73737C"/>
                </a:solidFill>
                <a:latin typeface="微软雅黑" panose="020B0503020204020204" pitchFamily="34" charset="-122"/>
                <a:ea typeface="微软雅黑" panose="020B0503020204020204" pitchFamily="34" charset="-122"/>
                <a:cs typeface="Instrument Sans" pitchFamily="34" charset="-120"/>
              </a:rPr>
              <a:t>Geopolitical tension</a:t>
            </a:r>
            <a:endParaRPr lang="en-US" sz="800" dirty="0">
              <a:latin typeface="微软雅黑" panose="020B0503020204020204" pitchFamily="34" charset="-122"/>
              <a:ea typeface="微软雅黑" panose="020B0503020204020204" pitchFamily="34" charset="-122"/>
            </a:endParaRPr>
          </a:p>
          <a:p>
            <a:pPr marL="0" indent="0" algn="l">
              <a:buNone/>
            </a:pPr>
            <a:r>
              <a:rPr lang="en-US" sz="800" b="1" dirty="0">
                <a:solidFill>
                  <a:srgbClr val="73737C"/>
                </a:solidFill>
                <a:latin typeface="微软雅黑" panose="020B0503020204020204" pitchFamily="34" charset="-122"/>
                <a:ea typeface="微软雅黑" panose="020B0503020204020204" pitchFamily="34" charset="-122"/>
                <a:cs typeface="Instrument Sans" pitchFamily="34" charset="-120"/>
              </a:rPr>
              <a:t>&amp; export restrictions</a:t>
            </a:r>
            <a:endParaRPr lang="en-US" sz="800" dirty="0">
              <a:latin typeface="微软雅黑" panose="020B0503020204020204" pitchFamily="34" charset="-122"/>
              <a:ea typeface="微软雅黑" panose="020B0503020204020204" pitchFamily="34" charset="-122"/>
            </a:endParaRPr>
          </a:p>
        </p:txBody>
      </p:sp>
      <p:sp>
        <p:nvSpPr>
          <p:cNvPr id="63" name="文本框 62">
            <a:extLst>
              <a:ext uri="{FF2B5EF4-FFF2-40B4-BE49-F238E27FC236}">
                <a16:creationId xmlns:a16="http://schemas.microsoft.com/office/drawing/2014/main" id="{F36AFA94-3E37-8FC0-0047-FDF246EE5472}"/>
              </a:ext>
            </a:extLst>
          </p:cNvPr>
          <p:cNvSpPr txBox="1"/>
          <p:nvPr/>
        </p:nvSpPr>
        <p:spPr>
          <a:xfrm>
            <a:off x="174681" y="4980785"/>
            <a:ext cx="3556970" cy="1414233"/>
          </a:xfrm>
          <a:prstGeom prst="rect">
            <a:avLst/>
          </a:prstGeom>
          <a:noFill/>
        </p:spPr>
        <p:txBody>
          <a:bodyPr wrap="square">
            <a:spAutoFit/>
          </a:bodyPr>
          <a:lstStyle/>
          <a:p>
            <a:pPr algn="just">
              <a:lnSpc>
                <a:spcPct val="125000"/>
              </a:lnSpc>
            </a:pPr>
            <a:r>
              <a:rPr lang="en-US" altLang="zh-CN" sz="1400" b="1" dirty="0">
                <a:latin typeface="微软雅黑" panose="020B0503020204020204" pitchFamily="34" charset="-122"/>
                <a:ea typeface="微软雅黑" panose="020B0503020204020204" pitchFamily="34" charset="-122"/>
              </a:rPr>
              <a:t>Unstable policies in resource-rich countries, blocked maritime corridors, and frequent geopolitical shocks have left China's cobalt supply chain acutely exposed to disruption.</a:t>
            </a:r>
            <a:endParaRPr lang="zh-CN" altLang="en-US" sz="1400" b="1" dirty="0">
              <a:latin typeface="微软雅黑" panose="020B0503020204020204" pitchFamily="34" charset="-122"/>
              <a:ea typeface="微软雅黑" panose="020B0503020204020204" pitchFamily="34" charset="-122"/>
            </a:endParaRPr>
          </a:p>
        </p:txBody>
      </p:sp>
      <p:sp>
        <p:nvSpPr>
          <p:cNvPr id="66" name="Rounded Rectangle 33">
            <a:extLst>
              <a:ext uri="{FF2B5EF4-FFF2-40B4-BE49-F238E27FC236}">
                <a16:creationId xmlns:a16="http://schemas.microsoft.com/office/drawing/2014/main" id="{DD6BF89D-BC95-A4E2-C7E4-F354E7E3192A}"/>
              </a:ext>
            </a:extLst>
          </p:cNvPr>
          <p:cNvSpPr/>
          <p:nvPr/>
        </p:nvSpPr>
        <p:spPr>
          <a:xfrm>
            <a:off x="335228" y="829716"/>
            <a:ext cx="11155362" cy="494106"/>
          </a:xfrm>
          <a:prstGeom prst="roundRect">
            <a:avLst/>
          </a:prstGeom>
          <a:solidFill>
            <a:srgbClr val="FFF3E0"/>
          </a:solidFill>
          <a:ln w="15875">
            <a:solidFill>
              <a:srgbClr val="E89A3C"/>
            </a:solidFill>
          </a:ln>
          <a:effectLst/>
        </p:spPr>
        <p:style>
          <a:lnRef idx="1">
            <a:schemeClr val="accent1"/>
          </a:lnRef>
          <a:fillRef idx="3">
            <a:schemeClr val="accent1"/>
          </a:fillRef>
          <a:effectRef idx="2">
            <a:schemeClr val="accent1"/>
          </a:effectRef>
          <a:fontRef idx="minor">
            <a:schemeClr val="lt1"/>
          </a:fontRef>
        </p:style>
        <p:txBody>
          <a:bodyPr wrap="square" lIns="144000" tIns="14400" rIns="72000" bIns="14400" rtlCol="0" anchor="ctr"/>
          <a:lstStyle/>
          <a:p>
            <a:pPr marL="285750" indent="-285750">
              <a:lnSpc>
                <a:spcPct val="100000"/>
              </a:lnSpc>
              <a:buFont typeface="Arial" panose="020B0604020202020204" pitchFamily="34" charset="0"/>
              <a:buChar char="•"/>
            </a:pPr>
            <a:r>
              <a:rPr lang="en-US" altLang="zh-CN" b="1"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A cascade of recent disruptions has turned cobalt into a systemic risk to the transition.</a:t>
            </a:r>
          </a:p>
        </p:txBody>
      </p:sp>
    </p:spTree>
    <p:extLst>
      <p:ext uri="{BB962C8B-B14F-4D97-AF65-F5344CB8AC3E}">
        <p14:creationId xmlns:p14="http://schemas.microsoft.com/office/powerpoint/2010/main" val="3912446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13C804E-B006-DE71-C658-D53E42A6F036}"/>
              </a:ext>
            </a:extLst>
          </p:cNvPr>
          <p:cNvPicPr>
            <a:picLocks noChangeAspect="1"/>
          </p:cNvPicPr>
          <p:nvPr/>
        </p:nvPicPr>
        <p:blipFill>
          <a:blip r:embed="rId3"/>
          <a:stretch>
            <a:fillRect/>
          </a:stretch>
        </p:blipFill>
        <p:spPr>
          <a:xfrm>
            <a:off x="11292453" y="152400"/>
            <a:ext cx="396274" cy="463336"/>
          </a:xfrm>
          <a:prstGeom prst="rect">
            <a:avLst/>
          </a:prstGeom>
        </p:spPr>
      </p:pic>
      <p:grpSp>
        <p:nvGrpSpPr>
          <p:cNvPr id="6" name="组合 5">
            <a:extLst>
              <a:ext uri="{FF2B5EF4-FFF2-40B4-BE49-F238E27FC236}">
                <a16:creationId xmlns:a16="http://schemas.microsoft.com/office/drawing/2014/main" id="{D5C76FDA-DA8F-97A4-59A6-9FF7B721C542}"/>
              </a:ext>
            </a:extLst>
          </p:cNvPr>
          <p:cNvGrpSpPr/>
          <p:nvPr/>
        </p:nvGrpSpPr>
        <p:grpSpPr>
          <a:xfrm>
            <a:off x="-835753" y="302052"/>
            <a:ext cx="1660770" cy="167665"/>
            <a:chOff x="6429877" y="2075668"/>
            <a:chExt cx="1982046" cy="109699"/>
          </a:xfrm>
          <a:solidFill>
            <a:srgbClr val="004E98"/>
          </a:solidFill>
        </p:grpSpPr>
        <p:sp>
          <p:nvSpPr>
            <p:cNvPr id="7" name="矩形: 圆角 26">
              <a:extLst>
                <a:ext uri="{FF2B5EF4-FFF2-40B4-BE49-F238E27FC236}">
                  <a16:creationId xmlns:a16="http://schemas.microsoft.com/office/drawing/2014/main" id="{57E3CA6D-D461-94ED-73B7-D9BF5F2F30D8}"/>
                </a:ext>
              </a:extLst>
            </p:cNvPr>
            <p:cNvSpPr/>
            <p:nvPr/>
          </p:nvSpPr>
          <p:spPr>
            <a:xfrm>
              <a:off x="6429877" y="2112613"/>
              <a:ext cx="1769958" cy="34289"/>
            </a:xfrm>
            <a:prstGeom prst="roundRect">
              <a:avLst>
                <a:gd name="adj" fmla="val 50000"/>
              </a:avLst>
            </a:prstGeom>
            <a:grp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圆角 41">
              <a:extLst>
                <a:ext uri="{FF2B5EF4-FFF2-40B4-BE49-F238E27FC236}">
                  <a16:creationId xmlns:a16="http://schemas.microsoft.com/office/drawing/2014/main" id="{6069E37A-EC9C-F9C4-255B-7BEFA24E2D8F}"/>
                </a:ext>
              </a:extLst>
            </p:cNvPr>
            <p:cNvSpPr/>
            <p:nvPr/>
          </p:nvSpPr>
          <p:spPr>
            <a:xfrm>
              <a:off x="7736923" y="2171867"/>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圆角 42">
              <a:extLst>
                <a:ext uri="{FF2B5EF4-FFF2-40B4-BE49-F238E27FC236}">
                  <a16:creationId xmlns:a16="http://schemas.microsoft.com/office/drawing/2014/main" id="{2C3F7F6F-9257-8EEC-AA01-294B94CA7B1E}"/>
                </a:ext>
              </a:extLst>
            </p:cNvPr>
            <p:cNvSpPr/>
            <p:nvPr/>
          </p:nvSpPr>
          <p:spPr>
            <a:xfrm>
              <a:off x="7648945" y="2075668"/>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0" name="文本框 9">
            <a:extLst>
              <a:ext uri="{FF2B5EF4-FFF2-40B4-BE49-F238E27FC236}">
                <a16:creationId xmlns:a16="http://schemas.microsoft.com/office/drawing/2014/main" id="{34451CC5-298F-9306-B1A3-23F54B994D9D}"/>
              </a:ext>
            </a:extLst>
          </p:cNvPr>
          <p:cNvSpPr txBox="1"/>
          <p:nvPr/>
        </p:nvSpPr>
        <p:spPr>
          <a:xfrm>
            <a:off x="936228" y="178604"/>
            <a:ext cx="96301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8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Research Question</a:t>
            </a:r>
            <a:endParaRPr kumimoji="1" lang="zh-CN" altLang="en-US" sz="28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12" name="直线连接符 48">
            <a:extLst>
              <a:ext uri="{FF2B5EF4-FFF2-40B4-BE49-F238E27FC236}">
                <a16:creationId xmlns:a16="http://schemas.microsoft.com/office/drawing/2014/main" id="{3372B5DB-A000-C171-711B-CD243379340C}"/>
              </a:ext>
            </a:extLst>
          </p:cNvPr>
          <p:cNvCxnSpPr>
            <a:cxnSpLocks/>
          </p:cNvCxnSpPr>
          <p:nvPr/>
        </p:nvCxnSpPr>
        <p:spPr>
          <a:xfrm>
            <a:off x="936228" y="716692"/>
            <a:ext cx="10801927"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79B96AC5-AD8C-61AD-E1D9-89519945D82A}"/>
              </a:ext>
            </a:extLst>
          </p:cNvPr>
          <p:cNvPicPr>
            <a:picLocks noChangeAspect="1"/>
          </p:cNvPicPr>
          <p:nvPr/>
        </p:nvPicPr>
        <p:blipFill>
          <a:blip r:embed="rId4"/>
          <a:stretch>
            <a:fillRect/>
          </a:stretch>
        </p:blipFill>
        <p:spPr>
          <a:xfrm>
            <a:off x="0" y="1065528"/>
            <a:ext cx="12192000" cy="5792472"/>
          </a:xfrm>
          <a:prstGeom prst="rect">
            <a:avLst/>
          </a:prstGeom>
        </p:spPr>
      </p:pic>
    </p:spTree>
    <p:extLst>
      <p:ext uri="{BB962C8B-B14F-4D97-AF65-F5344CB8AC3E}">
        <p14:creationId xmlns:p14="http://schemas.microsoft.com/office/powerpoint/2010/main" val="3441484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home/t2vg-a100-G4-27/datadrive/tzh/deepv-preview/backend_ts/data/79ec4d5e09a0/slides/slide_5.png">
            <a:extLst>
              <a:ext uri="{FF2B5EF4-FFF2-40B4-BE49-F238E27FC236}">
                <a16:creationId xmlns:a16="http://schemas.microsoft.com/office/drawing/2014/main" id="{62E445AD-E680-3B8B-CEB6-B7A67E79EE24}"/>
              </a:ext>
            </a:extLst>
          </p:cNvPr>
          <p:cNvPicPr>
            <a:picLocks noChangeAspect="1"/>
          </p:cNvPicPr>
          <p:nvPr/>
        </p:nvPicPr>
        <p:blipFill>
          <a:blip r:embed="rId3"/>
          <a:srcRect t="18445"/>
          <a:stretch>
            <a:fillRect/>
          </a:stretch>
        </p:blipFill>
        <p:spPr>
          <a:xfrm>
            <a:off x="0" y="1264920"/>
            <a:ext cx="12192000" cy="5593080"/>
          </a:xfrm>
          <a:prstGeom prst="rect">
            <a:avLst/>
          </a:prstGeom>
        </p:spPr>
      </p:pic>
      <p:pic>
        <p:nvPicPr>
          <p:cNvPr id="5" name="图片 4">
            <a:extLst>
              <a:ext uri="{FF2B5EF4-FFF2-40B4-BE49-F238E27FC236}">
                <a16:creationId xmlns:a16="http://schemas.microsoft.com/office/drawing/2014/main" id="{28A1D951-9929-A9E5-B13E-5785109FF892}"/>
              </a:ext>
            </a:extLst>
          </p:cNvPr>
          <p:cNvPicPr>
            <a:picLocks noChangeAspect="1"/>
          </p:cNvPicPr>
          <p:nvPr/>
        </p:nvPicPr>
        <p:blipFill>
          <a:blip r:embed="rId4"/>
          <a:stretch>
            <a:fillRect/>
          </a:stretch>
        </p:blipFill>
        <p:spPr>
          <a:xfrm>
            <a:off x="11292453" y="152400"/>
            <a:ext cx="396274" cy="463336"/>
          </a:xfrm>
          <a:prstGeom prst="rect">
            <a:avLst/>
          </a:prstGeom>
        </p:spPr>
      </p:pic>
      <p:grpSp>
        <p:nvGrpSpPr>
          <p:cNvPr id="6" name="组合 5">
            <a:extLst>
              <a:ext uri="{FF2B5EF4-FFF2-40B4-BE49-F238E27FC236}">
                <a16:creationId xmlns:a16="http://schemas.microsoft.com/office/drawing/2014/main" id="{A90FAB25-1624-4113-0EEB-1D2C3BAD835C}"/>
              </a:ext>
            </a:extLst>
          </p:cNvPr>
          <p:cNvGrpSpPr/>
          <p:nvPr/>
        </p:nvGrpSpPr>
        <p:grpSpPr>
          <a:xfrm>
            <a:off x="-835753" y="302052"/>
            <a:ext cx="1660770" cy="167665"/>
            <a:chOff x="6429877" y="2075668"/>
            <a:chExt cx="1982046" cy="109699"/>
          </a:xfrm>
          <a:solidFill>
            <a:srgbClr val="004E98"/>
          </a:solidFill>
        </p:grpSpPr>
        <p:sp>
          <p:nvSpPr>
            <p:cNvPr id="7" name="矩形: 圆角 26">
              <a:extLst>
                <a:ext uri="{FF2B5EF4-FFF2-40B4-BE49-F238E27FC236}">
                  <a16:creationId xmlns:a16="http://schemas.microsoft.com/office/drawing/2014/main" id="{F0515D83-474C-45CD-3C7A-7BADBDEFFF6D}"/>
                </a:ext>
              </a:extLst>
            </p:cNvPr>
            <p:cNvSpPr/>
            <p:nvPr/>
          </p:nvSpPr>
          <p:spPr>
            <a:xfrm>
              <a:off x="6429877" y="2112613"/>
              <a:ext cx="1769958" cy="34289"/>
            </a:xfrm>
            <a:prstGeom prst="roundRect">
              <a:avLst>
                <a:gd name="adj" fmla="val 50000"/>
              </a:avLst>
            </a:prstGeom>
            <a:grp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圆角 41">
              <a:extLst>
                <a:ext uri="{FF2B5EF4-FFF2-40B4-BE49-F238E27FC236}">
                  <a16:creationId xmlns:a16="http://schemas.microsoft.com/office/drawing/2014/main" id="{C1BDE0A7-5678-EE62-8566-01710F285617}"/>
                </a:ext>
              </a:extLst>
            </p:cNvPr>
            <p:cNvSpPr/>
            <p:nvPr/>
          </p:nvSpPr>
          <p:spPr>
            <a:xfrm>
              <a:off x="7736923" y="2171867"/>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圆角 42">
              <a:extLst>
                <a:ext uri="{FF2B5EF4-FFF2-40B4-BE49-F238E27FC236}">
                  <a16:creationId xmlns:a16="http://schemas.microsoft.com/office/drawing/2014/main" id="{83530DA1-135C-933D-1F17-61671DAE4870}"/>
                </a:ext>
              </a:extLst>
            </p:cNvPr>
            <p:cNvSpPr/>
            <p:nvPr/>
          </p:nvSpPr>
          <p:spPr>
            <a:xfrm>
              <a:off x="7648945" y="2075668"/>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0" name="文本框 9">
            <a:extLst>
              <a:ext uri="{FF2B5EF4-FFF2-40B4-BE49-F238E27FC236}">
                <a16:creationId xmlns:a16="http://schemas.microsoft.com/office/drawing/2014/main" id="{760E740F-5CFE-895A-3EA4-4A80BA4BE65C}"/>
              </a:ext>
            </a:extLst>
          </p:cNvPr>
          <p:cNvSpPr txBox="1"/>
          <p:nvPr/>
        </p:nvSpPr>
        <p:spPr>
          <a:xfrm>
            <a:off x="936228" y="178604"/>
            <a:ext cx="96301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8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Analytical Framework</a:t>
            </a:r>
          </a:p>
        </p:txBody>
      </p:sp>
      <p:cxnSp>
        <p:nvCxnSpPr>
          <p:cNvPr id="11" name="直线连接符 48">
            <a:extLst>
              <a:ext uri="{FF2B5EF4-FFF2-40B4-BE49-F238E27FC236}">
                <a16:creationId xmlns:a16="http://schemas.microsoft.com/office/drawing/2014/main" id="{907C82D0-E8F7-6A3F-7262-E5C778E4872D}"/>
              </a:ext>
            </a:extLst>
          </p:cNvPr>
          <p:cNvCxnSpPr>
            <a:cxnSpLocks/>
          </p:cNvCxnSpPr>
          <p:nvPr/>
        </p:nvCxnSpPr>
        <p:spPr>
          <a:xfrm>
            <a:off x="936228" y="716692"/>
            <a:ext cx="10801927"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0016472A-4E8A-5AC3-557B-F20A8BCA98E5}"/>
              </a:ext>
            </a:extLst>
          </p:cNvPr>
          <p:cNvSpPr txBox="1"/>
          <p:nvPr/>
        </p:nvSpPr>
        <p:spPr>
          <a:xfrm>
            <a:off x="346948" y="801980"/>
            <a:ext cx="9630172" cy="461665"/>
          </a:xfrm>
          <a:prstGeom prst="rect">
            <a:avLst/>
          </a:prstGeom>
          <a:noFill/>
        </p:spPr>
        <p:txBody>
          <a:bodyPr wrap="square" rtlCol="0">
            <a:spAutoFit/>
          </a:bodyPr>
          <a:lstStyle/>
          <a:p>
            <a:pPr lvl="0">
              <a:defRPr/>
            </a:pPr>
            <a:r>
              <a:rPr kumimoji="1" lang="en-US" altLang="zh-CN" sz="2400" b="1" dirty="0">
                <a:solidFill>
                  <a:schemeClr val="accent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From Risk Uncertainty to Transition Impacts</a:t>
            </a:r>
            <a:endParaRPr kumimoji="1" lang="en-US" altLang="zh-CN" sz="2400" b="1" i="0" u="none" strike="noStrike" kern="1200" cap="none" spc="0" normalizeH="0" baseline="0" noProof="0" dirty="0">
              <a:ln>
                <a:noFill/>
              </a:ln>
              <a:solidFill>
                <a:schemeClr val="accent1">
                  <a:lumMod val="50000"/>
                </a:schemeClr>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文本框 12">
            <a:extLst>
              <a:ext uri="{FF2B5EF4-FFF2-40B4-BE49-F238E27FC236}">
                <a16:creationId xmlns:a16="http://schemas.microsoft.com/office/drawing/2014/main" id="{6F515473-9AA8-AEBA-EBE0-A48990CD62A0}"/>
              </a:ext>
            </a:extLst>
          </p:cNvPr>
          <p:cNvSpPr txBox="1"/>
          <p:nvPr/>
        </p:nvSpPr>
        <p:spPr>
          <a:xfrm>
            <a:off x="3512098" y="1512267"/>
            <a:ext cx="7130502" cy="456956"/>
          </a:xfrm>
          <a:prstGeom prst="rect">
            <a:avLst/>
          </a:prstGeom>
          <a:solidFill>
            <a:srgbClr val="012963"/>
          </a:solidFill>
        </p:spPr>
        <p:txBody>
          <a:bodyPr wrap="square" rtlCol="0">
            <a:noAutofit/>
          </a:bodyPr>
          <a:lstStyle/>
          <a:p>
            <a:r>
              <a:rPr lang="en-US" altLang="zh-CN" sz="1600" b="1" dirty="0">
                <a:solidFill>
                  <a:schemeClr val="bg1"/>
                </a:solidFill>
                <a:latin typeface="微软雅黑" panose="020B0503020204020204" pitchFamily="34" charset="-122"/>
                <a:ea typeface="微软雅黑" panose="020B0503020204020204" pitchFamily="34" charset="-122"/>
              </a:rPr>
              <a:t>Risk uncertainty is quantified first, then simulated in CGE model.</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56284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ounded Rectangle 13">
            <a:extLst>
              <a:ext uri="{FF2B5EF4-FFF2-40B4-BE49-F238E27FC236}">
                <a16:creationId xmlns:a16="http://schemas.microsoft.com/office/drawing/2014/main" id="{504C174B-5D77-DEAB-87BD-58A7758A90F8}"/>
              </a:ext>
            </a:extLst>
          </p:cNvPr>
          <p:cNvSpPr/>
          <p:nvPr/>
        </p:nvSpPr>
        <p:spPr>
          <a:xfrm>
            <a:off x="6145431" y="1471333"/>
            <a:ext cx="5715000" cy="1584724"/>
          </a:xfrm>
          <a:prstGeom prst="roundRect">
            <a:avLst>
              <a:gd name="adj" fmla="val 8000"/>
            </a:avLst>
          </a:prstGeom>
          <a:solidFill>
            <a:srgbClr val="F4F7FB"/>
          </a:solidFill>
          <a:ln w="12700">
            <a:solidFill>
              <a:srgbClr val="CFDC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Rectangle 1"/>
          <p:cNvSpPr/>
          <p:nvPr/>
        </p:nvSpPr>
        <p:spPr>
          <a:xfrm>
            <a:off x="438912" y="860901"/>
            <a:ext cx="3715003" cy="3657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b="1" dirty="0">
                <a:solidFill>
                  <a:schemeClr val="accent1">
                    <a:lumMod val="50000"/>
                  </a:schemeClr>
                </a:solidFill>
                <a:latin typeface="微软雅黑" panose="020B0503020204020204" pitchFamily="34" charset="-122"/>
                <a:ea typeface="微软雅黑" panose="020B0503020204020204" pitchFamily="34" charset="-122"/>
              </a:rPr>
              <a:t>A firm-level Bayesian network</a:t>
            </a:r>
            <a:endParaRPr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8404866" y="6400547"/>
            <a:ext cx="3605961" cy="239746"/>
          </a:xfrm>
          <a:prstGeom prst="rect">
            <a:avLst/>
          </a:prstGeom>
          <a:noFill/>
        </p:spPr>
        <p:txBody>
          <a:bodyPr wrap="square" lIns="36576" tIns="36576" rIns="36576" bIns="36576" anchor="t">
            <a:spAutoFit/>
          </a:bodyPr>
          <a:lstStyle/>
          <a:p>
            <a:pPr>
              <a:lnSpc>
                <a:spcPct val="98000"/>
              </a:lnSpc>
              <a:spcAft>
                <a:spcPts val="200"/>
              </a:spcAft>
            </a:pPr>
            <a:r>
              <a:rPr sz="1100" dirty="0">
                <a:latin typeface="Calibri"/>
                <a:ea typeface="宋体"/>
              </a:rPr>
              <a:t>Fig. China's cobalt supply-chain </a:t>
            </a:r>
            <a:r>
              <a:rPr lang="en-US" altLang="zh-CN" sz="1100" dirty="0">
                <a:latin typeface="Calibri"/>
                <a:ea typeface="宋体"/>
              </a:rPr>
              <a:t>disruption-risk exposure</a:t>
            </a:r>
            <a:endParaRPr sz="1100" dirty="0">
              <a:latin typeface="Calibri"/>
              <a:ea typeface="宋体"/>
            </a:endParaRPr>
          </a:p>
        </p:txBody>
      </p:sp>
      <p:sp>
        <p:nvSpPr>
          <p:cNvPr id="14" name="Rounded Rectangle 13"/>
          <p:cNvSpPr/>
          <p:nvPr/>
        </p:nvSpPr>
        <p:spPr>
          <a:xfrm>
            <a:off x="109728" y="1370870"/>
            <a:ext cx="5715000" cy="1172741"/>
          </a:xfrm>
          <a:prstGeom prst="roundRect">
            <a:avLst>
              <a:gd name="adj" fmla="val 8000"/>
            </a:avLst>
          </a:prstGeom>
          <a:solidFill>
            <a:srgbClr val="F4F7FB"/>
          </a:solidFill>
          <a:ln w="12700">
            <a:solidFill>
              <a:srgbClr val="CFDC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TextBox 19"/>
          <p:cNvSpPr txBox="1"/>
          <p:nvPr/>
        </p:nvSpPr>
        <p:spPr>
          <a:xfrm>
            <a:off x="6847840" y="868347"/>
            <a:ext cx="3669792" cy="346954"/>
          </a:xfrm>
          <a:prstGeom prst="rect">
            <a:avLst/>
          </a:prstGeom>
          <a:noFill/>
        </p:spPr>
        <p:txBody>
          <a:bodyPr wrap="square" lIns="36576" tIns="36576" rIns="36576" bIns="36576" anchor="t">
            <a:spAutoFit/>
          </a:bodyPr>
          <a:lstStyle/>
          <a:p>
            <a:pPr algn="l">
              <a:lnSpc>
                <a:spcPct val="105000"/>
              </a:lnSpc>
              <a:spcBef>
                <a:spcPts val="0"/>
              </a:spcBef>
              <a:spcAft>
                <a:spcPts val="200"/>
              </a:spcAft>
            </a:pPr>
            <a:r>
              <a:rPr lang="en-US" b="1" dirty="0">
                <a:solidFill>
                  <a:schemeClr val="accent1">
                    <a:lumMod val="50000"/>
                  </a:schemeClr>
                </a:solidFill>
                <a:latin typeface="微软雅黑" panose="020B0503020204020204" pitchFamily="34" charset="-122"/>
                <a:ea typeface="微软雅黑" panose="020B0503020204020204" pitchFamily="34" charset="-122"/>
              </a:rPr>
              <a:t>Monte-Carlo simulation</a:t>
            </a:r>
            <a:endParaRPr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21" name="Oval 20"/>
          <p:cNvSpPr/>
          <p:nvPr/>
        </p:nvSpPr>
        <p:spPr>
          <a:xfrm>
            <a:off x="109728" y="869994"/>
            <a:ext cx="329184" cy="329184"/>
          </a:xfrm>
          <a:prstGeom prst="ellipse">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TextBox 21"/>
          <p:cNvSpPr txBox="1"/>
          <p:nvPr/>
        </p:nvSpPr>
        <p:spPr>
          <a:xfrm>
            <a:off x="109728" y="869994"/>
            <a:ext cx="329184" cy="329184"/>
          </a:xfrm>
          <a:prstGeom prst="rect">
            <a:avLst/>
          </a:prstGeom>
          <a:noFill/>
        </p:spPr>
        <p:txBody>
          <a:bodyPr wrap="square" lIns="36576" tIns="36576" rIns="36576" bIns="36576" anchor="ctr">
            <a:spAutoFit/>
          </a:bodyPr>
          <a:lstStyle/>
          <a:p>
            <a:pPr algn="ctr">
              <a:lnSpc>
                <a:spcPct val="100000"/>
              </a:lnSpc>
              <a:spcBef>
                <a:spcPts val="0"/>
              </a:spcBef>
              <a:spcAft>
                <a:spcPts val="200"/>
              </a:spcAft>
            </a:pPr>
            <a:r>
              <a:rPr sz="1300" b="1" i="0">
                <a:solidFill>
                  <a:srgbClr val="FFFFFF"/>
                </a:solidFill>
                <a:latin typeface="Calibri"/>
                <a:ea typeface="宋体"/>
              </a:rPr>
              <a:t>1</a:t>
            </a:r>
          </a:p>
        </p:txBody>
      </p:sp>
      <p:sp>
        <p:nvSpPr>
          <p:cNvPr id="25" name="Oval 24"/>
          <p:cNvSpPr/>
          <p:nvPr/>
        </p:nvSpPr>
        <p:spPr>
          <a:xfrm>
            <a:off x="6347968" y="864320"/>
            <a:ext cx="329184" cy="329184"/>
          </a:xfrm>
          <a:prstGeom prst="ellipse">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 name="TextBox 25"/>
          <p:cNvSpPr txBox="1"/>
          <p:nvPr/>
        </p:nvSpPr>
        <p:spPr>
          <a:xfrm>
            <a:off x="6347968" y="864320"/>
            <a:ext cx="329184" cy="329184"/>
          </a:xfrm>
          <a:prstGeom prst="rect">
            <a:avLst/>
          </a:prstGeom>
          <a:noFill/>
        </p:spPr>
        <p:txBody>
          <a:bodyPr wrap="square" lIns="36576" tIns="36576" rIns="36576" bIns="36576" anchor="ctr">
            <a:spAutoFit/>
          </a:bodyPr>
          <a:lstStyle/>
          <a:p>
            <a:pPr algn="ctr">
              <a:lnSpc>
                <a:spcPct val="100000"/>
              </a:lnSpc>
              <a:spcBef>
                <a:spcPts val="0"/>
              </a:spcBef>
              <a:spcAft>
                <a:spcPts val="200"/>
              </a:spcAft>
            </a:pPr>
            <a:r>
              <a:rPr sz="1300" b="1" i="0" dirty="0">
                <a:solidFill>
                  <a:srgbClr val="FFFFFF"/>
                </a:solidFill>
                <a:latin typeface="Calibri"/>
                <a:ea typeface="宋体"/>
              </a:rPr>
              <a:t>2</a:t>
            </a:r>
          </a:p>
        </p:txBody>
      </p:sp>
      <p:pic>
        <p:nvPicPr>
          <p:cNvPr id="39" name="图片 38">
            <a:extLst>
              <a:ext uri="{FF2B5EF4-FFF2-40B4-BE49-F238E27FC236}">
                <a16:creationId xmlns:a16="http://schemas.microsoft.com/office/drawing/2014/main" id="{6DFFAF8F-B622-A639-56C3-F339B98E060D}"/>
              </a:ext>
            </a:extLst>
          </p:cNvPr>
          <p:cNvPicPr>
            <a:picLocks noChangeAspect="1"/>
          </p:cNvPicPr>
          <p:nvPr/>
        </p:nvPicPr>
        <p:blipFill>
          <a:blip r:embed="rId3"/>
          <a:stretch>
            <a:fillRect/>
          </a:stretch>
        </p:blipFill>
        <p:spPr>
          <a:xfrm>
            <a:off x="11292453" y="152400"/>
            <a:ext cx="396274" cy="463336"/>
          </a:xfrm>
          <a:prstGeom prst="rect">
            <a:avLst/>
          </a:prstGeom>
        </p:spPr>
      </p:pic>
      <p:grpSp>
        <p:nvGrpSpPr>
          <p:cNvPr id="40" name="组合 39">
            <a:extLst>
              <a:ext uri="{FF2B5EF4-FFF2-40B4-BE49-F238E27FC236}">
                <a16:creationId xmlns:a16="http://schemas.microsoft.com/office/drawing/2014/main" id="{C9DD96A3-48A1-9FB1-A9A5-D6FB2A41F1DA}"/>
              </a:ext>
            </a:extLst>
          </p:cNvPr>
          <p:cNvGrpSpPr/>
          <p:nvPr/>
        </p:nvGrpSpPr>
        <p:grpSpPr>
          <a:xfrm>
            <a:off x="-835753" y="302052"/>
            <a:ext cx="1660770" cy="167665"/>
            <a:chOff x="6429877" y="2075668"/>
            <a:chExt cx="1982046" cy="109699"/>
          </a:xfrm>
          <a:solidFill>
            <a:srgbClr val="004E98"/>
          </a:solidFill>
        </p:grpSpPr>
        <p:sp>
          <p:nvSpPr>
            <p:cNvPr id="41" name="矩形: 圆角 26">
              <a:extLst>
                <a:ext uri="{FF2B5EF4-FFF2-40B4-BE49-F238E27FC236}">
                  <a16:creationId xmlns:a16="http://schemas.microsoft.com/office/drawing/2014/main" id="{125A4B25-E334-029D-9D74-F827489555BA}"/>
                </a:ext>
              </a:extLst>
            </p:cNvPr>
            <p:cNvSpPr/>
            <p:nvPr/>
          </p:nvSpPr>
          <p:spPr>
            <a:xfrm>
              <a:off x="6429877" y="2112613"/>
              <a:ext cx="1769958" cy="34289"/>
            </a:xfrm>
            <a:prstGeom prst="roundRect">
              <a:avLst>
                <a:gd name="adj" fmla="val 50000"/>
              </a:avLst>
            </a:prstGeom>
            <a:grp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2" name="矩形: 圆角 41">
              <a:extLst>
                <a:ext uri="{FF2B5EF4-FFF2-40B4-BE49-F238E27FC236}">
                  <a16:creationId xmlns:a16="http://schemas.microsoft.com/office/drawing/2014/main" id="{F41B294C-71B3-8382-3665-DE41EDC195CC}"/>
                </a:ext>
              </a:extLst>
            </p:cNvPr>
            <p:cNvSpPr/>
            <p:nvPr/>
          </p:nvSpPr>
          <p:spPr>
            <a:xfrm>
              <a:off x="7736923" y="2171867"/>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3" name="矩形: 圆角 42">
              <a:extLst>
                <a:ext uri="{FF2B5EF4-FFF2-40B4-BE49-F238E27FC236}">
                  <a16:creationId xmlns:a16="http://schemas.microsoft.com/office/drawing/2014/main" id="{95A91C09-C85A-B903-2854-03AE27CDA4FF}"/>
                </a:ext>
              </a:extLst>
            </p:cNvPr>
            <p:cNvSpPr/>
            <p:nvPr/>
          </p:nvSpPr>
          <p:spPr>
            <a:xfrm>
              <a:off x="7648945" y="2075668"/>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44" name="文本框 43">
            <a:extLst>
              <a:ext uri="{FF2B5EF4-FFF2-40B4-BE49-F238E27FC236}">
                <a16:creationId xmlns:a16="http://schemas.microsoft.com/office/drawing/2014/main" id="{4D0A8E21-897E-7CCC-DF26-BDB4035DE9F2}"/>
              </a:ext>
            </a:extLst>
          </p:cNvPr>
          <p:cNvSpPr txBox="1"/>
          <p:nvPr/>
        </p:nvSpPr>
        <p:spPr>
          <a:xfrm>
            <a:off x="936228" y="178604"/>
            <a:ext cx="9630172" cy="523220"/>
          </a:xfrm>
          <a:prstGeom prst="rect">
            <a:avLst/>
          </a:prstGeom>
          <a:noFill/>
        </p:spPr>
        <p:txBody>
          <a:bodyPr wrap="square" rtlCol="0">
            <a:spAutoFit/>
          </a:bodyPr>
          <a:lstStyle/>
          <a:p>
            <a:pPr lvl="0">
              <a:defRPr/>
            </a:pPr>
            <a:r>
              <a:rPr kumimoji="1" lang="en-US" altLang="zh-CN" sz="2800" b="1"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pitchFamily="18" charset="0"/>
              </a:rPr>
              <a:t>Methodology</a:t>
            </a:r>
            <a:r>
              <a:rPr kumimoji="1" lang="zh-CN" altLang="en-US" sz="2800" b="1"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pitchFamily="18" charset="0"/>
              </a:rPr>
              <a:t>：</a:t>
            </a:r>
            <a:r>
              <a:rPr kumimoji="1" lang="en-US" altLang="zh-CN" sz="2800" b="1"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pitchFamily="18" charset="0"/>
              </a:rPr>
              <a:t>BN-MC Risk Assessment</a:t>
            </a:r>
            <a:endParaRPr kumimoji="1" lang="en-US" altLang="zh-CN" sz="28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45" name="直线连接符 48">
            <a:extLst>
              <a:ext uri="{FF2B5EF4-FFF2-40B4-BE49-F238E27FC236}">
                <a16:creationId xmlns:a16="http://schemas.microsoft.com/office/drawing/2014/main" id="{28B6BB96-AC8E-35F8-48C6-281CEC3FB40B}"/>
              </a:ext>
            </a:extLst>
          </p:cNvPr>
          <p:cNvCxnSpPr>
            <a:cxnSpLocks/>
          </p:cNvCxnSpPr>
          <p:nvPr/>
        </p:nvCxnSpPr>
        <p:spPr>
          <a:xfrm>
            <a:off x="936228" y="716692"/>
            <a:ext cx="10801927" cy="0"/>
          </a:xfrm>
          <a:prstGeom prst="line">
            <a:avLst/>
          </a:prstGeom>
        </p:spPr>
        <p:style>
          <a:lnRef idx="1">
            <a:schemeClr val="accent1"/>
          </a:lnRef>
          <a:fillRef idx="0">
            <a:schemeClr val="accent1"/>
          </a:fillRef>
          <a:effectRef idx="0">
            <a:schemeClr val="accent1"/>
          </a:effectRef>
          <a:fontRef idx="minor">
            <a:schemeClr val="tx1"/>
          </a:fontRef>
        </p:style>
      </p:cxnSp>
      <p:pic>
        <p:nvPicPr>
          <p:cNvPr id="48" name="图片 47">
            <a:extLst>
              <a:ext uri="{FF2B5EF4-FFF2-40B4-BE49-F238E27FC236}">
                <a16:creationId xmlns:a16="http://schemas.microsoft.com/office/drawing/2014/main" id="{7505B478-A53E-44BD-6F36-604DEB0CC3F1}"/>
              </a:ext>
            </a:extLst>
          </p:cNvPr>
          <p:cNvPicPr>
            <a:picLocks noChangeAspect="1"/>
          </p:cNvPicPr>
          <p:nvPr/>
        </p:nvPicPr>
        <p:blipFill>
          <a:blip r:embed="rId4">
            <a:extLst>
              <a:ext uri="{28A0092B-C50C-407E-A947-70E740481C1C}">
                <a14:useLocalDpi xmlns:a14="http://schemas.microsoft.com/office/drawing/2010/main" val="0"/>
              </a:ext>
            </a:extLst>
          </a:blip>
          <a:srcRect l="16958" t="7517" r="9708" b="11778"/>
          <a:stretch>
            <a:fillRect/>
          </a:stretch>
        </p:blipFill>
        <p:spPr>
          <a:xfrm>
            <a:off x="181173" y="2832337"/>
            <a:ext cx="5561041" cy="3155669"/>
          </a:xfrm>
          <a:prstGeom prst="rect">
            <a:avLst/>
          </a:prstGeom>
        </p:spPr>
      </p:pic>
      <p:sp>
        <p:nvSpPr>
          <p:cNvPr id="50" name="文本框 49">
            <a:extLst>
              <a:ext uri="{FF2B5EF4-FFF2-40B4-BE49-F238E27FC236}">
                <a16:creationId xmlns:a16="http://schemas.microsoft.com/office/drawing/2014/main" id="{F7C8F4C6-A70D-F80B-3605-2C830E296D80}"/>
              </a:ext>
            </a:extLst>
          </p:cNvPr>
          <p:cNvSpPr txBox="1"/>
          <p:nvPr/>
        </p:nvSpPr>
        <p:spPr>
          <a:xfrm>
            <a:off x="196088" y="1352478"/>
            <a:ext cx="5531212" cy="1131015"/>
          </a:xfrm>
          <a:prstGeom prst="rect">
            <a:avLst/>
          </a:prstGeom>
          <a:noFill/>
        </p:spPr>
        <p:txBody>
          <a:bodyPr wrap="square">
            <a:spAutoFit/>
          </a:bodyPr>
          <a:lstStyle/>
          <a:p>
            <a:pPr algn="just">
              <a:lnSpc>
                <a:spcPct val="125000"/>
              </a:lnSpc>
            </a:pPr>
            <a:r>
              <a:rPr lang="zh-CN" altLang="en-US" sz="1100" dirty="0">
                <a:latin typeface="微软雅黑" panose="020B0503020204020204" pitchFamily="34" charset="-122"/>
                <a:ea typeface="微软雅黑" panose="020B0503020204020204" pitchFamily="34" charset="-122"/>
              </a:rPr>
              <a:t>By integrating the S&amp;P Global mine database, the FactSet global supply-chain database, and </a:t>
            </a:r>
            <a:r>
              <a:rPr lang="zh-CN" altLang="en-US" sz="1100" b="1" dirty="0">
                <a:latin typeface="微软雅黑" panose="020B0503020204020204" pitchFamily="34" charset="-122"/>
                <a:ea typeface="微软雅黑" panose="020B0503020204020204" pitchFamily="34" charset="-122"/>
              </a:rPr>
              <a:t>firm-level trade records from China Customs</a:t>
            </a:r>
            <a:r>
              <a:rPr lang="zh-CN" altLang="en-US" sz="1100" dirty="0">
                <a:latin typeface="微软雅黑" panose="020B0503020204020204" pitchFamily="34" charset="-122"/>
                <a:ea typeface="微软雅黑" panose="020B0503020204020204" pitchFamily="34" charset="-122"/>
              </a:rPr>
              <a:t>, we constructed a Bayesian-network model of China's cobalt supply chain — spanning 34 upstream mines, 37 midstream firms, and 5 Chinese refiners (77 nodes, 124 edges) — with edge weights calibrated to trade-flow shares.</a:t>
            </a:r>
          </a:p>
        </p:txBody>
      </p:sp>
      <p:sp>
        <p:nvSpPr>
          <p:cNvPr id="51" name="Rectangle 33">
            <a:extLst>
              <a:ext uri="{FF2B5EF4-FFF2-40B4-BE49-F238E27FC236}">
                <a16:creationId xmlns:a16="http://schemas.microsoft.com/office/drawing/2014/main" id="{0856D046-9D2B-2E53-D7E2-E8FF63A355A4}"/>
              </a:ext>
            </a:extLst>
          </p:cNvPr>
          <p:cNvSpPr/>
          <p:nvPr/>
        </p:nvSpPr>
        <p:spPr>
          <a:xfrm>
            <a:off x="112560" y="1419740"/>
            <a:ext cx="91440" cy="1078992"/>
          </a:xfrm>
          <a:prstGeom prst="rect">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3" name="文本框 52">
            <a:extLst>
              <a:ext uri="{FF2B5EF4-FFF2-40B4-BE49-F238E27FC236}">
                <a16:creationId xmlns:a16="http://schemas.microsoft.com/office/drawing/2014/main" id="{CD075514-2158-4FC4-A15C-F2A1D3A638C0}"/>
              </a:ext>
            </a:extLst>
          </p:cNvPr>
          <p:cNvSpPr txBox="1"/>
          <p:nvPr/>
        </p:nvSpPr>
        <p:spPr>
          <a:xfrm>
            <a:off x="6871836" y="3384355"/>
            <a:ext cx="5654944" cy="365421"/>
          </a:xfrm>
          <a:prstGeom prst="rect">
            <a:avLst/>
          </a:prstGeom>
          <a:noFill/>
        </p:spPr>
        <p:txBody>
          <a:bodyPr wrap="square">
            <a:spAutoFit/>
          </a:bodyPr>
          <a:lstStyle/>
          <a:p>
            <a:pPr>
              <a:lnSpc>
                <a:spcPct val="105000"/>
              </a:lnSpc>
              <a:spcAft>
                <a:spcPts val="200"/>
              </a:spcAft>
            </a:pPr>
            <a:r>
              <a:rPr lang="en-US" altLang="zh-CN" b="1" dirty="0">
                <a:solidFill>
                  <a:schemeClr val="accent1">
                    <a:lumMod val="50000"/>
                  </a:schemeClr>
                </a:solidFill>
                <a:latin typeface="微软雅黑" panose="020B0503020204020204" pitchFamily="34" charset="-122"/>
                <a:ea typeface="微软雅黑" panose="020B0503020204020204" pitchFamily="34" charset="-122"/>
              </a:rPr>
              <a:t>China's cobalt disruption-risk exposure(DRE)</a:t>
            </a:r>
            <a:endParaRPr lang="zh-CN" altLang="en-US"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54" name="Oval 24">
            <a:extLst>
              <a:ext uri="{FF2B5EF4-FFF2-40B4-BE49-F238E27FC236}">
                <a16:creationId xmlns:a16="http://schemas.microsoft.com/office/drawing/2014/main" id="{56F4B4CD-09EB-C685-E89B-E2964B05DDBF}"/>
              </a:ext>
            </a:extLst>
          </p:cNvPr>
          <p:cNvSpPr/>
          <p:nvPr/>
        </p:nvSpPr>
        <p:spPr>
          <a:xfrm>
            <a:off x="6438912" y="3395706"/>
            <a:ext cx="329184" cy="329184"/>
          </a:xfrm>
          <a:prstGeom prst="ellipse">
            <a:avLst/>
          </a:prstGeom>
          <a:solidFill>
            <a:srgbClr val="0048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5" name="TextBox 25">
            <a:extLst>
              <a:ext uri="{FF2B5EF4-FFF2-40B4-BE49-F238E27FC236}">
                <a16:creationId xmlns:a16="http://schemas.microsoft.com/office/drawing/2014/main" id="{F655E941-CA3D-21B7-ACDC-28A2B7C6BE01}"/>
              </a:ext>
            </a:extLst>
          </p:cNvPr>
          <p:cNvSpPr txBox="1"/>
          <p:nvPr/>
        </p:nvSpPr>
        <p:spPr>
          <a:xfrm>
            <a:off x="6438912" y="3423337"/>
            <a:ext cx="329184" cy="273921"/>
          </a:xfrm>
          <a:prstGeom prst="rect">
            <a:avLst/>
          </a:prstGeom>
          <a:noFill/>
        </p:spPr>
        <p:txBody>
          <a:bodyPr wrap="square" lIns="36576" tIns="36576" rIns="36576" bIns="36576" anchor="ctr">
            <a:spAutoFit/>
          </a:bodyPr>
          <a:lstStyle/>
          <a:p>
            <a:pPr algn="ctr">
              <a:lnSpc>
                <a:spcPct val="100000"/>
              </a:lnSpc>
              <a:spcBef>
                <a:spcPts val="0"/>
              </a:spcBef>
              <a:spcAft>
                <a:spcPts val="200"/>
              </a:spcAft>
            </a:pPr>
            <a:r>
              <a:rPr lang="en-US" sz="1300" b="1" i="0" dirty="0">
                <a:solidFill>
                  <a:srgbClr val="FFFFFF"/>
                </a:solidFill>
                <a:latin typeface="Calibri"/>
                <a:ea typeface="宋体"/>
              </a:rPr>
              <a:t>3</a:t>
            </a:r>
            <a:endParaRPr sz="1300" b="1" i="0" dirty="0">
              <a:solidFill>
                <a:srgbClr val="FFFFFF"/>
              </a:solidFill>
              <a:latin typeface="Calibri"/>
              <a:ea typeface="宋体"/>
            </a:endParaRPr>
          </a:p>
        </p:txBody>
      </p:sp>
      <p:pic>
        <p:nvPicPr>
          <p:cNvPr id="57" name="图片 56">
            <a:extLst>
              <a:ext uri="{FF2B5EF4-FFF2-40B4-BE49-F238E27FC236}">
                <a16:creationId xmlns:a16="http://schemas.microsoft.com/office/drawing/2014/main" id="{BF75BD14-BDDF-86F5-9771-DE696F2270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0435" y="3801944"/>
            <a:ext cx="4010392" cy="2634579"/>
          </a:xfrm>
          <a:prstGeom prst="rect">
            <a:avLst/>
          </a:prstGeom>
        </p:spPr>
      </p:pic>
      <p:sp>
        <p:nvSpPr>
          <p:cNvPr id="58" name="Rounded Rectangle 10">
            <a:extLst>
              <a:ext uri="{FF2B5EF4-FFF2-40B4-BE49-F238E27FC236}">
                <a16:creationId xmlns:a16="http://schemas.microsoft.com/office/drawing/2014/main" id="{CA65A60E-1942-05B2-C0D9-6464600BC315}"/>
              </a:ext>
            </a:extLst>
          </p:cNvPr>
          <p:cNvSpPr/>
          <p:nvPr/>
        </p:nvSpPr>
        <p:spPr>
          <a:xfrm>
            <a:off x="6077987" y="4698608"/>
            <a:ext cx="1755648" cy="1034409"/>
          </a:xfrm>
          <a:prstGeom prst="roundRect">
            <a:avLst>
              <a:gd name="adj" fmla="val 8000"/>
            </a:avLst>
          </a:prstGeom>
          <a:solidFill>
            <a:srgbClr val="F4F7FB"/>
          </a:solidFill>
          <a:ln w="12700">
            <a:solidFill>
              <a:srgbClr val="CFDC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59" name="TextBox 11">
            <a:extLst>
              <a:ext uri="{FF2B5EF4-FFF2-40B4-BE49-F238E27FC236}">
                <a16:creationId xmlns:a16="http://schemas.microsoft.com/office/drawing/2014/main" id="{18E47E02-2CF8-C998-AC43-AEEE8A4B3F1C}"/>
              </a:ext>
            </a:extLst>
          </p:cNvPr>
          <p:cNvSpPr txBox="1"/>
          <p:nvPr/>
        </p:nvSpPr>
        <p:spPr>
          <a:xfrm>
            <a:off x="6169427" y="4735185"/>
            <a:ext cx="1591056" cy="297004"/>
          </a:xfrm>
          <a:prstGeom prst="rect">
            <a:avLst/>
          </a:prstGeom>
          <a:noFill/>
        </p:spPr>
        <p:txBody>
          <a:bodyPr wrap="square" lIns="36576" tIns="36576" rIns="36576" bIns="36576" anchor="t">
            <a:spAutoFit/>
          </a:bodyPr>
          <a:lstStyle/>
          <a:p>
            <a:pPr algn="l">
              <a:lnSpc>
                <a:spcPct val="100000"/>
              </a:lnSpc>
              <a:spcBef>
                <a:spcPts val="0"/>
              </a:spcBef>
              <a:spcAft>
                <a:spcPts val="200"/>
              </a:spcAft>
            </a:pPr>
            <a:r>
              <a:rPr sz="1450" b="1" i="0" dirty="0">
                <a:solidFill>
                  <a:srgbClr val="004890"/>
                </a:solidFill>
                <a:latin typeface="微软雅黑" panose="020B0503020204020204" pitchFamily="34" charset="-122"/>
                <a:ea typeface="微软雅黑" panose="020B0503020204020204" pitchFamily="34" charset="-122"/>
              </a:rPr>
              <a:t>DRE ≈ 47%</a:t>
            </a:r>
          </a:p>
        </p:txBody>
      </p:sp>
      <p:sp>
        <p:nvSpPr>
          <p:cNvPr id="60" name="TextBox 12">
            <a:extLst>
              <a:ext uri="{FF2B5EF4-FFF2-40B4-BE49-F238E27FC236}">
                <a16:creationId xmlns:a16="http://schemas.microsoft.com/office/drawing/2014/main" id="{E879F48A-AA3A-614D-4B1E-9A5BCF0DABE5}"/>
              </a:ext>
            </a:extLst>
          </p:cNvPr>
          <p:cNvSpPr txBox="1"/>
          <p:nvPr/>
        </p:nvSpPr>
        <p:spPr>
          <a:xfrm>
            <a:off x="6169427" y="4991217"/>
            <a:ext cx="1591056" cy="508344"/>
          </a:xfrm>
          <a:prstGeom prst="rect">
            <a:avLst/>
          </a:prstGeom>
          <a:noFill/>
        </p:spPr>
        <p:txBody>
          <a:bodyPr wrap="square" lIns="36576" tIns="36576" rIns="36576" bIns="36576" anchor="t">
            <a:spAutoFit/>
          </a:bodyPr>
          <a:lstStyle/>
          <a:p>
            <a:pPr algn="l">
              <a:lnSpc>
                <a:spcPct val="150000"/>
              </a:lnSpc>
              <a:spcBef>
                <a:spcPts val="0"/>
              </a:spcBef>
              <a:spcAft>
                <a:spcPts val="200"/>
              </a:spcAft>
            </a:pPr>
            <a:r>
              <a:rPr sz="1000" b="0" i="0" dirty="0">
                <a:solidFill>
                  <a:srgbClr val="333333"/>
                </a:solidFill>
                <a:latin typeface="微软雅黑" panose="020B0503020204020204" pitchFamily="34" charset="-122"/>
                <a:ea typeface="微软雅黑" panose="020B0503020204020204" pitchFamily="34" charset="-122"/>
              </a:rPr>
              <a:t>China's refined-cobalt disruption-risk exposure</a:t>
            </a:r>
          </a:p>
        </p:txBody>
      </p:sp>
      <p:sp>
        <p:nvSpPr>
          <p:cNvPr id="61" name="TextBox 9">
            <a:extLst>
              <a:ext uri="{FF2B5EF4-FFF2-40B4-BE49-F238E27FC236}">
                <a16:creationId xmlns:a16="http://schemas.microsoft.com/office/drawing/2014/main" id="{B76FECA8-768F-CB2A-D3C5-4DE15EA74A76}"/>
              </a:ext>
            </a:extLst>
          </p:cNvPr>
          <p:cNvSpPr txBox="1"/>
          <p:nvPr/>
        </p:nvSpPr>
        <p:spPr>
          <a:xfrm>
            <a:off x="1625600" y="6224430"/>
            <a:ext cx="2682240" cy="239746"/>
          </a:xfrm>
          <a:prstGeom prst="rect">
            <a:avLst/>
          </a:prstGeom>
          <a:noFill/>
        </p:spPr>
        <p:txBody>
          <a:bodyPr wrap="square" lIns="36576" tIns="36576" rIns="36576" bIns="36576" anchor="t">
            <a:spAutoFit/>
          </a:bodyPr>
          <a:lstStyle/>
          <a:p>
            <a:pPr algn="l">
              <a:lnSpc>
                <a:spcPct val="98000"/>
              </a:lnSpc>
              <a:spcBef>
                <a:spcPts val="0"/>
              </a:spcBef>
              <a:spcAft>
                <a:spcPts val="200"/>
              </a:spcAft>
            </a:pPr>
            <a:r>
              <a:rPr sz="1100" dirty="0">
                <a:latin typeface="Calibri"/>
                <a:ea typeface="宋体"/>
              </a:rPr>
              <a:t>Fig. China's cobalt supply-chain topology</a:t>
            </a:r>
          </a:p>
        </p:txBody>
      </p:sp>
      <p:pic>
        <p:nvPicPr>
          <p:cNvPr id="62" name="Image 18" descr="preencoded.png">
            <a:extLst>
              <a:ext uri="{FF2B5EF4-FFF2-40B4-BE49-F238E27FC236}">
                <a16:creationId xmlns:a16="http://schemas.microsoft.com/office/drawing/2014/main" id="{8203C080-6725-987A-E451-3B91A185DF18}"/>
              </a:ext>
            </a:extLst>
          </p:cNvPr>
          <p:cNvPicPr>
            <a:picLocks noChangeAspect="1"/>
          </p:cNvPicPr>
          <p:nvPr/>
        </p:nvPicPr>
        <p:blipFill>
          <a:blip r:embed="rId6"/>
          <a:stretch>
            <a:fillRect/>
          </a:stretch>
        </p:blipFill>
        <p:spPr>
          <a:xfrm>
            <a:off x="6677152" y="1504606"/>
            <a:ext cx="298450" cy="292100"/>
          </a:xfrm>
          <a:prstGeom prst="rect">
            <a:avLst/>
          </a:prstGeom>
        </p:spPr>
      </p:pic>
      <p:pic>
        <p:nvPicPr>
          <p:cNvPr id="63" name="Image 18" descr="preencoded.png">
            <a:extLst>
              <a:ext uri="{FF2B5EF4-FFF2-40B4-BE49-F238E27FC236}">
                <a16:creationId xmlns:a16="http://schemas.microsoft.com/office/drawing/2014/main" id="{4133F7A1-3118-E7CD-F79C-FCA5DCEC3F13}"/>
              </a:ext>
            </a:extLst>
          </p:cNvPr>
          <p:cNvPicPr>
            <a:picLocks noChangeAspect="1"/>
          </p:cNvPicPr>
          <p:nvPr/>
        </p:nvPicPr>
        <p:blipFill>
          <a:blip r:embed="rId6"/>
          <a:stretch>
            <a:fillRect/>
          </a:stretch>
        </p:blipFill>
        <p:spPr>
          <a:xfrm>
            <a:off x="6347968" y="1833283"/>
            <a:ext cx="298450" cy="292100"/>
          </a:xfrm>
          <a:prstGeom prst="rect">
            <a:avLst/>
          </a:prstGeom>
        </p:spPr>
      </p:pic>
      <p:pic>
        <p:nvPicPr>
          <p:cNvPr id="64" name="Image 18" descr="preencoded.png">
            <a:extLst>
              <a:ext uri="{FF2B5EF4-FFF2-40B4-BE49-F238E27FC236}">
                <a16:creationId xmlns:a16="http://schemas.microsoft.com/office/drawing/2014/main" id="{0650038F-D11A-86CD-CADD-8C5496602675}"/>
              </a:ext>
            </a:extLst>
          </p:cNvPr>
          <p:cNvPicPr>
            <a:picLocks noChangeAspect="1"/>
          </p:cNvPicPr>
          <p:nvPr/>
        </p:nvPicPr>
        <p:blipFill>
          <a:blip r:embed="rId6"/>
          <a:stretch>
            <a:fillRect/>
          </a:stretch>
        </p:blipFill>
        <p:spPr>
          <a:xfrm>
            <a:off x="6500368" y="1985683"/>
            <a:ext cx="298450" cy="292100"/>
          </a:xfrm>
          <a:prstGeom prst="rect">
            <a:avLst/>
          </a:prstGeom>
        </p:spPr>
      </p:pic>
      <p:sp>
        <p:nvSpPr>
          <p:cNvPr id="66" name="文本框 65">
            <a:extLst>
              <a:ext uri="{FF2B5EF4-FFF2-40B4-BE49-F238E27FC236}">
                <a16:creationId xmlns:a16="http://schemas.microsoft.com/office/drawing/2014/main" id="{FE8890B0-F7F0-A1EF-E7B3-1A3C130986BC}"/>
              </a:ext>
            </a:extLst>
          </p:cNvPr>
          <p:cNvSpPr txBox="1"/>
          <p:nvPr/>
        </p:nvSpPr>
        <p:spPr>
          <a:xfrm>
            <a:off x="7049635" y="1808590"/>
            <a:ext cx="4573405" cy="890693"/>
          </a:xfrm>
          <a:prstGeom prst="rect">
            <a:avLst/>
          </a:prstGeom>
          <a:noFill/>
        </p:spPr>
        <p:txBody>
          <a:bodyPr wrap="square">
            <a:spAutoFit/>
          </a:bodyPr>
          <a:lstStyle/>
          <a:p>
            <a:pPr algn="just">
              <a:lnSpc>
                <a:spcPct val="150000"/>
              </a:lnSpc>
            </a:pPr>
            <a:r>
              <a:rPr lang="en-US" altLang="zh-CN" sz="1200" dirty="0">
                <a:latin typeface="微软雅黑" panose="020B0503020204020204" pitchFamily="34" charset="-122"/>
                <a:ea typeface="微软雅黑" panose="020B0503020204020204" pitchFamily="34" charset="-122"/>
              </a:rPr>
              <a:t>Monte Carlo simulation (100,000 runs, three risk scenarios) yields a distribution of disruption risk exposure rather than a single deterministic shock.</a:t>
            </a: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3">
            <a:extLst>
              <a:ext uri="{FF2B5EF4-FFF2-40B4-BE49-F238E27FC236}">
                <a16:creationId xmlns:a16="http://schemas.microsoft.com/office/drawing/2014/main" id="{73328495-1E2B-C8BA-38F1-5C7E4ADB00C0}"/>
              </a:ext>
            </a:extLst>
          </p:cNvPr>
          <p:cNvSpPr/>
          <p:nvPr/>
        </p:nvSpPr>
        <p:spPr>
          <a:xfrm>
            <a:off x="8263367" y="3778688"/>
            <a:ext cx="3829049" cy="2216507"/>
          </a:xfrm>
          <a:prstGeom prst="roundRect">
            <a:avLst>
              <a:gd name="adj" fmla="val 8000"/>
            </a:avLst>
          </a:prstGeom>
          <a:solidFill>
            <a:schemeClr val="accent1">
              <a:lumMod val="20000"/>
              <a:lumOff val="80000"/>
            </a:schemeClr>
          </a:solidFill>
          <a:ln w="12700">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ounded Rectangle 13">
            <a:extLst>
              <a:ext uri="{FF2B5EF4-FFF2-40B4-BE49-F238E27FC236}">
                <a16:creationId xmlns:a16="http://schemas.microsoft.com/office/drawing/2014/main" id="{96EA7D04-7E6D-C494-507D-B16983AEE879}"/>
              </a:ext>
            </a:extLst>
          </p:cNvPr>
          <p:cNvSpPr/>
          <p:nvPr/>
        </p:nvSpPr>
        <p:spPr>
          <a:xfrm>
            <a:off x="8296294" y="1005978"/>
            <a:ext cx="3499466" cy="2083955"/>
          </a:xfrm>
          <a:prstGeom prst="roundRect">
            <a:avLst>
              <a:gd name="adj" fmla="val 8000"/>
            </a:avLst>
          </a:prstGeom>
          <a:solidFill>
            <a:srgbClr val="F4F7FB"/>
          </a:solidFill>
          <a:ln w="12700">
            <a:solidFill>
              <a:srgbClr val="CFDC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2" name="图片 1">
            <a:extLst>
              <a:ext uri="{FF2B5EF4-FFF2-40B4-BE49-F238E27FC236}">
                <a16:creationId xmlns:a16="http://schemas.microsoft.com/office/drawing/2014/main" id="{44849B7D-CA49-DFA8-4C13-6899BBA787BC}"/>
              </a:ext>
            </a:extLst>
          </p:cNvPr>
          <p:cNvPicPr>
            <a:picLocks noChangeAspect="1"/>
          </p:cNvPicPr>
          <p:nvPr/>
        </p:nvPicPr>
        <p:blipFill>
          <a:blip r:embed="rId3"/>
          <a:stretch>
            <a:fillRect/>
          </a:stretch>
        </p:blipFill>
        <p:spPr>
          <a:xfrm>
            <a:off x="11292453" y="152400"/>
            <a:ext cx="396274" cy="463336"/>
          </a:xfrm>
          <a:prstGeom prst="rect">
            <a:avLst/>
          </a:prstGeom>
        </p:spPr>
      </p:pic>
      <p:grpSp>
        <p:nvGrpSpPr>
          <p:cNvPr id="3" name="组合 2">
            <a:extLst>
              <a:ext uri="{FF2B5EF4-FFF2-40B4-BE49-F238E27FC236}">
                <a16:creationId xmlns:a16="http://schemas.microsoft.com/office/drawing/2014/main" id="{D5FC2B14-F5C2-BBC2-B8C0-8AAC7B4C1C9D}"/>
              </a:ext>
            </a:extLst>
          </p:cNvPr>
          <p:cNvGrpSpPr/>
          <p:nvPr/>
        </p:nvGrpSpPr>
        <p:grpSpPr>
          <a:xfrm>
            <a:off x="-835753" y="302052"/>
            <a:ext cx="1660770" cy="167665"/>
            <a:chOff x="6429877" y="2075668"/>
            <a:chExt cx="1982046" cy="109699"/>
          </a:xfrm>
          <a:solidFill>
            <a:srgbClr val="004E98"/>
          </a:solidFill>
        </p:grpSpPr>
        <p:sp>
          <p:nvSpPr>
            <p:cNvPr id="6" name="矩形: 圆角 26">
              <a:extLst>
                <a:ext uri="{FF2B5EF4-FFF2-40B4-BE49-F238E27FC236}">
                  <a16:creationId xmlns:a16="http://schemas.microsoft.com/office/drawing/2014/main" id="{3DAF95DC-202A-EA9B-562B-670D02C2180A}"/>
                </a:ext>
              </a:extLst>
            </p:cNvPr>
            <p:cNvSpPr/>
            <p:nvPr/>
          </p:nvSpPr>
          <p:spPr>
            <a:xfrm>
              <a:off x="6429877" y="2112613"/>
              <a:ext cx="1769958" cy="34289"/>
            </a:xfrm>
            <a:prstGeom prst="roundRect">
              <a:avLst>
                <a:gd name="adj" fmla="val 50000"/>
              </a:avLst>
            </a:prstGeom>
            <a:grp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圆角 41">
              <a:extLst>
                <a:ext uri="{FF2B5EF4-FFF2-40B4-BE49-F238E27FC236}">
                  <a16:creationId xmlns:a16="http://schemas.microsoft.com/office/drawing/2014/main" id="{7A0A2B56-C893-E4DF-2AC0-3E00890F2520}"/>
                </a:ext>
              </a:extLst>
            </p:cNvPr>
            <p:cNvSpPr/>
            <p:nvPr/>
          </p:nvSpPr>
          <p:spPr>
            <a:xfrm>
              <a:off x="7736923" y="2171867"/>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圆角 42">
              <a:extLst>
                <a:ext uri="{FF2B5EF4-FFF2-40B4-BE49-F238E27FC236}">
                  <a16:creationId xmlns:a16="http://schemas.microsoft.com/office/drawing/2014/main" id="{26065CF1-D9AD-C03B-EB8F-9FD13E6B2299}"/>
                </a:ext>
              </a:extLst>
            </p:cNvPr>
            <p:cNvSpPr/>
            <p:nvPr/>
          </p:nvSpPr>
          <p:spPr>
            <a:xfrm>
              <a:off x="7648945" y="2075668"/>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0" name="文本框 9">
            <a:extLst>
              <a:ext uri="{FF2B5EF4-FFF2-40B4-BE49-F238E27FC236}">
                <a16:creationId xmlns:a16="http://schemas.microsoft.com/office/drawing/2014/main" id="{2DE7CEB4-F63B-6772-C51C-DD4DC06711AD}"/>
              </a:ext>
            </a:extLst>
          </p:cNvPr>
          <p:cNvSpPr txBox="1"/>
          <p:nvPr/>
        </p:nvSpPr>
        <p:spPr>
          <a:xfrm>
            <a:off x="936228" y="178604"/>
            <a:ext cx="9630172" cy="523220"/>
          </a:xfrm>
          <a:prstGeom prst="rect">
            <a:avLst/>
          </a:prstGeom>
          <a:noFill/>
        </p:spPr>
        <p:txBody>
          <a:bodyPr wrap="square" rtlCol="0">
            <a:spAutoFit/>
          </a:bodyPr>
          <a:lstStyle/>
          <a:p>
            <a:pPr lvl="0">
              <a:defRPr/>
            </a:pPr>
            <a:r>
              <a:rPr kumimoji="1" lang="en-US" altLang="zh-CN" sz="2800" b="1"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pitchFamily="18" charset="0"/>
              </a:rPr>
              <a:t>Methodology</a:t>
            </a:r>
            <a:r>
              <a:rPr kumimoji="1" lang="zh-CN" altLang="en-US" sz="2800" b="1"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pitchFamily="18" charset="0"/>
              </a:rPr>
              <a:t>：</a:t>
            </a:r>
            <a:r>
              <a:rPr kumimoji="1" lang="en-US" altLang="zh-CN" sz="2800" b="1"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pitchFamily="18" charset="0"/>
              </a:rPr>
              <a:t>DRCCGE</a:t>
            </a:r>
          </a:p>
        </p:txBody>
      </p:sp>
      <p:cxnSp>
        <p:nvCxnSpPr>
          <p:cNvPr id="11" name="直线连接符 48">
            <a:extLst>
              <a:ext uri="{FF2B5EF4-FFF2-40B4-BE49-F238E27FC236}">
                <a16:creationId xmlns:a16="http://schemas.microsoft.com/office/drawing/2014/main" id="{5ADFEF20-A9B2-F5D6-A5AC-F6E60BA98FD1}"/>
              </a:ext>
            </a:extLst>
          </p:cNvPr>
          <p:cNvCxnSpPr>
            <a:cxnSpLocks/>
          </p:cNvCxnSpPr>
          <p:nvPr/>
        </p:nvCxnSpPr>
        <p:spPr>
          <a:xfrm>
            <a:off x="936228" y="716692"/>
            <a:ext cx="10801927"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FC3FA1E4-DDCB-EFE6-F893-2ED393BFD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712" y="912272"/>
            <a:ext cx="7913650" cy="5505617"/>
          </a:xfrm>
          <a:prstGeom prst="rect">
            <a:avLst/>
          </a:prstGeom>
        </p:spPr>
      </p:pic>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6CEB9627-A70F-05BE-B699-AF0068A84BF8}"/>
                  </a:ext>
                </a:extLst>
              </p:cNvPr>
              <p:cNvSpPr txBox="1"/>
              <p:nvPr/>
            </p:nvSpPr>
            <p:spPr>
              <a:xfrm>
                <a:off x="8099362" y="2263187"/>
                <a:ext cx="3829050" cy="7253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400" i="1" smtClean="0">
                              <a:latin typeface="Cambria Math" panose="02040503050406030204" pitchFamily="18" charset="0"/>
                            </a:rPr>
                          </m:ctrlPr>
                        </m:sSubPr>
                        <m:e>
                          <m:r>
                            <a:rPr lang="zh-CN" altLang="en-US" sz="1400" i="1">
                              <a:latin typeface="Cambria Math" panose="02040503050406030204" pitchFamily="18" charset="0"/>
                            </a:rPr>
                            <m:t>𝐷𝑅𝐸</m:t>
                          </m:r>
                        </m:e>
                        <m:sub>
                          <m:r>
                            <a:rPr lang="zh-CN" altLang="en-US" sz="1400" i="1">
                              <a:latin typeface="Cambria Math" panose="02040503050406030204" pitchFamily="18" charset="0"/>
                            </a:rPr>
                            <m:t>𝑆</m:t>
                          </m:r>
                        </m:sub>
                      </m:sSub>
                      <m:r>
                        <a:rPr lang="zh-CN" altLang="en-US" sz="1400" i="0">
                          <a:latin typeface="Cambria Math" panose="02040503050406030204" pitchFamily="18" charset="0"/>
                        </a:rPr>
                        <m:t> = </m:t>
                      </m:r>
                      <m:nary>
                        <m:naryPr>
                          <m:chr m:val="∑"/>
                          <m:limLoc m:val="undOvr"/>
                          <m:ctrlPr>
                            <a:rPr lang="zh-CN" altLang="en-US" sz="1400" i="1">
                              <a:latin typeface="Cambria Math" panose="02040503050406030204" pitchFamily="18" charset="0"/>
                            </a:rPr>
                          </m:ctrlPr>
                        </m:naryPr>
                        <m:sub>
                          <m:r>
                            <a:rPr lang="zh-CN" altLang="en-US" sz="1400" i="1">
                              <a:latin typeface="Cambria Math" panose="02040503050406030204" pitchFamily="18" charset="0"/>
                            </a:rPr>
                            <m:t>𝑟𝑒𝑓</m:t>
                          </m:r>
                          <m:r>
                            <a:rPr lang="zh-CN" altLang="en-US" sz="1400" i="0">
                              <a:latin typeface="Cambria Math" panose="02040503050406030204" pitchFamily="18" charset="0"/>
                            </a:rPr>
                            <m:t>=1</m:t>
                          </m:r>
                        </m:sub>
                        <m:sup>
                          <m:r>
                            <a:rPr lang="zh-CN" altLang="en-US" sz="1400" i="0">
                              <a:latin typeface="Cambria Math" panose="02040503050406030204" pitchFamily="18" charset="0"/>
                            </a:rPr>
                            <m:t>5</m:t>
                          </m:r>
                        </m:sup>
                        <m:e>
                          <m:r>
                            <a:rPr lang="zh-CN" altLang="en-US" sz="1400" i="1">
                              <a:latin typeface="Cambria Math" panose="02040503050406030204" pitchFamily="18" charset="0"/>
                            </a:rPr>
                            <m:t>𝑃</m:t>
                          </m:r>
                          <m:d>
                            <m:dPr>
                              <m:ctrlPr>
                                <a:rPr lang="zh-CN" altLang="en-US" sz="1400" i="1">
                                  <a:latin typeface="Cambria Math" panose="02040503050406030204" pitchFamily="18" charset="0"/>
                                </a:rPr>
                              </m:ctrlPr>
                            </m:dPr>
                            <m:e>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𝑂</m:t>
                                  </m:r>
                                </m:e>
                                <m:sub>
                                  <m:r>
                                    <a:rPr lang="zh-CN" altLang="en-US" sz="1400" i="1">
                                      <a:latin typeface="Cambria Math" panose="02040503050406030204" pitchFamily="18" charset="0"/>
                                    </a:rPr>
                                    <m:t>𝑟𝑒𝑓</m:t>
                                  </m:r>
                                </m:sub>
                              </m:sSub>
                              <m:r>
                                <a:rPr lang="zh-CN" altLang="en-US" sz="1400" i="0">
                                  <a:latin typeface="Cambria Math" panose="02040503050406030204" pitchFamily="18" charset="0"/>
                                </a:rPr>
                                <m:t> = </m:t>
                              </m:r>
                              <m:r>
                                <a:rPr lang="zh-CN" altLang="en-US" sz="1400" i="1">
                                  <a:latin typeface="Cambria Math" panose="02040503050406030204" pitchFamily="18" charset="0"/>
                                </a:rPr>
                                <m:t>𝑇</m:t>
                              </m:r>
                            </m:e>
                          </m:d>
                          <m:r>
                            <a:rPr lang="zh-CN" altLang="en-US" sz="1400" i="0">
                              <a:latin typeface="Cambria Math" panose="02040503050406030204" pitchFamily="18" charset="0"/>
                            </a:rPr>
                            <m:t>·</m:t>
                          </m:r>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𝑤</m:t>
                              </m:r>
                            </m:e>
                            <m:sub>
                              <m:r>
                                <a:rPr lang="zh-CN" altLang="en-US" sz="1400" i="1">
                                  <a:latin typeface="Cambria Math" panose="02040503050406030204" pitchFamily="18" charset="0"/>
                                </a:rPr>
                                <m:t>𝑟𝑒𝑓</m:t>
                              </m:r>
                            </m:sub>
                          </m:sSub>
                        </m:e>
                      </m:nary>
                    </m:oMath>
                  </m:oMathPara>
                </a14:m>
                <a:endParaRPr lang="zh-CN" altLang="en-US" sz="1400" dirty="0"/>
              </a:p>
            </p:txBody>
          </p:sp>
        </mc:Choice>
        <mc:Fallback xmlns="">
          <p:sp>
            <p:nvSpPr>
              <p:cNvPr id="21" name="文本框 20">
                <a:extLst>
                  <a:ext uri="{FF2B5EF4-FFF2-40B4-BE49-F238E27FC236}">
                    <a16:creationId xmlns:a16="http://schemas.microsoft.com/office/drawing/2014/main" id="{6CEB9627-A70F-05BE-B699-AF0068A84BF8}"/>
                  </a:ext>
                </a:extLst>
              </p:cNvPr>
              <p:cNvSpPr txBox="1">
                <a:spLocks noRot="1" noChangeAspect="1" noMove="1" noResize="1" noEditPoints="1" noAdjustHandles="1" noChangeArrowheads="1" noChangeShapeType="1" noTextEdit="1"/>
              </p:cNvSpPr>
              <p:nvPr/>
            </p:nvSpPr>
            <p:spPr>
              <a:xfrm>
                <a:off x="8099362" y="2263187"/>
                <a:ext cx="3829050" cy="725391"/>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859F572A-CDE0-F96D-A645-8B468AC6A6EC}"/>
                  </a:ext>
                </a:extLst>
              </p:cNvPr>
              <p:cNvSpPr txBox="1"/>
              <p:nvPr/>
            </p:nvSpPr>
            <p:spPr>
              <a:xfrm>
                <a:off x="8099362" y="4934775"/>
                <a:ext cx="4222781" cy="67633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400" i="1" smtClean="0">
                              <a:latin typeface="Cambria Math" panose="02040503050406030204" pitchFamily="18" charset="0"/>
                            </a:rPr>
                          </m:ctrlPr>
                        </m:sSubPr>
                        <m:e>
                          <m:r>
                            <a:rPr lang="zh-CN" altLang="en-US" sz="1400" i="1">
                              <a:latin typeface="Cambria Math" panose="02040503050406030204" pitchFamily="18" charset="0"/>
                            </a:rPr>
                            <m:t>𝑓𝑓𝑐𝑠</m:t>
                          </m:r>
                        </m:e>
                        <m:sub>
                          <m:r>
                            <a:rPr lang="zh-CN" altLang="en-US" sz="1400" i="1">
                              <a:latin typeface="Cambria Math" panose="02040503050406030204" pitchFamily="18" charset="0"/>
                            </a:rPr>
                            <m:t>𝑐𝑜𝑏</m:t>
                          </m:r>
                        </m:sub>
                      </m:sSub>
                      <m:r>
                        <a:rPr lang="zh-CN" altLang="en-US" sz="1400" i="0">
                          <a:latin typeface="Cambria Math" panose="02040503050406030204" pitchFamily="18" charset="0"/>
                        </a:rPr>
                        <m:t>=</m:t>
                      </m:r>
                      <m:f>
                        <m:fPr>
                          <m:ctrlPr>
                            <a:rPr lang="zh-CN" altLang="en-US" sz="1400" i="1">
                              <a:latin typeface="Cambria Math" panose="02040503050406030204" pitchFamily="18" charset="0"/>
                            </a:rPr>
                          </m:ctrlPr>
                        </m:fPr>
                        <m:num>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𝑓𝑐𝑀𝑎𝑥</m:t>
                              </m:r>
                            </m:e>
                            <m:sub>
                              <m:r>
                                <a:rPr lang="zh-CN" altLang="en-US" sz="1400" i="1">
                                  <a:latin typeface="Cambria Math" panose="02040503050406030204" pitchFamily="18" charset="0"/>
                                </a:rPr>
                                <m:t>𝑐𝑜𝑏</m:t>
                              </m:r>
                            </m:sub>
                          </m:sSub>
                        </m:num>
                        <m:den>
                          <m:r>
                            <a:rPr lang="zh-CN" altLang="en-US" sz="1400" i="0">
                              <a:latin typeface="Cambria Math" panose="02040503050406030204" pitchFamily="18" charset="0"/>
                            </a:rPr>
                            <m:t>1+</m:t>
                          </m:r>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𝛼</m:t>
                              </m:r>
                              <m:r>
                                <a:rPr lang="zh-CN" altLang="en-US" sz="1400" i="1">
                                  <a:latin typeface="Cambria Math" panose="02040503050406030204" pitchFamily="18" charset="0"/>
                                </a:rPr>
                                <m:t>𝑓𝑓</m:t>
                              </m:r>
                            </m:e>
                            <m:sub>
                              <m:r>
                                <a:rPr lang="zh-CN" altLang="en-US" sz="1400" i="1">
                                  <a:latin typeface="Cambria Math" panose="02040503050406030204" pitchFamily="18" charset="0"/>
                                </a:rPr>
                                <m:t>𝑐𝑜𝑏</m:t>
                              </m:r>
                            </m:sub>
                          </m:sSub>
                          <m:sSup>
                            <m:sSupPr>
                              <m:ctrlPr>
                                <a:rPr lang="zh-CN" altLang="en-US" sz="1400" i="1">
                                  <a:latin typeface="Cambria Math" panose="02040503050406030204" pitchFamily="18" charset="0"/>
                                </a:rPr>
                              </m:ctrlPr>
                            </m:sSupPr>
                            <m:e>
                              <m:r>
                                <a:rPr lang="zh-CN" altLang="en-US" sz="1400" i="1">
                                  <a:latin typeface="Cambria Math" panose="02040503050406030204" pitchFamily="18" charset="0"/>
                                </a:rPr>
                                <m:t>𝑒</m:t>
                              </m:r>
                            </m:e>
                            <m:sup>
                              <m:r>
                                <a:rPr lang="zh-CN" altLang="en-US" sz="1400" i="0">
                                  <a:latin typeface="Cambria Math" panose="02040503050406030204" pitchFamily="18" charset="0"/>
                                </a:rPr>
                                <m:t>−</m:t>
                              </m:r>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𝛾</m:t>
                                  </m:r>
                                  <m:r>
                                    <a:rPr lang="zh-CN" altLang="en-US" sz="1400" i="1">
                                      <a:latin typeface="Cambria Math" panose="02040503050406030204" pitchFamily="18" charset="0"/>
                                    </a:rPr>
                                    <m:t>𝑓𝑓</m:t>
                                  </m:r>
                                </m:e>
                                <m:sub>
                                  <m:r>
                                    <a:rPr lang="zh-CN" altLang="en-US" sz="1400" i="1">
                                      <a:latin typeface="Cambria Math" panose="02040503050406030204" pitchFamily="18" charset="0"/>
                                    </a:rPr>
                                    <m:t>𝑐𝑜𝑏</m:t>
                                  </m:r>
                                </m:sub>
                              </m:sSub>
                              <m:f>
                                <m:fPr>
                                  <m:ctrlPr>
                                    <a:rPr lang="zh-CN" altLang="en-US" sz="1400" i="1">
                                      <a:latin typeface="Cambria Math" panose="02040503050406030204" pitchFamily="18" charset="0"/>
                                    </a:rPr>
                                  </m:ctrlPr>
                                </m:fPr>
                                <m:num>
                                  <m:sSub>
                                    <m:sSubPr>
                                      <m:ctrlPr>
                                        <a:rPr lang="zh-CN" altLang="en-US" sz="1400" i="1">
                                          <a:latin typeface="Cambria Math" panose="02040503050406030204" pitchFamily="18" charset="0"/>
                                        </a:rPr>
                                      </m:ctrlPr>
                                    </m:sSubPr>
                                    <m:e>
                                      <m:r>
                                        <a:rPr lang="zh-CN" altLang="en-US" sz="1400" i="1">
                                          <a:latin typeface="Cambria Math" panose="02040503050406030204" pitchFamily="18" charset="0"/>
                                        </a:rPr>
                                        <m:t>𝑝𝑓𝑓</m:t>
                                      </m:r>
                                    </m:e>
                                    <m:sub>
                                      <m:r>
                                        <a:rPr lang="zh-CN" altLang="en-US" sz="1400" i="1">
                                          <a:latin typeface="Cambria Math" panose="02040503050406030204" pitchFamily="18" charset="0"/>
                                        </a:rPr>
                                        <m:t>𝑐𝑜𝑏</m:t>
                                      </m:r>
                                    </m:sub>
                                  </m:sSub>
                                </m:num>
                                <m:den>
                                  <m:r>
                                    <a:rPr lang="zh-CN" altLang="en-US" sz="1400" i="1">
                                      <a:latin typeface="Cambria Math" panose="02040503050406030204" pitchFamily="18" charset="0"/>
                                    </a:rPr>
                                    <m:t>𝑝𝑖𝑛𝑑𝑒𝑥</m:t>
                                  </m:r>
                                </m:den>
                              </m:f>
                            </m:sup>
                          </m:sSup>
                        </m:den>
                      </m:f>
                      <m:r>
                        <a:rPr lang="zh-CN" altLang="en-US" sz="1400" i="0">
                          <a:latin typeface="Cambria Math" panose="02040503050406030204" pitchFamily="18" charset="0"/>
                        </a:rPr>
                        <m:t>·</m:t>
                      </m:r>
                      <m:d>
                        <m:dPr>
                          <m:ctrlPr>
                            <a:rPr lang="zh-CN" altLang="en-US" sz="1400" i="1">
                              <a:latin typeface="Cambria Math" panose="02040503050406030204" pitchFamily="18" charset="0"/>
                            </a:rPr>
                          </m:ctrlPr>
                        </m:dPr>
                        <m:e>
                          <m:r>
                            <a:rPr lang="zh-CN" altLang="en-US" sz="1400" i="0">
                              <a:latin typeface="Cambria Math" panose="02040503050406030204" pitchFamily="18" charset="0"/>
                            </a:rPr>
                            <m:t>1−</m:t>
                          </m:r>
                          <m:r>
                            <a:rPr lang="zh-CN" altLang="en-US" sz="1400" i="1">
                              <a:latin typeface="Cambria Math" panose="02040503050406030204" pitchFamily="18" charset="0"/>
                            </a:rPr>
                            <m:t>𝐷𝑅𝐸</m:t>
                          </m:r>
                        </m:e>
                      </m:d>
                    </m:oMath>
                  </m:oMathPara>
                </a14:m>
                <a:endParaRPr lang="zh-CN" altLang="en-US" sz="1400" dirty="0"/>
              </a:p>
            </p:txBody>
          </p:sp>
        </mc:Choice>
        <mc:Fallback xmlns="">
          <p:sp>
            <p:nvSpPr>
              <p:cNvPr id="24" name="文本框 23">
                <a:extLst>
                  <a:ext uri="{FF2B5EF4-FFF2-40B4-BE49-F238E27FC236}">
                    <a16:creationId xmlns:a16="http://schemas.microsoft.com/office/drawing/2014/main" id="{859F572A-CDE0-F96D-A645-8B468AC6A6EC}"/>
                  </a:ext>
                </a:extLst>
              </p:cNvPr>
              <p:cNvSpPr txBox="1">
                <a:spLocks noRot="1" noChangeAspect="1" noMove="1" noResize="1" noEditPoints="1" noAdjustHandles="1" noChangeArrowheads="1" noChangeShapeType="1" noTextEdit="1"/>
              </p:cNvSpPr>
              <p:nvPr/>
            </p:nvSpPr>
            <p:spPr>
              <a:xfrm>
                <a:off x="8099362" y="4934775"/>
                <a:ext cx="4222781" cy="676339"/>
              </a:xfrm>
              <a:prstGeom prst="rect">
                <a:avLst/>
              </a:prstGeom>
              <a:blipFill>
                <a:blip r:embed="rId6"/>
                <a:stretch>
                  <a:fillRect b="-5455"/>
                </a:stretch>
              </a:blipFill>
            </p:spPr>
            <p:txBody>
              <a:bodyPr/>
              <a:lstStyle/>
              <a:p>
                <a:r>
                  <a:rPr lang="zh-CN" altLang="en-US">
                    <a:noFill/>
                  </a:rPr>
                  <a:t> </a:t>
                </a:r>
              </a:p>
            </p:txBody>
          </p:sp>
        </mc:Fallback>
      </mc:AlternateContent>
      <p:sp>
        <p:nvSpPr>
          <p:cNvPr id="27" name="文本框 26">
            <a:extLst>
              <a:ext uri="{FF2B5EF4-FFF2-40B4-BE49-F238E27FC236}">
                <a16:creationId xmlns:a16="http://schemas.microsoft.com/office/drawing/2014/main" id="{D940A556-EBBC-74D7-D8D8-180E2D78C0C0}"/>
              </a:ext>
            </a:extLst>
          </p:cNvPr>
          <p:cNvSpPr txBox="1"/>
          <p:nvPr/>
        </p:nvSpPr>
        <p:spPr>
          <a:xfrm>
            <a:off x="8296294" y="1118258"/>
            <a:ext cx="3376806" cy="1144929"/>
          </a:xfrm>
          <a:prstGeom prst="rect">
            <a:avLst/>
          </a:prstGeom>
          <a:noFill/>
        </p:spPr>
        <p:txBody>
          <a:bodyPr wrap="square">
            <a:spAutoFit/>
          </a:bodyPr>
          <a:lstStyle/>
          <a:p>
            <a:pPr algn="just">
              <a:lnSpc>
                <a:spcPct val="125000"/>
              </a:lnSpc>
            </a:pPr>
            <a:r>
              <a:rPr lang="en-US" altLang="zh-CN" sz="1400" dirty="0">
                <a:effectLst/>
                <a:latin typeface="微软雅黑" panose="020B0503020204020204" pitchFamily="34" charset="-122"/>
                <a:ea typeface="微软雅黑" panose="020B0503020204020204" pitchFamily="34" charset="-122"/>
              </a:rPr>
              <a:t>BN-MC</a:t>
            </a:r>
          </a:p>
          <a:p>
            <a:pPr algn="just">
              <a:lnSpc>
                <a:spcPct val="125000"/>
              </a:lnSpc>
            </a:pPr>
            <a:r>
              <a:rPr lang="en-US" altLang="zh-CN" sz="1400" dirty="0">
                <a:effectLst/>
                <a:latin typeface="微软雅黑" panose="020B0503020204020204" pitchFamily="34" charset="-122"/>
                <a:ea typeface="微软雅黑" panose="020B0503020204020204" pitchFamily="34" charset="-122"/>
              </a:rPr>
              <a:t>The probability distribution of DRE is obtained through 100,000 Monte Carlo draws under three states</a:t>
            </a:r>
            <a:r>
              <a:rPr lang="en-US"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E6A218A2-D940-B6B8-0B3C-A1B58024180A}"/>
              </a:ext>
            </a:extLst>
          </p:cNvPr>
          <p:cNvSpPr txBox="1"/>
          <p:nvPr/>
        </p:nvSpPr>
        <p:spPr>
          <a:xfrm>
            <a:off x="8386758" y="3924216"/>
            <a:ext cx="3318537" cy="875624"/>
          </a:xfrm>
          <a:prstGeom prst="rect">
            <a:avLst/>
          </a:prstGeom>
          <a:noFill/>
        </p:spPr>
        <p:txBody>
          <a:bodyPr wrap="square">
            <a:spAutoFit/>
          </a:bodyPr>
          <a:lstStyle/>
          <a:p>
            <a:pPr indent="228600" algn="just">
              <a:lnSpc>
                <a:spcPct val="125000"/>
              </a:lnSpc>
              <a:spcAft>
                <a:spcPts val="1000"/>
              </a:spcAft>
              <a:buNone/>
            </a:pPr>
            <a:r>
              <a:rPr lang="en-US" altLang="zh-CN" sz="1400" dirty="0">
                <a:effectLst/>
                <a:latin typeface="微软雅黑" panose="020B0503020204020204" pitchFamily="34" charset="-122"/>
                <a:ea typeface="微软雅黑" panose="020B0503020204020204" pitchFamily="34" charset="-122"/>
                <a:cs typeface="Times New Roman" panose="02020603050405020304" pitchFamily="18" charset="0"/>
              </a:rPr>
              <a:t>This study uses a Logistic function to represent the price response of resource supply:</a:t>
            </a:r>
            <a:endParaRPr lang="zh-CN" altLang="zh-CN" sz="14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箭头: 下 18">
            <a:extLst>
              <a:ext uri="{FF2B5EF4-FFF2-40B4-BE49-F238E27FC236}">
                <a16:creationId xmlns:a16="http://schemas.microsoft.com/office/drawing/2014/main" id="{C285CC7A-604E-09E9-A615-100E07AF7167}"/>
              </a:ext>
            </a:extLst>
          </p:cNvPr>
          <p:cNvSpPr/>
          <p:nvPr/>
        </p:nvSpPr>
        <p:spPr>
          <a:xfrm>
            <a:off x="9850783" y="3189357"/>
            <a:ext cx="534504" cy="405278"/>
          </a:xfrm>
          <a:prstGeom prst="downArrow">
            <a:avLst/>
          </a:prstGeom>
          <a:solidFill>
            <a:schemeClr val="bg1">
              <a:lumMod val="9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L 形 19">
            <a:extLst>
              <a:ext uri="{FF2B5EF4-FFF2-40B4-BE49-F238E27FC236}">
                <a16:creationId xmlns:a16="http://schemas.microsoft.com/office/drawing/2014/main" id="{69DE9043-865A-082F-FAF9-0695D429EC5F}"/>
              </a:ext>
            </a:extLst>
          </p:cNvPr>
          <p:cNvSpPr/>
          <p:nvPr/>
        </p:nvSpPr>
        <p:spPr>
          <a:xfrm rot="10800000" flipV="1">
            <a:off x="1062181" y="6112459"/>
            <a:ext cx="9365670" cy="640835"/>
          </a:xfrm>
          <a:prstGeom prst="corner">
            <a:avLst>
              <a:gd name="adj1" fmla="val 40131"/>
              <a:gd name="adj2" fmla="val 39309"/>
            </a:avLst>
          </a:prstGeom>
          <a:solidFill>
            <a:schemeClr val="bg1">
              <a:lumMod val="9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下 21">
            <a:extLst>
              <a:ext uri="{FF2B5EF4-FFF2-40B4-BE49-F238E27FC236}">
                <a16:creationId xmlns:a16="http://schemas.microsoft.com/office/drawing/2014/main" id="{CABFC813-669C-501F-184F-457E101922AB}"/>
              </a:ext>
            </a:extLst>
          </p:cNvPr>
          <p:cNvSpPr/>
          <p:nvPr/>
        </p:nvSpPr>
        <p:spPr>
          <a:xfrm rot="10800000">
            <a:off x="926615" y="6206834"/>
            <a:ext cx="538138" cy="286795"/>
          </a:xfrm>
          <a:prstGeom prst="downArrow">
            <a:avLst/>
          </a:prstGeom>
          <a:solidFill>
            <a:schemeClr val="bg1">
              <a:lumMod val="9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0">
            <a:extLst>
              <a:ext uri="{FF2B5EF4-FFF2-40B4-BE49-F238E27FC236}">
                <a16:creationId xmlns:a16="http://schemas.microsoft.com/office/drawing/2014/main" id="{32D962AB-D6FA-F7FB-F411-3B19228C3632}"/>
              </a:ext>
            </a:extLst>
          </p:cNvPr>
          <p:cNvSpPr/>
          <p:nvPr/>
        </p:nvSpPr>
        <p:spPr>
          <a:xfrm>
            <a:off x="185712" y="781065"/>
            <a:ext cx="5892176" cy="949832"/>
          </a:xfrm>
          <a:prstGeom prst="roundRect">
            <a:avLst>
              <a:gd name="adj" fmla="val 8000"/>
            </a:avLst>
          </a:prstGeom>
          <a:solidFill>
            <a:srgbClr val="F4F7FB"/>
          </a:solidFill>
          <a:ln w="12700">
            <a:solidFill>
              <a:srgbClr val="CFDC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微软雅黑" panose="020B0503020204020204" pitchFamily="34" charset="-122"/>
              <a:ea typeface="微软雅黑" panose="020B0503020204020204" pitchFamily="34" charset="-122"/>
            </a:endParaRPr>
          </a:p>
        </p:txBody>
      </p:sp>
      <p:sp>
        <p:nvSpPr>
          <p:cNvPr id="3" name="内容占位符 2">
            <a:extLst>
              <a:ext uri="{FF2B5EF4-FFF2-40B4-BE49-F238E27FC236}">
                <a16:creationId xmlns:a16="http://schemas.microsoft.com/office/drawing/2014/main" id="{528322E8-B654-AE07-35B6-452D9BBB71AA}"/>
              </a:ext>
            </a:extLst>
          </p:cNvPr>
          <p:cNvSpPr>
            <a:spLocks noGrp="1"/>
          </p:cNvSpPr>
          <p:nvPr>
            <p:ph idx="1"/>
          </p:nvPr>
        </p:nvSpPr>
        <p:spPr>
          <a:xfrm>
            <a:off x="241318" y="781065"/>
            <a:ext cx="5836570" cy="970466"/>
          </a:xfrm>
        </p:spPr>
        <p:txBody>
          <a:bodyPr>
            <a:noAutofit/>
          </a:bodyPr>
          <a:lstStyle/>
          <a:p>
            <a:pPr marL="0" indent="0" algn="just">
              <a:lnSpc>
                <a:spcPct val="100000"/>
              </a:lnSpc>
              <a:spcBef>
                <a:spcPts val="0"/>
              </a:spcBef>
              <a:buNone/>
            </a:pPr>
            <a:r>
              <a:rPr lang="en-US" altLang="zh-CN" sz="1400" dirty="0">
                <a:solidFill>
                  <a:schemeClr val="accent1">
                    <a:lumMod val="50000"/>
                  </a:schemeClr>
                </a:solidFill>
                <a:latin typeface="微软雅黑" panose="020B0503020204020204" pitchFamily="34" charset="-122"/>
                <a:ea typeface="微软雅黑" panose="020B0503020204020204" pitchFamily="34" charset="-122"/>
                <a:cs typeface="Calibri" panose="020F0502020204030204" pitchFamily="34" charset="0"/>
              </a:rPr>
              <a:t>Built on the NBS 2023 China Input–Output Table (211 sectors → 37 commodities/43 activities), splitting out a refined-cobalt sector and six electricity-generation technologies, supplemented by 2024 national statistical yearbooks.</a:t>
            </a:r>
          </a:p>
        </p:txBody>
      </p:sp>
      <p:pic>
        <p:nvPicPr>
          <p:cNvPr id="4" name="图片 3">
            <a:extLst>
              <a:ext uri="{FF2B5EF4-FFF2-40B4-BE49-F238E27FC236}">
                <a16:creationId xmlns:a16="http://schemas.microsoft.com/office/drawing/2014/main" id="{F1BFC000-1E34-3CC9-5C5A-1F0711D5EAE1}"/>
              </a:ext>
            </a:extLst>
          </p:cNvPr>
          <p:cNvPicPr>
            <a:picLocks noChangeAspect="1"/>
          </p:cNvPicPr>
          <p:nvPr/>
        </p:nvPicPr>
        <p:blipFill>
          <a:blip r:embed="rId3"/>
          <a:stretch>
            <a:fillRect/>
          </a:stretch>
        </p:blipFill>
        <p:spPr>
          <a:xfrm>
            <a:off x="11292453" y="152400"/>
            <a:ext cx="396274" cy="463336"/>
          </a:xfrm>
          <a:prstGeom prst="rect">
            <a:avLst/>
          </a:prstGeom>
        </p:spPr>
      </p:pic>
      <p:grpSp>
        <p:nvGrpSpPr>
          <p:cNvPr id="5" name="组合 4">
            <a:extLst>
              <a:ext uri="{FF2B5EF4-FFF2-40B4-BE49-F238E27FC236}">
                <a16:creationId xmlns:a16="http://schemas.microsoft.com/office/drawing/2014/main" id="{EE0C52AB-3530-1AAB-B12C-9F6A6A12297E}"/>
              </a:ext>
            </a:extLst>
          </p:cNvPr>
          <p:cNvGrpSpPr/>
          <p:nvPr/>
        </p:nvGrpSpPr>
        <p:grpSpPr>
          <a:xfrm>
            <a:off x="-835753" y="302052"/>
            <a:ext cx="1660770" cy="167665"/>
            <a:chOff x="6429877" y="2075668"/>
            <a:chExt cx="1982046" cy="109699"/>
          </a:xfrm>
          <a:solidFill>
            <a:srgbClr val="004E98"/>
          </a:solidFill>
        </p:grpSpPr>
        <p:sp>
          <p:nvSpPr>
            <p:cNvPr id="6" name="矩形: 圆角 26">
              <a:extLst>
                <a:ext uri="{FF2B5EF4-FFF2-40B4-BE49-F238E27FC236}">
                  <a16:creationId xmlns:a16="http://schemas.microsoft.com/office/drawing/2014/main" id="{822CF090-0C21-0798-7658-22DED2645165}"/>
                </a:ext>
              </a:extLst>
            </p:cNvPr>
            <p:cNvSpPr/>
            <p:nvPr/>
          </p:nvSpPr>
          <p:spPr>
            <a:xfrm>
              <a:off x="6429877" y="2112613"/>
              <a:ext cx="1769958" cy="34289"/>
            </a:xfrm>
            <a:prstGeom prst="roundRect">
              <a:avLst>
                <a:gd name="adj" fmla="val 50000"/>
              </a:avLst>
            </a:prstGeom>
            <a:grp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7" name="矩形: 圆角 41">
              <a:extLst>
                <a:ext uri="{FF2B5EF4-FFF2-40B4-BE49-F238E27FC236}">
                  <a16:creationId xmlns:a16="http://schemas.microsoft.com/office/drawing/2014/main" id="{1877F944-98D5-A8E2-D452-0C513E3E170A}"/>
                </a:ext>
              </a:extLst>
            </p:cNvPr>
            <p:cNvSpPr/>
            <p:nvPr/>
          </p:nvSpPr>
          <p:spPr>
            <a:xfrm>
              <a:off x="7736923" y="2171867"/>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 name="矩形: 圆角 42">
              <a:extLst>
                <a:ext uri="{FF2B5EF4-FFF2-40B4-BE49-F238E27FC236}">
                  <a16:creationId xmlns:a16="http://schemas.microsoft.com/office/drawing/2014/main" id="{DA00EAED-DE5C-7D19-577B-095A0D39F370}"/>
                </a:ext>
              </a:extLst>
            </p:cNvPr>
            <p:cNvSpPr/>
            <p:nvPr/>
          </p:nvSpPr>
          <p:spPr>
            <a:xfrm>
              <a:off x="7648945" y="2075668"/>
              <a:ext cx="675000" cy="13500"/>
            </a:xfrm>
            <a:prstGeom prst="roundRect">
              <a:avLst>
                <a:gd name="adj" fmla="val 50000"/>
              </a:avLst>
            </a:prstGeom>
            <a:grpFill/>
            <a:ln w="9525" cap="rnd"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sp>
        <p:nvSpPr>
          <p:cNvPr id="9" name="文本框 8">
            <a:extLst>
              <a:ext uri="{FF2B5EF4-FFF2-40B4-BE49-F238E27FC236}">
                <a16:creationId xmlns:a16="http://schemas.microsoft.com/office/drawing/2014/main" id="{0A84648E-B3D0-3B81-F185-C4BE25EA5B6A}"/>
              </a:ext>
            </a:extLst>
          </p:cNvPr>
          <p:cNvSpPr txBox="1"/>
          <p:nvPr/>
        </p:nvSpPr>
        <p:spPr>
          <a:xfrm>
            <a:off x="936227" y="178604"/>
            <a:ext cx="76286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800" b="1"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pitchFamily="18" charset="0"/>
              </a:rPr>
              <a:t>Data: Split Input-Output Table</a:t>
            </a:r>
            <a:endParaRPr kumimoji="1" lang="zh-CN" altLang="en-US" sz="2800" b="1" dirty="0">
              <a:solidFill>
                <a:prstClr val="black">
                  <a:lumMod val="75000"/>
                  <a:lumOff val="25000"/>
                </a:prstClr>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10" name="直线连接符 48">
            <a:extLst>
              <a:ext uri="{FF2B5EF4-FFF2-40B4-BE49-F238E27FC236}">
                <a16:creationId xmlns:a16="http://schemas.microsoft.com/office/drawing/2014/main" id="{A49FFC04-051A-D92E-B5C3-432756ACE52C}"/>
              </a:ext>
            </a:extLst>
          </p:cNvPr>
          <p:cNvCxnSpPr>
            <a:cxnSpLocks/>
          </p:cNvCxnSpPr>
          <p:nvPr/>
        </p:nvCxnSpPr>
        <p:spPr>
          <a:xfrm>
            <a:off x="936228" y="716692"/>
            <a:ext cx="10801927"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表格 10">
            <a:extLst>
              <a:ext uri="{FF2B5EF4-FFF2-40B4-BE49-F238E27FC236}">
                <a16:creationId xmlns:a16="http://schemas.microsoft.com/office/drawing/2014/main" id="{EA4E9E4D-5D24-D8F0-701A-6C3C5F33C733}"/>
              </a:ext>
            </a:extLst>
          </p:cNvPr>
          <p:cNvGraphicFramePr>
            <a:graphicFrameLocks noGrp="1"/>
          </p:cNvGraphicFramePr>
          <p:nvPr>
            <p:extLst>
              <p:ext uri="{D42A27DB-BD31-4B8C-83A1-F6EECF244321}">
                <p14:modId xmlns:p14="http://schemas.microsoft.com/office/powerpoint/2010/main" val="471616446"/>
              </p:ext>
            </p:extLst>
          </p:nvPr>
        </p:nvGraphicFramePr>
        <p:xfrm>
          <a:off x="601587" y="1994935"/>
          <a:ext cx="4839152" cy="1836333"/>
        </p:xfrm>
        <a:graphic>
          <a:graphicData uri="http://schemas.openxmlformats.org/drawingml/2006/table">
            <a:tbl>
              <a:tblPr/>
              <a:tblGrid>
                <a:gridCol w="403986">
                  <a:extLst>
                    <a:ext uri="{9D8B030D-6E8A-4147-A177-3AD203B41FA5}">
                      <a16:colId xmlns:a16="http://schemas.microsoft.com/office/drawing/2014/main" val="426816601"/>
                    </a:ext>
                  </a:extLst>
                </a:gridCol>
                <a:gridCol w="592305">
                  <a:extLst>
                    <a:ext uri="{9D8B030D-6E8A-4147-A177-3AD203B41FA5}">
                      <a16:colId xmlns:a16="http://schemas.microsoft.com/office/drawing/2014/main" val="2676482178"/>
                    </a:ext>
                  </a:extLst>
                </a:gridCol>
                <a:gridCol w="337133">
                  <a:extLst>
                    <a:ext uri="{9D8B030D-6E8A-4147-A177-3AD203B41FA5}">
                      <a16:colId xmlns:a16="http://schemas.microsoft.com/office/drawing/2014/main" val="1922216468"/>
                    </a:ext>
                  </a:extLst>
                </a:gridCol>
                <a:gridCol w="340195">
                  <a:extLst>
                    <a:ext uri="{9D8B030D-6E8A-4147-A177-3AD203B41FA5}">
                      <a16:colId xmlns:a16="http://schemas.microsoft.com/office/drawing/2014/main" val="267594964"/>
                    </a:ext>
                  </a:extLst>
                </a:gridCol>
                <a:gridCol w="219974">
                  <a:extLst>
                    <a:ext uri="{9D8B030D-6E8A-4147-A177-3AD203B41FA5}">
                      <a16:colId xmlns:a16="http://schemas.microsoft.com/office/drawing/2014/main" val="1224389574"/>
                    </a:ext>
                  </a:extLst>
                </a:gridCol>
                <a:gridCol w="251358">
                  <a:extLst>
                    <a:ext uri="{9D8B030D-6E8A-4147-A177-3AD203B41FA5}">
                      <a16:colId xmlns:a16="http://schemas.microsoft.com/office/drawing/2014/main" val="347752645"/>
                    </a:ext>
                  </a:extLst>
                </a:gridCol>
                <a:gridCol w="409353">
                  <a:extLst>
                    <a:ext uri="{9D8B030D-6E8A-4147-A177-3AD203B41FA5}">
                      <a16:colId xmlns:a16="http://schemas.microsoft.com/office/drawing/2014/main" val="2753054503"/>
                    </a:ext>
                  </a:extLst>
                </a:gridCol>
                <a:gridCol w="423718">
                  <a:extLst>
                    <a:ext uri="{9D8B030D-6E8A-4147-A177-3AD203B41FA5}">
                      <a16:colId xmlns:a16="http://schemas.microsoft.com/office/drawing/2014/main" val="571939899"/>
                    </a:ext>
                  </a:extLst>
                </a:gridCol>
                <a:gridCol w="287266">
                  <a:extLst>
                    <a:ext uri="{9D8B030D-6E8A-4147-A177-3AD203B41FA5}">
                      <a16:colId xmlns:a16="http://schemas.microsoft.com/office/drawing/2014/main" val="2074384884"/>
                    </a:ext>
                  </a:extLst>
                </a:gridCol>
                <a:gridCol w="351900">
                  <a:extLst>
                    <a:ext uri="{9D8B030D-6E8A-4147-A177-3AD203B41FA5}">
                      <a16:colId xmlns:a16="http://schemas.microsoft.com/office/drawing/2014/main" val="100546809"/>
                    </a:ext>
                  </a:extLst>
                </a:gridCol>
                <a:gridCol w="351900">
                  <a:extLst>
                    <a:ext uri="{9D8B030D-6E8A-4147-A177-3AD203B41FA5}">
                      <a16:colId xmlns:a16="http://schemas.microsoft.com/office/drawing/2014/main" val="1858010104"/>
                    </a:ext>
                  </a:extLst>
                </a:gridCol>
                <a:gridCol w="502716">
                  <a:extLst>
                    <a:ext uri="{9D8B030D-6E8A-4147-A177-3AD203B41FA5}">
                      <a16:colId xmlns:a16="http://schemas.microsoft.com/office/drawing/2014/main" val="3287305230"/>
                    </a:ext>
                  </a:extLst>
                </a:gridCol>
                <a:gridCol w="367348">
                  <a:extLst>
                    <a:ext uri="{9D8B030D-6E8A-4147-A177-3AD203B41FA5}">
                      <a16:colId xmlns:a16="http://schemas.microsoft.com/office/drawing/2014/main" val="737693450"/>
                    </a:ext>
                  </a:extLst>
                </a:gridCol>
              </a:tblGrid>
              <a:tr h="367724">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r>
                        <a:rPr lang="en-US" altLang="zh-CN" sz="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Sector1</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ts val="960"/>
                        </a:lnSpc>
                        <a:spcBef>
                          <a:spcPts val="0"/>
                        </a:spcBef>
                        <a:spcAft>
                          <a:spcPts val="0"/>
                        </a:spcAft>
                        <a:buClrTx/>
                        <a:buSzTx/>
                        <a:buFontTx/>
                        <a:buNone/>
                        <a:tabLst/>
                        <a:defRPr/>
                      </a:pPr>
                      <a:r>
                        <a:rPr lang="en-US" altLang="zh-CN" sz="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Sector2</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r>
                        <a:rPr lang="en-US" altLang="zh-CN" sz="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r>
                        <a:rPr lang="en-US" altLang="zh-CN" sz="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r>
                        <a:rPr lang="en-US" altLang="zh-CN" sz="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Refined cobalt</a:t>
                      </a:r>
                      <a:endParaRPr lang="zh-CN" altLang="en-US" sz="800" b="1"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lnSpc>
                          <a:spcPts val="960"/>
                        </a:lnSpc>
                      </a:pPr>
                      <a:r>
                        <a:rPr lang="en-US" altLang="zh-CN" sz="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Other metals</a:t>
                      </a: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lnSpc>
                          <a:spcPts val="960"/>
                        </a:lnSpc>
                      </a:pPr>
                      <a:r>
                        <a:rPr lang="en-US" altLang="zh-CN" sz="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EV</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lnSpc>
                          <a:spcPts val="960"/>
                        </a:lnSpc>
                      </a:pPr>
                      <a:r>
                        <a:rPr lang="en-US" altLang="zh-CN"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Battery</a:t>
                      </a: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lnSpc>
                          <a:spcPts val="960"/>
                        </a:lnSpc>
                      </a:pPr>
                      <a:r>
                        <a:rPr lang="en-US" altLang="zh-CN" sz="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Final demand</a:t>
                      </a: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r>
                        <a:rPr lang="en-US" altLang="zh-CN" sz="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Export</a:t>
                      </a: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r>
                        <a:rPr lang="en-US" altLang="zh-CN" sz="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Total output</a:t>
                      </a: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56220642"/>
                  </a:ext>
                </a:extLst>
              </a:tr>
              <a:tr h="125940">
                <a:tc rowSpan="8">
                  <a:txBody>
                    <a:bodyPr/>
                    <a:lstStyle/>
                    <a:p>
                      <a:pPr algn="ctr" fontAlgn="ctr">
                        <a:lnSpc>
                          <a:spcPts val="960"/>
                        </a:lnSpc>
                      </a:pPr>
                      <a:r>
                        <a:rPr lang="en-US" altLang="zh-CN" sz="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Domestic products</a:t>
                      </a: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r>
                        <a:rPr lang="en-US" altLang="zh-CN" sz="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Sector1</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lnSpc>
                          <a:spcPts val="960"/>
                        </a:lnSpc>
                      </a:pP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090216660"/>
                  </a:ext>
                </a:extLst>
              </a:tr>
              <a:tr h="125940">
                <a:tc vMerge="1">
                  <a:txBody>
                    <a:bodyPr/>
                    <a:lstStyle/>
                    <a:p>
                      <a:endParaRPr lang="zh-CN" altLang="en-US"/>
                    </a:p>
                  </a:txBody>
                  <a:tcPr/>
                </a:tc>
                <a:tc>
                  <a:txBody>
                    <a:bodyPr/>
                    <a:lstStyle/>
                    <a:p>
                      <a:pPr algn="ctr" fontAlgn="ctr">
                        <a:lnSpc>
                          <a:spcPts val="960"/>
                        </a:lnSpc>
                      </a:pPr>
                      <a:r>
                        <a:rPr lang="en-US" altLang="zh-CN" sz="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Sector2</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rgbClr val="FFFFFF"/>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rgbClr val="FFFFFF"/>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chemeClr val="accent1">
                        <a:lumMod val="20000"/>
                        <a:lumOff val="80000"/>
                      </a:schemeClr>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rgbClr val="FFFFFF"/>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w="12700" cap="flat" cmpd="sng" algn="ctr">
                      <a:noFill/>
                      <a:prstDash val="solid"/>
                      <a:round/>
                      <a:headEnd type="none" w="med" len="med"/>
                      <a:tailEnd type="none" w="med" len="med"/>
                    </a:lnR>
                    <a:lnT>
                      <a:noFill/>
                    </a:lnT>
                    <a:lnB>
                      <a:noFill/>
                    </a:lnB>
                    <a:solidFill>
                      <a:srgbClr val="FFFFFF"/>
                    </a:solidFill>
                  </a:tcPr>
                </a:tc>
                <a:tc>
                  <a:txBody>
                    <a:bodyPr/>
                    <a:lstStyle/>
                    <a:p>
                      <a:pPr algn="ctr" fontAlgn="ctr">
                        <a:lnSpc>
                          <a:spcPts val="960"/>
                        </a:lnSpc>
                      </a:pP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247424880"/>
                  </a:ext>
                </a:extLst>
              </a:tr>
              <a:tr h="125940">
                <a:tc vMerge="1">
                  <a:txBody>
                    <a:bodyPr/>
                    <a:lstStyle/>
                    <a:p>
                      <a:endParaRPr lang="zh-CN" altLang="en-US"/>
                    </a:p>
                  </a:txBody>
                  <a:tcPr/>
                </a:tc>
                <a:tc>
                  <a:txBody>
                    <a:bodyPr/>
                    <a:lstStyle/>
                    <a:p>
                      <a:pPr algn="ctr" fontAlgn="ctr">
                        <a:lnSpc>
                          <a:spcPts val="960"/>
                        </a:lnSpc>
                      </a:pPr>
                      <a:r>
                        <a:rPr lang="en-US" altLang="zh-CN" sz="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rgbClr val="FFFFFF"/>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chemeClr val="accent1">
                        <a:lumMod val="20000"/>
                        <a:lumOff val="80000"/>
                      </a:schemeClr>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w="12700" cap="flat" cmpd="sng" algn="ctr">
                      <a:noFill/>
                      <a:prstDash val="solid"/>
                      <a:round/>
                      <a:headEnd type="none" w="med" len="med"/>
                      <a:tailEnd type="none" w="med" len="med"/>
                    </a:lnR>
                    <a:lnT>
                      <a:noFill/>
                    </a:lnT>
                    <a:lnB>
                      <a:noFill/>
                    </a:lnB>
                    <a:solidFill>
                      <a:srgbClr val="FFFFFF"/>
                    </a:solidFill>
                  </a:tcPr>
                </a:tc>
                <a:tc>
                  <a:txBody>
                    <a:bodyPr/>
                    <a:lstStyle/>
                    <a:p>
                      <a:pPr algn="ctr" fontAlgn="ctr">
                        <a:lnSpc>
                          <a:spcPts val="960"/>
                        </a:lnSpc>
                      </a:pP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157940697"/>
                  </a:ext>
                </a:extLst>
              </a:tr>
              <a:tr h="125940">
                <a:tc vMerge="1">
                  <a:txBody>
                    <a:bodyPr/>
                    <a:lstStyle/>
                    <a:p>
                      <a:endParaRPr lang="zh-CN" altLang="en-US"/>
                    </a:p>
                  </a:txBody>
                  <a:tcPr>
                    <a:lnT w="6350" cap="flat" cmpd="sng" algn="ctr">
                      <a:solidFill>
                        <a:srgbClr val="000000"/>
                      </a:solidFill>
                      <a:prstDash val="solid"/>
                      <a:round/>
                      <a:headEnd type="none" w="med" len="med"/>
                      <a:tailEnd type="none" w="med" len="med"/>
                    </a:lnT>
                  </a:tcPr>
                </a:tc>
                <a:tc>
                  <a:txBody>
                    <a:bodyPr/>
                    <a:lstStyle/>
                    <a:p>
                      <a:pPr algn="ctr" fontAlgn="ctr">
                        <a:lnSpc>
                          <a:spcPts val="960"/>
                        </a:lnSpc>
                      </a:pPr>
                      <a:r>
                        <a:rPr lang="en-US" altLang="zh-CN" sz="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5303" marR="5303" marT="5303"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rgbClr val="FFFFFF"/>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chemeClr val="accent1">
                        <a:lumMod val="20000"/>
                        <a:lumOff val="80000"/>
                      </a:schemeClr>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rgbClr val="FFFFFF"/>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w="12700" cap="flat" cmpd="sng" algn="ctr">
                      <a:noFill/>
                      <a:prstDash val="solid"/>
                      <a:round/>
                      <a:headEnd type="none" w="med" len="med"/>
                      <a:tailEnd type="none" w="med" len="med"/>
                    </a:lnR>
                    <a:lnT>
                      <a:noFill/>
                    </a:lnT>
                    <a:lnB>
                      <a:noFill/>
                    </a:lnB>
                    <a:solidFill>
                      <a:srgbClr val="FFFFFF"/>
                    </a:solidFill>
                  </a:tcPr>
                </a:tc>
                <a:tc>
                  <a:txBody>
                    <a:bodyPr/>
                    <a:lstStyle/>
                    <a:p>
                      <a:pPr algn="ctr" fontAlgn="ctr">
                        <a:lnSpc>
                          <a:spcPts val="960"/>
                        </a:lnSpc>
                      </a:pP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501656959"/>
                  </a:ext>
                </a:extLst>
              </a:tr>
              <a:tr h="195844">
                <a:tc vMerge="1">
                  <a:txBody>
                    <a:bodyPr/>
                    <a:lstStyle/>
                    <a:p>
                      <a:endParaRPr lang="zh-CN" altLang="en-US"/>
                    </a:p>
                  </a:txBody>
                  <a:tcPr/>
                </a:tc>
                <a:tc>
                  <a:txBody>
                    <a:bodyPr/>
                    <a:lstStyle/>
                    <a:p>
                      <a:pPr algn="ctr" fontAlgn="ctr">
                        <a:lnSpc>
                          <a:spcPts val="960"/>
                        </a:lnSpc>
                      </a:pPr>
                      <a:r>
                        <a:rPr lang="en-US" altLang="zh-CN" sz="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Refined cobalt</a:t>
                      </a:r>
                      <a:endParaRPr lang="zh-CN" altLang="en-US" sz="800" b="1"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a:noFill/>
                    </a:lnR>
                    <a:lnT>
                      <a:noFill/>
                    </a:lnT>
                    <a:lnB>
                      <a:noFill/>
                    </a:lnB>
                    <a:solidFill>
                      <a:schemeClr val="accent1">
                        <a:lumMod val="20000"/>
                        <a:lumOff val="80000"/>
                      </a:schemeClr>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chemeClr val="accent1">
                        <a:lumMod val="20000"/>
                        <a:lumOff val="80000"/>
                      </a:schemeClr>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chemeClr val="accent1">
                        <a:lumMod val="20000"/>
                        <a:lumOff val="80000"/>
                      </a:schemeClr>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chemeClr val="accent1">
                        <a:lumMod val="20000"/>
                        <a:lumOff val="80000"/>
                      </a:schemeClr>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chemeClr val="accent1">
                        <a:lumMod val="20000"/>
                        <a:lumOff val="80000"/>
                      </a:schemeClr>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chemeClr val="accent1">
                        <a:lumMod val="20000"/>
                        <a:lumOff val="80000"/>
                      </a:schemeClr>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w="12700" cap="flat" cmpd="sng" algn="ctr">
                      <a:noFill/>
                      <a:prstDash val="solid"/>
                      <a:round/>
                      <a:headEnd type="none" w="med" len="med"/>
                      <a:tailEnd type="none" w="med" len="med"/>
                    </a:lnR>
                    <a:lnT>
                      <a:noFill/>
                    </a:lnT>
                    <a:lnB>
                      <a:noFill/>
                    </a:lnB>
                    <a:solidFill>
                      <a:schemeClr val="accent1">
                        <a:lumMod val="20000"/>
                        <a:lumOff val="80000"/>
                      </a:schemeClr>
                    </a:solidFill>
                  </a:tcPr>
                </a:tc>
                <a:tc>
                  <a:txBody>
                    <a:bodyPr/>
                    <a:lstStyle/>
                    <a:p>
                      <a:pPr algn="l" fontAlgn="ctr">
                        <a:lnSpc>
                          <a:spcPts val="960"/>
                        </a:lnSpc>
                      </a:pP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l"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l"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20000"/>
                        <a:lumOff val="80000"/>
                      </a:schemeClr>
                    </a:solidFill>
                  </a:tcPr>
                </a:tc>
                <a:tc>
                  <a:txBody>
                    <a:bodyPr/>
                    <a:lstStyle/>
                    <a:p>
                      <a:pPr algn="l"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accent1">
                        <a:lumMod val="20000"/>
                        <a:lumOff val="80000"/>
                      </a:schemeClr>
                    </a:solidFill>
                  </a:tcPr>
                </a:tc>
                <a:extLst>
                  <a:ext uri="{0D108BD9-81ED-4DB2-BD59-A6C34878D82A}">
                    <a16:rowId xmlns:a16="http://schemas.microsoft.com/office/drawing/2014/main" val="1264136652"/>
                  </a:ext>
                </a:extLst>
              </a:tr>
              <a:tr h="125940">
                <a:tc vMerge="1">
                  <a:txBody>
                    <a:bodyPr/>
                    <a:lstStyle/>
                    <a:p>
                      <a:endParaRPr lang="zh-CN" altLang="en-US"/>
                    </a:p>
                  </a:txBody>
                  <a:tcPr/>
                </a:tc>
                <a:tc>
                  <a:txBody>
                    <a:bodyPr/>
                    <a:lstStyle/>
                    <a:p>
                      <a:pPr algn="ctr" fontAlgn="ctr">
                        <a:lnSpc>
                          <a:spcPts val="960"/>
                        </a:lnSpc>
                      </a:pPr>
                      <a:r>
                        <a:rPr lang="en-US" altLang="zh-CN" sz="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Other metals</a:t>
                      </a: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chemeClr val="accent1">
                        <a:lumMod val="20000"/>
                        <a:lumOff val="80000"/>
                      </a:schemeClr>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a:noFill/>
                    </a:lnB>
                    <a:solidFill>
                      <a:srgbClr val="FFFFFF"/>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w="12700" cap="flat" cmpd="sng" algn="ctr">
                      <a:noFill/>
                      <a:prstDash val="solid"/>
                      <a:round/>
                      <a:headEnd type="none" w="med" len="med"/>
                      <a:tailEnd type="none" w="med" len="med"/>
                    </a:lnR>
                    <a:lnT>
                      <a:noFill/>
                    </a:lnT>
                    <a:lnB>
                      <a:noFill/>
                    </a:lnB>
                    <a:solidFill>
                      <a:srgbClr val="FFFFFF"/>
                    </a:solidFill>
                  </a:tcPr>
                </a:tc>
                <a:tc>
                  <a:txBody>
                    <a:bodyPr/>
                    <a:lstStyle/>
                    <a:p>
                      <a:pPr algn="ctr" fontAlgn="ctr">
                        <a:lnSpc>
                          <a:spcPts val="960"/>
                        </a:lnSpc>
                      </a:pP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730738352"/>
                  </a:ext>
                </a:extLst>
              </a:tr>
              <a:tr h="125940">
                <a:tc vMerge="1">
                  <a:txBody>
                    <a:bodyPr/>
                    <a:lstStyle/>
                    <a:p>
                      <a:endParaRPr lang="zh-CN" altLang="en-US"/>
                    </a:p>
                  </a:txBody>
                  <a:tcPr/>
                </a:tc>
                <a:tc>
                  <a:txBody>
                    <a:bodyPr/>
                    <a:lstStyle/>
                    <a:p>
                      <a:pPr marL="0" marR="0" lvl="0" indent="0" algn="ctr" defTabSz="914400" rtl="0" eaLnBrk="1" fontAlgn="ctr" latinLnBrk="0" hangingPunct="1">
                        <a:lnSpc>
                          <a:spcPts val="960"/>
                        </a:lnSpc>
                        <a:spcBef>
                          <a:spcPts val="0"/>
                        </a:spcBef>
                        <a:spcAft>
                          <a:spcPts val="0"/>
                        </a:spcAft>
                        <a:buClrTx/>
                        <a:buSzTx/>
                        <a:buFontTx/>
                        <a:buNone/>
                        <a:tabLst/>
                        <a:defRPr/>
                      </a:pPr>
                      <a:r>
                        <a:rPr lang="en-US" altLang="zh-CN" sz="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EV</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lnSpc>
                          <a:spcPts val="960"/>
                        </a:lnSpc>
                      </a:pP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6350" cap="flat" cmpd="sng" algn="ctr">
                      <a:solidFill>
                        <a:srgbClr val="000000"/>
                      </a:solidFill>
                      <a:prstDash val="solid"/>
                      <a:round/>
                      <a:headEnd type="none" w="med" len="med"/>
                      <a:tailEnd type="none" w="med" len="med"/>
                    </a:lnL>
                    <a:lnR>
                      <a:noFill/>
                    </a:lnR>
                    <a:lnT>
                      <a:noFill/>
                    </a:lnT>
                    <a:lnB w="6350" cap="flat" cmpd="sng" algn="ctr">
                      <a:noFill/>
                      <a:prstDash val="solid"/>
                      <a:round/>
                      <a:headEnd type="none" w="med" len="med"/>
                      <a:tailEnd type="none" w="med" len="med"/>
                    </a:lnB>
                    <a:solidFill>
                      <a:srgbClr val="FFFFFF"/>
                    </a:solidFill>
                  </a:tcPr>
                </a:tc>
                <a:tc>
                  <a:txBody>
                    <a:bodyPr/>
                    <a:lstStyle/>
                    <a:p>
                      <a:pPr algn="ctr" fontAlgn="ctr">
                        <a:lnSpc>
                          <a:spcPts val="960"/>
                        </a:lnSpc>
                      </a:pPr>
                      <a:endPar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a:noFill/>
                    </a:lnL>
                    <a:lnR>
                      <a:noFill/>
                    </a:lnR>
                    <a:lnT>
                      <a:noFill/>
                    </a:lnT>
                    <a:lnB w="6350" cap="flat" cmpd="sng" algn="ctr">
                      <a:noFill/>
                      <a:prstDash val="solid"/>
                      <a:round/>
                      <a:headEnd type="none" w="med" len="med"/>
                      <a:tailEnd type="none" w="med" len="med"/>
                    </a:lnB>
                    <a:solidFill>
                      <a:srgbClr val="FFFFFF"/>
                    </a:solidFill>
                  </a:tcPr>
                </a:tc>
                <a:tc>
                  <a:txBody>
                    <a:bodyPr/>
                    <a:lstStyle/>
                    <a:p>
                      <a:pPr algn="ctr" fontAlgn="ctr">
                        <a:lnSpc>
                          <a:spcPts val="960"/>
                        </a:lnSpc>
                      </a:pP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a:noFill/>
                    </a:lnL>
                    <a:lnR>
                      <a:noFill/>
                    </a:lnR>
                    <a:lnT>
                      <a:noFill/>
                    </a:lnT>
                    <a:lnB w="6350" cap="flat" cmpd="sng" algn="ctr">
                      <a:noFill/>
                      <a:prstDash val="solid"/>
                      <a:round/>
                      <a:headEnd type="none" w="med" len="med"/>
                      <a:tailEnd type="none" w="med" len="med"/>
                    </a:lnB>
                    <a:solidFill>
                      <a:srgbClr val="FFFFFF"/>
                    </a:solidFill>
                  </a:tcPr>
                </a:tc>
                <a:tc>
                  <a:txBody>
                    <a:bodyPr/>
                    <a:lstStyle/>
                    <a:p>
                      <a:pPr algn="ctr" fontAlgn="ctr">
                        <a:lnSpc>
                          <a:spcPts val="960"/>
                        </a:lnSpc>
                      </a:pP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a:noFill/>
                    </a:lnL>
                    <a:lnR>
                      <a:noFill/>
                    </a:lnR>
                    <a:lnT>
                      <a:noFill/>
                    </a:lnT>
                    <a:lnB w="6350" cap="flat" cmpd="sng" algn="ctr">
                      <a:noFill/>
                      <a:prstDash val="solid"/>
                      <a:round/>
                      <a:headEnd type="none" w="med" len="med"/>
                      <a:tailEnd type="none" w="med" len="med"/>
                    </a:lnB>
                    <a:solidFill>
                      <a:srgbClr val="FFFFFF"/>
                    </a:solidFill>
                  </a:tcPr>
                </a:tc>
                <a:tc>
                  <a:txBody>
                    <a:bodyPr/>
                    <a:lstStyle/>
                    <a:p>
                      <a:pPr algn="ctr" fontAlgn="ctr">
                        <a:lnSpc>
                          <a:spcPts val="960"/>
                        </a:lnSpc>
                      </a:pP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a:noFill/>
                    </a:lnL>
                    <a:lnR>
                      <a:noFill/>
                    </a:lnR>
                    <a:lnT>
                      <a:noFill/>
                    </a:lnT>
                    <a:lnB w="6350" cap="flat" cmpd="sng" algn="ctr">
                      <a:noFill/>
                      <a:prstDash val="solid"/>
                      <a:round/>
                      <a:headEnd type="none" w="med" len="med"/>
                      <a:tailEnd type="none" w="med" len="med"/>
                    </a:lnB>
                    <a:solidFill>
                      <a:schemeClr val="accent1">
                        <a:lumMod val="20000"/>
                        <a:lumOff val="80000"/>
                      </a:schemeClr>
                    </a:solidFill>
                  </a:tcPr>
                </a:tc>
                <a:tc>
                  <a:txBody>
                    <a:bodyPr/>
                    <a:lstStyle/>
                    <a:p>
                      <a:pPr algn="ctr" fontAlgn="ctr">
                        <a:lnSpc>
                          <a:spcPts val="960"/>
                        </a:lnSpc>
                      </a:pP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a:noFill/>
                    </a:lnL>
                    <a:lnR>
                      <a:noFill/>
                    </a:lnR>
                    <a:lnT>
                      <a:noFill/>
                    </a:lnT>
                    <a:lnB w="6350" cap="flat" cmpd="sng" algn="ctr">
                      <a:noFill/>
                      <a:prstDash val="solid"/>
                      <a:round/>
                      <a:headEnd type="none" w="med" len="med"/>
                      <a:tailEnd type="none" w="med" len="med"/>
                    </a:lnB>
                    <a:solidFill>
                      <a:srgbClr val="FFFFFF"/>
                    </a:solidFill>
                  </a:tcPr>
                </a:tc>
                <a:tc>
                  <a:txBody>
                    <a:bodyPr/>
                    <a:lstStyle/>
                    <a:p>
                      <a:pPr algn="ctr" fontAlgn="ctr">
                        <a:lnSpc>
                          <a:spcPts val="960"/>
                        </a:lnSpc>
                      </a:pPr>
                      <a:endPar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a:noFill/>
                    </a:lnL>
                    <a:lnR w="12700" cap="flat" cmpd="sng" algn="ctr">
                      <a:noFill/>
                      <a:prstDash val="solid"/>
                      <a:round/>
                      <a:headEnd type="none" w="med" len="med"/>
                      <a:tailEnd type="none" w="med" len="med"/>
                    </a:lnR>
                    <a:lnT>
                      <a:noFill/>
                    </a:lnT>
                    <a:lnB w="6350" cap="flat" cmpd="sng" algn="ctr">
                      <a:noFill/>
                      <a:prstDash val="solid"/>
                      <a:round/>
                      <a:headEnd type="none" w="med" len="med"/>
                      <a:tailEnd type="none" w="med" len="med"/>
                    </a:lnB>
                    <a:solidFill>
                      <a:srgbClr val="FFFFFF"/>
                    </a:solidFill>
                  </a:tcPr>
                </a:tc>
                <a:tc>
                  <a:txBody>
                    <a:bodyPr/>
                    <a:lstStyle/>
                    <a:p>
                      <a:pPr algn="ctr" fontAlgn="ctr">
                        <a:lnSpc>
                          <a:spcPts val="960"/>
                        </a:lnSpc>
                      </a:pP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noFill/>
                      <a:prstDash val="solid"/>
                      <a:round/>
                      <a:headEnd type="none" w="med" len="med"/>
                      <a:tailEnd type="none" w="med" len="med"/>
                    </a:lnB>
                    <a:solidFill>
                      <a:srgbClr val="FFFFFF"/>
                    </a:solidFill>
                  </a:tcPr>
                </a:tc>
                <a:tc>
                  <a:txBody>
                    <a:bodyPr/>
                    <a:lstStyle/>
                    <a:p>
                      <a:pPr algn="ctr" fontAlgn="ctr">
                        <a:lnSpc>
                          <a:spcPts val="960"/>
                        </a:lnSpc>
                      </a:pP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noFill/>
                      <a:prstDash val="solid"/>
                      <a:round/>
                      <a:headEnd type="none" w="med" len="med"/>
                      <a:tailEnd type="none" w="med" len="med"/>
                    </a:lnB>
                    <a:solidFill>
                      <a:srgbClr val="FFFFFF"/>
                    </a:solidFill>
                  </a:tcPr>
                </a:tc>
                <a:tc>
                  <a:txBody>
                    <a:bodyPr/>
                    <a:lstStyle/>
                    <a:p>
                      <a:pPr algn="l" fontAlgn="ctr">
                        <a:lnSpc>
                          <a:spcPts val="960"/>
                        </a:lnSpc>
                      </a:pP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noFill/>
                      <a:prstDash val="solid"/>
                      <a:round/>
                      <a:headEnd type="none" w="med" len="med"/>
                      <a:tailEnd type="none" w="med" len="med"/>
                    </a:lnB>
                    <a:solidFill>
                      <a:srgbClr val="FFFFFF"/>
                    </a:solidFill>
                  </a:tcPr>
                </a:tc>
                <a:tc>
                  <a:txBody>
                    <a:bodyPr/>
                    <a:lstStyle/>
                    <a:p>
                      <a:pPr algn="l" fontAlgn="ctr">
                        <a:lnSpc>
                          <a:spcPts val="960"/>
                        </a:lnSpc>
                      </a:pP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48173511"/>
                  </a:ext>
                </a:extLst>
              </a:tr>
              <a:tr h="125940">
                <a:tc vMerge="1">
                  <a:txBody>
                    <a:bodyPr/>
                    <a:lstStyle/>
                    <a:p>
                      <a:endParaRPr lang="zh-CN" altLang="en-US"/>
                    </a:p>
                  </a:txBody>
                  <a:tcPr/>
                </a:tc>
                <a:tc>
                  <a:txBody>
                    <a:bodyPr/>
                    <a:lstStyle/>
                    <a:p>
                      <a:pPr algn="ctr" fontAlgn="ctr">
                        <a:lnSpc>
                          <a:spcPts val="960"/>
                        </a:lnSpc>
                      </a:pPr>
                      <a:r>
                        <a:rPr lang="en-US" altLang="zh-CN" sz="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Battery</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w="12700" cap="flat" cmpd="sng" algn="ctr">
                      <a:no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11355659"/>
                  </a:ext>
                </a:extLst>
              </a:tr>
              <a:tr h="125940">
                <a:tc gridSpan="2">
                  <a:txBody>
                    <a:bodyPr/>
                    <a:lstStyle/>
                    <a:p>
                      <a:pPr algn="ctr" fontAlgn="ctr">
                        <a:lnSpc>
                          <a:spcPts val="960"/>
                        </a:lnSpc>
                      </a:pPr>
                      <a:r>
                        <a:rPr lang="en-US" altLang="zh-CN" sz="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Value added</a:t>
                      </a: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zh-CN" altLang="en-US"/>
                    </a:p>
                  </a:txBody>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82283042"/>
                  </a:ext>
                </a:extLst>
              </a:tr>
              <a:tr h="125940">
                <a:tc gridSpan="2">
                  <a:txBody>
                    <a:bodyPr/>
                    <a:lstStyle/>
                    <a:p>
                      <a:pPr algn="ctr" fontAlgn="ctr">
                        <a:lnSpc>
                          <a:spcPts val="960"/>
                        </a:lnSpc>
                      </a:pPr>
                      <a:r>
                        <a:rPr lang="en-US" altLang="zh-CN" sz="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Total input</a:t>
                      </a: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zh-CN" altLang="en-US"/>
                    </a:p>
                  </a:txBody>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lnSpc>
                          <a:spcPts val="960"/>
                        </a:lnSpc>
                      </a:pPr>
                      <a:r>
                        <a:rPr lang="zh-CN" altLang="en-US" sz="800" b="0" i="0" u="none" strike="noStrike">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a:noFill/>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lnSpc>
                          <a:spcPts val="960"/>
                        </a:lnSpc>
                      </a:pPr>
                      <a:endPar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endParaRPr>
                    </a:p>
                  </a:txBody>
                  <a:tcPr marL="5303" marR="5303" marT="5303" marB="0"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lnSpc>
                          <a:spcPts val="960"/>
                        </a:lnSpc>
                      </a:pPr>
                      <a:r>
                        <a:rPr lang="zh-CN" altLang="en-US" sz="800" b="0" i="0" u="none" strike="noStrike" dirty="0">
                          <a:solidFill>
                            <a:srgbClr val="000000"/>
                          </a:solidFill>
                          <a:effectLst/>
                          <a:latin typeface="Calibri" panose="020F0502020204030204" pitchFamily="34" charset="0"/>
                          <a:ea typeface="宋体" panose="02010600030101010101" pitchFamily="2" charset="-122"/>
                          <a:cs typeface="Calibri" panose="020F0502020204030204" pitchFamily="34" charset="0"/>
                        </a:rPr>
                        <a:t>　</a:t>
                      </a:r>
                    </a:p>
                  </a:txBody>
                  <a:tcPr marL="5303" marR="5303" marT="5303"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16591357"/>
                  </a:ext>
                </a:extLst>
              </a:tr>
            </a:tbl>
          </a:graphicData>
        </a:graphic>
      </p:graphicFrame>
      <p:graphicFrame>
        <p:nvGraphicFramePr>
          <p:cNvPr id="13" name="表格 12">
            <a:extLst>
              <a:ext uri="{FF2B5EF4-FFF2-40B4-BE49-F238E27FC236}">
                <a16:creationId xmlns:a16="http://schemas.microsoft.com/office/drawing/2014/main" id="{3D3D7F99-F536-709B-055E-3CCCC238A95D}"/>
              </a:ext>
            </a:extLst>
          </p:cNvPr>
          <p:cNvGraphicFramePr>
            <a:graphicFrameLocks noGrp="1"/>
          </p:cNvGraphicFramePr>
          <p:nvPr>
            <p:extLst>
              <p:ext uri="{D42A27DB-BD31-4B8C-83A1-F6EECF244321}">
                <p14:modId xmlns:p14="http://schemas.microsoft.com/office/powerpoint/2010/main" val="1975751688"/>
              </p:ext>
            </p:extLst>
          </p:nvPr>
        </p:nvGraphicFramePr>
        <p:xfrm>
          <a:off x="6548120" y="1266298"/>
          <a:ext cx="5402561" cy="4827806"/>
        </p:xfrm>
        <a:graphic>
          <a:graphicData uri="http://schemas.openxmlformats.org/drawingml/2006/table">
            <a:tbl>
              <a:tblPr firstRow="1" bandRow="1">
                <a:tableStyleId>{3B4B98B0-60AC-42C2-AFA5-B58CD77FA1E5}</a:tableStyleId>
              </a:tblPr>
              <a:tblGrid>
                <a:gridCol w="316892">
                  <a:extLst>
                    <a:ext uri="{9D8B030D-6E8A-4147-A177-3AD203B41FA5}">
                      <a16:colId xmlns:a16="http://schemas.microsoft.com/office/drawing/2014/main" val="3675304386"/>
                    </a:ext>
                  </a:extLst>
                </a:gridCol>
                <a:gridCol w="1376449">
                  <a:extLst>
                    <a:ext uri="{9D8B030D-6E8A-4147-A177-3AD203B41FA5}">
                      <a16:colId xmlns:a16="http://schemas.microsoft.com/office/drawing/2014/main" val="646111417"/>
                    </a:ext>
                  </a:extLst>
                </a:gridCol>
                <a:gridCol w="3709220">
                  <a:extLst>
                    <a:ext uri="{9D8B030D-6E8A-4147-A177-3AD203B41FA5}">
                      <a16:colId xmlns:a16="http://schemas.microsoft.com/office/drawing/2014/main" val="3308438209"/>
                    </a:ext>
                  </a:extLst>
                </a:gridCol>
              </a:tblGrid>
              <a:tr h="272487">
                <a:tc>
                  <a:txBody>
                    <a:bodyPr/>
                    <a:lstStyle/>
                    <a:p>
                      <a:pPr algn="ctr"/>
                      <a:endParaRPr lang="zh-CN" altLang="en-US" sz="1200" dirty="0">
                        <a:latin typeface="微软雅黑" panose="020B0503020204020204" pitchFamily="34" charset="-122"/>
                        <a:ea typeface="微软雅黑" panose="020B0503020204020204" pitchFamily="34" charset="-122"/>
                        <a:cs typeface="Calibri" panose="020F0502020204030204" pitchFamily="34" charset="0"/>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Item</a:t>
                      </a:r>
                      <a:endParaRPr lang="zh-CN" altLang="en-US" sz="1200" dirty="0">
                        <a:latin typeface="微软雅黑" panose="020B0503020204020204" pitchFamily="34" charset="-122"/>
                        <a:ea typeface="微软雅黑" panose="020B0503020204020204" pitchFamily="34" charset="-122"/>
                        <a:cs typeface="Calibri" panose="020F0502020204030204" pitchFamily="34" charset="0"/>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Data Source</a:t>
                      </a:r>
                      <a:endParaRPr lang="zh-CN" altLang="en-US" sz="1200" dirty="0">
                        <a:latin typeface="微软雅黑" panose="020B0503020204020204" pitchFamily="34" charset="-122"/>
                        <a:ea typeface="微软雅黑" panose="020B0503020204020204" pitchFamily="34" charset="-122"/>
                        <a:cs typeface="Calibri" panose="020F0502020204030204" pitchFamily="34" charset="0"/>
                      </a:endParaRPr>
                    </a:p>
                  </a:txBody>
                  <a:tcPr anchor="ctr"/>
                </a:tc>
                <a:extLst>
                  <a:ext uri="{0D108BD9-81ED-4DB2-BD59-A6C34878D82A}">
                    <a16:rowId xmlns:a16="http://schemas.microsoft.com/office/drawing/2014/main" val="2889253454"/>
                  </a:ext>
                </a:extLst>
              </a:tr>
              <a:tr h="454144">
                <a:tc>
                  <a:txBody>
                    <a:bodyPr/>
                    <a:lstStyle/>
                    <a:p>
                      <a:pPr algn="ctr"/>
                      <a:r>
                        <a:rPr lang="en-US" altLang="zh-CN" sz="1200" dirty="0">
                          <a:latin typeface="微软雅黑" panose="020B0503020204020204" pitchFamily="34" charset="-122"/>
                          <a:ea typeface="微软雅黑" panose="020B0503020204020204" pitchFamily="34" charset="-122"/>
                        </a:rPr>
                        <a:t>1</a:t>
                      </a:r>
                      <a:endParaRPr lang="en-US" altLang="zh-CN" sz="1200" dirty="0">
                        <a:latin typeface="微软雅黑" panose="020B0503020204020204" pitchFamily="34" charset="-122"/>
                        <a:ea typeface="微软雅黑" panose="020B0503020204020204" pitchFamily="34" charset="-122"/>
                        <a:cs typeface="Calibri" panose="020F0502020204030204" pitchFamily="34" charset="0"/>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Total Output</a:t>
                      </a:r>
                      <a:endParaRPr lang="zh-CN" altLang="en-US" sz="1200" dirty="0">
                        <a:latin typeface="微软雅黑" panose="020B0503020204020204" pitchFamily="34" charset="-122"/>
                        <a:ea typeface="微软雅黑" panose="020B0503020204020204" pitchFamily="34" charset="-122"/>
                        <a:cs typeface="Calibri" panose="020F0502020204030204" pitchFamily="34" charset="0"/>
                      </a:endParaRPr>
                    </a:p>
                  </a:txBody>
                  <a:tcPr anchor="ctr"/>
                </a:tc>
                <a:tc>
                  <a:txBody>
                    <a:bodyPr/>
                    <a:lstStyle/>
                    <a:p>
                      <a:r>
                        <a:rPr lang="en-US" altLang="zh-CN" sz="1200" dirty="0">
                          <a:latin typeface="微软雅黑" panose="020B0503020204020204" pitchFamily="34" charset="-122"/>
                          <a:ea typeface="微软雅黑" panose="020B0503020204020204" pitchFamily="34" charset="-122"/>
                        </a:rPr>
                        <a:t>Refined Cobalt Quantity: USGS</a:t>
                      </a:r>
                    </a:p>
                    <a:p>
                      <a:r>
                        <a:rPr lang="en-US" altLang="zh-CN" sz="1200" dirty="0">
                          <a:latin typeface="微软雅黑" panose="020B0503020204020204" pitchFamily="34" charset="-122"/>
                          <a:ea typeface="微软雅黑" panose="020B0503020204020204" pitchFamily="34" charset="-122"/>
                        </a:rPr>
                        <a:t>Price: USGS</a:t>
                      </a:r>
                      <a:endParaRPr lang="zh-CN" altLang="en-US" sz="1200" dirty="0">
                        <a:latin typeface="微软雅黑" panose="020B0503020204020204" pitchFamily="34" charset="-122"/>
                        <a:ea typeface="微软雅黑" panose="020B0503020204020204" pitchFamily="34" charset="-122"/>
                        <a:cs typeface="Calibri" panose="020F0502020204030204" pitchFamily="34" charset="0"/>
                      </a:endParaRPr>
                    </a:p>
                  </a:txBody>
                  <a:tcPr anchor="ctr"/>
                </a:tc>
                <a:extLst>
                  <a:ext uri="{0D108BD9-81ED-4DB2-BD59-A6C34878D82A}">
                    <a16:rowId xmlns:a16="http://schemas.microsoft.com/office/drawing/2014/main" val="3150766852"/>
                  </a:ext>
                </a:extLst>
              </a:tr>
              <a:tr h="272487">
                <a:tc>
                  <a:txBody>
                    <a:bodyPr/>
                    <a:lstStyle/>
                    <a:p>
                      <a:pPr algn="ctr"/>
                      <a:r>
                        <a:rPr lang="en-US" altLang="zh-CN" sz="1200" dirty="0">
                          <a:latin typeface="微软雅黑" panose="020B0503020204020204" pitchFamily="34" charset="-122"/>
                          <a:ea typeface="微软雅黑" panose="020B0503020204020204" pitchFamily="34" charset="-122"/>
                        </a:rPr>
                        <a:t>2</a:t>
                      </a:r>
                      <a:endParaRPr lang="zh-CN" altLang="en-US" sz="1200" dirty="0">
                        <a:latin typeface="微软雅黑" panose="020B0503020204020204" pitchFamily="34" charset="-122"/>
                        <a:ea typeface="微软雅黑" panose="020B0503020204020204" pitchFamily="34" charset="-122"/>
                        <a:cs typeface="Calibri" panose="020F0502020204030204" pitchFamily="34" charset="0"/>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Export</a:t>
                      </a:r>
                      <a:endParaRPr lang="zh-CN" altLang="en-US" sz="1200" dirty="0">
                        <a:latin typeface="微软雅黑" panose="020B0503020204020204" pitchFamily="34" charset="-122"/>
                        <a:ea typeface="微软雅黑" panose="020B0503020204020204" pitchFamily="34" charset="-122"/>
                        <a:cs typeface="Calibri" panose="020F0502020204030204" pitchFamily="34" charset="0"/>
                      </a:endParaRPr>
                    </a:p>
                  </a:txBody>
                  <a:tcPr anchor="ctr"/>
                </a:tc>
                <a:tc>
                  <a:txBody>
                    <a:bodyPr/>
                    <a:lstStyle/>
                    <a:p>
                      <a:r>
                        <a:rPr lang="en-US" altLang="zh-CN" sz="1200" dirty="0" err="1">
                          <a:latin typeface="微软雅黑" panose="020B0503020204020204" pitchFamily="34" charset="-122"/>
                          <a:ea typeface="微软雅黑" panose="020B0503020204020204" pitchFamily="34" charset="-122"/>
                        </a:rPr>
                        <a:t>Trademap</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UN </a:t>
                      </a:r>
                      <a:r>
                        <a:rPr lang="en-US" altLang="zh-CN" sz="1200" dirty="0" err="1">
                          <a:latin typeface="微软雅黑" panose="020B0503020204020204" pitchFamily="34" charset="-122"/>
                          <a:ea typeface="微软雅黑" panose="020B0503020204020204" pitchFamily="34" charset="-122"/>
                        </a:rPr>
                        <a:t>Comtrade</a:t>
                      </a:r>
                      <a:r>
                        <a:rPr lang="en-US" altLang="zh-CN" sz="1200" dirty="0">
                          <a:latin typeface="微软雅黑" panose="020B0503020204020204" pitchFamily="34" charset="-122"/>
                          <a:ea typeface="微软雅黑" panose="020B0503020204020204" pitchFamily="34" charset="-122"/>
                        </a:rPr>
                        <a:t> (</a:t>
                      </a:r>
                      <a:r>
                        <a:rPr lang="en-US" altLang="zh-CN" sz="1200" b="0" u="none" strike="noStrike" dirty="0">
                          <a:solidFill>
                            <a:srgbClr val="000000"/>
                          </a:solidFill>
                          <a:effectLst/>
                          <a:latin typeface="微软雅黑" panose="020B0503020204020204" pitchFamily="34" charset="-122"/>
                          <a:ea typeface="微软雅黑" panose="020B0503020204020204" pitchFamily="34" charset="-122"/>
                        </a:rPr>
                        <a:t>Divide the country</a:t>
                      </a:r>
                      <a:r>
                        <a:rPr lang="en-US" altLang="zh-CN" sz="1200" dirty="0">
                          <a:latin typeface="微软雅黑" panose="020B0503020204020204" pitchFamily="34" charset="-122"/>
                          <a:ea typeface="微软雅黑" panose="020B0503020204020204" pitchFamily="34" charset="-122"/>
                        </a:rPr>
                        <a:t>)</a:t>
                      </a:r>
                      <a:endParaRPr lang="zh-CN" altLang="en-US" sz="1200" dirty="0">
                        <a:latin typeface="微软雅黑" panose="020B0503020204020204" pitchFamily="34" charset="-122"/>
                        <a:ea typeface="微软雅黑" panose="020B0503020204020204" pitchFamily="34" charset="-122"/>
                        <a:cs typeface="Calibri" panose="020F0502020204030204" pitchFamily="34" charset="0"/>
                      </a:endParaRPr>
                    </a:p>
                  </a:txBody>
                  <a:tcPr anchor="ctr"/>
                </a:tc>
                <a:extLst>
                  <a:ext uri="{0D108BD9-81ED-4DB2-BD59-A6C34878D82A}">
                    <a16:rowId xmlns:a16="http://schemas.microsoft.com/office/drawing/2014/main" val="1675066191"/>
                  </a:ext>
                </a:extLst>
              </a:tr>
              <a:tr h="454144">
                <a:tc>
                  <a:txBody>
                    <a:bodyPr/>
                    <a:lstStyle/>
                    <a:p>
                      <a:pPr algn="ctr"/>
                      <a:r>
                        <a:rPr lang="en-US" altLang="zh-CN" sz="1200" dirty="0">
                          <a:latin typeface="微软雅黑" panose="020B0503020204020204" pitchFamily="34" charset="-122"/>
                          <a:ea typeface="微软雅黑" panose="020B0503020204020204" pitchFamily="34" charset="-122"/>
                        </a:rPr>
                        <a:t>3</a:t>
                      </a:r>
                      <a:endParaRPr lang="zh-CN" altLang="en-US" sz="1200" dirty="0">
                        <a:latin typeface="微软雅黑" panose="020B0503020204020204" pitchFamily="34" charset="-122"/>
                        <a:ea typeface="微软雅黑" panose="020B0503020204020204" pitchFamily="34" charset="-122"/>
                        <a:cs typeface="Calibri" panose="020F0502020204030204" pitchFamily="34" charset="0"/>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Final Demand</a:t>
                      </a:r>
                      <a:endParaRPr lang="zh-CN" altLang="en-US" sz="1200" dirty="0">
                        <a:latin typeface="微软雅黑" panose="020B0503020204020204" pitchFamily="34" charset="-122"/>
                        <a:ea typeface="微软雅黑" panose="020B0503020204020204" pitchFamily="34" charset="-122"/>
                        <a:cs typeface="Calibri" panose="020F0502020204030204" pitchFamily="34" charset="0"/>
                      </a:endParaRPr>
                    </a:p>
                  </a:txBody>
                  <a:tcPr anchor="ctr"/>
                </a:tc>
                <a:tc>
                  <a:txBody>
                    <a:bodyPr/>
                    <a:lstStyle/>
                    <a:p>
                      <a:r>
                        <a:rPr lang="en-US" altLang="zh-CN" sz="1200" dirty="0">
                          <a:latin typeface="微软雅黑" panose="020B0503020204020204" pitchFamily="34" charset="-122"/>
                          <a:ea typeface="微软雅黑" panose="020B0503020204020204" pitchFamily="34" charset="-122"/>
                        </a:rPr>
                        <a:t>Estimated based on the proportion of mining and nonferrous metals sectors</a:t>
                      </a:r>
                      <a:endParaRPr lang="zh-CN" altLang="en-US" sz="1200" dirty="0">
                        <a:latin typeface="微软雅黑" panose="020B0503020204020204" pitchFamily="34" charset="-122"/>
                        <a:ea typeface="微软雅黑" panose="020B0503020204020204" pitchFamily="34" charset="-122"/>
                        <a:cs typeface="Calibri" panose="020F0502020204030204" pitchFamily="34" charset="0"/>
                      </a:endParaRPr>
                    </a:p>
                  </a:txBody>
                  <a:tcPr anchor="ctr"/>
                </a:tc>
                <a:extLst>
                  <a:ext uri="{0D108BD9-81ED-4DB2-BD59-A6C34878D82A}">
                    <a16:rowId xmlns:a16="http://schemas.microsoft.com/office/drawing/2014/main" val="2412951064"/>
                  </a:ext>
                </a:extLst>
              </a:tr>
              <a:tr h="907498">
                <a:tc>
                  <a:txBody>
                    <a:bodyPr/>
                    <a:lstStyle/>
                    <a:p>
                      <a:pPr algn="ctr"/>
                      <a:r>
                        <a:rPr lang="en-US" altLang="zh-CN" sz="1200" dirty="0">
                          <a:latin typeface="微软雅黑" panose="020B0503020204020204" pitchFamily="34" charset="-122"/>
                          <a:ea typeface="微软雅黑" panose="020B0503020204020204" pitchFamily="34" charset="-122"/>
                        </a:rPr>
                        <a:t>4</a:t>
                      </a:r>
                      <a:endParaRPr lang="zh-CN" altLang="en-US" sz="1200" dirty="0">
                        <a:latin typeface="微软雅黑" panose="020B0503020204020204" pitchFamily="34" charset="-122"/>
                        <a:ea typeface="微软雅黑" panose="020B0503020204020204" pitchFamily="34" charset="-122"/>
                        <a:cs typeface="Calibri" panose="020F0502020204030204" pitchFamily="34" charset="0"/>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Intermediate Use</a:t>
                      </a:r>
                      <a:endParaRPr lang="zh-CN" altLang="en-US" sz="1200" dirty="0">
                        <a:latin typeface="微软雅黑" panose="020B0503020204020204" pitchFamily="34" charset="-122"/>
                        <a:ea typeface="微软雅黑" panose="020B0503020204020204" pitchFamily="34" charset="-122"/>
                        <a:cs typeface="Calibri" panose="020F0502020204030204" pitchFamily="34" charset="0"/>
                      </a:endParaRPr>
                    </a:p>
                  </a:txBody>
                  <a:tcPr anchor="ctr"/>
                </a:tc>
                <a:tc>
                  <a:txBody>
                    <a:bodyPr/>
                    <a:lstStyle/>
                    <a:p>
                      <a:r>
                        <a:rPr lang="en-US" altLang="zh-CN" sz="1200" dirty="0">
                          <a:latin typeface="微软雅黑" panose="020B0503020204020204" pitchFamily="34" charset="-122"/>
                          <a:ea typeface="微软雅黑" panose="020B0503020204020204" pitchFamily="34" charset="-122"/>
                        </a:rPr>
                        <a:t>Total Output - Export - Final Demand as the control number</a:t>
                      </a:r>
                    </a:p>
                    <a:p>
                      <a:r>
                        <a:rPr lang="en-US" altLang="zh-CN" sz="1200" dirty="0">
                          <a:latin typeface="微软雅黑" panose="020B0503020204020204" pitchFamily="34" charset="-122"/>
                          <a:ea typeface="微软雅黑" panose="020B0503020204020204" pitchFamily="34" charset="-122"/>
                        </a:rPr>
                        <a:t>Allocated based on the proportion of  material flow analysis(MFA)</a:t>
                      </a:r>
                      <a:endParaRPr lang="zh-CN" altLang="en-US" sz="1200" dirty="0">
                        <a:latin typeface="微软雅黑" panose="020B0503020204020204" pitchFamily="34" charset="-122"/>
                        <a:ea typeface="微软雅黑" panose="020B0503020204020204" pitchFamily="34" charset="-122"/>
                        <a:cs typeface="Calibri" panose="020F0502020204030204" pitchFamily="34" charset="0"/>
                      </a:endParaRPr>
                    </a:p>
                  </a:txBody>
                  <a:tcPr anchor="ctr"/>
                </a:tc>
                <a:extLst>
                  <a:ext uri="{0D108BD9-81ED-4DB2-BD59-A6C34878D82A}">
                    <a16:rowId xmlns:a16="http://schemas.microsoft.com/office/drawing/2014/main" val="3951719405"/>
                  </a:ext>
                </a:extLst>
              </a:tr>
              <a:tr h="272487">
                <a:tc>
                  <a:txBody>
                    <a:bodyPr/>
                    <a:lstStyle/>
                    <a:p>
                      <a:pPr algn="ctr"/>
                      <a:r>
                        <a:rPr lang="en-US" altLang="zh-CN" sz="1200" dirty="0">
                          <a:latin typeface="微软雅黑" panose="020B0503020204020204" pitchFamily="34" charset="-122"/>
                          <a:ea typeface="微软雅黑" panose="020B0503020204020204" pitchFamily="34" charset="-122"/>
                        </a:rPr>
                        <a:t>5</a:t>
                      </a:r>
                      <a:endParaRPr lang="zh-CN" altLang="en-US" sz="1200" dirty="0">
                        <a:latin typeface="微软雅黑" panose="020B0503020204020204" pitchFamily="34" charset="-122"/>
                        <a:ea typeface="微软雅黑" panose="020B0503020204020204" pitchFamily="34" charset="-122"/>
                        <a:cs typeface="Calibri" panose="020F0502020204030204" pitchFamily="34" charset="0"/>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Total Input</a:t>
                      </a:r>
                      <a:endParaRPr lang="zh-CN" altLang="en-US" sz="1200" dirty="0">
                        <a:latin typeface="微软雅黑" panose="020B0503020204020204" pitchFamily="34" charset="-122"/>
                        <a:ea typeface="微软雅黑" panose="020B0503020204020204" pitchFamily="34" charset="-122"/>
                        <a:cs typeface="Calibri" panose="020F0502020204030204" pitchFamily="34" charset="0"/>
                      </a:endParaRPr>
                    </a:p>
                  </a:txBody>
                  <a:tcPr anchor="ctr"/>
                </a:tc>
                <a:tc>
                  <a:txBody>
                    <a:bodyPr/>
                    <a:lstStyle/>
                    <a:p>
                      <a:r>
                        <a:rPr lang="en-US" altLang="zh-CN" sz="1200" dirty="0">
                          <a:latin typeface="微软雅黑" panose="020B0503020204020204" pitchFamily="34" charset="-122"/>
                          <a:ea typeface="微软雅黑" panose="020B0503020204020204" pitchFamily="34" charset="-122"/>
                        </a:rPr>
                        <a:t>Total Input</a:t>
                      </a:r>
                      <a:endParaRPr lang="zh-CN" altLang="en-US" sz="1200" dirty="0">
                        <a:latin typeface="微软雅黑" panose="020B0503020204020204" pitchFamily="34" charset="-122"/>
                        <a:ea typeface="微软雅黑" panose="020B0503020204020204" pitchFamily="34" charset="-122"/>
                        <a:cs typeface="Calibri" panose="020F0502020204030204" pitchFamily="34" charset="0"/>
                      </a:endParaRPr>
                    </a:p>
                  </a:txBody>
                  <a:tcPr anchor="ctr"/>
                </a:tc>
                <a:extLst>
                  <a:ext uri="{0D108BD9-81ED-4DB2-BD59-A6C34878D82A}">
                    <a16:rowId xmlns:a16="http://schemas.microsoft.com/office/drawing/2014/main" val="3478639198"/>
                  </a:ext>
                </a:extLst>
              </a:tr>
              <a:tr h="454144">
                <a:tc>
                  <a:txBody>
                    <a:bodyPr/>
                    <a:lstStyle/>
                    <a:p>
                      <a:pPr algn="ctr"/>
                      <a:r>
                        <a:rPr lang="en-US" altLang="zh-CN" sz="1200" dirty="0">
                          <a:latin typeface="微软雅黑" panose="020B0503020204020204" pitchFamily="34" charset="-122"/>
                          <a:ea typeface="微软雅黑" panose="020B0503020204020204" pitchFamily="34" charset="-122"/>
                        </a:rPr>
                        <a:t>6</a:t>
                      </a:r>
                      <a:endParaRPr lang="zh-CN" altLang="en-US" sz="1200" dirty="0">
                        <a:latin typeface="微软雅黑" panose="020B0503020204020204" pitchFamily="34" charset="-122"/>
                        <a:ea typeface="微软雅黑" panose="020B0503020204020204" pitchFamily="34" charset="-122"/>
                        <a:cs typeface="Calibri" panose="020F0502020204030204" pitchFamily="34" charset="0"/>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Value Added</a:t>
                      </a:r>
                      <a:endParaRPr lang="zh-CN" altLang="en-US" sz="1200" dirty="0">
                        <a:latin typeface="微软雅黑" panose="020B0503020204020204" pitchFamily="34" charset="-122"/>
                        <a:ea typeface="微软雅黑" panose="020B0503020204020204" pitchFamily="34" charset="-122"/>
                        <a:cs typeface="Calibri" panose="020F0502020204030204" pitchFamily="34" charset="0"/>
                      </a:endParaRPr>
                    </a:p>
                  </a:txBody>
                  <a:tcPr anchor="ctr"/>
                </a:tc>
                <a:tc>
                  <a:txBody>
                    <a:bodyPr/>
                    <a:lstStyle/>
                    <a:p>
                      <a:r>
                        <a:rPr lang="en-US" altLang="zh-CN" sz="1200" dirty="0">
                          <a:latin typeface="微软雅黑" panose="020B0503020204020204" pitchFamily="34" charset="-122"/>
                          <a:ea typeface="微软雅黑" panose="020B0503020204020204" pitchFamily="34" charset="-122"/>
                        </a:rPr>
                        <a:t>Estimated based on the proportion of mining and nonferrous metals sectors</a:t>
                      </a:r>
                      <a:endParaRPr lang="zh-CN" altLang="en-US" sz="1200" dirty="0">
                        <a:latin typeface="微软雅黑" panose="020B0503020204020204" pitchFamily="34" charset="-122"/>
                        <a:ea typeface="微软雅黑" panose="020B0503020204020204" pitchFamily="34" charset="-122"/>
                        <a:cs typeface="Calibri" panose="020F0502020204030204" pitchFamily="34" charset="0"/>
                      </a:endParaRPr>
                    </a:p>
                  </a:txBody>
                  <a:tcPr anchor="ctr"/>
                </a:tc>
                <a:extLst>
                  <a:ext uri="{0D108BD9-81ED-4DB2-BD59-A6C34878D82A}">
                    <a16:rowId xmlns:a16="http://schemas.microsoft.com/office/drawing/2014/main" val="3714489202"/>
                  </a:ext>
                </a:extLst>
              </a:tr>
              <a:tr h="1725748">
                <a:tc>
                  <a:txBody>
                    <a:bodyPr/>
                    <a:lstStyle/>
                    <a:p>
                      <a:pPr algn="ctr"/>
                      <a:r>
                        <a:rPr lang="en-US" altLang="zh-CN" sz="1200" dirty="0">
                          <a:latin typeface="微软雅黑" panose="020B0503020204020204" pitchFamily="34" charset="-122"/>
                          <a:ea typeface="微软雅黑" panose="020B0503020204020204" pitchFamily="34" charset="-122"/>
                        </a:rPr>
                        <a:t>7</a:t>
                      </a:r>
                      <a:endParaRPr lang="zh-CN" altLang="en-US" sz="1200" dirty="0">
                        <a:latin typeface="微软雅黑" panose="020B0503020204020204" pitchFamily="34" charset="-122"/>
                        <a:ea typeface="微软雅黑" panose="020B0503020204020204" pitchFamily="34" charset="-122"/>
                        <a:cs typeface="Calibri" panose="020F0502020204030204" pitchFamily="34" charset="0"/>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Intermediate Input</a:t>
                      </a:r>
                      <a:endParaRPr lang="zh-CN" altLang="en-US" sz="1200" dirty="0">
                        <a:latin typeface="微软雅黑" panose="020B0503020204020204" pitchFamily="34" charset="-122"/>
                        <a:ea typeface="微软雅黑" panose="020B0503020204020204" pitchFamily="34" charset="-122"/>
                        <a:cs typeface="Calibri" panose="020F0502020204030204" pitchFamily="34" charset="0"/>
                      </a:endParaRPr>
                    </a:p>
                  </a:txBody>
                  <a:tcPr anchor="ctr"/>
                </a:tc>
                <a:tc>
                  <a:txBody>
                    <a:bodyPr/>
                    <a:lstStyle/>
                    <a:p>
                      <a:pPr marL="0" marR="0" lvl="0" indent="0" algn="l" defTabSz="456286"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rPr>
                        <a:t>Import as the control number (</a:t>
                      </a:r>
                      <a:r>
                        <a:rPr lang="en-US" altLang="zh-CN" sz="1200" dirty="0" err="1">
                          <a:latin typeface="微软雅黑" panose="020B0503020204020204" pitchFamily="34" charset="-122"/>
                          <a:ea typeface="微软雅黑" panose="020B0503020204020204" pitchFamily="34" charset="-122"/>
                        </a:rPr>
                        <a:t>Trademap</a:t>
                      </a:r>
                      <a:r>
                        <a:rPr lang="en-US" altLang="zh-CN" sz="1200" dirty="0">
                          <a:latin typeface="微软雅黑" panose="020B0503020204020204" pitchFamily="34" charset="-122"/>
                          <a:ea typeface="微软雅黑" panose="020B0503020204020204" pitchFamily="34" charset="-122"/>
                        </a:rPr>
                        <a:t>), Total Input - Value Added - Import as domestic intermediate input control number</a:t>
                      </a:r>
                    </a:p>
                    <a:p>
                      <a:pPr marL="0" marR="0" lvl="0" indent="0" algn="l" defTabSz="456286"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rPr>
                        <a:t>Refined Cobalt: Collect approximate investment ratios from the financial reports of major refined cobalt companies in China</a:t>
                      </a:r>
                      <a:endParaRPr lang="en-US" altLang="zh-CN" sz="1200" dirty="0">
                        <a:latin typeface="微软雅黑" panose="020B0503020204020204" pitchFamily="34" charset="-122"/>
                        <a:ea typeface="微软雅黑" panose="020B0503020204020204" pitchFamily="34" charset="-122"/>
                        <a:cs typeface="Calibri" panose="020F0502020204030204" pitchFamily="34" charset="0"/>
                      </a:endParaRPr>
                    </a:p>
                  </a:txBody>
                  <a:tcPr anchor="ctr"/>
                </a:tc>
                <a:extLst>
                  <a:ext uri="{0D108BD9-81ED-4DB2-BD59-A6C34878D82A}">
                    <a16:rowId xmlns:a16="http://schemas.microsoft.com/office/drawing/2014/main" val="3049358960"/>
                  </a:ext>
                </a:extLst>
              </a:tr>
            </a:tbl>
          </a:graphicData>
        </a:graphic>
      </p:graphicFrame>
      <p:sp>
        <p:nvSpPr>
          <p:cNvPr id="2" name="文本框 1">
            <a:extLst>
              <a:ext uri="{FF2B5EF4-FFF2-40B4-BE49-F238E27FC236}">
                <a16:creationId xmlns:a16="http://schemas.microsoft.com/office/drawing/2014/main" id="{5B015C73-88B8-7C37-F295-D93DD5A8DD02}"/>
              </a:ext>
            </a:extLst>
          </p:cNvPr>
          <p:cNvSpPr txBox="1"/>
          <p:nvPr/>
        </p:nvSpPr>
        <p:spPr>
          <a:xfrm>
            <a:off x="7087482" y="974430"/>
            <a:ext cx="4287839"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Tabal</a:t>
            </a:r>
            <a:r>
              <a:rPr lang="en-US" altLang="zh-CN" sz="1200" dirty="0">
                <a:solidFill>
                  <a:prstClr val="black"/>
                </a:solidFill>
                <a:latin typeface="微软雅黑" panose="020B0503020204020204" pitchFamily="34" charset="-122"/>
                <a:ea typeface="微软雅黑" panose="020B0503020204020204" pitchFamily="34" charset="-122"/>
                <a:cs typeface="Calibri" panose="020F0502020204030204" pitchFamily="34" charset="0"/>
              </a:rPr>
              <a:t>.</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 Steps for </a:t>
            </a:r>
            <a:r>
              <a:rPr kumimoji="0" lang="en-US" altLang="zh-CN" sz="12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spliting</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 the Input-Output Table</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pitchFamily="34" charset="0"/>
              </a:rPr>
              <a:t> </a:t>
            </a:r>
          </a:p>
        </p:txBody>
      </p:sp>
      <p:sp>
        <p:nvSpPr>
          <p:cNvPr id="25" name="文本框 24">
            <a:extLst>
              <a:ext uri="{FF2B5EF4-FFF2-40B4-BE49-F238E27FC236}">
                <a16:creationId xmlns:a16="http://schemas.microsoft.com/office/drawing/2014/main" id="{6DDD29DD-EBA0-2A98-DE16-107CAD9D18CE}"/>
              </a:ext>
            </a:extLst>
          </p:cNvPr>
          <p:cNvSpPr txBox="1"/>
          <p:nvPr/>
        </p:nvSpPr>
        <p:spPr>
          <a:xfrm>
            <a:off x="601587" y="1695280"/>
            <a:ext cx="4974823" cy="276999"/>
          </a:xfrm>
          <a:prstGeom prst="rect">
            <a:avLst/>
          </a:prstGeom>
          <a:noFill/>
        </p:spPr>
        <p:txBody>
          <a:bodyPr wrap="square" anchor="ctr">
            <a:spAutoFit/>
          </a:bodyPr>
          <a:lstStyle>
            <a:defPPr>
              <a:defRPr lang="zh-CN"/>
            </a:defPPr>
            <a:lvl1pPr algn="ctr">
              <a:defRPr sz="1200">
                <a:latin typeface="Calibri" panose="020F0502020204030204" pitchFamily="34" charset="0"/>
                <a:ea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rPr>
              <a:t>Tabal</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 Structure of the </a:t>
            </a:r>
            <a:r>
              <a:rPr kumimoji="0" lang="en-US" altLang="zh-CN" sz="12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rPr>
              <a:t>splited</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 Input-Output Table </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 </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by sector</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pic>
        <p:nvPicPr>
          <p:cNvPr id="16" name="图片 15">
            <a:extLst>
              <a:ext uri="{FF2B5EF4-FFF2-40B4-BE49-F238E27FC236}">
                <a16:creationId xmlns:a16="http://schemas.microsoft.com/office/drawing/2014/main" id="{608D4251-DDDD-55CE-6309-5CE468B1DB2A}"/>
              </a:ext>
            </a:extLst>
          </p:cNvPr>
          <p:cNvPicPr>
            <a:picLocks noChangeAspect="1"/>
          </p:cNvPicPr>
          <p:nvPr/>
        </p:nvPicPr>
        <p:blipFill>
          <a:blip r:embed="rId4"/>
          <a:stretch>
            <a:fillRect/>
          </a:stretch>
        </p:blipFill>
        <p:spPr>
          <a:xfrm>
            <a:off x="107366" y="3853924"/>
            <a:ext cx="6029093" cy="2861936"/>
          </a:xfrm>
          <a:prstGeom prst="rect">
            <a:avLst/>
          </a:prstGeom>
        </p:spPr>
      </p:pic>
      <p:sp>
        <p:nvSpPr>
          <p:cNvPr id="18" name="文本框 17">
            <a:extLst>
              <a:ext uri="{FF2B5EF4-FFF2-40B4-BE49-F238E27FC236}">
                <a16:creationId xmlns:a16="http://schemas.microsoft.com/office/drawing/2014/main" id="{0612BA17-5CF3-5526-5CF1-8992F3F1271E}"/>
              </a:ext>
            </a:extLst>
          </p:cNvPr>
          <p:cNvSpPr txBox="1"/>
          <p:nvPr/>
        </p:nvSpPr>
        <p:spPr>
          <a:xfrm>
            <a:off x="1184527" y="6585055"/>
            <a:ext cx="3874770" cy="261610"/>
          </a:xfrm>
          <a:prstGeom prst="rect">
            <a:avLst/>
          </a:prstGeom>
          <a:noFill/>
        </p:spPr>
        <p:txBody>
          <a:bodyPr wrap="square">
            <a:spAutoFit/>
          </a:bodyPr>
          <a:lstStyle/>
          <a:p>
            <a:r>
              <a:rPr lang="en-US" altLang="zh-CN" sz="1100" dirty="0">
                <a:latin typeface="微软雅黑" panose="020B0503020204020204" pitchFamily="34" charset="-122"/>
                <a:ea typeface="微软雅黑" panose="020B0503020204020204" pitchFamily="34" charset="-122"/>
              </a:rPr>
              <a:t>Fig.</a:t>
            </a:r>
            <a:r>
              <a:rPr lang="zh-CN" altLang="en-US" sz="1100" dirty="0">
                <a:latin typeface="微软雅黑" panose="020B0503020204020204" pitchFamily="34" charset="-122"/>
                <a:ea typeface="微软雅黑" panose="020B0503020204020204" pitchFamily="34" charset="-122"/>
              </a:rPr>
              <a:t> </a:t>
            </a:r>
            <a:r>
              <a:rPr lang="en-US" altLang="zh-CN" sz="1100" dirty="0">
                <a:latin typeface="微软雅黑" panose="020B0503020204020204" pitchFamily="34" charset="-122"/>
                <a:ea typeface="微软雅黑" panose="020B0503020204020204" pitchFamily="34" charset="-122"/>
              </a:rPr>
              <a:t>Cobalt material flow in China – Chen et al. (2020)</a:t>
            </a:r>
            <a:endParaRPr lang="zh-CN" altLang="en-US" sz="11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50554894"/>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1600" dirty="0">
            <a:latin typeface="微软雅黑" panose="020B0503020204020204" pitchFamily="34" charset="-122"/>
            <a:ea typeface="微软雅黑" panose="020B0503020204020204" pitchFamily="34" charset="-122"/>
          </a:defRPr>
        </a:defPPr>
      </a:lstStyle>
    </a:tx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2403</TotalTime>
  <Words>2794</Words>
  <Application>Microsoft Office PowerPoint</Application>
  <PresentationFormat>宽屏</PresentationFormat>
  <Paragraphs>387</Paragraphs>
  <Slides>17</Slides>
  <Notes>17</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17</vt:i4>
      </vt:variant>
    </vt:vector>
  </HeadingPairs>
  <TitlesOfParts>
    <vt:vector size="28" baseType="lpstr">
      <vt:lpstr>等线</vt:lpstr>
      <vt:lpstr>等线 Light</vt:lpstr>
      <vt:lpstr>微软雅黑</vt:lpstr>
      <vt:lpstr>微软雅黑</vt:lpstr>
      <vt:lpstr>Arial</vt:lpstr>
      <vt:lpstr>Calibri</vt:lpstr>
      <vt:lpstr>Cambria Math</vt:lpstr>
      <vt:lpstr>Times New Roman</vt:lpstr>
      <vt:lpstr>Wingdings</vt:lpstr>
      <vt:lpstr>Office 主题​​</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syc01999@outlook.com</dc:creator>
  <cp:lastModifiedBy>syc01999@outlook.com</cp:lastModifiedBy>
  <cp:revision>11</cp:revision>
  <dcterms:created xsi:type="dcterms:W3CDTF">2026-06-14T03:14:08Z</dcterms:created>
  <dcterms:modified xsi:type="dcterms:W3CDTF">2026-06-19T13:24:44Z</dcterms:modified>
</cp:coreProperties>
</file>