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modernComment_133_806ACFE7.xml" ContentType="application/vnd.ms-powerpoint.comments+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67" r:id="rId2"/>
    <p:sldId id="296" r:id="rId3"/>
    <p:sldId id="273" r:id="rId4"/>
    <p:sldId id="265" r:id="rId5"/>
    <p:sldId id="261" r:id="rId6"/>
    <p:sldId id="264" r:id="rId7"/>
    <p:sldId id="307" r:id="rId8"/>
    <p:sldId id="260" r:id="rId9"/>
    <p:sldId id="276" r:id="rId10"/>
    <p:sldId id="274" r:id="rId11"/>
    <p:sldId id="275" r:id="rId12"/>
    <p:sldId id="277" r:id="rId13"/>
    <p:sldId id="262" r:id="rId14"/>
    <p:sldId id="278" r:id="rId15"/>
    <p:sldId id="303" r:id="rId16"/>
    <p:sldId id="285" r:id="rId17"/>
    <p:sldId id="286" r:id="rId18"/>
    <p:sldId id="304" r:id="rId19"/>
    <p:sldId id="283" r:id="rId20"/>
    <p:sldId id="263" r:id="rId21"/>
    <p:sldId id="288" r:id="rId22"/>
    <p:sldId id="272" r:id="rId23"/>
    <p:sldId id="295" r:id="rId24"/>
    <p:sldId id="292" r:id="rId25"/>
    <p:sldId id="289" r:id="rId26"/>
    <p:sldId id="294" r:id="rId27"/>
    <p:sldId id="297" r:id="rId28"/>
    <p:sldId id="298" r:id="rId29"/>
    <p:sldId id="299" r:id="rId30"/>
    <p:sldId id="302" r:id="rId31"/>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82C93EC-C0C2-F6A7-9DF1-3B2FDDBE6C91}" name="INOUE Kairi" initials="海井" userId="S::inoue.kairi.992@s.kyushu-u.ac.jp::37abf050-d276-44b4-a30d-72332a8af07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E7F6"/>
    <a:srgbClr val="F5F4ED"/>
    <a:srgbClr val="1A3A5C"/>
    <a:srgbClr val="2BBFA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A94B06-38ED-49C2-B0ED-B702B7F5CDD7}" v="602" dt="2026-06-20T08:37:46.8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11" autoAdjust="0"/>
    <p:restoredTop sz="72242" autoAdjust="0"/>
  </p:normalViewPr>
  <p:slideViewPr>
    <p:cSldViewPr snapToGrid="0">
      <p:cViewPr varScale="1">
        <p:scale>
          <a:sx n="58" d="100"/>
          <a:sy n="58" d="100"/>
        </p:scale>
        <p:origin x="1020" y="48"/>
      </p:cViewPr>
      <p:guideLst/>
    </p:cSldViewPr>
  </p:slideViewPr>
  <p:notesTextViewPr>
    <p:cViewPr>
      <p:scale>
        <a:sx n="100" d="100"/>
        <a:sy n="100" d="100"/>
      </p:scale>
      <p:origin x="0" y="-5344"/>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https://d.docs.live.net/732fae76c4d559fd/Desktop/&#12476;&#12511;/IIOA&#32080;&#26524;.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d.docs.live.net/732fae76c4d559fd/Desktop/&#12476;&#12511;/IIOA&#32080;&#26524;.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d.docs.live.net/732fae76c4d559fd/Desktop/&#12476;&#12511;/IIOA&#32080;&#26524;.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Book4"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Book4"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d.docs.live.net/732fae76c4d559fd/Desktop/&#12476;&#12511;/IIOA&#32080;&#26524;.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ysClr val="windowText" lastClr="000000"/>
                </a:solidFill>
                <a:latin typeface="Calibri" panose="020F0502020204030204" pitchFamily="34" charset="0"/>
                <a:ea typeface="+mn-ea"/>
                <a:cs typeface="Calibri" panose="020F0502020204030204" pitchFamily="34" charset="0"/>
              </a:defRPr>
            </a:pPr>
            <a:r>
              <a:rPr lang="en-US" altLang="ja-JP" sz="2000" dirty="0">
                <a:latin typeface="Arial" panose="020B0604020202020204" pitchFamily="34" charset="0"/>
                <a:cs typeface="Arial" panose="020B0604020202020204" pitchFamily="34" charset="0"/>
              </a:rPr>
              <a:t>Production Share</a:t>
            </a:r>
            <a:r>
              <a:rPr lang="ja-JP" altLang="en-US" sz="2000" baseline="0" dirty="0">
                <a:latin typeface="Arial" panose="020B0604020202020204" pitchFamily="34" charset="0"/>
                <a:cs typeface="Arial" panose="020B0604020202020204" pitchFamily="34" charset="0"/>
              </a:rPr>
              <a:t> </a:t>
            </a:r>
            <a:r>
              <a:rPr lang="en-US" altLang="ja-JP" sz="2000" dirty="0">
                <a:latin typeface="Arial" panose="020B0604020202020204" pitchFamily="34" charset="0"/>
                <a:cs typeface="Arial" panose="020B0604020202020204" pitchFamily="34" charset="0"/>
              </a:rPr>
              <a:t>(%)</a:t>
            </a:r>
          </a:p>
        </c:rich>
      </c:tx>
      <c:overlay val="0"/>
      <c:spPr>
        <a:noFill/>
        <a:ln>
          <a:noFill/>
        </a:ln>
        <a:effectLst/>
      </c:spPr>
      <c:txPr>
        <a:bodyPr rot="0" spcFirstLastPara="1" vertOverflow="ellipsis" vert="horz" wrap="square" anchor="ctr" anchorCtr="1"/>
        <a:lstStyle/>
        <a:p>
          <a:pPr>
            <a:defRPr sz="2000" b="0" i="0" u="none" strike="noStrike" kern="1200" spc="0" baseline="0">
              <a:solidFill>
                <a:sysClr val="windowText" lastClr="000000"/>
              </a:solidFill>
              <a:latin typeface="Calibri" panose="020F0502020204030204" pitchFamily="34" charset="0"/>
              <a:ea typeface="+mn-ea"/>
              <a:cs typeface="Calibri" panose="020F0502020204030204" pitchFamily="34" charset="0"/>
            </a:defRPr>
          </a:pPr>
          <a:endParaRPr lang="ja-JP"/>
        </a:p>
      </c:txPr>
    </c:title>
    <c:autoTitleDeleted val="0"/>
    <c:plotArea>
      <c:layout/>
      <c:pieChart>
        <c:varyColors val="1"/>
        <c:ser>
          <c:idx val="0"/>
          <c:order val="0"/>
          <c:tx>
            <c:strRef>
              <c:f>Sheet10!$C$1</c:f>
              <c:strCache>
                <c:ptCount val="1"/>
                <c:pt idx="0">
                  <c:v>Production Share(%)</c:v>
                </c:pt>
              </c:strCache>
            </c:strRef>
          </c:tx>
          <c:dPt>
            <c:idx val="0"/>
            <c:bubble3D val="0"/>
            <c:spPr>
              <a:solidFill>
                <a:srgbClr val="FFFF00"/>
              </a:solidFill>
              <a:ln w="19050">
                <a:solidFill>
                  <a:schemeClr val="lt1"/>
                </a:solidFill>
              </a:ln>
              <a:effectLst/>
            </c:spPr>
            <c:extLst>
              <c:ext xmlns:c16="http://schemas.microsoft.com/office/drawing/2014/chart" uri="{C3380CC4-5D6E-409C-BE32-E72D297353CC}">
                <c16:uniqueId val="{00000001-4393-47D9-A974-5B5157A27C7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393-47D9-A974-5B5157A27C74}"/>
              </c:ext>
            </c:extLst>
          </c:dPt>
          <c:dPt>
            <c:idx val="2"/>
            <c:bubble3D val="0"/>
            <c:spPr>
              <a:solidFill>
                <a:schemeClr val="accent3">
                  <a:lumMod val="40000"/>
                  <a:lumOff val="60000"/>
                </a:schemeClr>
              </a:solidFill>
              <a:ln w="19050">
                <a:solidFill>
                  <a:schemeClr val="lt1"/>
                </a:solidFill>
              </a:ln>
              <a:effectLst/>
            </c:spPr>
            <c:extLst>
              <c:ext xmlns:c16="http://schemas.microsoft.com/office/drawing/2014/chart" uri="{C3380CC4-5D6E-409C-BE32-E72D297353CC}">
                <c16:uniqueId val="{00000005-4393-47D9-A974-5B5157A27C74}"/>
              </c:ext>
            </c:extLst>
          </c:dPt>
          <c:dPt>
            <c:idx val="3"/>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7-4393-47D9-A974-5B5157A27C74}"/>
              </c:ext>
            </c:extLst>
          </c:dPt>
          <c:dLbls>
            <c:dLbl>
              <c:idx val="0"/>
              <c:tx>
                <c:rich>
                  <a:bodyPr/>
                  <a:lstStyle/>
                  <a:p>
                    <a:r>
                      <a:rPr lang="en-US" altLang="ja-JP"/>
                      <a:t>67%</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4393-47D9-A974-5B5157A27C74}"/>
                </c:ext>
              </c:extLst>
            </c:dLbl>
            <c:dLbl>
              <c:idx val="1"/>
              <c:tx>
                <c:rich>
                  <a:bodyPr/>
                  <a:lstStyle/>
                  <a:p>
                    <a:r>
                      <a:rPr lang="en-US" altLang="ja-JP"/>
                      <a:t>12%</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4393-47D9-A974-5B5157A27C74}"/>
                </c:ext>
              </c:extLst>
            </c:dLbl>
            <c:dLbl>
              <c:idx val="2"/>
              <c:tx>
                <c:rich>
                  <a:bodyPr/>
                  <a:lstStyle/>
                  <a:p>
                    <a:r>
                      <a:rPr lang="en-US" altLang="ja-JP"/>
                      <a:t>6%</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4393-47D9-A974-5B5157A27C74}"/>
                </c:ext>
              </c:extLst>
            </c:dLbl>
            <c:dLbl>
              <c:idx val="3"/>
              <c:tx>
                <c:rich>
                  <a:bodyPr/>
                  <a:lstStyle/>
                  <a:p>
                    <a:fld id="{6791F0AB-40BF-481F-8115-5AAA4185CDD4}" type="PERCENTAGE">
                      <a:rPr lang="en-US" altLang="ja-JP"/>
                      <a:pPr/>
                      <a:t>[パーセンテージ]</a:t>
                    </a:fld>
                    <a:endParaRPr lang="ja-JP" alt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4393-47D9-A974-5B5157A27C74}"/>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ysClr val="windowText" lastClr="000000"/>
                    </a:solidFill>
                    <a:latin typeface="Calibri" panose="020F0502020204030204" pitchFamily="34" charset="0"/>
                    <a:ea typeface="+mn-ea"/>
                    <a:cs typeface="Calibri" panose="020F0502020204030204" pitchFamily="34" charset="0"/>
                  </a:defRPr>
                </a:pPr>
                <a:endParaRPr lang="ja-JP"/>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Sheet10!$B$2:$B$5</c:f>
              <c:strCache>
                <c:ptCount val="4"/>
                <c:pt idx="0">
                  <c:v>China </c:v>
                </c:pt>
                <c:pt idx="1">
                  <c:v>Japan</c:v>
                </c:pt>
                <c:pt idx="2">
                  <c:v>Vietnam</c:v>
                </c:pt>
                <c:pt idx="3">
                  <c:v>Other</c:v>
                </c:pt>
              </c:strCache>
            </c:strRef>
          </c:cat>
          <c:val>
            <c:numRef>
              <c:f>Sheet10!$C$2:$C$5</c:f>
              <c:numCache>
                <c:formatCode>General</c:formatCode>
                <c:ptCount val="4"/>
                <c:pt idx="0">
                  <c:v>67</c:v>
                </c:pt>
                <c:pt idx="1">
                  <c:v>12</c:v>
                </c:pt>
                <c:pt idx="2">
                  <c:v>6</c:v>
                </c:pt>
                <c:pt idx="3">
                  <c:v>15</c:v>
                </c:pt>
              </c:numCache>
            </c:numRef>
          </c:val>
          <c:extLst>
            <c:ext xmlns:c16="http://schemas.microsoft.com/office/drawing/2014/chart" uri="{C3380CC4-5D6E-409C-BE32-E72D297353CC}">
              <c16:uniqueId val="{00000008-4393-47D9-A974-5B5157A27C7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Calibri" panose="020F0502020204030204" pitchFamily="34" charset="0"/>
              <a:ea typeface="+mn-ea"/>
              <a:cs typeface="Calibri" panose="020F0502020204030204" pitchFamily="34" charset="0"/>
            </a:defRPr>
          </a:pPr>
          <a:endParaRPr lang="ja-JP"/>
        </a:p>
      </c:txPr>
    </c:legend>
    <c:plotVisOnly val="1"/>
    <c:dispBlanksAs val="gap"/>
    <c:showDLblsOverMax val="0"/>
  </c:chart>
  <c:spPr>
    <a:noFill/>
    <a:ln w="9525" cap="flat" cmpd="sng" algn="ctr">
      <a:noFill/>
      <a:round/>
    </a:ln>
    <a:effectLst/>
  </c:spPr>
  <c:txPr>
    <a:bodyPr/>
    <a:lstStyle/>
    <a:p>
      <a:pPr>
        <a:defRPr>
          <a:solidFill>
            <a:sysClr val="windowText" lastClr="000000"/>
          </a:solidFill>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ysClr val="windowText" lastClr="000000"/>
                </a:solidFill>
                <a:latin typeface="+mn-lt"/>
                <a:ea typeface="+mn-ea"/>
                <a:cs typeface="+mn-cs"/>
              </a:defRPr>
            </a:pPr>
            <a:r>
              <a:rPr lang="en-US" altLang="ja-JP" sz="2000" dirty="0">
                <a:latin typeface="Arial" panose="020B0604020202020204" pitchFamily="34" charset="0"/>
                <a:cs typeface="Arial" panose="020B0604020202020204" pitchFamily="34" charset="0"/>
              </a:rPr>
              <a:t>CO₂ Emission Share (%)</a:t>
            </a:r>
          </a:p>
        </c:rich>
      </c:tx>
      <c:overlay val="0"/>
      <c:spPr>
        <a:noFill/>
        <a:ln>
          <a:noFill/>
        </a:ln>
        <a:effectLst/>
      </c:spPr>
      <c:txPr>
        <a:bodyPr rot="0" spcFirstLastPara="1" vertOverflow="ellipsis" vert="horz" wrap="square" anchor="ctr" anchorCtr="1"/>
        <a:lstStyle/>
        <a:p>
          <a:pPr>
            <a:defRPr sz="2000" b="0" i="0" u="none" strike="noStrike" kern="1200" spc="0" baseline="0">
              <a:solidFill>
                <a:sysClr val="windowText" lastClr="000000"/>
              </a:solidFill>
              <a:latin typeface="+mn-lt"/>
              <a:ea typeface="+mn-ea"/>
              <a:cs typeface="+mn-cs"/>
            </a:defRPr>
          </a:pPr>
          <a:endParaRPr lang="ja-JP"/>
        </a:p>
      </c:txPr>
    </c:title>
    <c:autoTitleDeleted val="0"/>
    <c:plotArea>
      <c:layout/>
      <c:pieChart>
        <c:varyColors val="1"/>
        <c:ser>
          <c:idx val="0"/>
          <c:order val="0"/>
          <c:tx>
            <c:strRef>
              <c:f>Sheet10!$F$1</c:f>
              <c:strCache>
                <c:ptCount val="1"/>
                <c:pt idx="0">
                  <c:v>CO₂ Emission Share(%)</c:v>
                </c:pt>
              </c:strCache>
            </c:strRef>
          </c:tx>
          <c:dPt>
            <c:idx val="0"/>
            <c:bubble3D val="0"/>
            <c:spPr>
              <a:solidFill>
                <a:srgbClr val="FFFF00"/>
              </a:solidFill>
              <a:ln w="19050">
                <a:solidFill>
                  <a:schemeClr val="lt1"/>
                </a:solidFill>
              </a:ln>
              <a:effectLst/>
            </c:spPr>
            <c:extLst>
              <c:ext xmlns:c16="http://schemas.microsoft.com/office/drawing/2014/chart" uri="{C3380CC4-5D6E-409C-BE32-E72D297353CC}">
                <c16:uniqueId val="{00000001-A010-4A57-B001-F64E22BF64C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A010-4A57-B001-F64E22BF64C3}"/>
              </c:ext>
            </c:extLst>
          </c:dPt>
          <c:dPt>
            <c:idx val="2"/>
            <c:bubble3D val="0"/>
            <c:spPr>
              <a:solidFill>
                <a:schemeClr val="accent3">
                  <a:lumMod val="40000"/>
                  <a:lumOff val="60000"/>
                </a:schemeClr>
              </a:solidFill>
              <a:ln w="19050">
                <a:solidFill>
                  <a:schemeClr val="lt1"/>
                </a:solidFill>
              </a:ln>
              <a:effectLst/>
            </c:spPr>
            <c:extLst>
              <c:ext xmlns:c16="http://schemas.microsoft.com/office/drawing/2014/chart" uri="{C3380CC4-5D6E-409C-BE32-E72D297353CC}">
                <c16:uniqueId val="{00000005-A010-4A57-B001-F64E22BF64C3}"/>
              </c:ext>
            </c:extLst>
          </c:dPt>
          <c:dPt>
            <c:idx val="3"/>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7-A010-4A57-B001-F64E22BF64C3}"/>
              </c:ext>
            </c:extLst>
          </c:dPt>
          <c:dLbls>
            <c:dLbl>
              <c:idx val="0"/>
              <c:tx>
                <c:rich>
                  <a:bodyPr/>
                  <a:lstStyle/>
                  <a:p>
                    <a:fld id="{C0BD08E4-C4A3-442C-9A45-E0302E6AC300}" type="PERCENTAGE">
                      <a:rPr lang="en-US" altLang="ja-JP"/>
                      <a:pPr/>
                      <a:t>[パーセンテージ]</a:t>
                    </a:fld>
                    <a:endParaRPr lang="ja-JP" alt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010-4A57-B001-F64E22BF64C3}"/>
                </c:ext>
              </c:extLst>
            </c:dLbl>
            <c:dLbl>
              <c:idx val="1"/>
              <c:tx>
                <c:rich>
                  <a:bodyPr/>
                  <a:lstStyle/>
                  <a:p>
                    <a:fld id="{21DD73B0-5EAE-4270-9F1E-A57404F75761}" type="VALUE">
                      <a:rPr lang="en-US" altLang="ja-JP"/>
                      <a:pPr/>
                      <a:t>[値]</a:t>
                    </a:fld>
                    <a:r>
                      <a:rPr lang="en-US" altLang="ja-JP"/>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010-4A57-B001-F64E22BF64C3}"/>
                </c:ext>
              </c:extLst>
            </c:dLbl>
            <c:dLbl>
              <c:idx val="2"/>
              <c:tx>
                <c:rich>
                  <a:bodyPr/>
                  <a:lstStyle/>
                  <a:p>
                    <a:r>
                      <a:rPr lang="en-US" altLang="ja-JP"/>
                      <a:t>7%</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A010-4A57-B001-F64E22BF64C3}"/>
                </c:ext>
              </c:extLst>
            </c:dLbl>
            <c:dLbl>
              <c:idx val="3"/>
              <c:tx>
                <c:rich>
                  <a:bodyPr/>
                  <a:lstStyle/>
                  <a:p>
                    <a:fld id="{C650EBBB-F316-41B0-AB22-94A566D90558}" type="PERCENTAGE">
                      <a:rPr lang="en-US" altLang="ja-JP"/>
                      <a:pPr/>
                      <a:t>[パーセンテージ]</a:t>
                    </a:fld>
                    <a:endParaRPr lang="ja-JP" alt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A010-4A57-B001-F64E22BF64C3}"/>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ysClr val="windowText" lastClr="000000"/>
                    </a:solidFill>
                    <a:latin typeface="Calibri" panose="020F0502020204030204" pitchFamily="34" charset="0"/>
                    <a:ea typeface="+mn-ea"/>
                    <a:cs typeface="Calibri" panose="020F0502020204030204" pitchFamily="34" charset="0"/>
                  </a:defRPr>
                </a:pPr>
                <a:endParaRPr lang="ja-JP"/>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Sheet10!$E$2:$E$5</c:f>
              <c:strCache>
                <c:ptCount val="4"/>
                <c:pt idx="0">
                  <c:v>China </c:v>
                </c:pt>
                <c:pt idx="1">
                  <c:v>Japan</c:v>
                </c:pt>
                <c:pt idx="2">
                  <c:v>Vietnam</c:v>
                </c:pt>
                <c:pt idx="3">
                  <c:v>Other</c:v>
                </c:pt>
              </c:strCache>
            </c:strRef>
          </c:cat>
          <c:val>
            <c:numRef>
              <c:f>Sheet10!$F$2:$F$5</c:f>
              <c:numCache>
                <c:formatCode>General</c:formatCode>
                <c:ptCount val="4"/>
                <c:pt idx="0">
                  <c:v>77</c:v>
                </c:pt>
                <c:pt idx="1">
                  <c:v>5</c:v>
                </c:pt>
                <c:pt idx="2">
                  <c:v>7</c:v>
                </c:pt>
                <c:pt idx="3">
                  <c:v>11</c:v>
                </c:pt>
              </c:numCache>
            </c:numRef>
          </c:val>
          <c:extLst>
            <c:ext xmlns:c16="http://schemas.microsoft.com/office/drawing/2014/chart" uri="{C3380CC4-5D6E-409C-BE32-E72D297353CC}">
              <c16:uniqueId val="{00000008-A010-4A57-B001-F64E22BF64C3}"/>
            </c:ext>
          </c:extLst>
        </c:ser>
        <c:dLbls>
          <c:dLblPos val="inEnd"/>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Calibri" panose="020F0502020204030204" pitchFamily="34" charset="0"/>
              <a:ea typeface="+mn-ea"/>
              <a:cs typeface="Calibri" panose="020F0502020204030204" pitchFamily="34" charset="0"/>
            </a:defRPr>
          </a:pPr>
          <a:endParaRPr lang="ja-JP"/>
        </a:p>
      </c:txPr>
    </c:legend>
    <c:plotVisOnly val="1"/>
    <c:dispBlanksAs val="gap"/>
    <c:showDLblsOverMax val="0"/>
  </c:chart>
  <c:spPr>
    <a:noFill/>
    <a:ln w="9525" cap="flat" cmpd="sng" algn="ctr">
      <a:noFill/>
      <a:round/>
    </a:ln>
    <a:effectLst/>
  </c:spPr>
  <c:txPr>
    <a:bodyPr/>
    <a:lstStyle/>
    <a:p>
      <a:pPr>
        <a:defRPr>
          <a:solidFill>
            <a:sysClr val="windowText" lastClr="000000"/>
          </a:solidFill>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'シナリオ　チャイナ'!$C$8</c:f>
              <c:strCache>
                <c:ptCount val="1"/>
                <c:pt idx="0">
                  <c:v>before_emission</c:v>
                </c:pt>
              </c:strCache>
            </c:strRef>
          </c:tx>
          <c:spPr>
            <a:pattFill prst="ltDnDiag">
              <a:fgClr>
                <a:schemeClr val="tx2">
                  <a:lumMod val="25000"/>
                  <a:lumOff val="75000"/>
                </a:schemeClr>
              </a:fgClr>
              <a:bgClr>
                <a:schemeClr val="tx2"/>
              </a:bgClr>
            </a:pattFill>
            <a:ln>
              <a:solidFill>
                <a:sysClr val="windowText" lastClr="000000">
                  <a:alpha val="88000"/>
                </a:sysClr>
              </a:solidFill>
            </a:ln>
            <a:effectLst/>
          </c:spPr>
          <c:invertIfNegative val="0"/>
          <c:cat>
            <c:numRef>
              <c:f>'シナリオ　チャイナ'!$B$9:$B$11</c:f>
              <c:numCache>
                <c:formatCode>General</c:formatCode>
                <c:ptCount val="3"/>
                <c:pt idx="0">
                  <c:v>2010</c:v>
                </c:pt>
                <c:pt idx="1">
                  <c:v>2015</c:v>
                </c:pt>
                <c:pt idx="2">
                  <c:v>2020</c:v>
                </c:pt>
              </c:numCache>
            </c:numRef>
          </c:cat>
          <c:val>
            <c:numRef>
              <c:f>'シナリオ　チャイナ'!$C$9:$C$11</c:f>
              <c:numCache>
                <c:formatCode>General</c:formatCode>
                <c:ptCount val="3"/>
                <c:pt idx="0">
                  <c:v>693988</c:v>
                </c:pt>
                <c:pt idx="1">
                  <c:v>551267</c:v>
                </c:pt>
                <c:pt idx="2">
                  <c:v>484918</c:v>
                </c:pt>
              </c:numCache>
            </c:numRef>
          </c:val>
          <c:extLst>
            <c:ext xmlns:c16="http://schemas.microsoft.com/office/drawing/2014/chart" uri="{C3380CC4-5D6E-409C-BE32-E72D297353CC}">
              <c16:uniqueId val="{00000000-0534-42C6-933D-474739736788}"/>
            </c:ext>
          </c:extLst>
        </c:ser>
        <c:ser>
          <c:idx val="1"/>
          <c:order val="1"/>
          <c:tx>
            <c:strRef>
              <c:f>'シナリオ　チャイナ'!$D$8</c:f>
              <c:strCache>
                <c:ptCount val="1"/>
                <c:pt idx="0">
                  <c:v>after_emission</c:v>
                </c:pt>
              </c:strCache>
            </c:strRef>
          </c:tx>
          <c:spPr>
            <a:pattFill prst="ltDnDiag">
              <a:fgClr>
                <a:schemeClr val="accent2">
                  <a:lumMod val="40000"/>
                  <a:lumOff val="60000"/>
                </a:schemeClr>
              </a:fgClr>
              <a:bgClr>
                <a:schemeClr val="accent2"/>
              </a:bgClr>
            </a:pattFill>
            <a:ln>
              <a:solidFill>
                <a:sysClr val="windowText" lastClr="000000"/>
              </a:solidFill>
            </a:ln>
            <a:effectLst/>
          </c:spPr>
          <c:invertIfNegative val="0"/>
          <c:cat>
            <c:numRef>
              <c:f>'シナリオ　チャイナ'!$B$9:$B$11</c:f>
              <c:numCache>
                <c:formatCode>General</c:formatCode>
                <c:ptCount val="3"/>
                <c:pt idx="0">
                  <c:v>2010</c:v>
                </c:pt>
                <c:pt idx="1">
                  <c:v>2015</c:v>
                </c:pt>
                <c:pt idx="2">
                  <c:v>2020</c:v>
                </c:pt>
              </c:numCache>
            </c:numRef>
          </c:cat>
          <c:val>
            <c:numRef>
              <c:f>'シナリオ　チャイナ'!$D$9:$D$11</c:f>
              <c:numCache>
                <c:formatCode>General</c:formatCode>
                <c:ptCount val="3"/>
                <c:pt idx="0">
                  <c:v>693986</c:v>
                </c:pt>
                <c:pt idx="1">
                  <c:v>551267</c:v>
                </c:pt>
                <c:pt idx="2">
                  <c:v>484917</c:v>
                </c:pt>
              </c:numCache>
            </c:numRef>
          </c:val>
          <c:extLst>
            <c:ext xmlns:c16="http://schemas.microsoft.com/office/drawing/2014/chart" uri="{C3380CC4-5D6E-409C-BE32-E72D297353CC}">
              <c16:uniqueId val="{00000001-0534-42C6-933D-474739736788}"/>
            </c:ext>
          </c:extLst>
        </c:ser>
        <c:dLbls>
          <c:showLegendKey val="0"/>
          <c:showVal val="0"/>
          <c:showCatName val="0"/>
          <c:showSerName val="0"/>
          <c:showPercent val="0"/>
          <c:showBubbleSize val="0"/>
        </c:dLbls>
        <c:gapWidth val="219"/>
        <c:overlap val="-27"/>
        <c:axId val="729346224"/>
        <c:axId val="729346704"/>
      </c:barChart>
      <c:lineChart>
        <c:grouping val="standard"/>
        <c:varyColors val="0"/>
        <c:ser>
          <c:idx val="2"/>
          <c:order val="2"/>
          <c:tx>
            <c:strRef>
              <c:f>'シナリオ　チャイナ'!$E$8</c:f>
              <c:strCache>
                <c:ptCount val="1"/>
                <c:pt idx="0">
                  <c:v>Difference</c:v>
                </c:pt>
              </c:strCache>
            </c:strRef>
          </c:tx>
          <c:spPr>
            <a:ln w="28575" cap="rnd">
              <a:solidFill>
                <a:schemeClr val="accent3"/>
              </a:solidFill>
              <a:round/>
            </a:ln>
            <a:effectLst/>
          </c:spPr>
          <c:marker>
            <c:symbol val="diamond"/>
            <c:size val="10"/>
            <c:spPr>
              <a:solidFill>
                <a:schemeClr val="accent3"/>
              </a:solidFill>
              <a:ln w="9525">
                <a:solidFill>
                  <a:schemeClr val="accent3"/>
                </a:solidFill>
              </a:ln>
              <a:effectLst/>
            </c:spPr>
          </c:marker>
          <c:cat>
            <c:numRef>
              <c:f>'シナリオ　チャイナ'!$B$9:$B$11</c:f>
              <c:numCache>
                <c:formatCode>General</c:formatCode>
                <c:ptCount val="3"/>
                <c:pt idx="0">
                  <c:v>2010</c:v>
                </c:pt>
                <c:pt idx="1">
                  <c:v>2015</c:v>
                </c:pt>
                <c:pt idx="2">
                  <c:v>2020</c:v>
                </c:pt>
              </c:numCache>
            </c:numRef>
          </c:cat>
          <c:val>
            <c:numRef>
              <c:f>'シナリオ　チャイナ'!$E$9:$E$11</c:f>
              <c:numCache>
                <c:formatCode>General</c:formatCode>
                <c:ptCount val="3"/>
                <c:pt idx="0">
                  <c:v>-1.6</c:v>
                </c:pt>
                <c:pt idx="1">
                  <c:v>-0.8</c:v>
                </c:pt>
                <c:pt idx="2">
                  <c:v>-0.5</c:v>
                </c:pt>
              </c:numCache>
            </c:numRef>
          </c:val>
          <c:smooth val="0"/>
          <c:extLst>
            <c:ext xmlns:c16="http://schemas.microsoft.com/office/drawing/2014/chart" uri="{C3380CC4-5D6E-409C-BE32-E72D297353CC}">
              <c16:uniqueId val="{00000002-0534-42C6-933D-474739736788}"/>
            </c:ext>
          </c:extLst>
        </c:ser>
        <c:dLbls>
          <c:showLegendKey val="0"/>
          <c:showVal val="0"/>
          <c:showCatName val="0"/>
          <c:showSerName val="0"/>
          <c:showPercent val="0"/>
          <c:showBubbleSize val="0"/>
        </c:dLbls>
        <c:marker val="1"/>
        <c:smooth val="0"/>
        <c:axId val="913803408"/>
        <c:axId val="913802928"/>
      </c:lineChart>
      <c:catAx>
        <c:axId val="729346224"/>
        <c:scaling>
          <c:orientation val="minMax"/>
        </c:scaling>
        <c:delete val="0"/>
        <c:axPos val="b"/>
        <c:numFmt formatCode="General" sourceLinked="1"/>
        <c:majorTickMark val="none"/>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ja-JP"/>
          </a:p>
        </c:txPr>
        <c:crossAx val="729346704"/>
        <c:crosses val="autoZero"/>
        <c:auto val="1"/>
        <c:lblAlgn val="ctr"/>
        <c:lblOffset val="100"/>
        <c:noMultiLvlLbl val="0"/>
      </c:catAx>
      <c:valAx>
        <c:axId val="729346704"/>
        <c:scaling>
          <c:orientation val="minMax"/>
        </c:scaling>
        <c:delete val="0"/>
        <c:axPos val="l"/>
        <c:majorGridlines>
          <c:spPr>
            <a:ln w="9525" cap="flat" cmpd="sng" algn="ctr">
              <a:noFill/>
              <a:round/>
            </a:ln>
            <a:effectLst/>
          </c:spPr>
        </c:majorGridlines>
        <c:minorGridlines>
          <c:spPr>
            <a:ln w="9525" cap="flat" cmpd="sng" algn="ctr">
              <a:noFill/>
              <a:round/>
            </a:ln>
            <a:effectLst/>
          </c:spPr>
        </c:minorGridlines>
        <c:numFmt formatCode="General" sourceLinked="1"/>
        <c:majorTickMark val="in"/>
        <c:minorTickMark val="none"/>
        <c:tickLblPos val="nextTo"/>
        <c:spPr>
          <a:noFill/>
          <a:ln>
            <a:solidFill>
              <a:sysClr val="windowText" lastClr="000000"/>
            </a:solid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ja-JP"/>
          </a:p>
        </c:txPr>
        <c:crossAx val="729346224"/>
        <c:crosses val="autoZero"/>
        <c:crossBetween val="between"/>
        <c:dispUnits>
          <c:builtInUnit val="thousands"/>
        </c:dispUnits>
      </c:valAx>
      <c:valAx>
        <c:axId val="913802928"/>
        <c:scaling>
          <c:orientation val="minMax"/>
        </c:scaling>
        <c:delete val="0"/>
        <c:axPos val="r"/>
        <c:numFmt formatCode="General" sourceLinked="1"/>
        <c:majorTickMark val="in"/>
        <c:minorTickMark val="none"/>
        <c:tickLblPos val="nextTo"/>
        <c:spPr>
          <a:noFill/>
          <a:ln>
            <a:solidFill>
              <a:sysClr val="windowText" lastClr="000000"/>
            </a:solid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ja-JP"/>
          </a:p>
        </c:txPr>
        <c:crossAx val="913803408"/>
        <c:crosses val="max"/>
        <c:crossBetween val="between"/>
      </c:valAx>
      <c:catAx>
        <c:axId val="913803408"/>
        <c:scaling>
          <c:orientation val="minMax"/>
        </c:scaling>
        <c:delete val="1"/>
        <c:axPos val="b"/>
        <c:numFmt formatCode="General" sourceLinked="1"/>
        <c:majorTickMark val="out"/>
        <c:minorTickMark val="none"/>
        <c:tickLblPos val="nextTo"/>
        <c:crossAx val="913802928"/>
        <c:crosses val="autoZero"/>
        <c:auto val="1"/>
        <c:lblAlgn val="ctr"/>
        <c:lblOffset val="100"/>
        <c:noMultiLvlLbl val="0"/>
      </c:catAx>
      <c:spPr>
        <a:noFill/>
        <a:ln w="19050">
          <a:solidFill>
            <a:schemeClr val="tx1"/>
          </a:solid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ja-JP"/>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'A再構築　日本産材料1%up'!$H$5</c:f>
              <c:strCache>
                <c:ptCount val="1"/>
                <c:pt idx="0">
                  <c:v>before_emission</c:v>
                </c:pt>
              </c:strCache>
            </c:strRef>
          </c:tx>
          <c:spPr>
            <a:pattFill prst="ltDnDiag">
              <a:fgClr>
                <a:schemeClr val="tx2">
                  <a:lumMod val="25000"/>
                  <a:lumOff val="75000"/>
                </a:schemeClr>
              </a:fgClr>
              <a:bgClr>
                <a:schemeClr val="tx2"/>
              </a:bgClr>
            </a:pattFill>
            <a:ln w="15875">
              <a:solidFill>
                <a:schemeClr val="tx1"/>
              </a:solidFill>
            </a:ln>
            <a:effectLst/>
          </c:spPr>
          <c:invertIfNegative val="0"/>
          <c:dPt>
            <c:idx val="0"/>
            <c:invertIfNegative val="0"/>
            <c:bubble3D val="0"/>
            <c:spPr>
              <a:pattFill prst="ltDnDiag">
                <a:fgClr>
                  <a:schemeClr val="tx2">
                    <a:lumMod val="25000"/>
                    <a:lumOff val="75000"/>
                  </a:schemeClr>
                </a:fgClr>
                <a:bgClr>
                  <a:schemeClr val="tx2"/>
                </a:bgClr>
              </a:pattFill>
              <a:ln w="15875">
                <a:solidFill>
                  <a:schemeClr val="tx1"/>
                </a:solidFill>
              </a:ln>
              <a:effectLst/>
            </c:spPr>
            <c:extLst>
              <c:ext xmlns:c16="http://schemas.microsoft.com/office/drawing/2014/chart" uri="{C3380CC4-5D6E-409C-BE32-E72D297353CC}">
                <c16:uniqueId val="{00000001-B69B-4F0A-8B15-D2366CD7D7F5}"/>
              </c:ext>
            </c:extLst>
          </c:dPt>
          <c:dPt>
            <c:idx val="1"/>
            <c:invertIfNegative val="0"/>
            <c:bubble3D val="0"/>
            <c:spPr>
              <a:pattFill prst="ltDnDiag">
                <a:fgClr>
                  <a:schemeClr val="tx2">
                    <a:lumMod val="25000"/>
                    <a:lumOff val="75000"/>
                  </a:schemeClr>
                </a:fgClr>
                <a:bgClr>
                  <a:schemeClr val="tx2"/>
                </a:bgClr>
              </a:pattFill>
              <a:ln w="15875">
                <a:solidFill>
                  <a:schemeClr val="tx1"/>
                </a:solidFill>
              </a:ln>
              <a:effectLst/>
            </c:spPr>
            <c:extLst>
              <c:ext xmlns:c16="http://schemas.microsoft.com/office/drawing/2014/chart" uri="{C3380CC4-5D6E-409C-BE32-E72D297353CC}">
                <c16:uniqueId val="{00000003-B69B-4F0A-8B15-D2366CD7D7F5}"/>
              </c:ext>
            </c:extLst>
          </c:dPt>
          <c:dPt>
            <c:idx val="2"/>
            <c:invertIfNegative val="0"/>
            <c:bubble3D val="0"/>
            <c:spPr>
              <a:pattFill prst="ltDnDiag">
                <a:fgClr>
                  <a:schemeClr val="tx2">
                    <a:lumMod val="25000"/>
                    <a:lumOff val="75000"/>
                  </a:schemeClr>
                </a:fgClr>
                <a:bgClr>
                  <a:schemeClr val="tx2"/>
                </a:bgClr>
              </a:pattFill>
              <a:ln w="15875">
                <a:solidFill>
                  <a:schemeClr val="tx1"/>
                </a:solidFill>
              </a:ln>
              <a:effectLst/>
            </c:spPr>
            <c:extLst>
              <c:ext xmlns:c16="http://schemas.microsoft.com/office/drawing/2014/chart" uri="{C3380CC4-5D6E-409C-BE32-E72D297353CC}">
                <c16:uniqueId val="{00000005-B69B-4F0A-8B15-D2366CD7D7F5}"/>
              </c:ext>
            </c:extLst>
          </c:dPt>
          <c:cat>
            <c:numRef>
              <c:f>'A再構築　日本産材料1%up'!$G$6:$G$8</c:f>
              <c:numCache>
                <c:formatCode>General</c:formatCode>
                <c:ptCount val="3"/>
                <c:pt idx="0">
                  <c:v>2010</c:v>
                </c:pt>
                <c:pt idx="1">
                  <c:v>2015</c:v>
                </c:pt>
                <c:pt idx="2">
                  <c:v>2020</c:v>
                </c:pt>
              </c:numCache>
            </c:numRef>
          </c:cat>
          <c:val>
            <c:numRef>
              <c:f>'A再構築　日本産材料1%up'!$H$6:$H$8</c:f>
              <c:numCache>
                <c:formatCode>General</c:formatCode>
                <c:ptCount val="3"/>
                <c:pt idx="0">
                  <c:v>693990</c:v>
                </c:pt>
                <c:pt idx="1">
                  <c:v>551270</c:v>
                </c:pt>
                <c:pt idx="2">
                  <c:v>484920</c:v>
                </c:pt>
              </c:numCache>
            </c:numRef>
          </c:val>
          <c:extLst>
            <c:ext xmlns:c16="http://schemas.microsoft.com/office/drawing/2014/chart" uri="{C3380CC4-5D6E-409C-BE32-E72D297353CC}">
              <c16:uniqueId val="{00000006-B69B-4F0A-8B15-D2366CD7D7F5}"/>
            </c:ext>
          </c:extLst>
        </c:ser>
        <c:ser>
          <c:idx val="1"/>
          <c:order val="1"/>
          <c:tx>
            <c:strRef>
              <c:f>'A再構築　日本産材料1%up'!$I$5</c:f>
              <c:strCache>
                <c:ptCount val="1"/>
                <c:pt idx="0">
                  <c:v>after_emission</c:v>
                </c:pt>
              </c:strCache>
            </c:strRef>
          </c:tx>
          <c:spPr>
            <a:pattFill prst="ltDnDiag">
              <a:fgClr>
                <a:schemeClr val="accent2">
                  <a:lumMod val="40000"/>
                  <a:lumOff val="60000"/>
                </a:schemeClr>
              </a:fgClr>
              <a:bgClr>
                <a:schemeClr val="accent2"/>
              </a:bgClr>
            </a:pattFill>
            <a:ln w="15875">
              <a:solidFill>
                <a:schemeClr val="tx1"/>
              </a:solidFill>
            </a:ln>
            <a:effectLst/>
          </c:spPr>
          <c:invertIfNegative val="0"/>
          <c:cat>
            <c:numRef>
              <c:f>'A再構築　日本産材料1%up'!$G$6:$G$8</c:f>
              <c:numCache>
                <c:formatCode>General</c:formatCode>
                <c:ptCount val="3"/>
                <c:pt idx="0">
                  <c:v>2010</c:v>
                </c:pt>
                <c:pt idx="1">
                  <c:v>2015</c:v>
                </c:pt>
                <c:pt idx="2">
                  <c:v>2020</c:v>
                </c:pt>
              </c:numCache>
            </c:numRef>
          </c:cat>
          <c:val>
            <c:numRef>
              <c:f>'A再構築　日本産材料1%up'!$I$6:$I$8</c:f>
              <c:numCache>
                <c:formatCode>General</c:formatCode>
                <c:ptCount val="3"/>
                <c:pt idx="0">
                  <c:v>693950</c:v>
                </c:pt>
                <c:pt idx="1">
                  <c:v>551230</c:v>
                </c:pt>
                <c:pt idx="2">
                  <c:v>484880</c:v>
                </c:pt>
              </c:numCache>
            </c:numRef>
          </c:val>
          <c:extLst>
            <c:ext xmlns:c16="http://schemas.microsoft.com/office/drawing/2014/chart" uri="{C3380CC4-5D6E-409C-BE32-E72D297353CC}">
              <c16:uniqueId val="{00000007-B69B-4F0A-8B15-D2366CD7D7F5}"/>
            </c:ext>
          </c:extLst>
        </c:ser>
        <c:dLbls>
          <c:showLegendKey val="0"/>
          <c:showVal val="0"/>
          <c:showCatName val="0"/>
          <c:showSerName val="0"/>
          <c:showPercent val="0"/>
          <c:showBubbleSize val="0"/>
        </c:dLbls>
        <c:gapWidth val="219"/>
        <c:overlap val="-27"/>
        <c:axId val="1965813135"/>
        <c:axId val="142822863"/>
      </c:barChart>
      <c:lineChart>
        <c:grouping val="standard"/>
        <c:varyColors val="0"/>
        <c:ser>
          <c:idx val="2"/>
          <c:order val="2"/>
          <c:tx>
            <c:strRef>
              <c:f>'A再構築　日本産材料1%up'!$J$5</c:f>
              <c:strCache>
                <c:ptCount val="1"/>
                <c:pt idx="0">
                  <c:v>Difference</c:v>
                </c:pt>
              </c:strCache>
            </c:strRef>
          </c:tx>
          <c:spPr>
            <a:ln w="28575" cap="rnd">
              <a:solidFill>
                <a:schemeClr val="accent3"/>
              </a:solidFill>
              <a:round/>
            </a:ln>
            <a:effectLst/>
          </c:spPr>
          <c:marker>
            <c:symbol val="diamond"/>
            <c:size val="10"/>
            <c:spPr>
              <a:solidFill>
                <a:schemeClr val="accent3"/>
              </a:solidFill>
              <a:ln w="9525">
                <a:solidFill>
                  <a:schemeClr val="accent3">
                    <a:alpha val="92000"/>
                  </a:schemeClr>
                </a:solidFill>
              </a:ln>
              <a:effectLst/>
            </c:spPr>
          </c:marker>
          <c:cat>
            <c:numRef>
              <c:f>'A再構築　日本産材料1%up'!$G$6:$G$8</c:f>
              <c:numCache>
                <c:formatCode>General</c:formatCode>
                <c:ptCount val="3"/>
                <c:pt idx="0">
                  <c:v>2010</c:v>
                </c:pt>
                <c:pt idx="1">
                  <c:v>2015</c:v>
                </c:pt>
                <c:pt idx="2">
                  <c:v>2020</c:v>
                </c:pt>
              </c:numCache>
            </c:numRef>
          </c:cat>
          <c:val>
            <c:numRef>
              <c:f>'A再構築　日本産材料1%up'!$J$6:$J$8</c:f>
              <c:numCache>
                <c:formatCode>General</c:formatCode>
                <c:ptCount val="3"/>
                <c:pt idx="0">
                  <c:v>-42.3</c:v>
                </c:pt>
                <c:pt idx="1">
                  <c:v>-34</c:v>
                </c:pt>
                <c:pt idx="2">
                  <c:v>-38.5</c:v>
                </c:pt>
              </c:numCache>
            </c:numRef>
          </c:val>
          <c:smooth val="0"/>
          <c:extLst>
            <c:ext xmlns:c16="http://schemas.microsoft.com/office/drawing/2014/chart" uri="{C3380CC4-5D6E-409C-BE32-E72D297353CC}">
              <c16:uniqueId val="{00000008-B69B-4F0A-8B15-D2366CD7D7F5}"/>
            </c:ext>
          </c:extLst>
        </c:ser>
        <c:dLbls>
          <c:showLegendKey val="0"/>
          <c:showVal val="0"/>
          <c:showCatName val="0"/>
          <c:showSerName val="0"/>
          <c:showPercent val="0"/>
          <c:showBubbleSize val="0"/>
        </c:dLbls>
        <c:marker val="1"/>
        <c:smooth val="0"/>
        <c:axId val="179736320"/>
        <c:axId val="179739680"/>
      </c:lineChart>
      <c:catAx>
        <c:axId val="1965813135"/>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ja-JP"/>
          </a:p>
        </c:txPr>
        <c:crossAx val="142822863"/>
        <c:crosses val="autoZero"/>
        <c:auto val="1"/>
        <c:lblAlgn val="ctr"/>
        <c:lblOffset val="100"/>
        <c:noMultiLvlLbl val="0"/>
      </c:catAx>
      <c:valAx>
        <c:axId val="142822863"/>
        <c:scaling>
          <c:orientation val="minMax"/>
        </c:scaling>
        <c:delete val="0"/>
        <c:axPos val="l"/>
        <c:majorGridlines>
          <c:spPr>
            <a:ln w="9525" cap="flat" cmpd="sng" algn="ctr">
              <a:noFill/>
              <a:round/>
            </a:ln>
            <a:effectLst/>
          </c:spPr>
        </c:majorGridlines>
        <c:numFmt formatCode="General" sourceLinked="1"/>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ja-JP"/>
          </a:p>
        </c:txPr>
        <c:crossAx val="1965813135"/>
        <c:crosses val="autoZero"/>
        <c:crossBetween val="between"/>
        <c:dispUnits>
          <c:builtInUnit val="thousands"/>
        </c:dispUnits>
      </c:valAx>
      <c:valAx>
        <c:axId val="179739680"/>
        <c:scaling>
          <c:orientation val="minMax"/>
          <c:max val="0"/>
        </c:scaling>
        <c:delete val="0"/>
        <c:axPos val="r"/>
        <c:numFmt formatCode="General" sourceLinked="1"/>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ja-JP"/>
          </a:p>
        </c:txPr>
        <c:crossAx val="179736320"/>
        <c:crosses val="max"/>
        <c:crossBetween val="between"/>
      </c:valAx>
      <c:catAx>
        <c:axId val="179736320"/>
        <c:scaling>
          <c:orientation val="minMax"/>
        </c:scaling>
        <c:delete val="1"/>
        <c:axPos val="b"/>
        <c:numFmt formatCode="General" sourceLinked="1"/>
        <c:majorTickMark val="out"/>
        <c:minorTickMark val="none"/>
        <c:tickLblPos val="nextTo"/>
        <c:crossAx val="179739680"/>
        <c:crosses val="autoZero"/>
        <c:auto val="1"/>
        <c:lblAlgn val="ctr"/>
        <c:lblOffset val="100"/>
        <c:noMultiLvlLbl val="0"/>
      </c:catAx>
      <c:spPr>
        <a:noFill/>
        <a:ln w="19050">
          <a:solidFill>
            <a:schemeClr val="tx1"/>
          </a:solid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ja-JP"/>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'シナリオ1　国産化率1%up'!$C$2</c:f>
              <c:strCache>
                <c:ptCount val="1"/>
                <c:pt idx="0">
                  <c:v>before_emission</c:v>
                </c:pt>
              </c:strCache>
            </c:strRef>
          </c:tx>
          <c:spPr>
            <a:pattFill prst="ltDnDiag">
              <a:fgClr>
                <a:schemeClr val="tx2">
                  <a:lumMod val="25000"/>
                  <a:lumOff val="75000"/>
                </a:schemeClr>
              </a:fgClr>
              <a:bgClr>
                <a:schemeClr val="tx2"/>
              </a:bgClr>
            </a:pattFill>
            <a:ln w="15875">
              <a:solidFill>
                <a:schemeClr val="tx1"/>
              </a:solidFill>
            </a:ln>
            <a:effectLst/>
          </c:spPr>
          <c:invertIfNegative val="0"/>
          <c:cat>
            <c:numRef>
              <c:f>'シナリオ1　国産化率1%up'!$B$3:$B$5</c:f>
              <c:numCache>
                <c:formatCode>General</c:formatCode>
                <c:ptCount val="3"/>
                <c:pt idx="0">
                  <c:v>2010</c:v>
                </c:pt>
                <c:pt idx="1">
                  <c:v>2015</c:v>
                </c:pt>
                <c:pt idx="2">
                  <c:v>2020</c:v>
                </c:pt>
              </c:numCache>
            </c:numRef>
          </c:cat>
          <c:val>
            <c:numRef>
              <c:f>'シナリオ1　国産化率1%up'!$C$3:$C$5</c:f>
              <c:numCache>
                <c:formatCode>General</c:formatCode>
                <c:ptCount val="3"/>
                <c:pt idx="0">
                  <c:v>693988</c:v>
                </c:pt>
                <c:pt idx="1">
                  <c:v>551267</c:v>
                </c:pt>
                <c:pt idx="2">
                  <c:v>496029</c:v>
                </c:pt>
              </c:numCache>
            </c:numRef>
          </c:val>
          <c:extLst>
            <c:ext xmlns:c16="http://schemas.microsoft.com/office/drawing/2014/chart" uri="{C3380CC4-5D6E-409C-BE32-E72D297353CC}">
              <c16:uniqueId val="{00000000-0D5B-4DA1-96A3-534F52858AB6}"/>
            </c:ext>
          </c:extLst>
        </c:ser>
        <c:ser>
          <c:idx val="1"/>
          <c:order val="1"/>
          <c:tx>
            <c:strRef>
              <c:f>'シナリオ1　国産化率1%up'!$D$2</c:f>
              <c:strCache>
                <c:ptCount val="1"/>
                <c:pt idx="0">
                  <c:v>after_emission</c:v>
                </c:pt>
              </c:strCache>
            </c:strRef>
          </c:tx>
          <c:spPr>
            <a:pattFill prst="ltDnDiag">
              <a:fgClr>
                <a:schemeClr val="accent2">
                  <a:lumMod val="40000"/>
                  <a:lumOff val="60000"/>
                </a:schemeClr>
              </a:fgClr>
              <a:bgClr>
                <a:schemeClr val="accent2"/>
              </a:bgClr>
            </a:pattFill>
            <a:ln w="15875">
              <a:solidFill>
                <a:schemeClr val="tx1"/>
              </a:solidFill>
            </a:ln>
            <a:effectLst/>
          </c:spPr>
          <c:invertIfNegative val="0"/>
          <c:cat>
            <c:numRef>
              <c:f>'シナリオ1　国産化率1%up'!$B$3:$B$5</c:f>
              <c:numCache>
                <c:formatCode>General</c:formatCode>
                <c:ptCount val="3"/>
                <c:pt idx="0">
                  <c:v>2010</c:v>
                </c:pt>
                <c:pt idx="1">
                  <c:v>2015</c:v>
                </c:pt>
                <c:pt idx="2">
                  <c:v>2020</c:v>
                </c:pt>
              </c:numCache>
            </c:numRef>
          </c:cat>
          <c:val>
            <c:numRef>
              <c:f>'シナリオ1　国産化率1%up'!$D$3:$D$5</c:f>
              <c:numCache>
                <c:formatCode>General</c:formatCode>
                <c:ptCount val="3"/>
                <c:pt idx="0">
                  <c:v>693969</c:v>
                </c:pt>
                <c:pt idx="1">
                  <c:v>551252</c:v>
                </c:pt>
                <c:pt idx="2">
                  <c:v>496013</c:v>
                </c:pt>
              </c:numCache>
            </c:numRef>
          </c:val>
          <c:extLst>
            <c:ext xmlns:c16="http://schemas.microsoft.com/office/drawing/2014/chart" uri="{C3380CC4-5D6E-409C-BE32-E72D297353CC}">
              <c16:uniqueId val="{00000001-0D5B-4DA1-96A3-534F52858AB6}"/>
            </c:ext>
          </c:extLst>
        </c:ser>
        <c:dLbls>
          <c:showLegendKey val="0"/>
          <c:showVal val="0"/>
          <c:showCatName val="0"/>
          <c:showSerName val="0"/>
          <c:showPercent val="0"/>
          <c:showBubbleSize val="0"/>
        </c:dLbls>
        <c:gapWidth val="219"/>
        <c:overlap val="-27"/>
        <c:axId val="361242063"/>
        <c:axId val="361242543"/>
      </c:barChart>
      <c:lineChart>
        <c:grouping val="standard"/>
        <c:varyColors val="0"/>
        <c:ser>
          <c:idx val="2"/>
          <c:order val="2"/>
          <c:tx>
            <c:strRef>
              <c:f>'シナリオ1　国産化率1%up'!$E$2</c:f>
              <c:strCache>
                <c:ptCount val="1"/>
                <c:pt idx="0">
                  <c:v>Difference</c:v>
                </c:pt>
              </c:strCache>
            </c:strRef>
          </c:tx>
          <c:spPr>
            <a:ln w="28575" cap="rnd">
              <a:solidFill>
                <a:schemeClr val="accent3"/>
              </a:solidFill>
              <a:round/>
            </a:ln>
            <a:effectLst/>
          </c:spPr>
          <c:marker>
            <c:symbol val="diamond"/>
            <c:size val="10"/>
            <c:spPr>
              <a:solidFill>
                <a:schemeClr val="accent3"/>
              </a:solidFill>
              <a:ln w="9525">
                <a:solidFill>
                  <a:schemeClr val="tx1">
                    <a:alpha val="88000"/>
                  </a:schemeClr>
                </a:solidFill>
              </a:ln>
              <a:effectLst/>
            </c:spPr>
          </c:marker>
          <c:cat>
            <c:numRef>
              <c:f>'シナリオ1　国産化率1%up'!$B$3:$B$5</c:f>
              <c:numCache>
                <c:formatCode>General</c:formatCode>
                <c:ptCount val="3"/>
                <c:pt idx="0">
                  <c:v>2010</c:v>
                </c:pt>
                <c:pt idx="1">
                  <c:v>2015</c:v>
                </c:pt>
                <c:pt idx="2">
                  <c:v>2020</c:v>
                </c:pt>
              </c:numCache>
            </c:numRef>
          </c:cat>
          <c:val>
            <c:numRef>
              <c:f>'シナリオ1　国産化率1%up'!$E$3:$E$5</c:f>
              <c:numCache>
                <c:formatCode>General</c:formatCode>
                <c:ptCount val="3"/>
                <c:pt idx="0">
                  <c:v>-18.8</c:v>
                </c:pt>
                <c:pt idx="1">
                  <c:v>-14.7</c:v>
                </c:pt>
                <c:pt idx="2">
                  <c:v>-15.6</c:v>
                </c:pt>
              </c:numCache>
            </c:numRef>
          </c:val>
          <c:smooth val="0"/>
          <c:extLst>
            <c:ext xmlns:c16="http://schemas.microsoft.com/office/drawing/2014/chart" uri="{C3380CC4-5D6E-409C-BE32-E72D297353CC}">
              <c16:uniqueId val="{00000002-0D5B-4DA1-96A3-534F52858AB6}"/>
            </c:ext>
          </c:extLst>
        </c:ser>
        <c:dLbls>
          <c:showLegendKey val="0"/>
          <c:showVal val="0"/>
          <c:showCatName val="0"/>
          <c:showSerName val="0"/>
          <c:showPercent val="0"/>
          <c:showBubbleSize val="0"/>
        </c:dLbls>
        <c:marker val="1"/>
        <c:smooth val="0"/>
        <c:axId val="186222080"/>
        <c:axId val="176806480"/>
      </c:lineChart>
      <c:catAx>
        <c:axId val="361242063"/>
        <c:scaling>
          <c:orientation val="minMax"/>
        </c:scaling>
        <c:delete val="0"/>
        <c:axPos val="b"/>
        <c:numFmt formatCode="General" sourceLinked="1"/>
        <c:majorTickMark val="none"/>
        <c:minorTickMark val="none"/>
        <c:tickLblPos val="nextTo"/>
        <c:spPr>
          <a:noFill/>
          <a:ln w="9525" cap="flat" cmpd="sng" algn="ctr">
            <a:solidFill>
              <a:schemeClr val="tx1">
                <a:alpha val="9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ja-JP"/>
          </a:p>
        </c:txPr>
        <c:crossAx val="361242543"/>
        <c:crosses val="autoZero"/>
        <c:auto val="1"/>
        <c:lblAlgn val="ctr"/>
        <c:lblOffset val="100"/>
        <c:noMultiLvlLbl val="0"/>
      </c:catAx>
      <c:valAx>
        <c:axId val="361242543"/>
        <c:scaling>
          <c:orientation val="minMax"/>
        </c:scaling>
        <c:delete val="0"/>
        <c:axPos val="l"/>
        <c:majorGridlines>
          <c:spPr>
            <a:ln w="9525" cap="flat" cmpd="sng" algn="ctr">
              <a:noFill/>
              <a:round/>
            </a:ln>
            <a:effectLst/>
          </c:spPr>
        </c:majorGridlines>
        <c:numFmt formatCode="General" sourceLinked="1"/>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ja-JP"/>
          </a:p>
        </c:txPr>
        <c:crossAx val="361242063"/>
        <c:crosses val="autoZero"/>
        <c:crossBetween val="between"/>
        <c:dispUnits>
          <c:builtInUnit val="thousands"/>
        </c:dispUnits>
      </c:valAx>
      <c:valAx>
        <c:axId val="176806480"/>
        <c:scaling>
          <c:orientation val="minMax"/>
        </c:scaling>
        <c:delete val="0"/>
        <c:axPos val="r"/>
        <c:numFmt formatCode="General" sourceLinked="1"/>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ja-JP"/>
          </a:p>
        </c:txPr>
        <c:crossAx val="186222080"/>
        <c:crosses val="max"/>
        <c:crossBetween val="between"/>
      </c:valAx>
      <c:catAx>
        <c:axId val="186222080"/>
        <c:scaling>
          <c:orientation val="minMax"/>
        </c:scaling>
        <c:delete val="1"/>
        <c:axPos val="b"/>
        <c:numFmt formatCode="General" sourceLinked="1"/>
        <c:majorTickMark val="out"/>
        <c:minorTickMark val="none"/>
        <c:tickLblPos val="nextTo"/>
        <c:crossAx val="176806480"/>
        <c:crosses val="autoZero"/>
        <c:auto val="1"/>
        <c:lblAlgn val="ctr"/>
        <c:lblOffset val="100"/>
        <c:noMultiLvlLbl val="0"/>
      </c:catAx>
      <c:spPr>
        <a:noFill/>
        <a:ln w="19050">
          <a:solidFill>
            <a:schemeClr val="tx1"/>
          </a:solid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ja-JP"/>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'シナリオ　チャイナ'!$C$2</c:f>
              <c:strCache>
                <c:ptCount val="1"/>
                <c:pt idx="0">
                  <c:v>before_emission</c:v>
                </c:pt>
              </c:strCache>
            </c:strRef>
          </c:tx>
          <c:spPr>
            <a:pattFill prst="ltDnDiag">
              <a:fgClr>
                <a:schemeClr val="tx2">
                  <a:lumMod val="25000"/>
                  <a:lumOff val="75000"/>
                </a:schemeClr>
              </a:fgClr>
              <a:bgClr>
                <a:schemeClr val="tx2"/>
              </a:bgClr>
            </a:pattFill>
            <a:ln>
              <a:solidFill>
                <a:schemeClr val="tx1"/>
              </a:solidFill>
            </a:ln>
            <a:effectLst/>
          </c:spPr>
          <c:invertIfNegative val="0"/>
          <c:cat>
            <c:numRef>
              <c:f>'シナリオ　チャイナ'!$B$3:$B$5</c:f>
              <c:numCache>
                <c:formatCode>General</c:formatCode>
                <c:ptCount val="3"/>
                <c:pt idx="0">
                  <c:v>2010</c:v>
                </c:pt>
                <c:pt idx="1">
                  <c:v>2015</c:v>
                </c:pt>
                <c:pt idx="2">
                  <c:v>2020</c:v>
                </c:pt>
              </c:numCache>
            </c:numRef>
          </c:cat>
          <c:val>
            <c:numRef>
              <c:f>'シナリオ　チャイナ'!$C$3:$C$5</c:f>
              <c:numCache>
                <c:formatCode>General</c:formatCode>
                <c:ptCount val="3"/>
                <c:pt idx="0">
                  <c:v>693988</c:v>
                </c:pt>
                <c:pt idx="1">
                  <c:v>551267</c:v>
                </c:pt>
                <c:pt idx="2">
                  <c:v>484918</c:v>
                </c:pt>
              </c:numCache>
            </c:numRef>
          </c:val>
          <c:extLst>
            <c:ext xmlns:c16="http://schemas.microsoft.com/office/drawing/2014/chart" uri="{C3380CC4-5D6E-409C-BE32-E72D297353CC}">
              <c16:uniqueId val="{00000000-E55A-4153-8FEB-3EC1F9B1A751}"/>
            </c:ext>
          </c:extLst>
        </c:ser>
        <c:ser>
          <c:idx val="1"/>
          <c:order val="1"/>
          <c:tx>
            <c:strRef>
              <c:f>'シナリオ　チャイナ'!$D$2</c:f>
              <c:strCache>
                <c:ptCount val="1"/>
                <c:pt idx="0">
                  <c:v>after_emission</c:v>
                </c:pt>
              </c:strCache>
            </c:strRef>
          </c:tx>
          <c:spPr>
            <a:pattFill prst="ltDnDiag">
              <a:fgClr>
                <a:schemeClr val="accent2">
                  <a:lumMod val="40000"/>
                  <a:lumOff val="60000"/>
                </a:schemeClr>
              </a:fgClr>
              <a:bgClr>
                <a:schemeClr val="accent2"/>
              </a:bgClr>
            </a:pattFill>
            <a:ln>
              <a:solidFill>
                <a:schemeClr val="tx1"/>
              </a:solidFill>
            </a:ln>
            <a:effectLst/>
          </c:spPr>
          <c:invertIfNegative val="0"/>
          <c:cat>
            <c:numRef>
              <c:f>'シナリオ　チャイナ'!$B$3:$B$5</c:f>
              <c:numCache>
                <c:formatCode>General</c:formatCode>
                <c:ptCount val="3"/>
                <c:pt idx="0">
                  <c:v>2010</c:v>
                </c:pt>
                <c:pt idx="1">
                  <c:v>2015</c:v>
                </c:pt>
                <c:pt idx="2">
                  <c:v>2020</c:v>
                </c:pt>
              </c:numCache>
            </c:numRef>
          </c:cat>
          <c:val>
            <c:numRef>
              <c:f>'シナリオ　チャイナ'!$D$3:$D$5</c:f>
              <c:numCache>
                <c:formatCode>General</c:formatCode>
                <c:ptCount val="3"/>
                <c:pt idx="0">
                  <c:v>692267</c:v>
                </c:pt>
                <c:pt idx="1">
                  <c:v>550492</c:v>
                </c:pt>
                <c:pt idx="2">
                  <c:v>484086</c:v>
                </c:pt>
              </c:numCache>
            </c:numRef>
          </c:val>
          <c:extLst>
            <c:ext xmlns:c16="http://schemas.microsoft.com/office/drawing/2014/chart" uri="{C3380CC4-5D6E-409C-BE32-E72D297353CC}">
              <c16:uniqueId val="{00000001-E55A-4153-8FEB-3EC1F9B1A751}"/>
            </c:ext>
          </c:extLst>
        </c:ser>
        <c:dLbls>
          <c:showLegendKey val="0"/>
          <c:showVal val="0"/>
          <c:showCatName val="0"/>
          <c:showSerName val="0"/>
          <c:showPercent val="0"/>
          <c:showBubbleSize val="0"/>
        </c:dLbls>
        <c:gapWidth val="219"/>
        <c:overlap val="-27"/>
        <c:axId val="906004816"/>
        <c:axId val="906003376"/>
      </c:barChart>
      <c:lineChart>
        <c:grouping val="standard"/>
        <c:varyColors val="0"/>
        <c:ser>
          <c:idx val="2"/>
          <c:order val="2"/>
          <c:tx>
            <c:strRef>
              <c:f>'シナリオ　チャイナ'!$E$2</c:f>
              <c:strCache>
                <c:ptCount val="1"/>
                <c:pt idx="0">
                  <c:v>Difference</c:v>
                </c:pt>
              </c:strCache>
            </c:strRef>
          </c:tx>
          <c:spPr>
            <a:ln w="28575" cap="rnd">
              <a:solidFill>
                <a:schemeClr val="accent3"/>
              </a:solidFill>
              <a:round/>
            </a:ln>
            <a:effectLst/>
          </c:spPr>
          <c:marker>
            <c:symbol val="diamond"/>
            <c:size val="10"/>
            <c:spPr>
              <a:solidFill>
                <a:schemeClr val="accent3"/>
              </a:solidFill>
              <a:ln w="9525">
                <a:solidFill>
                  <a:schemeClr val="accent3"/>
                </a:solidFill>
              </a:ln>
              <a:effectLst/>
            </c:spPr>
          </c:marker>
          <c:cat>
            <c:numRef>
              <c:f>'シナリオ　チャイナ'!$B$3:$B$5</c:f>
              <c:numCache>
                <c:formatCode>General</c:formatCode>
                <c:ptCount val="3"/>
                <c:pt idx="0">
                  <c:v>2010</c:v>
                </c:pt>
                <c:pt idx="1">
                  <c:v>2015</c:v>
                </c:pt>
                <c:pt idx="2">
                  <c:v>2020</c:v>
                </c:pt>
              </c:numCache>
            </c:numRef>
          </c:cat>
          <c:val>
            <c:numRef>
              <c:f>'シナリオ　チャイナ'!$E$3:$E$5</c:f>
              <c:numCache>
                <c:formatCode>General</c:formatCode>
                <c:ptCount val="3"/>
                <c:pt idx="0">
                  <c:v>-17212</c:v>
                </c:pt>
                <c:pt idx="1">
                  <c:v>-775</c:v>
                </c:pt>
                <c:pt idx="2">
                  <c:v>-833</c:v>
                </c:pt>
              </c:numCache>
            </c:numRef>
          </c:val>
          <c:smooth val="0"/>
          <c:extLst>
            <c:ext xmlns:c16="http://schemas.microsoft.com/office/drawing/2014/chart" uri="{C3380CC4-5D6E-409C-BE32-E72D297353CC}">
              <c16:uniqueId val="{00000002-E55A-4153-8FEB-3EC1F9B1A751}"/>
            </c:ext>
          </c:extLst>
        </c:ser>
        <c:dLbls>
          <c:showLegendKey val="0"/>
          <c:showVal val="0"/>
          <c:showCatName val="0"/>
          <c:showSerName val="0"/>
          <c:showPercent val="0"/>
          <c:showBubbleSize val="0"/>
        </c:dLbls>
        <c:marker val="1"/>
        <c:smooth val="0"/>
        <c:axId val="731826272"/>
        <c:axId val="731825792"/>
      </c:lineChart>
      <c:catAx>
        <c:axId val="906004816"/>
        <c:scaling>
          <c:orientation val="minMax"/>
        </c:scaling>
        <c:delete val="0"/>
        <c:axPos val="b"/>
        <c:numFmt formatCode="General" sourceLinked="1"/>
        <c:majorTickMark val="none"/>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ja-JP"/>
          </a:p>
        </c:txPr>
        <c:crossAx val="906003376"/>
        <c:crosses val="autoZero"/>
        <c:auto val="1"/>
        <c:lblAlgn val="ctr"/>
        <c:lblOffset val="100"/>
        <c:noMultiLvlLbl val="0"/>
      </c:catAx>
      <c:valAx>
        <c:axId val="906003376"/>
        <c:scaling>
          <c:orientation val="minMax"/>
        </c:scaling>
        <c:delete val="0"/>
        <c:axPos val="l"/>
        <c:majorGridlines>
          <c:spPr>
            <a:ln w="9525" cap="flat" cmpd="sng" algn="ctr">
              <a:noFill/>
              <a:round/>
            </a:ln>
            <a:effectLst/>
          </c:spPr>
        </c:majorGridlines>
        <c:numFmt formatCode="General" sourceLinked="1"/>
        <c:majorTickMark val="in"/>
        <c:minorTickMark val="none"/>
        <c:tickLblPos val="nextTo"/>
        <c:spPr>
          <a:noFill/>
          <a:ln>
            <a:solidFill>
              <a:schemeClr val="bg2">
                <a:lumMod val="10000"/>
              </a:schemeClr>
            </a:solid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ja-JP"/>
          </a:p>
        </c:txPr>
        <c:crossAx val="906004816"/>
        <c:crosses val="autoZero"/>
        <c:crossBetween val="between"/>
        <c:dispUnits>
          <c:builtInUnit val="thousands"/>
        </c:dispUnits>
      </c:valAx>
      <c:valAx>
        <c:axId val="731825792"/>
        <c:scaling>
          <c:orientation val="minMax"/>
        </c:scaling>
        <c:delete val="0"/>
        <c:axPos val="r"/>
        <c:numFmt formatCode="General" sourceLinked="1"/>
        <c:majorTickMark val="in"/>
        <c:minorTickMark val="none"/>
        <c:tickLblPos val="nextTo"/>
        <c:spPr>
          <a:noFill/>
          <a:ln>
            <a:solidFill>
              <a:sysClr val="windowText" lastClr="000000"/>
            </a:solid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ja-JP"/>
          </a:p>
        </c:txPr>
        <c:crossAx val="731826272"/>
        <c:crosses val="max"/>
        <c:crossBetween val="between"/>
      </c:valAx>
      <c:catAx>
        <c:axId val="731826272"/>
        <c:scaling>
          <c:orientation val="minMax"/>
        </c:scaling>
        <c:delete val="1"/>
        <c:axPos val="b"/>
        <c:numFmt formatCode="General" sourceLinked="1"/>
        <c:majorTickMark val="out"/>
        <c:minorTickMark val="none"/>
        <c:tickLblPos val="nextTo"/>
        <c:crossAx val="731825792"/>
        <c:crosses val="autoZero"/>
        <c:auto val="1"/>
        <c:lblAlgn val="ctr"/>
        <c:lblOffset val="100"/>
        <c:noMultiLvlLbl val="0"/>
      </c:catAx>
      <c:spPr>
        <a:noFill/>
        <a:ln w="19050">
          <a:solidFill>
            <a:schemeClr val="tx1"/>
          </a:solid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ja-JP"/>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modernComment_133_806ACFE7.xml><?xml version="1.0" encoding="utf-8"?>
<p188:cmLst xmlns:a="http://schemas.openxmlformats.org/drawingml/2006/main" xmlns:r="http://schemas.openxmlformats.org/officeDocument/2006/relationships" xmlns:p188="http://schemas.microsoft.com/office/powerpoint/2018/8/main">
  <p188:cm id="{0A115192-3913-4561-BB63-00ABACF7D790}" authorId="{D82C93EC-C0C2-F6A7-9DF1-3B2FDDBE6C91}" created="2026-06-20T12:23:58.119">
    <pc:sldMkLst xmlns:pc="http://schemas.microsoft.com/office/powerpoint/2013/main/command">
      <pc:docMk/>
      <pc:sldMk cId="2154483687" sldId="307"/>
    </pc:sldMkLst>
    <p188:txBody>
      <a:bodyPr/>
      <a:lstStyle/>
      <a:p>
        <a:r>
          <a:rPr lang="ja-JP" altLang="en-US"/>
          <a:t>要確認</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A57DC0-2835-47A5-8513-CD41EEF91586}" type="datetimeFigureOut">
              <a:rPr kumimoji="1" lang="ja-JP" altLang="en-US" smtClean="0"/>
              <a:t>2026/6/21</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17E2FB-96FC-4B40-8612-CB6EDE9A3D13}" type="slidenum">
              <a:rPr kumimoji="1" lang="ja-JP" altLang="en-US" smtClean="0"/>
              <a:t>‹#›</a:t>
            </a:fld>
            <a:endParaRPr kumimoji="1" lang="ja-JP" altLang="en-US"/>
          </a:p>
        </p:txBody>
      </p:sp>
    </p:spTree>
    <p:extLst>
      <p:ext uri="{BB962C8B-B14F-4D97-AF65-F5344CB8AC3E}">
        <p14:creationId xmlns:p14="http://schemas.microsoft.com/office/powerpoint/2010/main" val="334775231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t>Good afternoon, everyone. My name is </a:t>
            </a:r>
            <a:r>
              <a:rPr lang="en-US" altLang="ja-JP" dirty="0" err="1"/>
              <a:t>Motohiro</a:t>
            </a:r>
            <a:r>
              <a:rPr lang="en-US" altLang="ja-JP" dirty="0"/>
              <a:t> Sano, from Kyushu University.</a:t>
            </a:r>
          </a:p>
          <a:p>
            <a:endParaRPr lang="en-US" altLang="ja-JP" dirty="0"/>
          </a:p>
          <a:p>
            <a:r>
              <a:rPr lang="en-US" altLang="ja-JP" dirty="0"/>
              <a:t>Today, I'd like to share our research on carbon emissions / in the global textile supply chain — with a focus on Japan's final demand.</a:t>
            </a:r>
          </a:p>
          <a:p>
            <a:endParaRPr kumimoji="1" lang="ja-JP" altLang="en-US" dirty="0"/>
          </a:p>
        </p:txBody>
      </p:sp>
      <p:sp>
        <p:nvSpPr>
          <p:cNvPr id="4" name="スライド番号プレースホルダー 3"/>
          <p:cNvSpPr>
            <a:spLocks noGrp="1"/>
          </p:cNvSpPr>
          <p:nvPr>
            <p:ph type="sldNum" sz="quarter" idx="5"/>
          </p:nvPr>
        </p:nvSpPr>
        <p:spPr/>
        <p:txBody>
          <a:bodyPr/>
          <a:lstStyle/>
          <a:p>
            <a:fld id="{A817E2FB-96FC-4B40-8612-CB6EDE9A3D13}" type="slidenum">
              <a:rPr kumimoji="1" lang="ja-JP" altLang="en-US" smtClean="0"/>
              <a:t>1</a:t>
            </a:fld>
            <a:endParaRPr kumimoji="1" lang="ja-JP" altLang="en-US"/>
          </a:p>
        </p:txBody>
      </p:sp>
    </p:spTree>
    <p:extLst>
      <p:ext uri="{BB962C8B-B14F-4D97-AF65-F5344CB8AC3E}">
        <p14:creationId xmlns:p14="http://schemas.microsoft.com/office/powerpoint/2010/main" val="16811807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t>Now let me explain our methods.</a:t>
            </a:r>
            <a:endParaRPr kumimoji="1" lang="ja-JP" altLang="en-US" dirty="0"/>
          </a:p>
        </p:txBody>
      </p:sp>
      <p:sp>
        <p:nvSpPr>
          <p:cNvPr id="4" name="スライド番号プレースホルダー 3"/>
          <p:cNvSpPr>
            <a:spLocks noGrp="1"/>
          </p:cNvSpPr>
          <p:nvPr>
            <p:ph type="sldNum" sz="quarter" idx="5"/>
          </p:nvPr>
        </p:nvSpPr>
        <p:spPr/>
        <p:txBody>
          <a:bodyPr/>
          <a:lstStyle/>
          <a:p>
            <a:fld id="{A817E2FB-96FC-4B40-8612-CB6EDE9A3D13}" type="slidenum">
              <a:rPr kumimoji="1" lang="ja-JP" altLang="en-US" smtClean="0"/>
              <a:t>10</a:t>
            </a:fld>
            <a:endParaRPr kumimoji="1" lang="ja-JP" altLang="en-US"/>
          </a:p>
        </p:txBody>
      </p:sp>
    </p:spTree>
    <p:extLst>
      <p:ext uri="{BB962C8B-B14F-4D97-AF65-F5344CB8AC3E}">
        <p14:creationId xmlns:p14="http://schemas.microsoft.com/office/powerpoint/2010/main" val="6419573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t>To solve that questions, I use a multi-regional input-output model.</a:t>
            </a:r>
          </a:p>
          <a:p>
            <a:endParaRPr lang="en-US" altLang="ja-JP" dirty="0"/>
          </a:p>
          <a:p>
            <a:r>
              <a:rPr lang="en-US" altLang="ja-JP" dirty="0"/>
              <a:t>To put it simply: every product we buy requires raw materials / and parts from many countries. This table tracks those flows — basically / who buys from whom-and how much.</a:t>
            </a:r>
          </a:p>
          <a:p>
            <a:endParaRPr lang="en-US" altLang="ja-JP" dirty="0"/>
          </a:p>
          <a:p>
            <a:r>
              <a:rPr lang="en-US" altLang="ja-JP" dirty="0"/>
              <a:t>In this study, I focus on two key elements.</a:t>
            </a:r>
          </a:p>
          <a:p>
            <a:endParaRPr lang="en-US" altLang="ja-JP" dirty="0"/>
          </a:p>
          <a:p>
            <a:r>
              <a:rPr lang="en-US" altLang="ja-JP" dirty="0"/>
              <a:t>The First is the </a:t>
            </a:r>
            <a:r>
              <a:rPr lang="en-US" altLang="ja-JP" b="1" dirty="0"/>
              <a:t>final demand vector</a:t>
            </a:r>
            <a:r>
              <a:rPr lang="en-US" altLang="ja-JP" dirty="0"/>
              <a:t>, which represents where Japan imports its finished</a:t>
            </a:r>
            <a:r>
              <a:rPr lang="ja-JP" altLang="en-US" dirty="0"/>
              <a:t>　</a:t>
            </a:r>
            <a:r>
              <a:rPr lang="en-US" altLang="ja-JP" dirty="0"/>
              <a:t>clothing from.</a:t>
            </a:r>
          </a:p>
          <a:p>
            <a:endParaRPr lang="en-US" altLang="ja-JP" dirty="0"/>
          </a:p>
          <a:p>
            <a:r>
              <a:rPr lang="en-US" altLang="ja-JP" dirty="0"/>
              <a:t>The Second is the </a:t>
            </a:r>
            <a:r>
              <a:rPr lang="en-US" altLang="ja-JP" b="1" dirty="0"/>
              <a:t>intermediate input matrix</a:t>
            </a:r>
            <a:r>
              <a:rPr lang="en-US" altLang="ja-JP" dirty="0"/>
              <a:t>, which tracks / how raw materials — like cotton-or-fabric — move between industries and countries along the supply chain.</a:t>
            </a:r>
          </a:p>
          <a:p>
            <a:endParaRPr lang="en-US" altLang="ja-JP" dirty="0"/>
          </a:p>
          <a:p>
            <a:r>
              <a:rPr lang="en-US" altLang="ja-JP" dirty="0"/>
              <a:t>By changing these two elements, we can simulate / what happens when Japan shifts its sourcing.</a:t>
            </a:r>
          </a:p>
          <a:p>
            <a:endParaRPr lang="en-US" altLang="ja-JP" dirty="0"/>
          </a:p>
          <a:p>
            <a:r>
              <a:rPr lang="ja-JP" altLang="en-US" dirty="0"/>
              <a:t>メソドロジーの</a:t>
            </a:r>
            <a:r>
              <a:rPr lang="en-US" altLang="ja-JP" dirty="0"/>
              <a:t>over view</a:t>
            </a:r>
            <a:r>
              <a:rPr lang="ja-JP" altLang="en-US" dirty="0"/>
              <a:t>にする</a:t>
            </a:r>
            <a:endParaRPr lang="en-US" altLang="ja-JP" dirty="0"/>
          </a:p>
          <a:p>
            <a:r>
              <a:rPr lang="ja-JP" altLang="en-US" dirty="0"/>
              <a:t>Ｚの太字</a:t>
            </a:r>
            <a:endParaRPr lang="en-US" altLang="ja-JP" dirty="0"/>
          </a:p>
          <a:p>
            <a:r>
              <a:rPr lang="ja-JP" altLang="en-US" dirty="0"/>
              <a:t>赤→の　向き</a:t>
            </a:r>
            <a:endParaRPr lang="en-US" altLang="ja-JP" dirty="0"/>
          </a:p>
        </p:txBody>
      </p:sp>
      <p:sp>
        <p:nvSpPr>
          <p:cNvPr id="4" name="スライド番号プレースホルダー 3"/>
          <p:cNvSpPr>
            <a:spLocks noGrp="1"/>
          </p:cNvSpPr>
          <p:nvPr>
            <p:ph type="sldNum" sz="quarter" idx="5"/>
          </p:nvPr>
        </p:nvSpPr>
        <p:spPr/>
        <p:txBody>
          <a:bodyPr/>
          <a:lstStyle/>
          <a:p>
            <a:fld id="{A817E2FB-96FC-4B40-8612-CB6EDE9A3D13}" type="slidenum">
              <a:rPr kumimoji="1" lang="ja-JP" altLang="en-US" smtClean="0"/>
              <a:t>11</a:t>
            </a:fld>
            <a:endParaRPr kumimoji="1" lang="ja-JP" altLang="en-US"/>
          </a:p>
        </p:txBody>
      </p:sp>
    </p:spTree>
    <p:extLst>
      <p:ext uri="{BB962C8B-B14F-4D97-AF65-F5344CB8AC3E}">
        <p14:creationId xmlns:p14="http://schemas.microsoft.com/office/powerpoint/2010/main" val="7145373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t>My approach / mainly builds-on two existing studies.</a:t>
            </a:r>
          </a:p>
          <a:p>
            <a:endParaRPr lang="en-US" altLang="ja-JP" dirty="0"/>
          </a:p>
          <a:p>
            <a:r>
              <a:rPr lang="en-US" altLang="ja-JP" dirty="0"/>
              <a:t>Maeno de</a:t>
            </a:r>
            <a:r>
              <a:rPr lang="en-US" altLang="ja-JP" b="1" dirty="0"/>
              <a:t>ve</a:t>
            </a:r>
            <a:r>
              <a:rPr lang="en-US" altLang="ja-JP" dirty="0"/>
              <a:t>loped the Scenario-Based Extraction Method /and applied it to Japan's car industry. They found-that (supply chain changes) could cut emissions by 6.5%.</a:t>
            </a:r>
          </a:p>
          <a:p>
            <a:endParaRPr lang="en-US" altLang="ja-JP" dirty="0"/>
          </a:p>
          <a:p>
            <a:r>
              <a:rPr lang="en-US" altLang="ja-JP" dirty="0"/>
              <a:t>As well as </a:t>
            </a:r>
            <a:r>
              <a:rPr lang="ja-JP" altLang="en-US" dirty="0"/>
              <a:t>ながしま</a:t>
            </a:r>
            <a:r>
              <a:rPr lang="en-US" altLang="ja-JP" dirty="0"/>
              <a:t> / who identified the driving forces of embodied </a:t>
            </a:r>
            <a:r>
              <a:rPr kumimoji="1" lang="en-US" altLang="ja-JP" sz="1200" kern="1200" dirty="0">
                <a:solidFill>
                  <a:schemeClr val="tx1"/>
                </a:solidFill>
                <a:effectLst/>
                <a:latin typeface="+mn-lt"/>
                <a:ea typeface="+mn-ea"/>
                <a:cs typeface="+mn-cs"/>
              </a:rPr>
              <a:t> CO2 </a:t>
            </a:r>
            <a:r>
              <a:rPr lang="en-US" altLang="ja-JP" dirty="0"/>
              <a:t>emissions /from intermediate goods export, /finding that </a:t>
            </a:r>
            <a:r>
              <a:rPr kumimoji="1" lang="en-US" altLang="ja-JP" sz="1200" kern="1200" dirty="0">
                <a:solidFill>
                  <a:schemeClr val="tx1"/>
                </a:solidFill>
                <a:effectLst/>
                <a:latin typeface="+mn-lt"/>
                <a:ea typeface="+mn-ea"/>
                <a:cs typeface="+mn-cs"/>
              </a:rPr>
              <a:t>CO2</a:t>
            </a:r>
            <a:r>
              <a:rPr lang="en-US" altLang="ja-JP" dirty="0"/>
              <a:t> emissions spread through  (intermediate goods trade) and must be managed (across supply chains).</a:t>
            </a:r>
          </a:p>
          <a:p>
            <a:r>
              <a:rPr lang="en-US" altLang="ja-JP" dirty="0"/>
              <a:t>.</a:t>
            </a:r>
          </a:p>
          <a:p>
            <a:endParaRPr lang="en-US" altLang="ja-JP" dirty="0"/>
          </a:p>
          <a:p>
            <a:r>
              <a:rPr lang="en-US" altLang="ja-JP" dirty="0"/>
              <a:t>My contribution is to apply SEM method to the Japanese textile industry /and then, to address the unique structure of Japanese textile industry.</a:t>
            </a:r>
          </a:p>
          <a:p>
            <a:endParaRPr lang="en-US" altLang="ja-JP" dirty="0"/>
          </a:p>
          <a:p>
            <a:r>
              <a:rPr lang="en-US" altLang="ja-JP" dirty="0"/>
              <a:t>so this study </a:t>
            </a:r>
            <a:r>
              <a:rPr lang="en-US" altLang="ja-JP" b="1" dirty="0"/>
              <a:t>separately</a:t>
            </a:r>
            <a:r>
              <a:rPr lang="en-US" altLang="ja-JP" dirty="0"/>
              <a:t> analyze the effects of changing / </a:t>
            </a:r>
            <a:r>
              <a:rPr lang="en-US" altLang="ja-JP" i="1" dirty="0"/>
              <a:t>where finished goods come from</a:t>
            </a:r>
            <a:r>
              <a:rPr lang="en-US" altLang="ja-JP" dirty="0"/>
              <a:t> versus </a:t>
            </a:r>
            <a:r>
              <a:rPr lang="en-US" altLang="ja-JP" i="1" dirty="0"/>
              <a:t>where intermediate inputs come from</a:t>
            </a:r>
            <a:r>
              <a:rPr lang="en-US" altLang="ja-JP" dirty="0"/>
              <a:t>.</a:t>
            </a:r>
          </a:p>
          <a:p>
            <a:r>
              <a:rPr kumimoji="1" lang="en-US" altLang="ja-JP" dirty="0"/>
              <a:t>Z</a:t>
            </a:r>
            <a:endParaRPr kumimoji="1" lang="ja-JP" altLang="en-US" dirty="0"/>
          </a:p>
        </p:txBody>
      </p:sp>
      <p:sp>
        <p:nvSpPr>
          <p:cNvPr id="4" name="スライド番号プレースホルダー 3"/>
          <p:cNvSpPr>
            <a:spLocks noGrp="1"/>
          </p:cNvSpPr>
          <p:nvPr>
            <p:ph type="sldNum" sz="quarter" idx="5"/>
          </p:nvPr>
        </p:nvSpPr>
        <p:spPr/>
        <p:txBody>
          <a:bodyPr/>
          <a:lstStyle/>
          <a:p>
            <a:fld id="{A817E2FB-96FC-4B40-8612-CB6EDE9A3D13}" type="slidenum">
              <a:rPr kumimoji="1" lang="ja-JP" altLang="en-US" smtClean="0"/>
              <a:t>12</a:t>
            </a:fld>
            <a:endParaRPr kumimoji="1" lang="ja-JP" altLang="en-US"/>
          </a:p>
        </p:txBody>
      </p:sp>
    </p:spTree>
    <p:extLst>
      <p:ext uri="{BB962C8B-B14F-4D97-AF65-F5344CB8AC3E}">
        <p14:creationId xmlns:p14="http://schemas.microsoft.com/office/powerpoint/2010/main" val="36165227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t>This is the core equation.</a:t>
            </a:r>
          </a:p>
          <a:p>
            <a:endParaRPr lang="en-US" altLang="ja-JP" b="0" dirty="0"/>
          </a:p>
          <a:p>
            <a:r>
              <a:rPr lang="en-US" altLang="ja-JP" b="0" dirty="0"/>
              <a:t>Total emissions equal the emission factor multiplied by the Leontief inverse — which captures all the supply chain links </a:t>
            </a:r>
          </a:p>
          <a:p>
            <a:r>
              <a:rPr lang="en-US" altLang="ja-JP" b="0" dirty="0"/>
              <a:t>,and multiplied by final demand.</a:t>
            </a:r>
          </a:p>
          <a:p>
            <a:endParaRPr lang="en-US" altLang="ja-JP" dirty="0"/>
          </a:p>
          <a:p>
            <a:r>
              <a:rPr lang="en-US" altLang="ja-JP" b="1" dirty="0"/>
              <a:t>In simple terms: We multiplied (how much CO₂ each unit of output generates,) by (how much production is triggered by Japan‘s purchases), (by how much Japan actually buys.)</a:t>
            </a:r>
          </a:p>
          <a:p>
            <a:endParaRPr lang="en-US" altLang="ja-JP" b="1" dirty="0"/>
          </a:p>
          <a:p>
            <a:endParaRPr kumimoji="1" lang="ja-JP" altLang="en-US" dirty="0"/>
          </a:p>
        </p:txBody>
      </p:sp>
      <p:sp>
        <p:nvSpPr>
          <p:cNvPr id="4" name="スライド番号プレースホルダー 3"/>
          <p:cNvSpPr>
            <a:spLocks noGrp="1"/>
          </p:cNvSpPr>
          <p:nvPr>
            <p:ph type="sldNum" sz="quarter" idx="5"/>
          </p:nvPr>
        </p:nvSpPr>
        <p:spPr/>
        <p:txBody>
          <a:bodyPr/>
          <a:lstStyle/>
          <a:p>
            <a:fld id="{A817E2FB-96FC-4B40-8612-CB6EDE9A3D13}" type="slidenum">
              <a:rPr kumimoji="1" lang="ja-JP" altLang="en-US" smtClean="0"/>
              <a:t>13</a:t>
            </a:fld>
            <a:endParaRPr kumimoji="1" lang="ja-JP" altLang="en-US"/>
          </a:p>
        </p:txBody>
      </p:sp>
    </p:spTree>
    <p:extLst>
      <p:ext uri="{BB962C8B-B14F-4D97-AF65-F5344CB8AC3E}">
        <p14:creationId xmlns:p14="http://schemas.microsoft.com/office/powerpoint/2010/main" val="10661981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t>For data, I use two main sources.</a:t>
            </a:r>
          </a:p>
          <a:p>
            <a:endParaRPr lang="en-US" altLang="ja-JP" dirty="0"/>
          </a:p>
          <a:p>
            <a:r>
              <a:rPr lang="en-US" altLang="ja-JP" dirty="0"/>
              <a:t>First, the ADB Multi-Regional Input-Output Table, which covers 63 regions and 35 sectors from 2007 to 2021.</a:t>
            </a:r>
          </a:p>
          <a:p>
            <a:endParaRPr lang="en-US" altLang="ja-JP" dirty="0"/>
          </a:p>
          <a:p>
            <a:r>
              <a:rPr lang="en-US" altLang="ja-JP" dirty="0"/>
              <a:t>Second, (CO₂ emission intensity data )from (the International Energy Agency), standardized to the same classification system /used in the MRIO table by Maeno et al.(2022)</a:t>
            </a:r>
          </a:p>
          <a:p>
            <a:endParaRPr lang="en-US" altLang="ja-JP" dirty="0"/>
          </a:p>
          <a:p>
            <a:endParaRPr lang="en-US" altLang="ja-JP" dirty="0"/>
          </a:p>
          <a:p>
            <a:r>
              <a:rPr lang="en-US" altLang="ja-JP" dirty="0"/>
              <a:t>data</a:t>
            </a:r>
            <a:r>
              <a:rPr lang="ja-JP" altLang="en-US" dirty="0"/>
              <a:t>は別で作る</a:t>
            </a:r>
            <a:endParaRPr lang="en-US" altLang="ja-JP" dirty="0"/>
          </a:p>
        </p:txBody>
      </p:sp>
      <p:sp>
        <p:nvSpPr>
          <p:cNvPr id="4" name="スライド番号プレースホルダー 3"/>
          <p:cNvSpPr>
            <a:spLocks noGrp="1"/>
          </p:cNvSpPr>
          <p:nvPr>
            <p:ph type="sldNum" sz="quarter" idx="5"/>
          </p:nvPr>
        </p:nvSpPr>
        <p:spPr/>
        <p:txBody>
          <a:bodyPr/>
          <a:lstStyle/>
          <a:p>
            <a:fld id="{A817E2FB-96FC-4B40-8612-CB6EDE9A3D13}" type="slidenum">
              <a:rPr kumimoji="1" lang="ja-JP" altLang="en-US" smtClean="0"/>
              <a:t>14</a:t>
            </a:fld>
            <a:endParaRPr kumimoji="1" lang="ja-JP" altLang="en-US"/>
          </a:p>
        </p:txBody>
      </p:sp>
    </p:spTree>
    <p:extLst>
      <p:ext uri="{BB962C8B-B14F-4D97-AF65-F5344CB8AC3E}">
        <p14:creationId xmlns:p14="http://schemas.microsoft.com/office/powerpoint/2010/main" val="299512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C108D7-7E98-FE04-B154-09C5E394A71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84E58D8B-687E-CC7D-619C-356DB1171892}"/>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DFF43822-D394-6147-76F3-474E3B38B4BB}"/>
              </a:ext>
            </a:extLst>
          </p:cNvPr>
          <p:cNvSpPr>
            <a:spLocks noGrp="1"/>
          </p:cNvSpPr>
          <p:nvPr>
            <p:ph type="body" idx="1"/>
          </p:nvPr>
        </p:nvSpPr>
        <p:spPr/>
        <p:txBody>
          <a:bodyPr/>
          <a:lstStyle/>
          <a:p>
            <a:r>
              <a:rPr lang="en-US" altLang="ja-JP" dirty="0"/>
              <a:t>To do this, I use a multi-regional input-output model.</a:t>
            </a:r>
          </a:p>
          <a:p>
            <a:endParaRPr lang="en-US" altLang="ja-JP" dirty="0"/>
          </a:p>
          <a:p>
            <a:r>
              <a:rPr lang="en-US" altLang="ja-JP" dirty="0"/>
              <a:t>To put it simply: every product we buy requires raw materials / and parts from many countries. This table tracks those flows — basically / who buys from whom-and how much.</a:t>
            </a:r>
          </a:p>
          <a:p>
            <a:endParaRPr lang="en-US" altLang="ja-JP" dirty="0"/>
          </a:p>
          <a:p>
            <a:r>
              <a:rPr lang="en-US" altLang="ja-JP" dirty="0"/>
              <a:t>In this study, I focus on two key elements.</a:t>
            </a:r>
          </a:p>
          <a:p>
            <a:endParaRPr lang="en-US" altLang="ja-JP" dirty="0"/>
          </a:p>
          <a:p>
            <a:r>
              <a:rPr lang="en-US" altLang="ja-JP" dirty="0"/>
              <a:t>The First is the </a:t>
            </a:r>
            <a:r>
              <a:rPr lang="en-US" altLang="ja-JP" b="1" dirty="0"/>
              <a:t>final demand vector</a:t>
            </a:r>
            <a:r>
              <a:rPr lang="en-US" altLang="ja-JP" dirty="0"/>
              <a:t>, which represents where Japan imports its finished</a:t>
            </a:r>
            <a:r>
              <a:rPr lang="ja-JP" altLang="en-US" dirty="0"/>
              <a:t>　</a:t>
            </a:r>
            <a:r>
              <a:rPr lang="en-US" altLang="ja-JP" dirty="0"/>
              <a:t>clothing from.</a:t>
            </a:r>
          </a:p>
          <a:p>
            <a:endParaRPr lang="en-US" altLang="ja-JP" dirty="0"/>
          </a:p>
          <a:p>
            <a:r>
              <a:rPr lang="en-US" altLang="ja-JP" dirty="0"/>
              <a:t>The Second is the </a:t>
            </a:r>
            <a:r>
              <a:rPr lang="en-US" altLang="ja-JP" b="1" dirty="0"/>
              <a:t>intermediate input matrix</a:t>
            </a:r>
            <a:r>
              <a:rPr lang="en-US" altLang="ja-JP" dirty="0"/>
              <a:t>, which tracks / how raw materials — like cotton-or-fabric — move between industries and countries along the supply chain.</a:t>
            </a:r>
          </a:p>
          <a:p>
            <a:endParaRPr lang="en-US" altLang="ja-JP" dirty="0"/>
          </a:p>
          <a:p>
            <a:r>
              <a:rPr lang="en-US" altLang="ja-JP" dirty="0"/>
              <a:t>By changing these two elements, we can simulate / what happens when Japan shifts its sourcing.</a:t>
            </a:r>
          </a:p>
          <a:p>
            <a:endParaRPr lang="en-US" altLang="ja-JP" dirty="0"/>
          </a:p>
          <a:p>
            <a:r>
              <a:rPr lang="ja-JP" altLang="en-US" dirty="0"/>
              <a:t>メソドロジーの</a:t>
            </a:r>
            <a:r>
              <a:rPr lang="en-US" altLang="ja-JP" dirty="0"/>
              <a:t>over view</a:t>
            </a:r>
            <a:r>
              <a:rPr lang="ja-JP" altLang="en-US" dirty="0"/>
              <a:t>にする</a:t>
            </a:r>
            <a:endParaRPr lang="en-US" altLang="ja-JP" dirty="0"/>
          </a:p>
          <a:p>
            <a:r>
              <a:rPr lang="ja-JP" altLang="en-US" dirty="0"/>
              <a:t>Ｚの太字</a:t>
            </a:r>
            <a:endParaRPr lang="en-US" altLang="ja-JP" dirty="0"/>
          </a:p>
          <a:p>
            <a:r>
              <a:rPr lang="ja-JP" altLang="en-US" dirty="0"/>
              <a:t>赤→の　向き</a:t>
            </a:r>
            <a:br>
              <a:rPr lang="en-US" altLang="ja-JP" dirty="0"/>
            </a:br>
            <a:endParaRPr lang="en-US" altLang="ja-JP" dirty="0"/>
          </a:p>
          <a:p>
            <a:endParaRPr kumimoji="1" lang="ja-JP" altLang="en-US" dirty="0"/>
          </a:p>
        </p:txBody>
      </p:sp>
      <p:sp>
        <p:nvSpPr>
          <p:cNvPr id="4" name="スライド番号プレースホルダー 3">
            <a:extLst>
              <a:ext uri="{FF2B5EF4-FFF2-40B4-BE49-F238E27FC236}">
                <a16:creationId xmlns:a16="http://schemas.microsoft.com/office/drawing/2014/main" id="{4CD8C9B4-9A4A-6370-C58C-77336B33A5A0}"/>
              </a:ext>
            </a:extLst>
          </p:cNvPr>
          <p:cNvSpPr>
            <a:spLocks noGrp="1"/>
          </p:cNvSpPr>
          <p:nvPr>
            <p:ph type="sldNum" sz="quarter" idx="5"/>
          </p:nvPr>
        </p:nvSpPr>
        <p:spPr/>
        <p:txBody>
          <a:bodyPr/>
          <a:lstStyle/>
          <a:p>
            <a:fld id="{A817E2FB-96FC-4B40-8612-CB6EDE9A3D13}" type="slidenum">
              <a:rPr kumimoji="1" lang="ja-JP" altLang="en-US" smtClean="0"/>
              <a:t>15</a:t>
            </a:fld>
            <a:endParaRPr kumimoji="1" lang="ja-JP" altLang="en-US"/>
          </a:p>
        </p:txBody>
      </p:sp>
    </p:spTree>
    <p:extLst>
      <p:ext uri="{BB962C8B-B14F-4D97-AF65-F5344CB8AC3E}">
        <p14:creationId xmlns:p14="http://schemas.microsoft.com/office/powerpoint/2010/main" val="1635682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i="0" kern="1200" dirty="0">
                <a:solidFill>
                  <a:schemeClr val="tx1"/>
                </a:solidFill>
                <a:effectLst/>
                <a:latin typeface="+mn-lt"/>
                <a:ea typeface="+mn-ea"/>
                <a:cs typeface="+mn-cs"/>
              </a:rPr>
              <a:t>This is Scenario 1.</a:t>
            </a:r>
          </a:p>
          <a:p>
            <a:br>
              <a:rPr kumimoji="1" lang="en-US" altLang="ja-JP" sz="1200" b="0" i="0" kern="1200" dirty="0">
                <a:solidFill>
                  <a:schemeClr val="tx1"/>
                </a:solidFill>
                <a:effectLst/>
                <a:latin typeface="+mn-lt"/>
                <a:ea typeface="+mn-ea"/>
                <a:cs typeface="+mn-cs"/>
              </a:rPr>
            </a:br>
            <a:r>
              <a:rPr kumimoji="1" lang="en-US" altLang="ja-JP" sz="1200" b="1" i="0" kern="1200" dirty="0">
                <a:solidFill>
                  <a:schemeClr val="tx1"/>
                </a:solidFill>
                <a:effectLst/>
                <a:latin typeface="+mn-lt"/>
                <a:ea typeface="+mn-ea"/>
                <a:cs typeface="+mn-cs"/>
              </a:rPr>
              <a:t>Scenario 1 asks what happens if Japan increases domestic sourcing of</a:t>
            </a:r>
            <a:r>
              <a:rPr kumimoji="1" lang="ja-JP" altLang="en-US" sz="1200" b="1" i="0" kern="1200" dirty="0">
                <a:solidFill>
                  <a:schemeClr val="tx1"/>
                </a:solidFill>
                <a:effectLst/>
                <a:latin typeface="+mn-lt"/>
                <a:ea typeface="+mn-ea"/>
                <a:cs typeface="+mn-cs"/>
              </a:rPr>
              <a:t>（</a:t>
            </a:r>
            <a:r>
              <a:rPr kumimoji="1" lang="en-US" altLang="ja-JP" sz="1200" b="1" i="0" kern="1200" dirty="0">
                <a:solidFill>
                  <a:schemeClr val="tx1"/>
                </a:solidFill>
                <a:effectLst/>
                <a:latin typeface="+mn-lt"/>
                <a:ea typeface="+mn-ea"/>
                <a:cs typeface="+mn-cs"/>
              </a:rPr>
              <a:t> textile-intermediate inputs) / by 1%.</a:t>
            </a:r>
          </a:p>
          <a:p>
            <a:endParaRPr kumimoji="1" lang="en-US" altLang="ja-JP" sz="1200" b="0" i="0" kern="1200" dirty="0">
              <a:solidFill>
                <a:schemeClr val="tx1"/>
              </a:solidFill>
              <a:effectLst/>
              <a:latin typeface="+mn-lt"/>
              <a:ea typeface="+mn-ea"/>
              <a:cs typeface="+mn-cs"/>
            </a:endParaRPr>
          </a:p>
          <a:p>
            <a:r>
              <a:rPr kumimoji="1" lang="en-US" altLang="ja-JP" sz="1200" b="0" i="0" kern="1200" dirty="0">
                <a:solidFill>
                  <a:schemeClr val="tx1"/>
                </a:solidFill>
                <a:effectLst/>
                <a:latin typeface="+mn-lt"/>
                <a:ea typeface="+mn-ea"/>
                <a:cs typeface="+mn-cs"/>
              </a:rPr>
              <a:t>In the equation, ”A” means the intermediate input coefficient.</a:t>
            </a:r>
            <a:br>
              <a:rPr kumimoji="1" lang="en-US" altLang="ja-JP" sz="1200" b="0" i="0" kern="1200" dirty="0">
                <a:solidFill>
                  <a:schemeClr val="tx1"/>
                </a:solidFill>
                <a:effectLst/>
                <a:latin typeface="+mn-lt"/>
                <a:ea typeface="+mn-ea"/>
                <a:cs typeface="+mn-cs"/>
              </a:rPr>
            </a:br>
            <a:r>
              <a:rPr kumimoji="1" lang="en-US" altLang="ja-JP" sz="1200" b="0" i="0" kern="1200" dirty="0">
                <a:solidFill>
                  <a:schemeClr val="tx1"/>
                </a:solidFill>
                <a:effectLst/>
                <a:latin typeface="+mn-lt"/>
                <a:ea typeface="+mn-ea"/>
                <a:cs typeface="+mn-cs"/>
              </a:rPr>
              <a:t>This shows how much input / an industry buys from a specific sector and-country.</a:t>
            </a:r>
          </a:p>
          <a:p>
            <a:br>
              <a:rPr kumimoji="1" lang="en-US" altLang="ja-JP" sz="1200" b="0" i="0" kern="1200" dirty="0">
                <a:solidFill>
                  <a:schemeClr val="tx1"/>
                </a:solidFill>
                <a:effectLst/>
                <a:latin typeface="+mn-lt"/>
                <a:ea typeface="+mn-ea"/>
                <a:cs typeface="+mn-cs"/>
              </a:rPr>
            </a:br>
            <a:r>
              <a:rPr kumimoji="1" lang="en-US" altLang="ja-JP" sz="1200" b="0" i="0" kern="1200" dirty="0">
                <a:solidFill>
                  <a:schemeClr val="tx1"/>
                </a:solidFill>
                <a:effectLst/>
                <a:latin typeface="+mn-lt"/>
                <a:ea typeface="+mn-ea"/>
                <a:cs typeface="+mn-cs"/>
              </a:rPr>
              <a:t>The symbol ”</a:t>
            </a:r>
            <a:r>
              <a:rPr kumimoji="1" lang="en-US" altLang="ja-JP" sz="1200" b="0" i="0" kern="1200" dirty="0" err="1">
                <a:solidFill>
                  <a:schemeClr val="tx1"/>
                </a:solidFill>
                <a:effectLst/>
                <a:latin typeface="+mn-lt"/>
                <a:ea typeface="+mn-ea"/>
                <a:cs typeface="+mn-cs"/>
              </a:rPr>
              <a:t>a_bar</a:t>
            </a:r>
            <a:r>
              <a:rPr kumimoji="1" lang="en-US" altLang="ja-JP" sz="1200" b="0" i="0" kern="1200" dirty="0">
                <a:solidFill>
                  <a:schemeClr val="tx1"/>
                </a:solidFill>
                <a:effectLst/>
                <a:latin typeface="+mn-lt"/>
                <a:ea typeface="+mn-ea"/>
                <a:cs typeface="+mn-cs"/>
              </a:rPr>
              <a:t>” means the new coefficient after-applying this scenario.</a:t>
            </a:r>
          </a:p>
          <a:p>
            <a:endParaRPr kumimoji="1" lang="en-US" altLang="ja-JP" sz="1200" b="0" i="0" kern="1200" dirty="0">
              <a:solidFill>
                <a:schemeClr val="tx1"/>
              </a:solidFill>
              <a:effectLst/>
              <a:latin typeface="+mn-lt"/>
              <a:ea typeface="+mn-ea"/>
              <a:cs typeface="+mn-cs"/>
            </a:endParaRPr>
          </a:p>
          <a:p>
            <a:r>
              <a:rPr kumimoji="1" lang="en-US" altLang="ja-JP" sz="1200" b="0" i="0" kern="1200" dirty="0">
                <a:solidFill>
                  <a:schemeClr val="tx1"/>
                </a:solidFill>
                <a:effectLst/>
                <a:latin typeface="+mn-lt"/>
                <a:ea typeface="+mn-ea"/>
                <a:cs typeface="+mn-cs"/>
              </a:rPr>
              <a:t>Let me explain the notation briefly.</a:t>
            </a:r>
          </a:p>
          <a:p>
            <a:br>
              <a:rPr kumimoji="1" lang="en-US" altLang="ja-JP" sz="1200" b="0" i="0" kern="1200" dirty="0">
                <a:solidFill>
                  <a:schemeClr val="tx1"/>
                </a:solidFill>
                <a:effectLst/>
                <a:latin typeface="+mn-lt"/>
                <a:ea typeface="+mn-ea"/>
                <a:cs typeface="+mn-cs"/>
              </a:rPr>
            </a:br>
            <a:r>
              <a:rPr kumimoji="1" lang="en-US" altLang="ja-JP" sz="1200" b="1" i="0" kern="1200" dirty="0">
                <a:solidFill>
                  <a:schemeClr val="tx1"/>
                </a:solidFill>
                <a:effectLst/>
                <a:latin typeface="+mn-lt"/>
                <a:ea typeface="+mn-ea"/>
                <a:cs typeface="+mn-cs"/>
              </a:rPr>
              <a:t>textile</a:t>
            </a:r>
            <a:r>
              <a:rPr kumimoji="1" lang="en-US" altLang="ja-JP" sz="1200" b="0" i="0" kern="1200" dirty="0">
                <a:solidFill>
                  <a:schemeClr val="tx1"/>
                </a:solidFill>
                <a:effectLst/>
                <a:latin typeface="+mn-lt"/>
                <a:ea typeface="+mn-ea"/>
                <a:cs typeface="+mn-cs"/>
              </a:rPr>
              <a:t> means the textile sector.</a:t>
            </a:r>
            <a:br>
              <a:rPr kumimoji="1" lang="en-US" altLang="ja-JP" sz="1200" b="0" i="0" kern="1200" dirty="0">
                <a:solidFill>
                  <a:schemeClr val="tx1"/>
                </a:solidFill>
                <a:effectLst/>
                <a:latin typeface="+mn-lt"/>
                <a:ea typeface="+mn-ea"/>
                <a:cs typeface="+mn-cs"/>
              </a:rPr>
            </a:br>
            <a:r>
              <a:rPr kumimoji="1" lang="en-US" altLang="ja-JP" sz="1200" b="0" i="0" kern="1200" dirty="0">
                <a:solidFill>
                  <a:schemeClr val="tx1"/>
                </a:solidFill>
                <a:effectLst/>
                <a:latin typeface="+mn-lt"/>
                <a:ea typeface="+mn-ea"/>
                <a:cs typeface="+mn-cs"/>
              </a:rPr>
              <a:t>“j” is the receiving industry in Japan.</a:t>
            </a:r>
            <a:br>
              <a:rPr kumimoji="1" lang="en-US" altLang="ja-JP" sz="1200" b="0" i="0" kern="1200" dirty="0">
                <a:solidFill>
                  <a:schemeClr val="tx1"/>
                </a:solidFill>
                <a:effectLst/>
                <a:latin typeface="+mn-lt"/>
                <a:ea typeface="+mn-ea"/>
                <a:cs typeface="+mn-cs"/>
              </a:rPr>
            </a:br>
            <a:r>
              <a:rPr kumimoji="1" lang="en-US" altLang="ja-JP" sz="1200" b="0" i="0" kern="1200" dirty="0">
                <a:solidFill>
                  <a:schemeClr val="tx1"/>
                </a:solidFill>
                <a:effectLst/>
                <a:latin typeface="+mn-lt"/>
                <a:ea typeface="+mn-ea"/>
                <a:cs typeface="+mn-cs"/>
              </a:rPr>
              <a:t>“r” is the supplying country.</a:t>
            </a:r>
            <a:br>
              <a:rPr kumimoji="1" lang="en-US" altLang="ja-JP" sz="1200" b="0" i="0" kern="1200" dirty="0">
                <a:solidFill>
                  <a:schemeClr val="tx1"/>
                </a:solidFill>
                <a:effectLst/>
                <a:latin typeface="+mn-lt"/>
                <a:ea typeface="+mn-ea"/>
                <a:cs typeface="+mn-cs"/>
              </a:rPr>
            </a:br>
            <a:r>
              <a:rPr kumimoji="1" lang="en-US" altLang="ja-JP" sz="1200" b="0" i="0" kern="1200" dirty="0">
                <a:solidFill>
                  <a:schemeClr val="tx1"/>
                </a:solidFill>
                <a:effectLst/>
                <a:latin typeface="+mn-lt"/>
                <a:ea typeface="+mn-ea"/>
                <a:cs typeface="+mn-cs"/>
              </a:rPr>
              <a:t>And </a:t>
            </a:r>
            <a:r>
              <a:rPr kumimoji="1" lang="en-US" altLang="ja-JP" sz="1200" b="1" i="0" kern="1200" dirty="0">
                <a:solidFill>
                  <a:schemeClr val="tx1"/>
                </a:solidFill>
                <a:effectLst/>
                <a:latin typeface="+mn-lt"/>
                <a:ea typeface="+mn-ea"/>
                <a:cs typeface="+mn-cs"/>
              </a:rPr>
              <a:t>JPN</a:t>
            </a:r>
            <a:r>
              <a:rPr kumimoji="1" lang="en-US" altLang="ja-JP" sz="1200" b="0" i="0" kern="1200" dirty="0">
                <a:solidFill>
                  <a:schemeClr val="tx1"/>
                </a:solidFill>
                <a:effectLst/>
                <a:latin typeface="+mn-lt"/>
                <a:ea typeface="+mn-ea"/>
                <a:cs typeface="+mn-cs"/>
              </a:rPr>
              <a:t> means Japan.</a:t>
            </a:r>
          </a:p>
          <a:p>
            <a:endParaRPr kumimoji="1" lang="en-US" altLang="ja-JP" sz="1200" b="0" i="0" kern="1200" dirty="0">
              <a:solidFill>
                <a:schemeClr val="tx1"/>
              </a:solidFill>
              <a:effectLst/>
              <a:latin typeface="+mn-lt"/>
              <a:ea typeface="+mn-ea"/>
              <a:cs typeface="+mn-cs"/>
            </a:endParaRPr>
          </a:p>
          <a:p>
            <a:r>
              <a:rPr kumimoji="1" lang="en-US" altLang="ja-JP" sz="1200" b="0" i="0" kern="1200" dirty="0">
                <a:solidFill>
                  <a:schemeClr val="tx1"/>
                </a:solidFill>
                <a:effectLst/>
                <a:latin typeface="+mn-lt"/>
                <a:ea typeface="+mn-ea"/>
                <a:cs typeface="+mn-cs"/>
              </a:rPr>
              <a:t>So, </a:t>
            </a:r>
            <a:r>
              <a:rPr kumimoji="1" lang="en-US" altLang="ja-JP" sz="1200" b="1" i="0" kern="1200" dirty="0">
                <a:solidFill>
                  <a:schemeClr val="tx1"/>
                </a:solidFill>
                <a:effectLst/>
                <a:latin typeface="+mn-lt"/>
                <a:ea typeface="+mn-ea"/>
                <a:cs typeface="+mn-cs"/>
              </a:rPr>
              <a:t>this term here</a:t>
            </a:r>
            <a:r>
              <a:rPr kumimoji="1" lang="en-US" altLang="ja-JP" sz="1200" b="0" i="0" kern="1200" dirty="0">
                <a:solidFill>
                  <a:schemeClr val="tx1"/>
                </a:solidFill>
                <a:effectLst/>
                <a:latin typeface="+mn-lt"/>
                <a:ea typeface="+mn-ea"/>
                <a:cs typeface="+mn-cs"/>
              </a:rPr>
              <a:t> </a:t>
            </a:r>
            <a:r>
              <a:rPr kumimoji="1" lang="en-US" altLang="ja-JP" sz="1200" b="0" i="1" kern="1200" dirty="0">
                <a:solidFill>
                  <a:schemeClr val="tx1"/>
                </a:solidFill>
                <a:effectLst/>
                <a:latin typeface="+mn-lt"/>
                <a:ea typeface="+mn-ea"/>
                <a:cs typeface="+mn-cs"/>
              </a:rPr>
              <a:t>(</a:t>
            </a:r>
            <a:r>
              <a:rPr kumimoji="1" lang="en-US" altLang="ja-JP" sz="1200" b="0" i="1" kern="1200" dirty="0">
                <a:solidFill>
                  <a:srgbClr val="C00000"/>
                </a:solidFill>
                <a:effectLst/>
                <a:latin typeface="+mn-lt"/>
                <a:ea typeface="+mn-ea"/>
                <a:cs typeface="+mn-cs"/>
              </a:rPr>
              <a:t>1</a:t>
            </a:r>
            <a:r>
              <a:rPr kumimoji="1" lang="ja-JP" altLang="en-US" sz="1200" b="0" i="1" kern="1200" dirty="0">
                <a:solidFill>
                  <a:srgbClr val="C00000"/>
                </a:solidFill>
                <a:effectLst/>
                <a:latin typeface="+mn-lt"/>
                <a:ea typeface="+mn-ea"/>
                <a:cs typeface="+mn-cs"/>
              </a:rPr>
              <a:t>つ目の項を指す</a:t>
            </a:r>
            <a:r>
              <a:rPr kumimoji="1" lang="en-US" altLang="ja-JP" sz="1200" b="0" i="1" kern="1200" dirty="0">
                <a:solidFill>
                  <a:schemeClr val="tx1"/>
                </a:solidFill>
                <a:effectLst/>
                <a:latin typeface="+mn-lt"/>
                <a:ea typeface="+mn-ea"/>
                <a:cs typeface="+mn-cs"/>
              </a:rPr>
              <a:t>)</a:t>
            </a:r>
            <a:r>
              <a:rPr kumimoji="1" lang="en-US" altLang="ja-JP" sz="1200" b="0" i="0" kern="1200" dirty="0">
                <a:solidFill>
                  <a:schemeClr val="tx1"/>
                </a:solidFill>
                <a:effectLst/>
                <a:latin typeface="+mn-lt"/>
                <a:ea typeface="+mn-ea"/>
                <a:cs typeface="+mn-cs"/>
              </a:rPr>
              <a:t>, , means the updated input coefficient from Japan’s textile sector / to industry ”j” in Japan.</a:t>
            </a:r>
          </a:p>
          <a:p>
            <a:br>
              <a:rPr kumimoji="1" lang="en-US" altLang="ja-JP" sz="1200" b="0" i="0" kern="1200" dirty="0">
                <a:solidFill>
                  <a:schemeClr val="tx1"/>
                </a:solidFill>
                <a:effectLst/>
                <a:latin typeface="+mn-lt"/>
                <a:ea typeface="+mn-ea"/>
                <a:cs typeface="+mn-cs"/>
              </a:rPr>
            </a:br>
            <a:r>
              <a:rPr kumimoji="1" lang="en-US" altLang="ja-JP" sz="1200" b="0" i="0" kern="1200" dirty="0">
                <a:solidFill>
                  <a:schemeClr val="tx1"/>
                </a:solidFill>
                <a:effectLst/>
                <a:latin typeface="+mn-lt"/>
                <a:ea typeface="+mn-ea"/>
                <a:cs typeface="+mn-cs"/>
              </a:rPr>
              <a:t>And </a:t>
            </a:r>
            <a:r>
              <a:rPr kumimoji="1" lang="en-US" altLang="ja-JP" sz="1200" b="1" i="0" kern="1200" dirty="0">
                <a:solidFill>
                  <a:schemeClr val="tx1"/>
                </a:solidFill>
                <a:effectLst/>
                <a:latin typeface="+mn-lt"/>
                <a:ea typeface="+mn-ea"/>
                <a:cs typeface="+mn-cs"/>
              </a:rPr>
              <a:t>this term here</a:t>
            </a:r>
            <a:r>
              <a:rPr kumimoji="1" lang="en-US" altLang="ja-JP" sz="1200" b="0" i="0" kern="1200" dirty="0">
                <a:solidFill>
                  <a:schemeClr val="tx1"/>
                </a:solidFill>
                <a:effectLst/>
                <a:latin typeface="+mn-lt"/>
                <a:ea typeface="+mn-ea"/>
                <a:cs typeface="+mn-cs"/>
              </a:rPr>
              <a:t> </a:t>
            </a:r>
            <a:r>
              <a:rPr kumimoji="1" lang="en-US" altLang="ja-JP" sz="1200" b="0" i="1" kern="1200" dirty="0">
                <a:solidFill>
                  <a:schemeClr val="tx1"/>
                </a:solidFill>
                <a:effectLst/>
                <a:latin typeface="+mn-lt"/>
                <a:ea typeface="+mn-ea"/>
                <a:cs typeface="+mn-cs"/>
              </a:rPr>
              <a:t>(2</a:t>
            </a:r>
            <a:r>
              <a:rPr kumimoji="1" lang="ja-JP" altLang="en-US" sz="1200" b="0" i="1" kern="1200" dirty="0">
                <a:solidFill>
                  <a:schemeClr val="tx1"/>
                </a:solidFill>
                <a:effectLst/>
                <a:latin typeface="+mn-lt"/>
                <a:ea typeface="+mn-ea"/>
                <a:cs typeface="+mn-cs"/>
              </a:rPr>
              <a:t>つ目の項を指す</a:t>
            </a:r>
            <a:r>
              <a:rPr kumimoji="1" lang="en-US" altLang="ja-JP" sz="1200" b="0" i="1" kern="1200" dirty="0">
                <a:solidFill>
                  <a:schemeClr val="tx1"/>
                </a:solidFill>
                <a:effectLst/>
                <a:latin typeface="+mn-lt"/>
                <a:ea typeface="+mn-ea"/>
                <a:cs typeface="+mn-cs"/>
              </a:rPr>
              <a:t>)</a:t>
            </a:r>
            <a:r>
              <a:rPr kumimoji="1" lang="en-US" altLang="ja-JP" sz="1200" b="0" i="0" kern="1200" dirty="0">
                <a:solidFill>
                  <a:schemeClr val="tx1"/>
                </a:solidFill>
                <a:effectLst/>
                <a:latin typeface="+mn-lt"/>
                <a:ea typeface="+mn-ea"/>
                <a:cs typeface="+mn-cs"/>
              </a:rPr>
              <a:t>, , means the input coefficient from the textile sector in country ”r” / to industry ”j” in Japan.</a:t>
            </a:r>
          </a:p>
          <a:p>
            <a:endParaRPr kumimoji="1" lang="en-US" altLang="ja-JP" sz="1200" b="0" i="0" kern="1200" dirty="0">
              <a:solidFill>
                <a:schemeClr val="tx1"/>
              </a:solidFill>
              <a:effectLst/>
              <a:latin typeface="+mn-lt"/>
              <a:ea typeface="+mn-ea"/>
              <a:cs typeface="+mn-cs"/>
            </a:endParaRPr>
          </a:p>
          <a:p>
            <a:r>
              <a:rPr kumimoji="1" lang="en-US" altLang="ja-JP" sz="1200" b="0" i="0" kern="1200" dirty="0">
                <a:solidFill>
                  <a:schemeClr val="tx1"/>
                </a:solidFill>
                <a:effectLst/>
                <a:latin typeface="+mn-lt"/>
                <a:ea typeface="+mn-ea"/>
                <a:cs typeface="+mn-cs"/>
              </a:rPr>
              <a:t>The first equation increases / the domestic input- coefficient.</a:t>
            </a:r>
            <a:br>
              <a:rPr kumimoji="1" lang="en-US" altLang="ja-JP" sz="1200" b="0" i="0" kern="1200" dirty="0">
                <a:solidFill>
                  <a:schemeClr val="tx1"/>
                </a:solidFill>
                <a:effectLst/>
                <a:latin typeface="+mn-lt"/>
                <a:ea typeface="+mn-ea"/>
                <a:cs typeface="+mn-cs"/>
              </a:rPr>
            </a:br>
            <a:r>
              <a:rPr kumimoji="1" lang="en-US" altLang="ja-JP" sz="1200" b="0" i="0" kern="1200" dirty="0">
                <a:solidFill>
                  <a:schemeClr val="tx1"/>
                </a:solidFill>
                <a:effectLst/>
                <a:latin typeface="+mn-lt"/>
                <a:ea typeface="+mn-ea"/>
                <a:cs typeface="+mn-cs"/>
              </a:rPr>
              <a:t>The increase is set-at </a:t>
            </a:r>
            <a:r>
              <a:rPr kumimoji="1" lang="en-US" altLang="ja-JP" sz="1200" b="1" i="0" kern="1200" dirty="0">
                <a:solidFill>
                  <a:schemeClr val="tx1"/>
                </a:solidFill>
                <a:effectLst/>
                <a:latin typeface="+mn-lt"/>
                <a:ea typeface="+mn-ea"/>
                <a:cs typeface="+mn-cs"/>
              </a:rPr>
              <a:t>1% of (the total textile intermediate inputs) that Japan originally imports from foreign countries</a:t>
            </a:r>
            <a:r>
              <a:rPr kumimoji="1" lang="en-US" altLang="ja-JP" sz="1200" b="0" i="0" kern="1200" dirty="0">
                <a:solidFill>
                  <a:schemeClr val="tx1"/>
                </a:solidFill>
                <a:effectLst/>
                <a:latin typeface="+mn-lt"/>
                <a:ea typeface="+mn-ea"/>
                <a:cs typeface="+mn-cs"/>
              </a:rPr>
              <a:t>.</a:t>
            </a:r>
          </a:p>
          <a:p>
            <a:br>
              <a:rPr kumimoji="1" lang="en-US" altLang="ja-JP" sz="1200" b="0" i="0" kern="1200" dirty="0">
                <a:solidFill>
                  <a:schemeClr val="tx1"/>
                </a:solidFill>
                <a:effectLst/>
                <a:latin typeface="+mn-lt"/>
                <a:ea typeface="+mn-ea"/>
                <a:cs typeface="+mn-cs"/>
              </a:rPr>
            </a:br>
            <a:r>
              <a:rPr kumimoji="1" lang="en-US" altLang="ja-JP" sz="1200" b="0" i="0" kern="1200" dirty="0">
                <a:solidFill>
                  <a:schemeClr val="tx1"/>
                </a:solidFill>
                <a:effectLst/>
                <a:latin typeface="+mn-lt"/>
                <a:ea typeface="+mn-ea"/>
                <a:cs typeface="+mn-cs"/>
              </a:rPr>
              <a:t>The second equation decreases (the foreign* input coefficients) by the same total amount.</a:t>
            </a:r>
          </a:p>
          <a:p>
            <a:br>
              <a:rPr kumimoji="1" lang="en-US" altLang="ja-JP" sz="1200" b="0" i="0" kern="1200" dirty="0">
                <a:solidFill>
                  <a:schemeClr val="tx1"/>
                </a:solidFill>
                <a:effectLst/>
                <a:latin typeface="+mn-lt"/>
                <a:ea typeface="+mn-ea"/>
                <a:cs typeface="+mn-cs"/>
              </a:rPr>
            </a:br>
            <a:r>
              <a:rPr kumimoji="1" lang="en-US" altLang="ja-JP" sz="1200" b="0" i="0" kern="1200" dirty="0">
                <a:solidFill>
                  <a:schemeClr val="tx1"/>
                </a:solidFill>
                <a:effectLst/>
                <a:latin typeface="+mn-lt"/>
                <a:ea typeface="+mn-ea"/>
                <a:cs typeface="+mn-cs"/>
              </a:rPr>
              <a:t>In other words, the reduction is distributed across foreign countries / in proportion to their original shares.</a:t>
            </a:r>
          </a:p>
          <a:p>
            <a:endParaRPr kumimoji="1" lang="en-US" altLang="ja-JP" sz="1200" b="0" i="0" kern="1200" dirty="0">
              <a:solidFill>
                <a:schemeClr val="tx1"/>
              </a:solidFill>
              <a:effectLst/>
              <a:latin typeface="+mn-lt"/>
              <a:ea typeface="+mn-ea"/>
              <a:cs typeface="+mn-cs"/>
            </a:endParaRPr>
          </a:p>
          <a:p>
            <a:r>
              <a:rPr kumimoji="1" lang="en-US" altLang="ja-JP" sz="1200" b="0" i="0" kern="1200" dirty="0">
                <a:solidFill>
                  <a:schemeClr val="tx1"/>
                </a:solidFill>
                <a:effectLst/>
                <a:latin typeface="+mn-lt"/>
                <a:ea typeface="+mn-ea"/>
                <a:cs typeface="+mn-cs"/>
              </a:rPr>
              <a:t>As a result, the total amount of inputs  </a:t>
            </a:r>
            <a:r>
              <a:rPr kumimoji="1" lang="en-US" altLang="ja-JP" sz="1200" b="1" i="0" kern="1200" dirty="0">
                <a:solidFill>
                  <a:schemeClr val="tx1"/>
                </a:solidFill>
                <a:effectLst/>
                <a:latin typeface="+mn-lt"/>
                <a:ea typeface="+mn-ea"/>
                <a:cs typeface="+mn-cs"/>
              </a:rPr>
              <a:t>re</a:t>
            </a:r>
            <a:r>
              <a:rPr kumimoji="1" lang="en-US" altLang="ja-JP" sz="1200" b="0" i="0" kern="1200" dirty="0">
                <a:solidFill>
                  <a:schemeClr val="tx1"/>
                </a:solidFill>
                <a:effectLst/>
                <a:latin typeface="+mn-lt"/>
                <a:ea typeface="+mn-ea"/>
                <a:cs typeface="+mn-cs"/>
              </a:rPr>
              <a:t>mains unchanged, / while the source shifts / from foreign countries to domestic suppliers in Japan.</a:t>
            </a:r>
          </a:p>
          <a:p>
            <a:endParaRPr kumimoji="1" lang="en-US" altLang="ja-JP" sz="1200" b="0" i="0" kern="1200" dirty="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A817E2FB-96FC-4B40-8612-CB6EDE9A3D13}" type="slidenum">
              <a:rPr kumimoji="1" lang="ja-JP" altLang="en-US" smtClean="0"/>
              <a:t>16</a:t>
            </a:fld>
            <a:endParaRPr kumimoji="1" lang="ja-JP" altLang="en-US"/>
          </a:p>
        </p:txBody>
      </p:sp>
    </p:spTree>
    <p:extLst>
      <p:ext uri="{BB962C8B-B14F-4D97-AF65-F5344CB8AC3E}">
        <p14:creationId xmlns:p14="http://schemas.microsoft.com/office/powerpoint/2010/main" val="30172616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i="0" kern="1200" dirty="0">
                <a:solidFill>
                  <a:schemeClr val="tx1"/>
                </a:solidFill>
                <a:effectLst/>
                <a:latin typeface="+mn-lt"/>
                <a:ea typeface="+mn-ea"/>
                <a:cs typeface="+mn-cs"/>
              </a:rPr>
              <a:t>This is Scenario 2.</a:t>
            </a:r>
          </a:p>
          <a:p>
            <a:br>
              <a:rPr kumimoji="1" lang="en-US" altLang="ja-JP" sz="1200" b="0" i="0" kern="1200" dirty="0">
                <a:solidFill>
                  <a:schemeClr val="tx1"/>
                </a:solidFill>
                <a:effectLst/>
                <a:latin typeface="+mn-lt"/>
                <a:ea typeface="+mn-ea"/>
                <a:cs typeface="+mn-cs"/>
              </a:rPr>
            </a:br>
            <a:r>
              <a:rPr kumimoji="1" lang="en-US" altLang="ja-JP" sz="1200" b="0" i="0" kern="1200" dirty="0">
                <a:solidFill>
                  <a:schemeClr val="tx1"/>
                </a:solidFill>
                <a:effectLst/>
                <a:latin typeface="+mn-lt"/>
                <a:ea typeface="+mn-ea"/>
                <a:cs typeface="+mn-cs"/>
              </a:rPr>
              <a:t>In Scenario 1, Japan increased domestic sourcing by 1%.</a:t>
            </a:r>
            <a:br>
              <a:rPr kumimoji="1" lang="en-US" altLang="ja-JP" sz="1200" b="0" i="0" kern="1200" dirty="0">
                <a:solidFill>
                  <a:schemeClr val="tx1"/>
                </a:solidFill>
                <a:effectLst/>
                <a:latin typeface="+mn-lt"/>
                <a:ea typeface="+mn-ea"/>
                <a:cs typeface="+mn-cs"/>
              </a:rPr>
            </a:br>
            <a:r>
              <a:rPr kumimoji="1" lang="en-US" altLang="ja-JP" sz="1200" b="0" i="0" kern="1200" dirty="0">
                <a:solidFill>
                  <a:schemeClr val="tx1"/>
                </a:solidFill>
                <a:effectLst/>
                <a:latin typeface="+mn-lt"/>
                <a:ea typeface="+mn-ea"/>
                <a:cs typeface="+mn-cs"/>
              </a:rPr>
              <a:t>In Scenario 2, Japan reduces textile inputs from China by 1% / and-replaces them with inputs from other countries. </a:t>
            </a:r>
          </a:p>
          <a:p>
            <a:endParaRPr kumimoji="1" lang="en-US" altLang="ja-JP" sz="1200" b="0" i="0" kern="1200" dirty="0">
              <a:solidFill>
                <a:schemeClr val="tx1"/>
              </a:solidFill>
              <a:effectLst/>
              <a:latin typeface="+mn-lt"/>
              <a:ea typeface="+mn-ea"/>
              <a:cs typeface="+mn-cs"/>
            </a:endParaRPr>
          </a:p>
          <a:p>
            <a:r>
              <a:rPr kumimoji="1" lang="en-US" altLang="ja-JP" dirty="0"/>
              <a:t>The definitions of the coefficients and notations are the same as the previous slide.</a:t>
            </a:r>
          </a:p>
          <a:p>
            <a:endParaRPr kumimoji="1" lang="en-US" altLang="ja-JP" dirty="0"/>
          </a:p>
          <a:p>
            <a:r>
              <a:rPr kumimoji="1" lang="en-US" altLang="ja-JP" dirty="0"/>
              <a:t>So, looking at the first equation, it reduces the input coefficient from China.</a:t>
            </a:r>
          </a:p>
          <a:p>
            <a:endParaRPr kumimoji="1" lang="en-US" altLang="ja-JP" dirty="0"/>
          </a:p>
          <a:p>
            <a:r>
              <a:rPr kumimoji="1" lang="en-US" altLang="ja-JP" dirty="0"/>
              <a:t>(1</a:t>
            </a:r>
            <a:r>
              <a:rPr kumimoji="1" lang="ja-JP" altLang="en-US" dirty="0"/>
              <a:t>つ目の式を指す）</a:t>
            </a:r>
            <a:endParaRPr kumimoji="1" lang="en-US" altLang="ja-JP" dirty="0"/>
          </a:p>
          <a:p>
            <a:r>
              <a:rPr kumimoji="1" lang="en-US" altLang="ja-JP" dirty="0"/>
              <a:t>More specifically, it multiplies / the original coefficient by 0.99. This means that Japan decreases textile intermediate inputs from China by 1%.</a:t>
            </a:r>
          </a:p>
          <a:p>
            <a:endParaRPr kumimoji="1" lang="en-US" altLang="ja-JP" dirty="0"/>
          </a:p>
          <a:p>
            <a:r>
              <a:rPr kumimoji="1" lang="ja-JP" altLang="en-US" dirty="0"/>
              <a:t>（</a:t>
            </a:r>
            <a:r>
              <a:rPr kumimoji="1" lang="en-US" altLang="ja-JP" dirty="0"/>
              <a:t>2</a:t>
            </a:r>
            <a:r>
              <a:rPr kumimoji="1" lang="ja-JP" altLang="en-US" dirty="0"/>
              <a:t>つ目の式を指す）</a:t>
            </a:r>
            <a:endParaRPr kumimoji="1" lang="en-US" altLang="ja-JP" dirty="0"/>
          </a:p>
          <a:p>
            <a:r>
              <a:rPr kumimoji="1" lang="en-US" altLang="ja-JP" dirty="0"/>
              <a:t>The second equation </a:t>
            </a:r>
            <a:r>
              <a:rPr kumimoji="1" lang="en-US" altLang="ja-JP" b="1" dirty="0"/>
              <a:t>re</a:t>
            </a:r>
            <a:r>
              <a:rPr kumimoji="1" lang="en-US" altLang="ja-JP" dirty="0"/>
              <a:t>allocates that 1% reduction to other foreign suppliers. The reduced amount is added to other countries in proportion to their original shares.</a:t>
            </a:r>
          </a:p>
          <a:p>
            <a:endParaRPr kumimoji="1" lang="en-US" altLang="ja-JP" dirty="0"/>
          </a:p>
          <a:p>
            <a:r>
              <a:rPr kumimoji="1" lang="en-US" altLang="ja-JP" dirty="0"/>
              <a:t>As a result, the total amount of textile intermediate inputs remains unchanged, but the sourcing structure changes.</a:t>
            </a:r>
          </a:p>
          <a:p>
            <a:endParaRPr kumimoji="1" lang="en-US" altLang="ja-JP" dirty="0"/>
          </a:p>
          <a:p>
            <a:r>
              <a:rPr kumimoji="1" lang="en-US" altLang="ja-JP" dirty="0"/>
              <a:t>Japan becomes less dependent on-China / and shifts part-of-its-sourcing to other countries.</a:t>
            </a:r>
          </a:p>
          <a:p>
            <a:endParaRPr kumimoji="1" lang="en-US" altLang="ja-JP" dirty="0"/>
          </a:p>
          <a:p>
            <a:r>
              <a:rPr kumimoji="1" lang="en-US" altLang="ja-JP" dirty="0"/>
              <a:t>A</a:t>
            </a:r>
            <a:r>
              <a:rPr kumimoji="1" lang="ja-JP" altLang="en-US" dirty="0"/>
              <a:t>は太字、シナリオのタイトルをもっとわかりやすく</a:t>
            </a:r>
          </a:p>
        </p:txBody>
      </p:sp>
      <p:sp>
        <p:nvSpPr>
          <p:cNvPr id="4" name="スライド番号プレースホルダー 3"/>
          <p:cNvSpPr>
            <a:spLocks noGrp="1"/>
          </p:cNvSpPr>
          <p:nvPr>
            <p:ph type="sldNum" sz="quarter" idx="5"/>
          </p:nvPr>
        </p:nvSpPr>
        <p:spPr/>
        <p:txBody>
          <a:bodyPr/>
          <a:lstStyle/>
          <a:p>
            <a:fld id="{A817E2FB-96FC-4B40-8612-CB6EDE9A3D13}" type="slidenum">
              <a:rPr kumimoji="1" lang="ja-JP" altLang="en-US" smtClean="0"/>
              <a:t>17</a:t>
            </a:fld>
            <a:endParaRPr kumimoji="1" lang="ja-JP" altLang="en-US"/>
          </a:p>
        </p:txBody>
      </p:sp>
    </p:spTree>
    <p:extLst>
      <p:ext uri="{BB962C8B-B14F-4D97-AF65-F5344CB8AC3E}">
        <p14:creationId xmlns:p14="http://schemas.microsoft.com/office/powerpoint/2010/main" val="31032046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9950E0-FE10-3E26-063C-86037397BF2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1A33659-C15B-D7DF-BD45-02AAD085B8B3}"/>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C60397E9-7B15-A33F-66D3-CECC11DC8895}"/>
              </a:ext>
            </a:extLst>
          </p:cNvPr>
          <p:cNvSpPr>
            <a:spLocks noGrp="1"/>
          </p:cNvSpPr>
          <p:nvPr>
            <p:ph type="body" idx="1"/>
          </p:nvPr>
        </p:nvSpPr>
        <p:spPr/>
        <p:txBody>
          <a:bodyPr/>
          <a:lstStyle/>
          <a:p>
            <a:r>
              <a:rPr lang="en-US" altLang="ja-JP" dirty="0"/>
              <a:t>To do this, I use a multi-regional input-output model.</a:t>
            </a:r>
          </a:p>
          <a:p>
            <a:endParaRPr lang="en-US" altLang="ja-JP" dirty="0"/>
          </a:p>
          <a:p>
            <a:r>
              <a:rPr lang="en-US" altLang="ja-JP" dirty="0"/>
              <a:t>To put it simply: every product we buy requires raw materials / and parts from many countries. This table tracks those flows — basically / who buys from whom-and how much.</a:t>
            </a:r>
          </a:p>
          <a:p>
            <a:endParaRPr lang="en-US" altLang="ja-JP" dirty="0"/>
          </a:p>
          <a:p>
            <a:r>
              <a:rPr lang="en-US" altLang="ja-JP" dirty="0"/>
              <a:t>In this study, I focus on two key elements.</a:t>
            </a:r>
          </a:p>
          <a:p>
            <a:endParaRPr lang="en-US" altLang="ja-JP" dirty="0"/>
          </a:p>
          <a:p>
            <a:r>
              <a:rPr lang="en-US" altLang="ja-JP" dirty="0"/>
              <a:t>The First is the </a:t>
            </a:r>
            <a:r>
              <a:rPr lang="en-US" altLang="ja-JP" b="1" dirty="0"/>
              <a:t>final demand vector</a:t>
            </a:r>
            <a:r>
              <a:rPr lang="en-US" altLang="ja-JP" dirty="0"/>
              <a:t>, which represents where Japan imports its finished</a:t>
            </a:r>
            <a:r>
              <a:rPr lang="ja-JP" altLang="en-US" dirty="0"/>
              <a:t>　</a:t>
            </a:r>
            <a:r>
              <a:rPr lang="en-US" altLang="ja-JP" dirty="0"/>
              <a:t>clothing from.</a:t>
            </a:r>
          </a:p>
          <a:p>
            <a:endParaRPr lang="en-US" altLang="ja-JP" dirty="0"/>
          </a:p>
          <a:p>
            <a:r>
              <a:rPr lang="en-US" altLang="ja-JP" dirty="0"/>
              <a:t>The Second is the </a:t>
            </a:r>
            <a:r>
              <a:rPr lang="en-US" altLang="ja-JP" b="1" dirty="0"/>
              <a:t>intermediate input matrix</a:t>
            </a:r>
            <a:r>
              <a:rPr lang="en-US" altLang="ja-JP" dirty="0"/>
              <a:t>, which tracks / how raw materials — like cotton-or-fabric — move between industries and countries along the supply chain.</a:t>
            </a:r>
          </a:p>
          <a:p>
            <a:endParaRPr lang="en-US" altLang="ja-JP" dirty="0"/>
          </a:p>
          <a:p>
            <a:r>
              <a:rPr lang="en-US" altLang="ja-JP" dirty="0"/>
              <a:t>By changing these two elements, we can simulate / what happens when Japan shifts its sourcing.</a:t>
            </a:r>
          </a:p>
          <a:p>
            <a:endParaRPr lang="en-US" altLang="ja-JP" dirty="0"/>
          </a:p>
          <a:p>
            <a:r>
              <a:rPr lang="ja-JP" altLang="en-US" dirty="0"/>
              <a:t>メソドロジーの</a:t>
            </a:r>
            <a:r>
              <a:rPr lang="en-US" altLang="ja-JP" dirty="0"/>
              <a:t>over view</a:t>
            </a:r>
            <a:r>
              <a:rPr lang="ja-JP" altLang="en-US" dirty="0"/>
              <a:t>にする</a:t>
            </a:r>
            <a:endParaRPr lang="en-US" altLang="ja-JP" dirty="0"/>
          </a:p>
          <a:p>
            <a:r>
              <a:rPr lang="ja-JP" altLang="en-US" dirty="0"/>
              <a:t>Ｚの太字</a:t>
            </a:r>
            <a:endParaRPr lang="en-US" altLang="ja-JP" dirty="0"/>
          </a:p>
          <a:p>
            <a:r>
              <a:rPr lang="ja-JP" altLang="en-US" dirty="0"/>
              <a:t>赤→の　向き</a:t>
            </a:r>
            <a:br>
              <a:rPr lang="en-US" altLang="ja-JP" dirty="0"/>
            </a:br>
            <a:endParaRPr lang="en-US" altLang="ja-JP" dirty="0"/>
          </a:p>
          <a:p>
            <a:endParaRPr kumimoji="1" lang="ja-JP" altLang="en-US" dirty="0"/>
          </a:p>
        </p:txBody>
      </p:sp>
      <p:sp>
        <p:nvSpPr>
          <p:cNvPr id="4" name="スライド番号プレースホルダー 3">
            <a:extLst>
              <a:ext uri="{FF2B5EF4-FFF2-40B4-BE49-F238E27FC236}">
                <a16:creationId xmlns:a16="http://schemas.microsoft.com/office/drawing/2014/main" id="{3DEB43FB-1FDD-DBDA-AD53-998E625D9F2A}"/>
              </a:ext>
            </a:extLst>
          </p:cNvPr>
          <p:cNvSpPr>
            <a:spLocks noGrp="1"/>
          </p:cNvSpPr>
          <p:nvPr>
            <p:ph type="sldNum" sz="quarter" idx="5"/>
          </p:nvPr>
        </p:nvSpPr>
        <p:spPr/>
        <p:txBody>
          <a:bodyPr/>
          <a:lstStyle/>
          <a:p>
            <a:fld id="{A817E2FB-96FC-4B40-8612-CB6EDE9A3D13}" type="slidenum">
              <a:rPr kumimoji="1" lang="ja-JP" altLang="en-US" smtClean="0"/>
              <a:t>18</a:t>
            </a:fld>
            <a:endParaRPr kumimoji="1" lang="ja-JP" altLang="en-US"/>
          </a:p>
        </p:txBody>
      </p:sp>
    </p:spTree>
    <p:extLst>
      <p:ext uri="{BB962C8B-B14F-4D97-AF65-F5344CB8AC3E}">
        <p14:creationId xmlns:p14="http://schemas.microsoft.com/office/powerpoint/2010/main" val="16683622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kern="1200" dirty="0">
                <a:solidFill>
                  <a:schemeClr val="tx1"/>
                </a:solidFill>
                <a:effectLst/>
                <a:latin typeface="+mn-lt"/>
                <a:ea typeface="+mn-ea"/>
                <a:cs typeface="+mn-cs"/>
              </a:rPr>
              <a:t>This is Scenario 3.</a:t>
            </a:r>
          </a:p>
          <a:p>
            <a:endParaRPr kumimoji="1" lang="en-US" altLang="ja-JP" sz="1200" kern="1200" dirty="0">
              <a:solidFill>
                <a:schemeClr val="tx1"/>
              </a:solidFill>
              <a:effectLst/>
              <a:latin typeface="+mn-lt"/>
              <a:ea typeface="+mn-ea"/>
              <a:cs typeface="+mn-cs"/>
            </a:endParaRPr>
          </a:p>
          <a:p>
            <a:r>
              <a:rPr kumimoji="1" lang="en-US" altLang="ja-JP" sz="1200" b="1" kern="1200" dirty="0">
                <a:solidFill>
                  <a:schemeClr val="tx1"/>
                </a:solidFill>
                <a:effectLst/>
                <a:latin typeface="+mn-lt"/>
                <a:ea typeface="+mn-ea"/>
                <a:cs typeface="+mn-cs"/>
              </a:rPr>
              <a:t>Scenario 3 asks what-happens / if Japan increases domestic sourcing of textile final demand by 1%.</a:t>
            </a:r>
          </a:p>
          <a:p>
            <a:endParaRPr kumimoji="1" lang="en-US" altLang="ja-JP" sz="1200" kern="1200" dirty="0">
              <a:solidFill>
                <a:schemeClr val="tx1"/>
              </a:solidFill>
              <a:effectLst/>
              <a:latin typeface="+mn-lt"/>
              <a:ea typeface="+mn-ea"/>
              <a:cs typeface="+mn-cs"/>
            </a:endParaRPr>
          </a:p>
          <a:p>
            <a:r>
              <a:rPr kumimoji="1" lang="en-US" altLang="ja-JP" sz="1200" b="1" kern="1200" dirty="0">
                <a:solidFill>
                  <a:schemeClr val="tx1"/>
                </a:solidFill>
                <a:effectLst/>
                <a:latin typeface="+mn-lt"/>
                <a:ea typeface="+mn-ea"/>
                <a:cs typeface="+mn-cs"/>
              </a:rPr>
              <a:t>In this equation, "f" means the final demand.</a:t>
            </a:r>
          </a:p>
          <a:p>
            <a:endParaRPr kumimoji="1" lang="en-US" altLang="ja-JP" sz="1200" kern="1200" dirty="0">
              <a:solidFill>
                <a:schemeClr val="tx1"/>
              </a:solidFill>
              <a:effectLst/>
              <a:latin typeface="+mn-lt"/>
              <a:ea typeface="+mn-ea"/>
              <a:cs typeface="+mn-cs"/>
            </a:endParaRPr>
          </a:p>
          <a:p>
            <a:r>
              <a:rPr kumimoji="1" lang="en-US" altLang="ja-JP" sz="1200" b="1" kern="1200" dirty="0">
                <a:solidFill>
                  <a:schemeClr val="tx1"/>
                </a:solidFill>
                <a:effectLst/>
                <a:latin typeface="+mn-lt"/>
                <a:ea typeface="+mn-ea"/>
                <a:cs typeface="+mn-cs"/>
              </a:rPr>
              <a:t>The symbol "</a:t>
            </a:r>
            <a:r>
              <a:rPr kumimoji="1" lang="en-US" altLang="ja-JP" sz="1200" b="1" kern="1200" dirty="0" err="1">
                <a:solidFill>
                  <a:schemeClr val="tx1"/>
                </a:solidFill>
                <a:effectLst/>
                <a:latin typeface="+mn-lt"/>
                <a:ea typeface="+mn-ea"/>
                <a:cs typeface="+mn-cs"/>
              </a:rPr>
              <a:t>f_bar</a:t>
            </a:r>
            <a:r>
              <a:rPr kumimoji="1" lang="en-US" altLang="ja-JP" sz="1200" b="1" kern="1200" dirty="0">
                <a:solidFill>
                  <a:schemeClr val="tx1"/>
                </a:solidFill>
                <a:effectLst/>
                <a:latin typeface="+mn-lt"/>
                <a:ea typeface="+mn-ea"/>
                <a:cs typeface="+mn-cs"/>
              </a:rPr>
              <a:t>" means the new ratio after applying this scenario.</a:t>
            </a:r>
          </a:p>
          <a:p>
            <a:endParaRPr kumimoji="1" lang="en-US" altLang="ja-JP" sz="1200" kern="1200" dirty="0">
              <a:solidFill>
                <a:schemeClr val="tx1"/>
              </a:solidFill>
              <a:effectLst/>
              <a:latin typeface="+mn-lt"/>
              <a:ea typeface="+mn-ea"/>
              <a:cs typeface="+mn-cs"/>
            </a:endParaRPr>
          </a:p>
          <a:p>
            <a:r>
              <a:rPr kumimoji="1" lang="en-US" altLang="ja-JP" sz="1200" b="1" kern="1200" dirty="0">
                <a:solidFill>
                  <a:schemeClr val="tx1"/>
                </a:solidFill>
                <a:effectLst/>
                <a:latin typeface="+mn-lt"/>
                <a:ea typeface="+mn-ea"/>
                <a:cs typeface="+mn-cs"/>
              </a:rPr>
              <a:t>The basic notation is the same as before.</a:t>
            </a:r>
          </a:p>
          <a:p>
            <a:endParaRPr kumimoji="1" lang="en-US" altLang="ja-JP" sz="1200" kern="1200" dirty="0">
              <a:solidFill>
                <a:schemeClr val="tx1"/>
              </a:solidFill>
              <a:effectLst/>
              <a:latin typeface="+mn-lt"/>
              <a:ea typeface="+mn-ea"/>
              <a:cs typeface="+mn-cs"/>
            </a:endParaRPr>
          </a:p>
          <a:p>
            <a:r>
              <a:rPr kumimoji="1" lang="en-US" altLang="ja-JP" sz="1200" b="1" kern="1200" dirty="0">
                <a:solidFill>
                  <a:schemeClr val="tx1"/>
                </a:solidFill>
                <a:effectLst/>
                <a:latin typeface="+mn-lt"/>
                <a:ea typeface="+mn-ea"/>
                <a:cs typeface="+mn-cs"/>
              </a:rPr>
              <a:t>So, this term here (1</a:t>
            </a:r>
            <a:r>
              <a:rPr kumimoji="1" lang="ja-JP" altLang="en-US" sz="1200" b="1" kern="1200" dirty="0">
                <a:solidFill>
                  <a:schemeClr val="tx1"/>
                </a:solidFill>
                <a:effectLst/>
                <a:latin typeface="+mn-lt"/>
                <a:ea typeface="+mn-ea"/>
                <a:cs typeface="+mn-cs"/>
              </a:rPr>
              <a:t>つ目の項を指す</a:t>
            </a:r>
            <a:r>
              <a:rPr kumimoji="1" lang="en-US" altLang="ja-JP" sz="1200" b="1" kern="1200" dirty="0">
                <a:solidFill>
                  <a:schemeClr val="tx1"/>
                </a:solidFill>
                <a:effectLst/>
                <a:latin typeface="+mn-lt"/>
                <a:ea typeface="+mn-ea"/>
                <a:cs typeface="+mn-cs"/>
              </a:rPr>
              <a:t>), means the updated domestic final demand ratio in Japan.</a:t>
            </a:r>
          </a:p>
          <a:p>
            <a:endParaRPr kumimoji="1" lang="en-US" altLang="ja-JP" sz="1200" kern="1200" dirty="0">
              <a:solidFill>
                <a:schemeClr val="tx1"/>
              </a:solidFill>
              <a:effectLst/>
              <a:latin typeface="+mn-lt"/>
              <a:ea typeface="+mn-ea"/>
              <a:cs typeface="+mn-cs"/>
            </a:endParaRPr>
          </a:p>
          <a:p>
            <a:r>
              <a:rPr kumimoji="1" lang="en-US" altLang="ja-JP" sz="1200" b="1" kern="1200" dirty="0">
                <a:solidFill>
                  <a:schemeClr val="tx1"/>
                </a:solidFill>
                <a:effectLst/>
                <a:latin typeface="+mn-lt"/>
                <a:ea typeface="+mn-ea"/>
                <a:cs typeface="+mn-cs"/>
              </a:rPr>
              <a:t>And this term here (2</a:t>
            </a:r>
            <a:r>
              <a:rPr kumimoji="1" lang="ja-JP" altLang="en-US" sz="1200" b="1" kern="1200" dirty="0">
                <a:solidFill>
                  <a:schemeClr val="tx1"/>
                </a:solidFill>
                <a:effectLst/>
                <a:latin typeface="+mn-lt"/>
                <a:ea typeface="+mn-ea"/>
                <a:cs typeface="+mn-cs"/>
              </a:rPr>
              <a:t>つ目の項を指す</a:t>
            </a:r>
            <a:r>
              <a:rPr kumimoji="1" lang="en-US" altLang="ja-JP" sz="1200" b="1" kern="1200" dirty="0">
                <a:solidFill>
                  <a:schemeClr val="tx1"/>
                </a:solidFill>
                <a:effectLst/>
                <a:latin typeface="+mn-lt"/>
                <a:ea typeface="+mn-ea"/>
                <a:cs typeface="+mn-cs"/>
              </a:rPr>
              <a:t>), means the original final demand ratio / from foreign country "r" to Japan.</a:t>
            </a:r>
          </a:p>
          <a:p>
            <a:endParaRPr kumimoji="1" lang="en-US" altLang="ja-JP" sz="1200" kern="1200" dirty="0">
              <a:solidFill>
                <a:schemeClr val="tx1"/>
              </a:solidFill>
              <a:effectLst/>
              <a:latin typeface="+mn-lt"/>
              <a:ea typeface="+mn-ea"/>
              <a:cs typeface="+mn-cs"/>
            </a:endParaRPr>
          </a:p>
          <a:p>
            <a:r>
              <a:rPr kumimoji="1" lang="en-US" altLang="ja-JP" sz="1200" b="1" kern="1200" dirty="0">
                <a:solidFill>
                  <a:schemeClr val="tx1"/>
                </a:solidFill>
                <a:effectLst/>
                <a:latin typeface="+mn-lt"/>
                <a:ea typeface="+mn-ea"/>
                <a:cs typeface="+mn-cs"/>
              </a:rPr>
              <a:t>The first equation increases the domestic final demand ratio.</a:t>
            </a:r>
          </a:p>
          <a:p>
            <a:endParaRPr kumimoji="1" lang="en-US" altLang="ja-JP" sz="1200" kern="1200" dirty="0">
              <a:solidFill>
                <a:schemeClr val="tx1"/>
              </a:solidFill>
              <a:effectLst/>
              <a:latin typeface="+mn-lt"/>
              <a:ea typeface="+mn-ea"/>
              <a:cs typeface="+mn-cs"/>
            </a:endParaRPr>
          </a:p>
          <a:p>
            <a:r>
              <a:rPr kumimoji="1" lang="en-US" altLang="ja-JP" sz="1200" b="1" kern="1200" dirty="0">
                <a:solidFill>
                  <a:schemeClr val="tx1"/>
                </a:solidFill>
                <a:effectLst/>
                <a:latin typeface="+mn-lt"/>
                <a:ea typeface="+mn-ea"/>
                <a:cs typeface="+mn-cs"/>
              </a:rPr>
              <a:t>The increase-is-set-at 1% of the total textile final demand / that Japan originally imports from foreign countries.</a:t>
            </a:r>
          </a:p>
          <a:p>
            <a:endParaRPr kumimoji="1" lang="en-US" altLang="ja-JP" sz="1200" kern="1200" dirty="0">
              <a:solidFill>
                <a:schemeClr val="tx1"/>
              </a:solidFill>
              <a:effectLst/>
              <a:latin typeface="+mn-lt"/>
              <a:ea typeface="+mn-ea"/>
              <a:cs typeface="+mn-cs"/>
            </a:endParaRPr>
          </a:p>
          <a:p>
            <a:r>
              <a:rPr kumimoji="1" lang="en-US" altLang="ja-JP" sz="1200" b="1" kern="1200" dirty="0">
                <a:solidFill>
                  <a:schemeClr val="tx1"/>
                </a:solidFill>
                <a:effectLst/>
                <a:latin typeface="+mn-lt"/>
                <a:ea typeface="+mn-ea"/>
                <a:cs typeface="+mn-cs"/>
              </a:rPr>
              <a:t>The second equation decreases (the foreign final demand ratios) by the same total amount.</a:t>
            </a:r>
          </a:p>
          <a:p>
            <a:endParaRPr kumimoji="1" lang="en-US" altLang="ja-JP" sz="1200" kern="1200" dirty="0">
              <a:solidFill>
                <a:schemeClr val="tx1"/>
              </a:solidFill>
              <a:effectLst/>
              <a:latin typeface="+mn-lt"/>
              <a:ea typeface="+mn-ea"/>
              <a:cs typeface="+mn-cs"/>
            </a:endParaRPr>
          </a:p>
          <a:p>
            <a:r>
              <a:rPr kumimoji="1" lang="en-US" altLang="ja-JP" sz="1200" b="1" kern="1200" dirty="0">
                <a:solidFill>
                  <a:schemeClr val="tx1"/>
                </a:solidFill>
                <a:effectLst/>
                <a:latin typeface="+mn-lt"/>
                <a:ea typeface="+mn-ea"/>
                <a:cs typeface="+mn-cs"/>
              </a:rPr>
              <a:t>As a result, the total amount of final demand remains unchanged, while the sourcing shifts / from foreign countries to domestic suppliers in Japan.</a:t>
            </a:r>
          </a:p>
          <a:p>
            <a:endParaRPr kumimoji="1" lang="en-US" altLang="ja-JP" sz="1200" b="1" kern="1200" dirty="0">
              <a:solidFill>
                <a:schemeClr val="tx1"/>
              </a:solidFill>
              <a:effectLst/>
              <a:latin typeface="+mn-lt"/>
              <a:ea typeface="+mn-ea"/>
              <a:cs typeface="+mn-cs"/>
            </a:endParaRPr>
          </a:p>
          <a:p>
            <a:r>
              <a:rPr kumimoji="1" lang="ja-JP" altLang="en-US" sz="1200" b="1" kern="1200" dirty="0">
                <a:solidFill>
                  <a:schemeClr val="tx1"/>
                </a:solidFill>
                <a:effectLst/>
                <a:latin typeface="+mn-lt"/>
                <a:ea typeface="+mn-ea"/>
                <a:cs typeface="+mn-cs"/>
              </a:rPr>
              <a:t>式番号</a:t>
            </a:r>
            <a:endParaRPr kumimoji="1" lang="en-US" altLang="ja-JP" sz="1200" kern="1200" dirty="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A817E2FB-96FC-4B40-8612-CB6EDE9A3D13}" type="slidenum">
              <a:rPr kumimoji="1" lang="ja-JP" altLang="en-US" smtClean="0"/>
              <a:t>19</a:t>
            </a:fld>
            <a:endParaRPr kumimoji="1" lang="ja-JP" altLang="en-US"/>
          </a:p>
        </p:txBody>
      </p:sp>
    </p:spTree>
    <p:extLst>
      <p:ext uri="{BB962C8B-B14F-4D97-AF65-F5344CB8AC3E}">
        <p14:creationId xmlns:p14="http://schemas.microsoft.com/office/powerpoint/2010/main" val="3294496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t>Before I </a:t>
            </a:r>
            <a:r>
              <a:rPr lang="en-US" altLang="ja-JP" b="1" dirty="0"/>
              <a:t>be</a:t>
            </a:r>
            <a:r>
              <a:rPr lang="en-US" altLang="ja-JP" dirty="0"/>
              <a:t>gin, I </a:t>
            </a:r>
            <a:r>
              <a:rPr lang="en-US" altLang="ja-JP" dirty="0" err="1"/>
              <a:t>wanna</a:t>
            </a:r>
            <a:r>
              <a:rPr lang="en-US" altLang="ja-JP" dirty="0"/>
              <a:t> you to look at this image.</a:t>
            </a:r>
          </a:p>
          <a:p>
            <a:endParaRPr lang="en-US" altLang="ja-JP" dirty="0"/>
          </a:p>
          <a:p>
            <a:r>
              <a:rPr lang="en-US" altLang="ja-JP" dirty="0"/>
              <a:t>This is the Atacama Desert in Chile — one of the driest places on-Earth. And yet, it’s now covered in used clothes.</a:t>
            </a:r>
          </a:p>
          <a:p>
            <a:endParaRPr lang="en-US" altLang="ja-JP" dirty="0"/>
          </a:p>
          <a:p>
            <a:r>
              <a:rPr lang="en-US" altLang="ja-JP" dirty="0"/>
              <a:t>These are garments that were thrown away — mostly from wealthy countries — and got dumped here / </a:t>
            </a:r>
            <a:r>
              <a:rPr lang="en-US" altLang="ja-JP" dirty="0" err="1"/>
              <a:t>cuz</a:t>
            </a:r>
            <a:r>
              <a:rPr lang="en-US" altLang="ja-JP" dirty="0"/>
              <a:t> they had nowhere else to go.</a:t>
            </a:r>
          </a:p>
          <a:p>
            <a:endParaRPr lang="en-US" altLang="ja-JP" dirty="0"/>
          </a:p>
          <a:p>
            <a:r>
              <a:rPr lang="en-US" altLang="ja-JP" dirty="0"/>
              <a:t>The pile is so large that it is actually visible from space.</a:t>
            </a:r>
          </a:p>
          <a:p>
            <a:endParaRPr lang="en-US" altLang="ja-JP" dirty="0"/>
          </a:p>
          <a:p>
            <a:r>
              <a:rPr lang="en-US" altLang="ja-JP" dirty="0"/>
              <a:t>This is not just a waste problem. It is the result of </a:t>
            </a:r>
            <a:r>
              <a:rPr lang="en-US" altLang="ja-JP" b="1" dirty="0"/>
              <a:t>how our global clothing system works</a:t>
            </a:r>
            <a:r>
              <a:rPr lang="en-US" altLang="ja-JP" dirty="0"/>
              <a:t>. And today's research is about that system.</a:t>
            </a:r>
          </a:p>
          <a:p>
            <a:endParaRPr kumimoji="1" lang="ja-JP" altLang="en-US" dirty="0"/>
          </a:p>
        </p:txBody>
      </p:sp>
      <p:sp>
        <p:nvSpPr>
          <p:cNvPr id="4" name="スライド番号プレースホルダー 3"/>
          <p:cNvSpPr>
            <a:spLocks noGrp="1"/>
          </p:cNvSpPr>
          <p:nvPr>
            <p:ph type="sldNum" sz="quarter" idx="5"/>
          </p:nvPr>
        </p:nvSpPr>
        <p:spPr/>
        <p:txBody>
          <a:bodyPr/>
          <a:lstStyle/>
          <a:p>
            <a:fld id="{A817E2FB-96FC-4B40-8612-CB6EDE9A3D13}" type="slidenum">
              <a:rPr kumimoji="1" lang="ja-JP" altLang="en-US" smtClean="0"/>
              <a:t>2</a:t>
            </a:fld>
            <a:endParaRPr kumimoji="1" lang="ja-JP" altLang="en-US"/>
          </a:p>
        </p:txBody>
      </p:sp>
    </p:spTree>
    <p:extLst>
      <p:ext uri="{BB962C8B-B14F-4D97-AF65-F5344CB8AC3E}">
        <p14:creationId xmlns:p14="http://schemas.microsoft.com/office/powerpoint/2010/main" val="26977744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kern="1200" dirty="0">
                <a:solidFill>
                  <a:schemeClr val="tx1"/>
                </a:solidFill>
                <a:effectLst/>
                <a:latin typeface="+mn-lt"/>
                <a:ea typeface="+mn-ea"/>
                <a:cs typeface="+mn-cs"/>
              </a:rPr>
              <a:t>This is Scenario 4.</a:t>
            </a:r>
          </a:p>
          <a:p>
            <a:endParaRPr kumimoji="1" lang="en-US" altLang="ja-JP" sz="1200" kern="1200" dirty="0">
              <a:solidFill>
                <a:schemeClr val="tx1"/>
              </a:solidFill>
              <a:effectLst/>
              <a:latin typeface="+mn-lt"/>
              <a:ea typeface="+mn-ea"/>
              <a:cs typeface="+mn-cs"/>
            </a:endParaRPr>
          </a:p>
          <a:p>
            <a:r>
              <a:rPr kumimoji="1" lang="en-US" altLang="ja-JP" sz="1200" b="1" kern="1200" dirty="0">
                <a:solidFill>
                  <a:schemeClr val="tx1"/>
                </a:solidFill>
                <a:effectLst/>
                <a:latin typeface="+mn-lt"/>
                <a:ea typeface="+mn-ea"/>
                <a:cs typeface="+mn-cs"/>
              </a:rPr>
              <a:t>In the previous scenario, Japan increased (domestic sourcing of final demand) by 1%.</a:t>
            </a:r>
          </a:p>
          <a:p>
            <a:endParaRPr kumimoji="1" lang="en-US" altLang="ja-JP" sz="1200" kern="1200" dirty="0">
              <a:solidFill>
                <a:schemeClr val="tx1"/>
              </a:solidFill>
              <a:effectLst/>
              <a:latin typeface="+mn-lt"/>
              <a:ea typeface="+mn-ea"/>
              <a:cs typeface="+mn-cs"/>
            </a:endParaRPr>
          </a:p>
          <a:p>
            <a:r>
              <a:rPr kumimoji="1" lang="en-US" altLang="ja-JP" sz="1200" b="1" kern="1200" dirty="0">
                <a:solidFill>
                  <a:schemeClr val="tx1"/>
                </a:solidFill>
                <a:effectLst/>
                <a:latin typeface="+mn-lt"/>
                <a:ea typeface="+mn-ea"/>
                <a:cs typeface="+mn-cs"/>
              </a:rPr>
              <a:t>In contrast, this scenario examines what happens when Japan reduces textile final demand from China by 1% / and switches that share to other suppliers.</a:t>
            </a:r>
          </a:p>
          <a:p>
            <a:endParaRPr kumimoji="1" lang="en-US" altLang="ja-JP" sz="1200" kern="1200" dirty="0">
              <a:solidFill>
                <a:schemeClr val="tx1"/>
              </a:solidFill>
              <a:effectLst/>
              <a:latin typeface="+mn-lt"/>
              <a:ea typeface="+mn-ea"/>
              <a:cs typeface="+mn-cs"/>
            </a:endParaRPr>
          </a:p>
          <a:p>
            <a:r>
              <a:rPr kumimoji="1" lang="en-US" altLang="ja-JP" sz="1200" b="1" kern="1200" dirty="0">
                <a:solidFill>
                  <a:schemeClr val="tx1"/>
                </a:solidFill>
                <a:effectLst/>
                <a:latin typeface="+mn-lt"/>
                <a:ea typeface="+mn-ea"/>
                <a:cs typeface="+mn-cs"/>
              </a:rPr>
              <a:t>The basic notation and definitions are the same as the previous slide.</a:t>
            </a:r>
          </a:p>
          <a:p>
            <a:endParaRPr kumimoji="1" lang="en-US" altLang="ja-JP" sz="1200" kern="1200" dirty="0">
              <a:solidFill>
                <a:schemeClr val="tx1"/>
              </a:solidFill>
              <a:effectLst/>
              <a:latin typeface="+mn-lt"/>
              <a:ea typeface="+mn-ea"/>
              <a:cs typeface="+mn-cs"/>
            </a:endParaRPr>
          </a:p>
          <a:p>
            <a:r>
              <a:rPr kumimoji="1" lang="en-US" altLang="ja-JP" sz="1200" b="1" kern="1200" dirty="0">
                <a:solidFill>
                  <a:schemeClr val="tx1"/>
                </a:solidFill>
                <a:effectLst/>
                <a:latin typeface="+mn-lt"/>
                <a:ea typeface="+mn-ea"/>
                <a:cs typeface="+mn-cs"/>
              </a:rPr>
              <a:t>So, looking at the first equation, it reduces the final demand ratio from China.</a:t>
            </a:r>
          </a:p>
          <a:p>
            <a:endParaRPr kumimoji="1" lang="en-US" altLang="ja-JP" sz="1200" kern="1200" dirty="0">
              <a:solidFill>
                <a:schemeClr val="tx1"/>
              </a:solidFill>
              <a:effectLst/>
              <a:latin typeface="+mn-lt"/>
              <a:ea typeface="+mn-ea"/>
              <a:cs typeface="+mn-cs"/>
            </a:endParaRPr>
          </a:p>
          <a:p>
            <a:r>
              <a:rPr kumimoji="1" lang="en-US" altLang="ja-JP" sz="1200" b="1" kern="1200" dirty="0">
                <a:solidFill>
                  <a:schemeClr val="tx1"/>
                </a:solidFill>
                <a:effectLst/>
                <a:latin typeface="+mn-lt"/>
                <a:ea typeface="+mn-ea"/>
                <a:cs typeface="+mn-cs"/>
              </a:rPr>
              <a:t>This means that Japan decreases textile final demand from China by 1%.</a:t>
            </a:r>
          </a:p>
          <a:p>
            <a:endParaRPr kumimoji="1" lang="en-US" altLang="ja-JP" sz="1200" kern="1200" dirty="0">
              <a:solidFill>
                <a:schemeClr val="tx1"/>
              </a:solidFill>
              <a:effectLst/>
              <a:latin typeface="+mn-lt"/>
              <a:ea typeface="+mn-ea"/>
              <a:cs typeface="+mn-cs"/>
            </a:endParaRPr>
          </a:p>
          <a:p>
            <a:r>
              <a:rPr kumimoji="1" lang="en-US" altLang="ja-JP" sz="1200" b="1" kern="1200" dirty="0">
                <a:solidFill>
                  <a:schemeClr val="tx1"/>
                </a:solidFill>
                <a:effectLst/>
                <a:latin typeface="+mn-lt"/>
                <a:ea typeface="+mn-ea"/>
                <a:cs typeface="+mn-cs"/>
              </a:rPr>
              <a:t>The second equation / reallocates that 1% reduction to other foreign suppliers, except China and Japan.</a:t>
            </a:r>
          </a:p>
          <a:p>
            <a:endParaRPr kumimoji="1" lang="en-US" altLang="ja-JP" sz="1200" kern="1200" dirty="0">
              <a:solidFill>
                <a:schemeClr val="tx1"/>
              </a:solidFill>
              <a:effectLst/>
              <a:latin typeface="+mn-lt"/>
              <a:ea typeface="+mn-ea"/>
              <a:cs typeface="+mn-cs"/>
            </a:endParaRPr>
          </a:p>
          <a:p>
            <a:r>
              <a:rPr kumimoji="1" lang="en-US" altLang="ja-JP" sz="1200" b="1" kern="1200" dirty="0">
                <a:solidFill>
                  <a:schemeClr val="tx1"/>
                </a:solidFill>
                <a:effectLst/>
                <a:latin typeface="+mn-lt"/>
                <a:ea typeface="+mn-ea"/>
                <a:cs typeface="+mn-cs"/>
              </a:rPr>
              <a:t>The reduced amount is distributed to other countries in proportion to their original shares.</a:t>
            </a:r>
          </a:p>
          <a:p>
            <a:endParaRPr kumimoji="1" lang="en-US" altLang="ja-JP" sz="1200" kern="1200" dirty="0">
              <a:solidFill>
                <a:schemeClr val="tx1"/>
              </a:solidFill>
              <a:effectLst/>
              <a:latin typeface="+mn-lt"/>
              <a:ea typeface="+mn-ea"/>
              <a:cs typeface="+mn-cs"/>
            </a:endParaRPr>
          </a:p>
          <a:p>
            <a:r>
              <a:rPr kumimoji="1" lang="en-US" altLang="ja-JP" sz="1200" b="1" kern="1200" dirty="0">
                <a:solidFill>
                  <a:schemeClr val="tx1"/>
                </a:solidFill>
                <a:effectLst/>
                <a:latin typeface="+mn-lt"/>
                <a:ea typeface="+mn-ea"/>
                <a:cs typeface="+mn-cs"/>
              </a:rPr>
              <a:t>As a result, the total-amount of final demand remains unchanged, but the sourcing structure changes.</a:t>
            </a:r>
          </a:p>
          <a:p>
            <a:endParaRPr kumimoji="1" lang="en-US" altLang="ja-JP" sz="1200" kern="1200" dirty="0">
              <a:solidFill>
                <a:schemeClr val="tx1"/>
              </a:solidFill>
              <a:effectLst/>
              <a:latin typeface="+mn-lt"/>
              <a:ea typeface="+mn-ea"/>
              <a:cs typeface="+mn-cs"/>
            </a:endParaRPr>
          </a:p>
          <a:p>
            <a:r>
              <a:rPr kumimoji="1" lang="en-US" altLang="ja-JP" sz="1200" b="1" kern="1200" dirty="0">
                <a:solidFill>
                  <a:schemeClr val="tx1"/>
                </a:solidFill>
                <a:effectLst/>
                <a:latin typeface="+mn-lt"/>
                <a:ea typeface="+mn-ea"/>
                <a:cs typeface="+mn-cs"/>
              </a:rPr>
              <a:t>Japan becomes less dependent-on China / and shifts / part-of-its-final-demand  to other foreign countries.</a:t>
            </a:r>
            <a:endParaRPr kumimoji="1" lang="en-US" altLang="ja-JP" sz="1200" kern="1200" dirty="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A817E2FB-96FC-4B40-8612-CB6EDE9A3D13}" type="slidenum">
              <a:rPr kumimoji="1" lang="ja-JP" altLang="en-US" smtClean="0"/>
              <a:t>20</a:t>
            </a:fld>
            <a:endParaRPr kumimoji="1" lang="ja-JP" altLang="en-US"/>
          </a:p>
        </p:txBody>
      </p:sp>
    </p:spTree>
    <p:extLst>
      <p:ext uri="{BB962C8B-B14F-4D97-AF65-F5344CB8AC3E}">
        <p14:creationId xmlns:p14="http://schemas.microsoft.com/office/powerpoint/2010/main" val="40274909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dirty="0"/>
              <a:t>Now lets move on to the results.</a:t>
            </a:r>
          </a:p>
        </p:txBody>
      </p:sp>
      <p:sp>
        <p:nvSpPr>
          <p:cNvPr id="4" name="スライド番号プレースホルダー 3"/>
          <p:cNvSpPr>
            <a:spLocks noGrp="1"/>
          </p:cNvSpPr>
          <p:nvPr>
            <p:ph type="sldNum" sz="quarter" idx="5"/>
          </p:nvPr>
        </p:nvSpPr>
        <p:spPr/>
        <p:txBody>
          <a:bodyPr/>
          <a:lstStyle/>
          <a:p>
            <a:fld id="{A817E2FB-96FC-4B40-8612-CB6EDE9A3D13}" type="slidenum">
              <a:rPr kumimoji="1" lang="ja-JP" altLang="en-US" smtClean="0"/>
              <a:t>21</a:t>
            </a:fld>
            <a:endParaRPr kumimoji="1" lang="ja-JP" altLang="en-US"/>
          </a:p>
        </p:txBody>
      </p:sp>
    </p:spTree>
    <p:extLst>
      <p:ext uri="{BB962C8B-B14F-4D97-AF65-F5344CB8AC3E}">
        <p14:creationId xmlns:p14="http://schemas.microsoft.com/office/powerpoint/2010/main" val="23141679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t>Here-are the results for the first-two scenarios / both about raw materials.</a:t>
            </a:r>
          </a:p>
          <a:p>
            <a:endParaRPr lang="en-US" altLang="ja-JP" dirty="0"/>
          </a:p>
          <a:p>
            <a:r>
              <a:rPr lang="en-US" altLang="ja-JP" dirty="0"/>
              <a:t>Left is Scenario 1: what happens when Japan sources </a:t>
            </a:r>
            <a:r>
              <a:rPr lang="en-US" altLang="ja-JP" b="1" dirty="0"/>
              <a:t>more</a:t>
            </a:r>
            <a:r>
              <a:rPr lang="en-US" altLang="ja-JP" dirty="0"/>
              <a:t> raw materials at home?</a:t>
            </a:r>
          </a:p>
          <a:p>
            <a:endParaRPr lang="en-US" altLang="ja-JP" dirty="0"/>
          </a:p>
          <a:p>
            <a:r>
              <a:rPr lang="en-US" altLang="ja-JP" dirty="0"/>
              <a:t>These two graphs on this slide have the same structure. The left axis shows / total CO₂ in megatons. The blue bars are emissions before the change, and the orange bars are emissions after. The right axis shows the difference in kilotons — that is the green line.</a:t>
            </a:r>
          </a:p>
          <a:p>
            <a:endParaRPr lang="en-US" altLang="ja-JP" dirty="0"/>
          </a:p>
          <a:p>
            <a:r>
              <a:rPr lang="en-US" altLang="ja-JP" dirty="0"/>
              <a:t>On average, CO₂ drops by </a:t>
            </a:r>
            <a:r>
              <a:rPr lang="en-US" altLang="ja-JP" dirty="0" err="1"/>
              <a:t>aroud</a:t>
            </a:r>
            <a:r>
              <a:rPr lang="en-US" altLang="ja-JP" dirty="0"/>
              <a:t> / </a:t>
            </a:r>
            <a:r>
              <a:rPr lang="en-US" altLang="ja-JP" b="1" dirty="0"/>
              <a:t>38.5 kilotons </a:t>
            </a:r>
            <a:r>
              <a:rPr lang="en-US" altLang="ja-JP" b="0" dirty="0"/>
              <a:t>per year. </a:t>
            </a:r>
            <a:r>
              <a:rPr lang="en-US" altLang="ja-JP" dirty="0"/>
              <a:t>That is a 0.008% reduction from emissions </a:t>
            </a:r>
            <a:r>
              <a:rPr lang="en-US" altLang="ja-JP" b="1" dirty="0"/>
              <a:t>before</a:t>
            </a:r>
            <a:r>
              <a:rPr lang="en-US" altLang="ja-JP" dirty="0"/>
              <a:t> the change.</a:t>
            </a:r>
          </a:p>
          <a:p>
            <a:endParaRPr lang="en-US" altLang="ja-JP" dirty="0"/>
          </a:p>
          <a:p>
            <a:r>
              <a:rPr lang="en-US" altLang="ja-JP" dirty="0"/>
              <a:t>Right is Scenario 2: what happens (when Japan shifts raw material purchases) </a:t>
            </a:r>
            <a:r>
              <a:rPr lang="en-US" altLang="ja-JP" b="1" dirty="0"/>
              <a:t>away </a:t>
            </a:r>
            <a:r>
              <a:rPr lang="en-US" altLang="ja-JP" dirty="0"/>
              <a:t>from China?</a:t>
            </a:r>
          </a:p>
          <a:p>
            <a:endParaRPr lang="en-US" altLang="ja-JP" dirty="0"/>
          </a:p>
          <a:p>
            <a:r>
              <a:rPr lang="en-US" altLang="ja-JP" dirty="0"/>
              <a:t>The reduction is even smaller — only </a:t>
            </a:r>
            <a:r>
              <a:rPr lang="en-US" altLang="ja-JP" b="1" dirty="0"/>
              <a:t>0.56 kilotons per year.</a:t>
            </a:r>
            <a:endParaRPr lang="en-US" altLang="ja-JP" dirty="0"/>
          </a:p>
          <a:p>
            <a:endParaRPr lang="en-US" altLang="ja-JP" dirty="0"/>
          </a:p>
          <a:p>
            <a:r>
              <a:rPr lang="en-US" altLang="ja-JP" dirty="0" err="1"/>
              <a:t>Intermidiate</a:t>
            </a:r>
            <a:r>
              <a:rPr lang="en-US" altLang="ja-JP" dirty="0"/>
              <a:t> inputs </a:t>
            </a:r>
            <a:r>
              <a:rPr lang="ja-JP" altLang="en-US" dirty="0"/>
              <a:t>と</a:t>
            </a:r>
            <a:r>
              <a:rPr lang="en-US" altLang="ja-JP" dirty="0"/>
              <a:t>Goods</a:t>
            </a:r>
            <a:r>
              <a:rPr lang="ja-JP" altLang="en-US" dirty="0"/>
              <a:t>を合わせる</a:t>
            </a:r>
            <a:endParaRPr lang="en-US" altLang="ja-JP" dirty="0"/>
          </a:p>
          <a:p>
            <a:r>
              <a:rPr lang="ja-JP" altLang="en-US" dirty="0"/>
              <a:t>フォント</a:t>
            </a:r>
            <a:endParaRPr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A817E2FB-96FC-4B40-8612-CB6EDE9A3D13}" type="slidenum">
              <a:rPr kumimoji="1" lang="ja-JP" altLang="en-US" smtClean="0"/>
              <a:t>22</a:t>
            </a:fld>
            <a:endParaRPr kumimoji="1" lang="ja-JP" altLang="en-US"/>
          </a:p>
        </p:txBody>
      </p:sp>
    </p:spTree>
    <p:extLst>
      <p:ext uri="{BB962C8B-B14F-4D97-AF65-F5344CB8AC3E}">
        <p14:creationId xmlns:p14="http://schemas.microsoft.com/office/powerpoint/2010/main" val="13050127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t>These two graph shows scenario 3 and 4. </a:t>
            </a:r>
          </a:p>
          <a:p>
            <a:endParaRPr lang="en-US" altLang="ja-JP" dirty="0"/>
          </a:p>
          <a:p>
            <a:r>
              <a:rPr lang="en-US" altLang="ja-JP" dirty="0"/>
              <a:t>The graphs here have the same structure — blue for before, orange for after, green line for the difference.</a:t>
            </a:r>
          </a:p>
          <a:p>
            <a:endParaRPr lang="en-US" altLang="ja-JP" dirty="0"/>
          </a:p>
          <a:p>
            <a:r>
              <a:rPr lang="en-US" altLang="ja-JP" dirty="0"/>
              <a:t>Scenario 3 is about what happens when Japan buys more </a:t>
            </a:r>
            <a:r>
              <a:rPr lang="en-US" altLang="ja-JP" b="1" dirty="0"/>
              <a:t>domes</a:t>
            </a:r>
            <a:r>
              <a:rPr lang="en-US" altLang="ja-JP" dirty="0"/>
              <a:t>tically made final clothing?</a:t>
            </a:r>
          </a:p>
          <a:p>
            <a:endParaRPr lang="en-US" altLang="ja-JP" dirty="0"/>
          </a:p>
          <a:p>
            <a:r>
              <a:rPr lang="en-US" altLang="ja-JP" dirty="0"/>
              <a:t>The green line drops a little. CO₂ goes down by </a:t>
            </a:r>
            <a:r>
              <a:rPr lang="en-US" altLang="ja-JP" b="1" dirty="0"/>
              <a:t>15.6 kilotons on average.</a:t>
            </a:r>
            <a:endParaRPr lang="en-US" altLang="ja-JP" dirty="0"/>
          </a:p>
          <a:p>
            <a:endParaRPr lang="en-US" altLang="ja-JP" dirty="0"/>
          </a:p>
          <a:p>
            <a:r>
              <a:rPr lang="en-US" altLang="ja-JP" dirty="0"/>
              <a:t>Scenario 4 is about what happens when Japan shifts finished-clothing imports / </a:t>
            </a:r>
            <a:r>
              <a:rPr lang="en-US" altLang="ja-JP" b="1" dirty="0"/>
              <a:t>away</a:t>
            </a:r>
            <a:r>
              <a:rPr lang="en-US" altLang="ja-JP" dirty="0"/>
              <a:t> from China?</a:t>
            </a:r>
          </a:p>
          <a:p>
            <a:endParaRPr lang="en-US" altLang="ja-JP" dirty="0"/>
          </a:p>
          <a:p>
            <a:r>
              <a:rPr lang="en-US" altLang="ja-JP" dirty="0"/>
              <a:t>Look at the graph on-a-right. CO2 emissions drop by-an-average-of-</a:t>
            </a:r>
            <a:r>
              <a:rPr lang="en-US" altLang="ja-JP" b="1" dirty="0"/>
              <a:t>833 kilotons</a:t>
            </a:r>
            <a:r>
              <a:rPr lang="en-US" altLang="ja-JP" dirty="0"/>
              <a:t>, which is a </a:t>
            </a:r>
            <a:r>
              <a:rPr lang="en-US" altLang="ja-JP" b="1" dirty="0"/>
              <a:t>huge</a:t>
            </a:r>
            <a:r>
              <a:rPr lang="en-US" altLang="ja-JP" dirty="0"/>
              <a:t> decrease / compared to the other scenarios. This accounts for about / </a:t>
            </a:r>
            <a:r>
              <a:rPr lang="ja-JP" altLang="en-US" dirty="0"/>
              <a:t>（</a:t>
            </a:r>
            <a:r>
              <a:rPr lang="en-US" altLang="ja-JP" dirty="0"/>
              <a:t>point-seventeen-percent) of the total / before the restructuring</a:t>
            </a:r>
          </a:p>
        </p:txBody>
      </p:sp>
      <p:sp>
        <p:nvSpPr>
          <p:cNvPr id="4" name="スライド番号プレースホルダー 3"/>
          <p:cNvSpPr>
            <a:spLocks noGrp="1"/>
          </p:cNvSpPr>
          <p:nvPr>
            <p:ph type="sldNum" sz="quarter" idx="5"/>
          </p:nvPr>
        </p:nvSpPr>
        <p:spPr/>
        <p:txBody>
          <a:bodyPr/>
          <a:lstStyle/>
          <a:p>
            <a:fld id="{A817E2FB-96FC-4B40-8612-CB6EDE9A3D13}" type="slidenum">
              <a:rPr kumimoji="1" lang="ja-JP" altLang="en-US" smtClean="0"/>
              <a:t>23</a:t>
            </a:fld>
            <a:endParaRPr kumimoji="1" lang="ja-JP" altLang="en-US"/>
          </a:p>
        </p:txBody>
      </p:sp>
    </p:spTree>
    <p:extLst>
      <p:ext uri="{BB962C8B-B14F-4D97-AF65-F5344CB8AC3E}">
        <p14:creationId xmlns:p14="http://schemas.microsoft.com/office/powerpoint/2010/main" val="15529744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t>Look at this comparison.</a:t>
            </a:r>
          </a:p>
          <a:p>
            <a:endParaRPr lang="en-US" altLang="ja-JP" dirty="0"/>
          </a:p>
          <a:p>
            <a:r>
              <a:rPr lang="en-US" altLang="ja-JP" dirty="0"/>
              <a:t>A 1% shift in </a:t>
            </a:r>
            <a:r>
              <a:rPr lang="en-US" altLang="ja-JP" b="1" dirty="0"/>
              <a:t>final goods</a:t>
            </a:r>
            <a:r>
              <a:rPr lang="en-US" altLang="ja-JP" dirty="0"/>
              <a:t> away from China involves a transaction of (about Thirteen thousand billion US dollars) — and reduces emissions by 833 </a:t>
            </a:r>
            <a:r>
              <a:rPr lang="en-US" altLang="ja-JP" b="1" dirty="0"/>
              <a:t>kilo</a:t>
            </a:r>
            <a:r>
              <a:rPr lang="en-US" altLang="ja-JP" dirty="0"/>
              <a:t>tons.</a:t>
            </a:r>
          </a:p>
          <a:p>
            <a:endParaRPr lang="en-US" altLang="ja-JP" dirty="0"/>
          </a:p>
          <a:p>
            <a:r>
              <a:rPr lang="en-US" altLang="ja-JP" dirty="0"/>
              <a:t>On the other hand, a 1% shift in </a:t>
            </a:r>
            <a:r>
              <a:rPr lang="en-US" altLang="ja-JP" b="1" dirty="0"/>
              <a:t>intermediate inputs</a:t>
            </a:r>
            <a:r>
              <a:rPr lang="en-US" altLang="ja-JP" dirty="0"/>
              <a:t> away from China involves around one thousand and 7 hundred million dollars — and reduces emissions by only 0.56 kilotons.</a:t>
            </a:r>
          </a:p>
          <a:p>
            <a:endParaRPr lang="en-US" altLang="ja-JP" dirty="0"/>
          </a:p>
          <a:p>
            <a:r>
              <a:rPr lang="en-US" altLang="ja-JP" dirty="0"/>
              <a:t>(</a:t>
            </a:r>
            <a:r>
              <a:rPr lang="ja-JP" altLang="en-US" dirty="0"/>
              <a:t>アニメーションのため、スライド進める）</a:t>
            </a:r>
            <a:endParaRPr lang="en-US" altLang="ja-JP" dirty="0"/>
          </a:p>
          <a:p>
            <a:endParaRPr lang="en-US" altLang="ja-JP" dirty="0"/>
          </a:p>
          <a:p>
            <a:r>
              <a:rPr lang="en-US" altLang="ja-JP" dirty="0"/>
              <a:t>The final goods shift involves 7 times more money — but-it </a:t>
            </a:r>
            <a:r>
              <a:rPr lang="en-US" altLang="ja-JP" b="1" dirty="0"/>
              <a:t>de</a:t>
            </a:r>
            <a:r>
              <a:rPr lang="en-US" altLang="ja-JP" dirty="0"/>
              <a:t>livers 1,500 times more CO₂ reduction.</a:t>
            </a:r>
          </a:p>
          <a:p>
            <a:endParaRPr lang="en-US" altLang="ja-JP" dirty="0"/>
          </a:p>
          <a:p>
            <a:r>
              <a:rPr lang="en-US" altLang="ja-JP" b="0" dirty="0"/>
              <a:t>That tells us </a:t>
            </a:r>
            <a:r>
              <a:rPr lang="en-US" altLang="ja-JP" b="1" dirty="0"/>
              <a:t>the location of final production matters more / than the sourcing of raw materials.</a:t>
            </a:r>
          </a:p>
          <a:p>
            <a:endParaRPr lang="en-US" altLang="ja-JP" b="1" dirty="0"/>
          </a:p>
          <a:p>
            <a:r>
              <a:rPr lang="ja-JP" altLang="en-US" dirty="0"/>
              <a:t>日本のアパレル輸入は年間約</a:t>
            </a:r>
            <a:r>
              <a:rPr lang="en-US" altLang="ja-JP" dirty="0"/>
              <a:t>1.5〜2</a:t>
            </a:r>
            <a:r>
              <a:rPr lang="ja-JP" altLang="en-US" dirty="0"/>
              <a:t>兆円規模で、その約</a:t>
            </a:r>
            <a:r>
              <a:rPr lang="en-US" altLang="ja-JP" dirty="0"/>
              <a:t>7〜8</a:t>
            </a:r>
            <a:r>
              <a:rPr lang="ja-JP" altLang="en-US" dirty="0"/>
              <a:t>割が中国からと言われています。</a:t>
            </a:r>
            <a:r>
              <a:rPr lang="en-US" altLang="ja-JP" dirty="0"/>
              <a:t>1.4</a:t>
            </a:r>
            <a:r>
              <a:rPr lang="ja-JP" altLang="en-US" dirty="0"/>
              <a:t>兆円 </a:t>
            </a:r>
            <a:r>
              <a:rPr lang="en-US" altLang="ja-JP" dirty="0"/>
              <a:t>÷ 110</a:t>
            </a:r>
            <a:r>
              <a:rPr lang="ja-JP" altLang="en-US" dirty="0"/>
              <a:t>円 ≈ </a:t>
            </a:r>
            <a:r>
              <a:rPr lang="en-US" altLang="ja-JP" dirty="0"/>
              <a:t>$12,900M </a:t>
            </a:r>
            <a:r>
              <a:rPr lang="ja-JP" altLang="en-US" dirty="0"/>
              <a:t>はその範囲内でしっかり一致しています。</a:t>
            </a:r>
            <a:endParaRPr lang="en-US" altLang="ja-JP" dirty="0"/>
          </a:p>
          <a:p>
            <a:endParaRPr lang="en-US" altLang="ja-JP" b="1" dirty="0"/>
          </a:p>
          <a:p>
            <a:r>
              <a:rPr lang="en-US" altLang="ja-JP" b="1" dirty="0" err="1"/>
              <a:t>Dechaina</a:t>
            </a:r>
            <a:r>
              <a:rPr lang="ja-JP" altLang="en-US" b="1" dirty="0"/>
              <a:t>とは言わない</a:t>
            </a:r>
            <a:endParaRPr lang="en-US" altLang="ja-JP" b="1" dirty="0"/>
          </a:p>
          <a:p>
            <a:r>
              <a:rPr lang="en-US" altLang="ja-JP" b="1" dirty="0"/>
              <a:t>Co2 reduction potential under the</a:t>
            </a:r>
          </a:p>
          <a:p>
            <a:endParaRPr kumimoji="1" lang="ja-JP" altLang="en-US" dirty="0"/>
          </a:p>
        </p:txBody>
      </p:sp>
      <p:sp>
        <p:nvSpPr>
          <p:cNvPr id="4" name="スライド番号プレースホルダー 3"/>
          <p:cNvSpPr>
            <a:spLocks noGrp="1"/>
          </p:cNvSpPr>
          <p:nvPr>
            <p:ph type="sldNum" sz="quarter" idx="5"/>
          </p:nvPr>
        </p:nvSpPr>
        <p:spPr/>
        <p:txBody>
          <a:bodyPr/>
          <a:lstStyle/>
          <a:p>
            <a:fld id="{A817E2FB-96FC-4B40-8612-CB6EDE9A3D13}" type="slidenum">
              <a:rPr kumimoji="1" lang="ja-JP" altLang="en-US" smtClean="0"/>
              <a:t>24</a:t>
            </a:fld>
            <a:endParaRPr kumimoji="1" lang="ja-JP" altLang="en-US"/>
          </a:p>
        </p:txBody>
      </p:sp>
    </p:spTree>
    <p:extLst>
      <p:ext uri="{BB962C8B-B14F-4D97-AF65-F5344CB8AC3E}">
        <p14:creationId xmlns:p14="http://schemas.microsoft.com/office/powerpoint/2010/main" val="25033936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t>There is one more thing I </a:t>
            </a:r>
            <a:r>
              <a:rPr lang="en-US" altLang="ja-JP" dirty="0" err="1"/>
              <a:t>wanna</a:t>
            </a:r>
            <a:r>
              <a:rPr lang="en-US" altLang="ja-JP" dirty="0"/>
              <a:t> highlight.</a:t>
            </a:r>
          </a:p>
          <a:p>
            <a:endParaRPr lang="en-US" altLang="ja-JP" dirty="0"/>
          </a:p>
          <a:p>
            <a:r>
              <a:rPr lang="en-US" altLang="ja-JP" dirty="0"/>
              <a:t>This chart shows the global impact of this scenario, </a:t>
            </a:r>
            <a:r>
              <a:rPr lang="en-US" altLang="ja-JP" b="1" dirty="0"/>
              <a:t>a</a:t>
            </a:r>
            <a:r>
              <a:rPr lang="en-US" altLang="ja-JP" dirty="0"/>
              <a:t>ggregated by sector.</a:t>
            </a:r>
          </a:p>
          <a:p>
            <a:endParaRPr lang="en-US" altLang="ja-JP" dirty="0"/>
          </a:p>
          <a:p>
            <a:r>
              <a:rPr lang="en-US" altLang="ja-JP" dirty="0"/>
              <a:t>It is clear that electricity accounts for the largest part of the total worldwide economic impact.</a:t>
            </a:r>
          </a:p>
          <a:p>
            <a:endParaRPr lang="en-US" altLang="ja-JP" dirty="0"/>
          </a:p>
          <a:p>
            <a:r>
              <a:rPr lang="en-US" altLang="ja-JP" dirty="0"/>
              <a:t>Across all scenarios, three sectors — electricity, textiles, and chemicals — consistently(</a:t>
            </a:r>
            <a:r>
              <a:rPr lang="en-US" altLang="ja-JP" b="1" dirty="0" err="1"/>
              <a:t>cansinary</a:t>
            </a:r>
            <a:r>
              <a:rPr lang="en-US" altLang="ja-JP" dirty="0"/>
              <a:t>) account for 78% of total CO₂ reductions.</a:t>
            </a:r>
          </a:p>
          <a:p>
            <a:endParaRPr lang="en-US" altLang="ja-JP" dirty="0"/>
          </a:p>
          <a:p>
            <a:r>
              <a:rPr lang="en-US" altLang="ja-JP" dirty="0"/>
              <a:t>And this is true whether I  / </a:t>
            </a:r>
            <a:r>
              <a:rPr lang="en-US" altLang="ja-JP" b="1" dirty="0"/>
              <a:t>re</a:t>
            </a:r>
            <a:r>
              <a:rPr lang="en-US" altLang="ja-JP" dirty="0"/>
              <a:t>structure final demand or intermediate inputs.</a:t>
            </a:r>
          </a:p>
          <a:p>
            <a:endParaRPr lang="en-US" altLang="ja-JP" dirty="0"/>
          </a:p>
          <a:p>
            <a:r>
              <a:rPr lang="en-US" altLang="ja-JP" dirty="0"/>
              <a:t>This means that targeted policy </a:t>
            </a:r>
            <a:r>
              <a:rPr lang="en-US" altLang="ja-JP" b="1" dirty="0"/>
              <a:t>/ in </a:t>
            </a:r>
            <a:r>
              <a:rPr lang="en-US" altLang="ja-JP" dirty="0"/>
              <a:t>just these three sectors / can capture most of the emission reduction potential.</a:t>
            </a:r>
          </a:p>
          <a:p>
            <a:endParaRPr kumimoji="1" lang="en-US" altLang="ja-JP" dirty="0"/>
          </a:p>
          <a:p>
            <a:r>
              <a:rPr kumimoji="1" lang="en-US" altLang="ja-JP" dirty="0"/>
              <a:t>Table</a:t>
            </a:r>
            <a:r>
              <a:rPr kumimoji="1" lang="ja-JP" altLang="en-US" dirty="0"/>
              <a:t>にする、</a:t>
            </a:r>
            <a:r>
              <a:rPr kumimoji="1" lang="en-US" altLang="ja-JP" dirty="0"/>
              <a:t>in2020</a:t>
            </a:r>
            <a:r>
              <a:rPr kumimoji="1" lang="ja-JP" altLang="en-US" dirty="0"/>
              <a:t>にする</a:t>
            </a:r>
          </a:p>
        </p:txBody>
      </p:sp>
      <p:sp>
        <p:nvSpPr>
          <p:cNvPr id="4" name="スライド番号プレースホルダー 3"/>
          <p:cNvSpPr>
            <a:spLocks noGrp="1"/>
          </p:cNvSpPr>
          <p:nvPr>
            <p:ph type="sldNum" sz="quarter" idx="5"/>
          </p:nvPr>
        </p:nvSpPr>
        <p:spPr/>
        <p:txBody>
          <a:bodyPr/>
          <a:lstStyle/>
          <a:p>
            <a:fld id="{A817E2FB-96FC-4B40-8612-CB6EDE9A3D13}" type="slidenum">
              <a:rPr kumimoji="1" lang="ja-JP" altLang="en-US" smtClean="0"/>
              <a:t>25</a:t>
            </a:fld>
            <a:endParaRPr kumimoji="1" lang="ja-JP" altLang="en-US"/>
          </a:p>
        </p:txBody>
      </p:sp>
    </p:spTree>
    <p:extLst>
      <p:ext uri="{BB962C8B-B14F-4D97-AF65-F5344CB8AC3E}">
        <p14:creationId xmlns:p14="http://schemas.microsoft.com/office/powerpoint/2010/main" val="5762223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t>Let me </a:t>
            </a:r>
            <a:r>
              <a:rPr lang="en-US" altLang="ja-JP" b="1" dirty="0"/>
              <a:t>move to</a:t>
            </a:r>
            <a:r>
              <a:rPr lang="en-US" altLang="ja-JP" dirty="0"/>
              <a:t> the conclusions.</a:t>
            </a:r>
            <a:endParaRPr kumimoji="1" lang="ja-JP" altLang="en-US" dirty="0"/>
          </a:p>
        </p:txBody>
      </p:sp>
      <p:sp>
        <p:nvSpPr>
          <p:cNvPr id="4" name="スライド番号プレースホルダー 3"/>
          <p:cNvSpPr>
            <a:spLocks noGrp="1"/>
          </p:cNvSpPr>
          <p:nvPr>
            <p:ph type="sldNum" sz="quarter" idx="5"/>
          </p:nvPr>
        </p:nvSpPr>
        <p:spPr/>
        <p:txBody>
          <a:bodyPr/>
          <a:lstStyle/>
          <a:p>
            <a:fld id="{A817E2FB-96FC-4B40-8612-CB6EDE9A3D13}" type="slidenum">
              <a:rPr kumimoji="1" lang="ja-JP" altLang="en-US" smtClean="0"/>
              <a:t>26</a:t>
            </a:fld>
            <a:endParaRPr kumimoji="1" lang="ja-JP" altLang="en-US"/>
          </a:p>
        </p:txBody>
      </p:sp>
    </p:spTree>
    <p:extLst>
      <p:ext uri="{BB962C8B-B14F-4D97-AF65-F5344CB8AC3E}">
        <p14:creationId xmlns:p14="http://schemas.microsoft.com/office/powerpoint/2010/main" val="4349736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E31773-73D8-8071-2B83-EBDCDA4FA77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3B64B69-79AC-128C-E230-7450BC3BF94D}"/>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89F30C77-78B2-2CB9-8E15-B08E074B0C2F}"/>
              </a:ext>
            </a:extLst>
          </p:cNvPr>
          <p:cNvSpPr>
            <a:spLocks noGrp="1"/>
          </p:cNvSpPr>
          <p:nvPr>
            <p:ph type="body" idx="1"/>
          </p:nvPr>
        </p:nvSpPr>
        <p:spPr/>
        <p:txBody>
          <a:bodyPr/>
          <a:lstStyle/>
          <a:p>
            <a:r>
              <a:rPr lang="en-US" altLang="ja-JP" dirty="0"/>
              <a:t>Now, let's return to the initial question /we posed during the introduction.</a:t>
            </a:r>
          </a:p>
          <a:p>
            <a:endParaRPr lang="en-US" altLang="ja-JP" b="1" dirty="0"/>
          </a:p>
          <a:p>
            <a:r>
              <a:rPr lang="en-US" altLang="ja-JP" b="1" dirty="0"/>
              <a:t>What is the most effective way for Japanese companies and the government /to reduce the environmental burden of Japan's textile industry?</a:t>
            </a:r>
          </a:p>
          <a:p>
            <a:endParaRPr lang="en-US" altLang="ja-JP" dirty="0"/>
          </a:p>
          <a:p>
            <a:r>
              <a:rPr lang="en-US" altLang="ja-JP" dirty="0"/>
              <a:t>Based on my results, I can provide two suggestions.</a:t>
            </a:r>
          </a:p>
          <a:p>
            <a:endParaRPr kumimoji="1" lang="ja-JP" altLang="en-US" dirty="0"/>
          </a:p>
        </p:txBody>
      </p:sp>
      <p:sp>
        <p:nvSpPr>
          <p:cNvPr id="4" name="スライド番号プレースホルダー 3">
            <a:extLst>
              <a:ext uri="{FF2B5EF4-FFF2-40B4-BE49-F238E27FC236}">
                <a16:creationId xmlns:a16="http://schemas.microsoft.com/office/drawing/2014/main" id="{67A89BFF-80E4-304D-9D89-70D81BF4B5FD}"/>
              </a:ext>
            </a:extLst>
          </p:cNvPr>
          <p:cNvSpPr>
            <a:spLocks noGrp="1"/>
          </p:cNvSpPr>
          <p:nvPr>
            <p:ph type="sldNum" sz="quarter" idx="5"/>
          </p:nvPr>
        </p:nvSpPr>
        <p:spPr/>
        <p:txBody>
          <a:bodyPr/>
          <a:lstStyle/>
          <a:p>
            <a:fld id="{A817E2FB-96FC-4B40-8612-CB6EDE9A3D13}" type="slidenum">
              <a:rPr kumimoji="1" lang="ja-JP" altLang="en-US" smtClean="0"/>
              <a:t>27</a:t>
            </a:fld>
            <a:endParaRPr kumimoji="1" lang="ja-JP" altLang="en-US"/>
          </a:p>
        </p:txBody>
      </p:sp>
    </p:spTree>
    <p:extLst>
      <p:ext uri="{BB962C8B-B14F-4D97-AF65-F5344CB8AC3E}">
        <p14:creationId xmlns:p14="http://schemas.microsoft.com/office/powerpoint/2010/main" val="27626582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3CA303-4BFC-DD55-9C73-1D281F285B26}"/>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A2241A6-BF21-6687-D634-6D75AB377421}"/>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5E861F80-620C-430A-A843-1E783D281737}"/>
              </a:ext>
            </a:extLst>
          </p:cNvPr>
          <p:cNvSpPr>
            <a:spLocks noGrp="1"/>
          </p:cNvSpPr>
          <p:nvPr>
            <p:ph type="body" idx="1"/>
          </p:nvPr>
        </p:nvSpPr>
        <p:spPr/>
        <p:txBody>
          <a:bodyPr/>
          <a:lstStyle/>
          <a:p>
            <a:r>
              <a:rPr lang="en-US" altLang="ja-JP" dirty="0"/>
              <a:t>The first conclusion is about </a:t>
            </a:r>
            <a:r>
              <a:rPr lang="en-US" altLang="ja-JP" b="1" i="1" dirty="0"/>
              <a:t>where</a:t>
            </a:r>
            <a:r>
              <a:rPr lang="en-US" altLang="ja-JP" b="1" dirty="0"/>
              <a:t> products are made.</a:t>
            </a:r>
          </a:p>
          <a:p>
            <a:endParaRPr lang="en-US" altLang="ja-JP" dirty="0"/>
          </a:p>
          <a:p>
            <a:r>
              <a:rPr lang="en-US" altLang="ja-JP" dirty="0"/>
              <a:t>True decarbonization requires changing the location of final production — not just where materials are sourced. </a:t>
            </a:r>
          </a:p>
          <a:p>
            <a:endParaRPr lang="en-US" altLang="ja-JP" dirty="0"/>
          </a:p>
          <a:p>
            <a:r>
              <a:rPr lang="en-US" altLang="ja-JP" dirty="0"/>
              <a:t>Because the energy mix at the factory matters a lot.</a:t>
            </a:r>
          </a:p>
          <a:p>
            <a:endParaRPr lang="en-US" altLang="ja-JP" dirty="0"/>
          </a:p>
          <a:p>
            <a:r>
              <a:rPr lang="en-US" altLang="ja-JP" dirty="0"/>
              <a:t>For companies, this means they need to measure supply (chain-wide emissions) — including </a:t>
            </a:r>
            <a:r>
              <a:rPr lang="en-US" altLang="ja-JP" b="1" dirty="0"/>
              <a:t>Scope 3</a:t>
            </a:r>
            <a:r>
              <a:rPr lang="en-US" altLang="ja-JP" dirty="0"/>
              <a:t> — when making production decisions.</a:t>
            </a:r>
          </a:p>
          <a:p>
            <a:endParaRPr lang="en-US" altLang="ja-JP" dirty="0"/>
          </a:p>
          <a:p>
            <a:r>
              <a:rPr lang="en-US" altLang="ja-JP" dirty="0"/>
              <a:t>For governments, this means man</a:t>
            </a:r>
            <a:r>
              <a:rPr lang="en-US" altLang="ja-JP" b="1" dirty="0"/>
              <a:t>da</a:t>
            </a:r>
            <a:r>
              <a:rPr lang="en-US" altLang="ja-JP" dirty="0"/>
              <a:t>ting (full supply chain disclosures,) so that  (carbon-intensive-choices) cannot be hidden.</a:t>
            </a:r>
          </a:p>
          <a:p>
            <a:endParaRPr kumimoji="1" lang="en-US" altLang="ja-JP" dirty="0"/>
          </a:p>
          <a:p>
            <a:r>
              <a:rPr kumimoji="1" lang="ja-JP" altLang="en-US" dirty="0"/>
              <a:t>結論にする</a:t>
            </a:r>
            <a:endParaRPr kumimoji="1" lang="en-US" altLang="ja-JP" dirty="0"/>
          </a:p>
          <a:p>
            <a:r>
              <a:rPr kumimoji="1" lang="ja-JP" altLang="en-US" dirty="0"/>
              <a:t>タイトル</a:t>
            </a:r>
          </a:p>
        </p:txBody>
      </p:sp>
      <p:sp>
        <p:nvSpPr>
          <p:cNvPr id="4" name="スライド番号プレースホルダー 3">
            <a:extLst>
              <a:ext uri="{FF2B5EF4-FFF2-40B4-BE49-F238E27FC236}">
                <a16:creationId xmlns:a16="http://schemas.microsoft.com/office/drawing/2014/main" id="{0AA08251-2DDC-BD85-4CC5-3101122100C2}"/>
              </a:ext>
            </a:extLst>
          </p:cNvPr>
          <p:cNvSpPr>
            <a:spLocks noGrp="1"/>
          </p:cNvSpPr>
          <p:nvPr>
            <p:ph type="sldNum" sz="quarter" idx="5"/>
          </p:nvPr>
        </p:nvSpPr>
        <p:spPr/>
        <p:txBody>
          <a:bodyPr/>
          <a:lstStyle/>
          <a:p>
            <a:fld id="{A817E2FB-96FC-4B40-8612-CB6EDE9A3D13}" type="slidenum">
              <a:rPr kumimoji="1" lang="ja-JP" altLang="en-US" smtClean="0"/>
              <a:t>28</a:t>
            </a:fld>
            <a:endParaRPr kumimoji="1" lang="ja-JP" altLang="en-US"/>
          </a:p>
        </p:txBody>
      </p:sp>
    </p:spTree>
    <p:extLst>
      <p:ext uri="{BB962C8B-B14F-4D97-AF65-F5344CB8AC3E}">
        <p14:creationId xmlns:p14="http://schemas.microsoft.com/office/powerpoint/2010/main" val="37505827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16381E-B857-D666-127B-654E56F0200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623EB975-ED1A-E0C6-E42D-BEB67D292003}"/>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B60502F3-E1C6-B214-3E09-CC5F7B02EEB2}"/>
              </a:ext>
            </a:extLst>
          </p:cNvPr>
          <p:cNvSpPr>
            <a:spLocks noGrp="1"/>
          </p:cNvSpPr>
          <p:nvPr>
            <p:ph type="body" idx="1"/>
          </p:nvPr>
        </p:nvSpPr>
        <p:spPr/>
        <p:txBody>
          <a:bodyPr/>
          <a:lstStyle/>
          <a:p>
            <a:r>
              <a:rPr lang="en-US" altLang="ja-JP" dirty="0"/>
              <a:t>The second conclusion is about protecting Japan's domestic capacity.</a:t>
            </a:r>
          </a:p>
          <a:p>
            <a:endParaRPr lang="en-US" altLang="ja-JP" dirty="0"/>
          </a:p>
          <a:p>
            <a:r>
              <a:rPr lang="en-US" altLang="ja-JP" dirty="0"/>
              <a:t>Our results show that / </a:t>
            </a:r>
            <a:r>
              <a:rPr lang="en-US" altLang="ja-JP" b="1" dirty="0"/>
              <a:t>re</a:t>
            </a:r>
            <a:r>
              <a:rPr lang="en-US" altLang="ja-JP" dirty="0"/>
              <a:t>shoring upstream processes does produce a meaningful effect. On-average, a 1% shift delivers around 38.5 kilotons of CO₂ reduction per year.</a:t>
            </a:r>
          </a:p>
          <a:p>
            <a:endParaRPr lang="en-US" altLang="ja-JP" dirty="0"/>
          </a:p>
          <a:p>
            <a:r>
              <a:rPr lang="en-US" altLang="ja-JP" dirty="0"/>
              <a:t>The key reason is that upstream processes like dyeing, spinning, and fiber production are energy-intensive.</a:t>
            </a:r>
          </a:p>
          <a:p>
            <a:endParaRPr lang="en-US" altLang="ja-JP" dirty="0"/>
          </a:p>
          <a:p>
            <a:r>
              <a:rPr lang="en-US" altLang="ja-JP" dirty="0"/>
              <a:t>So, Keeping-them-in-Japan, where the energy mix is</a:t>
            </a:r>
            <a:r>
              <a:rPr lang="ja-JP" altLang="en-US" dirty="0"/>
              <a:t>　</a:t>
            </a:r>
            <a:r>
              <a:rPr lang="en-US" altLang="ja-JP" dirty="0"/>
              <a:t>relatively cleaner than other countries, directly cuts emissions.</a:t>
            </a:r>
          </a:p>
          <a:p>
            <a:endParaRPr lang="en-US" altLang="ja-JP" dirty="0"/>
          </a:p>
          <a:p>
            <a:r>
              <a:rPr lang="en-US" altLang="ja-JP" dirty="0"/>
              <a:t>So the government should support domestic textile small and medium enterprises — to keep these processes </a:t>
            </a:r>
            <a:r>
              <a:rPr lang="en-US" altLang="ja-JP" b="1" dirty="0"/>
              <a:t>inside</a:t>
            </a:r>
            <a:r>
              <a:rPr lang="en-US" altLang="ja-JP" dirty="0"/>
              <a:t> Japan. If these firms close or move overseas, that reduction potential disappears.</a:t>
            </a:r>
          </a:p>
          <a:p>
            <a:endParaRPr lang="en-US" altLang="ja-JP" dirty="0"/>
          </a:p>
          <a:p>
            <a:r>
              <a:rPr lang="ja-JP" altLang="en-US" dirty="0"/>
              <a:t>具体的な事例を入れる</a:t>
            </a:r>
            <a:endParaRPr lang="en-US" altLang="ja-JP" dirty="0"/>
          </a:p>
          <a:p>
            <a:r>
              <a:rPr lang="en-US" altLang="ja-JP" dirty="0"/>
              <a:t>ZARA</a:t>
            </a:r>
            <a:r>
              <a:rPr lang="ja-JP" altLang="en-US" dirty="0"/>
              <a:t>の事例を挙げる</a:t>
            </a:r>
            <a:endParaRPr lang="en-US" altLang="ja-JP" dirty="0"/>
          </a:p>
          <a:p>
            <a:endParaRPr kumimoji="1" lang="ja-JP" altLang="en-US" dirty="0"/>
          </a:p>
        </p:txBody>
      </p:sp>
      <p:sp>
        <p:nvSpPr>
          <p:cNvPr id="4" name="スライド番号プレースホルダー 3">
            <a:extLst>
              <a:ext uri="{FF2B5EF4-FFF2-40B4-BE49-F238E27FC236}">
                <a16:creationId xmlns:a16="http://schemas.microsoft.com/office/drawing/2014/main" id="{6EBA76BB-7808-0F20-E902-2ABABD22B3DD}"/>
              </a:ext>
            </a:extLst>
          </p:cNvPr>
          <p:cNvSpPr>
            <a:spLocks noGrp="1"/>
          </p:cNvSpPr>
          <p:nvPr>
            <p:ph type="sldNum" sz="quarter" idx="5"/>
          </p:nvPr>
        </p:nvSpPr>
        <p:spPr/>
        <p:txBody>
          <a:bodyPr/>
          <a:lstStyle/>
          <a:p>
            <a:fld id="{A817E2FB-96FC-4B40-8612-CB6EDE9A3D13}" type="slidenum">
              <a:rPr kumimoji="1" lang="ja-JP" altLang="en-US" smtClean="0"/>
              <a:t>29</a:t>
            </a:fld>
            <a:endParaRPr kumimoji="1" lang="ja-JP" altLang="en-US"/>
          </a:p>
        </p:txBody>
      </p:sp>
    </p:spTree>
    <p:extLst>
      <p:ext uri="{BB962C8B-B14F-4D97-AF65-F5344CB8AC3E}">
        <p14:creationId xmlns:p14="http://schemas.microsoft.com/office/powerpoint/2010/main" val="15114742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t>Here is the agenda for today.</a:t>
            </a:r>
          </a:p>
          <a:p>
            <a:endParaRPr lang="en-US" altLang="ja-JP" dirty="0"/>
          </a:p>
          <a:p>
            <a:r>
              <a:rPr lang="en-US" altLang="ja-JP" dirty="0"/>
              <a:t>I'll start with the background and motivation, / then explain our methods, present the results, / and close with our conclusions and policy suggestions.</a:t>
            </a:r>
          </a:p>
          <a:p>
            <a:endParaRPr kumimoji="1" lang="ja-JP" altLang="en-US" dirty="0"/>
          </a:p>
        </p:txBody>
      </p:sp>
      <p:sp>
        <p:nvSpPr>
          <p:cNvPr id="4" name="スライド番号プレースホルダー 3"/>
          <p:cNvSpPr>
            <a:spLocks noGrp="1"/>
          </p:cNvSpPr>
          <p:nvPr>
            <p:ph type="sldNum" sz="quarter" idx="5"/>
          </p:nvPr>
        </p:nvSpPr>
        <p:spPr/>
        <p:txBody>
          <a:bodyPr/>
          <a:lstStyle/>
          <a:p>
            <a:fld id="{A817E2FB-96FC-4B40-8612-CB6EDE9A3D13}" type="slidenum">
              <a:rPr kumimoji="1" lang="ja-JP" altLang="en-US" smtClean="0"/>
              <a:t>3</a:t>
            </a:fld>
            <a:endParaRPr kumimoji="1" lang="ja-JP" altLang="en-US"/>
          </a:p>
        </p:txBody>
      </p:sp>
    </p:spTree>
    <p:extLst>
      <p:ext uri="{BB962C8B-B14F-4D97-AF65-F5344CB8AC3E}">
        <p14:creationId xmlns:p14="http://schemas.microsoft.com/office/powerpoint/2010/main" val="27521943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Thank you so much for your attention.</a:t>
            </a:r>
          </a:p>
          <a:p>
            <a:r>
              <a:rPr kumimoji="1" lang="en-US" altLang="ja-JP" dirty="0"/>
              <a:t>And, happy to take any questions.</a:t>
            </a:r>
          </a:p>
          <a:p>
            <a:endParaRPr kumimoji="1" lang="en-US" altLang="ja-JP" dirty="0"/>
          </a:p>
          <a:p>
            <a:r>
              <a:rPr kumimoji="1" lang="ja-JP" altLang="en-US" dirty="0"/>
              <a:t>質疑応答</a:t>
            </a:r>
            <a:endParaRPr kumimoji="1" lang="en-US" altLang="ja-JP" dirty="0"/>
          </a:p>
          <a:p>
            <a:r>
              <a:rPr lang="ja-JP" altLang="ja-JP" dirty="0"/>
              <a:t>以下、質問は日本語のまま、回答だけ簡潔な英語にしました。</a:t>
            </a:r>
          </a:p>
          <a:p>
            <a:br>
              <a:rPr lang="ja-JP" altLang="ja-JP" dirty="0"/>
            </a:br>
            <a:endParaRPr lang="ja-JP" altLang="ja-JP" dirty="0"/>
          </a:p>
          <a:p>
            <a:r>
              <a:rPr lang="ja-JP" altLang="ja-JP" b="1" dirty="0"/>
              <a:t>Q: なぜ2010・2015・2020年を選んだのか?</a:t>
            </a:r>
            <a:endParaRPr lang="ja-JP" altLang="ja-JP" dirty="0"/>
          </a:p>
          <a:p>
            <a:r>
              <a:rPr lang="ja-JP" altLang="ja-JP" dirty="0"/>
              <a:t>A: "We chose these three years to see the trend over time, every five years. 2010 is also our base year for prices. We did not use 2021 because of COVID-19. </a:t>
            </a:r>
          </a:p>
          <a:p>
            <a:br>
              <a:rPr lang="ja-JP" altLang="ja-JP" dirty="0"/>
            </a:br>
            <a:endParaRPr lang="ja-JP" altLang="ja-JP" dirty="0"/>
          </a:p>
          <a:p>
            <a:r>
              <a:rPr lang="ja-JP" altLang="ja-JP" b="1" dirty="0"/>
              <a:t>Q: なぜ1%という変化幅を使ったのか。より大きな変化は検証したか?</a:t>
            </a:r>
            <a:endParaRPr lang="ja-JP" altLang="ja-JP" dirty="0"/>
          </a:p>
          <a:p>
            <a:r>
              <a:rPr lang="ja-JP" altLang="ja-JP" dirty="0"/>
              <a:t>A: "We followed the method from Maeno et al., 2022. A small change, like 1%, works well in a linear model. This is a Leontief model, so it is linear. We did not test non-linear effects. This is a limitation."</a:t>
            </a:r>
          </a:p>
          <a:p>
            <a:br>
              <a:rPr lang="ja-JP" altLang="ja-JP" dirty="0"/>
            </a:br>
            <a:endParaRPr lang="ja-JP" altLang="ja-JP" dirty="0"/>
          </a:p>
          <a:p>
            <a:r>
              <a:rPr lang="ja-JP" altLang="ja-JP" b="1" dirty="0"/>
              <a:t>Q: 最終需要と中間財を同時に変化させた場合はどうなるか?</a:t>
            </a:r>
            <a:endParaRPr lang="ja-JP" altLang="ja-JP" dirty="0"/>
          </a:p>
          <a:p>
            <a:r>
              <a:rPr lang="ja-JP" altLang="ja-JP" dirty="0"/>
              <a:t>A: “In this study, we changed them separately. This helps us see each effect clearly. Testing them together is a good idea for future research.</a:t>
            </a:r>
            <a:r>
              <a:rPr lang="ja-JP" altLang="en-US" dirty="0"/>
              <a:t> </a:t>
            </a:r>
            <a:r>
              <a:rPr lang="en-US" altLang="ja-JP" dirty="0" err="1"/>
              <a:t>Im</a:t>
            </a:r>
            <a:r>
              <a:rPr lang="ja-JP" altLang="en-US" dirty="0"/>
              <a:t> </a:t>
            </a:r>
            <a:r>
              <a:rPr lang="en-US" altLang="ja-JP" dirty="0"/>
              <a:t>planning to use </a:t>
            </a:r>
            <a:r>
              <a:rPr lang="ja-JP" altLang="ja-JP" dirty="0"/>
              <a:t>Structural Path Analysis</a:t>
            </a:r>
            <a:r>
              <a:rPr lang="en-US" altLang="ja-JP" dirty="0"/>
              <a:t>.</a:t>
            </a:r>
            <a:endParaRPr lang="ja-JP" altLang="ja-JP" dirty="0"/>
          </a:p>
          <a:p>
            <a:br>
              <a:rPr lang="ja-JP" altLang="ja-JP" dirty="0"/>
            </a:br>
            <a:endParaRPr lang="ja-JP" altLang="ja-JP" dirty="0"/>
          </a:p>
          <a:p>
            <a:r>
              <a:rPr lang="ja-JP" altLang="ja-JP" b="1" dirty="0"/>
              <a:t>Q: 価格変化や代替効果は考慮しているか?</a:t>
            </a:r>
            <a:endParaRPr lang="ja-JP" altLang="ja-JP" dirty="0"/>
          </a:p>
          <a:p>
            <a:r>
              <a:rPr lang="ja-JP" altLang="ja-JP" dirty="0"/>
              <a:t>A: "No, we did not. This is a quantity-based input-output model. Prices are fixed. This is a limitation of our model. A CGE model could help with this in the future."</a:t>
            </a:r>
          </a:p>
          <a:p>
            <a:br>
              <a:rPr lang="ja-JP" altLang="ja-JP" dirty="0"/>
            </a:br>
            <a:endParaRPr lang="ja-JP" altLang="ja-JP" dirty="0"/>
          </a:p>
          <a:p>
            <a:r>
              <a:rPr lang="ja-JP" altLang="ja-JP" b="1" dirty="0"/>
              <a:t>Q: なぜシナリオ2(最終需要)の方がシナリオ4(中間財)より1,500倍も削減効果が大きいのか?</a:t>
            </a:r>
            <a:endParaRPr lang="ja-JP" altLang="ja-JP" dirty="0"/>
          </a:p>
          <a:p>
            <a:r>
              <a:rPr lang="ja-JP" altLang="ja-JP" dirty="0"/>
              <a:t>A: "It's not about the trade value. It's about which country's production structure is used. When we change the final production country, we also change all the upstream processes, like dyeing and spinning. These processes use a lot of coal power in China. But in Scenario 4, the final product is still made in China. So most high-emission processes stay the same."</a:t>
            </a:r>
          </a:p>
          <a:p>
            <a:br>
              <a:rPr lang="ja-JP" altLang="ja-JP" dirty="0"/>
            </a:br>
            <a:endParaRPr lang="ja-JP" altLang="ja-JP" dirty="0"/>
          </a:p>
          <a:p>
            <a:r>
              <a:rPr lang="ja-JP" altLang="ja-JP" b="1" dirty="0"/>
              <a:t>Q: なぜ染色・紡績などの上流工程に排出がこれほど集中するのか?</a:t>
            </a:r>
            <a:endParaRPr lang="ja-JP" altLang="ja-JP" dirty="0"/>
          </a:p>
          <a:p>
            <a:r>
              <a:rPr lang="ja-JP" altLang="ja-JP" dirty="0"/>
              <a:t>A: "In our results, the electricity sector explains about 45% of the reduction. Textile and chemical sectors add more. Together, three sectors explain 78% of the total. This matches previous research. Dyeing needs a lot of heat and electricity."</a:t>
            </a:r>
          </a:p>
          <a:p>
            <a:br>
              <a:rPr lang="ja-JP" altLang="ja-JP" dirty="0"/>
            </a:br>
            <a:endParaRPr lang="ja-JP" altLang="ja-JP" dirty="0"/>
          </a:p>
          <a:p>
            <a:r>
              <a:rPr lang="ja-JP" altLang="ja-JP" b="1" dirty="0"/>
              <a:t>Q: なぜシナリオ1(最終財の国内シフト)はシナリオ2(中間財の国内シフト)より効果が小さいのか?</a:t>
            </a:r>
            <a:endParaRPr lang="ja-JP" altLang="ja-JP" dirty="0"/>
          </a:p>
          <a:p>
            <a:r>
              <a:rPr lang="ja-JP" altLang="ja-JP" dirty="0"/>
              <a:t>A: "Scenario 1 only changes where the final product is bought. It does not change how the materials, like fabric and yarn, are made. Scenario 2 directly changes these upstream processes. That is why Scenario 2 has a bigger effect, about 2.5 times larger."</a:t>
            </a:r>
          </a:p>
          <a:p>
            <a:br>
              <a:rPr lang="ja-JP" altLang="ja-JP" dirty="0"/>
            </a:br>
            <a:endParaRPr lang="ja-JP" altLang="ja-JP" dirty="0"/>
          </a:p>
          <a:p>
            <a:r>
              <a:rPr lang="ja-JP" altLang="ja-JP" b="1" dirty="0"/>
              <a:t>Q: なぜシナリオ3(国内生産ゼロ化)で世界全体の排出が増加するのか?</a:t>
            </a:r>
            <a:endParaRPr lang="ja-JP" altLang="ja-JP" dirty="0"/>
          </a:p>
          <a:p>
            <a:r>
              <a:rPr lang="ja-JP" altLang="ja-JP" dirty="0"/>
              <a:t>A: "Japan's emissions go down. But emissions in China, India, and Turkey go up more. These countries use more coal power than Japan. So moving production overseas increases total global emissions.“</a:t>
            </a:r>
            <a:endParaRPr lang="en-US" altLang="ja-JP" dirty="0"/>
          </a:p>
          <a:p>
            <a:endParaRPr lang="en-US" altLang="ja-JP" dirty="0"/>
          </a:p>
          <a:p>
            <a:endParaRPr lang="en-US" altLang="ja-JP" dirty="0"/>
          </a:p>
          <a:p>
            <a:r>
              <a:rPr lang="ja-JP" altLang="ja-JP" b="1" dirty="0"/>
              <a:t>Q: ADB-MRIOの35セクター分類は粗いのではないか。より詳細な分類は使わなかったのか?</a:t>
            </a:r>
            <a:endParaRPr lang="ja-JP" altLang="ja-JP" dirty="0"/>
          </a:p>
          <a:p>
            <a:r>
              <a:rPr lang="ja-JP" altLang="ja-JP" dirty="0"/>
              <a:t>A: "Yes, 35 sectors is not very detailed. We could not separate dyeing and spinning directly. This is a data limitation. A more detailed table could show clearer results in the future."</a:t>
            </a:r>
          </a:p>
          <a:p>
            <a:br>
              <a:rPr lang="ja-JP" altLang="ja-JP" dirty="0"/>
            </a:br>
            <a:endParaRPr lang="ja-JP" altLang="ja-JP" dirty="0"/>
          </a:p>
          <a:p>
            <a:r>
              <a:rPr lang="ja-JP" altLang="ja-JP" b="1" dirty="0"/>
              <a:t>Q: 本研究の新規性は何か。Peters et al. (2011)のカーボンリーケージ研究と何が違うのか?</a:t>
            </a:r>
            <a:endParaRPr lang="ja-JP" altLang="ja-JP" dirty="0"/>
          </a:p>
          <a:p>
            <a:r>
              <a:rPr lang="ja-JP" altLang="ja-JP" dirty="0"/>
              <a:t>A: "Peters et al. showed that carbon leakage happens through trade in general. Our study focuses only on the textile industry. We also separate two channels: final demand and intermediate input. This separation is new."</a:t>
            </a:r>
          </a:p>
          <a:p>
            <a:br>
              <a:rPr lang="ja-JP" altLang="ja-JP" dirty="0"/>
            </a:br>
            <a:endParaRPr lang="ja-JP" altLang="ja-JP" dirty="0"/>
          </a:p>
          <a:p>
            <a:r>
              <a:rPr lang="ja-JP" altLang="ja-JP" b="1" dirty="0"/>
              <a:t>Q: なぜ繊維産業に着目したのか?</a:t>
            </a:r>
            <a:endParaRPr lang="ja-JP" altLang="ja-JP" dirty="0"/>
          </a:p>
          <a:p>
            <a:r>
              <a:rPr lang="ja-JP" altLang="ja-JP" dirty="0"/>
              <a:t>A: "Textile industry produces 6 to 10% of global emissions. Most of this comes from upstream processes. Also, research on Japan's textile industry is still limited. So we chose this industry."</a:t>
            </a:r>
          </a:p>
          <a:p>
            <a:br>
              <a:rPr lang="ja-JP" altLang="ja-JP" dirty="0"/>
            </a:br>
            <a:endParaRPr lang="ja-JP" altLang="ja-JP" dirty="0"/>
          </a:p>
          <a:p>
            <a:r>
              <a:rPr lang="ja-JP" altLang="ja-JP" b="1" dirty="0"/>
              <a:t>Q: シナリオ5・6で「中国以外の国」への代替先はどう決まるのか?</a:t>
            </a:r>
            <a:endParaRPr lang="ja-JP" altLang="ja-JP" dirty="0"/>
          </a:p>
          <a:p>
            <a:r>
              <a:rPr lang="ja-JP" altLang="ja-JP" dirty="0"/>
              <a:t>A: "The model does not choose one country. It removes demand from China proportionally. Other countries' production increases based on the existing trade structure in the model."</a:t>
            </a:r>
          </a:p>
          <a:p>
            <a:br>
              <a:rPr lang="ja-JP" altLang="ja-JP" dirty="0"/>
            </a:br>
            <a:endParaRPr lang="ja-JP" altLang="ja-JP" dirty="0"/>
          </a:p>
          <a:p>
            <a:r>
              <a:rPr lang="ja-JP" altLang="ja-JP" b="1" dirty="0"/>
              <a:t>Q: Scope3開示義務化の提言は、具体的にどの制度を想定しているか?</a:t>
            </a:r>
            <a:endParaRPr lang="ja-JP" altLang="ja-JP" dirty="0"/>
          </a:p>
          <a:p>
            <a:r>
              <a:rPr lang="ja-JP" altLang="ja-JP" dirty="0"/>
              <a:t>A: "We are thinking of policies like the EU's CSRD, Corporate Sustainability Reporting Directive. Japan could introduce a similar rule for supply chain disclosure."</a:t>
            </a:r>
          </a:p>
          <a:p>
            <a:br>
              <a:rPr lang="ja-JP" altLang="ja-JP" dirty="0"/>
            </a:br>
            <a:endParaRPr lang="ja-JP" altLang="ja-JP" dirty="0"/>
          </a:p>
          <a:p>
            <a:r>
              <a:rPr lang="ja-JP" altLang="ja-JP" b="1" dirty="0"/>
              <a:t>Q: 1%のシフトは、現実的にどれくらいの規模を意味するのか?</a:t>
            </a:r>
            <a:endParaRPr lang="ja-JP" altLang="ja-JP" dirty="0"/>
          </a:p>
          <a:p>
            <a:r>
              <a:rPr lang="ja-JP" altLang="ja-JP" dirty="0"/>
              <a:t>A: "In Scenario 5, 1% of final demand from China equals about 12,930 million dollars. It's a small percentage, but a large amount in actual trade value."</a:t>
            </a:r>
          </a:p>
          <a:p>
            <a:br>
              <a:rPr lang="ja-JP" altLang="ja-JP" dirty="0"/>
            </a:br>
            <a:endParaRPr lang="ja-JP" altLang="ja-JP" dirty="0"/>
          </a:p>
          <a:p>
            <a:r>
              <a:rPr lang="ja-JP" altLang="ja-JP" b="1" dirty="0"/>
              <a:t>Q: 価格効果や技術代替を考慮していないことは、結果にどう影響するか?</a:t>
            </a:r>
            <a:endParaRPr lang="ja-JP" altLang="ja-JP" dirty="0"/>
          </a:p>
          <a:p>
            <a:r>
              <a:rPr lang="ja-JP" altLang="ja-JP" dirty="0"/>
              <a:t>A: "Our model assumes fixed technology and fixed prices. In reality, companies may find new suppliers or new technology. So our results show potential, not exact predictions."</a:t>
            </a:r>
          </a:p>
          <a:p>
            <a:br>
              <a:rPr lang="ja-JP" altLang="ja-JP" dirty="0"/>
            </a:br>
            <a:endParaRPr lang="ja-JP" altLang="ja-JP" dirty="0"/>
          </a:p>
          <a:p>
            <a:r>
              <a:rPr lang="ja-JP" altLang="ja-JP" b="1" dirty="0"/>
              <a:t>Q: なぜCO2のみを対象とし、メタンなど他の温室効果ガスは含めないのか?</a:t>
            </a:r>
            <a:endParaRPr lang="ja-JP" altLang="ja-JP" dirty="0"/>
          </a:p>
          <a:p>
            <a:r>
              <a:rPr lang="ja-JP" altLang="ja-JP" dirty="0"/>
              <a:t>A: "CO2 is the main greenhouse gas from energy use in manufacturing. Our emission data, from IEA, focuses on CO2. Other gases, like methane, need different data sources."</a:t>
            </a:r>
          </a:p>
          <a:p>
            <a:br>
              <a:rPr lang="ja-JP" altLang="ja-JP" dirty="0"/>
            </a:br>
            <a:endParaRPr lang="ja-JP" altLang="ja-JP" dirty="0"/>
          </a:p>
          <a:p>
            <a:r>
              <a:rPr lang="ja-JP" altLang="ja-JP" b="1" dirty="0"/>
              <a:t>Q: 国内回帰を促す提言は、保護主義的ではないか?</a:t>
            </a:r>
            <a:endParaRPr lang="ja-JP" altLang="ja-JP" dirty="0"/>
          </a:p>
          <a:p>
            <a:r>
              <a:rPr lang="ja-JP" altLang="ja-JP" dirty="0"/>
              <a:t>A: "Our goal is not protectionism. It's about reducing carbon emissions in the supply chain. Companies can choose any country, but they should also think about each country's energy mix, not only cost."</a:t>
            </a:r>
          </a:p>
          <a:p>
            <a:br>
              <a:rPr lang="ja-JP" altLang="ja-JP" dirty="0"/>
            </a:br>
            <a:endParaRPr lang="ja-JP" altLang="ja-JP" dirty="0"/>
          </a:p>
          <a:p>
            <a:r>
              <a:rPr lang="ja-JP" altLang="ja-JP" b="1" dirty="0"/>
              <a:t>Q: モデルは静的(static)だが、将来的な動的(dynamic)変化は考慮しているか?</a:t>
            </a:r>
            <a:endParaRPr lang="ja-JP" altLang="ja-JP" dirty="0"/>
          </a:p>
          <a:p>
            <a:r>
              <a:rPr lang="ja-JP" altLang="ja-JP" dirty="0"/>
              <a:t>A: "No, this is a static model. It does not include long-term changes, like new technology or new energy policy. This is a limitation. Future research could use a dynamic model."</a:t>
            </a:r>
          </a:p>
          <a:p>
            <a:br>
              <a:rPr lang="ja-JP" altLang="ja-JP" dirty="0"/>
            </a:br>
            <a:endParaRPr lang="ja-JP" altLang="ja-JP" dirty="0"/>
          </a:p>
          <a:p>
            <a:r>
              <a:rPr lang="ja-JP" altLang="ja-JP" b="1" dirty="0"/>
              <a:t>Q: 今後の研究方向性は?</a:t>
            </a:r>
            <a:endParaRPr lang="ja-JP" altLang="ja-JP" dirty="0"/>
          </a:p>
          <a:p>
            <a:r>
              <a:rPr lang="ja-JP" altLang="ja-JP" dirty="0"/>
              <a:t>A: "We plan to use Structural Path Analysis, or SPA, to find the most important supply chain routes. </a:t>
            </a:r>
            <a:r>
              <a:rPr lang="ja-JP" altLang="ja-JP"/>
              <a:t>We also want to study economic feasibility, like cost and value-added effects, not only emissions."</a:t>
            </a:r>
          </a:p>
          <a:p>
            <a:endParaRPr lang="ja-JP"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A817E2FB-96FC-4B40-8612-CB6EDE9A3D13}" type="slidenum">
              <a:rPr kumimoji="1" lang="ja-JP" altLang="en-US" smtClean="0"/>
              <a:t>30</a:t>
            </a:fld>
            <a:endParaRPr kumimoji="1" lang="ja-JP" altLang="en-US"/>
          </a:p>
        </p:txBody>
      </p:sp>
    </p:spTree>
    <p:extLst>
      <p:ext uri="{BB962C8B-B14F-4D97-AF65-F5344CB8AC3E}">
        <p14:creationId xmlns:p14="http://schemas.microsoft.com/office/powerpoint/2010/main" val="41093379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t>Let me begin with the introduction.</a:t>
            </a:r>
            <a:endParaRPr kumimoji="1" lang="ja-JP" altLang="en-US" dirty="0"/>
          </a:p>
        </p:txBody>
      </p:sp>
      <p:sp>
        <p:nvSpPr>
          <p:cNvPr id="4" name="スライド番号プレースホルダー 3"/>
          <p:cNvSpPr>
            <a:spLocks noGrp="1"/>
          </p:cNvSpPr>
          <p:nvPr>
            <p:ph type="sldNum" sz="quarter" idx="5"/>
          </p:nvPr>
        </p:nvSpPr>
        <p:spPr/>
        <p:txBody>
          <a:bodyPr/>
          <a:lstStyle/>
          <a:p>
            <a:fld id="{A817E2FB-96FC-4B40-8612-CB6EDE9A3D13}" type="slidenum">
              <a:rPr kumimoji="1" lang="ja-JP" altLang="en-US" smtClean="0"/>
              <a:t>4</a:t>
            </a:fld>
            <a:endParaRPr kumimoji="1" lang="ja-JP" altLang="en-US"/>
          </a:p>
        </p:txBody>
      </p:sp>
    </p:spTree>
    <p:extLst>
      <p:ext uri="{BB962C8B-B14F-4D97-AF65-F5344CB8AC3E}">
        <p14:creationId xmlns:p14="http://schemas.microsoft.com/office/powerpoint/2010/main" val="26175466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t>The textile industry is a / </a:t>
            </a:r>
            <a:r>
              <a:rPr lang="en-US" altLang="ja-JP" b="1" dirty="0"/>
              <a:t>huge</a:t>
            </a:r>
            <a:r>
              <a:rPr lang="en-US" altLang="ja-JP" dirty="0"/>
              <a:t> source of gas emissions.</a:t>
            </a:r>
          </a:p>
          <a:p>
            <a:endParaRPr lang="en-US" altLang="ja-JP" dirty="0"/>
          </a:p>
          <a:p>
            <a:r>
              <a:rPr lang="en-US" altLang="ja-JP" dirty="0"/>
              <a:t>It creates 6 to 10 percent of global emissions /which is about 1.2 </a:t>
            </a:r>
            <a:r>
              <a:rPr lang="en-US" altLang="ja-JP" b="1" dirty="0">
                <a:highlight>
                  <a:srgbClr val="FFFF00"/>
                </a:highlight>
              </a:rPr>
              <a:t>bi</a:t>
            </a:r>
            <a:r>
              <a:rPr lang="en-US" altLang="ja-JP" dirty="0"/>
              <a:t>llion tons of CO-two every year.</a:t>
            </a:r>
          </a:p>
          <a:p>
            <a:endParaRPr lang="en-US" altLang="ja-JP" dirty="0"/>
          </a:p>
          <a:p>
            <a:r>
              <a:rPr lang="en-US" altLang="ja-JP" dirty="0"/>
              <a:t>To give you an idea, this is more than the combined emissions / from all international flights and ships.</a:t>
            </a:r>
          </a:p>
          <a:p>
            <a:endParaRPr lang="en-US" altLang="ja-JP" dirty="0"/>
          </a:p>
          <a:p>
            <a:r>
              <a:rPr lang="en-US" altLang="ja-JP" b="1" dirty="0"/>
              <a:t>This is a big problem — and its getting bigger.</a:t>
            </a:r>
          </a:p>
          <a:p>
            <a:endParaRPr kumimoji="1" lang="ja-JP" altLang="en-US" dirty="0"/>
          </a:p>
        </p:txBody>
      </p:sp>
      <p:sp>
        <p:nvSpPr>
          <p:cNvPr id="4" name="スライド番号プレースホルダー 3"/>
          <p:cNvSpPr>
            <a:spLocks noGrp="1"/>
          </p:cNvSpPr>
          <p:nvPr>
            <p:ph type="sldNum" sz="quarter" idx="5"/>
          </p:nvPr>
        </p:nvSpPr>
        <p:spPr/>
        <p:txBody>
          <a:bodyPr/>
          <a:lstStyle/>
          <a:p>
            <a:fld id="{A817E2FB-96FC-4B40-8612-CB6EDE9A3D13}" type="slidenum">
              <a:rPr kumimoji="1" lang="ja-JP" altLang="en-US" smtClean="0"/>
              <a:t>5</a:t>
            </a:fld>
            <a:endParaRPr kumimoji="1" lang="ja-JP" altLang="en-US"/>
          </a:p>
        </p:txBody>
      </p:sp>
    </p:spTree>
    <p:extLst>
      <p:ext uri="{BB962C8B-B14F-4D97-AF65-F5344CB8AC3E}">
        <p14:creationId xmlns:p14="http://schemas.microsoft.com/office/powerpoint/2010/main" val="2000946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t>Part-of the problem is overproduction.(p</a:t>
            </a:r>
            <a:r>
              <a:rPr lang="ja-JP" altLang="en-US" dirty="0"/>
              <a:t>を意識）</a:t>
            </a:r>
            <a:endParaRPr lang="en-US" altLang="ja-JP" dirty="0"/>
          </a:p>
          <a:p>
            <a:endParaRPr lang="en-US" altLang="ja-JP" dirty="0"/>
          </a:p>
          <a:p>
            <a:r>
              <a:rPr lang="en-US" altLang="ja-JP" dirty="0"/>
              <a:t>Clothing companies try to lower costs /by ordering huge amounts of products. This creates a system where /unsold items are expected from the start.</a:t>
            </a:r>
          </a:p>
          <a:p>
            <a:endParaRPr lang="en-US" altLang="ja-JP" dirty="0"/>
          </a:p>
          <a:p>
            <a:r>
              <a:rPr lang="en-US" altLang="ja-JP" dirty="0"/>
              <a:t>In Japan, it is estimated that /1 billion </a:t>
            </a:r>
            <a:r>
              <a:rPr lang="en-US" altLang="ja-JP" b="1" dirty="0"/>
              <a:t>new</a:t>
            </a:r>
            <a:r>
              <a:rPr lang="en-US" altLang="ja-JP" dirty="0"/>
              <a:t> unworn items are thrown away every year. That’s  /one-in-every-four items produced.</a:t>
            </a:r>
          </a:p>
          <a:p>
            <a:endParaRPr lang="en-US" altLang="ja-JP" dirty="0"/>
          </a:p>
          <a:p>
            <a:r>
              <a:rPr lang="en-US" altLang="ja-JP" dirty="0"/>
              <a:t>(</a:t>
            </a:r>
            <a:r>
              <a:rPr lang="ja-JP" altLang="en-US" dirty="0"/>
              <a:t>次のスライド）</a:t>
            </a:r>
            <a:endParaRPr lang="en-US" altLang="ja-JP" dirty="0"/>
          </a:p>
          <a:p>
            <a:endParaRPr lang="en-US" altLang="ja-JP" dirty="0"/>
          </a:p>
          <a:p>
            <a:r>
              <a:rPr lang="en-US" altLang="ja-JP" dirty="0" err="1"/>
              <a:t>Lookin</a:t>
            </a:r>
            <a:r>
              <a:rPr lang="en-US" altLang="ja-JP" dirty="0"/>
              <a:t> at-the bar chart on the right. The blue bars show the total supply of clothing in Japan — this grew from 2.5 billion-items in 1990 / to 3.5 billion-in 2024. even though, the </a:t>
            </a:r>
            <a:r>
              <a:rPr lang="en-US" altLang="ja-JP" b="1" dirty="0"/>
              <a:t>si</a:t>
            </a:r>
            <a:r>
              <a:rPr lang="en-US" altLang="ja-JP" dirty="0"/>
              <a:t>ze of the domestic market has been </a:t>
            </a:r>
            <a:r>
              <a:rPr lang="en-US" altLang="ja-JP" b="1" dirty="0"/>
              <a:t>sh</a:t>
            </a:r>
            <a:r>
              <a:rPr lang="en-US" altLang="ja-JP" dirty="0"/>
              <a:t>rinking /as we can see from the </a:t>
            </a:r>
            <a:r>
              <a:rPr lang="en-US" altLang="ja-JP" b="1" dirty="0"/>
              <a:t>re</a:t>
            </a:r>
            <a:r>
              <a:rPr lang="en-US" altLang="ja-JP" dirty="0"/>
              <a:t>d line. </a:t>
            </a:r>
          </a:p>
          <a:p>
            <a:endParaRPr lang="en-US" altLang="ja-JP" dirty="0"/>
          </a:p>
          <a:p>
            <a:r>
              <a:rPr kumimoji="1" lang="en-US" altLang="ja-JP" dirty="0"/>
              <a:t>These shows that / textile industry is moving toward mass production. And-Japa-is getting to rely heavily  on importing them from overseas.  </a:t>
            </a:r>
          </a:p>
          <a:p>
            <a:br>
              <a:rPr kumimoji="1" lang="en-US" altLang="ja-JP" dirty="0"/>
            </a:br>
            <a:r>
              <a:rPr kumimoji="1" lang="en-US" altLang="ja-JP" dirty="0"/>
              <a:t>apparel supply overproduction</a:t>
            </a:r>
            <a:br>
              <a:rPr kumimoji="1" lang="en-US" altLang="ja-JP" dirty="0"/>
            </a:br>
            <a:br>
              <a:rPr kumimoji="1" lang="en-US" altLang="ja-JP" dirty="0"/>
            </a:br>
            <a:endParaRPr kumimoji="1" lang="ja-JP" altLang="en-US" dirty="0"/>
          </a:p>
        </p:txBody>
      </p:sp>
      <p:sp>
        <p:nvSpPr>
          <p:cNvPr id="4" name="スライド番号プレースホルダー 3"/>
          <p:cNvSpPr>
            <a:spLocks noGrp="1"/>
          </p:cNvSpPr>
          <p:nvPr>
            <p:ph type="sldNum" sz="quarter" idx="5"/>
          </p:nvPr>
        </p:nvSpPr>
        <p:spPr/>
        <p:txBody>
          <a:bodyPr/>
          <a:lstStyle/>
          <a:p>
            <a:fld id="{A817E2FB-96FC-4B40-8612-CB6EDE9A3D13}" type="slidenum">
              <a:rPr kumimoji="1" lang="ja-JP" altLang="en-US" smtClean="0"/>
              <a:t>6</a:t>
            </a:fld>
            <a:endParaRPr kumimoji="1" lang="ja-JP" altLang="en-US"/>
          </a:p>
        </p:txBody>
      </p:sp>
    </p:spTree>
    <p:extLst>
      <p:ext uri="{BB962C8B-B14F-4D97-AF65-F5344CB8AC3E}">
        <p14:creationId xmlns:p14="http://schemas.microsoft.com/office/powerpoint/2010/main" val="31992006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072998-7B49-7116-4E9D-0F41FBB992AB}"/>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A0F37FB-9256-37A9-80AA-592B41741157}"/>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3CF30707-275A-93E6-80CF-8EB80B0931CC}"/>
              </a:ext>
            </a:extLst>
          </p:cNvPr>
          <p:cNvSpPr>
            <a:spLocks noGrp="1"/>
          </p:cNvSpPr>
          <p:nvPr>
            <p:ph type="body" idx="1"/>
          </p:nvPr>
        </p:nvSpPr>
        <p:spPr/>
        <p:txBody>
          <a:bodyPr/>
          <a:lstStyle/>
          <a:p>
            <a:r>
              <a:rPr kumimoji="1" lang="en-US" altLang="ja-JP" dirty="0"/>
              <a:t>Reducing the environmental burden of the textile industry requires action from Japan.</a:t>
            </a:r>
          </a:p>
          <a:p>
            <a:r>
              <a:rPr kumimoji="1" lang="en-US" altLang="ja-JP" dirty="0"/>
              <a:t>But, Research on Japan's textile industry is still limited.</a:t>
            </a:r>
          </a:p>
          <a:p>
            <a:endParaRPr kumimoji="1" lang="en-US" altLang="ja-JP" dirty="0"/>
          </a:p>
          <a:p>
            <a:endParaRPr kumimoji="1" lang="ja-JP" altLang="en-US" dirty="0"/>
          </a:p>
        </p:txBody>
      </p:sp>
      <p:sp>
        <p:nvSpPr>
          <p:cNvPr id="4" name="スライド番号プレースホルダー 3">
            <a:extLst>
              <a:ext uri="{FF2B5EF4-FFF2-40B4-BE49-F238E27FC236}">
                <a16:creationId xmlns:a16="http://schemas.microsoft.com/office/drawing/2014/main" id="{815426DE-E2C6-0953-29DD-8EEEAC632132}"/>
              </a:ext>
            </a:extLst>
          </p:cNvPr>
          <p:cNvSpPr>
            <a:spLocks noGrp="1"/>
          </p:cNvSpPr>
          <p:nvPr>
            <p:ph type="sldNum" sz="quarter" idx="5"/>
          </p:nvPr>
        </p:nvSpPr>
        <p:spPr/>
        <p:txBody>
          <a:bodyPr/>
          <a:lstStyle/>
          <a:p>
            <a:fld id="{A817E2FB-96FC-4B40-8612-CB6EDE9A3D13}" type="slidenum">
              <a:rPr kumimoji="1" lang="ja-JP" altLang="en-US" smtClean="0"/>
              <a:t>7</a:t>
            </a:fld>
            <a:endParaRPr kumimoji="1" lang="ja-JP" altLang="en-US"/>
          </a:p>
        </p:txBody>
      </p:sp>
    </p:spTree>
    <p:extLst>
      <p:ext uri="{BB962C8B-B14F-4D97-AF65-F5344CB8AC3E}">
        <p14:creationId xmlns:p14="http://schemas.microsoft.com/office/powerpoint/2010/main" val="9464862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ct val="150000"/>
              </a:lnSpc>
            </a:pPr>
            <a:r>
              <a:rPr lang="en-US" altLang="ja-JP" dirty="0"/>
              <a:t>Let me show you one key fact about Japan's textile supply chain.</a:t>
            </a:r>
          </a:p>
          <a:p>
            <a:pPr>
              <a:lnSpc>
                <a:spcPct val="150000"/>
              </a:lnSpc>
            </a:pPr>
            <a:endParaRPr lang="en-US" altLang="ja-JP" dirty="0"/>
          </a:p>
          <a:p>
            <a:pPr>
              <a:lnSpc>
                <a:spcPct val="150000"/>
              </a:lnSpc>
            </a:pPr>
            <a:r>
              <a:rPr lang="en-US" altLang="ja-JP" dirty="0"/>
              <a:t>In 2021, China produced / 67% of-the goods /that came from Japan’s  textile demand. Japan itself only produced 12%.</a:t>
            </a:r>
          </a:p>
          <a:p>
            <a:pPr>
              <a:lnSpc>
                <a:spcPct val="150000"/>
              </a:lnSpc>
            </a:pPr>
            <a:endParaRPr lang="en-US" altLang="ja-JP" dirty="0"/>
          </a:p>
          <a:p>
            <a:pPr>
              <a:lnSpc>
                <a:spcPct val="150000"/>
              </a:lnSpc>
            </a:pPr>
            <a:r>
              <a:rPr lang="en-US" altLang="ja-JP" dirty="0"/>
              <a:t>When we look at CO₂ emissions, China's share rises even further — to 77%. Japan's share drops/ to </a:t>
            </a:r>
            <a:r>
              <a:rPr lang="en-US" altLang="ja-JP" b="1" dirty="0"/>
              <a:t>ju</a:t>
            </a:r>
            <a:r>
              <a:rPr lang="en-US" altLang="ja-JP" dirty="0"/>
              <a:t>st 5%.</a:t>
            </a:r>
          </a:p>
          <a:p>
            <a:pPr>
              <a:lnSpc>
                <a:spcPct val="150000"/>
              </a:lnSpc>
            </a:pPr>
            <a:endParaRPr lang="en-US" altLang="ja-JP" dirty="0"/>
          </a:p>
          <a:p>
            <a:pPr>
              <a:lnSpc>
                <a:spcPct val="150000"/>
              </a:lnSpc>
            </a:pPr>
            <a:r>
              <a:rPr lang="en-US" altLang="ja-JP" dirty="0"/>
              <a:t>Why? Cuz China relies on coal-fired power/ making production there / is much higher in CO2 emissions.</a:t>
            </a:r>
          </a:p>
          <a:p>
            <a:pPr>
              <a:lnSpc>
                <a:spcPct val="150000"/>
              </a:lnSpc>
            </a:pPr>
            <a:endParaRPr lang="en-US" altLang="ja-JP" dirty="0"/>
          </a:p>
          <a:p>
            <a:pPr>
              <a:lnSpc>
                <a:spcPct val="150000"/>
              </a:lnSpc>
            </a:pPr>
            <a:r>
              <a:rPr lang="en-US" altLang="ja-JP" i="0" u="sng" dirty="0"/>
              <a:t>This tells us that where clothes are made matters a great deal.</a:t>
            </a:r>
          </a:p>
          <a:p>
            <a:pPr>
              <a:lnSpc>
                <a:spcPct val="150000"/>
              </a:lnSpc>
            </a:pPr>
            <a:endParaRPr lang="en-US" altLang="ja-JP" i="0" u="sng" dirty="0"/>
          </a:p>
          <a:p>
            <a:endParaRPr kumimoji="1" lang="ja-JP" altLang="en-US" dirty="0"/>
          </a:p>
        </p:txBody>
      </p:sp>
      <p:sp>
        <p:nvSpPr>
          <p:cNvPr id="4" name="スライド番号プレースホルダー 3"/>
          <p:cNvSpPr>
            <a:spLocks noGrp="1"/>
          </p:cNvSpPr>
          <p:nvPr>
            <p:ph type="sldNum" sz="quarter" idx="5"/>
          </p:nvPr>
        </p:nvSpPr>
        <p:spPr/>
        <p:txBody>
          <a:bodyPr/>
          <a:lstStyle/>
          <a:p>
            <a:fld id="{A817E2FB-96FC-4B40-8612-CB6EDE9A3D13}" type="slidenum">
              <a:rPr kumimoji="1" lang="ja-JP" altLang="en-US" smtClean="0"/>
              <a:t>8</a:t>
            </a:fld>
            <a:endParaRPr kumimoji="1" lang="ja-JP" altLang="en-US"/>
          </a:p>
        </p:txBody>
      </p:sp>
    </p:spTree>
    <p:extLst>
      <p:ext uri="{BB962C8B-B14F-4D97-AF65-F5344CB8AC3E}">
        <p14:creationId xmlns:p14="http://schemas.microsoft.com/office/powerpoint/2010/main" val="9763463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t>So my central question is this:</a:t>
            </a:r>
          </a:p>
          <a:p>
            <a:endParaRPr lang="en-US" altLang="ja-JP" dirty="0"/>
          </a:p>
          <a:p>
            <a:r>
              <a:rPr lang="en-US" altLang="ja-JP" b="0" u="sng" dirty="0">
                <a:highlight>
                  <a:srgbClr val="FFFF00"/>
                </a:highlight>
              </a:rPr>
              <a:t>What is the most effective way for Japanese companies and the government / to reduce the carbon footprint of Japan's textile industry?</a:t>
            </a:r>
          </a:p>
          <a:p>
            <a:endParaRPr lang="en-US" altLang="ja-JP" dirty="0"/>
          </a:p>
          <a:p>
            <a:r>
              <a:rPr lang="en-US" altLang="ja-JP" dirty="0"/>
              <a:t>I try-it answer this / by testing </a:t>
            </a:r>
            <a:r>
              <a:rPr lang="en-US" altLang="ja-JP" b="1" dirty="0"/>
              <a:t>se</a:t>
            </a:r>
            <a:r>
              <a:rPr lang="en-US" altLang="ja-JP" dirty="0"/>
              <a:t>veral </a:t>
            </a:r>
            <a:r>
              <a:rPr lang="en-US" altLang="ja-JP" b="1" dirty="0"/>
              <a:t>sce</a:t>
            </a:r>
            <a:r>
              <a:rPr lang="en-US" altLang="ja-JP" dirty="0"/>
              <a:t>narios.</a:t>
            </a:r>
          </a:p>
          <a:p>
            <a:endParaRPr kumimoji="1" lang="en-US" altLang="ja-JP" dirty="0"/>
          </a:p>
        </p:txBody>
      </p:sp>
      <p:sp>
        <p:nvSpPr>
          <p:cNvPr id="4" name="スライド番号プレースホルダー 3"/>
          <p:cNvSpPr>
            <a:spLocks noGrp="1"/>
          </p:cNvSpPr>
          <p:nvPr>
            <p:ph type="sldNum" sz="quarter" idx="5"/>
          </p:nvPr>
        </p:nvSpPr>
        <p:spPr/>
        <p:txBody>
          <a:bodyPr/>
          <a:lstStyle/>
          <a:p>
            <a:fld id="{A817E2FB-96FC-4B40-8612-CB6EDE9A3D13}" type="slidenum">
              <a:rPr kumimoji="1" lang="ja-JP" altLang="en-US" smtClean="0"/>
              <a:t>9</a:t>
            </a:fld>
            <a:endParaRPr kumimoji="1" lang="ja-JP" altLang="en-US"/>
          </a:p>
        </p:txBody>
      </p:sp>
    </p:spTree>
    <p:extLst>
      <p:ext uri="{BB962C8B-B14F-4D97-AF65-F5344CB8AC3E}">
        <p14:creationId xmlns:p14="http://schemas.microsoft.com/office/powerpoint/2010/main" val="11673453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1289160-75A2-53D6-D395-E7CEAF034F79}"/>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0341DEED-BBDD-C6E6-E788-848A705D91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1F6DB37A-ED71-8054-7ED7-B5A995605B73}"/>
              </a:ext>
            </a:extLst>
          </p:cNvPr>
          <p:cNvSpPr>
            <a:spLocks noGrp="1"/>
          </p:cNvSpPr>
          <p:nvPr>
            <p:ph type="dt" sz="half" idx="10"/>
          </p:nvPr>
        </p:nvSpPr>
        <p:spPr/>
        <p:txBody>
          <a:bodyPr/>
          <a:lstStyle/>
          <a:p>
            <a:fld id="{403F8896-0073-4246-9D6D-4456D1091307}" type="datetimeFigureOut">
              <a:rPr kumimoji="1" lang="ja-JP" altLang="en-US" smtClean="0"/>
              <a:t>2026/6/21</a:t>
            </a:fld>
            <a:endParaRPr kumimoji="1" lang="ja-JP" altLang="en-US"/>
          </a:p>
        </p:txBody>
      </p:sp>
      <p:sp>
        <p:nvSpPr>
          <p:cNvPr id="5" name="フッター プレースホルダー 4">
            <a:extLst>
              <a:ext uri="{FF2B5EF4-FFF2-40B4-BE49-F238E27FC236}">
                <a16:creationId xmlns:a16="http://schemas.microsoft.com/office/drawing/2014/main" id="{456954CE-BC5B-D386-00A2-E6EC4660380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7340857-70E6-24A2-828D-639C23092E06}"/>
              </a:ext>
            </a:extLst>
          </p:cNvPr>
          <p:cNvSpPr>
            <a:spLocks noGrp="1"/>
          </p:cNvSpPr>
          <p:nvPr>
            <p:ph type="sldNum" sz="quarter" idx="12"/>
          </p:nvPr>
        </p:nvSpPr>
        <p:spPr/>
        <p:txBody>
          <a:bodyPr/>
          <a:lstStyle/>
          <a:p>
            <a:fld id="{45BDCF6F-B50F-4325-BE0E-A9696E3B6D59}" type="slidenum">
              <a:rPr kumimoji="1" lang="ja-JP" altLang="en-US" smtClean="0"/>
              <a:t>‹#›</a:t>
            </a:fld>
            <a:endParaRPr kumimoji="1" lang="ja-JP" altLang="en-US"/>
          </a:p>
        </p:txBody>
      </p:sp>
    </p:spTree>
    <p:extLst>
      <p:ext uri="{BB962C8B-B14F-4D97-AF65-F5344CB8AC3E}">
        <p14:creationId xmlns:p14="http://schemas.microsoft.com/office/powerpoint/2010/main" val="2504495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BAB5B55-B370-85AB-E9EB-AF8FC11007A1}"/>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1A225C7F-CCDE-49AF-4E8E-1168E12A852E}"/>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2100393-D20C-A5FC-842F-C5DF203085B1}"/>
              </a:ext>
            </a:extLst>
          </p:cNvPr>
          <p:cNvSpPr>
            <a:spLocks noGrp="1"/>
          </p:cNvSpPr>
          <p:nvPr>
            <p:ph type="dt" sz="half" idx="10"/>
          </p:nvPr>
        </p:nvSpPr>
        <p:spPr/>
        <p:txBody>
          <a:bodyPr/>
          <a:lstStyle/>
          <a:p>
            <a:fld id="{403F8896-0073-4246-9D6D-4456D1091307}" type="datetimeFigureOut">
              <a:rPr kumimoji="1" lang="ja-JP" altLang="en-US" smtClean="0"/>
              <a:t>2026/6/21</a:t>
            </a:fld>
            <a:endParaRPr kumimoji="1" lang="ja-JP" altLang="en-US"/>
          </a:p>
        </p:txBody>
      </p:sp>
      <p:sp>
        <p:nvSpPr>
          <p:cNvPr id="5" name="フッター プレースホルダー 4">
            <a:extLst>
              <a:ext uri="{FF2B5EF4-FFF2-40B4-BE49-F238E27FC236}">
                <a16:creationId xmlns:a16="http://schemas.microsoft.com/office/drawing/2014/main" id="{9E07A601-A441-04B0-77BF-C2C24A91939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3B7DF61-6156-9B2C-FD54-C6578766D6BE}"/>
              </a:ext>
            </a:extLst>
          </p:cNvPr>
          <p:cNvSpPr>
            <a:spLocks noGrp="1"/>
          </p:cNvSpPr>
          <p:nvPr>
            <p:ph type="sldNum" sz="quarter" idx="12"/>
          </p:nvPr>
        </p:nvSpPr>
        <p:spPr/>
        <p:txBody>
          <a:bodyPr/>
          <a:lstStyle/>
          <a:p>
            <a:fld id="{45BDCF6F-B50F-4325-BE0E-A9696E3B6D59}" type="slidenum">
              <a:rPr kumimoji="1" lang="ja-JP" altLang="en-US" smtClean="0"/>
              <a:t>‹#›</a:t>
            </a:fld>
            <a:endParaRPr kumimoji="1" lang="ja-JP" altLang="en-US"/>
          </a:p>
        </p:txBody>
      </p:sp>
    </p:spTree>
    <p:extLst>
      <p:ext uri="{BB962C8B-B14F-4D97-AF65-F5344CB8AC3E}">
        <p14:creationId xmlns:p14="http://schemas.microsoft.com/office/powerpoint/2010/main" val="1309729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2FD01FC3-2BDE-27E6-2275-51AA33486043}"/>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17C63D7F-58AF-0119-C048-DDF2941F8082}"/>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5B2AC03-2FC4-5BAB-466D-B78E707CB1EC}"/>
              </a:ext>
            </a:extLst>
          </p:cNvPr>
          <p:cNvSpPr>
            <a:spLocks noGrp="1"/>
          </p:cNvSpPr>
          <p:nvPr>
            <p:ph type="dt" sz="half" idx="10"/>
          </p:nvPr>
        </p:nvSpPr>
        <p:spPr/>
        <p:txBody>
          <a:bodyPr/>
          <a:lstStyle/>
          <a:p>
            <a:fld id="{403F8896-0073-4246-9D6D-4456D1091307}" type="datetimeFigureOut">
              <a:rPr kumimoji="1" lang="ja-JP" altLang="en-US" smtClean="0"/>
              <a:t>2026/6/21</a:t>
            </a:fld>
            <a:endParaRPr kumimoji="1" lang="ja-JP" altLang="en-US"/>
          </a:p>
        </p:txBody>
      </p:sp>
      <p:sp>
        <p:nvSpPr>
          <p:cNvPr id="5" name="フッター プレースホルダー 4">
            <a:extLst>
              <a:ext uri="{FF2B5EF4-FFF2-40B4-BE49-F238E27FC236}">
                <a16:creationId xmlns:a16="http://schemas.microsoft.com/office/drawing/2014/main" id="{BA56184A-6E91-DD33-3A39-45EBB165220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98B8AB0-5C76-3508-E5B4-A224A05C8438}"/>
              </a:ext>
            </a:extLst>
          </p:cNvPr>
          <p:cNvSpPr>
            <a:spLocks noGrp="1"/>
          </p:cNvSpPr>
          <p:nvPr>
            <p:ph type="sldNum" sz="quarter" idx="12"/>
          </p:nvPr>
        </p:nvSpPr>
        <p:spPr/>
        <p:txBody>
          <a:bodyPr/>
          <a:lstStyle/>
          <a:p>
            <a:fld id="{45BDCF6F-B50F-4325-BE0E-A9696E3B6D59}" type="slidenum">
              <a:rPr kumimoji="1" lang="ja-JP" altLang="en-US" smtClean="0"/>
              <a:t>‹#›</a:t>
            </a:fld>
            <a:endParaRPr kumimoji="1" lang="ja-JP" altLang="en-US"/>
          </a:p>
        </p:txBody>
      </p:sp>
    </p:spTree>
    <p:extLst>
      <p:ext uri="{BB962C8B-B14F-4D97-AF65-F5344CB8AC3E}">
        <p14:creationId xmlns:p14="http://schemas.microsoft.com/office/powerpoint/2010/main" val="969197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BF925F3-4197-5204-FF3A-D7BAB4BB1EF8}"/>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883A95C-EB08-064C-CA90-DC0E737E6889}"/>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E5B0391-D43D-2AFF-F307-190237E73FB1}"/>
              </a:ext>
            </a:extLst>
          </p:cNvPr>
          <p:cNvSpPr>
            <a:spLocks noGrp="1"/>
          </p:cNvSpPr>
          <p:nvPr>
            <p:ph type="dt" sz="half" idx="10"/>
          </p:nvPr>
        </p:nvSpPr>
        <p:spPr/>
        <p:txBody>
          <a:bodyPr/>
          <a:lstStyle/>
          <a:p>
            <a:fld id="{403F8896-0073-4246-9D6D-4456D1091307}" type="datetimeFigureOut">
              <a:rPr kumimoji="1" lang="ja-JP" altLang="en-US" smtClean="0"/>
              <a:t>2026/6/21</a:t>
            </a:fld>
            <a:endParaRPr kumimoji="1" lang="ja-JP" altLang="en-US"/>
          </a:p>
        </p:txBody>
      </p:sp>
      <p:sp>
        <p:nvSpPr>
          <p:cNvPr id="5" name="フッター プレースホルダー 4">
            <a:extLst>
              <a:ext uri="{FF2B5EF4-FFF2-40B4-BE49-F238E27FC236}">
                <a16:creationId xmlns:a16="http://schemas.microsoft.com/office/drawing/2014/main" id="{E4B24A4A-5025-5AE9-05CC-7AE974124D7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04F90F9-F6D0-739A-0413-602ABDA2EE9D}"/>
              </a:ext>
            </a:extLst>
          </p:cNvPr>
          <p:cNvSpPr>
            <a:spLocks noGrp="1"/>
          </p:cNvSpPr>
          <p:nvPr>
            <p:ph type="sldNum" sz="quarter" idx="12"/>
          </p:nvPr>
        </p:nvSpPr>
        <p:spPr/>
        <p:txBody>
          <a:bodyPr/>
          <a:lstStyle/>
          <a:p>
            <a:fld id="{45BDCF6F-B50F-4325-BE0E-A9696E3B6D59}" type="slidenum">
              <a:rPr kumimoji="1" lang="ja-JP" altLang="en-US" smtClean="0"/>
              <a:t>‹#›</a:t>
            </a:fld>
            <a:endParaRPr kumimoji="1" lang="ja-JP" altLang="en-US"/>
          </a:p>
        </p:txBody>
      </p:sp>
    </p:spTree>
    <p:extLst>
      <p:ext uri="{BB962C8B-B14F-4D97-AF65-F5344CB8AC3E}">
        <p14:creationId xmlns:p14="http://schemas.microsoft.com/office/powerpoint/2010/main" val="116592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0E4BF6C-C6CD-AB12-34D5-4057EA459FB9}"/>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B18BD70-5E46-D731-5D28-B1549C1FFBA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8187DB93-862F-2D3B-9304-B3E3328F7DB5}"/>
              </a:ext>
            </a:extLst>
          </p:cNvPr>
          <p:cNvSpPr>
            <a:spLocks noGrp="1"/>
          </p:cNvSpPr>
          <p:nvPr>
            <p:ph type="dt" sz="half" idx="10"/>
          </p:nvPr>
        </p:nvSpPr>
        <p:spPr/>
        <p:txBody>
          <a:bodyPr/>
          <a:lstStyle/>
          <a:p>
            <a:fld id="{403F8896-0073-4246-9D6D-4456D1091307}" type="datetimeFigureOut">
              <a:rPr kumimoji="1" lang="ja-JP" altLang="en-US" smtClean="0"/>
              <a:t>2026/6/21</a:t>
            </a:fld>
            <a:endParaRPr kumimoji="1" lang="ja-JP" altLang="en-US"/>
          </a:p>
        </p:txBody>
      </p:sp>
      <p:sp>
        <p:nvSpPr>
          <p:cNvPr id="5" name="フッター プレースホルダー 4">
            <a:extLst>
              <a:ext uri="{FF2B5EF4-FFF2-40B4-BE49-F238E27FC236}">
                <a16:creationId xmlns:a16="http://schemas.microsoft.com/office/drawing/2014/main" id="{48BC3EC4-4EC8-A1CB-F480-B0465919480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F515309-1619-0F5E-8497-6FFE4D9E2621}"/>
              </a:ext>
            </a:extLst>
          </p:cNvPr>
          <p:cNvSpPr>
            <a:spLocks noGrp="1"/>
          </p:cNvSpPr>
          <p:nvPr>
            <p:ph type="sldNum" sz="quarter" idx="12"/>
          </p:nvPr>
        </p:nvSpPr>
        <p:spPr/>
        <p:txBody>
          <a:bodyPr/>
          <a:lstStyle/>
          <a:p>
            <a:fld id="{45BDCF6F-B50F-4325-BE0E-A9696E3B6D59}" type="slidenum">
              <a:rPr kumimoji="1" lang="ja-JP" altLang="en-US" smtClean="0"/>
              <a:t>‹#›</a:t>
            </a:fld>
            <a:endParaRPr kumimoji="1" lang="ja-JP" altLang="en-US"/>
          </a:p>
        </p:txBody>
      </p:sp>
    </p:spTree>
    <p:extLst>
      <p:ext uri="{BB962C8B-B14F-4D97-AF65-F5344CB8AC3E}">
        <p14:creationId xmlns:p14="http://schemas.microsoft.com/office/powerpoint/2010/main" val="4026290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E6720CD-235E-06DB-DAC6-E3FECC912399}"/>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929D175-F0C6-A9B2-52ED-9613C54F6700}"/>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A0B409B9-8DF7-97D2-429D-86C33146FE4A}"/>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624D5EE2-D19B-E01D-C5BE-F4196F48A996}"/>
              </a:ext>
            </a:extLst>
          </p:cNvPr>
          <p:cNvSpPr>
            <a:spLocks noGrp="1"/>
          </p:cNvSpPr>
          <p:nvPr>
            <p:ph type="dt" sz="half" idx="10"/>
          </p:nvPr>
        </p:nvSpPr>
        <p:spPr/>
        <p:txBody>
          <a:bodyPr/>
          <a:lstStyle/>
          <a:p>
            <a:fld id="{403F8896-0073-4246-9D6D-4456D1091307}" type="datetimeFigureOut">
              <a:rPr kumimoji="1" lang="ja-JP" altLang="en-US" smtClean="0"/>
              <a:t>2026/6/21</a:t>
            </a:fld>
            <a:endParaRPr kumimoji="1" lang="ja-JP" altLang="en-US"/>
          </a:p>
        </p:txBody>
      </p:sp>
      <p:sp>
        <p:nvSpPr>
          <p:cNvPr id="6" name="フッター プレースホルダー 5">
            <a:extLst>
              <a:ext uri="{FF2B5EF4-FFF2-40B4-BE49-F238E27FC236}">
                <a16:creationId xmlns:a16="http://schemas.microsoft.com/office/drawing/2014/main" id="{AF6BED4D-E895-8BFE-8AE3-63E94439101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14615E0-037B-3818-496D-47BAB25707EF}"/>
              </a:ext>
            </a:extLst>
          </p:cNvPr>
          <p:cNvSpPr>
            <a:spLocks noGrp="1"/>
          </p:cNvSpPr>
          <p:nvPr>
            <p:ph type="sldNum" sz="quarter" idx="12"/>
          </p:nvPr>
        </p:nvSpPr>
        <p:spPr/>
        <p:txBody>
          <a:bodyPr/>
          <a:lstStyle/>
          <a:p>
            <a:fld id="{45BDCF6F-B50F-4325-BE0E-A9696E3B6D59}" type="slidenum">
              <a:rPr kumimoji="1" lang="ja-JP" altLang="en-US" smtClean="0"/>
              <a:t>‹#›</a:t>
            </a:fld>
            <a:endParaRPr kumimoji="1" lang="ja-JP" altLang="en-US"/>
          </a:p>
        </p:txBody>
      </p:sp>
    </p:spTree>
    <p:extLst>
      <p:ext uri="{BB962C8B-B14F-4D97-AF65-F5344CB8AC3E}">
        <p14:creationId xmlns:p14="http://schemas.microsoft.com/office/powerpoint/2010/main" val="847340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23B281C-C873-6DDA-E591-C6227C67F3A9}"/>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73F1CAD-6EB0-75B8-CB22-D385342300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913A44DA-9F3E-5A5F-1D95-499FE1B85F5F}"/>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2053D1A8-42FA-FBFB-5B37-36E4C843B53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B9E25E18-2B9E-46B0-C8F3-4FD151770DAE}"/>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BD3D56A8-5E23-5486-5AAE-23967D863823}"/>
              </a:ext>
            </a:extLst>
          </p:cNvPr>
          <p:cNvSpPr>
            <a:spLocks noGrp="1"/>
          </p:cNvSpPr>
          <p:nvPr>
            <p:ph type="dt" sz="half" idx="10"/>
          </p:nvPr>
        </p:nvSpPr>
        <p:spPr/>
        <p:txBody>
          <a:bodyPr/>
          <a:lstStyle/>
          <a:p>
            <a:fld id="{403F8896-0073-4246-9D6D-4456D1091307}" type="datetimeFigureOut">
              <a:rPr kumimoji="1" lang="ja-JP" altLang="en-US" smtClean="0"/>
              <a:t>2026/6/21</a:t>
            </a:fld>
            <a:endParaRPr kumimoji="1" lang="ja-JP" altLang="en-US"/>
          </a:p>
        </p:txBody>
      </p:sp>
      <p:sp>
        <p:nvSpPr>
          <p:cNvPr id="8" name="フッター プレースホルダー 7">
            <a:extLst>
              <a:ext uri="{FF2B5EF4-FFF2-40B4-BE49-F238E27FC236}">
                <a16:creationId xmlns:a16="http://schemas.microsoft.com/office/drawing/2014/main" id="{2C633D70-464F-32F7-DC8E-98364337EE5A}"/>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FC5EE3F5-94C6-0560-8EE6-3682650F083F}"/>
              </a:ext>
            </a:extLst>
          </p:cNvPr>
          <p:cNvSpPr>
            <a:spLocks noGrp="1"/>
          </p:cNvSpPr>
          <p:nvPr>
            <p:ph type="sldNum" sz="quarter" idx="12"/>
          </p:nvPr>
        </p:nvSpPr>
        <p:spPr/>
        <p:txBody>
          <a:bodyPr/>
          <a:lstStyle/>
          <a:p>
            <a:fld id="{45BDCF6F-B50F-4325-BE0E-A9696E3B6D59}" type="slidenum">
              <a:rPr kumimoji="1" lang="ja-JP" altLang="en-US" smtClean="0"/>
              <a:t>‹#›</a:t>
            </a:fld>
            <a:endParaRPr kumimoji="1" lang="ja-JP" altLang="en-US"/>
          </a:p>
        </p:txBody>
      </p:sp>
    </p:spTree>
    <p:extLst>
      <p:ext uri="{BB962C8B-B14F-4D97-AF65-F5344CB8AC3E}">
        <p14:creationId xmlns:p14="http://schemas.microsoft.com/office/powerpoint/2010/main" val="9364101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3794AC6-7C34-1CB3-B997-EF37DE1E2D64}"/>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F5017B08-6572-5717-0755-145A9866CB0F}"/>
              </a:ext>
            </a:extLst>
          </p:cNvPr>
          <p:cNvSpPr>
            <a:spLocks noGrp="1"/>
          </p:cNvSpPr>
          <p:nvPr>
            <p:ph type="dt" sz="half" idx="10"/>
          </p:nvPr>
        </p:nvSpPr>
        <p:spPr/>
        <p:txBody>
          <a:bodyPr/>
          <a:lstStyle/>
          <a:p>
            <a:fld id="{403F8896-0073-4246-9D6D-4456D1091307}" type="datetimeFigureOut">
              <a:rPr kumimoji="1" lang="ja-JP" altLang="en-US" smtClean="0"/>
              <a:t>2026/6/21</a:t>
            </a:fld>
            <a:endParaRPr kumimoji="1" lang="ja-JP" altLang="en-US"/>
          </a:p>
        </p:txBody>
      </p:sp>
      <p:sp>
        <p:nvSpPr>
          <p:cNvPr id="4" name="フッター プレースホルダー 3">
            <a:extLst>
              <a:ext uri="{FF2B5EF4-FFF2-40B4-BE49-F238E27FC236}">
                <a16:creationId xmlns:a16="http://schemas.microsoft.com/office/drawing/2014/main" id="{1CBF9E80-CB6A-9567-BC69-FF89042A41AE}"/>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DC08C64D-C898-4061-9D3C-2C6103B31FF8}"/>
              </a:ext>
            </a:extLst>
          </p:cNvPr>
          <p:cNvSpPr>
            <a:spLocks noGrp="1"/>
          </p:cNvSpPr>
          <p:nvPr>
            <p:ph type="sldNum" sz="quarter" idx="12"/>
          </p:nvPr>
        </p:nvSpPr>
        <p:spPr/>
        <p:txBody>
          <a:bodyPr/>
          <a:lstStyle/>
          <a:p>
            <a:fld id="{45BDCF6F-B50F-4325-BE0E-A9696E3B6D59}" type="slidenum">
              <a:rPr kumimoji="1" lang="ja-JP" altLang="en-US" smtClean="0"/>
              <a:t>‹#›</a:t>
            </a:fld>
            <a:endParaRPr kumimoji="1" lang="ja-JP" altLang="en-US"/>
          </a:p>
        </p:txBody>
      </p:sp>
    </p:spTree>
    <p:extLst>
      <p:ext uri="{BB962C8B-B14F-4D97-AF65-F5344CB8AC3E}">
        <p14:creationId xmlns:p14="http://schemas.microsoft.com/office/powerpoint/2010/main" val="3056341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484C1F18-812B-3149-FE1A-0F8C8262FCCC}"/>
              </a:ext>
            </a:extLst>
          </p:cNvPr>
          <p:cNvSpPr>
            <a:spLocks noGrp="1"/>
          </p:cNvSpPr>
          <p:nvPr>
            <p:ph type="dt" sz="half" idx="10"/>
          </p:nvPr>
        </p:nvSpPr>
        <p:spPr/>
        <p:txBody>
          <a:bodyPr/>
          <a:lstStyle/>
          <a:p>
            <a:fld id="{403F8896-0073-4246-9D6D-4456D1091307}" type="datetimeFigureOut">
              <a:rPr kumimoji="1" lang="ja-JP" altLang="en-US" smtClean="0"/>
              <a:t>2026/6/21</a:t>
            </a:fld>
            <a:endParaRPr kumimoji="1" lang="ja-JP" altLang="en-US"/>
          </a:p>
        </p:txBody>
      </p:sp>
      <p:sp>
        <p:nvSpPr>
          <p:cNvPr id="3" name="フッター プレースホルダー 2">
            <a:extLst>
              <a:ext uri="{FF2B5EF4-FFF2-40B4-BE49-F238E27FC236}">
                <a16:creationId xmlns:a16="http://schemas.microsoft.com/office/drawing/2014/main" id="{BCF445FF-D53E-815F-37DC-D9631D775B1A}"/>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5083B601-FEF5-32F1-96EA-5B0863B0FC5E}"/>
              </a:ext>
            </a:extLst>
          </p:cNvPr>
          <p:cNvSpPr>
            <a:spLocks noGrp="1"/>
          </p:cNvSpPr>
          <p:nvPr>
            <p:ph type="sldNum" sz="quarter" idx="12"/>
          </p:nvPr>
        </p:nvSpPr>
        <p:spPr/>
        <p:txBody>
          <a:bodyPr/>
          <a:lstStyle/>
          <a:p>
            <a:fld id="{45BDCF6F-B50F-4325-BE0E-A9696E3B6D59}" type="slidenum">
              <a:rPr kumimoji="1" lang="ja-JP" altLang="en-US" smtClean="0"/>
              <a:t>‹#›</a:t>
            </a:fld>
            <a:endParaRPr kumimoji="1" lang="ja-JP" altLang="en-US"/>
          </a:p>
        </p:txBody>
      </p:sp>
    </p:spTree>
    <p:extLst>
      <p:ext uri="{BB962C8B-B14F-4D97-AF65-F5344CB8AC3E}">
        <p14:creationId xmlns:p14="http://schemas.microsoft.com/office/powerpoint/2010/main" val="42308025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5E776C6-815B-DABB-9566-106C19EF0FAF}"/>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71FF27A-A9FE-0DB7-17CE-52F7857FF2D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CEC82978-76C3-34CE-CCF5-C7397E51A7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B8E2C1E0-E393-1162-4064-BF54662EB857}"/>
              </a:ext>
            </a:extLst>
          </p:cNvPr>
          <p:cNvSpPr>
            <a:spLocks noGrp="1"/>
          </p:cNvSpPr>
          <p:nvPr>
            <p:ph type="dt" sz="half" idx="10"/>
          </p:nvPr>
        </p:nvSpPr>
        <p:spPr/>
        <p:txBody>
          <a:bodyPr/>
          <a:lstStyle/>
          <a:p>
            <a:fld id="{403F8896-0073-4246-9D6D-4456D1091307}" type="datetimeFigureOut">
              <a:rPr kumimoji="1" lang="ja-JP" altLang="en-US" smtClean="0"/>
              <a:t>2026/6/21</a:t>
            </a:fld>
            <a:endParaRPr kumimoji="1" lang="ja-JP" altLang="en-US"/>
          </a:p>
        </p:txBody>
      </p:sp>
      <p:sp>
        <p:nvSpPr>
          <p:cNvPr id="6" name="フッター プレースホルダー 5">
            <a:extLst>
              <a:ext uri="{FF2B5EF4-FFF2-40B4-BE49-F238E27FC236}">
                <a16:creationId xmlns:a16="http://schemas.microsoft.com/office/drawing/2014/main" id="{A2158FA2-A0EF-557C-B2FC-A1760843BB96}"/>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FF649C48-E854-7360-C0C6-FC268325CD27}"/>
              </a:ext>
            </a:extLst>
          </p:cNvPr>
          <p:cNvSpPr>
            <a:spLocks noGrp="1"/>
          </p:cNvSpPr>
          <p:nvPr>
            <p:ph type="sldNum" sz="quarter" idx="12"/>
          </p:nvPr>
        </p:nvSpPr>
        <p:spPr/>
        <p:txBody>
          <a:bodyPr/>
          <a:lstStyle/>
          <a:p>
            <a:fld id="{45BDCF6F-B50F-4325-BE0E-A9696E3B6D59}" type="slidenum">
              <a:rPr kumimoji="1" lang="ja-JP" altLang="en-US" smtClean="0"/>
              <a:t>‹#›</a:t>
            </a:fld>
            <a:endParaRPr kumimoji="1" lang="ja-JP" altLang="en-US"/>
          </a:p>
        </p:txBody>
      </p:sp>
    </p:spTree>
    <p:extLst>
      <p:ext uri="{BB962C8B-B14F-4D97-AF65-F5344CB8AC3E}">
        <p14:creationId xmlns:p14="http://schemas.microsoft.com/office/powerpoint/2010/main" val="4172839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CA18EB9-3968-7CDF-F1CD-7E953FD8DA2A}"/>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276F22E0-71EA-601A-530A-54103D9696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1951ACF0-84A0-D178-33A8-24A6A43B25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0C5D06E1-E826-1D55-3E8A-CE6901AAF0FD}"/>
              </a:ext>
            </a:extLst>
          </p:cNvPr>
          <p:cNvSpPr>
            <a:spLocks noGrp="1"/>
          </p:cNvSpPr>
          <p:nvPr>
            <p:ph type="dt" sz="half" idx="10"/>
          </p:nvPr>
        </p:nvSpPr>
        <p:spPr/>
        <p:txBody>
          <a:bodyPr/>
          <a:lstStyle/>
          <a:p>
            <a:fld id="{403F8896-0073-4246-9D6D-4456D1091307}" type="datetimeFigureOut">
              <a:rPr kumimoji="1" lang="ja-JP" altLang="en-US" smtClean="0"/>
              <a:t>2026/6/21</a:t>
            </a:fld>
            <a:endParaRPr kumimoji="1" lang="ja-JP" altLang="en-US"/>
          </a:p>
        </p:txBody>
      </p:sp>
      <p:sp>
        <p:nvSpPr>
          <p:cNvPr id="6" name="フッター プレースホルダー 5">
            <a:extLst>
              <a:ext uri="{FF2B5EF4-FFF2-40B4-BE49-F238E27FC236}">
                <a16:creationId xmlns:a16="http://schemas.microsoft.com/office/drawing/2014/main" id="{4FF6B06A-7BEE-AF00-E5C1-7B9D000E6AD5}"/>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3C8D1A10-F080-37FC-686B-106745A4FAF4}"/>
              </a:ext>
            </a:extLst>
          </p:cNvPr>
          <p:cNvSpPr>
            <a:spLocks noGrp="1"/>
          </p:cNvSpPr>
          <p:nvPr>
            <p:ph type="sldNum" sz="quarter" idx="12"/>
          </p:nvPr>
        </p:nvSpPr>
        <p:spPr/>
        <p:txBody>
          <a:bodyPr/>
          <a:lstStyle/>
          <a:p>
            <a:fld id="{45BDCF6F-B50F-4325-BE0E-A9696E3B6D59}" type="slidenum">
              <a:rPr kumimoji="1" lang="ja-JP" altLang="en-US" smtClean="0"/>
              <a:t>‹#›</a:t>
            </a:fld>
            <a:endParaRPr kumimoji="1" lang="ja-JP" altLang="en-US"/>
          </a:p>
        </p:txBody>
      </p:sp>
    </p:spTree>
    <p:extLst>
      <p:ext uri="{BB962C8B-B14F-4D97-AF65-F5344CB8AC3E}">
        <p14:creationId xmlns:p14="http://schemas.microsoft.com/office/powerpoint/2010/main" val="672461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626580A8-0DD2-97BB-0753-C60C6552D7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0E6D00C-7C1F-C9DD-76BD-B40F450755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AE6B879-339C-0651-EC87-BB7FB98CEF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03F8896-0073-4246-9D6D-4456D1091307}" type="datetimeFigureOut">
              <a:rPr kumimoji="1" lang="ja-JP" altLang="en-US" smtClean="0"/>
              <a:t>2026/6/21</a:t>
            </a:fld>
            <a:endParaRPr kumimoji="1" lang="ja-JP" altLang="en-US"/>
          </a:p>
        </p:txBody>
      </p:sp>
      <p:sp>
        <p:nvSpPr>
          <p:cNvPr id="5" name="フッター プレースホルダー 4">
            <a:extLst>
              <a:ext uri="{FF2B5EF4-FFF2-40B4-BE49-F238E27FC236}">
                <a16:creationId xmlns:a16="http://schemas.microsoft.com/office/drawing/2014/main" id="{406793F6-C9CA-D519-63D1-5FF1C91BBD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FC105F36-3B7F-C8DC-3667-B987BFEE7E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5BDCF6F-B50F-4325-BE0E-A9696E3B6D59}" type="slidenum">
              <a:rPr kumimoji="1" lang="ja-JP" altLang="en-US" smtClean="0"/>
              <a:t>‹#›</a:t>
            </a:fld>
            <a:endParaRPr kumimoji="1" lang="ja-JP" altLang="en-US"/>
          </a:p>
        </p:txBody>
      </p:sp>
    </p:spTree>
    <p:extLst>
      <p:ext uri="{BB962C8B-B14F-4D97-AF65-F5344CB8AC3E}">
        <p14:creationId xmlns:p14="http://schemas.microsoft.com/office/powerpoint/2010/main" val="11022187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8.sv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29.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8.svg"/><Relationship Id="rId5" Type="http://schemas.openxmlformats.org/officeDocument/2006/relationships/image" Target="../media/image13.sv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1.svg"/></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svg"/></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sv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41.png"/><Relationship Id="rId7" Type="http://schemas.openxmlformats.org/officeDocument/2006/relationships/image" Target="../media/image29.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28.svg"/><Relationship Id="rId5" Type="http://schemas.openxmlformats.org/officeDocument/2006/relationships/image" Target="../media/image22.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sv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13.sv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6.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13.sv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8.svg"/></Relationships>
</file>

<file path=ppt/slides/_rels/slide2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chart" Target="../charts/chart4.xml"/></Relationships>
</file>

<file path=ppt/slides/_rels/slide2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chart" Target="../charts/chart6.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13.sv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svg"/><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33.svg"/></Relationships>
</file>

<file path=ppt/slides/_rels/slide2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8.svg"/></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8.svg"/></Relationships>
</file>

<file path=ppt/slides/_rels/slide3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8.svg"/></Relationships>
</file>

<file path=ppt/slides/_rels/slide5.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9.png"/><Relationship Id="rId7" Type="http://schemas.microsoft.com/office/2007/relationships/hdphoto" Target="../media/hdphoto2.wdp"/><Relationship Id="rId12"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5.svg"/><Relationship Id="rId5" Type="http://schemas.microsoft.com/office/2007/relationships/hdphoto" Target="../media/hdphoto1.wdp"/><Relationship Id="rId10" Type="http://schemas.openxmlformats.org/officeDocument/2006/relationships/image" Target="../media/image14.svg"/><Relationship Id="rId4" Type="http://schemas.openxmlformats.org/officeDocument/2006/relationships/image" Target="../media/image10.png"/><Relationship Id="rId9" Type="http://schemas.openxmlformats.org/officeDocument/2006/relationships/image" Target="../media/image13.svg"/></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9.svg"/><Relationship Id="rId4" Type="http://schemas.openxmlformats.org/officeDocument/2006/relationships/image" Target="../media/image18.svg"/></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microsoft.com/office/2018/10/relationships/comments" Target="../comments/modernComment_133_806ACFE7.xml"/><Relationship Id="rId7" Type="http://schemas.openxmlformats.org/officeDocument/2006/relationships/image" Target="../media/image13.sv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9.svg"/><Relationship Id="rId5" Type="http://schemas.openxmlformats.org/officeDocument/2006/relationships/image" Target="../media/image18.svg"/><Relationship Id="rId4" Type="http://schemas.openxmlformats.org/officeDocument/2006/relationships/image" Target="../media/image17.png"/><Relationship Id="rId9" Type="http://schemas.openxmlformats.org/officeDocument/2006/relationships/image" Target="../media/image21.png"/></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7.png"/><Relationship Id="rId7"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chart" Target="../charts/chart2.xml"/><Relationship Id="rId4" Type="http://schemas.openxmlformats.org/officeDocument/2006/relationships/chart" Target="../charts/chart1.xml"/></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22B88B6B-5967-7311-6F51-65BCCF055CAD}"/>
              </a:ext>
            </a:extLst>
          </p:cNvPr>
          <p:cNvPicPr>
            <a:picLocks noChangeAspect="1"/>
          </p:cNvPicPr>
          <p:nvPr/>
        </p:nvPicPr>
        <p:blipFill>
          <a:blip r:embed="rId3"/>
          <a:stretch>
            <a:fillRect/>
          </a:stretch>
        </p:blipFill>
        <p:spPr>
          <a:xfrm>
            <a:off x="5994400" y="3128639"/>
            <a:ext cx="6796088" cy="4043953"/>
          </a:xfrm>
          <a:prstGeom prst="rect">
            <a:avLst/>
          </a:prstGeom>
        </p:spPr>
      </p:pic>
      <p:pic>
        <p:nvPicPr>
          <p:cNvPr id="5124" name="Picture 4" descr="【図解】縫製工場の自動化メリット3つとおすすめメーカー3選！ - 株式会社FAプロダクツJSS事業部｜関東最大級のロボットSIer">
            <a:extLst>
              <a:ext uri="{FF2B5EF4-FFF2-40B4-BE49-F238E27FC236}">
                <a16:creationId xmlns:a16="http://schemas.microsoft.com/office/drawing/2014/main" id="{2BCA191C-CBF9-5223-FAEB-E6F020F80A7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9220"/>
          <a:stretch>
            <a:fillRect/>
          </a:stretch>
        </p:blipFill>
        <p:spPr bwMode="auto">
          <a:xfrm>
            <a:off x="5656624" y="-46361"/>
            <a:ext cx="6554064" cy="3775722"/>
          </a:xfrm>
          <a:prstGeom prst="rect">
            <a:avLst/>
          </a:prstGeom>
          <a:noFill/>
          <a:extLst>
            <a:ext uri="{909E8E84-426E-40DD-AFC4-6F175D3DCCD1}">
              <a14:hiddenFill xmlns:a14="http://schemas.microsoft.com/office/drawing/2010/main">
                <a:solidFill>
                  <a:srgbClr val="FFFFFF"/>
                </a:solidFill>
              </a14:hiddenFill>
            </a:ext>
          </a:extLst>
        </p:spPr>
      </p:pic>
      <p:pic>
        <p:nvPicPr>
          <p:cNvPr id="9" name="図 8">
            <a:extLst>
              <a:ext uri="{FF2B5EF4-FFF2-40B4-BE49-F238E27FC236}">
                <a16:creationId xmlns:a16="http://schemas.microsoft.com/office/drawing/2014/main" id="{3DF49054-BB8B-8B95-0F98-654C269DEF35}"/>
              </a:ext>
            </a:extLst>
          </p:cNvPr>
          <p:cNvPicPr>
            <a:picLocks noChangeAspect="1"/>
          </p:cNvPicPr>
          <p:nvPr/>
        </p:nvPicPr>
        <p:blipFill>
          <a:blip r:embed="rId5"/>
          <a:srcRect t="5214" b="10206"/>
          <a:stretch>
            <a:fillRect/>
          </a:stretch>
        </p:blipFill>
        <p:spPr>
          <a:xfrm>
            <a:off x="0" y="3729361"/>
            <a:ext cx="5994400" cy="3396100"/>
          </a:xfrm>
          <a:prstGeom prst="rect">
            <a:avLst/>
          </a:prstGeom>
        </p:spPr>
      </p:pic>
      <p:pic>
        <p:nvPicPr>
          <p:cNvPr id="6" name="図 5">
            <a:extLst>
              <a:ext uri="{FF2B5EF4-FFF2-40B4-BE49-F238E27FC236}">
                <a16:creationId xmlns:a16="http://schemas.microsoft.com/office/drawing/2014/main" id="{3DCF84FD-BE50-BCB5-7D21-92A105B38859}"/>
              </a:ext>
            </a:extLst>
          </p:cNvPr>
          <p:cNvPicPr>
            <a:picLocks noChangeAspect="1"/>
          </p:cNvPicPr>
          <p:nvPr/>
        </p:nvPicPr>
        <p:blipFill>
          <a:blip r:embed="rId6"/>
          <a:srcRect l="6518" t="6402"/>
          <a:stretch>
            <a:fillRect/>
          </a:stretch>
        </p:blipFill>
        <p:spPr>
          <a:xfrm>
            <a:off x="0" y="-46361"/>
            <a:ext cx="5656624" cy="3775722"/>
          </a:xfrm>
          <a:prstGeom prst="rect">
            <a:avLst/>
          </a:prstGeom>
        </p:spPr>
      </p:pic>
      <p:pic>
        <p:nvPicPr>
          <p:cNvPr id="15" name="図 14">
            <a:extLst>
              <a:ext uri="{FF2B5EF4-FFF2-40B4-BE49-F238E27FC236}">
                <a16:creationId xmlns:a16="http://schemas.microsoft.com/office/drawing/2014/main" id="{E3D37022-E798-BBA0-EAAD-AD79F587A745}"/>
              </a:ext>
            </a:extLst>
          </p:cNvPr>
          <p:cNvPicPr>
            <a:picLocks noChangeAspect="1"/>
          </p:cNvPicPr>
          <p:nvPr/>
        </p:nvPicPr>
        <p:blipFill>
          <a:blip r:embed="rId7">
            <a:alphaModFix amt="50000"/>
          </a:blip>
          <a:stretch>
            <a:fillRect/>
          </a:stretch>
        </p:blipFill>
        <p:spPr>
          <a:xfrm>
            <a:off x="-985476" y="-419100"/>
            <a:ext cx="14561776" cy="9891018"/>
          </a:xfrm>
          <a:prstGeom prst="rect">
            <a:avLst/>
          </a:prstGeom>
        </p:spPr>
      </p:pic>
      <p:sp>
        <p:nvSpPr>
          <p:cNvPr id="2" name="タイトル 1">
            <a:extLst>
              <a:ext uri="{FF2B5EF4-FFF2-40B4-BE49-F238E27FC236}">
                <a16:creationId xmlns:a16="http://schemas.microsoft.com/office/drawing/2014/main" id="{7AC79D63-D9AB-1ED3-B99C-2A072B4E38FC}"/>
              </a:ext>
            </a:extLst>
          </p:cNvPr>
          <p:cNvSpPr>
            <a:spLocks noGrp="1"/>
          </p:cNvSpPr>
          <p:nvPr>
            <p:ph type="ctrTitle"/>
          </p:nvPr>
        </p:nvSpPr>
        <p:spPr>
          <a:xfrm>
            <a:off x="-76200" y="342900"/>
            <a:ext cx="12268200" cy="6172200"/>
          </a:xfrm>
        </p:spPr>
        <p:txBody>
          <a:bodyPr>
            <a:normAutofit fontScale="90000"/>
          </a:bodyPr>
          <a:lstStyle/>
          <a:p>
            <a:r>
              <a:rPr lang="en-US" altLang="ja-JP" sz="4800" b="1" dirty="0">
                <a:solidFill>
                  <a:schemeClr val="bg1"/>
                </a:solidFill>
                <a:latin typeface="Arial" panose="020B0604020202020204" pitchFamily="34" charset="0"/>
                <a:cs typeface="Arial" panose="020B0604020202020204" pitchFamily="34" charset="0"/>
              </a:rPr>
              <a:t>Tracing Carbon-Intensive Upstream Paths</a:t>
            </a:r>
            <a:br>
              <a:rPr lang="en-US" altLang="ja-JP" sz="4800" b="1" dirty="0">
                <a:solidFill>
                  <a:schemeClr val="bg1"/>
                </a:solidFill>
                <a:latin typeface="Arial" panose="020B0604020202020204" pitchFamily="34" charset="0"/>
                <a:cs typeface="Arial" panose="020B0604020202020204" pitchFamily="34" charset="0"/>
              </a:rPr>
            </a:br>
            <a:r>
              <a:rPr lang="en-US" altLang="ja-JP" sz="4800" b="1" dirty="0">
                <a:solidFill>
                  <a:schemeClr val="bg1"/>
                </a:solidFill>
                <a:latin typeface="Arial" panose="020B0604020202020204" pitchFamily="34" charset="0"/>
                <a:cs typeface="Arial" panose="020B0604020202020204" pitchFamily="34" charset="0"/>
              </a:rPr>
              <a:t> in the Global Textile Supply Chain</a:t>
            </a:r>
            <a:br>
              <a:rPr lang="en-US" altLang="ja-JP" sz="4800" b="1" dirty="0">
                <a:solidFill>
                  <a:schemeClr val="bg1"/>
                </a:solidFill>
                <a:latin typeface="Arial" panose="020B0604020202020204" pitchFamily="34" charset="0"/>
                <a:cs typeface="Arial" panose="020B0604020202020204" pitchFamily="34" charset="0"/>
              </a:rPr>
            </a:br>
            <a:r>
              <a:rPr lang="ja-JP" altLang="en-US" sz="4800" b="1" dirty="0">
                <a:solidFill>
                  <a:schemeClr val="bg1"/>
                </a:solidFill>
                <a:latin typeface="Arial" panose="020B0604020202020204" pitchFamily="34" charset="0"/>
                <a:cs typeface="Arial" panose="020B0604020202020204" pitchFamily="34" charset="0"/>
              </a:rPr>
              <a:t>ー</a:t>
            </a:r>
            <a:r>
              <a:rPr lang="en-US" altLang="ja-JP" sz="4800" b="1" dirty="0">
                <a:solidFill>
                  <a:schemeClr val="bg1"/>
                </a:solidFill>
                <a:latin typeface="Arial" panose="020B0604020202020204" pitchFamily="34" charset="0"/>
                <a:cs typeface="Arial" panose="020B0604020202020204" pitchFamily="34" charset="0"/>
              </a:rPr>
              <a:t>A Unit Structure Analysis of </a:t>
            </a:r>
            <a:br>
              <a:rPr lang="en-US" altLang="ja-JP" sz="4800" b="1" dirty="0">
                <a:solidFill>
                  <a:schemeClr val="bg1"/>
                </a:solidFill>
                <a:latin typeface="Arial" panose="020B0604020202020204" pitchFamily="34" charset="0"/>
                <a:cs typeface="Arial" panose="020B0604020202020204" pitchFamily="34" charset="0"/>
              </a:rPr>
            </a:br>
            <a:r>
              <a:rPr lang="en-US" altLang="ja-JP" sz="4800" b="1" dirty="0">
                <a:solidFill>
                  <a:schemeClr val="bg1"/>
                </a:solidFill>
                <a:latin typeface="Arial" panose="020B0604020202020204" pitchFamily="34" charset="0"/>
                <a:cs typeface="Arial" panose="020B0604020202020204" pitchFamily="34" charset="0"/>
              </a:rPr>
              <a:t>Japanese Final Demand</a:t>
            </a:r>
            <a:r>
              <a:rPr lang="ja-JP" altLang="en-US" sz="4800" b="1" dirty="0">
                <a:solidFill>
                  <a:schemeClr val="bg1"/>
                </a:solidFill>
                <a:latin typeface="Arial" panose="020B0604020202020204" pitchFamily="34" charset="0"/>
                <a:cs typeface="Arial" panose="020B0604020202020204" pitchFamily="34" charset="0"/>
              </a:rPr>
              <a:t>ー</a:t>
            </a:r>
            <a:br>
              <a:rPr lang="ja-JP" altLang="ja-JP" dirty="0"/>
            </a:br>
            <a:br>
              <a:rPr lang="en-US" altLang="ja-JP" dirty="0"/>
            </a:br>
            <a:r>
              <a:rPr lang="en-US" altLang="ja-JP" dirty="0"/>
              <a:t> </a:t>
            </a:r>
            <a:br>
              <a:rPr lang="ja-JP" altLang="ja-JP" dirty="0"/>
            </a:br>
            <a:r>
              <a:rPr lang="en-US" altLang="ja-JP" sz="3100" dirty="0" err="1">
                <a:solidFill>
                  <a:schemeClr val="bg1"/>
                </a:solidFill>
                <a:latin typeface="Arial" panose="020B0604020202020204" pitchFamily="34" charset="0"/>
                <a:cs typeface="Arial" panose="020B0604020202020204" pitchFamily="34" charset="0"/>
              </a:rPr>
              <a:t>Motohiro</a:t>
            </a:r>
            <a:r>
              <a:rPr lang="en-US" altLang="ja-JP" sz="3100" dirty="0">
                <a:solidFill>
                  <a:schemeClr val="bg1"/>
                </a:solidFill>
                <a:latin typeface="Arial" panose="020B0604020202020204" pitchFamily="34" charset="0"/>
                <a:cs typeface="Arial" panose="020B0604020202020204" pitchFamily="34" charset="0"/>
              </a:rPr>
              <a:t> Sano</a:t>
            </a:r>
            <a:r>
              <a:rPr lang="en-US" altLang="ja-JP" sz="3100" baseline="30000" dirty="0">
                <a:solidFill>
                  <a:schemeClr val="bg1"/>
                </a:solidFill>
                <a:latin typeface="Arial" panose="020B0604020202020204" pitchFamily="34" charset="0"/>
                <a:cs typeface="Arial" panose="020B0604020202020204" pitchFamily="34" charset="0"/>
              </a:rPr>
              <a:t>1)</a:t>
            </a:r>
            <a:r>
              <a:rPr lang="en-US" altLang="ja-JP" sz="3100" dirty="0">
                <a:solidFill>
                  <a:schemeClr val="bg1"/>
                </a:solidFill>
                <a:latin typeface="Arial" panose="020B0604020202020204" pitchFamily="34" charset="0"/>
                <a:cs typeface="Arial" panose="020B0604020202020204" pitchFamily="34" charset="0"/>
              </a:rPr>
              <a:t>, Kairi Inoue</a:t>
            </a:r>
            <a:r>
              <a:rPr lang="en-US" altLang="ja-JP" sz="3100" baseline="30000" dirty="0">
                <a:solidFill>
                  <a:schemeClr val="bg1"/>
                </a:solidFill>
                <a:latin typeface="Arial" panose="020B0604020202020204" pitchFamily="34" charset="0"/>
                <a:cs typeface="Arial" panose="020B0604020202020204" pitchFamily="34" charset="0"/>
              </a:rPr>
              <a:t>1)</a:t>
            </a:r>
            <a:r>
              <a:rPr lang="en-US" altLang="ja-JP" sz="3100" dirty="0">
                <a:solidFill>
                  <a:schemeClr val="bg1"/>
                </a:solidFill>
                <a:latin typeface="Arial" panose="020B0604020202020204" pitchFamily="34" charset="0"/>
                <a:cs typeface="Arial" panose="020B0604020202020204" pitchFamily="34" charset="0"/>
              </a:rPr>
              <a:t> and Shigemi Kagawa</a:t>
            </a:r>
            <a:r>
              <a:rPr lang="en-US" altLang="ja-JP" sz="3100" baseline="30000" dirty="0">
                <a:solidFill>
                  <a:schemeClr val="bg1"/>
                </a:solidFill>
                <a:latin typeface="Arial" panose="020B0604020202020204" pitchFamily="34" charset="0"/>
                <a:cs typeface="Arial" panose="020B0604020202020204" pitchFamily="34" charset="0"/>
              </a:rPr>
              <a:t>2)</a:t>
            </a:r>
            <a:br>
              <a:rPr lang="ja-JP" altLang="ja-JP" sz="3100" dirty="0">
                <a:solidFill>
                  <a:schemeClr val="bg1"/>
                </a:solidFill>
                <a:latin typeface="Arial" panose="020B0604020202020204" pitchFamily="34" charset="0"/>
                <a:cs typeface="Arial" panose="020B0604020202020204" pitchFamily="34" charset="0"/>
              </a:rPr>
            </a:br>
            <a:r>
              <a:rPr lang="en-US" altLang="ja-JP" sz="3100" dirty="0">
                <a:solidFill>
                  <a:schemeClr val="bg1"/>
                </a:solidFill>
                <a:latin typeface="Arial" panose="020B0604020202020204" pitchFamily="34" charset="0"/>
                <a:cs typeface="Arial" panose="020B0604020202020204" pitchFamily="34" charset="0"/>
              </a:rPr>
              <a:t> </a:t>
            </a:r>
            <a:br>
              <a:rPr lang="ja-JP" altLang="ja-JP" sz="3100" dirty="0">
                <a:solidFill>
                  <a:schemeClr val="bg1"/>
                </a:solidFill>
                <a:latin typeface="Arial" panose="020B0604020202020204" pitchFamily="34" charset="0"/>
                <a:cs typeface="Arial" panose="020B0604020202020204" pitchFamily="34" charset="0"/>
              </a:rPr>
            </a:br>
            <a:r>
              <a:rPr lang="en-US" altLang="ja-JP" sz="3100" dirty="0">
                <a:solidFill>
                  <a:schemeClr val="bg1"/>
                </a:solidFill>
                <a:latin typeface="Arial" panose="020B0604020202020204" pitchFamily="34" charset="0"/>
                <a:cs typeface="Arial" panose="020B0604020202020204" pitchFamily="34" charset="0"/>
              </a:rPr>
              <a:t>1) Undergraduate School of Economics, Kyushu University</a:t>
            </a:r>
            <a:br>
              <a:rPr lang="ja-JP" altLang="ja-JP" sz="3100" dirty="0">
                <a:solidFill>
                  <a:schemeClr val="bg1"/>
                </a:solidFill>
                <a:latin typeface="Arial" panose="020B0604020202020204" pitchFamily="34" charset="0"/>
                <a:cs typeface="Arial" panose="020B0604020202020204" pitchFamily="34" charset="0"/>
              </a:rPr>
            </a:br>
            <a:r>
              <a:rPr lang="en-US" altLang="ja-JP" sz="3100" dirty="0">
                <a:solidFill>
                  <a:schemeClr val="bg1"/>
                </a:solidFill>
                <a:latin typeface="Arial" panose="020B0604020202020204" pitchFamily="34" charset="0"/>
                <a:cs typeface="Arial" panose="020B0604020202020204" pitchFamily="34" charset="0"/>
              </a:rPr>
              <a:t>2) Faculty of Economics, Kyushu University</a:t>
            </a:r>
            <a:br>
              <a:rPr lang="ja-JP" altLang="ja-JP" sz="3100" dirty="0">
                <a:solidFill>
                  <a:schemeClr val="bg1"/>
                </a:solidFill>
              </a:rPr>
            </a:br>
            <a:endParaRPr kumimoji="1" lang="ja-JP" altLang="en-US" sz="3100" dirty="0">
              <a:solidFill>
                <a:schemeClr val="bg1"/>
              </a:solidFill>
            </a:endParaRPr>
          </a:p>
        </p:txBody>
      </p:sp>
    </p:spTree>
    <p:extLst>
      <p:ext uri="{BB962C8B-B14F-4D97-AF65-F5344CB8AC3E}">
        <p14:creationId xmlns:p14="http://schemas.microsoft.com/office/powerpoint/2010/main" val="32151375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45DD47-E27D-36FE-5417-7840BD9A7F0B}"/>
            </a:ext>
          </a:extLst>
        </p:cNvPr>
        <p:cNvGrpSpPr/>
        <p:nvPr/>
      </p:nvGrpSpPr>
      <p:grpSpPr>
        <a:xfrm>
          <a:off x="0" y="0"/>
          <a:ext cx="0" cy="0"/>
          <a:chOff x="0" y="0"/>
          <a:chExt cx="0" cy="0"/>
        </a:xfrm>
      </p:grpSpPr>
      <p:sp>
        <p:nvSpPr>
          <p:cNvPr id="4" name="正方形/長方形 3">
            <a:extLst>
              <a:ext uri="{FF2B5EF4-FFF2-40B4-BE49-F238E27FC236}">
                <a16:creationId xmlns:a16="http://schemas.microsoft.com/office/drawing/2014/main" id="{8BD9FFDE-3155-4606-E078-EC92EB28FA96}"/>
              </a:ext>
            </a:extLst>
          </p:cNvPr>
          <p:cNvSpPr/>
          <p:nvPr/>
        </p:nvSpPr>
        <p:spPr>
          <a:xfrm>
            <a:off x="0" y="0"/>
            <a:ext cx="12192000" cy="795307"/>
          </a:xfrm>
          <a:prstGeom prst="rect">
            <a:avLst/>
          </a:prstGeom>
          <a:solidFill>
            <a:srgbClr val="1A3A5C"/>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dirty="0"/>
          </a:p>
        </p:txBody>
      </p:sp>
      <p:sp>
        <p:nvSpPr>
          <p:cNvPr id="2" name="テキスト ボックス 1">
            <a:extLst>
              <a:ext uri="{FF2B5EF4-FFF2-40B4-BE49-F238E27FC236}">
                <a16:creationId xmlns:a16="http://schemas.microsoft.com/office/drawing/2014/main" id="{02B7E64F-7E69-8025-A2C3-DA35AD0DC3BA}"/>
              </a:ext>
            </a:extLst>
          </p:cNvPr>
          <p:cNvSpPr txBox="1"/>
          <p:nvPr/>
        </p:nvSpPr>
        <p:spPr>
          <a:xfrm>
            <a:off x="111470" y="39770"/>
            <a:ext cx="10451592" cy="1323439"/>
          </a:xfrm>
          <a:prstGeom prst="rect">
            <a:avLst/>
          </a:prstGeom>
          <a:noFill/>
        </p:spPr>
        <p:txBody>
          <a:bodyPr wrap="square" rtlCol="0">
            <a:spAutoFit/>
          </a:bodyPr>
          <a:lstStyle/>
          <a:p>
            <a:r>
              <a:rPr lang="en-US" altLang="ja-JP" sz="4000" dirty="0">
                <a:solidFill>
                  <a:schemeClr val="bg1"/>
                </a:solidFill>
                <a:latin typeface="Times New Roman" panose="02020603050405020304" pitchFamily="18" charset="0"/>
                <a:cs typeface="Times New Roman" panose="02020603050405020304" pitchFamily="18" charset="0"/>
              </a:rPr>
              <a:t> </a:t>
            </a:r>
            <a:r>
              <a:rPr lang="en-US" altLang="ja-JP" sz="4000" kern="100" dirty="0">
                <a:solidFill>
                  <a:schemeClr val="bg1"/>
                </a:solidFill>
                <a:latin typeface="Arial" panose="020B0604020202020204" pitchFamily="34" charset="0"/>
                <a:ea typeface="游明朝" panose="02020400000000000000" pitchFamily="18" charset="-128"/>
                <a:cs typeface="Arial" panose="020B0604020202020204" pitchFamily="34" charset="0"/>
              </a:rPr>
              <a:t>Methods</a:t>
            </a:r>
            <a:r>
              <a:rPr lang="en-US" altLang="ja-JP" sz="4000" kern="100" dirty="0">
                <a:solidFill>
                  <a:schemeClr val="bg1"/>
                </a:solidFill>
                <a:effectLst/>
                <a:latin typeface="Arial" panose="020B0604020202020204" pitchFamily="34" charset="0"/>
                <a:ea typeface="游明朝" panose="02020400000000000000" pitchFamily="18" charset="-128"/>
                <a:cs typeface="Arial" panose="020B0604020202020204" pitchFamily="34" charset="0"/>
              </a:rPr>
              <a:t> </a:t>
            </a:r>
            <a:endParaRPr lang="ja-JP" altLang="ja-JP" sz="3600" kern="100" dirty="0">
              <a:solidFill>
                <a:schemeClr val="bg1"/>
              </a:solidFill>
              <a:effectLst/>
              <a:latin typeface="Arial" panose="020B0604020202020204" pitchFamily="34" charset="0"/>
              <a:ea typeface="游明朝" panose="02020400000000000000" pitchFamily="18" charset="-128"/>
              <a:cs typeface="Arial" panose="020B0604020202020204" pitchFamily="34" charset="0"/>
            </a:endParaRPr>
          </a:p>
          <a:p>
            <a:endParaRPr kumimoji="1" lang="ja-JP" altLang="en-US" sz="4000" dirty="0">
              <a:latin typeface="Times New Roman" panose="02020603050405020304" pitchFamily="18" charset="0"/>
              <a:cs typeface="Times New Roman" panose="02020603050405020304" pitchFamily="18" charset="0"/>
            </a:endParaRPr>
          </a:p>
        </p:txBody>
      </p:sp>
      <p:sp>
        <p:nvSpPr>
          <p:cNvPr id="3" name="テキスト ボックス 2">
            <a:extLst>
              <a:ext uri="{FF2B5EF4-FFF2-40B4-BE49-F238E27FC236}">
                <a16:creationId xmlns:a16="http://schemas.microsoft.com/office/drawing/2014/main" id="{51014769-92EE-2D76-270F-036996F7686A}"/>
              </a:ext>
            </a:extLst>
          </p:cNvPr>
          <p:cNvSpPr txBox="1"/>
          <p:nvPr/>
        </p:nvSpPr>
        <p:spPr>
          <a:xfrm>
            <a:off x="11632692" y="105264"/>
            <a:ext cx="917448" cy="584775"/>
          </a:xfrm>
          <a:prstGeom prst="rect">
            <a:avLst/>
          </a:prstGeom>
          <a:noFill/>
        </p:spPr>
        <p:txBody>
          <a:bodyPr wrap="square" rtlCol="0">
            <a:spAutoFit/>
          </a:bodyPr>
          <a:lstStyle/>
          <a:p>
            <a:r>
              <a:rPr kumimoji="1" lang="en-US" altLang="ja-JP" sz="3200" dirty="0">
                <a:solidFill>
                  <a:schemeClr val="bg1"/>
                </a:solidFill>
                <a:latin typeface="Arial" panose="020B0604020202020204" pitchFamily="34" charset="0"/>
                <a:cs typeface="Arial" panose="020B0604020202020204" pitchFamily="34" charset="0"/>
              </a:rPr>
              <a:t>6</a:t>
            </a:r>
            <a:endParaRPr kumimoji="1" lang="ja-JP" altLang="en-US" sz="3200" dirty="0">
              <a:solidFill>
                <a:schemeClr val="bg1"/>
              </a:solidFill>
              <a:latin typeface="Arial" panose="020B0604020202020204" pitchFamily="34" charset="0"/>
              <a:cs typeface="Arial" panose="020B0604020202020204" pitchFamily="34" charset="0"/>
            </a:endParaRPr>
          </a:p>
        </p:txBody>
      </p:sp>
      <p:sp>
        <p:nvSpPr>
          <p:cNvPr id="11" name="テキスト ボックス 10">
            <a:extLst>
              <a:ext uri="{FF2B5EF4-FFF2-40B4-BE49-F238E27FC236}">
                <a16:creationId xmlns:a16="http://schemas.microsoft.com/office/drawing/2014/main" id="{DC938448-D32A-594D-445F-E50BC7370935}"/>
              </a:ext>
            </a:extLst>
          </p:cNvPr>
          <p:cNvSpPr txBox="1"/>
          <p:nvPr/>
        </p:nvSpPr>
        <p:spPr>
          <a:xfrm>
            <a:off x="4728972" y="10109216"/>
            <a:ext cx="5175504" cy="369332"/>
          </a:xfrm>
          <a:prstGeom prst="rect">
            <a:avLst/>
          </a:prstGeom>
          <a:noFill/>
        </p:spPr>
        <p:txBody>
          <a:bodyPr wrap="square" rtlCol="0">
            <a:spAutoFit/>
          </a:bodyPr>
          <a:lstStyle/>
          <a:p>
            <a:endParaRPr kumimoji="1" lang="ja-JP" altLang="en-US" dirty="0"/>
          </a:p>
        </p:txBody>
      </p:sp>
      <p:grpSp>
        <p:nvGrpSpPr>
          <p:cNvPr id="83" name="グループ化 82">
            <a:extLst>
              <a:ext uri="{FF2B5EF4-FFF2-40B4-BE49-F238E27FC236}">
                <a16:creationId xmlns:a16="http://schemas.microsoft.com/office/drawing/2014/main" id="{B50C8817-1AA9-C4F1-1A37-068F2DE0A2BE}"/>
              </a:ext>
            </a:extLst>
          </p:cNvPr>
          <p:cNvGrpSpPr/>
          <p:nvPr/>
        </p:nvGrpSpPr>
        <p:grpSpPr>
          <a:xfrm>
            <a:off x="163444" y="2291160"/>
            <a:ext cx="2697480" cy="2679966"/>
            <a:chOff x="274320" y="1520693"/>
            <a:chExt cx="2697480" cy="2679966"/>
          </a:xfrm>
        </p:grpSpPr>
        <p:grpSp>
          <p:nvGrpSpPr>
            <p:cNvPr id="47" name="グループ化 46">
              <a:extLst>
                <a:ext uri="{FF2B5EF4-FFF2-40B4-BE49-F238E27FC236}">
                  <a16:creationId xmlns:a16="http://schemas.microsoft.com/office/drawing/2014/main" id="{9B9AEEB9-AD96-4260-75D5-445215DCB779}"/>
                </a:ext>
              </a:extLst>
            </p:cNvPr>
            <p:cNvGrpSpPr/>
            <p:nvPr/>
          </p:nvGrpSpPr>
          <p:grpSpPr>
            <a:xfrm>
              <a:off x="274320" y="1520693"/>
              <a:ext cx="2697480" cy="2679966"/>
              <a:chOff x="274320" y="1561895"/>
              <a:chExt cx="2697480" cy="2638764"/>
            </a:xfrm>
          </p:grpSpPr>
          <p:sp>
            <p:nvSpPr>
              <p:cNvPr id="36" name="四角形: 角を丸くする 35">
                <a:extLst>
                  <a:ext uri="{FF2B5EF4-FFF2-40B4-BE49-F238E27FC236}">
                    <a16:creationId xmlns:a16="http://schemas.microsoft.com/office/drawing/2014/main" id="{69BB4CB1-4AAC-43D9-1C93-7A69B14FFA0E}"/>
                  </a:ext>
                </a:extLst>
              </p:cNvPr>
              <p:cNvSpPr/>
              <p:nvPr/>
            </p:nvSpPr>
            <p:spPr>
              <a:xfrm>
                <a:off x="274320" y="1567187"/>
                <a:ext cx="2697480" cy="2633472"/>
              </a:xfrm>
              <a:prstGeom prst="roundRect">
                <a:avLst>
                  <a:gd name="adj" fmla="val 11806"/>
                </a:avLst>
              </a:prstGeom>
              <a:solidFill>
                <a:schemeClr val="bg1"/>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四角形: 角を丸くする 45">
                <a:extLst>
                  <a:ext uri="{FF2B5EF4-FFF2-40B4-BE49-F238E27FC236}">
                    <a16:creationId xmlns:a16="http://schemas.microsoft.com/office/drawing/2014/main" id="{81CCBC3E-A311-16CE-64C1-A97EA1FD9371}"/>
                  </a:ext>
                </a:extLst>
              </p:cNvPr>
              <p:cNvSpPr/>
              <p:nvPr/>
            </p:nvSpPr>
            <p:spPr>
              <a:xfrm>
                <a:off x="274320" y="1561895"/>
                <a:ext cx="2697480" cy="658276"/>
              </a:xfrm>
              <a:prstGeom prst="roundRect">
                <a:avLst>
                  <a:gd name="adj" fmla="val 20667"/>
                </a:avLst>
              </a:prstGeom>
              <a:solidFill>
                <a:srgbClr val="2BBFA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34">
                <a:extLst>
                  <a:ext uri="{FF2B5EF4-FFF2-40B4-BE49-F238E27FC236}">
                    <a16:creationId xmlns:a16="http://schemas.microsoft.com/office/drawing/2014/main" id="{F53DC22F-978B-AF8B-FBA5-789FBF3D017B}"/>
                  </a:ext>
                </a:extLst>
              </p:cNvPr>
              <p:cNvSpPr txBox="1"/>
              <p:nvPr/>
            </p:nvSpPr>
            <p:spPr>
              <a:xfrm>
                <a:off x="438912" y="1610551"/>
                <a:ext cx="2368296" cy="584775"/>
              </a:xfrm>
              <a:prstGeom prst="rect">
                <a:avLst/>
              </a:prstGeom>
              <a:noFill/>
            </p:spPr>
            <p:txBody>
              <a:bodyPr wrap="square" rtlCol="0">
                <a:spAutoFit/>
              </a:bodyPr>
              <a:lstStyle/>
              <a:p>
                <a:r>
                  <a:rPr kumimoji="1" lang="en-US" altLang="ja-JP" sz="3200" dirty="0">
                    <a:latin typeface="Arial" panose="020B0604020202020204" pitchFamily="34" charset="0"/>
                    <a:cs typeface="Arial" panose="020B0604020202020204" pitchFamily="34" charset="0"/>
                  </a:rPr>
                  <a:t>Introduction</a:t>
                </a:r>
                <a:endParaRPr kumimoji="1" lang="ja-JP" altLang="en-US" sz="3200" dirty="0">
                  <a:latin typeface="Arial" panose="020B0604020202020204" pitchFamily="34" charset="0"/>
                  <a:cs typeface="Arial" panose="020B0604020202020204" pitchFamily="34" charset="0"/>
                </a:endParaRPr>
              </a:p>
            </p:txBody>
          </p:sp>
        </p:grpSp>
        <p:pic>
          <p:nvPicPr>
            <p:cNvPr id="39" name="グラフィックス 38" descr="メガホン 単色塗りつぶし">
              <a:extLst>
                <a:ext uri="{FF2B5EF4-FFF2-40B4-BE49-F238E27FC236}">
                  <a16:creationId xmlns:a16="http://schemas.microsoft.com/office/drawing/2014/main" id="{A3178532-41AA-A2B9-1FF6-8E9B18F3D252}"/>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rot="1905480">
              <a:off x="540126" y="2412977"/>
              <a:ext cx="1363538" cy="1363538"/>
            </a:xfrm>
            <a:prstGeom prst="rect">
              <a:avLst/>
            </a:prstGeom>
          </p:spPr>
        </p:pic>
        <p:cxnSp>
          <p:nvCxnSpPr>
            <p:cNvPr id="41" name="直線コネクタ 40">
              <a:extLst>
                <a:ext uri="{FF2B5EF4-FFF2-40B4-BE49-F238E27FC236}">
                  <a16:creationId xmlns:a16="http://schemas.microsoft.com/office/drawing/2014/main" id="{C279B864-C899-B8B5-60A5-435AAE59E3C5}"/>
                </a:ext>
              </a:extLst>
            </p:cNvPr>
            <p:cNvCxnSpPr>
              <a:cxnSpLocks/>
            </p:cNvCxnSpPr>
            <p:nvPr/>
          </p:nvCxnSpPr>
          <p:spPr>
            <a:xfrm flipV="1">
              <a:off x="1920240" y="2464369"/>
              <a:ext cx="395634" cy="256895"/>
            </a:xfrm>
            <a:prstGeom prst="line">
              <a:avLst/>
            </a:prstGeom>
            <a:ln w="762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2" name="直線コネクタ 41">
              <a:extLst>
                <a:ext uri="{FF2B5EF4-FFF2-40B4-BE49-F238E27FC236}">
                  <a16:creationId xmlns:a16="http://schemas.microsoft.com/office/drawing/2014/main" id="{C285FB5B-DCD3-1360-877F-3815B3AFA37F}"/>
                </a:ext>
              </a:extLst>
            </p:cNvPr>
            <p:cNvCxnSpPr>
              <a:cxnSpLocks/>
            </p:cNvCxnSpPr>
            <p:nvPr/>
          </p:nvCxnSpPr>
          <p:spPr>
            <a:xfrm flipV="1">
              <a:off x="1985469" y="3075993"/>
              <a:ext cx="514909" cy="11677"/>
            </a:xfrm>
            <a:prstGeom prst="line">
              <a:avLst/>
            </a:prstGeom>
            <a:ln w="762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4" name="直線コネクタ 43">
              <a:extLst>
                <a:ext uri="{FF2B5EF4-FFF2-40B4-BE49-F238E27FC236}">
                  <a16:creationId xmlns:a16="http://schemas.microsoft.com/office/drawing/2014/main" id="{4F1CE51D-B6F3-BF36-883E-3A27B7B08EA5}"/>
                </a:ext>
              </a:extLst>
            </p:cNvPr>
            <p:cNvCxnSpPr>
              <a:cxnSpLocks/>
            </p:cNvCxnSpPr>
            <p:nvPr/>
          </p:nvCxnSpPr>
          <p:spPr>
            <a:xfrm>
              <a:off x="1985469" y="3468012"/>
              <a:ext cx="514909" cy="227408"/>
            </a:xfrm>
            <a:prstGeom prst="line">
              <a:avLst/>
            </a:prstGeom>
            <a:ln w="7620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84" name="グループ化 83">
            <a:extLst>
              <a:ext uri="{FF2B5EF4-FFF2-40B4-BE49-F238E27FC236}">
                <a16:creationId xmlns:a16="http://schemas.microsoft.com/office/drawing/2014/main" id="{D5D19B01-E478-FCBA-86A2-37E7765C81D4}"/>
              </a:ext>
            </a:extLst>
          </p:cNvPr>
          <p:cNvGrpSpPr/>
          <p:nvPr/>
        </p:nvGrpSpPr>
        <p:grpSpPr>
          <a:xfrm>
            <a:off x="3177916" y="2290499"/>
            <a:ext cx="2874030" cy="2638763"/>
            <a:chOff x="3398520" y="1520694"/>
            <a:chExt cx="2874030" cy="2638763"/>
          </a:xfrm>
        </p:grpSpPr>
        <p:grpSp>
          <p:nvGrpSpPr>
            <p:cNvPr id="51" name="グループ化 50">
              <a:extLst>
                <a:ext uri="{FF2B5EF4-FFF2-40B4-BE49-F238E27FC236}">
                  <a16:creationId xmlns:a16="http://schemas.microsoft.com/office/drawing/2014/main" id="{9E6D5F49-1A26-E72E-0D14-94A61D8D2F4C}"/>
                </a:ext>
              </a:extLst>
            </p:cNvPr>
            <p:cNvGrpSpPr/>
            <p:nvPr/>
          </p:nvGrpSpPr>
          <p:grpSpPr>
            <a:xfrm>
              <a:off x="3398520" y="1520694"/>
              <a:ext cx="2874030" cy="2638763"/>
              <a:chOff x="274320" y="1561896"/>
              <a:chExt cx="2874030" cy="2638763"/>
            </a:xfrm>
          </p:grpSpPr>
          <p:sp>
            <p:nvSpPr>
              <p:cNvPr id="52" name="四角形: 角を丸くする 51">
                <a:extLst>
                  <a:ext uri="{FF2B5EF4-FFF2-40B4-BE49-F238E27FC236}">
                    <a16:creationId xmlns:a16="http://schemas.microsoft.com/office/drawing/2014/main" id="{C9E705B7-6F5D-F7D2-3195-700E4A46219A}"/>
                  </a:ext>
                </a:extLst>
              </p:cNvPr>
              <p:cNvSpPr/>
              <p:nvPr/>
            </p:nvSpPr>
            <p:spPr>
              <a:xfrm>
                <a:off x="274320" y="1567187"/>
                <a:ext cx="2697480" cy="2633472"/>
              </a:xfrm>
              <a:prstGeom prst="roundRect">
                <a:avLst>
                  <a:gd name="adj" fmla="val 11806"/>
                </a:avLst>
              </a:prstGeom>
              <a:solidFill>
                <a:schemeClr val="bg1"/>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3" name="四角形: 角を丸くする 52">
                <a:extLst>
                  <a:ext uri="{FF2B5EF4-FFF2-40B4-BE49-F238E27FC236}">
                    <a16:creationId xmlns:a16="http://schemas.microsoft.com/office/drawing/2014/main" id="{D8EAE6E1-EE28-C344-1F65-0A7B3B3FDA2A}"/>
                  </a:ext>
                </a:extLst>
              </p:cNvPr>
              <p:cNvSpPr/>
              <p:nvPr/>
            </p:nvSpPr>
            <p:spPr>
              <a:xfrm>
                <a:off x="274320" y="1561896"/>
                <a:ext cx="2697480" cy="658277"/>
              </a:xfrm>
              <a:prstGeom prst="roundRect">
                <a:avLst>
                  <a:gd name="adj" fmla="val 20667"/>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テキスト ボックス 53">
                <a:extLst>
                  <a:ext uri="{FF2B5EF4-FFF2-40B4-BE49-F238E27FC236}">
                    <a16:creationId xmlns:a16="http://schemas.microsoft.com/office/drawing/2014/main" id="{5FE60735-E168-8BCF-7A6F-FD3AB3FCB4BE}"/>
                  </a:ext>
                </a:extLst>
              </p:cNvPr>
              <p:cNvSpPr txBox="1"/>
              <p:nvPr/>
            </p:nvSpPr>
            <p:spPr>
              <a:xfrm>
                <a:off x="780054" y="1598646"/>
                <a:ext cx="2368296" cy="584775"/>
              </a:xfrm>
              <a:prstGeom prst="rect">
                <a:avLst/>
              </a:prstGeom>
              <a:noFill/>
            </p:spPr>
            <p:txBody>
              <a:bodyPr wrap="square" rtlCol="0">
                <a:spAutoFit/>
              </a:bodyPr>
              <a:lstStyle/>
              <a:p>
                <a:r>
                  <a:rPr lang="en-US" altLang="ja-JP" sz="3200" dirty="0">
                    <a:latin typeface="Arial" panose="020B0604020202020204" pitchFamily="34" charset="0"/>
                    <a:cs typeface="Arial" panose="020B0604020202020204" pitchFamily="34" charset="0"/>
                  </a:rPr>
                  <a:t>Methods</a:t>
                </a:r>
                <a:endParaRPr kumimoji="1" lang="ja-JP" altLang="en-US" sz="3200" dirty="0">
                  <a:latin typeface="Arial" panose="020B0604020202020204" pitchFamily="34" charset="0"/>
                  <a:cs typeface="Arial" panose="020B0604020202020204" pitchFamily="34" charset="0"/>
                </a:endParaRPr>
              </a:p>
            </p:txBody>
          </p:sp>
        </p:grpSp>
        <p:sp>
          <p:nvSpPr>
            <p:cNvPr id="55" name="四角形: 角を丸くする 54">
              <a:extLst>
                <a:ext uri="{FF2B5EF4-FFF2-40B4-BE49-F238E27FC236}">
                  <a16:creationId xmlns:a16="http://schemas.microsoft.com/office/drawing/2014/main" id="{819EAFF0-B5DB-7D44-0B8D-1E47FD4B2B0A}"/>
                </a:ext>
              </a:extLst>
            </p:cNvPr>
            <p:cNvSpPr/>
            <p:nvPr/>
          </p:nvSpPr>
          <p:spPr>
            <a:xfrm>
              <a:off x="3840580" y="2531619"/>
              <a:ext cx="630836" cy="312232"/>
            </a:xfrm>
            <a:prstGeom prst="roundRect">
              <a:avLst/>
            </a:prstGeom>
            <a:no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四角形: 角を丸くする 55">
              <a:extLst>
                <a:ext uri="{FF2B5EF4-FFF2-40B4-BE49-F238E27FC236}">
                  <a16:creationId xmlns:a16="http://schemas.microsoft.com/office/drawing/2014/main" id="{2038EDD0-DC1D-8662-BA19-DD095722CE45}"/>
                </a:ext>
              </a:extLst>
            </p:cNvPr>
            <p:cNvSpPr/>
            <p:nvPr/>
          </p:nvSpPr>
          <p:spPr>
            <a:xfrm>
              <a:off x="4898136" y="2530489"/>
              <a:ext cx="630836" cy="312232"/>
            </a:xfrm>
            <a:prstGeom prst="roundRect">
              <a:avLst/>
            </a:prstGeom>
            <a:no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四角形: 角を丸くする 56">
              <a:extLst>
                <a:ext uri="{FF2B5EF4-FFF2-40B4-BE49-F238E27FC236}">
                  <a16:creationId xmlns:a16="http://schemas.microsoft.com/office/drawing/2014/main" id="{5A9B14A4-28B8-4F6B-BC4F-DF1D887102FD}"/>
                </a:ext>
              </a:extLst>
            </p:cNvPr>
            <p:cNvSpPr/>
            <p:nvPr/>
          </p:nvSpPr>
          <p:spPr>
            <a:xfrm>
              <a:off x="3840580" y="3245311"/>
              <a:ext cx="630836" cy="312232"/>
            </a:xfrm>
            <a:prstGeom prst="roundRect">
              <a:avLst/>
            </a:prstGeom>
            <a:no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t>d</a:t>
              </a:r>
              <a:endParaRPr kumimoji="1" lang="ja-JP" altLang="en-US" dirty="0"/>
            </a:p>
          </p:txBody>
        </p:sp>
        <p:sp>
          <p:nvSpPr>
            <p:cNvPr id="58" name="四角形: 角を丸くする 57">
              <a:extLst>
                <a:ext uri="{FF2B5EF4-FFF2-40B4-BE49-F238E27FC236}">
                  <a16:creationId xmlns:a16="http://schemas.microsoft.com/office/drawing/2014/main" id="{A7C0BE4B-F3C0-7A47-B933-E9579A78A03F}"/>
                </a:ext>
              </a:extLst>
            </p:cNvPr>
            <p:cNvSpPr/>
            <p:nvPr/>
          </p:nvSpPr>
          <p:spPr>
            <a:xfrm>
              <a:off x="4913476" y="3245311"/>
              <a:ext cx="630836" cy="312232"/>
            </a:xfrm>
            <a:prstGeom prst="roundRect">
              <a:avLst/>
            </a:prstGeom>
            <a:no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t>d</a:t>
              </a:r>
              <a:endParaRPr kumimoji="1" lang="ja-JP" altLang="en-US" dirty="0"/>
            </a:p>
          </p:txBody>
        </p:sp>
        <p:cxnSp>
          <p:nvCxnSpPr>
            <p:cNvPr id="60" name="直線コネクタ 59">
              <a:extLst>
                <a:ext uri="{FF2B5EF4-FFF2-40B4-BE49-F238E27FC236}">
                  <a16:creationId xmlns:a16="http://schemas.microsoft.com/office/drawing/2014/main" id="{05EDF2C6-2CEE-8854-9331-74868F4F45B5}"/>
                </a:ext>
              </a:extLst>
            </p:cNvPr>
            <p:cNvCxnSpPr>
              <a:stCxn id="55" idx="3"/>
              <a:endCxn id="56" idx="1"/>
            </p:cNvCxnSpPr>
            <p:nvPr/>
          </p:nvCxnSpPr>
          <p:spPr>
            <a:xfrm flipV="1">
              <a:off x="4471416" y="2686605"/>
              <a:ext cx="426720" cy="1130"/>
            </a:xfrm>
            <a:prstGeom prst="line">
              <a:avLst/>
            </a:prstGeom>
            <a:ln w="57150"/>
          </p:spPr>
          <p:style>
            <a:lnRef idx="2">
              <a:schemeClr val="dk1"/>
            </a:lnRef>
            <a:fillRef idx="0">
              <a:schemeClr val="dk1"/>
            </a:fillRef>
            <a:effectRef idx="1">
              <a:schemeClr val="dk1"/>
            </a:effectRef>
            <a:fontRef idx="minor">
              <a:schemeClr val="tx1"/>
            </a:fontRef>
          </p:style>
        </p:cxnSp>
        <p:cxnSp>
          <p:nvCxnSpPr>
            <p:cNvPr id="61" name="直線コネクタ 60">
              <a:extLst>
                <a:ext uri="{FF2B5EF4-FFF2-40B4-BE49-F238E27FC236}">
                  <a16:creationId xmlns:a16="http://schemas.microsoft.com/office/drawing/2014/main" id="{B07A5AC7-5686-A6DB-3F69-5C0DEEAB6101}"/>
                </a:ext>
              </a:extLst>
            </p:cNvPr>
            <p:cNvCxnSpPr>
              <a:cxnSpLocks/>
            </p:cNvCxnSpPr>
            <p:nvPr/>
          </p:nvCxnSpPr>
          <p:spPr>
            <a:xfrm>
              <a:off x="4155998" y="2842721"/>
              <a:ext cx="0" cy="402036"/>
            </a:xfrm>
            <a:prstGeom prst="line">
              <a:avLst/>
            </a:prstGeom>
            <a:ln w="57150"/>
          </p:spPr>
          <p:style>
            <a:lnRef idx="2">
              <a:schemeClr val="dk1"/>
            </a:lnRef>
            <a:fillRef idx="0">
              <a:schemeClr val="dk1"/>
            </a:fillRef>
            <a:effectRef idx="1">
              <a:schemeClr val="dk1"/>
            </a:effectRef>
            <a:fontRef idx="minor">
              <a:schemeClr val="tx1"/>
            </a:fontRef>
          </p:style>
        </p:cxnSp>
        <p:cxnSp>
          <p:nvCxnSpPr>
            <p:cNvPr id="64" name="直線コネクタ 63">
              <a:extLst>
                <a:ext uri="{FF2B5EF4-FFF2-40B4-BE49-F238E27FC236}">
                  <a16:creationId xmlns:a16="http://schemas.microsoft.com/office/drawing/2014/main" id="{223168C0-C478-BB2D-0C9C-A9264BF841D5}"/>
                </a:ext>
              </a:extLst>
            </p:cNvPr>
            <p:cNvCxnSpPr/>
            <p:nvPr/>
          </p:nvCxnSpPr>
          <p:spPr>
            <a:xfrm flipV="1">
              <a:off x="4471416" y="3402718"/>
              <a:ext cx="426720" cy="1130"/>
            </a:xfrm>
            <a:prstGeom prst="line">
              <a:avLst/>
            </a:prstGeom>
            <a:ln w="57150"/>
          </p:spPr>
          <p:style>
            <a:lnRef idx="2">
              <a:schemeClr val="dk1"/>
            </a:lnRef>
            <a:fillRef idx="0">
              <a:schemeClr val="dk1"/>
            </a:fillRef>
            <a:effectRef idx="1">
              <a:schemeClr val="dk1"/>
            </a:effectRef>
            <a:fontRef idx="minor">
              <a:schemeClr val="tx1"/>
            </a:fontRef>
          </p:style>
        </p:cxnSp>
        <p:cxnSp>
          <p:nvCxnSpPr>
            <p:cNvPr id="66" name="直線矢印コネクタ 65">
              <a:extLst>
                <a:ext uri="{FF2B5EF4-FFF2-40B4-BE49-F238E27FC236}">
                  <a16:creationId xmlns:a16="http://schemas.microsoft.com/office/drawing/2014/main" id="{087D0685-7AD6-3B22-33C6-431A12B3649E}"/>
                </a:ext>
              </a:extLst>
            </p:cNvPr>
            <p:cNvCxnSpPr>
              <a:cxnSpLocks/>
            </p:cNvCxnSpPr>
            <p:nvPr/>
          </p:nvCxnSpPr>
          <p:spPr>
            <a:xfrm>
              <a:off x="4684776" y="2796640"/>
              <a:ext cx="0" cy="558706"/>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nvGrpSpPr>
          <p:cNvPr id="85" name="グループ化 84">
            <a:extLst>
              <a:ext uri="{FF2B5EF4-FFF2-40B4-BE49-F238E27FC236}">
                <a16:creationId xmlns:a16="http://schemas.microsoft.com/office/drawing/2014/main" id="{B30FF0DC-F29A-58F0-2B5D-180AD0246CB6}"/>
              </a:ext>
            </a:extLst>
          </p:cNvPr>
          <p:cNvGrpSpPr/>
          <p:nvPr/>
        </p:nvGrpSpPr>
        <p:grpSpPr>
          <a:xfrm>
            <a:off x="6190814" y="2325781"/>
            <a:ext cx="2874030" cy="2638763"/>
            <a:chOff x="6411418" y="1536346"/>
            <a:chExt cx="2874030" cy="2638763"/>
          </a:xfrm>
        </p:grpSpPr>
        <p:grpSp>
          <p:nvGrpSpPr>
            <p:cNvPr id="70" name="グループ化 69">
              <a:extLst>
                <a:ext uri="{FF2B5EF4-FFF2-40B4-BE49-F238E27FC236}">
                  <a16:creationId xmlns:a16="http://schemas.microsoft.com/office/drawing/2014/main" id="{0683E6AA-EAD5-DF84-E370-0A46A13DDAA4}"/>
                </a:ext>
              </a:extLst>
            </p:cNvPr>
            <p:cNvGrpSpPr/>
            <p:nvPr/>
          </p:nvGrpSpPr>
          <p:grpSpPr>
            <a:xfrm>
              <a:off x="6411418" y="1536346"/>
              <a:ext cx="2874030" cy="2638763"/>
              <a:chOff x="274320" y="1561896"/>
              <a:chExt cx="2874030" cy="2638763"/>
            </a:xfrm>
          </p:grpSpPr>
          <p:sp>
            <p:nvSpPr>
              <p:cNvPr id="71" name="四角形: 角を丸くする 70">
                <a:extLst>
                  <a:ext uri="{FF2B5EF4-FFF2-40B4-BE49-F238E27FC236}">
                    <a16:creationId xmlns:a16="http://schemas.microsoft.com/office/drawing/2014/main" id="{FD58F2BD-6DA6-820D-FAED-40261C2DC97F}"/>
                  </a:ext>
                </a:extLst>
              </p:cNvPr>
              <p:cNvSpPr/>
              <p:nvPr/>
            </p:nvSpPr>
            <p:spPr>
              <a:xfrm>
                <a:off x="274320" y="1567187"/>
                <a:ext cx="2697480" cy="2633472"/>
              </a:xfrm>
              <a:prstGeom prst="roundRect">
                <a:avLst>
                  <a:gd name="adj" fmla="val 11806"/>
                </a:avLst>
              </a:prstGeom>
              <a:solidFill>
                <a:schemeClr val="bg1"/>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2" name="四角形: 角を丸くする 71">
                <a:extLst>
                  <a:ext uri="{FF2B5EF4-FFF2-40B4-BE49-F238E27FC236}">
                    <a16:creationId xmlns:a16="http://schemas.microsoft.com/office/drawing/2014/main" id="{B0D16A78-1AAD-94A3-87C9-C67C3F683D74}"/>
                  </a:ext>
                </a:extLst>
              </p:cNvPr>
              <p:cNvSpPr/>
              <p:nvPr/>
            </p:nvSpPr>
            <p:spPr>
              <a:xfrm>
                <a:off x="274320" y="1561896"/>
                <a:ext cx="2697480" cy="658277"/>
              </a:xfrm>
              <a:prstGeom prst="roundRect">
                <a:avLst>
                  <a:gd name="adj" fmla="val 20667"/>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テキスト ボックス 72">
                <a:extLst>
                  <a:ext uri="{FF2B5EF4-FFF2-40B4-BE49-F238E27FC236}">
                    <a16:creationId xmlns:a16="http://schemas.microsoft.com/office/drawing/2014/main" id="{1612EDBB-C510-8815-6A6D-C127E25726DA}"/>
                  </a:ext>
                </a:extLst>
              </p:cNvPr>
              <p:cNvSpPr txBox="1"/>
              <p:nvPr/>
            </p:nvSpPr>
            <p:spPr>
              <a:xfrm>
                <a:off x="780054" y="1598646"/>
                <a:ext cx="2368296" cy="584775"/>
              </a:xfrm>
              <a:prstGeom prst="rect">
                <a:avLst/>
              </a:prstGeom>
              <a:noFill/>
            </p:spPr>
            <p:txBody>
              <a:bodyPr wrap="square" rtlCol="0">
                <a:spAutoFit/>
              </a:bodyPr>
              <a:lstStyle/>
              <a:p>
                <a:r>
                  <a:rPr lang="en-US" altLang="ja-JP" sz="3200" dirty="0">
                    <a:latin typeface="Arial" panose="020B0604020202020204" pitchFamily="34" charset="0"/>
                    <a:cs typeface="Arial" panose="020B0604020202020204" pitchFamily="34" charset="0"/>
                  </a:rPr>
                  <a:t>Results</a:t>
                </a:r>
                <a:endParaRPr kumimoji="1" lang="ja-JP" altLang="en-US" sz="3200" dirty="0">
                  <a:latin typeface="Arial" panose="020B0604020202020204" pitchFamily="34" charset="0"/>
                  <a:cs typeface="Arial" panose="020B0604020202020204" pitchFamily="34" charset="0"/>
                </a:endParaRPr>
              </a:p>
            </p:txBody>
          </p:sp>
        </p:grpSp>
        <p:sp>
          <p:nvSpPr>
            <p:cNvPr id="74" name="フローチャート: 結合子 73">
              <a:extLst>
                <a:ext uri="{FF2B5EF4-FFF2-40B4-BE49-F238E27FC236}">
                  <a16:creationId xmlns:a16="http://schemas.microsoft.com/office/drawing/2014/main" id="{4DA89ECE-27D7-A2E6-AF1F-6392A791E1CE}"/>
                </a:ext>
              </a:extLst>
            </p:cNvPr>
            <p:cNvSpPr/>
            <p:nvPr/>
          </p:nvSpPr>
          <p:spPr>
            <a:xfrm>
              <a:off x="7080454" y="2464369"/>
              <a:ext cx="1359408" cy="1330939"/>
            </a:xfrm>
            <a:prstGeom prst="flowChartConnector">
              <a:avLst/>
            </a:prstGeom>
            <a:solidFill>
              <a:schemeClr val="tx1">
                <a:lumMod val="65000"/>
                <a:lumOff val="3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四角形: 角を丸くする 74">
              <a:extLst>
                <a:ext uri="{FF2B5EF4-FFF2-40B4-BE49-F238E27FC236}">
                  <a16:creationId xmlns:a16="http://schemas.microsoft.com/office/drawing/2014/main" id="{0D3973B4-1AC4-832B-676C-A3B608EB8F6D}"/>
                </a:ext>
              </a:extLst>
            </p:cNvPr>
            <p:cNvSpPr/>
            <p:nvPr/>
          </p:nvSpPr>
          <p:spPr>
            <a:xfrm>
              <a:off x="7397446" y="2727891"/>
              <a:ext cx="513588" cy="483177"/>
            </a:xfrm>
            <a:prstGeom prst="round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テキスト ボックス 75">
              <a:extLst>
                <a:ext uri="{FF2B5EF4-FFF2-40B4-BE49-F238E27FC236}">
                  <a16:creationId xmlns:a16="http://schemas.microsoft.com/office/drawing/2014/main" id="{2955829F-6F15-E9F6-5500-460ABC039D97}"/>
                </a:ext>
              </a:extLst>
            </p:cNvPr>
            <p:cNvSpPr txBox="1"/>
            <p:nvPr/>
          </p:nvSpPr>
          <p:spPr>
            <a:xfrm>
              <a:off x="7397446" y="2712940"/>
              <a:ext cx="606552" cy="584775"/>
            </a:xfrm>
            <a:prstGeom prst="rect">
              <a:avLst/>
            </a:prstGeom>
            <a:noFill/>
          </p:spPr>
          <p:txBody>
            <a:bodyPr wrap="square" rtlCol="0">
              <a:spAutoFit/>
            </a:bodyPr>
            <a:lstStyle/>
            <a:p>
              <a:r>
                <a:rPr kumimoji="1" lang="ja-JP" altLang="en-US" sz="3200" dirty="0">
                  <a:solidFill>
                    <a:schemeClr val="bg1"/>
                  </a:solidFill>
                </a:rPr>
                <a:t>✔</a:t>
              </a:r>
            </a:p>
          </p:txBody>
        </p:sp>
      </p:grpSp>
      <p:grpSp>
        <p:nvGrpSpPr>
          <p:cNvPr id="86" name="グループ化 85">
            <a:extLst>
              <a:ext uri="{FF2B5EF4-FFF2-40B4-BE49-F238E27FC236}">
                <a16:creationId xmlns:a16="http://schemas.microsoft.com/office/drawing/2014/main" id="{BA1C97D2-4CB3-17D6-F6FC-DA7D7D1CE1FD}"/>
              </a:ext>
            </a:extLst>
          </p:cNvPr>
          <p:cNvGrpSpPr/>
          <p:nvPr/>
        </p:nvGrpSpPr>
        <p:grpSpPr>
          <a:xfrm>
            <a:off x="9214322" y="2362531"/>
            <a:ext cx="2697480" cy="2638763"/>
            <a:chOff x="9343743" y="1523339"/>
            <a:chExt cx="2697480" cy="2638763"/>
          </a:xfrm>
        </p:grpSpPr>
        <p:grpSp>
          <p:nvGrpSpPr>
            <p:cNvPr id="77" name="グループ化 76">
              <a:extLst>
                <a:ext uri="{FF2B5EF4-FFF2-40B4-BE49-F238E27FC236}">
                  <a16:creationId xmlns:a16="http://schemas.microsoft.com/office/drawing/2014/main" id="{F183A058-72D3-120E-98A0-BB8B6B8732D3}"/>
                </a:ext>
              </a:extLst>
            </p:cNvPr>
            <p:cNvGrpSpPr/>
            <p:nvPr/>
          </p:nvGrpSpPr>
          <p:grpSpPr>
            <a:xfrm>
              <a:off x="9343743" y="1523339"/>
              <a:ext cx="2697480" cy="2638763"/>
              <a:chOff x="274320" y="1561896"/>
              <a:chExt cx="2697480" cy="2638763"/>
            </a:xfrm>
          </p:grpSpPr>
          <p:sp>
            <p:nvSpPr>
              <p:cNvPr id="78" name="四角形: 角を丸くする 77">
                <a:extLst>
                  <a:ext uri="{FF2B5EF4-FFF2-40B4-BE49-F238E27FC236}">
                    <a16:creationId xmlns:a16="http://schemas.microsoft.com/office/drawing/2014/main" id="{5F16D4F8-031D-04B0-85B6-8FF36C044268}"/>
                  </a:ext>
                </a:extLst>
              </p:cNvPr>
              <p:cNvSpPr/>
              <p:nvPr/>
            </p:nvSpPr>
            <p:spPr>
              <a:xfrm>
                <a:off x="274320" y="1567187"/>
                <a:ext cx="2697480" cy="2633472"/>
              </a:xfrm>
              <a:prstGeom prst="roundRect">
                <a:avLst>
                  <a:gd name="adj" fmla="val 11806"/>
                </a:avLst>
              </a:prstGeom>
              <a:solidFill>
                <a:schemeClr val="bg1"/>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9" name="四角形: 角を丸くする 78">
                <a:extLst>
                  <a:ext uri="{FF2B5EF4-FFF2-40B4-BE49-F238E27FC236}">
                    <a16:creationId xmlns:a16="http://schemas.microsoft.com/office/drawing/2014/main" id="{314C8AA2-8192-A9F1-4B7F-1F35EAADCDD2}"/>
                  </a:ext>
                </a:extLst>
              </p:cNvPr>
              <p:cNvSpPr/>
              <p:nvPr/>
            </p:nvSpPr>
            <p:spPr>
              <a:xfrm>
                <a:off x="274320" y="1561896"/>
                <a:ext cx="2697480" cy="658277"/>
              </a:xfrm>
              <a:prstGeom prst="roundRect">
                <a:avLst>
                  <a:gd name="adj" fmla="val 20667"/>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テキスト ボックス 79">
                <a:extLst>
                  <a:ext uri="{FF2B5EF4-FFF2-40B4-BE49-F238E27FC236}">
                    <a16:creationId xmlns:a16="http://schemas.microsoft.com/office/drawing/2014/main" id="{02062334-BB80-1B25-B81E-E54F8EBDAF8C}"/>
                  </a:ext>
                </a:extLst>
              </p:cNvPr>
              <p:cNvSpPr txBox="1"/>
              <p:nvPr/>
            </p:nvSpPr>
            <p:spPr>
              <a:xfrm>
                <a:off x="450870" y="1596000"/>
                <a:ext cx="2439839" cy="584775"/>
              </a:xfrm>
              <a:prstGeom prst="rect">
                <a:avLst/>
              </a:prstGeom>
              <a:noFill/>
            </p:spPr>
            <p:txBody>
              <a:bodyPr wrap="square" rtlCol="0">
                <a:spAutoFit/>
              </a:bodyPr>
              <a:lstStyle/>
              <a:p>
                <a:r>
                  <a:rPr lang="en-US" altLang="ja-JP" sz="3200" dirty="0">
                    <a:latin typeface="Arial" panose="020B0604020202020204" pitchFamily="34" charset="0"/>
                    <a:cs typeface="Arial" panose="020B0604020202020204" pitchFamily="34" charset="0"/>
                  </a:rPr>
                  <a:t>Conclusions</a:t>
                </a:r>
                <a:endParaRPr kumimoji="1" lang="ja-JP" altLang="en-US" sz="3200" dirty="0">
                  <a:latin typeface="Arial" panose="020B0604020202020204" pitchFamily="34" charset="0"/>
                  <a:cs typeface="Arial" panose="020B0604020202020204" pitchFamily="34" charset="0"/>
                </a:endParaRPr>
              </a:p>
            </p:txBody>
          </p:sp>
        </p:grpSp>
        <p:pic>
          <p:nvPicPr>
            <p:cNvPr id="82" name="グラフィックス 81" descr="クリップボード: チェックマーク 単色塗りつぶし">
              <a:extLst>
                <a:ext uri="{FF2B5EF4-FFF2-40B4-BE49-F238E27FC236}">
                  <a16:creationId xmlns:a16="http://schemas.microsoft.com/office/drawing/2014/main" id="{D1E25874-6B9E-257F-82B1-8F275F6DD0FE}"/>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9976797" y="2366423"/>
              <a:ext cx="1526830" cy="1526830"/>
            </a:xfrm>
            <a:prstGeom prst="rect">
              <a:avLst/>
            </a:prstGeom>
          </p:spPr>
        </p:pic>
      </p:grpSp>
      <p:sp>
        <p:nvSpPr>
          <p:cNvPr id="90" name="フローチャート: 組合せ 89">
            <a:extLst>
              <a:ext uri="{FF2B5EF4-FFF2-40B4-BE49-F238E27FC236}">
                <a16:creationId xmlns:a16="http://schemas.microsoft.com/office/drawing/2014/main" id="{B2D01C2C-7A30-90E7-1786-CD8100A20F8A}"/>
              </a:ext>
            </a:extLst>
          </p:cNvPr>
          <p:cNvSpPr/>
          <p:nvPr/>
        </p:nvSpPr>
        <p:spPr>
          <a:xfrm>
            <a:off x="3970257" y="1409638"/>
            <a:ext cx="1112798" cy="668554"/>
          </a:xfrm>
          <a:prstGeom prst="flowChartMerg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37910722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2DB5B6-D04E-E8B4-E62D-EE11D4AA72A8}"/>
            </a:ext>
          </a:extLst>
        </p:cNvPr>
        <p:cNvGrpSpPr/>
        <p:nvPr/>
      </p:nvGrpSpPr>
      <p:grpSpPr>
        <a:xfrm>
          <a:off x="0" y="0"/>
          <a:ext cx="0" cy="0"/>
          <a:chOff x="0" y="0"/>
          <a:chExt cx="0" cy="0"/>
        </a:xfrm>
      </p:grpSpPr>
      <p:sp>
        <p:nvSpPr>
          <p:cNvPr id="4" name="正方形/長方形 3">
            <a:extLst>
              <a:ext uri="{FF2B5EF4-FFF2-40B4-BE49-F238E27FC236}">
                <a16:creationId xmlns:a16="http://schemas.microsoft.com/office/drawing/2014/main" id="{F7C8F91E-4477-E819-3285-C25EB19467D4}"/>
              </a:ext>
            </a:extLst>
          </p:cNvPr>
          <p:cNvSpPr/>
          <p:nvPr/>
        </p:nvSpPr>
        <p:spPr>
          <a:xfrm>
            <a:off x="0" y="0"/>
            <a:ext cx="12192000" cy="795307"/>
          </a:xfrm>
          <a:prstGeom prst="rect">
            <a:avLst/>
          </a:prstGeom>
          <a:solidFill>
            <a:srgbClr val="1A3A5C"/>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dirty="0"/>
          </a:p>
        </p:txBody>
      </p:sp>
      <p:sp>
        <p:nvSpPr>
          <p:cNvPr id="2" name="テキスト ボックス 1">
            <a:extLst>
              <a:ext uri="{FF2B5EF4-FFF2-40B4-BE49-F238E27FC236}">
                <a16:creationId xmlns:a16="http://schemas.microsoft.com/office/drawing/2014/main" id="{88076EB5-D79A-AEAF-29A5-935F51FC9FED}"/>
              </a:ext>
            </a:extLst>
          </p:cNvPr>
          <p:cNvSpPr txBox="1"/>
          <p:nvPr/>
        </p:nvSpPr>
        <p:spPr>
          <a:xfrm>
            <a:off x="111470" y="39770"/>
            <a:ext cx="10451592" cy="707886"/>
          </a:xfrm>
          <a:prstGeom prst="rect">
            <a:avLst/>
          </a:prstGeom>
          <a:noFill/>
        </p:spPr>
        <p:txBody>
          <a:bodyPr wrap="square" rtlCol="0">
            <a:spAutoFit/>
          </a:bodyPr>
          <a:lstStyle/>
          <a:p>
            <a:r>
              <a:rPr lang="en-US" altLang="ja-JP" sz="4000" dirty="0">
                <a:latin typeface="Times New Roman" panose="02020603050405020304" pitchFamily="18" charset="0"/>
                <a:cs typeface="Times New Roman" panose="02020603050405020304" pitchFamily="18" charset="0"/>
              </a:rPr>
              <a:t> </a:t>
            </a:r>
            <a:r>
              <a:rPr lang="en-US" altLang="ja-JP" sz="4000" kern="100" dirty="0">
                <a:solidFill>
                  <a:schemeClr val="bg1"/>
                </a:solidFill>
                <a:latin typeface="Arial" panose="020B0604020202020204" pitchFamily="34" charset="0"/>
                <a:ea typeface="游明朝" panose="02020400000000000000" pitchFamily="18" charset="-128"/>
                <a:cs typeface="Arial" panose="020B0604020202020204" pitchFamily="34" charset="0"/>
              </a:rPr>
              <a:t>Methods</a:t>
            </a:r>
            <a:r>
              <a:rPr lang="ja-JP" altLang="en-US" sz="4000" kern="100" dirty="0">
                <a:solidFill>
                  <a:schemeClr val="bg1"/>
                </a:solidFill>
                <a:latin typeface="Arial" panose="020B0604020202020204" pitchFamily="34" charset="0"/>
                <a:ea typeface="游明朝" panose="02020400000000000000" pitchFamily="18" charset="-128"/>
                <a:cs typeface="Arial" panose="020B0604020202020204" pitchFamily="34" charset="0"/>
              </a:rPr>
              <a:t>　</a:t>
            </a:r>
            <a:r>
              <a:rPr lang="en-US" altLang="ja-JP" sz="4000" kern="100" dirty="0">
                <a:solidFill>
                  <a:schemeClr val="bg1"/>
                </a:solidFill>
                <a:latin typeface="Arial" panose="020B0604020202020204" pitchFamily="34" charset="0"/>
                <a:ea typeface="游明朝" panose="02020400000000000000" pitchFamily="18" charset="-128"/>
                <a:cs typeface="Arial" panose="020B0604020202020204" pitchFamily="34" charset="0"/>
              </a:rPr>
              <a:t>―Over view―</a:t>
            </a:r>
            <a:endParaRPr lang="ja-JP" altLang="ja-JP" sz="3600" kern="100" dirty="0">
              <a:solidFill>
                <a:schemeClr val="bg1"/>
              </a:solidFill>
              <a:latin typeface="Arial" panose="020B0604020202020204" pitchFamily="34" charset="0"/>
              <a:ea typeface="游明朝" panose="02020400000000000000" pitchFamily="18" charset="-128"/>
              <a:cs typeface="Arial" panose="020B0604020202020204" pitchFamily="34" charset="0"/>
            </a:endParaRPr>
          </a:p>
        </p:txBody>
      </p:sp>
      <p:sp>
        <p:nvSpPr>
          <p:cNvPr id="3" name="テキスト ボックス 2">
            <a:extLst>
              <a:ext uri="{FF2B5EF4-FFF2-40B4-BE49-F238E27FC236}">
                <a16:creationId xmlns:a16="http://schemas.microsoft.com/office/drawing/2014/main" id="{56259113-0C59-C3D4-0188-0A9B866ABE79}"/>
              </a:ext>
            </a:extLst>
          </p:cNvPr>
          <p:cNvSpPr txBox="1"/>
          <p:nvPr/>
        </p:nvSpPr>
        <p:spPr>
          <a:xfrm>
            <a:off x="11632692" y="105264"/>
            <a:ext cx="917448" cy="584775"/>
          </a:xfrm>
          <a:prstGeom prst="rect">
            <a:avLst/>
          </a:prstGeom>
          <a:noFill/>
        </p:spPr>
        <p:txBody>
          <a:bodyPr wrap="square" rtlCol="0">
            <a:spAutoFit/>
          </a:bodyPr>
          <a:lstStyle/>
          <a:p>
            <a:r>
              <a:rPr kumimoji="1" lang="en-US" altLang="ja-JP" sz="3200" dirty="0">
                <a:solidFill>
                  <a:schemeClr val="bg1"/>
                </a:solidFill>
                <a:latin typeface="Arial" panose="020B0604020202020204" pitchFamily="34" charset="0"/>
                <a:cs typeface="Arial" panose="020B0604020202020204" pitchFamily="34" charset="0"/>
              </a:rPr>
              <a:t>7</a:t>
            </a:r>
            <a:endParaRPr kumimoji="1" lang="ja-JP" altLang="en-US" sz="3200" dirty="0">
              <a:solidFill>
                <a:schemeClr val="bg1"/>
              </a:solidFill>
              <a:latin typeface="Arial" panose="020B0604020202020204" pitchFamily="34" charset="0"/>
              <a:cs typeface="Arial" panose="020B0604020202020204" pitchFamily="34" charset="0"/>
            </a:endParaRPr>
          </a:p>
        </p:txBody>
      </p:sp>
      <p:sp>
        <p:nvSpPr>
          <p:cNvPr id="11" name="テキスト ボックス 10">
            <a:extLst>
              <a:ext uri="{FF2B5EF4-FFF2-40B4-BE49-F238E27FC236}">
                <a16:creationId xmlns:a16="http://schemas.microsoft.com/office/drawing/2014/main" id="{9453D08D-A9D6-A78D-C9CD-E9E396640A28}"/>
              </a:ext>
            </a:extLst>
          </p:cNvPr>
          <p:cNvSpPr txBox="1"/>
          <p:nvPr/>
        </p:nvSpPr>
        <p:spPr>
          <a:xfrm>
            <a:off x="4728972" y="10109216"/>
            <a:ext cx="5175504" cy="369332"/>
          </a:xfrm>
          <a:prstGeom prst="rect">
            <a:avLst/>
          </a:prstGeom>
          <a:noFill/>
        </p:spPr>
        <p:txBody>
          <a:bodyPr wrap="square" rtlCol="0">
            <a:spAutoFit/>
          </a:bodyPr>
          <a:lstStyle/>
          <a:p>
            <a:endParaRPr kumimoji="1" lang="ja-JP" altLang="en-US" dirty="0"/>
          </a:p>
        </p:txBody>
      </p:sp>
      <p:grpSp>
        <p:nvGrpSpPr>
          <p:cNvPr id="5" name="グループ化 4">
            <a:extLst>
              <a:ext uri="{FF2B5EF4-FFF2-40B4-BE49-F238E27FC236}">
                <a16:creationId xmlns:a16="http://schemas.microsoft.com/office/drawing/2014/main" id="{A4BADC67-090C-08E8-2645-F6E5FBFA4919}"/>
              </a:ext>
            </a:extLst>
          </p:cNvPr>
          <p:cNvGrpSpPr/>
          <p:nvPr/>
        </p:nvGrpSpPr>
        <p:grpSpPr>
          <a:xfrm>
            <a:off x="5029239" y="-1632639"/>
            <a:ext cx="8404262" cy="8385375"/>
            <a:chOff x="5029239" y="-1632639"/>
            <a:chExt cx="8404262" cy="8385375"/>
          </a:xfrm>
        </p:grpSpPr>
        <p:grpSp>
          <p:nvGrpSpPr>
            <p:cNvPr id="7" name="グループ化 6">
              <a:extLst>
                <a:ext uri="{FF2B5EF4-FFF2-40B4-BE49-F238E27FC236}">
                  <a16:creationId xmlns:a16="http://schemas.microsoft.com/office/drawing/2014/main" id="{5A5B2978-CB84-F287-68C1-32071D9CF161}"/>
                </a:ext>
              </a:extLst>
            </p:cNvPr>
            <p:cNvGrpSpPr/>
            <p:nvPr/>
          </p:nvGrpSpPr>
          <p:grpSpPr>
            <a:xfrm>
              <a:off x="7898554" y="-1632639"/>
              <a:ext cx="3983313" cy="8385375"/>
              <a:chOff x="5470250" y="105264"/>
              <a:chExt cx="3983313" cy="8385375"/>
            </a:xfrm>
          </p:grpSpPr>
          <p:sp>
            <p:nvSpPr>
              <p:cNvPr id="13" name="正方形/長方形 12">
                <a:extLst>
                  <a:ext uri="{FF2B5EF4-FFF2-40B4-BE49-F238E27FC236}">
                    <a16:creationId xmlns:a16="http://schemas.microsoft.com/office/drawing/2014/main" id="{4F21A278-C5FF-9EE4-7283-719CCE8E85B9}"/>
                  </a:ext>
                </a:extLst>
              </p:cNvPr>
              <p:cNvSpPr/>
              <p:nvPr/>
            </p:nvSpPr>
            <p:spPr>
              <a:xfrm rot="5400000">
                <a:off x="6554024" y="6368569"/>
                <a:ext cx="707886" cy="2237387"/>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4" name="グループ化 13">
                <a:extLst>
                  <a:ext uri="{FF2B5EF4-FFF2-40B4-BE49-F238E27FC236}">
                    <a16:creationId xmlns:a16="http://schemas.microsoft.com/office/drawing/2014/main" id="{B1DAC1F2-F8C2-CF6C-EE57-E118B14C3103}"/>
                  </a:ext>
                </a:extLst>
              </p:cNvPr>
              <p:cNvGrpSpPr/>
              <p:nvPr/>
            </p:nvGrpSpPr>
            <p:grpSpPr>
              <a:xfrm>
                <a:off x="5470250" y="105264"/>
                <a:ext cx="3983313" cy="8385375"/>
                <a:chOff x="7459118" y="-1567143"/>
                <a:chExt cx="3983313" cy="8385375"/>
              </a:xfrm>
            </p:grpSpPr>
            <p:sp>
              <p:nvSpPr>
                <p:cNvPr id="15" name="正方形/長方形 14">
                  <a:extLst>
                    <a:ext uri="{FF2B5EF4-FFF2-40B4-BE49-F238E27FC236}">
                      <a16:creationId xmlns:a16="http://schemas.microsoft.com/office/drawing/2014/main" id="{E67E8E66-BD51-C0A2-01DE-AFE874D9B52D}"/>
                    </a:ext>
                  </a:extLst>
                </p:cNvPr>
                <p:cNvSpPr/>
                <p:nvPr/>
              </p:nvSpPr>
              <p:spPr>
                <a:xfrm>
                  <a:off x="7778142" y="3242726"/>
                  <a:ext cx="2237388" cy="2092730"/>
                </a:xfrm>
                <a:prstGeom prst="rect">
                  <a:avLst/>
                </a:prstGeom>
                <a:solidFill>
                  <a:schemeClr val="accent6">
                    <a:lumMod val="40000"/>
                    <a:lumOff val="6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正方形/長方形 15">
                  <a:extLst>
                    <a:ext uri="{FF2B5EF4-FFF2-40B4-BE49-F238E27FC236}">
                      <a16:creationId xmlns:a16="http://schemas.microsoft.com/office/drawing/2014/main" id="{C2D87E9B-95E9-00E3-7789-ACFCB24DE505}"/>
                    </a:ext>
                  </a:extLst>
                </p:cNvPr>
                <p:cNvSpPr/>
                <p:nvPr/>
              </p:nvSpPr>
              <p:spPr>
                <a:xfrm rot="5400000">
                  <a:off x="8658295" y="5450079"/>
                  <a:ext cx="498919" cy="2237387"/>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77C4B56D-D67B-C23B-4B59-480FA952B04E}"/>
                    </a:ext>
                  </a:extLst>
                </p:cNvPr>
                <p:cNvSpPr/>
                <p:nvPr/>
              </p:nvSpPr>
              <p:spPr>
                <a:xfrm rot="10800000">
                  <a:off x="10176839" y="3242726"/>
                  <a:ext cx="547532" cy="2102201"/>
                </a:xfrm>
                <a:prstGeom prst="rect">
                  <a:avLst/>
                </a:prstGeom>
                <a:solidFill>
                  <a:srgbClr val="FFC000"/>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964BD301-C8C8-97F9-7500-2C7826FE8D07}"/>
                    </a:ext>
                  </a:extLst>
                </p:cNvPr>
                <p:cNvSpPr/>
                <p:nvPr/>
              </p:nvSpPr>
              <p:spPr>
                <a:xfrm rot="10800000">
                  <a:off x="10894899" y="3249620"/>
                  <a:ext cx="547532" cy="2102202"/>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5D5445B2-3140-110C-DFC5-2B8BDE705CA7}"/>
                    </a:ext>
                  </a:extLst>
                </p:cNvPr>
                <p:cNvSpPr txBox="1"/>
                <p:nvPr/>
              </p:nvSpPr>
              <p:spPr>
                <a:xfrm>
                  <a:off x="7729944" y="3624162"/>
                  <a:ext cx="2355619" cy="1384995"/>
                </a:xfrm>
                <a:prstGeom prst="rect">
                  <a:avLst/>
                </a:prstGeom>
                <a:noFill/>
              </p:spPr>
              <p:txBody>
                <a:bodyPr wrap="square">
                  <a:spAutoFit/>
                </a:bodyPr>
                <a:lstStyle/>
                <a:p>
                  <a:pPr algn="ctr"/>
                  <a:r>
                    <a:rPr lang="en-US" altLang="ja-JP" sz="2800" dirty="0">
                      <a:latin typeface="Arial" panose="020B0604020202020204" pitchFamily="34" charset="0"/>
                      <a:cs typeface="Arial" panose="020B0604020202020204" pitchFamily="34" charset="0"/>
                    </a:rPr>
                    <a:t>Transactions</a:t>
                  </a:r>
                </a:p>
                <a:p>
                  <a:pPr algn="ctr"/>
                  <a:r>
                    <a:rPr lang="en-US" altLang="ja-JP" sz="2800" dirty="0">
                      <a:latin typeface="Arial" panose="020B0604020202020204" pitchFamily="34" charset="0"/>
                      <a:cs typeface="Arial" panose="020B0604020202020204" pitchFamily="34" charset="0"/>
                    </a:rPr>
                    <a:t> of raw </a:t>
                  </a:r>
                </a:p>
                <a:p>
                  <a:pPr algn="ctr"/>
                  <a:r>
                    <a:rPr lang="en-US" altLang="ja-JP" sz="2800" dirty="0">
                      <a:latin typeface="Arial" panose="020B0604020202020204" pitchFamily="34" charset="0"/>
                      <a:cs typeface="Arial" panose="020B0604020202020204" pitchFamily="34" charset="0"/>
                    </a:rPr>
                    <a:t>materials</a:t>
                  </a:r>
                  <a:endParaRPr lang="ja-JP" altLang="en-US" sz="2800" dirty="0">
                    <a:latin typeface="Arial" panose="020B0604020202020204" pitchFamily="34" charset="0"/>
                    <a:cs typeface="Arial" panose="020B0604020202020204" pitchFamily="34" charset="0"/>
                  </a:endParaRPr>
                </a:p>
              </p:txBody>
            </p:sp>
            <p:sp>
              <p:nvSpPr>
                <p:cNvPr id="20" name="テキスト ボックス 19">
                  <a:extLst>
                    <a:ext uri="{FF2B5EF4-FFF2-40B4-BE49-F238E27FC236}">
                      <a16:creationId xmlns:a16="http://schemas.microsoft.com/office/drawing/2014/main" id="{B742929C-A0B8-469F-A086-9484F3522DEE}"/>
                    </a:ext>
                  </a:extLst>
                </p:cNvPr>
                <p:cNvSpPr txBox="1"/>
                <p:nvPr/>
              </p:nvSpPr>
              <p:spPr>
                <a:xfrm rot="16200000">
                  <a:off x="7020479" y="1653324"/>
                  <a:ext cx="6902599" cy="461665"/>
                </a:xfrm>
                <a:prstGeom prst="rect">
                  <a:avLst/>
                </a:prstGeom>
                <a:noFill/>
              </p:spPr>
              <p:txBody>
                <a:bodyPr wrap="square">
                  <a:spAutoFit/>
                </a:bodyPr>
                <a:lstStyle/>
                <a:p>
                  <a:r>
                    <a:rPr lang="en-US" altLang="ja-JP" sz="2400" dirty="0">
                      <a:latin typeface="Arial" panose="020B0604020202020204" pitchFamily="34" charset="0"/>
                      <a:cs typeface="Arial" panose="020B0604020202020204" pitchFamily="34" charset="0"/>
                    </a:rPr>
                    <a:t>Final demand</a:t>
                  </a:r>
                  <a:endParaRPr lang="ja-JP" altLang="en-US" sz="2400" dirty="0">
                    <a:latin typeface="Arial" panose="020B0604020202020204" pitchFamily="34" charset="0"/>
                    <a:cs typeface="Arial" panose="020B0604020202020204" pitchFamily="34" charset="0"/>
                  </a:endParaRPr>
                </a:p>
              </p:txBody>
            </p:sp>
            <p:sp>
              <p:nvSpPr>
                <p:cNvPr id="21" name="テキスト ボックス 20">
                  <a:extLst>
                    <a:ext uri="{FF2B5EF4-FFF2-40B4-BE49-F238E27FC236}">
                      <a16:creationId xmlns:a16="http://schemas.microsoft.com/office/drawing/2014/main" id="{308556D4-0FFA-5009-F095-856E81DA5F57}"/>
                    </a:ext>
                  </a:extLst>
                </p:cNvPr>
                <p:cNvSpPr txBox="1"/>
                <p:nvPr/>
              </p:nvSpPr>
              <p:spPr>
                <a:xfrm>
                  <a:off x="7816464" y="5419062"/>
                  <a:ext cx="2204922" cy="830997"/>
                </a:xfrm>
                <a:prstGeom prst="rect">
                  <a:avLst/>
                </a:prstGeom>
                <a:noFill/>
              </p:spPr>
              <p:txBody>
                <a:bodyPr wrap="square">
                  <a:spAutoFit/>
                </a:bodyPr>
                <a:lstStyle/>
                <a:p>
                  <a:pPr algn="ctr"/>
                  <a:r>
                    <a:rPr lang="en-US" altLang="ja-JP" sz="2400" dirty="0">
                      <a:latin typeface="Arial" panose="020B0604020202020204" pitchFamily="34" charset="0"/>
                      <a:cs typeface="Arial" panose="020B0604020202020204" pitchFamily="34" charset="0"/>
                    </a:rPr>
                    <a:t>Gross value</a:t>
                  </a:r>
                  <a:br>
                    <a:rPr lang="en-US" altLang="ja-JP" sz="2400" dirty="0">
                      <a:latin typeface="Arial" panose="020B0604020202020204" pitchFamily="34" charset="0"/>
                      <a:cs typeface="Arial" panose="020B0604020202020204" pitchFamily="34" charset="0"/>
                    </a:rPr>
                  </a:br>
                  <a:r>
                    <a:rPr lang="en-US" altLang="ja-JP" sz="2400" dirty="0">
                      <a:latin typeface="Arial" panose="020B0604020202020204" pitchFamily="34" charset="0"/>
                      <a:cs typeface="Arial" panose="020B0604020202020204" pitchFamily="34" charset="0"/>
                    </a:rPr>
                    <a:t> added</a:t>
                  </a:r>
                  <a:endParaRPr lang="ja-JP" altLang="en-US" sz="2400" dirty="0">
                    <a:latin typeface="Arial" panose="020B0604020202020204" pitchFamily="34" charset="0"/>
                    <a:cs typeface="Arial" panose="020B0604020202020204" pitchFamily="34" charset="0"/>
                  </a:endParaRPr>
                </a:p>
              </p:txBody>
            </p:sp>
            <p:sp>
              <p:nvSpPr>
                <p:cNvPr id="22" name="テキスト ボックス 21">
                  <a:extLst>
                    <a:ext uri="{FF2B5EF4-FFF2-40B4-BE49-F238E27FC236}">
                      <a16:creationId xmlns:a16="http://schemas.microsoft.com/office/drawing/2014/main" id="{96760C8B-5051-8B67-E975-2FFA136F41F4}"/>
                    </a:ext>
                  </a:extLst>
                </p:cNvPr>
                <p:cNvSpPr txBox="1"/>
                <p:nvPr/>
              </p:nvSpPr>
              <p:spPr>
                <a:xfrm>
                  <a:off x="7459118" y="6313576"/>
                  <a:ext cx="2897273" cy="461665"/>
                </a:xfrm>
                <a:prstGeom prst="rect">
                  <a:avLst/>
                </a:prstGeom>
                <a:noFill/>
              </p:spPr>
              <p:txBody>
                <a:bodyPr wrap="square">
                  <a:spAutoFit/>
                </a:bodyPr>
                <a:lstStyle/>
                <a:p>
                  <a:pPr algn="ctr"/>
                  <a:r>
                    <a:rPr lang="en-US" altLang="ja-JP" sz="2400" dirty="0">
                      <a:latin typeface="Arial" panose="020B0604020202020204" pitchFamily="34" charset="0"/>
                      <a:cs typeface="Arial" panose="020B0604020202020204" pitchFamily="34" charset="0"/>
                    </a:rPr>
                    <a:t>Gross output</a:t>
                  </a:r>
                  <a:endParaRPr lang="ja-JP" altLang="en-US" sz="2400" dirty="0">
                    <a:latin typeface="Arial" panose="020B0604020202020204" pitchFamily="34" charset="0"/>
                    <a:cs typeface="Arial" panose="020B0604020202020204" pitchFamily="34" charset="0"/>
                  </a:endParaRPr>
                </a:p>
              </p:txBody>
            </p:sp>
            <p:sp>
              <p:nvSpPr>
                <p:cNvPr id="23" name="テキスト ボックス 22">
                  <a:extLst>
                    <a:ext uri="{FF2B5EF4-FFF2-40B4-BE49-F238E27FC236}">
                      <a16:creationId xmlns:a16="http://schemas.microsoft.com/office/drawing/2014/main" id="{86B48344-3BB6-5FD0-3539-C795F494670C}"/>
                    </a:ext>
                  </a:extLst>
                </p:cNvPr>
                <p:cNvSpPr txBox="1"/>
                <p:nvPr/>
              </p:nvSpPr>
              <p:spPr>
                <a:xfrm rot="16200000">
                  <a:off x="10085305" y="4108276"/>
                  <a:ext cx="2178978" cy="461665"/>
                </a:xfrm>
                <a:prstGeom prst="rect">
                  <a:avLst/>
                </a:prstGeom>
                <a:noFill/>
              </p:spPr>
              <p:txBody>
                <a:bodyPr wrap="square">
                  <a:spAutoFit/>
                </a:bodyPr>
                <a:lstStyle/>
                <a:p>
                  <a:pPr algn="ctr"/>
                  <a:r>
                    <a:rPr lang="en-US" altLang="ja-JP" sz="2400" dirty="0">
                      <a:latin typeface="Arial" panose="020B0604020202020204" pitchFamily="34" charset="0"/>
                      <a:cs typeface="Arial" panose="020B0604020202020204" pitchFamily="34" charset="0"/>
                    </a:rPr>
                    <a:t>Gross output</a:t>
                  </a:r>
                  <a:endParaRPr lang="ja-JP" altLang="en-US" sz="2400" dirty="0">
                    <a:latin typeface="Arial" panose="020B0604020202020204" pitchFamily="34" charset="0"/>
                    <a:cs typeface="Arial" panose="020B0604020202020204" pitchFamily="34" charset="0"/>
                  </a:endParaRPr>
                </a:p>
              </p:txBody>
            </p:sp>
          </p:grpSp>
        </p:grpSp>
        <p:sp>
          <p:nvSpPr>
            <p:cNvPr id="8" name="矢印: 左 7">
              <a:extLst>
                <a:ext uri="{FF2B5EF4-FFF2-40B4-BE49-F238E27FC236}">
                  <a16:creationId xmlns:a16="http://schemas.microsoft.com/office/drawing/2014/main" id="{557E4274-B24B-364D-D768-81D4276EA09C}"/>
                </a:ext>
              </a:extLst>
            </p:cNvPr>
            <p:cNvSpPr/>
            <p:nvPr/>
          </p:nvSpPr>
          <p:spPr>
            <a:xfrm rot="10800000">
              <a:off x="8169380" y="2539290"/>
              <a:ext cx="3706639" cy="517285"/>
            </a:xfrm>
            <a:prstGeom prst="left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矢印: 左 8">
              <a:extLst>
                <a:ext uri="{FF2B5EF4-FFF2-40B4-BE49-F238E27FC236}">
                  <a16:creationId xmlns:a16="http://schemas.microsoft.com/office/drawing/2014/main" id="{73769B21-5785-4D05-92E6-4B134BD9451B}"/>
                </a:ext>
              </a:extLst>
            </p:cNvPr>
            <p:cNvSpPr/>
            <p:nvPr/>
          </p:nvSpPr>
          <p:spPr>
            <a:xfrm rot="16200000">
              <a:off x="6037802" y="4656475"/>
              <a:ext cx="3675235" cy="517285"/>
            </a:xfrm>
            <a:prstGeom prst="left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6921B621-09D8-2F6D-7401-CD7C12EBC981}"/>
                </a:ext>
              </a:extLst>
            </p:cNvPr>
            <p:cNvSpPr txBox="1"/>
            <p:nvPr/>
          </p:nvSpPr>
          <p:spPr>
            <a:xfrm>
              <a:off x="5029239" y="4875978"/>
              <a:ext cx="4680429" cy="461665"/>
            </a:xfrm>
            <a:prstGeom prst="rect">
              <a:avLst/>
            </a:prstGeom>
            <a:noFill/>
          </p:spPr>
          <p:txBody>
            <a:bodyPr wrap="square" rtlCol="0">
              <a:spAutoFit/>
            </a:bodyPr>
            <a:lstStyle/>
            <a:p>
              <a:r>
                <a:rPr lang="en-US" altLang="ja-JP" sz="2400" dirty="0">
                  <a:solidFill>
                    <a:srgbClr val="C00000"/>
                  </a:solidFill>
                  <a:latin typeface="Arial" panose="020B0604020202020204" pitchFamily="34" charset="0"/>
                  <a:cs typeface="Arial" panose="020B0604020202020204" pitchFamily="34" charset="0"/>
                </a:rPr>
                <a:t>Produced vertically</a:t>
              </a:r>
              <a:endParaRPr kumimoji="1" lang="ja-JP" altLang="en-US" sz="2400" dirty="0">
                <a:solidFill>
                  <a:srgbClr val="C00000"/>
                </a:solidFill>
                <a:latin typeface="Arial" panose="020B0604020202020204" pitchFamily="34" charset="0"/>
                <a:cs typeface="Arial" panose="020B0604020202020204" pitchFamily="34" charset="0"/>
              </a:endParaRPr>
            </a:p>
          </p:txBody>
        </p:sp>
        <p:sp>
          <p:nvSpPr>
            <p:cNvPr id="12" name="テキスト ボックス 11">
              <a:extLst>
                <a:ext uri="{FF2B5EF4-FFF2-40B4-BE49-F238E27FC236}">
                  <a16:creationId xmlns:a16="http://schemas.microsoft.com/office/drawing/2014/main" id="{F97EC512-74DB-E35E-0412-789F4D8762D9}"/>
                </a:ext>
              </a:extLst>
            </p:cNvPr>
            <p:cNvSpPr txBox="1"/>
            <p:nvPr/>
          </p:nvSpPr>
          <p:spPr>
            <a:xfrm>
              <a:off x="8753072" y="2132121"/>
              <a:ext cx="4680429" cy="461665"/>
            </a:xfrm>
            <a:prstGeom prst="rect">
              <a:avLst/>
            </a:prstGeom>
            <a:noFill/>
          </p:spPr>
          <p:txBody>
            <a:bodyPr wrap="square" rtlCol="0">
              <a:spAutoFit/>
            </a:bodyPr>
            <a:lstStyle/>
            <a:p>
              <a:r>
                <a:rPr kumimoji="1" lang="en-US" altLang="ja-JP" sz="2400" dirty="0">
                  <a:solidFill>
                    <a:srgbClr val="C00000"/>
                  </a:solidFill>
                  <a:latin typeface="Arial" panose="020B0604020202020204" pitchFamily="34" charset="0"/>
                  <a:cs typeface="Arial" panose="020B0604020202020204" pitchFamily="34" charset="0"/>
                </a:rPr>
                <a:t>Sold horizontally</a:t>
              </a:r>
              <a:endParaRPr kumimoji="1" lang="ja-JP" altLang="en-US" sz="2400" dirty="0">
                <a:solidFill>
                  <a:srgbClr val="C00000"/>
                </a:solidFill>
                <a:latin typeface="Arial" panose="020B060402020202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25" name="テキスト ボックス 24">
                <a:extLst>
                  <a:ext uri="{FF2B5EF4-FFF2-40B4-BE49-F238E27FC236}">
                    <a16:creationId xmlns:a16="http://schemas.microsoft.com/office/drawing/2014/main" id="{14241DC0-8875-4A8F-6A3C-640966BF8C28}"/>
                  </a:ext>
                </a:extLst>
              </p:cNvPr>
              <p:cNvSpPr txBox="1"/>
              <p:nvPr/>
            </p:nvSpPr>
            <p:spPr>
              <a:xfrm>
                <a:off x="138123" y="4788343"/>
                <a:ext cx="4096130" cy="523220"/>
              </a:xfrm>
              <a:prstGeom prst="rect">
                <a:avLst/>
              </a:prstGeom>
              <a:solidFill>
                <a:srgbClr val="FFC000"/>
              </a:solidFill>
              <a:ln w="38100">
                <a:solidFill>
                  <a:schemeClr val="tx1"/>
                </a:solidFill>
              </a:ln>
            </p:spPr>
            <p:txBody>
              <a:bodyPr wrap="square">
                <a:spAutoFit/>
              </a:bodyPr>
              <a:lstStyle/>
              <a:p>
                <a:r>
                  <a:rPr lang="en-US" altLang="ja-JP" sz="2800" dirty="0">
                    <a:latin typeface="Arial" panose="020B0604020202020204" pitchFamily="34" charset="0"/>
                    <a:cs typeface="Arial" panose="020B0604020202020204" pitchFamily="34" charset="0"/>
                  </a:rPr>
                  <a:t>Final demand vector (</a:t>
                </a:r>
                <a14:m>
                  <m:oMath xmlns:m="http://schemas.openxmlformats.org/officeDocument/2006/math">
                    <m:r>
                      <m:rPr>
                        <m:sty m:val="p"/>
                      </m:rPr>
                      <a:rPr lang="en-US" altLang="ja-JP" sz="2800" b="0" i="0" dirty="0" smtClean="0">
                        <a:latin typeface="Cambria Math" panose="02040503050406030204" pitchFamily="18" charset="0"/>
                        <a:cs typeface="Arial" panose="020B0604020202020204" pitchFamily="34" charset="0"/>
                      </a:rPr>
                      <m:t>f</m:t>
                    </m:r>
                  </m:oMath>
                </a14:m>
                <a:r>
                  <a:rPr lang="en-US" altLang="ja-JP" sz="2800" dirty="0">
                    <a:latin typeface="Arial" panose="020B0604020202020204" pitchFamily="34" charset="0"/>
                    <a:cs typeface="Arial" panose="020B0604020202020204" pitchFamily="34" charset="0"/>
                  </a:rPr>
                  <a:t>)</a:t>
                </a:r>
                <a:endParaRPr lang="ja-JP" altLang="en-US" sz="2800" dirty="0">
                  <a:latin typeface="Arial" panose="020B0604020202020204" pitchFamily="34" charset="0"/>
                  <a:cs typeface="Arial" panose="020B0604020202020204" pitchFamily="34" charset="0"/>
                </a:endParaRPr>
              </a:p>
            </p:txBody>
          </p:sp>
        </mc:Choice>
        <mc:Fallback xmlns="">
          <p:sp>
            <p:nvSpPr>
              <p:cNvPr id="25" name="テキスト ボックス 24">
                <a:extLst>
                  <a:ext uri="{FF2B5EF4-FFF2-40B4-BE49-F238E27FC236}">
                    <a16:creationId xmlns:a16="http://schemas.microsoft.com/office/drawing/2014/main" id="{14241DC0-8875-4A8F-6A3C-640966BF8C28}"/>
                  </a:ext>
                </a:extLst>
              </p:cNvPr>
              <p:cNvSpPr txBox="1">
                <a:spLocks noRot="1" noChangeAspect="1" noMove="1" noResize="1" noEditPoints="1" noAdjustHandles="1" noChangeArrowheads="1" noChangeShapeType="1" noTextEdit="1"/>
              </p:cNvSpPr>
              <p:nvPr/>
            </p:nvSpPr>
            <p:spPr>
              <a:xfrm>
                <a:off x="138123" y="4788343"/>
                <a:ext cx="4096130" cy="523220"/>
              </a:xfrm>
              <a:prstGeom prst="rect">
                <a:avLst/>
              </a:prstGeom>
              <a:blipFill>
                <a:blip r:embed="rId3"/>
                <a:stretch>
                  <a:fillRect l="-2655" t="-7609" b="-26087"/>
                </a:stretch>
              </a:blipFill>
              <a:ln w="38100">
                <a:solidFill>
                  <a:schemeClr val="tx1"/>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7" name="テキスト ボックス 26">
                <a:extLst>
                  <a:ext uri="{FF2B5EF4-FFF2-40B4-BE49-F238E27FC236}">
                    <a16:creationId xmlns:a16="http://schemas.microsoft.com/office/drawing/2014/main" id="{6E37A131-4F86-8918-B840-3BB640856923}"/>
                  </a:ext>
                </a:extLst>
              </p:cNvPr>
              <p:cNvSpPr txBox="1"/>
              <p:nvPr/>
            </p:nvSpPr>
            <p:spPr>
              <a:xfrm>
                <a:off x="187961" y="2281327"/>
                <a:ext cx="4990879" cy="523220"/>
              </a:xfrm>
              <a:prstGeom prst="rect">
                <a:avLst/>
              </a:prstGeom>
              <a:solidFill>
                <a:schemeClr val="accent6">
                  <a:lumMod val="40000"/>
                  <a:lumOff val="60000"/>
                </a:schemeClr>
              </a:solidFill>
              <a:ln w="38100">
                <a:solidFill>
                  <a:schemeClr val="tx1"/>
                </a:solidFill>
              </a:ln>
            </p:spPr>
            <p:txBody>
              <a:bodyPr wrap="square">
                <a:spAutoFit/>
              </a:bodyPr>
              <a:lstStyle/>
              <a:p>
                <a:r>
                  <a:rPr lang="fr-FR" altLang="ja-JP" sz="2800" dirty="0">
                    <a:latin typeface="Arial" panose="020B0604020202020204" pitchFamily="34" charset="0"/>
                    <a:cs typeface="Arial" panose="020B0604020202020204" pitchFamily="34" charset="0"/>
                  </a:rPr>
                  <a:t>Intermediate input matrix (</a:t>
                </a:r>
                <a14:m>
                  <m:oMath xmlns:m="http://schemas.openxmlformats.org/officeDocument/2006/math">
                    <m:r>
                      <m:rPr>
                        <m:sty m:val="p"/>
                      </m:rPr>
                      <a:rPr lang="fr-FR" altLang="ja-JP" sz="2800" b="0" i="0" dirty="0" smtClean="0">
                        <a:latin typeface="Cambria Math" panose="02040503050406030204" pitchFamily="18" charset="0"/>
                        <a:cs typeface="Arial" panose="020B0604020202020204" pitchFamily="34" charset="0"/>
                      </a:rPr>
                      <m:t>A</m:t>
                    </m:r>
                  </m:oMath>
                </a14:m>
                <a:r>
                  <a:rPr lang="fr-FR" altLang="ja-JP" sz="2800" dirty="0">
                    <a:latin typeface="Arial" panose="020B0604020202020204" pitchFamily="34" charset="0"/>
                    <a:cs typeface="Arial" panose="020B0604020202020204" pitchFamily="34" charset="0"/>
                  </a:rPr>
                  <a:t>)</a:t>
                </a:r>
                <a:endParaRPr lang="ja-JP" altLang="en-US" sz="2800" dirty="0">
                  <a:latin typeface="Arial" panose="020B0604020202020204" pitchFamily="34" charset="0"/>
                  <a:cs typeface="Arial" panose="020B0604020202020204" pitchFamily="34" charset="0"/>
                </a:endParaRPr>
              </a:p>
            </p:txBody>
          </p:sp>
        </mc:Choice>
        <mc:Fallback xmlns="">
          <p:sp>
            <p:nvSpPr>
              <p:cNvPr id="27" name="テキスト ボックス 26">
                <a:extLst>
                  <a:ext uri="{FF2B5EF4-FFF2-40B4-BE49-F238E27FC236}">
                    <a16:creationId xmlns:a16="http://schemas.microsoft.com/office/drawing/2014/main" id="{6E37A131-4F86-8918-B840-3BB640856923}"/>
                  </a:ext>
                </a:extLst>
              </p:cNvPr>
              <p:cNvSpPr txBox="1">
                <a:spLocks noRot="1" noChangeAspect="1" noMove="1" noResize="1" noEditPoints="1" noAdjustHandles="1" noChangeArrowheads="1" noChangeShapeType="1" noTextEdit="1"/>
              </p:cNvSpPr>
              <p:nvPr/>
            </p:nvSpPr>
            <p:spPr>
              <a:xfrm>
                <a:off x="187961" y="2281327"/>
                <a:ext cx="4990879" cy="523220"/>
              </a:xfrm>
              <a:prstGeom prst="rect">
                <a:avLst/>
              </a:prstGeom>
              <a:blipFill>
                <a:blip r:embed="rId4"/>
                <a:stretch>
                  <a:fillRect l="-2182" t="-7609" b="-26087"/>
                </a:stretch>
              </a:blipFill>
              <a:ln w="38100">
                <a:solidFill>
                  <a:schemeClr val="tx1"/>
                </a:solidFill>
              </a:ln>
            </p:spPr>
            <p:txBody>
              <a:bodyPr/>
              <a:lstStyle/>
              <a:p>
                <a:r>
                  <a:rPr lang="ja-JP" altLang="en-US">
                    <a:noFill/>
                  </a:rPr>
                  <a:t> </a:t>
                </a:r>
              </a:p>
            </p:txBody>
          </p:sp>
        </mc:Fallback>
      </mc:AlternateContent>
      <p:sp>
        <p:nvSpPr>
          <p:cNvPr id="29" name="テキスト ボックス 28">
            <a:extLst>
              <a:ext uri="{FF2B5EF4-FFF2-40B4-BE49-F238E27FC236}">
                <a16:creationId xmlns:a16="http://schemas.microsoft.com/office/drawing/2014/main" id="{0648C520-6F79-9296-EE6C-215589604E91}"/>
              </a:ext>
            </a:extLst>
          </p:cNvPr>
          <p:cNvSpPr txBox="1"/>
          <p:nvPr/>
        </p:nvSpPr>
        <p:spPr>
          <a:xfrm>
            <a:off x="196737" y="976562"/>
            <a:ext cx="10451592" cy="954107"/>
          </a:xfrm>
          <a:prstGeom prst="rect">
            <a:avLst/>
          </a:prstGeom>
          <a:noFill/>
          <a:ln w="38100">
            <a:solidFill>
              <a:schemeClr val="tx1"/>
            </a:solidFill>
          </a:ln>
        </p:spPr>
        <p:txBody>
          <a:bodyPr wrap="square">
            <a:spAutoFit/>
          </a:bodyPr>
          <a:lstStyle/>
          <a:p>
            <a:pPr algn="ctr"/>
            <a:r>
              <a:rPr lang="en-US" altLang="ja-JP" sz="2800" dirty="0">
                <a:solidFill>
                  <a:srgbClr val="C00000"/>
                </a:solidFill>
                <a:latin typeface="Arial" panose="020B0604020202020204" pitchFamily="34" charset="0"/>
                <a:cs typeface="Arial" panose="020B0604020202020204" pitchFamily="34" charset="0"/>
              </a:rPr>
              <a:t>Distinguishes between changes </a:t>
            </a:r>
            <a:r>
              <a:rPr lang="en-US" altLang="ja-JP" sz="2800" dirty="0">
                <a:latin typeface="Arial" panose="020B0604020202020204" pitchFamily="34" charset="0"/>
                <a:cs typeface="Arial" panose="020B0604020202020204" pitchFamily="34" charset="0"/>
              </a:rPr>
              <a:t>in the country of origin of final goods imports and changes in intermediate input sourcing. </a:t>
            </a:r>
            <a:endParaRPr lang="ja-JP" altLang="en-US" sz="2800" dirty="0">
              <a:latin typeface="Arial" panose="020B0604020202020204" pitchFamily="34" charset="0"/>
              <a:cs typeface="Arial" panose="020B0604020202020204" pitchFamily="34" charset="0"/>
            </a:endParaRPr>
          </a:p>
        </p:txBody>
      </p:sp>
      <p:sp>
        <p:nvSpPr>
          <p:cNvPr id="32" name="テキスト ボックス 31">
            <a:extLst>
              <a:ext uri="{FF2B5EF4-FFF2-40B4-BE49-F238E27FC236}">
                <a16:creationId xmlns:a16="http://schemas.microsoft.com/office/drawing/2014/main" id="{590BC040-ACC1-EF0C-68F4-65BDC88A68EA}"/>
              </a:ext>
            </a:extLst>
          </p:cNvPr>
          <p:cNvSpPr txBox="1"/>
          <p:nvPr/>
        </p:nvSpPr>
        <p:spPr>
          <a:xfrm>
            <a:off x="138123" y="5324750"/>
            <a:ext cx="7395610" cy="1384995"/>
          </a:xfrm>
          <a:prstGeom prst="rect">
            <a:avLst/>
          </a:prstGeom>
          <a:noFill/>
        </p:spPr>
        <p:txBody>
          <a:bodyPr wrap="square">
            <a:spAutoFit/>
          </a:bodyPr>
          <a:lstStyle/>
          <a:p>
            <a:r>
              <a:rPr lang="en-US" altLang="ja-JP" sz="2800" dirty="0">
                <a:latin typeface="Arial" panose="020B0604020202020204" pitchFamily="34" charset="0"/>
                <a:cs typeface="Arial" panose="020B0604020202020204" pitchFamily="34" charset="0"/>
              </a:rPr>
              <a:t>Represents where Japan imports its final textile goods from, and shifting it changes the country of origin of those imports.</a:t>
            </a:r>
            <a:endParaRPr lang="ja-JP" altLang="en-US" dirty="0">
              <a:latin typeface="Arial" panose="020B0604020202020204" pitchFamily="34" charset="0"/>
              <a:cs typeface="Arial" panose="020B0604020202020204" pitchFamily="34" charset="0"/>
            </a:endParaRPr>
          </a:p>
        </p:txBody>
      </p:sp>
      <p:pic>
        <p:nvPicPr>
          <p:cNvPr id="37" name="グラフィックス 36" descr="シャツ 単色塗りつぶし">
            <a:extLst>
              <a:ext uri="{FF2B5EF4-FFF2-40B4-BE49-F238E27FC236}">
                <a16:creationId xmlns:a16="http://schemas.microsoft.com/office/drawing/2014/main" id="{7D7AF61C-DA90-A0F4-44A4-C306DE858A94}"/>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4397682" y="4639126"/>
            <a:ext cx="756290" cy="756290"/>
          </a:xfrm>
          <a:prstGeom prst="rect">
            <a:avLst/>
          </a:prstGeom>
        </p:spPr>
      </p:pic>
      <p:pic>
        <p:nvPicPr>
          <p:cNvPr id="40" name="グラフィックス 39" descr="寸法直しと仕立て 単色塗りつぶし">
            <a:extLst>
              <a:ext uri="{FF2B5EF4-FFF2-40B4-BE49-F238E27FC236}">
                <a16:creationId xmlns:a16="http://schemas.microsoft.com/office/drawing/2014/main" id="{E5CE3DD0-C881-19AE-98E2-A5D704F663A6}"/>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5296160" y="2210588"/>
            <a:ext cx="599209" cy="599209"/>
          </a:xfrm>
          <a:prstGeom prst="rect">
            <a:avLst/>
          </a:prstGeom>
        </p:spPr>
      </p:pic>
      <p:pic>
        <p:nvPicPr>
          <p:cNvPr id="43" name="Picture 10">
            <a:extLst>
              <a:ext uri="{FF2B5EF4-FFF2-40B4-BE49-F238E27FC236}">
                <a16:creationId xmlns:a16="http://schemas.microsoft.com/office/drawing/2014/main" id="{4EBA4C8D-1ED9-DB88-955D-12FFD0E18F49}"/>
              </a:ext>
            </a:extLst>
          </p:cNvPr>
          <p:cNvPicPr>
            <a:picLocks noChangeAspect="1" noChangeArrowheads="1"/>
          </p:cNvPicPr>
          <p:nvPr/>
        </p:nvPicPr>
        <p:blipFill>
          <a:blip r:embed="rId7">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6012689" y="2236379"/>
            <a:ext cx="599209" cy="608835"/>
          </a:xfrm>
          <a:prstGeom prst="rect">
            <a:avLst/>
          </a:prstGeom>
          <a:noFill/>
          <a:extLst>
            <a:ext uri="{909E8E84-426E-40DD-AFC4-6F175D3DCCD1}">
              <a14:hiddenFill xmlns:a14="http://schemas.microsoft.com/office/drawing/2010/main">
                <a:solidFill>
                  <a:srgbClr val="FFFFFF"/>
                </a:solidFill>
              </a14:hiddenFill>
            </a:ext>
          </a:extLst>
        </p:spPr>
      </p:pic>
      <p:sp>
        <p:nvSpPr>
          <p:cNvPr id="24" name="テキスト ボックス 23">
            <a:extLst>
              <a:ext uri="{FF2B5EF4-FFF2-40B4-BE49-F238E27FC236}">
                <a16:creationId xmlns:a16="http://schemas.microsoft.com/office/drawing/2014/main" id="{057A5426-496A-965F-E36B-48A04B62F50E}"/>
              </a:ext>
            </a:extLst>
          </p:cNvPr>
          <p:cNvSpPr txBox="1"/>
          <p:nvPr/>
        </p:nvSpPr>
        <p:spPr>
          <a:xfrm>
            <a:off x="643285" y="5383154"/>
            <a:ext cx="6705600" cy="36933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28" name="テキスト ボックス 27">
            <a:extLst>
              <a:ext uri="{FF2B5EF4-FFF2-40B4-BE49-F238E27FC236}">
                <a16:creationId xmlns:a16="http://schemas.microsoft.com/office/drawing/2014/main" id="{9F0B10F2-9085-F1E6-153D-5208C5843296}"/>
              </a:ext>
            </a:extLst>
          </p:cNvPr>
          <p:cNvSpPr txBox="1"/>
          <p:nvPr/>
        </p:nvSpPr>
        <p:spPr>
          <a:xfrm>
            <a:off x="138124" y="2841106"/>
            <a:ext cx="8079453" cy="2092881"/>
          </a:xfrm>
          <a:prstGeom prst="rect">
            <a:avLst/>
          </a:prstGeom>
          <a:noFill/>
        </p:spPr>
        <p:txBody>
          <a:bodyPr wrap="square" rtlCol="0">
            <a:spAutoFit/>
          </a:bodyPr>
          <a:lstStyle/>
          <a:p>
            <a:r>
              <a:rPr kumimoji="1" lang="en-US" altLang="ja-JP" sz="2800" dirty="0">
                <a:latin typeface="Arial" panose="020B0604020202020204" pitchFamily="34" charset="0"/>
                <a:cs typeface="Arial" panose="020B0604020202020204" pitchFamily="34" charset="0"/>
              </a:rPr>
              <a:t>Represents transactions of raw materials </a:t>
            </a:r>
          </a:p>
          <a:p>
            <a:r>
              <a:rPr kumimoji="1" lang="en-US" altLang="ja-JP" sz="2800" dirty="0">
                <a:latin typeface="Arial" panose="020B0604020202020204" pitchFamily="34" charset="0"/>
                <a:cs typeface="Arial" panose="020B0604020202020204" pitchFamily="34" charset="0"/>
              </a:rPr>
              <a:t>between industries and countries, and</a:t>
            </a:r>
          </a:p>
          <a:p>
            <a:r>
              <a:rPr kumimoji="1" lang="en-US" altLang="ja-JP" sz="2800" dirty="0">
                <a:latin typeface="Arial" panose="020B0604020202020204" pitchFamily="34" charset="0"/>
                <a:cs typeface="Arial" panose="020B0604020202020204" pitchFamily="34" charset="0"/>
              </a:rPr>
              <a:t>shifting it changes the sourcing of intermediate inputs along the supply chain.</a:t>
            </a:r>
          </a:p>
          <a:p>
            <a:endParaRPr kumimoji="1" lang="ja-JP"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265418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D0FE77-6002-16CA-F68D-82DF1A276471}"/>
            </a:ext>
          </a:extLst>
        </p:cNvPr>
        <p:cNvGrpSpPr/>
        <p:nvPr/>
      </p:nvGrpSpPr>
      <p:grpSpPr>
        <a:xfrm>
          <a:off x="0" y="0"/>
          <a:ext cx="0" cy="0"/>
          <a:chOff x="0" y="0"/>
          <a:chExt cx="0" cy="0"/>
        </a:xfrm>
      </p:grpSpPr>
      <p:sp>
        <p:nvSpPr>
          <p:cNvPr id="4" name="正方形/長方形 3">
            <a:extLst>
              <a:ext uri="{FF2B5EF4-FFF2-40B4-BE49-F238E27FC236}">
                <a16:creationId xmlns:a16="http://schemas.microsoft.com/office/drawing/2014/main" id="{1E5C84E1-DCEF-5E99-087C-0E540D47CEAA}"/>
              </a:ext>
            </a:extLst>
          </p:cNvPr>
          <p:cNvSpPr/>
          <p:nvPr/>
        </p:nvSpPr>
        <p:spPr>
          <a:xfrm>
            <a:off x="0" y="0"/>
            <a:ext cx="12192000" cy="795307"/>
          </a:xfrm>
          <a:prstGeom prst="rect">
            <a:avLst/>
          </a:prstGeom>
          <a:solidFill>
            <a:srgbClr val="1A3A5C"/>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dirty="0"/>
          </a:p>
        </p:txBody>
      </p:sp>
      <p:sp>
        <p:nvSpPr>
          <p:cNvPr id="2" name="テキスト ボックス 1">
            <a:extLst>
              <a:ext uri="{FF2B5EF4-FFF2-40B4-BE49-F238E27FC236}">
                <a16:creationId xmlns:a16="http://schemas.microsoft.com/office/drawing/2014/main" id="{0DC5108F-944C-BE9B-7275-FA28D08C2A7F}"/>
              </a:ext>
            </a:extLst>
          </p:cNvPr>
          <p:cNvSpPr txBox="1"/>
          <p:nvPr/>
        </p:nvSpPr>
        <p:spPr>
          <a:xfrm>
            <a:off x="111470" y="39770"/>
            <a:ext cx="10451592" cy="1323439"/>
          </a:xfrm>
          <a:prstGeom prst="rect">
            <a:avLst/>
          </a:prstGeom>
          <a:noFill/>
        </p:spPr>
        <p:txBody>
          <a:bodyPr wrap="square" rtlCol="0">
            <a:spAutoFit/>
          </a:bodyPr>
          <a:lstStyle/>
          <a:p>
            <a:r>
              <a:rPr lang="en-US" altLang="ja-JP" sz="4000" dirty="0">
                <a:solidFill>
                  <a:schemeClr val="bg1"/>
                </a:solidFill>
                <a:latin typeface="Times New Roman" panose="02020603050405020304" pitchFamily="18" charset="0"/>
                <a:cs typeface="Times New Roman" panose="02020603050405020304" pitchFamily="18" charset="0"/>
              </a:rPr>
              <a:t> </a:t>
            </a:r>
            <a:r>
              <a:rPr lang="en-US" altLang="ja-JP" sz="4000" kern="100" dirty="0">
                <a:solidFill>
                  <a:schemeClr val="bg1"/>
                </a:solidFill>
                <a:latin typeface="Arial" panose="020B0604020202020204" pitchFamily="34" charset="0"/>
                <a:ea typeface="游明朝" panose="02020400000000000000" pitchFamily="18" charset="-128"/>
                <a:cs typeface="Arial" panose="020B0604020202020204" pitchFamily="34" charset="0"/>
              </a:rPr>
              <a:t>Methods</a:t>
            </a:r>
            <a:r>
              <a:rPr lang="ja-JP" altLang="en-US" sz="4000" kern="100" dirty="0">
                <a:solidFill>
                  <a:schemeClr val="bg1"/>
                </a:solidFill>
                <a:latin typeface="Arial" panose="020B0604020202020204" pitchFamily="34" charset="0"/>
                <a:ea typeface="游明朝" panose="02020400000000000000" pitchFamily="18" charset="-128"/>
                <a:cs typeface="Arial" panose="020B0604020202020204" pitchFamily="34" charset="0"/>
              </a:rPr>
              <a:t>　</a:t>
            </a:r>
            <a:r>
              <a:rPr lang="en-US" altLang="ja-JP" sz="4000" kern="100" dirty="0">
                <a:solidFill>
                  <a:schemeClr val="bg1"/>
                </a:solidFill>
                <a:latin typeface="Arial" panose="020B0604020202020204" pitchFamily="34" charset="0"/>
                <a:ea typeface="游明朝" panose="02020400000000000000" pitchFamily="18" charset="-128"/>
                <a:cs typeface="Arial" panose="020B0604020202020204" pitchFamily="34" charset="0"/>
              </a:rPr>
              <a:t>―Previous studies―</a:t>
            </a:r>
            <a:r>
              <a:rPr lang="en-US" altLang="ja-JP" sz="4000" kern="100" dirty="0">
                <a:solidFill>
                  <a:schemeClr val="bg1"/>
                </a:solidFill>
                <a:effectLst/>
                <a:latin typeface="Arial" panose="020B0604020202020204" pitchFamily="34" charset="0"/>
                <a:ea typeface="游明朝" panose="02020400000000000000" pitchFamily="18" charset="-128"/>
                <a:cs typeface="Arial" panose="020B0604020202020204" pitchFamily="34" charset="0"/>
              </a:rPr>
              <a:t> </a:t>
            </a:r>
            <a:endParaRPr lang="ja-JP" altLang="ja-JP" sz="3600" kern="100" dirty="0">
              <a:solidFill>
                <a:schemeClr val="bg1"/>
              </a:solidFill>
              <a:effectLst/>
              <a:latin typeface="Arial" panose="020B0604020202020204" pitchFamily="34" charset="0"/>
              <a:ea typeface="游明朝" panose="02020400000000000000" pitchFamily="18" charset="-128"/>
              <a:cs typeface="Arial" panose="020B0604020202020204" pitchFamily="34" charset="0"/>
            </a:endParaRPr>
          </a:p>
          <a:p>
            <a:endParaRPr kumimoji="1" lang="ja-JP" altLang="en-US" sz="4000" dirty="0">
              <a:latin typeface="Times New Roman" panose="02020603050405020304" pitchFamily="18" charset="0"/>
              <a:cs typeface="Times New Roman" panose="02020603050405020304" pitchFamily="18" charset="0"/>
            </a:endParaRPr>
          </a:p>
        </p:txBody>
      </p:sp>
      <p:sp>
        <p:nvSpPr>
          <p:cNvPr id="3" name="テキスト ボックス 2">
            <a:extLst>
              <a:ext uri="{FF2B5EF4-FFF2-40B4-BE49-F238E27FC236}">
                <a16:creationId xmlns:a16="http://schemas.microsoft.com/office/drawing/2014/main" id="{A23F3711-56E6-916D-11FC-0088BE686F56}"/>
              </a:ext>
            </a:extLst>
          </p:cNvPr>
          <p:cNvSpPr txBox="1"/>
          <p:nvPr/>
        </p:nvSpPr>
        <p:spPr>
          <a:xfrm>
            <a:off x="11632692" y="105264"/>
            <a:ext cx="917448" cy="584775"/>
          </a:xfrm>
          <a:prstGeom prst="rect">
            <a:avLst/>
          </a:prstGeom>
          <a:noFill/>
        </p:spPr>
        <p:txBody>
          <a:bodyPr wrap="square" rtlCol="0">
            <a:spAutoFit/>
          </a:bodyPr>
          <a:lstStyle/>
          <a:p>
            <a:r>
              <a:rPr kumimoji="1" lang="en-US" altLang="ja-JP" sz="3200" dirty="0">
                <a:solidFill>
                  <a:schemeClr val="bg1"/>
                </a:solidFill>
                <a:latin typeface="Arial" panose="020B0604020202020204" pitchFamily="34" charset="0"/>
                <a:cs typeface="Arial" panose="020B0604020202020204" pitchFamily="34" charset="0"/>
              </a:rPr>
              <a:t>8</a:t>
            </a:r>
            <a:endParaRPr kumimoji="1" lang="ja-JP" altLang="en-US" sz="3200" dirty="0">
              <a:solidFill>
                <a:schemeClr val="bg1"/>
              </a:solidFill>
              <a:latin typeface="Arial" panose="020B0604020202020204" pitchFamily="34" charset="0"/>
              <a:cs typeface="Arial" panose="020B0604020202020204" pitchFamily="34" charset="0"/>
            </a:endParaRPr>
          </a:p>
        </p:txBody>
      </p:sp>
      <p:sp>
        <p:nvSpPr>
          <p:cNvPr id="11" name="テキスト ボックス 10">
            <a:extLst>
              <a:ext uri="{FF2B5EF4-FFF2-40B4-BE49-F238E27FC236}">
                <a16:creationId xmlns:a16="http://schemas.microsoft.com/office/drawing/2014/main" id="{47C2369E-1FB7-926E-FFFB-6CB4DFA3140E}"/>
              </a:ext>
            </a:extLst>
          </p:cNvPr>
          <p:cNvSpPr txBox="1"/>
          <p:nvPr/>
        </p:nvSpPr>
        <p:spPr>
          <a:xfrm>
            <a:off x="4728972" y="10109216"/>
            <a:ext cx="5175504" cy="369332"/>
          </a:xfrm>
          <a:prstGeom prst="rect">
            <a:avLst/>
          </a:prstGeom>
          <a:noFill/>
        </p:spPr>
        <p:txBody>
          <a:bodyPr wrap="square" rtlCol="0">
            <a:spAutoFit/>
          </a:bodyPr>
          <a:lstStyle/>
          <a:p>
            <a:endParaRPr kumimoji="1" lang="ja-JP" altLang="en-US" dirty="0"/>
          </a:p>
        </p:txBody>
      </p:sp>
      <p:sp>
        <p:nvSpPr>
          <p:cNvPr id="5" name="四角形: 角を丸くする 4">
            <a:extLst>
              <a:ext uri="{FF2B5EF4-FFF2-40B4-BE49-F238E27FC236}">
                <a16:creationId xmlns:a16="http://schemas.microsoft.com/office/drawing/2014/main" id="{FFE8E91D-2AC0-7449-0987-5ED91EC8D77A}"/>
              </a:ext>
            </a:extLst>
          </p:cNvPr>
          <p:cNvSpPr/>
          <p:nvPr/>
        </p:nvSpPr>
        <p:spPr>
          <a:xfrm>
            <a:off x="96482" y="1005164"/>
            <a:ext cx="5749834" cy="4338362"/>
          </a:xfrm>
          <a:prstGeom prst="roundRect">
            <a:avLst>
              <a:gd name="adj" fmla="val 7444"/>
            </a:avLst>
          </a:prstGeom>
          <a:solidFill>
            <a:srgbClr val="F5F4ED"/>
          </a:solidFill>
          <a:ln w="28575">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四角形: 角を丸くする 8">
            <a:extLst>
              <a:ext uri="{FF2B5EF4-FFF2-40B4-BE49-F238E27FC236}">
                <a16:creationId xmlns:a16="http://schemas.microsoft.com/office/drawing/2014/main" id="{8599BD2F-0422-668F-5285-9B1196B3D055}"/>
              </a:ext>
            </a:extLst>
          </p:cNvPr>
          <p:cNvSpPr/>
          <p:nvPr/>
        </p:nvSpPr>
        <p:spPr>
          <a:xfrm>
            <a:off x="6010022" y="1031623"/>
            <a:ext cx="6070508" cy="4311903"/>
          </a:xfrm>
          <a:prstGeom prst="roundRect">
            <a:avLst>
              <a:gd name="adj" fmla="val 8731"/>
            </a:avLst>
          </a:prstGeom>
          <a:solidFill>
            <a:srgbClr val="F5F4ED"/>
          </a:solidFill>
          <a:ln w="28575">
            <a:solidFill>
              <a:schemeClr val="accent5">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テキスト ボックス 11">
            <a:extLst>
              <a:ext uri="{FF2B5EF4-FFF2-40B4-BE49-F238E27FC236}">
                <a16:creationId xmlns:a16="http://schemas.microsoft.com/office/drawing/2014/main" id="{FB7A94FD-E909-7F02-6EC8-D9E1A13FF707}"/>
              </a:ext>
            </a:extLst>
          </p:cNvPr>
          <p:cNvSpPr txBox="1"/>
          <p:nvPr/>
        </p:nvSpPr>
        <p:spPr>
          <a:xfrm>
            <a:off x="389381" y="1113412"/>
            <a:ext cx="6271404" cy="523220"/>
          </a:xfrm>
          <a:prstGeom prst="rect">
            <a:avLst/>
          </a:prstGeom>
          <a:noFill/>
        </p:spPr>
        <p:txBody>
          <a:bodyPr wrap="square">
            <a:spAutoFit/>
          </a:bodyPr>
          <a:lstStyle/>
          <a:p>
            <a:r>
              <a:rPr lang="en-US" altLang="ja-JP" sz="2800" b="1" i="0" dirty="0">
                <a:solidFill>
                  <a:srgbClr val="141413"/>
                </a:solidFill>
                <a:effectLst/>
                <a:latin typeface="Arial" panose="020B0604020202020204" pitchFamily="34" charset="0"/>
                <a:cs typeface="Arial" panose="020B0604020202020204" pitchFamily="34" charset="0"/>
              </a:rPr>
              <a:t>Maeno, Tokito &amp; Kagawa (2022)</a:t>
            </a:r>
            <a:endParaRPr lang="ja-JP" altLang="en-US" sz="2800" b="1" dirty="0">
              <a:latin typeface="Arial" panose="020B0604020202020204" pitchFamily="34" charset="0"/>
              <a:cs typeface="Arial" panose="020B0604020202020204" pitchFamily="34" charset="0"/>
            </a:endParaRPr>
          </a:p>
        </p:txBody>
      </p:sp>
      <p:sp>
        <p:nvSpPr>
          <p:cNvPr id="14" name="テキスト ボックス 13">
            <a:extLst>
              <a:ext uri="{FF2B5EF4-FFF2-40B4-BE49-F238E27FC236}">
                <a16:creationId xmlns:a16="http://schemas.microsoft.com/office/drawing/2014/main" id="{473B102F-AC7F-4FBB-2313-FC9DB9ABBEB2}"/>
              </a:ext>
            </a:extLst>
          </p:cNvPr>
          <p:cNvSpPr txBox="1"/>
          <p:nvPr/>
        </p:nvSpPr>
        <p:spPr>
          <a:xfrm>
            <a:off x="6927780" y="1104618"/>
            <a:ext cx="6277356" cy="523220"/>
          </a:xfrm>
          <a:prstGeom prst="rect">
            <a:avLst/>
          </a:prstGeom>
          <a:noFill/>
        </p:spPr>
        <p:txBody>
          <a:bodyPr wrap="square">
            <a:spAutoFit/>
          </a:bodyPr>
          <a:lstStyle/>
          <a:p>
            <a:r>
              <a:rPr lang="en-US" altLang="ja-JP" sz="2800" b="1" dirty="0">
                <a:solidFill>
                  <a:srgbClr val="141413"/>
                </a:solidFill>
                <a:latin typeface="Arial" panose="020B0604020202020204" pitchFamily="34" charset="0"/>
                <a:cs typeface="Arial" panose="020B0604020202020204" pitchFamily="34" charset="0"/>
              </a:rPr>
              <a:t>Nagashima</a:t>
            </a:r>
            <a:r>
              <a:rPr lang="en-US" altLang="ja-JP" sz="2800" b="1" i="0" dirty="0">
                <a:solidFill>
                  <a:srgbClr val="141413"/>
                </a:solidFill>
                <a:effectLst/>
                <a:latin typeface="Arial" panose="020B0604020202020204" pitchFamily="34" charset="0"/>
                <a:cs typeface="Arial" panose="020B0604020202020204" pitchFamily="34" charset="0"/>
              </a:rPr>
              <a:t> et al. (2025)</a:t>
            </a:r>
            <a:endParaRPr lang="ja-JP" altLang="en-US" sz="2800" b="1" dirty="0">
              <a:latin typeface="Arial" panose="020B0604020202020204" pitchFamily="34" charset="0"/>
              <a:cs typeface="Arial" panose="020B0604020202020204" pitchFamily="34" charset="0"/>
            </a:endParaRPr>
          </a:p>
        </p:txBody>
      </p:sp>
      <p:sp>
        <p:nvSpPr>
          <p:cNvPr id="16" name="テキスト ボックス 15">
            <a:extLst>
              <a:ext uri="{FF2B5EF4-FFF2-40B4-BE49-F238E27FC236}">
                <a16:creationId xmlns:a16="http://schemas.microsoft.com/office/drawing/2014/main" id="{AB5C753D-A5A3-3A16-AE0B-3EE65B2EB7B4}"/>
              </a:ext>
            </a:extLst>
          </p:cNvPr>
          <p:cNvSpPr txBox="1"/>
          <p:nvPr/>
        </p:nvSpPr>
        <p:spPr>
          <a:xfrm>
            <a:off x="260188" y="1676325"/>
            <a:ext cx="6711350" cy="2246769"/>
          </a:xfrm>
          <a:prstGeom prst="rect">
            <a:avLst/>
          </a:prstGeom>
          <a:noFill/>
        </p:spPr>
        <p:txBody>
          <a:bodyPr wrap="square">
            <a:spAutoFit/>
          </a:bodyPr>
          <a:lstStyle/>
          <a:p>
            <a:r>
              <a:rPr lang="en-US" altLang="ja-JP" sz="2800" dirty="0">
                <a:latin typeface="Arial" panose="020B0604020202020204" pitchFamily="34" charset="0"/>
                <a:cs typeface="Arial" panose="020B0604020202020204" pitchFamily="34" charset="0"/>
              </a:rPr>
              <a:t>Developed the Scenario-Based Extraction Method (SEM) and </a:t>
            </a:r>
          </a:p>
          <a:p>
            <a:r>
              <a:rPr lang="en-US" altLang="ja-JP" sz="2800" dirty="0">
                <a:latin typeface="Arial" panose="020B0604020202020204" pitchFamily="34" charset="0"/>
                <a:cs typeface="Arial" panose="020B0604020202020204" pitchFamily="34" charset="0"/>
              </a:rPr>
              <a:t>applied it to Japan's automotive </a:t>
            </a:r>
          </a:p>
          <a:p>
            <a:r>
              <a:rPr lang="en-US" altLang="ja-JP" sz="2800" dirty="0">
                <a:latin typeface="Arial" panose="020B0604020202020204" pitchFamily="34" charset="0"/>
                <a:cs typeface="Arial" panose="020B0604020202020204" pitchFamily="34" charset="0"/>
              </a:rPr>
              <a:t>Industry</a:t>
            </a:r>
            <a:br>
              <a:rPr lang="en-US" altLang="ja-JP" sz="2800" dirty="0">
                <a:latin typeface="Arial" panose="020B0604020202020204" pitchFamily="34" charset="0"/>
                <a:cs typeface="Arial" panose="020B0604020202020204" pitchFamily="34" charset="0"/>
              </a:rPr>
            </a:br>
            <a:endParaRPr lang="ja-JP" altLang="en-US" sz="2800" dirty="0">
              <a:latin typeface="Arial" panose="020B0604020202020204" pitchFamily="34" charset="0"/>
              <a:cs typeface="Arial" panose="020B0604020202020204" pitchFamily="34" charset="0"/>
            </a:endParaRPr>
          </a:p>
        </p:txBody>
      </p:sp>
      <p:sp>
        <p:nvSpPr>
          <p:cNvPr id="18" name="テキスト ボックス 17">
            <a:extLst>
              <a:ext uri="{FF2B5EF4-FFF2-40B4-BE49-F238E27FC236}">
                <a16:creationId xmlns:a16="http://schemas.microsoft.com/office/drawing/2014/main" id="{A07F14C3-A853-2816-B524-1F099EFAA981}"/>
              </a:ext>
            </a:extLst>
          </p:cNvPr>
          <p:cNvSpPr txBox="1"/>
          <p:nvPr/>
        </p:nvSpPr>
        <p:spPr>
          <a:xfrm>
            <a:off x="6372279" y="1745368"/>
            <a:ext cx="7064393" cy="1815882"/>
          </a:xfrm>
          <a:prstGeom prst="rect">
            <a:avLst/>
          </a:prstGeom>
          <a:noFill/>
        </p:spPr>
        <p:txBody>
          <a:bodyPr wrap="square">
            <a:spAutoFit/>
          </a:bodyPr>
          <a:lstStyle/>
          <a:p>
            <a:r>
              <a:rPr lang="en-US" altLang="ja-JP" sz="2800" dirty="0">
                <a:latin typeface="Arial" panose="020B0604020202020204" pitchFamily="34" charset="0"/>
                <a:cs typeface="Arial" panose="020B0604020202020204" pitchFamily="34" charset="0"/>
              </a:rPr>
              <a:t>Identified the driving forces of</a:t>
            </a:r>
          </a:p>
          <a:p>
            <a:r>
              <a:rPr lang="en-US" altLang="ja-JP" sz="2800" dirty="0">
                <a:latin typeface="Arial" panose="020B0604020202020204" pitchFamily="34" charset="0"/>
                <a:cs typeface="Arial" panose="020B0604020202020204" pitchFamily="34" charset="0"/>
              </a:rPr>
              <a:t>embodied CO₂ emissions from</a:t>
            </a:r>
          </a:p>
          <a:p>
            <a:r>
              <a:rPr lang="en-US" altLang="ja-JP" sz="2800" dirty="0">
                <a:latin typeface="Arial" panose="020B0604020202020204" pitchFamily="34" charset="0"/>
                <a:cs typeface="Arial" panose="020B0604020202020204" pitchFamily="34" charset="0"/>
              </a:rPr>
              <a:t>intermediate goods export</a:t>
            </a:r>
            <a:br>
              <a:rPr lang="en-US" altLang="ja-JP" sz="2800" dirty="0">
                <a:latin typeface="Arial" panose="020B0604020202020204" pitchFamily="34" charset="0"/>
                <a:cs typeface="Arial" panose="020B0604020202020204" pitchFamily="34" charset="0"/>
              </a:rPr>
            </a:br>
            <a:endParaRPr lang="ja-JP" altLang="en-US" sz="2800" dirty="0">
              <a:latin typeface="Arial" panose="020B0604020202020204" pitchFamily="34" charset="0"/>
              <a:cs typeface="Arial" panose="020B0604020202020204" pitchFamily="34" charset="0"/>
            </a:endParaRPr>
          </a:p>
        </p:txBody>
      </p:sp>
      <p:sp>
        <p:nvSpPr>
          <p:cNvPr id="22" name="テキスト ボックス 21">
            <a:extLst>
              <a:ext uri="{FF2B5EF4-FFF2-40B4-BE49-F238E27FC236}">
                <a16:creationId xmlns:a16="http://schemas.microsoft.com/office/drawing/2014/main" id="{712229EA-CBAD-DBCD-61A0-62CE3C795C25}"/>
              </a:ext>
            </a:extLst>
          </p:cNvPr>
          <p:cNvSpPr txBox="1"/>
          <p:nvPr/>
        </p:nvSpPr>
        <p:spPr>
          <a:xfrm>
            <a:off x="6074956" y="3385103"/>
            <a:ext cx="5749834" cy="2246769"/>
          </a:xfrm>
          <a:prstGeom prst="rect">
            <a:avLst/>
          </a:prstGeom>
          <a:noFill/>
        </p:spPr>
        <p:txBody>
          <a:bodyPr wrap="square">
            <a:spAutoFit/>
          </a:bodyPr>
          <a:lstStyle/>
          <a:p>
            <a:pPr algn="ctr">
              <a:defRPr/>
            </a:pPr>
            <a:r>
              <a:rPr lang="en-US" altLang="ja-JP" sz="2800" dirty="0">
                <a:solidFill>
                  <a:prstClr val="black"/>
                </a:solidFill>
                <a:latin typeface="Arial" panose="020B0604020202020204" pitchFamily="34" charset="0"/>
                <a:cs typeface="Arial" panose="020B0604020202020204" pitchFamily="34" charset="0"/>
              </a:rPr>
              <a:t>Found that </a:t>
            </a:r>
            <a:r>
              <a:rPr lang="en-US" altLang="ja-JP" sz="2800" b="1" dirty="0">
                <a:solidFill>
                  <a:prstClr val="black"/>
                </a:solidFill>
                <a:latin typeface="Arial" panose="020B0604020202020204" pitchFamily="34" charset="0"/>
                <a:cs typeface="Arial" panose="020B0604020202020204" pitchFamily="34" charset="0"/>
              </a:rPr>
              <a:t>CO</a:t>
            </a:r>
            <a:r>
              <a:rPr lang="en-US" altLang="ja-JP" sz="2800" b="1" baseline="-25000" dirty="0">
                <a:solidFill>
                  <a:prstClr val="black"/>
                </a:solidFill>
                <a:latin typeface="Arial" panose="020B0604020202020204" pitchFamily="34" charset="0"/>
                <a:cs typeface="Arial" panose="020B0604020202020204" pitchFamily="34" charset="0"/>
              </a:rPr>
              <a:t>2</a:t>
            </a:r>
            <a:r>
              <a:rPr lang="en-US" altLang="ja-JP" sz="2800" b="1" dirty="0">
                <a:solidFill>
                  <a:prstClr val="black"/>
                </a:solidFill>
                <a:latin typeface="Arial" panose="020B0604020202020204" pitchFamily="34" charset="0"/>
                <a:cs typeface="Arial" panose="020B0604020202020204" pitchFamily="34" charset="0"/>
              </a:rPr>
              <a:t> emissions spread through intermediate goods trade</a:t>
            </a:r>
            <a:r>
              <a:rPr lang="en-US" altLang="ja-JP" sz="2800" dirty="0">
                <a:solidFill>
                  <a:prstClr val="black"/>
                </a:solidFill>
                <a:latin typeface="Arial" panose="020B0604020202020204" pitchFamily="34" charset="0"/>
                <a:cs typeface="Arial" panose="020B0604020202020204" pitchFamily="34" charset="0"/>
              </a:rPr>
              <a:t> and must be managed across supply chains.</a:t>
            </a:r>
            <a:endParaRPr lang="ja-JP" altLang="en-US" sz="2800" dirty="0">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8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endParaRPr>
          </a:p>
        </p:txBody>
      </p:sp>
      <p:sp>
        <p:nvSpPr>
          <p:cNvPr id="27" name="テキスト ボックス 26">
            <a:extLst>
              <a:ext uri="{FF2B5EF4-FFF2-40B4-BE49-F238E27FC236}">
                <a16:creationId xmlns:a16="http://schemas.microsoft.com/office/drawing/2014/main" id="{0153410D-B194-B491-B67D-DB669CF6E728}"/>
              </a:ext>
            </a:extLst>
          </p:cNvPr>
          <p:cNvSpPr txBox="1"/>
          <p:nvPr/>
        </p:nvSpPr>
        <p:spPr>
          <a:xfrm>
            <a:off x="111470" y="3637677"/>
            <a:ext cx="5749834" cy="1384995"/>
          </a:xfrm>
          <a:prstGeom prst="rect">
            <a:avLst/>
          </a:prstGeom>
          <a:noFill/>
        </p:spPr>
        <p:txBody>
          <a:bodyPr wrap="square">
            <a:spAutoFit/>
          </a:bodyPr>
          <a:lstStyle/>
          <a:p>
            <a:pPr algn="ctr"/>
            <a:r>
              <a:rPr lang="en-US" altLang="ja-JP" sz="2800" dirty="0">
                <a:solidFill>
                  <a:prstClr val="black"/>
                </a:solidFill>
                <a:latin typeface="Arial" panose="020B0604020202020204" pitchFamily="34" charset="0"/>
                <a:ea typeface="游ゴシック" panose="020B0400000000000000" pitchFamily="50" charset="-128"/>
                <a:cs typeface="Arial" panose="020B0604020202020204" pitchFamily="34" charset="0"/>
              </a:rPr>
              <a:t>Found</a:t>
            </a:r>
            <a:r>
              <a:rPr kumimoji="1" lang="en-US" altLang="ja-JP" sz="28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rPr>
              <a:t> that </a:t>
            </a:r>
            <a:r>
              <a:rPr kumimoji="1" lang="en-US" altLang="ja-JP" sz="28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rPr>
              <a:t>supply chain restructuring</a:t>
            </a:r>
            <a:r>
              <a:rPr kumimoji="1" lang="en-US" altLang="ja-JP" sz="28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rPr>
              <a:t> can reduce its global carbon footprint by 6.5%. </a:t>
            </a:r>
            <a:endParaRPr lang="ja-JP" altLang="en-US" dirty="0"/>
          </a:p>
        </p:txBody>
      </p:sp>
      <p:sp>
        <p:nvSpPr>
          <p:cNvPr id="28" name="フローチャート: 組合せ 27">
            <a:extLst>
              <a:ext uri="{FF2B5EF4-FFF2-40B4-BE49-F238E27FC236}">
                <a16:creationId xmlns:a16="http://schemas.microsoft.com/office/drawing/2014/main" id="{2FBE9D92-90F5-2C76-3750-09082FC63C36}"/>
              </a:ext>
            </a:extLst>
          </p:cNvPr>
          <p:cNvSpPr/>
          <p:nvPr/>
        </p:nvSpPr>
        <p:spPr>
          <a:xfrm rot="16200000">
            <a:off x="198163" y="5854124"/>
            <a:ext cx="658594" cy="407289"/>
          </a:xfrm>
          <a:prstGeom prst="flowChartMerg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ja-JP" altLang="en-US"/>
          </a:p>
        </p:txBody>
      </p:sp>
      <p:pic>
        <p:nvPicPr>
          <p:cNvPr id="30" name="グラフィックス 29" descr="電球 単色塗りつぶし">
            <a:extLst>
              <a:ext uri="{FF2B5EF4-FFF2-40B4-BE49-F238E27FC236}">
                <a16:creationId xmlns:a16="http://schemas.microsoft.com/office/drawing/2014/main" id="{B6BBE4D5-E826-C1EC-C5E1-F4EBE1218A30}"/>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6544" y="1095938"/>
            <a:ext cx="534542" cy="534542"/>
          </a:xfrm>
          <a:prstGeom prst="rect">
            <a:avLst/>
          </a:prstGeom>
        </p:spPr>
      </p:pic>
      <p:pic>
        <p:nvPicPr>
          <p:cNvPr id="31" name="グラフィックス 30" descr="電球 単色塗りつぶし">
            <a:extLst>
              <a:ext uri="{FF2B5EF4-FFF2-40B4-BE49-F238E27FC236}">
                <a16:creationId xmlns:a16="http://schemas.microsoft.com/office/drawing/2014/main" id="{F945AE15-24EC-AFB0-CB36-6A4EADF860C6}"/>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261840" y="1127886"/>
            <a:ext cx="534542" cy="534542"/>
          </a:xfrm>
          <a:prstGeom prst="rect">
            <a:avLst/>
          </a:prstGeom>
        </p:spPr>
      </p:pic>
      <p:sp>
        <p:nvSpPr>
          <p:cNvPr id="32" name="正方形/長方形 31">
            <a:extLst>
              <a:ext uri="{FF2B5EF4-FFF2-40B4-BE49-F238E27FC236}">
                <a16:creationId xmlns:a16="http://schemas.microsoft.com/office/drawing/2014/main" id="{F0329A8F-ADFB-3781-0FD9-3CFF8D5D6E3C}"/>
              </a:ext>
            </a:extLst>
          </p:cNvPr>
          <p:cNvSpPr/>
          <p:nvPr/>
        </p:nvSpPr>
        <p:spPr>
          <a:xfrm>
            <a:off x="222943" y="3627073"/>
            <a:ext cx="5536855" cy="1419225"/>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a:extLst>
              <a:ext uri="{FF2B5EF4-FFF2-40B4-BE49-F238E27FC236}">
                <a16:creationId xmlns:a16="http://schemas.microsoft.com/office/drawing/2014/main" id="{4A3274F9-D23C-C3CA-BCD4-E1DD8EFC6C79}"/>
              </a:ext>
            </a:extLst>
          </p:cNvPr>
          <p:cNvSpPr/>
          <p:nvPr/>
        </p:nvSpPr>
        <p:spPr>
          <a:xfrm>
            <a:off x="6176068" y="3429001"/>
            <a:ext cx="5755744" cy="1752674"/>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Rectangle 1">
            <a:extLst>
              <a:ext uri="{FF2B5EF4-FFF2-40B4-BE49-F238E27FC236}">
                <a16:creationId xmlns:a16="http://schemas.microsoft.com/office/drawing/2014/main" id="{6522FDB2-182A-F36E-8951-4BADD3512DF3}"/>
              </a:ext>
            </a:extLst>
          </p:cNvPr>
          <p:cNvSpPr>
            <a:spLocks noChangeArrowheads="1"/>
          </p:cNvSpPr>
          <p:nvPr/>
        </p:nvSpPr>
        <p:spPr bwMode="auto">
          <a:xfrm>
            <a:off x="794730" y="5233381"/>
            <a:ext cx="12049720" cy="1661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1" i="0" u="none" strike="noStrike" cap="none" normalizeH="0" baseline="0" dirty="0">
              <a:ln>
                <a:noFill/>
              </a:ln>
              <a:solidFill>
                <a:schemeClr val="tx1"/>
              </a:solidFill>
              <a:effectLst/>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p"/>
              <a:tabLst/>
            </a:pPr>
            <a:r>
              <a:rPr kumimoji="0" lang="en-US" altLang="ja-JP" sz="2800" b="1" dirty="0">
                <a:latin typeface="Arial" panose="020B0604020202020204" pitchFamily="34" charset="0"/>
                <a:cs typeface="Arial" panose="020B0604020202020204" pitchFamily="34" charset="0"/>
              </a:rPr>
              <a:t> </a:t>
            </a:r>
            <a:r>
              <a:rPr kumimoji="0" lang="en-US" altLang="ja-JP" sz="2800" b="1" dirty="0">
                <a:solidFill>
                  <a:srgbClr val="C00000"/>
                </a:solidFill>
                <a:latin typeface="Arial" panose="020B0604020202020204" pitchFamily="34" charset="0"/>
                <a:cs typeface="Arial" panose="020B0604020202020204" pitchFamily="34" charset="0"/>
              </a:rPr>
              <a:t>A</a:t>
            </a:r>
            <a:r>
              <a:rPr kumimoji="0" lang="ja-JP" altLang="ja-JP" sz="2800" b="1" i="0" u="none" strike="noStrike" cap="none" normalizeH="0" baseline="0" dirty="0">
                <a:ln>
                  <a:noFill/>
                </a:ln>
                <a:solidFill>
                  <a:srgbClr val="C00000"/>
                </a:solidFill>
                <a:effectLst/>
                <a:latin typeface="Arial" panose="020B0604020202020204" pitchFamily="34" charset="0"/>
                <a:cs typeface="Arial" panose="020B0604020202020204" pitchFamily="34" charset="0"/>
              </a:rPr>
              <a:t>pplication of SEM </a:t>
            </a:r>
            <a:r>
              <a:rPr kumimoji="0" lang="ja-JP" altLang="ja-JP" sz="2800" b="1" i="0" u="none" strike="noStrike" cap="none" normalizeH="0" baseline="0" dirty="0">
                <a:ln>
                  <a:noFill/>
                </a:ln>
                <a:effectLst/>
                <a:latin typeface="Arial" panose="020B0604020202020204" pitchFamily="34" charset="0"/>
                <a:cs typeface="Arial" panose="020B0604020202020204" pitchFamily="34" charset="0"/>
              </a:rPr>
              <a:t>to the</a:t>
            </a:r>
            <a:r>
              <a:rPr kumimoji="0" lang="ja-JP" altLang="en-US" sz="2800" b="1" dirty="0">
                <a:latin typeface="Arial" panose="020B0604020202020204" pitchFamily="34" charset="0"/>
                <a:cs typeface="Arial" panose="020B0604020202020204" pitchFamily="34" charset="0"/>
              </a:rPr>
              <a:t> </a:t>
            </a:r>
            <a:r>
              <a:rPr kumimoji="0" lang="en-US" altLang="ja-JP" sz="2800" b="1" dirty="0">
                <a:latin typeface="Arial" panose="020B0604020202020204" pitchFamily="34" charset="0"/>
                <a:cs typeface="Arial" panose="020B0604020202020204" pitchFamily="34" charset="0"/>
              </a:rPr>
              <a:t>Japan-China</a:t>
            </a:r>
            <a:r>
              <a:rPr kumimoji="0" lang="ja-JP" altLang="ja-JP" sz="2800" b="1" i="0" u="none" strike="noStrike" cap="none" normalizeH="0" baseline="0" dirty="0">
                <a:ln>
                  <a:noFill/>
                </a:ln>
                <a:effectLst/>
                <a:latin typeface="Arial" panose="020B0604020202020204" pitchFamily="34" charset="0"/>
                <a:cs typeface="Arial" panose="020B0604020202020204" pitchFamily="34" charset="0"/>
              </a:rPr>
              <a:t> textile industry </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p"/>
              <a:tabLst/>
            </a:pPr>
            <a:r>
              <a:rPr kumimoji="0" lang="en-US" altLang="ja-JP" sz="28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ja-JP" altLang="ja-JP" sz="2800" b="1" i="0" u="none" strike="noStrike" cap="none" normalizeH="0" baseline="0" dirty="0">
                <a:ln>
                  <a:noFill/>
                </a:ln>
                <a:solidFill>
                  <a:srgbClr val="C00000"/>
                </a:solidFill>
                <a:effectLst/>
                <a:latin typeface="Arial" panose="020B0604020202020204" pitchFamily="34" charset="0"/>
                <a:cs typeface="Arial" panose="020B0604020202020204" pitchFamily="34" charset="0"/>
              </a:rPr>
              <a:t>Separate</a:t>
            </a:r>
            <a:r>
              <a:rPr kumimoji="0" lang="ja-JP" altLang="ja-JP" sz="28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 analysis of the effects of changes in final demand (f) </a:t>
            </a:r>
            <a:br>
              <a:rPr kumimoji="0" lang="en-US" altLang="ja-JP" sz="2800" b="1" i="0" u="none" strike="noStrike" cap="none" normalizeH="0" baseline="0" dirty="0">
                <a:ln>
                  <a:noFill/>
                </a:ln>
                <a:solidFill>
                  <a:schemeClr val="tx1"/>
                </a:solidFill>
                <a:effectLst/>
                <a:latin typeface="Arial" panose="020B0604020202020204" pitchFamily="34" charset="0"/>
                <a:cs typeface="Arial" panose="020B0604020202020204" pitchFamily="34" charset="0"/>
              </a:rPr>
            </a:br>
            <a:r>
              <a:rPr kumimoji="0" lang="en-US" altLang="ja-JP" sz="28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ja-JP" altLang="ja-JP" sz="28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and</a:t>
            </a:r>
            <a:r>
              <a:rPr kumimoji="0" lang="en-US" altLang="ja-JP" sz="2800" b="1" dirty="0">
                <a:latin typeface="Arial" panose="020B0604020202020204" pitchFamily="34" charset="0"/>
                <a:cs typeface="Arial" panose="020B0604020202020204" pitchFamily="34" charset="0"/>
              </a:rPr>
              <a:t> </a:t>
            </a:r>
            <a:r>
              <a:rPr kumimoji="0" lang="ja-JP" altLang="ja-JP" sz="28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intermediate input matrix (A) </a:t>
            </a:r>
          </a:p>
        </p:txBody>
      </p:sp>
      <p:pic>
        <p:nvPicPr>
          <p:cNvPr id="7" name="グラフィックス 6" descr="車 単色塗りつぶし">
            <a:extLst>
              <a:ext uri="{FF2B5EF4-FFF2-40B4-BE49-F238E27FC236}">
                <a16:creationId xmlns:a16="http://schemas.microsoft.com/office/drawing/2014/main" id="{11F6320A-A11E-ADBA-9D67-4830F343267E}"/>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791629" y="2799709"/>
            <a:ext cx="914400" cy="914400"/>
          </a:xfrm>
          <a:prstGeom prst="rect">
            <a:avLst/>
          </a:prstGeom>
        </p:spPr>
      </p:pic>
    </p:spTree>
    <p:extLst>
      <p:ext uri="{BB962C8B-B14F-4D97-AF65-F5344CB8AC3E}">
        <p14:creationId xmlns:p14="http://schemas.microsoft.com/office/powerpoint/2010/main" val="34213208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02F233-6127-A9B9-5A4C-214439ED3804}"/>
            </a:ext>
          </a:extLst>
        </p:cNvPr>
        <p:cNvGrpSpPr/>
        <p:nvPr/>
      </p:nvGrpSpPr>
      <p:grpSpPr>
        <a:xfrm>
          <a:off x="0" y="0"/>
          <a:ext cx="0" cy="0"/>
          <a:chOff x="0" y="0"/>
          <a:chExt cx="0" cy="0"/>
        </a:xfrm>
      </p:grpSpPr>
      <p:sp>
        <p:nvSpPr>
          <p:cNvPr id="182" name="正方形/長方形 181">
            <a:extLst>
              <a:ext uri="{FF2B5EF4-FFF2-40B4-BE49-F238E27FC236}">
                <a16:creationId xmlns:a16="http://schemas.microsoft.com/office/drawing/2014/main" id="{156A20EE-E61F-1EC5-519F-DA0DAFE438BB}"/>
              </a:ext>
            </a:extLst>
          </p:cNvPr>
          <p:cNvSpPr/>
          <p:nvPr/>
        </p:nvSpPr>
        <p:spPr>
          <a:xfrm>
            <a:off x="220980" y="1618448"/>
            <a:ext cx="11750040" cy="1034947"/>
          </a:xfrm>
          <a:prstGeom prst="rect">
            <a:avLst/>
          </a:prstGeom>
          <a:solidFill>
            <a:schemeClr val="bg1">
              <a:lumMod val="85000"/>
            </a:schemeClr>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正方形/長方形 3">
            <a:extLst>
              <a:ext uri="{FF2B5EF4-FFF2-40B4-BE49-F238E27FC236}">
                <a16:creationId xmlns:a16="http://schemas.microsoft.com/office/drawing/2014/main" id="{4816B496-9AFF-CF79-1023-471616405B00}"/>
              </a:ext>
            </a:extLst>
          </p:cNvPr>
          <p:cNvSpPr/>
          <p:nvPr/>
        </p:nvSpPr>
        <p:spPr>
          <a:xfrm>
            <a:off x="0" y="0"/>
            <a:ext cx="12192000" cy="795307"/>
          </a:xfrm>
          <a:prstGeom prst="rect">
            <a:avLst/>
          </a:prstGeom>
          <a:solidFill>
            <a:srgbClr val="1A3A5C"/>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sz="2400" dirty="0"/>
          </a:p>
        </p:txBody>
      </p:sp>
      <p:sp>
        <p:nvSpPr>
          <p:cNvPr id="2" name="テキスト ボックス 1">
            <a:extLst>
              <a:ext uri="{FF2B5EF4-FFF2-40B4-BE49-F238E27FC236}">
                <a16:creationId xmlns:a16="http://schemas.microsoft.com/office/drawing/2014/main" id="{5400B3E9-148C-326D-E491-C99165E5A668}"/>
              </a:ext>
            </a:extLst>
          </p:cNvPr>
          <p:cNvSpPr txBox="1"/>
          <p:nvPr/>
        </p:nvSpPr>
        <p:spPr>
          <a:xfrm>
            <a:off x="111470" y="39770"/>
            <a:ext cx="10451592" cy="707886"/>
          </a:xfrm>
          <a:prstGeom prst="rect">
            <a:avLst/>
          </a:prstGeom>
          <a:noFill/>
        </p:spPr>
        <p:txBody>
          <a:bodyPr wrap="square" rtlCol="0">
            <a:spAutoFit/>
          </a:bodyPr>
          <a:lstStyle/>
          <a:p>
            <a:r>
              <a:rPr lang="en-US" altLang="ja-JP" sz="4000" kern="100" dirty="0">
                <a:solidFill>
                  <a:schemeClr val="bg1"/>
                </a:solidFill>
                <a:latin typeface="Arial" panose="020B0604020202020204" pitchFamily="34" charset="0"/>
                <a:ea typeface="游明朝" panose="02020400000000000000" pitchFamily="18" charset="-128"/>
                <a:cs typeface="Arial" panose="020B0604020202020204" pitchFamily="34" charset="0"/>
              </a:rPr>
              <a:t>Methods</a:t>
            </a:r>
            <a:r>
              <a:rPr lang="ja-JP" altLang="en-US" sz="4000" kern="100" dirty="0">
                <a:solidFill>
                  <a:schemeClr val="bg1"/>
                </a:solidFill>
                <a:latin typeface="Arial" panose="020B0604020202020204" pitchFamily="34" charset="0"/>
                <a:ea typeface="游明朝" panose="02020400000000000000" pitchFamily="18" charset="-128"/>
                <a:cs typeface="Arial" panose="020B0604020202020204" pitchFamily="34" charset="0"/>
              </a:rPr>
              <a:t>　</a:t>
            </a:r>
            <a:r>
              <a:rPr lang="en-US" altLang="ja-JP" sz="4000" kern="100" dirty="0">
                <a:solidFill>
                  <a:schemeClr val="bg1"/>
                </a:solidFill>
                <a:latin typeface="Arial" panose="020B0604020202020204" pitchFamily="34" charset="0"/>
                <a:ea typeface="游明朝" panose="02020400000000000000" pitchFamily="18" charset="-128"/>
                <a:cs typeface="Arial" panose="020B0604020202020204" pitchFamily="34" charset="0"/>
              </a:rPr>
              <a:t>―</a:t>
            </a:r>
            <a:r>
              <a:rPr lang="en-US" altLang="ja-JP" sz="4000" dirty="0">
                <a:solidFill>
                  <a:schemeClr val="bg1"/>
                </a:solidFill>
                <a:latin typeface="Arial" panose="020B0604020202020204" pitchFamily="34" charset="0"/>
                <a:cs typeface="Arial" panose="020B0604020202020204" pitchFamily="34" charset="0"/>
              </a:rPr>
              <a:t>Emissions Calculation―</a:t>
            </a:r>
            <a:endParaRPr kumimoji="1" lang="ja-JP" altLang="en-US" sz="4000" dirty="0">
              <a:solidFill>
                <a:schemeClr val="bg1"/>
              </a:solidFill>
              <a:latin typeface="Arial" panose="020B0604020202020204" pitchFamily="34" charset="0"/>
              <a:cs typeface="Arial" panose="020B0604020202020204" pitchFamily="34" charset="0"/>
            </a:endParaRPr>
          </a:p>
        </p:txBody>
      </p:sp>
      <p:sp>
        <p:nvSpPr>
          <p:cNvPr id="11" name="テキスト ボックス 10">
            <a:extLst>
              <a:ext uri="{FF2B5EF4-FFF2-40B4-BE49-F238E27FC236}">
                <a16:creationId xmlns:a16="http://schemas.microsoft.com/office/drawing/2014/main" id="{DF28644B-F925-8F2C-43CC-8E071C326652}"/>
              </a:ext>
            </a:extLst>
          </p:cNvPr>
          <p:cNvSpPr txBox="1"/>
          <p:nvPr/>
        </p:nvSpPr>
        <p:spPr>
          <a:xfrm>
            <a:off x="4728972" y="10109216"/>
            <a:ext cx="5175504" cy="461665"/>
          </a:xfrm>
          <a:prstGeom prst="rect">
            <a:avLst/>
          </a:prstGeom>
          <a:noFill/>
        </p:spPr>
        <p:txBody>
          <a:bodyPr wrap="square" rtlCol="0">
            <a:spAutoFit/>
          </a:bodyPr>
          <a:lstStyle/>
          <a:p>
            <a:endParaRPr kumimoji="1" lang="ja-JP" altLang="en-US" sz="2400" dirty="0"/>
          </a:p>
        </p:txBody>
      </p:sp>
      <mc:AlternateContent xmlns:mc="http://schemas.openxmlformats.org/markup-compatibility/2006" xmlns:a14="http://schemas.microsoft.com/office/drawing/2010/main">
        <mc:Choice Requires="a14">
          <p:sp>
            <p:nvSpPr>
              <p:cNvPr id="61" name="テキスト ボックス 60">
                <a:extLst>
                  <a:ext uri="{FF2B5EF4-FFF2-40B4-BE49-F238E27FC236}">
                    <a16:creationId xmlns:a16="http://schemas.microsoft.com/office/drawing/2014/main" id="{CC238977-DD7E-7C08-03E4-03474474C8D2}"/>
                  </a:ext>
                </a:extLst>
              </p:cNvPr>
              <p:cNvSpPr txBox="1"/>
              <p:nvPr/>
            </p:nvSpPr>
            <p:spPr>
              <a:xfrm>
                <a:off x="2120988" y="5116135"/>
                <a:ext cx="6123289" cy="158024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ja-JP" altLang="en-US" sz="2400" b="1" i="1" smtClean="0">
                              <a:latin typeface="Cambria Math" panose="02040503050406030204" pitchFamily="18" charset="0"/>
                            </a:rPr>
                          </m:ctrlPr>
                        </m:dPr>
                        <m:e>
                          <m:m>
                            <m:mPr>
                              <m:plcHide m:val="on"/>
                              <m:mcs>
                                <m:mc>
                                  <m:mcPr>
                                    <m:count m:val="4"/>
                                    <m:mcJc m:val="center"/>
                                  </m:mcPr>
                                </m:mc>
                              </m:mcs>
                              <m:ctrlPr>
                                <a:rPr lang="ja-JP" altLang="en-US" sz="2400" i="1">
                                  <a:latin typeface="Cambria Math" panose="02040503050406030204" pitchFamily="18" charset="0"/>
                                </a:rPr>
                              </m:ctrlPr>
                            </m:mPr>
                            <m:mr>
                              <m:e>
                                <m:sSub>
                                  <m:sSubPr>
                                    <m:ctrlPr>
                                      <a:rPr lang="ja-JP" altLang="en-US" sz="2400" i="1">
                                        <a:latin typeface="Cambria Math" panose="02040503050406030204" pitchFamily="18" charset="0"/>
                                      </a:rPr>
                                    </m:ctrlPr>
                                  </m:sSubPr>
                                  <m:e>
                                    <m:r>
                                      <m:rPr>
                                        <m:sty m:val="p"/>
                                      </m:rPr>
                                      <a:rPr lang="en-US" altLang="ja-JP" sz="2400" b="0" i="0" smtClean="0">
                                        <a:latin typeface="Cambria Math" panose="02040503050406030204" pitchFamily="18" charset="0"/>
                                      </a:rPr>
                                      <m:t>L</m:t>
                                    </m:r>
                                  </m:e>
                                  <m:sub>
                                    <m:r>
                                      <a:rPr lang="ja-JP" altLang="en-US" sz="2400" b="0" i="0">
                                        <a:latin typeface="Cambria Math" panose="02040503050406030204" pitchFamily="18" charset="0"/>
                                      </a:rPr>
                                      <m:t>11</m:t>
                                    </m:r>
                                  </m:sub>
                                </m:sSub>
                              </m:e>
                              <m:e>
                                <m:sSub>
                                  <m:sSubPr>
                                    <m:ctrlPr>
                                      <a:rPr lang="ja-JP" altLang="en-US" sz="2400" i="1">
                                        <a:latin typeface="Cambria Math" panose="02040503050406030204" pitchFamily="18" charset="0"/>
                                      </a:rPr>
                                    </m:ctrlPr>
                                  </m:sSubPr>
                                  <m:e>
                                    <m:r>
                                      <m:rPr>
                                        <m:sty m:val="p"/>
                                      </m:rPr>
                                      <a:rPr lang="en-US" altLang="ja-JP" sz="2400" b="0" i="0" smtClean="0">
                                        <a:latin typeface="Cambria Math" panose="02040503050406030204" pitchFamily="18" charset="0"/>
                                      </a:rPr>
                                      <m:t>L</m:t>
                                    </m:r>
                                  </m:e>
                                  <m:sub>
                                    <m:r>
                                      <a:rPr lang="ja-JP" altLang="en-US" sz="2400" b="0" i="0">
                                        <a:latin typeface="Cambria Math" panose="02040503050406030204" pitchFamily="18" charset="0"/>
                                      </a:rPr>
                                      <m:t>12</m:t>
                                    </m:r>
                                  </m:sub>
                                </m:sSub>
                              </m:e>
                              <m:e>
                                <m:r>
                                  <a:rPr lang="ja-JP" altLang="en-US" sz="2400" b="0" i="0">
                                    <a:latin typeface="Cambria Math" panose="02040503050406030204" pitchFamily="18" charset="0"/>
                                  </a:rPr>
                                  <m:t>⋯</m:t>
                                </m:r>
                              </m:e>
                              <m:e>
                                <m:sSub>
                                  <m:sSubPr>
                                    <m:ctrlPr>
                                      <a:rPr lang="ja-JP" altLang="en-US" sz="2400" i="1">
                                        <a:latin typeface="Cambria Math" panose="02040503050406030204" pitchFamily="18" charset="0"/>
                                      </a:rPr>
                                    </m:ctrlPr>
                                  </m:sSubPr>
                                  <m:e>
                                    <m:r>
                                      <m:rPr>
                                        <m:sty m:val="p"/>
                                      </m:rPr>
                                      <a:rPr lang="en-US" altLang="ja-JP" sz="2400" b="0" i="0" smtClean="0">
                                        <a:latin typeface="Cambria Math" panose="02040503050406030204" pitchFamily="18" charset="0"/>
                                      </a:rPr>
                                      <m:t>L</m:t>
                                    </m:r>
                                  </m:e>
                                  <m:sub>
                                    <m:r>
                                      <a:rPr lang="ja-JP" altLang="en-US" sz="2400" b="0" i="0">
                                        <a:latin typeface="Cambria Math" panose="02040503050406030204" pitchFamily="18" charset="0"/>
                                      </a:rPr>
                                      <m:t>1,</m:t>
                                    </m:r>
                                    <m:r>
                                      <a:rPr lang="en-US" altLang="ja-JP" sz="2400" b="0" i="0" smtClean="0">
                                        <a:latin typeface="Cambria Math" panose="02040503050406030204" pitchFamily="18" charset="0"/>
                                      </a:rPr>
                                      <m:t>2205</m:t>
                                    </m:r>
                                  </m:sub>
                                </m:sSub>
                              </m:e>
                            </m:mr>
                            <m:mr>
                              <m:e>
                                <m:sSub>
                                  <m:sSubPr>
                                    <m:ctrlPr>
                                      <a:rPr lang="ja-JP" altLang="en-US" sz="2400" i="1">
                                        <a:latin typeface="Cambria Math" panose="02040503050406030204" pitchFamily="18" charset="0"/>
                                      </a:rPr>
                                    </m:ctrlPr>
                                  </m:sSubPr>
                                  <m:e>
                                    <m:r>
                                      <a:rPr lang="ja-JP" altLang="en-US" sz="2400" b="0" i="0">
                                        <a:latin typeface="Cambria Math" panose="02040503050406030204" pitchFamily="18" charset="0"/>
                                      </a:rPr>
                                      <m:t> </m:t>
                                    </m:r>
                                    <m:r>
                                      <m:rPr>
                                        <m:sty m:val="p"/>
                                      </m:rPr>
                                      <a:rPr lang="en-US" altLang="ja-JP" sz="2400" b="0" i="0" smtClean="0">
                                        <a:latin typeface="Cambria Math" panose="02040503050406030204" pitchFamily="18" charset="0"/>
                                      </a:rPr>
                                      <m:t>L</m:t>
                                    </m:r>
                                  </m:e>
                                  <m:sub>
                                    <m:r>
                                      <a:rPr lang="ja-JP" altLang="en-US" sz="2400" b="0" i="0">
                                        <a:latin typeface="Cambria Math" panose="02040503050406030204" pitchFamily="18" charset="0"/>
                                      </a:rPr>
                                      <m:t>21</m:t>
                                    </m:r>
                                  </m:sub>
                                </m:sSub>
                              </m:e>
                              <m:e>
                                <m:sSub>
                                  <m:sSubPr>
                                    <m:ctrlPr>
                                      <a:rPr lang="ja-JP" altLang="en-US" sz="2400" i="1">
                                        <a:latin typeface="Cambria Math" panose="02040503050406030204" pitchFamily="18" charset="0"/>
                                      </a:rPr>
                                    </m:ctrlPr>
                                  </m:sSubPr>
                                  <m:e>
                                    <m:r>
                                      <m:rPr>
                                        <m:sty m:val="p"/>
                                      </m:rPr>
                                      <a:rPr lang="en-US" altLang="ja-JP" sz="2400" b="0" i="0" smtClean="0">
                                        <a:latin typeface="Cambria Math" panose="02040503050406030204" pitchFamily="18" charset="0"/>
                                      </a:rPr>
                                      <m:t>L</m:t>
                                    </m:r>
                                  </m:e>
                                  <m:sub>
                                    <m:r>
                                      <a:rPr lang="ja-JP" altLang="en-US" sz="2400" b="0" i="0">
                                        <a:latin typeface="Cambria Math" panose="02040503050406030204" pitchFamily="18" charset="0"/>
                                      </a:rPr>
                                      <m:t>22</m:t>
                                    </m:r>
                                  </m:sub>
                                </m:sSub>
                              </m:e>
                              <m:e>
                                <m:r>
                                  <a:rPr lang="ja-JP" altLang="en-US" sz="2400" b="0" i="0">
                                    <a:latin typeface="Cambria Math" panose="02040503050406030204" pitchFamily="18" charset="0"/>
                                  </a:rPr>
                                  <m:t>⋯</m:t>
                                </m:r>
                              </m:e>
                              <m:e>
                                <m:sSub>
                                  <m:sSubPr>
                                    <m:ctrlPr>
                                      <a:rPr lang="ja-JP" altLang="en-US" sz="2400" i="1">
                                        <a:latin typeface="Cambria Math" panose="02040503050406030204" pitchFamily="18" charset="0"/>
                                      </a:rPr>
                                    </m:ctrlPr>
                                  </m:sSubPr>
                                  <m:e>
                                    <m:r>
                                      <m:rPr>
                                        <m:sty m:val="p"/>
                                      </m:rPr>
                                      <a:rPr lang="en-US" altLang="ja-JP" sz="2400" b="0" i="0" smtClean="0">
                                        <a:latin typeface="Cambria Math" panose="02040503050406030204" pitchFamily="18" charset="0"/>
                                      </a:rPr>
                                      <m:t>L</m:t>
                                    </m:r>
                                  </m:e>
                                  <m:sub>
                                    <m:r>
                                      <a:rPr lang="ja-JP" altLang="en-US" sz="2400" b="0" i="0">
                                        <a:latin typeface="Cambria Math" panose="02040503050406030204" pitchFamily="18" charset="0"/>
                                      </a:rPr>
                                      <m:t>2,</m:t>
                                    </m:r>
                                    <m:r>
                                      <a:rPr lang="en-US" altLang="ja-JP" sz="2400" b="0" i="0" smtClean="0">
                                        <a:latin typeface="Cambria Math" panose="02040503050406030204" pitchFamily="18" charset="0"/>
                                      </a:rPr>
                                      <m:t>2205</m:t>
                                    </m:r>
                                  </m:sub>
                                </m:sSub>
                              </m:e>
                            </m:mr>
                            <m:mr>
                              <m:e>
                                <m:r>
                                  <a:rPr lang="ja-JP" altLang="en-US" sz="2400" b="0" i="0">
                                    <a:latin typeface="Cambria Math" panose="02040503050406030204" pitchFamily="18" charset="0"/>
                                  </a:rPr>
                                  <m:t>⋮</m:t>
                                </m:r>
                              </m:e>
                              <m:e>
                                <m:r>
                                  <a:rPr lang="ja-JP" altLang="en-US" sz="2400" b="0" i="0">
                                    <a:latin typeface="Cambria Math" panose="02040503050406030204" pitchFamily="18" charset="0"/>
                                  </a:rPr>
                                  <m:t>⋮</m:t>
                                </m:r>
                              </m:e>
                              <m:e>
                                <m:r>
                                  <a:rPr lang="ja-JP" altLang="en-US" sz="2400" b="0" i="0">
                                    <a:latin typeface="Cambria Math" panose="02040503050406030204" pitchFamily="18" charset="0"/>
                                  </a:rPr>
                                  <m:t>⋱</m:t>
                                </m:r>
                              </m:e>
                              <m:e>
                                <m:r>
                                  <a:rPr lang="ja-JP" altLang="en-US" sz="2400" b="0" i="0">
                                    <a:latin typeface="Cambria Math" panose="02040503050406030204" pitchFamily="18" charset="0"/>
                                  </a:rPr>
                                  <m:t>⋮</m:t>
                                </m:r>
                              </m:e>
                            </m:mr>
                            <m:mr>
                              <m:e>
                                <m:sSub>
                                  <m:sSubPr>
                                    <m:ctrlPr>
                                      <a:rPr lang="ja-JP" altLang="en-US" sz="2400" i="1">
                                        <a:latin typeface="Cambria Math" panose="02040503050406030204" pitchFamily="18" charset="0"/>
                                      </a:rPr>
                                    </m:ctrlPr>
                                  </m:sSubPr>
                                  <m:e>
                                    <m:r>
                                      <m:rPr>
                                        <m:sty m:val="p"/>
                                      </m:rPr>
                                      <a:rPr lang="en-US" altLang="ja-JP" sz="2400" b="0" i="0" smtClean="0">
                                        <a:latin typeface="Cambria Math" panose="02040503050406030204" pitchFamily="18" charset="0"/>
                                      </a:rPr>
                                      <m:t>L</m:t>
                                    </m:r>
                                  </m:e>
                                  <m:sub>
                                    <m:r>
                                      <a:rPr lang="en-US" altLang="ja-JP" sz="2400" b="0" i="0" smtClean="0">
                                        <a:latin typeface="Cambria Math" panose="02040503050406030204" pitchFamily="18" charset="0"/>
                                      </a:rPr>
                                      <m:t>2205</m:t>
                                    </m:r>
                                    <m:r>
                                      <a:rPr lang="ja-JP" altLang="en-US" sz="2400" b="0" i="0">
                                        <a:latin typeface="Cambria Math" panose="02040503050406030204" pitchFamily="18" charset="0"/>
                                      </a:rPr>
                                      <m:t>,1</m:t>
                                    </m:r>
                                  </m:sub>
                                </m:sSub>
                              </m:e>
                              <m:e>
                                <m:sSub>
                                  <m:sSubPr>
                                    <m:ctrlPr>
                                      <a:rPr lang="ja-JP" altLang="en-US" sz="2400" i="1">
                                        <a:latin typeface="Cambria Math" panose="02040503050406030204" pitchFamily="18" charset="0"/>
                                      </a:rPr>
                                    </m:ctrlPr>
                                  </m:sSubPr>
                                  <m:e>
                                    <m:r>
                                      <m:rPr>
                                        <m:sty m:val="p"/>
                                      </m:rPr>
                                      <a:rPr lang="en-US" altLang="ja-JP" sz="2400" b="0" i="0" smtClean="0">
                                        <a:latin typeface="Cambria Math" panose="02040503050406030204" pitchFamily="18" charset="0"/>
                                      </a:rPr>
                                      <m:t>L</m:t>
                                    </m:r>
                                  </m:e>
                                  <m:sub>
                                    <m:r>
                                      <a:rPr lang="en-US" altLang="ja-JP" sz="2400" b="0" i="0" smtClean="0">
                                        <a:latin typeface="Cambria Math" panose="02040503050406030204" pitchFamily="18" charset="0"/>
                                      </a:rPr>
                                      <m:t>2205,</m:t>
                                    </m:r>
                                    <m:r>
                                      <a:rPr lang="ja-JP" altLang="en-US" sz="2400" b="0" i="0">
                                        <a:latin typeface="Cambria Math" panose="02040503050406030204" pitchFamily="18" charset="0"/>
                                      </a:rPr>
                                      <m:t>2</m:t>
                                    </m:r>
                                  </m:sub>
                                </m:sSub>
                              </m:e>
                              <m:e>
                                <m:r>
                                  <a:rPr lang="ja-JP" altLang="en-US" sz="2400" b="0" i="0">
                                    <a:latin typeface="Cambria Math" panose="02040503050406030204" pitchFamily="18" charset="0"/>
                                  </a:rPr>
                                  <m:t>⋯</m:t>
                                </m:r>
                              </m:e>
                              <m:e>
                                <m:sSub>
                                  <m:sSubPr>
                                    <m:ctrlPr>
                                      <a:rPr lang="ja-JP" altLang="en-US" sz="2400" i="1">
                                        <a:latin typeface="Cambria Math" panose="02040503050406030204" pitchFamily="18" charset="0"/>
                                      </a:rPr>
                                    </m:ctrlPr>
                                  </m:sSubPr>
                                  <m:e>
                                    <m:r>
                                      <m:rPr>
                                        <m:sty m:val="p"/>
                                      </m:rPr>
                                      <a:rPr lang="en-US" altLang="ja-JP" sz="2400" b="0" i="0" smtClean="0">
                                        <a:latin typeface="Cambria Math" panose="02040503050406030204" pitchFamily="18" charset="0"/>
                                      </a:rPr>
                                      <m:t>L</m:t>
                                    </m:r>
                                  </m:e>
                                  <m:sub>
                                    <m:r>
                                      <a:rPr lang="en-US" altLang="ja-JP" sz="2400" b="0" i="0" smtClean="0">
                                        <a:latin typeface="Cambria Math" panose="02040503050406030204" pitchFamily="18" charset="0"/>
                                      </a:rPr>
                                      <m:t>2205,2205</m:t>
                                    </m:r>
                                  </m:sub>
                                </m:sSub>
                              </m:e>
                            </m:mr>
                          </m:m>
                        </m:e>
                      </m:d>
                    </m:oMath>
                  </m:oMathPara>
                </a14:m>
                <a:endParaRPr lang="ja-JP" altLang="en-US" sz="2400" b="1" dirty="0">
                  <a:latin typeface="Arial" panose="020B0604020202020204" pitchFamily="34" charset="0"/>
                  <a:cs typeface="Arial" panose="020B0604020202020204" pitchFamily="34" charset="0"/>
                </a:endParaRPr>
              </a:p>
            </p:txBody>
          </p:sp>
        </mc:Choice>
        <mc:Fallback xmlns="">
          <p:sp>
            <p:nvSpPr>
              <p:cNvPr id="61" name="テキスト ボックス 60">
                <a:extLst>
                  <a:ext uri="{FF2B5EF4-FFF2-40B4-BE49-F238E27FC236}">
                    <a16:creationId xmlns:a16="http://schemas.microsoft.com/office/drawing/2014/main" id="{CC238977-DD7E-7C08-03E4-03474474C8D2}"/>
                  </a:ext>
                </a:extLst>
              </p:cNvPr>
              <p:cNvSpPr txBox="1">
                <a:spLocks noRot="1" noChangeAspect="1" noMove="1" noResize="1" noEditPoints="1" noAdjustHandles="1" noChangeArrowheads="1" noChangeShapeType="1" noTextEdit="1"/>
              </p:cNvSpPr>
              <p:nvPr/>
            </p:nvSpPr>
            <p:spPr>
              <a:xfrm>
                <a:off x="2120988" y="5116135"/>
                <a:ext cx="6123289" cy="1580241"/>
              </a:xfrm>
              <a:prstGeom prst="rect">
                <a:avLst/>
              </a:prstGeom>
              <a:blipFill>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1" name="テキスト ボックス 70">
                <a:extLst>
                  <a:ext uri="{FF2B5EF4-FFF2-40B4-BE49-F238E27FC236}">
                    <a16:creationId xmlns:a16="http://schemas.microsoft.com/office/drawing/2014/main" id="{D6ACCF9C-D229-F5DA-3778-15E48351A986}"/>
                  </a:ext>
                </a:extLst>
              </p:cNvPr>
              <p:cNvSpPr txBox="1"/>
              <p:nvPr/>
            </p:nvSpPr>
            <p:spPr>
              <a:xfrm>
                <a:off x="7729561" y="5212796"/>
                <a:ext cx="514716" cy="138691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kumimoji="1" lang="en-US" altLang="ja-JP" sz="2400" i="1" smtClean="0">
                              <a:latin typeface="Cambria Math" panose="02040503050406030204" pitchFamily="18" charset="0"/>
                            </a:rPr>
                          </m:ctrlPr>
                        </m:dPr>
                        <m:e>
                          <m:m>
                            <m:mPr>
                              <m:mcs>
                                <m:mc>
                                  <m:mcPr>
                                    <m:count m:val="1"/>
                                    <m:mcJc m:val="center"/>
                                  </m:mcPr>
                                </m:mc>
                              </m:mcs>
                              <m:ctrlPr>
                                <a:rPr kumimoji="1" lang="en-US" altLang="ja-JP" sz="2400" i="1" smtClean="0">
                                  <a:latin typeface="Cambria Math" panose="02040503050406030204" pitchFamily="18" charset="0"/>
                                </a:rPr>
                              </m:ctrlPr>
                            </m:mPr>
                            <m:mr>
                              <m:e>
                                <m:sSub>
                                  <m:sSubPr>
                                    <m:ctrlPr>
                                      <a:rPr kumimoji="1" lang="en-US" altLang="ja-JP" sz="2400" i="1" smtClean="0">
                                        <a:latin typeface="Cambria Math" panose="02040503050406030204" pitchFamily="18" charset="0"/>
                                      </a:rPr>
                                    </m:ctrlPr>
                                  </m:sSubPr>
                                  <m:e>
                                    <m:r>
                                      <m:rPr>
                                        <m:sty m:val="p"/>
                                      </m:rPr>
                                      <a:rPr kumimoji="1" lang="en-US" altLang="ja-JP" sz="2400" b="0" i="0" smtClean="0">
                                        <a:latin typeface="Cambria Math" panose="02040503050406030204" pitchFamily="18" charset="0"/>
                                      </a:rPr>
                                      <m:t>f</m:t>
                                    </m:r>
                                  </m:e>
                                  <m:sub>
                                    <m:r>
                                      <a:rPr kumimoji="1" lang="en-US" altLang="ja-JP" sz="2400" b="0" i="0" smtClean="0">
                                        <a:latin typeface="Cambria Math" panose="02040503050406030204" pitchFamily="18" charset="0"/>
                                      </a:rPr>
                                      <m:t>1</m:t>
                                    </m:r>
                                  </m:sub>
                                </m:sSub>
                              </m:e>
                            </m:mr>
                            <m:mr>
                              <m:e>
                                <m:eqArr>
                                  <m:eqArrPr>
                                    <m:ctrlPr>
                                      <a:rPr kumimoji="1" lang="en-US" altLang="ja-JP" sz="2400" i="1" smtClean="0">
                                        <a:latin typeface="Cambria Math" panose="02040503050406030204" pitchFamily="18" charset="0"/>
                                      </a:rPr>
                                    </m:ctrlPr>
                                  </m:eqArrPr>
                                  <m:e>
                                    <m:sSub>
                                      <m:sSubPr>
                                        <m:ctrlPr>
                                          <a:rPr kumimoji="1" lang="en-US" altLang="ja-JP" sz="2400" i="1" smtClean="0">
                                            <a:latin typeface="Cambria Math" panose="02040503050406030204" pitchFamily="18" charset="0"/>
                                          </a:rPr>
                                        </m:ctrlPr>
                                      </m:sSubPr>
                                      <m:e>
                                        <m:r>
                                          <m:rPr>
                                            <m:sty m:val="p"/>
                                          </m:rPr>
                                          <a:rPr kumimoji="1" lang="en-US" altLang="ja-JP" sz="2400" b="0" i="0" smtClean="0">
                                            <a:latin typeface="Cambria Math" panose="02040503050406030204" pitchFamily="18" charset="0"/>
                                          </a:rPr>
                                          <m:t>f</m:t>
                                        </m:r>
                                      </m:e>
                                      <m:sub>
                                        <m:r>
                                          <a:rPr kumimoji="1" lang="en-US" altLang="ja-JP" sz="2400" b="0" i="0" smtClean="0">
                                            <a:latin typeface="Cambria Math" panose="02040503050406030204" pitchFamily="18" charset="0"/>
                                          </a:rPr>
                                          <m:t>2</m:t>
                                        </m:r>
                                      </m:sub>
                                    </m:sSub>
                                  </m:e>
                                  <m:e>
                                    <m:r>
                                      <a:rPr lang="ja-JP" altLang="en-US" sz="2400" b="0" i="0" smtClean="0">
                                        <a:latin typeface="Cambria Math" panose="02040503050406030204" pitchFamily="18" charset="0"/>
                                      </a:rPr>
                                      <m:t>⋮</m:t>
                                    </m:r>
                                  </m:e>
                                </m:eqArr>
                              </m:e>
                            </m:mr>
                            <m:mr>
                              <m:e>
                                <m:sSub>
                                  <m:sSubPr>
                                    <m:ctrlPr>
                                      <a:rPr kumimoji="1" lang="en-US" altLang="ja-JP" sz="2400" i="1" smtClean="0">
                                        <a:latin typeface="Cambria Math" panose="02040503050406030204" pitchFamily="18" charset="0"/>
                                      </a:rPr>
                                    </m:ctrlPr>
                                  </m:sSubPr>
                                  <m:e>
                                    <m:r>
                                      <m:rPr>
                                        <m:sty m:val="p"/>
                                      </m:rPr>
                                      <a:rPr kumimoji="1" lang="en-US" altLang="ja-JP" sz="2400" b="0" i="0" smtClean="0">
                                        <a:latin typeface="Cambria Math" panose="02040503050406030204" pitchFamily="18" charset="0"/>
                                      </a:rPr>
                                      <m:t>f</m:t>
                                    </m:r>
                                  </m:e>
                                  <m:sub>
                                    <m:r>
                                      <m:rPr>
                                        <m:sty m:val="p"/>
                                      </m:rPr>
                                      <a:rPr kumimoji="1" lang="en-US" altLang="ja-JP" sz="2400" b="0" i="0" smtClean="0">
                                        <a:latin typeface="Cambria Math" panose="02040503050406030204" pitchFamily="18" charset="0"/>
                                      </a:rPr>
                                      <m:t>t</m:t>
                                    </m:r>
                                  </m:sub>
                                </m:sSub>
                              </m:e>
                            </m:mr>
                          </m:m>
                        </m:e>
                      </m:d>
                    </m:oMath>
                  </m:oMathPara>
                </a14:m>
                <a:endParaRPr kumimoji="1" lang="ja-JP" altLang="en-US" sz="2400" dirty="0"/>
              </a:p>
            </p:txBody>
          </p:sp>
        </mc:Choice>
        <mc:Fallback xmlns="">
          <p:sp>
            <p:nvSpPr>
              <p:cNvPr id="71" name="テキスト ボックス 70">
                <a:extLst>
                  <a:ext uri="{FF2B5EF4-FFF2-40B4-BE49-F238E27FC236}">
                    <a16:creationId xmlns:a16="http://schemas.microsoft.com/office/drawing/2014/main" id="{D6ACCF9C-D229-F5DA-3778-15E48351A986}"/>
                  </a:ext>
                </a:extLst>
              </p:cNvPr>
              <p:cNvSpPr txBox="1">
                <a:spLocks noRot="1" noChangeAspect="1" noMove="1" noResize="1" noEditPoints="1" noAdjustHandles="1" noChangeArrowheads="1" noChangeShapeType="1" noTextEdit="1"/>
              </p:cNvSpPr>
              <p:nvPr/>
            </p:nvSpPr>
            <p:spPr>
              <a:xfrm>
                <a:off x="7729561" y="5212796"/>
                <a:ext cx="514716" cy="1386918"/>
              </a:xfrm>
              <a:prstGeom prst="rect">
                <a:avLst/>
              </a:prstGeom>
              <a:blipFill>
                <a:blip r:embed="rId4"/>
                <a:stretch>
                  <a:fillRect/>
                </a:stretch>
              </a:blipFill>
            </p:spPr>
            <p:txBody>
              <a:bodyPr/>
              <a:lstStyle/>
              <a:p>
                <a:r>
                  <a:rPr lang="ja-JP" altLang="en-US">
                    <a:noFill/>
                  </a:rPr>
                  <a:t> </a:t>
                </a:r>
              </a:p>
            </p:txBody>
          </p:sp>
        </mc:Fallback>
      </mc:AlternateContent>
      <p:sp>
        <p:nvSpPr>
          <p:cNvPr id="184" name="テキスト ボックス 183">
            <a:extLst>
              <a:ext uri="{FF2B5EF4-FFF2-40B4-BE49-F238E27FC236}">
                <a16:creationId xmlns:a16="http://schemas.microsoft.com/office/drawing/2014/main" id="{D1708539-DE5A-8085-FCEA-5A8BA2A44249}"/>
              </a:ext>
            </a:extLst>
          </p:cNvPr>
          <p:cNvSpPr txBox="1"/>
          <p:nvPr/>
        </p:nvSpPr>
        <p:spPr>
          <a:xfrm>
            <a:off x="220980" y="991938"/>
            <a:ext cx="11415963" cy="523220"/>
          </a:xfrm>
          <a:prstGeom prst="rect">
            <a:avLst/>
          </a:prstGeom>
          <a:noFill/>
        </p:spPr>
        <p:txBody>
          <a:bodyPr wrap="square">
            <a:spAutoFit/>
          </a:bodyPr>
          <a:lstStyle/>
          <a:p>
            <a:r>
              <a:rPr lang="en-US" altLang="ja-JP" sz="2800" b="1" dirty="0">
                <a:solidFill>
                  <a:srgbClr val="C00000"/>
                </a:solidFill>
                <a:latin typeface="Arial" panose="020B0604020202020204" pitchFamily="34" charset="0"/>
                <a:cs typeface="Arial" panose="020B0604020202020204" pitchFamily="34" charset="0"/>
              </a:rPr>
              <a:t>Emissions factor multiplied by Leontief inverse and final demand</a:t>
            </a:r>
            <a:endParaRPr lang="ja-JP" altLang="en-US" sz="2800" b="1"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87" name="テキスト ボックス 186">
                <a:extLst>
                  <a:ext uri="{FF2B5EF4-FFF2-40B4-BE49-F238E27FC236}">
                    <a16:creationId xmlns:a16="http://schemas.microsoft.com/office/drawing/2014/main" id="{FAADB5D7-A5A5-DC4C-C288-FCF304822E84}"/>
                  </a:ext>
                </a:extLst>
              </p:cNvPr>
              <p:cNvSpPr txBox="1"/>
              <p:nvPr/>
            </p:nvSpPr>
            <p:spPr>
              <a:xfrm>
                <a:off x="1259685" y="1731562"/>
                <a:ext cx="9338552" cy="1213474"/>
              </a:xfrm>
              <a:prstGeom prst="rect">
                <a:avLst/>
              </a:prstGeom>
              <a:noFill/>
            </p:spPr>
            <p:txBody>
              <a:bodyPr wrap="square">
                <a:spAutoFit/>
              </a:bodyPr>
              <a:lstStyle/>
              <a:p>
                <a:pPr indent="76200" algn="just">
                  <a:lnSpc>
                    <a:spcPct val="150000"/>
                  </a:lnSpc>
                  <a:spcAft>
                    <a:spcPts val="800"/>
                  </a:spcAft>
                  <a:buNone/>
                </a:pPr>
                <a14:m>
                  <m:oMathPara xmlns:m="http://schemas.openxmlformats.org/officeDocument/2006/math">
                    <m:oMathParaPr>
                      <m:jc m:val="centerGroup"/>
                    </m:oMathParaPr>
                    <m:oMath xmlns:m="http://schemas.openxmlformats.org/officeDocument/2006/math">
                      <m:eqArr>
                        <m:eqArrPr>
                          <m:ctrlPr>
                            <a:rPr lang="ja-JP" altLang="ja-JP" sz="2800" b="1" i="1" kern="100" smtClean="0">
                              <a:effectLst/>
                              <a:latin typeface="Cambria Math" panose="02040503050406030204" pitchFamily="18" charset="0"/>
                              <a:ea typeface="Cambria Math" panose="02040503050406030204" pitchFamily="18" charset="0"/>
                              <a:cs typeface="Times New Roman" panose="02020603050405020304" pitchFamily="18" charset="0"/>
                            </a:rPr>
                          </m:ctrlPr>
                        </m:eqArrPr>
                        <m:e>
                          <m:sSup>
                            <m:sSupPr>
                              <m:ctrlPr>
                                <a:rPr lang="ja-JP" altLang="ja-JP" sz="2800" i="1" kern="100">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ja-JP" sz="2800" b="1" i="1" kern="100">
                                  <a:effectLst/>
                                  <a:latin typeface="Cambria Math" panose="02040503050406030204" pitchFamily="18" charset="0"/>
                                  <a:ea typeface="游明朝" panose="02020400000000000000" pitchFamily="18" charset="-128"/>
                                  <a:cs typeface="Times New Roman" panose="02020603050405020304" pitchFamily="18" charset="0"/>
                                </a:rPr>
                                <m:t>𝒒</m:t>
                              </m:r>
                            </m:e>
                            <m:sup>
                              <m:r>
                                <a:rPr lang="en-US" altLang="ja-JP" sz="2800" b="0" i="1" kern="100">
                                  <a:effectLst/>
                                  <a:latin typeface="Cambria Math" panose="02040503050406030204" pitchFamily="18" charset="0"/>
                                  <a:ea typeface="游明朝" panose="02020400000000000000" pitchFamily="18" charset="-128"/>
                                  <a:cs typeface="Times New Roman" panose="02020603050405020304" pitchFamily="18" charset="0"/>
                                </a:rPr>
                                <m:t>𝐽𝑃𝑁</m:t>
                              </m:r>
                            </m:sup>
                          </m:sSup>
                          <m:r>
                            <a:rPr lang="en-US" altLang="ja-JP" sz="2800" b="0" i="1" kern="100">
                              <a:effectLst/>
                              <a:latin typeface="Cambria Math" panose="02040503050406030204" pitchFamily="18" charset="0"/>
                              <a:ea typeface="游明朝" panose="02020400000000000000" pitchFamily="18" charset="-128"/>
                              <a:cs typeface="Times New Roman" panose="02020603050405020304" pitchFamily="18" charset="0"/>
                            </a:rPr>
                            <m:t>=</m:t>
                          </m:r>
                          <m:r>
                            <a:rPr lang="en-US" altLang="ja-JP" sz="2800" b="1" i="1" kern="100">
                              <a:effectLst/>
                              <a:latin typeface="Cambria Math" panose="02040503050406030204" pitchFamily="18" charset="0"/>
                              <a:ea typeface="游明朝" panose="02020400000000000000" pitchFamily="18" charset="-128"/>
                              <a:cs typeface="Times New Roman" panose="02020603050405020304" pitchFamily="18" charset="0"/>
                            </a:rPr>
                            <m:t>𝒆</m:t>
                          </m:r>
                          <m:sSup>
                            <m:sSupPr>
                              <m:ctrlPr>
                                <a:rPr lang="ja-JP" altLang="ja-JP" sz="2800" i="1" kern="100">
                                  <a:effectLst/>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ja-JP" altLang="ja-JP" sz="2800" i="1" kern="100">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ja-JP" sz="2800" b="1" i="0" kern="100">
                                      <a:effectLst/>
                                      <a:latin typeface="Cambria Math" panose="02040503050406030204" pitchFamily="18" charset="0"/>
                                      <a:ea typeface="游明朝" panose="02020400000000000000" pitchFamily="18" charset="-128"/>
                                      <a:cs typeface="Times New Roman" panose="02020603050405020304" pitchFamily="18" charset="0"/>
                                    </a:rPr>
                                    <m:t>𝐈</m:t>
                                  </m:r>
                                  <m:r>
                                    <a:rPr lang="en-US" altLang="ja-JP" sz="2800" b="0" i="0" kern="100">
                                      <a:effectLst/>
                                      <a:latin typeface="Cambria Math" panose="02040503050406030204" pitchFamily="18" charset="0"/>
                                      <a:ea typeface="游明朝" panose="02020400000000000000" pitchFamily="18" charset="-128"/>
                                      <a:cs typeface="Times New Roman" panose="02020603050405020304" pitchFamily="18" charset="0"/>
                                    </a:rPr>
                                    <m:t>−</m:t>
                                  </m:r>
                                  <m:r>
                                    <a:rPr lang="en-US" altLang="ja-JP" sz="2800" b="1" i="0" kern="100">
                                      <a:effectLst/>
                                      <a:latin typeface="Cambria Math" panose="02040503050406030204" pitchFamily="18" charset="0"/>
                                      <a:ea typeface="游明朝" panose="02020400000000000000" pitchFamily="18" charset="-128"/>
                                      <a:cs typeface="Times New Roman" panose="02020603050405020304" pitchFamily="18" charset="0"/>
                                    </a:rPr>
                                    <m:t>𝐀</m:t>
                                  </m:r>
                                </m:e>
                              </m:d>
                            </m:e>
                            <m:sup>
                              <m:r>
                                <a:rPr lang="en-US" altLang="ja-JP" sz="2800" b="0" i="0" kern="100">
                                  <a:effectLst/>
                                  <a:latin typeface="Cambria Math" panose="02040503050406030204" pitchFamily="18" charset="0"/>
                                  <a:ea typeface="游明朝" panose="02020400000000000000" pitchFamily="18" charset="-128"/>
                                  <a:cs typeface="Times New Roman" panose="02020603050405020304" pitchFamily="18" charset="0"/>
                                </a:rPr>
                                <m:t>−1</m:t>
                              </m:r>
                            </m:sup>
                          </m:sSup>
                          <m:r>
                            <a:rPr lang="en-US" altLang="ja-JP" sz="2800" b="1" kern="100">
                              <a:effectLst/>
                              <a:latin typeface="Cambria Math" panose="02040503050406030204" pitchFamily="18" charset="0"/>
                              <a:ea typeface="游明朝" panose="02020400000000000000" pitchFamily="18" charset="-128"/>
                              <a:cs typeface="Times New Roman" panose="02020603050405020304" pitchFamily="18" charset="0"/>
                            </a:rPr>
                            <m:t>𝐟</m:t>
                          </m:r>
                          <m:r>
                            <a:rPr lang="en-US" altLang="ja-JP" sz="2800" b="0" i="1" kern="100">
                              <a:effectLst/>
                              <a:latin typeface="Cambria Math" panose="02040503050406030204" pitchFamily="18" charset="0"/>
                              <a:ea typeface="游明朝" panose="02020400000000000000" pitchFamily="18" charset="-128"/>
                              <a:cs typeface="Times New Roman" panose="02020603050405020304" pitchFamily="18" charset="0"/>
                            </a:rPr>
                            <m:t>=</m:t>
                          </m:r>
                          <m:r>
                            <a:rPr lang="en-US" altLang="ja-JP" sz="2800" b="1" i="1" kern="100">
                              <a:effectLst/>
                              <a:latin typeface="Cambria Math" panose="02040503050406030204" pitchFamily="18" charset="0"/>
                              <a:ea typeface="游明朝" panose="02020400000000000000" pitchFamily="18" charset="-128"/>
                              <a:cs typeface="Times New Roman" panose="02020603050405020304" pitchFamily="18" charset="0"/>
                            </a:rPr>
                            <m:t>𝒆</m:t>
                          </m:r>
                          <m:r>
                            <a:rPr lang="en-US" altLang="ja-JP" sz="2800" b="1" kern="100">
                              <a:effectLst/>
                              <a:latin typeface="Cambria Math" panose="02040503050406030204" pitchFamily="18" charset="0"/>
                              <a:ea typeface="游明朝" panose="02020400000000000000" pitchFamily="18" charset="-128"/>
                              <a:cs typeface="Times New Roman" panose="02020603050405020304" pitchFamily="18" charset="0"/>
                            </a:rPr>
                            <m:t>𝐋</m:t>
                          </m:r>
                          <m:sSup>
                            <m:sSupPr>
                              <m:ctrlPr>
                                <a:rPr lang="ja-JP" altLang="ja-JP" sz="2800" i="1" kern="100">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ja-JP" sz="2800" b="1" i="0" kern="100">
                                  <a:effectLst/>
                                  <a:latin typeface="Cambria Math" panose="02040503050406030204" pitchFamily="18" charset="0"/>
                                  <a:ea typeface="游明朝" panose="02020400000000000000" pitchFamily="18" charset="-128"/>
                                  <a:cs typeface="Times New Roman" panose="02020603050405020304" pitchFamily="18" charset="0"/>
                                </a:rPr>
                                <m:t>𝐟</m:t>
                              </m:r>
                            </m:e>
                            <m:sup>
                              <m:r>
                                <a:rPr lang="en-US" altLang="ja-JP" sz="2800" b="0" i="1" kern="100">
                                  <a:effectLst/>
                                  <a:latin typeface="Cambria Math" panose="02040503050406030204" pitchFamily="18" charset="0"/>
                                  <a:ea typeface="游明朝" panose="02020400000000000000" pitchFamily="18" charset="-128"/>
                                  <a:cs typeface="Times New Roman" panose="02020603050405020304" pitchFamily="18" charset="0"/>
                                </a:rPr>
                                <m:t>𝐽𝑃𝑁</m:t>
                              </m:r>
                            </m:sup>
                          </m:sSup>
                          <m:r>
                            <a:rPr lang="en-US" altLang="ja-JP" sz="2800" b="1" i="1" kern="100">
                              <a:effectLst/>
                              <a:latin typeface="Cambria Math" panose="02040503050406030204" pitchFamily="18" charset="0"/>
                              <a:ea typeface="游明朝" panose="02020400000000000000" pitchFamily="18" charset="-128"/>
                              <a:cs typeface="Times New Roman" panose="02020603050405020304" pitchFamily="18" charset="0"/>
                            </a:rPr>
                            <m:t>#</m:t>
                          </m:r>
                        </m:e>
                      </m:eqArr>
                    </m:oMath>
                  </m:oMathPara>
                </a14:m>
                <a:endParaRPr lang="ja-JP" altLang="ja-JP" sz="2800" b="1" kern="100" dirty="0">
                  <a:effectLst/>
                  <a:latin typeface="Arial" panose="020B0604020202020204" pitchFamily="34" charset="0"/>
                  <a:ea typeface="游明朝" panose="02020400000000000000" pitchFamily="18" charset="-128"/>
                  <a:cs typeface="Arial" panose="020B0604020202020204" pitchFamily="34" charset="0"/>
                </a:endParaRPr>
              </a:p>
              <a:p>
                <a:pPr indent="76200" algn="just">
                  <a:lnSpc>
                    <a:spcPct val="150000"/>
                  </a:lnSpc>
                  <a:spcAft>
                    <a:spcPts val="800"/>
                  </a:spcAft>
                  <a:buNone/>
                </a:pPr>
                <a:r>
                  <a:rPr lang="en-US" altLang="ja-JP" sz="1800" kern="100" dirty="0">
                    <a:effectLst/>
                    <a:latin typeface="Cambria" panose="02040503050406030204" pitchFamily="18" charset="0"/>
                    <a:ea typeface="游明朝" panose="02020400000000000000" pitchFamily="18" charset="-128"/>
                    <a:cs typeface="Times New Roman" panose="02020603050405020304" pitchFamily="18" charset="0"/>
                  </a:rPr>
                  <a:t> </a:t>
                </a:r>
                <a:endParaRPr lang="ja-JP" alt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mc:Choice>
        <mc:Fallback xmlns="">
          <p:sp>
            <p:nvSpPr>
              <p:cNvPr id="187" name="テキスト ボックス 186">
                <a:extLst>
                  <a:ext uri="{FF2B5EF4-FFF2-40B4-BE49-F238E27FC236}">
                    <a16:creationId xmlns:a16="http://schemas.microsoft.com/office/drawing/2014/main" id="{FAADB5D7-A5A5-DC4C-C288-FCF304822E84}"/>
                  </a:ext>
                </a:extLst>
              </p:cNvPr>
              <p:cNvSpPr txBox="1">
                <a:spLocks noRot="1" noChangeAspect="1" noMove="1" noResize="1" noEditPoints="1" noAdjustHandles="1" noChangeArrowheads="1" noChangeShapeType="1" noTextEdit="1"/>
              </p:cNvSpPr>
              <p:nvPr/>
            </p:nvSpPr>
            <p:spPr>
              <a:xfrm>
                <a:off x="1259685" y="1731562"/>
                <a:ext cx="9338552" cy="1213474"/>
              </a:xfrm>
              <a:prstGeom prst="rect">
                <a:avLst/>
              </a:prstGeom>
              <a:blipFill>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99" name="テキスト ボックス 198">
                <a:extLst>
                  <a:ext uri="{FF2B5EF4-FFF2-40B4-BE49-F238E27FC236}">
                    <a16:creationId xmlns:a16="http://schemas.microsoft.com/office/drawing/2014/main" id="{E91758B2-8E06-C6E0-3E78-3F03F2FD0262}"/>
                  </a:ext>
                </a:extLst>
              </p:cNvPr>
              <p:cNvSpPr txBox="1"/>
              <p:nvPr/>
            </p:nvSpPr>
            <p:spPr>
              <a:xfrm>
                <a:off x="1220956" y="5716539"/>
                <a:ext cx="1726416" cy="461665"/>
              </a:xfrm>
              <a:prstGeom prst="rect">
                <a:avLst/>
              </a:prstGeom>
              <a:noFill/>
            </p:spPr>
            <p:txBody>
              <a:bodyPr wrap="square">
                <a:spAutoFit/>
              </a:bodyPr>
              <a:lstStyle/>
              <a:p>
                <a14:m>
                  <m:oMath xmlns:m="http://schemas.openxmlformats.org/officeDocument/2006/math">
                    <m:sSup>
                      <m:sSupPr>
                        <m:ctrlPr>
                          <a:rPr lang="ja-JP" altLang="ja-JP" sz="2400" i="1" kern="100" smtClean="0">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ja-JP" sz="2400" b="1" i="1" kern="100">
                            <a:effectLst/>
                            <a:latin typeface="Cambria Math" panose="02040503050406030204" pitchFamily="18" charset="0"/>
                            <a:ea typeface="游明朝" panose="02020400000000000000" pitchFamily="18" charset="-128"/>
                            <a:cs typeface="Times New Roman" panose="02020603050405020304" pitchFamily="18" charset="0"/>
                          </a:rPr>
                          <m:t>𝒒</m:t>
                        </m:r>
                      </m:e>
                      <m:sup>
                        <m:r>
                          <a:rPr lang="en-US" altLang="ja-JP" sz="2400" b="0" i="1" kern="100">
                            <a:effectLst/>
                            <a:latin typeface="Cambria Math" panose="02040503050406030204" pitchFamily="18" charset="0"/>
                            <a:ea typeface="游明朝" panose="02020400000000000000" pitchFamily="18" charset="-128"/>
                            <a:cs typeface="Times New Roman" panose="02020603050405020304" pitchFamily="18" charset="0"/>
                          </a:rPr>
                          <m:t>𝐽𝑃𝑁</m:t>
                        </m:r>
                      </m:sup>
                    </m:sSup>
                    <m:r>
                      <a:rPr lang="en-US" altLang="ja-JP" sz="2400" b="0" i="0" kern="100" smtClean="0">
                        <a:effectLst/>
                        <a:latin typeface="Cambria Math" panose="02040503050406030204" pitchFamily="18" charset="0"/>
                        <a:ea typeface="游明朝" panose="02020400000000000000" pitchFamily="18" charset="-128"/>
                        <a:cs typeface="Times New Roman" panose="02020603050405020304" pitchFamily="18" charset="0"/>
                      </a:rPr>
                      <m:t>=</m:t>
                    </m:r>
                  </m:oMath>
                </a14:m>
                <a:r>
                  <a:rPr lang="ja-JP" altLang="en-US" sz="2400" dirty="0"/>
                  <a:t>　</a:t>
                </a:r>
                <a14:m>
                  <m:oMath xmlns:m="http://schemas.openxmlformats.org/officeDocument/2006/math">
                    <m:r>
                      <a:rPr lang="en-US" altLang="ja-JP" sz="2400" b="1" i="1" dirty="0" smtClean="0">
                        <a:latin typeface="Cambria Math" panose="02040503050406030204" pitchFamily="18" charset="0"/>
                      </a:rPr>
                      <m:t>𝒆</m:t>
                    </m:r>
                  </m:oMath>
                </a14:m>
                <a:endParaRPr lang="ja-JP" altLang="en-US" sz="2400" b="1" dirty="0"/>
              </a:p>
            </p:txBody>
          </p:sp>
        </mc:Choice>
        <mc:Fallback xmlns="">
          <p:sp>
            <p:nvSpPr>
              <p:cNvPr id="199" name="テキスト ボックス 198">
                <a:extLst>
                  <a:ext uri="{FF2B5EF4-FFF2-40B4-BE49-F238E27FC236}">
                    <a16:creationId xmlns:a16="http://schemas.microsoft.com/office/drawing/2014/main" id="{E91758B2-8E06-C6E0-3E78-3F03F2FD0262}"/>
                  </a:ext>
                </a:extLst>
              </p:cNvPr>
              <p:cNvSpPr txBox="1">
                <a:spLocks noRot="1" noChangeAspect="1" noMove="1" noResize="1" noEditPoints="1" noAdjustHandles="1" noChangeArrowheads="1" noChangeShapeType="1" noTextEdit="1"/>
              </p:cNvSpPr>
              <p:nvPr/>
            </p:nvSpPr>
            <p:spPr>
              <a:xfrm>
                <a:off x="1220956" y="5716539"/>
                <a:ext cx="1726416" cy="461665"/>
              </a:xfrm>
              <a:prstGeom prst="rect">
                <a:avLst/>
              </a:prstGeom>
              <a:blipFill>
                <a:blip r:embed="rId6"/>
                <a:stretch>
                  <a:fillRect l="-1060" b="-12000"/>
                </a:stretch>
              </a:blipFill>
            </p:spPr>
            <p:txBody>
              <a:bodyPr/>
              <a:lstStyle/>
              <a:p>
                <a:r>
                  <a:rPr lang="ja-JP" altLang="en-US">
                    <a:noFill/>
                  </a:rPr>
                  <a:t> </a:t>
                </a:r>
              </a:p>
            </p:txBody>
          </p:sp>
        </mc:Fallback>
      </mc:AlternateContent>
      <p:sp>
        <p:nvSpPr>
          <p:cNvPr id="200" name="大かっこ 199">
            <a:extLst>
              <a:ext uri="{FF2B5EF4-FFF2-40B4-BE49-F238E27FC236}">
                <a16:creationId xmlns:a16="http://schemas.microsoft.com/office/drawing/2014/main" id="{423CDC0C-5B88-CB29-63F5-0E51C0C4DD1F}"/>
              </a:ext>
            </a:extLst>
          </p:cNvPr>
          <p:cNvSpPr/>
          <p:nvPr/>
        </p:nvSpPr>
        <p:spPr>
          <a:xfrm>
            <a:off x="929651" y="5116135"/>
            <a:ext cx="8214349" cy="1614302"/>
          </a:xfrm>
          <a:prstGeom prst="bracketPair">
            <a:avLst/>
          </a:prstGeom>
          <a:ln w="38100"/>
        </p:spPr>
        <p:style>
          <a:lnRef idx="2">
            <a:schemeClr val="dk1"/>
          </a:lnRef>
          <a:fillRef idx="0">
            <a:schemeClr val="dk1"/>
          </a:fillRef>
          <a:effectRef idx="1">
            <a:schemeClr val="dk1"/>
          </a:effectRef>
          <a:fontRef idx="minor">
            <a:schemeClr val="tx1"/>
          </a:fontRef>
        </p:style>
        <p:txBody>
          <a:bodyPr rtlCol="0" anchor="ctr"/>
          <a:lstStyle/>
          <a:p>
            <a:pPr algn="ctr"/>
            <a:endParaRPr kumimoji="1" lang="ja-JP" altLang="en-US"/>
          </a:p>
        </p:txBody>
      </p:sp>
      <p:sp>
        <p:nvSpPr>
          <p:cNvPr id="201" name="テキスト ボックス 200">
            <a:extLst>
              <a:ext uri="{FF2B5EF4-FFF2-40B4-BE49-F238E27FC236}">
                <a16:creationId xmlns:a16="http://schemas.microsoft.com/office/drawing/2014/main" id="{D0A6CE45-9EC1-271A-028D-E2CC1D76B2D2}"/>
              </a:ext>
            </a:extLst>
          </p:cNvPr>
          <p:cNvSpPr txBox="1"/>
          <p:nvPr/>
        </p:nvSpPr>
        <p:spPr>
          <a:xfrm>
            <a:off x="360702" y="4947164"/>
            <a:ext cx="495300" cy="584775"/>
          </a:xfrm>
          <a:prstGeom prst="rect">
            <a:avLst/>
          </a:prstGeom>
          <a:noFill/>
        </p:spPr>
        <p:txBody>
          <a:bodyPr wrap="square" rtlCol="0">
            <a:spAutoFit/>
          </a:bodyPr>
          <a:lstStyle/>
          <a:p>
            <a:r>
              <a:rPr lang="en-US" altLang="ja-JP" sz="3200" dirty="0"/>
              <a:t>※</a:t>
            </a:r>
            <a:endParaRPr kumimoji="1" lang="ja-JP" altLang="en-US" sz="3200" dirty="0"/>
          </a:p>
        </p:txBody>
      </p:sp>
      <p:sp>
        <p:nvSpPr>
          <p:cNvPr id="202" name="テキスト ボックス 201">
            <a:extLst>
              <a:ext uri="{FF2B5EF4-FFF2-40B4-BE49-F238E27FC236}">
                <a16:creationId xmlns:a16="http://schemas.microsoft.com/office/drawing/2014/main" id="{0D4CC09C-A546-CAEF-F67B-8AD5AFA69825}"/>
              </a:ext>
            </a:extLst>
          </p:cNvPr>
          <p:cNvSpPr txBox="1"/>
          <p:nvPr/>
        </p:nvSpPr>
        <p:spPr>
          <a:xfrm>
            <a:off x="11632692" y="105264"/>
            <a:ext cx="917448" cy="584775"/>
          </a:xfrm>
          <a:prstGeom prst="rect">
            <a:avLst/>
          </a:prstGeom>
          <a:noFill/>
        </p:spPr>
        <p:txBody>
          <a:bodyPr wrap="square" rtlCol="0">
            <a:spAutoFit/>
          </a:bodyPr>
          <a:lstStyle/>
          <a:p>
            <a:r>
              <a:rPr kumimoji="1" lang="en-US" altLang="ja-JP" sz="3200" dirty="0">
                <a:solidFill>
                  <a:schemeClr val="bg1"/>
                </a:solidFill>
                <a:latin typeface="Arial" panose="020B0604020202020204" pitchFamily="34" charset="0"/>
                <a:cs typeface="Arial" panose="020B0604020202020204" pitchFamily="34" charset="0"/>
              </a:rPr>
              <a:t>9</a:t>
            </a:r>
            <a:endParaRPr kumimoji="1" lang="ja-JP" altLang="en-US" sz="3200" dirty="0">
              <a:solidFill>
                <a:schemeClr val="bg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 name="テキスト ボックス 2">
                <a:extLst>
                  <a:ext uri="{FF2B5EF4-FFF2-40B4-BE49-F238E27FC236}">
                    <a16:creationId xmlns:a16="http://schemas.microsoft.com/office/drawing/2014/main" id="{4F294332-5921-B004-D178-3112FAE0864F}"/>
                  </a:ext>
                </a:extLst>
              </p:cNvPr>
              <p:cNvSpPr txBox="1"/>
              <p:nvPr/>
            </p:nvSpPr>
            <p:spPr>
              <a:xfrm>
                <a:off x="220980" y="2750056"/>
                <a:ext cx="10887287" cy="2414251"/>
              </a:xfrm>
              <a:prstGeom prst="rect">
                <a:avLst/>
              </a:prstGeom>
              <a:noFill/>
            </p:spPr>
            <p:txBody>
              <a:bodyPr wrap="square" rtlCol="0">
                <a:spAutoFit/>
              </a:bodyPr>
              <a:lstStyle/>
              <a:p>
                <a14:m>
                  <m:oMath xmlns:m="http://schemas.openxmlformats.org/officeDocument/2006/math">
                    <m:sSup>
                      <m:sSupPr>
                        <m:ctrlPr>
                          <a:rPr lang="ja-JP" altLang="ja-JP" sz="2400" i="1" kern="100">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ja-JP" sz="2400" b="1" i="1" kern="100">
                            <a:latin typeface="Cambria Math" panose="02040503050406030204" pitchFamily="18" charset="0"/>
                            <a:ea typeface="游明朝" panose="02020400000000000000" pitchFamily="18" charset="-128"/>
                            <a:cs typeface="Times New Roman" panose="02020603050405020304" pitchFamily="18" charset="0"/>
                          </a:rPr>
                          <m:t>𝒒</m:t>
                        </m:r>
                      </m:e>
                      <m:sup>
                        <m:r>
                          <a:rPr lang="en-US" altLang="ja-JP" sz="2400" b="0" i="1" kern="100">
                            <a:latin typeface="Cambria Math" panose="02040503050406030204" pitchFamily="18" charset="0"/>
                            <a:ea typeface="游明朝" panose="02020400000000000000" pitchFamily="18" charset="-128"/>
                            <a:cs typeface="Times New Roman" panose="02020603050405020304" pitchFamily="18" charset="0"/>
                          </a:rPr>
                          <m:t>𝐽𝑃𝑁</m:t>
                        </m:r>
                      </m:sup>
                    </m:sSup>
                  </m:oMath>
                </a14:m>
                <a:r>
                  <a:rPr kumimoji="1" lang="ja-JP" altLang="en-US" sz="2400" dirty="0">
                    <a:latin typeface="Arial" panose="020B0604020202020204" pitchFamily="34" charset="0"/>
                    <a:cs typeface="Arial" panose="020B0604020202020204" pitchFamily="34" charset="0"/>
                  </a:rPr>
                  <a:t> </a:t>
                </a:r>
                <a:r>
                  <a:rPr kumimoji="1" lang="en-US" altLang="ja-JP" sz="2400" dirty="0">
                    <a:latin typeface="Arial" panose="020B0604020202020204" pitchFamily="34" charset="0"/>
                    <a:cs typeface="Arial" panose="020B0604020202020204" pitchFamily="34" charset="0"/>
                  </a:rPr>
                  <a:t>: </a:t>
                </a:r>
                <a:r>
                  <a:rPr lang="en-US" altLang="ja-JP" sz="2400" dirty="0">
                    <a:latin typeface="Arial" panose="020B0604020202020204" pitchFamily="34" charset="0"/>
                    <a:cs typeface="Arial" panose="020B0604020202020204" pitchFamily="34" charset="0"/>
                  </a:rPr>
                  <a:t>CO</a:t>
                </a:r>
                <a:r>
                  <a:rPr lang="en-US" altLang="ja-JP" sz="2400" baseline="-25000" dirty="0">
                    <a:latin typeface="Arial" panose="020B0604020202020204" pitchFamily="34" charset="0"/>
                    <a:cs typeface="Arial" panose="020B0604020202020204" pitchFamily="34" charset="0"/>
                  </a:rPr>
                  <a:t>2</a:t>
                </a:r>
                <a:r>
                  <a:rPr kumimoji="1" lang="en-US" altLang="ja-JP" sz="2400" dirty="0">
                    <a:latin typeface="Arial" panose="020B0604020202020204" pitchFamily="34" charset="0"/>
                    <a:cs typeface="Arial" panose="020B0604020202020204" pitchFamily="34" charset="0"/>
                  </a:rPr>
                  <a:t> emissions induced by Japan's final textile demand </a:t>
                </a:r>
              </a:p>
              <a:p>
                <a14:m>
                  <m:oMath xmlns:m="http://schemas.openxmlformats.org/officeDocument/2006/math">
                    <m:r>
                      <a:rPr kumimoji="1" lang="en-US" altLang="ja-JP" sz="2400" b="1" i="1" dirty="0" smtClean="0">
                        <a:latin typeface="Cambria Math" panose="02040503050406030204" pitchFamily="18" charset="0"/>
                        <a:cs typeface="Arial" panose="020B0604020202020204" pitchFamily="34" charset="0"/>
                      </a:rPr>
                      <m:t>𝒆</m:t>
                    </m:r>
                  </m:oMath>
                </a14:m>
                <a:r>
                  <a:rPr kumimoji="1" lang="en-US" altLang="ja-JP" sz="2400" dirty="0">
                    <a:latin typeface="Arial" panose="020B0604020202020204" pitchFamily="34" charset="0"/>
                    <a:cs typeface="Arial" panose="020B0604020202020204" pitchFamily="34" charset="0"/>
                  </a:rPr>
                  <a:t> : </a:t>
                </a:r>
                <a:r>
                  <a:rPr lang="en-US" altLang="ja-JP" sz="2400" dirty="0">
                    <a:latin typeface="Arial" panose="020B0604020202020204" pitchFamily="34" charset="0"/>
                    <a:cs typeface="Arial" panose="020B0604020202020204" pitchFamily="34" charset="0"/>
                  </a:rPr>
                  <a:t>CO</a:t>
                </a:r>
                <a:r>
                  <a:rPr lang="en-US" altLang="ja-JP" sz="2400" baseline="-25000" dirty="0">
                    <a:latin typeface="Arial" panose="020B0604020202020204" pitchFamily="34" charset="0"/>
                    <a:cs typeface="Arial" panose="020B0604020202020204" pitchFamily="34" charset="0"/>
                  </a:rPr>
                  <a:t>2 </a:t>
                </a:r>
                <a:r>
                  <a:rPr lang="en-US" altLang="ja-JP" sz="2400" dirty="0">
                    <a:latin typeface="Arial" panose="020B0604020202020204" pitchFamily="34" charset="0"/>
                    <a:cs typeface="Arial" panose="020B0604020202020204" pitchFamily="34" charset="0"/>
                  </a:rPr>
                  <a:t> </a:t>
                </a:r>
                <a:r>
                  <a:rPr kumimoji="1" lang="en-US" altLang="ja-JP" sz="2400" dirty="0">
                    <a:latin typeface="Arial" panose="020B0604020202020204" pitchFamily="34" charset="0"/>
                    <a:cs typeface="Arial" panose="020B0604020202020204" pitchFamily="34" charset="0"/>
                  </a:rPr>
                  <a:t>emission coefficient (CO</a:t>
                </a:r>
                <a:r>
                  <a:rPr kumimoji="1" lang="en-US" altLang="ja-JP" sz="2400" baseline="-25000" dirty="0">
                    <a:latin typeface="Arial" panose="020B0604020202020204" pitchFamily="34" charset="0"/>
                    <a:cs typeface="Arial" panose="020B0604020202020204" pitchFamily="34" charset="0"/>
                  </a:rPr>
                  <a:t>2</a:t>
                </a:r>
                <a:r>
                  <a:rPr kumimoji="1" lang="en-US" altLang="ja-JP" sz="2400" dirty="0">
                    <a:latin typeface="Arial" panose="020B0604020202020204" pitchFamily="34" charset="0"/>
                    <a:cs typeface="Arial" panose="020B0604020202020204" pitchFamily="34" charset="0"/>
                  </a:rPr>
                  <a:t> per unit of output) </a:t>
                </a:r>
              </a:p>
              <a:p>
                <a14:m>
                  <m:oMath xmlns:m="http://schemas.openxmlformats.org/officeDocument/2006/math">
                    <m:r>
                      <a:rPr kumimoji="1" lang="en-US" altLang="ja-JP" sz="2400" b="1" i="0" dirty="0" smtClean="0">
                        <a:latin typeface="Cambria Math" panose="02040503050406030204" pitchFamily="18" charset="0"/>
                        <a:cs typeface="Arial" panose="020B0604020202020204" pitchFamily="34" charset="0"/>
                      </a:rPr>
                      <m:t>𝐀</m:t>
                    </m:r>
                  </m:oMath>
                </a14:m>
                <a:r>
                  <a:rPr kumimoji="1" lang="en-US" altLang="ja-JP" sz="2400" b="1" dirty="0">
                    <a:latin typeface="Arial" panose="020B0604020202020204" pitchFamily="34" charset="0"/>
                    <a:cs typeface="Arial" panose="020B0604020202020204" pitchFamily="34" charset="0"/>
                  </a:rPr>
                  <a:t> </a:t>
                </a:r>
                <a:r>
                  <a:rPr kumimoji="1" lang="en-US" altLang="ja-JP" sz="2400" dirty="0">
                    <a:latin typeface="Arial" panose="020B0604020202020204" pitchFamily="34" charset="0"/>
                    <a:cs typeface="Arial" panose="020B0604020202020204" pitchFamily="34" charset="0"/>
                  </a:rPr>
                  <a:t>: Intermediate input matrix </a:t>
                </a:r>
              </a:p>
              <a:p>
                <a14:m>
                  <m:oMath xmlns:m="http://schemas.openxmlformats.org/officeDocument/2006/math">
                    <m:sSup>
                      <m:sSupPr>
                        <m:ctrlPr>
                          <a:rPr lang="ja-JP" altLang="ja-JP" sz="2400" b="1" i="1" kern="100">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ja-JP" sz="2400" b="1" i="0" kern="100">
                            <a:latin typeface="Cambria Math" panose="02040503050406030204" pitchFamily="18" charset="0"/>
                            <a:ea typeface="Cambria Math" panose="02040503050406030204" pitchFamily="18" charset="0"/>
                            <a:cs typeface="Times New Roman" panose="02020603050405020304" pitchFamily="18" charset="0"/>
                          </a:rPr>
                          <m:t>𝐋</m:t>
                        </m:r>
                        <m:r>
                          <a:rPr lang="en-US" altLang="ja-JP" sz="2400" b="0" i="0" kern="100">
                            <a:latin typeface="Cambria Math" panose="02040503050406030204" pitchFamily="18" charset="0"/>
                            <a:ea typeface="Cambria Math" panose="02040503050406030204" pitchFamily="18" charset="0"/>
                            <a:cs typeface="Times New Roman" panose="02020603050405020304" pitchFamily="18" charset="0"/>
                          </a:rPr>
                          <m:t>=</m:t>
                        </m:r>
                        <m:d>
                          <m:dPr>
                            <m:ctrlPr>
                              <a:rPr lang="ja-JP" altLang="ja-JP" sz="2400" i="1" kern="100">
                                <a:latin typeface="Cambria Math" panose="02040503050406030204" pitchFamily="18" charset="0"/>
                                <a:ea typeface="Cambria Math" panose="02040503050406030204" pitchFamily="18" charset="0"/>
                                <a:cs typeface="Times New Roman" panose="02020603050405020304" pitchFamily="18" charset="0"/>
                              </a:rPr>
                            </m:ctrlPr>
                          </m:dPr>
                          <m:e>
                            <m:r>
                              <a:rPr lang="en-US" altLang="ja-JP" sz="2400" b="1" i="0" kern="100">
                                <a:latin typeface="Cambria Math" panose="02040503050406030204" pitchFamily="18" charset="0"/>
                                <a:ea typeface="游明朝" panose="02020400000000000000" pitchFamily="18" charset="-128"/>
                                <a:cs typeface="Times New Roman" panose="02020603050405020304" pitchFamily="18" charset="0"/>
                              </a:rPr>
                              <m:t>𝐈</m:t>
                            </m:r>
                            <m:r>
                              <a:rPr lang="en-US" altLang="ja-JP" sz="2400" b="0" i="0" kern="100">
                                <a:latin typeface="Cambria Math" panose="02040503050406030204" pitchFamily="18" charset="0"/>
                                <a:ea typeface="游明朝" panose="02020400000000000000" pitchFamily="18" charset="-128"/>
                                <a:cs typeface="Times New Roman" panose="02020603050405020304" pitchFamily="18" charset="0"/>
                              </a:rPr>
                              <m:t>−</m:t>
                            </m:r>
                            <m:r>
                              <a:rPr lang="en-US" altLang="ja-JP" sz="2400" b="1" i="0" kern="100">
                                <a:latin typeface="Cambria Math" panose="02040503050406030204" pitchFamily="18" charset="0"/>
                                <a:ea typeface="游明朝" panose="02020400000000000000" pitchFamily="18" charset="-128"/>
                                <a:cs typeface="Times New Roman" panose="02020603050405020304" pitchFamily="18" charset="0"/>
                              </a:rPr>
                              <m:t>𝐀</m:t>
                            </m:r>
                          </m:e>
                        </m:d>
                      </m:e>
                      <m:sup>
                        <m:r>
                          <a:rPr lang="en-US" altLang="ja-JP" sz="2400" b="0" kern="100">
                            <a:latin typeface="Cambria Math" panose="02040503050406030204" pitchFamily="18" charset="0"/>
                            <a:ea typeface="游明朝" panose="02020400000000000000" pitchFamily="18" charset="-128"/>
                            <a:cs typeface="Times New Roman" panose="02020603050405020304" pitchFamily="18" charset="0"/>
                          </a:rPr>
                          <m:t>−</m:t>
                        </m:r>
                        <m:r>
                          <a:rPr lang="en-US" altLang="ja-JP" sz="2400" b="0" i="1" kern="100">
                            <a:latin typeface="Cambria Math" panose="02040503050406030204" pitchFamily="18" charset="0"/>
                            <a:ea typeface="游明朝" panose="02020400000000000000" pitchFamily="18" charset="-128"/>
                            <a:cs typeface="Times New Roman" panose="02020603050405020304" pitchFamily="18" charset="0"/>
                          </a:rPr>
                          <m:t>1</m:t>
                        </m:r>
                      </m:sup>
                    </m:sSup>
                  </m:oMath>
                </a14:m>
                <a:r>
                  <a:rPr kumimoji="1" lang="en-US" altLang="ja-JP" sz="2400" dirty="0">
                    <a:latin typeface="Arial" panose="020B0604020202020204" pitchFamily="34" charset="0"/>
                    <a:cs typeface="Arial" panose="020B0604020202020204" pitchFamily="34" charset="0"/>
                  </a:rPr>
                  <a:t> : Leontief inverse matrix </a:t>
                </a:r>
              </a:p>
              <a:p>
                <a14:m>
                  <m:oMath xmlns:m="http://schemas.openxmlformats.org/officeDocument/2006/math">
                    <m:sSup>
                      <m:sSupPr>
                        <m:ctrlPr>
                          <a:rPr lang="ja-JP" altLang="ja-JP" sz="2400" i="1">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ja-JP" sz="2400" b="1" i="0">
                            <a:latin typeface="Cambria Math" panose="02040503050406030204" pitchFamily="18" charset="0"/>
                            <a:ea typeface="游明朝" panose="02020400000000000000" pitchFamily="18" charset="-128"/>
                            <a:cs typeface="Times New Roman" panose="02020603050405020304" pitchFamily="18" charset="0"/>
                          </a:rPr>
                          <m:t>𝐟</m:t>
                        </m:r>
                      </m:e>
                      <m:sup>
                        <m:r>
                          <a:rPr lang="en-US" altLang="ja-JP" sz="2400" b="0" i="1">
                            <a:latin typeface="Cambria Math" panose="02040503050406030204" pitchFamily="18" charset="0"/>
                            <a:ea typeface="游明朝" panose="02020400000000000000" pitchFamily="18" charset="-128"/>
                            <a:cs typeface="Times New Roman" panose="02020603050405020304" pitchFamily="18" charset="0"/>
                          </a:rPr>
                          <m:t>𝐽𝑃𝑁</m:t>
                        </m:r>
                      </m:sup>
                    </m:sSup>
                    <m:r>
                      <a:rPr lang="en-US" altLang="ja-JP" sz="2400" b="1" i="1">
                        <a:latin typeface="Cambria Math" panose="02040503050406030204" pitchFamily="18" charset="0"/>
                        <a:ea typeface="游明朝" panose="02020400000000000000" pitchFamily="18" charset="-128"/>
                        <a:cs typeface="Times New Roman" panose="02020603050405020304" pitchFamily="18" charset="0"/>
                      </a:rPr>
                      <m:t>=</m:t>
                    </m:r>
                    <m:d>
                      <m:dPr>
                        <m:ctrlPr>
                          <a:rPr lang="ja-JP" altLang="ja-JP" sz="2400" i="1">
                            <a:latin typeface="Cambria Math" panose="02040503050406030204" pitchFamily="18" charset="0"/>
                            <a:ea typeface="Cambria Math" panose="02040503050406030204" pitchFamily="18" charset="0"/>
                            <a:cs typeface="Times New Roman" panose="02020603050405020304" pitchFamily="18" charset="0"/>
                          </a:rPr>
                        </m:ctrlPr>
                      </m:dPr>
                      <m:e>
                        <m:sSubSup>
                          <m:sSubSupPr>
                            <m:ctrlPr>
                              <a:rPr lang="ja-JP" altLang="ja-JP" sz="2400" i="1">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ja-JP" sz="2400" b="1" i="0">
                                <a:latin typeface="Cambria Math" panose="02040503050406030204" pitchFamily="18" charset="0"/>
                                <a:ea typeface="游明朝" panose="02020400000000000000" pitchFamily="18" charset="-128"/>
                                <a:cs typeface="Times New Roman" panose="02020603050405020304" pitchFamily="18" charset="0"/>
                              </a:rPr>
                              <m:t>𝐟</m:t>
                            </m:r>
                          </m:e>
                          <m:sub>
                            <m:r>
                              <a:rPr lang="en-US" altLang="ja-JP" sz="2400" b="0" i="1">
                                <a:latin typeface="Cambria Math" panose="02040503050406030204" pitchFamily="18" charset="0"/>
                                <a:ea typeface="游明朝" panose="02020400000000000000" pitchFamily="18" charset="-128"/>
                                <a:cs typeface="Times New Roman" panose="02020603050405020304" pitchFamily="18" charset="0"/>
                              </a:rPr>
                              <m:t>𝑗</m:t>
                            </m:r>
                          </m:sub>
                          <m:sup>
                            <m:r>
                              <a:rPr lang="en-US" altLang="ja-JP" sz="2400" b="0" i="1">
                                <a:latin typeface="Cambria Math" panose="02040503050406030204" pitchFamily="18" charset="0"/>
                                <a:ea typeface="游明朝" panose="02020400000000000000" pitchFamily="18" charset="-128"/>
                                <a:cs typeface="Times New Roman" panose="02020603050405020304" pitchFamily="18" charset="0"/>
                              </a:rPr>
                              <m:t>𝑟</m:t>
                            </m:r>
                            <m:r>
                              <a:rPr lang="en-US" altLang="ja-JP" sz="2400" b="0" i="1">
                                <a:latin typeface="Cambria Math" panose="02040503050406030204" pitchFamily="18" charset="0"/>
                                <a:ea typeface="游明朝" panose="02020400000000000000" pitchFamily="18" charset="-128"/>
                                <a:cs typeface="Times New Roman" panose="02020603050405020304" pitchFamily="18" charset="0"/>
                              </a:rPr>
                              <m:t>, </m:t>
                            </m:r>
                            <m:r>
                              <a:rPr lang="en-US" altLang="ja-JP" sz="2400" b="0" i="1">
                                <a:latin typeface="Cambria Math" panose="02040503050406030204" pitchFamily="18" charset="0"/>
                                <a:ea typeface="游明朝" panose="02020400000000000000" pitchFamily="18" charset="-128"/>
                                <a:cs typeface="Times New Roman" panose="02020603050405020304" pitchFamily="18" charset="0"/>
                              </a:rPr>
                              <m:t>𝐽𝑃𝑁</m:t>
                            </m:r>
                          </m:sup>
                        </m:sSubSup>
                      </m:e>
                    </m:d>
                    <m:r>
                      <a:rPr lang="en-US" altLang="ja-JP" sz="2400" b="1" i="1">
                        <a:latin typeface="Cambria Math" panose="02040503050406030204" pitchFamily="18" charset="0"/>
                        <a:ea typeface="游明朝" panose="02020400000000000000" pitchFamily="18" charset="-128"/>
                        <a:cs typeface="Times New Roman" panose="02020603050405020304" pitchFamily="18" charset="0"/>
                      </a:rPr>
                      <m:t> </m:t>
                    </m:r>
                  </m:oMath>
                </a14:m>
                <a:r>
                  <a:rPr kumimoji="1" lang="en-US" altLang="ja-JP" sz="2400" dirty="0">
                    <a:latin typeface="Arial" panose="020B0604020202020204" pitchFamily="34" charset="0"/>
                    <a:cs typeface="Arial" panose="020B0604020202020204" pitchFamily="34" charset="0"/>
                  </a:rPr>
                  <a:t>: Final demand vector for Japanese textile consumption </a:t>
                </a:r>
              </a:p>
              <a:p>
                <a:endParaRPr kumimoji="1" lang="ja-JP" altLang="en-US" dirty="0">
                  <a:latin typeface="Arial" panose="020B0604020202020204" pitchFamily="34" charset="0"/>
                  <a:cs typeface="Arial" panose="020B0604020202020204" pitchFamily="34" charset="0"/>
                </a:endParaRPr>
              </a:p>
            </p:txBody>
          </p:sp>
        </mc:Choice>
        <mc:Fallback xmlns="">
          <p:sp>
            <p:nvSpPr>
              <p:cNvPr id="3" name="テキスト ボックス 2">
                <a:extLst>
                  <a:ext uri="{FF2B5EF4-FFF2-40B4-BE49-F238E27FC236}">
                    <a16:creationId xmlns:a16="http://schemas.microsoft.com/office/drawing/2014/main" id="{4F294332-5921-B004-D178-3112FAE0864F}"/>
                  </a:ext>
                </a:extLst>
              </p:cNvPr>
              <p:cNvSpPr txBox="1">
                <a:spLocks noRot="1" noChangeAspect="1" noMove="1" noResize="1" noEditPoints="1" noAdjustHandles="1" noChangeArrowheads="1" noChangeShapeType="1" noTextEdit="1"/>
              </p:cNvSpPr>
              <p:nvPr/>
            </p:nvSpPr>
            <p:spPr>
              <a:xfrm>
                <a:off x="220980" y="2750056"/>
                <a:ext cx="10887287" cy="2414251"/>
              </a:xfrm>
              <a:prstGeom prst="rect">
                <a:avLst/>
              </a:prstGeom>
              <a:blipFill>
                <a:blip r:embed="rId7"/>
                <a:stretch>
                  <a:fillRect l="-168" t="-1768"/>
                </a:stretch>
              </a:blipFill>
            </p:spPr>
            <p:txBody>
              <a:bodyPr/>
              <a:lstStyle/>
              <a:p>
                <a:r>
                  <a:rPr lang="ja-JP" altLang="en-US">
                    <a:noFill/>
                  </a:rPr>
                  <a:t> </a:t>
                </a:r>
              </a:p>
            </p:txBody>
          </p:sp>
        </mc:Fallback>
      </mc:AlternateContent>
      <p:sp>
        <p:nvSpPr>
          <p:cNvPr id="5" name="テキスト ボックス 4">
            <a:extLst>
              <a:ext uri="{FF2B5EF4-FFF2-40B4-BE49-F238E27FC236}">
                <a16:creationId xmlns:a16="http://schemas.microsoft.com/office/drawing/2014/main" id="{623BB03C-E298-F795-DF33-151F85F959C8}"/>
              </a:ext>
            </a:extLst>
          </p:cNvPr>
          <p:cNvSpPr txBox="1"/>
          <p:nvPr/>
        </p:nvSpPr>
        <p:spPr>
          <a:xfrm>
            <a:off x="11283950" y="1874311"/>
            <a:ext cx="1054100" cy="523220"/>
          </a:xfrm>
          <a:prstGeom prst="rect">
            <a:avLst/>
          </a:prstGeom>
          <a:noFill/>
        </p:spPr>
        <p:txBody>
          <a:bodyPr wrap="square" rtlCol="0">
            <a:spAutoFit/>
          </a:bodyPr>
          <a:lstStyle/>
          <a:p>
            <a:r>
              <a:rPr lang="en-US" altLang="ja-JP" sz="2800" dirty="0">
                <a:latin typeface="Arial" panose="020B0604020202020204" pitchFamily="34" charset="0"/>
                <a:cs typeface="Arial" panose="020B0604020202020204" pitchFamily="34" charset="0"/>
              </a:rPr>
              <a:t>(1)</a:t>
            </a:r>
            <a:endParaRPr kumimoji="1" lang="ja-JP" alt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34060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42A073-A084-BAFA-6217-8D963D2BBE40}"/>
            </a:ext>
          </a:extLst>
        </p:cNvPr>
        <p:cNvGrpSpPr/>
        <p:nvPr/>
      </p:nvGrpSpPr>
      <p:grpSpPr>
        <a:xfrm>
          <a:off x="0" y="0"/>
          <a:ext cx="0" cy="0"/>
          <a:chOff x="0" y="0"/>
          <a:chExt cx="0" cy="0"/>
        </a:xfrm>
      </p:grpSpPr>
      <p:sp>
        <p:nvSpPr>
          <p:cNvPr id="4" name="正方形/長方形 3">
            <a:extLst>
              <a:ext uri="{FF2B5EF4-FFF2-40B4-BE49-F238E27FC236}">
                <a16:creationId xmlns:a16="http://schemas.microsoft.com/office/drawing/2014/main" id="{7229073C-95A4-A163-178E-5097997E446E}"/>
              </a:ext>
            </a:extLst>
          </p:cNvPr>
          <p:cNvSpPr/>
          <p:nvPr/>
        </p:nvSpPr>
        <p:spPr>
          <a:xfrm>
            <a:off x="0" y="0"/>
            <a:ext cx="12192000" cy="795307"/>
          </a:xfrm>
          <a:prstGeom prst="rect">
            <a:avLst/>
          </a:prstGeom>
          <a:solidFill>
            <a:srgbClr val="1A3A5C"/>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dirty="0"/>
          </a:p>
        </p:txBody>
      </p:sp>
      <p:sp>
        <p:nvSpPr>
          <p:cNvPr id="2" name="テキスト ボックス 1">
            <a:extLst>
              <a:ext uri="{FF2B5EF4-FFF2-40B4-BE49-F238E27FC236}">
                <a16:creationId xmlns:a16="http://schemas.microsoft.com/office/drawing/2014/main" id="{F635986E-3B65-AA23-97F5-183B8E328CAD}"/>
              </a:ext>
            </a:extLst>
          </p:cNvPr>
          <p:cNvSpPr txBox="1"/>
          <p:nvPr/>
        </p:nvSpPr>
        <p:spPr>
          <a:xfrm>
            <a:off x="111470" y="39770"/>
            <a:ext cx="10451592" cy="1323439"/>
          </a:xfrm>
          <a:prstGeom prst="rect">
            <a:avLst/>
          </a:prstGeom>
          <a:noFill/>
        </p:spPr>
        <p:txBody>
          <a:bodyPr wrap="square" rtlCol="0">
            <a:spAutoFit/>
          </a:bodyPr>
          <a:lstStyle/>
          <a:p>
            <a:r>
              <a:rPr lang="en-US" altLang="ja-JP" sz="4000" dirty="0">
                <a:latin typeface="Times New Roman" panose="02020603050405020304" pitchFamily="18" charset="0"/>
                <a:cs typeface="Times New Roman" panose="02020603050405020304" pitchFamily="18" charset="0"/>
              </a:rPr>
              <a:t> </a:t>
            </a:r>
            <a:r>
              <a:rPr lang="en-US" altLang="ja-JP" sz="4000" kern="100" dirty="0">
                <a:solidFill>
                  <a:schemeClr val="bg1"/>
                </a:solidFill>
                <a:latin typeface="Arial" panose="020B0604020202020204" pitchFamily="34" charset="0"/>
                <a:ea typeface="游明朝" panose="02020400000000000000" pitchFamily="18" charset="-128"/>
                <a:cs typeface="Arial" panose="020B0604020202020204" pitchFamily="34" charset="0"/>
              </a:rPr>
              <a:t>Methods</a:t>
            </a:r>
            <a:r>
              <a:rPr lang="ja-JP" altLang="en-US" sz="4000" kern="100" dirty="0">
                <a:solidFill>
                  <a:schemeClr val="bg1"/>
                </a:solidFill>
                <a:latin typeface="Arial" panose="020B0604020202020204" pitchFamily="34" charset="0"/>
                <a:ea typeface="游明朝" panose="02020400000000000000" pitchFamily="18" charset="-128"/>
                <a:cs typeface="Arial" panose="020B0604020202020204" pitchFamily="34" charset="0"/>
              </a:rPr>
              <a:t>　</a:t>
            </a:r>
            <a:r>
              <a:rPr lang="en-US" altLang="ja-JP" sz="4000" kern="100" dirty="0">
                <a:solidFill>
                  <a:schemeClr val="bg1"/>
                </a:solidFill>
                <a:latin typeface="Arial" panose="020B0604020202020204" pitchFamily="34" charset="0"/>
                <a:ea typeface="游明朝" panose="02020400000000000000" pitchFamily="18" charset="-128"/>
                <a:cs typeface="Arial" panose="020B0604020202020204" pitchFamily="34" charset="0"/>
              </a:rPr>
              <a:t>―</a:t>
            </a:r>
            <a:r>
              <a:rPr lang="en-US" altLang="ja-JP" sz="4000" dirty="0">
                <a:solidFill>
                  <a:schemeClr val="bg1"/>
                </a:solidFill>
                <a:latin typeface="Arial" panose="020B0604020202020204" pitchFamily="34" charset="0"/>
                <a:cs typeface="Arial" panose="020B0604020202020204" pitchFamily="34" charset="0"/>
              </a:rPr>
              <a:t>Data―</a:t>
            </a:r>
            <a:r>
              <a:rPr lang="en-US" altLang="ja-JP" sz="4000" kern="100" dirty="0">
                <a:solidFill>
                  <a:schemeClr val="bg1"/>
                </a:solidFill>
                <a:effectLst/>
                <a:latin typeface="Arial" panose="020B0604020202020204" pitchFamily="34" charset="0"/>
                <a:ea typeface="游明朝" panose="02020400000000000000" pitchFamily="18" charset="-128"/>
                <a:cs typeface="Arial" panose="020B0604020202020204" pitchFamily="34" charset="0"/>
              </a:rPr>
              <a:t> </a:t>
            </a:r>
            <a:endParaRPr lang="ja-JP" altLang="ja-JP" sz="3600" kern="100" dirty="0">
              <a:solidFill>
                <a:schemeClr val="bg1"/>
              </a:solidFill>
              <a:effectLst/>
              <a:latin typeface="Arial" panose="020B0604020202020204" pitchFamily="34" charset="0"/>
              <a:ea typeface="游明朝" panose="02020400000000000000" pitchFamily="18" charset="-128"/>
              <a:cs typeface="Arial" panose="020B0604020202020204" pitchFamily="34" charset="0"/>
            </a:endParaRPr>
          </a:p>
          <a:p>
            <a:endParaRPr kumimoji="1" lang="ja-JP" altLang="en-US" sz="4000" dirty="0">
              <a:latin typeface="Times New Roman" panose="02020603050405020304" pitchFamily="18" charset="0"/>
              <a:cs typeface="Times New Roman" panose="02020603050405020304" pitchFamily="18" charset="0"/>
            </a:endParaRPr>
          </a:p>
        </p:txBody>
      </p:sp>
      <p:sp>
        <p:nvSpPr>
          <p:cNvPr id="3" name="テキスト ボックス 2">
            <a:extLst>
              <a:ext uri="{FF2B5EF4-FFF2-40B4-BE49-F238E27FC236}">
                <a16:creationId xmlns:a16="http://schemas.microsoft.com/office/drawing/2014/main" id="{7F3D8567-8DCB-66B6-4767-03729A89AF6C}"/>
              </a:ext>
            </a:extLst>
          </p:cNvPr>
          <p:cNvSpPr txBox="1"/>
          <p:nvPr/>
        </p:nvSpPr>
        <p:spPr>
          <a:xfrm>
            <a:off x="11535831" y="105265"/>
            <a:ext cx="917448" cy="584775"/>
          </a:xfrm>
          <a:prstGeom prst="rect">
            <a:avLst/>
          </a:prstGeom>
          <a:noFill/>
        </p:spPr>
        <p:txBody>
          <a:bodyPr wrap="square" rtlCol="0">
            <a:spAutoFit/>
          </a:bodyPr>
          <a:lstStyle/>
          <a:p>
            <a:r>
              <a:rPr kumimoji="1" lang="en-US" altLang="ja-JP" sz="3200" dirty="0">
                <a:solidFill>
                  <a:schemeClr val="bg1"/>
                </a:solidFill>
                <a:latin typeface="Arial" panose="020B0604020202020204" pitchFamily="34" charset="0"/>
                <a:cs typeface="Arial" panose="020B0604020202020204" pitchFamily="34" charset="0"/>
              </a:rPr>
              <a:t>10</a:t>
            </a:r>
            <a:endParaRPr kumimoji="1" lang="ja-JP" altLang="en-US" sz="3200" dirty="0">
              <a:solidFill>
                <a:schemeClr val="bg1"/>
              </a:solidFill>
              <a:latin typeface="Arial" panose="020B0604020202020204" pitchFamily="34" charset="0"/>
              <a:cs typeface="Arial" panose="020B0604020202020204" pitchFamily="34" charset="0"/>
            </a:endParaRPr>
          </a:p>
        </p:txBody>
      </p:sp>
      <p:sp>
        <p:nvSpPr>
          <p:cNvPr id="11" name="テキスト ボックス 10">
            <a:extLst>
              <a:ext uri="{FF2B5EF4-FFF2-40B4-BE49-F238E27FC236}">
                <a16:creationId xmlns:a16="http://schemas.microsoft.com/office/drawing/2014/main" id="{0B78C91F-F8FA-887B-BFC6-6827F2F6420D}"/>
              </a:ext>
            </a:extLst>
          </p:cNvPr>
          <p:cNvSpPr txBox="1"/>
          <p:nvPr/>
        </p:nvSpPr>
        <p:spPr>
          <a:xfrm>
            <a:off x="4728972" y="10109216"/>
            <a:ext cx="5175504" cy="369332"/>
          </a:xfrm>
          <a:prstGeom prst="rect">
            <a:avLst/>
          </a:prstGeom>
          <a:noFill/>
        </p:spPr>
        <p:txBody>
          <a:bodyPr wrap="square" rtlCol="0">
            <a:spAutoFit/>
          </a:bodyPr>
          <a:lstStyle/>
          <a:p>
            <a:endParaRPr kumimoji="1" lang="ja-JP" altLang="en-US" dirty="0"/>
          </a:p>
        </p:txBody>
      </p:sp>
      <p:sp>
        <p:nvSpPr>
          <p:cNvPr id="5" name="四角形: 角を丸くする 4">
            <a:extLst>
              <a:ext uri="{FF2B5EF4-FFF2-40B4-BE49-F238E27FC236}">
                <a16:creationId xmlns:a16="http://schemas.microsoft.com/office/drawing/2014/main" id="{681B25FE-097F-387D-1F5D-CF14690E2412}"/>
              </a:ext>
            </a:extLst>
          </p:cNvPr>
          <p:cNvSpPr/>
          <p:nvPr/>
        </p:nvSpPr>
        <p:spPr>
          <a:xfrm>
            <a:off x="96482" y="1005164"/>
            <a:ext cx="5749834" cy="5636936"/>
          </a:xfrm>
          <a:prstGeom prst="roundRect">
            <a:avLst>
              <a:gd name="adj" fmla="val 7444"/>
            </a:avLst>
          </a:prstGeom>
          <a:solidFill>
            <a:srgbClr val="F5F4ED"/>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四角形: 角を丸くする 5">
            <a:extLst>
              <a:ext uri="{FF2B5EF4-FFF2-40B4-BE49-F238E27FC236}">
                <a16:creationId xmlns:a16="http://schemas.microsoft.com/office/drawing/2014/main" id="{EDE661EE-A3A1-0E00-169B-0EAA41D15AF1}"/>
              </a:ext>
            </a:extLst>
          </p:cNvPr>
          <p:cNvSpPr/>
          <p:nvPr/>
        </p:nvSpPr>
        <p:spPr>
          <a:xfrm>
            <a:off x="6010022" y="1031622"/>
            <a:ext cx="6070508" cy="3944639"/>
          </a:xfrm>
          <a:prstGeom prst="roundRect">
            <a:avLst>
              <a:gd name="adj" fmla="val 8731"/>
            </a:avLst>
          </a:prstGeom>
          <a:solidFill>
            <a:srgbClr val="F5F4ED"/>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13" name="直線コネクタ 12">
            <a:extLst>
              <a:ext uri="{FF2B5EF4-FFF2-40B4-BE49-F238E27FC236}">
                <a16:creationId xmlns:a16="http://schemas.microsoft.com/office/drawing/2014/main" id="{5FA277B6-5FD6-7B93-D85A-13D8B6E0E6FF}"/>
              </a:ext>
            </a:extLst>
          </p:cNvPr>
          <p:cNvCxnSpPr>
            <a:cxnSpLocks/>
          </p:cNvCxnSpPr>
          <p:nvPr/>
        </p:nvCxnSpPr>
        <p:spPr>
          <a:xfrm>
            <a:off x="558800" y="2184400"/>
            <a:ext cx="4787900" cy="0"/>
          </a:xfrm>
          <a:prstGeom prst="line">
            <a:avLst/>
          </a:prstGeom>
          <a:ln>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cxnSp>
        <p:nvCxnSpPr>
          <p:cNvPr id="16" name="直線コネクタ 15">
            <a:extLst>
              <a:ext uri="{FF2B5EF4-FFF2-40B4-BE49-F238E27FC236}">
                <a16:creationId xmlns:a16="http://schemas.microsoft.com/office/drawing/2014/main" id="{CB479BF9-2CE0-7FE2-4DCA-4577CC483C02}"/>
              </a:ext>
            </a:extLst>
          </p:cNvPr>
          <p:cNvCxnSpPr>
            <a:cxnSpLocks/>
          </p:cNvCxnSpPr>
          <p:nvPr/>
        </p:nvCxnSpPr>
        <p:spPr>
          <a:xfrm>
            <a:off x="558800" y="3022600"/>
            <a:ext cx="4787900" cy="0"/>
          </a:xfrm>
          <a:prstGeom prst="line">
            <a:avLst/>
          </a:prstGeom>
          <a:ln>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cxnSp>
        <p:nvCxnSpPr>
          <p:cNvPr id="17" name="直線コネクタ 16">
            <a:extLst>
              <a:ext uri="{FF2B5EF4-FFF2-40B4-BE49-F238E27FC236}">
                <a16:creationId xmlns:a16="http://schemas.microsoft.com/office/drawing/2014/main" id="{6D136F28-4598-8542-56AA-9A55DCF86213}"/>
              </a:ext>
            </a:extLst>
          </p:cNvPr>
          <p:cNvCxnSpPr>
            <a:cxnSpLocks/>
          </p:cNvCxnSpPr>
          <p:nvPr/>
        </p:nvCxnSpPr>
        <p:spPr>
          <a:xfrm>
            <a:off x="558800" y="3860800"/>
            <a:ext cx="4787900" cy="0"/>
          </a:xfrm>
          <a:prstGeom prst="line">
            <a:avLst/>
          </a:prstGeom>
          <a:ln>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cxnSp>
        <p:nvCxnSpPr>
          <p:cNvPr id="18" name="直線コネクタ 17">
            <a:extLst>
              <a:ext uri="{FF2B5EF4-FFF2-40B4-BE49-F238E27FC236}">
                <a16:creationId xmlns:a16="http://schemas.microsoft.com/office/drawing/2014/main" id="{A98FEB07-E991-C6B9-361C-39C05A384973}"/>
              </a:ext>
            </a:extLst>
          </p:cNvPr>
          <p:cNvCxnSpPr>
            <a:cxnSpLocks/>
          </p:cNvCxnSpPr>
          <p:nvPr/>
        </p:nvCxnSpPr>
        <p:spPr>
          <a:xfrm>
            <a:off x="558800" y="4699000"/>
            <a:ext cx="4787900" cy="0"/>
          </a:xfrm>
          <a:prstGeom prst="line">
            <a:avLst/>
          </a:prstGeom>
          <a:ln>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cxnSp>
        <p:nvCxnSpPr>
          <p:cNvPr id="19" name="直線コネクタ 18">
            <a:extLst>
              <a:ext uri="{FF2B5EF4-FFF2-40B4-BE49-F238E27FC236}">
                <a16:creationId xmlns:a16="http://schemas.microsoft.com/office/drawing/2014/main" id="{F9BA0233-71B8-9826-F181-0F7AA1526AC8}"/>
              </a:ext>
            </a:extLst>
          </p:cNvPr>
          <p:cNvCxnSpPr>
            <a:cxnSpLocks/>
          </p:cNvCxnSpPr>
          <p:nvPr/>
        </p:nvCxnSpPr>
        <p:spPr>
          <a:xfrm>
            <a:off x="6541971" y="2184400"/>
            <a:ext cx="5210475" cy="0"/>
          </a:xfrm>
          <a:prstGeom prst="line">
            <a:avLst/>
          </a:prstGeom>
          <a:ln>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cxnSp>
        <p:nvCxnSpPr>
          <p:cNvPr id="21" name="直線コネクタ 20">
            <a:extLst>
              <a:ext uri="{FF2B5EF4-FFF2-40B4-BE49-F238E27FC236}">
                <a16:creationId xmlns:a16="http://schemas.microsoft.com/office/drawing/2014/main" id="{5E04328E-8ACC-3D3B-E169-CE1F027CA8B6}"/>
              </a:ext>
            </a:extLst>
          </p:cNvPr>
          <p:cNvCxnSpPr>
            <a:cxnSpLocks/>
          </p:cNvCxnSpPr>
          <p:nvPr/>
        </p:nvCxnSpPr>
        <p:spPr>
          <a:xfrm>
            <a:off x="6705600" y="3860800"/>
            <a:ext cx="4787900" cy="0"/>
          </a:xfrm>
          <a:prstGeom prst="line">
            <a:avLst/>
          </a:prstGeom>
          <a:ln>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cxnSp>
        <p:nvCxnSpPr>
          <p:cNvPr id="23" name="直線コネクタ 22">
            <a:extLst>
              <a:ext uri="{FF2B5EF4-FFF2-40B4-BE49-F238E27FC236}">
                <a16:creationId xmlns:a16="http://schemas.microsoft.com/office/drawing/2014/main" id="{F2677B3C-1379-90A7-5A7B-38E497D9008C}"/>
              </a:ext>
            </a:extLst>
          </p:cNvPr>
          <p:cNvCxnSpPr>
            <a:cxnSpLocks/>
          </p:cNvCxnSpPr>
          <p:nvPr/>
        </p:nvCxnSpPr>
        <p:spPr>
          <a:xfrm>
            <a:off x="558800" y="5549900"/>
            <a:ext cx="4787900" cy="0"/>
          </a:xfrm>
          <a:prstGeom prst="line">
            <a:avLst/>
          </a:prstGeom>
          <a:ln>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cxnSp>
        <p:nvCxnSpPr>
          <p:cNvPr id="24" name="直線コネクタ 23">
            <a:extLst>
              <a:ext uri="{FF2B5EF4-FFF2-40B4-BE49-F238E27FC236}">
                <a16:creationId xmlns:a16="http://schemas.microsoft.com/office/drawing/2014/main" id="{C9F198FE-C1CE-8D37-6C6E-56EDEF52B67F}"/>
              </a:ext>
            </a:extLst>
          </p:cNvPr>
          <p:cNvCxnSpPr>
            <a:cxnSpLocks/>
          </p:cNvCxnSpPr>
          <p:nvPr/>
        </p:nvCxnSpPr>
        <p:spPr>
          <a:xfrm>
            <a:off x="558800" y="6400800"/>
            <a:ext cx="4787900" cy="0"/>
          </a:xfrm>
          <a:prstGeom prst="line">
            <a:avLst/>
          </a:prstGeom>
          <a:ln>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sp>
        <p:nvSpPr>
          <p:cNvPr id="7" name="テキスト ボックス 6">
            <a:extLst>
              <a:ext uri="{FF2B5EF4-FFF2-40B4-BE49-F238E27FC236}">
                <a16:creationId xmlns:a16="http://schemas.microsoft.com/office/drawing/2014/main" id="{83628E37-E030-B367-E19C-A0E50A7509DE}"/>
              </a:ext>
            </a:extLst>
          </p:cNvPr>
          <p:cNvSpPr txBox="1"/>
          <p:nvPr/>
        </p:nvSpPr>
        <p:spPr>
          <a:xfrm>
            <a:off x="2140222" y="1075023"/>
            <a:ext cx="1517378" cy="400110"/>
          </a:xfrm>
          <a:prstGeom prst="rect">
            <a:avLst/>
          </a:prstGeom>
          <a:noFill/>
          <a:ln w="28575">
            <a:solidFill>
              <a:schemeClr val="tx1"/>
            </a:solidFill>
          </a:ln>
        </p:spPr>
        <p:txBody>
          <a:bodyPr wrap="square" rtlCol="0">
            <a:spAutoFit/>
          </a:bodyPr>
          <a:lstStyle/>
          <a:p>
            <a:r>
              <a:rPr kumimoji="1" lang="en-US" altLang="ja-JP" sz="2000" b="1" dirty="0">
                <a:latin typeface="Arial" panose="020B0604020202020204" pitchFamily="34" charset="0"/>
                <a:cs typeface="Arial" panose="020B0604020202020204" pitchFamily="34" charset="0"/>
              </a:rPr>
              <a:t>ADB-MRIO</a:t>
            </a:r>
            <a:endParaRPr kumimoji="1" lang="ja-JP" altLang="en-US" sz="2000" b="1" dirty="0">
              <a:latin typeface="Arial" panose="020B0604020202020204" pitchFamily="34" charset="0"/>
              <a:cs typeface="Arial" panose="020B0604020202020204" pitchFamily="34" charset="0"/>
            </a:endParaRPr>
          </a:p>
        </p:txBody>
      </p:sp>
      <p:sp>
        <p:nvSpPr>
          <p:cNvPr id="8" name="テキスト ボックス 7">
            <a:extLst>
              <a:ext uri="{FF2B5EF4-FFF2-40B4-BE49-F238E27FC236}">
                <a16:creationId xmlns:a16="http://schemas.microsoft.com/office/drawing/2014/main" id="{2A15376B-2182-9CF9-A886-39D992DD338F}"/>
              </a:ext>
            </a:extLst>
          </p:cNvPr>
          <p:cNvSpPr txBox="1"/>
          <p:nvPr/>
        </p:nvSpPr>
        <p:spPr>
          <a:xfrm>
            <a:off x="558800" y="1434715"/>
            <a:ext cx="5175504" cy="707886"/>
          </a:xfrm>
          <a:prstGeom prst="rect">
            <a:avLst/>
          </a:prstGeom>
          <a:noFill/>
        </p:spPr>
        <p:txBody>
          <a:bodyPr wrap="square" rtlCol="0">
            <a:spAutoFit/>
          </a:bodyPr>
          <a:lstStyle/>
          <a:p>
            <a:r>
              <a:rPr kumimoji="1" lang="en-US" altLang="ja-JP" sz="2000" dirty="0">
                <a:latin typeface="Arial" panose="020B0604020202020204" pitchFamily="34" charset="0"/>
                <a:cs typeface="Arial" panose="020B0604020202020204" pitchFamily="34" charset="0"/>
              </a:rPr>
              <a:t>Asian-development </a:t>
            </a:r>
            <a:r>
              <a:rPr lang="en-US" altLang="ja-JP" sz="2000" dirty="0">
                <a:latin typeface="Arial" panose="020B0604020202020204" pitchFamily="34" charset="0"/>
                <a:cs typeface="Arial" panose="020B0604020202020204" pitchFamily="34" charset="0"/>
              </a:rPr>
              <a:t>b</a:t>
            </a:r>
            <a:r>
              <a:rPr kumimoji="1" lang="en-US" altLang="ja-JP" sz="2000" dirty="0">
                <a:latin typeface="Arial" panose="020B0604020202020204" pitchFamily="34" charset="0"/>
                <a:cs typeface="Arial" panose="020B0604020202020204" pitchFamily="34" charset="0"/>
              </a:rPr>
              <a:t>ank </a:t>
            </a:r>
            <a:r>
              <a:rPr lang="en-US" altLang="ja-JP" sz="2000" dirty="0">
                <a:latin typeface="Arial" panose="020B0604020202020204" pitchFamily="34" charset="0"/>
                <a:cs typeface="Arial" panose="020B0604020202020204" pitchFamily="34" charset="0"/>
              </a:rPr>
              <a:t>m</a:t>
            </a:r>
            <a:r>
              <a:rPr kumimoji="1" lang="en-US" altLang="ja-JP" sz="2000" dirty="0">
                <a:latin typeface="Arial" panose="020B0604020202020204" pitchFamily="34" charset="0"/>
                <a:cs typeface="Arial" panose="020B0604020202020204" pitchFamily="34" charset="0"/>
              </a:rPr>
              <a:t>ulti-regional input-output table</a:t>
            </a:r>
            <a:endParaRPr kumimoji="1" lang="ja-JP" altLang="en-US" sz="2000" dirty="0">
              <a:latin typeface="Arial" panose="020B0604020202020204" pitchFamily="34" charset="0"/>
              <a:cs typeface="Arial" panose="020B0604020202020204" pitchFamily="34" charset="0"/>
            </a:endParaRPr>
          </a:p>
        </p:txBody>
      </p:sp>
      <p:sp>
        <p:nvSpPr>
          <p:cNvPr id="12" name="テキスト ボックス 11">
            <a:extLst>
              <a:ext uri="{FF2B5EF4-FFF2-40B4-BE49-F238E27FC236}">
                <a16:creationId xmlns:a16="http://schemas.microsoft.com/office/drawing/2014/main" id="{7D81FC62-1181-A352-0D95-1D4EC2A96AD0}"/>
              </a:ext>
            </a:extLst>
          </p:cNvPr>
          <p:cNvSpPr txBox="1"/>
          <p:nvPr/>
        </p:nvSpPr>
        <p:spPr>
          <a:xfrm>
            <a:off x="6267364" y="1132406"/>
            <a:ext cx="5555824" cy="400110"/>
          </a:xfrm>
          <a:prstGeom prst="rect">
            <a:avLst/>
          </a:prstGeom>
          <a:noFill/>
          <a:ln w="28575">
            <a:solidFill>
              <a:schemeClr val="tx1"/>
            </a:solidFill>
          </a:ln>
        </p:spPr>
        <p:txBody>
          <a:bodyPr wrap="square">
            <a:spAutoFit/>
          </a:bodyPr>
          <a:lstStyle/>
          <a:p>
            <a:r>
              <a:rPr kumimoji="1" lang="en-US" altLang="ja-JP" sz="2000" b="1" dirty="0">
                <a:latin typeface="Arial" panose="020B0604020202020204" pitchFamily="34" charset="0"/>
                <a:cs typeface="Arial" panose="020B0604020202020204" pitchFamily="34" charset="0"/>
              </a:rPr>
              <a:t>IEA-</a:t>
            </a:r>
            <a:r>
              <a:rPr lang="en-US" altLang="ja-JP" sz="2000" b="1" dirty="0">
                <a:latin typeface="Arial" panose="020B0604020202020204" pitchFamily="34" charset="0"/>
                <a:cs typeface="Arial" panose="020B0604020202020204" pitchFamily="34" charset="0"/>
              </a:rPr>
              <a:t>Greenhouse gas emissions from energy </a:t>
            </a:r>
          </a:p>
        </p:txBody>
      </p:sp>
      <p:cxnSp>
        <p:nvCxnSpPr>
          <p:cNvPr id="27" name="直線コネクタ 26">
            <a:extLst>
              <a:ext uri="{FF2B5EF4-FFF2-40B4-BE49-F238E27FC236}">
                <a16:creationId xmlns:a16="http://schemas.microsoft.com/office/drawing/2014/main" id="{C03313F0-A052-18B3-9286-182A471D01CA}"/>
              </a:ext>
            </a:extLst>
          </p:cNvPr>
          <p:cNvCxnSpPr>
            <a:cxnSpLocks/>
          </p:cNvCxnSpPr>
          <p:nvPr/>
        </p:nvCxnSpPr>
        <p:spPr>
          <a:xfrm>
            <a:off x="6541971" y="3020461"/>
            <a:ext cx="5210475" cy="0"/>
          </a:xfrm>
          <a:prstGeom prst="line">
            <a:avLst/>
          </a:prstGeom>
          <a:ln>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cxnSp>
        <p:nvCxnSpPr>
          <p:cNvPr id="28" name="直線コネクタ 27">
            <a:extLst>
              <a:ext uri="{FF2B5EF4-FFF2-40B4-BE49-F238E27FC236}">
                <a16:creationId xmlns:a16="http://schemas.microsoft.com/office/drawing/2014/main" id="{CEB9CE04-344A-046B-AD78-A4B799CD9AFE}"/>
              </a:ext>
            </a:extLst>
          </p:cNvPr>
          <p:cNvCxnSpPr>
            <a:cxnSpLocks/>
          </p:cNvCxnSpPr>
          <p:nvPr/>
        </p:nvCxnSpPr>
        <p:spPr>
          <a:xfrm>
            <a:off x="6541971" y="3856522"/>
            <a:ext cx="5210475" cy="0"/>
          </a:xfrm>
          <a:prstGeom prst="line">
            <a:avLst/>
          </a:prstGeom>
          <a:ln>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cxnSp>
        <p:nvCxnSpPr>
          <p:cNvPr id="29" name="直線コネクタ 28">
            <a:extLst>
              <a:ext uri="{FF2B5EF4-FFF2-40B4-BE49-F238E27FC236}">
                <a16:creationId xmlns:a16="http://schemas.microsoft.com/office/drawing/2014/main" id="{FAA3C7B6-B8F2-711F-35E4-8D67FE3EB20E}"/>
              </a:ext>
            </a:extLst>
          </p:cNvPr>
          <p:cNvCxnSpPr>
            <a:cxnSpLocks/>
          </p:cNvCxnSpPr>
          <p:nvPr/>
        </p:nvCxnSpPr>
        <p:spPr>
          <a:xfrm>
            <a:off x="6541971" y="4699000"/>
            <a:ext cx="5210475" cy="0"/>
          </a:xfrm>
          <a:prstGeom prst="line">
            <a:avLst/>
          </a:prstGeom>
          <a:ln>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sp>
        <p:nvSpPr>
          <p:cNvPr id="32" name="テキスト ボックス 31">
            <a:extLst>
              <a:ext uri="{FF2B5EF4-FFF2-40B4-BE49-F238E27FC236}">
                <a16:creationId xmlns:a16="http://schemas.microsoft.com/office/drawing/2014/main" id="{1B8D14E6-EB08-B033-B2ED-17456F3D5A2E}"/>
              </a:ext>
            </a:extLst>
          </p:cNvPr>
          <p:cNvSpPr txBox="1"/>
          <p:nvPr/>
        </p:nvSpPr>
        <p:spPr>
          <a:xfrm>
            <a:off x="6494312" y="1637784"/>
            <a:ext cx="3688129" cy="400110"/>
          </a:xfrm>
          <a:prstGeom prst="rect">
            <a:avLst/>
          </a:prstGeom>
          <a:noFill/>
        </p:spPr>
        <p:txBody>
          <a:bodyPr wrap="square" rtlCol="0">
            <a:spAutoFit/>
          </a:bodyPr>
          <a:lstStyle/>
          <a:p>
            <a:r>
              <a:rPr kumimoji="1" lang="en-US" altLang="ja-JP" sz="2000" dirty="0">
                <a:latin typeface="Arial" panose="020B0604020202020204" pitchFamily="34" charset="0"/>
                <a:cs typeface="Arial" panose="020B0604020202020204" pitchFamily="34" charset="0"/>
              </a:rPr>
              <a:t>International energy agency  </a:t>
            </a:r>
            <a:endParaRPr kumimoji="1" lang="ja-JP" altLang="en-US" sz="2000" dirty="0">
              <a:latin typeface="Arial" panose="020B0604020202020204" pitchFamily="34" charset="0"/>
              <a:cs typeface="Arial" panose="020B0604020202020204" pitchFamily="34" charset="0"/>
            </a:endParaRPr>
          </a:p>
        </p:txBody>
      </p:sp>
      <p:sp>
        <p:nvSpPr>
          <p:cNvPr id="33" name="テキスト ボックス 32">
            <a:extLst>
              <a:ext uri="{FF2B5EF4-FFF2-40B4-BE49-F238E27FC236}">
                <a16:creationId xmlns:a16="http://schemas.microsoft.com/office/drawing/2014/main" id="{97ED397B-C4BF-A148-A097-A29ACDE27BD8}"/>
              </a:ext>
            </a:extLst>
          </p:cNvPr>
          <p:cNvSpPr txBox="1"/>
          <p:nvPr/>
        </p:nvSpPr>
        <p:spPr>
          <a:xfrm>
            <a:off x="558798" y="2603130"/>
            <a:ext cx="4411133" cy="400110"/>
          </a:xfrm>
          <a:prstGeom prst="rect">
            <a:avLst/>
          </a:prstGeom>
          <a:noFill/>
        </p:spPr>
        <p:txBody>
          <a:bodyPr wrap="square" rtlCol="0">
            <a:spAutoFit/>
          </a:bodyPr>
          <a:lstStyle/>
          <a:p>
            <a:r>
              <a:rPr kumimoji="1" lang="en-US" altLang="ja-JP" sz="2000" dirty="0">
                <a:latin typeface="Arial" panose="020B0604020202020204" pitchFamily="34" charset="0"/>
                <a:cs typeface="Arial" panose="020B0604020202020204" pitchFamily="34" charset="0"/>
              </a:rPr>
              <a:t>63 regions (62 countries + other)</a:t>
            </a:r>
            <a:endParaRPr kumimoji="1" lang="ja-JP" altLang="en-US" sz="2000" dirty="0">
              <a:latin typeface="Arial" panose="020B0604020202020204" pitchFamily="34" charset="0"/>
              <a:cs typeface="Arial" panose="020B0604020202020204" pitchFamily="34" charset="0"/>
            </a:endParaRPr>
          </a:p>
        </p:txBody>
      </p:sp>
      <p:sp>
        <p:nvSpPr>
          <p:cNvPr id="34" name="テキスト ボックス 33">
            <a:extLst>
              <a:ext uri="{FF2B5EF4-FFF2-40B4-BE49-F238E27FC236}">
                <a16:creationId xmlns:a16="http://schemas.microsoft.com/office/drawing/2014/main" id="{864EECC5-8039-0AE6-3487-DDBB8F3D89B5}"/>
              </a:ext>
            </a:extLst>
          </p:cNvPr>
          <p:cNvSpPr txBox="1"/>
          <p:nvPr/>
        </p:nvSpPr>
        <p:spPr>
          <a:xfrm>
            <a:off x="558798" y="3438926"/>
            <a:ext cx="4411133" cy="400110"/>
          </a:xfrm>
          <a:prstGeom prst="rect">
            <a:avLst/>
          </a:prstGeom>
          <a:noFill/>
        </p:spPr>
        <p:txBody>
          <a:bodyPr wrap="square" rtlCol="0">
            <a:spAutoFit/>
          </a:bodyPr>
          <a:lstStyle/>
          <a:p>
            <a:r>
              <a:rPr lang="en-US" altLang="ja-JP" sz="2000" dirty="0">
                <a:latin typeface="Arial" panose="020B0604020202020204" pitchFamily="34" charset="0"/>
                <a:cs typeface="Arial" panose="020B0604020202020204" pitchFamily="34" charset="0"/>
              </a:rPr>
              <a:t>35 industrial sectors</a:t>
            </a:r>
            <a:endParaRPr kumimoji="1" lang="ja-JP" altLang="en-US" sz="2000" dirty="0">
              <a:latin typeface="Arial" panose="020B0604020202020204" pitchFamily="34" charset="0"/>
              <a:cs typeface="Arial" panose="020B0604020202020204" pitchFamily="34" charset="0"/>
            </a:endParaRPr>
          </a:p>
        </p:txBody>
      </p:sp>
      <p:sp>
        <p:nvSpPr>
          <p:cNvPr id="35" name="テキスト ボックス 34">
            <a:extLst>
              <a:ext uri="{FF2B5EF4-FFF2-40B4-BE49-F238E27FC236}">
                <a16:creationId xmlns:a16="http://schemas.microsoft.com/office/drawing/2014/main" id="{B5B908A8-EBEF-6DA7-6470-280569BA88C9}"/>
              </a:ext>
            </a:extLst>
          </p:cNvPr>
          <p:cNvSpPr txBox="1"/>
          <p:nvPr/>
        </p:nvSpPr>
        <p:spPr>
          <a:xfrm>
            <a:off x="558797" y="4288378"/>
            <a:ext cx="4411133" cy="400110"/>
          </a:xfrm>
          <a:prstGeom prst="rect">
            <a:avLst/>
          </a:prstGeom>
          <a:noFill/>
        </p:spPr>
        <p:txBody>
          <a:bodyPr wrap="square" rtlCol="0">
            <a:spAutoFit/>
          </a:bodyPr>
          <a:lstStyle/>
          <a:p>
            <a:r>
              <a:rPr kumimoji="1" lang="en-US" altLang="ja-JP" sz="2000" dirty="0">
                <a:latin typeface="Arial" panose="020B0604020202020204" pitchFamily="34" charset="0"/>
                <a:cs typeface="Arial" panose="020B0604020202020204" pitchFamily="34" charset="0"/>
              </a:rPr>
              <a:t>2007-2021</a:t>
            </a:r>
            <a:endParaRPr kumimoji="1" lang="ja-JP" altLang="en-US" sz="2000" dirty="0">
              <a:latin typeface="Arial" panose="020B0604020202020204" pitchFamily="34" charset="0"/>
              <a:cs typeface="Arial" panose="020B0604020202020204" pitchFamily="34" charset="0"/>
            </a:endParaRPr>
          </a:p>
        </p:txBody>
      </p:sp>
      <p:sp>
        <p:nvSpPr>
          <p:cNvPr id="36" name="テキスト ボックス 35">
            <a:extLst>
              <a:ext uri="{FF2B5EF4-FFF2-40B4-BE49-F238E27FC236}">
                <a16:creationId xmlns:a16="http://schemas.microsoft.com/office/drawing/2014/main" id="{C39A2D49-63F9-4D86-D1D8-FE3B023B1813}"/>
              </a:ext>
            </a:extLst>
          </p:cNvPr>
          <p:cNvSpPr txBox="1"/>
          <p:nvPr/>
        </p:nvSpPr>
        <p:spPr>
          <a:xfrm>
            <a:off x="558797" y="5130430"/>
            <a:ext cx="4411133" cy="400110"/>
          </a:xfrm>
          <a:prstGeom prst="rect">
            <a:avLst/>
          </a:prstGeom>
          <a:noFill/>
        </p:spPr>
        <p:txBody>
          <a:bodyPr wrap="square" rtlCol="0">
            <a:spAutoFit/>
          </a:bodyPr>
          <a:lstStyle/>
          <a:p>
            <a:r>
              <a:rPr lang="en-US" altLang="ja-JP" sz="2000" dirty="0">
                <a:latin typeface="Arial" panose="020B0604020202020204" pitchFamily="34" charset="0"/>
                <a:cs typeface="Arial" panose="020B0604020202020204" pitchFamily="34" charset="0"/>
              </a:rPr>
              <a:t>2010 (price- adjusted)</a:t>
            </a:r>
            <a:endParaRPr kumimoji="1" lang="ja-JP" altLang="en-US" sz="2000" dirty="0">
              <a:latin typeface="Arial" panose="020B0604020202020204" pitchFamily="34" charset="0"/>
              <a:cs typeface="Arial" panose="020B0604020202020204" pitchFamily="34" charset="0"/>
            </a:endParaRPr>
          </a:p>
        </p:txBody>
      </p:sp>
      <p:sp>
        <p:nvSpPr>
          <p:cNvPr id="37" name="テキスト ボックス 36">
            <a:extLst>
              <a:ext uri="{FF2B5EF4-FFF2-40B4-BE49-F238E27FC236}">
                <a16:creationId xmlns:a16="http://schemas.microsoft.com/office/drawing/2014/main" id="{E2515B79-FE8F-4EAA-7B1F-3EB63492320F}"/>
              </a:ext>
            </a:extLst>
          </p:cNvPr>
          <p:cNvSpPr txBox="1"/>
          <p:nvPr/>
        </p:nvSpPr>
        <p:spPr>
          <a:xfrm>
            <a:off x="558797" y="5966442"/>
            <a:ext cx="2192866" cy="400110"/>
          </a:xfrm>
          <a:prstGeom prst="rect">
            <a:avLst/>
          </a:prstGeom>
          <a:noFill/>
        </p:spPr>
        <p:txBody>
          <a:bodyPr wrap="square" rtlCol="0">
            <a:spAutoFit/>
          </a:bodyPr>
          <a:lstStyle/>
          <a:p>
            <a:r>
              <a:rPr kumimoji="1" lang="en-US" altLang="ja-JP" sz="2000" dirty="0">
                <a:latin typeface="Arial" panose="020B0604020202020204" pitchFamily="34" charset="0"/>
                <a:cs typeface="Arial" panose="020B0604020202020204" pitchFamily="34" charset="0"/>
              </a:rPr>
              <a:t>2205×</a:t>
            </a:r>
            <a:r>
              <a:rPr lang="en-US" altLang="ja-JP" sz="2000" dirty="0">
                <a:latin typeface="Arial" panose="020B0604020202020204" pitchFamily="34" charset="0"/>
                <a:cs typeface="Arial" panose="020B0604020202020204" pitchFamily="34" charset="0"/>
              </a:rPr>
              <a:t>2205</a:t>
            </a:r>
            <a:endParaRPr kumimoji="1" lang="ja-JP" altLang="en-US" sz="2000" dirty="0">
              <a:latin typeface="Arial" panose="020B0604020202020204" pitchFamily="34" charset="0"/>
              <a:cs typeface="Arial" panose="020B0604020202020204" pitchFamily="34" charset="0"/>
            </a:endParaRPr>
          </a:p>
        </p:txBody>
      </p:sp>
      <p:sp>
        <p:nvSpPr>
          <p:cNvPr id="38" name="テキスト ボックス 37">
            <a:extLst>
              <a:ext uri="{FF2B5EF4-FFF2-40B4-BE49-F238E27FC236}">
                <a16:creationId xmlns:a16="http://schemas.microsoft.com/office/drawing/2014/main" id="{8C2AB587-222D-A2B3-DDCC-380F3B710F50}"/>
              </a:ext>
            </a:extLst>
          </p:cNvPr>
          <p:cNvSpPr txBox="1"/>
          <p:nvPr/>
        </p:nvSpPr>
        <p:spPr>
          <a:xfrm>
            <a:off x="558799" y="2226200"/>
            <a:ext cx="4411133" cy="400110"/>
          </a:xfrm>
          <a:prstGeom prst="rect">
            <a:avLst/>
          </a:prstGeom>
          <a:noFill/>
        </p:spPr>
        <p:txBody>
          <a:bodyPr wrap="square" rtlCol="0">
            <a:spAutoFit/>
          </a:bodyPr>
          <a:lstStyle/>
          <a:p>
            <a:r>
              <a:rPr lang="en-US" altLang="ja-JP" sz="2000" u="sng" dirty="0">
                <a:latin typeface="Arial" panose="020B0604020202020204" pitchFamily="34" charset="0"/>
                <a:cs typeface="Arial" panose="020B0604020202020204" pitchFamily="34" charset="0"/>
              </a:rPr>
              <a:t>Coverage</a:t>
            </a:r>
            <a:endParaRPr kumimoji="1" lang="ja-JP" altLang="en-US" sz="2000" u="sng" dirty="0">
              <a:latin typeface="Arial" panose="020B0604020202020204" pitchFamily="34" charset="0"/>
              <a:cs typeface="Arial" panose="020B0604020202020204" pitchFamily="34" charset="0"/>
            </a:endParaRPr>
          </a:p>
        </p:txBody>
      </p:sp>
      <p:sp>
        <p:nvSpPr>
          <p:cNvPr id="39" name="テキスト ボックス 38">
            <a:extLst>
              <a:ext uri="{FF2B5EF4-FFF2-40B4-BE49-F238E27FC236}">
                <a16:creationId xmlns:a16="http://schemas.microsoft.com/office/drawing/2014/main" id="{22BB92C6-3973-2052-5470-FA24E9940374}"/>
              </a:ext>
            </a:extLst>
          </p:cNvPr>
          <p:cNvSpPr txBox="1"/>
          <p:nvPr/>
        </p:nvSpPr>
        <p:spPr>
          <a:xfrm>
            <a:off x="558798" y="3028890"/>
            <a:ext cx="4411133" cy="400110"/>
          </a:xfrm>
          <a:prstGeom prst="rect">
            <a:avLst/>
          </a:prstGeom>
          <a:noFill/>
        </p:spPr>
        <p:txBody>
          <a:bodyPr wrap="square" rtlCol="0">
            <a:spAutoFit/>
          </a:bodyPr>
          <a:lstStyle/>
          <a:p>
            <a:r>
              <a:rPr kumimoji="1" lang="en-US" altLang="ja-JP" sz="2000" u="sng" dirty="0">
                <a:latin typeface="Arial" panose="020B0604020202020204" pitchFamily="34" charset="0"/>
                <a:cs typeface="Arial" panose="020B0604020202020204" pitchFamily="34" charset="0"/>
              </a:rPr>
              <a:t>Sectors</a:t>
            </a:r>
            <a:endParaRPr kumimoji="1" lang="ja-JP" altLang="en-US" sz="2000" u="sng" dirty="0">
              <a:latin typeface="Arial" panose="020B0604020202020204" pitchFamily="34" charset="0"/>
              <a:cs typeface="Arial" panose="020B0604020202020204" pitchFamily="34" charset="0"/>
            </a:endParaRPr>
          </a:p>
        </p:txBody>
      </p:sp>
      <p:sp>
        <p:nvSpPr>
          <p:cNvPr id="40" name="テキスト ボックス 39">
            <a:extLst>
              <a:ext uri="{FF2B5EF4-FFF2-40B4-BE49-F238E27FC236}">
                <a16:creationId xmlns:a16="http://schemas.microsoft.com/office/drawing/2014/main" id="{B7CCE903-956B-F83A-1F06-643C46DB4893}"/>
              </a:ext>
            </a:extLst>
          </p:cNvPr>
          <p:cNvSpPr txBox="1"/>
          <p:nvPr/>
        </p:nvSpPr>
        <p:spPr>
          <a:xfrm>
            <a:off x="558797" y="3868690"/>
            <a:ext cx="4411133" cy="400110"/>
          </a:xfrm>
          <a:prstGeom prst="rect">
            <a:avLst/>
          </a:prstGeom>
          <a:noFill/>
        </p:spPr>
        <p:txBody>
          <a:bodyPr wrap="square" rtlCol="0">
            <a:spAutoFit/>
          </a:bodyPr>
          <a:lstStyle/>
          <a:p>
            <a:r>
              <a:rPr lang="en-US" altLang="ja-JP" sz="2000" u="sng" dirty="0">
                <a:latin typeface="Arial" panose="020B0604020202020204" pitchFamily="34" charset="0"/>
                <a:cs typeface="Arial" panose="020B0604020202020204" pitchFamily="34" charset="0"/>
              </a:rPr>
              <a:t>Period</a:t>
            </a:r>
            <a:endParaRPr kumimoji="1" lang="ja-JP" altLang="en-US" sz="2000" u="sng" dirty="0">
              <a:latin typeface="Arial" panose="020B0604020202020204" pitchFamily="34" charset="0"/>
              <a:cs typeface="Arial" panose="020B0604020202020204" pitchFamily="34" charset="0"/>
            </a:endParaRPr>
          </a:p>
        </p:txBody>
      </p:sp>
      <p:sp>
        <p:nvSpPr>
          <p:cNvPr id="41" name="テキスト ボックス 40">
            <a:extLst>
              <a:ext uri="{FF2B5EF4-FFF2-40B4-BE49-F238E27FC236}">
                <a16:creationId xmlns:a16="http://schemas.microsoft.com/office/drawing/2014/main" id="{F5776257-0270-740F-D93D-A2C4BA54C569}"/>
              </a:ext>
            </a:extLst>
          </p:cNvPr>
          <p:cNvSpPr txBox="1"/>
          <p:nvPr/>
        </p:nvSpPr>
        <p:spPr>
          <a:xfrm>
            <a:off x="558797" y="4740833"/>
            <a:ext cx="4411133" cy="400110"/>
          </a:xfrm>
          <a:prstGeom prst="rect">
            <a:avLst/>
          </a:prstGeom>
          <a:noFill/>
        </p:spPr>
        <p:txBody>
          <a:bodyPr wrap="square" rtlCol="0">
            <a:spAutoFit/>
          </a:bodyPr>
          <a:lstStyle/>
          <a:p>
            <a:r>
              <a:rPr kumimoji="1" lang="en-US" altLang="ja-JP" sz="2000" u="sng" dirty="0">
                <a:latin typeface="Arial" panose="020B0604020202020204" pitchFamily="34" charset="0"/>
                <a:cs typeface="Arial" panose="020B0604020202020204" pitchFamily="34" charset="0"/>
              </a:rPr>
              <a:t>Base year</a:t>
            </a:r>
            <a:endParaRPr kumimoji="1" lang="ja-JP" altLang="en-US" sz="2000" u="sng" dirty="0">
              <a:latin typeface="Arial" panose="020B0604020202020204" pitchFamily="34" charset="0"/>
              <a:cs typeface="Arial" panose="020B0604020202020204" pitchFamily="34" charset="0"/>
            </a:endParaRPr>
          </a:p>
        </p:txBody>
      </p:sp>
      <p:sp>
        <p:nvSpPr>
          <p:cNvPr id="42" name="テキスト ボックス 41">
            <a:extLst>
              <a:ext uri="{FF2B5EF4-FFF2-40B4-BE49-F238E27FC236}">
                <a16:creationId xmlns:a16="http://schemas.microsoft.com/office/drawing/2014/main" id="{41863694-7E94-EEC2-6D70-0535FAEEDACD}"/>
              </a:ext>
            </a:extLst>
          </p:cNvPr>
          <p:cNvSpPr txBox="1"/>
          <p:nvPr/>
        </p:nvSpPr>
        <p:spPr>
          <a:xfrm>
            <a:off x="558797" y="5564788"/>
            <a:ext cx="4411133" cy="400110"/>
          </a:xfrm>
          <a:prstGeom prst="rect">
            <a:avLst/>
          </a:prstGeom>
          <a:noFill/>
        </p:spPr>
        <p:txBody>
          <a:bodyPr wrap="square" rtlCol="0">
            <a:spAutoFit/>
          </a:bodyPr>
          <a:lstStyle/>
          <a:p>
            <a:r>
              <a:rPr lang="en-US" altLang="ja-JP" sz="2000" u="sng" dirty="0">
                <a:latin typeface="Arial" panose="020B0604020202020204" pitchFamily="34" charset="0"/>
                <a:cs typeface="Arial" panose="020B0604020202020204" pitchFamily="34" charset="0"/>
              </a:rPr>
              <a:t>Dimension</a:t>
            </a:r>
            <a:endParaRPr kumimoji="1" lang="ja-JP" altLang="en-US" sz="2000" u="sng" dirty="0">
              <a:latin typeface="Arial" panose="020B0604020202020204" pitchFamily="34" charset="0"/>
              <a:cs typeface="Arial" panose="020B0604020202020204" pitchFamily="34" charset="0"/>
            </a:endParaRPr>
          </a:p>
        </p:txBody>
      </p:sp>
      <p:sp>
        <p:nvSpPr>
          <p:cNvPr id="43" name="テキスト ボックス 42">
            <a:extLst>
              <a:ext uri="{FF2B5EF4-FFF2-40B4-BE49-F238E27FC236}">
                <a16:creationId xmlns:a16="http://schemas.microsoft.com/office/drawing/2014/main" id="{7970D365-F985-2EC0-3EAB-87DAEA14E6A8}"/>
              </a:ext>
            </a:extLst>
          </p:cNvPr>
          <p:cNvSpPr txBox="1"/>
          <p:nvPr/>
        </p:nvSpPr>
        <p:spPr>
          <a:xfrm>
            <a:off x="6512390" y="2198952"/>
            <a:ext cx="1608667" cy="400110"/>
          </a:xfrm>
          <a:prstGeom prst="rect">
            <a:avLst/>
          </a:prstGeom>
          <a:noFill/>
        </p:spPr>
        <p:txBody>
          <a:bodyPr wrap="square" rtlCol="0">
            <a:spAutoFit/>
          </a:bodyPr>
          <a:lstStyle/>
          <a:p>
            <a:r>
              <a:rPr kumimoji="1" lang="en-US" altLang="ja-JP" sz="2000" u="sng" dirty="0">
                <a:latin typeface="Arial" panose="020B0604020202020204" pitchFamily="34" charset="0"/>
                <a:cs typeface="Arial" panose="020B0604020202020204" pitchFamily="34" charset="0"/>
              </a:rPr>
              <a:t>Variable</a:t>
            </a:r>
            <a:endParaRPr kumimoji="1" lang="ja-JP" altLang="en-US" sz="2000" u="sng" dirty="0">
              <a:latin typeface="Arial" panose="020B0604020202020204" pitchFamily="34" charset="0"/>
              <a:cs typeface="Arial" panose="020B0604020202020204" pitchFamily="34" charset="0"/>
            </a:endParaRPr>
          </a:p>
        </p:txBody>
      </p:sp>
      <p:sp>
        <p:nvSpPr>
          <p:cNvPr id="44" name="テキスト ボックス 43">
            <a:extLst>
              <a:ext uri="{FF2B5EF4-FFF2-40B4-BE49-F238E27FC236}">
                <a16:creationId xmlns:a16="http://schemas.microsoft.com/office/drawing/2014/main" id="{2A6B018A-C5A4-AB45-6BD6-99A2BB226623}"/>
              </a:ext>
            </a:extLst>
          </p:cNvPr>
          <p:cNvSpPr txBox="1"/>
          <p:nvPr/>
        </p:nvSpPr>
        <p:spPr>
          <a:xfrm>
            <a:off x="6492947" y="2587867"/>
            <a:ext cx="4981110" cy="400110"/>
          </a:xfrm>
          <a:prstGeom prst="rect">
            <a:avLst/>
          </a:prstGeom>
          <a:noFill/>
        </p:spPr>
        <p:txBody>
          <a:bodyPr wrap="square" rtlCol="0">
            <a:spAutoFit/>
          </a:bodyPr>
          <a:lstStyle/>
          <a:p>
            <a:r>
              <a:rPr lang="en-US" altLang="ja-JP" sz="2000" dirty="0">
                <a:latin typeface="Arial" panose="020B0604020202020204" pitchFamily="34" charset="0"/>
                <a:cs typeface="Arial" panose="020B0604020202020204" pitchFamily="34" charset="0"/>
              </a:rPr>
              <a:t>CO</a:t>
            </a:r>
            <a:r>
              <a:rPr lang="en-US" altLang="ja-JP" sz="2000" baseline="-25000" dirty="0">
                <a:latin typeface="Arial" panose="020B0604020202020204" pitchFamily="34" charset="0"/>
                <a:cs typeface="Arial" panose="020B0604020202020204" pitchFamily="34" charset="0"/>
              </a:rPr>
              <a:t>2</a:t>
            </a:r>
            <a:r>
              <a:rPr lang="en-US" altLang="ja-JP" sz="2000" dirty="0">
                <a:latin typeface="Arial" panose="020B0604020202020204" pitchFamily="34" charset="0"/>
                <a:cs typeface="Arial" panose="020B0604020202020204" pitchFamily="34" charset="0"/>
              </a:rPr>
              <a:t> emission intensity by country</a:t>
            </a:r>
            <a:endParaRPr kumimoji="1" lang="ja-JP" altLang="en-US" sz="2000" dirty="0">
              <a:latin typeface="Arial" panose="020B0604020202020204" pitchFamily="34" charset="0"/>
              <a:cs typeface="Arial" panose="020B0604020202020204" pitchFamily="34" charset="0"/>
            </a:endParaRPr>
          </a:p>
        </p:txBody>
      </p:sp>
      <p:sp>
        <p:nvSpPr>
          <p:cNvPr id="45" name="テキスト ボックス 44">
            <a:extLst>
              <a:ext uri="{FF2B5EF4-FFF2-40B4-BE49-F238E27FC236}">
                <a16:creationId xmlns:a16="http://schemas.microsoft.com/office/drawing/2014/main" id="{6BE7AB5A-408D-53B0-2219-7947E6B9753B}"/>
              </a:ext>
            </a:extLst>
          </p:cNvPr>
          <p:cNvSpPr txBox="1"/>
          <p:nvPr/>
        </p:nvSpPr>
        <p:spPr>
          <a:xfrm>
            <a:off x="6541894" y="3058273"/>
            <a:ext cx="4981110" cy="400110"/>
          </a:xfrm>
          <a:prstGeom prst="rect">
            <a:avLst/>
          </a:prstGeom>
          <a:noFill/>
        </p:spPr>
        <p:txBody>
          <a:bodyPr wrap="square" rtlCol="0">
            <a:spAutoFit/>
          </a:bodyPr>
          <a:lstStyle/>
          <a:p>
            <a:r>
              <a:rPr kumimoji="1" lang="en-US" altLang="ja-JP" sz="2000" u="sng" dirty="0">
                <a:latin typeface="Arial" panose="020B0604020202020204" pitchFamily="34" charset="0"/>
                <a:cs typeface="Arial" panose="020B0604020202020204" pitchFamily="34" charset="0"/>
              </a:rPr>
              <a:t>Unit</a:t>
            </a:r>
            <a:endParaRPr kumimoji="1" lang="ja-JP" altLang="en-US" sz="2000" u="sng" dirty="0">
              <a:latin typeface="Arial" panose="020B0604020202020204" pitchFamily="34" charset="0"/>
              <a:cs typeface="Arial" panose="020B0604020202020204" pitchFamily="34" charset="0"/>
            </a:endParaRPr>
          </a:p>
        </p:txBody>
      </p:sp>
      <p:sp>
        <p:nvSpPr>
          <p:cNvPr id="46" name="テキスト ボックス 45">
            <a:extLst>
              <a:ext uri="{FF2B5EF4-FFF2-40B4-BE49-F238E27FC236}">
                <a16:creationId xmlns:a16="http://schemas.microsoft.com/office/drawing/2014/main" id="{CB1CD39C-4117-0A49-8CDB-7A4D01626416}"/>
              </a:ext>
            </a:extLst>
          </p:cNvPr>
          <p:cNvSpPr txBox="1"/>
          <p:nvPr/>
        </p:nvSpPr>
        <p:spPr>
          <a:xfrm>
            <a:off x="6541894" y="3430355"/>
            <a:ext cx="4981110" cy="400110"/>
          </a:xfrm>
          <a:prstGeom prst="rect">
            <a:avLst/>
          </a:prstGeom>
          <a:noFill/>
        </p:spPr>
        <p:txBody>
          <a:bodyPr wrap="square" rtlCol="0">
            <a:spAutoFit/>
          </a:bodyPr>
          <a:lstStyle/>
          <a:p>
            <a:r>
              <a:rPr lang="en-US" altLang="ja-JP" sz="2000" dirty="0">
                <a:latin typeface="Arial" panose="020B0604020202020204" pitchFamily="34" charset="0"/>
                <a:cs typeface="Arial" panose="020B0604020202020204" pitchFamily="34" charset="0"/>
              </a:rPr>
              <a:t>kt- CO</a:t>
            </a:r>
            <a:r>
              <a:rPr lang="en-US" altLang="ja-JP" sz="2000" baseline="-25000" dirty="0">
                <a:latin typeface="Arial" panose="020B0604020202020204" pitchFamily="34" charset="0"/>
                <a:cs typeface="Arial" panose="020B0604020202020204" pitchFamily="34" charset="0"/>
              </a:rPr>
              <a:t>2 </a:t>
            </a:r>
            <a:r>
              <a:rPr lang="en-US" altLang="ja-JP" sz="2000" dirty="0">
                <a:latin typeface="Arial" panose="020B0604020202020204" pitchFamily="34" charset="0"/>
                <a:cs typeface="Arial" panose="020B0604020202020204" pitchFamily="34" charset="0"/>
              </a:rPr>
              <a:t>per unit of output</a:t>
            </a:r>
            <a:endParaRPr kumimoji="1" lang="ja-JP" altLang="en-US" sz="2000" dirty="0">
              <a:latin typeface="Arial" panose="020B0604020202020204" pitchFamily="34" charset="0"/>
              <a:cs typeface="Arial" panose="020B0604020202020204" pitchFamily="34" charset="0"/>
            </a:endParaRPr>
          </a:p>
        </p:txBody>
      </p:sp>
      <p:sp>
        <p:nvSpPr>
          <p:cNvPr id="47" name="テキスト ボックス 46">
            <a:extLst>
              <a:ext uri="{FF2B5EF4-FFF2-40B4-BE49-F238E27FC236}">
                <a16:creationId xmlns:a16="http://schemas.microsoft.com/office/drawing/2014/main" id="{07936307-6373-25E3-B3B3-B204D3A75F61}"/>
              </a:ext>
            </a:extLst>
          </p:cNvPr>
          <p:cNvSpPr txBox="1"/>
          <p:nvPr/>
        </p:nvSpPr>
        <p:spPr>
          <a:xfrm>
            <a:off x="6554721" y="3907486"/>
            <a:ext cx="4981110" cy="400110"/>
          </a:xfrm>
          <a:prstGeom prst="rect">
            <a:avLst/>
          </a:prstGeom>
          <a:noFill/>
        </p:spPr>
        <p:txBody>
          <a:bodyPr wrap="square" rtlCol="0">
            <a:spAutoFit/>
          </a:bodyPr>
          <a:lstStyle/>
          <a:p>
            <a:r>
              <a:rPr kumimoji="1" lang="en-US" altLang="ja-JP" sz="2000" u="sng" dirty="0">
                <a:latin typeface="Arial" panose="020B0604020202020204" pitchFamily="34" charset="0"/>
                <a:cs typeface="Arial" panose="020B0604020202020204" pitchFamily="34" charset="0"/>
              </a:rPr>
              <a:t>Method</a:t>
            </a:r>
            <a:endParaRPr kumimoji="1" lang="ja-JP" altLang="en-US" sz="2000" u="sng" dirty="0">
              <a:latin typeface="Arial" panose="020B0604020202020204" pitchFamily="34" charset="0"/>
              <a:cs typeface="Arial" panose="020B0604020202020204" pitchFamily="34" charset="0"/>
            </a:endParaRPr>
          </a:p>
        </p:txBody>
      </p:sp>
      <p:sp>
        <p:nvSpPr>
          <p:cNvPr id="48" name="テキスト ボックス 47">
            <a:extLst>
              <a:ext uri="{FF2B5EF4-FFF2-40B4-BE49-F238E27FC236}">
                <a16:creationId xmlns:a16="http://schemas.microsoft.com/office/drawing/2014/main" id="{5796458C-3667-9A21-23FF-C783CEB21EF2}"/>
              </a:ext>
            </a:extLst>
          </p:cNvPr>
          <p:cNvSpPr txBox="1"/>
          <p:nvPr/>
        </p:nvSpPr>
        <p:spPr>
          <a:xfrm>
            <a:off x="6554721" y="4301261"/>
            <a:ext cx="4981110" cy="400110"/>
          </a:xfrm>
          <a:prstGeom prst="rect">
            <a:avLst/>
          </a:prstGeom>
          <a:noFill/>
        </p:spPr>
        <p:txBody>
          <a:bodyPr wrap="square" rtlCol="0">
            <a:spAutoFit/>
          </a:bodyPr>
          <a:lstStyle/>
          <a:p>
            <a:r>
              <a:rPr lang="en-US" altLang="ja-JP" sz="2000" dirty="0">
                <a:latin typeface="Arial" panose="020B0604020202020204" pitchFamily="34" charset="0"/>
                <a:cs typeface="Arial" panose="020B0604020202020204" pitchFamily="34" charset="0"/>
              </a:rPr>
              <a:t>Direct CO</a:t>
            </a:r>
            <a:r>
              <a:rPr lang="en-US" altLang="ja-JP" sz="2000" baseline="-25000" dirty="0">
                <a:latin typeface="Arial" panose="020B0604020202020204" pitchFamily="34" charset="0"/>
                <a:cs typeface="Arial" panose="020B0604020202020204" pitchFamily="34" charset="0"/>
              </a:rPr>
              <a:t>2</a:t>
            </a:r>
            <a:r>
              <a:rPr lang="en-US" altLang="ja-JP" sz="2000" dirty="0">
                <a:latin typeface="Arial" panose="020B0604020202020204" pitchFamily="34" charset="0"/>
                <a:cs typeface="Arial" panose="020B0604020202020204" pitchFamily="34" charset="0"/>
              </a:rPr>
              <a:t> emission coefficient matrix </a:t>
            </a:r>
            <a:endParaRPr kumimoji="1" lang="ja-JP" altLang="en-US" sz="2000" dirty="0">
              <a:latin typeface="Arial" panose="020B0604020202020204" pitchFamily="34" charset="0"/>
              <a:cs typeface="Arial" panose="020B0604020202020204" pitchFamily="34" charset="0"/>
            </a:endParaRPr>
          </a:p>
        </p:txBody>
      </p:sp>
      <p:sp>
        <p:nvSpPr>
          <p:cNvPr id="52" name="テキスト ボックス 51">
            <a:extLst>
              <a:ext uri="{FF2B5EF4-FFF2-40B4-BE49-F238E27FC236}">
                <a16:creationId xmlns:a16="http://schemas.microsoft.com/office/drawing/2014/main" id="{E745BC62-DBEA-EE82-7EBD-B72AA05F43F8}"/>
              </a:ext>
            </a:extLst>
          </p:cNvPr>
          <p:cNvSpPr txBox="1"/>
          <p:nvPr/>
        </p:nvSpPr>
        <p:spPr>
          <a:xfrm>
            <a:off x="6505896" y="5236154"/>
            <a:ext cx="6275670" cy="1569660"/>
          </a:xfrm>
          <a:prstGeom prst="rect">
            <a:avLst/>
          </a:prstGeom>
          <a:noFill/>
        </p:spPr>
        <p:txBody>
          <a:bodyPr wrap="square">
            <a:spAutoFit/>
          </a:bodyPr>
          <a:lstStyle/>
          <a:p>
            <a:r>
              <a:rPr lang="en-US" altLang="ja-JP" sz="2400" b="1" i="0" dirty="0">
                <a:effectLst/>
                <a:latin typeface="Arial" panose="020B0604020202020204" pitchFamily="34" charset="0"/>
                <a:cs typeface="Arial" panose="020B0604020202020204" pitchFamily="34" charset="0"/>
              </a:rPr>
              <a:t>Emission data were aligned with the </a:t>
            </a:r>
          </a:p>
          <a:p>
            <a:r>
              <a:rPr lang="en-US" altLang="ja-JP" sz="2400" b="1" i="0" dirty="0">
                <a:effectLst/>
                <a:latin typeface="Arial" panose="020B0604020202020204" pitchFamily="34" charset="0"/>
                <a:cs typeface="Arial" panose="020B0604020202020204" pitchFamily="34" charset="0"/>
              </a:rPr>
              <a:t>ADB-MRIO classification using the </a:t>
            </a:r>
          </a:p>
          <a:p>
            <a:r>
              <a:rPr lang="en-US" altLang="ja-JP" sz="2400" b="1" i="0" dirty="0">
                <a:effectLst/>
                <a:latin typeface="Arial" panose="020B0604020202020204" pitchFamily="34" charset="0"/>
                <a:cs typeface="Arial" panose="020B0604020202020204" pitchFamily="34" charset="0"/>
              </a:rPr>
              <a:t>direct </a:t>
            </a:r>
            <a:r>
              <a:rPr lang="en-US" altLang="ja-JP" sz="2400" b="1" dirty="0">
                <a:latin typeface="Arial" panose="020B0604020202020204" pitchFamily="34" charset="0"/>
                <a:cs typeface="Arial" panose="020B0604020202020204" pitchFamily="34" charset="0"/>
              </a:rPr>
              <a:t>CO</a:t>
            </a:r>
            <a:r>
              <a:rPr lang="en-US" altLang="ja-JP" sz="2400" b="1" baseline="-25000" dirty="0">
                <a:latin typeface="Arial" panose="020B0604020202020204" pitchFamily="34" charset="0"/>
                <a:cs typeface="Arial" panose="020B0604020202020204" pitchFamily="34" charset="0"/>
              </a:rPr>
              <a:t>2</a:t>
            </a:r>
            <a:r>
              <a:rPr lang="en-US" altLang="ja-JP" sz="2400" baseline="-25000" dirty="0">
                <a:latin typeface="Arial" panose="020B0604020202020204" pitchFamily="34" charset="0"/>
                <a:cs typeface="Arial" panose="020B0604020202020204" pitchFamily="34" charset="0"/>
              </a:rPr>
              <a:t> </a:t>
            </a:r>
            <a:r>
              <a:rPr lang="en-US" altLang="ja-JP" sz="2400" b="1" i="0" dirty="0">
                <a:effectLst/>
                <a:latin typeface="Arial" panose="020B0604020202020204" pitchFamily="34" charset="0"/>
                <a:cs typeface="Arial" panose="020B0604020202020204" pitchFamily="34" charset="0"/>
              </a:rPr>
              <a:t>emission coefficient matrix</a:t>
            </a:r>
          </a:p>
          <a:p>
            <a:r>
              <a:rPr lang="en-US" altLang="ja-JP" sz="2400" b="1" i="0" dirty="0">
                <a:effectLst/>
                <a:latin typeface="Arial" panose="020B0604020202020204" pitchFamily="34" charset="0"/>
                <a:cs typeface="Arial" panose="020B0604020202020204" pitchFamily="34" charset="0"/>
              </a:rPr>
              <a:t>developed by Maeno et al. (2022)</a:t>
            </a:r>
            <a:endParaRPr lang="ja-JP" altLang="en-US" sz="2400" b="1" dirty="0">
              <a:latin typeface="Arial" panose="020B0604020202020204" pitchFamily="34" charset="0"/>
              <a:cs typeface="Arial" panose="020B0604020202020204" pitchFamily="34" charset="0"/>
            </a:endParaRPr>
          </a:p>
        </p:txBody>
      </p:sp>
      <p:sp>
        <p:nvSpPr>
          <p:cNvPr id="53" name="二等辺三角形 52">
            <a:extLst>
              <a:ext uri="{FF2B5EF4-FFF2-40B4-BE49-F238E27FC236}">
                <a16:creationId xmlns:a16="http://schemas.microsoft.com/office/drawing/2014/main" id="{6AC5EDC3-D0DF-BF4B-0472-7EF771384BF8}"/>
              </a:ext>
            </a:extLst>
          </p:cNvPr>
          <p:cNvSpPr/>
          <p:nvPr/>
        </p:nvSpPr>
        <p:spPr>
          <a:xfrm rot="5400000">
            <a:off x="5969495" y="5793907"/>
            <a:ext cx="616017" cy="436076"/>
          </a:xfrm>
          <a:prstGeom prst="triangl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1114372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433F56-B13B-237E-9ED0-20B1A2A200F4}"/>
            </a:ext>
          </a:extLst>
        </p:cNvPr>
        <p:cNvGrpSpPr/>
        <p:nvPr/>
      </p:nvGrpSpPr>
      <p:grpSpPr>
        <a:xfrm>
          <a:off x="0" y="0"/>
          <a:ext cx="0" cy="0"/>
          <a:chOff x="0" y="0"/>
          <a:chExt cx="0" cy="0"/>
        </a:xfrm>
      </p:grpSpPr>
      <p:sp>
        <p:nvSpPr>
          <p:cNvPr id="4" name="正方形/長方形 3">
            <a:extLst>
              <a:ext uri="{FF2B5EF4-FFF2-40B4-BE49-F238E27FC236}">
                <a16:creationId xmlns:a16="http://schemas.microsoft.com/office/drawing/2014/main" id="{A93C44F9-E1DD-62B7-B928-E5DEBCA2D66D}"/>
              </a:ext>
            </a:extLst>
          </p:cNvPr>
          <p:cNvSpPr/>
          <p:nvPr/>
        </p:nvSpPr>
        <p:spPr>
          <a:xfrm>
            <a:off x="0" y="0"/>
            <a:ext cx="12192000" cy="795307"/>
          </a:xfrm>
          <a:prstGeom prst="rect">
            <a:avLst/>
          </a:prstGeom>
          <a:solidFill>
            <a:srgbClr val="1A3A5C"/>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dirty="0"/>
          </a:p>
        </p:txBody>
      </p:sp>
      <p:sp>
        <p:nvSpPr>
          <p:cNvPr id="2" name="テキスト ボックス 1">
            <a:extLst>
              <a:ext uri="{FF2B5EF4-FFF2-40B4-BE49-F238E27FC236}">
                <a16:creationId xmlns:a16="http://schemas.microsoft.com/office/drawing/2014/main" id="{D19A7903-E407-12B2-05C9-45BD3FA4ED32}"/>
              </a:ext>
            </a:extLst>
          </p:cNvPr>
          <p:cNvSpPr txBox="1"/>
          <p:nvPr/>
        </p:nvSpPr>
        <p:spPr>
          <a:xfrm>
            <a:off x="111470" y="39770"/>
            <a:ext cx="10451592" cy="1323439"/>
          </a:xfrm>
          <a:prstGeom prst="rect">
            <a:avLst/>
          </a:prstGeom>
          <a:noFill/>
        </p:spPr>
        <p:txBody>
          <a:bodyPr wrap="square" rtlCol="0">
            <a:spAutoFit/>
          </a:bodyPr>
          <a:lstStyle/>
          <a:p>
            <a:r>
              <a:rPr lang="en-US" altLang="ja-JP" sz="4000" dirty="0">
                <a:latin typeface="Times New Roman" panose="02020603050405020304" pitchFamily="18" charset="0"/>
                <a:cs typeface="Times New Roman" panose="02020603050405020304" pitchFamily="18" charset="0"/>
              </a:rPr>
              <a:t> </a:t>
            </a:r>
            <a:r>
              <a:rPr lang="en-US" altLang="ja-JP" sz="4000" kern="100" dirty="0">
                <a:solidFill>
                  <a:schemeClr val="bg1"/>
                </a:solidFill>
                <a:latin typeface="Arial" panose="020B0604020202020204" pitchFamily="34" charset="0"/>
                <a:ea typeface="游明朝" panose="02020400000000000000" pitchFamily="18" charset="-128"/>
                <a:cs typeface="Arial" panose="020B0604020202020204" pitchFamily="34" charset="0"/>
              </a:rPr>
              <a:t>Methods</a:t>
            </a:r>
            <a:r>
              <a:rPr lang="ja-JP" altLang="en-US" sz="4000" kern="100" dirty="0">
                <a:solidFill>
                  <a:schemeClr val="bg1"/>
                </a:solidFill>
                <a:latin typeface="Arial" panose="020B0604020202020204" pitchFamily="34" charset="0"/>
                <a:ea typeface="游明朝" panose="02020400000000000000" pitchFamily="18" charset="-128"/>
                <a:cs typeface="Arial" panose="020B0604020202020204" pitchFamily="34" charset="0"/>
              </a:rPr>
              <a:t>　</a:t>
            </a:r>
            <a:r>
              <a:rPr lang="en-US" altLang="ja-JP" sz="4000" kern="100" dirty="0">
                <a:solidFill>
                  <a:schemeClr val="bg1"/>
                </a:solidFill>
                <a:latin typeface="Arial" panose="020B0604020202020204" pitchFamily="34" charset="0"/>
                <a:ea typeface="游明朝" panose="02020400000000000000" pitchFamily="18" charset="-128"/>
                <a:cs typeface="Arial" panose="020B0604020202020204" pitchFamily="34" charset="0"/>
              </a:rPr>
              <a:t>―Over view―</a:t>
            </a:r>
            <a:r>
              <a:rPr lang="en-US" altLang="ja-JP" sz="4000" kern="100" dirty="0">
                <a:solidFill>
                  <a:schemeClr val="bg1"/>
                </a:solidFill>
                <a:effectLst/>
                <a:latin typeface="Arial" panose="020B0604020202020204" pitchFamily="34" charset="0"/>
                <a:ea typeface="游明朝" panose="02020400000000000000" pitchFamily="18" charset="-128"/>
                <a:cs typeface="Arial" panose="020B0604020202020204" pitchFamily="34" charset="0"/>
              </a:rPr>
              <a:t> </a:t>
            </a:r>
            <a:endParaRPr lang="ja-JP" altLang="ja-JP" sz="3600" kern="100" dirty="0">
              <a:solidFill>
                <a:schemeClr val="bg1"/>
              </a:solidFill>
              <a:effectLst/>
              <a:latin typeface="Arial" panose="020B0604020202020204" pitchFamily="34" charset="0"/>
              <a:ea typeface="游明朝" panose="02020400000000000000" pitchFamily="18" charset="-128"/>
              <a:cs typeface="Arial" panose="020B0604020202020204" pitchFamily="34" charset="0"/>
            </a:endParaRPr>
          </a:p>
          <a:p>
            <a:endParaRPr kumimoji="1" lang="ja-JP" altLang="en-US" sz="4000" dirty="0">
              <a:latin typeface="Times New Roman" panose="02020603050405020304" pitchFamily="18" charset="0"/>
              <a:cs typeface="Times New Roman" panose="02020603050405020304" pitchFamily="18" charset="0"/>
            </a:endParaRPr>
          </a:p>
        </p:txBody>
      </p:sp>
      <p:sp>
        <p:nvSpPr>
          <p:cNvPr id="3" name="テキスト ボックス 2">
            <a:extLst>
              <a:ext uri="{FF2B5EF4-FFF2-40B4-BE49-F238E27FC236}">
                <a16:creationId xmlns:a16="http://schemas.microsoft.com/office/drawing/2014/main" id="{DF81122A-E06D-C53B-2A93-FD1CF479EF32}"/>
              </a:ext>
            </a:extLst>
          </p:cNvPr>
          <p:cNvSpPr txBox="1"/>
          <p:nvPr/>
        </p:nvSpPr>
        <p:spPr>
          <a:xfrm>
            <a:off x="11549043" y="105265"/>
            <a:ext cx="917448" cy="584775"/>
          </a:xfrm>
          <a:prstGeom prst="rect">
            <a:avLst/>
          </a:prstGeom>
          <a:noFill/>
        </p:spPr>
        <p:txBody>
          <a:bodyPr wrap="square" rtlCol="0">
            <a:spAutoFit/>
          </a:bodyPr>
          <a:lstStyle/>
          <a:p>
            <a:r>
              <a:rPr kumimoji="1" lang="en-US" altLang="ja-JP" sz="3200" dirty="0">
                <a:solidFill>
                  <a:schemeClr val="bg1"/>
                </a:solidFill>
                <a:latin typeface="Arial" panose="020B0604020202020204" pitchFamily="34" charset="0"/>
                <a:cs typeface="Arial" panose="020B0604020202020204" pitchFamily="34" charset="0"/>
              </a:rPr>
              <a:t>11</a:t>
            </a:r>
            <a:endParaRPr kumimoji="1" lang="ja-JP" altLang="en-US" sz="3200" dirty="0">
              <a:solidFill>
                <a:schemeClr val="bg1"/>
              </a:solidFill>
              <a:latin typeface="Arial" panose="020B0604020202020204" pitchFamily="34" charset="0"/>
              <a:cs typeface="Arial" panose="020B0604020202020204" pitchFamily="34" charset="0"/>
            </a:endParaRPr>
          </a:p>
        </p:txBody>
      </p:sp>
      <p:sp>
        <p:nvSpPr>
          <p:cNvPr id="11" name="テキスト ボックス 10">
            <a:extLst>
              <a:ext uri="{FF2B5EF4-FFF2-40B4-BE49-F238E27FC236}">
                <a16:creationId xmlns:a16="http://schemas.microsoft.com/office/drawing/2014/main" id="{5C9E717D-417F-CA35-1E87-3748E8675095}"/>
              </a:ext>
            </a:extLst>
          </p:cNvPr>
          <p:cNvSpPr txBox="1"/>
          <p:nvPr/>
        </p:nvSpPr>
        <p:spPr>
          <a:xfrm>
            <a:off x="4728972" y="10109216"/>
            <a:ext cx="5175504" cy="369332"/>
          </a:xfrm>
          <a:prstGeom prst="rect">
            <a:avLst/>
          </a:prstGeom>
          <a:noFill/>
        </p:spPr>
        <p:txBody>
          <a:bodyPr wrap="square" rtlCol="0">
            <a:spAutoFit/>
          </a:bodyPr>
          <a:lstStyle/>
          <a:p>
            <a:endParaRPr kumimoji="1" lang="ja-JP" altLang="en-US" dirty="0"/>
          </a:p>
        </p:txBody>
      </p:sp>
      <p:grpSp>
        <p:nvGrpSpPr>
          <p:cNvPr id="5" name="グループ化 4">
            <a:extLst>
              <a:ext uri="{FF2B5EF4-FFF2-40B4-BE49-F238E27FC236}">
                <a16:creationId xmlns:a16="http://schemas.microsoft.com/office/drawing/2014/main" id="{93329BC3-CD43-2839-9AA5-2EB6737ED6A5}"/>
              </a:ext>
            </a:extLst>
          </p:cNvPr>
          <p:cNvGrpSpPr/>
          <p:nvPr/>
        </p:nvGrpSpPr>
        <p:grpSpPr>
          <a:xfrm>
            <a:off x="5029239" y="-1632639"/>
            <a:ext cx="8404262" cy="8385375"/>
            <a:chOff x="5029239" y="-1632639"/>
            <a:chExt cx="8404262" cy="8385375"/>
          </a:xfrm>
        </p:grpSpPr>
        <p:grpSp>
          <p:nvGrpSpPr>
            <p:cNvPr id="7" name="グループ化 6">
              <a:extLst>
                <a:ext uri="{FF2B5EF4-FFF2-40B4-BE49-F238E27FC236}">
                  <a16:creationId xmlns:a16="http://schemas.microsoft.com/office/drawing/2014/main" id="{0834CC1A-9617-F373-A5CC-C7E9EC961DDF}"/>
                </a:ext>
              </a:extLst>
            </p:cNvPr>
            <p:cNvGrpSpPr/>
            <p:nvPr/>
          </p:nvGrpSpPr>
          <p:grpSpPr>
            <a:xfrm>
              <a:off x="7898554" y="-1632639"/>
              <a:ext cx="3983313" cy="8385375"/>
              <a:chOff x="5470250" y="105264"/>
              <a:chExt cx="3983313" cy="8385375"/>
            </a:xfrm>
          </p:grpSpPr>
          <p:sp>
            <p:nvSpPr>
              <p:cNvPr id="13" name="正方形/長方形 12">
                <a:extLst>
                  <a:ext uri="{FF2B5EF4-FFF2-40B4-BE49-F238E27FC236}">
                    <a16:creationId xmlns:a16="http://schemas.microsoft.com/office/drawing/2014/main" id="{6B4CB8C7-FC0B-6306-7107-93A34244AC44}"/>
                  </a:ext>
                </a:extLst>
              </p:cNvPr>
              <p:cNvSpPr/>
              <p:nvPr/>
            </p:nvSpPr>
            <p:spPr>
              <a:xfrm rot="5400000">
                <a:off x="6554024" y="6368569"/>
                <a:ext cx="707886" cy="2237387"/>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4" name="グループ化 13">
                <a:extLst>
                  <a:ext uri="{FF2B5EF4-FFF2-40B4-BE49-F238E27FC236}">
                    <a16:creationId xmlns:a16="http://schemas.microsoft.com/office/drawing/2014/main" id="{2A9DB6BE-18CC-5CE1-E67D-1DC2A70FFDFC}"/>
                  </a:ext>
                </a:extLst>
              </p:cNvPr>
              <p:cNvGrpSpPr/>
              <p:nvPr/>
            </p:nvGrpSpPr>
            <p:grpSpPr>
              <a:xfrm>
                <a:off x="5470250" y="105264"/>
                <a:ext cx="3983313" cy="8385375"/>
                <a:chOff x="7459118" y="-1567143"/>
                <a:chExt cx="3983313" cy="8385375"/>
              </a:xfrm>
            </p:grpSpPr>
            <p:sp>
              <p:nvSpPr>
                <p:cNvPr id="15" name="正方形/長方形 14">
                  <a:extLst>
                    <a:ext uri="{FF2B5EF4-FFF2-40B4-BE49-F238E27FC236}">
                      <a16:creationId xmlns:a16="http://schemas.microsoft.com/office/drawing/2014/main" id="{329D3226-BA80-5EBE-9C1C-3053C4B1AD6A}"/>
                    </a:ext>
                  </a:extLst>
                </p:cNvPr>
                <p:cNvSpPr/>
                <p:nvPr/>
              </p:nvSpPr>
              <p:spPr>
                <a:xfrm>
                  <a:off x="7778142" y="3242726"/>
                  <a:ext cx="2237388" cy="2092730"/>
                </a:xfrm>
                <a:prstGeom prst="rect">
                  <a:avLst/>
                </a:prstGeom>
                <a:solidFill>
                  <a:schemeClr val="accent6">
                    <a:lumMod val="40000"/>
                    <a:lumOff val="6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正方形/長方形 15">
                  <a:extLst>
                    <a:ext uri="{FF2B5EF4-FFF2-40B4-BE49-F238E27FC236}">
                      <a16:creationId xmlns:a16="http://schemas.microsoft.com/office/drawing/2014/main" id="{8014482B-8EA8-E942-4931-1B4F1783E219}"/>
                    </a:ext>
                  </a:extLst>
                </p:cNvPr>
                <p:cNvSpPr/>
                <p:nvPr/>
              </p:nvSpPr>
              <p:spPr>
                <a:xfrm rot="5400000">
                  <a:off x="8658295" y="5450079"/>
                  <a:ext cx="498919" cy="2237387"/>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6955EBA8-1B96-B9C0-FABB-FE1EBA1188B0}"/>
                    </a:ext>
                  </a:extLst>
                </p:cNvPr>
                <p:cNvSpPr/>
                <p:nvPr/>
              </p:nvSpPr>
              <p:spPr>
                <a:xfrm rot="10800000">
                  <a:off x="10176839" y="3242726"/>
                  <a:ext cx="547532" cy="2102201"/>
                </a:xfrm>
                <a:prstGeom prst="rect">
                  <a:avLst/>
                </a:prstGeom>
                <a:solidFill>
                  <a:srgbClr val="FFC000"/>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4EF54CB2-77E9-24B7-3D5B-C40974AE18B6}"/>
                    </a:ext>
                  </a:extLst>
                </p:cNvPr>
                <p:cNvSpPr/>
                <p:nvPr/>
              </p:nvSpPr>
              <p:spPr>
                <a:xfrm rot="10800000">
                  <a:off x="10894899" y="3249620"/>
                  <a:ext cx="547532" cy="2102202"/>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37B52092-A9F2-0CE0-3D51-0949A4EF1DA9}"/>
                    </a:ext>
                  </a:extLst>
                </p:cNvPr>
                <p:cNvSpPr txBox="1"/>
                <p:nvPr/>
              </p:nvSpPr>
              <p:spPr>
                <a:xfrm>
                  <a:off x="7729944" y="3624162"/>
                  <a:ext cx="2355619" cy="1384995"/>
                </a:xfrm>
                <a:prstGeom prst="rect">
                  <a:avLst/>
                </a:prstGeom>
                <a:noFill/>
              </p:spPr>
              <p:txBody>
                <a:bodyPr wrap="square">
                  <a:spAutoFit/>
                </a:bodyPr>
                <a:lstStyle/>
                <a:p>
                  <a:pPr algn="ctr"/>
                  <a:r>
                    <a:rPr lang="en-US" altLang="ja-JP" sz="2800" dirty="0">
                      <a:latin typeface="Arial" panose="020B0604020202020204" pitchFamily="34" charset="0"/>
                      <a:cs typeface="Arial" panose="020B0604020202020204" pitchFamily="34" charset="0"/>
                    </a:rPr>
                    <a:t>Transactions</a:t>
                  </a:r>
                </a:p>
                <a:p>
                  <a:pPr algn="ctr"/>
                  <a:r>
                    <a:rPr lang="en-US" altLang="ja-JP" sz="2800" dirty="0">
                      <a:latin typeface="Arial" panose="020B0604020202020204" pitchFamily="34" charset="0"/>
                      <a:cs typeface="Arial" panose="020B0604020202020204" pitchFamily="34" charset="0"/>
                    </a:rPr>
                    <a:t> of raw </a:t>
                  </a:r>
                </a:p>
                <a:p>
                  <a:pPr algn="ctr"/>
                  <a:r>
                    <a:rPr lang="en-US" altLang="ja-JP" sz="2800" dirty="0">
                      <a:latin typeface="Arial" panose="020B0604020202020204" pitchFamily="34" charset="0"/>
                      <a:cs typeface="Arial" panose="020B0604020202020204" pitchFamily="34" charset="0"/>
                    </a:rPr>
                    <a:t>materials</a:t>
                  </a:r>
                  <a:endParaRPr lang="ja-JP" altLang="en-US" sz="2800" dirty="0">
                    <a:latin typeface="Arial" panose="020B0604020202020204" pitchFamily="34" charset="0"/>
                    <a:cs typeface="Arial" panose="020B0604020202020204" pitchFamily="34" charset="0"/>
                  </a:endParaRPr>
                </a:p>
              </p:txBody>
            </p:sp>
            <p:sp>
              <p:nvSpPr>
                <p:cNvPr id="20" name="テキスト ボックス 19">
                  <a:extLst>
                    <a:ext uri="{FF2B5EF4-FFF2-40B4-BE49-F238E27FC236}">
                      <a16:creationId xmlns:a16="http://schemas.microsoft.com/office/drawing/2014/main" id="{BE45DA58-5330-20B3-2F1E-3BD2F7A340BA}"/>
                    </a:ext>
                  </a:extLst>
                </p:cNvPr>
                <p:cNvSpPr txBox="1"/>
                <p:nvPr/>
              </p:nvSpPr>
              <p:spPr>
                <a:xfrm rot="16200000">
                  <a:off x="7020479" y="1653324"/>
                  <a:ext cx="6902599" cy="461665"/>
                </a:xfrm>
                <a:prstGeom prst="rect">
                  <a:avLst/>
                </a:prstGeom>
                <a:noFill/>
              </p:spPr>
              <p:txBody>
                <a:bodyPr wrap="square">
                  <a:spAutoFit/>
                </a:bodyPr>
                <a:lstStyle/>
                <a:p>
                  <a:r>
                    <a:rPr lang="en-US" altLang="ja-JP" sz="2400" dirty="0">
                      <a:latin typeface="Arial" panose="020B0604020202020204" pitchFamily="34" charset="0"/>
                      <a:cs typeface="Arial" panose="020B0604020202020204" pitchFamily="34" charset="0"/>
                    </a:rPr>
                    <a:t>Final demand</a:t>
                  </a:r>
                  <a:endParaRPr lang="ja-JP" altLang="en-US" sz="2400" dirty="0">
                    <a:latin typeface="Arial" panose="020B0604020202020204" pitchFamily="34" charset="0"/>
                    <a:cs typeface="Arial" panose="020B0604020202020204" pitchFamily="34" charset="0"/>
                  </a:endParaRPr>
                </a:p>
              </p:txBody>
            </p:sp>
            <p:sp>
              <p:nvSpPr>
                <p:cNvPr id="21" name="テキスト ボックス 20">
                  <a:extLst>
                    <a:ext uri="{FF2B5EF4-FFF2-40B4-BE49-F238E27FC236}">
                      <a16:creationId xmlns:a16="http://schemas.microsoft.com/office/drawing/2014/main" id="{29591631-346B-1D17-E354-26F7C0F8FF3A}"/>
                    </a:ext>
                  </a:extLst>
                </p:cNvPr>
                <p:cNvSpPr txBox="1"/>
                <p:nvPr/>
              </p:nvSpPr>
              <p:spPr>
                <a:xfrm>
                  <a:off x="7816464" y="5419062"/>
                  <a:ext cx="2204922" cy="830997"/>
                </a:xfrm>
                <a:prstGeom prst="rect">
                  <a:avLst/>
                </a:prstGeom>
                <a:noFill/>
              </p:spPr>
              <p:txBody>
                <a:bodyPr wrap="square">
                  <a:spAutoFit/>
                </a:bodyPr>
                <a:lstStyle/>
                <a:p>
                  <a:pPr algn="ctr"/>
                  <a:r>
                    <a:rPr lang="en-US" altLang="ja-JP" sz="2400" dirty="0">
                      <a:latin typeface="Arial" panose="020B0604020202020204" pitchFamily="34" charset="0"/>
                      <a:cs typeface="Arial" panose="020B0604020202020204" pitchFamily="34" charset="0"/>
                    </a:rPr>
                    <a:t>Gross value</a:t>
                  </a:r>
                  <a:br>
                    <a:rPr lang="en-US" altLang="ja-JP" sz="2400" dirty="0">
                      <a:latin typeface="Arial" panose="020B0604020202020204" pitchFamily="34" charset="0"/>
                      <a:cs typeface="Arial" panose="020B0604020202020204" pitchFamily="34" charset="0"/>
                    </a:rPr>
                  </a:br>
                  <a:r>
                    <a:rPr lang="en-US" altLang="ja-JP" sz="2400" dirty="0">
                      <a:latin typeface="Arial" panose="020B0604020202020204" pitchFamily="34" charset="0"/>
                      <a:cs typeface="Arial" panose="020B0604020202020204" pitchFamily="34" charset="0"/>
                    </a:rPr>
                    <a:t> added</a:t>
                  </a:r>
                  <a:endParaRPr lang="ja-JP" altLang="en-US" sz="2400" dirty="0">
                    <a:latin typeface="Arial" panose="020B0604020202020204" pitchFamily="34" charset="0"/>
                    <a:cs typeface="Arial" panose="020B0604020202020204" pitchFamily="34" charset="0"/>
                  </a:endParaRPr>
                </a:p>
              </p:txBody>
            </p:sp>
            <p:sp>
              <p:nvSpPr>
                <p:cNvPr id="22" name="テキスト ボックス 21">
                  <a:extLst>
                    <a:ext uri="{FF2B5EF4-FFF2-40B4-BE49-F238E27FC236}">
                      <a16:creationId xmlns:a16="http://schemas.microsoft.com/office/drawing/2014/main" id="{0D6B9701-60B2-5BCC-7160-8DBE4CF91DFA}"/>
                    </a:ext>
                  </a:extLst>
                </p:cNvPr>
                <p:cNvSpPr txBox="1"/>
                <p:nvPr/>
              </p:nvSpPr>
              <p:spPr>
                <a:xfrm>
                  <a:off x="7459118" y="6313576"/>
                  <a:ext cx="2897273" cy="461665"/>
                </a:xfrm>
                <a:prstGeom prst="rect">
                  <a:avLst/>
                </a:prstGeom>
                <a:noFill/>
              </p:spPr>
              <p:txBody>
                <a:bodyPr wrap="square">
                  <a:spAutoFit/>
                </a:bodyPr>
                <a:lstStyle/>
                <a:p>
                  <a:pPr algn="ctr"/>
                  <a:r>
                    <a:rPr lang="en-US" altLang="ja-JP" sz="2400" dirty="0">
                      <a:latin typeface="Arial" panose="020B0604020202020204" pitchFamily="34" charset="0"/>
                      <a:cs typeface="Arial" panose="020B0604020202020204" pitchFamily="34" charset="0"/>
                    </a:rPr>
                    <a:t>Gross output</a:t>
                  </a:r>
                  <a:endParaRPr lang="ja-JP" altLang="en-US" sz="2400" dirty="0">
                    <a:latin typeface="Arial" panose="020B0604020202020204" pitchFamily="34" charset="0"/>
                    <a:cs typeface="Arial" panose="020B0604020202020204" pitchFamily="34" charset="0"/>
                  </a:endParaRPr>
                </a:p>
              </p:txBody>
            </p:sp>
            <p:sp>
              <p:nvSpPr>
                <p:cNvPr id="23" name="テキスト ボックス 22">
                  <a:extLst>
                    <a:ext uri="{FF2B5EF4-FFF2-40B4-BE49-F238E27FC236}">
                      <a16:creationId xmlns:a16="http://schemas.microsoft.com/office/drawing/2014/main" id="{E4E12536-9A92-414D-1F90-7E85BD2F8CDB}"/>
                    </a:ext>
                  </a:extLst>
                </p:cNvPr>
                <p:cNvSpPr txBox="1"/>
                <p:nvPr/>
              </p:nvSpPr>
              <p:spPr>
                <a:xfrm rot="16200000">
                  <a:off x="10085305" y="4108276"/>
                  <a:ext cx="2178978" cy="461665"/>
                </a:xfrm>
                <a:prstGeom prst="rect">
                  <a:avLst/>
                </a:prstGeom>
                <a:noFill/>
              </p:spPr>
              <p:txBody>
                <a:bodyPr wrap="square">
                  <a:spAutoFit/>
                </a:bodyPr>
                <a:lstStyle/>
                <a:p>
                  <a:pPr algn="ctr"/>
                  <a:r>
                    <a:rPr lang="en-US" altLang="ja-JP" sz="2400" dirty="0">
                      <a:latin typeface="Arial" panose="020B0604020202020204" pitchFamily="34" charset="0"/>
                      <a:cs typeface="Arial" panose="020B0604020202020204" pitchFamily="34" charset="0"/>
                    </a:rPr>
                    <a:t>Gross output</a:t>
                  </a:r>
                  <a:endParaRPr lang="ja-JP" altLang="en-US" sz="2400" dirty="0">
                    <a:latin typeface="Arial" panose="020B0604020202020204" pitchFamily="34" charset="0"/>
                    <a:cs typeface="Arial" panose="020B0604020202020204" pitchFamily="34" charset="0"/>
                  </a:endParaRPr>
                </a:p>
              </p:txBody>
            </p:sp>
          </p:grpSp>
        </p:grpSp>
        <p:sp>
          <p:nvSpPr>
            <p:cNvPr id="8" name="矢印: 左 7">
              <a:extLst>
                <a:ext uri="{FF2B5EF4-FFF2-40B4-BE49-F238E27FC236}">
                  <a16:creationId xmlns:a16="http://schemas.microsoft.com/office/drawing/2014/main" id="{BE33AEEB-F5D7-10D3-6A6A-413D582DDCED}"/>
                </a:ext>
              </a:extLst>
            </p:cNvPr>
            <p:cNvSpPr/>
            <p:nvPr/>
          </p:nvSpPr>
          <p:spPr>
            <a:xfrm rot="10800000">
              <a:off x="8169380" y="2539290"/>
              <a:ext cx="3706639" cy="517285"/>
            </a:xfrm>
            <a:prstGeom prst="left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矢印: 左 8">
              <a:extLst>
                <a:ext uri="{FF2B5EF4-FFF2-40B4-BE49-F238E27FC236}">
                  <a16:creationId xmlns:a16="http://schemas.microsoft.com/office/drawing/2014/main" id="{0376CDE2-D99C-510E-3989-604B521B252E}"/>
                </a:ext>
              </a:extLst>
            </p:cNvPr>
            <p:cNvSpPr/>
            <p:nvPr/>
          </p:nvSpPr>
          <p:spPr>
            <a:xfrm rot="16200000">
              <a:off x="6037802" y="4656475"/>
              <a:ext cx="3675235" cy="517285"/>
            </a:xfrm>
            <a:prstGeom prst="left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15B7DE32-4B66-DA5F-77B1-12A3E0C46C51}"/>
                </a:ext>
              </a:extLst>
            </p:cNvPr>
            <p:cNvSpPr txBox="1"/>
            <p:nvPr/>
          </p:nvSpPr>
          <p:spPr>
            <a:xfrm>
              <a:off x="5029239" y="4875978"/>
              <a:ext cx="4680429" cy="461665"/>
            </a:xfrm>
            <a:prstGeom prst="rect">
              <a:avLst/>
            </a:prstGeom>
            <a:noFill/>
          </p:spPr>
          <p:txBody>
            <a:bodyPr wrap="square" rtlCol="0">
              <a:spAutoFit/>
            </a:bodyPr>
            <a:lstStyle/>
            <a:p>
              <a:r>
                <a:rPr lang="en-US" altLang="ja-JP" sz="2400" dirty="0">
                  <a:solidFill>
                    <a:srgbClr val="C00000"/>
                  </a:solidFill>
                  <a:latin typeface="Arial" panose="020B0604020202020204" pitchFamily="34" charset="0"/>
                  <a:cs typeface="Arial" panose="020B0604020202020204" pitchFamily="34" charset="0"/>
                </a:rPr>
                <a:t>Produced vertically</a:t>
              </a:r>
              <a:endParaRPr kumimoji="1" lang="ja-JP" altLang="en-US" sz="2400" dirty="0">
                <a:solidFill>
                  <a:srgbClr val="C00000"/>
                </a:solidFill>
                <a:latin typeface="Arial" panose="020B0604020202020204" pitchFamily="34" charset="0"/>
                <a:cs typeface="Arial" panose="020B0604020202020204" pitchFamily="34" charset="0"/>
              </a:endParaRPr>
            </a:p>
          </p:txBody>
        </p:sp>
        <p:sp>
          <p:nvSpPr>
            <p:cNvPr id="12" name="テキスト ボックス 11">
              <a:extLst>
                <a:ext uri="{FF2B5EF4-FFF2-40B4-BE49-F238E27FC236}">
                  <a16:creationId xmlns:a16="http://schemas.microsoft.com/office/drawing/2014/main" id="{3CD008BC-9FEC-ABCE-146D-041951F883F7}"/>
                </a:ext>
              </a:extLst>
            </p:cNvPr>
            <p:cNvSpPr txBox="1"/>
            <p:nvPr/>
          </p:nvSpPr>
          <p:spPr>
            <a:xfrm>
              <a:off x="8753072" y="2132121"/>
              <a:ext cx="4680429" cy="461665"/>
            </a:xfrm>
            <a:prstGeom prst="rect">
              <a:avLst/>
            </a:prstGeom>
            <a:noFill/>
          </p:spPr>
          <p:txBody>
            <a:bodyPr wrap="square" rtlCol="0">
              <a:spAutoFit/>
            </a:bodyPr>
            <a:lstStyle/>
            <a:p>
              <a:r>
                <a:rPr kumimoji="1" lang="en-US" altLang="ja-JP" sz="2400" dirty="0">
                  <a:solidFill>
                    <a:srgbClr val="C00000"/>
                  </a:solidFill>
                  <a:latin typeface="Arial" panose="020B0604020202020204" pitchFamily="34" charset="0"/>
                  <a:cs typeface="Arial" panose="020B0604020202020204" pitchFamily="34" charset="0"/>
                </a:rPr>
                <a:t>Sold horizontally</a:t>
              </a:r>
              <a:endParaRPr kumimoji="1" lang="ja-JP" altLang="en-US" sz="2400" dirty="0">
                <a:solidFill>
                  <a:srgbClr val="C00000"/>
                </a:solidFill>
                <a:latin typeface="Arial" panose="020B0604020202020204" pitchFamily="34" charset="0"/>
                <a:cs typeface="Arial" panose="020B0604020202020204" pitchFamily="34" charset="0"/>
              </a:endParaRPr>
            </a:p>
          </p:txBody>
        </p:sp>
      </p:grpSp>
      <p:sp>
        <p:nvSpPr>
          <p:cNvPr id="25" name="テキスト ボックス 24">
            <a:extLst>
              <a:ext uri="{FF2B5EF4-FFF2-40B4-BE49-F238E27FC236}">
                <a16:creationId xmlns:a16="http://schemas.microsoft.com/office/drawing/2014/main" id="{9E23F3C1-F860-2150-0335-ACFA396B5729}"/>
              </a:ext>
            </a:extLst>
          </p:cNvPr>
          <p:cNvSpPr txBox="1"/>
          <p:nvPr/>
        </p:nvSpPr>
        <p:spPr>
          <a:xfrm>
            <a:off x="138123" y="4788343"/>
            <a:ext cx="4096130" cy="523220"/>
          </a:xfrm>
          <a:prstGeom prst="rect">
            <a:avLst/>
          </a:prstGeom>
          <a:solidFill>
            <a:srgbClr val="FFC000"/>
          </a:solidFill>
          <a:ln w="38100">
            <a:solidFill>
              <a:schemeClr val="tx1"/>
            </a:solidFill>
          </a:ln>
        </p:spPr>
        <p:txBody>
          <a:bodyPr wrap="square">
            <a:spAutoFit/>
          </a:bodyPr>
          <a:lstStyle/>
          <a:p>
            <a:r>
              <a:rPr lang="en-US" altLang="ja-JP" sz="2800" dirty="0">
                <a:latin typeface="Arial" panose="020B0604020202020204" pitchFamily="34" charset="0"/>
                <a:cs typeface="Arial" panose="020B0604020202020204" pitchFamily="34" charset="0"/>
              </a:rPr>
              <a:t>Final demand vector (f)</a:t>
            </a:r>
            <a:endParaRPr lang="ja-JP" altLang="en-US" sz="2800" dirty="0">
              <a:latin typeface="Arial" panose="020B0604020202020204" pitchFamily="34" charset="0"/>
              <a:cs typeface="Arial" panose="020B0604020202020204" pitchFamily="34" charset="0"/>
            </a:endParaRPr>
          </a:p>
        </p:txBody>
      </p:sp>
      <p:sp>
        <p:nvSpPr>
          <p:cNvPr id="27" name="テキスト ボックス 26">
            <a:extLst>
              <a:ext uri="{FF2B5EF4-FFF2-40B4-BE49-F238E27FC236}">
                <a16:creationId xmlns:a16="http://schemas.microsoft.com/office/drawing/2014/main" id="{28C0E3AB-6F5F-4595-B772-5C9E287D8F06}"/>
              </a:ext>
            </a:extLst>
          </p:cNvPr>
          <p:cNvSpPr txBox="1"/>
          <p:nvPr/>
        </p:nvSpPr>
        <p:spPr>
          <a:xfrm>
            <a:off x="187961" y="2281327"/>
            <a:ext cx="4990879" cy="523220"/>
          </a:xfrm>
          <a:prstGeom prst="rect">
            <a:avLst/>
          </a:prstGeom>
          <a:solidFill>
            <a:schemeClr val="accent6">
              <a:lumMod val="40000"/>
              <a:lumOff val="60000"/>
            </a:schemeClr>
          </a:solidFill>
          <a:ln w="38100">
            <a:solidFill>
              <a:schemeClr val="tx1"/>
            </a:solidFill>
          </a:ln>
        </p:spPr>
        <p:txBody>
          <a:bodyPr wrap="square">
            <a:spAutoFit/>
          </a:bodyPr>
          <a:lstStyle/>
          <a:p>
            <a:r>
              <a:rPr lang="fr-FR" altLang="ja-JP" sz="2800" dirty="0">
                <a:latin typeface="Arial" panose="020B0604020202020204" pitchFamily="34" charset="0"/>
                <a:cs typeface="Arial" panose="020B0604020202020204" pitchFamily="34" charset="0"/>
              </a:rPr>
              <a:t>Intermediate input matrix (A)</a:t>
            </a:r>
            <a:endParaRPr lang="ja-JP" altLang="en-US" sz="2800" dirty="0">
              <a:latin typeface="Arial" panose="020B0604020202020204" pitchFamily="34" charset="0"/>
              <a:cs typeface="Arial" panose="020B0604020202020204" pitchFamily="34" charset="0"/>
            </a:endParaRPr>
          </a:p>
        </p:txBody>
      </p:sp>
      <p:sp>
        <p:nvSpPr>
          <p:cNvPr id="29" name="テキスト ボックス 28">
            <a:extLst>
              <a:ext uri="{FF2B5EF4-FFF2-40B4-BE49-F238E27FC236}">
                <a16:creationId xmlns:a16="http://schemas.microsoft.com/office/drawing/2014/main" id="{BF16F593-443D-54FB-4ED6-F910FFC04C5E}"/>
              </a:ext>
            </a:extLst>
          </p:cNvPr>
          <p:cNvSpPr txBox="1"/>
          <p:nvPr/>
        </p:nvSpPr>
        <p:spPr>
          <a:xfrm>
            <a:off x="196737" y="976562"/>
            <a:ext cx="10451592" cy="954107"/>
          </a:xfrm>
          <a:prstGeom prst="rect">
            <a:avLst/>
          </a:prstGeom>
          <a:noFill/>
          <a:ln w="38100">
            <a:solidFill>
              <a:schemeClr val="tx1"/>
            </a:solidFill>
          </a:ln>
        </p:spPr>
        <p:txBody>
          <a:bodyPr wrap="square">
            <a:spAutoFit/>
          </a:bodyPr>
          <a:lstStyle/>
          <a:p>
            <a:pPr algn="ctr"/>
            <a:r>
              <a:rPr lang="en-US" altLang="ja-JP" sz="2800" dirty="0">
                <a:solidFill>
                  <a:srgbClr val="C00000"/>
                </a:solidFill>
                <a:latin typeface="Arial" panose="020B0604020202020204" pitchFamily="34" charset="0"/>
                <a:cs typeface="Arial" panose="020B0604020202020204" pitchFamily="34" charset="0"/>
              </a:rPr>
              <a:t>Distinguishes between changes </a:t>
            </a:r>
            <a:r>
              <a:rPr lang="en-US" altLang="ja-JP" sz="2800" dirty="0">
                <a:latin typeface="Arial" panose="020B0604020202020204" pitchFamily="34" charset="0"/>
                <a:cs typeface="Arial" panose="020B0604020202020204" pitchFamily="34" charset="0"/>
              </a:rPr>
              <a:t>in the country of origin of final goods imports and changes in intermediate input sourcing. </a:t>
            </a:r>
            <a:endParaRPr lang="ja-JP" altLang="en-US" sz="2800" dirty="0">
              <a:latin typeface="Arial" panose="020B0604020202020204" pitchFamily="34" charset="0"/>
              <a:cs typeface="Arial" panose="020B0604020202020204" pitchFamily="34" charset="0"/>
            </a:endParaRPr>
          </a:p>
        </p:txBody>
      </p:sp>
      <p:sp>
        <p:nvSpPr>
          <p:cNvPr id="32" name="テキスト ボックス 31">
            <a:extLst>
              <a:ext uri="{FF2B5EF4-FFF2-40B4-BE49-F238E27FC236}">
                <a16:creationId xmlns:a16="http://schemas.microsoft.com/office/drawing/2014/main" id="{B378493D-58E8-F16B-C648-B7D54BCF5B6F}"/>
              </a:ext>
            </a:extLst>
          </p:cNvPr>
          <p:cNvSpPr txBox="1"/>
          <p:nvPr/>
        </p:nvSpPr>
        <p:spPr>
          <a:xfrm>
            <a:off x="138123" y="5324750"/>
            <a:ext cx="7395610" cy="1384995"/>
          </a:xfrm>
          <a:prstGeom prst="rect">
            <a:avLst/>
          </a:prstGeom>
          <a:noFill/>
        </p:spPr>
        <p:txBody>
          <a:bodyPr wrap="square">
            <a:spAutoFit/>
          </a:bodyPr>
          <a:lstStyle/>
          <a:p>
            <a:r>
              <a:rPr lang="en-US" altLang="ja-JP" sz="2800" dirty="0">
                <a:latin typeface="Arial" panose="020B0604020202020204" pitchFamily="34" charset="0"/>
                <a:cs typeface="Arial" panose="020B0604020202020204" pitchFamily="34" charset="0"/>
              </a:rPr>
              <a:t>Represents where Japan imports its final textile goods from, and shifting it changes the country of origin of those imports.</a:t>
            </a:r>
            <a:endParaRPr lang="ja-JP" altLang="en-US" dirty="0">
              <a:latin typeface="Arial" panose="020B0604020202020204" pitchFamily="34" charset="0"/>
              <a:cs typeface="Arial" panose="020B0604020202020204" pitchFamily="34" charset="0"/>
            </a:endParaRPr>
          </a:p>
        </p:txBody>
      </p:sp>
      <p:pic>
        <p:nvPicPr>
          <p:cNvPr id="37" name="グラフィックス 36" descr="シャツ 単色塗りつぶし">
            <a:extLst>
              <a:ext uri="{FF2B5EF4-FFF2-40B4-BE49-F238E27FC236}">
                <a16:creationId xmlns:a16="http://schemas.microsoft.com/office/drawing/2014/main" id="{F399823A-2822-D67C-154B-F1E915AC73A9}"/>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4397682" y="4639126"/>
            <a:ext cx="756290" cy="756290"/>
          </a:xfrm>
          <a:prstGeom prst="rect">
            <a:avLst/>
          </a:prstGeom>
        </p:spPr>
      </p:pic>
      <p:pic>
        <p:nvPicPr>
          <p:cNvPr id="40" name="グラフィックス 39" descr="寸法直しと仕立て 単色塗りつぶし">
            <a:extLst>
              <a:ext uri="{FF2B5EF4-FFF2-40B4-BE49-F238E27FC236}">
                <a16:creationId xmlns:a16="http://schemas.microsoft.com/office/drawing/2014/main" id="{01773E75-C6B2-0311-0830-5DEE13C68443}"/>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5296160" y="2210588"/>
            <a:ext cx="599209" cy="599209"/>
          </a:xfrm>
          <a:prstGeom prst="rect">
            <a:avLst/>
          </a:prstGeom>
        </p:spPr>
      </p:pic>
      <p:pic>
        <p:nvPicPr>
          <p:cNvPr id="43" name="Picture 10">
            <a:extLst>
              <a:ext uri="{FF2B5EF4-FFF2-40B4-BE49-F238E27FC236}">
                <a16:creationId xmlns:a16="http://schemas.microsoft.com/office/drawing/2014/main" id="{5A054BBD-E951-175D-65F6-D56BB118731E}"/>
              </a:ext>
            </a:extLst>
          </p:cNvPr>
          <p:cNvPicPr>
            <a:picLocks noChangeAspect="1" noChangeArrowheads="1"/>
          </p:cNvPicPr>
          <p:nvPr/>
        </p:nvPicPr>
        <p:blipFill>
          <a:blip r:embed="rId5">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6012689" y="2236379"/>
            <a:ext cx="599209" cy="608835"/>
          </a:xfrm>
          <a:prstGeom prst="rect">
            <a:avLst/>
          </a:prstGeom>
          <a:noFill/>
          <a:extLst>
            <a:ext uri="{909E8E84-426E-40DD-AFC4-6F175D3DCCD1}">
              <a14:hiddenFill xmlns:a14="http://schemas.microsoft.com/office/drawing/2010/main">
                <a:solidFill>
                  <a:srgbClr val="FFFFFF"/>
                </a:solidFill>
              </a14:hiddenFill>
            </a:ext>
          </a:extLst>
        </p:spPr>
      </p:pic>
      <p:sp>
        <p:nvSpPr>
          <p:cNvPr id="24" name="テキスト ボックス 23">
            <a:extLst>
              <a:ext uri="{FF2B5EF4-FFF2-40B4-BE49-F238E27FC236}">
                <a16:creationId xmlns:a16="http://schemas.microsoft.com/office/drawing/2014/main" id="{5D8FE8D1-D8D8-C3F8-505A-D5FBB14CD361}"/>
              </a:ext>
            </a:extLst>
          </p:cNvPr>
          <p:cNvSpPr txBox="1"/>
          <p:nvPr/>
        </p:nvSpPr>
        <p:spPr>
          <a:xfrm>
            <a:off x="643285" y="5383154"/>
            <a:ext cx="6705600" cy="36933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28" name="テキスト ボックス 27">
            <a:extLst>
              <a:ext uri="{FF2B5EF4-FFF2-40B4-BE49-F238E27FC236}">
                <a16:creationId xmlns:a16="http://schemas.microsoft.com/office/drawing/2014/main" id="{D7252876-5961-9808-C749-B6E1917D59D9}"/>
              </a:ext>
            </a:extLst>
          </p:cNvPr>
          <p:cNvSpPr txBox="1"/>
          <p:nvPr/>
        </p:nvSpPr>
        <p:spPr>
          <a:xfrm>
            <a:off x="138124" y="2841106"/>
            <a:ext cx="8079453" cy="2092881"/>
          </a:xfrm>
          <a:prstGeom prst="rect">
            <a:avLst/>
          </a:prstGeom>
          <a:noFill/>
        </p:spPr>
        <p:txBody>
          <a:bodyPr wrap="square" rtlCol="0">
            <a:spAutoFit/>
          </a:bodyPr>
          <a:lstStyle/>
          <a:p>
            <a:r>
              <a:rPr kumimoji="1" lang="en-US" altLang="ja-JP" sz="2800" dirty="0">
                <a:latin typeface="Arial" panose="020B0604020202020204" pitchFamily="34" charset="0"/>
                <a:cs typeface="Arial" panose="020B0604020202020204" pitchFamily="34" charset="0"/>
              </a:rPr>
              <a:t>Represents transactions of raw materials </a:t>
            </a:r>
          </a:p>
          <a:p>
            <a:r>
              <a:rPr kumimoji="1" lang="en-US" altLang="ja-JP" sz="2800" dirty="0">
                <a:latin typeface="Arial" panose="020B0604020202020204" pitchFamily="34" charset="0"/>
                <a:cs typeface="Arial" panose="020B0604020202020204" pitchFamily="34" charset="0"/>
              </a:rPr>
              <a:t>between industries and countries, and</a:t>
            </a:r>
          </a:p>
          <a:p>
            <a:r>
              <a:rPr kumimoji="1" lang="en-US" altLang="ja-JP" sz="2800" dirty="0">
                <a:latin typeface="Arial" panose="020B0604020202020204" pitchFamily="34" charset="0"/>
                <a:cs typeface="Arial" panose="020B0604020202020204" pitchFamily="34" charset="0"/>
              </a:rPr>
              <a:t>shifting it changes the sourcing of intermediate inputs along the supply chain.</a:t>
            </a:r>
          </a:p>
          <a:p>
            <a:endParaRPr kumimoji="1" lang="ja-JP" altLang="en-US" dirty="0">
              <a:latin typeface="Arial" panose="020B0604020202020204" pitchFamily="34" charset="0"/>
              <a:cs typeface="Arial" panose="020B0604020202020204" pitchFamily="34" charset="0"/>
            </a:endParaRPr>
          </a:p>
        </p:txBody>
      </p:sp>
      <p:sp>
        <p:nvSpPr>
          <p:cNvPr id="6" name="四角形: 角を丸くする 5">
            <a:extLst>
              <a:ext uri="{FF2B5EF4-FFF2-40B4-BE49-F238E27FC236}">
                <a16:creationId xmlns:a16="http://schemas.microsoft.com/office/drawing/2014/main" id="{FC9E5A6D-E4B6-7B50-0149-ED07B5350E6D}"/>
              </a:ext>
            </a:extLst>
          </p:cNvPr>
          <p:cNvSpPr/>
          <p:nvPr/>
        </p:nvSpPr>
        <p:spPr>
          <a:xfrm>
            <a:off x="61623" y="2038394"/>
            <a:ext cx="7617112" cy="2600732"/>
          </a:xfrm>
          <a:prstGeom prst="roundRect">
            <a:avLst/>
          </a:prstGeom>
          <a:noFill/>
          <a:ln w="762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229836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21045B-5465-2090-1179-97E9ED6E59F3}"/>
            </a:ext>
          </a:extLst>
        </p:cNvPr>
        <p:cNvGrpSpPr/>
        <p:nvPr/>
      </p:nvGrpSpPr>
      <p:grpSpPr>
        <a:xfrm>
          <a:off x="0" y="0"/>
          <a:ext cx="0" cy="0"/>
          <a:chOff x="0" y="0"/>
          <a:chExt cx="0" cy="0"/>
        </a:xfrm>
      </p:grpSpPr>
      <p:sp>
        <p:nvSpPr>
          <p:cNvPr id="17" name="正方形/長方形 16">
            <a:extLst>
              <a:ext uri="{FF2B5EF4-FFF2-40B4-BE49-F238E27FC236}">
                <a16:creationId xmlns:a16="http://schemas.microsoft.com/office/drawing/2014/main" id="{D65D8FA2-911B-5B97-951C-B53FA043BC7F}"/>
              </a:ext>
            </a:extLst>
          </p:cNvPr>
          <p:cNvSpPr/>
          <p:nvPr/>
        </p:nvSpPr>
        <p:spPr>
          <a:xfrm>
            <a:off x="203200" y="2754108"/>
            <a:ext cx="11750040" cy="2262392"/>
          </a:xfrm>
          <a:prstGeom prst="rect">
            <a:avLst/>
          </a:prstGeom>
          <a:solidFill>
            <a:schemeClr val="bg1">
              <a:lumMod val="85000"/>
            </a:schemeClr>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正方形/長方形 3">
            <a:extLst>
              <a:ext uri="{FF2B5EF4-FFF2-40B4-BE49-F238E27FC236}">
                <a16:creationId xmlns:a16="http://schemas.microsoft.com/office/drawing/2014/main" id="{7C9436D4-EB28-3730-E15E-032FF8EE2278}"/>
              </a:ext>
            </a:extLst>
          </p:cNvPr>
          <p:cNvSpPr/>
          <p:nvPr/>
        </p:nvSpPr>
        <p:spPr>
          <a:xfrm>
            <a:off x="0" y="0"/>
            <a:ext cx="12192000" cy="795307"/>
          </a:xfrm>
          <a:prstGeom prst="rect">
            <a:avLst/>
          </a:prstGeom>
          <a:solidFill>
            <a:srgbClr val="1A3A5C"/>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dirty="0"/>
          </a:p>
        </p:txBody>
      </p:sp>
      <p:sp>
        <p:nvSpPr>
          <p:cNvPr id="2" name="テキスト ボックス 1">
            <a:extLst>
              <a:ext uri="{FF2B5EF4-FFF2-40B4-BE49-F238E27FC236}">
                <a16:creationId xmlns:a16="http://schemas.microsoft.com/office/drawing/2014/main" id="{58CBFF62-C361-7BFF-BA6D-AFA3E925936E}"/>
              </a:ext>
            </a:extLst>
          </p:cNvPr>
          <p:cNvSpPr txBox="1"/>
          <p:nvPr/>
        </p:nvSpPr>
        <p:spPr>
          <a:xfrm>
            <a:off x="111470" y="39770"/>
            <a:ext cx="10451592" cy="707886"/>
          </a:xfrm>
          <a:prstGeom prst="rect">
            <a:avLst/>
          </a:prstGeom>
          <a:noFill/>
        </p:spPr>
        <p:txBody>
          <a:bodyPr wrap="square" rtlCol="0">
            <a:spAutoFit/>
          </a:bodyPr>
          <a:lstStyle/>
          <a:p>
            <a:r>
              <a:rPr lang="en-US" altLang="ja-JP" sz="4000" kern="100" dirty="0">
                <a:solidFill>
                  <a:schemeClr val="bg1"/>
                </a:solidFill>
                <a:latin typeface="Arial" panose="020B0604020202020204" pitchFamily="34" charset="0"/>
                <a:ea typeface="游明朝" panose="02020400000000000000" pitchFamily="18" charset="-128"/>
                <a:cs typeface="Arial" panose="020B0604020202020204" pitchFamily="34" charset="0"/>
              </a:rPr>
              <a:t>Methods</a:t>
            </a:r>
            <a:r>
              <a:rPr lang="ja-JP" altLang="en-US" sz="4000" kern="100" dirty="0">
                <a:solidFill>
                  <a:schemeClr val="bg1"/>
                </a:solidFill>
                <a:latin typeface="Arial" panose="020B0604020202020204" pitchFamily="34" charset="0"/>
                <a:ea typeface="游明朝" panose="02020400000000000000" pitchFamily="18" charset="-128"/>
                <a:cs typeface="Arial" panose="020B0604020202020204" pitchFamily="34" charset="0"/>
              </a:rPr>
              <a:t>　</a:t>
            </a:r>
            <a:r>
              <a:rPr lang="en-US" altLang="ja-JP" sz="4000" kern="100" dirty="0">
                <a:solidFill>
                  <a:schemeClr val="bg1"/>
                </a:solidFill>
                <a:latin typeface="Arial" panose="020B0604020202020204" pitchFamily="34" charset="0"/>
                <a:ea typeface="游明朝" panose="02020400000000000000" pitchFamily="18" charset="-128"/>
                <a:cs typeface="Arial" panose="020B0604020202020204" pitchFamily="34" charset="0"/>
              </a:rPr>
              <a:t>―</a:t>
            </a:r>
            <a:r>
              <a:rPr lang="en-US" altLang="ja-JP" sz="4000" dirty="0">
                <a:solidFill>
                  <a:schemeClr val="bg1"/>
                </a:solidFill>
                <a:latin typeface="Arial" panose="020B0604020202020204" pitchFamily="34" charset="0"/>
                <a:cs typeface="Arial" panose="020B0604020202020204" pitchFamily="34" charset="0"/>
              </a:rPr>
              <a:t>Scenario setting―</a:t>
            </a:r>
            <a:endParaRPr kumimoji="1" lang="ja-JP" altLang="en-US" sz="4000" dirty="0">
              <a:solidFill>
                <a:schemeClr val="bg1"/>
              </a:solidFill>
              <a:latin typeface="Arial" panose="020B0604020202020204" pitchFamily="34" charset="0"/>
              <a:cs typeface="Arial" panose="020B0604020202020204" pitchFamily="34" charset="0"/>
            </a:endParaRPr>
          </a:p>
        </p:txBody>
      </p:sp>
      <p:sp>
        <p:nvSpPr>
          <p:cNvPr id="3" name="テキスト ボックス 2">
            <a:extLst>
              <a:ext uri="{FF2B5EF4-FFF2-40B4-BE49-F238E27FC236}">
                <a16:creationId xmlns:a16="http://schemas.microsoft.com/office/drawing/2014/main" id="{D47F9635-C4E7-EC76-7144-56F1319E632B}"/>
              </a:ext>
            </a:extLst>
          </p:cNvPr>
          <p:cNvSpPr txBox="1"/>
          <p:nvPr/>
        </p:nvSpPr>
        <p:spPr>
          <a:xfrm>
            <a:off x="11505692" y="127026"/>
            <a:ext cx="917448" cy="584775"/>
          </a:xfrm>
          <a:prstGeom prst="rect">
            <a:avLst/>
          </a:prstGeom>
          <a:noFill/>
        </p:spPr>
        <p:txBody>
          <a:bodyPr wrap="square" rtlCol="0">
            <a:spAutoFit/>
          </a:bodyPr>
          <a:lstStyle/>
          <a:p>
            <a:r>
              <a:rPr kumimoji="1" lang="en-US" altLang="ja-JP" sz="3200" dirty="0">
                <a:solidFill>
                  <a:schemeClr val="bg1"/>
                </a:solidFill>
                <a:latin typeface="Arial" panose="020B0604020202020204" pitchFamily="34" charset="0"/>
                <a:cs typeface="Arial" panose="020B0604020202020204" pitchFamily="34" charset="0"/>
              </a:rPr>
              <a:t>12</a:t>
            </a:r>
            <a:endParaRPr kumimoji="1" lang="ja-JP" altLang="en-US" sz="3200" dirty="0">
              <a:solidFill>
                <a:schemeClr val="bg1"/>
              </a:solidFill>
              <a:latin typeface="Arial" panose="020B0604020202020204" pitchFamily="34" charset="0"/>
              <a:cs typeface="Arial" panose="020B0604020202020204" pitchFamily="34" charset="0"/>
            </a:endParaRPr>
          </a:p>
        </p:txBody>
      </p:sp>
      <p:sp>
        <p:nvSpPr>
          <p:cNvPr id="11" name="テキスト ボックス 10">
            <a:extLst>
              <a:ext uri="{FF2B5EF4-FFF2-40B4-BE49-F238E27FC236}">
                <a16:creationId xmlns:a16="http://schemas.microsoft.com/office/drawing/2014/main" id="{8EA90662-BB7A-28D1-0B18-B64EEF6CA14A}"/>
              </a:ext>
            </a:extLst>
          </p:cNvPr>
          <p:cNvSpPr txBox="1"/>
          <p:nvPr/>
        </p:nvSpPr>
        <p:spPr>
          <a:xfrm>
            <a:off x="4728972" y="10109216"/>
            <a:ext cx="5175504" cy="369332"/>
          </a:xfrm>
          <a:prstGeom prst="rect">
            <a:avLst/>
          </a:prstGeom>
          <a:noFill/>
        </p:spPr>
        <p:txBody>
          <a:bodyPr wrap="square" rtlCol="0">
            <a:spAutoFit/>
          </a:bodyPr>
          <a:lstStyle/>
          <a:p>
            <a:endParaRPr kumimoji="1" lang="ja-JP" altLang="en-US" dirty="0"/>
          </a:p>
        </p:txBody>
      </p:sp>
      <p:sp>
        <p:nvSpPr>
          <p:cNvPr id="9" name="テキスト ボックス 8">
            <a:extLst>
              <a:ext uri="{FF2B5EF4-FFF2-40B4-BE49-F238E27FC236}">
                <a16:creationId xmlns:a16="http://schemas.microsoft.com/office/drawing/2014/main" id="{72A521F7-D692-90FF-A518-2FFB3E9A6D36}"/>
              </a:ext>
            </a:extLst>
          </p:cNvPr>
          <p:cNvSpPr txBox="1"/>
          <p:nvPr/>
        </p:nvSpPr>
        <p:spPr>
          <a:xfrm>
            <a:off x="111470" y="2157596"/>
            <a:ext cx="12840334" cy="584775"/>
          </a:xfrm>
          <a:prstGeom prst="rect">
            <a:avLst/>
          </a:prstGeom>
          <a:noFill/>
        </p:spPr>
        <p:txBody>
          <a:bodyPr wrap="square">
            <a:spAutoFit/>
          </a:bodyPr>
          <a:lstStyle/>
          <a:p>
            <a:r>
              <a:rPr lang="ja-JP" altLang="en-US" sz="3200" b="1" dirty="0">
                <a:latin typeface="Arial" panose="020B0604020202020204" pitchFamily="34" charset="0"/>
                <a:cs typeface="Arial" panose="020B0604020202020204" pitchFamily="34" charset="0"/>
              </a:rPr>
              <a:t>⑴ </a:t>
            </a:r>
            <a:r>
              <a:rPr lang="en-US" altLang="ja-JP" sz="3200" b="1" dirty="0">
                <a:latin typeface="Arial" panose="020B0604020202020204" pitchFamily="34" charset="0"/>
                <a:cs typeface="Arial" panose="020B0604020202020204" pitchFamily="34" charset="0"/>
              </a:rPr>
              <a:t>Scenario</a:t>
            </a:r>
            <a:r>
              <a:rPr lang="ja-JP" altLang="en-US" sz="3200" b="1" dirty="0">
                <a:latin typeface="Arial" panose="020B0604020202020204" pitchFamily="34" charset="0"/>
                <a:cs typeface="Arial" panose="020B0604020202020204" pitchFamily="34" charset="0"/>
              </a:rPr>
              <a:t>ー</a:t>
            </a:r>
            <a:r>
              <a:rPr lang="en-US" altLang="ja-JP" sz="3200" b="1" dirty="0">
                <a:latin typeface="Arial" panose="020B0604020202020204" pitchFamily="34" charset="0"/>
                <a:cs typeface="Arial" panose="020B0604020202020204" pitchFamily="34" charset="0"/>
              </a:rPr>
              <a:t>Domestic sourcing of intermediate goods</a:t>
            </a:r>
            <a:r>
              <a:rPr lang="en-US" altLang="ja-JP" sz="3200" b="1" kern="100" dirty="0">
                <a:effectLst/>
                <a:latin typeface="Arial" panose="020B0604020202020204" pitchFamily="34" charset="0"/>
                <a:ea typeface="游明朝" panose="02020400000000000000" pitchFamily="18" charset="-128"/>
                <a:cs typeface="Arial" panose="020B0604020202020204" pitchFamily="34" charset="0"/>
              </a:rPr>
              <a:t> </a:t>
            </a:r>
            <a:endParaRPr lang="ja-JP" altLang="ja-JP" sz="3200" b="1" kern="100" dirty="0">
              <a:effectLst/>
              <a:latin typeface="Arial" panose="020B0604020202020204" pitchFamily="34" charset="0"/>
              <a:ea typeface="游明朝" panose="02020400000000000000" pitchFamily="18" charset="-128"/>
              <a:cs typeface="Arial" panose="020B0604020202020204" pitchFamily="34" charset="0"/>
            </a:endParaRPr>
          </a:p>
        </p:txBody>
      </p:sp>
      <p:sp>
        <p:nvSpPr>
          <p:cNvPr id="7" name="テキスト ボックス 6">
            <a:extLst>
              <a:ext uri="{FF2B5EF4-FFF2-40B4-BE49-F238E27FC236}">
                <a16:creationId xmlns:a16="http://schemas.microsoft.com/office/drawing/2014/main" id="{6EFE5646-9F8E-D5E1-2542-EAD8BB1037AD}"/>
              </a:ext>
            </a:extLst>
          </p:cNvPr>
          <p:cNvSpPr txBox="1"/>
          <p:nvPr/>
        </p:nvSpPr>
        <p:spPr>
          <a:xfrm>
            <a:off x="157998" y="999398"/>
            <a:ext cx="7613765" cy="954107"/>
          </a:xfrm>
          <a:prstGeom prst="rect">
            <a:avLst/>
          </a:prstGeom>
          <a:solidFill>
            <a:schemeClr val="accent6">
              <a:lumMod val="40000"/>
              <a:lumOff val="60000"/>
            </a:schemeClr>
          </a:solidFill>
          <a:ln w="38100">
            <a:solidFill>
              <a:schemeClr val="tx1"/>
            </a:solidFill>
          </a:ln>
        </p:spPr>
        <p:txBody>
          <a:bodyPr wrap="square">
            <a:spAutoFit/>
          </a:bodyPr>
          <a:lstStyle/>
          <a:p>
            <a:r>
              <a:rPr lang="en-US" altLang="ja-JP" sz="2800" dirty="0">
                <a:latin typeface="Arial" panose="020B0604020202020204" pitchFamily="34" charset="0"/>
                <a:cs typeface="Arial" panose="020B0604020202020204" pitchFamily="34" charset="0"/>
              </a:rPr>
              <a:t>Manipulating the intermediate input matrix (A), shifting the sourcing of intermediate inputs</a:t>
            </a:r>
            <a:endParaRPr lang="ja-JP" altLang="en-US" sz="28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6" name="テキスト ボックス 15">
                <a:extLst>
                  <a:ext uri="{FF2B5EF4-FFF2-40B4-BE49-F238E27FC236}">
                    <a16:creationId xmlns:a16="http://schemas.microsoft.com/office/drawing/2014/main" id="{DF4A694A-0CCF-C389-9B6D-C90DECFD5DBB}"/>
                  </a:ext>
                </a:extLst>
              </p:cNvPr>
              <p:cNvSpPr txBox="1"/>
              <p:nvPr/>
            </p:nvSpPr>
            <p:spPr>
              <a:xfrm>
                <a:off x="1748793" y="2797644"/>
                <a:ext cx="7908136" cy="256903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eqArr>
                        <m:eqArrPr>
                          <m:ctrlPr>
                            <a:rPr lang="ja-JP" altLang="ja-JP" sz="2400" i="1" smtClean="0">
                              <a:latin typeface="Cambria Math" panose="02040503050406030204" pitchFamily="18" charset="0"/>
                            </a:rPr>
                          </m:ctrlPr>
                        </m:eqArrPr>
                        <m:e>
                          <m:sSubSup>
                            <m:sSubSupPr>
                              <m:ctrlPr>
                                <a:rPr lang="ja-JP" altLang="ja-JP" sz="2400" i="1">
                                  <a:latin typeface="Cambria Math" panose="02040503050406030204" pitchFamily="18" charset="0"/>
                                </a:rPr>
                              </m:ctrlPr>
                            </m:sSubSupPr>
                            <m:e>
                              <m:acc>
                                <m:accPr>
                                  <m:chr m:val="ˉ"/>
                                  <m:ctrlPr>
                                    <a:rPr lang="ja-JP" altLang="ja-JP" sz="2400" b="1" i="1">
                                      <a:latin typeface="Cambria Math" panose="02040503050406030204" pitchFamily="18" charset="0"/>
                                    </a:rPr>
                                  </m:ctrlPr>
                                </m:accPr>
                                <m:e>
                                  <m:r>
                                    <a:rPr lang="en-US" altLang="ja-JP" sz="2400" b="1" i="1">
                                      <a:latin typeface="Cambria Math" panose="02040503050406030204" pitchFamily="18" charset="0"/>
                                      <a:ea typeface="Cambria Math" panose="02040503050406030204" pitchFamily="18" charset="0"/>
                                    </a:rPr>
                                    <m:t>𝒂</m:t>
                                  </m:r>
                                </m:e>
                              </m:acc>
                            </m:e>
                            <m:sub>
                              <m:r>
                                <a:rPr lang="en-US" altLang="ja-JP" sz="2400" b="0" i="1">
                                  <a:latin typeface="Cambria Math" panose="02040503050406030204" pitchFamily="18" charset="0"/>
                                  <a:ea typeface="Cambria Math" panose="02040503050406030204" pitchFamily="18" charset="0"/>
                                </a:rPr>
                                <m:t>𝑡𝑒𝑥𝑡𝑖𝑙𝑒</m:t>
                              </m:r>
                              <m:r>
                                <a:rPr lang="en-US" altLang="ja-JP" sz="2400" b="0" i="1">
                                  <a:latin typeface="Cambria Math" panose="02040503050406030204" pitchFamily="18" charset="0"/>
                                  <a:ea typeface="Cambria Math" panose="02040503050406030204" pitchFamily="18" charset="0"/>
                                </a:rPr>
                                <m:t>,</m:t>
                              </m:r>
                              <m:r>
                                <a:rPr lang="en-US" altLang="ja-JP" sz="2400" b="0" i="1">
                                  <a:latin typeface="Cambria Math" panose="02040503050406030204" pitchFamily="18" charset="0"/>
                                  <a:ea typeface="Cambria Math" panose="02040503050406030204" pitchFamily="18" charset="0"/>
                                </a:rPr>
                                <m:t>𝑗</m:t>
                              </m:r>
                            </m:sub>
                            <m:sup>
                              <m:r>
                                <a:rPr lang="en-US" altLang="ja-JP" sz="2400" b="0" i="1" smtClean="0">
                                  <a:latin typeface="Cambria Math" panose="02040503050406030204" pitchFamily="18" charset="0"/>
                                  <a:ea typeface="Cambria Math" panose="02040503050406030204" pitchFamily="18" charset="0"/>
                                </a:rPr>
                                <m:t>𝐽𝑃𝑁</m:t>
                              </m:r>
                              <m:r>
                                <a:rPr lang="en-US" altLang="ja-JP" sz="2400" b="0" i="1" smtClean="0">
                                  <a:latin typeface="Cambria Math" panose="02040503050406030204" pitchFamily="18" charset="0"/>
                                  <a:ea typeface="Cambria Math" panose="02040503050406030204" pitchFamily="18" charset="0"/>
                                </a:rPr>
                                <m:t>,</m:t>
                              </m:r>
                              <m:r>
                                <a:rPr lang="en-US" altLang="ja-JP" sz="2400" b="0" i="1" smtClean="0">
                                  <a:latin typeface="Cambria Math" panose="02040503050406030204" pitchFamily="18" charset="0"/>
                                  <a:ea typeface="Cambria Math" panose="02040503050406030204" pitchFamily="18" charset="0"/>
                                </a:rPr>
                                <m:t>𝐽𝑃𝑁</m:t>
                              </m:r>
                            </m:sup>
                          </m:sSubSup>
                          <m:r>
                            <a:rPr lang="en-US" altLang="ja-JP" sz="2400" b="0" i="1">
                              <a:latin typeface="Cambria Math" panose="02040503050406030204" pitchFamily="18" charset="0"/>
                            </a:rPr>
                            <m:t>=</m:t>
                          </m:r>
                          <m:sSubSup>
                            <m:sSubSupPr>
                              <m:ctrlPr>
                                <a:rPr lang="ja-JP" altLang="ja-JP" sz="2400" i="1">
                                  <a:latin typeface="Cambria Math" panose="02040503050406030204" pitchFamily="18" charset="0"/>
                                </a:rPr>
                              </m:ctrlPr>
                            </m:sSubSupPr>
                            <m:e>
                              <m:r>
                                <a:rPr lang="en-US" altLang="ja-JP" sz="2400" b="1" i="1">
                                  <a:latin typeface="Cambria Math" panose="02040503050406030204" pitchFamily="18" charset="0"/>
                                </a:rPr>
                                <m:t>𝒂</m:t>
                              </m:r>
                            </m:e>
                            <m:sub>
                              <m:r>
                                <a:rPr lang="en-US" altLang="ja-JP" sz="2400" b="0" i="1">
                                  <a:latin typeface="Cambria Math" panose="02040503050406030204" pitchFamily="18" charset="0"/>
                                </a:rPr>
                                <m:t>𝑡𝑒𝑥𝑡𝑖𝑙𝑒</m:t>
                              </m:r>
                              <m:r>
                                <a:rPr lang="en-US" altLang="ja-JP" sz="2400" b="0" i="1">
                                  <a:latin typeface="Cambria Math" panose="02040503050406030204" pitchFamily="18" charset="0"/>
                                </a:rPr>
                                <m:t>,</m:t>
                              </m:r>
                              <m:r>
                                <a:rPr lang="en-US" altLang="ja-JP" sz="2400" b="0" i="1">
                                  <a:latin typeface="Cambria Math" panose="02040503050406030204" pitchFamily="18" charset="0"/>
                                </a:rPr>
                                <m:t>𝑗</m:t>
                              </m:r>
                            </m:sub>
                            <m:sup>
                              <m:r>
                                <a:rPr lang="en-US" altLang="ja-JP" sz="2400" b="0" i="1" smtClean="0">
                                  <a:latin typeface="Cambria Math" panose="02040503050406030204" pitchFamily="18" charset="0"/>
                                </a:rPr>
                                <m:t>𝐽𝑃𝑁</m:t>
                              </m:r>
                              <m:r>
                                <a:rPr lang="en-US" altLang="ja-JP" sz="2400" b="0" i="1" smtClean="0">
                                  <a:latin typeface="Cambria Math" panose="02040503050406030204" pitchFamily="18" charset="0"/>
                                </a:rPr>
                                <m:t>,</m:t>
                              </m:r>
                              <m:r>
                                <a:rPr lang="en-US" altLang="ja-JP" sz="2400" b="0" i="1" smtClean="0">
                                  <a:latin typeface="Cambria Math" panose="02040503050406030204" pitchFamily="18" charset="0"/>
                                </a:rPr>
                                <m:t>𝐽𝑃𝑁</m:t>
                              </m:r>
                            </m:sup>
                          </m:sSubSup>
                          <m:r>
                            <a:rPr lang="en-US" altLang="ja-JP" sz="2400" b="0" i="1">
                              <a:latin typeface="Cambria Math" panose="02040503050406030204" pitchFamily="18" charset="0"/>
                            </a:rPr>
                            <m:t>+0.01×</m:t>
                          </m:r>
                          <m:nary>
                            <m:naryPr>
                              <m:chr m:val="∑"/>
                              <m:limLoc m:val="undOvr"/>
                              <m:grow m:val="on"/>
                              <m:supHide m:val="on"/>
                              <m:ctrlPr>
                                <a:rPr lang="ja-JP" altLang="ja-JP" sz="2400" i="1">
                                  <a:latin typeface="Cambria Math" panose="02040503050406030204" pitchFamily="18" charset="0"/>
                                </a:rPr>
                              </m:ctrlPr>
                            </m:naryPr>
                            <m:sub>
                              <m:r>
                                <a:rPr lang="en-US" altLang="ja-JP" sz="2400" b="0" i="1">
                                  <a:latin typeface="Cambria Math" panose="02040503050406030204" pitchFamily="18" charset="0"/>
                                </a:rPr>
                                <m:t>𝑟</m:t>
                              </m:r>
                            </m:sub>
                            <m:sup/>
                            <m:e>
                              <m:sSubSup>
                                <m:sSubSupPr>
                                  <m:ctrlPr>
                                    <a:rPr lang="ja-JP" altLang="ja-JP" sz="2400" i="1">
                                      <a:latin typeface="Cambria Math" panose="02040503050406030204" pitchFamily="18" charset="0"/>
                                    </a:rPr>
                                  </m:ctrlPr>
                                </m:sSubSupPr>
                                <m:e>
                                  <m:r>
                                    <a:rPr lang="en-US" altLang="ja-JP" sz="2400" b="1" i="1">
                                      <a:latin typeface="Cambria Math" panose="02040503050406030204" pitchFamily="18" charset="0"/>
                                    </a:rPr>
                                    <m:t>𝒂</m:t>
                                  </m:r>
                                </m:e>
                                <m:sub>
                                  <m:r>
                                    <a:rPr lang="en-US" altLang="ja-JP" sz="2400" b="0" i="1">
                                      <a:latin typeface="Cambria Math" panose="02040503050406030204" pitchFamily="18" charset="0"/>
                                    </a:rPr>
                                    <m:t>𝑡𝑒𝑥𝑡𝑖𝑙𝑒</m:t>
                                  </m:r>
                                  <m:r>
                                    <a:rPr lang="en-US" altLang="ja-JP" sz="2400" b="0" i="1">
                                      <a:latin typeface="Cambria Math" panose="02040503050406030204" pitchFamily="18" charset="0"/>
                                    </a:rPr>
                                    <m:t>,</m:t>
                                  </m:r>
                                  <m:r>
                                    <a:rPr lang="en-US" altLang="ja-JP" sz="2400" b="0" i="1">
                                      <a:latin typeface="Cambria Math" panose="02040503050406030204" pitchFamily="18" charset="0"/>
                                    </a:rPr>
                                    <m:t>𝑗</m:t>
                                  </m:r>
                                </m:sub>
                                <m:sup>
                                  <m:r>
                                    <a:rPr lang="en-US" altLang="ja-JP" sz="2400" b="0" i="1">
                                      <a:latin typeface="Cambria Math" panose="02040503050406030204" pitchFamily="18" charset="0"/>
                                    </a:rPr>
                                    <m:t>𝑟</m:t>
                                  </m:r>
                                  <m:r>
                                    <a:rPr lang="en-US" altLang="ja-JP" sz="2400" b="0" i="1" smtClean="0">
                                      <a:latin typeface="Cambria Math" panose="02040503050406030204" pitchFamily="18" charset="0"/>
                                    </a:rPr>
                                    <m:t>,</m:t>
                                  </m:r>
                                  <m:r>
                                    <a:rPr lang="en-US" altLang="ja-JP" sz="2400" b="0" i="1" smtClean="0">
                                      <a:latin typeface="Cambria Math" panose="02040503050406030204" pitchFamily="18" charset="0"/>
                                    </a:rPr>
                                    <m:t>𝐽𝑃𝑁</m:t>
                                  </m:r>
                                </m:sup>
                              </m:sSubSup>
                            </m:e>
                          </m:nary>
                        </m:e>
                      </m:eqArr>
                    </m:oMath>
                  </m:oMathPara>
                </a14:m>
                <a:endParaRPr lang="ja-JP" altLang="ja-JP" sz="2400" i="1" dirty="0"/>
              </a:p>
              <a:p>
                <a:pPr/>
                <a14:m>
                  <m:oMathPara xmlns:m="http://schemas.openxmlformats.org/officeDocument/2006/math">
                    <m:oMathParaPr>
                      <m:jc m:val="centerGroup"/>
                    </m:oMathParaPr>
                    <m:oMath xmlns:m="http://schemas.openxmlformats.org/officeDocument/2006/math">
                      <m:eqArr>
                        <m:eqArrPr>
                          <m:ctrlPr>
                            <a:rPr lang="ja-JP" altLang="ja-JP" sz="2400" i="1">
                              <a:latin typeface="Cambria Math" panose="02040503050406030204" pitchFamily="18" charset="0"/>
                            </a:rPr>
                          </m:ctrlPr>
                        </m:eqArrPr>
                        <m:e>
                          <m:sSubSup>
                            <m:sSubSupPr>
                              <m:ctrlPr>
                                <a:rPr lang="ja-JP" altLang="ja-JP" sz="2400" i="1">
                                  <a:latin typeface="Cambria Math" panose="02040503050406030204" pitchFamily="18" charset="0"/>
                                </a:rPr>
                              </m:ctrlPr>
                            </m:sSubSupPr>
                            <m:e>
                              <m:acc>
                                <m:accPr>
                                  <m:chr m:val="ˉ"/>
                                  <m:ctrlPr>
                                    <a:rPr lang="ja-JP" altLang="ja-JP" sz="2400" b="1" i="1">
                                      <a:latin typeface="Cambria Math" panose="02040503050406030204" pitchFamily="18" charset="0"/>
                                    </a:rPr>
                                  </m:ctrlPr>
                                </m:accPr>
                                <m:e>
                                  <m:r>
                                    <a:rPr lang="en-US" altLang="ja-JP" sz="2400" b="1" i="1">
                                      <a:latin typeface="Cambria Math" panose="02040503050406030204" pitchFamily="18" charset="0"/>
                                    </a:rPr>
                                    <m:t>𝒂</m:t>
                                  </m:r>
                                </m:e>
                              </m:acc>
                            </m:e>
                            <m:sub>
                              <m:r>
                                <a:rPr lang="en-US" altLang="ja-JP" sz="2400" b="0" i="1">
                                  <a:latin typeface="Cambria Math" panose="02040503050406030204" pitchFamily="18" charset="0"/>
                                </a:rPr>
                                <m:t>𝑡𝑒𝑥𝑡𝑖𝑙𝑒</m:t>
                              </m:r>
                              <m:r>
                                <a:rPr lang="en-US" altLang="ja-JP" sz="2400" b="0" i="1">
                                  <a:latin typeface="Cambria Math" panose="02040503050406030204" pitchFamily="18" charset="0"/>
                                </a:rPr>
                                <m:t>,</m:t>
                              </m:r>
                              <m:r>
                                <a:rPr lang="en-US" altLang="ja-JP" sz="2400" b="0" i="1">
                                  <a:latin typeface="Cambria Math" panose="02040503050406030204" pitchFamily="18" charset="0"/>
                                </a:rPr>
                                <m:t>𝑗</m:t>
                              </m:r>
                            </m:sub>
                            <m:sup>
                              <m:r>
                                <a:rPr lang="en-US" altLang="ja-JP" sz="2400" b="0" i="1">
                                  <a:latin typeface="Cambria Math" panose="02040503050406030204" pitchFamily="18" charset="0"/>
                                </a:rPr>
                                <m:t>𝑟</m:t>
                              </m:r>
                              <m:r>
                                <a:rPr lang="en-US" altLang="ja-JP" sz="2400" b="0" i="1" smtClean="0">
                                  <a:latin typeface="Cambria Math" panose="02040503050406030204" pitchFamily="18" charset="0"/>
                                </a:rPr>
                                <m:t>,</m:t>
                              </m:r>
                              <m:r>
                                <a:rPr lang="en-US" altLang="ja-JP" sz="2400" b="0" i="1" smtClean="0">
                                  <a:latin typeface="Cambria Math" panose="02040503050406030204" pitchFamily="18" charset="0"/>
                                </a:rPr>
                                <m:t>𝐽𝑃𝑁</m:t>
                              </m:r>
                            </m:sup>
                          </m:sSubSup>
                          <m:r>
                            <a:rPr lang="en-US" altLang="ja-JP" sz="2400" b="0" i="1">
                              <a:latin typeface="Cambria Math" panose="02040503050406030204" pitchFamily="18" charset="0"/>
                            </a:rPr>
                            <m:t>=</m:t>
                          </m:r>
                          <m:sSubSup>
                            <m:sSubSupPr>
                              <m:ctrlPr>
                                <a:rPr lang="ja-JP" altLang="ja-JP" sz="2400" i="1">
                                  <a:latin typeface="Cambria Math" panose="02040503050406030204" pitchFamily="18" charset="0"/>
                                </a:rPr>
                              </m:ctrlPr>
                            </m:sSubSupPr>
                            <m:e>
                              <m:r>
                                <a:rPr lang="en-US" altLang="ja-JP" sz="2400" b="1" i="1">
                                  <a:latin typeface="Cambria Math" panose="02040503050406030204" pitchFamily="18" charset="0"/>
                                </a:rPr>
                                <m:t>𝒂</m:t>
                              </m:r>
                            </m:e>
                            <m:sub>
                              <m:r>
                                <a:rPr lang="en-US" altLang="ja-JP" sz="2400" b="0" i="1">
                                  <a:latin typeface="Cambria Math" panose="02040503050406030204" pitchFamily="18" charset="0"/>
                                </a:rPr>
                                <m:t>𝑡𝑒𝑥𝑡𝑖𝑙𝑒</m:t>
                              </m:r>
                              <m:r>
                                <a:rPr lang="en-US" altLang="ja-JP" sz="2400" b="0" i="1">
                                  <a:latin typeface="Cambria Math" panose="02040503050406030204" pitchFamily="18" charset="0"/>
                                </a:rPr>
                                <m:t>,</m:t>
                              </m:r>
                              <m:r>
                                <a:rPr lang="en-US" altLang="ja-JP" sz="2400" b="0" i="1">
                                  <a:latin typeface="Cambria Math" panose="02040503050406030204" pitchFamily="18" charset="0"/>
                                </a:rPr>
                                <m:t>𝑗</m:t>
                              </m:r>
                            </m:sub>
                            <m:sup>
                              <m:r>
                                <a:rPr lang="en-US" altLang="ja-JP" sz="2400" b="0" i="1">
                                  <a:latin typeface="Cambria Math" panose="02040503050406030204" pitchFamily="18" charset="0"/>
                                </a:rPr>
                                <m:t>𝑟</m:t>
                              </m:r>
                              <m:r>
                                <a:rPr lang="en-US" altLang="ja-JP" sz="2400" b="0" i="1" smtClean="0">
                                  <a:latin typeface="Cambria Math" panose="02040503050406030204" pitchFamily="18" charset="0"/>
                                </a:rPr>
                                <m:t>,</m:t>
                              </m:r>
                              <m:r>
                                <a:rPr lang="en-US" altLang="ja-JP" sz="2400" b="0" i="1" smtClean="0">
                                  <a:latin typeface="Cambria Math" panose="02040503050406030204" pitchFamily="18" charset="0"/>
                                </a:rPr>
                                <m:t>𝐽𝑃𝑁</m:t>
                              </m:r>
                            </m:sup>
                          </m:sSubSup>
                          <m:r>
                            <a:rPr lang="en-US" altLang="ja-JP" sz="2400" b="0" i="1">
                              <a:latin typeface="Cambria Math" panose="02040503050406030204" pitchFamily="18" charset="0"/>
                            </a:rPr>
                            <m:t>−</m:t>
                          </m:r>
                          <m:d>
                            <m:dPr>
                              <m:sepChr m:val="×"/>
                              <m:ctrlPr>
                                <a:rPr lang="ja-JP" altLang="ja-JP" sz="2400" i="1">
                                  <a:latin typeface="Cambria Math" panose="02040503050406030204" pitchFamily="18" charset="0"/>
                                </a:rPr>
                              </m:ctrlPr>
                            </m:dPr>
                            <m:e>
                              <m:r>
                                <a:rPr lang="en-US" altLang="ja-JP" sz="2400" b="0" i="1">
                                  <a:latin typeface="Cambria Math" panose="02040503050406030204" pitchFamily="18" charset="0"/>
                                </a:rPr>
                                <m:t>0.01</m:t>
                              </m:r>
                            </m:e>
                            <m:e>
                              <m:nary>
                                <m:naryPr>
                                  <m:chr m:val="∑"/>
                                  <m:limLoc m:val="undOvr"/>
                                  <m:grow m:val="on"/>
                                  <m:supHide m:val="on"/>
                                  <m:ctrlPr>
                                    <a:rPr lang="ja-JP" altLang="ja-JP" sz="2400" i="1">
                                      <a:latin typeface="Cambria Math" panose="02040503050406030204" pitchFamily="18" charset="0"/>
                                    </a:rPr>
                                  </m:ctrlPr>
                                </m:naryPr>
                                <m:sub>
                                  <m:r>
                                    <a:rPr lang="en-US" altLang="ja-JP" sz="2400" b="0" i="1">
                                      <a:latin typeface="Cambria Math" panose="02040503050406030204" pitchFamily="18" charset="0"/>
                                    </a:rPr>
                                    <m:t>𝑟</m:t>
                                  </m:r>
                                </m:sub>
                                <m:sup/>
                                <m:e>
                                  <m:sSubSup>
                                    <m:sSubSupPr>
                                      <m:ctrlPr>
                                        <a:rPr lang="ja-JP" altLang="ja-JP" sz="2400" i="1">
                                          <a:latin typeface="Cambria Math" panose="02040503050406030204" pitchFamily="18" charset="0"/>
                                        </a:rPr>
                                      </m:ctrlPr>
                                    </m:sSubSupPr>
                                    <m:e>
                                      <m:r>
                                        <a:rPr lang="en-US" altLang="ja-JP" sz="2400" b="1" i="1">
                                          <a:latin typeface="Cambria Math" panose="02040503050406030204" pitchFamily="18" charset="0"/>
                                        </a:rPr>
                                        <m:t>𝒂</m:t>
                                      </m:r>
                                    </m:e>
                                    <m:sub>
                                      <m:r>
                                        <a:rPr lang="en-US" altLang="ja-JP" sz="2400" b="0" i="1">
                                          <a:latin typeface="Cambria Math" panose="02040503050406030204" pitchFamily="18" charset="0"/>
                                        </a:rPr>
                                        <m:t>𝑡𝑒𝑥𝑡𝑖𝑙𝑒</m:t>
                                      </m:r>
                                      <m:r>
                                        <a:rPr lang="en-US" altLang="ja-JP" sz="2400" b="0" i="1">
                                          <a:latin typeface="Cambria Math" panose="02040503050406030204" pitchFamily="18" charset="0"/>
                                        </a:rPr>
                                        <m:t>,</m:t>
                                      </m:r>
                                      <m:r>
                                        <a:rPr lang="en-US" altLang="ja-JP" sz="2400" b="0" i="1">
                                          <a:latin typeface="Cambria Math" panose="02040503050406030204" pitchFamily="18" charset="0"/>
                                        </a:rPr>
                                        <m:t>𝑗</m:t>
                                      </m:r>
                                    </m:sub>
                                    <m:sup>
                                      <m:r>
                                        <a:rPr lang="en-US" altLang="ja-JP" sz="2400" b="0" i="1">
                                          <a:latin typeface="Cambria Math" panose="02040503050406030204" pitchFamily="18" charset="0"/>
                                        </a:rPr>
                                        <m:t>𝑟</m:t>
                                      </m:r>
                                      <m:r>
                                        <a:rPr lang="en-US" altLang="ja-JP" sz="2400" b="0" i="1" smtClean="0">
                                          <a:latin typeface="Cambria Math" panose="02040503050406030204" pitchFamily="18" charset="0"/>
                                        </a:rPr>
                                        <m:t>,</m:t>
                                      </m:r>
                                      <m:r>
                                        <a:rPr lang="en-US" altLang="ja-JP" sz="2400" b="0" i="1" smtClean="0">
                                          <a:latin typeface="Cambria Math" panose="02040503050406030204" pitchFamily="18" charset="0"/>
                                        </a:rPr>
                                        <m:t>𝐽𝑃𝑁</m:t>
                                      </m:r>
                                    </m:sup>
                                  </m:sSubSup>
                                </m:e>
                              </m:nary>
                            </m:e>
                          </m:d>
                          <m:r>
                            <a:rPr lang="en-US" altLang="ja-JP" sz="2400" b="0" i="1">
                              <a:latin typeface="Cambria Math" panose="02040503050406030204" pitchFamily="18" charset="0"/>
                            </a:rPr>
                            <m:t>×</m:t>
                          </m:r>
                          <m:f>
                            <m:fPr>
                              <m:ctrlPr>
                                <a:rPr lang="ja-JP" altLang="ja-JP" sz="2400" i="1">
                                  <a:latin typeface="Cambria Math" panose="02040503050406030204" pitchFamily="18" charset="0"/>
                                </a:rPr>
                              </m:ctrlPr>
                            </m:fPr>
                            <m:num>
                              <m:sSubSup>
                                <m:sSubSupPr>
                                  <m:ctrlPr>
                                    <a:rPr lang="ja-JP" altLang="ja-JP" sz="2400" i="1">
                                      <a:latin typeface="Cambria Math" panose="02040503050406030204" pitchFamily="18" charset="0"/>
                                    </a:rPr>
                                  </m:ctrlPr>
                                </m:sSubSupPr>
                                <m:e>
                                  <m:r>
                                    <a:rPr lang="en-US" altLang="ja-JP" sz="2400" b="1" i="1">
                                      <a:latin typeface="Cambria Math" panose="02040503050406030204" pitchFamily="18" charset="0"/>
                                    </a:rPr>
                                    <m:t>𝒂</m:t>
                                  </m:r>
                                </m:e>
                                <m:sub>
                                  <m:r>
                                    <a:rPr lang="en-US" altLang="ja-JP" sz="2400" b="0" i="1">
                                      <a:latin typeface="Cambria Math" panose="02040503050406030204" pitchFamily="18" charset="0"/>
                                    </a:rPr>
                                    <m:t>𝑡𝑒𝑥𝑡𝑖𝑙𝑒</m:t>
                                  </m:r>
                                  <m:r>
                                    <a:rPr lang="en-US" altLang="ja-JP" sz="2400" b="0" i="1">
                                      <a:latin typeface="Cambria Math" panose="02040503050406030204" pitchFamily="18" charset="0"/>
                                    </a:rPr>
                                    <m:t>,</m:t>
                                  </m:r>
                                  <m:r>
                                    <a:rPr lang="en-US" altLang="ja-JP" sz="2400" b="0" i="1">
                                      <a:latin typeface="Cambria Math" panose="02040503050406030204" pitchFamily="18" charset="0"/>
                                    </a:rPr>
                                    <m:t>𝑗</m:t>
                                  </m:r>
                                </m:sub>
                                <m:sup>
                                  <m:r>
                                    <a:rPr lang="en-US" altLang="ja-JP" sz="2400" b="0" i="1">
                                      <a:latin typeface="Cambria Math" panose="02040503050406030204" pitchFamily="18" charset="0"/>
                                    </a:rPr>
                                    <m:t>𝑟</m:t>
                                  </m:r>
                                  <m:r>
                                    <a:rPr lang="en-US" altLang="ja-JP" sz="2400" b="0" i="1" smtClean="0">
                                      <a:latin typeface="Cambria Math" panose="02040503050406030204" pitchFamily="18" charset="0"/>
                                    </a:rPr>
                                    <m:t>,</m:t>
                                  </m:r>
                                  <m:r>
                                    <a:rPr lang="en-US" altLang="ja-JP" sz="2400" b="0" i="1" smtClean="0">
                                      <a:latin typeface="Cambria Math" panose="02040503050406030204" pitchFamily="18" charset="0"/>
                                    </a:rPr>
                                    <m:t>𝐽𝑃𝑁</m:t>
                                  </m:r>
                                </m:sup>
                              </m:sSubSup>
                            </m:num>
                            <m:den>
                              <m:nary>
                                <m:naryPr>
                                  <m:chr m:val="∑"/>
                                  <m:limLoc m:val="undOvr"/>
                                  <m:grow m:val="on"/>
                                  <m:supHide m:val="on"/>
                                  <m:ctrlPr>
                                    <a:rPr lang="ja-JP" altLang="ja-JP" sz="2400" i="1">
                                      <a:latin typeface="Cambria Math" panose="02040503050406030204" pitchFamily="18" charset="0"/>
                                    </a:rPr>
                                  </m:ctrlPr>
                                </m:naryPr>
                                <m:sub>
                                  <m:r>
                                    <a:rPr lang="en-US" altLang="ja-JP" sz="2400" b="0" i="1">
                                      <a:latin typeface="Cambria Math" panose="02040503050406030204" pitchFamily="18" charset="0"/>
                                    </a:rPr>
                                    <m:t>𝑟</m:t>
                                  </m:r>
                                  <m:r>
                                    <a:rPr lang="en-US" altLang="ja-JP" sz="2400" b="0" i="1">
                                      <a:latin typeface="Cambria Math" panose="02040503050406030204" pitchFamily="18" charset="0"/>
                                    </a:rPr>
                                    <m:t>≠</m:t>
                                  </m:r>
                                  <m:r>
                                    <a:rPr lang="en-US" altLang="ja-JP" sz="2400" b="0" i="1">
                                      <a:latin typeface="Cambria Math" panose="02040503050406030204" pitchFamily="18" charset="0"/>
                                    </a:rPr>
                                    <m:t>𝐽𝑃𝑁</m:t>
                                  </m:r>
                                </m:sub>
                                <m:sup/>
                                <m:e>
                                  <m:sSubSup>
                                    <m:sSubSupPr>
                                      <m:ctrlPr>
                                        <a:rPr lang="ja-JP" altLang="ja-JP" sz="2400" i="1">
                                          <a:latin typeface="Cambria Math" panose="02040503050406030204" pitchFamily="18" charset="0"/>
                                        </a:rPr>
                                      </m:ctrlPr>
                                    </m:sSubSupPr>
                                    <m:e>
                                      <m:r>
                                        <a:rPr lang="en-US" altLang="ja-JP" sz="2400" b="1" i="1">
                                          <a:latin typeface="Cambria Math" panose="02040503050406030204" pitchFamily="18" charset="0"/>
                                        </a:rPr>
                                        <m:t>𝒂</m:t>
                                      </m:r>
                                    </m:e>
                                    <m:sub>
                                      <m:r>
                                        <a:rPr lang="en-US" altLang="ja-JP" sz="2400" b="0" i="1">
                                          <a:latin typeface="Cambria Math" panose="02040503050406030204" pitchFamily="18" charset="0"/>
                                        </a:rPr>
                                        <m:t>𝑡𝑒𝑥𝑡𝑖𝑙𝑒</m:t>
                                      </m:r>
                                      <m:r>
                                        <a:rPr lang="en-US" altLang="ja-JP" sz="2400" b="0" i="1">
                                          <a:latin typeface="Cambria Math" panose="02040503050406030204" pitchFamily="18" charset="0"/>
                                        </a:rPr>
                                        <m:t>,</m:t>
                                      </m:r>
                                      <m:r>
                                        <a:rPr lang="en-US" altLang="ja-JP" sz="2400" b="0" i="1">
                                          <a:latin typeface="Cambria Math" panose="02040503050406030204" pitchFamily="18" charset="0"/>
                                        </a:rPr>
                                        <m:t>𝑗</m:t>
                                      </m:r>
                                    </m:sub>
                                    <m:sup>
                                      <m:r>
                                        <a:rPr lang="en-US" altLang="ja-JP" sz="2400" b="0" i="1">
                                          <a:latin typeface="Cambria Math" panose="02040503050406030204" pitchFamily="18" charset="0"/>
                                        </a:rPr>
                                        <m:t>𝑟</m:t>
                                      </m:r>
                                      <m:r>
                                        <a:rPr lang="en-US" altLang="ja-JP" sz="2400" b="0" i="1" smtClean="0">
                                          <a:latin typeface="Cambria Math" panose="02040503050406030204" pitchFamily="18" charset="0"/>
                                        </a:rPr>
                                        <m:t>,</m:t>
                                      </m:r>
                                      <m:r>
                                        <a:rPr lang="en-US" altLang="ja-JP" sz="2400" b="0" i="1" smtClean="0">
                                          <a:latin typeface="Cambria Math" panose="02040503050406030204" pitchFamily="18" charset="0"/>
                                        </a:rPr>
                                        <m:t>𝐽𝑃𝑁</m:t>
                                      </m:r>
                                    </m:sup>
                                  </m:sSubSup>
                                </m:e>
                              </m:nary>
                            </m:den>
                          </m:f>
                        </m:e>
                      </m:eqArr>
                    </m:oMath>
                  </m:oMathPara>
                </a14:m>
                <a:endParaRPr lang="ja-JP" altLang="ja-JP" sz="2400" i="1" dirty="0"/>
              </a:p>
              <a:p>
                <a:pPr indent="76200">
                  <a:spcAft>
                    <a:spcPts val="800"/>
                  </a:spcAft>
                  <a:buNone/>
                </a:pPr>
                <a:endParaRPr lang="ja-JP" altLang="ja-JP" sz="2000" b="1"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mc:Choice>
        <mc:Fallback xmlns="">
          <p:sp>
            <p:nvSpPr>
              <p:cNvPr id="16" name="テキスト ボックス 15">
                <a:extLst>
                  <a:ext uri="{FF2B5EF4-FFF2-40B4-BE49-F238E27FC236}">
                    <a16:creationId xmlns:a16="http://schemas.microsoft.com/office/drawing/2014/main" id="{DF4A694A-0CCF-C389-9B6D-C90DECFD5DBB}"/>
                  </a:ext>
                </a:extLst>
              </p:cNvPr>
              <p:cNvSpPr txBox="1">
                <a:spLocks noRot="1" noChangeAspect="1" noMove="1" noResize="1" noEditPoints="1" noAdjustHandles="1" noChangeArrowheads="1" noChangeShapeType="1" noTextEdit="1"/>
              </p:cNvSpPr>
              <p:nvPr/>
            </p:nvSpPr>
            <p:spPr>
              <a:xfrm>
                <a:off x="1748793" y="2797644"/>
                <a:ext cx="7908136" cy="2569037"/>
              </a:xfrm>
              <a:prstGeom prst="rect">
                <a:avLst/>
              </a:prstGeom>
              <a:blipFill>
                <a:blip r:embed="rId3"/>
                <a:stretch>
                  <a:fillRect r="-8019"/>
                </a:stretch>
              </a:blipFill>
            </p:spPr>
            <p:txBody>
              <a:bodyPr/>
              <a:lstStyle/>
              <a:p>
                <a:r>
                  <a:rPr lang="ja-JP" altLang="en-US">
                    <a:noFill/>
                  </a:rPr>
                  <a:t> </a:t>
                </a:r>
              </a:p>
            </p:txBody>
          </p:sp>
        </mc:Fallback>
      </mc:AlternateContent>
      <p:grpSp>
        <p:nvGrpSpPr>
          <p:cNvPr id="22" name="グループ化 21">
            <a:extLst>
              <a:ext uri="{FF2B5EF4-FFF2-40B4-BE49-F238E27FC236}">
                <a16:creationId xmlns:a16="http://schemas.microsoft.com/office/drawing/2014/main" id="{EDBC6DC1-565D-E9CE-5165-BCAEDBE85D0D}"/>
              </a:ext>
            </a:extLst>
          </p:cNvPr>
          <p:cNvGrpSpPr/>
          <p:nvPr/>
        </p:nvGrpSpPr>
        <p:grpSpPr>
          <a:xfrm>
            <a:off x="7916616" y="994110"/>
            <a:ext cx="4047800" cy="790625"/>
            <a:chOff x="7688072" y="1137920"/>
            <a:chExt cx="4047800" cy="790625"/>
          </a:xfrm>
        </p:grpSpPr>
        <p:pic>
          <p:nvPicPr>
            <p:cNvPr id="6" name="図 5">
              <a:extLst>
                <a:ext uri="{FF2B5EF4-FFF2-40B4-BE49-F238E27FC236}">
                  <a16:creationId xmlns:a16="http://schemas.microsoft.com/office/drawing/2014/main" id="{76B35428-7016-7AEA-EB3D-C3DFFF1120D1}"/>
                </a:ext>
              </a:extLst>
            </p:cNvPr>
            <p:cNvPicPr>
              <a:picLocks noChangeAspect="1"/>
            </p:cNvPicPr>
            <p:nvPr/>
          </p:nvPicPr>
          <p:blipFill>
            <a:blip r:embed="rId4"/>
            <a:srcRect l="3704" t="9494" r="4475" b="10057"/>
            <a:stretch>
              <a:fillRect/>
            </a:stretch>
          </p:blipFill>
          <p:spPr>
            <a:xfrm>
              <a:off x="7688072" y="1137920"/>
              <a:ext cx="1172810" cy="769005"/>
            </a:xfrm>
            <a:prstGeom prst="rect">
              <a:avLst/>
            </a:prstGeom>
          </p:spPr>
        </p:pic>
        <p:pic>
          <p:nvPicPr>
            <p:cNvPr id="10" name="図 9">
              <a:extLst>
                <a:ext uri="{FF2B5EF4-FFF2-40B4-BE49-F238E27FC236}">
                  <a16:creationId xmlns:a16="http://schemas.microsoft.com/office/drawing/2014/main" id="{E5D5C578-4081-44EA-4D06-DC478B1192BF}"/>
                </a:ext>
              </a:extLst>
            </p:cNvPr>
            <p:cNvPicPr>
              <a:picLocks noChangeAspect="1"/>
            </p:cNvPicPr>
            <p:nvPr/>
          </p:nvPicPr>
          <p:blipFill>
            <a:blip r:embed="rId4"/>
            <a:srcRect l="3704" t="9494" r="4475" b="10057"/>
            <a:stretch>
              <a:fillRect/>
            </a:stretch>
          </p:blipFill>
          <p:spPr>
            <a:xfrm>
              <a:off x="10563062" y="1159540"/>
              <a:ext cx="1172810" cy="769005"/>
            </a:xfrm>
            <a:prstGeom prst="rect">
              <a:avLst/>
            </a:prstGeom>
          </p:spPr>
        </p:pic>
        <p:cxnSp>
          <p:nvCxnSpPr>
            <p:cNvPr id="15" name="直線矢印コネクタ 14">
              <a:extLst>
                <a:ext uri="{FF2B5EF4-FFF2-40B4-BE49-F238E27FC236}">
                  <a16:creationId xmlns:a16="http://schemas.microsoft.com/office/drawing/2014/main" id="{61FE7B7E-8FD4-1FB8-D78E-C84756D65629}"/>
                </a:ext>
              </a:extLst>
            </p:cNvPr>
            <p:cNvCxnSpPr>
              <a:cxnSpLocks/>
            </p:cNvCxnSpPr>
            <p:nvPr/>
          </p:nvCxnSpPr>
          <p:spPr>
            <a:xfrm flipH="1">
              <a:off x="8951641" y="1522421"/>
              <a:ext cx="1451518" cy="0"/>
            </a:xfrm>
            <a:prstGeom prst="straightConnector1">
              <a:avLst/>
            </a:prstGeom>
            <a:ln w="76200">
              <a:tailEnd type="triangle"/>
            </a:ln>
          </p:spPr>
          <p:style>
            <a:lnRef idx="2">
              <a:schemeClr val="accent1"/>
            </a:lnRef>
            <a:fillRef idx="0">
              <a:schemeClr val="accent1"/>
            </a:fillRef>
            <a:effectRef idx="1">
              <a:schemeClr val="accent1"/>
            </a:effectRef>
            <a:fontRef idx="minor">
              <a:schemeClr val="tx1"/>
            </a:fontRef>
          </p:style>
        </p:cxnSp>
      </p:grpSp>
      <p:grpSp>
        <p:nvGrpSpPr>
          <p:cNvPr id="18" name="グループ化 17">
            <a:extLst>
              <a:ext uri="{FF2B5EF4-FFF2-40B4-BE49-F238E27FC236}">
                <a16:creationId xmlns:a16="http://schemas.microsoft.com/office/drawing/2014/main" id="{E3315CE4-E921-BF57-956E-67BE95F3CFEC}"/>
              </a:ext>
            </a:extLst>
          </p:cNvPr>
          <p:cNvGrpSpPr/>
          <p:nvPr/>
        </p:nvGrpSpPr>
        <p:grpSpPr>
          <a:xfrm>
            <a:off x="8637775" y="1677064"/>
            <a:ext cx="2236977" cy="660017"/>
            <a:chOff x="8503021" y="1698684"/>
            <a:chExt cx="2236977" cy="660017"/>
          </a:xfrm>
        </p:grpSpPr>
        <p:pic>
          <p:nvPicPr>
            <p:cNvPr id="8" name="グラフィックス 7" descr="寸法直しと仕立て 単色塗りつぶし">
              <a:extLst>
                <a:ext uri="{FF2B5EF4-FFF2-40B4-BE49-F238E27FC236}">
                  <a16:creationId xmlns:a16="http://schemas.microsoft.com/office/drawing/2014/main" id="{17C39A53-1033-1A47-6912-1EA345F451FC}"/>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9675831" y="1698684"/>
              <a:ext cx="599209" cy="599209"/>
            </a:xfrm>
            <a:prstGeom prst="rect">
              <a:avLst/>
            </a:prstGeom>
          </p:spPr>
        </p:pic>
        <p:pic>
          <p:nvPicPr>
            <p:cNvPr id="12" name="Picture 10">
              <a:extLst>
                <a:ext uri="{FF2B5EF4-FFF2-40B4-BE49-F238E27FC236}">
                  <a16:creationId xmlns:a16="http://schemas.microsoft.com/office/drawing/2014/main" id="{FF7763BE-42E0-7534-250E-0C05CCF75011}"/>
                </a:ext>
              </a:extLst>
            </p:cNvPr>
            <p:cNvPicPr>
              <a:picLocks noChangeAspect="1" noChangeArrowheads="1"/>
            </p:cNvPicPr>
            <p:nvPr/>
          </p:nvPicPr>
          <p:blipFill>
            <a:blip r:embed="rId6">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10253721" y="1749996"/>
              <a:ext cx="486277" cy="494089"/>
            </a:xfrm>
            <a:prstGeom prst="rect">
              <a:avLst/>
            </a:prstGeom>
            <a:noFill/>
            <a:extLst>
              <a:ext uri="{909E8E84-426E-40DD-AFC4-6F175D3DCCD1}">
                <a14:hiddenFill xmlns:a14="http://schemas.microsoft.com/office/drawing/2010/main">
                  <a:solidFill>
                    <a:srgbClr val="FFFFFF"/>
                  </a:solidFill>
                </a14:hiddenFill>
              </a:ext>
            </a:extLst>
          </p:spPr>
        </p:pic>
        <p:sp>
          <p:nvSpPr>
            <p:cNvPr id="14" name="テキスト ボックス 13">
              <a:extLst>
                <a:ext uri="{FF2B5EF4-FFF2-40B4-BE49-F238E27FC236}">
                  <a16:creationId xmlns:a16="http://schemas.microsoft.com/office/drawing/2014/main" id="{175ACD99-0CDD-3EB9-498E-2A973CC741F9}"/>
                </a:ext>
              </a:extLst>
            </p:cNvPr>
            <p:cNvSpPr txBox="1"/>
            <p:nvPr/>
          </p:nvSpPr>
          <p:spPr>
            <a:xfrm>
              <a:off x="8503021" y="1712370"/>
              <a:ext cx="1565884" cy="646331"/>
            </a:xfrm>
            <a:prstGeom prst="rect">
              <a:avLst/>
            </a:prstGeom>
            <a:noFill/>
          </p:spPr>
          <p:txBody>
            <a:bodyPr wrap="square" rtlCol="0">
              <a:spAutoFit/>
            </a:bodyPr>
            <a:lstStyle/>
            <a:p>
              <a:r>
                <a:rPr kumimoji="1" lang="ja-JP" altLang="en-US" sz="3600" b="1" dirty="0">
                  <a:latin typeface="Arial" panose="020B0604020202020204" pitchFamily="34" charset="0"/>
                  <a:cs typeface="Arial" panose="020B0604020202020204" pitchFamily="34" charset="0"/>
                </a:rPr>
                <a:t>＋</a:t>
              </a:r>
              <a:r>
                <a:rPr kumimoji="1" lang="en-US" altLang="ja-JP" sz="3600" b="1" dirty="0">
                  <a:latin typeface="Arial" panose="020B0604020202020204" pitchFamily="34" charset="0"/>
                  <a:cs typeface="Arial" panose="020B0604020202020204" pitchFamily="34" charset="0"/>
                </a:rPr>
                <a:t>1%</a:t>
              </a:r>
              <a:endParaRPr kumimoji="1" lang="ja-JP" altLang="en-US" sz="3600" b="1" dirty="0">
                <a:latin typeface="Arial" panose="020B0604020202020204" pitchFamily="34" charset="0"/>
                <a:cs typeface="Arial" panose="020B0604020202020204" pitchFamily="34" charset="0"/>
              </a:endParaRPr>
            </a:p>
          </p:txBody>
        </p:sp>
      </p:grpSp>
      <p:sp>
        <p:nvSpPr>
          <p:cNvPr id="19" name="テキスト ボックス 18">
            <a:extLst>
              <a:ext uri="{FF2B5EF4-FFF2-40B4-BE49-F238E27FC236}">
                <a16:creationId xmlns:a16="http://schemas.microsoft.com/office/drawing/2014/main" id="{85402DF7-C0DF-BD85-9183-F78289BF7D4A}"/>
              </a:ext>
            </a:extLst>
          </p:cNvPr>
          <p:cNvSpPr txBox="1"/>
          <p:nvPr/>
        </p:nvSpPr>
        <p:spPr>
          <a:xfrm>
            <a:off x="9562243" y="963112"/>
            <a:ext cx="872716" cy="830997"/>
          </a:xfrm>
          <a:prstGeom prst="rect">
            <a:avLst/>
          </a:prstGeom>
          <a:noFill/>
        </p:spPr>
        <p:txBody>
          <a:bodyPr wrap="square" rtlCol="0">
            <a:spAutoFit/>
          </a:bodyPr>
          <a:lstStyle/>
          <a:p>
            <a:r>
              <a:rPr lang="ja-JP" altLang="en-US" sz="4800" b="1" dirty="0">
                <a:solidFill>
                  <a:srgbClr val="C00000"/>
                </a:solidFill>
                <a:latin typeface="Arial" panose="020B0604020202020204" pitchFamily="34" charset="0"/>
                <a:cs typeface="Arial" panose="020B0604020202020204" pitchFamily="34" charset="0"/>
              </a:rPr>
              <a:t>〇</a:t>
            </a:r>
            <a:endParaRPr kumimoji="1" lang="ja-JP" altLang="en-US" sz="4800" b="1"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 name="テキスト ボックス 4">
                <a:extLst>
                  <a:ext uri="{FF2B5EF4-FFF2-40B4-BE49-F238E27FC236}">
                    <a16:creationId xmlns:a16="http://schemas.microsoft.com/office/drawing/2014/main" id="{2E5896F6-42F8-BA01-5CBC-C25190FFA8C3}"/>
                  </a:ext>
                </a:extLst>
              </p:cNvPr>
              <p:cNvSpPr txBox="1"/>
              <p:nvPr/>
            </p:nvSpPr>
            <p:spPr>
              <a:xfrm>
                <a:off x="159440" y="5016500"/>
                <a:ext cx="12840334" cy="2371547"/>
              </a:xfrm>
              <a:prstGeom prst="rect">
                <a:avLst/>
              </a:prstGeom>
              <a:noFill/>
            </p:spPr>
            <p:txBody>
              <a:bodyPr wrap="square" rtlCol="0">
                <a:spAutoFit/>
              </a:bodyPr>
              <a:lstStyle/>
              <a:p>
                <a:pPr marL="342900" indent="-342900">
                  <a:buFont typeface="Arial" panose="020B0604020202020204" pitchFamily="34" charset="0"/>
                  <a:buChar char="•"/>
                </a:pPr>
                <a14:m>
                  <m:oMath xmlns:m="http://schemas.openxmlformats.org/officeDocument/2006/math">
                    <m:sSubSup>
                      <m:sSubSupPr>
                        <m:ctrlPr>
                          <a:rPr lang="ja-JP" altLang="ja-JP" sz="2000" i="1" smtClean="0">
                            <a:latin typeface="Cambria Math" panose="02040503050406030204" pitchFamily="18" charset="0"/>
                          </a:rPr>
                        </m:ctrlPr>
                      </m:sSubSupPr>
                      <m:e>
                        <m:r>
                          <a:rPr lang="en-US" altLang="ja-JP" sz="2000" b="1" i="1">
                            <a:latin typeface="Cambria Math" panose="02040503050406030204" pitchFamily="18" charset="0"/>
                          </a:rPr>
                          <m:t>𝒂</m:t>
                        </m:r>
                      </m:e>
                      <m:sub>
                        <m:r>
                          <a:rPr lang="en-US" altLang="ja-JP" sz="2000" b="0" i="1">
                            <a:latin typeface="Cambria Math" panose="02040503050406030204" pitchFamily="18" charset="0"/>
                          </a:rPr>
                          <m:t>𝑡𝑒𝑥𝑡𝑖𝑙𝑒</m:t>
                        </m:r>
                        <m:r>
                          <a:rPr lang="en-US" altLang="ja-JP" sz="2000" b="0" i="1">
                            <a:latin typeface="Cambria Math" panose="02040503050406030204" pitchFamily="18" charset="0"/>
                          </a:rPr>
                          <m:t>,</m:t>
                        </m:r>
                        <m:r>
                          <a:rPr lang="en-US" altLang="ja-JP" sz="2000" b="0" i="1">
                            <a:latin typeface="Cambria Math" panose="02040503050406030204" pitchFamily="18" charset="0"/>
                          </a:rPr>
                          <m:t>𝑗</m:t>
                        </m:r>
                      </m:sub>
                      <m:sup>
                        <m:r>
                          <a:rPr lang="en-US" altLang="ja-JP" sz="2000" b="0" i="1">
                            <a:latin typeface="Cambria Math" panose="02040503050406030204" pitchFamily="18" charset="0"/>
                          </a:rPr>
                          <m:t>𝐽𝑃𝑁</m:t>
                        </m:r>
                        <m:r>
                          <a:rPr lang="en-US" altLang="ja-JP" sz="2000" b="0" i="1" smtClean="0">
                            <a:latin typeface="Cambria Math" panose="02040503050406030204" pitchFamily="18" charset="0"/>
                          </a:rPr>
                          <m:t>,</m:t>
                        </m:r>
                        <m:r>
                          <a:rPr lang="en-US" altLang="ja-JP" sz="2000" b="0" i="1" smtClean="0">
                            <a:latin typeface="Cambria Math" panose="02040503050406030204" pitchFamily="18" charset="0"/>
                          </a:rPr>
                          <m:t>𝐽𝑃𝑁</m:t>
                        </m:r>
                      </m:sup>
                    </m:sSubSup>
                  </m:oMath>
                </a14:m>
                <a:r>
                  <a:rPr kumimoji="1" lang="en-US" altLang="ja-JP" sz="2000" dirty="0">
                    <a:latin typeface="Arial" panose="020B0604020202020204" pitchFamily="34" charset="0"/>
                    <a:cs typeface="Arial" panose="020B0604020202020204" pitchFamily="34" charset="0"/>
                  </a:rPr>
                  <a:t> : original intermediate input coefficient from Japan's textile sector to industry j in country s </a:t>
                </a:r>
              </a:p>
              <a:p>
                <a:pPr marL="342900" indent="-342900">
                  <a:buFont typeface="Arial" panose="020B0604020202020204" pitchFamily="34" charset="0"/>
                  <a:buChar char="•"/>
                </a:pPr>
                <a14:m>
                  <m:oMath xmlns:m="http://schemas.openxmlformats.org/officeDocument/2006/math">
                    <m:sSubSup>
                      <m:sSubSupPr>
                        <m:ctrlPr>
                          <a:rPr lang="ja-JP" altLang="ja-JP" sz="2000" i="1">
                            <a:latin typeface="Cambria Math" panose="02040503050406030204" pitchFamily="18" charset="0"/>
                          </a:rPr>
                        </m:ctrlPr>
                      </m:sSubSupPr>
                      <m:e>
                        <m:r>
                          <a:rPr lang="en-US" altLang="ja-JP" sz="2000" b="1" i="1">
                            <a:latin typeface="Cambria Math" panose="02040503050406030204" pitchFamily="18" charset="0"/>
                          </a:rPr>
                          <m:t>𝒂</m:t>
                        </m:r>
                      </m:e>
                      <m:sub>
                        <m:r>
                          <a:rPr lang="en-US" altLang="ja-JP" sz="2000" b="0" i="1">
                            <a:latin typeface="Cambria Math" panose="02040503050406030204" pitchFamily="18" charset="0"/>
                          </a:rPr>
                          <m:t>𝑡𝑒𝑥𝑡𝑖𝑙𝑒</m:t>
                        </m:r>
                        <m:r>
                          <a:rPr lang="en-US" altLang="ja-JP" sz="2000" b="0" i="1">
                            <a:latin typeface="Cambria Math" panose="02040503050406030204" pitchFamily="18" charset="0"/>
                          </a:rPr>
                          <m:t>,</m:t>
                        </m:r>
                        <m:r>
                          <a:rPr lang="en-US" altLang="ja-JP" sz="2000" b="0" i="1">
                            <a:latin typeface="Cambria Math" panose="02040503050406030204" pitchFamily="18" charset="0"/>
                          </a:rPr>
                          <m:t>𝑗</m:t>
                        </m:r>
                      </m:sub>
                      <m:sup>
                        <m:r>
                          <a:rPr lang="en-US" altLang="ja-JP" sz="2000" b="0" i="1">
                            <a:latin typeface="Cambria Math" panose="02040503050406030204" pitchFamily="18" charset="0"/>
                          </a:rPr>
                          <m:t>𝑟</m:t>
                        </m:r>
                        <m:r>
                          <a:rPr lang="en-US" altLang="ja-JP" sz="2000" b="0" i="1">
                            <a:latin typeface="Cambria Math" panose="02040503050406030204" pitchFamily="18" charset="0"/>
                          </a:rPr>
                          <m:t>,</m:t>
                        </m:r>
                        <m:r>
                          <a:rPr lang="en-US" altLang="ja-JP" sz="2000" b="0" i="1">
                            <a:latin typeface="Cambria Math" panose="02040503050406030204" pitchFamily="18" charset="0"/>
                          </a:rPr>
                          <m:t>𝐽𝑃𝑁</m:t>
                        </m:r>
                      </m:sup>
                    </m:sSubSup>
                  </m:oMath>
                </a14:m>
                <a:r>
                  <a:rPr kumimoji="1" lang="en-US" altLang="ja-JP" sz="2000" dirty="0">
                    <a:latin typeface="Arial" panose="020B0604020202020204" pitchFamily="34" charset="0"/>
                    <a:cs typeface="Arial" panose="020B0604020202020204" pitchFamily="34" charset="0"/>
                  </a:rPr>
                  <a:t> : input coefficient from textile sector in country r to industry j in country s </a:t>
                </a:r>
              </a:p>
              <a:p>
                <a:pPr marL="342900" indent="-342900">
                  <a:buFont typeface="Arial" panose="020B0604020202020204" pitchFamily="34" charset="0"/>
                  <a:buChar char="•"/>
                </a:pPr>
                <a14:m>
                  <m:oMath xmlns:m="http://schemas.openxmlformats.org/officeDocument/2006/math">
                    <m:r>
                      <a:rPr kumimoji="1" lang="en-US" altLang="ja-JP" sz="2000" b="0" i="1" dirty="0" smtClean="0">
                        <a:latin typeface="Cambria Math" panose="02040503050406030204" pitchFamily="18" charset="0"/>
                        <a:cs typeface="Arial" panose="020B0604020202020204" pitchFamily="34" charset="0"/>
                      </a:rPr>
                      <m:t>𝑟</m:t>
                    </m:r>
                  </m:oMath>
                </a14:m>
                <a:r>
                  <a:rPr kumimoji="1" lang="en-US" altLang="ja-JP" sz="2000" dirty="0">
                    <a:latin typeface="Arial" panose="020B0604020202020204" pitchFamily="34" charset="0"/>
                    <a:cs typeface="Arial" panose="020B0604020202020204" pitchFamily="34" charset="0"/>
                  </a:rPr>
                  <a:t> : supplying country original intermediate y </a:t>
                </a:r>
                <a:r>
                  <a:rPr kumimoji="1" lang="en-US" altLang="ja-JP" sz="2000" dirty="0">
                    <a:solidFill>
                      <a:srgbClr val="C00000"/>
                    </a:solidFill>
                    <a:latin typeface="Arial" panose="020B0604020202020204" pitchFamily="34" charset="0"/>
                    <a:cs typeface="Arial" panose="020B0604020202020204" pitchFamily="34" charset="0"/>
                  </a:rPr>
                  <a:t>(</a:t>
                </a:r>
                <a14:m>
                  <m:oMath xmlns:m="http://schemas.openxmlformats.org/officeDocument/2006/math">
                    <m:r>
                      <a:rPr kumimoji="1" lang="en-US" altLang="ja-JP" sz="2000" i="1" dirty="0" smtClean="0">
                        <a:solidFill>
                          <a:srgbClr val="C00000"/>
                        </a:solidFill>
                        <a:latin typeface="Cambria Math" panose="02040503050406030204" pitchFamily="18" charset="0"/>
                        <a:cs typeface="Arial" panose="020B0604020202020204" pitchFamily="34" charset="0"/>
                      </a:rPr>
                      <m:t>𝑟</m:t>
                    </m:r>
                    <m:r>
                      <a:rPr kumimoji="1" lang="en-US" altLang="ja-JP" sz="2000" i="1" dirty="0" smtClean="0">
                        <a:solidFill>
                          <a:srgbClr val="C00000"/>
                        </a:solidFill>
                        <a:latin typeface="Cambria Math" panose="02040503050406030204" pitchFamily="18" charset="0"/>
                        <a:cs typeface="Arial" panose="020B0604020202020204" pitchFamily="34" charset="0"/>
                      </a:rPr>
                      <m:t> ≠ </m:t>
                    </m:r>
                    <m:r>
                      <a:rPr kumimoji="1" lang="en-US" altLang="ja-JP" sz="2000" i="1" dirty="0" smtClean="0">
                        <a:solidFill>
                          <a:srgbClr val="C00000"/>
                        </a:solidFill>
                        <a:latin typeface="Cambria Math" panose="02040503050406030204" pitchFamily="18" charset="0"/>
                        <a:cs typeface="Arial" panose="020B0604020202020204" pitchFamily="34" charset="0"/>
                      </a:rPr>
                      <m:t>𝐽𝑃𝑁</m:t>
                    </m:r>
                  </m:oMath>
                </a14:m>
                <a:r>
                  <a:rPr kumimoji="1" lang="en-US" altLang="ja-JP" sz="2000" dirty="0">
                    <a:solidFill>
                      <a:srgbClr val="C00000"/>
                    </a:solidFill>
                    <a:latin typeface="Arial" panose="020B0604020202020204" pitchFamily="34" charset="0"/>
                    <a:cs typeface="Arial" panose="020B0604020202020204" pitchFamily="34" charset="0"/>
                  </a:rPr>
                  <a:t>) </a:t>
                </a:r>
              </a:p>
              <a:p>
                <a:pPr marL="342900" indent="-342900">
                  <a:buFont typeface="Arial" panose="020B0604020202020204" pitchFamily="34" charset="0"/>
                  <a:buChar char="•"/>
                </a:pPr>
                <a14:m>
                  <m:oMath xmlns:m="http://schemas.openxmlformats.org/officeDocument/2006/math">
                    <m:r>
                      <a:rPr kumimoji="1" lang="en-US" altLang="ja-JP" sz="2000" b="0" i="1" dirty="0" smtClean="0">
                        <a:latin typeface="Cambria Math" panose="02040503050406030204" pitchFamily="18" charset="0"/>
                        <a:cs typeface="Arial" panose="020B0604020202020204" pitchFamily="34" charset="0"/>
                      </a:rPr>
                      <m:t>𝑠</m:t>
                    </m:r>
                  </m:oMath>
                </a14:m>
                <a:r>
                  <a:rPr kumimoji="1" lang="en-US" altLang="ja-JP" sz="2000" dirty="0">
                    <a:latin typeface="Arial" panose="020B0604020202020204" pitchFamily="34" charset="0"/>
                    <a:cs typeface="Arial" panose="020B0604020202020204" pitchFamily="34" charset="0"/>
                  </a:rPr>
                  <a:t> : receiving country </a:t>
                </a:r>
              </a:p>
              <a:p>
                <a:pPr marL="342900" indent="-342900">
                  <a:buFont typeface="Arial" panose="020B0604020202020204" pitchFamily="34" charset="0"/>
                  <a:buChar char="•"/>
                </a:pPr>
                <a14:m>
                  <m:oMath xmlns:m="http://schemas.openxmlformats.org/officeDocument/2006/math">
                    <m:r>
                      <a:rPr kumimoji="1" lang="en-US" altLang="ja-JP" sz="2000" b="0" i="1" dirty="0" smtClean="0">
                        <a:latin typeface="Cambria Math" panose="02040503050406030204" pitchFamily="18" charset="0"/>
                        <a:cs typeface="Arial" panose="020B0604020202020204" pitchFamily="34" charset="0"/>
                      </a:rPr>
                      <m:t>𝑗</m:t>
                    </m:r>
                  </m:oMath>
                </a14:m>
                <a:r>
                  <a:rPr kumimoji="1" lang="en-US" altLang="ja-JP" sz="2000" dirty="0">
                    <a:latin typeface="Arial" panose="020B0604020202020204" pitchFamily="34" charset="0"/>
                    <a:cs typeface="Arial" panose="020B0604020202020204" pitchFamily="34" charset="0"/>
                  </a:rPr>
                  <a:t> : industry sector in Japan</a:t>
                </a:r>
              </a:p>
              <a:p>
                <a:endParaRPr kumimoji="1" lang="en-US" altLang="ja-JP" dirty="0">
                  <a:latin typeface="Arial" panose="020B0604020202020204" pitchFamily="34" charset="0"/>
                  <a:cs typeface="Arial" panose="020B0604020202020204" pitchFamily="34" charset="0"/>
                </a:endParaRPr>
              </a:p>
              <a:p>
                <a:endParaRPr kumimoji="1" lang="ja-JP" altLang="en-US" dirty="0"/>
              </a:p>
            </p:txBody>
          </p:sp>
        </mc:Choice>
        <mc:Fallback xmlns="">
          <p:sp>
            <p:nvSpPr>
              <p:cNvPr id="5" name="テキスト ボックス 4">
                <a:extLst>
                  <a:ext uri="{FF2B5EF4-FFF2-40B4-BE49-F238E27FC236}">
                    <a16:creationId xmlns:a16="http://schemas.microsoft.com/office/drawing/2014/main" id="{2E5896F6-42F8-BA01-5CBC-C25190FFA8C3}"/>
                  </a:ext>
                </a:extLst>
              </p:cNvPr>
              <p:cNvSpPr txBox="1">
                <a:spLocks noRot="1" noChangeAspect="1" noMove="1" noResize="1" noEditPoints="1" noAdjustHandles="1" noChangeArrowheads="1" noChangeShapeType="1" noTextEdit="1"/>
              </p:cNvSpPr>
              <p:nvPr/>
            </p:nvSpPr>
            <p:spPr>
              <a:xfrm>
                <a:off x="159440" y="5016500"/>
                <a:ext cx="12840334" cy="2371547"/>
              </a:xfrm>
              <a:prstGeom prst="rect">
                <a:avLst/>
              </a:prstGeom>
              <a:blipFill>
                <a:blip r:embed="rId7"/>
                <a:stretch>
                  <a:fillRect l="-427"/>
                </a:stretch>
              </a:blipFill>
            </p:spPr>
            <p:txBody>
              <a:bodyPr/>
              <a:lstStyle/>
              <a:p>
                <a:r>
                  <a:rPr lang="ja-JP" altLang="en-US">
                    <a:noFill/>
                  </a:rPr>
                  <a:t> </a:t>
                </a:r>
              </a:p>
            </p:txBody>
          </p:sp>
        </mc:Fallback>
      </mc:AlternateContent>
      <p:sp>
        <p:nvSpPr>
          <p:cNvPr id="13" name="テキスト ボックス 12">
            <a:extLst>
              <a:ext uri="{FF2B5EF4-FFF2-40B4-BE49-F238E27FC236}">
                <a16:creationId xmlns:a16="http://schemas.microsoft.com/office/drawing/2014/main" id="{3378A16A-9161-54D0-E1C5-8788DC1B1700}"/>
              </a:ext>
            </a:extLst>
          </p:cNvPr>
          <p:cNvSpPr txBox="1"/>
          <p:nvPr/>
        </p:nvSpPr>
        <p:spPr>
          <a:xfrm>
            <a:off x="11137900" y="2963363"/>
            <a:ext cx="1054100" cy="523220"/>
          </a:xfrm>
          <a:prstGeom prst="rect">
            <a:avLst/>
          </a:prstGeom>
          <a:noFill/>
        </p:spPr>
        <p:txBody>
          <a:bodyPr wrap="square" rtlCol="0">
            <a:spAutoFit/>
          </a:bodyPr>
          <a:lstStyle/>
          <a:p>
            <a:r>
              <a:rPr kumimoji="1" lang="en-US" altLang="ja-JP" sz="2800" dirty="0">
                <a:latin typeface="Arial" panose="020B0604020202020204" pitchFamily="34" charset="0"/>
                <a:cs typeface="Arial" panose="020B0604020202020204" pitchFamily="34" charset="0"/>
              </a:rPr>
              <a:t>(2)</a:t>
            </a:r>
            <a:endParaRPr kumimoji="1" lang="ja-JP" altLang="en-US" sz="2800" dirty="0">
              <a:latin typeface="Arial" panose="020B0604020202020204" pitchFamily="34" charset="0"/>
              <a:cs typeface="Arial" panose="020B0604020202020204" pitchFamily="34" charset="0"/>
            </a:endParaRPr>
          </a:p>
        </p:txBody>
      </p:sp>
      <p:sp>
        <p:nvSpPr>
          <p:cNvPr id="20" name="テキスト ボックス 19">
            <a:extLst>
              <a:ext uri="{FF2B5EF4-FFF2-40B4-BE49-F238E27FC236}">
                <a16:creationId xmlns:a16="http://schemas.microsoft.com/office/drawing/2014/main" id="{CAC59A72-E3C5-0030-78F0-7D9C3F6E6423}"/>
              </a:ext>
            </a:extLst>
          </p:cNvPr>
          <p:cNvSpPr txBox="1"/>
          <p:nvPr/>
        </p:nvSpPr>
        <p:spPr>
          <a:xfrm>
            <a:off x="11150533" y="3989931"/>
            <a:ext cx="1054100" cy="523220"/>
          </a:xfrm>
          <a:prstGeom prst="rect">
            <a:avLst/>
          </a:prstGeom>
          <a:noFill/>
        </p:spPr>
        <p:txBody>
          <a:bodyPr wrap="square" rtlCol="0">
            <a:spAutoFit/>
          </a:bodyPr>
          <a:lstStyle/>
          <a:p>
            <a:r>
              <a:rPr kumimoji="1" lang="en-US" altLang="ja-JP" sz="2800" dirty="0">
                <a:latin typeface="Arial" panose="020B0604020202020204" pitchFamily="34" charset="0"/>
                <a:cs typeface="Arial" panose="020B0604020202020204" pitchFamily="34" charset="0"/>
              </a:rPr>
              <a:t>(3)</a:t>
            </a:r>
            <a:endParaRPr kumimoji="1" lang="ja-JP" alt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975967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C278AC-90B1-F878-E681-589432B332CB}"/>
            </a:ext>
          </a:extLst>
        </p:cNvPr>
        <p:cNvGrpSpPr/>
        <p:nvPr/>
      </p:nvGrpSpPr>
      <p:grpSpPr>
        <a:xfrm>
          <a:off x="0" y="0"/>
          <a:ext cx="0" cy="0"/>
          <a:chOff x="0" y="0"/>
          <a:chExt cx="0" cy="0"/>
        </a:xfrm>
      </p:grpSpPr>
      <p:sp>
        <p:nvSpPr>
          <p:cNvPr id="17" name="正方形/長方形 16">
            <a:extLst>
              <a:ext uri="{FF2B5EF4-FFF2-40B4-BE49-F238E27FC236}">
                <a16:creationId xmlns:a16="http://schemas.microsoft.com/office/drawing/2014/main" id="{89716F92-F5E8-3A82-3533-F6F366CE849C}"/>
              </a:ext>
            </a:extLst>
          </p:cNvPr>
          <p:cNvSpPr/>
          <p:nvPr/>
        </p:nvSpPr>
        <p:spPr>
          <a:xfrm>
            <a:off x="203200" y="2815072"/>
            <a:ext cx="11750040" cy="2052655"/>
          </a:xfrm>
          <a:prstGeom prst="rect">
            <a:avLst/>
          </a:prstGeom>
          <a:solidFill>
            <a:schemeClr val="bg1">
              <a:lumMod val="85000"/>
            </a:schemeClr>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正方形/長方形 3">
            <a:extLst>
              <a:ext uri="{FF2B5EF4-FFF2-40B4-BE49-F238E27FC236}">
                <a16:creationId xmlns:a16="http://schemas.microsoft.com/office/drawing/2014/main" id="{8F33AA28-67FE-7214-DCD1-9ECC4304AD78}"/>
              </a:ext>
            </a:extLst>
          </p:cNvPr>
          <p:cNvSpPr/>
          <p:nvPr/>
        </p:nvSpPr>
        <p:spPr>
          <a:xfrm>
            <a:off x="0" y="0"/>
            <a:ext cx="12192000" cy="795307"/>
          </a:xfrm>
          <a:prstGeom prst="rect">
            <a:avLst/>
          </a:prstGeom>
          <a:solidFill>
            <a:srgbClr val="1A3A5C"/>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dirty="0"/>
          </a:p>
        </p:txBody>
      </p:sp>
      <p:sp>
        <p:nvSpPr>
          <p:cNvPr id="2" name="テキスト ボックス 1">
            <a:extLst>
              <a:ext uri="{FF2B5EF4-FFF2-40B4-BE49-F238E27FC236}">
                <a16:creationId xmlns:a16="http://schemas.microsoft.com/office/drawing/2014/main" id="{8BDC35C9-B6FE-EFA9-3674-6F55A914BA77}"/>
              </a:ext>
            </a:extLst>
          </p:cNvPr>
          <p:cNvSpPr txBox="1"/>
          <p:nvPr/>
        </p:nvSpPr>
        <p:spPr>
          <a:xfrm>
            <a:off x="111470" y="39770"/>
            <a:ext cx="10451592" cy="707886"/>
          </a:xfrm>
          <a:prstGeom prst="rect">
            <a:avLst/>
          </a:prstGeom>
          <a:noFill/>
        </p:spPr>
        <p:txBody>
          <a:bodyPr wrap="square" rtlCol="0">
            <a:spAutoFit/>
          </a:bodyPr>
          <a:lstStyle/>
          <a:p>
            <a:r>
              <a:rPr lang="en-US" altLang="ja-JP" sz="4000" kern="100" dirty="0">
                <a:solidFill>
                  <a:schemeClr val="bg1"/>
                </a:solidFill>
                <a:latin typeface="Arial" panose="020B0604020202020204" pitchFamily="34" charset="0"/>
                <a:ea typeface="游明朝" panose="02020400000000000000" pitchFamily="18" charset="-128"/>
                <a:cs typeface="Arial" panose="020B0604020202020204" pitchFamily="34" charset="0"/>
              </a:rPr>
              <a:t>Methods</a:t>
            </a:r>
            <a:r>
              <a:rPr lang="ja-JP" altLang="en-US" sz="4000" kern="100" dirty="0">
                <a:solidFill>
                  <a:schemeClr val="bg1"/>
                </a:solidFill>
                <a:latin typeface="Arial" panose="020B0604020202020204" pitchFamily="34" charset="0"/>
                <a:ea typeface="游明朝" panose="02020400000000000000" pitchFamily="18" charset="-128"/>
                <a:cs typeface="Arial" panose="020B0604020202020204" pitchFamily="34" charset="0"/>
              </a:rPr>
              <a:t>　</a:t>
            </a:r>
            <a:r>
              <a:rPr lang="en-US" altLang="ja-JP" sz="4000" kern="100" dirty="0">
                <a:solidFill>
                  <a:schemeClr val="bg1"/>
                </a:solidFill>
                <a:latin typeface="Arial" panose="020B0604020202020204" pitchFamily="34" charset="0"/>
                <a:ea typeface="游明朝" panose="02020400000000000000" pitchFamily="18" charset="-128"/>
                <a:cs typeface="Arial" panose="020B0604020202020204" pitchFamily="34" charset="0"/>
              </a:rPr>
              <a:t>―</a:t>
            </a:r>
            <a:r>
              <a:rPr lang="en-US" altLang="ja-JP" sz="4000" dirty="0">
                <a:solidFill>
                  <a:schemeClr val="bg1"/>
                </a:solidFill>
                <a:latin typeface="Arial" panose="020B0604020202020204" pitchFamily="34" charset="0"/>
                <a:cs typeface="Arial" panose="020B0604020202020204" pitchFamily="34" charset="0"/>
              </a:rPr>
              <a:t>Scenario setting―</a:t>
            </a:r>
            <a:endParaRPr lang="ja-JP" altLang="en-US" sz="4000" dirty="0">
              <a:solidFill>
                <a:schemeClr val="bg1"/>
              </a:solidFill>
              <a:latin typeface="Arial" panose="020B0604020202020204" pitchFamily="34" charset="0"/>
              <a:cs typeface="Arial" panose="020B0604020202020204" pitchFamily="34" charset="0"/>
            </a:endParaRPr>
          </a:p>
        </p:txBody>
      </p:sp>
      <p:sp>
        <p:nvSpPr>
          <p:cNvPr id="3" name="テキスト ボックス 2">
            <a:extLst>
              <a:ext uri="{FF2B5EF4-FFF2-40B4-BE49-F238E27FC236}">
                <a16:creationId xmlns:a16="http://schemas.microsoft.com/office/drawing/2014/main" id="{043E97BB-3288-BD34-CC02-5111871C5F96}"/>
              </a:ext>
            </a:extLst>
          </p:cNvPr>
          <p:cNvSpPr txBox="1"/>
          <p:nvPr/>
        </p:nvSpPr>
        <p:spPr>
          <a:xfrm>
            <a:off x="11505692" y="127026"/>
            <a:ext cx="917448" cy="584775"/>
          </a:xfrm>
          <a:prstGeom prst="rect">
            <a:avLst/>
          </a:prstGeom>
          <a:noFill/>
        </p:spPr>
        <p:txBody>
          <a:bodyPr wrap="square" rtlCol="0">
            <a:spAutoFit/>
          </a:bodyPr>
          <a:lstStyle/>
          <a:p>
            <a:r>
              <a:rPr kumimoji="1" lang="en-US" altLang="ja-JP" sz="3200" dirty="0">
                <a:solidFill>
                  <a:schemeClr val="bg1"/>
                </a:solidFill>
                <a:latin typeface="Arial" panose="020B0604020202020204" pitchFamily="34" charset="0"/>
                <a:cs typeface="Arial" panose="020B0604020202020204" pitchFamily="34" charset="0"/>
              </a:rPr>
              <a:t>13</a:t>
            </a:r>
            <a:endParaRPr kumimoji="1" lang="ja-JP" altLang="en-US" sz="3200" dirty="0">
              <a:solidFill>
                <a:schemeClr val="bg1"/>
              </a:solidFill>
              <a:latin typeface="Arial" panose="020B0604020202020204" pitchFamily="34" charset="0"/>
              <a:cs typeface="Arial" panose="020B0604020202020204" pitchFamily="34" charset="0"/>
            </a:endParaRPr>
          </a:p>
        </p:txBody>
      </p:sp>
      <p:sp>
        <p:nvSpPr>
          <p:cNvPr id="11" name="テキスト ボックス 10">
            <a:extLst>
              <a:ext uri="{FF2B5EF4-FFF2-40B4-BE49-F238E27FC236}">
                <a16:creationId xmlns:a16="http://schemas.microsoft.com/office/drawing/2014/main" id="{79DC2F51-9CB8-A5D9-5D4E-8D58BF646F3D}"/>
              </a:ext>
            </a:extLst>
          </p:cNvPr>
          <p:cNvSpPr txBox="1"/>
          <p:nvPr/>
        </p:nvSpPr>
        <p:spPr>
          <a:xfrm>
            <a:off x="4728972" y="10109216"/>
            <a:ext cx="5175504" cy="369332"/>
          </a:xfrm>
          <a:prstGeom prst="rect">
            <a:avLst/>
          </a:prstGeom>
          <a:noFill/>
        </p:spPr>
        <p:txBody>
          <a:bodyPr wrap="square" rtlCol="0">
            <a:spAutoFit/>
          </a:bodyPr>
          <a:lstStyle/>
          <a:p>
            <a:endParaRPr kumimoji="1" lang="ja-JP" altLang="en-US" dirty="0"/>
          </a:p>
        </p:txBody>
      </p:sp>
      <p:sp>
        <p:nvSpPr>
          <p:cNvPr id="9" name="テキスト ボックス 8">
            <a:extLst>
              <a:ext uri="{FF2B5EF4-FFF2-40B4-BE49-F238E27FC236}">
                <a16:creationId xmlns:a16="http://schemas.microsoft.com/office/drawing/2014/main" id="{026060CD-D5C7-C521-6397-DA3CB49CC473}"/>
              </a:ext>
            </a:extLst>
          </p:cNvPr>
          <p:cNvSpPr txBox="1"/>
          <p:nvPr/>
        </p:nvSpPr>
        <p:spPr>
          <a:xfrm>
            <a:off x="109617" y="2221193"/>
            <a:ext cx="12840334" cy="584775"/>
          </a:xfrm>
          <a:prstGeom prst="rect">
            <a:avLst/>
          </a:prstGeom>
          <a:noFill/>
        </p:spPr>
        <p:txBody>
          <a:bodyPr wrap="square">
            <a:spAutoFit/>
          </a:bodyPr>
          <a:lstStyle/>
          <a:p>
            <a:r>
              <a:rPr lang="ja-JP" altLang="en-US" sz="3200" b="1" dirty="0">
                <a:latin typeface="Arial" panose="020B0604020202020204" pitchFamily="34" charset="0"/>
                <a:cs typeface="Arial" panose="020B0604020202020204" pitchFamily="34" charset="0"/>
              </a:rPr>
              <a:t>⑵ </a:t>
            </a:r>
            <a:r>
              <a:rPr lang="en-US" altLang="ja-JP" sz="3200" b="1" dirty="0">
                <a:latin typeface="Arial" panose="020B0604020202020204" pitchFamily="34" charset="0"/>
                <a:cs typeface="Arial" panose="020B0604020202020204" pitchFamily="34" charset="0"/>
              </a:rPr>
              <a:t>Scenario</a:t>
            </a:r>
            <a:r>
              <a:rPr lang="ja-JP" altLang="en-US" sz="3200" b="1" dirty="0">
                <a:latin typeface="Arial" panose="020B0604020202020204" pitchFamily="34" charset="0"/>
                <a:cs typeface="Arial" panose="020B0604020202020204" pitchFamily="34" charset="0"/>
              </a:rPr>
              <a:t>ー</a:t>
            </a:r>
            <a:r>
              <a:rPr lang="en-US" altLang="ja-JP" sz="3200" b="1" dirty="0">
                <a:latin typeface="Arial" panose="020B0604020202020204" pitchFamily="34" charset="0"/>
                <a:cs typeface="Arial" panose="020B0604020202020204" pitchFamily="34" charset="0"/>
              </a:rPr>
              <a:t>Switching sources of intermediate goods</a:t>
            </a:r>
            <a:r>
              <a:rPr lang="en-US" altLang="ja-JP" sz="3200" b="1" kern="100" dirty="0">
                <a:effectLst/>
                <a:latin typeface="Arial" panose="020B0604020202020204" pitchFamily="34" charset="0"/>
                <a:ea typeface="游明朝" panose="02020400000000000000" pitchFamily="18" charset="-128"/>
                <a:cs typeface="Arial" panose="020B0604020202020204" pitchFamily="34" charset="0"/>
              </a:rPr>
              <a:t> </a:t>
            </a:r>
            <a:endParaRPr lang="ja-JP" altLang="ja-JP" sz="3200" b="1" kern="100" dirty="0">
              <a:effectLst/>
              <a:latin typeface="Arial" panose="020B0604020202020204" pitchFamily="34" charset="0"/>
              <a:ea typeface="游明朝" panose="02020400000000000000" pitchFamily="18" charset="-128"/>
              <a:cs typeface="Arial" panose="020B0604020202020204" pitchFamily="34" charset="0"/>
            </a:endParaRPr>
          </a:p>
        </p:txBody>
      </p:sp>
      <p:sp>
        <p:nvSpPr>
          <p:cNvPr id="7" name="テキスト ボックス 6">
            <a:extLst>
              <a:ext uri="{FF2B5EF4-FFF2-40B4-BE49-F238E27FC236}">
                <a16:creationId xmlns:a16="http://schemas.microsoft.com/office/drawing/2014/main" id="{2908AA87-8699-C4C3-D417-6CC294B03648}"/>
              </a:ext>
            </a:extLst>
          </p:cNvPr>
          <p:cNvSpPr txBox="1"/>
          <p:nvPr/>
        </p:nvSpPr>
        <p:spPr>
          <a:xfrm>
            <a:off x="157998" y="999398"/>
            <a:ext cx="7613765" cy="954107"/>
          </a:xfrm>
          <a:prstGeom prst="rect">
            <a:avLst/>
          </a:prstGeom>
          <a:solidFill>
            <a:schemeClr val="accent6">
              <a:lumMod val="40000"/>
              <a:lumOff val="60000"/>
            </a:schemeClr>
          </a:solidFill>
          <a:ln w="38100">
            <a:solidFill>
              <a:schemeClr val="tx1"/>
            </a:solidFill>
          </a:ln>
        </p:spPr>
        <p:txBody>
          <a:bodyPr wrap="square">
            <a:spAutoFit/>
          </a:bodyPr>
          <a:lstStyle/>
          <a:p>
            <a:r>
              <a:rPr lang="en-US" altLang="ja-JP" sz="2800" dirty="0">
                <a:latin typeface="Arial" panose="020B0604020202020204" pitchFamily="34" charset="0"/>
                <a:cs typeface="Arial" panose="020B0604020202020204" pitchFamily="34" charset="0"/>
              </a:rPr>
              <a:t>Manipulating the intermediate input matrix (A), shifting the sourcing of intermediate inputs</a:t>
            </a:r>
            <a:endParaRPr lang="ja-JP" altLang="en-US" sz="28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6" name="テキスト ボックス 15">
                <a:extLst>
                  <a:ext uri="{FF2B5EF4-FFF2-40B4-BE49-F238E27FC236}">
                    <a16:creationId xmlns:a16="http://schemas.microsoft.com/office/drawing/2014/main" id="{7656F7DF-4D78-7169-973F-8D9DE7EEBF78}"/>
                  </a:ext>
                </a:extLst>
              </p:cNvPr>
              <p:cNvSpPr txBox="1"/>
              <p:nvPr/>
            </p:nvSpPr>
            <p:spPr>
              <a:xfrm>
                <a:off x="1996340" y="2936579"/>
                <a:ext cx="7908136" cy="245291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eqArr>
                        <m:eqArrPr>
                          <m:ctrlPr>
                            <a:rPr lang="ja-JP" altLang="ja-JP" sz="2400" i="1" smtClean="0">
                              <a:latin typeface="Cambria Math" panose="02040503050406030204" pitchFamily="18" charset="0"/>
                            </a:rPr>
                          </m:ctrlPr>
                        </m:eqArrPr>
                        <m:e>
                          <m:sSubSup>
                            <m:sSubSupPr>
                              <m:ctrlPr>
                                <a:rPr lang="ja-JP" altLang="ja-JP" sz="2400" i="1">
                                  <a:latin typeface="Cambria Math" panose="02040503050406030204" pitchFamily="18" charset="0"/>
                                </a:rPr>
                              </m:ctrlPr>
                            </m:sSubSupPr>
                            <m:e>
                              <m:acc>
                                <m:accPr>
                                  <m:chr m:val="̅"/>
                                  <m:ctrlPr>
                                    <a:rPr lang="ja-JP" altLang="ja-JP" sz="2400" b="1" i="1">
                                      <a:latin typeface="Cambria Math" panose="02040503050406030204" pitchFamily="18" charset="0"/>
                                    </a:rPr>
                                  </m:ctrlPr>
                                </m:accPr>
                                <m:e>
                                  <m:r>
                                    <a:rPr lang="en-US" altLang="ja-JP" sz="2400" b="1" i="1">
                                      <a:latin typeface="Cambria Math" panose="02040503050406030204" pitchFamily="18" charset="0"/>
                                    </a:rPr>
                                    <m:t>𝒂</m:t>
                                  </m:r>
                                </m:e>
                              </m:acc>
                            </m:e>
                            <m:sub>
                              <m:r>
                                <a:rPr lang="en-US" altLang="ja-JP" sz="2400" b="0" i="1">
                                  <a:latin typeface="Cambria Math" panose="02040503050406030204" pitchFamily="18" charset="0"/>
                                </a:rPr>
                                <m:t>𝑡𝑒𝑥𝑡𝑖𝑙𝑒</m:t>
                              </m:r>
                              <m:r>
                                <a:rPr lang="en-US" altLang="ja-JP" sz="2400" b="0" i="1">
                                  <a:latin typeface="Cambria Math" panose="02040503050406030204" pitchFamily="18" charset="0"/>
                                </a:rPr>
                                <m:t>,</m:t>
                              </m:r>
                              <m:r>
                                <a:rPr lang="en-US" altLang="ja-JP" sz="2400" b="0" i="1">
                                  <a:latin typeface="Cambria Math" panose="02040503050406030204" pitchFamily="18" charset="0"/>
                                </a:rPr>
                                <m:t>𝑗</m:t>
                              </m:r>
                            </m:sub>
                            <m:sup>
                              <m:r>
                                <a:rPr lang="en-US" altLang="ja-JP" sz="2400" b="0" i="1" smtClean="0">
                                  <a:latin typeface="Cambria Math" panose="02040503050406030204" pitchFamily="18" charset="0"/>
                                </a:rPr>
                                <m:t>𝑃𝑅𝐶</m:t>
                              </m:r>
                              <m:r>
                                <a:rPr lang="en-US" altLang="ja-JP" sz="2400" b="0" i="1" smtClean="0">
                                  <a:latin typeface="Cambria Math" panose="02040503050406030204" pitchFamily="18" charset="0"/>
                                </a:rPr>
                                <m:t>,</m:t>
                              </m:r>
                              <m:r>
                                <a:rPr lang="en-US" altLang="ja-JP" sz="2400" b="0" i="1" smtClean="0">
                                  <a:latin typeface="Cambria Math" panose="02040503050406030204" pitchFamily="18" charset="0"/>
                                </a:rPr>
                                <m:t>𝐽𝑃𝑁</m:t>
                              </m:r>
                            </m:sup>
                          </m:sSubSup>
                          <m:r>
                            <a:rPr lang="en-US" altLang="ja-JP" sz="2400" b="0" i="1">
                              <a:latin typeface="Cambria Math" panose="02040503050406030204" pitchFamily="18" charset="0"/>
                            </a:rPr>
                            <m:t>=0.99×</m:t>
                          </m:r>
                          <m:sSubSup>
                            <m:sSubSupPr>
                              <m:ctrlPr>
                                <a:rPr lang="ja-JP" altLang="ja-JP" sz="2400" i="1">
                                  <a:latin typeface="Cambria Math" panose="02040503050406030204" pitchFamily="18" charset="0"/>
                                </a:rPr>
                              </m:ctrlPr>
                            </m:sSubSupPr>
                            <m:e>
                              <m:r>
                                <a:rPr lang="en-US" altLang="ja-JP" sz="2400" b="1" i="1">
                                  <a:latin typeface="Cambria Math" panose="02040503050406030204" pitchFamily="18" charset="0"/>
                                </a:rPr>
                                <m:t>𝒂</m:t>
                              </m:r>
                            </m:e>
                            <m:sub>
                              <m:r>
                                <a:rPr lang="en-US" altLang="ja-JP" sz="2400" b="0" i="1">
                                  <a:latin typeface="Cambria Math" panose="02040503050406030204" pitchFamily="18" charset="0"/>
                                </a:rPr>
                                <m:t>𝑡𝑒𝑥𝑡𝑖𝑙𝑒</m:t>
                              </m:r>
                              <m:r>
                                <a:rPr lang="en-US" altLang="ja-JP" sz="2400" b="0" i="1">
                                  <a:latin typeface="Cambria Math" panose="02040503050406030204" pitchFamily="18" charset="0"/>
                                </a:rPr>
                                <m:t>,</m:t>
                              </m:r>
                              <m:r>
                                <a:rPr lang="en-US" altLang="ja-JP" sz="2400" b="0" i="1">
                                  <a:latin typeface="Cambria Math" panose="02040503050406030204" pitchFamily="18" charset="0"/>
                                </a:rPr>
                                <m:t>𝑗</m:t>
                              </m:r>
                            </m:sub>
                            <m:sup>
                              <m:r>
                                <a:rPr lang="en-US" altLang="ja-JP" sz="2400" b="0" i="1" smtClean="0">
                                  <a:latin typeface="Cambria Math" panose="02040503050406030204" pitchFamily="18" charset="0"/>
                                </a:rPr>
                                <m:t>𝑃𝑅𝐶</m:t>
                              </m:r>
                              <m:r>
                                <a:rPr lang="en-US" altLang="ja-JP" sz="2400" b="0" i="1" smtClean="0">
                                  <a:latin typeface="Cambria Math" panose="02040503050406030204" pitchFamily="18" charset="0"/>
                                </a:rPr>
                                <m:t>,</m:t>
                              </m:r>
                              <m:r>
                                <a:rPr lang="en-US" altLang="ja-JP" sz="2400" b="0" i="1" smtClean="0">
                                  <a:latin typeface="Cambria Math" panose="02040503050406030204" pitchFamily="18" charset="0"/>
                                </a:rPr>
                                <m:t>𝐽𝑃𝑁</m:t>
                              </m:r>
                            </m:sup>
                          </m:sSubSup>
                        </m:e>
                      </m:eqArr>
                    </m:oMath>
                  </m:oMathPara>
                </a14:m>
                <a:endParaRPr lang="ja-JP" altLang="ja-JP" sz="2400" i="1" dirty="0"/>
              </a:p>
              <a:p>
                <a:pPr/>
                <a14:m>
                  <m:oMathPara xmlns:m="http://schemas.openxmlformats.org/officeDocument/2006/math">
                    <m:oMathParaPr>
                      <m:jc m:val="centerGroup"/>
                    </m:oMathParaPr>
                    <m:oMath xmlns:m="http://schemas.openxmlformats.org/officeDocument/2006/math">
                      <m:eqArr>
                        <m:eqArrPr>
                          <m:ctrlPr>
                            <a:rPr lang="ja-JP" altLang="ja-JP" sz="2400" i="1">
                              <a:latin typeface="Cambria Math" panose="02040503050406030204" pitchFamily="18" charset="0"/>
                            </a:rPr>
                          </m:ctrlPr>
                        </m:eqArrPr>
                        <m:e>
                          <m:sSubSup>
                            <m:sSubSupPr>
                              <m:ctrlPr>
                                <a:rPr lang="ja-JP" altLang="ja-JP" sz="2400" i="1">
                                  <a:latin typeface="Cambria Math" panose="02040503050406030204" pitchFamily="18" charset="0"/>
                                </a:rPr>
                              </m:ctrlPr>
                            </m:sSubSupPr>
                            <m:e>
                              <m:acc>
                                <m:accPr>
                                  <m:chr m:val="̅"/>
                                  <m:ctrlPr>
                                    <a:rPr lang="ja-JP" altLang="ja-JP" sz="2400" b="1" i="1">
                                      <a:latin typeface="Cambria Math" panose="02040503050406030204" pitchFamily="18" charset="0"/>
                                    </a:rPr>
                                  </m:ctrlPr>
                                </m:accPr>
                                <m:e>
                                  <m:r>
                                    <a:rPr lang="en-US" altLang="ja-JP" sz="2400" b="1" i="1">
                                      <a:latin typeface="Cambria Math" panose="02040503050406030204" pitchFamily="18" charset="0"/>
                                    </a:rPr>
                                    <m:t>𝒂</m:t>
                                  </m:r>
                                </m:e>
                              </m:acc>
                            </m:e>
                            <m:sub>
                              <m:r>
                                <a:rPr lang="en-US" altLang="ja-JP" sz="2400" b="0" i="1">
                                  <a:latin typeface="Cambria Math" panose="02040503050406030204" pitchFamily="18" charset="0"/>
                                </a:rPr>
                                <m:t>𝑡𝑒𝑥𝑡𝑖𝑙𝑒</m:t>
                              </m:r>
                              <m:r>
                                <a:rPr lang="en-US" altLang="ja-JP" sz="2400" b="0" i="1">
                                  <a:latin typeface="Cambria Math" panose="02040503050406030204" pitchFamily="18" charset="0"/>
                                </a:rPr>
                                <m:t>,</m:t>
                              </m:r>
                              <m:r>
                                <a:rPr lang="en-US" altLang="ja-JP" sz="2400" b="0" i="1">
                                  <a:latin typeface="Cambria Math" panose="02040503050406030204" pitchFamily="18" charset="0"/>
                                </a:rPr>
                                <m:t>𝑗</m:t>
                              </m:r>
                            </m:sub>
                            <m:sup>
                              <m:r>
                                <a:rPr lang="en-US" altLang="ja-JP" sz="2400" b="0" i="1">
                                  <a:latin typeface="Cambria Math" panose="02040503050406030204" pitchFamily="18" charset="0"/>
                                </a:rPr>
                                <m:t>𝑟</m:t>
                              </m:r>
                              <m:r>
                                <a:rPr lang="en-US" altLang="ja-JP" sz="2400" b="0" i="1" smtClean="0">
                                  <a:latin typeface="Cambria Math" panose="02040503050406030204" pitchFamily="18" charset="0"/>
                                </a:rPr>
                                <m:t>,</m:t>
                              </m:r>
                              <m:r>
                                <a:rPr lang="en-US" altLang="ja-JP" sz="2400" b="0" i="1" smtClean="0">
                                  <a:latin typeface="Cambria Math" panose="02040503050406030204" pitchFamily="18" charset="0"/>
                                </a:rPr>
                                <m:t>𝐽𝑃𝑁</m:t>
                              </m:r>
                            </m:sup>
                          </m:sSubSup>
                          <m:r>
                            <a:rPr lang="en-US" altLang="ja-JP" sz="2400" b="0" i="1">
                              <a:latin typeface="Cambria Math" panose="02040503050406030204" pitchFamily="18" charset="0"/>
                            </a:rPr>
                            <m:t>=</m:t>
                          </m:r>
                          <m:sSubSup>
                            <m:sSubSupPr>
                              <m:ctrlPr>
                                <a:rPr lang="ja-JP" altLang="ja-JP" sz="2400" i="1">
                                  <a:latin typeface="Cambria Math" panose="02040503050406030204" pitchFamily="18" charset="0"/>
                                </a:rPr>
                              </m:ctrlPr>
                            </m:sSubSupPr>
                            <m:e>
                              <m:r>
                                <a:rPr lang="en-US" altLang="ja-JP" sz="2400" b="1" i="1">
                                  <a:latin typeface="Cambria Math" panose="02040503050406030204" pitchFamily="18" charset="0"/>
                                </a:rPr>
                                <m:t>𝒂</m:t>
                              </m:r>
                            </m:e>
                            <m:sub>
                              <m:r>
                                <a:rPr lang="en-US" altLang="ja-JP" sz="2400" b="0" i="1">
                                  <a:latin typeface="Cambria Math" panose="02040503050406030204" pitchFamily="18" charset="0"/>
                                </a:rPr>
                                <m:t>𝑡𝑒𝑥𝑡𝑖𝑙𝑒</m:t>
                              </m:r>
                              <m:r>
                                <a:rPr lang="en-US" altLang="ja-JP" sz="2400" b="0" i="1">
                                  <a:latin typeface="Cambria Math" panose="02040503050406030204" pitchFamily="18" charset="0"/>
                                </a:rPr>
                                <m:t>,</m:t>
                              </m:r>
                              <m:r>
                                <a:rPr lang="en-US" altLang="ja-JP" sz="2400" b="0" i="1">
                                  <a:latin typeface="Cambria Math" panose="02040503050406030204" pitchFamily="18" charset="0"/>
                                </a:rPr>
                                <m:t>𝑗</m:t>
                              </m:r>
                            </m:sub>
                            <m:sup>
                              <m:r>
                                <a:rPr lang="en-US" altLang="ja-JP" sz="2400" b="0" i="1">
                                  <a:latin typeface="Cambria Math" panose="02040503050406030204" pitchFamily="18" charset="0"/>
                                </a:rPr>
                                <m:t>𝑟</m:t>
                              </m:r>
                              <m:r>
                                <a:rPr lang="en-US" altLang="ja-JP" sz="2400" b="0" i="1" smtClean="0">
                                  <a:latin typeface="Cambria Math" panose="02040503050406030204" pitchFamily="18" charset="0"/>
                                </a:rPr>
                                <m:t>,</m:t>
                              </m:r>
                              <m:r>
                                <a:rPr lang="en-US" altLang="ja-JP" sz="2400" b="0" i="1" smtClean="0">
                                  <a:latin typeface="Cambria Math" panose="02040503050406030204" pitchFamily="18" charset="0"/>
                                </a:rPr>
                                <m:t>𝐽𝑃𝑁</m:t>
                              </m:r>
                            </m:sup>
                          </m:sSubSup>
                          <m:r>
                            <a:rPr lang="en-US" altLang="ja-JP" sz="2400" b="0" i="1">
                              <a:latin typeface="Cambria Math" panose="02040503050406030204" pitchFamily="18" charset="0"/>
                            </a:rPr>
                            <m:t>+</m:t>
                          </m:r>
                          <m:d>
                            <m:dPr>
                              <m:ctrlPr>
                                <a:rPr lang="ja-JP" altLang="ja-JP" sz="2400" i="1">
                                  <a:latin typeface="Cambria Math" panose="02040503050406030204" pitchFamily="18" charset="0"/>
                                </a:rPr>
                              </m:ctrlPr>
                            </m:dPr>
                            <m:e>
                              <m:r>
                                <a:rPr lang="en-US" altLang="ja-JP" sz="2400" b="0" i="1">
                                  <a:latin typeface="Cambria Math" panose="02040503050406030204" pitchFamily="18" charset="0"/>
                                </a:rPr>
                                <m:t>0.01×</m:t>
                              </m:r>
                              <m:sSubSup>
                                <m:sSubSupPr>
                                  <m:ctrlPr>
                                    <a:rPr lang="ja-JP" altLang="ja-JP" sz="2400" i="1">
                                      <a:latin typeface="Cambria Math" panose="02040503050406030204" pitchFamily="18" charset="0"/>
                                    </a:rPr>
                                  </m:ctrlPr>
                                </m:sSubSupPr>
                                <m:e>
                                  <m:r>
                                    <a:rPr lang="en-US" altLang="ja-JP" sz="2400" b="1" i="1">
                                      <a:latin typeface="Cambria Math" panose="02040503050406030204" pitchFamily="18" charset="0"/>
                                    </a:rPr>
                                    <m:t>𝒂</m:t>
                                  </m:r>
                                </m:e>
                                <m:sub>
                                  <m:r>
                                    <a:rPr lang="en-US" altLang="ja-JP" sz="2400" b="0" i="1">
                                      <a:latin typeface="Cambria Math" panose="02040503050406030204" pitchFamily="18" charset="0"/>
                                    </a:rPr>
                                    <m:t>𝑡𝑒𝑥𝑡𝑖𝑙𝑒</m:t>
                                  </m:r>
                                  <m:r>
                                    <a:rPr lang="en-US" altLang="ja-JP" sz="2400" b="0" i="1">
                                      <a:latin typeface="Cambria Math" panose="02040503050406030204" pitchFamily="18" charset="0"/>
                                    </a:rPr>
                                    <m:t>,</m:t>
                                  </m:r>
                                  <m:r>
                                    <a:rPr lang="en-US" altLang="ja-JP" sz="2400" b="0" i="1">
                                      <a:latin typeface="Cambria Math" panose="02040503050406030204" pitchFamily="18" charset="0"/>
                                    </a:rPr>
                                    <m:t>𝑗</m:t>
                                  </m:r>
                                </m:sub>
                                <m:sup>
                                  <m:r>
                                    <a:rPr lang="en-US" altLang="ja-JP" sz="2400" b="0" i="1" smtClean="0">
                                      <a:latin typeface="Cambria Math" panose="02040503050406030204" pitchFamily="18" charset="0"/>
                                    </a:rPr>
                                    <m:t>𝐽𝑃𝑅𝐶</m:t>
                                  </m:r>
                                  <m:r>
                                    <a:rPr lang="en-US" altLang="ja-JP" sz="2400" b="0" i="1" smtClean="0">
                                      <a:latin typeface="Cambria Math" panose="02040503050406030204" pitchFamily="18" charset="0"/>
                                    </a:rPr>
                                    <m:t>,</m:t>
                                  </m:r>
                                  <m:r>
                                    <a:rPr lang="en-US" altLang="ja-JP" sz="2400" b="0" i="1" smtClean="0">
                                      <a:latin typeface="Cambria Math" panose="02040503050406030204" pitchFamily="18" charset="0"/>
                                    </a:rPr>
                                    <m:t>𝐽𝑃𝑁</m:t>
                                  </m:r>
                                </m:sup>
                              </m:sSubSup>
                            </m:e>
                          </m:d>
                          <m:r>
                            <a:rPr lang="en-US" altLang="ja-JP" sz="2400" b="0" i="1">
                              <a:latin typeface="Cambria Math" panose="02040503050406030204" pitchFamily="18" charset="0"/>
                            </a:rPr>
                            <m:t>×</m:t>
                          </m:r>
                          <m:f>
                            <m:fPr>
                              <m:ctrlPr>
                                <a:rPr lang="ja-JP" altLang="ja-JP" sz="2400" i="1">
                                  <a:latin typeface="Cambria Math" panose="02040503050406030204" pitchFamily="18" charset="0"/>
                                </a:rPr>
                              </m:ctrlPr>
                            </m:fPr>
                            <m:num>
                              <m:sSubSup>
                                <m:sSubSupPr>
                                  <m:ctrlPr>
                                    <a:rPr lang="ja-JP" altLang="ja-JP" sz="2400" i="1">
                                      <a:latin typeface="Cambria Math" panose="02040503050406030204" pitchFamily="18" charset="0"/>
                                    </a:rPr>
                                  </m:ctrlPr>
                                </m:sSubSupPr>
                                <m:e>
                                  <m:r>
                                    <a:rPr lang="en-US" altLang="ja-JP" sz="2400" b="1" i="1">
                                      <a:latin typeface="Cambria Math" panose="02040503050406030204" pitchFamily="18" charset="0"/>
                                    </a:rPr>
                                    <m:t>𝒂</m:t>
                                  </m:r>
                                </m:e>
                                <m:sub>
                                  <m:r>
                                    <a:rPr lang="en-US" altLang="ja-JP" sz="2400" b="0" i="1">
                                      <a:latin typeface="Cambria Math" panose="02040503050406030204" pitchFamily="18" charset="0"/>
                                    </a:rPr>
                                    <m:t>𝑡𝑒𝑥𝑡𝑖𝑙𝑒</m:t>
                                  </m:r>
                                  <m:r>
                                    <a:rPr lang="en-US" altLang="ja-JP" sz="2400" b="0" i="1">
                                      <a:latin typeface="Cambria Math" panose="02040503050406030204" pitchFamily="18" charset="0"/>
                                    </a:rPr>
                                    <m:t>,</m:t>
                                  </m:r>
                                  <m:r>
                                    <a:rPr lang="en-US" altLang="ja-JP" sz="2400" b="0" i="1">
                                      <a:latin typeface="Cambria Math" panose="02040503050406030204" pitchFamily="18" charset="0"/>
                                    </a:rPr>
                                    <m:t>𝑗</m:t>
                                  </m:r>
                                </m:sub>
                                <m:sup>
                                  <m:r>
                                    <a:rPr lang="en-US" altLang="ja-JP" sz="2400" b="0" i="1">
                                      <a:latin typeface="Cambria Math" panose="02040503050406030204" pitchFamily="18" charset="0"/>
                                    </a:rPr>
                                    <m:t>𝑟𝑠</m:t>
                                  </m:r>
                                </m:sup>
                              </m:sSubSup>
                            </m:num>
                            <m:den>
                              <m:nary>
                                <m:naryPr>
                                  <m:chr m:val="∑"/>
                                  <m:limLoc m:val="undOvr"/>
                                  <m:grow m:val="on"/>
                                  <m:supHide m:val="on"/>
                                  <m:ctrlPr>
                                    <a:rPr lang="ja-JP" altLang="ja-JP" sz="2400" i="1">
                                      <a:latin typeface="Cambria Math" panose="02040503050406030204" pitchFamily="18" charset="0"/>
                                    </a:rPr>
                                  </m:ctrlPr>
                                </m:naryPr>
                                <m:sub>
                                  <m:r>
                                    <a:rPr lang="en-US" altLang="ja-JP" sz="2400" b="0" i="1">
                                      <a:latin typeface="Cambria Math" panose="02040503050406030204" pitchFamily="18" charset="0"/>
                                    </a:rPr>
                                    <m:t>𝑟</m:t>
                                  </m:r>
                                  <m:r>
                                    <a:rPr lang="ja-JP" altLang="en-US" sz="2400" b="0" i="1">
                                      <a:latin typeface="Cambria Math" panose="02040503050406030204" pitchFamily="18" charset="0"/>
                                    </a:rPr>
                                    <m:t>≠</m:t>
                                  </m:r>
                                  <m:r>
                                    <a:rPr lang="en-US" altLang="ja-JP" sz="2400" b="0" i="1" smtClean="0">
                                      <a:latin typeface="Cambria Math" panose="02040503050406030204" pitchFamily="18" charset="0"/>
                                    </a:rPr>
                                    <m:t>𝑃𝑅𝐶</m:t>
                                  </m:r>
                                  <m:r>
                                    <a:rPr lang="en-US" altLang="ja-JP" sz="2400" b="0" i="1" smtClean="0">
                                      <a:latin typeface="Cambria Math" panose="02040503050406030204" pitchFamily="18" charset="0"/>
                                    </a:rPr>
                                    <m:t>,</m:t>
                                  </m:r>
                                  <m:r>
                                    <a:rPr lang="en-US" altLang="ja-JP" sz="2400" b="0" i="1" smtClean="0">
                                      <a:latin typeface="Cambria Math" panose="02040503050406030204" pitchFamily="18" charset="0"/>
                                    </a:rPr>
                                    <m:t>𝐽𝑃𝑁</m:t>
                                  </m:r>
                                </m:sub>
                                <m:sup/>
                                <m:e>
                                  <m:sSubSup>
                                    <m:sSubSupPr>
                                      <m:ctrlPr>
                                        <a:rPr lang="ja-JP" altLang="ja-JP" sz="2400" i="1">
                                          <a:latin typeface="Cambria Math" panose="02040503050406030204" pitchFamily="18" charset="0"/>
                                        </a:rPr>
                                      </m:ctrlPr>
                                    </m:sSubSupPr>
                                    <m:e>
                                      <m:r>
                                        <a:rPr lang="en-US" altLang="ja-JP" sz="2400" b="1" i="1">
                                          <a:latin typeface="Cambria Math" panose="02040503050406030204" pitchFamily="18" charset="0"/>
                                        </a:rPr>
                                        <m:t>𝒂</m:t>
                                      </m:r>
                                    </m:e>
                                    <m:sub>
                                      <m:r>
                                        <a:rPr lang="en-US" altLang="ja-JP" sz="2400" b="0" i="1">
                                          <a:latin typeface="Cambria Math" panose="02040503050406030204" pitchFamily="18" charset="0"/>
                                        </a:rPr>
                                        <m:t>𝑡𝑒𝑥𝑡𝑖𝑙𝑒</m:t>
                                      </m:r>
                                      <m:r>
                                        <a:rPr lang="en-US" altLang="ja-JP" sz="2400" b="0" i="1">
                                          <a:latin typeface="Cambria Math" panose="02040503050406030204" pitchFamily="18" charset="0"/>
                                        </a:rPr>
                                        <m:t>,</m:t>
                                      </m:r>
                                      <m:r>
                                        <a:rPr lang="en-US" altLang="ja-JP" sz="2400" b="0" i="1">
                                          <a:latin typeface="Cambria Math" panose="02040503050406030204" pitchFamily="18" charset="0"/>
                                        </a:rPr>
                                        <m:t>𝑗</m:t>
                                      </m:r>
                                    </m:sub>
                                    <m:sup>
                                      <m:r>
                                        <a:rPr lang="en-US" altLang="ja-JP" sz="2400" b="0" i="1">
                                          <a:latin typeface="Cambria Math" panose="02040503050406030204" pitchFamily="18" charset="0"/>
                                        </a:rPr>
                                        <m:t>𝑟</m:t>
                                      </m:r>
                                      <m:r>
                                        <a:rPr lang="en-US" altLang="ja-JP" sz="2400" b="0" i="1" smtClean="0">
                                          <a:latin typeface="Cambria Math" panose="02040503050406030204" pitchFamily="18" charset="0"/>
                                        </a:rPr>
                                        <m:t>,</m:t>
                                      </m:r>
                                      <m:r>
                                        <a:rPr lang="en-US" altLang="ja-JP" sz="2400" b="0" i="1" smtClean="0">
                                          <a:latin typeface="Cambria Math" panose="02040503050406030204" pitchFamily="18" charset="0"/>
                                        </a:rPr>
                                        <m:t>𝐽𝑃𝑁</m:t>
                                      </m:r>
                                    </m:sup>
                                  </m:sSubSup>
                                </m:e>
                              </m:nary>
                            </m:den>
                          </m:f>
                        </m:e>
                      </m:eqArr>
                    </m:oMath>
                  </m:oMathPara>
                </a14:m>
                <a:endParaRPr lang="ja-JP" altLang="ja-JP" sz="2400" i="1" dirty="0"/>
              </a:p>
              <a:p>
                <a:endParaRPr lang="ja-JP" altLang="ja-JP" sz="2400" dirty="0"/>
              </a:p>
              <a:p>
                <a:pPr indent="76200">
                  <a:spcAft>
                    <a:spcPts val="800"/>
                  </a:spcAft>
                  <a:buNone/>
                </a:pPr>
                <a:endParaRPr lang="ja-JP" altLang="ja-JP" sz="2000" b="1"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mc:Choice>
        <mc:Fallback xmlns="">
          <p:sp>
            <p:nvSpPr>
              <p:cNvPr id="16" name="テキスト ボックス 15">
                <a:extLst>
                  <a:ext uri="{FF2B5EF4-FFF2-40B4-BE49-F238E27FC236}">
                    <a16:creationId xmlns:a16="http://schemas.microsoft.com/office/drawing/2014/main" id="{7656F7DF-4D78-7169-973F-8D9DE7EEBF78}"/>
                  </a:ext>
                </a:extLst>
              </p:cNvPr>
              <p:cNvSpPr txBox="1">
                <a:spLocks noRot="1" noChangeAspect="1" noMove="1" noResize="1" noEditPoints="1" noAdjustHandles="1" noChangeArrowheads="1" noChangeShapeType="1" noTextEdit="1"/>
              </p:cNvSpPr>
              <p:nvPr/>
            </p:nvSpPr>
            <p:spPr>
              <a:xfrm>
                <a:off x="1996340" y="2936579"/>
                <a:ext cx="7908136" cy="2452916"/>
              </a:xfrm>
              <a:prstGeom prst="rect">
                <a:avLst/>
              </a:prstGeom>
              <a:blipFill>
                <a:blip r:embed="rId3"/>
                <a:stretch>
                  <a:fillRect r="-8475"/>
                </a:stretch>
              </a:blipFill>
            </p:spPr>
            <p:txBody>
              <a:bodyPr/>
              <a:lstStyle/>
              <a:p>
                <a:r>
                  <a:rPr lang="ja-JP" altLang="en-US">
                    <a:noFill/>
                  </a:rPr>
                  <a:t> </a:t>
                </a:r>
              </a:p>
            </p:txBody>
          </p:sp>
        </mc:Fallback>
      </mc:AlternateContent>
      <p:grpSp>
        <p:nvGrpSpPr>
          <p:cNvPr id="22" name="グループ化 21">
            <a:extLst>
              <a:ext uri="{FF2B5EF4-FFF2-40B4-BE49-F238E27FC236}">
                <a16:creationId xmlns:a16="http://schemas.microsoft.com/office/drawing/2014/main" id="{EB50DD73-8C2D-0974-4372-4E2049B8815C}"/>
              </a:ext>
            </a:extLst>
          </p:cNvPr>
          <p:cNvGrpSpPr/>
          <p:nvPr/>
        </p:nvGrpSpPr>
        <p:grpSpPr>
          <a:xfrm>
            <a:off x="7916616" y="1062995"/>
            <a:ext cx="2913123" cy="787735"/>
            <a:chOff x="7688072" y="1119190"/>
            <a:chExt cx="2913123" cy="787735"/>
          </a:xfrm>
        </p:grpSpPr>
        <p:pic>
          <p:nvPicPr>
            <p:cNvPr id="6" name="図 5">
              <a:extLst>
                <a:ext uri="{FF2B5EF4-FFF2-40B4-BE49-F238E27FC236}">
                  <a16:creationId xmlns:a16="http://schemas.microsoft.com/office/drawing/2014/main" id="{F8149C53-E472-EB10-7872-F71D636B86D0}"/>
                </a:ext>
              </a:extLst>
            </p:cNvPr>
            <p:cNvPicPr>
              <a:picLocks noChangeAspect="1"/>
            </p:cNvPicPr>
            <p:nvPr/>
          </p:nvPicPr>
          <p:blipFill>
            <a:blip r:embed="rId4"/>
            <a:srcRect l="3704" t="9494" r="4475" b="10057"/>
            <a:stretch>
              <a:fillRect/>
            </a:stretch>
          </p:blipFill>
          <p:spPr>
            <a:xfrm>
              <a:off x="7688072" y="1137920"/>
              <a:ext cx="1172810" cy="769005"/>
            </a:xfrm>
            <a:prstGeom prst="rect">
              <a:avLst/>
            </a:prstGeom>
          </p:spPr>
        </p:pic>
        <p:cxnSp>
          <p:nvCxnSpPr>
            <p:cNvPr id="15" name="直線矢印コネクタ 14">
              <a:extLst>
                <a:ext uri="{FF2B5EF4-FFF2-40B4-BE49-F238E27FC236}">
                  <a16:creationId xmlns:a16="http://schemas.microsoft.com/office/drawing/2014/main" id="{154AC605-7B88-F196-494A-08C313E7468D}"/>
                </a:ext>
              </a:extLst>
            </p:cNvPr>
            <p:cNvCxnSpPr>
              <a:cxnSpLocks/>
            </p:cNvCxnSpPr>
            <p:nvPr/>
          </p:nvCxnSpPr>
          <p:spPr>
            <a:xfrm flipH="1">
              <a:off x="8951641" y="1522421"/>
              <a:ext cx="1451518" cy="0"/>
            </a:xfrm>
            <a:prstGeom prst="straightConnector1">
              <a:avLst/>
            </a:prstGeom>
            <a:ln w="76200">
              <a:tailEnd type="triangle"/>
            </a:ln>
          </p:spPr>
          <p:style>
            <a:lnRef idx="2">
              <a:schemeClr val="accent1"/>
            </a:lnRef>
            <a:fillRef idx="0">
              <a:schemeClr val="accent1"/>
            </a:fillRef>
            <a:effectRef idx="1">
              <a:schemeClr val="accent1"/>
            </a:effectRef>
            <a:fontRef idx="minor">
              <a:schemeClr val="tx1"/>
            </a:fontRef>
          </p:style>
        </p:cxnSp>
        <p:sp>
          <p:nvSpPr>
            <p:cNvPr id="21" name="テキスト ボックス 20">
              <a:extLst>
                <a:ext uri="{FF2B5EF4-FFF2-40B4-BE49-F238E27FC236}">
                  <a16:creationId xmlns:a16="http://schemas.microsoft.com/office/drawing/2014/main" id="{2B266BA4-B0A8-BAD7-F4D5-232C611F2DCD}"/>
                </a:ext>
              </a:extLst>
            </p:cNvPr>
            <p:cNvSpPr txBox="1"/>
            <p:nvPr/>
          </p:nvSpPr>
          <p:spPr>
            <a:xfrm>
              <a:off x="9428385" y="1119190"/>
              <a:ext cx="1172810" cy="769441"/>
            </a:xfrm>
            <a:prstGeom prst="rect">
              <a:avLst/>
            </a:prstGeom>
            <a:noFill/>
          </p:spPr>
          <p:txBody>
            <a:bodyPr wrap="square" rtlCol="0">
              <a:spAutoFit/>
            </a:bodyPr>
            <a:lstStyle/>
            <a:p>
              <a:r>
                <a:rPr kumimoji="1" lang="ja-JP" altLang="en-US" sz="4400" dirty="0">
                  <a:solidFill>
                    <a:srgbClr val="C00000"/>
                  </a:solidFill>
                </a:rPr>
                <a:t>✖</a:t>
              </a:r>
            </a:p>
          </p:txBody>
        </p:sp>
      </p:grpSp>
      <p:pic>
        <p:nvPicPr>
          <p:cNvPr id="5" name="図 4">
            <a:extLst>
              <a:ext uri="{FF2B5EF4-FFF2-40B4-BE49-F238E27FC236}">
                <a16:creationId xmlns:a16="http://schemas.microsoft.com/office/drawing/2014/main" id="{57796E92-8BA9-C9D9-A4AB-D50EBB2C9B7D}"/>
              </a:ext>
            </a:extLst>
          </p:cNvPr>
          <p:cNvPicPr>
            <a:picLocks noChangeAspect="1"/>
          </p:cNvPicPr>
          <p:nvPr/>
        </p:nvPicPr>
        <p:blipFill>
          <a:blip r:embed="rId5"/>
          <a:srcRect t="17698" b="17832"/>
          <a:stretch>
            <a:fillRect/>
          </a:stretch>
        </p:blipFill>
        <p:spPr>
          <a:xfrm>
            <a:off x="10829739" y="1158750"/>
            <a:ext cx="1067553" cy="694675"/>
          </a:xfrm>
          <a:prstGeom prst="rect">
            <a:avLst/>
          </a:prstGeom>
        </p:spPr>
      </p:pic>
      <p:grpSp>
        <p:nvGrpSpPr>
          <p:cNvPr id="10" name="グループ化 9">
            <a:extLst>
              <a:ext uri="{FF2B5EF4-FFF2-40B4-BE49-F238E27FC236}">
                <a16:creationId xmlns:a16="http://schemas.microsoft.com/office/drawing/2014/main" id="{47DD204D-67FC-072C-31FF-0A65289FC75B}"/>
              </a:ext>
            </a:extLst>
          </p:cNvPr>
          <p:cNvGrpSpPr/>
          <p:nvPr/>
        </p:nvGrpSpPr>
        <p:grpSpPr>
          <a:xfrm>
            <a:off x="8944573" y="1677064"/>
            <a:ext cx="1918424" cy="647793"/>
            <a:chOff x="8809819" y="1698684"/>
            <a:chExt cx="1918424" cy="647793"/>
          </a:xfrm>
        </p:grpSpPr>
        <p:pic>
          <p:nvPicPr>
            <p:cNvPr id="13" name="グラフィックス 12" descr="寸法直しと仕立て 単色塗りつぶし">
              <a:extLst>
                <a:ext uri="{FF2B5EF4-FFF2-40B4-BE49-F238E27FC236}">
                  <a16:creationId xmlns:a16="http://schemas.microsoft.com/office/drawing/2014/main" id="{D2295327-C97E-A257-BB4F-864832F517D7}"/>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9675831" y="1698684"/>
              <a:ext cx="599209" cy="599209"/>
            </a:xfrm>
            <a:prstGeom prst="rect">
              <a:avLst/>
            </a:prstGeom>
          </p:spPr>
        </p:pic>
        <p:pic>
          <p:nvPicPr>
            <p:cNvPr id="14" name="Picture 10">
              <a:extLst>
                <a:ext uri="{FF2B5EF4-FFF2-40B4-BE49-F238E27FC236}">
                  <a16:creationId xmlns:a16="http://schemas.microsoft.com/office/drawing/2014/main" id="{6F16488B-CEC5-F346-2A4F-0CDDD8A6B792}"/>
                </a:ext>
              </a:extLst>
            </p:cNvPr>
            <p:cNvPicPr>
              <a:picLocks noChangeAspect="1" noChangeArrowheads="1"/>
            </p:cNvPicPr>
            <p:nvPr/>
          </p:nvPicPr>
          <p:blipFill>
            <a:blip r:embed="rId7">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10241966" y="1778564"/>
              <a:ext cx="486277" cy="494089"/>
            </a:xfrm>
            <a:prstGeom prst="rect">
              <a:avLst/>
            </a:prstGeom>
            <a:noFill/>
            <a:extLst>
              <a:ext uri="{909E8E84-426E-40DD-AFC4-6F175D3DCCD1}">
                <a14:hiddenFill xmlns:a14="http://schemas.microsoft.com/office/drawing/2010/main">
                  <a:solidFill>
                    <a:srgbClr val="FFFFFF"/>
                  </a:solidFill>
                </a14:hiddenFill>
              </a:ext>
            </a:extLst>
          </p:spPr>
        </p:pic>
        <p:sp>
          <p:nvSpPr>
            <p:cNvPr id="19" name="テキスト ボックス 18">
              <a:extLst>
                <a:ext uri="{FF2B5EF4-FFF2-40B4-BE49-F238E27FC236}">
                  <a16:creationId xmlns:a16="http://schemas.microsoft.com/office/drawing/2014/main" id="{FE393F73-F5C0-9B07-3D6C-B0D8C2603443}"/>
                </a:ext>
              </a:extLst>
            </p:cNvPr>
            <p:cNvSpPr txBox="1"/>
            <p:nvPr/>
          </p:nvSpPr>
          <p:spPr>
            <a:xfrm>
              <a:off x="8809819" y="1700146"/>
              <a:ext cx="1565884" cy="646331"/>
            </a:xfrm>
            <a:prstGeom prst="rect">
              <a:avLst/>
            </a:prstGeom>
            <a:noFill/>
          </p:spPr>
          <p:txBody>
            <a:bodyPr wrap="square" rtlCol="0">
              <a:spAutoFit/>
            </a:bodyPr>
            <a:lstStyle/>
            <a:p>
              <a:r>
                <a:rPr lang="en-US" altLang="ja-JP" sz="3600" b="1" dirty="0">
                  <a:latin typeface="Arial" panose="020B0604020202020204" pitchFamily="34" charset="0"/>
                  <a:cs typeface="Arial" panose="020B0604020202020204" pitchFamily="34" charset="0"/>
                </a:rPr>
                <a:t>-</a:t>
              </a:r>
              <a:r>
                <a:rPr kumimoji="1" lang="en-US" altLang="ja-JP" sz="3600" b="1" dirty="0">
                  <a:latin typeface="Arial" panose="020B0604020202020204" pitchFamily="34" charset="0"/>
                  <a:cs typeface="Arial" panose="020B0604020202020204" pitchFamily="34" charset="0"/>
                </a:rPr>
                <a:t>1%</a:t>
              </a:r>
              <a:endParaRPr kumimoji="1" lang="ja-JP" altLang="en-US" sz="3600" b="1" dirty="0">
                <a:latin typeface="Arial" panose="020B060402020202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8" name="テキスト ボックス 7">
                <a:extLst>
                  <a:ext uri="{FF2B5EF4-FFF2-40B4-BE49-F238E27FC236}">
                    <a16:creationId xmlns:a16="http://schemas.microsoft.com/office/drawing/2014/main" id="{86A50B13-5997-39B4-8FB1-AD60104CF283}"/>
                  </a:ext>
                </a:extLst>
              </p:cNvPr>
              <p:cNvSpPr txBox="1"/>
              <p:nvPr/>
            </p:nvSpPr>
            <p:spPr>
              <a:xfrm>
                <a:off x="-17780" y="4673096"/>
                <a:ext cx="12192000" cy="2194062"/>
              </a:xfrm>
              <a:prstGeom prst="rect">
                <a:avLst/>
              </a:prstGeom>
              <a:noFill/>
            </p:spPr>
            <p:txBody>
              <a:bodyPr wrap="square" rtlCol="0">
                <a:spAutoFit/>
              </a:bodyPr>
              <a:lstStyle/>
              <a:p>
                <a:pPr marL="342900" indent="-342900">
                  <a:lnSpc>
                    <a:spcPct val="150000"/>
                  </a:lnSpc>
                  <a:buFont typeface="Arial" panose="020B0604020202020204" pitchFamily="34" charset="0"/>
                  <a:buChar char="•"/>
                </a:pPr>
                <a14:m>
                  <m:oMath xmlns:m="http://schemas.openxmlformats.org/officeDocument/2006/math">
                    <m:sSubSup>
                      <m:sSubSupPr>
                        <m:ctrlPr>
                          <a:rPr lang="ja-JP" altLang="ja-JP" sz="2000" i="1" smtClean="0">
                            <a:latin typeface="Cambria Math" panose="02040503050406030204" pitchFamily="18" charset="0"/>
                          </a:rPr>
                        </m:ctrlPr>
                      </m:sSubSupPr>
                      <m:e>
                        <m:r>
                          <a:rPr lang="en-US" altLang="ja-JP" sz="2000" b="1" i="1">
                            <a:latin typeface="Cambria Math" panose="02040503050406030204" pitchFamily="18" charset="0"/>
                          </a:rPr>
                          <m:t>𝒂</m:t>
                        </m:r>
                      </m:e>
                      <m:sub>
                        <m:r>
                          <a:rPr lang="en-US" altLang="ja-JP" sz="2000" b="0" i="1">
                            <a:latin typeface="Cambria Math" panose="02040503050406030204" pitchFamily="18" charset="0"/>
                          </a:rPr>
                          <m:t>𝑡𝑒𝑥𝑡𝑖𝑙𝑒</m:t>
                        </m:r>
                        <m:r>
                          <a:rPr lang="en-US" altLang="ja-JP" sz="2000" b="0" i="1">
                            <a:latin typeface="Cambria Math" panose="02040503050406030204" pitchFamily="18" charset="0"/>
                          </a:rPr>
                          <m:t>,</m:t>
                        </m:r>
                        <m:r>
                          <a:rPr lang="en-US" altLang="ja-JP" sz="2000" b="0" i="1">
                            <a:latin typeface="Cambria Math" panose="02040503050406030204" pitchFamily="18" charset="0"/>
                          </a:rPr>
                          <m:t>𝑗</m:t>
                        </m:r>
                      </m:sub>
                      <m:sup>
                        <m:r>
                          <a:rPr lang="en-US" altLang="ja-JP" sz="2000" b="0" i="1" smtClean="0">
                            <a:latin typeface="Cambria Math" panose="02040503050406030204" pitchFamily="18" charset="0"/>
                          </a:rPr>
                          <m:t>𝑃𝑅𝐶</m:t>
                        </m:r>
                        <m:r>
                          <a:rPr lang="en-US" altLang="ja-JP" sz="2000" b="0" i="1" smtClean="0">
                            <a:latin typeface="Cambria Math" panose="02040503050406030204" pitchFamily="18" charset="0"/>
                          </a:rPr>
                          <m:t>,</m:t>
                        </m:r>
                        <m:r>
                          <a:rPr lang="en-US" altLang="ja-JP" sz="2000" b="0" i="1" smtClean="0">
                            <a:latin typeface="Cambria Math" panose="02040503050406030204" pitchFamily="18" charset="0"/>
                          </a:rPr>
                          <m:t>𝐽𝑃𝑁</m:t>
                        </m:r>
                      </m:sup>
                    </m:sSubSup>
                  </m:oMath>
                </a14:m>
                <a:r>
                  <a:rPr kumimoji="1" lang="en-US" altLang="ja-JP" sz="2000" dirty="0">
                    <a:latin typeface="Arial" panose="020B0604020202020204" pitchFamily="34" charset="0"/>
                    <a:cs typeface="Arial" panose="020B0604020202020204" pitchFamily="34" charset="0"/>
                  </a:rPr>
                  <a:t>  : original intermediate input coefficient from China's textile sector to industry j in country s </a:t>
                </a:r>
              </a:p>
              <a:p>
                <a:pPr marL="342900" indent="-342900">
                  <a:lnSpc>
                    <a:spcPct val="150000"/>
                  </a:lnSpc>
                  <a:buFont typeface="Arial" panose="020B0604020202020204" pitchFamily="34" charset="0"/>
                  <a:buChar char="•"/>
                </a:pPr>
                <a14:m>
                  <m:oMath xmlns:m="http://schemas.openxmlformats.org/officeDocument/2006/math">
                    <m:sSubSup>
                      <m:sSubSupPr>
                        <m:ctrlPr>
                          <a:rPr lang="ja-JP" altLang="ja-JP" sz="2000" i="1">
                            <a:latin typeface="Cambria Math" panose="02040503050406030204" pitchFamily="18" charset="0"/>
                          </a:rPr>
                        </m:ctrlPr>
                      </m:sSubSupPr>
                      <m:e>
                        <m:r>
                          <a:rPr lang="en-US" altLang="ja-JP" sz="2000" b="1" i="1">
                            <a:latin typeface="Cambria Math" panose="02040503050406030204" pitchFamily="18" charset="0"/>
                            <a:ea typeface="Cambria Math" panose="02040503050406030204" pitchFamily="18" charset="0"/>
                          </a:rPr>
                          <m:t>𝒂</m:t>
                        </m:r>
                      </m:e>
                      <m:sub>
                        <m:r>
                          <a:rPr lang="en-US" altLang="ja-JP" sz="2000" b="0" i="1">
                            <a:latin typeface="Cambria Math" panose="02040503050406030204" pitchFamily="18" charset="0"/>
                            <a:ea typeface="Cambria Math" panose="02040503050406030204" pitchFamily="18" charset="0"/>
                          </a:rPr>
                          <m:t>𝑡𝑒𝑥𝑡𝑖𝑙𝑒</m:t>
                        </m:r>
                        <m:r>
                          <a:rPr lang="en-US" altLang="ja-JP" sz="2000" b="0" i="1">
                            <a:latin typeface="Cambria Math" panose="02040503050406030204" pitchFamily="18" charset="0"/>
                            <a:ea typeface="Cambria Math" panose="02040503050406030204" pitchFamily="18" charset="0"/>
                          </a:rPr>
                          <m:t>,</m:t>
                        </m:r>
                        <m:r>
                          <a:rPr lang="en-US" altLang="ja-JP" sz="2000" b="0" i="1">
                            <a:latin typeface="Cambria Math" panose="02040503050406030204" pitchFamily="18" charset="0"/>
                            <a:ea typeface="Cambria Math" panose="02040503050406030204" pitchFamily="18" charset="0"/>
                          </a:rPr>
                          <m:t>𝑗</m:t>
                        </m:r>
                      </m:sub>
                      <m:sup>
                        <m:r>
                          <a:rPr lang="en-US" altLang="ja-JP" sz="2000" b="0" i="1">
                            <a:latin typeface="Cambria Math" panose="02040503050406030204" pitchFamily="18" charset="0"/>
                            <a:ea typeface="Cambria Math" panose="02040503050406030204" pitchFamily="18" charset="0"/>
                          </a:rPr>
                          <m:t>𝑟</m:t>
                        </m:r>
                        <m:r>
                          <a:rPr lang="en-US" altLang="ja-JP" sz="2000" b="0" i="1">
                            <a:latin typeface="Cambria Math" panose="02040503050406030204" pitchFamily="18" charset="0"/>
                            <a:ea typeface="Cambria Math" panose="02040503050406030204" pitchFamily="18" charset="0"/>
                          </a:rPr>
                          <m:t>,</m:t>
                        </m:r>
                        <m:r>
                          <a:rPr lang="en-US" altLang="ja-JP" sz="2000" b="0" i="1">
                            <a:latin typeface="Cambria Math" panose="02040503050406030204" pitchFamily="18" charset="0"/>
                            <a:ea typeface="Cambria Math" panose="02040503050406030204" pitchFamily="18" charset="0"/>
                          </a:rPr>
                          <m:t>𝐽𝑃𝑁</m:t>
                        </m:r>
                      </m:sup>
                    </m:sSubSup>
                  </m:oMath>
                </a14:m>
                <a:r>
                  <a:rPr kumimoji="1" lang="en-US" altLang="ja-JP" sz="2000" dirty="0">
                    <a:latin typeface="Arial" panose="020B0604020202020204" pitchFamily="34" charset="0"/>
                    <a:cs typeface="Arial" panose="020B0604020202020204" pitchFamily="34" charset="0"/>
                  </a:rPr>
                  <a:t>  : original intermediate input coefficient from textile sector in country r to industry j in country s </a:t>
                </a:r>
              </a:p>
              <a:p>
                <a:pPr marL="342900" indent="-342900">
                  <a:lnSpc>
                    <a:spcPct val="150000"/>
                  </a:lnSpc>
                  <a:buFont typeface="Arial" panose="020B0604020202020204" pitchFamily="34" charset="0"/>
                  <a:buChar char="•"/>
                </a:pPr>
                <a14:m>
                  <m:oMath xmlns:m="http://schemas.openxmlformats.org/officeDocument/2006/math">
                    <m:r>
                      <a:rPr kumimoji="1" lang="en-US" altLang="ja-JP" sz="2000" b="0" i="1" dirty="0" smtClean="0">
                        <a:latin typeface="Cambria Math" panose="02040503050406030204" pitchFamily="18" charset="0"/>
                        <a:cs typeface="Arial" panose="020B0604020202020204" pitchFamily="34" charset="0"/>
                      </a:rPr>
                      <m:t>𝑟</m:t>
                    </m:r>
                  </m:oMath>
                </a14:m>
                <a:r>
                  <a:rPr kumimoji="1" lang="en-US" altLang="ja-JP" sz="2000" b="1" dirty="0">
                    <a:latin typeface="Arial" panose="020B0604020202020204" pitchFamily="34" charset="0"/>
                    <a:cs typeface="Arial" panose="020B0604020202020204" pitchFamily="34" charset="0"/>
                  </a:rPr>
                  <a:t> </a:t>
                </a:r>
                <a:r>
                  <a:rPr kumimoji="1" lang="en-US" altLang="ja-JP" sz="2000" dirty="0">
                    <a:latin typeface="Arial" panose="020B0604020202020204" pitchFamily="34" charset="0"/>
                    <a:cs typeface="Arial" panose="020B0604020202020204" pitchFamily="34" charset="0"/>
                  </a:rPr>
                  <a:t>: supplying country </a:t>
                </a:r>
                <a14:m>
                  <m:oMath xmlns:m="http://schemas.openxmlformats.org/officeDocument/2006/math">
                    <m:r>
                      <a:rPr kumimoji="1" lang="en-US" altLang="ja-JP" sz="2000" i="1" dirty="0" smtClean="0">
                        <a:solidFill>
                          <a:srgbClr val="C00000"/>
                        </a:solidFill>
                        <a:latin typeface="Cambria Math" panose="02040503050406030204" pitchFamily="18" charset="0"/>
                        <a:cs typeface="Arial" panose="020B0604020202020204" pitchFamily="34" charset="0"/>
                      </a:rPr>
                      <m:t>(</m:t>
                    </m:r>
                    <m:r>
                      <a:rPr kumimoji="1" lang="en-US" altLang="ja-JP" sz="2000" i="1" dirty="0" smtClean="0">
                        <a:solidFill>
                          <a:srgbClr val="C00000"/>
                        </a:solidFill>
                        <a:latin typeface="Cambria Math" panose="02040503050406030204" pitchFamily="18" charset="0"/>
                        <a:cs typeface="Arial" panose="020B0604020202020204" pitchFamily="34" charset="0"/>
                      </a:rPr>
                      <m:t>𝑟</m:t>
                    </m:r>
                    <m:r>
                      <a:rPr kumimoji="1" lang="en-US" altLang="ja-JP" sz="2000" i="1" dirty="0" smtClean="0">
                        <a:solidFill>
                          <a:srgbClr val="C00000"/>
                        </a:solidFill>
                        <a:latin typeface="Cambria Math" panose="02040503050406030204" pitchFamily="18" charset="0"/>
                        <a:cs typeface="Arial" panose="020B0604020202020204" pitchFamily="34" charset="0"/>
                      </a:rPr>
                      <m:t> ≠ </m:t>
                    </m:r>
                    <m:r>
                      <a:rPr kumimoji="1" lang="en-US" altLang="ja-JP" sz="2000" i="1" dirty="0" smtClean="0">
                        <a:solidFill>
                          <a:srgbClr val="C00000"/>
                        </a:solidFill>
                        <a:latin typeface="Cambria Math" panose="02040503050406030204" pitchFamily="18" charset="0"/>
                        <a:cs typeface="Arial" panose="020B0604020202020204" pitchFamily="34" charset="0"/>
                      </a:rPr>
                      <m:t>𝑃𝑅𝐶</m:t>
                    </m:r>
                    <m:r>
                      <a:rPr kumimoji="1" lang="en-US" altLang="ja-JP" sz="2000" i="1" dirty="0" smtClean="0">
                        <a:solidFill>
                          <a:srgbClr val="C00000"/>
                        </a:solidFill>
                        <a:latin typeface="Cambria Math" panose="02040503050406030204" pitchFamily="18" charset="0"/>
                        <a:cs typeface="Arial" panose="020B0604020202020204" pitchFamily="34" charset="0"/>
                      </a:rPr>
                      <m:t>, </m:t>
                    </m:r>
                    <m:r>
                      <a:rPr kumimoji="1" lang="en-US" altLang="ja-JP" sz="2000" i="1" dirty="0" smtClean="0">
                        <a:solidFill>
                          <a:srgbClr val="C00000"/>
                        </a:solidFill>
                        <a:latin typeface="Cambria Math" panose="02040503050406030204" pitchFamily="18" charset="0"/>
                        <a:cs typeface="Arial" panose="020B0604020202020204" pitchFamily="34" charset="0"/>
                      </a:rPr>
                      <m:t>𝐽𝑃𝑁</m:t>
                    </m:r>
                    <m:r>
                      <a:rPr kumimoji="1" lang="en-US" altLang="ja-JP" sz="2000" i="1" dirty="0" smtClean="0">
                        <a:solidFill>
                          <a:srgbClr val="C00000"/>
                        </a:solidFill>
                        <a:latin typeface="Cambria Math" panose="02040503050406030204" pitchFamily="18" charset="0"/>
                        <a:cs typeface="Arial" panose="020B0604020202020204" pitchFamily="34" charset="0"/>
                      </a:rPr>
                      <m:t>) </m:t>
                    </m:r>
                  </m:oMath>
                </a14:m>
                <a:endParaRPr kumimoji="1" lang="en-US" altLang="ja-JP" sz="2000" dirty="0">
                  <a:solidFill>
                    <a:srgbClr val="C00000"/>
                  </a:solidFill>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14:m>
                  <m:oMath xmlns:m="http://schemas.openxmlformats.org/officeDocument/2006/math">
                    <m:r>
                      <a:rPr kumimoji="1" lang="en-US" altLang="ja-JP" sz="2000" b="0" i="1" smtClean="0">
                        <a:latin typeface="Cambria Math" panose="02040503050406030204" pitchFamily="18" charset="0"/>
                        <a:cs typeface="Arial" panose="020B0604020202020204" pitchFamily="34" charset="0"/>
                      </a:rPr>
                      <m:t>𝑗</m:t>
                    </m:r>
                  </m:oMath>
                </a14:m>
                <a:r>
                  <a:rPr kumimoji="1" lang="ja-JP" altLang="en-US" sz="2000" dirty="0">
                    <a:latin typeface="Arial" panose="020B0604020202020204" pitchFamily="34" charset="0"/>
                    <a:cs typeface="Arial" panose="020B0604020202020204" pitchFamily="34" charset="0"/>
                  </a:rPr>
                  <a:t>：</a:t>
                </a:r>
                <a:r>
                  <a:rPr kumimoji="1" lang="en-US" altLang="ja-JP" sz="2000" dirty="0">
                    <a:latin typeface="Arial" panose="020B0604020202020204" pitchFamily="34" charset="0"/>
                    <a:cs typeface="Arial" panose="020B0604020202020204" pitchFamily="34" charset="0"/>
                  </a:rPr>
                  <a:t>industry sector in Japan</a:t>
                </a:r>
              </a:p>
            </p:txBody>
          </p:sp>
        </mc:Choice>
        <mc:Fallback xmlns="">
          <p:sp>
            <p:nvSpPr>
              <p:cNvPr id="8" name="テキスト ボックス 7">
                <a:extLst>
                  <a:ext uri="{FF2B5EF4-FFF2-40B4-BE49-F238E27FC236}">
                    <a16:creationId xmlns:a16="http://schemas.microsoft.com/office/drawing/2014/main" id="{86A50B13-5997-39B4-8FB1-AD60104CF283}"/>
                  </a:ext>
                </a:extLst>
              </p:cNvPr>
              <p:cNvSpPr txBox="1">
                <a:spLocks noRot="1" noChangeAspect="1" noMove="1" noResize="1" noEditPoints="1" noAdjustHandles="1" noChangeArrowheads="1" noChangeShapeType="1" noTextEdit="1"/>
              </p:cNvSpPr>
              <p:nvPr/>
            </p:nvSpPr>
            <p:spPr>
              <a:xfrm>
                <a:off x="-17780" y="4673096"/>
                <a:ext cx="12192000" cy="2194062"/>
              </a:xfrm>
              <a:prstGeom prst="rect">
                <a:avLst/>
              </a:prstGeom>
              <a:blipFill>
                <a:blip r:embed="rId8"/>
                <a:stretch>
                  <a:fillRect l="-450" b="-3333"/>
                </a:stretch>
              </a:blipFill>
            </p:spPr>
            <p:txBody>
              <a:bodyPr/>
              <a:lstStyle/>
              <a:p>
                <a:r>
                  <a:rPr lang="ja-JP" altLang="en-US">
                    <a:noFill/>
                  </a:rPr>
                  <a:t> </a:t>
                </a:r>
              </a:p>
            </p:txBody>
          </p:sp>
        </mc:Fallback>
      </mc:AlternateContent>
      <p:sp>
        <p:nvSpPr>
          <p:cNvPr id="12" name="テキスト ボックス 11">
            <a:extLst>
              <a:ext uri="{FF2B5EF4-FFF2-40B4-BE49-F238E27FC236}">
                <a16:creationId xmlns:a16="http://schemas.microsoft.com/office/drawing/2014/main" id="{20AF1710-796C-C5C4-CBBE-3C74D9DA5000}"/>
              </a:ext>
            </a:extLst>
          </p:cNvPr>
          <p:cNvSpPr txBox="1"/>
          <p:nvPr/>
        </p:nvSpPr>
        <p:spPr>
          <a:xfrm>
            <a:off x="10978642" y="2912126"/>
            <a:ext cx="1054100" cy="523220"/>
          </a:xfrm>
          <a:prstGeom prst="rect">
            <a:avLst/>
          </a:prstGeom>
          <a:noFill/>
        </p:spPr>
        <p:txBody>
          <a:bodyPr wrap="square" rtlCol="0">
            <a:spAutoFit/>
          </a:bodyPr>
          <a:lstStyle/>
          <a:p>
            <a:r>
              <a:rPr kumimoji="1" lang="en-US" altLang="ja-JP" sz="2800" dirty="0">
                <a:latin typeface="Arial" panose="020B0604020202020204" pitchFamily="34" charset="0"/>
                <a:cs typeface="Arial" panose="020B0604020202020204" pitchFamily="34" charset="0"/>
              </a:rPr>
              <a:t>(4)</a:t>
            </a:r>
            <a:endParaRPr kumimoji="1" lang="ja-JP" altLang="en-US" sz="2800" dirty="0">
              <a:latin typeface="Arial" panose="020B0604020202020204" pitchFamily="34" charset="0"/>
              <a:cs typeface="Arial" panose="020B0604020202020204" pitchFamily="34" charset="0"/>
            </a:endParaRPr>
          </a:p>
        </p:txBody>
      </p:sp>
      <p:sp>
        <p:nvSpPr>
          <p:cNvPr id="18" name="テキスト ボックス 17">
            <a:extLst>
              <a:ext uri="{FF2B5EF4-FFF2-40B4-BE49-F238E27FC236}">
                <a16:creationId xmlns:a16="http://schemas.microsoft.com/office/drawing/2014/main" id="{6EEEAD68-E3A7-064E-1BC7-267DB210AE8E}"/>
              </a:ext>
            </a:extLst>
          </p:cNvPr>
          <p:cNvSpPr txBox="1"/>
          <p:nvPr/>
        </p:nvSpPr>
        <p:spPr>
          <a:xfrm>
            <a:off x="10978642" y="3708634"/>
            <a:ext cx="1054100" cy="523220"/>
          </a:xfrm>
          <a:prstGeom prst="rect">
            <a:avLst/>
          </a:prstGeom>
          <a:noFill/>
        </p:spPr>
        <p:txBody>
          <a:bodyPr wrap="square" rtlCol="0">
            <a:spAutoFit/>
          </a:bodyPr>
          <a:lstStyle/>
          <a:p>
            <a:r>
              <a:rPr kumimoji="1" lang="en-US" altLang="ja-JP" sz="2800" dirty="0">
                <a:latin typeface="Arial" panose="020B0604020202020204" pitchFamily="34" charset="0"/>
                <a:cs typeface="Arial" panose="020B0604020202020204" pitchFamily="34" charset="0"/>
              </a:rPr>
              <a:t>(5)</a:t>
            </a:r>
            <a:endParaRPr kumimoji="1" lang="ja-JP" alt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836623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4AF7B6-7B93-950F-729B-ED631C72A4DC}"/>
            </a:ext>
          </a:extLst>
        </p:cNvPr>
        <p:cNvGrpSpPr/>
        <p:nvPr/>
      </p:nvGrpSpPr>
      <p:grpSpPr>
        <a:xfrm>
          <a:off x="0" y="0"/>
          <a:ext cx="0" cy="0"/>
          <a:chOff x="0" y="0"/>
          <a:chExt cx="0" cy="0"/>
        </a:xfrm>
      </p:grpSpPr>
      <p:sp>
        <p:nvSpPr>
          <p:cNvPr id="4" name="正方形/長方形 3">
            <a:extLst>
              <a:ext uri="{FF2B5EF4-FFF2-40B4-BE49-F238E27FC236}">
                <a16:creationId xmlns:a16="http://schemas.microsoft.com/office/drawing/2014/main" id="{E2B0AD93-2214-6723-592A-627B8E220819}"/>
              </a:ext>
            </a:extLst>
          </p:cNvPr>
          <p:cNvSpPr/>
          <p:nvPr/>
        </p:nvSpPr>
        <p:spPr>
          <a:xfrm>
            <a:off x="0" y="0"/>
            <a:ext cx="12192000" cy="795307"/>
          </a:xfrm>
          <a:prstGeom prst="rect">
            <a:avLst/>
          </a:prstGeom>
          <a:solidFill>
            <a:srgbClr val="1A3A5C"/>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dirty="0"/>
          </a:p>
        </p:txBody>
      </p:sp>
      <p:sp>
        <p:nvSpPr>
          <p:cNvPr id="2" name="テキスト ボックス 1">
            <a:extLst>
              <a:ext uri="{FF2B5EF4-FFF2-40B4-BE49-F238E27FC236}">
                <a16:creationId xmlns:a16="http://schemas.microsoft.com/office/drawing/2014/main" id="{5B8AF4A2-F952-76B5-3FBF-5CD0A34D8C78}"/>
              </a:ext>
            </a:extLst>
          </p:cNvPr>
          <p:cNvSpPr txBox="1"/>
          <p:nvPr/>
        </p:nvSpPr>
        <p:spPr>
          <a:xfrm>
            <a:off x="111470" y="39770"/>
            <a:ext cx="10451592" cy="1323439"/>
          </a:xfrm>
          <a:prstGeom prst="rect">
            <a:avLst/>
          </a:prstGeom>
          <a:noFill/>
        </p:spPr>
        <p:txBody>
          <a:bodyPr wrap="square" rtlCol="0">
            <a:spAutoFit/>
          </a:bodyPr>
          <a:lstStyle/>
          <a:p>
            <a:r>
              <a:rPr lang="en-US" altLang="ja-JP" sz="4000" dirty="0">
                <a:latin typeface="Times New Roman" panose="02020603050405020304" pitchFamily="18" charset="0"/>
                <a:cs typeface="Times New Roman" panose="02020603050405020304" pitchFamily="18" charset="0"/>
              </a:rPr>
              <a:t> </a:t>
            </a:r>
            <a:r>
              <a:rPr lang="en-US" altLang="ja-JP" sz="4000" kern="100" dirty="0">
                <a:solidFill>
                  <a:schemeClr val="bg1"/>
                </a:solidFill>
                <a:latin typeface="Arial" panose="020B0604020202020204" pitchFamily="34" charset="0"/>
                <a:ea typeface="游明朝" panose="02020400000000000000" pitchFamily="18" charset="-128"/>
                <a:cs typeface="Arial" panose="020B0604020202020204" pitchFamily="34" charset="0"/>
              </a:rPr>
              <a:t>Methods</a:t>
            </a:r>
            <a:r>
              <a:rPr lang="ja-JP" altLang="en-US" sz="4000" kern="100" dirty="0">
                <a:solidFill>
                  <a:schemeClr val="bg1"/>
                </a:solidFill>
                <a:latin typeface="Arial" panose="020B0604020202020204" pitchFamily="34" charset="0"/>
                <a:ea typeface="游明朝" panose="02020400000000000000" pitchFamily="18" charset="-128"/>
                <a:cs typeface="Arial" panose="020B0604020202020204" pitchFamily="34" charset="0"/>
              </a:rPr>
              <a:t>　</a:t>
            </a:r>
            <a:r>
              <a:rPr lang="en-US" altLang="ja-JP" sz="4000" kern="100" dirty="0">
                <a:solidFill>
                  <a:schemeClr val="bg1"/>
                </a:solidFill>
                <a:latin typeface="Arial" panose="020B0604020202020204" pitchFamily="34" charset="0"/>
                <a:ea typeface="游明朝" panose="02020400000000000000" pitchFamily="18" charset="-128"/>
                <a:cs typeface="Arial" panose="020B0604020202020204" pitchFamily="34" charset="0"/>
              </a:rPr>
              <a:t>―Over view―</a:t>
            </a:r>
            <a:r>
              <a:rPr lang="en-US" altLang="ja-JP" sz="4000" kern="100" dirty="0">
                <a:solidFill>
                  <a:schemeClr val="bg1"/>
                </a:solidFill>
                <a:effectLst/>
                <a:latin typeface="Arial" panose="020B0604020202020204" pitchFamily="34" charset="0"/>
                <a:ea typeface="游明朝" panose="02020400000000000000" pitchFamily="18" charset="-128"/>
                <a:cs typeface="Arial" panose="020B0604020202020204" pitchFamily="34" charset="0"/>
              </a:rPr>
              <a:t> </a:t>
            </a:r>
            <a:endParaRPr lang="ja-JP" altLang="ja-JP" sz="3600" kern="100" dirty="0">
              <a:solidFill>
                <a:schemeClr val="bg1"/>
              </a:solidFill>
              <a:effectLst/>
              <a:latin typeface="Arial" panose="020B0604020202020204" pitchFamily="34" charset="0"/>
              <a:ea typeface="游明朝" panose="02020400000000000000" pitchFamily="18" charset="-128"/>
              <a:cs typeface="Arial" panose="020B0604020202020204" pitchFamily="34" charset="0"/>
            </a:endParaRPr>
          </a:p>
          <a:p>
            <a:endParaRPr kumimoji="1" lang="ja-JP" altLang="en-US" sz="4000" dirty="0">
              <a:latin typeface="Times New Roman" panose="02020603050405020304" pitchFamily="18" charset="0"/>
              <a:cs typeface="Times New Roman" panose="02020603050405020304" pitchFamily="18" charset="0"/>
            </a:endParaRPr>
          </a:p>
        </p:txBody>
      </p:sp>
      <p:sp>
        <p:nvSpPr>
          <p:cNvPr id="3" name="テキスト ボックス 2">
            <a:extLst>
              <a:ext uri="{FF2B5EF4-FFF2-40B4-BE49-F238E27FC236}">
                <a16:creationId xmlns:a16="http://schemas.microsoft.com/office/drawing/2014/main" id="{1D650FEF-881A-63C1-69AD-0F9B0F3F8140}"/>
              </a:ext>
            </a:extLst>
          </p:cNvPr>
          <p:cNvSpPr txBox="1"/>
          <p:nvPr/>
        </p:nvSpPr>
        <p:spPr>
          <a:xfrm>
            <a:off x="11632692" y="105264"/>
            <a:ext cx="917448" cy="584775"/>
          </a:xfrm>
          <a:prstGeom prst="rect">
            <a:avLst/>
          </a:prstGeom>
          <a:noFill/>
        </p:spPr>
        <p:txBody>
          <a:bodyPr wrap="square" rtlCol="0">
            <a:spAutoFit/>
          </a:bodyPr>
          <a:lstStyle/>
          <a:p>
            <a:r>
              <a:rPr kumimoji="1" lang="en-US" altLang="ja-JP" sz="3200" dirty="0">
                <a:solidFill>
                  <a:schemeClr val="bg1"/>
                </a:solidFill>
                <a:latin typeface="Arial" panose="020B0604020202020204" pitchFamily="34" charset="0"/>
                <a:cs typeface="Arial" panose="020B0604020202020204" pitchFamily="34" charset="0"/>
              </a:rPr>
              <a:t>14</a:t>
            </a:r>
            <a:endParaRPr kumimoji="1" lang="ja-JP" altLang="en-US" sz="3200" dirty="0">
              <a:solidFill>
                <a:schemeClr val="bg1"/>
              </a:solidFill>
              <a:latin typeface="Arial" panose="020B0604020202020204" pitchFamily="34" charset="0"/>
              <a:cs typeface="Arial" panose="020B0604020202020204" pitchFamily="34" charset="0"/>
            </a:endParaRPr>
          </a:p>
        </p:txBody>
      </p:sp>
      <p:sp>
        <p:nvSpPr>
          <p:cNvPr id="11" name="テキスト ボックス 10">
            <a:extLst>
              <a:ext uri="{FF2B5EF4-FFF2-40B4-BE49-F238E27FC236}">
                <a16:creationId xmlns:a16="http://schemas.microsoft.com/office/drawing/2014/main" id="{73419989-E83F-3504-B2EA-B7A24CCD4702}"/>
              </a:ext>
            </a:extLst>
          </p:cNvPr>
          <p:cNvSpPr txBox="1"/>
          <p:nvPr/>
        </p:nvSpPr>
        <p:spPr>
          <a:xfrm>
            <a:off x="4728972" y="10109216"/>
            <a:ext cx="5175504" cy="369332"/>
          </a:xfrm>
          <a:prstGeom prst="rect">
            <a:avLst/>
          </a:prstGeom>
          <a:noFill/>
        </p:spPr>
        <p:txBody>
          <a:bodyPr wrap="square" rtlCol="0">
            <a:spAutoFit/>
          </a:bodyPr>
          <a:lstStyle/>
          <a:p>
            <a:endParaRPr kumimoji="1" lang="ja-JP" altLang="en-US" dirty="0"/>
          </a:p>
        </p:txBody>
      </p:sp>
      <p:grpSp>
        <p:nvGrpSpPr>
          <p:cNvPr id="5" name="グループ化 4">
            <a:extLst>
              <a:ext uri="{FF2B5EF4-FFF2-40B4-BE49-F238E27FC236}">
                <a16:creationId xmlns:a16="http://schemas.microsoft.com/office/drawing/2014/main" id="{1FB93A38-80A4-4C19-0B32-2C329360BE6F}"/>
              </a:ext>
            </a:extLst>
          </p:cNvPr>
          <p:cNvGrpSpPr/>
          <p:nvPr/>
        </p:nvGrpSpPr>
        <p:grpSpPr>
          <a:xfrm>
            <a:off x="4950000" y="-1632639"/>
            <a:ext cx="8483501" cy="8385375"/>
            <a:chOff x="4950000" y="-1632639"/>
            <a:chExt cx="8483501" cy="8385375"/>
          </a:xfrm>
        </p:grpSpPr>
        <p:grpSp>
          <p:nvGrpSpPr>
            <p:cNvPr id="7" name="グループ化 6">
              <a:extLst>
                <a:ext uri="{FF2B5EF4-FFF2-40B4-BE49-F238E27FC236}">
                  <a16:creationId xmlns:a16="http://schemas.microsoft.com/office/drawing/2014/main" id="{A839ED39-1F4C-57B9-E7D7-9F3983E2D9F3}"/>
                </a:ext>
              </a:extLst>
            </p:cNvPr>
            <p:cNvGrpSpPr/>
            <p:nvPr/>
          </p:nvGrpSpPr>
          <p:grpSpPr>
            <a:xfrm>
              <a:off x="7898554" y="-1632639"/>
              <a:ext cx="3983313" cy="8385375"/>
              <a:chOff x="5470250" y="105264"/>
              <a:chExt cx="3983313" cy="8385375"/>
            </a:xfrm>
          </p:grpSpPr>
          <p:sp>
            <p:nvSpPr>
              <p:cNvPr id="13" name="正方形/長方形 12">
                <a:extLst>
                  <a:ext uri="{FF2B5EF4-FFF2-40B4-BE49-F238E27FC236}">
                    <a16:creationId xmlns:a16="http://schemas.microsoft.com/office/drawing/2014/main" id="{5F3A8E34-3D83-E154-5770-FE9DD2E29B80}"/>
                  </a:ext>
                </a:extLst>
              </p:cNvPr>
              <p:cNvSpPr/>
              <p:nvPr/>
            </p:nvSpPr>
            <p:spPr>
              <a:xfrm rot="5400000">
                <a:off x="6554024" y="6368569"/>
                <a:ext cx="707886" cy="2237387"/>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4" name="グループ化 13">
                <a:extLst>
                  <a:ext uri="{FF2B5EF4-FFF2-40B4-BE49-F238E27FC236}">
                    <a16:creationId xmlns:a16="http://schemas.microsoft.com/office/drawing/2014/main" id="{8A0A1684-42C9-2D8A-84DC-D0CFDCC8B97C}"/>
                  </a:ext>
                </a:extLst>
              </p:cNvPr>
              <p:cNvGrpSpPr/>
              <p:nvPr/>
            </p:nvGrpSpPr>
            <p:grpSpPr>
              <a:xfrm>
                <a:off x="5470250" y="105264"/>
                <a:ext cx="3983313" cy="8385375"/>
                <a:chOff x="7459118" y="-1567143"/>
                <a:chExt cx="3983313" cy="8385375"/>
              </a:xfrm>
            </p:grpSpPr>
            <p:sp>
              <p:nvSpPr>
                <p:cNvPr id="15" name="正方形/長方形 14">
                  <a:extLst>
                    <a:ext uri="{FF2B5EF4-FFF2-40B4-BE49-F238E27FC236}">
                      <a16:creationId xmlns:a16="http://schemas.microsoft.com/office/drawing/2014/main" id="{39F8F8D6-28C2-4475-18E3-084344F06319}"/>
                    </a:ext>
                  </a:extLst>
                </p:cNvPr>
                <p:cNvSpPr/>
                <p:nvPr/>
              </p:nvSpPr>
              <p:spPr>
                <a:xfrm>
                  <a:off x="7778142" y="3242726"/>
                  <a:ext cx="2237388" cy="2092730"/>
                </a:xfrm>
                <a:prstGeom prst="rect">
                  <a:avLst/>
                </a:prstGeom>
                <a:solidFill>
                  <a:schemeClr val="accent6">
                    <a:lumMod val="40000"/>
                    <a:lumOff val="6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正方形/長方形 15">
                  <a:extLst>
                    <a:ext uri="{FF2B5EF4-FFF2-40B4-BE49-F238E27FC236}">
                      <a16:creationId xmlns:a16="http://schemas.microsoft.com/office/drawing/2014/main" id="{D8F6B01D-5B82-D303-0B2D-4C0FE9508CE5}"/>
                    </a:ext>
                  </a:extLst>
                </p:cNvPr>
                <p:cNvSpPr/>
                <p:nvPr/>
              </p:nvSpPr>
              <p:spPr>
                <a:xfrm rot="5400000">
                  <a:off x="8658295" y="5450079"/>
                  <a:ext cx="498919" cy="2237387"/>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9683156E-266F-864A-764A-DB1E13553171}"/>
                    </a:ext>
                  </a:extLst>
                </p:cNvPr>
                <p:cNvSpPr/>
                <p:nvPr/>
              </p:nvSpPr>
              <p:spPr>
                <a:xfrm rot="10800000">
                  <a:off x="10176839" y="3242726"/>
                  <a:ext cx="547532" cy="2102201"/>
                </a:xfrm>
                <a:prstGeom prst="rect">
                  <a:avLst/>
                </a:prstGeom>
                <a:solidFill>
                  <a:srgbClr val="FFC000"/>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A9849ACF-D957-C5F6-8761-DD83EA47990A}"/>
                    </a:ext>
                  </a:extLst>
                </p:cNvPr>
                <p:cNvSpPr/>
                <p:nvPr/>
              </p:nvSpPr>
              <p:spPr>
                <a:xfrm rot="10800000">
                  <a:off x="10894899" y="3249620"/>
                  <a:ext cx="547532" cy="2102202"/>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0E60EC35-71E8-9405-A962-B7DBE0479A9F}"/>
                    </a:ext>
                  </a:extLst>
                </p:cNvPr>
                <p:cNvSpPr txBox="1"/>
                <p:nvPr/>
              </p:nvSpPr>
              <p:spPr>
                <a:xfrm>
                  <a:off x="7729944" y="3624162"/>
                  <a:ext cx="2355619" cy="1384995"/>
                </a:xfrm>
                <a:prstGeom prst="rect">
                  <a:avLst/>
                </a:prstGeom>
                <a:noFill/>
              </p:spPr>
              <p:txBody>
                <a:bodyPr wrap="square">
                  <a:spAutoFit/>
                </a:bodyPr>
                <a:lstStyle/>
                <a:p>
                  <a:pPr algn="ctr"/>
                  <a:r>
                    <a:rPr lang="en-US" altLang="ja-JP" sz="2800" dirty="0">
                      <a:latin typeface="Arial" panose="020B0604020202020204" pitchFamily="34" charset="0"/>
                      <a:cs typeface="Arial" panose="020B0604020202020204" pitchFamily="34" charset="0"/>
                    </a:rPr>
                    <a:t>Transactions</a:t>
                  </a:r>
                </a:p>
                <a:p>
                  <a:pPr algn="ctr"/>
                  <a:r>
                    <a:rPr lang="en-US" altLang="ja-JP" sz="2800" dirty="0">
                      <a:latin typeface="Arial" panose="020B0604020202020204" pitchFamily="34" charset="0"/>
                      <a:cs typeface="Arial" panose="020B0604020202020204" pitchFamily="34" charset="0"/>
                    </a:rPr>
                    <a:t> of raw </a:t>
                  </a:r>
                </a:p>
                <a:p>
                  <a:pPr algn="ctr"/>
                  <a:r>
                    <a:rPr lang="en-US" altLang="ja-JP" sz="2800" dirty="0">
                      <a:latin typeface="Arial" panose="020B0604020202020204" pitchFamily="34" charset="0"/>
                      <a:cs typeface="Arial" panose="020B0604020202020204" pitchFamily="34" charset="0"/>
                    </a:rPr>
                    <a:t>materials</a:t>
                  </a:r>
                  <a:endParaRPr lang="ja-JP" altLang="en-US" sz="2800" dirty="0">
                    <a:latin typeface="Arial" panose="020B0604020202020204" pitchFamily="34" charset="0"/>
                    <a:cs typeface="Arial" panose="020B0604020202020204" pitchFamily="34" charset="0"/>
                  </a:endParaRPr>
                </a:p>
              </p:txBody>
            </p:sp>
            <p:sp>
              <p:nvSpPr>
                <p:cNvPr id="20" name="テキスト ボックス 19">
                  <a:extLst>
                    <a:ext uri="{FF2B5EF4-FFF2-40B4-BE49-F238E27FC236}">
                      <a16:creationId xmlns:a16="http://schemas.microsoft.com/office/drawing/2014/main" id="{F4338909-9F97-FBAA-3667-54366621A69E}"/>
                    </a:ext>
                  </a:extLst>
                </p:cNvPr>
                <p:cNvSpPr txBox="1"/>
                <p:nvPr/>
              </p:nvSpPr>
              <p:spPr>
                <a:xfrm rot="16200000">
                  <a:off x="7020479" y="1653324"/>
                  <a:ext cx="6902599" cy="461665"/>
                </a:xfrm>
                <a:prstGeom prst="rect">
                  <a:avLst/>
                </a:prstGeom>
                <a:noFill/>
              </p:spPr>
              <p:txBody>
                <a:bodyPr wrap="square">
                  <a:spAutoFit/>
                </a:bodyPr>
                <a:lstStyle/>
                <a:p>
                  <a:r>
                    <a:rPr lang="en-US" altLang="ja-JP" sz="2400" dirty="0">
                      <a:latin typeface="Arial" panose="020B0604020202020204" pitchFamily="34" charset="0"/>
                      <a:cs typeface="Arial" panose="020B0604020202020204" pitchFamily="34" charset="0"/>
                    </a:rPr>
                    <a:t>Final demand</a:t>
                  </a:r>
                  <a:endParaRPr lang="ja-JP" altLang="en-US" sz="2400" dirty="0">
                    <a:latin typeface="Arial" panose="020B0604020202020204" pitchFamily="34" charset="0"/>
                    <a:cs typeface="Arial" panose="020B0604020202020204" pitchFamily="34" charset="0"/>
                  </a:endParaRPr>
                </a:p>
              </p:txBody>
            </p:sp>
            <p:sp>
              <p:nvSpPr>
                <p:cNvPr id="21" name="テキスト ボックス 20">
                  <a:extLst>
                    <a:ext uri="{FF2B5EF4-FFF2-40B4-BE49-F238E27FC236}">
                      <a16:creationId xmlns:a16="http://schemas.microsoft.com/office/drawing/2014/main" id="{4A74BD7C-D4EA-8FF7-6DD5-A4AB29EB0069}"/>
                    </a:ext>
                  </a:extLst>
                </p:cNvPr>
                <p:cNvSpPr txBox="1"/>
                <p:nvPr/>
              </p:nvSpPr>
              <p:spPr>
                <a:xfrm>
                  <a:off x="7816464" y="5419062"/>
                  <a:ext cx="2204922" cy="830997"/>
                </a:xfrm>
                <a:prstGeom prst="rect">
                  <a:avLst/>
                </a:prstGeom>
                <a:noFill/>
              </p:spPr>
              <p:txBody>
                <a:bodyPr wrap="square">
                  <a:spAutoFit/>
                </a:bodyPr>
                <a:lstStyle/>
                <a:p>
                  <a:pPr algn="ctr"/>
                  <a:r>
                    <a:rPr lang="en-US" altLang="ja-JP" sz="2400" dirty="0">
                      <a:latin typeface="Arial" panose="020B0604020202020204" pitchFamily="34" charset="0"/>
                      <a:cs typeface="Arial" panose="020B0604020202020204" pitchFamily="34" charset="0"/>
                    </a:rPr>
                    <a:t>Gross value</a:t>
                  </a:r>
                  <a:br>
                    <a:rPr lang="en-US" altLang="ja-JP" sz="2400" dirty="0">
                      <a:latin typeface="Arial" panose="020B0604020202020204" pitchFamily="34" charset="0"/>
                      <a:cs typeface="Arial" panose="020B0604020202020204" pitchFamily="34" charset="0"/>
                    </a:rPr>
                  </a:br>
                  <a:r>
                    <a:rPr lang="en-US" altLang="ja-JP" sz="2400" dirty="0">
                      <a:latin typeface="Arial" panose="020B0604020202020204" pitchFamily="34" charset="0"/>
                      <a:cs typeface="Arial" panose="020B0604020202020204" pitchFamily="34" charset="0"/>
                    </a:rPr>
                    <a:t> added</a:t>
                  </a:r>
                  <a:endParaRPr lang="ja-JP" altLang="en-US" sz="2400" dirty="0">
                    <a:latin typeface="Arial" panose="020B0604020202020204" pitchFamily="34" charset="0"/>
                    <a:cs typeface="Arial" panose="020B0604020202020204" pitchFamily="34" charset="0"/>
                  </a:endParaRPr>
                </a:p>
              </p:txBody>
            </p:sp>
            <p:sp>
              <p:nvSpPr>
                <p:cNvPr id="22" name="テキスト ボックス 21">
                  <a:extLst>
                    <a:ext uri="{FF2B5EF4-FFF2-40B4-BE49-F238E27FC236}">
                      <a16:creationId xmlns:a16="http://schemas.microsoft.com/office/drawing/2014/main" id="{AEE9B095-11C9-CAF5-9FF4-8C0F406DAE30}"/>
                    </a:ext>
                  </a:extLst>
                </p:cNvPr>
                <p:cNvSpPr txBox="1"/>
                <p:nvPr/>
              </p:nvSpPr>
              <p:spPr>
                <a:xfrm>
                  <a:off x="7459118" y="6313576"/>
                  <a:ext cx="2897273" cy="461665"/>
                </a:xfrm>
                <a:prstGeom prst="rect">
                  <a:avLst/>
                </a:prstGeom>
                <a:noFill/>
              </p:spPr>
              <p:txBody>
                <a:bodyPr wrap="square">
                  <a:spAutoFit/>
                </a:bodyPr>
                <a:lstStyle/>
                <a:p>
                  <a:pPr algn="ctr"/>
                  <a:r>
                    <a:rPr lang="en-US" altLang="ja-JP" sz="2400" dirty="0">
                      <a:latin typeface="Arial" panose="020B0604020202020204" pitchFamily="34" charset="0"/>
                      <a:cs typeface="Arial" panose="020B0604020202020204" pitchFamily="34" charset="0"/>
                    </a:rPr>
                    <a:t>Gross output</a:t>
                  </a:r>
                  <a:endParaRPr lang="ja-JP" altLang="en-US" sz="2400" dirty="0">
                    <a:latin typeface="Arial" panose="020B0604020202020204" pitchFamily="34" charset="0"/>
                    <a:cs typeface="Arial" panose="020B0604020202020204" pitchFamily="34" charset="0"/>
                  </a:endParaRPr>
                </a:p>
              </p:txBody>
            </p:sp>
            <p:sp>
              <p:nvSpPr>
                <p:cNvPr id="23" name="テキスト ボックス 22">
                  <a:extLst>
                    <a:ext uri="{FF2B5EF4-FFF2-40B4-BE49-F238E27FC236}">
                      <a16:creationId xmlns:a16="http://schemas.microsoft.com/office/drawing/2014/main" id="{5204DED4-7A7A-9EDB-1423-E1EB2FB3FED3}"/>
                    </a:ext>
                  </a:extLst>
                </p:cNvPr>
                <p:cNvSpPr txBox="1"/>
                <p:nvPr/>
              </p:nvSpPr>
              <p:spPr>
                <a:xfrm rot="16200000">
                  <a:off x="10085305" y="4108276"/>
                  <a:ext cx="2178978" cy="461665"/>
                </a:xfrm>
                <a:prstGeom prst="rect">
                  <a:avLst/>
                </a:prstGeom>
                <a:noFill/>
              </p:spPr>
              <p:txBody>
                <a:bodyPr wrap="square">
                  <a:spAutoFit/>
                </a:bodyPr>
                <a:lstStyle/>
                <a:p>
                  <a:pPr algn="ctr"/>
                  <a:r>
                    <a:rPr lang="en-US" altLang="ja-JP" sz="2400" dirty="0">
                      <a:latin typeface="Arial" panose="020B0604020202020204" pitchFamily="34" charset="0"/>
                      <a:cs typeface="Arial" panose="020B0604020202020204" pitchFamily="34" charset="0"/>
                    </a:rPr>
                    <a:t>Gross output</a:t>
                  </a:r>
                  <a:endParaRPr lang="ja-JP" altLang="en-US" sz="2400" dirty="0">
                    <a:latin typeface="Arial" panose="020B0604020202020204" pitchFamily="34" charset="0"/>
                    <a:cs typeface="Arial" panose="020B0604020202020204" pitchFamily="34" charset="0"/>
                  </a:endParaRPr>
                </a:p>
              </p:txBody>
            </p:sp>
          </p:grpSp>
        </p:grpSp>
        <p:sp>
          <p:nvSpPr>
            <p:cNvPr id="8" name="矢印: 左 7">
              <a:extLst>
                <a:ext uri="{FF2B5EF4-FFF2-40B4-BE49-F238E27FC236}">
                  <a16:creationId xmlns:a16="http://schemas.microsoft.com/office/drawing/2014/main" id="{6582D835-04BE-C81F-492A-266241ABD1DC}"/>
                </a:ext>
              </a:extLst>
            </p:cNvPr>
            <p:cNvSpPr/>
            <p:nvPr/>
          </p:nvSpPr>
          <p:spPr>
            <a:xfrm rot="10800000">
              <a:off x="8169380" y="2539290"/>
              <a:ext cx="3706639" cy="517285"/>
            </a:xfrm>
            <a:prstGeom prst="left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矢印: 左 8">
              <a:extLst>
                <a:ext uri="{FF2B5EF4-FFF2-40B4-BE49-F238E27FC236}">
                  <a16:creationId xmlns:a16="http://schemas.microsoft.com/office/drawing/2014/main" id="{54C83062-0DB5-05F3-628D-6123F2A3B61E}"/>
                </a:ext>
              </a:extLst>
            </p:cNvPr>
            <p:cNvSpPr/>
            <p:nvPr/>
          </p:nvSpPr>
          <p:spPr>
            <a:xfrm rot="16200000">
              <a:off x="6037802" y="4656475"/>
              <a:ext cx="3675235" cy="517285"/>
            </a:xfrm>
            <a:prstGeom prst="left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3DAE7D6A-8793-B082-46FE-39106546E97E}"/>
                </a:ext>
              </a:extLst>
            </p:cNvPr>
            <p:cNvSpPr txBox="1"/>
            <p:nvPr/>
          </p:nvSpPr>
          <p:spPr>
            <a:xfrm>
              <a:off x="4950000" y="4151631"/>
              <a:ext cx="4680429" cy="461665"/>
            </a:xfrm>
            <a:prstGeom prst="rect">
              <a:avLst/>
            </a:prstGeom>
            <a:noFill/>
          </p:spPr>
          <p:txBody>
            <a:bodyPr wrap="square" rtlCol="0">
              <a:spAutoFit/>
            </a:bodyPr>
            <a:lstStyle/>
            <a:p>
              <a:r>
                <a:rPr lang="en-US" altLang="ja-JP" sz="2400" dirty="0">
                  <a:solidFill>
                    <a:srgbClr val="C00000"/>
                  </a:solidFill>
                  <a:latin typeface="Arial" panose="020B0604020202020204" pitchFamily="34" charset="0"/>
                  <a:cs typeface="Arial" panose="020B0604020202020204" pitchFamily="34" charset="0"/>
                </a:rPr>
                <a:t>Produced vertically</a:t>
              </a:r>
              <a:endParaRPr kumimoji="1" lang="ja-JP" altLang="en-US" sz="2400" dirty="0">
                <a:solidFill>
                  <a:srgbClr val="C00000"/>
                </a:solidFill>
                <a:latin typeface="Arial" panose="020B0604020202020204" pitchFamily="34" charset="0"/>
                <a:cs typeface="Arial" panose="020B0604020202020204" pitchFamily="34" charset="0"/>
              </a:endParaRPr>
            </a:p>
          </p:txBody>
        </p:sp>
        <p:sp>
          <p:nvSpPr>
            <p:cNvPr id="12" name="テキスト ボックス 11">
              <a:extLst>
                <a:ext uri="{FF2B5EF4-FFF2-40B4-BE49-F238E27FC236}">
                  <a16:creationId xmlns:a16="http://schemas.microsoft.com/office/drawing/2014/main" id="{193A79C9-D09D-0524-0FB7-8AE26ED297F7}"/>
                </a:ext>
              </a:extLst>
            </p:cNvPr>
            <p:cNvSpPr txBox="1"/>
            <p:nvPr/>
          </p:nvSpPr>
          <p:spPr>
            <a:xfrm>
              <a:off x="8753072" y="2132121"/>
              <a:ext cx="4680429" cy="461665"/>
            </a:xfrm>
            <a:prstGeom prst="rect">
              <a:avLst/>
            </a:prstGeom>
            <a:noFill/>
          </p:spPr>
          <p:txBody>
            <a:bodyPr wrap="square" rtlCol="0">
              <a:spAutoFit/>
            </a:bodyPr>
            <a:lstStyle/>
            <a:p>
              <a:r>
                <a:rPr kumimoji="1" lang="en-US" altLang="ja-JP" sz="2400" dirty="0">
                  <a:solidFill>
                    <a:srgbClr val="C00000"/>
                  </a:solidFill>
                  <a:latin typeface="Arial" panose="020B0604020202020204" pitchFamily="34" charset="0"/>
                  <a:cs typeface="Arial" panose="020B0604020202020204" pitchFamily="34" charset="0"/>
                </a:rPr>
                <a:t>Sold horizontally</a:t>
              </a:r>
              <a:endParaRPr kumimoji="1" lang="ja-JP" altLang="en-US" sz="2400" dirty="0">
                <a:solidFill>
                  <a:srgbClr val="C00000"/>
                </a:solidFill>
                <a:latin typeface="Arial" panose="020B0604020202020204" pitchFamily="34" charset="0"/>
                <a:cs typeface="Arial" panose="020B0604020202020204" pitchFamily="34" charset="0"/>
              </a:endParaRPr>
            </a:p>
          </p:txBody>
        </p:sp>
      </p:grpSp>
      <p:sp>
        <p:nvSpPr>
          <p:cNvPr id="25" name="テキスト ボックス 24">
            <a:extLst>
              <a:ext uri="{FF2B5EF4-FFF2-40B4-BE49-F238E27FC236}">
                <a16:creationId xmlns:a16="http://schemas.microsoft.com/office/drawing/2014/main" id="{A0973267-74D4-0C27-AC19-84E1CA141B6C}"/>
              </a:ext>
            </a:extLst>
          </p:cNvPr>
          <p:cNvSpPr txBox="1"/>
          <p:nvPr/>
        </p:nvSpPr>
        <p:spPr>
          <a:xfrm>
            <a:off x="138123" y="4788343"/>
            <a:ext cx="4096130" cy="523220"/>
          </a:xfrm>
          <a:prstGeom prst="rect">
            <a:avLst/>
          </a:prstGeom>
          <a:solidFill>
            <a:srgbClr val="FFC000"/>
          </a:solidFill>
          <a:ln w="38100">
            <a:solidFill>
              <a:schemeClr val="tx1"/>
            </a:solidFill>
          </a:ln>
        </p:spPr>
        <p:txBody>
          <a:bodyPr wrap="square">
            <a:spAutoFit/>
          </a:bodyPr>
          <a:lstStyle/>
          <a:p>
            <a:r>
              <a:rPr lang="en-US" altLang="ja-JP" sz="2800" dirty="0">
                <a:latin typeface="Arial" panose="020B0604020202020204" pitchFamily="34" charset="0"/>
                <a:cs typeface="Arial" panose="020B0604020202020204" pitchFamily="34" charset="0"/>
              </a:rPr>
              <a:t>Final demand vector (f)</a:t>
            </a:r>
            <a:endParaRPr lang="ja-JP" altLang="en-US" sz="2800" dirty="0">
              <a:latin typeface="Arial" panose="020B0604020202020204" pitchFamily="34" charset="0"/>
              <a:cs typeface="Arial" panose="020B0604020202020204" pitchFamily="34" charset="0"/>
            </a:endParaRPr>
          </a:p>
        </p:txBody>
      </p:sp>
      <p:sp>
        <p:nvSpPr>
          <p:cNvPr id="27" name="テキスト ボックス 26">
            <a:extLst>
              <a:ext uri="{FF2B5EF4-FFF2-40B4-BE49-F238E27FC236}">
                <a16:creationId xmlns:a16="http://schemas.microsoft.com/office/drawing/2014/main" id="{D2351C8C-4513-E050-9AC2-6C9637F8B5C7}"/>
              </a:ext>
            </a:extLst>
          </p:cNvPr>
          <p:cNvSpPr txBox="1"/>
          <p:nvPr/>
        </p:nvSpPr>
        <p:spPr>
          <a:xfrm>
            <a:off x="187961" y="2281327"/>
            <a:ext cx="4990879" cy="523220"/>
          </a:xfrm>
          <a:prstGeom prst="rect">
            <a:avLst/>
          </a:prstGeom>
          <a:solidFill>
            <a:schemeClr val="accent6">
              <a:lumMod val="40000"/>
              <a:lumOff val="60000"/>
            </a:schemeClr>
          </a:solidFill>
          <a:ln w="38100">
            <a:solidFill>
              <a:schemeClr val="tx1"/>
            </a:solidFill>
          </a:ln>
        </p:spPr>
        <p:txBody>
          <a:bodyPr wrap="square">
            <a:spAutoFit/>
          </a:bodyPr>
          <a:lstStyle/>
          <a:p>
            <a:r>
              <a:rPr lang="fr-FR" altLang="ja-JP" sz="2800" dirty="0">
                <a:latin typeface="Arial" panose="020B0604020202020204" pitchFamily="34" charset="0"/>
                <a:cs typeface="Arial" panose="020B0604020202020204" pitchFamily="34" charset="0"/>
              </a:rPr>
              <a:t>Intermediate input matrix (A)</a:t>
            </a:r>
            <a:endParaRPr lang="ja-JP" altLang="en-US" sz="2800" dirty="0">
              <a:latin typeface="Arial" panose="020B0604020202020204" pitchFamily="34" charset="0"/>
              <a:cs typeface="Arial" panose="020B0604020202020204" pitchFamily="34" charset="0"/>
            </a:endParaRPr>
          </a:p>
        </p:txBody>
      </p:sp>
      <p:sp>
        <p:nvSpPr>
          <p:cNvPr id="29" name="テキスト ボックス 28">
            <a:extLst>
              <a:ext uri="{FF2B5EF4-FFF2-40B4-BE49-F238E27FC236}">
                <a16:creationId xmlns:a16="http://schemas.microsoft.com/office/drawing/2014/main" id="{A34ED7FA-8A63-B24F-AC0A-6F440AF86903}"/>
              </a:ext>
            </a:extLst>
          </p:cNvPr>
          <p:cNvSpPr txBox="1"/>
          <p:nvPr/>
        </p:nvSpPr>
        <p:spPr>
          <a:xfrm>
            <a:off x="196737" y="976562"/>
            <a:ext cx="10451592" cy="954107"/>
          </a:xfrm>
          <a:prstGeom prst="rect">
            <a:avLst/>
          </a:prstGeom>
          <a:noFill/>
          <a:ln w="38100">
            <a:solidFill>
              <a:schemeClr val="tx1"/>
            </a:solidFill>
          </a:ln>
        </p:spPr>
        <p:txBody>
          <a:bodyPr wrap="square">
            <a:spAutoFit/>
          </a:bodyPr>
          <a:lstStyle/>
          <a:p>
            <a:pPr algn="ctr"/>
            <a:r>
              <a:rPr lang="en-US" altLang="ja-JP" sz="2800" dirty="0">
                <a:solidFill>
                  <a:srgbClr val="C00000"/>
                </a:solidFill>
                <a:latin typeface="Arial" panose="020B0604020202020204" pitchFamily="34" charset="0"/>
                <a:cs typeface="Arial" panose="020B0604020202020204" pitchFamily="34" charset="0"/>
              </a:rPr>
              <a:t>Distinguishes between changes </a:t>
            </a:r>
            <a:r>
              <a:rPr lang="en-US" altLang="ja-JP" sz="2800" dirty="0">
                <a:latin typeface="Arial" panose="020B0604020202020204" pitchFamily="34" charset="0"/>
                <a:cs typeface="Arial" panose="020B0604020202020204" pitchFamily="34" charset="0"/>
              </a:rPr>
              <a:t>in the country of origin of final goods imports and changes in intermediate input sourcing. </a:t>
            </a:r>
            <a:endParaRPr lang="ja-JP" altLang="en-US" sz="2800" dirty="0">
              <a:latin typeface="Arial" panose="020B0604020202020204" pitchFamily="34" charset="0"/>
              <a:cs typeface="Arial" panose="020B0604020202020204" pitchFamily="34" charset="0"/>
            </a:endParaRPr>
          </a:p>
        </p:txBody>
      </p:sp>
      <p:sp>
        <p:nvSpPr>
          <p:cNvPr id="32" name="テキスト ボックス 31">
            <a:extLst>
              <a:ext uri="{FF2B5EF4-FFF2-40B4-BE49-F238E27FC236}">
                <a16:creationId xmlns:a16="http://schemas.microsoft.com/office/drawing/2014/main" id="{2121E92A-1B52-99D8-7866-2C803E4D5065}"/>
              </a:ext>
            </a:extLst>
          </p:cNvPr>
          <p:cNvSpPr txBox="1"/>
          <p:nvPr/>
        </p:nvSpPr>
        <p:spPr>
          <a:xfrm>
            <a:off x="138123" y="5324750"/>
            <a:ext cx="7395610" cy="1384995"/>
          </a:xfrm>
          <a:prstGeom prst="rect">
            <a:avLst/>
          </a:prstGeom>
          <a:noFill/>
        </p:spPr>
        <p:txBody>
          <a:bodyPr wrap="square">
            <a:spAutoFit/>
          </a:bodyPr>
          <a:lstStyle/>
          <a:p>
            <a:r>
              <a:rPr lang="en-US" altLang="ja-JP" sz="2800" dirty="0">
                <a:latin typeface="Arial" panose="020B0604020202020204" pitchFamily="34" charset="0"/>
                <a:cs typeface="Arial" panose="020B0604020202020204" pitchFamily="34" charset="0"/>
              </a:rPr>
              <a:t>Represents where Japan imports its final textile goods from, and shifting it changes the country of origin of those imports.</a:t>
            </a:r>
            <a:endParaRPr lang="ja-JP" altLang="en-US" dirty="0">
              <a:latin typeface="Arial" panose="020B0604020202020204" pitchFamily="34" charset="0"/>
              <a:cs typeface="Arial" panose="020B0604020202020204" pitchFamily="34" charset="0"/>
            </a:endParaRPr>
          </a:p>
        </p:txBody>
      </p:sp>
      <p:pic>
        <p:nvPicPr>
          <p:cNvPr id="37" name="グラフィックス 36" descr="シャツ 単色塗りつぶし">
            <a:extLst>
              <a:ext uri="{FF2B5EF4-FFF2-40B4-BE49-F238E27FC236}">
                <a16:creationId xmlns:a16="http://schemas.microsoft.com/office/drawing/2014/main" id="{4A1416A1-4328-1955-E734-920DB69D6D04}"/>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4350827" y="4728204"/>
            <a:ext cx="756290" cy="756290"/>
          </a:xfrm>
          <a:prstGeom prst="rect">
            <a:avLst/>
          </a:prstGeom>
        </p:spPr>
      </p:pic>
      <p:pic>
        <p:nvPicPr>
          <p:cNvPr id="40" name="グラフィックス 39" descr="寸法直しと仕立て 単色塗りつぶし">
            <a:extLst>
              <a:ext uri="{FF2B5EF4-FFF2-40B4-BE49-F238E27FC236}">
                <a16:creationId xmlns:a16="http://schemas.microsoft.com/office/drawing/2014/main" id="{983FB268-A744-B3EB-7AAC-E42BE322D706}"/>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5296160" y="2210588"/>
            <a:ext cx="599209" cy="599209"/>
          </a:xfrm>
          <a:prstGeom prst="rect">
            <a:avLst/>
          </a:prstGeom>
        </p:spPr>
      </p:pic>
      <p:pic>
        <p:nvPicPr>
          <p:cNvPr id="43" name="Picture 10">
            <a:extLst>
              <a:ext uri="{FF2B5EF4-FFF2-40B4-BE49-F238E27FC236}">
                <a16:creationId xmlns:a16="http://schemas.microsoft.com/office/drawing/2014/main" id="{0174320C-8809-A14B-AC6B-64379B72667B}"/>
              </a:ext>
            </a:extLst>
          </p:cNvPr>
          <p:cNvPicPr>
            <a:picLocks noChangeAspect="1" noChangeArrowheads="1"/>
          </p:cNvPicPr>
          <p:nvPr/>
        </p:nvPicPr>
        <p:blipFill>
          <a:blip r:embed="rId5">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6012689" y="2236379"/>
            <a:ext cx="599209" cy="608835"/>
          </a:xfrm>
          <a:prstGeom prst="rect">
            <a:avLst/>
          </a:prstGeom>
          <a:noFill/>
          <a:extLst>
            <a:ext uri="{909E8E84-426E-40DD-AFC4-6F175D3DCCD1}">
              <a14:hiddenFill xmlns:a14="http://schemas.microsoft.com/office/drawing/2010/main">
                <a:solidFill>
                  <a:srgbClr val="FFFFFF"/>
                </a:solidFill>
              </a14:hiddenFill>
            </a:ext>
          </a:extLst>
        </p:spPr>
      </p:pic>
      <p:sp>
        <p:nvSpPr>
          <p:cNvPr id="24" name="テキスト ボックス 23">
            <a:extLst>
              <a:ext uri="{FF2B5EF4-FFF2-40B4-BE49-F238E27FC236}">
                <a16:creationId xmlns:a16="http://schemas.microsoft.com/office/drawing/2014/main" id="{627CE431-D8A5-61E5-094B-D818AF2E3579}"/>
              </a:ext>
            </a:extLst>
          </p:cNvPr>
          <p:cNvSpPr txBox="1"/>
          <p:nvPr/>
        </p:nvSpPr>
        <p:spPr>
          <a:xfrm>
            <a:off x="643285" y="5383154"/>
            <a:ext cx="6705600" cy="36933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28" name="テキスト ボックス 27">
            <a:extLst>
              <a:ext uri="{FF2B5EF4-FFF2-40B4-BE49-F238E27FC236}">
                <a16:creationId xmlns:a16="http://schemas.microsoft.com/office/drawing/2014/main" id="{5937C94F-C5C8-EEE5-8111-5978ED862ECA}"/>
              </a:ext>
            </a:extLst>
          </p:cNvPr>
          <p:cNvSpPr txBox="1"/>
          <p:nvPr/>
        </p:nvSpPr>
        <p:spPr>
          <a:xfrm>
            <a:off x="138124" y="2841106"/>
            <a:ext cx="8079453" cy="2092881"/>
          </a:xfrm>
          <a:prstGeom prst="rect">
            <a:avLst/>
          </a:prstGeom>
          <a:noFill/>
        </p:spPr>
        <p:txBody>
          <a:bodyPr wrap="square" rtlCol="0">
            <a:spAutoFit/>
          </a:bodyPr>
          <a:lstStyle/>
          <a:p>
            <a:r>
              <a:rPr kumimoji="1" lang="en-US" altLang="ja-JP" sz="2800" dirty="0">
                <a:latin typeface="Arial" panose="020B0604020202020204" pitchFamily="34" charset="0"/>
                <a:cs typeface="Arial" panose="020B0604020202020204" pitchFamily="34" charset="0"/>
              </a:rPr>
              <a:t>Represents transactions of raw materials </a:t>
            </a:r>
          </a:p>
          <a:p>
            <a:r>
              <a:rPr kumimoji="1" lang="en-US" altLang="ja-JP" sz="2800" dirty="0">
                <a:latin typeface="Arial" panose="020B0604020202020204" pitchFamily="34" charset="0"/>
                <a:cs typeface="Arial" panose="020B0604020202020204" pitchFamily="34" charset="0"/>
              </a:rPr>
              <a:t>between industries and countries, and</a:t>
            </a:r>
          </a:p>
          <a:p>
            <a:r>
              <a:rPr kumimoji="1" lang="en-US" altLang="ja-JP" sz="2800" dirty="0">
                <a:latin typeface="Arial" panose="020B0604020202020204" pitchFamily="34" charset="0"/>
                <a:cs typeface="Arial" panose="020B0604020202020204" pitchFamily="34" charset="0"/>
              </a:rPr>
              <a:t>shifting it changes the sourcing of intermediate inputs along the supply chain.</a:t>
            </a:r>
          </a:p>
          <a:p>
            <a:endParaRPr kumimoji="1" lang="ja-JP" altLang="en-US" dirty="0">
              <a:latin typeface="Arial" panose="020B0604020202020204" pitchFamily="34" charset="0"/>
              <a:cs typeface="Arial" panose="020B0604020202020204" pitchFamily="34" charset="0"/>
            </a:endParaRPr>
          </a:p>
        </p:txBody>
      </p:sp>
      <p:sp>
        <p:nvSpPr>
          <p:cNvPr id="6" name="四角形: 角を丸くする 5">
            <a:extLst>
              <a:ext uri="{FF2B5EF4-FFF2-40B4-BE49-F238E27FC236}">
                <a16:creationId xmlns:a16="http://schemas.microsoft.com/office/drawing/2014/main" id="{FA4A7A48-49AC-FD99-7363-AD0B32222B4F}"/>
              </a:ext>
            </a:extLst>
          </p:cNvPr>
          <p:cNvSpPr/>
          <p:nvPr/>
        </p:nvSpPr>
        <p:spPr>
          <a:xfrm>
            <a:off x="51352" y="4712259"/>
            <a:ext cx="7404116" cy="2113609"/>
          </a:xfrm>
          <a:prstGeom prst="roundRect">
            <a:avLst/>
          </a:prstGeom>
          <a:noFill/>
          <a:ln w="762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3833641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6451AF-3DCD-19B4-9E00-D655FE0907BB}"/>
            </a:ext>
          </a:extLst>
        </p:cNvPr>
        <p:cNvGrpSpPr/>
        <p:nvPr/>
      </p:nvGrpSpPr>
      <p:grpSpPr>
        <a:xfrm>
          <a:off x="0" y="0"/>
          <a:ext cx="0" cy="0"/>
          <a:chOff x="0" y="0"/>
          <a:chExt cx="0" cy="0"/>
        </a:xfrm>
      </p:grpSpPr>
      <p:sp>
        <p:nvSpPr>
          <p:cNvPr id="17" name="正方形/長方形 16">
            <a:extLst>
              <a:ext uri="{FF2B5EF4-FFF2-40B4-BE49-F238E27FC236}">
                <a16:creationId xmlns:a16="http://schemas.microsoft.com/office/drawing/2014/main" id="{82663B4C-8AC1-AA07-280C-3083D4265E05}"/>
              </a:ext>
            </a:extLst>
          </p:cNvPr>
          <p:cNvSpPr/>
          <p:nvPr/>
        </p:nvSpPr>
        <p:spPr>
          <a:xfrm>
            <a:off x="203200" y="2688823"/>
            <a:ext cx="11750040" cy="2245615"/>
          </a:xfrm>
          <a:prstGeom prst="rect">
            <a:avLst/>
          </a:prstGeom>
          <a:solidFill>
            <a:schemeClr val="bg1">
              <a:lumMod val="85000"/>
            </a:schemeClr>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正方形/長方形 3">
            <a:extLst>
              <a:ext uri="{FF2B5EF4-FFF2-40B4-BE49-F238E27FC236}">
                <a16:creationId xmlns:a16="http://schemas.microsoft.com/office/drawing/2014/main" id="{27D691D3-76AE-3B5B-F9A2-894F73EC2A56}"/>
              </a:ext>
            </a:extLst>
          </p:cNvPr>
          <p:cNvSpPr/>
          <p:nvPr/>
        </p:nvSpPr>
        <p:spPr>
          <a:xfrm>
            <a:off x="0" y="0"/>
            <a:ext cx="12192000" cy="795307"/>
          </a:xfrm>
          <a:prstGeom prst="rect">
            <a:avLst/>
          </a:prstGeom>
          <a:solidFill>
            <a:srgbClr val="1A3A5C"/>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dirty="0"/>
          </a:p>
        </p:txBody>
      </p:sp>
      <p:sp>
        <p:nvSpPr>
          <p:cNvPr id="2" name="テキスト ボックス 1">
            <a:extLst>
              <a:ext uri="{FF2B5EF4-FFF2-40B4-BE49-F238E27FC236}">
                <a16:creationId xmlns:a16="http://schemas.microsoft.com/office/drawing/2014/main" id="{3752012F-0880-956A-34A3-01927EE2642E}"/>
              </a:ext>
            </a:extLst>
          </p:cNvPr>
          <p:cNvSpPr txBox="1"/>
          <p:nvPr/>
        </p:nvSpPr>
        <p:spPr>
          <a:xfrm>
            <a:off x="111470" y="39770"/>
            <a:ext cx="10451592" cy="707886"/>
          </a:xfrm>
          <a:prstGeom prst="rect">
            <a:avLst/>
          </a:prstGeom>
          <a:noFill/>
        </p:spPr>
        <p:txBody>
          <a:bodyPr wrap="square" rtlCol="0">
            <a:spAutoFit/>
          </a:bodyPr>
          <a:lstStyle/>
          <a:p>
            <a:r>
              <a:rPr lang="en-US" altLang="ja-JP" sz="4000" kern="100" dirty="0">
                <a:solidFill>
                  <a:schemeClr val="bg1"/>
                </a:solidFill>
                <a:latin typeface="Arial" panose="020B0604020202020204" pitchFamily="34" charset="0"/>
                <a:ea typeface="游明朝" panose="02020400000000000000" pitchFamily="18" charset="-128"/>
                <a:cs typeface="Arial" panose="020B0604020202020204" pitchFamily="34" charset="0"/>
              </a:rPr>
              <a:t>Methods</a:t>
            </a:r>
            <a:r>
              <a:rPr lang="ja-JP" altLang="en-US" sz="4000" kern="100" dirty="0">
                <a:solidFill>
                  <a:schemeClr val="bg1"/>
                </a:solidFill>
                <a:latin typeface="Arial" panose="020B0604020202020204" pitchFamily="34" charset="0"/>
                <a:ea typeface="游明朝" panose="02020400000000000000" pitchFamily="18" charset="-128"/>
                <a:cs typeface="Arial" panose="020B0604020202020204" pitchFamily="34" charset="0"/>
              </a:rPr>
              <a:t>　</a:t>
            </a:r>
            <a:r>
              <a:rPr lang="en-US" altLang="ja-JP" sz="4000" kern="100" dirty="0">
                <a:solidFill>
                  <a:schemeClr val="bg1"/>
                </a:solidFill>
                <a:latin typeface="Arial" panose="020B0604020202020204" pitchFamily="34" charset="0"/>
                <a:ea typeface="游明朝" panose="02020400000000000000" pitchFamily="18" charset="-128"/>
                <a:cs typeface="Arial" panose="020B0604020202020204" pitchFamily="34" charset="0"/>
              </a:rPr>
              <a:t>―</a:t>
            </a:r>
            <a:r>
              <a:rPr lang="en-US" altLang="ja-JP" sz="4000" dirty="0">
                <a:solidFill>
                  <a:schemeClr val="bg1"/>
                </a:solidFill>
                <a:latin typeface="Arial" panose="020B0604020202020204" pitchFamily="34" charset="0"/>
                <a:cs typeface="Arial" panose="020B0604020202020204" pitchFamily="34" charset="0"/>
              </a:rPr>
              <a:t>Scenario setting―</a:t>
            </a:r>
            <a:endParaRPr lang="ja-JP" altLang="en-US" sz="4000" dirty="0">
              <a:solidFill>
                <a:schemeClr val="bg1"/>
              </a:solidFill>
              <a:latin typeface="Arial" panose="020B0604020202020204" pitchFamily="34" charset="0"/>
              <a:cs typeface="Arial" panose="020B0604020202020204" pitchFamily="34" charset="0"/>
            </a:endParaRPr>
          </a:p>
        </p:txBody>
      </p:sp>
      <p:sp>
        <p:nvSpPr>
          <p:cNvPr id="3" name="テキスト ボックス 2">
            <a:extLst>
              <a:ext uri="{FF2B5EF4-FFF2-40B4-BE49-F238E27FC236}">
                <a16:creationId xmlns:a16="http://schemas.microsoft.com/office/drawing/2014/main" id="{7C73F510-2892-EC9B-D1D6-084A6BDE2580}"/>
              </a:ext>
            </a:extLst>
          </p:cNvPr>
          <p:cNvSpPr txBox="1"/>
          <p:nvPr/>
        </p:nvSpPr>
        <p:spPr>
          <a:xfrm>
            <a:off x="11505692" y="127026"/>
            <a:ext cx="917448" cy="584775"/>
          </a:xfrm>
          <a:prstGeom prst="rect">
            <a:avLst/>
          </a:prstGeom>
          <a:noFill/>
        </p:spPr>
        <p:txBody>
          <a:bodyPr wrap="square" rtlCol="0">
            <a:spAutoFit/>
          </a:bodyPr>
          <a:lstStyle/>
          <a:p>
            <a:r>
              <a:rPr kumimoji="1" lang="en-US" altLang="ja-JP" sz="3200" dirty="0">
                <a:solidFill>
                  <a:schemeClr val="bg1"/>
                </a:solidFill>
                <a:latin typeface="Arial" panose="020B0604020202020204" pitchFamily="34" charset="0"/>
                <a:cs typeface="Arial" panose="020B0604020202020204" pitchFamily="34" charset="0"/>
              </a:rPr>
              <a:t>15</a:t>
            </a:r>
            <a:endParaRPr kumimoji="1" lang="ja-JP" altLang="en-US" sz="3200" dirty="0">
              <a:solidFill>
                <a:schemeClr val="bg1"/>
              </a:solidFill>
              <a:latin typeface="Arial" panose="020B0604020202020204" pitchFamily="34" charset="0"/>
              <a:cs typeface="Arial" panose="020B0604020202020204" pitchFamily="34" charset="0"/>
            </a:endParaRPr>
          </a:p>
        </p:txBody>
      </p:sp>
      <p:sp>
        <p:nvSpPr>
          <p:cNvPr id="11" name="テキスト ボックス 10">
            <a:extLst>
              <a:ext uri="{FF2B5EF4-FFF2-40B4-BE49-F238E27FC236}">
                <a16:creationId xmlns:a16="http://schemas.microsoft.com/office/drawing/2014/main" id="{86255049-2CAF-ED46-62BA-5ABE349E684A}"/>
              </a:ext>
            </a:extLst>
          </p:cNvPr>
          <p:cNvSpPr txBox="1"/>
          <p:nvPr/>
        </p:nvSpPr>
        <p:spPr>
          <a:xfrm>
            <a:off x="4728972" y="10109216"/>
            <a:ext cx="5175504" cy="369332"/>
          </a:xfrm>
          <a:prstGeom prst="rect">
            <a:avLst/>
          </a:prstGeom>
          <a:noFill/>
        </p:spPr>
        <p:txBody>
          <a:bodyPr wrap="square" rtlCol="0">
            <a:spAutoFit/>
          </a:bodyPr>
          <a:lstStyle/>
          <a:p>
            <a:endParaRPr kumimoji="1" lang="ja-JP" altLang="en-US" dirty="0"/>
          </a:p>
        </p:txBody>
      </p:sp>
      <p:sp>
        <p:nvSpPr>
          <p:cNvPr id="9" name="テキスト ボックス 8">
            <a:extLst>
              <a:ext uri="{FF2B5EF4-FFF2-40B4-BE49-F238E27FC236}">
                <a16:creationId xmlns:a16="http://schemas.microsoft.com/office/drawing/2014/main" id="{9B9330A5-7F94-AFE1-45D6-E19A5E54938A}"/>
              </a:ext>
            </a:extLst>
          </p:cNvPr>
          <p:cNvSpPr txBox="1"/>
          <p:nvPr/>
        </p:nvSpPr>
        <p:spPr>
          <a:xfrm>
            <a:off x="111470" y="2097190"/>
            <a:ext cx="12840334" cy="523220"/>
          </a:xfrm>
          <a:prstGeom prst="rect">
            <a:avLst/>
          </a:prstGeom>
          <a:noFill/>
        </p:spPr>
        <p:txBody>
          <a:bodyPr wrap="square">
            <a:spAutoFit/>
          </a:bodyPr>
          <a:lstStyle/>
          <a:p>
            <a:r>
              <a:rPr lang="ja-JP" altLang="en-US" sz="2800" b="1" dirty="0">
                <a:latin typeface="Arial" panose="020B0604020202020204" pitchFamily="34" charset="0"/>
                <a:cs typeface="Arial" panose="020B0604020202020204" pitchFamily="34" charset="0"/>
              </a:rPr>
              <a:t>⑶ </a:t>
            </a:r>
            <a:r>
              <a:rPr lang="en-US" altLang="ja-JP" sz="2800" b="1" dirty="0">
                <a:latin typeface="Arial" panose="020B0604020202020204" pitchFamily="34" charset="0"/>
                <a:cs typeface="Arial" panose="020B0604020202020204" pitchFamily="34" charset="0"/>
              </a:rPr>
              <a:t>Scenario</a:t>
            </a:r>
            <a:r>
              <a:rPr lang="ja-JP" altLang="en-US" sz="2800" b="1" dirty="0">
                <a:latin typeface="Arial" panose="020B0604020202020204" pitchFamily="34" charset="0"/>
                <a:cs typeface="Arial" panose="020B0604020202020204" pitchFamily="34" charset="0"/>
              </a:rPr>
              <a:t>ー</a:t>
            </a:r>
            <a:r>
              <a:rPr lang="en-US" altLang="ja-JP" sz="2800" b="1" dirty="0">
                <a:latin typeface="Arial" panose="020B0604020202020204" pitchFamily="34" charset="0"/>
                <a:cs typeface="Arial" panose="020B0604020202020204" pitchFamily="34" charset="0"/>
              </a:rPr>
              <a:t>Reshoring of final demand of textile products</a:t>
            </a:r>
            <a:r>
              <a:rPr lang="ja-JP" altLang="en-US" sz="2800" b="1" dirty="0">
                <a:latin typeface="Arial" panose="020B0604020202020204" pitchFamily="34" charset="0"/>
                <a:cs typeface="Arial" panose="020B0604020202020204" pitchFamily="34" charset="0"/>
              </a:rPr>
              <a:t> </a:t>
            </a:r>
            <a:r>
              <a:rPr lang="en-US" altLang="ja-JP" sz="2800" b="1" dirty="0">
                <a:latin typeface="Arial" panose="020B0604020202020204" pitchFamily="34" charset="0"/>
                <a:cs typeface="Arial" panose="020B0604020202020204" pitchFamily="34" charset="0"/>
              </a:rPr>
              <a:t>in Japan</a:t>
            </a:r>
            <a:r>
              <a:rPr lang="en-US" altLang="ja-JP" sz="2800" b="1" kern="100" dirty="0">
                <a:effectLst/>
                <a:latin typeface="Arial" panose="020B0604020202020204" pitchFamily="34" charset="0"/>
                <a:ea typeface="游明朝" panose="02020400000000000000" pitchFamily="18" charset="-128"/>
                <a:cs typeface="Arial" panose="020B0604020202020204" pitchFamily="34" charset="0"/>
              </a:rPr>
              <a:t> </a:t>
            </a:r>
            <a:endParaRPr lang="ja-JP" altLang="ja-JP" sz="2800" b="1" kern="100" dirty="0">
              <a:effectLst/>
              <a:latin typeface="Arial" panose="020B0604020202020204" pitchFamily="34" charset="0"/>
              <a:ea typeface="游明朝" panose="02020400000000000000" pitchFamily="18" charset="-128"/>
              <a:cs typeface="Arial" panose="020B0604020202020204" pitchFamily="34" charset="0"/>
            </a:endParaRPr>
          </a:p>
        </p:txBody>
      </p:sp>
      <p:sp>
        <p:nvSpPr>
          <p:cNvPr id="7" name="テキスト ボックス 6">
            <a:extLst>
              <a:ext uri="{FF2B5EF4-FFF2-40B4-BE49-F238E27FC236}">
                <a16:creationId xmlns:a16="http://schemas.microsoft.com/office/drawing/2014/main" id="{18B46616-FE17-A046-9442-F0B79E7B3879}"/>
              </a:ext>
            </a:extLst>
          </p:cNvPr>
          <p:cNvSpPr txBox="1"/>
          <p:nvPr/>
        </p:nvSpPr>
        <p:spPr>
          <a:xfrm>
            <a:off x="203200" y="952818"/>
            <a:ext cx="6659592" cy="954107"/>
          </a:xfrm>
          <a:prstGeom prst="rect">
            <a:avLst/>
          </a:prstGeom>
          <a:solidFill>
            <a:srgbClr val="FFC000"/>
          </a:solidFill>
          <a:ln w="38100">
            <a:solidFill>
              <a:schemeClr val="tx1"/>
            </a:solidFill>
          </a:ln>
        </p:spPr>
        <p:txBody>
          <a:bodyPr wrap="square">
            <a:spAutoFit/>
          </a:bodyPr>
          <a:lstStyle/>
          <a:p>
            <a:r>
              <a:rPr lang="en-US" altLang="ja-JP" sz="2800" dirty="0">
                <a:latin typeface="Arial" panose="020B0604020202020204" pitchFamily="34" charset="0"/>
                <a:cs typeface="Arial" panose="020B0604020202020204" pitchFamily="34" charset="0"/>
              </a:rPr>
              <a:t>Manipulating the final demand vector (f), </a:t>
            </a:r>
          </a:p>
          <a:p>
            <a:r>
              <a:rPr lang="en-US" altLang="ja-JP" sz="2800" dirty="0">
                <a:latin typeface="Arial" panose="020B0604020202020204" pitchFamily="34" charset="0"/>
                <a:cs typeface="Arial" panose="020B0604020202020204" pitchFamily="34" charset="0"/>
              </a:rPr>
              <a:t>shifting the origin of final goods imports</a:t>
            </a:r>
            <a:endParaRPr lang="ja-JP" altLang="en-US" sz="2800" dirty="0">
              <a:latin typeface="Arial" panose="020B0604020202020204" pitchFamily="34" charset="0"/>
              <a:cs typeface="Arial" panose="020B0604020202020204" pitchFamily="34" charset="0"/>
            </a:endParaRPr>
          </a:p>
        </p:txBody>
      </p:sp>
      <p:grpSp>
        <p:nvGrpSpPr>
          <p:cNvPr id="22" name="グループ化 21">
            <a:extLst>
              <a:ext uri="{FF2B5EF4-FFF2-40B4-BE49-F238E27FC236}">
                <a16:creationId xmlns:a16="http://schemas.microsoft.com/office/drawing/2014/main" id="{B4D4FDB9-DD7E-53B2-1552-CE755EF93DBD}"/>
              </a:ext>
            </a:extLst>
          </p:cNvPr>
          <p:cNvGrpSpPr/>
          <p:nvPr/>
        </p:nvGrpSpPr>
        <p:grpSpPr>
          <a:xfrm>
            <a:off x="7500943" y="942206"/>
            <a:ext cx="4047800" cy="1229219"/>
            <a:chOff x="7688072" y="1137920"/>
            <a:chExt cx="4047800" cy="1229219"/>
          </a:xfrm>
        </p:grpSpPr>
        <p:pic>
          <p:nvPicPr>
            <p:cNvPr id="6" name="図 5">
              <a:extLst>
                <a:ext uri="{FF2B5EF4-FFF2-40B4-BE49-F238E27FC236}">
                  <a16:creationId xmlns:a16="http://schemas.microsoft.com/office/drawing/2014/main" id="{5F881BE8-0031-AD06-C0D2-65730C2D6B13}"/>
                </a:ext>
              </a:extLst>
            </p:cNvPr>
            <p:cNvPicPr>
              <a:picLocks noChangeAspect="1"/>
            </p:cNvPicPr>
            <p:nvPr/>
          </p:nvPicPr>
          <p:blipFill>
            <a:blip r:embed="rId3"/>
            <a:srcRect l="3704" t="9494" r="4475" b="10057"/>
            <a:stretch>
              <a:fillRect/>
            </a:stretch>
          </p:blipFill>
          <p:spPr>
            <a:xfrm>
              <a:off x="7688072" y="1137920"/>
              <a:ext cx="1172810" cy="769005"/>
            </a:xfrm>
            <a:prstGeom prst="rect">
              <a:avLst/>
            </a:prstGeom>
          </p:spPr>
        </p:pic>
        <p:pic>
          <p:nvPicPr>
            <p:cNvPr id="10" name="図 9">
              <a:extLst>
                <a:ext uri="{FF2B5EF4-FFF2-40B4-BE49-F238E27FC236}">
                  <a16:creationId xmlns:a16="http://schemas.microsoft.com/office/drawing/2014/main" id="{715BBA6A-820B-47FD-4698-7D53E5DC0402}"/>
                </a:ext>
              </a:extLst>
            </p:cNvPr>
            <p:cNvPicPr>
              <a:picLocks noChangeAspect="1"/>
            </p:cNvPicPr>
            <p:nvPr/>
          </p:nvPicPr>
          <p:blipFill>
            <a:blip r:embed="rId3"/>
            <a:srcRect l="3704" t="9494" r="4475" b="10057"/>
            <a:stretch>
              <a:fillRect/>
            </a:stretch>
          </p:blipFill>
          <p:spPr>
            <a:xfrm>
              <a:off x="10563062" y="1159540"/>
              <a:ext cx="1172810" cy="769005"/>
            </a:xfrm>
            <a:prstGeom prst="rect">
              <a:avLst/>
            </a:prstGeom>
          </p:spPr>
        </p:pic>
        <p:cxnSp>
          <p:nvCxnSpPr>
            <p:cNvPr id="15" name="直線矢印コネクタ 14">
              <a:extLst>
                <a:ext uri="{FF2B5EF4-FFF2-40B4-BE49-F238E27FC236}">
                  <a16:creationId xmlns:a16="http://schemas.microsoft.com/office/drawing/2014/main" id="{D9F66F2C-8E91-DD01-6D83-5B3B01806E2D}"/>
                </a:ext>
              </a:extLst>
            </p:cNvPr>
            <p:cNvCxnSpPr>
              <a:cxnSpLocks/>
            </p:cNvCxnSpPr>
            <p:nvPr/>
          </p:nvCxnSpPr>
          <p:spPr>
            <a:xfrm flipH="1">
              <a:off x="8951641" y="1522421"/>
              <a:ext cx="1451518" cy="0"/>
            </a:xfrm>
            <a:prstGeom prst="straightConnector1">
              <a:avLst/>
            </a:prstGeom>
            <a:ln w="76200">
              <a:tailEnd type="triangle"/>
            </a:ln>
          </p:spPr>
          <p:style>
            <a:lnRef idx="2">
              <a:schemeClr val="accent1"/>
            </a:lnRef>
            <a:fillRef idx="0">
              <a:schemeClr val="accent1"/>
            </a:fillRef>
            <a:effectRef idx="1">
              <a:schemeClr val="accent1"/>
            </a:effectRef>
            <a:fontRef idx="minor">
              <a:schemeClr val="tx1"/>
            </a:fontRef>
          </p:style>
        </p:cxnSp>
        <p:pic>
          <p:nvPicPr>
            <p:cNvPr id="20" name="グラフィックス 19" descr="シャツ 単色塗りつぶし">
              <a:extLst>
                <a:ext uri="{FF2B5EF4-FFF2-40B4-BE49-F238E27FC236}">
                  <a16:creationId xmlns:a16="http://schemas.microsoft.com/office/drawing/2014/main" id="{83D81755-69E6-F8A9-415D-8E0F555D85B2}"/>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9877475" y="1761503"/>
              <a:ext cx="605636" cy="605636"/>
            </a:xfrm>
            <a:prstGeom prst="rect">
              <a:avLst/>
            </a:prstGeom>
          </p:spPr>
        </p:pic>
      </p:grpSp>
      <mc:AlternateContent xmlns:mc="http://schemas.openxmlformats.org/markup-compatibility/2006" xmlns:a14="http://schemas.microsoft.com/office/drawing/2010/main">
        <mc:Choice Requires="a14">
          <p:sp>
            <p:nvSpPr>
              <p:cNvPr id="24" name="テキスト ボックス 23">
                <a:extLst>
                  <a:ext uri="{FF2B5EF4-FFF2-40B4-BE49-F238E27FC236}">
                    <a16:creationId xmlns:a16="http://schemas.microsoft.com/office/drawing/2014/main" id="{8526D84D-7749-B19B-8285-176E2DEE16A4}"/>
                  </a:ext>
                </a:extLst>
              </p:cNvPr>
              <p:cNvSpPr txBox="1"/>
              <p:nvPr/>
            </p:nvSpPr>
            <p:spPr>
              <a:xfrm>
                <a:off x="2524807" y="2881760"/>
                <a:ext cx="6502400" cy="2052678"/>
              </a:xfrm>
              <a:prstGeom prst="rect">
                <a:avLst/>
              </a:prstGeom>
              <a:noFill/>
            </p:spPr>
            <p:txBody>
              <a:bodyPr wrap="square">
                <a:spAutoFit/>
              </a:bodyPr>
              <a:lstStyle/>
              <a:p>
                <a:pPr algn="ctr">
                  <a:spcAft>
                    <a:spcPts val="800"/>
                  </a:spcAft>
                  <a:buNone/>
                </a:pPr>
                <a14:m>
                  <m:oMathPara xmlns:m="http://schemas.openxmlformats.org/officeDocument/2006/math">
                    <m:oMathParaPr>
                      <m:jc m:val="centerGroup"/>
                    </m:oMathParaPr>
                    <m:oMath xmlns:m="http://schemas.openxmlformats.org/officeDocument/2006/math">
                      <m:eqArr>
                        <m:eqArrPr>
                          <m:ctrlPr>
                            <a:rPr lang="ja-JP" altLang="ja-JP" sz="2400" i="1" kern="100" smtClean="0">
                              <a:effectLst/>
                              <a:latin typeface="Cambria Math" panose="02040503050406030204" pitchFamily="18" charset="0"/>
                              <a:ea typeface="Cambria Math" panose="02040503050406030204" pitchFamily="18" charset="0"/>
                              <a:cs typeface="Times New Roman" panose="02020603050405020304" pitchFamily="18" charset="0"/>
                            </a:rPr>
                          </m:ctrlPr>
                        </m:eqArrPr>
                        <m:e>
                          <m:sSubSup>
                            <m:sSubSupPr>
                              <m:ctrlPr>
                                <a:rPr lang="ja-JP" altLang="ja-JP" sz="2400" i="1" kern="100">
                                  <a:effectLst/>
                                  <a:latin typeface="Cambria Math" panose="02040503050406030204" pitchFamily="18" charset="0"/>
                                  <a:ea typeface="Cambria Math" panose="02040503050406030204" pitchFamily="18" charset="0"/>
                                  <a:cs typeface="Times New Roman" panose="02020603050405020304" pitchFamily="18" charset="0"/>
                                </a:rPr>
                              </m:ctrlPr>
                            </m:sSubSupPr>
                            <m:e>
                              <m:acc>
                                <m:accPr>
                                  <m:chr m:val="ˉ"/>
                                  <m:ctrlPr>
                                    <a:rPr lang="ja-JP" altLang="ja-JP" sz="2400" b="1" i="1" kern="100">
                                      <a:effectLst/>
                                      <a:latin typeface="Cambria Math" panose="02040503050406030204" pitchFamily="18" charset="0"/>
                                      <a:ea typeface="Cambria Math" panose="02040503050406030204" pitchFamily="18" charset="0"/>
                                      <a:cs typeface="Times New Roman" panose="02020603050405020304" pitchFamily="18" charset="0"/>
                                    </a:rPr>
                                  </m:ctrlPr>
                                </m:accPr>
                                <m:e>
                                  <m:r>
                                    <a:rPr lang="en-US" altLang="ja-JP" sz="2400" b="1" i="0" kern="100">
                                      <a:effectLst/>
                                      <a:latin typeface="Cambria Math" panose="02040503050406030204" pitchFamily="18" charset="0"/>
                                      <a:ea typeface="Cambria Math" panose="02040503050406030204" pitchFamily="18" charset="0"/>
                                      <a:cs typeface="Times New Roman" panose="02020603050405020304" pitchFamily="18" charset="0"/>
                                    </a:rPr>
                                    <m:t>𝐟</m:t>
                                  </m:r>
                                </m:e>
                              </m:acc>
                            </m:e>
                            <m:sub>
                              <m:r>
                                <a:rPr lang="en-US" altLang="ja-JP" sz="2400" b="0" i="1" kern="100">
                                  <a:effectLst/>
                                  <a:latin typeface="Cambria Math" panose="02040503050406030204" pitchFamily="18" charset="0"/>
                                  <a:ea typeface="Cambria Math" panose="02040503050406030204" pitchFamily="18" charset="0"/>
                                  <a:cs typeface="Times New Roman" panose="02020603050405020304" pitchFamily="18" charset="0"/>
                                </a:rPr>
                                <m:t>𝑗</m:t>
                              </m:r>
                              <m:r>
                                <a:rPr lang="en-US" altLang="ja-JP" sz="2400" b="0" i="1" kern="100">
                                  <a:effectLst/>
                                  <a:latin typeface="Cambria Math" panose="02040503050406030204" pitchFamily="18" charset="0"/>
                                  <a:ea typeface="Cambria Math" panose="02040503050406030204" pitchFamily="18" charset="0"/>
                                  <a:cs typeface="Times New Roman" panose="02020603050405020304" pitchFamily="18" charset="0"/>
                                </a:rPr>
                                <m:t>=</m:t>
                              </m:r>
                              <m:r>
                                <a:rPr lang="en-US" altLang="ja-JP" sz="2400" b="0" i="1" kern="0">
                                  <a:effectLst/>
                                  <a:latin typeface="Cambria Math" panose="02040503050406030204" pitchFamily="18" charset="0"/>
                                  <a:ea typeface="Cambria Math" panose="02040503050406030204" pitchFamily="18" charset="0"/>
                                  <a:cs typeface="ＭＳ Ｐゴシック" panose="020B0600070205080204" pitchFamily="50" charset="-128"/>
                                </a:rPr>
                                <m:t>𝑡𝑒𝑥𝑡𝑖𝑙𝑒</m:t>
                              </m:r>
                            </m:sub>
                            <m:sup>
                              <m:r>
                                <a:rPr lang="en-US" altLang="ja-JP" sz="2400" b="0" i="1" kern="0" smtClean="0">
                                  <a:effectLst/>
                                  <a:latin typeface="Cambria Math" panose="02040503050406030204" pitchFamily="18" charset="0"/>
                                  <a:ea typeface="Cambria Math" panose="02040503050406030204" pitchFamily="18" charset="0"/>
                                  <a:cs typeface="ＭＳ Ｐゴシック" panose="020B0600070205080204" pitchFamily="50" charset="-128"/>
                                </a:rPr>
                                <m:t>𝐽𝑃𝑁</m:t>
                              </m:r>
                              <m:r>
                                <a:rPr lang="en-US" altLang="ja-JP" sz="2400" b="0" i="1" kern="0" smtClean="0">
                                  <a:effectLst/>
                                  <a:latin typeface="Cambria Math" panose="02040503050406030204" pitchFamily="18" charset="0"/>
                                  <a:ea typeface="Cambria Math" panose="02040503050406030204" pitchFamily="18" charset="0"/>
                                  <a:cs typeface="ＭＳ Ｐゴシック" panose="020B0600070205080204" pitchFamily="50" charset="-128"/>
                                </a:rPr>
                                <m:t>,</m:t>
                              </m:r>
                              <m:r>
                                <a:rPr lang="en-US" altLang="ja-JP" sz="2400" b="0" i="1" kern="0" smtClean="0">
                                  <a:effectLst/>
                                  <a:latin typeface="Cambria Math" panose="02040503050406030204" pitchFamily="18" charset="0"/>
                                  <a:ea typeface="Cambria Math" panose="02040503050406030204" pitchFamily="18" charset="0"/>
                                  <a:cs typeface="ＭＳ Ｐゴシック" panose="020B0600070205080204" pitchFamily="50" charset="-128"/>
                                </a:rPr>
                                <m:t>𝐽𝑃𝑁</m:t>
                              </m:r>
                            </m:sup>
                          </m:sSubSup>
                          <m:r>
                            <a:rPr lang="en-US" altLang="ja-JP" sz="2400" b="0" i="1" kern="100">
                              <a:effectLst/>
                              <a:latin typeface="Cambria Math" panose="02040503050406030204" pitchFamily="18" charset="0"/>
                              <a:ea typeface="Cambria Math" panose="02040503050406030204" pitchFamily="18" charset="0"/>
                              <a:cs typeface="Times New Roman" panose="02020603050405020304" pitchFamily="18" charset="0"/>
                            </a:rPr>
                            <m:t>=</m:t>
                          </m:r>
                          <m:sSubSup>
                            <m:sSubSupPr>
                              <m:ctrlPr>
                                <a:rPr lang="ja-JP" altLang="ja-JP" sz="2400" i="1" kern="100">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ja-JP" sz="2400" b="1" i="0" kern="100">
                                  <a:effectLst/>
                                  <a:latin typeface="Cambria Math" panose="02040503050406030204" pitchFamily="18" charset="0"/>
                                  <a:ea typeface="Cambria Math" panose="02040503050406030204" pitchFamily="18" charset="0"/>
                                  <a:cs typeface="Times New Roman" panose="02020603050405020304" pitchFamily="18" charset="0"/>
                                </a:rPr>
                                <m:t>𝐟</m:t>
                              </m:r>
                            </m:e>
                            <m:sub>
                              <m:r>
                                <a:rPr lang="en-US" altLang="ja-JP" sz="2400" b="0" i="1" kern="100">
                                  <a:effectLst/>
                                  <a:latin typeface="Cambria Math" panose="02040503050406030204" pitchFamily="18" charset="0"/>
                                  <a:ea typeface="Cambria Math" panose="02040503050406030204" pitchFamily="18" charset="0"/>
                                  <a:cs typeface="Times New Roman" panose="02020603050405020304" pitchFamily="18" charset="0"/>
                                </a:rPr>
                                <m:t>𝑗</m:t>
                              </m:r>
                              <m:r>
                                <a:rPr lang="en-US" altLang="ja-JP" sz="2400" b="0" i="1" kern="100">
                                  <a:effectLst/>
                                  <a:latin typeface="Cambria Math" panose="02040503050406030204" pitchFamily="18" charset="0"/>
                                  <a:ea typeface="Cambria Math" panose="02040503050406030204" pitchFamily="18" charset="0"/>
                                  <a:cs typeface="Times New Roman" panose="02020603050405020304" pitchFamily="18" charset="0"/>
                                </a:rPr>
                                <m:t>=</m:t>
                              </m:r>
                              <m:r>
                                <a:rPr lang="en-US" altLang="ja-JP" sz="2400" b="0" i="1" kern="0">
                                  <a:effectLst/>
                                  <a:latin typeface="Cambria Math" panose="02040503050406030204" pitchFamily="18" charset="0"/>
                                  <a:ea typeface="Cambria Math" panose="02040503050406030204" pitchFamily="18" charset="0"/>
                                  <a:cs typeface="ＭＳ Ｐゴシック" panose="020B0600070205080204" pitchFamily="50" charset="-128"/>
                                </a:rPr>
                                <m:t>𝑡𝑒𝑥𝑡𝑖𝑙𝑒</m:t>
                              </m:r>
                              <m:r>
                                <a:rPr lang="en-US" altLang="ja-JP" sz="2400" b="0" i="1" kern="0">
                                  <a:effectLst/>
                                  <a:latin typeface="Cambria Math" panose="02040503050406030204" pitchFamily="18" charset="0"/>
                                  <a:ea typeface="Cambria Math" panose="02040503050406030204" pitchFamily="18" charset="0"/>
                                  <a:cs typeface="ＭＳ Ｐゴシック" panose="020B0600070205080204" pitchFamily="50" charset="-128"/>
                                </a:rPr>
                                <m:t> </m:t>
                              </m:r>
                            </m:sub>
                            <m:sup>
                              <m:r>
                                <a:rPr lang="en-US" altLang="ja-JP" sz="2400" b="0" i="1" kern="100">
                                  <a:effectLst/>
                                  <a:latin typeface="Cambria Math" panose="02040503050406030204" pitchFamily="18" charset="0"/>
                                  <a:ea typeface="Cambria Math" panose="02040503050406030204" pitchFamily="18" charset="0"/>
                                  <a:cs typeface="Times New Roman" panose="02020603050405020304" pitchFamily="18" charset="0"/>
                                </a:rPr>
                                <m:t>𝐽𝑃𝑁</m:t>
                              </m:r>
                              <m:r>
                                <a:rPr lang="en-US" altLang="ja-JP" sz="2400" b="0" i="1" kern="100" smtClean="0">
                                  <a:effectLst/>
                                  <a:latin typeface="Cambria Math" panose="02040503050406030204" pitchFamily="18" charset="0"/>
                                  <a:ea typeface="Cambria Math" panose="02040503050406030204" pitchFamily="18" charset="0"/>
                                  <a:cs typeface="Times New Roman" panose="02020603050405020304" pitchFamily="18" charset="0"/>
                                </a:rPr>
                                <m:t>,</m:t>
                              </m:r>
                              <m:r>
                                <a:rPr lang="en-US" altLang="ja-JP" sz="2400" b="0" i="1" kern="100" smtClean="0">
                                  <a:effectLst/>
                                  <a:latin typeface="Cambria Math" panose="02040503050406030204" pitchFamily="18" charset="0"/>
                                  <a:ea typeface="Cambria Math" panose="02040503050406030204" pitchFamily="18" charset="0"/>
                                  <a:cs typeface="Times New Roman" panose="02020603050405020304" pitchFamily="18" charset="0"/>
                                </a:rPr>
                                <m:t>𝐽𝑃𝑁</m:t>
                              </m:r>
                            </m:sup>
                          </m:sSubSup>
                          <m:r>
                            <a:rPr lang="en-US" altLang="ja-JP" sz="2400" b="0" i="1" kern="100">
                              <a:effectLst/>
                              <a:latin typeface="Cambria Math" panose="02040503050406030204" pitchFamily="18" charset="0"/>
                              <a:ea typeface="Cambria Math" panose="02040503050406030204" pitchFamily="18" charset="0"/>
                              <a:cs typeface="Times New Roman" panose="02020603050405020304" pitchFamily="18" charset="0"/>
                            </a:rPr>
                            <m:t>+0.01×</m:t>
                          </m:r>
                          <m:sSup>
                            <m:sSupPr>
                              <m:ctrlPr>
                                <a:rPr lang="ja-JP" altLang="ja-JP" sz="2400" i="1" kern="100">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ja-JP" sz="2400" b="1" i="0" kern="100">
                                  <a:effectLst/>
                                  <a:latin typeface="Cambria Math" panose="02040503050406030204" pitchFamily="18" charset="0"/>
                                  <a:ea typeface="Cambria Math" panose="02040503050406030204" pitchFamily="18" charset="0"/>
                                  <a:cs typeface="Times New Roman" panose="02020603050405020304" pitchFamily="18" charset="0"/>
                                </a:rPr>
                                <m:t>𝐟</m:t>
                              </m:r>
                            </m:e>
                            <m:sup>
                              <m:r>
                                <a:rPr lang="en-US" altLang="ja-JP" sz="2400" b="0" i="1" kern="100">
                                  <a:effectLst/>
                                  <a:latin typeface="Cambria Math" panose="02040503050406030204" pitchFamily="18" charset="0"/>
                                  <a:ea typeface="Cambria Math" panose="02040503050406030204" pitchFamily="18" charset="0"/>
                                  <a:cs typeface="Times New Roman" panose="02020603050405020304" pitchFamily="18" charset="0"/>
                                </a:rPr>
                                <m:t>𝐽𝑃𝑁</m:t>
                              </m:r>
                            </m:sup>
                          </m:sSup>
                          <m:r>
                            <a:rPr lang="en-US" altLang="ja-JP" sz="2400" b="0" i="1" kern="100">
                              <a:effectLst/>
                              <a:latin typeface="Cambria Math" panose="02040503050406030204" pitchFamily="18" charset="0"/>
                              <a:ea typeface="Cambria Math" panose="02040503050406030204" pitchFamily="18" charset="0"/>
                              <a:cs typeface="Times New Roman" panose="02020603050405020304" pitchFamily="18" charset="0"/>
                            </a:rPr>
                            <m:t>#</m:t>
                          </m:r>
                        </m:e>
                      </m:eqArr>
                    </m:oMath>
                  </m:oMathPara>
                </a14:m>
                <a:endParaRPr lang="ja-JP" altLang="ja-JP" sz="2400" i="1" kern="100" dirty="0">
                  <a:effectLst/>
                  <a:latin typeface="Cambria Math" panose="02040503050406030204" pitchFamily="18" charset="0"/>
                  <a:ea typeface="游明朝" panose="02020400000000000000" pitchFamily="18" charset="-128"/>
                  <a:cs typeface="Times New Roman" panose="02020603050405020304" pitchFamily="18" charset="0"/>
                </a:endParaRPr>
              </a:p>
              <a:p>
                <a:pPr algn="ctr">
                  <a:spcAft>
                    <a:spcPts val="800"/>
                  </a:spcAft>
                  <a:buNone/>
                </a:pPr>
                <a14:m>
                  <m:oMathPara xmlns:m="http://schemas.openxmlformats.org/officeDocument/2006/math">
                    <m:oMathParaPr>
                      <m:jc m:val="centerGroup"/>
                    </m:oMathParaPr>
                    <m:oMath xmlns:m="http://schemas.openxmlformats.org/officeDocument/2006/math">
                      <m:eqArr>
                        <m:eqArrPr>
                          <m:ctrlPr>
                            <a:rPr lang="ja-JP" altLang="ja-JP" sz="2400" i="1" kern="100">
                              <a:effectLst/>
                              <a:latin typeface="Cambria Math" panose="02040503050406030204" pitchFamily="18" charset="0"/>
                              <a:ea typeface="Cambria Math" panose="02040503050406030204" pitchFamily="18" charset="0"/>
                              <a:cs typeface="Times New Roman" panose="02020603050405020304" pitchFamily="18" charset="0"/>
                            </a:rPr>
                          </m:ctrlPr>
                        </m:eqArrPr>
                        <m:e>
                          <m:sSubSup>
                            <m:sSubSupPr>
                              <m:ctrlPr>
                                <a:rPr lang="ja-JP" altLang="ja-JP" sz="2400" i="1" kern="100">
                                  <a:effectLst/>
                                  <a:latin typeface="Cambria Math" panose="02040503050406030204" pitchFamily="18" charset="0"/>
                                  <a:ea typeface="Cambria Math" panose="02040503050406030204" pitchFamily="18" charset="0"/>
                                  <a:cs typeface="Times New Roman" panose="02020603050405020304" pitchFamily="18" charset="0"/>
                                </a:rPr>
                              </m:ctrlPr>
                            </m:sSubSupPr>
                            <m:e>
                              <m:acc>
                                <m:accPr>
                                  <m:chr m:val="ˉ"/>
                                  <m:ctrlPr>
                                    <a:rPr lang="ja-JP" altLang="ja-JP" sz="2400" b="1" i="1" kern="100">
                                      <a:effectLst/>
                                      <a:latin typeface="Cambria Math" panose="02040503050406030204" pitchFamily="18" charset="0"/>
                                      <a:ea typeface="Cambria Math" panose="02040503050406030204" pitchFamily="18" charset="0"/>
                                      <a:cs typeface="Times New Roman" panose="02020603050405020304" pitchFamily="18" charset="0"/>
                                    </a:rPr>
                                  </m:ctrlPr>
                                </m:accPr>
                                <m:e>
                                  <m:r>
                                    <a:rPr lang="en-US" altLang="ja-JP" sz="2400" b="1" i="0" kern="100">
                                      <a:effectLst/>
                                      <a:latin typeface="Cambria Math" panose="02040503050406030204" pitchFamily="18" charset="0"/>
                                      <a:ea typeface="Cambria Math" panose="02040503050406030204" pitchFamily="18" charset="0"/>
                                      <a:cs typeface="Times New Roman" panose="02020603050405020304" pitchFamily="18" charset="0"/>
                                    </a:rPr>
                                    <m:t>𝐟</m:t>
                                  </m:r>
                                </m:e>
                              </m:acc>
                            </m:e>
                            <m:sub>
                              <m:r>
                                <a:rPr lang="en-US" altLang="ja-JP" sz="2400" b="0" i="1" kern="100">
                                  <a:effectLst/>
                                  <a:latin typeface="Cambria Math" panose="02040503050406030204" pitchFamily="18" charset="0"/>
                                  <a:ea typeface="Cambria Math" panose="02040503050406030204" pitchFamily="18" charset="0"/>
                                  <a:cs typeface="Times New Roman" panose="02020603050405020304" pitchFamily="18" charset="0"/>
                                </a:rPr>
                                <m:t>𝑗</m:t>
                              </m:r>
                              <m:r>
                                <a:rPr lang="en-US" altLang="ja-JP" sz="2400" b="0" i="1" kern="100">
                                  <a:effectLst/>
                                  <a:latin typeface="Cambria Math" panose="02040503050406030204" pitchFamily="18" charset="0"/>
                                  <a:ea typeface="Cambria Math" panose="02040503050406030204" pitchFamily="18" charset="0"/>
                                  <a:cs typeface="Times New Roman" panose="02020603050405020304" pitchFamily="18" charset="0"/>
                                </a:rPr>
                                <m:t>=</m:t>
                              </m:r>
                              <m:r>
                                <a:rPr lang="en-US" altLang="ja-JP" sz="2400" b="0" i="1" kern="0">
                                  <a:effectLst/>
                                  <a:latin typeface="Cambria Math" panose="02040503050406030204" pitchFamily="18" charset="0"/>
                                  <a:ea typeface="Cambria Math" panose="02040503050406030204" pitchFamily="18" charset="0"/>
                                  <a:cs typeface="ＭＳ Ｐゴシック" panose="020B0600070205080204" pitchFamily="50" charset="-128"/>
                                </a:rPr>
                                <m:t>𝑡𝑒𝑥𝑡𝑖𝑙𝑒</m:t>
                              </m:r>
                            </m:sub>
                            <m:sup>
                              <m:r>
                                <a:rPr lang="en-US" altLang="ja-JP" sz="2400" b="0" i="1" kern="100">
                                  <a:effectLst/>
                                  <a:latin typeface="Cambria Math" panose="02040503050406030204" pitchFamily="18" charset="0"/>
                                  <a:ea typeface="Cambria Math" panose="02040503050406030204" pitchFamily="18" charset="0"/>
                                  <a:cs typeface="Times New Roman" panose="02020603050405020304" pitchFamily="18" charset="0"/>
                                </a:rPr>
                                <m:t>𝑟</m:t>
                              </m:r>
                              <m:r>
                                <a:rPr lang="en-US" altLang="ja-JP" sz="2400" b="0" i="1" kern="100">
                                  <a:effectLst/>
                                  <a:latin typeface="Cambria Math" panose="02040503050406030204" pitchFamily="18" charset="0"/>
                                  <a:ea typeface="Cambria Math" panose="02040503050406030204" pitchFamily="18" charset="0"/>
                                  <a:cs typeface="Times New Roman" panose="02020603050405020304" pitchFamily="18" charset="0"/>
                                </a:rPr>
                                <m:t>,</m:t>
                              </m:r>
                              <m:r>
                                <a:rPr lang="en-US" altLang="ja-JP" sz="2400" b="0" i="1" kern="100">
                                  <a:effectLst/>
                                  <a:latin typeface="Cambria Math" panose="02040503050406030204" pitchFamily="18" charset="0"/>
                                  <a:ea typeface="Cambria Math" panose="02040503050406030204" pitchFamily="18" charset="0"/>
                                  <a:cs typeface="Times New Roman" panose="02020603050405020304" pitchFamily="18" charset="0"/>
                                </a:rPr>
                                <m:t>𝐽𝑃𝑁</m:t>
                              </m:r>
                            </m:sup>
                          </m:sSubSup>
                          <m:r>
                            <a:rPr lang="en-US" altLang="ja-JP" sz="2400" b="0" i="1" kern="100">
                              <a:effectLst/>
                              <a:latin typeface="Cambria Math" panose="02040503050406030204" pitchFamily="18" charset="0"/>
                              <a:ea typeface="Cambria Math" panose="02040503050406030204" pitchFamily="18" charset="0"/>
                              <a:cs typeface="Times New Roman" panose="02020603050405020304" pitchFamily="18" charset="0"/>
                            </a:rPr>
                            <m:t>=</m:t>
                          </m:r>
                          <m:sSubSup>
                            <m:sSubSupPr>
                              <m:ctrlPr>
                                <a:rPr lang="ja-JP" altLang="ja-JP" sz="2400" i="1" kern="100">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ja-JP" sz="2400" b="1" i="0" kern="100">
                                  <a:effectLst/>
                                  <a:latin typeface="Cambria Math" panose="02040503050406030204" pitchFamily="18" charset="0"/>
                                  <a:ea typeface="Cambria Math" panose="02040503050406030204" pitchFamily="18" charset="0"/>
                                  <a:cs typeface="Times New Roman" panose="02020603050405020304" pitchFamily="18" charset="0"/>
                                </a:rPr>
                                <m:t>𝐟</m:t>
                              </m:r>
                            </m:e>
                            <m:sub>
                              <m:r>
                                <a:rPr lang="en-US" altLang="ja-JP" sz="2400" b="0" i="1" kern="100">
                                  <a:effectLst/>
                                  <a:latin typeface="Cambria Math" panose="02040503050406030204" pitchFamily="18" charset="0"/>
                                  <a:ea typeface="Cambria Math" panose="02040503050406030204" pitchFamily="18" charset="0"/>
                                  <a:cs typeface="Times New Roman" panose="02020603050405020304" pitchFamily="18" charset="0"/>
                                </a:rPr>
                                <m:t>𝑗</m:t>
                              </m:r>
                              <m:r>
                                <a:rPr lang="en-US" altLang="ja-JP" sz="2400" b="0" i="1" kern="100">
                                  <a:effectLst/>
                                  <a:latin typeface="Cambria Math" panose="02040503050406030204" pitchFamily="18" charset="0"/>
                                  <a:ea typeface="Cambria Math" panose="02040503050406030204" pitchFamily="18" charset="0"/>
                                  <a:cs typeface="Times New Roman" panose="02020603050405020304" pitchFamily="18" charset="0"/>
                                </a:rPr>
                                <m:t>=</m:t>
                              </m:r>
                              <m:r>
                                <a:rPr lang="en-US" altLang="ja-JP" sz="2400" b="0" i="1" kern="0">
                                  <a:effectLst/>
                                  <a:latin typeface="Cambria Math" panose="02040503050406030204" pitchFamily="18" charset="0"/>
                                  <a:ea typeface="Cambria Math" panose="02040503050406030204" pitchFamily="18" charset="0"/>
                                  <a:cs typeface="ＭＳ Ｐゴシック" panose="020B0600070205080204" pitchFamily="50" charset="-128"/>
                                </a:rPr>
                                <m:t>𝑡𝑒𝑥𝑡𝑖𝑙𝑒</m:t>
                              </m:r>
                            </m:sub>
                            <m:sup>
                              <m:r>
                                <a:rPr lang="en-US" altLang="ja-JP" sz="2400" b="0" i="1" kern="100">
                                  <a:effectLst/>
                                  <a:latin typeface="Cambria Math" panose="02040503050406030204" pitchFamily="18" charset="0"/>
                                  <a:ea typeface="Cambria Math" panose="02040503050406030204" pitchFamily="18" charset="0"/>
                                  <a:cs typeface="Times New Roman" panose="02020603050405020304" pitchFamily="18" charset="0"/>
                                </a:rPr>
                                <m:t>𝑟</m:t>
                              </m:r>
                              <m:r>
                                <a:rPr lang="en-US" altLang="ja-JP" sz="2400" b="0" i="1" kern="100">
                                  <a:effectLst/>
                                  <a:latin typeface="Cambria Math" panose="02040503050406030204" pitchFamily="18" charset="0"/>
                                  <a:ea typeface="Cambria Math" panose="02040503050406030204" pitchFamily="18" charset="0"/>
                                  <a:cs typeface="Times New Roman" panose="02020603050405020304" pitchFamily="18" charset="0"/>
                                </a:rPr>
                                <m:t>,</m:t>
                              </m:r>
                              <m:r>
                                <a:rPr lang="en-US" altLang="ja-JP" sz="2400" b="0" i="1" kern="100">
                                  <a:effectLst/>
                                  <a:latin typeface="Cambria Math" panose="02040503050406030204" pitchFamily="18" charset="0"/>
                                  <a:ea typeface="Cambria Math" panose="02040503050406030204" pitchFamily="18" charset="0"/>
                                  <a:cs typeface="Times New Roman" panose="02020603050405020304" pitchFamily="18" charset="0"/>
                                </a:rPr>
                                <m:t>𝐽𝑃𝑁</m:t>
                              </m:r>
                            </m:sup>
                          </m:sSubSup>
                          <m:r>
                            <a:rPr lang="en-US" altLang="ja-JP" sz="2400" b="0" i="1" kern="100">
                              <a:effectLst/>
                              <a:latin typeface="Cambria Math" panose="02040503050406030204" pitchFamily="18" charset="0"/>
                              <a:ea typeface="Cambria Math" panose="02040503050406030204" pitchFamily="18" charset="0"/>
                              <a:cs typeface="Times New Roman" panose="02020603050405020304" pitchFamily="18" charset="0"/>
                            </a:rPr>
                            <m:t>−</m:t>
                          </m:r>
                          <m:d>
                            <m:dPr>
                              <m:ctrlPr>
                                <a:rPr lang="ja-JP" altLang="ja-JP" sz="2400" i="1" kern="100">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ja-JP" sz="2400" b="0" i="1" kern="100">
                                  <a:effectLst/>
                                  <a:latin typeface="Cambria Math" panose="02040503050406030204" pitchFamily="18" charset="0"/>
                                  <a:ea typeface="Cambria Math" panose="02040503050406030204" pitchFamily="18" charset="0"/>
                                  <a:cs typeface="Times New Roman" panose="02020603050405020304" pitchFamily="18" charset="0"/>
                                </a:rPr>
                                <m:t>0.01×</m:t>
                              </m:r>
                              <m:sSup>
                                <m:sSupPr>
                                  <m:ctrlPr>
                                    <a:rPr lang="ja-JP" altLang="ja-JP" sz="2400" i="1" kern="100">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ja-JP" sz="2400" b="1" i="0" kern="100">
                                      <a:effectLst/>
                                      <a:latin typeface="Cambria Math" panose="02040503050406030204" pitchFamily="18" charset="0"/>
                                      <a:ea typeface="Cambria Math" panose="02040503050406030204" pitchFamily="18" charset="0"/>
                                      <a:cs typeface="Times New Roman" panose="02020603050405020304" pitchFamily="18" charset="0"/>
                                    </a:rPr>
                                    <m:t>𝐟</m:t>
                                  </m:r>
                                </m:e>
                                <m:sup>
                                  <m:r>
                                    <a:rPr lang="en-US" altLang="ja-JP" sz="2400" b="0" i="1" kern="100">
                                      <a:effectLst/>
                                      <a:latin typeface="Cambria Math" panose="02040503050406030204" pitchFamily="18" charset="0"/>
                                      <a:ea typeface="Cambria Math" panose="02040503050406030204" pitchFamily="18" charset="0"/>
                                      <a:cs typeface="Times New Roman" panose="02020603050405020304" pitchFamily="18" charset="0"/>
                                    </a:rPr>
                                    <m:t>𝐽𝑃𝑁</m:t>
                                  </m:r>
                                </m:sup>
                              </m:sSup>
                            </m:e>
                          </m:d>
                          <m:r>
                            <a:rPr lang="en-US" altLang="ja-JP" sz="2400" b="0" i="1" kern="100">
                              <a:effectLst/>
                              <a:latin typeface="Cambria Math" panose="02040503050406030204" pitchFamily="18" charset="0"/>
                              <a:ea typeface="Cambria Math" panose="02040503050406030204" pitchFamily="18" charset="0"/>
                              <a:cs typeface="Times New Roman" panose="02020603050405020304" pitchFamily="18" charset="0"/>
                            </a:rPr>
                            <m:t>×</m:t>
                          </m:r>
                          <m:f>
                            <m:fPr>
                              <m:ctrlPr>
                                <a:rPr lang="ja-JP" altLang="ja-JP" sz="2400" i="1" kern="100">
                                  <a:effectLst/>
                                  <a:latin typeface="Cambria Math" panose="02040503050406030204" pitchFamily="18" charset="0"/>
                                  <a:ea typeface="Cambria Math" panose="02040503050406030204" pitchFamily="18" charset="0"/>
                                  <a:cs typeface="Times New Roman" panose="02020603050405020304" pitchFamily="18" charset="0"/>
                                </a:rPr>
                              </m:ctrlPr>
                            </m:fPr>
                            <m:num>
                              <m:sSubSup>
                                <m:sSubSupPr>
                                  <m:ctrlPr>
                                    <a:rPr lang="ja-JP" altLang="ja-JP" sz="2400" i="1" kern="100">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ja-JP" sz="2400" b="1" i="0" kern="100">
                                      <a:effectLst/>
                                      <a:latin typeface="Cambria Math" panose="02040503050406030204" pitchFamily="18" charset="0"/>
                                      <a:ea typeface="Cambria Math" panose="02040503050406030204" pitchFamily="18" charset="0"/>
                                      <a:cs typeface="Times New Roman" panose="02020603050405020304" pitchFamily="18" charset="0"/>
                                    </a:rPr>
                                    <m:t>𝐟</m:t>
                                  </m:r>
                                </m:e>
                                <m:sub>
                                  <m:r>
                                    <a:rPr lang="en-US" altLang="ja-JP" sz="2400" b="0" i="1" kern="100">
                                      <a:effectLst/>
                                      <a:latin typeface="Cambria Math" panose="02040503050406030204" pitchFamily="18" charset="0"/>
                                      <a:ea typeface="Cambria Math" panose="02040503050406030204" pitchFamily="18" charset="0"/>
                                      <a:cs typeface="Times New Roman" panose="02020603050405020304" pitchFamily="18" charset="0"/>
                                    </a:rPr>
                                    <m:t>𝑗</m:t>
                                  </m:r>
                                  <m:r>
                                    <a:rPr lang="en-US" altLang="ja-JP" sz="2400" b="0" i="1" kern="100">
                                      <a:effectLst/>
                                      <a:latin typeface="Cambria Math" panose="02040503050406030204" pitchFamily="18" charset="0"/>
                                      <a:ea typeface="Cambria Math" panose="02040503050406030204" pitchFamily="18" charset="0"/>
                                      <a:cs typeface="Times New Roman" panose="02020603050405020304" pitchFamily="18" charset="0"/>
                                    </a:rPr>
                                    <m:t>=</m:t>
                                  </m:r>
                                  <m:r>
                                    <a:rPr lang="en-US" altLang="ja-JP" sz="2400" b="0" i="1" kern="0">
                                      <a:effectLst/>
                                      <a:latin typeface="Cambria Math" panose="02040503050406030204" pitchFamily="18" charset="0"/>
                                      <a:ea typeface="Cambria Math" panose="02040503050406030204" pitchFamily="18" charset="0"/>
                                      <a:cs typeface="ＭＳ Ｐゴシック" panose="020B0600070205080204" pitchFamily="50" charset="-128"/>
                                    </a:rPr>
                                    <m:t>𝑡𝑒𝑥𝑡𝑖𝑙𝑒</m:t>
                                  </m:r>
                                </m:sub>
                                <m:sup>
                                  <m:r>
                                    <a:rPr lang="en-US" altLang="ja-JP" sz="2400" b="0" i="1" kern="100">
                                      <a:effectLst/>
                                      <a:latin typeface="Cambria Math" panose="02040503050406030204" pitchFamily="18" charset="0"/>
                                      <a:ea typeface="Cambria Math" panose="02040503050406030204" pitchFamily="18" charset="0"/>
                                      <a:cs typeface="Times New Roman" panose="02020603050405020304" pitchFamily="18" charset="0"/>
                                    </a:rPr>
                                    <m:t>𝑟</m:t>
                                  </m:r>
                                  <m:r>
                                    <a:rPr lang="en-US" altLang="ja-JP" sz="2400" b="0" i="1" kern="100">
                                      <a:effectLst/>
                                      <a:latin typeface="Cambria Math" panose="02040503050406030204" pitchFamily="18" charset="0"/>
                                      <a:ea typeface="Cambria Math" panose="02040503050406030204" pitchFamily="18" charset="0"/>
                                      <a:cs typeface="Times New Roman" panose="02020603050405020304" pitchFamily="18" charset="0"/>
                                    </a:rPr>
                                    <m:t>,</m:t>
                                  </m:r>
                                  <m:r>
                                    <a:rPr lang="en-US" altLang="ja-JP" sz="2400" b="0" i="1" kern="100">
                                      <a:effectLst/>
                                      <a:latin typeface="Cambria Math" panose="02040503050406030204" pitchFamily="18" charset="0"/>
                                      <a:ea typeface="Cambria Math" panose="02040503050406030204" pitchFamily="18" charset="0"/>
                                      <a:cs typeface="Times New Roman" panose="02020603050405020304" pitchFamily="18" charset="0"/>
                                    </a:rPr>
                                    <m:t>𝐽𝑃𝑁</m:t>
                                  </m:r>
                                </m:sup>
                              </m:sSubSup>
                            </m:num>
                            <m:den>
                              <m:nary>
                                <m:naryPr>
                                  <m:chr m:val="∑"/>
                                  <m:limLoc m:val="undOvr"/>
                                  <m:grow m:val="on"/>
                                  <m:supHide m:val="on"/>
                                  <m:ctrlPr>
                                    <a:rPr lang="ja-JP" altLang="ja-JP" sz="2400" i="1" kern="100">
                                      <a:effectLst/>
                                      <a:latin typeface="Cambria Math" panose="02040503050406030204" pitchFamily="18" charset="0"/>
                                      <a:ea typeface="Cambria Math" panose="02040503050406030204" pitchFamily="18" charset="0"/>
                                      <a:cs typeface="Times New Roman" panose="02020603050405020304" pitchFamily="18" charset="0"/>
                                    </a:rPr>
                                  </m:ctrlPr>
                                </m:naryPr>
                                <m:sub>
                                  <m:r>
                                    <a:rPr lang="en-US" altLang="ja-JP" sz="2400" b="0" i="1" kern="100">
                                      <a:effectLst/>
                                      <a:latin typeface="Cambria Math" panose="02040503050406030204" pitchFamily="18" charset="0"/>
                                      <a:ea typeface="Cambria Math" panose="02040503050406030204" pitchFamily="18" charset="0"/>
                                      <a:cs typeface="Times New Roman" panose="02020603050405020304" pitchFamily="18" charset="0"/>
                                    </a:rPr>
                                    <m:t>𝑠</m:t>
                                  </m:r>
                                  <m:r>
                                    <a:rPr lang="en-US" altLang="ja-JP" sz="2400" b="0" i="1" kern="100">
                                      <a:effectLst/>
                                      <a:latin typeface="Cambria Math" panose="02040503050406030204" pitchFamily="18" charset="0"/>
                                      <a:ea typeface="Cambria Math" panose="02040503050406030204" pitchFamily="18" charset="0"/>
                                      <a:cs typeface="Times New Roman" panose="02020603050405020304" pitchFamily="18" charset="0"/>
                                    </a:rPr>
                                    <m:t>, </m:t>
                                  </m:r>
                                  <m:r>
                                    <a:rPr lang="en-US" altLang="ja-JP" sz="2400" b="0" i="1" kern="100">
                                      <a:effectLst/>
                                      <a:latin typeface="Cambria Math" panose="02040503050406030204" pitchFamily="18" charset="0"/>
                                      <a:ea typeface="Cambria Math" panose="02040503050406030204" pitchFamily="18" charset="0"/>
                                      <a:cs typeface="Times New Roman" panose="02020603050405020304" pitchFamily="18" charset="0"/>
                                    </a:rPr>
                                    <m:t>𝑠</m:t>
                                  </m:r>
                                  <m:r>
                                    <a:rPr lang="en-US" altLang="ja-JP" sz="2400" i="1" kern="100">
                                      <a:latin typeface="Cambria Math" panose="02040503050406030204" pitchFamily="18" charset="0"/>
                                      <a:ea typeface="Cambria Math" panose="02040503050406030204" pitchFamily="18" charset="0"/>
                                      <a:cs typeface="Times New Roman" panose="02020603050405020304" pitchFamily="18" charset="0"/>
                                    </a:rPr>
                                    <m:t>≠</m:t>
                                  </m:r>
                                  <m:r>
                                    <a:rPr lang="en-US" altLang="ja-JP" sz="2400" i="1" kern="100">
                                      <a:latin typeface="Cambria Math" panose="02040503050406030204" pitchFamily="18" charset="0"/>
                                      <a:ea typeface="Cambria Math" panose="02040503050406030204" pitchFamily="18" charset="0"/>
                                      <a:cs typeface="Times New Roman" panose="02020603050405020304" pitchFamily="18" charset="0"/>
                                    </a:rPr>
                                    <m:t>𝐽𝑃𝑁</m:t>
                                  </m:r>
                                </m:sub>
                                <m:sup/>
                                <m:e>
                                  <m:sSubSup>
                                    <m:sSubSupPr>
                                      <m:ctrlPr>
                                        <a:rPr lang="ja-JP" altLang="ja-JP" sz="2400" i="1" kern="100">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ja-JP" sz="2400" b="1" i="0" kern="100">
                                          <a:effectLst/>
                                          <a:latin typeface="Cambria Math" panose="02040503050406030204" pitchFamily="18" charset="0"/>
                                          <a:ea typeface="Cambria Math" panose="02040503050406030204" pitchFamily="18" charset="0"/>
                                          <a:cs typeface="Times New Roman" panose="02020603050405020304" pitchFamily="18" charset="0"/>
                                        </a:rPr>
                                        <m:t>𝐟</m:t>
                                      </m:r>
                                    </m:e>
                                    <m:sub>
                                      <m:r>
                                        <a:rPr lang="en-US" altLang="ja-JP" sz="2400" b="0" i="1" kern="100">
                                          <a:effectLst/>
                                          <a:latin typeface="Cambria Math" panose="02040503050406030204" pitchFamily="18" charset="0"/>
                                          <a:ea typeface="Cambria Math" panose="02040503050406030204" pitchFamily="18" charset="0"/>
                                          <a:cs typeface="Times New Roman" panose="02020603050405020304" pitchFamily="18" charset="0"/>
                                        </a:rPr>
                                        <m:t>𝑗</m:t>
                                      </m:r>
                                      <m:r>
                                        <a:rPr lang="en-US" altLang="ja-JP" sz="2400" b="0" i="1" kern="100">
                                          <a:effectLst/>
                                          <a:latin typeface="Cambria Math" panose="02040503050406030204" pitchFamily="18" charset="0"/>
                                          <a:ea typeface="Cambria Math" panose="02040503050406030204" pitchFamily="18" charset="0"/>
                                          <a:cs typeface="Times New Roman" panose="02020603050405020304" pitchFamily="18" charset="0"/>
                                        </a:rPr>
                                        <m:t>=</m:t>
                                      </m:r>
                                      <m:r>
                                        <a:rPr lang="en-US" altLang="ja-JP" sz="2400" b="0" i="1" kern="0">
                                          <a:effectLst/>
                                          <a:latin typeface="Cambria Math" panose="02040503050406030204" pitchFamily="18" charset="0"/>
                                          <a:ea typeface="Cambria Math" panose="02040503050406030204" pitchFamily="18" charset="0"/>
                                          <a:cs typeface="ＭＳ Ｐゴシック" panose="020B0600070205080204" pitchFamily="50" charset="-128"/>
                                        </a:rPr>
                                        <m:t>𝑡𝑒𝑥𝑡𝑖𝑙𝑒</m:t>
                                      </m:r>
                                    </m:sub>
                                    <m:sup>
                                      <m:r>
                                        <a:rPr lang="en-US" altLang="ja-JP" sz="2400" b="0" i="1" kern="100">
                                          <a:effectLst/>
                                          <a:latin typeface="Cambria Math" panose="02040503050406030204" pitchFamily="18" charset="0"/>
                                          <a:ea typeface="Cambria Math" panose="02040503050406030204" pitchFamily="18" charset="0"/>
                                          <a:cs typeface="Times New Roman" panose="02020603050405020304" pitchFamily="18" charset="0"/>
                                        </a:rPr>
                                        <m:t>𝑠</m:t>
                                      </m:r>
                                      <m:r>
                                        <a:rPr lang="en-US" altLang="ja-JP" sz="2400" b="0" i="1" kern="100">
                                          <a:effectLst/>
                                          <a:latin typeface="Cambria Math" panose="02040503050406030204" pitchFamily="18" charset="0"/>
                                          <a:ea typeface="Cambria Math" panose="02040503050406030204" pitchFamily="18" charset="0"/>
                                          <a:cs typeface="Times New Roman" panose="02020603050405020304" pitchFamily="18" charset="0"/>
                                        </a:rPr>
                                        <m:t>,</m:t>
                                      </m:r>
                                      <m:r>
                                        <a:rPr lang="en-US" altLang="ja-JP" sz="2400" b="0" i="1" kern="100">
                                          <a:effectLst/>
                                          <a:latin typeface="Cambria Math" panose="02040503050406030204" pitchFamily="18" charset="0"/>
                                          <a:ea typeface="Cambria Math" panose="02040503050406030204" pitchFamily="18" charset="0"/>
                                          <a:cs typeface="Times New Roman" panose="02020603050405020304" pitchFamily="18" charset="0"/>
                                        </a:rPr>
                                        <m:t>𝐽𝑃𝑁</m:t>
                                      </m:r>
                                    </m:sup>
                                  </m:sSubSup>
                                </m:e>
                              </m:nary>
                            </m:den>
                          </m:f>
                          <m:r>
                            <a:rPr lang="en-US" altLang="ja-JP" sz="2400" b="0" i="1" kern="100">
                              <a:effectLst/>
                              <a:latin typeface="Cambria Math" panose="02040503050406030204" pitchFamily="18" charset="0"/>
                              <a:ea typeface="Cambria Math" panose="02040503050406030204" pitchFamily="18" charset="0"/>
                              <a:cs typeface="Times New Roman" panose="02020603050405020304" pitchFamily="18" charset="0"/>
                            </a:rPr>
                            <m:t>#</m:t>
                          </m:r>
                        </m:e>
                      </m:eqArr>
                    </m:oMath>
                  </m:oMathPara>
                </a14:m>
                <a:endParaRPr lang="ja-JP" altLang="ja-JP" sz="2400" i="1" kern="100" dirty="0">
                  <a:effectLst/>
                  <a:latin typeface="Cambria Math" panose="02040503050406030204" pitchFamily="18" charset="0"/>
                  <a:ea typeface="游明朝" panose="02020400000000000000" pitchFamily="18" charset="-128"/>
                  <a:cs typeface="Times New Roman" panose="02020603050405020304" pitchFamily="18" charset="0"/>
                </a:endParaRPr>
              </a:p>
            </p:txBody>
          </p:sp>
        </mc:Choice>
        <mc:Fallback xmlns="">
          <p:sp>
            <p:nvSpPr>
              <p:cNvPr id="24" name="テキスト ボックス 23">
                <a:extLst>
                  <a:ext uri="{FF2B5EF4-FFF2-40B4-BE49-F238E27FC236}">
                    <a16:creationId xmlns:a16="http://schemas.microsoft.com/office/drawing/2014/main" id="{8526D84D-7749-B19B-8285-176E2DEE16A4}"/>
                  </a:ext>
                </a:extLst>
              </p:cNvPr>
              <p:cNvSpPr txBox="1">
                <a:spLocks noRot="1" noChangeAspect="1" noMove="1" noResize="1" noEditPoints="1" noAdjustHandles="1" noChangeArrowheads="1" noChangeShapeType="1" noTextEdit="1"/>
              </p:cNvSpPr>
              <p:nvPr/>
            </p:nvSpPr>
            <p:spPr>
              <a:xfrm>
                <a:off x="2524807" y="2881760"/>
                <a:ext cx="6502400" cy="2052678"/>
              </a:xfrm>
              <a:prstGeom prst="rect">
                <a:avLst/>
              </a:prstGeom>
              <a:blipFill>
                <a:blip r:embed="rId5"/>
                <a:stretch>
                  <a:fillRect l="-7966" r="-7029"/>
                </a:stretch>
              </a:blipFill>
            </p:spPr>
            <p:txBody>
              <a:bodyPr/>
              <a:lstStyle/>
              <a:p>
                <a:r>
                  <a:rPr lang="ja-JP" altLang="en-US">
                    <a:noFill/>
                  </a:rPr>
                  <a:t> </a:t>
                </a:r>
              </a:p>
            </p:txBody>
          </p:sp>
        </mc:Fallback>
      </mc:AlternateContent>
      <p:sp>
        <p:nvSpPr>
          <p:cNvPr id="5" name="テキスト ボックス 4">
            <a:extLst>
              <a:ext uri="{FF2B5EF4-FFF2-40B4-BE49-F238E27FC236}">
                <a16:creationId xmlns:a16="http://schemas.microsoft.com/office/drawing/2014/main" id="{66853311-ADDA-854F-A102-B2DB07CCB0C7}"/>
              </a:ext>
            </a:extLst>
          </p:cNvPr>
          <p:cNvSpPr txBox="1"/>
          <p:nvPr/>
        </p:nvSpPr>
        <p:spPr>
          <a:xfrm>
            <a:off x="8459309" y="1579806"/>
            <a:ext cx="1553791" cy="646331"/>
          </a:xfrm>
          <a:prstGeom prst="rect">
            <a:avLst/>
          </a:prstGeom>
          <a:noFill/>
        </p:spPr>
        <p:txBody>
          <a:bodyPr wrap="square" rtlCol="0">
            <a:spAutoFit/>
          </a:bodyPr>
          <a:lstStyle/>
          <a:p>
            <a:r>
              <a:rPr lang="ja-JP" altLang="en-US" sz="3600" b="1" dirty="0">
                <a:latin typeface="Arial" panose="020B0604020202020204" pitchFamily="34" charset="0"/>
                <a:cs typeface="Arial" panose="020B0604020202020204" pitchFamily="34" charset="0"/>
              </a:rPr>
              <a:t>＋</a:t>
            </a:r>
            <a:r>
              <a:rPr lang="en-US" altLang="ja-JP" sz="3600" b="1" dirty="0">
                <a:latin typeface="Arial" panose="020B0604020202020204" pitchFamily="34" charset="0"/>
                <a:cs typeface="Arial" panose="020B0604020202020204" pitchFamily="34" charset="0"/>
              </a:rPr>
              <a:t>1%</a:t>
            </a:r>
            <a:endParaRPr lang="ja-JP" altLang="en-US" sz="3600" b="1" dirty="0">
              <a:latin typeface="Arial" panose="020B0604020202020204" pitchFamily="34" charset="0"/>
              <a:cs typeface="Arial" panose="020B0604020202020204" pitchFamily="34" charset="0"/>
            </a:endParaRPr>
          </a:p>
        </p:txBody>
      </p:sp>
      <p:sp>
        <p:nvSpPr>
          <p:cNvPr id="8" name="テキスト ボックス 7">
            <a:extLst>
              <a:ext uri="{FF2B5EF4-FFF2-40B4-BE49-F238E27FC236}">
                <a16:creationId xmlns:a16="http://schemas.microsoft.com/office/drawing/2014/main" id="{351DB267-4999-DCFD-7881-90FE46AE5888}"/>
              </a:ext>
            </a:extLst>
          </p:cNvPr>
          <p:cNvSpPr txBox="1"/>
          <p:nvPr/>
        </p:nvSpPr>
        <p:spPr>
          <a:xfrm>
            <a:off x="9181368" y="915610"/>
            <a:ext cx="872716" cy="830997"/>
          </a:xfrm>
          <a:prstGeom prst="rect">
            <a:avLst/>
          </a:prstGeom>
          <a:noFill/>
        </p:spPr>
        <p:txBody>
          <a:bodyPr wrap="square" rtlCol="0">
            <a:spAutoFit/>
          </a:bodyPr>
          <a:lstStyle/>
          <a:p>
            <a:r>
              <a:rPr lang="ja-JP" altLang="en-US" sz="4800" b="1" dirty="0">
                <a:solidFill>
                  <a:srgbClr val="C00000"/>
                </a:solidFill>
                <a:latin typeface="Arial" panose="020B0604020202020204" pitchFamily="34" charset="0"/>
                <a:cs typeface="Arial" panose="020B0604020202020204" pitchFamily="34" charset="0"/>
              </a:rPr>
              <a:t>〇</a:t>
            </a:r>
            <a:endParaRPr kumimoji="1" lang="ja-JP" altLang="en-US" sz="4800" b="1"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2" name="テキスト ボックス 11">
                <a:extLst>
                  <a:ext uri="{FF2B5EF4-FFF2-40B4-BE49-F238E27FC236}">
                    <a16:creationId xmlns:a16="http://schemas.microsoft.com/office/drawing/2014/main" id="{C4AD69CE-56D8-B14A-915E-3A0172A35282}"/>
                  </a:ext>
                </a:extLst>
              </p:cNvPr>
              <p:cNvSpPr txBox="1"/>
              <p:nvPr/>
            </p:nvSpPr>
            <p:spPr>
              <a:xfrm>
                <a:off x="203200" y="4620026"/>
                <a:ext cx="10502900" cy="2679323"/>
              </a:xfrm>
              <a:prstGeom prst="rect">
                <a:avLst/>
              </a:prstGeom>
              <a:noFill/>
            </p:spPr>
            <p:txBody>
              <a:bodyPr wrap="square" rtlCol="0">
                <a:spAutoFit/>
              </a:bodyPr>
              <a:lstStyle/>
              <a:p>
                <a:endParaRPr kumimoji="1" lang="en-US" altLang="ja-JP"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14:m>
                  <m:oMath xmlns:m="http://schemas.openxmlformats.org/officeDocument/2006/math">
                    <m:sSubSup>
                      <m:sSubSupPr>
                        <m:ctrlPr>
                          <a:rPr lang="ja-JP" altLang="ja-JP" sz="2000" i="1" kern="100">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ja-JP" sz="2000" b="1" i="0" kern="100">
                            <a:latin typeface="Cambria Math" panose="02040503050406030204" pitchFamily="18" charset="0"/>
                            <a:ea typeface="游明朝" panose="02020400000000000000" pitchFamily="18" charset="-128"/>
                            <a:cs typeface="Times New Roman" panose="02020603050405020304" pitchFamily="18" charset="0"/>
                          </a:rPr>
                          <m:t>𝐟</m:t>
                        </m:r>
                      </m:e>
                      <m:sub>
                        <m:r>
                          <a:rPr lang="en-US" altLang="ja-JP" sz="2000" b="0" i="1" kern="100">
                            <a:latin typeface="Cambria Math" panose="02040503050406030204" pitchFamily="18" charset="0"/>
                            <a:ea typeface="游明朝" panose="02020400000000000000" pitchFamily="18" charset="-128"/>
                            <a:cs typeface="Times New Roman" panose="02020603050405020304" pitchFamily="18" charset="0"/>
                          </a:rPr>
                          <m:t>𝑗</m:t>
                        </m:r>
                        <m:r>
                          <a:rPr lang="en-US" altLang="ja-JP" sz="2000" b="0" kern="100">
                            <a:latin typeface="Cambria Math" panose="02040503050406030204" pitchFamily="18" charset="0"/>
                            <a:ea typeface="游明朝" panose="02020400000000000000" pitchFamily="18" charset="-128"/>
                            <a:cs typeface="Times New Roman" panose="02020603050405020304" pitchFamily="18" charset="0"/>
                          </a:rPr>
                          <m:t>=</m:t>
                        </m:r>
                        <m:r>
                          <a:rPr lang="en-US" altLang="ja-JP" sz="2000" b="0" i="1" kern="0">
                            <a:latin typeface="Cambria Math" panose="02040503050406030204" pitchFamily="18" charset="0"/>
                            <a:ea typeface="ＭＳ Ｐゴシック" panose="020B0600070205080204" pitchFamily="50" charset="-128"/>
                            <a:cs typeface="ＭＳ Ｐゴシック" panose="020B0600070205080204" pitchFamily="50" charset="-128"/>
                          </a:rPr>
                          <m:t>𝑡𝑒𝑥𝑡𝑖𝑙𝑒</m:t>
                        </m:r>
                        <m:r>
                          <a:rPr lang="en-US" altLang="ja-JP" sz="2000" b="0" i="1" kern="0">
                            <a:latin typeface="Cambria Math" panose="02040503050406030204" pitchFamily="18" charset="0"/>
                            <a:ea typeface="ＭＳ Ｐゴシック" panose="020B0600070205080204" pitchFamily="50" charset="-128"/>
                            <a:cs typeface="ＭＳ Ｐゴシック" panose="020B0600070205080204" pitchFamily="50" charset="-128"/>
                          </a:rPr>
                          <m:t> </m:t>
                        </m:r>
                      </m:sub>
                      <m:sup>
                        <m:r>
                          <a:rPr lang="en-US" altLang="ja-JP" sz="2000" b="0" i="1" kern="100">
                            <a:latin typeface="Cambria Math" panose="02040503050406030204" pitchFamily="18" charset="0"/>
                            <a:ea typeface="游明朝" panose="02020400000000000000" pitchFamily="18" charset="-128"/>
                            <a:cs typeface="Times New Roman" panose="02020603050405020304" pitchFamily="18" charset="0"/>
                          </a:rPr>
                          <m:t>𝐽𝑃𝑁</m:t>
                        </m:r>
                        <m:r>
                          <a:rPr lang="en-US" altLang="ja-JP" sz="2000" b="0" i="1" kern="100" smtClean="0">
                            <a:latin typeface="Cambria Math" panose="02040503050406030204" pitchFamily="18" charset="0"/>
                            <a:ea typeface="游明朝" panose="02020400000000000000" pitchFamily="18" charset="-128"/>
                            <a:cs typeface="Times New Roman" panose="02020603050405020304" pitchFamily="18" charset="0"/>
                          </a:rPr>
                          <m:t>,</m:t>
                        </m:r>
                        <m:r>
                          <a:rPr lang="en-US" altLang="ja-JP" sz="2000" b="0" i="1" kern="100" smtClean="0">
                            <a:latin typeface="Cambria Math" panose="02040503050406030204" pitchFamily="18" charset="0"/>
                            <a:ea typeface="游明朝" panose="02020400000000000000" pitchFamily="18" charset="-128"/>
                            <a:cs typeface="Times New Roman" panose="02020603050405020304" pitchFamily="18" charset="0"/>
                          </a:rPr>
                          <m:t>𝐽𝑃𝑁</m:t>
                        </m:r>
                      </m:sup>
                    </m:sSubSup>
                  </m:oMath>
                </a14:m>
                <a:r>
                  <a:rPr kumimoji="1" lang="en-US" altLang="ja-JP" sz="2000" dirty="0">
                    <a:latin typeface="Arial" panose="020B0604020202020204" pitchFamily="34" charset="0"/>
                    <a:cs typeface="Arial" panose="020B0604020202020204" pitchFamily="34" charset="0"/>
                  </a:rPr>
                  <a:t>  : original final demand for domestically produced textile products in Japan </a:t>
                </a:r>
              </a:p>
              <a:p>
                <a:pPr marL="342900" indent="-342900">
                  <a:buFont typeface="Arial" panose="020B0604020202020204" pitchFamily="34" charset="0"/>
                  <a:buChar char="•"/>
                </a:pPr>
                <a14:m>
                  <m:oMath xmlns:m="http://schemas.openxmlformats.org/officeDocument/2006/math">
                    <m:sSubSup>
                      <m:sSubSupPr>
                        <m:ctrlPr>
                          <a:rPr lang="ja-JP" altLang="ja-JP" sz="2000" i="1" kern="100">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ja-JP" sz="2000" b="1" i="0" kern="100">
                            <a:latin typeface="Cambria Math" panose="02040503050406030204" pitchFamily="18" charset="0"/>
                            <a:ea typeface="游明朝" panose="02020400000000000000" pitchFamily="18" charset="-128"/>
                            <a:cs typeface="Times New Roman" panose="02020603050405020304" pitchFamily="18" charset="0"/>
                          </a:rPr>
                          <m:t>𝐟</m:t>
                        </m:r>
                      </m:e>
                      <m:sub>
                        <m:r>
                          <a:rPr lang="en-US" altLang="ja-JP" sz="2000" b="0" i="1" kern="100">
                            <a:latin typeface="Cambria Math" panose="02040503050406030204" pitchFamily="18" charset="0"/>
                            <a:ea typeface="游明朝" panose="02020400000000000000" pitchFamily="18" charset="-128"/>
                            <a:cs typeface="Times New Roman" panose="02020603050405020304" pitchFamily="18" charset="0"/>
                          </a:rPr>
                          <m:t>𝑗</m:t>
                        </m:r>
                        <m:r>
                          <a:rPr lang="en-US" altLang="ja-JP" sz="2000" b="0" i="1" kern="100">
                            <a:latin typeface="Cambria Math" panose="02040503050406030204" pitchFamily="18" charset="0"/>
                            <a:ea typeface="游明朝" panose="02020400000000000000" pitchFamily="18" charset="-128"/>
                            <a:cs typeface="Times New Roman" panose="02020603050405020304" pitchFamily="18" charset="0"/>
                          </a:rPr>
                          <m:t>=</m:t>
                        </m:r>
                        <m:r>
                          <a:rPr lang="en-US" altLang="ja-JP" sz="2000" b="0" i="1" kern="0">
                            <a:latin typeface="Cambria Math" panose="02040503050406030204" pitchFamily="18" charset="0"/>
                            <a:ea typeface="ＭＳ Ｐゴシック" panose="020B0600070205080204" pitchFamily="50" charset="-128"/>
                            <a:cs typeface="ＭＳ Ｐゴシック" panose="020B0600070205080204" pitchFamily="50" charset="-128"/>
                          </a:rPr>
                          <m:t>𝑡𝑒𝑥𝑡𝑖𝑙𝑒</m:t>
                        </m:r>
                      </m:sub>
                      <m:sup>
                        <m:r>
                          <a:rPr lang="en-US" altLang="ja-JP" sz="2000" b="0" i="1" kern="100">
                            <a:latin typeface="Cambria Math" panose="02040503050406030204" pitchFamily="18" charset="0"/>
                            <a:ea typeface="游明朝" panose="02020400000000000000" pitchFamily="18" charset="-128"/>
                            <a:cs typeface="Times New Roman" panose="02020603050405020304" pitchFamily="18" charset="0"/>
                          </a:rPr>
                          <m:t>𝑟</m:t>
                        </m:r>
                        <m:r>
                          <a:rPr lang="en-US" altLang="ja-JP" sz="2000" b="0" i="1" kern="100">
                            <a:latin typeface="Cambria Math" panose="02040503050406030204" pitchFamily="18" charset="0"/>
                            <a:ea typeface="游明朝" panose="02020400000000000000" pitchFamily="18" charset="-128"/>
                            <a:cs typeface="Times New Roman" panose="02020603050405020304" pitchFamily="18" charset="0"/>
                          </a:rPr>
                          <m:t>,</m:t>
                        </m:r>
                        <m:r>
                          <a:rPr lang="en-US" altLang="ja-JP" sz="2000" b="0" i="1" kern="100">
                            <a:latin typeface="Cambria Math" panose="02040503050406030204" pitchFamily="18" charset="0"/>
                            <a:ea typeface="游明朝" panose="02020400000000000000" pitchFamily="18" charset="-128"/>
                            <a:cs typeface="Times New Roman" panose="02020603050405020304" pitchFamily="18" charset="0"/>
                          </a:rPr>
                          <m:t>𝐽𝑃𝑁</m:t>
                        </m:r>
                      </m:sup>
                    </m:sSubSup>
                  </m:oMath>
                </a14:m>
                <a:r>
                  <a:rPr kumimoji="1" lang="en-US" altLang="ja-JP" sz="2000" dirty="0">
                    <a:latin typeface="Arial" panose="020B0604020202020204" pitchFamily="34" charset="0"/>
                    <a:cs typeface="Arial" panose="020B0604020202020204" pitchFamily="34" charset="0"/>
                  </a:rPr>
                  <a:t> : original final demand for textile products from country r </a:t>
                </a:r>
              </a:p>
              <a:p>
                <a:pPr marL="342900" indent="-342900">
                  <a:buFont typeface="Arial" panose="020B0604020202020204" pitchFamily="34" charset="0"/>
                  <a:buChar char="•"/>
                </a:pPr>
                <a14:m>
                  <m:oMath xmlns:m="http://schemas.openxmlformats.org/officeDocument/2006/math">
                    <m:sSup>
                      <m:sSupPr>
                        <m:ctrlPr>
                          <a:rPr lang="ja-JP" altLang="ja-JP" sz="2000" i="1" kern="100">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ja-JP" sz="2000" b="1" i="0" kern="100">
                            <a:latin typeface="Cambria Math" panose="02040503050406030204" pitchFamily="18" charset="0"/>
                            <a:ea typeface="游明朝" panose="02020400000000000000" pitchFamily="18" charset="-128"/>
                            <a:cs typeface="Times New Roman" panose="02020603050405020304" pitchFamily="18" charset="0"/>
                          </a:rPr>
                          <m:t>𝐟</m:t>
                        </m:r>
                      </m:e>
                      <m:sup>
                        <m:r>
                          <a:rPr lang="en-US" altLang="ja-JP" sz="2000" b="0" i="1" kern="100">
                            <a:latin typeface="Cambria Math" panose="02040503050406030204" pitchFamily="18" charset="0"/>
                            <a:ea typeface="游明朝" panose="02020400000000000000" pitchFamily="18" charset="-128"/>
                            <a:cs typeface="Times New Roman" panose="02020603050405020304" pitchFamily="18" charset="0"/>
                          </a:rPr>
                          <m:t>𝐽𝑃𝑁</m:t>
                        </m:r>
                      </m:sup>
                    </m:sSup>
                  </m:oMath>
                </a14:m>
                <a:r>
                  <a:rPr kumimoji="1" lang="ja-JP" altLang="en-US" sz="2000" dirty="0">
                    <a:latin typeface="Arial" panose="020B0604020202020204" pitchFamily="34" charset="0"/>
                    <a:cs typeface="Arial" panose="020B0604020202020204" pitchFamily="34" charset="0"/>
                  </a:rPr>
                  <a:t> </a:t>
                </a:r>
                <a:r>
                  <a:rPr kumimoji="1" lang="en-US" altLang="ja-JP" sz="2000" dirty="0">
                    <a:latin typeface="Arial" panose="020B0604020202020204" pitchFamily="34" charset="0"/>
                    <a:cs typeface="Arial" panose="020B0604020202020204" pitchFamily="34" charset="0"/>
                  </a:rPr>
                  <a:t>: total final demand for textile products in Japan </a:t>
                </a:r>
              </a:p>
              <a:p>
                <a:pPr marL="342900" indent="-342900">
                  <a:buFont typeface="Arial" panose="020B0604020202020204" pitchFamily="34" charset="0"/>
                  <a:buChar char="•"/>
                </a:pPr>
                <a14:m>
                  <m:oMath xmlns:m="http://schemas.openxmlformats.org/officeDocument/2006/math">
                    <m:r>
                      <a:rPr kumimoji="1" lang="en-US" altLang="ja-JP" sz="2000" i="1" dirty="0" smtClean="0">
                        <a:latin typeface="Cambria Math" panose="02040503050406030204" pitchFamily="18" charset="0"/>
                        <a:cs typeface="Arial" panose="020B0604020202020204" pitchFamily="34" charset="0"/>
                      </a:rPr>
                      <m:t>𝑟</m:t>
                    </m:r>
                  </m:oMath>
                </a14:m>
                <a:r>
                  <a:rPr kumimoji="1" lang="en-US" altLang="ja-JP" sz="2000" dirty="0">
                    <a:latin typeface="Arial" panose="020B0604020202020204" pitchFamily="34" charset="0"/>
                    <a:cs typeface="Arial" panose="020B0604020202020204" pitchFamily="34" charset="0"/>
                  </a:rPr>
                  <a:t> : supplying country </a:t>
                </a:r>
                <a:r>
                  <a:rPr kumimoji="1" lang="en-US" altLang="ja-JP" sz="2000" dirty="0">
                    <a:solidFill>
                      <a:srgbClr val="C00000"/>
                    </a:solidFill>
                    <a:latin typeface="Arial" panose="020B0604020202020204" pitchFamily="34" charset="0"/>
                    <a:cs typeface="Arial" panose="020B0604020202020204" pitchFamily="34" charset="0"/>
                  </a:rPr>
                  <a:t>(</a:t>
                </a:r>
                <a14:m>
                  <m:oMath xmlns:m="http://schemas.openxmlformats.org/officeDocument/2006/math">
                    <m:r>
                      <a:rPr kumimoji="1" lang="en-US" altLang="ja-JP" sz="2000" i="1" dirty="0" smtClean="0">
                        <a:solidFill>
                          <a:srgbClr val="C00000"/>
                        </a:solidFill>
                        <a:latin typeface="Cambria Math" panose="02040503050406030204" pitchFamily="18" charset="0"/>
                        <a:cs typeface="Arial" panose="020B0604020202020204" pitchFamily="34" charset="0"/>
                      </a:rPr>
                      <m:t>𝑟</m:t>
                    </m:r>
                    <m:r>
                      <a:rPr kumimoji="1" lang="en-US" altLang="ja-JP" sz="2000" i="1" dirty="0" smtClean="0">
                        <a:solidFill>
                          <a:srgbClr val="C00000"/>
                        </a:solidFill>
                        <a:latin typeface="Cambria Math" panose="02040503050406030204" pitchFamily="18" charset="0"/>
                        <a:cs typeface="Arial" panose="020B0604020202020204" pitchFamily="34" charset="0"/>
                      </a:rPr>
                      <m:t> ≠ </m:t>
                    </m:r>
                    <m:r>
                      <a:rPr kumimoji="1" lang="en-US" altLang="ja-JP" sz="2000" i="1" dirty="0" smtClean="0">
                        <a:solidFill>
                          <a:srgbClr val="C00000"/>
                        </a:solidFill>
                        <a:latin typeface="Cambria Math" panose="02040503050406030204" pitchFamily="18" charset="0"/>
                        <a:cs typeface="Arial" panose="020B0604020202020204" pitchFamily="34" charset="0"/>
                      </a:rPr>
                      <m:t>𝐽𝑃𝑁</m:t>
                    </m:r>
                  </m:oMath>
                </a14:m>
                <a:r>
                  <a:rPr kumimoji="1" lang="en-US" altLang="ja-JP" sz="2000" dirty="0">
                    <a:solidFill>
                      <a:srgbClr val="C00000"/>
                    </a:solidFill>
                    <a:latin typeface="Arial" panose="020B0604020202020204" pitchFamily="34" charset="0"/>
                    <a:cs typeface="Arial" panose="020B0604020202020204" pitchFamily="34" charset="0"/>
                  </a:rPr>
                  <a:t>) </a:t>
                </a:r>
              </a:p>
              <a:p>
                <a:pPr marL="342900" indent="-342900">
                  <a:buFont typeface="Arial" panose="020B0604020202020204" pitchFamily="34" charset="0"/>
                  <a:buChar char="•"/>
                </a:pPr>
                <a14:m>
                  <m:oMath xmlns:m="http://schemas.openxmlformats.org/officeDocument/2006/math">
                    <m:r>
                      <a:rPr kumimoji="1" lang="en-US" altLang="ja-JP" sz="2000" i="1" dirty="0" smtClean="0">
                        <a:latin typeface="Cambria Math" panose="02040503050406030204" pitchFamily="18" charset="0"/>
                        <a:cs typeface="Arial" panose="020B0604020202020204" pitchFamily="34" charset="0"/>
                      </a:rPr>
                      <m:t>𝑠</m:t>
                    </m:r>
                  </m:oMath>
                </a14:m>
                <a:r>
                  <a:rPr kumimoji="1" lang="en-US" altLang="ja-JP" sz="2000" dirty="0">
                    <a:latin typeface="Arial" panose="020B0604020202020204" pitchFamily="34" charset="0"/>
                    <a:cs typeface="Arial" panose="020B0604020202020204" pitchFamily="34" charset="0"/>
                  </a:rPr>
                  <a:t> : supplying country </a:t>
                </a:r>
                <a:r>
                  <a:rPr kumimoji="1" lang="en-US" altLang="ja-JP" sz="2000" dirty="0">
                    <a:solidFill>
                      <a:srgbClr val="C00000"/>
                    </a:solidFill>
                    <a:latin typeface="Arial" panose="020B0604020202020204" pitchFamily="34" charset="0"/>
                    <a:cs typeface="Arial" panose="020B0604020202020204" pitchFamily="34" charset="0"/>
                  </a:rPr>
                  <a:t>(</a:t>
                </a:r>
                <a14:m>
                  <m:oMath xmlns:m="http://schemas.openxmlformats.org/officeDocument/2006/math">
                    <m:r>
                      <a:rPr kumimoji="1" lang="en-US" altLang="ja-JP" sz="2000" i="1" dirty="0" smtClean="0">
                        <a:solidFill>
                          <a:srgbClr val="C00000"/>
                        </a:solidFill>
                        <a:latin typeface="Cambria Math" panose="02040503050406030204" pitchFamily="18" charset="0"/>
                        <a:cs typeface="Arial" panose="020B0604020202020204" pitchFamily="34" charset="0"/>
                      </a:rPr>
                      <m:t>𝑠</m:t>
                    </m:r>
                    <m:r>
                      <a:rPr kumimoji="1" lang="en-US" altLang="ja-JP" sz="2000" i="1" dirty="0" smtClean="0">
                        <a:solidFill>
                          <a:srgbClr val="C00000"/>
                        </a:solidFill>
                        <a:latin typeface="Cambria Math" panose="02040503050406030204" pitchFamily="18" charset="0"/>
                        <a:cs typeface="Arial" panose="020B0604020202020204" pitchFamily="34" charset="0"/>
                      </a:rPr>
                      <m:t> ≠ </m:t>
                    </m:r>
                    <m:r>
                      <a:rPr kumimoji="1" lang="en-US" altLang="ja-JP" sz="2000" i="1" dirty="0">
                        <a:solidFill>
                          <a:srgbClr val="C00000"/>
                        </a:solidFill>
                        <a:latin typeface="Cambria Math" panose="02040503050406030204" pitchFamily="18" charset="0"/>
                        <a:cs typeface="Arial" panose="020B0604020202020204" pitchFamily="34" charset="0"/>
                      </a:rPr>
                      <m:t>𝐽𝑃𝑁</m:t>
                    </m:r>
                  </m:oMath>
                </a14:m>
                <a:r>
                  <a:rPr kumimoji="1" lang="en-US" altLang="ja-JP" sz="2000" dirty="0">
                    <a:solidFill>
                      <a:srgbClr val="C00000"/>
                    </a:solidFill>
                    <a:latin typeface="Arial" panose="020B0604020202020204" pitchFamily="34" charset="0"/>
                    <a:cs typeface="Arial" panose="020B0604020202020204" pitchFamily="34" charset="0"/>
                  </a:rPr>
                  <a:t>) </a:t>
                </a:r>
              </a:p>
              <a:p>
                <a:endParaRPr kumimoji="1" lang="en-US" altLang="ja-JP" dirty="0"/>
              </a:p>
              <a:p>
                <a:endParaRPr kumimoji="1" lang="ja-JP" altLang="en-US" dirty="0"/>
              </a:p>
            </p:txBody>
          </p:sp>
        </mc:Choice>
        <mc:Fallback xmlns="">
          <p:sp>
            <p:nvSpPr>
              <p:cNvPr id="12" name="テキスト ボックス 11">
                <a:extLst>
                  <a:ext uri="{FF2B5EF4-FFF2-40B4-BE49-F238E27FC236}">
                    <a16:creationId xmlns:a16="http://schemas.microsoft.com/office/drawing/2014/main" id="{C4AD69CE-56D8-B14A-915E-3A0172A35282}"/>
                  </a:ext>
                </a:extLst>
              </p:cNvPr>
              <p:cNvSpPr txBox="1">
                <a:spLocks noRot="1" noChangeAspect="1" noMove="1" noResize="1" noEditPoints="1" noAdjustHandles="1" noChangeArrowheads="1" noChangeShapeType="1" noTextEdit="1"/>
              </p:cNvSpPr>
              <p:nvPr/>
            </p:nvSpPr>
            <p:spPr>
              <a:xfrm>
                <a:off x="203200" y="4620026"/>
                <a:ext cx="10502900" cy="2679323"/>
              </a:xfrm>
              <a:prstGeom prst="rect">
                <a:avLst/>
              </a:prstGeom>
              <a:blipFill>
                <a:blip r:embed="rId6"/>
                <a:stretch>
                  <a:fillRect l="-522"/>
                </a:stretch>
              </a:blipFill>
            </p:spPr>
            <p:txBody>
              <a:bodyPr/>
              <a:lstStyle/>
              <a:p>
                <a:r>
                  <a:rPr lang="ja-JP" altLang="en-US">
                    <a:noFill/>
                  </a:rPr>
                  <a:t> </a:t>
                </a:r>
              </a:p>
            </p:txBody>
          </p:sp>
        </mc:Fallback>
      </mc:AlternateContent>
      <p:sp>
        <p:nvSpPr>
          <p:cNvPr id="13" name="テキスト ボックス 12">
            <a:extLst>
              <a:ext uri="{FF2B5EF4-FFF2-40B4-BE49-F238E27FC236}">
                <a16:creationId xmlns:a16="http://schemas.microsoft.com/office/drawing/2014/main" id="{00B0A1FE-D25A-0710-81A9-F444FA3B92FB}"/>
              </a:ext>
            </a:extLst>
          </p:cNvPr>
          <p:cNvSpPr txBox="1"/>
          <p:nvPr/>
        </p:nvSpPr>
        <p:spPr>
          <a:xfrm>
            <a:off x="10978642" y="2876184"/>
            <a:ext cx="1054100" cy="523220"/>
          </a:xfrm>
          <a:prstGeom prst="rect">
            <a:avLst/>
          </a:prstGeom>
          <a:noFill/>
        </p:spPr>
        <p:txBody>
          <a:bodyPr wrap="square" rtlCol="0">
            <a:spAutoFit/>
          </a:bodyPr>
          <a:lstStyle/>
          <a:p>
            <a:r>
              <a:rPr kumimoji="1" lang="en-US" altLang="ja-JP" sz="2800" dirty="0">
                <a:latin typeface="Arial" panose="020B0604020202020204" pitchFamily="34" charset="0"/>
                <a:cs typeface="Arial" panose="020B0604020202020204" pitchFamily="34" charset="0"/>
              </a:rPr>
              <a:t>(6)</a:t>
            </a:r>
            <a:endParaRPr kumimoji="1" lang="ja-JP" altLang="en-US" sz="2800" dirty="0">
              <a:latin typeface="Arial" panose="020B0604020202020204" pitchFamily="34" charset="0"/>
              <a:cs typeface="Arial" panose="020B0604020202020204" pitchFamily="34" charset="0"/>
            </a:endParaRPr>
          </a:p>
        </p:txBody>
      </p:sp>
      <p:sp>
        <p:nvSpPr>
          <p:cNvPr id="14" name="テキスト ボックス 13">
            <a:extLst>
              <a:ext uri="{FF2B5EF4-FFF2-40B4-BE49-F238E27FC236}">
                <a16:creationId xmlns:a16="http://schemas.microsoft.com/office/drawing/2014/main" id="{67E22ECF-0FE9-D27A-B2F2-1944E8A60289}"/>
              </a:ext>
            </a:extLst>
          </p:cNvPr>
          <p:cNvSpPr txBox="1"/>
          <p:nvPr/>
        </p:nvSpPr>
        <p:spPr>
          <a:xfrm>
            <a:off x="11021693" y="3744189"/>
            <a:ext cx="1054100" cy="523220"/>
          </a:xfrm>
          <a:prstGeom prst="rect">
            <a:avLst/>
          </a:prstGeom>
          <a:noFill/>
        </p:spPr>
        <p:txBody>
          <a:bodyPr wrap="square" rtlCol="0">
            <a:spAutoFit/>
          </a:bodyPr>
          <a:lstStyle/>
          <a:p>
            <a:r>
              <a:rPr kumimoji="1" lang="en-US" altLang="ja-JP" sz="2800" dirty="0">
                <a:latin typeface="Arial" panose="020B0604020202020204" pitchFamily="34" charset="0"/>
                <a:cs typeface="Arial" panose="020B0604020202020204" pitchFamily="34" charset="0"/>
              </a:rPr>
              <a:t>(7)</a:t>
            </a:r>
            <a:endParaRPr kumimoji="1" lang="ja-JP" alt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10274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8C9F517-F3B1-BD42-83BB-C4ADCBB76488}"/>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a16="http://schemas.microsoft.com/office/drawing/2014/main" id="{58E2AA3D-319F-695A-2299-D730CFE0F0F7}"/>
              </a:ext>
            </a:extLst>
          </p:cNvPr>
          <p:cNvSpPr>
            <a:spLocks noGrp="1"/>
          </p:cNvSpPr>
          <p:nvPr>
            <p:ph idx="1"/>
          </p:nvPr>
        </p:nvSpPr>
        <p:spPr/>
        <p:txBody>
          <a:bodyPr/>
          <a:lstStyle/>
          <a:p>
            <a:pPr marL="0" indent="0">
              <a:buNone/>
            </a:pPr>
            <a:endParaRPr kumimoji="1" lang="ja-JP" altLang="en-US" dirty="0"/>
          </a:p>
        </p:txBody>
      </p:sp>
      <p:pic>
        <p:nvPicPr>
          <p:cNvPr id="2050" name="Picture 2" descr="砂漠を汚染する「ファストファッション」 廃棄した古着から有害物質 チリ 写真18枚 国際ニュース：AFPBB News">
            <a:extLst>
              <a:ext uri="{FF2B5EF4-FFF2-40B4-BE49-F238E27FC236}">
                <a16:creationId xmlns:a16="http://schemas.microsoft.com/office/drawing/2014/main" id="{EBE648A6-81AA-1AFB-FABA-3E293BBA496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5498"/>
          <a:stretch>
            <a:fillRect/>
          </a:stretch>
        </p:blipFill>
        <p:spPr bwMode="auto">
          <a:xfrm>
            <a:off x="0" y="0"/>
            <a:ext cx="12214398"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a:extLst>
              <a:ext uri="{FF2B5EF4-FFF2-40B4-BE49-F238E27FC236}">
                <a16:creationId xmlns:a16="http://schemas.microsoft.com/office/drawing/2014/main" id="{38CE5595-91F9-311C-13B8-F9B13A0CF8EE}"/>
              </a:ext>
            </a:extLst>
          </p:cNvPr>
          <p:cNvSpPr txBox="1"/>
          <p:nvPr/>
        </p:nvSpPr>
        <p:spPr>
          <a:xfrm>
            <a:off x="182649" y="196909"/>
            <a:ext cx="6108700" cy="830997"/>
          </a:xfrm>
          <a:prstGeom prst="rect">
            <a:avLst/>
          </a:prstGeom>
          <a:noFill/>
        </p:spPr>
        <p:txBody>
          <a:bodyPr wrap="square">
            <a:spAutoFit/>
          </a:bodyPr>
          <a:lstStyle/>
          <a:p>
            <a:r>
              <a:rPr lang="en-US" altLang="ja-JP" sz="4800" b="1" dirty="0">
                <a:solidFill>
                  <a:schemeClr val="bg1"/>
                </a:solidFill>
                <a:latin typeface="Arial" panose="020B0604020202020204" pitchFamily="34" charset="0"/>
                <a:cs typeface="Arial" panose="020B0604020202020204" pitchFamily="34" charset="0"/>
              </a:rPr>
              <a:t>The clothing desert</a:t>
            </a:r>
            <a:endParaRPr lang="ja-JP" altLang="en-US" sz="4800" b="1" dirty="0">
              <a:solidFill>
                <a:schemeClr val="bg1"/>
              </a:solidFill>
              <a:latin typeface="Arial" panose="020B0604020202020204" pitchFamily="34" charset="0"/>
              <a:cs typeface="Arial" panose="020B0604020202020204" pitchFamily="34" charset="0"/>
            </a:endParaRPr>
          </a:p>
        </p:txBody>
      </p:sp>
      <p:sp>
        <p:nvSpPr>
          <p:cNvPr id="8" name="テキスト ボックス 7">
            <a:extLst>
              <a:ext uri="{FF2B5EF4-FFF2-40B4-BE49-F238E27FC236}">
                <a16:creationId xmlns:a16="http://schemas.microsoft.com/office/drawing/2014/main" id="{DF68BB40-8BD7-A05C-174A-D1BEFBED0F9E}"/>
              </a:ext>
            </a:extLst>
          </p:cNvPr>
          <p:cNvSpPr txBox="1"/>
          <p:nvPr/>
        </p:nvSpPr>
        <p:spPr>
          <a:xfrm>
            <a:off x="1644650" y="993982"/>
            <a:ext cx="6159500" cy="461665"/>
          </a:xfrm>
          <a:prstGeom prst="rect">
            <a:avLst/>
          </a:prstGeom>
          <a:noFill/>
        </p:spPr>
        <p:txBody>
          <a:bodyPr wrap="square">
            <a:spAutoFit/>
          </a:bodyPr>
          <a:lstStyle/>
          <a:p>
            <a:r>
              <a:rPr lang="en-US" altLang="ja-JP" sz="2400" dirty="0">
                <a:solidFill>
                  <a:schemeClr val="bg1"/>
                </a:solidFill>
                <a:latin typeface="Arial" panose="020B0604020202020204" pitchFamily="34" charset="0"/>
                <a:cs typeface="Arial" panose="020B0604020202020204" pitchFamily="34" charset="0"/>
              </a:rPr>
              <a:t>in the Atacama Desert in Chile</a:t>
            </a:r>
            <a:endParaRPr lang="ja-JP" altLang="en-US" sz="2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006602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E4FB2D-43B3-1D1F-0994-662A36ABFBA8}"/>
            </a:ext>
          </a:extLst>
        </p:cNvPr>
        <p:cNvGrpSpPr/>
        <p:nvPr/>
      </p:nvGrpSpPr>
      <p:grpSpPr>
        <a:xfrm>
          <a:off x="0" y="0"/>
          <a:ext cx="0" cy="0"/>
          <a:chOff x="0" y="0"/>
          <a:chExt cx="0" cy="0"/>
        </a:xfrm>
      </p:grpSpPr>
      <p:sp>
        <p:nvSpPr>
          <p:cNvPr id="17" name="正方形/長方形 16">
            <a:extLst>
              <a:ext uri="{FF2B5EF4-FFF2-40B4-BE49-F238E27FC236}">
                <a16:creationId xmlns:a16="http://schemas.microsoft.com/office/drawing/2014/main" id="{4E02FF8E-25F4-0DCF-EA0A-C92E5E66D9EA}"/>
              </a:ext>
            </a:extLst>
          </p:cNvPr>
          <p:cNvSpPr/>
          <p:nvPr/>
        </p:nvSpPr>
        <p:spPr>
          <a:xfrm>
            <a:off x="203200" y="2815072"/>
            <a:ext cx="11750040" cy="2052655"/>
          </a:xfrm>
          <a:prstGeom prst="rect">
            <a:avLst/>
          </a:prstGeom>
          <a:solidFill>
            <a:schemeClr val="bg1">
              <a:lumMod val="85000"/>
            </a:schemeClr>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正方形/長方形 3">
            <a:extLst>
              <a:ext uri="{FF2B5EF4-FFF2-40B4-BE49-F238E27FC236}">
                <a16:creationId xmlns:a16="http://schemas.microsoft.com/office/drawing/2014/main" id="{9FB41C9F-BF73-5DFA-AC48-0C689EB290A0}"/>
              </a:ext>
            </a:extLst>
          </p:cNvPr>
          <p:cNvSpPr/>
          <p:nvPr/>
        </p:nvSpPr>
        <p:spPr>
          <a:xfrm>
            <a:off x="0" y="0"/>
            <a:ext cx="12192000" cy="795307"/>
          </a:xfrm>
          <a:prstGeom prst="rect">
            <a:avLst/>
          </a:prstGeom>
          <a:solidFill>
            <a:srgbClr val="1A3A5C"/>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dirty="0"/>
          </a:p>
        </p:txBody>
      </p:sp>
      <p:sp>
        <p:nvSpPr>
          <p:cNvPr id="2" name="テキスト ボックス 1">
            <a:extLst>
              <a:ext uri="{FF2B5EF4-FFF2-40B4-BE49-F238E27FC236}">
                <a16:creationId xmlns:a16="http://schemas.microsoft.com/office/drawing/2014/main" id="{3DEE7B4A-52FD-C40D-0608-9C49F9143955}"/>
              </a:ext>
            </a:extLst>
          </p:cNvPr>
          <p:cNvSpPr txBox="1"/>
          <p:nvPr/>
        </p:nvSpPr>
        <p:spPr>
          <a:xfrm>
            <a:off x="111470" y="39770"/>
            <a:ext cx="10451592" cy="1323439"/>
          </a:xfrm>
          <a:prstGeom prst="rect">
            <a:avLst/>
          </a:prstGeom>
          <a:noFill/>
        </p:spPr>
        <p:txBody>
          <a:bodyPr wrap="square" rtlCol="0">
            <a:spAutoFit/>
          </a:bodyPr>
          <a:lstStyle/>
          <a:p>
            <a:r>
              <a:rPr lang="en-US" altLang="ja-JP" sz="4000" kern="100" dirty="0">
                <a:solidFill>
                  <a:schemeClr val="bg1"/>
                </a:solidFill>
                <a:latin typeface="Arial" panose="020B0604020202020204" pitchFamily="34" charset="0"/>
                <a:ea typeface="游明朝" panose="02020400000000000000" pitchFamily="18" charset="-128"/>
                <a:cs typeface="Arial" panose="020B0604020202020204" pitchFamily="34" charset="0"/>
              </a:rPr>
              <a:t>Methods</a:t>
            </a:r>
            <a:r>
              <a:rPr lang="ja-JP" altLang="en-US" sz="4000" kern="100" dirty="0">
                <a:solidFill>
                  <a:schemeClr val="bg1"/>
                </a:solidFill>
                <a:latin typeface="Arial" panose="020B0604020202020204" pitchFamily="34" charset="0"/>
                <a:ea typeface="游明朝" panose="02020400000000000000" pitchFamily="18" charset="-128"/>
                <a:cs typeface="Arial" panose="020B0604020202020204" pitchFamily="34" charset="0"/>
              </a:rPr>
              <a:t>　</a:t>
            </a:r>
            <a:r>
              <a:rPr lang="en-US" altLang="ja-JP" sz="4000" kern="100" dirty="0">
                <a:solidFill>
                  <a:schemeClr val="bg1"/>
                </a:solidFill>
                <a:latin typeface="Arial" panose="020B0604020202020204" pitchFamily="34" charset="0"/>
                <a:ea typeface="游明朝" panose="02020400000000000000" pitchFamily="18" charset="-128"/>
                <a:cs typeface="Arial" panose="020B0604020202020204" pitchFamily="34" charset="0"/>
              </a:rPr>
              <a:t>―</a:t>
            </a:r>
            <a:r>
              <a:rPr lang="en-US" altLang="ja-JP" sz="4000" dirty="0">
                <a:solidFill>
                  <a:schemeClr val="bg1"/>
                </a:solidFill>
                <a:latin typeface="Arial" panose="020B0604020202020204" pitchFamily="34" charset="0"/>
                <a:cs typeface="Arial" panose="020B0604020202020204" pitchFamily="34" charset="0"/>
              </a:rPr>
              <a:t>Scenario setting―</a:t>
            </a:r>
            <a:endParaRPr lang="ja-JP" altLang="en-US" sz="4000" dirty="0">
              <a:solidFill>
                <a:schemeClr val="bg1"/>
              </a:solidFill>
              <a:latin typeface="Arial" panose="020B0604020202020204" pitchFamily="34" charset="0"/>
              <a:cs typeface="Arial" panose="020B0604020202020204" pitchFamily="34" charset="0"/>
            </a:endParaRPr>
          </a:p>
          <a:p>
            <a:endParaRPr kumimoji="1" lang="ja-JP" altLang="en-US" sz="4000" dirty="0">
              <a:solidFill>
                <a:schemeClr val="bg1"/>
              </a:solidFill>
              <a:latin typeface="Arial" panose="020B0604020202020204" pitchFamily="34" charset="0"/>
              <a:cs typeface="Arial" panose="020B0604020202020204" pitchFamily="34" charset="0"/>
            </a:endParaRPr>
          </a:p>
        </p:txBody>
      </p:sp>
      <p:sp>
        <p:nvSpPr>
          <p:cNvPr id="3" name="テキスト ボックス 2">
            <a:extLst>
              <a:ext uri="{FF2B5EF4-FFF2-40B4-BE49-F238E27FC236}">
                <a16:creationId xmlns:a16="http://schemas.microsoft.com/office/drawing/2014/main" id="{0613F885-35DD-D318-DB52-56EEC3988279}"/>
              </a:ext>
            </a:extLst>
          </p:cNvPr>
          <p:cNvSpPr txBox="1"/>
          <p:nvPr/>
        </p:nvSpPr>
        <p:spPr>
          <a:xfrm>
            <a:off x="11505692" y="127026"/>
            <a:ext cx="917448" cy="584775"/>
          </a:xfrm>
          <a:prstGeom prst="rect">
            <a:avLst/>
          </a:prstGeom>
          <a:noFill/>
        </p:spPr>
        <p:txBody>
          <a:bodyPr wrap="square" rtlCol="0">
            <a:spAutoFit/>
          </a:bodyPr>
          <a:lstStyle/>
          <a:p>
            <a:r>
              <a:rPr kumimoji="1" lang="en-US" altLang="ja-JP" sz="3200" dirty="0">
                <a:solidFill>
                  <a:schemeClr val="bg1"/>
                </a:solidFill>
                <a:latin typeface="Arial" panose="020B0604020202020204" pitchFamily="34" charset="0"/>
                <a:cs typeface="Arial" panose="020B0604020202020204" pitchFamily="34" charset="0"/>
              </a:rPr>
              <a:t>16</a:t>
            </a:r>
            <a:endParaRPr kumimoji="1" lang="ja-JP" altLang="en-US" sz="3200" dirty="0">
              <a:solidFill>
                <a:schemeClr val="bg1"/>
              </a:solidFill>
              <a:latin typeface="Arial" panose="020B0604020202020204" pitchFamily="34" charset="0"/>
              <a:cs typeface="Arial" panose="020B0604020202020204" pitchFamily="34" charset="0"/>
            </a:endParaRPr>
          </a:p>
        </p:txBody>
      </p:sp>
      <p:sp>
        <p:nvSpPr>
          <p:cNvPr id="11" name="テキスト ボックス 10">
            <a:extLst>
              <a:ext uri="{FF2B5EF4-FFF2-40B4-BE49-F238E27FC236}">
                <a16:creationId xmlns:a16="http://schemas.microsoft.com/office/drawing/2014/main" id="{813ADDC1-B00A-02C6-F713-C61C0A78BB8B}"/>
              </a:ext>
            </a:extLst>
          </p:cNvPr>
          <p:cNvSpPr txBox="1"/>
          <p:nvPr/>
        </p:nvSpPr>
        <p:spPr>
          <a:xfrm>
            <a:off x="4728972" y="10109216"/>
            <a:ext cx="5175504" cy="369332"/>
          </a:xfrm>
          <a:prstGeom prst="rect">
            <a:avLst/>
          </a:prstGeom>
          <a:noFill/>
        </p:spPr>
        <p:txBody>
          <a:bodyPr wrap="square" rtlCol="0">
            <a:spAutoFit/>
          </a:bodyPr>
          <a:lstStyle/>
          <a:p>
            <a:endParaRPr kumimoji="1" lang="ja-JP" altLang="en-US" dirty="0"/>
          </a:p>
        </p:txBody>
      </p:sp>
      <p:sp>
        <p:nvSpPr>
          <p:cNvPr id="9" name="テキスト ボックス 8">
            <a:extLst>
              <a:ext uri="{FF2B5EF4-FFF2-40B4-BE49-F238E27FC236}">
                <a16:creationId xmlns:a16="http://schemas.microsoft.com/office/drawing/2014/main" id="{9D091C20-4B32-A986-6671-AE01C4CE04B8}"/>
              </a:ext>
            </a:extLst>
          </p:cNvPr>
          <p:cNvSpPr txBox="1"/>
          <p:nvPr/>
        </p:nvSpPr>
        <p:spPr>
          <a:xfrm>
            <a:off x="54392" y="2083187"/>
            <a:ext cx="12840334" cy="584775"/>
          </a:xfrm>
          <a:prstGeom prst="rect">
            <a:avLst/>
          </a:prstGeom>
          <a:noFill/>
        </p:spPr>
        <p:txBody>
          <a:bodyPr wrap="square">
            <a:spAutoFit/>
          </a:bodyPr>
          <a:lstStyle/>
          <a:p>
            <a:r>
              <a:rPr lang="ja-JP" altLang="en-US" sz="3200" b="1" dirty="0">
                <a:latin typeface="Arial" panose="020B0604020202020204" pitchFamily="34" charset="0"/>
                <a:cs typeface="Arial" panose="020B0604020202020204" pitchFamily="34" charset="0"/>
              </a:rPr>
              <a:t>⑷ </a:t>
            </a:r>
            <a:r>
              <a:rPr lang="en-US" altLang="ja-JP" sz="3200" b="1" dirty="0">
                <a:latin typeface="Arial" panose="020B0604020202020204" pitchFamily="34" charset="0"/>
                <a:cs typeface="Arial" panose="020B0604020202020204" pitchFamily="34" charset="0"/>
              </a:rPr>
              <a:t>Scenario</a:t>
            </a:r>
            <a:r>
              <a:rPr lang="ja-JP" altLang="en-US" sz="3200" b="1" dirty="0">
                <a:latin typeface="Arial" panose="020B0604020202020204" pitchFamily="34" charset="0"/>
                <a:cs typeface="Arial" panose="020B0604020202020204" pitchFamily="34" charset="0"/>
              </a:rPr>
              <a:t>ー</a:t>
            </a:r>
            <a:r>
              <a:rPr lang="en-US" altLang="ja-JP" sz="3200" b="1" dirty="0">
                <a:latin typeface="Arial" panose="020B0604020202020204" pitchFamily="34" charset="0"/>
                <a:cs typeface="Arial" panose="020B0604020202020204" pitchFamily="34" charset="0"/>
              </a:rPr>
              <a:t>Final demand decoupling from China</a:t>
            </a:r>
            <a:r>
              <a:rPr lang="en-US" altLang="ja-JP" sz="3200" b="1" kern="100" dirty="0">
                <a:effectLst/>
                <a:latin typeface="Arial" panose="020B0604020202020204" pitchFamily="34" charset="0"/>
                <a:ea typeface="游明朝" panose="02020400000000000000" pitchFamily="18" charset="-128"/>
                <a:cs typeface="Arial" panose="020B0604020202020204" pitchFamily="34" charset="0"/>
              </a:rPr>
              <a:t> </a:t>
            </a:r>
            <a:endParaRPr lang="ja-JP" altLang="ja-JP" sz="3200" b="1" kern="100" dirty="0">
              <a:effectLst/>
              <a:latin typeface="Arial" panose="020B0604020202020204" pitchFamily="34" charset="0"/>
              <a:ea typeface="游明朝" panose="02020400000000000000" pitchFamily="18" charset="-128"/>
              <a:cs typeface="Arial" panose="020B0604020202020204" pitchFamily="34" charset="0"/>
            </a:endParaRPr>
          </a:p>
        </p:txBody>
      </p:sp>
      <p:sp>
        <p:nvSpPr>
          <p:cNvPr id="7" name="テキスト ボックス 6">
            <a:extLst>
              <a:ext uri="{FF2B5EF4-FFF2-40B4-BE49-F238E27FC236}">
                <a16:creationId xmlns:a16="http://schemas.microsoft.com/office/drawing/2014/main" id="{86529D01-7C73-31D5-146A-5EA8FDC508D1}"/>
              </a:ext>
            </a:extLst>
          </p:cNvPr>
          <p:cNvSpPr txBox="1"/>
          <p:nvPr/>
        </p:nvSpPr>
        <p:spPr>
          <a:xfrm>
            <a:off x="203200" y="952818"/>
            <a:ext cx="6659592" cy="954107"/>
          </a:xfrm>
          <a:prstGeom prst="rect">
            <a:avLst/>
          </a:prstGeom>
          <a:solidFill>
            <a:srgbClr val="FFC000"/>
          </a:solidFill>
          <a:ln w="38100">
            <a:solidFill>
              <a:schemeClr val="tx1"/>
            </a:solidFill>
          </a:ln>
        </p:spPr>
        <p:txBody>
          <a:bodyPr wrap="square">
            <a:spAutoFit/>
          </a:bodyPr>
          <a:lstStyle/>
          <a:p>
            <a:r>
              <a:rPr lang="en-US" altLang="ja-JP" sz="2800" dirty="0">
                <a:latin typeface="Arial" panose="020B0604020202020204" pitchFamily="34" charset="0"/>
                <a:cs typeface="Arial" panose="020B0604020202020204" pitchFamily="34" charset="0"/>
              </a:rPr>
              <a:t>Manipulating the final demand vector (f), </a:t>
            </a:r>
          </a:p>
          <a:p>
            <a:r>
              <a:rPr lang="en-US" altLang="ja-JP" sz="2800" dirty="0">
                <a:latin typeface="Arial" panose="020B0604020202020204" pitchFamily="34" charset="0"/>
                <a:cs typeface="Arial" panose="020B0604020202020204" pitchFamily="34" charset="0"/>
              </a:rPr>
              <a:t>shifting the origin of final goods imports</a:t>
            </a:r>
            <a:endParaRPr lang="ja-JP" altLang="en-US" sz="28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1" name="テキスト ボックス 20">
                <a:extLst>
                  <a:ext uri="{FF2B5EF4-FFF2-40B4-BE49-F238E27FC236}">
                    <a16:creationId xmlns:a16="http://schemas.microsoft.com/office/drawing/2014/main" id="{0FB4E703-0AD8-C558-7568-9680D859D51F}"/>
                  </a:ext>
                </a:extLst>
              </p:cNvPr>
              <p:cNvSpPr txBox="1"/>
              <p:nvPr/>
            </p:nvSpPr>
            <p:spPr>
              <a:xfrm>
                <a:off x="2086066" y="2942535"/>
                <a:ext cx="6502400" cy="1993559"/>
              </a:xfrm>
              <a:prstGeom prst="rect">
                <a:avLst/>
              </a:prstGeom>
              <a:noFill/>
            </p:spPr>
            <p:txBody>
              <a:bodyPr wrap="square">
                <a:spAutoFit/>
              </a:bodyPr>
              <a:lstStyle/>
              <a:p>
                <a:pPr algn="ctr">
                  <a:spcAft>
                    <a:spcPts val="800"/>
                  </a:spcAft>
                  <a:buNone/>
                </a:pPr>
                <a14:m>
                  <m:oMath xmlns:m="http://schemas.openxmlformats.org/officeDocument/2006/math">
                    <m:eqArr>
                      <m:eqArrPr>
                        <m:ctrlPr>
                          <a:rPr lang="ja-JP" altLang="ja-JP" sz="2400" i="1" kern="100" smtClean="0">
                            <a:effectLst/>
                            <a:latin typeface="Cambria Math" panose="02040503050406030204" pitchFamily="18" charset="0"/>
                            <a:ea typeface="Cambria Math" panose="02040503050406030204" pitchFamily="18" charset="0"/>
                            <a:cs typeface="Times New Roman" panose="02020603050405020304" pitchFamily="18" charset="0"/>
                          </a:rPr>
                        </m:ctrlPr>
                      </m:eqArrPr>
                      <m:e>
                        <m:sSubSup>
                          <m:sSubSupPr>
                            <m:ctrlPr>
                              <a:rPr lang="ja-JP" altLang="ja-JP" sz="2400" i="1" kern="100">
                                <a:effectLst/>
                                <a:latin typeface="Cambria Math" panose="02040503050406030204" pitchFamily="18" charset="0"/>
                                <a:ea typeface="Cambria Math" panose="02040503050406030204" pitchFamily="18" charset="0"/>
                                <a:cs typeface="Times New Roman" panose="02020603050405020304" pitchFamily="18" charset="0"/>
                              </a:rPr>
                            </m:ctrlPr>
                          </m:sSubSupPr>
                          <m:e>
                            <m:acc>
                              <m:accPr>
                                <m:chr m:val="ˉ"/>
                                <m:ctrlPr>
                                  <a:rPr lang="ja-JP" altLang="ja-JP" sz="2400" b="1" i="1" kern="100">
                                    <a:effectLst/>
                                    <a:latin typeface="Cambria Math" panose="02040503050406030204" pitchFamily="18" charset="0"/>
                                    <a:ea typeface="Cambria Math" panose="02040503050406030204" pitchFamily="18" charset="0"/>
                                    <a:cs typeface="Times New Roman" panose="02020603050405020304" pitchFamily="18" charset="0"/>
                                  </a:rPr>
                                </m:ctrlPr>
                              </m:accPr>
                              <m:e>
                                <m:r>
                                  <a:rPr lang="en-US" altLang="ja-JP" sz="2400" b="1" i="0" kern="100">
                                    <a:effectLst/>
                                    <a:latin typeface="Cambria Math" panose="02040503050406030204" pitchFamily="18" charset="0"/>
                                    <a:ea typeface="游明朝" panose="02020400000000000000" pitchFamily="18" charset="-128"/>
                                    <a:cs typeface="Times New Roman" panose="02020603050405020304" pitchFamily="18" charset="0"/>
                                  </a:rPr>
                                  <m:t>𝐟</m:t>
                                </m:r>
                              </m:e>
                            </m:acc>
                          </m:e>
                          <m:sub>
                            <m:r>
                              <a:rPr lang="en-US" altLang="ja-JP" sz="2400" b="0" i="1" kern="100">
                                <a:effectLst/>
                                <a:latin typeface="Cambria Math" panose="02040503050406030204" pitchFamily="18" charset="0"/>
                                <a:ea typeface="游明朝" panose="02020400000000000000" pitchFamily="18" charset="-128"/>
                                <a:cs typeface="Times New Roman" panose="02020603050405020304" pitchFamily="18" charset="0"/>
                              </a:rPr>
                              <m:t>𝑡𝑒𝑥𝑡𝑖𝑙𝑒</m:t>
                            </m:r>
                          </m:sub>
                          <m:sup>
                            <m:r>
                              <a:rPr lang="en-US" altLang="ja-JP" sz="2400" b="0" i="1" kern="100" smtClean="0">
                                <a:effectLst/>
                                <a:latin typeface="Cambria Math" panose="02040503050406030204" pitchFamily="18" charset="0"/>
                                <a:ea typeface="游明朝" panose="02020400000000000000" pitchFamily="18" charset="-128"/>
                                <a:cs typeface="Times New Roman" panose="02020603050405020304" pitchFamily="18" charset="0"/>
                              </a:rPr>
                              <m:t>𝑃𝑅𝐶</m:t>
                            </m:r>
                            <m:r>
                              <a:rPr lang="en-US" altLang="ja-JP" sz="2400" b="0" i="1" kern="100" smtClean="0">
                                <a:effectLst/>
                                <a:latin typeface="Cambria Math" panose="02040503050406030204" pitchFamily="18" charset="0"/>
                                <a:ea typeface="游明朝" panose="02020400000000000000" pitchFamily="18" charset="-128"/>
                                <a:cs typeface="Times New Roman" panose="02020603050405020304" pitchFamily="18" charset="0"/>
                              </a:rPr>
                              <m:t>,</m:t>
                            </m:r>
                            <m:r>
                              <a:rPr lang="en-US" altLang="ja-JP" sz="2400" b="0" i="1" kern="100" smtClean="0">
                                <a:effectLst/>
                                <a:latin typeface="Cambria Math" panose="02040503050406030204" pitchFamily="18" charset="0"/>
                                <a:ea typeface="游明朝" panose="02020400000000000000" pitchFamily="18" charset="-128"/>
                                <a:cs typeface="Times New Roman" panose="02020603050405020304" pitchFamily="18" charset="0"/>
                              </a:rPr>
                              <m:t>𝐽𝑃𝑁</m:t>
                            </m:r>
                          </m:sup>
                        </m:sSubSup>
                        <m:r>
                          <a:rPr lang="en-US" altLang="ja-JP" sz="2400" b="0" i="1" kern="100">
                            <a:effectLst/>
                            <a:latin typeface="Cambria Math" panose="02040503050406030204" pitchFamily="18" charset="0"/>
                            <a:ea typeface="游明朝" panose="02020400000000000000" pitchFamily="18" charset="-128"/>
                            <a:cs typeface="Times New Roman" panose="02020603050405020304" pitchFamily="18" charset="0"/>
                          </a:rPr>
                          <m:t>=0.99×</m:t>
                        </m:r>
                        <m:sSubSup>
                          <m:sSubSupPr>
                            <m:ctrlPr>
                              <a:rPr lang="ja-JP" altLang="ja-JP" sz="2400" i="1" kern="100">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ja-JP" sz="2400" b="1" i="0" kern="100">
                                <a:effectLst/>
                                <a:latin typeface="Cambria Math" panose="02040503050406030204" pitchFamily="18" charset="0"/>
                                <a:ea typeface="游明朝" panose="02020400000000000000" pitchFamily="18" charset="-128"/>
                                <a:cs typeface="Times New Roman" panose="02020603050405020304" pitchFamily="18" charset="0"/>
                              </a:rPr>
                              <m:t>𝐟</m:t>
                            </m:r>
                          </m:e>
                          <m:sub>
                            <m:r>
                              <a:rPr lang="en-US" altLang="ja-JP" sz="2400" b="0" i="1" kern="100">
                                <a:effectLst/>
                                <a:latin typeface="Cambria Math" panose="02040503050406030204" pitchFamily="18" charset="0"/>
                                <a:ea typeface="游明朝" panose="02020400000000000000" pitchFamily="18" charset="-128"/>
                                <a:cs typeface="Times New Roman" panose="02020603050405020304" pitchFamily="18" charset="0"/>
                              </a:rPr>
                              <m:t>𝑡𝑒𝑥𝑡𝑖𝑙𝑒</m:t>
                            </m:r>
                          </m:sub>
                          <m:sup>
                            <m:r>
                              <a:rPr lang="en-US" altLang="ja-JP" sz="2400" b="0" i="1" kern="100" smtClean="0">
                                <a:effectLst/>
                                <a:latin typeface="Cambria Math" panose="02040503050406030204" pitchFamily="18" charset="0"/>
                                <a:ea typeface="游明朝" panose="02020400000000000000" pitchFamily="18" charset="-128"/>
                                <a:cs typeface="Times New Roman" panose="02020603050405020304" pitchFamily="18" charset="0"/>
                              </a:rPr>
                              <m:t>𝑃𝑅𝐶</m:t>
                            </m:r>
                            <m:r>
                              <a:rPr lang="en-US" altLang="ja-JP" sz="2400" b="0" i="1" kern="100" smtClean="0">
                                <a:effectLst/>
                                <a:latin typeface="Cambria Math" panose="02040503050406030204" pitchFamily="18" charset="0"/>
                                <a:ea typeface="游明朝" panose="02020400000000000000" pitchFamily="18" charset="-128"/>
                                <a:cs typeface="Times New Roman" panose="02020603050405020304" pitchFamily="18" charset="0"/>
                              </a:rPr>
                              <m:t>,</m:t>
                            </m:r>
                            <m:r>
                              <a:rPr lang="en-US" altLang="ja-JP" sz="2400" b="0" i="1" kern="100" smtClean="0">
                                <a:effectLst/>
                                <a:latin typeface="Cambria Math" panose="02040503050406030204" pitchFamily="18" charset="0"/>
                                <a:ea typeface="游明朝" panose="02020400000000000000" pitchFamily="18" charset="-128"/>
                                <a:cs typeface="Times New Roman" panose="02020603050405020304" pitchFamily="18" charset="0"/>
                              </a:rPr>
                              <m:t>𝐽𝑃𝑁</m:t>
                            </m:r>
                          </m:sup>
                        </m:sSubSup>
                        <m:r>
                          <a:rPr lang="en-US" altLang="ja-JP" sz="2400" b="0" i="1" kern="100">
                            <a:effectLst/>
                            <a:latin typeface="Cambria Math" panose="02040503050406030204" pitchFamily="18" charset="0"/>
                            <a:ea typeface="游明朝" panose="02020400000000000000" pitchFamily="18" charset="-128"/>
                            <a:cs typeface="Times New Roman" panose="02020603050405020304" pitchFamily="18" charset="0"/>
                          </a:rPr>
                          <m:t>#</m:t>
                        </m:r>
                      </m:e>
                    </m:eqArr>
                  </m:oMath>
                </a14:m>
                <a:r>
                  <a:rPr lang="en-US" altLang="ja-JP" sz="2400" kern="100" dirty="0">
                    <a:effectLst/>
                    <a:latin typeface="Cambria" panose="02040503050406030204" pitchFamily="18" charset="0"/>
                    <a:ea typeface="游明朝" panose="02020400000000000000" pitchFamily="18" charset="-128"/>
                    <a:cs typeface="Times New Roman" panose="02020603050405020304" pitchFamily="18" charset="0"/>
                  </a:rPr>
                  <a:t> </a:t>
                </a:r>
                <a:endParaRPr lang="ja-JP" altLang="ja-JP" sz="24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ctr">
                  <a:spcAft>
                    <a:spcPts val="800"/>
                  </a:spcAft>
                  <a:buNone/>
                </a:pPr>
                <a14:m>
                  <m:oMathPara xmlns:m="http://schemas.openxmlformats.org/officeDocument/2006/math">
                    <m:oMathParaPr>
                      <m:jc m:val="centerGroup"/>
                    </m:oMathParaPr>
                    <m:oMath xmlns:m="http://schemas.openxmlformats.org/officeDocument/2006/math">
                      <m:eqArr>
                        <m:eqArrPr>
                          <m:ctrlPr>
                            <a:rPr lang="ja-JP" altLang="ja-JP" sz="2400" i="1" kern="100">
                              <a:effectLst/>
                              <a:latin typeface="Cambria Math" panose="02040503050406030204" pitchFamily="18" charset="0"/>
                              <a:ea typeface="Cambria Math" panose="02040503050406030204" pitchFamily="18" charset="0"/>
                              <a:cs typeface="Times New Roman" panose="02020603050405020304" pitchFamily="18" charset="0"/>
                            </a:rPr>
                          </m:ctrlPr>
                        </m:eqArrPr>
                        <m:e>
                          <m:sSubSup>
                            <m:sSubSupPr>
                              <m:ctrlPr>
                                <a:rPr lang="ja-JP" altLang="ja-JP" sz="2400" i="1" kern="100">
                                  <a:effectLst/>
                                  <a:latin typeface="Cambria Math" panose="02040503050406030204" pitchFamily="18" charset="0"/>
                                  <a:ea typeface="Cambria Math" panose="02040503050406030204" pitchFamily="18" charset="0"/>
                                  <a:cs typeface="Times New Roman" panose="02020603050405020304" pitchFamily="18" charset="0"/>
                                </a:rPr>
                              </m:ctrlPr>
                            </m:sSubSupPr>
                            <m:e>
                              <m:acc>
                                <m:accPr>
                                  <m:chr m:val="ˉ"/>
                                  <m:ctrlPr>
                                    <a:rPr lang="ja-JP" altLang="ja-JP" sz="2400" b="1" i="1" kern="100">
                                      <a:effectLst/>
                                      <a:latin typeface="Cambria Math" panose="02040503050406030204" pitchFamily="18" charset="0"/>
                                      <a:ea typeface="Cambria Math" panose="02040503050406030204" pitchFamily="18" charset="0"/>
                                      <a:cs typeface="Times New Roman" panose="02020603050405020304" pitchFamily="18" charset="0"/>
                                    </a:rPr>
                                  </m:ctrlPr>
                                </m:accPr>
                                <m:e>
                                  <m:r>
                                    <a:rPr lang="en-US" altLang="ja-JP" sz="2400" b="1" i="0" kern="100">
                                      <a:effectLst/>
                                      <a:latin typeface="Cambria Math" panose="02040503050406030204" pitchFamily="18" charset="0"/>
                                      <a:ea typeface="游明朝" panose="02020400000000000000" pitchFamily="18" charset="-128"/>
                                      <a:cs typeface="Times New Roman" panose="02020603050405020304" pitchFamily="18" charset="0"/>
                                    </a:rPr>
                                    <m:t>𝐟</m:t>
                                  </m:r>
                                </m:e>
                              </m:acc>
                            </m:e>
                            <m:sub>
                              <m:r>
                                <a:rPr lang="en-US" altLang="ja-JP" sz="2400" b="0" i="1" kern="100">
                                  <a:effectLst/>
                                  <a:latin typeface="Cambria Math" panose="02040503050406030204" pitchFamily="18" charset="0"/>
                                  <a:ea typeface="游明朝" panose="02020400000000000000" pitchFamily="18" charset="-128"/>
                                  <a:cs typeface="Times New Roman" panose="02020603050405020304" pitchFamily="18" charset="0"/>
                                </a:rPr>
                                <m:t>𝑡𝑒𝑥𝑡𝑖𝑙𝑒</m:t>
                              </m:r>
                            </m:sub>
                            <m:sup>
                              <m:r>
                                <a:rPr lang="en-US" altLang="ja-JP" sz="2400" b="0" i="1" kern="100">
                                  <a:effectLst/>
                                  <a:latin typeface="Cambria Math" panose="02040503050406030204" pitchFamily="18" charset="0"/>
                                  <a:ea typeface="游明朝" panose="02020400000000000000" pitchFamily="18" charset="-128"/>
                                  <a:cs typeface="Times New Roman" panose="02020603050405020304" pitchFamily="18" charset="0"/>
                                </a:rPr>
                                <m:t>𝑟</m:t>
                              </m:r>
                              <m:r>
                                <a:rPr lang="en-US" altLang="ja-JP" sz="2400" b="0" i="1" kern="100">
                                  <a:effectLst/>
                                  <a:latin typeface="Cambria Math" panose="02040503050406030204" pitchFamily="18" charset="0"/>
                                  <a:ea typeface="游明朝" panose="02020400000000000000" pitchFamily="18" charset="-128"/>
                                  <a:cs typeface="Times New Roman" panose="02020603050405020304" pitchFamily="18" charset="0"/>
                                </a:rPr>
                                <m:t>,</m:t>
                              </m:r>
                              <m:r>
                                <a:rPr lang="en-US" altLang="ja-JP" sz="2400" b="0" i="1" kern="100">
                                  <a:effectLst/>
                                  <a:latin typeface="Cambria Math" panose="02040503050406030204" pitchFamily="18" charset="0"/>
                                  <a:ea typeface="游明朝" panose="02020400000000000000" pitchFamily="18" charset="-128"/>
                                  <a:cs typeface="Times New Roman" panose="02020603050405020304" pitchFamily="18" charset="0"/>
                                </a:rPr>
                                <m:t>𝐽𝑃𝑁</m:t>
                              </m:r>
                            </m:sup>
                          </m:sSubSup>
                          <m:r>
                            <a:rPr lang="en-US" altLang="ja-JP" sz="2400" b="0" i="1" kern="100">
                              <a:effectLst/>
                              <a:latin typeface="Cambria Math" panose="02040503050406030204" pitchFamily="18" charset="0"/>
                              <a:ea typeface="游明朝" panose="02020400000000000000" pitchFamily="18" charset="-128"/>
                              <a:cs typeface="Times New Roman" panose="02020603050405020304" pitchFamily="18" charset="0"/>
                            </a:rPr>
                            <m:t>=</m:t>
                          </m:r>
                          <m:sSubSup>
                            <m:sSubSupPr>
                              <m:ctrlPr>
                                <a:rPr lang="ja-JP" altLang="ja-JP" sz="2400" i="1" kern="100">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ja-JP" sz="2400" b="1" i="0" kern="100">
                                  <a:effectLst/>
                                  <a:latin typeface="Cambria Math" panose="02040503050406030204" pitchFamily="18" charset="0"/>
                                  <a:ea typeface="游明朝" panose="02020400000000000000" pitchFamily="18" charset="-128"/>
                                  <a:cs typeface="Times New Roman" panose="02020603050405020304" pitchFamily="18" charset="0"/>
                                </a:rPr>
                                <m:t>𝐟</m:t>
                              </m:r>
                            </m:e>
                            <m:sub>
                              <m:r>
                                <a:rPr lang="en-US" altLang="ja-JP" sz="2400" b="0" i="1" kern="100">
                                  <a:effectLst/>
                                  <a:latin typeface="Cambria Math" panose="02040503050406030204" pitchFamily="18" charset="0"/>
                                  <a:ea typeface="游明朝" panose="02020400000000000000" pitchFamily="18" charset="-128"/>
                                  <a:cs typeface="Times New Roman" panose="02020603050405020304" pitchFamily="18" charset="0"/>
                                </a:rPr>
                                <m:t>𝑡𝑒𝑥𝑡𝑖𝑙𝑒</m:t>
                              </m:r>
                            </m:sub>
                            <m:sup>
                              <m:r>
                                <a:rPr lang="en-US" altLang="ja-JP" sz="2400" b="0" i="1" kern="100">
                                  <a:effectLst/>
                                  <a:latin typeface="Cambria Math" panose="02040503050406030204" pitchFamily="18" charset="0"/>
                                  <a:ea typeface="游明朝" panose="02020400000000000000" pitchFamily="18" charset="-128"/>
                                  <a:cs typeface="Times New Roman" panose="02020603050405020304" pitchFamily="18" charset="0"/>
                                </a:rPr>
                                <m:t>𝑟</m:t>
                              </m:r>
                              <m:r>
                                <a:rPr lang="en-US" altLang="ja-JP" sz="2400" b="0" i="1" kern="100">
                                  <a:effectLst/>
                                  <a:latin typeface="Cambria Math" panose="02040503050406030204" pitchFamily="18" charset="0"/>
                                  <a:ea typeface="游明朝" panose="02020400000000000000" pitchFamily="18" charset="-128"/>
                                  <a:cs typeface="Times New Roman" panose="02020603050405020304" pitchFamily="18" charset="0"/>
                                </a:rPr>
                                <m:t>,</m:t>
                              </m:r>
                              <m:r>
                                <a:rPr lang="en-US" altLang="ja-JP" sz="2400" b="0" i="1" kern="100">
                                  <a:effectLst/>
                                  <a:latin typeface="Cambria Math" panose="02040503050406030204" pitchFamily="18" charset="0"/>
                                  <a:ea typeface="游明朝" panose="02020400000000000000" pitchFamily="18" charset="-128"/>
                                  <a:cs typeface="Times New Roman" panose="02020603050405020304" pitchFamily="18" charset="0"/>
                                </a:rPr>
                                <m:t>𝐽𝑃𝑁</m:t>
                              </m:r>
                            </m:sup>
                          </m:sSubSup>
                          <m:r>
                            <a:rPr lang="en-US" altLang="ja-JP" sz="2400" b="0" i="1" kern="100">
                              <a:effectLst/>
                              <a:latin typeface="Cambria Math" panose="02040503050406030204" pitchFamily="18" charset="0"/>
                              <a:ea typeface="游明朝" panose="02020400000000000000" pitchFamily="18" charset="-128"/>
                              <a:cs typeface="Times New Roman" panose="02020603050405020304" pitchFamily="18" charset="0"/>
                            </a:rPr>
                            <m:t>+</m:t>
                          </m:r>
                          <m:d>
                            <m:dPr>
                              <m:ctrlPr>
                                <a:rPr lang="ja-JP" altLang="ja-JP" sz="2400" i="1" kern="100">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ja-JP" sz="2400" b="0" i="1" kern="100">
                                  <a:effectLst/>
                                  <a:latin typeface="Cambria Math" panose="02040503050406030204" pitchFamily="18" charset="0"/>
                                  <a:ea typeface="游明朝" panose="02020400000000000000" pitchFamily="18" charset="-128"/>
                                  <a:cs typeface="Times New Roman" panose="02020603050405020304" pitchFamily="18" charset="0"/>
                                </a:rPr>
                                <m:t>0.01×</m:t>
                              </m:r>
                              <m:sSubSup>
                                <m:sSubSupPr>
                                  <m:ctrlPr>
                                    <a:rPr lang="ja-JP" altLang="ja-JP" sz="2400" i="1" kern="100">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ja-JP" sz="2400" b="1" i="0" kern="100">
                                      <a:effectLst/>
                                      <a:latin typeface="Cambria Math" panose="02040503050406030204" pitchFamily="18" charset="0"/>
                                      <a:ea typeface="游明朝" panose="02020400000000000000" pitchFamily="18" charset="-128"/>
                                      <a:cs typeface="Times New Roman" panose="02020603050405020304" pitchFamily="18" charset="0"/>
                                    </a:rPr>
                                    <m:t>𝐟</m:t>
                                  </m:r>
                                </m:e>
                                <m:sub>
                                  <m:r>
                                    <a:rPr lang="en-US" altLang="ja-JP" sz="2400" b="0" i="1" kern="100">
                                      <a:effectLst/>
                                      <a:latin typeface="Cambria Math" panose="02040503050406030204" pitchFamily="18" charset="0"/>
                                      <a:ea typeface="游明朝" panose="02020400000000000000" pitchFamily="18" charset="-128"/>
                                      <a:cs typeface="Times New Roman" panose="02020603050405020304" pitchFamily="18" charset="0"/>
                                    </a:rPr>
                                    <m:t>𝑡𝑒𝑥𝑡𝑖𝑙𝑒</m:t>
                                  </m:r>
                                </m:sub>
                                <m:sup>
                                  <m:r>
                                    <a:rPr lang="en-US" altLang="ja-JP" sz="2400" b="0" i="1" kern="100" smtClean="0">
                                      <a:effectLst/>
                                      <a:latin typeface="Cambria Math" panose="02040503050406030204" pitchFamily="18" charset="0"/>
                                      <a:ea typeface="游明朝" panose="02020400000000000000" pitchFamily="18" charset="-128"/>
                                      <a:cs typeface="Times New Roman" panose="02020603050405020304" pitchFamily="18" charset="0"/>
                                    </a:rPr>
                                    <m:t>𝑃𝑅𝐶</m:t>
                                  </m:r>
                                  <m:r>
                                    <a:rPr lang="en-US" altLang="ja-JP" sz="2400" b="0" i="1" kern="100" smtClean="0">
                                      <a:effectLst/>
                                      <a:latin typeface="Cambria Math" panose="02040503050406030204" pitchFamily="18" charset="0"/>
                                      <a:ea typeface="游明朝" panose="02020400000000000000" pitchFamily="18" charset="-128"/>
                                      <a:cs typeface="Times New Roman" panose="02020603050405020304" pitchFamily="18" charset="0"/>
                                    </a:rPr>
                                    <m:t>,</m:t>
                                  </m:r>
                                  <m:r>
                                    <a:rPr lang="en-US" altLang="ja-JP" sz="2400" b="0" i="1" kern="100" smtClean="0">
                                      <a:effectLst/>
                                      <a:latin typeface="Cambria Math" panose="02040503050406030204" pitchFamily="18" charset="0"/>
                                      <a:ea typeface="游明朝" panose="02020400000000000000" pitchFamily="18" charset="-128"/>
                                      <a:cs typeface="Times New Roman" panose="02020603050405020304" pitchFamily="18" charset="0"/>
                                    </a:rPr>
                                    <m:t>𝐽𝑃𝑁</m:t>
                                  </m:r>
                                </m:sup>
                              </m:sSubSup>
                            </m:e>
                          </m:d>
                          <m:r>
                            <a:rPr lang="en-US" altLang="ja-JP" sz="2400" b="0" i="1" kern="100">
                              <a:effectLst/>
                              <a:latin typeface="Cambria Math" panose="02040503050406030204" pitchFamily="18" charset="0"/>
                              <a:ea typeface="游明朝" panose="02020400000000000000" pitchFamily="18" charset="-128"/>
                              <a:cs typeface="Times New Roman" panose="02020603050405020304" pitchFamily="18" charset="0"/>
                            </a:rPr>
                            <m:t>×</m:t>
                          </m:r>
                          <m:f>
                            <m:fPr>
                              <m:ctrlPr>
                                <a:rPr lang="ja-JP" altLang="ja-JP" sz="2400" i="1" kern="100">
                                  <a:effectLst/>
                                  <a:latin typeface="Cambria Math" panose="02040503050406030204" pitchFamily="18" charset="0"/>
                                  <a:ea typeface="Cambria Math" panose="02040503050406030204" pitchFamily="18" charset="0"/>
                                  <a:cs typeface="Times New Roman" panose="02020603050405020304" pitchFamily="18" charset="0"/>
                                </a:rPr>
                              </m:ctrlPr>
                            </m:fPr>
                            <m:num>
                              <m:sSubSup>
                                <m:sSubSupPr>
                                  <m:ctrlPr>
                                    <a:rPr lang="ja-JP" altLang="ja-JP" sz="2400" i="1" kern="100">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ja-JP" sz="2400" b="1" i="0" kern="100">
                                      <a:effectLst/>
                                      <a:latin typeface="Cambria Math" panose="02040503050406030204" pitchFamily="18" charset="0"/>
                                      <a:ea typeface="游明朝" panose="02020400000000000000" pitchFamily="18" charset="-128"/>
                                      <a:cs typeface="Times New Roman" panose="02020603050405020304" pitchFamily="18" charset="0"/>
                                    </a:rPr>
                                    <m:t>𝐟</m:t>
                                  </m:r>
                                </m:e>
                                <m:sub>
                                  <m:r>
                                    <a:rPr lang="en-US" altLang="ja-JP" sz="2400" b="0" i="1" kern="100">
                                      <a:effectLst/>
                                      <a:latin typeface="Cambria Math" panose="02040503050406030204" pitchFamily="18" charset="0"/>
                                      <a:ea typeface="游明朝" panose="02020400000000000000" pitchFamily="18" charset="-128"/>
                                      <a:cs typeface="Times New Roman" panose="02020603050405020304" pitchFamily="18" charset="0"/>
                                    </a:rPr>
                                    <m:t>𝑡𝑒𝑥𝑡𝑖𝑙𝑒</m:t>
                                  </m:r>
                                </m:sub>
                                <m:sup>
                                  <m:r>
                                    <a:rPr lang="en-US" altLang="ja-JP" sz="2400" b="0" i="1" kern="100">
                                      <a:effectLst/>
                                      <a:latin typeface="Cambria Math" panose="02040503050406030204" pitchFamily="18" charset="0"/>
                                      <a:ea typeface="游明朝" panose="02020400000000000000" pitchFamily="18" charset="-128"/>
                                      <a:cs typeface="Times New Roman" panose="02020603050405020304" pitchFamily="18" charset="0"/>
                                    </a:rPr>
                                    <m:t>𝑟</m:t>
                                  </m:r>
                                  <m:r>
                                    <a:rPr lang="en-US" altLang="ja-JP" sz="2400" b="0" i="1" kern="100">
                                      <a:effectLst/>
                                      <a:latin typeface="Cambria Math" panose="02040503050406030204" pitchFamily="18" charset="0"/>
                                      <a:ea typeface="游明朝" panose="02020400000000000000" pitchFamily="18" charset="-128"/>
                                      <a:cs typeface="Times New Roman" panose="02020603050405020304" pitchFamily="18" charset="0"/>
                                    </a:rPr>
                                    <m:t>,</m:t>
                                  </m:r>
                                  <m:r>
                                    <a:rPr lang="en-US" altLang="ja-JP" sz="2400" b="0" i="1" kern="100">
                                      <a:effectLst/>
                                      <a:latin typeface="Cambria Math" panose="02040503050406030204" pitchFamily="18" charset="0"/>
                                      <a:ea typeface="游明朝" panose="02020400000000000000" pitchFamily="18" charset="-128"/>
                                      <a:cs typeface="Times New Roman" panose="02020603050405020304" pitchFamily="18" charset="0"/>
                                    </a:rPr>
                                    <m:t>𝐽𝑃𝑁</m:t>
                                  </m:r>
                                </m:sup>
                              </m:sSubSup>
                            </m:num>
                            <m:den>
                              <m:nary>
                                <m:naryPr>
                                  <m:chr m:val="∑"/>
                                  <m:limLoc m:val="undOvr"/>
                                  <m:grow m:val="on"/>
                                  <m:supHide m:val="on"/>
                                  <m:ctrlPr>
                                    <a:rPr lang="ja-JP" altLang="ja-JP" sz="2400" i="1" kern="100">
                                      <a:effectLst/>
                                      <a:latin typeface="Cambria Math" panose="02040503050406030204" pitchFamily="18" charset="0"/>
                                      <a:ea typeface="Cambria Math" panose="02040503050406030204" pitchFamily="18" charset="0"/>
                                      <a:cs typeface="Times New Roman" panose="02020603050405020304" pitchFamily="18" charset="0"/>
                                    </a:rPr>
                                  </m:ctrlPr>
                                </m:naryPr>
                                <m:sub>
                                  <m:r>
                                    <a:rPr lang="en-US" altLang="ja-JP" sz="2400" b="0" i="1" kern="100">
                                      <a:effectLst/>
                                      <a:latin typeface="Cambria Math" panose="02040503050406030204" pitchFamily="18" charset="0"/>
                                      <a:ea typeface="游明朝" panose="02020400000000000000" pitchFamily="18" charset="-128"/>
                                      <a:cs typeface="Times New Roman" panose="02020603050405020304" pitchFamily="18" charset="0"/>
                                    </a:rPr>
                                    <m:t>𝑠</m:t>
                                  </m:r>
                                  <m:r>
                                    <a:rPr lang="en-US" altLang="ja-JP" sz="2400" b="0" i="1" kern="100">
                                      <a:latin typeface="Cambria Math" panose="02040503050406030204" pitchFamily="18" charset="0"/>
                                      <a:ea typeface="游明朝" panose="02020400000000000000" pitchFamily="18" charset="-128"/>
                                      <a:cs typeface="Times New Roman" panose="02020603050405020304" pitchFamily="18" charset="0"/>
                                    </a:rPr>
                                    <m:t>≠</m:t>
                                  </m:r>
                                  <m:r>
                                    <a:rPr lang="en-US" altLang="ja-JP" sz="2400" b="0" i="1" kern="100">
                                      <a:latin typeface="Cambria Math" panose="02040503050406030204" pitchFamily="18" charset="0"/>
                                      <a:ea typeface="游明朝" panose="02020400000000000000" pitchFamily="18" charset="-128"/>
                                      <a:cs typeface="Times New Roman" panose="02020603050405020304" pitchFamily="18" charset="0"/>
                                    </a:rPr>
                                    <m:t>𝑃𝑅𝐶</m:t>
                                  </m:r>
                                  <m:r>
                                    <a:rPr lang="en-US" altLang="ja-JP" sz="2400" b="0" i="1" kern="100">
                                      <a:latin typeface="Cambria Math" panose="02040503050406030204" pitchFamily="18" charset="0"/>
                                      <a:ea typeface="游明朝" panose="02020400000000000000" pitchFamily="18" charset="-128"/>
                                      <a:cs typeface="Times New Roman" panose="02020603050405020304" pitchFamily="18" charset="0"/>
                                    </a:rPr>
                                    <m:t>,</m:t>
                                  </m:r>
                                  <m:r>
                                    <a:rPr lang="en-US" altLang="ja-JP" sz="2400" b="0" i="1" kern="100">
                                      <a:latin typeface="Cambria Math" panose="02040503050406030204" pitchFamily="18" charset="0"/>
                                      <a:ea typeface="游明朝" panose="02020400000000000000" pitchFamily="18" charset="-128"/>
                                      <a:cs typeface="Times New Roman" panose="02020603050405020304" pitchFamily="18" charset="0"/>
                                    </a:rPr>
                                    <m:t>𝐽𝑃𝑁</m:t>
                                  </m:r>
                                </m:sub>
                                <m:sup/>
                                <m:e>
                                  <m:sSubSup>
                                    <m:sSubSupPr>
                                      <m:ctrlPr>
                                        <a:rPr lang="ja-JP" altLang="ja-JP" sz="2400" i="1" kern="100">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ja-JP" sz="2400" b="1" i="0" kern="100">
                                          <a:effectLst/>
                                          <a:latin typeface="Cambria Math" panose="02040503050406030204" pitchFamily="18" charset="0"/>
                                          <a:ea typeface="游明朝" panose="02020400000000000000" pitchFamily="18" charset="-128"/>
                                          <a:cs typeface="Times New Roman" panose="02020603050405020304" pitchFamily="18" charset="0"/>
                                        </a:rPr>
                                        <m:t>𝐟</m:t>
                                      </m:r>
                                    </m:e>
                                    <m:sub>
                                      <m:r>
                                        <a:rPr lang="en-US" altLang="ja-JP" sz="2400" b="0" i="1" kern="100">
                                          <a:effectLst/>
                                          <a:latin typeface="Cambria Math" panose="02040503050406030204" pitchFamily="18" charset="0"/>
                                          <a:ea typeface="游明朝" panose="02020400000000000000" pitchFamily="18" charset="-128"/>
                                          <a:cs typeface="Times New Roman" panose="02020603050405020304" pitchFamily="18" charset="0"/>
                                        </a:rPr>
                                        <m:t>𝑡𝑒𝑥𝑖𝑡𝑙𝑒</m:t>
                                      </m:r>
                                    </m:sub>
                                    <m:sup>
                                      <m:r>
                                        <a:rPr lang="en-US" altLang="ja-JP" sz="2400" b="0" i="1" kern="100">
                                          <a:effectLst/>
                                          <a:latin typeface="Cambria Math" panose="02040503050406030204" pitchFamily="18" charset="0"/>
                                          <a:ea typeface="游明朝" panose="02020400000000000000" pitchFamily="18" charset="-128"/>
                                          <a:cs typeface="Times New Roman" panose="02020603050405020304" pitchFamily="18" charset="0"/>
                                        </a:rPr>
                                        <m:t>𝑠</m:t>
                                      </m:r>
                                      <m:r>
                                        <a:rPr lang="en-US" altLang="ja-JP" sz="2400" b="0" i="1" kern="100">
                                          <a:effectLst/>
                                          <a:latin typeface="Cambria Math" panose="02040503050406030204" pitchFamily="18" charset="0"/>
                                          <a:ea typeface="游明朝" panose="02020400000000000000" pitchFamily="18" charset="-128"/>
                                          <a:cs typeface="Times New Roman" panose="02020603050405020304" pitchFamily="18" charset="0"/>
                                        </a:rPr>
                                        <m:t>,</m:t>
                                      </m:r>
                                      <m:r>
                                        <a:rPr lang="en-US" altLang="ja-JP" sz="2400" b="0" i="1" kern="100">
                                          <a:effectLst/>
                                          <a:latin typeface="Cambria Math" panose="02040503050406030204" pitchFamily="18" charset="0"/>
                                          <a:ea typeface="游明朝" panose="02020400000000000000" pitchFamily="18" charset="-128"/>
                                          <a:cs typeface="Times New Roman" panose="02020603050405020304" pitchFamily="18" charset="0"/>
                                        </a:rPr>
                                        <m:t>𝐽𝑃𝑁</m:t>
                                      </m:r>
                                    </m:sup>
                                  </m:sSubSup>
                                </m:e>
                              </m:nary>
                            </m:den>
                          </m:f>
                          <m:r>
                            <a:rPr lang="en-US" altLang="ja-JP" sz="2400" b="0" i="1" kern="100">
                              <a:effectLst/>
                              <a:latin typeface="Cambria Math" panose="02040503050406030204" pitchFamily="18" charset="0"/>
                              <a:ea typeface="游明朝" panose="02020400000000000000" pitchFamily="18" charset="-128"/>
                              <a:cs typeface="Times New Roman" panose="02020603050405020304" pitchFamily="18" charset="0"/>
                            </a:rPr>
                            <m:t>#</m:t>
                          </m:r>
                        </m:e>
                      </m:eqArr>
                    </m:oMath>
                  </m:oMathPara>
                </a14:m>
                <a:endParaRPr lang="ja-JP" altLang="ja-JP" sz="24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mc:Choice>
        <mc:Fallback xmlns="">
          <p:sp>
            <p:nvSpPr>
              <p:cNvPr id="21" name="テキスト ボックス 20">
                <a:extLst>
                  <a:ext uri="{FF2B5EF4-FFF2-40B4-BE49-F238E27FC236}">
                    <a16:creationId xmlns:a16="http://schemas.microsoft.com/office/drawing/2014/main" id="{0FB4E703-0AD8-C558-7568-9680D859D51F}"/>
                  </a:ext>
                </a:extLst>
              </p:cNvPr>
              <p:cNvSpPr txBox="1">
                <a:spLocks noRot="1" noChangeAspect="1" noMove="1" noResize="1" noEditPoints="1" noAdjustHandles="1" noChangeArrowheads="1" noChangeShapeType="1" noTextEdit="1"/>
              </p:cNvSpPr>
              <p:nvPr/>
            </p:nvSpPr>
            <p:spPr>
              <a:xfrm>
                <a:off x="2086066" y="2942535"/>
                <a:ext cx="6502400" cy="1993559"/>
              </a:xfrm>
              <a:prstGeom prst="rect">
                <a:avLst/>
              </a:prstGeom>
              <a:blipFill>
                <a:blip r:embed="rId3"/>
                <a:stretch>
                  <a:fillRect r="-17245"/>
                </a:stretch>
              </a:blipFill>
            </p:spPr>
            <p:txBody>
              <a:bodyPr/>
              <a:lstStyle/>
              <a:p>
                <a:r>
                  <a:rPr lang="ja-JP" altLang="en-US">
                    <a:noFill/>
                  </a:rPr>
                  <a:t> </a:t>
                </a:r>
              </a:p>
            </p:txBody>
          </p:sp>
        </mc:Fallback>
      </mc:AlternateContent>
      <p:grpSp>
        <p:nvGrpSpPr>
          <p:cNvPr id="23" name="グループ化 22">
            <a:extLst>
              <a:ext uri="{FF2B5EF4-FFF2-40B4-BE49-F238E27FC236}">
                <a16:creationId xmlns:a16="http://schemas.microsoft.com/office/drawing/2014/main" id="{FD03AA44-4A00-C0F2-D41B-D3B7362853BA}"/>
              </a:ext>
            </a:extLst>
          </p:cNvPr>
          <p:cNvGrpSpPr/>
          <p:nvPr/>
        </p:nvGrpSpPr>
        <p:grpSpPr>
          <a:xfrm>
            <a:off x="7548372" y="1020879"/>
            <a:ext cx="2913123" cy="1273982"/>
            <a:chOff x="7688072" y="1119190"/>
            <a:chExt cx="2913123" cy="1273982"/>
          </a:xfrm>
        </p:grpSpPr>
        <p:pic>
          <p:nvPicPr>
            <p:cNvPr id="24" name="図 23">
              <a:extLst>
                <a:ext uri="{FF2B5EF4-FFF2-40B4-BE49-F238E27FC236}">
                  <a16:creationId xmlns:a16="http://schemas.microsoft.com/office/drawing/2014/main" id="{D04FF23C-F014-9D21-73FE-F78C20C0A4AA}"/>
                </a:ext>
              </a:extLst>
            </p:cNvPr>
            <p:cNvPicPr>
              <a:picLocks noChangeAspect="1"/>
            </p:cNvPicPr>
            <p:nvPr/>
          </p:nvPicPr>
          <p:blipFill>
            <a:blip r:embed="rId4"/>
            <a:srcRect l="3704" t="9494" r="4475" b="10057"/>
            <a:stretch>
              <a:fillRect/>
            </a:stretch>
          </p:blipFill>
          <p:spPr>
            <a:xfrm>
              <a:off x="7688072" y="1137920"/>
              <a:ext cx="1172810" cy="769005"/>
            </a:xfrm>
            <a:prstGeom prst="rect">
              <a:avLst/>
            </a:prstGeom>
          </p:spPr>
        </p:pic>
        <p:cxnSp>
          <p:nvCxnSpPr>
            <p:cNvPr id="26" name="直線矢印コネクタ 25">
              <a:extLst>
                <a:ext uri="{FF2B5EF4-FFF2-40B4-BE49-F238E27FC236}">
                  <a16:creationId xmlns:a16="http://schemas.microsoft.com/office/drawing/2014/main" id="{ECCCA572-8F02-3255-1E49-857AC10148D2}"/>
                </a:ext>
              </a:extLst>
            </p:cNvPr>
            <p:cNvCxnSpPr>
              <a:cxnSpLocks/>
            </p:cNvCxnSpPr>
            <p:nvPr/>
          </p:nvCxnSpPr>
          <p:spPr>
            <a:xfrm flipH="1">
              <a:off x="8951641" y="1522421"/>
              <a:ext cx="1451518" cy="0"/>
            </a:xfrm>
            <a:prstGeom prst="straightConnector1">
              <a:avLst/>
            </a:prstGeom>
            <a:ln w="76200">
              <a:tailEnd type="triangle"/>
            </a:ln>
          </p:spPr>
          <p:style>
            <a:lnRef idx="2">
              <a:schemeClr val="accent1"/>
            </a:lnRef>
            <a:fillRef idx="0">
              <a:schemeClr val="accent1"/>
            </a:fillRef>
            <a:effectRef idx="1">
              <a:schemeClr val="accent1"/>
            </a:effectRef>
            <a:fontRef idx="minor">
              <a:schemeClr val="tx1"/>
            </a:fontRef>
          </p:style>
        </p:cxnSp>
        <p:pic>
          <p:nvPicPr>
            <p:cNvPr id="27" name="グラフィックス 26" descr="シャツ 単色塗りつぶし">
              <a:extLst>
                <a:ext uri="{FF2B5EF4-FFF2-40B4-BE49-F238E27FC236}">
                  <a16:creationId xmlns:a16="http://schemas.microsoft.com/office/drawing/2014/main" id="{EAE336CF-653C-5270-7291-05BD83A18E5D}"/>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9995559" y="1787536"/>
              <a:ext cx="605636" cy="605636"/>
            </a:xfrm>
            <a:prstGeom prst="rect">
              <a:avLst/>
            </a:prstGeom>
          </p:spPr>
        </p:pic>
        <p:sp>
          <p:nvSpPr>
            <p:cNvPr id="28" name="テキスト ボックス 27">
              <a:extLst>
                <a:ext uri="{FF2B5EF4-FFF2-40B4-BE49-F238E27FC236}">
                  <a16:creationId xmlns:a16="http://schemas.microsoft.com/office/drawing/2014/main" id="{D41F86EC-A830-AAFB-8927-1A39771D5C6F}"/>
                </a:ext>
              </a:extLst>
            </p:cNvPr>
            <p:cNvSpPr txBox="1"/>
            <p:nvPr/>
          </p:nvSpPr>
          <p:spPr>
            <a:xfrm>
              <a:off x="9428385" y="1119190"/>
              <a:ext cx="1172810" cy="769441"/>
            </a:xfrm>
            <a:prstGeom prst="rect">
              <a:avLst/>
            </a:prstGeom>
            <a:noFill/>
          </p:spPr>
          <p:txBody>
            <a:bodyPr wrap="square" rtlCol="0">
              <a:spAutoFit/>
            </a:bodyPr>
            <a:lstStyle/>
            <a:p>
              <a:r>
                <a:rPr kumimoji="1" lang="ja-JP" altLang="en-US" sz="4400" dirty="0">
                  <a:solidFill>
                    <a:srgbClr val="C00000"/>
                  </a:solidFill>
                </a:rPr>
                <a:t>✖</a:t>
              </a:r>
            </a:p>
          </p:txBody>
        </p:sp>
      </p:grpSp>
      <p:pic>
        <p:nvPicPr>
          <p:cNvPr id="29" name="図 28">
            <a:extLst>
              <a:ext uri="{FF2B5EF4-FFF2-40B4-BE49-F238E27FC236}">
                <a16:creationId xmlns:a16="http://schemas.microsoft.com/office/drawing/2014/main" id="{167669F8-10B4-9452-D6FB-C6F1D8B0CAF3}"/>
              </a:ext>
            </a:extLst>
          </p:cNvPr>
          <p:cNvPicPr>
            <a:picLocks noChangeAspect="1"/>
          </p:cNvPicPr>
          <p:nvPr/>
        </p:nvPicPr>
        <p:blipFill>
          <a:blip r:embed="rId6"/>
          <a:srcRect t="17698" b="17832"/>
          <a:stretch>
            <a:fillRect/>
          </a:stretch>
        </p:blipFill>
        <p:spPr>
          <a:xfrm>
            <a:off x="10563062" y="1095645"/>
            <a:ext cx="1067553" cy="694675"/>
          </a:xfrm>
          <a:prstGeom prst="rect">
            <a:avLst/>
          </a:prstGeom>
        </p:spPr>
      </p:pic>
      <p:sp>
        <p:nvSpPr>
          <p:cNvPr id="5" name="テキスト ボックス 4">
            <a:extLst>
              <a:ext uri="{FF2B5EF4-FFF2-40B4-BE49-F238E27FC236}">
                <a16:creationId xmlns:a16="http://schemas.microsoft.com/office/drawing/2014/main" id="{351F9DB4-66EA-2E8B-8B8F-4C67AF215196}"/>
              </a:ext>
            </a:extLst>
          </p:cNvPr>
          <p:cNvSpPr txBox="1"/>
          <p:nvPr/>
        </p:nvSpPr>
        <p:spPr>
          <a:xfrm>
            <a:off x="8895611" y="1681691"/>
            <a:ext cx="1008865" cy="646331"/>
          </a:xfrm>
          <a:prstGeom prst="rect">
            <a:avLst/>
          </a:prstGeom>
          <a:noFill/>
        </p:spPr>
        <p:txBody>
          <a:bodyPr wrap="square" rtlCol="0">
            <a:spAutoFit/>
          </a:bodyPr>
          <a:lstStyle/>
          <a:p>
            <a:r>
              <a:rPr lang="en-US" altLang="ja-JP" sz="3600" b="1" dirty="0">
                <a:latin typeface="Arial" panose="020B0604020202020204" pitchFamily="34" charset="0"/>
                <a:cs typeface="Arial" panose="020B0604020202020204" pitchFamily="34" charset="0"/>
              </a:rPr>
              <a:t>-</a:t>
            </a:r>
            <a:r>
              <a:rPr kumimoji="1" lang="en-US" altLang="ja-JP" sz="3600" b="1" dirty="0">
                <a:latin typeface="Arial" panose="020B0604020202020204" pitchFamily="34" charset="0"/>
                <a:cs typeface="Arial" panose="020B0604020202020204" pitchFamily="34" charset="0"/>
              </a:rPr>
              <a:t>1%</a:t>
            </a:r>
            <a:endParaRPr kumimoji="1" lang="ja-JP" altLang="en-US" sz="36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B36255B6-3F47-C81C-3920-2FBD3DA42056}"/>
                  </a:ext>
                </a:extLst>
              </p:cNvPr>
              <p:cNvSpPr txBox="1"/>
              <p:nvPr/>
            </p:nvSpPr>
            <p:spPr>
              <a:xfrm>
                <a:off x="203200" y="4262308"/>
                <a:ext cx="8089900" cy="2884764"/>
              </a:xfrm>
              <a:prstGeom prst="rect">
                <a:avLst/>
              </a:prstGeom>
              <a:noFill/>
            </p:spPr>
            <p:txBody>
              <a:bodyPr wrap="square" rtlCol="0">
                <a:spAutoFit/>
              </a:bodyPr>
              <a:lstStyle/>
              <a:p>
                <a:pPr>
                  <a:lnSpc>
                    <a:spcPct val="150000"/>
                  </a:lnSpc>
                </a:pPr>
                <a:endParaRPr kumimoji="1" lang="en-US" altLang="ja-JP" sz="2000" dirty="0">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14:m>
                  <m:oMath xmlns:m="http://schemas.openxmlformats.org/officeDocument/2006/math">
                    <m:sSubSup>
                      <m:sSubSupPr>
                        <m:ctrlPr>
                          <a:rPr lang="ja-JP" altLang="ja-JP" sz="2000" i="1" kern="100">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ja-JP" sz="2000" b="1" i="0" kern="100">
                            <a:latin typeface="Cambria Math" panose="02040503050406030204" pitchFamily="18" charset="0"/>
                            <a:ea typeface="游明朝" panose="02020400000000000000" pitchFamily="18" charset="-128"/>
                            <a:cs typeface="Times New Roman" panose="02020603050405020304" pitchFamily="18" charset="0"/>
                          </a:rPr>
                          <m:t>𝐟</m:t>
                        </m:r>
                      </m:e>
                      <m:sub>
                        <m:r>
                          <a:rPr lang="en-US" altLang="ja-JP" sz="2000" b="0" i="1" kern="100">
                            <a:latin typeface="Cambria Math" panose="02040503050406030204" pitchFamily="18" charset="0"/>
                            <a:ea typeface="游明朝" panose="02020400000000000000" pitchFamily="18" charset="-128"/>
                            <a:cs typeface="Times New Roman" panose="02020603050405020304" pitchFamily="18" charset="0"/>
                          </a:rPr>
                          <m:t>𝑡𝑒𝑥𝑡𝑖𝑙𝑒</m:t>
                        </m:r>
                      </m:sub>
                      <m:sup>
                        <m:r>
                          <a:rPr lang="en-US" altLang="ja-JP" sz="2000" b="0" i="1" kern="100" smtClean="0">
                            <a:latin typeface="Cambria Math" panose="02040503050406030204" pitchFamily="18" charset="0"/>
                            <a:ea typeface="游明朝" panose="02020400000000000000" pitchFamily="18" charset="-128"/>
                            <a:cs typeface="Times New Roman" panose="02020603050405020304" pitchFamily="18" charset="0"/>
                          </a:rPr>
                          <m:t>𝑃𝑅𝐶</m:t>
                        </m:r>
                        <m:r>
                          <a:rPr lang="en-US" altLang="ja-JP" sz="2000" b="0" i="1" kern="100" smtClean="0">
                            <a:latin typeface="Cambria Math" panose="02040503050406030204" pitchFamily="18" charset="0"/>
                            <a:ea typeface="游明朝" panose="02020400000000000000" pitchFamily="18" charset="-128"/>
                            <a:cs typeface="Times New Roman" panose="02020603050405020304" pitchFamily="18" charset="0"/>
                          </a:rPr>
                          <m:t>,</m:t>
                        </m:r>
                        <m:r>
                          <a:rPr lang="en-US" altLang="ja-JP" sz="2000" b="0" i="1" kern="100" smtClean="0">
                            <a:latin typeface="Cambria Math" panose="02040503050406030204" pitchFamily="18" charset="0"/>
                            <a:ea typeface="游明朝" panose="02020400000000000000" pitchFamily="18" charset="-128"/>
                            <a:cs typeface="Times New Roman" panose="02020603050405020304" pitchFamily="18" charset="0"/>
                          </a:rPr>
                          <m:t>𝐽𝑃𝑁</m:t>
                        </m:r>
                      </m:sup>
                    </m:sSubSup>
                  </m:oMath>
                </a14:m>
                <a:r>
                  <a:rPr kumimoji="1" lang="en-US" altLang="ja-JP" sz="2000" dirty="0">
                    <a:latin typeface="Arial" panose="020B0604020202020204" pitchFamily="34" charset="0"/>
                    <a:cs typeface="Arial" panose="020B0604020202020204" pitchFamily="34" charset="0"/>
                  </a:rPr>
                  <a:t> : Japan's final demand for textile products from China </a:t>
                </a:r>
              </a:p>
              <a:p>
                <a:pPr marL="342900" indent="-342900">
                  <a:lnSpc>
                    <a:spcPct val="150000"/>
                  </a:lnSpc>
                  <a:buFont typeface="Arial" panose="020B0604020202020204" pitchFamily="34" charset="0"/>
                  <a:buChar char="•"/>
                </a:pPr>
                <a14:m>
                  <m:oMath xmlns:m="http://schemas.openxmlformats.org/officeDocument/2006/math">
                    <m:sSubSup>
                      <m:sSubSupPr>
                        <m:ctrlPr>
                          <a:rPr lang="ja-JP" altLang="ja-JP" sz="2000" i="1" kern="100">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ja-JP" sz="2000" b="1" i="0" kern="100">
                            <a:latin typeface="Cambria Math" panose="02040503050406030204" pitchFamily="18" charset="0"/>
                            <a:ea typeface="游明朝" panose="02020400000000000000" pitchFamily="18" charset="-128"/>
                            <a:cs typeface="Times New Roman" panose="02020603050405020304" pitchFamily="18" charset="0"/>
                          </a:rPr>
                          <m:t>𝐟</m:t>
                        </m:r>
                      </m:e>
                      <m:sub>
                        <m:r>
                          <a:rPr lang="en-US" altLang="ja-JP" sz="2000" b="0" i="1" kern="100">
                            <a:latin typeface="Cambria Math" panose="02040503050406030204" pitchFamily="18" charset="0"/>
                            <a:ea typeface="游明朝" panose="02020400000000000000" pitchFamily="18" charset="-128"/>
                            <a:cs typeface="Times New Roman" panose="02020603050405020304" pitchFamily="18" charset="0"/>
                          </a:rPr>
                          <m:t>𝑡𝑒𝑥𝑡𝑖𝑙𝑒</m:t>
                        </m:r>
                      </m:sub>
                      <m:sup>
                        <m:r>
                          <a:rPr lang="en-US" altLang="ja-JP" sz="2000" b="0" i="1" kern="100">
                            <a:latin typeface="Cambria Math" panose="02040503050406030204" pitchFamily="18" charset="0"/>
                            <a:ea typeface="游明朝" panose="02020400000000000000" pitchFamily="18" charset="-128"/>
                            <a:cs typeface="Times New Roman" panose="02020603050405020304" pitchFamily="18" charset="0"/>
                          </a:rPr>
                          <m:t>𝑟</m:t>
                        </m:r>
                        <m:r>
                          <a:rPr lang="en-US" altLang="ja-JP" sz="2000" b="0" i="1" kern="100">
                            <a:latin typeface="Cambria Math" panose="02040503050406030204" pitchFamily="18" charset="0"/>
                            <a:ea typeface="游明朝" panose="02020400000000000000" pitchFamily="18" charset="-128"/>
                            <a:cs typeface="Times New Roman" panose="02020603050405020304" pitchFamily="18" charset="0"/>
                          </a:rPr>
                          <m:t>,</m:t>
                        </m:r>
                        <m:r>
                          <a:rPr lang="en-US" altLang="ja-JP" sz="2000" b="0" i="1" kern="100">
                            <a:latin typeface="Cambria Math" panose="02040503050406030204" pitchFamily="18" charset="0"/>
                            <a:ea typeface="游明朝" panose="02020400000000000000" pitchFamily="18" charset="-128"/>
                            <a:cs typeface="Times New Roman" panose="02020603050405020304" pitchFamily="18" charset="0"/>
                          </a:rPr>
                          <m:t>𝐽𝑃𝑁</m:t>
                        </m:r>
                      </m:sup>
                    </m:sSubSup>
                  </m:oMath>
                </a14:m>
                <a:r>
                  <a:rPr kumimoji="1" lang="en-US" altLang="ja-JP" sz="2000" dirty="0">
                    <a:latin typeface="Arial" panose="020B0604020202020204" pitchFamily="34" charset="0"/>
                    <a:cs typeface="Arial" panose="020B0604020202020204" pitchFamily="34" charset="0"/>
                  </a:rPr>
                  <a:t> : Japan's final demand for textile products from country r </a:t>
                </a:r>
              </a:p>
              <a:p>
                <a:pPr marL="342900" indent="-342900">
                  <a:lnSpc>
                    <a:spcPct val="150000"/>
                  </a:lnSpc>
                  <a:buFont typeface="Arial" panose="020B0604020202020204" pitchFamily="34" charset="0"/>
                  <a:buChar char="•"/>
                </a:pPr>
                <a14:m>
                  <m:oMath xmlns:m="http://schemas.openxmlformats.org/officeDocument/2006/math">
                    <m:r>
                      <a:rPr kumimoji="1" lang="en-US" altLang="ja-JP" sz="2000" i="1" dirty="0" smtClean="0">
                        <a:latin typeface="Cambria Math" panose="02040503050406030204" pitchFamily="18" charset="0"/>
                        <a:cs typeface="Arial" panose="020B0604020202020204" pitchFamily="34" charset="0"/>
                      </a:rPr>
                      <m:t>𝑟</m:t>
                    </m:r>
                  </m:oMath>
                </a14:m>
                <a:r>
                  <a:rPr kumimoji="1" lang="en-US" altLang="ja-JP" sz="2000" dirty="0">
                    <a:latin typeface="Arial" panose="020B0604020202020204" pitchFamily="34" charset="0"/>
                    <a:cs typeface="Arial" panose="020B0604020202020204" pitchFamily="34" charset="0"/>
                  </a:rPr>
                  <a:t> : supplying country </a:t>
                </a:r>
                <a:r>
                  <a:rPr kumimoji="1" lang="en-US" altLang="ja-JP" sz="2000" dirty="0">
                    <a:solidFill>
                      <a:srgbClr val="C00000"/>
                    </a:solidFill>
                    <a:latin typeface="Arial" panose="020B0604020202020204" pitchFamily="34" charset="0"/>
                    <a:cs typeface="Arial" panose="020B0604020202020204" pitchFamily="34" charset="0"/>
                  </a:rPr>
                  <a:t>(</a:t>
                </a:r>
                <a14:m>
                  <m:oMath xmlns:m="http://schemas.openxmlformats.org/officeDocument/2006/math">
                    <m:r>
                      <a:rPr kumimoji="1" lang="en-US" altLang="ja-JP" sz="2000" i="1" dirty="0" smtClean="0">
                        <a:solidFill>
                          <a:srgbClr val="C00000"/>
                        </a:solidFill>
                        <a:latin typeface="Cambria Math" panose="02040503050406030204" pitchFamily="18" charset="0"/>
                        <a:cs typeface="Arial" panose="020B0604020202020204" pitchFamily="34" charset="0"/>
                      </a:rPr>
                      <m:t>𝑟</m:t>
                    </m:r>
                    <m:r>
                      <a:rPr kumimoji="1" lang="en-US" altLang="ja-JP" sz="2000" i="1" dirty="0" smtClean="0">
                        <a:solidFill>
                          <a:srgbClr val="C00000"/>
                        </a:solidFill>
                        <a:latin typeface="Cambria Math" panose="02040503050406030204" pitchFamily="18" charset="0"/>
                        <a:cs typeface="Arial" panose="020B0604020202020204" pitchFamily="34" charset="0"/>
                      </a:rPr>
                      <m:t> ≠ </m:t>
                    </m:r>
                    <m:r>
                      <a:rPr kumimoji="1" lang="en-US" altLang="ja-JP" sz="2000" i="1" dirty="0" smtClean="0">
                        <a:solidFill>
                          <a:srgbClr val="C00000"/>
                        </a:solidFill>
                        <a:latin typeface="Cambria Math" panose="02040503050406030204" pitchFamily="18" charset="0"/>
                        <a:cs typeface="Arial" panose="020B0604020202020204" pitchFamily="34" charset="0"/>
                      </a:rPr>
                      <m:t>𝑃𝑅𝐶</m:t>
                    </m:r>
                    <m:r>
                      <a:rPr kumimoji="1" lang="en-US" altLang="ja-JP" sz="2000" i="1" dirty="0" smtClean="0">
                        <a:solidFill>
                          <a:srgbClr val="C00000"/>
                        </a:solidFill>
                        <a:latin typeface="Cambria Math" panose="02040503050406030204" pitchFamily="18" charset="0"/>
                        <a:cs typeface="Arial" panose="020B0604020202020204" pitchFamily="34" charset="0"/>
                      </a:rPr>
                      <m:t>, </m:t>
                    </m:r>
                    <m:r>
                      <a:rPr kumimoji="1" lang="en-US" altLang="ja-JP" sz="2000" i="1" dirty="0" smtClean="0">
                        <a:solidFill>
                          <a:srgbClr val="C00000"/>
                        </a:solidFill>
                        <a:latin typeface="Cambria Math" panose="02040503050406030204" pitchFamily="18" charset="0"/>
                        <a:cs typeface="Arial" panose="020B0604020202020204" pitchFamily="34" charset="0"/>
                      </a:rPr>
                      <m:t>𝐽𝑃𝑁</m:t>
                    </m:r>
                  </m:oMath>
                </a14:m>
                <a:r>
                  <a:rPr kumimoji="1" lang="en-US" altLang="ja-JP" sz="2000" dirty="0">
                    <a:solidFill>
                      <a:srgbClr val="C00000"/>
                    </a:solidFill>
                    <a:latin typeface="Arial" panose="020B0604020202020204" pitchFamily="34" charset="0"/>
                    <a:cs typeface="Arial" panose="020B0604020202020204" pitchFamily="34" charset="0"/>
                  </a:rPr>
                  <a:t>) </a:t>
                </a:r>
              </a:p>
              <a:p>
                <a:pPr marL="342900" indent="-342900">
                  <a:lnSpc>
                    <a:spcPct val="150000"/>
                  </a:lnSpc>
                  <a:buFont typeface="Arial" panose="020B0604020202020204" pitchFamily="34" charset="0"/>
                  <a:buChar char="•"/>
                </a:pPr>
                <a14:m>
                  <m:oMath xmlns:m="http://schemas.openxmlformats.org/officeDocument/2006/math">
                    <m:r>
                      <a:rPr kumimoji="1" lang="en-US" altLang="ja-JP" sz="2000" i="1" dirty="0" smtClean="0">
                        <a:latin typeface="Cambria Math" panose="02040503050406030204" pitchFamily="18" charset="0"/>
                        <a:cs typeface="Arial" panose="020B0604020202020204" pitchFamily="34" charset="0"/>
                      </a:rPr>
                      <m:t>𝑠</m:t>
                    </m:r>
                  </m:oMath>
                </a14:m>
                <a:r>
                  <a:rPr kumimoji="1" lang="en-US" altLang="ja-JP" sz="2000" dirty="0">
                    <a:latin typeface="Arial" panose="020B0604020202020204" pitchFamily="34" charset="0"/>
                    <a:cs typeface="Arial" panose="020B0604020202020204" pitchFamily="34" charset="0"/>
                  </a:rPr>
                  <a:t> : supplying country </a:t>
                </a:r>
                <a:r>
                  <a:rPr kumimoji="1" lang="en-US" altLang="ja-JP" sz="2000" dirty="0">
                    <a:solidFill>
                      <a:srgbClr val="C00000"/>
                    </a:solidFill>
                    <a:latin typeface="Arial" panose="020B0604020202020204" pitchFamily="34" charset="0"/>
                    <a:cs typeface="Arial" panose="020B0604020202020204" pitchFamily="34" charset="0"/>
                  </a:rPr>
                  <a:t>(</a:t>
                </a:r>
                <a14:m>
                  <m:oMath xmlns:m="http://schemas.openxmlformats.org/officeDocument/2006/math">
                    <m:r>
                      <a:rPr kumimoji="1" lang="en-US" altLang="ja-JP" sz="2000" i="1" dirty="0" smtClean="0">
                        <a:solidFill>
                          <a:srgbClr val="C00000"/>
                        </a:solidFill>
                        <a:latin typeface="Cambria Math" panose="02040503050406030204" pitchFamily="18" charset="0"/>
                        <a:cs typeface="Arial" panose="020B0604020202020204" pitchFamily="34" charset="0"/>
                      </a:rPr>
                      <m:t>𝑠</m:t>
                    </m:r>
                    <m:r>
                      <a:rPr kumimoji="1" lang="en-US" altLang="ja-JP" sz="2000" i="1" dirty="0" smtClean="0">
                        <a:solidFill>
                          <a:srgbClr val="C00000"/>
                        </a:solidFill>
                        <a:latin typeface="Cambria Math" panose="02040503050406030204" pitchFamily="18" charset="0"/>
                        <a:cs typeface="Arial" panose="020B0604020202020204" pitchFamily="34" charset="0"/>
                      </a:rPr>
                      <m:t> ≠ </m:t>
                    </m:r>
                    <m:r>
                      <a:rPr kumimoji="1" lang="en-US" altLang="ja-JP" sz="2000" i="1" dirty="0" smtClean="0">
                        <a:solidFill>
                          <a:srgbClr val="C00000"/>
                        </a:solidFill>
                        <a:latin typeface="Cambria Math" panose="02040503050406030204" pitchFamily="18" charset="0"/>
                        <a:cs typeface="Arial" panose="020B0604020202020204" pitchFamily="34" charset="0"/>
                      </a:rPr>
                      <m:t>𝑃𝑅𝐶</m:t>
                    </m:r>
                    <m:r>
                      <a:rPr kumimoji="1" lang="en-US" altLang="ja-JP" sz="2000" i="1" dirty="0" smtClean="0">
                        <a:solidFill>
                          <a:srgbClr val="C00000"/>
                        </a:solidFill>
                        <a:latin typeface="Cambria Math" panose="02040503050406030204" pitchFamily="18" charset="0"/>
                        <a:cs typeface="Arial" panose="020B0604020202020204" pitchFamily="34" charset="0"/>
                      </a:rPr>
                      <m:t>, </m:t>
                    </m:r>
                    <m:r>
                      <a:rPr kumimoji="1" lang="en-US" altLang="ja-JP" sz="2000" i="1" dirty="0" smtClean="0">
                        <a:solidFill>
                          <a:srgbClr val="C00000"/>
                        </a:solidFill>
                        <a:latin typeface="Cambria Math" panose="02040503050406030204" pitchFamily="18" charset="0"/>
                        <a:cs typeface="Arial" panose="020B0604020202020204" pitchFamily="34" charset="0"/>
                      </a:rPr>
                      <m:t>𝐽𝑃𝑁</m:t>
                    </m:r>
                  </m:oMath>
                </a14:m>
                <a:r>
                  <a:rPr kumimoji="1" lang="en-US" altLang="ja-JP" sz="2000" dirty="0">
                    <a:solidFill>
                      <a:srgbClr val="C00000"/>
                    </a:solidFill>
                    <a:latin typeface="Arial" panose="020B0604020202020204" pitchFamily="34" charset="0"/>
                    <a:cs typeface="Arial" panose="020B0604020202020204" pitchFamily="34" charset="0"/>
                  </a:rPr>
                  <a:t>)</a:t>
                </a:r>
              </a:p>
              <a:p>
                <a:endParaRPr kumimoji="1" lang="ja-JP" altLang="en-US" dirty="0">
                  <a:latin typeface="Arial" panose="020B0604020202020204" pitchFamily="34" charset="0"/>
                  <a:cs typeface="Arial" panose="020B0604020202020204" pitchFamily="34" charset="0"/>
                </a:endParaRPr>
              </a:p>
            </p:txBody>
          </p:sp>
        </mc:Choice>
        <mc:Fallback xmlns="">
          <p:sp>
            <p:nvSpPr>
              <p:cNvPr id="6" name="テキスト ボックス 5">
                <a:extLst>
                  <a:ext uri="{FF2B5EF4-FFF2-40B4-BE49-F238E27FC236}">
                    <a16:creationId xmlns:a16="http://schemas.microsoft.com/office/drawing/2014/main" id="{B36255B6-3F47-C81C-3920-2FBD3DA42056}"/>
                  </a:ext>
                </a:extLst>
              </p:cNvPr>
              <p:cNvSpPr txBox="1">
                <a:spLocks noRot="1" noChangeAspect="1" noMove="1" noResize="1" noEditPoints="1" noAdjustHandles="1" noChangeArrowheads="1" noChangeShapeType="1" noTextEdit="1"/>
              </p:cNvSpPr>
              <p:nvPr/>
            </p:nvSpPr>
            <p:spPr>
              <a:xfrm>
                <a:off x="203200" y="4262308"/>
                <a:ext cx="8089900" cy="2884764"/>
              </a:xfrm>
              <a:prstGeom prst="rect">
                <a:avLst/>
              </a:prstGeom>
              <a:blipFill>
                <a:blip r:embed="rId7"/>
                <a:stretch>
                  <a:fillRect l="-678"/>
                </a:stretch>
              </a:blipFill>
            </p:spPr>
            <p:txBody>
              <a:bodyPr/>
              <a:lstStyle/>
              <a:p>
                <a:r>
                  <a:rPr lang="ja-JP" altLang="en-US">
                    <a:noFill/>
                  </a:rPr>
                  <a:t> </a:t>
                </a:r>
              </a:p>
            </p:txBody>
          </p:sp>
        </mc:Fallback>
      </mc:AlternateContent>
      <p:sp>
        <p:nvSpPr>
          <p:cNvPr id="8" name="テキスト ボックス 7">
            <a:extLst>
              <a:ext uri="{FF2B5EF4-FFF2-40B4-BE49-F238E27FC236}">
                <a16:creationId xmlns:a16="http://schemas.microsoft.com/office/drawing/2014/main" id="{FD9AF922-0A51-B1FF-0184-4DF8A95E6001}"/>
              </a:ext>
            </a:extLst>
          </p:cNvPr>
          <p:cNvSpPr txBox="1"/>
          <p:nvPr/>
        </p:nvSpPr>
        <p:spPr>
          <a:xfrm>
            <a:off x="10978642" y="2981980"/>
            <a:ext cx="1054100" cy="523220"/>
          </a:xfrm>
          <a:prstGeom prst="rect">
            <a:avLst/>
          </a:prstGeom>
          <a:noFill/>
        </p:spPr>
        <p:txBody>
          <a:bodyPr wrap="square" rtlCol="0">
            <a:spAutoFit/>
          </a:bodyPr>
          <a:lstStyle/>
          <a:p>
            <a:r>
              <a:rPr kumimoji="1" lang="en-US" altLang="ja-JP" sz="2800" dirty="0">
                <a:latin typeface="Arial" panose="020B0604020202020204" pitchFamily="34" charset="0"/>
                <a:cs typeface="Arial" panose="020B0604020202020204" pitchFamily="34" charset="0"/>
              </a:rPr>
              <a:t>(8)</a:t>
            </a:r>
            <a:endParaRPr kumimoji="1" lang="ja-JP" altLang="en-US" sz="2800" dirty="0">
              <a:latin typeface="Arial" panose="020B0604020202020204" pitchFamily="34" charset="0"/>
              <a:cs typeface="Arial" panose="020B0604020202020204" pitchFamily="34" charset="0"/>
            </a:endParaRPr>
          </a:p>
        </p:txBody>
      </p:sp>
      <p:sp>
        <p:nvSpPr>
          <p:cNvPr id="10" name="テキスト ボックス 9">
            <a:extLst>
              <a:ext uri="{FF2B5EF4-FFF2-40B4-BE49-F238E27FC236}">
                <a16:creationId xmlns:a16="http://schemas.microsoft.com/office/drawing/2014/main" id="{115007DA-F8F6-E104-B506-7E4A42E5AD35}"/>
              </a:ext>
            </a:extLst>
          </p:cNvPr>
          <p:cNvSpPr txBox="1"/>
          <p:nvPr/>
        </p:nvSpPr>
        <p:spPr>
          <a:xfrm>
            <a:off x="10978642" y="3841399"/>
            <a:ext cx="1054100" cy="523220"/>
          </a:xfrm>
          <a:prstGeom prst="rect">
            <a:avLst/>
          </a:prstGeom>
          <a:noFill/>
        </p:spPr>
        <p:txBody>
          <a:bodyPr wrap="square" rtlCol="0">
            <a:spAutoFit/>
          </a:bodyPr>
          <a:lstStyle/>
          <a:p>
            <a:r>
              <a:rPr kumimoji="1" lang="en-US" altLang="ja-JP" sz="2800" dirty="0">
                <a:latin typeface="Arial" panose="020B0604020202020204" pitchFamily="34" charset="0"/>
                <a:cs typeface="Arial" panose="020B0604020202020204" pitchFamily="34" charset="0"/>
              </a:rPr>
              <a:t>(9)</a:t>
            </a:r>
            <a:endParaRPr kumimoji="1" lang="ja-JP" alt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24798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66D2AC-B6EA-C599-10DD-D2BBA85BB410}"/>
            </a:ext>
          </a:extLst>
        </p:cNvPr>
        <p:cNvGrpSpPr/>
        <p:nvPr/>
      </p:nvGrpSpPr>
      <p:grpSpPr>
        <a:xfrm>
          <a:off x="0" y="0"/>
          <a:ext cx="0" cy="0"/>
          <a:chOff x="0" y="0"/>
          <a:chExt cx="0" cy="0"/>
        </a:xfrm>
      </p:grpSpPr>
      <p:sp>
        <p:nvSpPr>
          <p:cNvPr id="4" name="正方形/長方形 3">
            <a:extLst>
              <a:ext uri="{FF2B5EF4-FFF2-40B4-BE49-F238E27FC236}">
                <a16:creationId xmlns:a16="http://schemas.microsoft.com/office/drawing/2014/main" id="{F994F31D-6A3C-0D5C-249A-48F7731754B7}"/>
              </a:ext>
            </a:extLst>
          </p:cNvPr>
          <p:cNvSpPr/>
          <p:nvPr/>
        </p:nvSpPr>
        <p:spPr>
          <a:xfrm>
            <a:off x="0" y="0"/>
            <a:ext cx="12192000" cy="795307"/>
          </a:xfrm>
          <a:prstGeom prst="rect">
            <a:avLst/>
          </a:prstGeom>
          <a:solidFill>
            <a:srgbClr val="1A3A5C"/>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dirty="0"/>
          </a:p>
        </p:txBody>
      </p:sp>
      <p:sp>
        <p:nvSpPr>
          <p:cNvPr id="2" name="テキスト ボックス 1">
            <a:extLst>
              <a:ext uri="{FF2B5EF4-FFF2-40B4-BE49-F238E27FC236}">
                <a16:creationId xmlns:a16="http://schemas.microsoft.com/office/drawing/2014/main" id="{AC06284B-2F27-7A3E-0DBE-D627636F9A64}"/>
              </a:ext>
            </a:extLst>
          </p:cNvPr>
          <p:cNvSpPr txBox="1"/>
          <p:nvPr/>
        </p:nvSpPr>
        <p:spPr>
          <a:xfrm>
            <a:off x="111470" y="39770"/>
            <a:ext cx="10451592" cy="1323439"/>
          </a:xfrm>
          <a:prstGeom prst="rect">
            <a:avLst/>
          </a:prstGeom>
          <a:noFill/>
        </p:spPr>
        <p:txBody>
          <a:bodyPr wrap="square" rtlCol="0">
            <a:spAutoFit/>
          </a:bodyPr>
          <a:lstStyle/>
          <a:p>
            <a:r>
              <a:rPr lang="en-US" altLang="ja-JP" sz="4000" dirty="0">
                <a:latin typeface="Times New Roman" panose="02020603050405020304" pitchFamily="18" charset="0"/>
                <a:cs typeface="Times New Roman" panose="02020603050405020304" pitchFamily="18" charset="0"/>
              </a:rPr>
              <a:t> </a:t>
            </a:r>
            <a:r>
              <a:rPr lang="en-US" altLang="ja-JP" sz="4000" kern="100" dirty="0">
                <a:solidFill>
                  <a:schemeClr val="bg1"/>
                </a:solidFill>
                <a:latin typeface="Arial" panose="020B0604020202020204" pitchFamily="34" charset="0"/>
                <a:ea typeface="游明朝" panose="02020400000000000000" pitchFamily="18" charset="-128"/>
                <a:cs typeface="Arial" panose="020B0604020202020204" pitchFamily="34" charset="0"/>
              </a:rPr>
              <a:t>Results</a:t>
            </a:r>
            <a:r>
              <a:rPr lang="en-US" altLang="ja-JP" sz="4000" kern="100" dirty="0">
                <a:solidFill>
                  <a:schemeClr val="bg1"/>
                </a:solidFill>
                <a:effectLst/>
                <a:latin typeface="Arial" panose="020B0604020202020204" pitchFamily="34" charset="0"/>
                <a:ea typeface="游明朝" panose="02020400000000000000" pitchFamily="18" charset="-128"/>
                <a:cs typeface="Arial" panose="020B0604020202020204" pitchFamily="34" charset="0"/>
              </a:rPr>
              <a:t> </a:t>
            </a:r>
            <a:endParaRPr lang="ja-JP" altLang="ja-JP" sz="3600" kern="100" dirty="0">
              <a:solidFill>
                <a:schemeClr val="bg1"/>
              </a:solidFill>
              <a:effectLst/>
              <a:latin typeface="Arial" panose="020B0604020202020204" pitchFamily="34" charset="0"/>
              <a:ea typeface="游明朝" panose="02020400000000000000" pitchFamily="18" charset="-128"/>
              <a:cs typeface="Arial" panose="020B0604020202020204" pitchFamily="34" charset="0"/>
            </a:endParaRPr>
          </a:p>
          <a:p>
            <a:endParaRPr kumimoji="1" lang="ja-JP" altLang="en-US" sz="4000" dirty="0">
              <a:latin typeface="Times New Roman" panose="02020603050405020304" pitchFamily="18" charset="0"/>
              <a:cs typeface="Times New Roman" panose="02020603050405020304" pitchFamily="18" charset="0"/>
            </a:endParaRPr>
          </a:p>
        </p:txBody>
      </p:sp>
      <p:sp>
        <p:nvSpPr>
          <p:cNvPr id="3" name="テキスト ボックス 2">
            <a:extLst>
              <a:ext uri="{FF2B5EF4-FFF2-40B4-BE49-F238E27FC236}">
                <a16:creationId xmlns:a16="http://schemas.microsoft.com/office/drawing/2014/main" id="{34A1D655-8341-CC32-76E2-98DC5E534F9F}"/>
              </a:ext>
            </a:extLst>
          </p:cNvPr>
          <p:cNvSpPr txBox="1"/>
          <p:nvPr/>
        </p:nvSpPr>
        <p:spPr>
          <a:xfrm>
            <a:off x="11453078" y="105265"/>
            <a:ext cx="917448" cy="584775"/>
          </a:xfrm>
          <a:prstGeom prst="rect">
            <a:avLst/>
          </a:prstGeom>
          <a:noFill/>
        </p:spPr>
        <p:txBody>
          <a:bodyPr wrap="square" rtlCol="0">
            <a:spAutoFit/>
          </a:bodyPr>
          <a:lstStyle/>
          <a:p>
            <a:r>
              <a:rPr kumimoji="1" lang="en-US" altLang="ja-JP" sz="3200" dirty="0">
                <a:solidFill>
                  <a:schemeClr val="bg1"/>
                </a:solidFill>
                <a:latin typeface="Arial" panose="020B0604020202020204" pitchFamily="34" charset="0"/>
                <a:cs typeface="Arial" panose="020B0604020202020204" pitchFamily="34" charset="0"/>
              </a:rPr>
              <a:t>17</a:t>
            </a:r>
            <a:endParaRPr kumimoji="1" lang="ja-JP" altLang="en-US" sz="3200" dirty="0">
              <a:solidFill>
                <a:schemeClr val="bg1"/>
              </a:solidFill>
              <a:latin typeface="Arial" panose="020B0604020202020204" pitchFamily="34" charset="0"/>
              <a:cs typeface="Arial" panose="020B0604020202020204" pitchFamily="34" charset="0"/>
            </a:endParaRPr>
          </a:p>
        </p:txBody>
      </p:sp>
      <p:sp>
        <p:nvSpPr>
          <p:cNvPr id="11" name="テキスト ボックス 10">
            <a:extLst>
              <a:ext uri="{FF2B5EF4-FFF2-40B4-BE49-F238E27FC236}">
                <a16:creationId xmlns:a16="http://schemas.microsoft.com/office/drawing/2014/main" id="{3603CB29-F2DE-104F-0B84-F08CF9279E85}"/>
              </a:ext>
            </a:extLst>
          </p:cNvPr>
          <p:cNvSpPr txBox="1"/>
          <p:nvPr/>
        </p:nvSpPr>
        <p:spPr>
          <a:xfrm>
            <a:off x="4728972" y="10109216"/>
            <a:ext cx="5175504" cy="369332"/>
          </a:xfrm>
          <a:prstGeom prst="rect">
            <a:avLst/>
          </a:prstGeom>
          <a:noFill/>
        </p:spPr>
        <p:txBody>
          <a:bodyPr wrap="square" rtlCol="0">
            <a:spAutoFit/>
          </a:bodyPr>
          <a:lstStyle/>
          <a:p>
            <a:endParaRPr kumimoji="1" lang="ja-JP" altLang="en-US" dirty="0"/>
          </a:p>
        </p:txBody>
      </p:sp>
      <p:grpSp>
        <p:nvGrpSpPr>
          <p:cNvPr id="83" name="グループ化 82">
            <a:extLst>
              <a:ext uri="{FF2B5EF4-FFF2-40B4-BE49-F238E27FC236}">
                <a16:creationId xmlns:a16="http://schemas.microsoft.com/office/drawing/2014/main" id="{3433ABDE-3360-A449-2B1C-5CF88201B018}"/>
              </a:ext>
            </a:extLst>
          </p:cNvPr>
          <p:cNvGrpSpPr/>
          <p:nvPr/>
        </p:nvGrpSpPr>
        <p:grpSpPr>
          <a:xfrm>
            <a:off x="163444" y="2291160"/>
            <a:ext cx="2697480" cy="2679966"/>
            <a:chOff x="274320" y="1520693"/>
            <a:chExt cx="2697480" cy="2679966"/>
          </a:xfrm>
        </p:grpSpPr>
        <p:grpSp>
          <p:nvGrpSpPr>
            <p:cNvPr id="47" name="グループ化 46">
              <a:extLst>
                <a:ext uri="{FF2B5EF4-FFF2-40B4-BE49-F238E27FC236}">
                  <a16:creationId xmlns:a16="http://schemas.microsoft.com/office/drawing/2014/main" id="{A995B61C-C2E6-EA0F-BAFF-D8EA7C16B2E0}"/>
                </a:ext>
              </a:extLst>
            </p:cNvPr>
            <p:cNvGrpSpPr/>
            <p:nvPr/>
          </p:nvGrpSpPr>
          <p:grpSpPr>
            <a:xfrm>
              <a:off x="274320" y="1520693"/>
              <a:ext cx="2697480" cy="2679966"/>
              <a:chOff x="274320" y="1561895"/>
              <a:chExt cx="2697480" cy="2638764"/>
            </a:xfrm>
          </p:grpSpPr>
          <p:sp>
            <p:nvSpPr>
              <p:cNvPr id="36" name="四角形: 角を丸くする 35">
                <a:extLst>
                  <a:ext uri="{FF2B5EF4-FFF2-40B4-BE49-F238E27FC236}">
                    <a16:creationId xmlns:a16="http://schemas.microsoft.com/office/drawing/2014/main" id="{6ECABFCF-ADF1-7F34-9CFA-3A14E9A24197}"/>
                  </a:ext>
                </a:extLst>
              </p:cNvPr>
              <p:cNvSpPr/>
              <p:nvPr/>
            </p:nvSpPr>
            <p:spPr>
              <a:xfrm>
                <a:off x="274320" y="1567187"/>
                <a:ext cx="2697480" cy="2633472"/>
              </a:xfrm>
              <a:prstGeom prst="roundRect">
                <a:avLst>
                  <a:gd name="adj" fmla="val 11806"/>
                </a:avLst>
              </a:prstGeom>
              <a:solidFill>
                <a:schemeClr val="bg1"/>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四角形: 角を丸くする 45">
                <a:extLst>
                  <a:ext uri="{FF2B5EF4-FFF2-40B4-BE49-F238E27FC236}">
                    <a16:creationId xmlns:a16="http://schemas.microsoft.com/office/drawing/2014/main" id="{5196C7C7-4144-E822-00BC-99CA5A534621}"/>
                  </a:ext>
                </a:extLst>
              </p:cNvPr>
              <p:cNvSpPr/>
              <p:nvPr/>
            </p:nvSpPr>
            <p:spPr>
              <a:xfrm>
                <a:off x="274320" y="1561895"/>
                <a:ext cx="2697480" cy="658276"/>
              </a:xfrm>
              <a:prstGeom prst="roundRect">
                <a:avLst>
                  <a:gd name="adj" fmla="val 20667"/>
                </a:avLst>
              </a:prstGeom>
              <a:solidFill>
                <a:srgbClr val="2BBFA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34">
                <a:extLst>
                  <a:ext uri="{FF2B5EF4-FFF2-40B4-BE49-F238E27FC236}">
                    <a16:creationId xmlns:a16="http://schemas.microsoft.com/office/drawing/2014/main" id="{0F3A543D-6F06-4222-2A6D-F116D52A8CC7}"/>
                  </a:ext>
                </a:extLst>
              </p:cNvPr>
              <p:cNvSpPr txBox="1"/>
              <p:nvPr/>
            </p:nvSpPr>
            <p:spPr>
              <a:xfrm>
                <a:off x="438912" y="1610551"/>
                <a:ext cx="2368296" cy="584775"/>
              </a:xfrm>
              <a:prstGeom prst="rect">
                <a:avLst/>
              </a:prstGeom>
              <a:noFill/>
            </p:spPr>
            <p:txBody>
              <a:bodyPr wrap="square" rtlCol="0">
                <a:spAutoFit/>
              </a:bodyPr>
              <a:lstStyle/>
              <a:p>
                <a:r>
                  <a:rPr kumimoji="1" lang="en-US" altLang="ja-JP" sz="3200" dirty="0">
                    <a:latin typeface="Arial" panose="020B0604020202020204" pitchFamily="34" charset="0"/>
                    <a:cs typeface="Arial" panose="020B0604020202020204" pitchFamily="34" charset="0"/>
                  </a:rPr>
                  <a:t>Introduction</a:t>
                </a:r>
                <a:endParaRPr kumimoji="1" lang="ja-JP" altLang="en-US" sz="3200" dirty="0">
                  <a:latin typeface="Arial" panose="020B0604020202020204" pitchFamily="34" charset="0"/>
                  <a:cs typeface="Arial" panose="020B0604020202020204" pitchFamily="34" charset="0"/>
                </a:endParaRPr>
              </a:p>
            </p:txBody>
          </p:sp>
        </p:grpSp>
        <p:pic>
          <p:nvPicPr>
            <p:cNvPr id="39" name="グラフィックス 38" descr="メガホン 単色塗りつぶし">
              <a:extLst>
                <a:ext uri="{FF2B5EF4-FFF2-40B4-BE49-F238E27FC236}">
                  <a16:creationId xmlns:a16="http://schemas.microsoft.com/office/drawing/2014/main" id="{BD4174BA-FBF5-3D46-BDB1-A40C4BB9CB3F}"/>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rot="1905480">
              <a:off x="540126" y="2412977"/>
              <a:ext cx="1363538" cy="1363538"/>
            </a:xfrm>
            <a:prstGeom prst="rect">
              <a:avLst/>
            </a:prstGeom>
          </p:spPr>
        </p:pic>
        <p:cxnSp>
          <p:nvCxnSpPr>
            <p:cNvPr id="41" name="直線コネクタ 40">
              <a:extLst>
                <a:ext uri="{FF2B5EF4-FFF2-40B4-BE49-F238E27FC236}">
                  <a16:creationId xmlns:a16="http://schemas.microsoft.com/office/drawing/2014/main" id="{7114427D-5312-F72B-0B4B-DBFC7EB12844}"/>
                </a:ext>
              </a:extLst>
            </p:cNvPr>
            <p:cNvCxnSpPr>
              <a:cxnSpLocks/>
            </p:cNvCxnSpPr>
            <p:nvPr/>
          </p:nvCxnSpPr>
          <p:spPr>
            <a:xfrm flipV="1">
              <a:off x="1920240" y="2464369"/>
              <a:ext cx="395634" cy="256895"/>
            </a:xfrm>
            <a:prstGeom prst="line">
              <a:avLst/>
            </a:prstGeom>
            <a:ln w="762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2" name="直線コネクタ 41">
              <a:extLst>
                <a:ext uri="{FF2B5EF4-FFF2-40B4-BE49-F238E27FC236}">
                  <a16:creationId xmlns:a16="http://schemas.microsoft.com/office/drawing/2014/main" id="{B385B798-EA46-A014-472D-FBADF5F17073}"/>
                </a:ext>
              </a:extLst>
            </p:cNvPr>
            <p:cNvCxnSpPr>
              <a:cxnSpLocks/>
            </p:cNvCxnSpPr>
            <p:nvPr/>
          </p:nvCxnSpPr>
          <p:spPr>
            <a:xfrm flipV="1">
              <a:off x="1985469" y="3075993"/>
              <a:ext cx="514909" cy="11677"/>
            </a:xfrm>
            <a:prstGeom prst="line">
              <a:avLst/>
            </a:prstGeom>
            <a:ln w="762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4" name="直線コネクタ 43">
              <a:extLst>
                <a:ext uri="{FF2B5EF4-FFF2-40B4-BE49-F238E27FC236}">
                  <a16:creationId xmlns:a16="http://schemas.microsoft.com/office/drawing/2014/main" id="{DBA6F279-520E-1086-1BAA-43B90A96D485}"/>
                </a:ext>
              </a:extLst>
            </p:cNvPr>
            <p:cNvCxnSpPr>
              <a:cxnSpLocks/>
            </p:cNvCxnSpPr>
            <p:nvPr/>
          </p:nvCxnSpPr>
          <p:spPr>
            <a:xfrm>
              <a:off x="1985469" y="3468012"/>
              <a:ext cx="514909" cy="227408"/>
            </a:xfrm>
            <a:prstGeom prst="line">
              <a:avLst/>
            </a:prstGeom>
            <a:ln w="7620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84" name="グループ化 83">
            <a:extLst>
              <a:ext uri="{FF2B5EF4-FFF2-40B4-BE49-F238E27FC236}">
                <a16:creationId xmlns:a16="http://schemas.microsoft.com/office/drawing/2014/main" id="{682A765D-5876-1FF2-B34D-E875C7F37757}"/>
              </a:ext>
            </a:extLst>
          </p:cNvPr>
          <p:cNvGrpSpPr/>
          <p:nvPr/>
        </p:nvGrpSpPr>
        <p:grpSpPr>
          <a:xfrm>
            <a:off x="3177916" y="2290499"/>
            <a:ext cx="2874030" cy="2638763"/>
            <a:chOff x="3398520" y="1520694"/>
            <a:chExt cx="2874030" cy="2638763"/>
          </a:xfrm>
        </p:grpSpPr>
        <p:grpSp>
          <p:nvGrpSpPr>
            <p:cNvPr id="51" name="グループ化 50">
              <a:extLst>
                <a:ext uri="{FF2B5EF4-FFF2-40B4-BE49-F238E27FC236}">
                  <a16:creationId xmlns:a16="http://schemas.microsoft.com/office/drawing/2014/main" id="{3FF844BF-726D-D968-DF83-BF8F25B7EA2E}"/>
                </a:ext>
              </a:extLst>
            </p:cNvPr>
            <p:cNvGrpSpPr/>
            <p:nvPr/>
          </p:nvGrpSpPr>
          <p:grpSpPr>
            <a:xfrm>
              <a:off x="3398520" y="1520694"/>
              <a:ext cx="2874030" cy="2638763"/>
              <a:chOff x="274320" y="1561896"/>
              <a:chExt cx="2874030" cy="2638763"/>
            </a:xfrm>
          </p:grpSpPr>
          <p:sp>
            <p:nvSpPr>
              <p:cNvPr id="52" name="四角形: 角を丸くする 51">
                <a:extLst>
                  <a:ext uri="{FF2B5EF4-FFF2-40B4-BE49-F238E27FC236}">
                    <a16:creationId xmlns:a16="http://schemas.microsoft.com/office/drawing/2014/main" id="{4312D004-B05C-A078-7525-14870631293B}"/>
                  </a:ext>
                </a:extLst>
              </p:cNvPr>
              <p:cNvSpPr/>
              <p:nvPr/>
            </p:nvSpPr>
            <p:spPr>
              <a:xfrm>
                <a:off x="274320" y="1567187"/>
                <a:ext cx="2697480" cy="2633472"/>
              </a:xfrm>
              <a:prstGeom prst="roundRect">
                <a:avLst>
                  <a:gd name="adj" fmla="val 11806"/>
                </a:avLst>
              </a:prstGeom>
              <a:solidFill>
                <a:schemeClr val="bg1"/>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3" name="四角形: 角を丸くする 52">
                <a:extLst>
                  <a:ext uri="{FF2B5EF4-FFF2-40B4-BE49-F238E27FC236}">
                    <a16:creationId xmlns:a16="http://schemas.microsoft.com/office/drawing/2014/main" id="{1F91C823-3C1F-8430-790D-DE458FD251AC}"/>
                  </a:ext>
                </a:extLst>
              </p:cNvPr>
              <p:cNvSpPr/>
              <p:nvPr/>
            </p:nvSpPr>
            <p:spPr>
              <a:xfrm>
                <a:off x="274320" y="1561896"/>
                <a:ext cx="2697480" cy="658277"/>
              </a:xfrm>
              <a:prstGeom prst="roundRect">
                <a:avLst>
                  <a:gd name="adj" fmla="val 20667"/>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テキスト ボックス 53">
                <a:extLst>
                  <a:ext uri="{FF2B5EF4-FFF2-40B4-BE49-F238E27FC236}">
                    <a16:creationId xmlns:a16="http://schemas.microsoft.com/office/drawing/2014/main" id="{109F4AF4-0267-1B0F-705C-09922A7DDCBA}"/>
                  </a:ext>
                </a:extLst>
              </p:cNvPr>
              <p:cNvSpPr txBox="1"/>
              <p:nvPr/>
            </p:nvSpPr>
            <p:spPr>
              <a:xfrm>
                <a:off x="780054" y="1598646"/>
                <a:ext cx="2368296" cy="584775"/>
              </a:xfrm>
              <a:prstGeom prst="rect">
                <a:avLst/>
              </a:prstGeom>
              <a:noFill/>
            </p:spPr>
            <p:txBody>
              <a:bodyPr wrap="square" rtlCol="0">
                <a:spAutoFit/>
              </a:bodyPr>
              <a:lstStyle/>
              <a:p>
                <a:r>
                  <a:rPr lang="en-US" altLang="ja-JP" sz="3200" dirty="0">
                    <a:latin typeface="Arial" panose="020B0604020202020204" pitchFamily="34" charset="0"/>
                    <a:cs typeface="Arial" panose="020B0604020202020204" pitchFamily="34" charset="0"/>
                  </a:rPr>
                  <a:t>Methods</a:t>
                </a:r>
                <a:endParaRPr kumimoji="1" lang="ja-JP" altLang="en-US" sz="3200" dirty="0">
                  <a:latin typeface="Arial" panose="020B0604020202020204" pitchFamily="34" charset="0"/>
                  <a:cs typeface="Arial" panose="020B0604020202020204" pitchFamily="34" charset="0"/>
                </a:endParaRPr>
              </a:p>
            </p:txBody>
          </p:sp>
        </p:grpSp>
        <p:sp>
          <p:nvSpPr>
            <p:cNvPr id="55" name="四角形: 角を丸くする 54">
              <a:extLst>
                <a:ext uri="{FF2B5EF4-FFF2-40B4-BE49-F238E27FC236}">
                  <a16:creationId xmlns:a16="http://schemas.microsoft.com/office/drawing/2014/main" id="{64411C29-24A1-D891-D87B-75A4B93936F2}"/>
                </a:ext>
              </a:extLst>
            </p:cNvPr>
            <p:cNvSpPr/>
            <p:nvPr/>
          </p:nvSpPr>
          <p:spPr>
            <a:xfrm>
              <a:off x="3840580" y="2531619"/>
              <a:ext cx="630836" cy="312232"/>
            </a:xfrm>
            <a:prstGeom prst="roundRect">
              <a:avLst/>
            </a:prstGeom>
            <a:no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四角形: 角を丸くする 55">
              <a:extLst>
                <a:ext uri="{FF2B5EF4-FFF2-40B4-BE49-F238E27FC236}">
                  <a16:creationId xmlns:a16="http://schemas.microsoft.com/office/drawing/2014/main" id="{1879466E-C7A2-1272-A5C2-AFC721F5DFC5}"/>
                </a:ext>
              </a:extLst>
            </p:cNvPr>
            <p:cNvSpPr/>
            <p:nvPr/>
          </p:nvSpPr>
          <p:spPr>
            <a:xfrm>
              <a:off x="4898136" y="2530489"/>
              <a:ext cx="630836" cy="312232"/>
            </a:xfrm>
            <a:prstGeom prst="roundRect">
              <a:avLst/>
            </a:prstGeom>
            <a:no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四角形: 角を丸くする 56">
              <a:extLst>
                <a:ext uri="{FF2B5EF4-FFF2-40B4-BE49-F238E27FC236}">
                  <a16:creationId xmlns:a16="http://schemas.microsoft.com/office/drawing/2014/main" id="{09700B49-1C86-6DF9-C661-26260CD4C74A}"/>
                </a:ext>
              </a:extLst>
            </p:cNvPr>
            <p:cNvSpPr/>
            <p:nvPr/>
          </p:nvSpPr>
          <p:spPr>
            <a:xfrm>
              <a:off x="3840580" y="3245311"/>
              <a:ext cx="630836" cy="312232"/>
            </a:xfrm>
            <a:prstGeom prst="roundRect">
              <a:avLst/>
            </a:prstGeom>
            <a:no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t>d</a:t>
              </a:r>
              <a:endParaRPr kumimoji="1" lang="ja-JP" altLang="en-US" dirty="0"/>
            </a:p>
          </p:txBody>
        </p:sp>
        <p:sp>
          <p:nvSpPr>
            <p:cNvPr id="58" name="四角形: 角を丸くする 57">
              <a:extLst>
                <a:ext uri="{FF2B5EF4-FFF2-40B4-BE49-F238E27FC236}">
                  <a16:creationId xmlns:a16="http://schemas.microsoft.com/office/drawing/2014/main" id="{4E62EAB7-A7FE-F3F7-89AD-2523DB53FEA7}"/>
                </a:ext>
              </a:extLst>
            </p:cNvPr>
            <p:cNvSpPr/>
            <p:nvPr/>
          </p:nvSpPr>
          <p:spPr>
            <a:xfrm>
              <a:off x="4913476" y="3245311"/>
              <a:ext cx="630836" cy="312232"/>
            </a:xfrm>
            <a:prstGeom prst="roundRect">
              <a:avLst/>
            </a:prstGeom>
            <a:no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t>d</a:t>
              </a:r>
              <a:endParaRPr kumimoji="1" lang="ja-JP" altLang="en-US" dirty="0"/>
            </a:p>
          </p:txBody>
        </p:sp>
        <p:cxnSp>
          <p:nvCxnSpPr>
            <p:cNvPr id="60" name="直線コネクタ 59">
              <a:extLst>
                <a:ext uri="{FF2B5EF4-FFF2-40B4-BE49-F238E27FC236}">
                  <a16:creationId xmlns:a16="http://schemas.microsoft.com/office/drawing/2014/main" id="{704492EB-912E-E6EE-F2AD-2A08CEAD630C}"/>
                </a:ext>
              </a:extLst>
            </p:cNvPr>
            <p:cNvCxnSpPr>
              <a:stCxn id="55" idx="3"/>
              <a:endCxn id="56" idx="1"/>
            </p:cNvCxnSpPr>
            <p:nvPr/>
          </p:nvCxnSpPr>
          <p:spPr>
            <a:xfrm flipV="1">
              <a:off x="4471416" y="2686605"/>
              <a:ext cx="426720" cy="1130"/>
            </a:xfrm>
            <a:prstGeom prst="line">
              <a:avLst/>
            </a:prstGeom>
            <a:ln w="57150"/>
          </p:spPr>
          <p:style>
            <a:lnRef idx="2">
              <a:schemeClr val="dk1"/>
            </a:lnRef>
            <a:fillRef idx="0">
              <a:schemeClr val="dk1"/>
            </a:fillRef>
            <a:effectRef idx="1">
              <a:schemeClr val="dk1"/>
            </a:effectRef>
            <a:fontRef idx="minor">
              <a:schemeClr val="tx1"/>
            </a:fontRef>
          </p:style>
        </p:cxnSp>
        <p:cxnSp>
          <p:nvCxnSpPr>
            <p:cNvPr id="61" name="直線コネクタ 60">
              <a:extLst>
                <a:ext uri="{FF2B5EF4-FFF2-40B4-BE49-F238E27FC236}">
                  <a16:creationId xmlns:a16="http://schemas.microsoft.com/office/drawing/2014/main" id="{67E09C32-5E9E-4C66-CAFA-BA08096CA765}"/>
                </a:ext>
              </a:extLst>
            </p:cNvPr>
            <p:cNvCxnSpPr>
              <a:cxnSpLocks/>
            </p:cNvCxnSpPr>
            <p:nvPr/>
          </p:nvCxnSpPr>
          <p:spPr>
            <a:xfrm>
              <a:off x="4155998" y="2842721"/>
              <a:ext cx="0" cy="402036"/>
            </a:xfrm>
            <a:prstGeom prst="line">
              <a:avLst/>
            </a:prstGeom>
            <a:ln w="57150"/>
          </p:spPr>
          <p:style>
            <a:lnRef idx="2">
              <a:schemeClr val="dk1"/>
            </a:lnRef>
            <a:fillRef idx="0">
              <a:schemeClr val="dk1"/>
            </a:fillRef>
            <a:effectRef idx="1">
              <a:schemeClr val="dk1"/>
            </a:effectRef>
            <a:fontRef idx="minor">
              <a:schemeClr val="tx1"/>
            </a:fontRef>
          </p:style>
        </p:cxnSp>
        <p:cxnSp>
          <p:nvCxnSpPr>
            <p:cNvPr id="64" name="直線コネクタ 63">
              <a:extLst>
                <a:ext uri="{FF2B5EF4-FFF2-40B4-BE49-F238E27FC236}">
                  <a16:creationId xmlns:a16="http://schemas.microsoft.com/office/drawing/2014/main" id="{6219D754-DDC0-7C18-F4AC-7C47C9247A38}"/>
                </a:ext>
              </a:extLst>
            </p:cNvPr>
            <p:cNvCxnSpPr/>
            <p:nvPr/>
          </p:nvCxnSpPr>
          <p:spPr>
            <a:xfrm flipV="1">
              <a:off x="4471416" y="3402718"/>
              <a:ext cx="426720" cy="1130"/>
            </a:xfrm>
            <a:prstGeom prst="line">
              <a:avLst/>
            </a:prstGeom>
            <a:ln w="57150"/>
          </p:spPr>
          <p:style>
            <a:lnRef idx="2">
              <a:schemeClr val="dk1"/>
            </a:lnRef>
            <a:fillRef idx="0">
              <a:schemeClr val="dk1"/>
            </a:fillRef>
            <a:effectRef idx="1">
              <a:schemeClr val="dk1"/>
            </a:effectRef>
            <a:fontRef idx="minor">
              <a:schemeClr val="tx1"/>
            </a:fontRef>
          </p:style>
        </p:cxnSp>
        <p:cxnSp>
          <p:nvCxnSpPr>
            <p:cNvPr id="66" name="直線矢印コネクタ 65">
              <a:extLst>
                <a:ext uri="{FF2B5EF4-FFF2-40B4-BE49-F238E27FC236}">
                  <a16:creationId xmlns:a16="http://schemas.microsoft.com/office/drawing/2014/main" id="{7922049D-9B97-1AD7-5E22-A5886BD7506D}"/>
                </a:ext>
              </a:extLst>
            </p:cNvPr>
            <p:cNvCxnSpPr>
              <a:cxnSpLocks/>
            </p:cNvCxnSpPr>
            <p:nvPr/>
          </p:nvCxnSpPr>
          <p:spPr>
            <a:xfrm>
              <a:off x="4684776" y="2796640"/>
              <a:ext cx="0" cy="558706"/>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nvGrpSpPr>
          <p:cNvPr id="85" name="グループ化 84">
            <a:extLst>
              <a:ext uri="{FF2B5EF4-FFF2-40B4-BE49-F238E27FC236}">
                <a16:creationId xmlns:a16="http://schemas.microsoft.com/office/drawing/2014/main" id="{E268B0CE-1537-C93A-D6D1-DCF968B8ED17}"/>
              </a:ext>
            </a:extLst>
          </p:cNvPr>
          <p:cNvGrpSpPr/>
          <p:nvPr/>
        </p:nvGrpSpPr>
        <p:grpSpPr>
          <a:xfrm>
            <a:off x="6190814" y="2325781"/>
            <a:ext cx="2874030" cy="2638763"/>
            <a:chOff x="6411418" y="1536346"/>
            <a:chExt cx="2874030" cy="2638763"/>
          </a:xfrm>
        </p:grpSpPr>
        <p:grpSp>
          <p:nvGrpSpPr>
            <p:cNvPr id="70" name="グループ化 69">
              <a:extLst>
                <a:ext uri="{FF2B5EF4-FFF2-40B4-BE49-F238E27FC236}">
                  <a16:creationId xmlns:a16="http://schemas.microsoft.com/office/drawing/2014/main" id="{5C1C6CD6-07C7-C679-4417-0B054A24A169}"/>
                </a:ext>
              </a:extLst>
            </p:cNvPr>
            <p:cNvGrpSpPr/>
            <p:nvPr/>
          </p:nvGrpSpPr>
          <p:grpSpPr>
            <a:xfrm>
              <a:off x="6411418" y="1536346"/>
              <a:ext cx="2874030" cy="2638763"/>
              <a:chOff x="274320" y="1561896"/>
              <a:chExt cx="2874030" cy="2638763"/>
            </a:xfrm>
          </p:grpSpPr>
          <p:sp>
            <p:nvSpPr>
              <p:cNvPr id="71" name="四角形: 角を丸くする 70">
                <a:extLst>
                  <a:ext uri="{FF2B5EF4-FFF2-40B4-BE49-F238E27FC236}">
                    <a16:creationId xmlns:a16="http://schemas.microsoft.com/office/drawing/2014/main" id="{36FF3BEA-7E6C-DC9B-0C55-8357308E8A91}"/>
                  </a:ext>
                </a:extLst>
              </p:cNvPr>
              <p:cNvSpPr/>
              <p:nvPr/>
            </p:nvSpPr>
            <p:spPr>
              <a:xfrm>
                <a:off x="274320" y="1567187"/>
                <a:ext cx="2697480" cy="2633472"/>
              </a:xfrm>
              <a:prstGeom prst="roundRect">
                <a:avLst>
                  <a:gd name="adj" fmla="val 11806"/>
                </a:avLst>
              </a:prstGeom>
              <a:solidFill>
                <a:schemeClr val="bg1"/>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2" name="四角形: 角を丸くする 71">
                <a:extLst>
                  <a:ext uri="{FF2B5EF4-FFF2-40B4-BE49-F238E27FC236}">
                    <a16:creationId xmlns:a16="http://schemas.microsoft.com/office/drawing/2014/main" id="{930428BA-315C-875E-DF3B-BA50B832E4DD}"/>
                  </a:ext>
                </a:extLst>
              </p:cNvPr>
              <p:cNvSpPr/>
              <p:nvPr/>
            </p:nvSpPr>
            <p:spPr>
              <a:xfrm>
                <a:off x="274320" y="1561896"/>
                <a:ext cx="2697480" cy="658277"/>
              </a:xfrm>
              <a:prstGeom prst="roundRect">
                <a:avLst>
                  <a:gd name="adj" fmla="val 20667"/>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テキスト ボックス 72">
                <a:extLst>
                  <a:ext uri="{FF2B5EF4-FFF2-40B4-BE49-F238E27FC236}">
                    <a16:creationId xmlns:a16="http://schemas.microsoft.com/office/drawing/2014/main" id="{3D5D2D1F-2876-E6A0-3501-ACE50D00054B}"/>
                  </a:ext>
                </a:extLst>
              </p:cNvPr>
              <p:cNvSpPr txBox="1"/>
              <p:nvPr/>
            </p:nvSpPr>
            <p:spPr>
              <a:xfrm>
                <a:off x="780054" y="1598646"/>
                <a:ext cx="2368296" cy="584775"/>
              </a:xfrm>
              <a:prstGeom prst="rect">
                <a:avLst/>
              </a:prstGeom>
              <a:noFill/>
            </p:spPr>
            <p:txBody>
              <a:bodyPr wrap="square" rtlCol="0">
                <a:spAutoFit/>
              </a:bodyPr>
              <a:lstStyle/>
              <a:p>
                <a:r>
                  <a:rPr lang="en-US" altLang="ja-JP" sz="3200" dirty="0">
                    <a:latin typeface="Arial" panose="020B0604020202020204" pitchFamily="34" charset="0"/>
                    <a:cs typeface="Arial" panose="020B0604020202020204" pitchFamily="34" charset="0"/>
                  </a:rPr>
                  <a:t>Results</a:t>
                </a:r>
                <a:endParaRPr kumimoji="1" lang="ja-JP" altLang="en-US" sz="3200" dirty="0">
                  <a:latin typeface="Arial" panose="020B0604020202020204" pitchFamily="34" charset="0"/>
                  <a:cs typeface="Arial" panose="020B0604020202020204" pitchFamily="34" charset="0"/>
                </a:endParaRPr>
              </a:p>
            </p:txBody>
          </p:sp>
        </p:grpSp>
        <p:sp>
          <p:nvSpPr>
            <p:cNvPr id="74" name="フローチャート: 結合子 73">
              <a:extLst>
                <a:ext uri="{FF2B5EF4-FFF2-40B4-BE49-F238E27FC236}">
                  <a16:creationId xmlns:a16="http://schemas.microsoft.com/office/drawing/2014/main" id="{995896A1-6EA1-6BDF-AF79-9D49B46CF7C9}"/>
                </a:ext>
              </a:extLst>
            </p:cNvPr>
            <p:cNvSpPr/>
            <p:nvPr/>
          </p:nvSpPr>
          <p:spPr>
            <a:xfrm>
              <a:off x="7080454" y="2464369"/>
              <a:ext cx="1359408" cy="1330939"/>
            </a:xfrm>
            <a:prstGeom prst="flowChartConnector">
              <a:avLst/>
            </a:prstGeom>
            <a:solidFill>
              <a:schemeClr val="tx1">
                <a:lumMod val="65000"/>
                <a:lumOff val="3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四角形: 角を丸くする 74">
              <a:extLst>
                <a:ext uri="{FF2B5EF4-FFF2-40B4-BE49-F238E27FC236}">
                  <a16:creationId xmlns:a16="http://schemas.microsoft.com/office/drawing/2014/main" id="{7F21E96F-69A1-530E-F846-AA494A6439B7}"/>
                </a:ext>
              </a:extLst>
            </p:cNvPr>
            <p:cNvSpPr/>
            <p:nvPr/>
          </p:nvSpPr>
          <p:spPr>
            <a:xfrm>
              <a:off x="7397446" y="2727891"/>
              <a:ext cx="513588" cy="483177"/>
            </a:xfrm>
            <a:prstGeom prst="round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テキスト ボックス 75">
              <a:extLst>
                <a:ext uri="{FF2B5EF4-FFF2-40B4-BE49-F238E27FC236}">
                  <a16:creationId xmlns:a16="http://schemas.microsoft.com/office/drawing/2014/main" id="{0FACE35D-A663-CC21-8BC9-C099328B0D81}"/>
                </a:ext>
              </a:extLst>
            </p:cNvPr>
            <p:cNvSpPr txBox="1"/>
            <p:nvPr/>
          </p:nvSpPr>
          <p:spPr>
            <a:xfrm>
              <a:off x="7397446" y="2712940"/>
              <a:ext cx="606552" cy="584775"/>
            </a:xfrm>
            <a:prstGeom prst="rect">
              <a:avLst/>
            </a:prstGeom>
            <a:noFill/>
          </p:spPr>
          <p:txBody>
            <a:bodyPr wrap="square" rtlCol="0">
              <a:spAutoFit/>
            </a:bodyPr>
            <a:lstStyle/>
            <a:p>
              <a:r>
                <a:rPr kumimoji="1" lang="ja-JP" altLang="en-US" sz="3200" dirty="0">
                  <a:solidFill>
                    <a:schemeClr val="bg1"/>
                  </a:solidFill>
                </a:rPr>
                <a:t>✔</a:t>
              </a:r>
            </a:p>
          </p:txBody>
        </p:sp>
      </p:grpSp>
      <p:grpSp>
        <p:nvGrpSpPr>
          <p:cNvPr id="86" name="グループ化 85">
            <a:extLst>
              <a:ext uri="{FF2B5EF4-FFF2-40B4-BE49-F238E27FC236}">
                <a16:creationId xmlns:a16="http://schemas.microsoft.com/office/drawing/2014/main" id="{4C078D82-1355-92EA-6185-4AA8630A5E0A}"/>
              </a:ext>
            </a:extLst>
          </p:cNvPr>
          <p:cNvGrpSpPr/>
          <p:nvPr/>
        </p:nvGrpSpPr>
        <p:grpSpPr>
          <a:xfrm>
            <a:off x="9214322" y="2362531"/>
            <a:ext cx="2697480" cy="2638763"/>
            <a:chOff x="9343743" y="1523339"/>
            <a:chExt cx="2697480" cy="2638763"/>
          </a:xfrm>
        </p:grpSpPr>
        <p:grpSp>
          <p:nvGrpSpPr>
            <p:cNvPr id="77" name="グループ化 76">
              <a:extLst>
                <a:ext uri="{FF2B5EF4-FFF2-40B4-BE49-F238E27FC236}">
                  <a16:creationId xmlns:a16="http://schemas.microsoft.com/office/drawing/2014/main" id="{1F6B4286-141A-3625-086B-F15D92ECBBCB}"/>
                </a:ext>
              </a:extLst>
            </p:cNvPr>
            <p:cNvGrpSpPr/>
            <p:nvPr/>
          </p:nvGrpSpPr>
          <p:grpSpPr>
            <a:xfrm>
              <a:off x="9343743" y="1523339"/>
              <a:ext cx="2697480" cy="2638763"/>
              <a:chOff x="274320" y="1561896"/>
              <a:chExt cx="2697480" cy="2638763"/>
            </a:xfrm>
          </p:grpSpPr>
          <p:sp>
            <p:nvSpPr>
              <p:cNvPr id="78" name="四角形: 角を丸くする 77">
                <a:extLst>
                  <a:ext uri="{FF2B5EF4-FFF2-40B4-BE49-F238E27FC236}">
                    <a16:creationId xmlns:a16="http://schemas.microsoft.com/office/drawing/2014/main" id="{1C65DED7-B079-7E39-8765-24CFE90666CB}"/>
                  </a:ext>
                </a:extLst>
              </p:cNvPr>
              <p:cNvSpPr/>
              <p:nvPr/>
            </p:nvSpPr>
            <p:spPr>
              <a:xfrm>
                <a:off x="274320" y="1567187"/>
                <a:ext cx="2697480" cy="2633472"/>
              </a:xfrm>
              <a:prstGeom prst="roundRect">
                <a:avLst>
                  <a:gd name="adj" fmla="val 11806"/>
                </a:avLst>
              </a:prstGeom>
              <a:solidFill>
                <a:schemeClr val="bg1"/>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9" name="四角形: 角を丸くする 78">
                <a:extLst>
                  <a:ext uri="{FF2B5EF4-FFF2-40B4-BE49-F238E27FC236}">
                    <a16:creationId xmlns:a16="http://schemas.microsoft.com/office/drawing/2014/main" id="{338D2253-11C3-5965-268E-91A0A6573E1F}"/>
                  </a:ext>
                </a:extLst>
              </p:cNvPr>
              <p:cNvSpPr/>
              <p:nvPr/>
            </p:nvSpPr>
            <p:spPr>
              <a:xfrm>
                <a:off x="274320" y="1561896"/>
                <a:ext cx="2697480" cy="658277"/>
              </a:xfrm>
              <a:prstGeom prst="roundRect">
                <a:avLst>
                  <a:gd name="adj" fmla="val 20667"/>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テキスト ボックス 79">
                <a:extLst>
                  <a:ext uri="{FF2B5EF4-FFF2-40B4-BE49-F238E27FC236}">
                    <a16:creationId xmlns:a16="http://schemas.microsoft.com/office/drawing/2014/main" id="{FCC38369-8479-A042-3EE1-4D748342B204}"/>
                  </a:ext>
                </a:extLst>
              </p:cNvPr>
              <p:cNvSpPr txBox="1"/>
              <p:nvPr/>
            </p:nvSpPr>
            <p:spPr>
              <a:xfrm>
                <a:off x="450870" y="1596000"/>
                <a:ext cx="2439839" cy="584775"/>
              </a:xfrm>
              <a:prstGeom prst="rect">
                <a:avLst/>
              </a:prstGeom>
              <a:noFill/>
            </p:spPr>
            <p:txBody>
              <a:bodyPr wrap="square" rtlCol="0">
                <a:spAutoFit/>
              </a:bodyPr>
              <a:lstStyle/>
              <a:p>
                <a:r>
                  <a:rPr lang="en-US" altLang="ja-JP" sz="3200" dirty="0">
                    <a:latin typeface="Arial" panose="020B0604020202020204" pitchFamily="34" charset="0"/>
                    <a:cs typeface="Arial" panose="020B0604020202020204" pitchFamily="34" charset="0"/>
                  </a:rPr>
                  <a:t>Conclusions</a:t>
                </a:r>
                <a:endParaRPr kumimoji="1" lang="ja-JP" altLang="en-US" sz="3200" dirty="0">
                  <a:latin typeface="Arial" panose="020B0604020202020204" pitchFamily="34" charset="0"/>
                  <a:cs typeface="Arial" panose="020B0604020202020204" pitchFamily="34" charset="0"/>
                </a:endParaRPr>
              </a:p>
            </p:txBody>
          </p:sp>
        </p:grpSp>
        <p:pic>
          <p:nvPicPr>
            <p:cNvPr id="82" name="グラフィックス 81" descr="クリップボード: チェックマーク 単色塗りつぶし">
              <a:extLst>
                <a:ext uri="{FF2B5EF4-FFF2-40B4-BE49-F238E27FC236}">
                  <a16:creationId xmlns:a16="http://schemas.microsoft.com/office/drawing/2014/main" id="{7D484865-2867-6B08-8A37-7B44F456C6BD}"/>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9976797" y="2366423"/>
              <a:ext cx="1526830" cy="1526830"/>
            </a:xfrm>
            <a:prstGeom prst="rect">
              <a:avLst/>
            </a:prstGeom>
          </p:spPr>
        </p:pic>
      </p:grpSp>
      <p:sp>
        <p:nvSpPr>
          <p:cNvPr id="90" name="フローチャート: 組合せ 89">
            <a:extLst>
              <a:ext uri="{FF2B5EF4-FFF2-40B4-BE49-F238E27FC236}">
                <a16:creationId xmlns:a16="http://schemas.microsoft.com/office/drawing/2014/main" id="{93A09B79-3683-D736-E686-64BFC5F81691}"/>
              </a:ext>
            </a:extLst>
          </p:cNvPr>
          <p:cNvSpPr/>
          <p:nvPr/>
        </p:nvSpPr>
        <p:spPr>
          <a:xfrm>
            <a:off x="6983155" y="1402979"/>
            <a:ext cx="1112798" cy="668554"/>
          </a:xfrm>
          <a:prstGeom prst="flowChartMerg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42332582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684035-2A67-9D4E-7852-EECCD5896F72}"/>
            </a:ext>
          </a:extLst>
        </p:cNvPr>
        <p:cNvGrpSpPr/>
        <p:nvPr/>
      </p:nvGrpSpPr>
      <p:grpSpPr>
        <a:xfrm>
          <a:off x="0" y="0"/>
          <a:ext cx="0" cy="0"/>
          <a:chOff x="0" y="0"/>
          <a:chExt cx="0" cy="0"/>
        </a:xfrm>
      </p:grpSpPr>
      <p:sp>
        <p:nvSpPr>
          <p:cNvPr id="10" name="四角形: 角を丸くする 9">
            <a:extLst>
              <a:ext uri="{FF2B5EF4-FFF2-40B4-BE49-F238E27FC236}">
                <a16:creationId xmlns:a16="http://schemas.microsoft.com/office/drawing/2014/main" id="{C1BEEB5D-1DFB-B8CE-E928-16A19B5D8239}"/>
              </a:ext>
            </a:extLst>
          </p:cNvPr>
          <p:cNvSpPr/>
          <p:nvPr/>
        </p:nvSpPr>
        <p:spPr>
          <a:xfrm>
            <a:off x="6211571" y="939802"/>
            <a:ext cx="5868958" cy="5878428"/>
          </a:xfrm>
          <a:prstGeom prst="roundRect">
            <a:avLst>
              <a:gd name="adj" fmla="val 2744"/>
            </a:avLst>
          </a:prstGeom>
          <a:solidFill>
            <a:srgbClr val="F5F4E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四角形: 角を丸くする 6">
            <a:extLst>
              <a:ext uri="{FF2B5EF4-FFF2-40B4-BE49-F238E27FC236}">
                <a16:creationId xmlns:a16="http://schemas.microsoft.com/office/drawing/2014/main" id="{5AB506F1-FE36-5E28-B507-692950BFF8F4}"/>
              </a:ext>
            </a:extLst>
          </p:cNvPr>
          <p:cNvSpPr/>
          <p:nvPr/>
        </p:nvSpPr>
        <p:spPr>
          <a:xfrm>
            <a:off x="111471" y="939802"/>
            <a:ext cx="5768674" cy="5918198"/>
          </a:xfrm>
          <a:prstGeom prst="roundRect">
            <a:avLst>
              <a:gd name="adj" fmla="val 2612"/>
            </a:avLst>
          </a:prstGeom>
          <a:solidFill>
            <a:srgbClr val="F5F4E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正方形/長方形 3">
            <a:extLst>
              <a:ext uri="{FF2B5EF4-FFF2-40B4-BE49-F238E27FC236}">
                <a16:creationId xmlns:a16="http://schemas.microsoft.com/office/drawing/2014/main" id="{539A7B85-6976-E645-9D12-CE1DBF7CBC91}"/>
              </a:ext>
            </a:extLst>
          </p:cNvPr>
          <p:cNvSpPr/>
          <p:nvPr/>
        </p:nvSpPr>
        <p:spPr>
          <a:xfrm>
            <a:off x="0" y="0"/>
            <a:ext cx="12192000" cy="795307"/>
          </a:xfrm>
          <a:prstGeom prst="rect">
            <a:avLst/>
          </a:prstGeom>
          <a:solidFill>
            <a:srgbClr val="1A3A5C"/>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dirty="0"/>
          </a:p>
        </p:txBody>
      </p:sp>
      <p:sp>
        <p:nvSpPr>
          <p:cNvPr id="2" name="テキスト ボックス 1">
            <a:extLst>
              <a:ext uri="{FF2B5EF4-FFF2-40B4-BE49-F238E27FC236}">
                <a16:creationId xmlns:a16="http://schemas.microsoft.com/office/drawing/2014/main" id="{5DA72557-08C6-5813-4200-C3ABC37FE145}"/>
              </a:ext>
            </a:extLst>
          </p:cNvPr>
          <p:cNvSpPr txBox="1"/>
          <p:nvPr/>
        </p:nvSpPr>
        <p:spPr>
          <a:xfrm>
            <a:off x="111470" y="39770"/>
            <a:ext cx="10451592" cy="707886"/>
          </a:xfrm>
          <a:prstGeom prst="rect">
            <a:avLst/>
          </a:prstGeom>
          <a:noFill/>
        </p:spPr>
        <p:txBody>
          <a:bodyPr wrap="square" rtlCol="0">
            <a:spAutoFit/>
          </a:bodyPr>
          <a:lstStyle/>
          <a:p>
            <a:r>
              <a:rPr kumimoji="1" lang="en-US" altLang="ja-JP" sz="4000" dirty="0">
                <a:solidFill>
                  <a:schemeClr val="bg1"/>
                </a:solidFill>
                <a:latin typeface="Arial" panose="020B0604020202020204" pitchFamily="34" charset="0"/>
                <a:cs typeface="Arial" panose="020B0604020202020204" pitchFamily="34" charset="0"/>
              </a:rPr>
              <a:t>Results</a:t>
            </a:r>
            <a:r>
              <a:rPr lang="ja-JP" altLang="en-US" sz="4000" dirty="0">
                <a:solidFill>
                  <a:schemeClr val="bg1"/>
                </a:solidFill>
                <a:latin typeface="Arial" panose="020B0604020202020204" pitchFamily="34" charset="0"/>
                <a:cs typeface="Arial" panose="020B0604020202020204" pitchFamily="34" charset="0"/>
              </a:rPr>
              <a:t>　</a:t>
            </a:r>
            <a:r>
              <a:rPr lang="en-US" altLang="ja-JP" sz="4000" dirty="0">
                <a:solidFill>
                  <a:schemeClr val="bg1"/>
                </a:solidFill>
                <a:latin typeface="Arial" panose="020B0604020202020204" pitchFamily="34" charset="0"/>
                <a:cs typeface="Arial" panose="020B0604020202020204" pitchFamily="34" charset="0"/>
              </a:rPr>
              <a:t>―Scenario (1) and (2) ―</a:t>
            </a:r>
            <a:endParaRPr kumimoji="1" lang="ja-JP" altLang="en-US" sz="4000" dirty="0">
              <a:solidFill>
                <a:schemeClr val="bg1"/>
              </a:solidFill>
              <a:latin typeface="Arial" panose="020B0604020202020204" pitchFamily="34" charset="0"/>
              <a:cs typeface="Arial" panose="020B0604020202020204" pitchFamily="34" charset="0"/>
            </a:endParaRPr>
          </a:p>
        </p:txBody>
      </p:sp>
      <p:sp>
        <p:nvSpPr>
          <p:cNvPr id="3" name="テキスト ボックス 2">
            <a:extLst>
              <a:ext uri="{FF2B5EF4-FFF2-40B4-BE49-F238E27FC236}">
                <a16:creationId xmlns:a16="http://schemas.microsoft.com/office/drawing/2014/main" id="{A4663853-89C8-AE5A-DD04-682C9869EB29}"/>
              </a:ext>
            </a:extLst>
          </p:cNvPr>
          <p:cNvSpPr txBox="1"/>
          <p:nvPr/>
        </p:nvSpPr>
        <p:spPr>
          <a:xfrm>
            <a:off x="11521521" y="104552"/>
            <a:ext cx="917448" cy="584775"/>
          </a:xfrm>
          <a:prstGeom prst="rect">
            <a:avLst/>
          </a:prstGeom>
          <a:noFill/>
        </p:spPr>
        <p:txBody>
          <a:bodyPr wrap="square" rtlCol="0">
            <a:spAutoFit/>
          </a:bodyPr>
          <a:lstStyle/>
          <a:p>
            <a:r>
              <a:rPr lang="en-US" altLang="ja-JP" sz="3200" dirty="0">
                <a:solidFill>
                  <a:schemeClr val="bg1"/>
                </a:solidFill>
                <a:latin typeface="Arial" panose="020B0604020202020204" pitchFamily="34" charset="0"/>
                <a:cs typeface="Arial" panose="020B0604020202020204" pitchFamily="34" charset="0"/>
              </a:rPr>
              <a:t>18</a:t>
            </a:r>
            <a:endParaRPr kumimoji="1" lang="ja-JP" altLang="en-US" sz="3200" dirty="0">
              <a:solidFill>
                <a:schemeClr val="bg1"/>
              </a:solidFill>
              <a:latin typeface="Arial" panose="020B0604020202020204" pitchFamily="34" charset="0"/>
              <a:cs typeface="Arial" panose="020B0604020202020204" pitchFamily="34" charset="0"/>
            </a:endParaRPr>
          </a:p>
        </p:txBody>
      </p:sp>
      <p:sp>
        <p:nvSpPr>
          <p:cNvPr id="11" name="テキスト ボックス 10">
            <a:extLst>
              <a:ext uri="{FF2B5EF4-FFF2-40B4-BE49-F238E27FC236}">
                <a16:creationId xmlns:a16="http://schemas.microsoft.com/office/drawing/2014/main" id="{A6B7B3B9-8C1B-D9C4-AE72-B97D6394DCC2}"/>
              </a:ext>
            </a:extLst>
          </p:cNvPr>
          <p:cNvSpPr txBox="1"/>
          <p:nvPr/>
        </p:nvSpPr>
        <p:spPr>
          <a:xfrm>
            <a:off x="4728972" y="10109216"/>
            <a:ext cx="5175504" cy="369332"/>
          </a:xfrm>
          <a:prstGeom prst="rect">
            <a:avLst/>
          </a:prstGeom>
          <a:noFill/>
        </p:spPr>
        <p:txBody>
          <a:bodyPr wrap="square" rtlCol="0">
            <a:spAutoFit/>
          </a:bodyPr>
          <a:lstStyle/>
          <a:p>
            <a:endParaRPr kumimoji="1" lang="ja-JP" altLang="en-US" dirty="0"/>
          </a:p>
        </p:txBody>
      </p:sp>
      <p:sp>
        <p:nvSpPr>
          <p:cNvPr id="9" name="テキスト ボックス 8">
            <a:extLst>
              <a:ext uri="{FF2B5EF4-FFF2-40B4-BE49-F238E27FC236}">
                <a16:creationId xmlns:a16="http://schemas.microsoft.com/office/drawing/2014/main" id="{EF37AC77-4FAE-C3EE-6E8C-4583C886CD53}"/>
              </a:ext>
            </a:extLst>
          </p:cNvPr>
          <p:cNvSpPr txBox="1"/>
          <p:nvPr/>
        </p:nvSpPr>
        <p:spPr>
          <a:xfrm>
            <a:off x="305067" y="945669"/>
            <a:ext cx="6328610" cy="400110"/>
          </a:xfrm>
          <a:prstGeom prst="rect">
            <a:avLst/>
          </a:prstGeom>
          <a:noFill/>
        </p:spPr>
        <p:txBody>
          <a:bodyPr wrap="square">
            <a:spAutoFit/>
          </a:bodyPr>
          <a:lstStyle/>
          <a:p>
            <a:r>
              <a:rPr lang="ja-JP" altLang="en-US" sz="2000" b="1" dirty="0">
                <a:latin typeface="Times New Roman" panose="02020603050405020304" pitchFamily="18" charset="0"/>
                <a:cs typeface="Times New Roman" panose="02020603050405020304" pitchFamily="18" charset="0"/>
              </a:rPr>
              <a:t>⑴ </a:t>
            </a:r>
            <a:r>
              <a:rPr lang="en-US" altLang="ja-JP" sz="2000" b="1" dirty="0">
                <a:latin typeface="Times New Roman" panose="02020603050405020304" pitchFamily="18" charset="0"/>
                <a:cs typeface="Times New Roman" panose="02020603050405020304" pitchFamily="18" charset="0"/>
              </a:rPr>
              <a:t>Domestic procurement of intermediate inputs</a:t>
            </a:r>
            <a:r>
              <a:rPr lang="en-US" altLang="ja-JP" sz="2000" b="1" kern="100" dirty="0">
                <a:effectLst/>
                <a:latin typeface="Times New Roman" panose="02020603050405020304" pitchFamily="18" charset="0"/>
                <a:ea typeface="游明朝" panose="02020400000000000000" pitchFamily="18" charset="-128"/>
                <a:cs typeface="Times New Roman" panose="02020603050405020304" pitchFamily="18" charset="0"/>
              </a:rPr>
              <a:t> </a:t>
            </a:r>
            <a:endParaRPr lang="ja-JP" altLang="ja-JP" sz="2000" b="1" kern="100" dirty="0">
              <a:effectLst/>
              <a:latin typeface="Times New Roman" panose="02020603050405020304" pitchFamily="18" charset="0"/>
              <a:ea typeface="游明朝" panose="02020400000000000000" pitchFamily="18" charset="-128"/>
              <a:cs typeface="Times New Roman" panose="02020603050405020304" pitchFamily="18" charset="0"/>
            </a:endParaRPr>
          </a:p>
        </p:txBody>
      </p:sp>
      <p:sp>
        <p:nvSpPr>
          <p:cNvPr id="13" name="テキスト ボックス 12">
            <a:extLst>
              <a:ext uri="{FF2B5EF4-FFF2-40B4-BE49-F238E27FC236}">
                <a16:creationId xmlns:a16="http://schemas.microsoft.com/office/drawing/2014/main" id="{0F2E6F1C-0A54-E7B7-BD21-B18E5BE2BEBC}"/>
              </a:ext>
            </a:extLst>
          </p:cNvPr>
          <p:cNvSpPr txBox="1"/>
          <p:nvPr/>
        </p:nvSpPr>
        <p:spPr>
          <a:xfrm>
            <a:off x="806544" y="5633235"/>
            <a:ext cx="7078734" cy="707886"/>
          </a:xfrm>
          <a:prstGeom prst="rect">
            <a:avLst/>
          </a:prstGeom>
          <a:noFill/>
        </p:spPr>
        <p:txBody>
          <a:bodyPr wrap="square">
            <a:spAutoFit/>
          </a:bodyPr>
          <a:lstStyle/>
          <a:p>
            <a:r>
              <a:rPr lang="en-US" altLang="ja-JP" sz="2000" b="1" dirty="0">
                <a:latin typeface="Arial" panose="020B0604020202020204" pitchFamily="34" charset="0"/>
                <a:cs typeface="Arial" panose="020B0604020202020204" pitchFamily="34" charset="0"/>
              </a:rPr>
              <a:t>Global CO</a:t>
            </a:r>
            <a:r>
              <a:rPr lang="en-US" altLang="ja-JP" sz="2000" b="1" baseline="-25000" dirty="0">
                <a:latin typeface="Arial" panose="020B0604020202020204" pitchFamily="34" charset="0"/>
                <a:cs typeface="Arial" panose="020B0604020202020204" pitchFamily="34" charset="0"/>
              </a:rPr>
              <a:t>2</a:t>
            </a:r>
            <a:r>
              <a:rPr lang="en-US" altLang="ja-JP" sz="2000" b="1" dirty="0">
                <a:latin typeface="Arial" panose="020B0604020202020204" pitchFamily="34" charset="0"/>
                <a:cs typeface="Arial" panose="020B0604020202020204" pitchFamily="34" charset="0"/>
              </a:rPr>
              <a:t> emissions decrease </a:t>
            </a:r>
          </a:p>
          <a:p>
            <a:r>
              <a:rPr lang="en-US" altLang="ja-JP" sz="2000" b="1" dirty="0">
                <a:latin typeface="Arial" panose="020B0604020202020204" pitchFamily="34" charset="0"/>
                <a:cs typeface="Arial" panose="020B0604020202020204" pitchFamily="34" charset="0"/>
              </a:rPr>
              <a:t>by approx.</a:t>
            </a:r>
            <a:r>
              <a:rPr lang="en-US" altLang="ja-JP" sz="2000" b="1" dirty="0">
                <a:solidFill>
                  <a:srgbClr val="C00000"/>
                </a:solidFill>
                <a:latin typeface="Arial" panose="020B0604020202020204" pitchFamily="34" charset="0"/>
                <a:cs typeface="Arial" panose="020B0604020202020204" pitchFamily="34" charset="0"/>
              </a:rPr>
              <a:t>−38.5 kt/yr </a:t>
            </a:r>
            <a:r>
              <a:rPr lang="en-US" altLang="ja-JP" sz="2000" b="1" dirty="0">
                <a:latin typeface="Arial" panose="020B0604020202020204" pitchFamily="34" charset="0"/>
                <a:cs typeface="Arial" panose="020B0604020202020204" pitchFamily="34" charset="0"/>
              </a:rPr>
              <a:t>on average.</a:t>
            </a:r>
          </a:p>
        </p:txBody>
      </p:sp>
      <p:sp>
        <p:nvSpPr>
          <p:cNvPr id="15" name="テキスト ボックス 14">
            <a:extLst>
              <a:ext uri="{FF2B5EF4-FFF2-40B4-BE49-F238E27FC236}">
                <a16:creationId xmlns:a16="http://schemas.microsoft.com/office/drawing/2014/main" id="{6A6B159D-26AA-8BCD-2D98-2376545E5681}"/>
              </a:ext>
            </a:extLst>
          </p:cNvPr>
          <p:cNvSpPr txBox="1"/>
          <p:nvPr/>
        </p:nvSpPr>
        <p:spPr>
          <a:xfrm>
            <a:off x="196999" y="1253151"/>
            <a:ext cx="1219090" cy="338554"/>
          </a:xfrm>
          <a:prstGeom prst="rect">
            <a:avLst/>
          </a:prstGeom>
          <a:noFill/>
        </p:spPr>
        <p:txBody>
          <a:bodyPr wrap="square">
            <a:spAutoFit/>
          </a:bodyPr>
          <a:lstStyle/>
          <a:p>
            <a:r>
              <a:rPr lang="en-US" altLang="ja-JP" sz="1600" dirty="0">
                <a:latin typeface="Arial" panose="020B0604020202020204" pitchFamily="34" charset="0"/>
                <a:cs typeface="Arial" panose="020B0604020202020204" pitchFamily="34" charset="0"/>
              </a:rPr>
              <a:t>Mt-CO₂</a:t>
            </a:r>
            <a:endParaRPr lang="ja-JP" altLang="en-US" sz="1600" dirty="0"/>
          </a:p>
        </p:txBody>
      </p:sp>
      <p:sp>
        <p:nvSpPr>
          <p:cNvPr id="16" name="テキスト ボックス 15">
            <a:extLst>
              <a:ext uri="{FF2B5EF4-FFF2-40B4-BE49-F238E27FC236}">
                <a16:creationId xmlns:a16="http://schemas.microsoft.com/office/drawing/2014/main" id="{E2706860-79CA-D479-D969-6E91F7F5C654}"/>
              </a:ext>
            </a:extLst>
          </p:cNvPr>
          <p:cNvSpPr txBox="1"/>
          <p:nvPr/>
        </p:nvSpPr>
        <p:spPr>
          <a:xfrm>
            <a:off x="5079307" y="1294408"/>
            <a:ext cx="6328610" cy="338554"/>
          </a:xfrm>
          <a:prstGeom prst="rect">
            <a:avLst/>
          </a:prstGeom>
          <a:noFill/>
        </p:spPr>
        <p:txBody>
          <a:bodyPr wrap="square">
            <a:spAutoFit/>
          </a:bodyPr>
          <a:lstStyle/>
          <a:p>
            <a:r>
              <a:rPr lang="en-US" altLang="ja-JP" sz="1600" dirty="0">
                <a:latin typeface="Arial" panose="020B0604020202020204" pitchFamily="34" charset="0"/>
                <a:cs typeface="Arial" panose="020B0604020202020204" pitchFamily="34" charset="0"/>
              </a:rPr>
              <a:t>Kt-CO₂</a:t>
            </a:r>
            <a:endParaRPr lang="ja-JP" altLang="en-US" sz="1600" dirty="0"/>
          </a:p>
        </p:txBody>
      </p:sp>
      <p:sp>
        <p:nvSpPr>
          <p:cNvPr id="18" name="テキスト ボックス 17">
            <a:extLst>
              <a:ext uri="{FF2B5EF4-FFF2-40B4-BE49-F238E27FC236}">
                <a16:creationId xmlns:a16="http://schemas.microsoft.com/office/drawing/2014/main" id="{25E2CF02-817F-617D-3AD0-5C3FC46B5DD6}"/>
              </a:ext>
            </a:extLst>
          </p:cNvPr>
          <p:cNvSpPr txBox="1"/>
          <p:nvPr/>
        </p:nvSpPr>
        <p:spPr>
          <a:xfrm>
            <a:off x="6633677" y="950715"/>
            <a:ext cx="6328610" cy="400110"/>
          </a:xfrm>
          <a:prstGeom prst="rect">
            <a:avLst/>
          </a:prstGeom>
          <a:noFill/>
        </p:spPr>
        <p:txBody>
          <a:bodyPr wrap="square">
            <a:spAutoFit/>
          </a:bodyPr>
          <a:lstStyle/>
          <a:p>
            <a:r>
              <a:rPr lang="ja-JP" altLang="en-US" sz="2000" b="1" dirty="0">
                <a:latin typeface="Times New Roman" panose="02020603050405020304" pitchFamily="18" charset="0"/>
                <a:cs typeface="Times New Roman" panose="02020603050405020304" pitchFamily="18" charset="0"/>
              </a:rPr>
              <a:t>⑵ </a:t>
            </a:r>
            <a:r>
              <a:rPr lang="en-US" altLang="ja-JP" sz="2000" b="1" dirty="0">
                <a:latin typeface="Times New Roman" panose="02020603050405020304" pitchFamily="18" charset="0"/>
                <a:cs typeface="Times New Roman" panose="02020603050405020304" pitchFamily="18" charset="0"/>
              </a:rPr>
              <a:t>Switching Sources of Intermediate Goods</a:t>
            </a:r>
            <a:r>
              <a:rPr lang="en-US" altLang="ja-JP" sz="2000" b="1" kern="100" dirty="0">
                <a:effectLst/>
                <a:latin typeface="Times New Roman" panose="02020603050405020304" pitchFamily="18" charset="0"/>
                <a:ea typeface="游明朝" panose="02020400000000000000" pitchFamily="18" charset="-128"/>
                <a:cs typeface="Times New Roman" panose="02020603050405020304" pitchFamily="18" charset="0"/>
              </a:rPr>
              <a:t> </a:t>
            </a:r>
            <a:endParaRPr lang="ja-JP" altLang="ja-JP" sz="2000" b="1" kern="100" dirty="0">
              <a:effectLst/>
              <a:latin typeface="Times New Roman" panose="02020603050405020304" pitchFamily="18" charset="0"/>
              <a:ea typeface="游明朝" panose="02020400000000000000" pitchFamily="18" charset="-128"/>
              <a:cs typeface="Times New Roman" panose="02020603050405020304" pitchFamily="18" charset="0"/>
            </a:endParaRPr>
          </a:p>
        </p:txBody>
      </p:sp>
      <p:sp>
        <p:nvSpPr>
          <p:cNvPr id="24" name="テキスト ボックス 23">
            <a:extLst>
              <a:ext uri="{FF2B5EF4-FFF2-40B4-BE49-F238E27FC236}">
                <a16:creationId xmlns:a16="http://schemas.microsoft.com/office/drawing/2014/main" id="{C1892EAF-D416-0070-DE9C-869F01710CB5}"/>
              </a:ext>
            </a:extLst>
          </p:cNvPr>
          <p:cNvSpPr txBox="1"/>
          <p:nvPr/>
        </p:nvSpPr>
        <p:spPr>
          <a:xfrm>
            <a:off x="6194191" y="1266949"/>
            <a:ext cx="6328610" cy="338554"/>
          </a:xfrm>
          <a:prstGeom prst="rect">
            <a:avLst/>
          </a:prstGeom>
          <a:noFill/>
        </p:spPr>
        <p:txBody>
          <a:bodyPr wrap="square">
            <a:spAutoFit/>
          </a:bodyPr>
          <a:lstStyle/>
          <a:p>
            <a:r>
              <a:rPr lang="en-US" altLang="ja-JP" sz="1600" dirty="0">
                <a:latin typeface="Arial" panose="020B0604020202020204" pitchFamily="34" charset="0"/>
                <a:cs typeface="Arial" panose="020B0604020202020204" pitchFamily="34" charset="0"/>
              </a:rPr>
              <a:t>Mt-CO₂</a:t>
            </a:r>
            <a:endParaRPr lang="ja-JP" altLang="en-US" sz="1600" dirty="0"/>
          </a:p>
        </p:txBody>
      </p:sp>
      <p:sp>
        <p:nvSpPr>
          <p:cNvPr id="25" name="テキスト ボックス 24">
            <a:extLst>
              <a:ext uri="{FF2B5EF4-FFF2-40B4-BE49-F238E27FC236}">
                <a16:creationId xmlns:a16="http://schemas.microsoft.com/office/drawing/2014/main" id="{4A7870D9-0DBC-DCD8-E2CB-037ACBDE24E3}"/>
              </a:ext>
            </a:extLst>
          </p:cNvPr>
          <p:cNvSpPr txBox="1"/>
          <p:nvPr/>
        </p:nvSpPr>
        <p:spPr>
          <a:xfrm>
            <a:off x="11156224" y="1294408"/>
            <a:ext cx="2228169" cy="338554"/>
          </a:xfrm>
          <a:prstGeom prst="rect">
            <a:avLst/>
          </a:prstGeom>
          <a:noFill/>
        </p:spPr>
        <p:txBody>
          <a:bodyPr wrap="square">
            <a:spAutoFit/>
          </a:bodyPr>
          <a:lstStyle/>
          <a:p>
            <a:r>
              <a:rPr lang="en-US" altLang="ja-JP" sz="1600" dirty="0">
                <a:latin typeface="Arial" panose="020B0604020202020204" pitchFamily="34" charset="0"/>
                <a:cs typeface="Arial" panose="020B0604020202020204" pitchFamily="34" charset="0"/>
              </a:rPr>
              <a:t>Kt-CO₂</a:t>
            </a:r>
            <a:endParaRPr lang="ja-JP" altLang="en-US" sz="1600" dirty="0"/>
          </a:p>
        </p:txBody>
      </p:sp>
      <p:graphicFrame>
        <p:nvGraphicFramePr>
          <p:cNvPr id="28" name="グラフ 27">
            <a:extLst>
              <a:ext uri="{FF2B5EF4-FFF2-40B4-BE49-F238E27FC236}">
                <a16:creationId xmlns:a16="http://schemas.microsoft.com/office/drawing/2014/main" id="{FC6B5E66-AF38-4BBD-7207-B521A409A786}"/>
              </a:ext>
            </a:extLst>
          </p:cNvPr>
          <p:cNvGraphicFramePr/>
          <p:nvPr>
            <p:extLst>
              <p:ext uri="{D42A27DB-BD31-4B8C-83A1-F6EECF244321}">
                <p14:modId xmlns:p14="http://schemas.microsoft.com/office/powerpoint/2010/main" val="3046015449"/>
              </p:ext>
            </p:extLst>
          </p:nvPr>
        </p:nvGraphicFramePr>
        <p:xfrm>
          <a:off x="6417592" y="1522404"/>
          <a:ext cx="5421121" cy="3356786"/>
        </p:xfrm>
        <a:graphic>
          <a:graphicData uri="http://schemas.openxmlformats.org/drawingml/2006/chart">
            <c:chart xmlns:c="http://schemas.openxmlformats.org/drawingml/2006/chart" xmlns:r="http://schemas.openxmlformats.org/officeDocument/2006/relationships" r:id="rId3"/>
          </a:graphicData>
        </a:graphic>
      </p:graphicFrame>
      <p:sp>
        <p:nvSpPr>
          <p:cNvPr id="29" name="テキスト ボックス 28">
            <a:extLst>
              <a:ext uri="{FF2B5EF4-FFF2-40B4-BE49-F238E27FC236}">
                <a16:creationId xmlns:a16="http://schemas.microsoft.com/office/drawing/2014/main" id="{BC5E88DF-363A-FC56-38FB-BF4020E08448}"/>
              </a:ext>
            </a:extLst>
          </p:cNvPr>
          <p:cNvSpPr txBox="1"/>
          <p:nvPr/>
        </p:nvSpPr>
        <p:spPr>
          <a:xfrm>
            <a:off x="6999427" y="5622986"/>
            <a:ext cx="6329082" cy="707886"/>
          </a:xfrm>
          <a:prstGeom prst="rect">
            <a:avLst/>
          </a:prstGeom>
          <a:noFill/>
        </p:spPr>
        <p:txBody>
          <a:bodyPr wrap="square">
            <a:spAutoFit/>
          </a:bodyPr>
          <a:lstStyle/>
          <a:p>
            <a:r>
              <a:rPr lang="en-US" altLang="ja-JP" sz="2000" b="1" dirty="0">
                <a:latin typeface="Arial" panose="020B0604020202020204" pitchFamily="34" charset="0"/>
                <a:cs typeface="Arial" panose="020B0604020202020204" pitchFamily="34" charset="0"/>
              </a:rPr>
              <a:t>Global CO</a:t>
            </a:r>
            <a:r>
              <a:rPr lang="en-US" altLang="ja-JP" sz="2000" b="1" baseline="-25000" dirty="0">
                <a:latin typeface="Arial" panose="020B0604020202020204" pitchFamily="34" charset="0"/>
                <a:cs typeface="Arial" panose="020B0604020202020204" pitchFamily="34" charset="0"/>
              </a:rPr>
              <a:t>2</a:t>
            </a:r>
            <a:r>
              <a:rPr lang="en-US" altLang="ja-JP" sz="2000" b="1" dirty="0">
                <a:latin typeface="Arial" panose="020B0604020202020204" pitchFamily="34" charset="0"/>
                <a:cs typeface="Arial" panose="020B0604020202020204" pitchFamily="34" charset="0"/>
              </a:rPr>
              <a:t> emissions decrease</a:t>
            </a:r>
          </a:p>
          <a:p>
            <a:r>
              <a:rPr lang="en-US" altLang="ja-JP" sz="2000" b="1" dirty="0">
                <a:latin typeface="Arial" panose="020B0604020202020204" pitchFamily="34" charset="0"/>
                <a:cs typeface="Arial" panose="020B0604020202020204" pitchFamily="34" charset="0"/>
              </a:rPr>
              <a:t>by approx. </a:t>
            </a:r>
            <a:r>
              <a:rPr lang="en-US" altLang="ja-JP" sz="2000" b="1" dirty="0">
                <a:solidFill>
                  <a:srgbClr val="C00000"/>
                </a:solidFill>
                <a:latin typeface="Arial" panose="020B0604020202020204" pitchFamily="34" charset="0"/>
                <a:cs typeface="Arial" panose="020B0604020202020204" pitchFamily="34" charset="0"/>
              </a:rPr>
              <a:t>−0.56 kt/yr </a:t>
            </a:r>
            <a:r>
              <a:rPr lang="en-US" altLang="ja-JP" sz="2000" b="1" dirty="0">
                <a:latin typeface="Arial" panose="020B0604020202020204" pitchFamily="34" charset="0"/>
                <a:cs typeface="Arial" panose="020B0604020202020204" pitchFamily="34" charset="0"/>
              </a:rPr>
              <a:t>on average.</a:t>
            </a:r>
            <a:endParaRPr lang="ja-JP" altLang="en-US" sz="2000" b="1" dirty="0">
              <a:latin typeface="Arial" panose="020B0604020202020204" pitchFamily="34" charset="0"/>
              <a:cs typeface="Arial" panose="020B0604020202020204" pitchFamily="34" charset="0"/>
            </a:endParaRPr>
          </a:p>
        </p:txBody>
      </p:sp>
      <p:graphicFrame>
        <p:nvGraphicFramePr>
          <p:cNvPr id="30" name="グラフ 29">
            <a:extLst>
              <a:ext uri="{FF2B5EF4-FFF2-40B4-BE49-F238E27FC236}">
                <a16:creationId xmlns:a16="http://schemas.microsoft.com/office/drawing/2014/main" id="{C271CC4B-8491-F12F-B7BF-92E995EED484}"/>
              </a:ext>
            </a:extLst>
          </p:cNvPr>
          <p:cNvGraphicFramePr>
            <a:graphicFrameLocks/>
          </p:cNvGraphicFramePr>
          <p:nvPr>
            <p:extLst>
              <p:ext uri="{D42A27DB-BD31-4B8C-83A1-F6EECF244321}">
                <p14:modId xmlns:p14="http://schemas.microsoft.com/office/powerpoint/2010/main" val="2268627501"/>
              </p:ext>
            </p:extLst>
          </p:nvPr>
        </p:nvGraphicFramePr>
        <p:xfrm>
          <a:off x="282529" y="1544160"/>
          <a:ext cx="5473566" cy="3539921"/>
        </p:xfrm>
        <a:graphic>
          <a:graphicData uri="http://schemas.openxmlformats.org/drawingml/2006/chart">
            <c:chart xmlns:c="http://schemas.openxmlformats.org/drawingml/2006/chart" xmlns:r="http://schemas.openxmlformats.org/officeDocument/2006/relationships" r:id="rId4"/>
          </a:graphicData>
        </a:graphic>
      </p:graphicFrame>
      <p:sp>
        <p:nvSpPr>
          <p:cNvPr id="32" name="テキスト ボックス 31">
            <a:extLst>
              <a:ext uri="{FF2B5EF4-FFF2-40B4-BE49-F238E27FC236}">
                <a16:creationId xmlns:a16="http://schemas.microsoft.com/office/drawing/2014/main" id="{EC133515-4CBA-3BB1-D15D-8232A1505A3F}"/>
              </a:ext>
            </a:extLst>
          </p:cNvPr>
          <p:cNvSpPr txBox="1"/>
          <p:nvPr/>
        </p:nvSpPr>
        <p:spPr>
          <a:xfrm>
            <a:off x="211755" y="4986904"/>
            <a:ext cx="6747308" cy="646331"/>
          </a:xfrm>
          <a:prstGeom prst="rect">
            <a:avLst/>
          </a:prstGeom>
          <a:noFill/>
        </p:spPr>
        <p:txBody>
          <a:bodyPr wrap="square">
            <a:spAutoFit/>
          </a:bodyPr>
          <a:lstStyle/>
          <a:p>
            <a:r>
              <a:rPr lang="en-US" altLang="ja-JP" sz="1800" dirty="0">
                <a:effectLst/>
                <a:latin typeface="Arial" panose="020B0604020202020204" pitchFamily="34" charset="0"/>
                <a:ea typeface="游明朝" panose="02020400000000000000" pitchFamily="18" charset="-128"/>
                <a:cs typeface="Arial" panose="020B0604020202020204" pitchFamily="34" charset="0"/>
              </a:rPr>
              <a:t>Figure 2: CO₂ emission reduction impacts of replacing</a:t>
            </a:r>
          </a:p>
          <a:p>
            <a:r>
              <a:rPr lang="ja-JP" altLang="en-US" dirty="0">
                <a:latin typeface="Arial" panose="020B0604020202020204" pitchFamily="34" charset="0"/>
                <a:ea typeface="游明朝" panose="02020400000000000000" pitchFamily="18" charset="-128"/>
                <a:cs typeface="Arial" panose="020B0604020202020204" pitchFamily="34" charset="0"/>
              </a:rPr>
              <a:t>　　　　</a:t>
            </a:r>
            <a:r>
              <a:rPr lang="en-US" altLang="ja-JP" sz="1800" dirty="0">
                <a:effectLst/>
                <a:latin typeface="Arial" panose="020B0604020202020204" pitchFamily="34" charset="0"/>
                <a:ea typeface="游明朝" panose="02020400000000000000" pitchFamily="18" charset="-128"/>
                <a:cs typeface="Arial" panose="020B0604020202020204" pitchFamily="34" charset="0"/>
              </a:rPr>
              <a:t> 1% of imported </a:t>
            </a:r>
            <a:endParaRPr lang="ja-JP" altLang="en-US" dirty="0">
              <a:latin typeface="Arial" panose="020B0604020202020204" pitchFamily="34" charset="0"/>
              <a:cs typeface="Arial" panose="020B0604020202020204" pitchFamily="34" charset="0"/>
            </a:endParaRPr>
          </a:p>
        </p:txBody>
      </p:sp>
      <p:sp>
        <p:nvSpPr>
          <p:cNvPr id="34" name="テキスト ボックス 33">
            <a:extLst>
              <a:ext uri="{FF2B5EF4-FFF2-40B4-BE49-F238E27FC236}">
                <a16:creationId xmlns:a16="http://schemas.microsoft.com/office/drawing/2014/main" id="{4056646F-0ACE-9A48-7BDC-118CF9B3C334}"/>
              </a:ext>
            </a:extLst>
          </p:cNvPr>
          <p:cNvSpPr txBox="1"/>
          <p:nvPr/>
        </p:nvSpPr>
        <p:spPr>
          <a:xfrm>
            <a:off x="6194191" y="4689404"/>
            <a:ext cx="8364915" cy="923330"/>
          </a:xfrm>
          <a:prstGeom prst="rect">
            <a:avLst/>
          </a:prstGeom>
          <a:noFill/>
        </p:spPr>
        <p:txBody>
          <a:bodyPr wrap="square">
            <a:spAutoFit/>
          </a:bodyPr>
          <a:lstStyle/>
          <a:p>
            <a:pPr>
              <a:spcAft>
                <a:spcPts val="800"/>
              </a:spcAft>
              <a:buNone/>
            </a:pPr>
            <a:r>
              <a:rPr lang="en-US" altLang="ja-JP" sz="1800" kern="100" dirty="0">
                <a:effectLst/>
                <a:latin typeface="Arial" panose="020B0604020202020204" pitchFamily="34" charset="0"/>
                <a:ea typeface="游明朝" panose="02020400000000000000" pitchFamily="18" charset="-128"/>
                <a:cs typeface="Arial" panose="020B0604020202020204" pitchFamily="34" charset="0"/>
              </a:rPr>
              <a:t>Figure 3: CO₂ emission reduction impacts of shifting 1% </a:t>
            </a:r>
            <a:br>
              <a:rPr lang="en-US" altLang="ja-JP" kern="100" dirty="0">
                <a:latin typeface="Arial" panose="020B0604020202020204" pitchFamily="34" charset="0"/>
                <a:ea typeface="游明朝" panose="02020400000000000000" pitchFamily="18" charset="-128"/>
                <a:cs typeface="Arial" panose="020B0604020202020204" pitchFamily="34" charset="0"/>
              </a:rPr>
            </a:br>
            <a:r>
              <a:rPr lang="en-US" altLang="ja-JP" kern="100" dirty="0">
                <a:latin typeface="Arial" panose="020B0604020202020204" pitchFamily="34" charset="0"/>
                <a:ea typeface="游明朝" panose="02020400000000000000" pitchFamily="18" charset="-128"/>
                <a:cs typeface="Arial" panose="020B0604020202020204" pitchFamily="34" charset="0"/>
              </a:rPr>
              <a:t>                   </a:t>
            </a:r>
            <a:r>
              <a:rPr lang="en-US" altLang="ja-JP" sz="1800" kern="100" dirty="0">
                <a:effectLst/>
                <a:latin typeface="Arial" panose="020B0604020202020204" pitchFamily="34" charset="0"/>
                <a:ea typeface="游明朝" panose="02020400000000000000" pitchFamily="18" charset="-128"/>
                <a:cs typeface="Arial" panose="020B0604020202020204" pitchFamily="34" charset="0"/>
              </a:rPr>
              <a:t>of Japan’s intermediate textile product</a:t>
            </a:r>
            <a:br>
              <a:rPr lang="en-US" altLang="ja-JP" kern="100" dirty="0">
                <a:latin typeface="Arial" panose="020B0604020202020204" pitchFamily="34" charset="0"/>
                <a:ea typeface="游明朝" panose="02020400000000000000" pitchFamily="18" charset="-128"/>
                <a:cs typeface="Arial" panose="020B0604020202020204" pitchFamily="34" charset="0"/>
              </a:rPr>
            </a:br>
            <a:r>
              <a:rPr lang="en-US" altLang="ja-JP" kern="100" dirty="0">
                <a:latin typeface="Arial" panose="020B0604020202020204" pitchFamily="34" charset="0"/>
                <a:ea typeface="游明朝" panose="02020400000000000000" pitchFamily="18" charset="-128"/>
                <a:cs typeface="Arial" panose="020B0604020202020204" pitchFamily="34" charset="0"/>
              </a:rPr>
              <a:t>                  </a:t>
            </a:r>
            <a:r>
              <a:rPr lang="en-US" altLang="ja-JP" sz="1800" kern="100" dirty="0">
                <a:effectLst/>
                <a:latin typeface="Arial" panose="020B0604020202020204" pitchFamily="34" charset="0"/>
                <a:ea typeface="游明朝" panose="02020400000000000000" pitchFamily="18" charset="-128"/>
                <a:cs typeface="Arial" panose="020B0604020202020204" pitchFamily="34" charset="0"/>
              </a:rPr>
              <a:t> procurement from China to other </a:t>
            </a:r>
            <a:r>
              <a:rPr lang="en-US" altLang="ja-JP" kern="100" dirty="0">
                <a:latin typeface="Arial" panose="020B0604020202020204" pitchFamily="34" charset="0"/>
                <a:ea typeface="游明朝" panose="02020400000000000000" pitchFamily="18" charset="-128"/>
                <a:cs typeface="Arial" panose="020B0604020202020204" pitchFamily="34" charset="0"/>
              </a:rPr>
              <a:t>c</a:t>
            </a:r>
            <a:r>
              <a:rPr lang="en-US" altLang="ja-JP" sz="1800" kern="100" dirty="0">
                <a:effectLst/>
                <a:latin typeface="Arial" panose="020B0604020202020204" pitchFamily="34" charset="0"/>
                <a:ea typeface="游明朝" panose="02020400000000000000" pitchFamily="18" charset="-128"/>
                <a:cs typeface="Arial" panose="020B0604020202020204" pitchFamily="34" charset="0"/>
              </a:rPr>
              <a:t>ountries</a:t>
            </a:r>
            <a:endParaRPr lang="ja-JP" altLang="ja-JP" sz="1600" kern="100" dirty="0">
              <a:effectLst/>
              <a:latin typeface="Arial" panose="020B0604020202020204" pitchFamily="34" charset="0"/>
              <a:ea typeface="游明朝" panose="02020400000000000000" pitchFamily="18" charset="-128"/>
              <a:cs typeface="Arial" panose="020B0604020202020204" pitchFamily="34" charset="0"/>
            </a:endParaRPr>
          </a:p>
        </p:txBody>
      </p:sp>
      <p:sp>
        <p:nvSpPr>
          <p:cNvPr id="35" name="二等辺三角形 34">
            <a:extLst>
              <a:ext uri="{FF2B5EF4-FFF2-40B4-BE49-F238E27FC236}">
                <a16:creationId xmlns:a16="http://schemas.microsoft.com/office/drawing/2014/main" id="{6F2ECDEF-BCE4-E1ED-9F36-5A2E335DD304}"/>
              </a:ext>
            </a:extLst>
          </p:cNvPr>
          <p:cNvSpPr/>
          <p:nvPr/>
        </p:nvSpPr>
        <p:spPr>
          <a:xfrm rot="5400000">
            <a:off x="293021" y="6402655"/>
            <a:ext cx="400109" cy="256539"/>
          </a:xfrm>
          <a:prstGeom prst="triangl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sp>
        <p:nvSpPr>
          <p:cNvPr id="37" name="テキスト ボックス 36">
            <a:extLst>
              <a:ext uri="{FF2B5EF4-FFF2-40B4-BE49-F238E27FC236}">
                <a16:creationId xmlns:a16="http://schemas.microsoft.com/office/drawing/2014/main" id="{9CA488D3-6057-E2F8-7BE4-A5750DAE74BA}"/>
              </a:ext>
            </a:extLst>
          </p:cNvPr>
          <p:cNvSpPr txBox="1"/>
          <p:nvPr/>
        </p:nvSpPr>
        <p:spPr>
          <a:xfrm>
            <a:off x="649810" y="6341121"/>
            <a:ext cx="7392202" cy="400110"/>
          </a:xfrm>
          <a:prstGeom prst="rect">
            <a:avLst/>
          </a:prstGeom>
          <a:noFill/>
        </p:spPr>
        <p:txBody>
          <a:bodyPr wrap="square">
            <a:spAutoFit/>
          </a:bodyPr>
          <a:lstStyle/>
          <a:p>
            <a:r>
              <a:rPr lang="en-US" altLang="ja-JP" sz="1800" dirty="0">
                <a:solidFill>
                  <a:srgbClr val="C00000"/>
                </a:solidFill>
                <a:latin typeface="Arial" panose="020B0604020202020204" pitchFamily="34" charset="0"/>
                <a:cs typeface="Arial" panose="020B0604020202020204" pitchFamily="34" charset="0"/>
              </a:rPr>
              <a:t> </a:t>
            </a:r>
            <a:r>
              <a:rPr lang="en-US" altLang="ja-JP" sz="2000" b="1" dirty="0">
                <a:solidFill>
                  <a:srgbClr val="C00000"/>
                </a:solidFill>
                <a:latin typeface="Arial" panose="020B0604020202020204" pitchFamily="34" charset="0"/>
                <a:cs typeface="Arial" panose="020B0604020202020204" pitchFamily="34" charset="0"/>
              </a:rPr>
              <a:t>0.008%</a:t>
            </a:r>
            <a:r>
              <a:rPr lang="ja-JP" altLang="en-US" sz="2000" b="1" dirty="0">
                <a:solidFill>
                  <a:srgbClr val="C00000"/>
                </a:solidFill>
                <a:latin typeface="Arial" panose="020B0604020202020204" pitchFamily="34" charset="0"/>
                <a:cs typeface="Arial" panose="020B0604020202020204" pitchFamily="34" charset="0"/>
              </a:rPr>
              <a:t> </a:t>
            </a:r>
            <a:r>
              <a:rPr lang="en-US" altLang="ja-JP" sz="2000" b="1" dirty="0">
                <a:latin typeface="Arial" panose="020B0604020202020204" pitchFamily="34" charset="0"/>
                <a:cs typeface="Arial" panose="020B0604020202020204" pitchFamily="34" charset="0"/>
              </a:rPr>
              <a:t>reduction from</a:t>
            </a:r>
            <a:r>
              <a:rPr lang="ja-JP" altLang="en-US" sz="2000" b="1" dirty="0">
                <a:latin typeface="Arial" panose="020B0604020202020204" pitchFamily="34" charset="0"/>
                <a:cs typeface="Arial" panose="020B0604020202020204" pitchFamily="34" charset="0"/>
              </a:rPr>
              <a:t> </a:t>
            </a:r>
            <a:r>
              <a:rPr lang="en-US" altLang="ja-JP" sz="2000" b="1" dirty="0">
                <a:latin typeface="Arial" panose="020B0604020202020204" pitchFamily="34" charset="0"/>
                <a:cs typeface="Arial" panose="020B0604020202020204" pitchFamily="34" charset="0"/>
              </a:rPr>
              <a:t>pre-restructuring</a:t>
            </a:r>
            <a:endParaRPr lang="ja-JP" altLang="en-US" sz="2000" dirty="0">
              <a:latin typeface="Arial" panose="020B0604020202020204" pitchFamily="34" charset="0"/>
              <a:cs typeface="Arial" panose="020B0604020202020204" pitchFamily="34" charset="0"/>
            </a:endParaRPr>
          </a:p>
        </p:txBody>
      </p:sp>
      <p:sp>
        <p:nvSpPr>
          <p:cNvPr id="39" name="テキスト ボックス 38">
            <a:extLst>
              <a:ext uri="{FF2B5EF4-FFF2-40B4-BE49-F238E27FC236}">
                <a16:creationId xmlns:a16="http://schemas.microsoft.com/office/drawing/2014/main" id="{585C774C-20F0-A815-E80D-FF6C1CB0E9F4}"/>
              </a:ext>
            </a:extLst>
          </p:cNvPr>
          <p:cNvSpPr txBox="1"/>
          <p:nvPr/>
        </p:nvSpPr>
        <p:spPr>
          <a:xfrm>
            <a:off x="6739972" y="6330870"/>
            <a:ext cx="7392202" cy="400110"/>
          </a:xfrm>
          <a:prstGeom prst="rect">
            <a:avLst/>
          </a:prstGeom>
          <a:noFill/>
        </p:spPr>
        <p:txBody>
          <a:bodyPr wrap="square">
            <a:spAutoFit/>
          </a:bodyPr>
          <a:lstStyle/>
          <a:p>
            <a:r>
              <a:rPr lang="en-US" altLang="ja-JP" sz="2000" b="1" dirty="0">
                <a:solidFill>
                  <a:srgbClr val="C00000"/>
                </a:solidFill>
                <a:latin typeface="Arial" panose="020B0604020202020204" pitchFamily="34" charset="0"/>
                <a:cs typeface="Arial" panose="020B0604020202020204" pitchFamily="34" charset="0"/>
              </a:rPr>
              <a:t>0.0001%</a:t>
            </a:r>
            <a:r>
              <a:rPr lang="ja-JP" altLang="en-US" sz="2000" b="1" dirty="0">
                <a:solidFill>
                  <a:srgbClr val="C00000"/>
                </a:solidFill>
                <a:latin typeface="Arial" panose="020B0604020202020204" pitchFamily="34" charset="0"/>
                <a:cs typeface="Arial" panose="020B0604020202020204" pitchFamily="34" charset="0"/>
              </a:rPr>
              <a:t> </a:t>
            </a:r>
            <a:r>
              <a:rPr lang="en-US" altLang="ja-JP" sz="2000" b="1" dirty="0">
                <a:latin typeface="Arial" panose="020B0604020202020204" pitchFamily="34" charset="0"/>
                <a:cs typeface="Arial" panose="020B0604020202020204" pitchFamily="34" charset="0"/>
              </a:rPr>
              <a:t>reduction</a:t>
            </a:r>
            <a:r>
              <a:rPr lang="ja-JP" altLang="en-US" sz="2000" b="1" dirty="0">
                <a:latin typeface="Arial" panose="020B0604020202020204" pitchFamily="34" charset="0"/>
                <a:cs typeface="Arial" panose="020B0604020202020204" pitchFamily="34" charset="0"/>
              </a:rPr>
              <a:t> </a:t>
            </a:r>
            <a:r>
              <a:rPr lang="en-US" altLang="ja-JP" sz="2000" b="1" dirty="0">
                <a:latin typeface="Arial" panose="020B0604020202020204" pitchFamily="34" charset="0"/>
                <a:cs typeface="Arial" panose="020B0604020202020204" pitchFamily="34" charset="0"/>
              </a:rPr>
              <a:t>from</a:t>
            </a:r>
            <a:r>
              <a:rPr lang="ja-JP" altLang="en-US" sz="2000" b="1" dirty="0">
                <a:latin typeface="Arial" panose="020B0604020202020204" pitchFamily="34" charset="0"/>
                <a:cs typeface="Arial" panose="020B0604020202020204" pitchFamily="34" charset="0"/>
              </a:rPr>
              <a:t> </a:t>
            </a:r>
            <a:r>
              <a:rPr lang="en-US" altLang="ja-JP" sz="2000" b="1" dirty="0">
                <a:latin typeface="Arial" panose="020B0604020202020204" pitchFamily="34" charset="0"/>
                <a:cs typeface="Arial" panose="020B0604020202020204" pitchFamily="34" charset="0"/>
              </a:rPr>
              <a:t>pre-restructuring </a:t>
            </a:r>
            <a:endParaRPr lang="ja-JP" altLang="en-US" sz="2000" b="1" dirty="0">
              <a:latin typeface="Arial" panose="020B0604020202020204" pitchFamily="34" charset="0"/>
              <a:cs typeface="Arial" panose="020B0604020202020204" pitchFamily="34" charset="0"/>
            </a:endParaRPr>
          </a:p>
        </p:txBody>
      </p:sp>
      <p:sp>
        <p:nvSpPr>
          <p:cNvPr id="40" name="二等辺三角形 39">
            <a:extLst>
              <a:ext uri="{FF2B5EF4-FFF2-40B4-BE49-F238E27FC236}">
                <a16:creationId xmlns:a16="http://schemas.microsoft.com/office/drawing/2014/main" id="{17230B75-561C-B212-F1F0-C33646EE4148}"/>
              </a:ext>
            </a:extLst>
          </p:cNvPr>
          <p:cNvSpPr/>
          <p:nvPr/>
        </p:nvSpPr>
        <p:spPr>
          <a:xfrm rot="5400000">
            <a:off x="6464467" y="6402654"/>
            <a:ext cx="400109" cy="256539"/>
          </a:xfrm>
          <a:prstGeom prst="triangl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22925359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AAE5EE-521F-1623-B493-8818753F1735}"/>
            </a:ext>
          </a:extLst>
        </p:cNvPr>
        <p:cNvGrpSpPr/>
        <p:nvPr/>
      </p:nvGrpSpPr>
      <p:grpSpPr>
        <a:xfrm>
          <a:off x="0" y="0"/>
          <a:ext cx="0" cy="0"/>
          <a:chOff x="0" y="0"/>
          <a:chExt cx="0" cy="0"/>
        </a:xfrm>
      </p:grpSpPr>
      <p:sp>
        <p:nvSpPr>
          <p:cNvPr id="10" name="四角形: 角を丸くする 9">
            <a:extLst>
              <a:ext uri="{FF2B5EF4-FFF2-40B4-BE49-F238E27FC236}">
                <a16:creationId xmlns:a16="http://schemas.microsoft.com/office/drawing/2014/main" id="{95D3B358-E749-1446-8DA5-D01702519D47}"/>
              </a:ext>
            </a:extLst>
          </p:cNvPr>
          <p:cNvSpPr/>
          <p:nvPr/>
        </p:nvSpPr>
        <p:spPr>
          <a:xfrm>
            <a:off x="6211571" y="939801"/>
            <a:ext cx="5768674" cy="5918199"/>
          </a:xfrm>
          <a:prstGeom prst="roundRect">
            <a:avLst>
              <a:gd name="adj" fmla="val 2195"/>
            </a:avLst>
          </a:prstGeom>
          <a:solidFill>
            <a:srgbClr val="F5F4E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ltLang="ja-JP" b="1"/>
              <a:t>Figure 6</a:t>
            </a:r>
            <a:r>
              <a:rPr lang="en-US" altLang="ja-JP"/>
              <a:t>: CO₂ emission reduction impacts of geographical shift of final demand away from China in 2010, 2015, and 2020 under Scenario 5</a:t>
            </a:r>
            <a:endParaRPr lang="ja-JP" altLang="ja-JP"/>
          </a:p>
        </p:txBody>
      </p:sp>
      <p:sp>
        <p:nvSpPr>
          <p:cNvPr id="7" name="四角形: 角を丸くする 6">
            <a:extLst>
              <a:ext uri="{FF2B5EF4-FFF2-40B4-BE49-F238E27FC236}">
                <a16:creationId xmlns:a16="http://schemas.microsoft.com/office/drawing/2014/main" id="{4F413B8F-3E0D-8159-D8B3-3E9D9859C020}"/>
              </a:ext>
            </a:extLst>
          </p:cNvPr>
          <p:cNvSpPr/>
          <p:nvPr/>
        </p:nvSpPr>
        <p:spPr>
          <a:xfrm>
            <a:off x="111471" y="942492"/>
            <a:ext cx="5768674" cy="5915507"/>
          </a:xfrm>
          <a:prstGeom prst="roundRect">
            <a:avLst>
              <a:gd name="adj" fmla="val 3121"/>
            </a:avLst>
          </a:prstGeom>
          <a:solidFill>
            <a:srgbClr val="F5F4E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正方形/長方形 3">
            <a:extLst>
              <a:ext uri="{FF2B5EF4-FFF2-40B4-BE49-F238E27FC236}">
                <a16:creationId xmlns:a16="http://schemas.microsoft.com/office/drawing/2014/main" id="{DE0ECB5A-AF12-4326-653A-62CBAB426481}"/>
              </a:ext>
            </a:extLst>
          </p:cNvPr>
          <p:cNvSpPr/>
          <p:nvPr/>
        </p:nvSpPr>
        <p:spPr>
          <a:xfrm>
            <a:off x="0" y="0"/>
            <a:ext cx="12192000" cy="795307"/>
          </a:xfrm>
          <a:prstGeom prst="rect">
            <a:avLst/>
          </a:prstGeom>
          <a:solidFill>
            <a:srgbClr val="1A3A5C"/>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dirty="0"/>
          </a:p>
        </p:txBody>
      </p:sp>
      <p:sp>
        <p:nvSpPr>
          <p:cNvPr id="3" name="テキスト ボックス 2">
            <a:extLst>
              <a:ext uri="{FF2B5EF4-FFF2-40B4-BE49-F238E27FC236}">
                <a16:creationId xmlns:a16="http://schemas.microsoft.com/office/drawing/2014/main" id="{09053DEE-FB31-3566-7028-D931C31F363D}"/>
              </a:ext>
            </a:extLst>
          </p:cNvPr>
          <p:cNvSpPr txBox="1"/>
          <p:nvPr/>
        </p:nvSpPr>
        <p:spPr>
          <a:xfrm>
            <a:off x="11564928" y="101325"/>
            <a:ext cx="917448" cy="584775"/>
          </a:xfrm>
          <a:prstGeom prst="rect">
            <a:avLst/>
          </a:prstGeom>
          <a:noFill/>
        </p:spPr>
        <p:txBody>
          <a:bodyPr wrap="square" rtlCol="0">
            <a:spAutoFit/>
          </a:bodyPr>
          <a:lstStyle/>
          <a:p>
            <a:r>
              <a:rPr lang="en-US" altLang="ja-JP" sz="3200" dirty="0">
                <a:solidFill>
                  <a:schemeClr val="bg1"/>
                </a:solidFill>
                <a:latin typeface="Arial" panose="020B0604020202020204" pitchFamily="34" charset="0"/>
                <a:cs typeface="Arial" panose="020B0604020202020204" pitchFamily="34" charset="0"/>
              </a:rPr>
              <a:t>19</a:t>
            </a:r>
            <a:endParaRPr kumimoji="1" lang="ja-JP" altLang="en-US" sz="3200" dirty="0">
              <a:solidFill>
                <a:schemeClr val="bg1"/>
              </a:solidFill>
              <a:latin typeface="Arial" panose="020B0604020202020204" pitchFamily="34" charset="0"/>
              <a:cs typeface="Arial" panose="020B0604020202020204" pitchFamily="34" charset="0"/>
            </a:endParaRPr>
          </a:p>
        </p:txBody>
      </p:sp>
      <p:sp>
        <p:nvSpPr>
          <p:cNvPr id="11" name="テキスト ボックス 10">
            <a:extLst>
              <a:ext uri="{FF2B5EF4-FFF2-40B4-BE49-F238E27FC236}">
                <a16:creationId xmlns:a16="http://schemas.microsoft.com/office/drawing/2014/main" id="{216A62E9-9B48-BEC0-667A-51BA8F61E551}"/>
              </a:ext>
            </a:extLst>
          </p:cNvPr>
          <p:cNvSpPr txBox="1"/>
          <p:nvPr/>
        </p:nvSpPr>
        <p:spPr>
          <a:xfrm>
            <a:off x="4728972" y="10109216"/>
            <a:ext cx="5175504" cy="369332"/>
          </a:xfrm>
          <a:prstGeom prst="rect">
            <a:avLst/>
          </a:prstGeom>
          <a:noFill/>
        </p:spPr>
        <p:txBody>
          <a:bodyPr wrap="square" rtlCol="0">
            <a:spAutoFit/>
          </a:bodyPr>
          <a:lstStyle/>
          <a:p>
            <a:endParaRPr kumimoji="1" lang="ja-JP" altLang="en-US" dirty="0"/>
          </a:p>
        </p:txBody>
      </p:sp>
      <p:graphicFrame>
        <p:nvGraphicFramePr>
          <p:cNvPr id="5" name="グラフ 4">
            <a:extLst>
              <a:ext uri="{FF2B5EF4-FFF2-40B4-BE49-F238E27FC236}">
                <a16:creationId xmlns:a16="http://schemas.microsoft.com/office/drawing/2014/main" id="{AA516A52-D629-D927-398C-48C3E6AB971D}"/>
              </a:ext>
            </a:extLst>
          </p:cNvPr>
          <p:cNvGraphicFramePr>
            <a:graphicFrameLocks/>
          </p:cNvGraphicFramePr>
          <p:nvPr>
            <p:extLst>
              <p:ext uri="{D42A27DB-BD31-4B8C-83A1-F6EECF244321}">
                <p14:modId xmlns:p14="http://schemas.microsoft.com/office/powerpoint/2010/main" val="2830699512"/>
              </p:ext>
            </p:extLst>
          </p:nvPr>
        </p:nvGraphicFramePr>
        <p:xfrm>
          <a:off x="218919" y="1482657"/>
          <a:ext cx="5553778" cy="3475407"/>
        </p:xfrm>
        <a:graphic>
          <a:graphicData uri="http://schemas.openxmlformats.org/drawingml/2006/chart">
            <c:chart xmlns:c="http://schemas.openxmlformats.org/drawingml/2006/chart" xmlns:r="http://schemas.openxmlformats.org/officeDocument/2006/relationships" r:id="rId3"/>
          </a:graphicData>
        </a:graphic>
      </p:graphicFrame>
      <p:sp>
        <p:nvSpPr>
          <p:cNvPr id="9" name="テキスト ボックス 8">
            <a:extLst>
              <a:ext uri="{FF2B5EF4-FFF2-40B4-BE49-F238E27FC236}">
                <a16:creationId xmlns:a16="http://schemas.microsoft.com/office/drawing/2014/main" id="{0079C0CC-9C30-2AFE-D74A-581F2EC09C47}"/>
              </a:ext>
            </a:extLst>
          </p:cNvPr>
          <p:cNvSpPr txBox="1"/>
          <p:nvPr/>
        </p:nvSpPr>
        <p:spPr>
          <a:xfrm>
            <a:off x="813544" y="935007"/>
            <a:ext cx="6328610" cy="400110"/>
          </a:xfrm>
          <a:prstGeom prst="rect">
            <a:avLst/>
          </a:prstGeom>
          <a:noFill/>
        </p:spPr>
        <p:txBody>
          <a:bodyPr wrap="square">
            <a:spAutoFit/>
          </a:bodyPr>
          <a:lstStyle/>
          <a:p>
            <a:r>
              <a:rPr lang="ja-JP" altLang="en-US" sz="2000" b="1" dirty="0">
                <a:latin typeface="Times New Roman" panose="02020603050405020304" pitchFamily="18" charset="0"/>
                <a:cs typeface="Times New Roman" panose="02020603050405020304" pitchFamily="18" charset="0"/>
              </a:rPr>
              <a:t>⑶ </a:t>
            </a:r>
            <a:r>
              <a:rPr lang="en-US" altLang="ja-JP" sz="2000" b="1" dirty="0">
                <a:latin typeface="Times New Roman" panose="02020603050405020304" pitchFamily="18" charset="0"/>
                <a:cs typeface="Times New Roman" panose="02020603050405020304" pitchFamily="18" charset="0"/>
              </a:rPr>
              <a:t>Domestic reshoring of final demand</a:t>
            </a:r>
            <a:r>
              <a:rPr lang="en-US" altLang="ja-JP" sz="2000" b="1" kern="100" dirty="0">
                <a:effectLst/>
                <a:latin typeface="Times New Roman" panose="02020603050405020304" pitchFamily="18" charset="0"/>
                <a:ea typeface="游明朝" panose="02020400000000000000" pitchFamily="18" charset="-128"/>
                <a:cs typeface="Times New Roman" panose="02020603050405020304" pitchFamily="18" charset="0"/>
              </a:rPr>
              <a:t> </a:t>
            </a:r>
            <a:endParaRPr lang="ja-JP" altLang="ja-JP" sz="2000" b="1" kern="100" dirty="0">
              <a:effectLst/>
              <a:latin typeface="Times New Roman" panose="02020603050405020304" pitchFamily="18" charset="0"/>
              <a:ea typeface="游明朝" panose="02020400000000000000" pitchFamily="18" charset="-128"/>
              <a:cs typeface="Times New Roman" panose="02020603050405020304" pitchFamily="18" charset="0"/>
            </a:endParaRPr>
          </a:p>
        </p:txBody>
      </p:sp>
      <p:sp>
        <p:nvSpPr>
          <p:cNvPr id="13" name="テキスト ボックス 12">
            <a:extLst>
              <a:ext uri="{FF2B5EF4-FFF2-40B4-BE49-F238E27FC236}">
                <a16:creationId xmlns:a16="http://schemas.microsoft.com/office/drawing/2014/main" id="{5AC299E4-4B76-DA3A-9A80-81E6D9ACF01B}"/>
              </a:ext>
            </a:extLst>
          </p:cNvPr>
          <p:cNvSpPr txBox="1"/>
          <p:nvPr/>
        </p:nvSpPr>
        <p:spPr>
          <a:xfrm>
            <a:off x="987642" y="5680507"/>
            <a:ext cx="6329082" cy="707886"/>
          </a:xfrm>
          <a:prstGeom prst="rect">
            <a:avLst/>
          </a:prstGeom>
          <a:noFill/>
        </p:spPr>
        <p:txBody>
          <a:bodyPr wrap="square">
            <a:spAutoFit/>
          </a:bodyPr>
          <a:lstStyle/>
          <a:p>
            <a:r>
              <a:rPr lang="en-US" altLang="ja-JP" sz="2000" b="1" dirty="0">
                <a:latin typeface="Arial" panose="020B0604020202020204" pitchFamily="34" charset="0"/>
                <a:cs typeface="Arial" panose="020B0604020202020204" pitchFamily="34" charset="0"/>
              </a:rPr>
              <a:t>Global CO</a:t>
            </a:r>
            <a:r>
              <a:rPr lang="en-US" altLang="ja-JP" sz="2000" b="1" baseline="-25000" dirty="0">
                <a:latin typeface="Arial" panose="020B0604020202020204" pitchFamily="34" charset="0"/>
                <a:cs typeface="Arial" panose="020B0604020202020204" pitchFamily="34" charset="0"/>
              </a:rPr>
              <a:t>2</a:t>
            </a:r>
            <a:r>
              <a:rPr lang="en-US" altLang="ja-JP" sz="2000" b="1" dirty="0">
                <a:latin typeface="Arial" panose="020B0604020202020204" pitchFamily="34" charset="0"/>
                <a:cs typeface="Arial" panose="020B0604020202020204" pitchFamily="34" charset="0"/>
              </a:rPr>
              <a:t> emissions decrease </a:t>
            </a:r>
          </a:p>
          <a:p>
            <a:r>
              <a:rPr lang="en-US" altLang="ja-JP" sz="2000" b="1" dirty="0">
                <a:latin typeface="Arial" panose="020B0604020202020204" pitchFamily="34" charset="0"/>
                <a:cs typeface="Arial" panose="020B0604020202020204" pitchFamily="34" charset="0"/>
              </a:rPr>
              <a:t>by approx. </a:t>
            </a:r>
            <a:r>
              <a:rPr lang="en-US" altLang="ja-JP" sz="2000" b="1" dirty="0">
                <a:solidFill>
                  <a:srgbClr val="C00000"/>
                </a:solidFill>
                <a:latin typeface="Arial" panose="020B0604020202020204" pitchFamily="34" charset="0"/>
                <a:cs typeface="Arial" panose="020B0604020202020204" pitchFamily="34" charset="0"/>
              </a:rPr>
              <a:t>−15.6 kt/yr </a:t>
            </a:r>
            <a:r>
              <a:rPr lang="en-US" altLang="ja-JP" sz="2000" b="1" dirty="0">
                <a:latin typeface="Arial" panose="020B0604020202020204" pitchFamily="34" charset="0"/>
                <a:cs typeface="Arial" panose="020B0604020202020204" pitchFamily="34" charset="0"/>
              </a:rPr>
              <a:t>on average.</a:t>
            </a:r>
            <a:endParaRPr lang="ja-JP" altLang="en-US" sz="2000" b="1" dirty="0">
              <a:latin typeface="Arial" panose="020B0604020202020204" pitchFamily="34" charset="0"/>
              <a:cs typeface="Arial" panose="020B0604020202020204" pitchFamily="34" charset="0"/>
            </a:endParaRPr>
          </a:p>
        </p:txBody>
      </p:sp>
      <p:sp>
        <p:nvSpPr>
          <p:cNvPr id="15" name="テキスト ボックス 14">
            <a:extLst>
              <a:ext uri="{FF2B5EF4-FFF2-40B4-BE49-F238E27FC236}">
                <a16:creationId xmlns:a16="http://schemas.microsoft.com/office/drawing/2014/main" id="{9380F2AF-7B4E-AABF-E23B-A45478E6767F}"/>
              </a:ext>
            </a:extLst>
          </p:cNvPr>
          <p:cNvSpPr txBox="1"/>
          <p:nvPr/>
        </p:nvSpPr>
        <p:spPr>
          <a:xfrm>
            <a:off x="110002" y="1230818"/>
            <a:ext cx="3507629" cy="338554"/>
          </a:xfrm>
          <a:prstGeom prst="rect">
            <a:avLst/>
          </a:prstGeom>
          <a:noFill/>
        </p:spPr>
        <p:txBody>
          <a:bodyPr wrap="square">
            <a:spAutoFit/>
          </a:bodyPr>
          <a:lstStyle/>
          <a:p>
            <a:r>
              <a:rPr lang="en-US" altLang="ja-JP" sz="1600" dirty="0">
                <a:latin typeface="Arial" panose="020B0604020202020204" pitchFamily="34" charset="0"/>
                <a:cs typeface="Arial" panose="020B0604020202020204" pitchFamily="34" charset="0"/>
              </a:rPr>
              <a:t>Mt-CO₂</a:t>
            </a:r>
            <a:endParaRPr lang="ja-JP" altLang="en-US" sz="1600" dirty="0"/>
          </a:p>
        </p:txBody>
      </p:sp>
      <p:sp>
        <p:nvSpPr>
          <p:cNvPr id="16" name="テキスト ボックス 15">
            <a:extLst>
              <a:ext uri="{FF2B5EF4-FFF2-40B4-BE49-F238E27FC236}">
                <a16:creationId xmlns:a16="http://schemas.microsoft.com/office/drawing/2014/main" id="{72B2C9F7-6245-AE7D-CCC1-50A07114B998}"/>
              </a:ext>
            </a:extLst>
          </p:cNvPr>
          <p:cNvSpPr txBox="1"/>
          <p:nvPr/>
        </p:nvSpPr>
        <p:spPr>
          <a:xfrm>
            <a:off x="5072379" y="1233215"/>
            <a:ext cx="6328610" cy="338554"/>
          </a:xfrm>
          <a:prstGeom prst="rect">
            <a:avLst/>
          </a:prstGeom>
          <a:noFill/>
        </p:spPr>
        <p:txBody>
          <a:bodyPr wrap="square">
            <a:spAutoFit/>
          </a:bodyPr>
          <a:lstStyle/>
          <a:p>
            <a:r>
              <a:rPr lang="en-US" altLang="ja-JP" sz="1600" dirty="0">
                <a:latin typeface="Arial" panose="020B0604020202020204" pitchFamily="34" charset="0"/>
                <a:cs typeface="Arial" panose="020B0604020202020204" pitchFamily="34" charset="0"/>
              </a:rPr>
              <a:t>Kt-CO₂</a:t>
            </a:r>
            <a:endParaRPr lang="ja-JP" altLang="en-US" sz="1600" dirty="0"/>
          </a:p>
        </p:txBody>
      </p:sp>
      <p:sp>
        <p:nvSpPr>
          <p:cNvPr id="18" name="テキスト ボックス 17">
            <a:extLst>
              <a:ext uri="{FF2B5EF4-FFF2-40B4-BE49-F238E27FC236}">
                <a16:creationId xmlns:a16="http://schemas.microsoft.com/office/drawing/2014/main" id="{86B98805-DA8A-24E9-51D2-D4B3215AC00F}"/>
              </a:ext>
            </a:extLst>
          </p:cNvPr>
          <p:cNvSpPr txBox="1"/>
          <p:nvPr/>
        </p:nvSpPr>
        <p:spPr>
          <a:xfrm>
            <a:off x="6896960" y="939799"/>
            <a:ext cx="6328610" cy="400110"/>
          </a:xfrm>
          <a:prstGeom prst="rect">
            <a:avLst/>
          </a:prstGeom>
          <a:noFill/>
        </p:spPr>
        <p:txBody>
          <a:bodyPr wrap="square">
            <a:spAutoFit/>
          </a:bodyPr>
          <a:lstStyle/>
          <a:p>
            <a:r>
              <a:rPr lang="ja-JP" altLang="en-US" sz="2000" b="1" dirty="0">
                <a:latin typeface="Times New Roman" panose="02020603050405020304" pitchFamily="18" charset="0"/>
                <a:cs typeface="Times New Roman" panose="02020603050405020304" pitchFamily="18" charset="0"/>
              </a:rPr>
              <a:t>⑷ </a:t>
            </a:r>
            <a:r>
              <a:rPr lang="en-US" altLang="ja-JP" sz="2000" b="1" dirty="0">
                <a:latin typeface="Times New Roman" panose="02020603050405020304" pitchFamily="18" charset="0"/>
                <a:cs typeface="Times New Roman" panose="02020603050405020304" pitchFamily="18" charset="0"/>
              </a:rPr>
              <a:t>China decoupling of final demand</a:t>
            </a:r>
            <a:r>
              <a:rPr lang="en-US" altLang="ja-JP" sz="2000" b="1" kern="100" dirty="0">
                <a:effectLst/>
                <a:latin typeface="Times New Roman" panose="02020603050405020304" pitchFamily="18" charset="0"/>
                <a:ea typeface="游明朝" panose="02020400000000000000" pitchFamily="18" charset="-128"/>
                <a:cs typeface="Times New Roman" panose="02020603050405020304" pitchFamily="18" charset="0"/>
              </a:rPr>
              <a:t> </a:t>
            </a:r>
            <a:endParaRPr lang="ja-JP" altLang="ja-JP" sz="2000" b="1" kern="100" dirty="0">
              <a:effectLst/>
              <a:latin typeface="Times New Roman" panose="02020603050405020304" pitchFamily="18" charset="0"/>
              <a:ea typeface="游明朝" panose="02020400000000000000" pitchFamily="18" charset="-128"/>
              <a:cs typeface="Times New Roman" panose="02020603050405020304" pitchFamily="18" charset="0"/>
            </a:endParaRPr>
          </a:p>
        </p:txBody>
      </p:sp>
      <p:sp>
        <p:nvSpPr>
          <p:cNvPr id="24" name="テキスト ボックス 23">
            <a:extLst>
              <a:ext uri="{FF2B5EF4-FFF2-40B4-BE49-F238E27FC236}">
                <a16:creationId xmlns:a16="http://schemas.microsoft.com/office/drawing/2014/main" id="{C82BE785-7EF9-DA50-F143-2CEE5A123C9D}"/>
              </a:ext>
            </a:extLst>
          </p:cNvPr>
          <p:cNvSpPr txBox="1"/>
          <p:nvPr/>
        </p:nvSpPr>
        <p:spPr>
          <a:xfrm>
            <a:off x="6274298" y="1238479"/>
            <a:ext cx="2183709" cy="338554"/>
          </a:xfrm>
          <a:prstGeom prst="rect">
            <a:avLst/>
          </a:prstGeom>
          <a:noFill/>
        </p:spPr>
        <p:txBody>
          <a:bodyPr wrap="square">
            <a:spAutoFit/>
          </a:bodyPr>
          <a:lstStyle/>
          <a:p>
            <a:r>
              <a:rPr lang="en-US" altLang="ja-JP" sz="1600" dirty="0">
                <a:latin typeface="Arial" panose="020B0604020202020204" pitchFamily="34" charset="0"/>
                <a:cs typeface="Arial" panose="020B0604020202020204" pitchFamily="34" charset="0"/>
              </a:rPr>
              <a:t>Mt-CO₂</a:t>
            </a:r>
            <a:endParaRPr lang="ja-JP" altLang="en-US" sz="1600" dirty="0"/>
          </a:p>
        </p:txBody>
      </p:sp>
      <p:sp>
        <p:nvSpPr>
          <p:cNvPr id="25" name="テキスト ボックス 24">
            <a:extLst>
              <a:ext uri="{FF2B5EF4-FFF2-40B4-BE49-F238E27FC236}">
                <a16:creationId xmlns:a16="http://schemas.microsoft.com/office/drawing/2014/main" id="{D8E72387-BF01-1504-9A5C-E2A56E014497}"/>
              </a:ext>
            </a:extLst>
          </p:cNvPr>
          <p:cNvSpPr txBox="1"/>
          <p:nvPr/>
        </p:nvSpPr>
        <p:spPr>
          <a:xfrm>
            <a:off x="11077915" y="1238479"/>
            <a:ext cx="2228169" cy="338554"/>
          </a:xfrm>
          <a:prstGeom prst="rect">
            <a:avLst/>
          </a:prstGeom>
          <a:noFill/>
        </p:spPr>
        <p:txBody>
          <a:bodyPr wrap="square">
            <a:spAutoFit/>
          </a:bodyPr>
          <a:lstStyle/>
          <a:p>
            <a:r>
              <a:rPr lang="en-US" altLang="ja-JP" sz="1600" dirty="0">
                <a:latin typeface="Arial" panose="020B0604020202020204" pitchFamily="34" charset="0"/>
                <a:cs typeface="Arial" panose="020B0604020202020204" pitchFamily="34" charset="0"/>
              </a:rPr>
              <a:t>Kt-CO₂</a:t>
            </a:r>
            <a:endParaRPr lang="ja-JP" altLang="en-US" sz="1600" dirty="0"/>
          </a:p>
        </p:txBody>
      </p:sp>
      <p:sp>
        <p:nvSpPr>
          <p:cNvPr id="29" name="テキスト ボックス 28">
            <a:extLst>
              <a:ext uri="{FF2B5EF4-FFF2-40B4-BE49-F238E27FC236}">
                <a16:creationId xmlns:a16="http://schemas.microsoft.com/office/drawing/2014/main" id="{D4C57730-95F6-5DDF-03CA-D07C5863C3A5}"/>
              </a:ext>
            </a:extLst>
          </p:cNvPr>
          <p:cNvSpPr txBox="1"/>
          <p:nvPr/>
        </p:nvSpPr>
        <p:spPr>
          <a:xfrm>
            <a:off x="7010407" y="5680507"/>
            <a:ext cx="6329082" cy="707886"/>
          </a:xfrm>
          <a:prstGeom prst="rect">
            <a:avLst/>
          </a:prstGeom>
          <a:noFill/>
        </p:spPr>
        <p:txBody>
          <a:bodyPr wrap="square">
            <a:spAutoFit/>
          </a:bodyPr>
          <a:lstStyle/>
          <a:p>
            <a:r>
              <a:rPr lang="en-US" altLang="ja-JP" sz="2000" b="1" dirty="0">
                <a:latin typeface="Arial" panose="020B0604020202020204" pitchFamily="34" charset="0"/>
                <a:cs typeface="Arial" panose="020B0604020202020204" pitchFamily="34" charset="0"/>
              </a:rPr>
              <a:t>Global CO</a:t>
            </a:r>
            <a:r>
              <a:rPr lang="en-US" altLang="ja-JP" sz="2000" b="1" baseline="-25000" dirty="0">
                <a:latin typeface="Arial" panose="020B0604020202020204" pitchFamily="34" charset="0"/>
                <a:cs typeface="Arial" panose="020B0604020202020204" pitchFamily="34" charset="0"/>
              </a:rPr>
              <a:t>2</a:t>
            </a:r>
            <a:r>
              <a:rPr lang="en-US" altLang="ja-JP" sz="2000" b="1" dirty="0">
                <a:latin typeface="Arial" panose="020B0604020202020204" pitchFamily="34" charset="0"/>
                <a:cs typeface="Arial" panose="020B0604020202020204" pitchFamily="34" charset="0"/>
              </a:rPr>
              <a:t> emissions decrease </a:t>
            </a:r>
          </a:p>
          <a:p>
            <a:r>
              <a:rPr lang="en-US" altLang="ja-JP" sz="2000" b="1" dirty="0">
                <a:latin typeface="Arial" panose="020B0604020202020204" pitchFamily="34" charset="0"/>
                <a:cs typeface="Arial" panose="020B0604020202020204" pitchFamily="34" charset="0"/>
              </a:rPr>
              <a:t>by approx. </a:t>
            </a:r>
            <a:r>
              <a:rPr lang="en-US" altLang="ja-JP" sz="2000" b="1" dirty="0">
                <a:solidFill>
                  <a:srgbClr val="C00000"/>
                </a:solidFill>
                <a:latin typeface="Arial" panose="020B0604020202020204" pitchFamily="34" charset="0"/>
                <a:cs typeface="Arial" panose="020B0604020202020204" pitchFamily="34" charset="0"/>
              </a:rPr>
              <a:t>−832.9 kt/yr </a:t>
            </a:r>
            <a:r>
              <a:rPr lang="en-US" altLang="ja-JP" sz="2000" b="1" dirty="0">
                <a:latin typeface="Arial" panose="020B0604020202020204" pitchFamily="34" charset="0"/>
                <a:cs typeface="Arial" panose="020B0604020202020204" pitchFamily="34" charset="0"/>
              </a:rPr>
              <a:t>on average.</a:t>
            </a:r>
            <a:endParaRPr lang="ja-JP" altLang="en-US" sz="2000" b="1" dirty="0">
              <a:latin typeface="Arial" panose="020B0604020202020204" pitchFamily="34" charset="0"/>
              <a:cs typeface="Arial" panose="020B0604020202020204" pitchFamily="34" charset="0"/>
            </a:endParaRPr>
          </a:p>
        </p:txBody>
      </p:sp>
      <p:graphicFrame>
        <p:nvGraphicFramePr>
          <p:cNvPr id="12" name="グラフ 11">
            <a:extLst>
              <a:ext uri="{FF2B5EF4-FFF2-40B4-BE49-F238E27FC236}">
                <a16:creationId xmlns:a16="http://schemas.microsoft.com/office/drawing/2014/main" id="{7F2378DA-EF1E-E31C-C60B-7FAB169311B5}"/>
              </a:ext>
            </a:extLst>
          </p:cNvPr>
          <p:cNvGraphicFramePr/>
          <p:nvPr>
            <p:extLst>
              <p:ext uri="{D42A27DB-BD31-4B8C-83A1-F6EECF244321}">
                <p14:modId xmlns:p14="http://schemas.microsoft.com/office/powerpoint/2010/main" val="4151217288"/>
              </p:ext>
            </p:extLst>
          </p:nvPr>
        </p:nvGraphicFramePr>
        <p:xfrm>
          <a:off x="6254978" y="1494851"/>
          <a:ext cx="5768674" cy="3367904"/>
        </p:xfrm>
        <a:graphic>
          <a:graphicData uri="http://schemas.openxmlformats.org/drawingml/2006/chart">
            <c:chart xmlns:c="http://schemas.openxmlformats.org/drawingml/2006/chart" xmlns:r="http://schemas.openxmlformats.org/officeDocument/2006/relationships" r:id="rId4"/>
          </a:graphicData>
        </a:graphic>
      </p:graphicFrame>
      <p:sp>
        <p:nvSpPr>
          <p:cNvPr id="17" name="テキスト ボックス 16">
            <a:extLst>
              <a:ext uri="{FF2B5EF4-FFF2-40B4-BE49-F238E27FC236}">
                <a16:creationId xmlns:a16="http://schemas.microsoft.com/office/drawing/2014/main" id="{71C742A1-833F-80C5-9DB9-81FFBA7AC281}"/>
              </a:ext>
            </a:extLst>
          </p:cNvPr>
          <p:cNvSpPr txBox="1"/>
          <p:nvPr/>
        </p:nvSpPr>
        <p:spPr>
          <a:xfrm>
            <a:off x="241009" y="4806598"/>
            <a:ext cx="6747308" cy="923330"/>
          </a:xfrm>
          <a:prstGeom prst="rect">
            <a:avLst/>
          </a:prstGeom>
          <a:noFill/>
        </p:spPr>
        <p:txBody>
          <a:bodyPr wrap="square">
            <a:spAutoFit/>
          </a:bodyPr>
          <a:lstStyle/>
          <a:p>
            <a:r>
              <a:rPr lang="en-US" altLang="ja-JP" sz="1800" dirty="0">
                <a:effectLst/>
                <a:latin typeface="Arial" panose="020B0604020202020204" pitchFamily="34" charset="0"/>
                <a:ea typeface="游明朝" panose="02020400000000000000" pitchFamily="18" charset="-128"/>
                <a:cs typeface="Arial" panose="020B0604020202020204" pitchFamily="34" charset="0"/>
              </a:rPr>
              <a:t>Figure 4: CO</a:t>
            </a:r>
            <a:r>
              <a:rPr lang="en-US" altLang="ja-JP" sz="1800" baseline="-25000" dirty="0">
                <a:effectLst/>
                <a:latin typeface="Arial" panose="020B0604020202020204" pitchFamily="34" charset="0"/>
                <a:ea typeface="游明朝" panose="02020400000000000000" pitchFamily="18" charset="-128"/>
                <a:cs typeface="Arial" panose="020B0604020202020204" pitchFamily="34" charset="0"/>
              </a:rPr>
              <a:t>2</a:t>
            </a:r>
            <a:r>
              <a:rPr lang="en-US" altLang="ja-JP" sz="1800" dirty="0">
                <a:effectLst/>
                <a:latin typeface="Arial" panose="020B0604020202020204" pitchFamily="34" charset="0"/>
                <a:ea typeface="游明朝" panose="02020400000000000000" pitchFamily="18" charset="-128"/>
                <a:cs typeface="Arial" panose="020B0604020202020204" pitchFamily="34" charset="0"/>
              </a:rPr>
              <a:t> emission reduction impacts of a 1% </a:t>
            </a:r>
            <a:br>
              <a:rPr lang="en-US" altLang="ja-JP" sz="1800" dirty="0">
                <a:effectLst/>
                <a:latin typeface="Arial" panose="020B0604020202020204" pitchFamily="34" charset="0"/>
                <a:ea typeface="游明朝" panose="02020400000000000000" pitchFamily="18" charset="-128"/>
                <a:cs typeface="Arial" panose="020B0604020202020204" pitchFamily="34" charset="0"/>
              </a:rPr>
            </a:br>
            <a:r>
              <a:rPr lang="en-US" altLang="ja-JP" sz="1800" dirty="0">
                <a:effectLst/>
                <a:latin typeface="Arial" panose="020B0604020202020204" pitchFamily="34" charset="0"/>
                <a:ea typeface="游明朝" panose="02020400000000000000" pitchFamily="18" charset="-128"/>
                <a:cs typeface="Arial" panose="020B0604020202020204" pitchFamily="34" charset="0"/>
              </a:rPr>
              <a:t>                increase in the consumption of domestically</a:t>
            </a:r>
          </a:p>
          <a:p>
            <a:r>
              <a:rPr lang="en-US" altLang="ja-JP" dirty="0">
                <a:latin typeface="Arial" panose="020B0604020202020204" pitchFamily="34" charset="0"/>
                <a:ea typeface="游明朝" panose="02020400000000000000" pitchFamily="18" charset="-128"/>
                <a:cs typeface="Arial" panose="020B0604020202020204" pitchFamily="34" charset="0"/>
              </a:rPr>
              <a:t>               </a:t>
            </a:r>
            <a:r>
              <a:rPr lang="en-US" altLang="ja-JP" sz="1800" dirty="0">
                <a:effectLst/>
                <a:latin typeface="Arial" panose="020B0604020202020204" pitchFamily="34" charset="0"/>
                <a:ea typeface="游明朝" panose="02020400000000000000" pitchFamily="18" charset="-128"/>
                <a:cs typeface="Arial" panose="020B0604020202020204" pitchFamily="34" charset="0"/>
              </a:rPr>
              <a:t> produced textile product</a:t>
            </a:r>
            <a:endParaRPr lang="ja-JP" altLang="en-US" dirty="0">
              <a:latin typeface="Arial" panose="020B0604020202020204" pitchFamily="34" charset="0"/>
              <a:cs typeface="Arial" panose="020B0604020202020204" pitchFamily="34" charset="0"/>
            </a:endParaRPr>
          </a:p>
        </p:txBody>
      </p:sp>
      <p:sp>
        <p:nvSpPr>
          <p:cNvPr id="20" name="テキスト ボックス 19">
            <a:extLst>
              <a:ext uri="{FF2B5EF4-FFF2-40B4-BE49-F238E27FC236}">
                <a16:creationId xmlns:a16="http://schemas.microsoft.com/office/drawing/2014/main" id="{591F25BE-BD03-8606-349D-15C655A0CA29}"/>
              </a:ext>
            </a:extLst>
          </p:cNvPr>
          <p:cNvSpPr txBox="1"/>
          <p:nvPr/>
        </p:nvSpPr>
        <p:spPr>
          <a:xfrm>
            <a:off x="6399338" y="4778520"/>
            <a:ext cx="6703996" cy="923330"/>
          </a:xfrm>
          <a:prstGeom prst="rect">
            <a:avLst/>
          </a:prstGeom>
          <a:noFill/>
        </p:spPr>
        <p:txBody>
          <a:bodyPr wrap="square">
            <a:spAutoFit/>
          </a:bodyPr>
          <a:lstStyle/>
          <a:p>
            <a:pPr>
              <a:spcAft>
                <a:spcPts val="800"/>
              </a:spcAft>
              <a:buNone/>
            </a:pPr>
            <a:r>
              <a:rPr lang="en-US" altLang="ja-JP" sz="1800" kern="100" dirty="0">
                <a:effectLst/>
                <a:latin typeface="Arial" panose="020B0604020202020204" pitchFamily="34" charset="0"/>
                <a:ea typeface="游明朝" panose="02020400000000000000" pitchFamily="18" charset="-128"/>
                <a:cs typeface="Arial" panose="020B0604020202020204" pitchFamily="34" charset="0"/>
              </a:rPr>
              <a:t>Figure 5:</a:t>
            </a:r>
            <a:r>
              <a:rPr lang="en-US" altLang="ja-JP" sz="1600" kern="100" dirty="0">
                <a:effectLst/>
                <a:latin typeface="Arial" panose="020B0604020202020204" pitchFamily="34" charset="0"/>
                <a:ea typeface="游明朝" panose="02020400000000000000" pitchFamily="18" charset="-128"/>
                <a:cs typeface="Arial" panose="020B0604020202020204" pitchFamily="34" charset="0"/>
              </a:rPr>
              <a:t> </a:t>
            </a:r>
            <a:r>
              <a:rPr lang="en-US" altLang="ja-JP" sz="1800" kern="100" dirty="0">
                <a:effectLst/>
                <a:latin typeface="Arial" panose="020B0604020202020204" pitchFamily="34" charset="0"/>
                <a:ea typeface="游明朝" panose="02020400000000000000" pitchFamily="18" charset="-128"/>
                <a:cs typeface="Arial" panose="020B0604020202020204" pitchFamily="34" charset="0"/>
              </a:rPr>
              <a:t>CO₂ emission reduction impacts of </a:t>
            </a:r>
            <a:br>
              <a:rPr lang="en-US" altLang="ja-JP" kern="100" dirty="0">
                <a:latin typeface="Arial" panose="020B0604020202020204" pitchFamily="34" charset="0"/>
                <a:ea typeface="游明朝" panose="02020400000000000000" pitchFamily="18" charset="-128"/>
                <a:cs typeface="Arial" panose="020B0604020202020204" pitchFamily="34" charset="0"/>
              </a:rPr>
            </a:br>
            <a:r>
              <a:rPr lang="ja-JP" altLang="en-US" kern="100" dirty="0">
                <a:latin typeface="Arial" panose="020B0604020202020204" pitchFamily="34" charset="0"/>
                <a:ea typeface="游明朝" panose="02020400000000000000" pitchFamily="18" charset="-128"/>
                <a:cs typeface="Arial" panose="020B0604020202020204" pitchFamily="34" charset="0"/>
              </a:rPr>
              <a:t>　　　　 </a:t>
            </a:r>
            <a:r>
              <a:rPr lang="en-US" altLang="ja-JP" sz="1800" kern="100" dirty="0">
                <a:effectLst/>
                <a:latin typeface="Arial" panose="020B0604020202020204" pitchFamily="34" charset="0"/>
                <a:ea typeface="游明朝" panose="02020400000000000000" pitchFamily="18" charset="-128"/>
                <a:cs typeface="Arial" panose="020B0604020202020204" pitchFamily="34" charset="0"/>
              </a:rPr>
              <a:t>geographical 1% shift of final demand </a:t>
            </a:r>
            <a:br>
              <a:rPr lang="en-US" altLang="ja-JP" kern="100" dirty="0">
                <a:latin typeface="Arial" panose="020B0604020202020204" pitchFamily="34" charset="0"/>
                <a:ea typeface="游明朝" panose="02020400000000000000" pitchFamily="18" charset="-128"/>
                <a:cs typeface="Arial" panose="020B0604020202020204" pitchFamily="34" charset="0"/>
              </a:rPr>
            </a:br>
            <a:r>
              <a:rPr lang="en-US" altLang="ja-JP" kern="100" dirty="0">
                <a:latin typeface="Arial" panose="020B0604020202020204" pitchFamily="34" charset="0"/>
                <a:ea typeface="游明朝" panose="02020400000000000000" pitchFamily="18" charset="-128"/>
                <a:cs typeface="Arial" panose="020B0604020202020204" pitchFamily="34" charset="0"/>
              </a:rPr>
              <a:t>                </a:t>
            </a:r>
            <a:r>
              <a:rPr lang="en-US" altLang="ja-JP" sz="1800" kern="100" dirty="0">
                <a:effectLst/>
                <a:latin typeface="Arial" panose="020B0604020202020204" pitchFamily="34" charset="0"/>
                <a:ea typeface="游明朝" panose="02020400000000000000" pitchFamily="18" charset="-128"/>
                <a:cs typeface="Arial" panose="020B0604020202020204" pitchFamily="34" charset="0"/>
              </a:rPr>
              <a:t>away from China</a:t>
            </a:r>
            <a:endParaRPr lang="ja-JP" altLang="ja-JP" sz="1600" kern="100" dirty="0">
              <a:effectLst/>
              <a:latin typeface="Arial" panose="020B0604020202020204" pitchFamily="34" charset="0"/>
              <a:ea typeface="游明朝" panose="02020400000000000000" pitchFamily="18" charset="-128"/>
              <a:cs typeface="Arial" panose="020B0604020202020204" pitchFamily="34" charset="0"/>
            </a:endParaRPr>
          </a:p>
        </p:txBody>
      </p:sp>
      <p:sp>
        <p:nvSpPr>
          <p:cNvPr id="22" name="テキスト ボックス 21">
            <a:extLst>
              <a:ext uri="{FF2B5EF4-FFF2-40B4-BE49-F238E27FC236}">
                <a16:creationId xmlns:a16="http://schemas.microsoft.com/office/drawing/2014/main" id="{3416B774-3973-D667-5B02-F5D5AF98583F}"/>
              </a:ext>
            </a:extLst>
          </p:cNvPr>
          <p:cNvSpPr txBox="1"/>
          <p:nvPr/>
        </p:nvSpPr>
        <p:spPr>
          <a:xfrm>
            <a:off x="662156" y="6383010"/>
            <a:ext cx="6703996" cy="400110"/>
          </a:xfrm>
          <a:prstGeom prst="rect">
            <a:avLst/>
          </a:prstGeom>
          <a:noFill/>
        </p:spPr>
        <p:txBody>
          <a:bodyPr wrap="square">
            <a:spAutoFit/>
          </a:bodyPr>
          <a:lstStyle/>
          <a:p>
            <a:r>
              <a:rPr lang="en-US" altLang="ja-JP" sz="2000" b="1" dirty="0">
                <a:solidFill>
                  <a:srgbClr val="C00000"/>
                </a:solidFill>
                <a:latin typeface="Arial" panose="020B0604020202020204" pitchFamily="34" charset="0"/>
                <a:cs typeface="Arial" panose="020B0604020202020204" pitchFamily="34" charset="0"/>
              </a:rPr>
              <a:t>0.003%</a:t>
            </a:r>
            <a:r>
              <a:rPr lang="ja-JP" altLang="en-US" sz="2000" b="1" dirty="0">
                <a:solidFill>
                  <a:srgbClr val="C00000"/>
                </a:solidFill>
                <a:latin typeface="Arial" panose="020B0604020202020204" pitchFamily="34" charset="0"/>
                <a:cs typeface="Arial" panose="020B0604020202020204" pitchFamily="34" charset="0"/>
              </a:rPr>
              <a:t> </a:t>
            </a:r>
            <a:r>
              <a:rPr lang="en-US" altLang="ja-JP" sz="2000" b="1" dirty="0">
                <a:latin typeface="Arial" panose="020B0604020202020204" pitchFamily="34" charset="0"/>
                <a:cs typeface="Arial" panose="020B0604020202020204" pitchFamily="34" charset="0"/>
              </a:rPr>
              <a:t>reduction from</a:t>
            </a:r>
            <a:r>
              <a:rPr lang="ja-JP" altLang="en-US" sz="2000" b="1" dirty="0">
                <a:latin typeface="Arial" panose="020B0604020202020204" pitchFamily="34" charset="0"/>
                <a:cs typeface="Arial" panose="020B0604020202020204" pitchFamily="34" charset="0"/>
              </a:rPr>
              <a:t> </a:t>
            </a:r>
            <a:r>
              <a:rPr lang="en-US" altLang="ja-JP" sz="2000" b="1" dirty="0">
                <a:latin typeface="Arial" panose="020B0604020202020204" pitchFamily="34" charset="0"/>
                <a:cs typeface="Arial" panose="020B0604020202020204" pitchFamily="34" charset="0"/>
              </a:rPr>
              <a:t>pre-restructuring</a:t>
            </a:r>
            <a:endParaRPr lang="ja-JP" altLang="en-US" sz="2000" b="1" dirty="0">
              <a:latin typeface="Arial" panose="020B0604020202020204" pitchFamily="34" charset="0"/>
              <a:cs typeface="Arial" panose="020B0604020202020204" pitchFamily="34" charset="0"/>
            </a:endParaRPr>
          </a:p>
        </p:txBody>
      </p:sp>
      <p:sp>
        <p:nvSpPr>
          <p:cNvPr id="23" name="二等辺三角形 22">
            <a:extLst>
              <a:ext uri="{FF2B5EF4-FFF2-40B4-BE49-F238E27FC236}">
                <a16:creationId xmlns:a16="http://schemas.microsoft.com/office/drawing/2014/main" id="{4689AD68-7C65-1C78-87A6-891BCB1DF631}"/>
              </a:ext>
            </a:extLst>
          </p:cNvPr>
          <p:cNvSpPr/>
          <p:nvPr/>
        </p:nvSpPr>
        <p:spPr>
          <a:xfrm rot="5400000">
            <a:off x="355568" y="6463722"/>
            <a:ext cx="391991" cy="219716"/>
          </a:xfrm>
          <a:prstGeom prst="triangl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sp>
        <p:nvSpPr>
          <p:cNvPr id="27" name="テキスト ボックス 26">
            <a:extLst>
              <a:ext uri="{FF2B5EF4-FFF2-40B4-BE49-F238E27FC236}">
                <a16:creationId xmlns:a16="http://schemas.microsoft.com/office/drawing/2014/main" id="{24F7E3CC-AE86-C60D-FF5D-63685157A3A0}"/>
              </a:ext>
            </a:extLst>
          </p:cNvPr>
          <p:cNvSpPr txBox="1"/>
          <p:nvPr/>
        </p:nvSpPr>
        <p:spPr>
          <a:xfrm>
            <a:off x="6896960" y="6388436"/>
            <a:ext cx="6703996" cy="400110"/>
          </a:xfrm>
          <a:prstGeom prst="rect">
            <a:avLst/>
          </a:prstGeom>
          <a:noFill/>
        </p:spPr>
        <p:txBody>
          <a:bodyPr wrap="square">
            <a:spAutoFit/>
          </a:bodyPr>
          <a:lstStyle/>
          <a:p>
            <a:r>
              <a:rPr lang="en-US" altLang="ja-JP" sz="2000" b="1" dirty="0">
                <a:solidFill>
                  <a:srgbClr val="C00000"/>
                </a:solidFill>
                <a:latin typeface="Arial" panose="020B0604020202020204" pitchFamily="34" charset="0"/>
                <a:cs typeface="Arial" panose="020B0604020202020204" pitchFamily="34" charset="0"/>
              </a:rPr>
              <a:t>0.17%</a:t>
            </a:r>
            <a:r>
              <a:rPr lang="ja-JP" altLang="en-US" sz="2000" b="1" dirty="0">
                <a:solidFill>
                  <a:srgbClr val="C00000"/>
                </a:solidFill>
                <a:latin typeface="Arial" panose="020B0604020202020204" pitchFamily="34" charset="0"/>
                <a:cs typeface="Arial" panose="020B0604020202020204" pitchFamily="34" charset="0"/>
              </a:rPr>
              <a:t> </a:t>
            </a:r>
            <a:r>
              <a:rPr lang="en-US" altLang="ja-JP" sz="2000" b="1" dirty="0">
                <a:latin typeface="Arial" panose="020B0604020202020204" pitchFamily="34" charset="0"/>
                <a:cs typeface="Arial" panose="020B0604020202020204" pitchFamily="34" charset="0"/>
              </a:rPr>
              <a:t>reduction</a:t>
            </a:r>
            <a:r>
              <a:rPr lang="ja-JP" altLang="en-US" sz="2000" b="1" dirty="0">
                <a:latin typeface="Arial" panose="020B0604020202020204" pitchFamily="34" charset="0"/>
                <a:cs typeface="Arial" panose="020B0604020202020204" pitchFamily="34" charset="0"/>
              </a:rPr>
              <a:t> </a:t>
            </a:r>
            <a:r>
              <a:rPr lang="en-US" altLang="ja-JP" sz="2000" b="1" dirty="0">
                <a:latin typeface="Arial" panose="020B0604020202020204" pitchFamily="34" charset="0"/>
                <a:cs typeface="Arial" panose="020B0604020202020204" pitchFamily="34" charset="0"/>
              </a:rPr>
              <a:t>from</a:t>
            </a:r>
            <a:r>
              <a:rPr lang="ja-JP" altLang="en-US" sz="2000" b="1" dirty="0">
                <a:latin typeface="Arial" panose="020B0604020202020204" pitchFamily="34" charset="0"/>
                <a:cs typeface="Arial" panose="020B0604020202020204" pitchFamily="34" charset="0"/>
              </a:rPr>
              <a:t> </a:t>
            </a:r>
            <a:r>
              <a:rPr lang="en-US" altLang="ja-JP" sz="2000" b="1" dirty="0">
                <a:latin typeface="Arial" panose="020B0604020202020204" pitchFamily="34" charset="0"/>
                <a:cs typeface="Arial" panose="020B0604020202020204" pitchFamily="34" charset="0"/>
              </a:rPr>
              <a:t>pre-restructuring</a:t>
            </a:r>
            <a:endParaRPr lang="ja-JP" altLang="en-US" sz="2000" b="1" dirty="0">
              <a:latin typeface="Arial" panose="020B0604020202020204" pitchFamily="34" charset="0"/>
              <a:cs typeface="Arial" panose="020B0604020202020204" pitchFamily="34" charset="0"/>
            </a:endParaRPr>
          </a:p>
        </p:txBody>
      </p:sp>
      <p:sp>
        <p:nvSpPr>
          <p:cNvPr id="30" name="二等辺三角形 29">
            <a:extLst>
              <a:ext uri="{FF2B5EF4-FFF2-40B4-BE49-F238E27FC236}">
                <a16:creationId xmlns:a16="http://schemas.microsoft.com/office/drawing/2014/main" id="{D61BFAFD-D286-0132-1184-B3DB039E5283}"/>
              </a:ext>
            </a:extLst>
          </p:cNvPr>
          <p:cNvSpPr/>
          <p:nvPr/>
        </p:nvSpPr>
        <p:spPr>
          <a:xfrm rot="5400000">
            <a:off x="6542769" y="6457487"/>
            <a:ext cx="400109" cy="256539"/>
          </a:xfrm>
          <a:prstGeom prst="triangl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sp>
        <p:nvSpPr>
          <p:cNvPr id="6" name="テキスト ボックス 5">
            <a:extLst>
              <a:ext uri="{FF2B5EF4-FFF2-40B4-BE49-F238E27FC236}">
                <a16:creationId xmlns:a16="http://schemas.microsoft.com/office/drawing/2014/main" id="{EEB9A382-FAFE-CB91-7E30-B0BF40D8AEB1}"/>
              </a:ext>
            </a:extLst>
          </p:cNvPr>
          <p:cNvSpPr txBox="1"/>
          <p:nvPr/>
        </p:nvSpPr>
        <p:spPr>
          <a:xfrm>
            <a:off x="111470" y="39770"/>
            <a:ext cx="10451592" cy="707886"/>
          </a:xfrm>
          <a:prstGeom prst="rect">
            <a:avLst/>
          </a:prstGeom>
          <a:noFill/>
        </p:spPr>
        <p:txBody>
          <a:bodyPr wrap="square" rtlCol="0">
            <a:spAutoFit/>
          </a:bodyPr>
          <a:lstStyle/>
          <a:p>
            <a:r>
              <a:rPr kumimoji="1" lang="en-US" altLang="ja-JP" sz="4000" dirty="0">
                <a:solidFill>
                  <a:schemeClr val="bg1"/>
                </a:solidFill>
                <a:latin typeface="Arial" panose="020B0604020202020204" pitchFamily="34" charset="0"/>
                <a:cs typeface="Arial" panose="020B0604020202020204" pitchFamily="34" charset="0"/>
              </a:rPr>
              <a:t>Results</a:t>
            </a:r>
            <a:r>
              <a:rPr lang="ja-JP" altLang="en-US" sz="4000" dirty="0">
                <a:solidFill>
                  <a:schemeClr val="bg1"/>
                </a:solidFill>
                <a:latin typeface="Arial" panose="020B0604020202020204" pitchFamily="34" charset="0"/>
                <a:cs typeface="Arial" panose="020B0604020202020204" pitchFamily="34" charset="0"/>
              </a:rPr>
              <a:t>　</a:t>
            </a:r>
            <a:r>
              <a:rPr lang="en-US" altLang="ja-JP" sz="4000" dirty="0">
                <a:solidFill>
                  <a:schemeClr val="bg1"/>
                </a:solidFill>
                <a:latin typeface="Arial" panose="020B0604020202020204" pitchFamily="34" charset="0"/>
                <a:cs typeface="Arial" panose="020B0604020202020204" pitchFamily="34" charset="0"/>
              </a:rPr>
              <a:t>―Scenario (3) and (4) ―</a:t>
            </a:r>
            <a:endParaRPr kumimoji="1" lang="ja-JP" altLang="en-US" sz="4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65115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FAC3D6-992D-9BEE-5589-97D1043C60FA}"/>
            </a:ext>
          </a:extLst>
        </p:cNvPr>
        <p:cNvGrpSpPr/>
        <p:nvPr/>
      </p:nvGrpSpPr>
      <p:grpSpPr>
        <a:xfrm>
          <a:off x="0" y="0"/>
          <a:ext cx="0" cy="0"/>
          <a:chOff x="0" y="0"/>
          <a:chExt cx="0" cy="0"/>
        </a:xfrm>
      </p:grpSpPr>
      <p:sp>
        <p:nvSpPr>
          <p:cNvPr id="4" name="正方形/長方形 3">
            <a:extLst>
              <a:ext uri="{FF2B5EF4-FFF2-40B4-BE49-F238E27FC236}">
                <a16:creationId xmlns:a16="http://schemas.microsoft.com/office/drawing/2014/main" id="{202C897F-D458-D16F-8A3A-F47135F7AB7F}"/>
              </a:ext>
            </a:extLst>
          </p:cNvPr>
          <p:cNvSpPr/>
          <p:nvPr/>
        </p:nvSpPr>
        <p:spPr>
          <a:xfrm>
            <a:off x="0" y="0"/>
            <a:ext cx="12192000" cy="795307"/>
          </a:xfrm>
          <a:prstGeom prst="rect">
            <a:avLst/>
          </a:prstGeom>
          <a:solidFill>
            <a:srgbClr val="1A3A5C"/>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dirty="0"/>
          </a:p>
        </p:txBody>
      </p:sp>
      <p:sp>
        <p:nvSpPr>
          <p:cNvPr id="2" name="テキスト ボックス 1">
            <a:extLst>
              <a:ext uri="{FF2B5EF4-FFF2-40B4-BE49-F238E27FC236}">
                <a16:creationId xmlns:a16="http://schemas.microsoft.com/office/drawing/2014/main" id="{B51583FD-139A-8C83-DF09-A51E8B1C96EB}"/>
              </a:ext>
            </a:extLst>
          </p:cNvPr>
          <p:cNvSpPr txBox="1"/>
          <p:nvPr/>
        </p:nvSpPr>
        <p:spPr>
          <a:xfrm>
            <a:off x="111470" y="39770"/>
            <a:ext cx="11419622" cy="1323439"/>
          </a:xfrm>
          <a:prstGeom prst="rect">
            <a:avLst/>
          </a:prstGeom>
          <a:noFill/>
        </p:spPr>
        <p:txBody>
          <a:bodyPr wrap="square" rtlCol="0">
            <a:spAutoFit/>
          </a:bodyPr>
          <a:lstStyle/>
          <a:p>
            <a:r>
              <a:rPr lang="en-US" altLang="ja-JP" sz="4000" dirty="0">
                <a:solidFill>
                  <a:schemeClr val="bg1"/>
                </a:solidFill>
                <a:latin typeface="Arial" panose="020B0604020202020204" pitchFamily="34" charset="0"/>
                <a:cs typeface="Arial" panose="020B0604020202020204" pitchFamily="34" charset="0"/>
              </a:rPr>
              <a:t>Results</a:t>
            </a:r>
            <a:r>
              <a:rPr lang="ja-JP" altLang="en-US" sz="4000" dirty="0">
                <a:solidFill>
                  <a:schemeClr val="bg1"/>
                </a:solidFill>
                <a:latin typeface="Arial" panose="020B0604020202020204" pitchFamily="34" charset="0"/>
                <a:cs typeface="Arial" panose="020B0604020202020204" pitchFamily="34" charset="0"/>
              </a:rPr>
              <a:t>　</a:t>
            </a:r>
            <a:r>
              <a:rPr lang="en-US" altLang="ja-JP" sz="4000" dirty="0">
                <a:solidFill>
                  <a:schemeClr val="bg1"/>
                </a:solidFill>
                <a:latin typeface="Arial" panose="020B0604020202020204" pitchFamily="34" charset="0"/>
                <a:cs typeface="Arial" panose="020B0604020202020204" pitchFamily="34" charset="0"/>
              </a:rPr>
              <a:t>―Comparison of scenarios (2) and (4)</a:t>
            </a:r>
            <a:r>
              <a:rPr lang="en-US" altLang="ja-JP" sz="4000" kern="100" dirty="0">
                <a:solidFill>
                  <a:schemeClr val="bg1"/>
                </a:solidFill>
                <a:effectLst/>
                <a:latin typeface="Arial" panose="020B0604020202020204" pitchFamily="34" charset="0"/>
                <a:ea typeface="游明朝" panose="02020400000000000000" pitchFamily="18" charset="-128"/>
                <a:cs typeface="Arial" panose="020B0604020202020204" pitchFamily="34" charset="0"/>
              </a:rPr>
              <a:t>  </a:t>
            </a:r>
            <a:endParaRPr lang="ja-JP" altLang="ja-JP" sz="3600" kern="100" dirty="0">
              <a:solidFill>
                <a:schemeClr val="bg1"/>
              </a:solidFill>
              <a:effectLst/>
              <a:latin typeface="Arial" panose="020B0604020202020204" pitchFamily="34" charset="0"/>
              <a:ea typeface="游明朝" panose="02020400000000000000" pitchFamily="18" charset="-128"/>
              <a:cs typeface="Arial" panose="020B0604020202020204" pitchFamily="34" charset="0"/>
            </a:endParaRPr>
          </a:p>
          <a:p>
            <a:endParaRPr kumimoji="1" lang="ja-JP" altLang="en-US" sz="4000" dirty="0">
              <a:latin typeface="Arial" panose="020B0604020202020204" pitchFamily="34" charset="0"/>
              <a:cs typeface="Arial" panose="020B0604020202020204" pitchFamily="34" charset="0"/>
            </a:endParaRPr>
          </a:p>
        </p:txBody>
      </p:sp>
      <p:sp>
        <p:nvSpPr>
          <p:cNvPr id="3" name="テキスト ボックス 2">
            <a:extLst>
              <a:ext uri="{FF2B5EF4-FFF2-40B4-BE49-F238E27FC236}">
                <a16:creationId xmlns:a16="http://schemas.microsoft.com/office/drawing/2014/main" id="{01AD2A37-AB79-91FF-6FC9-9EA4364568FD}"/>
              </a:ext>
            </a:extLst>
          </p:cNvPr>
          <p:cNvSpPr txBox="1"/>
          <p:nvPr/>
        </p:nvSpPr>
        <p:spPr>
          <a:xfrm>
            <a:off x="11531092" y="105800"/>
            <a:ext cx="917448" cy="584775"/>
          </a:xfrm>
          <a:prstGeom prst="rect">
            <a:avLst/>
          </a:prstGeom>
          <a:noFill/>
        </p:spPr>
        <p:txBody>
          <a:bodyPr wrap="square" rtlCol="0">
            <a:spAutoFit/>
          </a:bodyPr>
          <a:lstStyle/>
          <a:p>
            <a:r>
              <a:rPr lang="en-US" altLang="ja-JP" sz="3200" dirty="0">
                <a:solidFill>
                  <a:schemeClr val="bg1"/>
                </a:solidFill>
                <a:latin typeface="Arial" panose="020B0604020202020204" pitchFamily="34" charset="0"/>
                <a:cs typeface="Arial" panose="020B0604020202020204" pitchFamily="34" charset="0"/>
              </a:rPr>
              <a:t>20</a:t>
            </a:r>
            <a:endParaRPr kumimoji="1" lang="ja-JP" altLang="en-US" sz="3200" dirty="0">
              <a:solidFill>
                <a:schemeClr val="bg1"/>
              </a:solidFill>
              <a:latin typeface="Arial" panose="020B0604020202020204" pitchFamily="34" charset="0"/>
              <a:cs typeface="Arial" panose="020B0604020202020204" pitchFamily="34" charset="0"/>
            </a:endParaRPr>
          </a:p>
        </p:txBody>
      </p:sp>
      <p:sp>
        <p:nvSpPr>
          <p:cNvPr id="11" name="テキスト ボックス 10">
            <a:extLst>
              <a:ext uri="{FF2B5EF4-FFF2-40B4-BE49-F238E27FC236}">
                <a16:creationId xmlns:a16="http://schemas.microsoft.com/office/drawing/2014/main" id="{881D9C70-FE63-2066-84CB-B186C94FF8B7}"/>
              </a:ext>
            </a:extLst>
          </p:cNvPr>
          <p:cNvSpPr txBox="1"/>
          <p:nvPr/>
        </p:nvSpPr>
        <p:spPr>
          <a:xfrm>
            <a:off x="4728972" y="10109216"/>
            <a:ext cx="5175504" cy="369332"/>
          </a:xfrm>
          <a:prstGeom prst="rect">
            <a:avLst/>
          </a:prstGeom>
          <a:noFill/>
        </p:spPr>
        <p:txBody>
          <a:bodyPr wrap="square" rtlCol="0">
            <a:spAutoFit/>
          </a:bodyPr>
          <a:lstStyle/>
          <a:p>
            <a:endParaRPr kumimoji="1" lang="ja-JP" altLang="en-US" dirty="0"/>
          </a:p>
        </p:txBody>
      </p:sp>
      <p:grpSp>
        <p:nvGrpSpPr>
          <p:cNvPr id="23" name="グループ化 22">
            <a:extLst>
              <a:ext uri="{FF2B5EF4-FFF2-40B4-BE49-F238E27FC236}">
                <a16:creationId xmlns:a16="http://schemas.microsoft.com/office/drawing/2014/main" id="{5B2ECB07-A946-DE09-E616-891FDBE67460}"/>
              </a:ext>
            </a:extLst>
          </p:cNvPr>
          <p:cNvGrpSpPr/>
          <p:nvPr/>
        </p:nvGrpSpPr>
        <p:grpSpPr>
          <a:xfrm>
            <a:off x="1025668" y="2719802"/>
            <a:ext cx="3980676" cy="3929101"/>
            <a:chOff x="748296" y="1162380"/>
            <a:chExt cx="3980676" cy="3929101"/>
          </a:xfrm>
        </p:grpSpPr>
        <p:grpSp>
          <p:nvGrpSpPr>
            <p:cNvPr id="6" name="グループ化 5">
              <a:extLst>
                <a:ext uri="{FF2B5EF4-FFF2-40B4-BE49-F238E27FC236}">
                  <a16:creationId xmlns:a16="http://schemas.microsoft.com/office/drawing/2014/main" id="{08872EC9-1546-5021-4E6F-A17A6FE33C52}"/>
                </a:ext>
              </a:extLst>
            </p:cNvPr>
            <p:cNvGrpSpPr/>
            <p:nvPr/>
          </p:nvGrpSpPr>
          <p:grpSpPr>
            <a:xfrm>
              <a:off x="748296" y="1162380"/>
              <a:ext cx="2913123" cy="787735"/>
              <a:chOff x="7688072" y="1119190"/>
              <a:chExt cx="2913123" cy="787735"/>
            </a:xfrm>
          </p:grpSpPr>
          <p:pic>
            <p:nvPicPr>
              <p:cNvPr id="7" name="図 6">
                <a:extLst>
                  <a:ext uri="{FF2B5EF4-FFF2-40B4-BE49-F238E27FC236}">
                    <a16:creationId xmlns:a16="http://schemas.microsoft.com/office/drawing/2014/main" id="{B5577946-04C1-6FBA-8F01-E8C958654418}"/>
                  </a:ext>
                </a:extLst>
              </p:cNvPr>
              <p:cNvPicPr>
                <a:picLocks noChangeAspect="1"/>
              </p:cNvPicPr>
              <p:nvPr/>
            </p:nvPicPr>
            <p:blipFill>
              <a:blip r:embed="rId3"/>
              <a:srcRect l="3704" t="9494" r="4475" b="10057"/>
              <a:stretch>
                <a:fillRect/>
              </a:stretch>
            </p:blipFill>
            <p:spPr>
              <a:xfrm>
                <a:off x="7688072" y="1137920"/>
                <a:ext cx="1172810" cy="769005"/>
              </a:xfrm>
              <a:prstGeom prst="rect">
                <a:avLst/>
              </a:prstGeom>
            </p:spPr>
          </p:pic>
          <p:cxnSp>
            <p:nvCxnSpPr>
              <p:cNvPr id="8" name="直線矢印コネクタ 7">
                <a:extLst>
                  <a:ext uri="{FF2B5EF4-FFF2-40B4-BE49-F238E27FC236}">
                    <a16:creationId xmlns:a16="http://schemas.microsoft.com/office/drawing/2014/main" id="{1890E518-C547-4308-4578-FB41FAED4FB9}"/>
                  </a:ext>
                </a:extLst>
              </p:cNvPr>
              <p:cNvCxnSpPr>
                <a:cxnSpLocks/>
              </p:cNvCxnSpPr>
              <p:nvPr/>
            </p:nvCxnSpPr>
            <p:spPr>
              <a:xfrm flipH="1">
                <a:off x="8951641" y="1522421"/>
                <a:ext cx="1451518" cy="0"/>
              </a:xfrm>
              <a:prstGeom prst="straightConnector1">
                <a:avLst/>
              </a:prstGeom>
              <a:ln w="76200">
                <a:tailEnd type="triangle"/>
              </a:ln>
            </p:spPr>
            <p:style>
              <a:lnRef idx="2">
                <a:schemeClr val="accent1"/>
              </a:lnRef>
              <a:fillRef idx="0">
                <a:schemeClr val="accent1"/>
              </a:fillRef>
              <a:effectRef idx="1">
                <a:schemeClr val="accent1"/>
              </a:effectRef>
              <a:fontRef idx="minor">
                <a:schemeClr val="tx1"/>
              </a:fontRef>
            </p:style>
          </p:cxnSp>
          <p:sp>
            <p:nvSpPr>
              <p:cNvPr id="9" name="テキスト ボックス 8">
                <a:extLst>
                  <a:ext uri="{FF2B5EF4-FFF2-40B4-BE49-F238E27FC236}">
                    <a16:creationId xmlns:a16="http://schemas.microsoft.com/office/drawing/2014/main" id="{55E0012B-0007-DCC1-5089-21FF2CFA2E31}"/>
                  </a:ext>
                </a:extLst>
              </p:cNvPr>
              <p:cNvSpPr txBox="1"/>
              <p:nvPr/>
            </p:nvSpPr>
            <p:spPr>
              <a:xfrm>
                <a:off x="9428385" y="1119190"/>
                <a:ext cx="1172810" cy="769441"/>
              </a:xfrm>
              <a:prstGeom prst="rect">
                <a:avLst/>
              </a:prstGeom>
              <a:noFill/>
            </p:spPr>
            <p:txBody>
              <a:bodyPr wrap="square" rtlCol="0">
                <a:spAutoFit/>
              </a:bodyPr>
              <a:lstStyle/>
              <a:p>
                <a:r>
                  <a:rPr kumimoji="1" lang="ja-JP" altLang="en-US" sz="4400" dirty="0">
                    <a:solidFill>
                      <a:srgbClr val="C00000"/>
                    </a:solidFill>
                  </a:rPr>
                  <a:t>✖</a:t>
                </a:r>
              </a:p>
            </p:txBody>
          </p:sp>
        </p:grpSp>
        <p:pic>
          <p:nvPicPr>
            <p:cNvPr id="10" name="図 9">
              <a:extLst>
                <a:ext uri="{FF2B5EF4-FFF2-40B4-BE49-F238E27FC236}">
                  <a16:creationId xmlns:a16="http://schemas.microsoft.com/office/drawing/2014/main" id="{08B329DF-4926-91E9-537D-6098308F9A1A}"/>
                </a:ext>
              </a:extLst>
            </p:cNvPr>
            <p:cNvPicPr>
              <a:picLocks noChangeAspect="1"/>
            </p:cNvPicPr>
            <p:nvPr/>
          </p:nvPicPr>
          <p:blipFill>
            <a:blip r:embed="rId4"/>
            <a:srcRect t="17698" b="17832"/>
            <a:stretch>
              <a:fillRect/>
            </a:stretch>
          </p:blipFill>
          <p:spPr>
            <a:xfrm>
              <a:off x="3661419" y="1258135"/>
              <a:ext cx="1067553" cy="694675"/>
            </a:xfrm>
            <a:prstGeom prst="rect">
              <a:avLst/>
            </a:prstGeom>
          </p:spPr>
        </p:pic>
        <p:grpSp>
          <p:nvGrpSpPr>
            <p:cNvPr id="12" name="グループ化 11">
              <a:extLst>
                <a:ext uri="{FF2B5EF4-FFF2-40B4-BE49-F238E27FC236}">
                  <a16:creationId xmlns:a16="http://schemas.microsoft.com/office/drawing/2014/main" id="{8E142BB2-61CF-DC6D-5BD3-6C9AAAA21C2F}"/>
                </a:ext>
              </a:extLst>
            </p:cNvPr>
            <p:cNvGrpSpPr/>
            <p:nvPr/>
          </p:nvGrpSpPr>
          <p:grpSpPr>
            <a:xfrm>
              <a:off x="1797834" y="1869152"/>
              <a:ext cx="1763457" cy="3222329"/>
              <a:chOff x="8831400" y="1791387"/>
              <a:chExt cx="1763457" cy="3222329"/>
            </a:xfrm>
          </p:grpSpPr>
          <p:pic>
            <p:nvPicPr>
              <p:cNvPr id="13" name="グラフィックス 12" descr="寸法直しと仕立て 単色塗りつぶし">
                <a:extLst>
                  <a:ext uri="{FF2B5EF4-FFF2-40B4-BE49-F238E27FC236}">
                    <a16:creationId xmlns:a16="http://schemas.microsoft.com/office/drawing/2014/main" id="{02920439-A257-ADEA-7D35-4AD182663345}"/>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9581341" y="4414507"/>
                <a:ext cx="599209" cy="599209"/>
              </a:xfrm>
              <a:prstGeom prst="rect">
                <a:avLst/>
              </a:prstGeom>
            </p:spPr>
          </p:pic>
          <p:pic>
            <p:nvPicPr>
              <p:cNvPr id="14" name="Picture 10">
                <a:extLst>
                  <a:ext uri="{FF2B5EF4-FFF2-40B4-BE49-F238E27FC236}">
                    <a16:creationId xmlns:a16="http://schemas.microsoft.com/office/drawing/2014/main" id="{97133E73-4E43-B580-2D1F-A2E22C5F2C5C}"/>
                  </a:ext>
                </a:extLst>
              </p:cNvPr>
              <p:cNvPicPr>
                <a:picLocks noChangeAspect="1" noChangeArrowheads="1"/>
              </p:cNvPicPr>
              <p:nvPr/>
            </p:nvPicPr>
            <p:blipFill>
              <a:blip r:embed="rId6">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10108580" y="4450185"/>
                <a:ext cx="486277" cy="494089"/>
              </a:xfrm>
              <a:prstGeom prst="rect">
                <a:avLst/>
              </a:prstGeom>
              <a:noFill/>
              <a:extLst>
                <a:ext uri="{909E8E84-426E-40DD-AFC4-6F175D3DCCD1}">
                  <a14:hiddenFill xmlns:a14="http://schemas.microsoft.com/office/drawing/2010/main">
                    <a:solidFill>
                      <a:srgbClr val="FFFFFF"/>
                    </a:solidFill>
                  </a14:hiddenFill>
                </a:ext>
              </a:extLst>
            </p:spPr>
          </p:pic>
          <p:sp>
            <p:nvSpPr>
              <p:cNvPr id="15" name="テキスト ボックス 14">
                <a:extLst>
                  <a:ext uri="{FF2B5EF4-FFF2-40B4-BE49-F238E27FC236}">
                    <a16:creationId xmlns:a16="http://schemas.microsoft.com/office/drawing/2014/main" id="{361BDA28-56F5-87B5-AF86-1734D061C1FC}"/>
                  </a:ext>
                </a:extLst>
              </p:cNvPr>
              <p:cNvSpPr txBox="1"/>
              <p:nvPr/>
            </p:nvSpPr>
            <p:spPr>
              <a:xfrm>
                <a:off x="8831400" y="1791387"/>
                <a:ext cx="1565884" cy="646331"/>
              </a:xfrm>
              <a:prstGeom prst="rect">
                <a:avLst/>
              </a:prstGeom>
              <a:noFill/>
            </p:spPr>
            <p:txBody>
              <a:bodyPr wrap="square" rtlCol="0">
                <a:spAutoFit/>
              </a:bodyPr>
              <a:lstStyle/>
              <a:p>
                <a:r>
                  <a:rPr lang="en-US" altLang="ja-JP" sz="3600" b="1" dirty="0">
                    <a:latin typeface="Arial" panose="020B0604020202020204" pitchFamily="34" charset="0"/>
                    <a:cs typeface="Arial" panose="020B0604020202020204" pitchFamily="34" charset="0"/>
                  </a:rPr>
                  <a:t>-</a:t>
                </a:r>
                <a:r>
                  <a:rPr kumimoji="1" lang="en-US" altLang="ja-JP" sz="3600" b="1" dirty="0">
                    <a:latin typeface="Arial" panose="020B0604020202020204" pitchFamily="34" charset="0"/>
                    <a:cs typeface="Arial" panose="020B0604020202020204" pitchFamily="34" charset="0"/>
                  </a:rPr>
                  <a:t>1%</a:t>
                </a:r>
                <a:endParaRPr kumimoji="1" lang="ja-JP" altLang="en-US" sz="3600" b="1" dirty="0">
                  <a:latin typeface="Arial" panose="020B0604020202020204" pitchFamily="34" charset="0"/>
                  <a:cs typeface="Arial" panose="020B0604020202020204" pitchFamily="34" charset="0"/>
                </a:endParaRPr>
              </a:p>
            </p:txBody>
          </p:sp>
        </p:grpSp>
      </p:grpSp>
      <p:grpSp>
        <p:nvGrpSpPr>
          <p:cNvPr id="24" name="グループ化 23">
            <a:extLst>
              <a:ext uri="{FF2B5EF4-FFF2-40B4-BE49-F238E27FC236}">
                <a16:creationId xmlns:a16="http://schemas.microsoft.com/office/drawing/2014/main" id="{9D12C468-E515-F519-EFD7-3C0305C69EBE}"/>
              </a:ext>
            </a:extLst>
          </p:cNvPr>
          <p:cNvGrpSpPr/>
          <p:nvPr/>
        </p:nvGrpSpPr>
        <p:grpSpPr>
          <a:xfrm>
            <a:off x="924100" y="3455962"/>
            <a:ext cx="4082243" cy="3213846"/>
            <a:chOff x="7548372" y="-872853"/>
            <a:chExt cx="4082243" cy="3213846"/>
          </a:xfrm>
        </p:grpSpPr>
        <p:grpSp>
          <p:nvGrpSpPr>
            <p:cNvPr id="16" name="グループ化 15">
              <a:extLst>
                <a:ext uri="{FF2B5EF4-FFF2-40B4-BE49-F238E27FC236}">
                  <a16:creationId xmlns:a16="http://schemas.microsoft.com/office/drawing/2014/main" id="{5071976C-F951-2DBC-28F7-711EC826DE29}"/>
                </a:ext>
              </a:extLst>
            </p:cNvPr>
            <p:cNvGrpSpPr/>
            <p:nvPr/>
          </p:nvGrpSpPr>
          <p:grpSpPr>
            <a:xfrm>
              <a:off x="7548372" y="-872853"/>
              <a:ext cx="2913123" cy="2681467"/>
              <a:chOff x="7688072" y="-774542"/>
              <a:chExt cx="2913123" cy="2681467"/>
            </a:xfrm>
          </p:grpSpPr>
          <p:pic>
            <p:nvPicPr>
              <p:cNvPr id="17" name="図 16">
                <a:extLst>
                  <a:ext uri="{FF2B5EF4-FFF2-40B4-BE49-F238E27FC236}">
                    <a16:creationId xmlns:a16="http://schemas.microsoft.com/office/drawing/2014/main" id="{AA3CB06C-EA33-0DD6-789D-F6E254B3CD06}"/>
                  </a:ext>
                </a:extLst>
              </p:cNvPr>
              <p:cNvPicPr>
                <a:picLocks noChangeAspect="1"/>
              </p:cNvPicPr>
              <p:nvPr/>
            </p:nvPicPr>
            <p:blipFill>
              <a:blip r:embed="rId3"/>
              <a:srcRect l="3704" t="9494" r="4475" b="10057"/>
              <a:stretch>
                <a:fillRect/>
              </a:stretch>
            </p:blipFill>
            <p:spPr>
              <a:xfrm>
                <a:off x="7688072" y="1137920"/>
                <a:ext cx="1172810" cy="769005"/>
              </a:xfrm>
              <a:prstGeom prst="rect">
                <a:avLst/>
              </a:prstGeom>
            </p:spPr>
          </p:pic>
          <p:cxnSp>
            <p:nvCxnSpPr>
              <p:cNvPr id="18" name="直線矢印コネクタ 17">
                <a:extLst>
                  <a:ext uri="{FF2B5EF4-FFF2-40B4-BE49-F238E27FC236}">
                    <a16:creationId xmlns:a16="http://schemas.microsoft.com/office/drawing/2014/main" id="{76D0F118-75B8-53AF-659B-2E9D636F281C}"/>
                  </a:ext>
                </a:extLst>
              </p:cNvPr>
              <p:cNvCxnSpPr>
                <a:cxnSpLocks/>
              </p:cNvCxnSpPr>
              <p:nvPr/>
            </p:nvCxnSpPr>
            <p:spPr>
              <a:xfrm flipH="1">
                <a:off x="8951641" y="1522421"/>
                <a:ext cx="1451518" cy="0"/>
              </a:xfrm>
              <a:prstGeom prst="straightConnector1">
                <a:avLst/>
              </a:prstGeom>
              <a:ln w="76200">
                <a:tailEnd type="triangle"/>
              </a:ln>
            </p:spPr>
            <p:style>
              <a:lnRef idx="2">
                <a:schemeClr val="accent1"/>
              </a:lnRef>
              <a:fillRef idx="0">
                <a:schemeClr val="accent1"/>
              </a:fillRef>
              <a:effectRef idx="1">
                <a:schemeClr val="accent1"/>
              </a:effectRef>
              <a:fontRef idx="minor">
                <a:schemeClr val="tx1"/>
              </a:fontRef>
            </p:style>
          </p:cxnSp>
          <p:pic>
            <p:nvPicPr>
              <p:cNvPr id="19" name="グラフィックス 18" descr="シャツ 単色塗りつぶし">
                <a:extLst>
                  <a:ext uri="{FF2B5EF4-FFF2-40B4-BE49-F238E27FC236}">
                    <a16:creationId xmlns:a16="http://schemas.microsoft.com/office/drawing/2014/main" id="{141D9DFD-807D-2A49-D06E-7410E58B6A19}"/>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9819761" y="-774542"/>
                <a:ext cx="605636" cy="605636"/>
              </a:xfrm>
              <a:prstGeom prst="rect">
                <a:avLst/>
              </a:prstGeom>
            </p:spPr>
          </p:pic>
          <p:sp>
            <p:nvSpPr>
              <p:cNvPr id="20" name="テキスト ボックス 19">
                <a:extLst>
                  <a:ext uri="{FF2B5EF4-FFF2-40B4-BE49-F238E27FC236}">
                    <a16:creationId xmlns:a16="http://schemas.microsoft.com/office/drawing/2014/main" id="{DE0B75F5-DB18-45F9-B6FC-4C6B0C3DA667}"/>
                  </a:ext>
                </a:extLst>
              </p:cNvPr>
              <p:cNvSpPr txBox="1"/>
              <p:nvPr/>
            </p:nvSpPr>
            <p:spPr>
              <a:xfrm>
                <a:off x="9428385" y="1119190"/>
                <a:ext cx="1172810" cy="769441"/>
              </a:xfrm>
              <a:prstGeom prst="rect">
                <a:avLst/>
              </a:prstGeom>
              <a:noFill/>
            </p:spPr>
            <p:txBody>
              <a:bodyPr wrap="square" rtlCol="0">
                <a:spAutoFit/>
              </a:bodyPr>
              <a:lstStyle/>
              <a:p>
                <a:r>
                  <a:rPr kumimoji="1" lang="ja-JP" altLang="en-US" sz="4400" dirty="0">
                    <a:solidFill>
                      <a:srgbClr val="C00000"/>
                    </a:solidFill>
                  </a:rPr>
                  <a:t>✖</a:t>
                </a:r>
              </a:p>
            </p:txBody>
          </p:sp>
        </p:grpSp>
        <p:pic>
          <p:nvPicPr>
            <p:cNvPr id="21" name="図 20">
              <a:extLst>
                <a:ext uri="{FF2B5EF4-FFF2-40B4-BE49-F238E27FC236}">
                  <a16:creationId xmlns:a16="http://schemas.microsoft.com/office/drawing/2014/main" id="{732FF504-110D-F013-1090-D437FEACC79E}"/>
                </a:ext>
              </a:extLst>
            </p:cNvPr>
            <p:cNvPicPr>
              <a:picLocks noChangeAspect="1"/>
            </p:cNvPicPr>
            <p:nvPr/>
          </p:nvPicPr>
          <p:blipFill>
            <a:blip r:embed="rId4"/>
            <a:srcRect t="17698" b="17832"/>
            <a:stretch>
              <a:fillRect/>
            </a:stretch>
          </p:blipFill>
          <p:spPr>
            <a:xfrm>
              <a:off x="10563062" y="1095645"/>
              <a:ext cx="1067553" cy="694675"/>
            </a:xfrm>
            <a:prstGeom prst="rect">
              <a:avLst/>
            </a:prstGeom>
          </p:spPr>
        </p:pic>
        <p:sp>
          <p:nvSpPr>
            <p:cNvPr id="22" name="テキスト ボックス 21">
              <a:extLst>
                <a:ext uri="{FF2B5EF4-FFF2-40B4-BE49-F238E27FC236}">
                  <a16:creationId xmlns:a16="http://schemas.microsoft.com/office/drawing/2014/main" id="{82B79744-4FB2-9257-79C5-C49CBE9B96D4}"/>
                </a:ext>
              </a:extLst>
            </p:cNvPr>
            <p:cNvSpPr txBox="1"/>
            <p:nvPr/>
          </p:nvSpPr>
          <p:spPr>
            <a:xfrm>
              <a:off x="8588248" y="1694662"/>
              <a:ext cx="1029395" cy="646331"/>
            </a:xfrm>
            <a:prstGeom prst="rect">
              <a:avLst/>
            </a:prstGeom>
            <a:noFill/>
          </p:spPr>
          <p:txBody>
            <a:bodyPr wrap="square" rtlCol="0">
              <a:spAutoFit/>
            </a:bodyPr>
            <a:lstStyle/>
            <a:p>
              <a:r>
                <a:rPr lang="en-US" altLang="ja-JP" sz="3600" b="1" dirty="0">
                  <a:latin typeface="Arial" panose="020B0604020202020204" pitchFamily="34" charset="0"/>
                  <a:cs typeface="Arial" panose="020B0604020202020204" pitchFamily="34" charset="0"/>
                </a:rPr>
                <a:t>-</a:t>
              </a:r>
              <a:r>
                <a:rPr kumimoji="1" lang="en-US" altLang="ja-JP" sz="3600" b="1" dirty="0">
                  <a:latin typeface="Arial" panose="020B0604020202020204" pitchFamily="34" charset="0"/>
                  <a:cs typeface="Arial" panose="020B0604020202020204" pitchFamily="34" charset="0"/>
                </a:rPr>
                <a:t>1%</a:t>
              </a:r>
              <a:endParaRPr kumimoji="1" lang="ja-JP" altLang="en-US" sz="3600" b="1" dirty="0">
                <a:latin typeface="Arial" panose="020B0604020202020204" pitchFamily="34" charset="0"/>
                <a:cs typeface="Arial" panose="020B0604020202020204" pitchFamily="34" charset="0"/>
              </a:endParaRPr>
            </a:p>
          </p:txBody>
        </p:sp>
      </p:grpSp>
      <p:sp>
        <p:nvSpPr>
          <p:cNvPr id="26" name="テキスト ボックス 25">
            <a:extLst>
              <a:ext uri="{FF2B5EF4-FFF2-40B4-BE49-F238E27FC236}">
                <a16:creationId xmlns:a16="http://schemas.microsoft.com/office/drawing/2014/main" id="{62356E15-4E31-7258-C994-4AA5A1C13ACE}"/>
              </a:ext>
            </a:extLst>
          </p:cNvPr>
          <p:cNvSpPr txBox="1"/>
          <p:nvPr/>
        </p:nvSpPr>
        <p:spPr>
          <a:xfrm>
            <a:off x="297374" y="1695613"/>
            <a:ext cx="5647967" cy="954107"/>
          </a:xfrm>
          <a:prstGeom prst="rect">
            <a:avLst/>
          </a:prstGeom>
          <a:noFill/>
          <a:ln w="38100">
            <a:noFill/>
          </a:ln>
        </p:spPr>
        <p:txBody>
          <a:bodyPr wrap="square">
            <a:spAutoFit/>
          </a:bodyPr>
          <a:lstStyle/>
          <a:p>
            <a:pPr marL="0" indent="0" algn="ctr">
              <a:buNone/>
            </a:pPr>
            <a:r>
              <a:rPr lang="ja-JP" altLang="en-US" sz="2800" dirty="0">
                <a:latin typeface="Arial" pitchFamily="34" charset="0"/>
                <a:ea typeface="Arial" pitchFamily="34" charset="-122"/>
                <a:cs typeface="Arial" pitchFamily="34" charset="-120"/>
              </a:rPr>
              <a:t>⑵ </a:t>
            </a:r>
            <a:r>
              <a:rPr lang="en-US" altLang="ja-JP" sz="2800" dirty="0">
                <a:latin typeface="Arial" pitchFamily="34" charset="0"/>
                <a:ea typeface="Arial" pitchFamily="34" charset="-122"/>
                <a:cs typeface="Arial" pitchFamily="34" charset="-120"/>
              </a:rPr>
              <a:t>Final Goods (Switching Sources of Intermediate Goods )</a:t>
            </a:r>
            <a:endParaRPr lang="en-US" altLang="ja-JP" sz="1800" dirty="0"/>
          </a:p>
        </p:txBody>
      </p:sp>
      <p:sp>
        <p:nvSpPr>
          <p:cNvPr id="28" name="テキスト ボックス 27">
            <a:extLst>
              <a:ext uri="{FF2B5EF4-FFF2-40B4-BE49-F238E27FC236}">
                <a16:creationId xmlns:a16="http://schemas.microsoft.com/office/drawing/2014/main" id="{31F3C5DA-E1D4-5AF9-E92E-547B5243976A}"/>
              </a:ext>
            </a:extLst>
          </p:cNvPr>
          <p:cNvSpPr txBox="1"/>
          <p:nvPr/>
        </p:nvSpPr>
        <p:spPr>
          <a:xfrm>
            <a:off x="-25955" y="4448319"/>
            <a:ext cx="6345567" cy="523220"/>
          </a:xfrm>
          <a:prstGeom prst="rect">
            <a:avLst/>
          </a:prstGeom>
          <a:noFill/>
          <a:ln w="38100">
            <a:noFill/>
          </a:ln>
        </p:spPr>
        <p:txBody>
          <a:bodyPr wrap="square">
            <a:spAutoFit/>
          </a:bodyPr>
          <a:lstStyle/>
          <a:p>
            <a:r>
              <a:rPr lang="ja-JP" altLang="en-US" sz="2800" dirty="0">
                <a:latin typeface="Arial" pitchFamily="34" charset="0"/>
                <a:ea typeface="Arial" pitchFamily="34" charset="-122"/>
                <a:cs typeface="Arial" pitchFamily="34" charset="-120"/>
              </a:rPr>
              <a:t>⑷ </a:t>
            </a:r>
            <a:r>
              <a:rPr lang="en-US" altLang="ja-JP" sz="2800" dirty="0">
                <a:latin typeface="Arial" pitchFamily="34" charset="0"/>
                <a:ea typeface="Arial" pitchFamily="34" charset="-122"/>
                <a:cs typeface="Arial" pitchFamily="34" charset="-120"/>
              </a:rPr>
              <a:t>China decoupling of final demand </a:t>
            </a:r>
            <a:endParaRPr lang="ja-JP" altLang="en-US" sz="2800" dirty="0"/>
          </a:p>
        </p:txBody>
      </p:sp>
      <p:sp>
        <p:nvSpPr>
          <p:cNvPr id="30" name="テキスト ボックス 29">
            <a:extLst>
              <a:ext uri="{FF2B5EF4-FFF2-40B4-BE49-F238E27FC236}">
                <a16:creationId xmlns:a16="http://schemas.microsoft.com/office/drawing/2014/main" id="{A676378F-FC27-5FDD-1520-20FCE304FDA2}"/>
              </a:ext>
            </a:extLst>
          </p:cNvPr>
          <p:cNvSpPr txBox="1"/>
          <p:nvPr/>
        </p:nvSpPr>
        <p:spPr>
          <a:xfrm>
            <a:off x="4345450" y="976065"/>
            <a:ext cx="6329082" cy="523220"/>
          </a:xfrm>
          <a:prstGeom prst="rect">
            <a:avLst/>
          </a:prstGeom>
          <a:noFill/>
        </p:spPr>
        <p:txBody>
          <a:bodyPr wrap="square">
            <a:spAutoFit/>
          </a:bodyPr>
          <a:lstStyle/>
          <a:p>
            <a:pPr marL="0" indent="0" algn="ctr">
              <a:buNone/>
            </a:pPr>
            <a:r>
              <a:rPr lang="en-US" altLang="ja-JP" sz="2800" dirty="0">
                <a:latin typeface="Arial" pitchFamily="34" charset="0"/>
                <a:ea typeface="Arial" pitchFamily="34" charset="-122"/>
                <a:cs typeface="Arial" pitchFamily="34" charset="-120"/>
              </a:rPr>
              <a:t>Transaction scale</a:t>
            </a:r>
            <a:endParaRPr lang="en-US" altLang="ja-JP" sz="2800" dirty="0"/>
          </a:p>
        </p:txBody>
      </p:sp>
      <p:sp>
        <p:nvSpPr>
          <p:cNvPr id="32" name="テキスト ボックス 31">
            <a:extLst>
              <a:ext uri="{FF2B5EF4-FFF2-40B4-BE49-F238E27FC236}">
                <a16:creationId xmlns:a16="http://schemas.microsoft.com/office/drawing/2014/main" id="{739B818C-3239-C3F9-99C9-BF7384F44733}"/>
              </a:ext>
            </a:extLst>
          </p:cNvPr>
          <p:cNvSpPr txBox="1"/>
          <p:nvPr/>
        </p:nvSpPr>
        <p:spPr>
          <a:xfrm>
            <a:off x="7388823" y="953718"/>
            <a:ext cx="6615952" cy="523220"/>
          </a:xfrm>
          <a:prstGeom prst="rect">
            <a:avLst/>
          </a:prstGeom>
          <a:noFill/>
        </p:spPr>
        <p:txBody>
          <a:bodyPr wrap="square">
            <a:spAutoFit/>
          </a:bodyPr>
          <a:lstStyle/>
          <a:p>
            <a:pPr marL="0" indent="0" algn="ctr">
              <a:buNone/>
            </a:pPr>
            <a:r>
              <a:rPr lang="en-US" altLang="ja-JP" sz="2800" dirty="0">
                <a:latin typeface="Arial" pitchFamily="34" charset="0"/>
                <a:ea typeface="Arial" pitchFamily="34" charset="-122"/>
                <a:cs typeface="Arial" pitchFamily="34" charset="-120"/>
              </a:rPr>
              <a:t>CO₂ reduction</a:t>
            </a:r>
            <a:endParaRPr lang="en-US" altLang="ja-JP" sz="2800" dirty="0"/>
          </a:p>
        </p:txBody>
      </p:sp>
      <p:cxnSp>
        <p:nvCxnSpPr>
          <p:cNvPr id="36" name="直線コネクタ 35">
            <a:extLst>
              <a:ext uri="{FF2B5EF4-FFF2-40B4-BE49-F238E27FC236}">
                <a16:creationId xmlns:a16="http://schemas.microsoft.com/office/drawing/2014/main" id="{935F9F50-AD74-7731-5A14-7F512966801C}"/>
              </a:ext>
            </a:extLst>
          </p:cNvPr>
          <p:cNvCxnSpPr>
            <a:cxnSpLocks/>
          </p:cNvCxnSpPr>
          <p:nvPr/>
        </p:nvCxnSpPr>
        <p:spPr>
          <a:xfrm>
            <a:off x="5872389" y="835077"/>
            <a:ext cx="0" cy="6022923"/>
          </a:xfrm>
          <a:prstGeom prst="line">
            <a:avLst/>
          </a:prstGeom>
          <a:ln w="28575">
            <a:solidFill>
              <a:schemeClr val="tx1"/>
            </a:solidFill>
            <a:prstDash val="lgDash"/>
          </a:ln>
        </p:spPr>
        <p:style>
          <a:lnRef idx="2">
            <a:schemeClr val="accent1"/>
          </a:lnRef>
          <a:fillRef idx="0">
            <a:schemeClr val="accent1"/>
          </a:fillRef>
          <a:effectRef idx="1">
            <a:schemeClr val="accent1"/>
          </a:effectRef>
          <a:fontRef idx="minor">
            <a:schemeClr val="tx1"/>
          </a:fontRef>
        </p:style>
      </p:cxnSp>
      <p:cxnSp>
        <p:nvCxnSpPr>
          <p:cNvPr id="37" name="直線コネクタ 36">
            <a:extLst>
              <a:ext uri="{FF2B5EF4-FFF2-40B4-BE49-F238E27FC236}">
                <a16:creationId xmlns:a16="http://schemas.microsoft.com/office/drawing/2014/main" id="{439EB6F1-2214-E73A-E599-F2D98198DB1A}"/>
              </a:ext>
            </a:extLst>
          </p:cNvPr>
          <p:cNvCxnSpPr>
            <a:cxnSpLocks/>
          </p:cNvCxnSpPr>
          <p:nvPr/>
        </p:nvCxnSpPr>
        <p:spPr>
          <a:xfrm>
            <a:off x="50292" y="1650468"/>
            <a:ext cx="12091416" cy="0"/>
          </a:xfrm>
          <a:prstGeom prst="line">
            <a:avLst/>
          </a:prstGeom>
          <a:ln w="28575">
            <a:solidFill>
              <a:schemeClr val="tx1"/>
            </a:solidFill>
            <a:prstDash val="lgDash"/>
          </a:ln>
        </p:spPr>
        <p:style>
          <a:lnRef idx="2">
            <a:schemeClr val="accent1"/>
          </a:lnRef>
          <a:fillRef idx="0">
            <a:schemeClr val="accent1"/>
          </a:fillRef>
          <a:effectRef idx="1">
            <a:schemeClr val="accent1"/>
          </a:effectRef>
          <a:fontRef idx="minor">
            <a:schemeClr val="tx1"/>
          </a:fontRef>
        </p:style>
      </p:cxnSp>
      <p:cxnSp>
        <p:nvCxnSpPr>
          <p:cNvPr id="41" name="直線コネクタ 40">
            <a:extLst>
              <a:ext uri="{FF2B5EF4-FFF2-40B4-BE49-F238E27FC236}">
                <a16:creationId xmlns:a16="http://schemas.microsoft.com/office/drawing/2014/main" id="{860F631B-8210-D233-3C51-E000361E2CA3}"/>
              </a:ext>
            </a:extLst>
          </p:cNvPr>
          <p:cNvCxnSpPr>
            <a:cxnSpLocks/>
          </p:cNvCxnSpPr>
          <p:nvPr/>
        </p:nvCxnSpPr>
        <p:spPr>
          <a:xfrm>
            <a:off x="0" y="4247685"/>
            <a:ext cx="12091416" cy="0"/>
          </a:xfrm>
          <a:prstGeom prst="line">
            <a:avLst/>
          </a:prstGeom>
          <a:ln w="28575">
            <a:solidFill>
              <a:schemeClr val="tx1"/>
            </a:solidFill>
            <a:prstDash val="lgDash"/>
          </a:ln>
        </p:spPr>
        <p:style>
          <a:lnRef idx="2">
            <a:schemeClr val="accent1"/>
          </a:lnRef>
          <a:fillRef idx="0">
            <a:schemeClr val="accent1"/>
          </a:fillRef>
          <a:effectRef idx="1">
            <a:schemeClr val="accent1"/>
          </a:effectRef>
          <a:fontRef idx="minor">
            <a:schemeClr val="tx1"/>
          </a:fontRef>
        </p:style>
      </p:cxnSp>
      <p:cxnSp>
        <p:nvCxnSpPr>
          <p:cNvPr id="42" name="直線コネクタ 41">
            <a:extLst>
              <a:ext uri="{FF2B5EF4-FFF2-40B4-BE49-F238E27FC236}">
                <a16:creationId xmlns:a16="http://schemas.microsoft.com/office/drawing/2014/main" id="{279178AC-68D3-E396-A5E8-9380D6947D58}"/>
              </a:ext>
            </a:extLst>
          </p:cNvPr>
          <p:cNvCxnSpPr>
            <a:cxnSpLocks/>
          </p:cNvCxnSpPr>
          <p:nvPr/>
        </p:nvCxnSpPr>
        <p:spPr>
          <a:xfrm>
            <a:off x="9120914" y="835077"/>
            <a:ext cx="0" cy="6022923"/>
          </a:xfrm>
          <a:prstGeom prst="line">
            <a:avLst/>
          </a:prstGeom>
          <a:ln w="28575">
            <a:solidFill>
              <a:schemeClr val="tx1"/>
            </a:solidFill>
            <a:prstDash val="lgDash"/>
          </a:ln>
        </p:spPr>
        <p:style>
          <a:lnRef idx="2">
            <a:schemeClr val="accent1"/>
          </a:lnRef>
          <a:fillRef idx="0">
            <a:schemeClr val="accent1"/>
          </a:fillRef>
          <a:effectRef idx="1">
            <a:schemeClr val="accent1"/>
          </a:effectRef>
          <a:fontRef idx="minor">
            <a:schemeClr val="tx1"/>
          </a:fontRef>
        </p:style>
      </p:cxnSp>
      <p:sp>
        <p:nvSpPr>
          <p:cNvPr id="44" name="テキスト ボックス 43">
            <a:extLst>
              <a:ext uri="{FF2B5EF4-FFF2-40B4-BE49-F238E27FC236}">
                <a16:creationId xmlns:a16="http://schemas.microsoft.com/office/drawing/2014/main" id="{D349CFC4-AEF6-7468-6944-62F5671E455F}"/>
              </a:ext>
            </a:extLst>
          </p:cNvPr>
          <p:cNvSpPr txBox="1"/>
          <p:nvPr/>
        </p:nvSpPr>
        <p:spPr>
          <a:xfrm>
            <a:off x="6045708" y="2327169"/>
            <a:ext cx="7055222" cy="584775"/>
          </a:xfrm>
          <a:prstGeom prst="rect">
            <a:avLst/>
          </a:prstGeom>
          <a:noFill/>
        </p:spPr>
        <p:txBody>
          <a:bodyPr wrap="square">
            <a:spAutoFit/>
          </a:bodyPr>
          <a:lstStyle/>
          <a:p>
            <a:r>
              <a:rPr lang="en-US" altLang="ja-JP" sz="3200" b="1" dirty="0">
                <a:latin typeface="Arial" panose="020B0604020202020204" pitchFamily="34" charset="0"/>
                <a:cs typeface="Arial" panose="020B0604020202020204" pitchFamily="34" charset="0"/>
              </a:rPr>
              <a:t>$12,930 million</a:t>
            </a:r>
            <a:endParaRPr lang="ja-JP" altLang="en-US" sz="3200" b="1" dirty="0">
              <a:latin typeface="Arial" panose="020B0604020202020204" pitchFamily="34" charset="0"/>
              <a:cs typeface="Arial" panose="020B0604020202020204" pitchFamily="34" charset="0"/>
            </a:endParaRPr>
          </a:p>
        </p:txBody>
      </p:sp>
      <p:sp>
        <p:nvSpPr>
          <p:cNvPr id="46" name="テキスト ボックス 45">
            <a:extLst>
              <a:ext uri="{FF2B5EF4-FFF2-40B4-BE49-F238E27FC236}">
                <a16:creationId xmlns:a16="http://schemas.microsoft.com/office/drawing/2014/main" id="{9C805649-3502-BCAC-6431-F82B05CE4A63}"/>
              </a:ext>
            </a:extLst>
          </p:cNvPr>
          <p:cNvSpPr txBox="1"/>
          <p:nvPr/>
        </p:nvSpPr>
        <p:spPr>
          <a:xfrm>
            <a:off x="6197866" y="4915144"/>
            <a:ext cx="7055222" cy="584775"/>
          </a:xfrm>
          <a:prstGeom prst="rect">
            <a:avLst/>
          </a:prstGeom>
          <a:noFill/>
        </p:spPr>
        <p:txBody>
          <a:bodyPr wrap="square">
            <a:spAutoFit/>
          </a:bodyPr>
          <a:lstStyle/>
          <a:p>
            <a:r>
              <a:rPr lang="en-US" altLang="ja-JP" sz="3200" b="1" dirty="0">
                <a:latin typeface="Arial" panose="020B0604020202020204" pitchFamily="34" charset="0"/>
                <a:cs typeface="Arial" panose="020B0604020202020204" pitchFamily="34" charset="0"/>
              </a:rPr>
              <a:t>$1760 million</a:t>
            </a:r>
            <a:endParaRPr lang="ja-JP" altLang="en-US" sz="3200" b="1" dirty="0">
              <a:latin typeface="Arial" panose="020B0604020202020204" pitchFamily="34" charset="0"/>
              <a:cs typeface="Arial" panose="020B0604020202020204" pitchFamily="34" charset="0"/>
            </a:endParaRPr>
          </a:p>
        </p:txBody>
      </p:sp>
      <p:sp>
        <p:nvSpPr>
          <p:cNvPr id="48" name="テキスト ボックス 47">
            <a:extLst>
              <a:ext uri="{FF2B5EF4-FFF2-40B4-BE49-F238E27FC236}">
                <a16:creationId xmlns:a16="http://schemas.microsoft.com/office/drawing/2014/main" id="{D66F618E-C3CE-DBFF-81C4-F087DCC2C20C}"/>
              </a:ext>
            </a:extLst>
          </p:cNvPr>
          <p:cNvSpPr txBox="1"/>
          <p:nvPr/>
        </p:nvSpPr>
        <p:spPr>
          <a:xfrm>
            <a:off x="5921097" y="3072661"/>
            <a:ext cx="7055222" cy="584775"/>
          </a:xfrm>
          <a:prstGeom prst="rect">
            <a:avLst/>
          </a:prstGeom>
          <a:noFill/>
        </p:spPr>
        <p:txBody>
          <a:bodyPr wrap="square">
            <a:spAutoFit/>
          </a:bodyPr>
          <a:lstStyle/>
          <a:p>
            <a:r>
              <a:rPr lang="en-US" altLang="ja-JP" sz="3200" b="1" dirty="0">
                <a:latin typeface="Arial" panose="020B0604020202020204" pitchFamily="34" charset="0"/>
                <a:cs typeface="Arial" panose="020B0604020202020204" pitchFamily="34" charset="0"/>
              </a:rPr>
              <a:t>(€11,336 million)</a:t>
            </a:r>
            <a:endParaRPr lang="ja-JP" altLang="en-US" sz="3200" b="1" dirty="0">
              <a:latin typeface="Arial" panose="020B0604020202020204" pitchFamily="34" charset="0"/>
              <a:cs typeface="Arial" panose="020B0604020202020204" pitchFamily="34" charset="0"/>
            </a:endParaRPr>
          </a:p>
        </p:txBody>
      </p:sp>
      <p:sp>
        <p:nvSpPr>
          <p:cNvPr id="50" name="テキスト ボックス 49">
            <a:extLst>
              <a:ext uri="{FF2B5EF4-FFF2-40B4-BE49-F238E27FC236}">
                <a16:creationId xmlns:a16="http://schemas.microsoft.com/office/drawing/2014/main" id="{000445F6-D710-6CF4-2432-6CB8B20B1AAC}"/>
              </a:ext>
            </a:extLst>
          </p:cNvPr>
          <p:cNvSpPr txBox="1"/>
          <p:nvPr/>
        </p:nvSpPr>
        <p:spPr>
          <a:xfrm>
            <a:off x="5994136" y="5654622"/>
            <a:ext cx="7055222" cy="584775"/>
          </a:xfrm>
          <a:prstGeom prst="rect">
            <a:avLst/>
          </a:prstGeom>
          <a:noFill/>
        </p:spPr>
        <p:txBody>
          <a:bodyPr wrap="square">
            <a:spAutoFit/>
          </a:bodyPr>
          <a:lstStyle/>
          <a:p>
            <a:r>
              <a:rPr lang="en-US" altLang="ja-JP" sz="3200" b="1" dirty="0">
                <a:latin typeface="Arial" panose="020B0604020202020204" pitchFamily="34" charset="0"/>
                <a:cs typeface="Arial" panose="020B0604020202020204" pitchFamily="34" charset="0"/>
              </a:rPr>
              <a:t>( €1,543 million)</a:t>
            </a:r>
            <a:endParaRPr lang="ja-JP" altLang="en-US" sz="3200" b="1" dirty="0">
              <a:latin typeface="Arial" panose="020B0604020202020204" pitchFamily="34" charset="0"/>
              <a:cs typeface="Arial" panose="020B0604020202020204" pitchFamily="34" charset="0"/>
            </a:endParaRPr>
          </a:p>
        </p:txBody>
      </p:sp>
      <p:sp>
        <p:nvSpPr>
          <p:cNvPr id="52" name="テキスト ボックス 51">
            <a:extLst>
              <a:ext uri="{FF2B5EF4-FFF2-40B4-BE49-F238E27FC236}">
                <a16:creationId xmlns:a16="http://schemas.microsoft.com/office/drawing/2014/main" id="{15C6D7A6-C78E-D195-BD7B-8C9DD467FDC0}"/>
              </a:ext>
            </a:extLst>
          </p:cNvPr>
          <p:cNvSpPr txBox="1"/>
          <p:nvPr/>
        </p:nvSpPr>
        <p:spPr>
          <a:xfrm>
            <a:off x="7166199" y="2702480"/>
            <a:ext cx="7061200" cy="584775"/>
          </a:xfrm>
          <a:prstGeom prst="rect">
            <a:avLst/>
          </a:prstGeom>
          <a:noFill/>
        </p:spPr>
        <p:txBody>
          <a:bodyPr wrap="square">
            <a:spAutoFit/>
          </a:bodyPr>
          <a:lstStyle/>
          <a:p>
            <a:pPr marL="0" indent="0" algn="ctr">
              <a:buNone/>
            </a:pPr>
            <a:r>
              <a:rPr lang="en-US" altLang="ja-JP" sz="3200" b="1" dirty="0">
                <a:latin typeface="Arial" pitchFamily="34" charset="0"/>
                <a:ea typeface="Arial" pitchFamily="34" charset="-122"/>
                <a:cs typeface="Arial" pitchFamily="34" charset="-120"/>
              </a:rPr>
              <a:t>−832.9 kt-CO₂</a:t>
            </a:r>
            <a:endParaRPr lang="en-US" altLang="ja-JP" sz="3200" dirty="0"/>
          </a:p>
        </p:txBody>
      </p:sp>
      <p:sp>
        <p:nvSpPr>
          <p:cNvPr id="54" name="テキスト ボックス 53">
            <a:extLst>
              <a:ext uri="{FF2B5EF4-FFF2-40B4-BE49-F238E27FC236}">
                <a16:creationId xmlns:a16="http://schemas.microsoft.com/office/drawing/2014/main" id="{95970B87-2F48-79C2-6102-196413C167AA}"/>
              </a:ext>
            </a:extLst>
          </p:cNvPr>
          <p:cNvSpPr txBox="1"/>
          <p:nvPr/>
        </p:nvSpPr>
        <p:spPr>
          <a:xfrm>
            <a:off x="7093132" y="5341557"/>
            <a:ext cx="7162800" cy="584775"/>
          </a:xfrm>
          <a:prstGeom prst="rect">
            <a:avLst/>
          </a:prstGeom>
          <a:noFill/>
        </p:spPr>
        <p:txBody>
          <a:bodyPr wrap="square">
            <a:spAutoFit/>
          </a:bodyPr>
          <a:lstStyle/>
          <a:p>
            <a:pPr marL="0" indent="0" algn="ctr">
              <a:buNone/>
            </a:pPr>
            <a:r>
              <a:rPr lang="en-US" altLang="ja-JP" sz="3200" b="1" dirty="0">
                <a:latin typeface="Arial" pitchFamily="34" charset="0"/>
                <a:ea typeface="Arial" pitchFamily="34" charset="-122"/>
                <a:cs typeface="Arial" pitchFamily="34" charset="-120"/>
              </a:rPr>
              <a:t>−0.56 kt-CO₂</a:t>
            </a:r>
            <a:endParaRPr lang="en-US" altLang="ja-JP" sz="3200" dirty="0"/>
          </a:p>
        </p:txBody>
      </p:sp>
      <p:sp>
        <p:nvSpPr>
          <p:cNvPr id="55" name="楕円 54">
            <a:extLst>
              <a:ext uri="{FF2B5EF4-FFF2-40B4-BE49-F238E27FC236}">
                <a16:creationId xmlns:a16="http://schemas.microsoft.com/office/drawing/2014/main" id="{4CD576DC-B8F0-4510-ED11-02372521D4CD}"/>
              </a:ext>
            </a:extLst>
          </p:cNvPr>
          <p:cNvSpPr/>
          <p:nvPr/>
        </p:nvSpPr>
        <p:spPr>
          <a:xfrm>
            <a:off x="6267673" y="3769257"/>
            <a:ext cx="2420034" cy="968605"/>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3200" b="1" dirty="0">
                <a:solidFill>
                  <a:srgbClr val="C00000"/>
                </a:solidFill>
                <a:latin typeface="Arial" panose="020B0604020202020204" pitchFamily="34" charset="0"/>
                <a:cs typeface="Arial" panose="020B0604020202020204" pitchFamily="34" charset="0"/>
              </a:rPr>
              <a:t>7</a:t>
            </a:r>
            <a:r>
              <a:rPr kumimoji="1" lang="en-US" altLang="ja-JP" sz="3200" b="1" dirty="0">
                <a:solidFill>
                  <a:srgbClr val="C00000"/>
                </a:solidFill>
                <a:latin typeface="Arial" panose="020B0604020202020204" pitchFamily="34" charset="0"/>
                <a:cs typeface="Arial" panose="020B0604020202020204" pitchFamily="34" charset="0"/>
              </a:rPr>
              <a:t> times</a:t>
            </a:r>
            <a:endParaRPr kumimoji="1" lang="ja-JP" altLang="en-US" sz="3200" b="1" dirty="0">
              <a:solidFill>
                <a:srgbClr val="C00000"/>
              </a:solidFill>
              <a:latin typeface="Arial" panose="020B0604020202020204" pitchFamily="34" charset="0"/>
              <a:cs typeface="Arial" panose="020B0604020202020204" pitchFamily="34" charset="0"/>
            </a:endParaRPr>
          </a:p>
        </p:txBody>
      </p:sp>
      <p:sp>
        <p:nvSpPr>
          <p:cNvPr id="56" name="楕円 55">
            <a:extLst>
              <a:ext uri="{FF2B5EF4-FFF2-40B4-BE49-F238E27FC236}">
                <a16:creationId xmlns:a16="http://schemas.microsoft.com/office/drawing/2014/main" id="{BB4D4B85-F8AE-ED05-BD1A-9049C882B077}"/>
              </a:ext>
            </a:extLst>
          </p:cNvPr>
          <p:cNvSpPr/>
          <p:nvPr/>
        </p:nvSpPr>
        <p:spPr>
          <a:xfrm>
            <a:off x="8920180" y="3729909"/>
            <a:ext cx="3368878" cy="1044501"/>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3200" b="1" dirty="0">
                <a:solidFill>
                  <a:srgbClr val="C00000"/>
                </a:solidFill>
                <a:latin typeface="Arial" panose="020B0604020202020204" pitchFamily="34" charset="0"/>
                <a:cs typeface="Arial" panose="020B0604020202020204" pitchFamily="34" charset="0"/>
              </a:rPr>
              <a:t>1,500 times</a:t>
            </a:r>
            <a:endParaRPr kumimoji="1" lang="ja-JP" altLang="en-US" sz="3200"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34825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A5D28E-3FEE-8B1E-5CDB-2F53ADB91DEB}"/>
            </a:ext>
          </a:extLst>
        </p:cNvPr>
        <p:cNvGrpSpPr/>
        <p:nvPr/>
      </p:nvGrpSpPr>
      <p:grpSpPr>
        <a:xfrm>
          <a:off x="0" y="0"/>
          <a:ext cx="0" cy="0"/>
          <a:chOff x="0" y="0"/>
          <a:chExt cx="0" cy="0"/>
        </a:xfrm>
      </p:grpSpPr>
      <p:sp>
        <p:nvSpPr>
          <p:cNvPr id="4" name="正方形/長方形 3">
            <a:extLst>
              <a:ext uri="{FF2B5EF4-FFF2-40B4-BE49-F238E27FC236}">
                <a16:creationId xmlns:a16="http://schemas.microsoft.com/office/drawing/2014/main" id="{2E4CE532-E826-92D5-E2D3-C844F8EA761D}"/>
              </a:ext>
            </a:extLst>
          </p:cNvPr>
          <p:cNvSpPr/>
          <p:nvPr/>
        </p:nvSpPr>
        <p:spPr>
          <a:xfrm>
            <a:off x="0" y="0"/>
            <a:ext cx="12192000" cy="795307"/>
          </a:xfrm>
          <a:prstGeom prst="rect">
            <a:avLst/>
          </a:prstGeom>
          <a:solidFill>
            <a:srgbClr val="1A3A5C"/>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dirty="0"/>
          </a:p>
        </p:txBody>
      </p:sp>
      <p:sp>
        <p:nvSpPr>
          <p:cNvPr id="2" name="テキスト ボックス 1">
            <a:extLst>
              <a:ext uri="{FF2B5EF4-FFF2-40B4-BE49-F238E27FC236}">
                <a16:creationId xmlns:a16="http://schemas.microsoft.com/office/drawing/2014/main" id="{A1A359B2-B8EB-C407-DAB2-D61D3BD72507}"/>
              </a:ext>
            </a:extLst>
          </p:cNvPr>
          <p:cNvSpPr txBox="1"/>
          <p:nvPr/>
        </p:nvSpPr>
        <p:spPr>
          <a:xfrm>
            <a:off x="111470" y="43708"/>
            <a:ext cx="11163082" cy="707886"/>
          </a:xfrm>
          <a:prstGeom prst="rect">
            <a:avLst/>
          </a:prstGeom>
          <a:noFill/>
        </p:spPr>
        <p:txBody>
          <a:bodyPr wrap="square" rtlCol="0">
            <a:spAutoFit/>
          </a:bodyPr>
          <a:lstStyle/>
          <a:p>
            <a:r>
              <a:rPr kumimoji="1" lang="en-US" altLang="ja-JP" sz="4000" dirty="0">
                <a:solidFill>
                  <a:schemeClr val="bg1"/>
                </a:solidFill>
                <a:latin typeface="Arial" panose="020B0604020202020204" pitchFamily="34" charset="0"/>
                <a:cs typeface="Arial" panose="020B0604020202020204" pitchFamily="34" charset="0"/>
              </a:rPr>
              <a:t>Results</a:t>
            </a:r>
            <a:r>
              <a:rPr lang="ja-JP" altLang="en-US" sz="4000" dirty="0">
                <a:solidFill>
                  <a:schemeClr val="bg1"/>
                </a:solidFill>
                <a:latin typeface="Arial" panose="020B0604020202020204" pitchFamily="34" charset="0"/>
                <a:cs typeface="Arial" panose="020B0604020202020204" pitchFamily="34" charset="0"/>
              </a:rPr>
              <a:t>ー</a:t>
            </a:r>
            <a:r>
              <a:rPr lang="en-US" altLang="ja-JP" sz="4000" dirty="0">
                <a:solidFill>
                  <a:schemeClr val="bg1"/>
                </a:solidFill>
                <a:latin typeface="Arial" panose="020B0604020202020204" pitchFamily="34" charset="0"/>
                <a:ea typeface="Arial" pitchFamily="34" charset="-122"/>
                <a:cs typeface="Arial" panose="020B0604020202020204" pitchFamily="34" charset="0"/>
              </a:rPr>
              <a:t>CO₂ Emission reductions </a:t>
            </a:r>
            <a:r>
              <a:rPr lang="en-US" altLang="ja-JP" sz="4000" dirty="0">
                <a:solidFill>
                  <a:srgbClr val="FFFFFF"/>
                </a:solidFill>
                <a:latin typeface="Arial" panose="020B0604020202020204" pitchFamily="34" charset="0"/>
                <a:ea typeface="Arial" pitchFamily="34" charset="-122"/>
                <a:cs typeface="Arial" panose="020B0604020202020204" pitchFamily="34" charset="0"/>
              </a:rPr>
              <a:t>by sector</a:t>
            </a:r>
            <a:endParaRPr kumimoji="1" lang="ja-JP" altLang="en-US" sz="4000" dirty="0">
              <a:latin typeface="Arial" panose="020B0604020202020204" pitchFamily="34" charset="0"/>
              <a:cs typeface="Arial" panose="020B0604020202020204" pitchFamily="34" charset="0"/>
            </a:endParaRPr>
          </a:p>
        </p:txBody>
      </p:sp>
      <p:sp>
        <p:nvSpPr>
          <p:cNvPr id="3" name="テキスト ボックス 2">
            <a:extLst>
              <a:ext uri="{FF2B5EF4-FFF2-40B4-BE49-F238E27FC236}">
                <a16:creationId xmlns:a16="http://schemas.microsoft.com/office/drawing/2014/main" id="{5520E2C6-A497-507D-1EBA-09983CB7FDB7}"/>
              </a:ext>
            </a:extLst>
          </p:cNvPr>
          <p:cNvSpPr txBox="1"/>
          <p:nvPr/>
        </p:nvSpPr>
        <p:spPr>
          <a:xfrm>
            <a:off x="11531092" y="105263"/>
            <a:ext cx="917448" cy="584775"/>
          </a:xfrm>
          <a:prstGeom prst="rect">
            <a:avLst/>
          </a:prstGeom>
          <a:noFill/>
        </p:spPr>
        <p:txBody>
          <a:bodyPr wrap="square" rtlCol="0">
            <a:spAutoFit/>
          </a:bodyPr>
          <a:lstStyle/>
          <a:p>
            <a:r>
              <a:rPr lang="en-US" altLang="ja-JP" sz="3200" dirty="0">
                <a:solidFill>
                  <a:schemeClr val="bg1"/>
                </a:solidFill>
                <a:latin typeface="Arial" panose="020B0604020202020204" pitchFamily="34" charset="0"/>
                <a:cs typeface="Arial" panose="020B0604020202020204" pitchFamily="34" charset="0"/>
              </a:rPr>
              <a:t>21</a:t>
            </a:r>
            <a:endParaRPr kumimoji="1" lang="ja-JP" altLang="en-US" sz="3200" dirty="0">
              <a:solidFill>
                <a:schemeClr val="bg1"/>
              </a:solidFill>
              <a:latin typeface="Arial" panose="020B0604020202020204" pitchFamily="34" charset="0"/>
              <a:cs typeface="Arial" panose="020B0604020202020204" pitchFamily="34" charset="0"/>
            </a:endParaRPr>
          </a:p>
        </p:txBody>
      </p:sp>
      <p:sp>
        <p:nvSpPr>
          <p:cNvPr id="11" name="テキスト ボックス 10">
            <a:extLst>
              <a:ext uri="{FF2B5EF4-FFF2-40B4-BE49-F238E27FC236}">
                <a16:creationId xmlns:a16="http://schemas.microsoft.com/office/drawing/2014/main" id="{88722BF4-D8DF-837D-F024-0F36CD6EA03E}"/>
              </a:ext>
            </a:extLst>
          </p:cNvPr>
          <p:cNvSpPr txBox="1"/>
          <p:nvPr/>
        </p:nvSpPr>
        <p:spPr>
          <a:xfrm>
            <a:off x="4728972" y="10109216"/>
            <a:ext cx="5175504" cy="369332"/>
          </a:xfrm>
          <a:prstGeom prst="rect">
            <a:avLst/>
          </a:prstGeom>
          <a:noFill/>
        </p:spPr>
        <p:txBody>
          <a:bodyPr wrap="square" rtlCol="0">
            <a:spAutoFit/>
          </a:bodyPr>
          <a:lstStyle/>
          <a:p>
            <a:endParaRPr kumimoji="1" lang="ja-JP" altLang="en-US" dirty="0"/>
          </a:p>
        </p:txBody>
      </p:sp>
      <p:pic>
        <p:nvPicPr>
          <p:cNvPr id="386" name="図 385">
            <a:extLst>
              <a:ext uri="{FF2B5EF4-FFF2-40B4-BE49-F238E27FC236}">
                <a16:creationId xmlns:a16="http://schemas.microsoft.com/office/drawing/2014/main" id="{473427BE-8FAB-7B7D-0CA8-E8220FAAFBF8}"/>
              </a:ext>
            </a:extLst>
          </p:cNvPr>
          <p:cNvPicPr>
            <a:picLocks noChangeAspect="1"/>
          </p:cNvPicPr>
          <p:nvPr/>
        </p:nvPicPr>
        <p:blipFill>
          <a:blip r:embed="rId3"/>
          <a:stretch>
            <a:fillRect/>
          </a:stretch>
        </p:blipFill>
        <p:spPr>
          <a:xfrm>
            <a:off x="111470" y="851257"/>
            <a:ext cx="9488903" cy="4639166"/>
          </a:xfrm>
          <a:prstGeom prst="rect">
            <a:avLst/>
          </a:prstGeom>
        </p:spPr>
      </p:pic>
      <p:sp>
        <p:nvSpPr>
          <p:cNvPr id="388" name="テキスト ボックス 387">
            <a:extLst>
              <a:ext uri="{FF2B5EF4-FFF2-40B4-BE49-F238E27FC236}">
                <a16:creationId xmlns:a16="http://schemas.microsoft.com/office/drawing/2014/main" id="{A32BA75A-3B66-A0BF-FCD4-017CB083B778}"/>
              </a:ext>
            </a:extLst>
          </p:cNvPr>
          <p:cNvSpPr txBox="1"/>
          <p:nvPr/>
        </p:nvSpPr>
        <p:spPr>
          <a:xfrm>
            <a:off x="9600373" y="3518411"/>
            <a:ext cx="12936354" cy="1754326"/>
          </a:xfrm>
          <a:prstGeom prst="rect">
            <a:avLst/>
          </a:prstGeom>
          <a:noFill/>
        </p:spPr>
        <p:txBody>
          <a:bodyPr wrap="square">
            <a:spAutoFit/>
          </a:bodyPr>
          <a:lstStyle/>
          <a:p>
            <a:r>
              <a:rPr lang="en-US" altLang="ja-JP" dirty="0">
                <a:latin typeface="Arial" panose="020B0604020202020204" pitchFamily="34" charset="0"/>
                <a:cs typeface="Arial" panose="020B0604020202020204" pitchFamily="34" charset="0"/>
              </a:rPr>
              <a:t>Figure 6: </a:t>
            </a:r>
            <a:br>
              <a:rPr lang="en-US" altLang="ja-JP" dirty="0">
                <a:latin typeface="Arial" panose="020B0604020202020204" pitchFamily="34" charset="0"/>
                <a:cs typeface="Arial" panose="020B0604020202020204" pitchFamily="34" charset="0"/>
              </a:rPr>
            </a:br>
            <a:r>
              <a:rPr lang="en-US" altLang="ja-JP" dirty="0">
                <a:latin typeface="Arial" panose="020B0604020202020204" pitchFamily="34" charset="0"/>
                <a:cs typeface="Arial" panose="020B0604020202020204" pitchFamily="34" charset="0"/>
              </a:rPr>
              <a:t>Sectoral CO</a:t>
            </a:r>
            <a:r>
              <a:rPr lang="en-US" altLang="ja-JP" baseline="-25000" dirty="0">
                <a:latin typeface="Arial" panose="020B0604020202020204" pitchFamily="34" charset="0"/>
                <a:cs typeface="Arial" panose="020B0604020202020204" pitchFamily="34" charset="0"/>
              </a:rPr>
              <a:t>2</a:t>
            </a:r>
            <a:r>
              <a:rPr lang="en-US" altLang="ja-JP" dirty="0">
                <a:latin typeface="Arial" panose="020B0604020202020204" pitchFamily="34" charset="0"/>
                <a:cs typeface="Arial" panose="020B0604020202020204" pitchFamily="34" charset="0"/>
              </a:rPr>
              <a:t> Emission </a:t>
            </a:r>
          </a:p>
          <a:p>
            <a:r>
              <a:rPr lang="en-US" altLang="ja-JP" dirty="0">
                <a:latin typeface="Arial" panose="020B0604020202020204" pitchFamily="34" charset="0"/>
                <a:cs typeface="Arial" panose="020B0604020202020204" pitchFamily="34" charset="0"/>
              </a:rPr>
              <a:t>Reductions under </a:t>
            </a:r>
          </a:p>
          <a:p>
            <a:r>
              <a:rPr lang="en-US" altLang="ja-JP" dirty="0">
                <a:latin typeface="Arial" panose="020B0604020202020204" pitchFamily="34" charset="0"/>
                <a:cs typeface="Arial" panose="020B0604020202020204" pitchFamily="34" charset="0"/>
              </a:rPr>
              <a:t>Domestication and </a:t>
            </a:r>
          </a:p>
          <a:p>
            <a:r>
              <a:rPr lang="en-US" altLang="ja-JP" dirty="0">
                <a:latin typeface="Arial" panose="020B0604020202020204" pitchFamily="34" charset="0"/>
                <a:cs typeface="Arial" panose="020B0604020202020204" pitchFamily="34" charset="0"/>
              </a:rPr>
              <a:t>De-China Scenarios</a:t>
            </a:r>
          </a:p>
          <a:p>
            <a:r>
              <a:rPr lang="en-US" altLang="ja-JP" dirty="0">
                <a:latin typeface="Arial" panose="020B0604020202020204" pitchFamily="34" charset="0"/>
                <a:cs typeface="Arial" panose="020B0604020202020204" pitchFamily="34" charset="0"/>
              </a:rPr>
              <a:t>In 2020</a:t>
            </a:r>
            <a:endParaRPr lang="ja-JP" altLang="en-US" dirty="0">
              <a:latin typeface="Arial" panose="020B0604020202020204" pitchFamily="34" charset="0"/>
              <a:cs typeface="Arial" panose="020B0604020202020204" pitchFamily="34" charset="0"/>
            </a:endParaRPr>
          </a:p>
        </p:txBody>
      </p:sp>
      <p:sp>
        <p:nvSpPr>
          <p:cNvPr id="390" name="テキスト ボックス 389">
            <a:extLst>
              <a:ext uri="{FF2B5EF4-FFF2-40B4-BE49-F238E27FC236}">
                <a16:creationId xmlns:a16="http://schemas.microsoft.com/office/drawing/2014/main" id="{C9325EC7-4CD9-B5EC-77BE-10FFEB087B67}"/>
              </a:ext>
            </a:extLst>
          </p:cNvPr>
          <p:cNvSpPr txBox="1"/>
          <p:nvPr/>
        </p:nvSpPr>
        <p:spPr>
          <a:xfrm>
            <a:off x="1028106" y="5721937"/>
            <a:ext cx="5175504" cy="1015663"/>
          </a:xfrm>
          <a:prstGeom prst="rect">
            <a:avLst/>
          </a:prstGeom>
          <a:noFill/>
          <a:ln w="38100">
            <a:solidFill>
              <a:schemeClr val="tx1"/>
            </a:solidFill>
          </a:ln>
        </p:spPr>
        <p:txBody>
          <a:bodyPr wrap="square" rtlCol="0">
            <a:spAutoFit/>
          </a:bodyPr>
          <a:lstStyle/>
          <a:p>
            <a:r>
              <a:rPr lang="en-US" altLang="ja-JP" sz="2000" dirty="0">
                <a:latin typeface="Arial" panose="020B0604020202020204" pitchFamily="34" charset="0"/>
                <a:cs typeface="Arial" panose="020B0604020202020204" pitchFamily="34" charset="0"/>
              </a:rPr>
              <a:t>Three sectors </a:t>
            </a:r>
            <a:r>
              <a:rPr lang="en-US" altLang="ja-JP" sz="2000" dirty="0">
                <a:solidFill>
                  <a:srgbClr val="C00000"/>
                </a:solidFill>
                <a:latin typeface="Arial" panose="020B0604020202020204" pitchFamily="34" charset="0"/>
                <a:cs typeface="Arial" panose="020B0604020202020204" pitchFamily="34" charset="0"/>
              </a:rPr>
              <a:t>— electricity, textiles, and chemicals — consistently explain 78% </a:t>
            </a:r>
            <a:r>
              <a:rPr lang="en-US" altLang="ja-JP" sz="2000" dirty="0">
                <a:latin typeface="Arial" panose="020B0604020202020204" pitchFamily="34" charset="0"/>
                <a:cs typeface="Arial" panose="020B0604020202020204" pitchFamily="34" charset="0"/>
              </a:rPr>
              <a:t>of total CO</a:t>
            </a:r>
            <a:r>
              <a:rPr lang="en-US" altLang="ja-JP" sz="2000" baseline="-25000" dirty="0">
                <a:latin typeface="Arial" panose="020B0604020202020204" pitchFamily="34" charset="0"/>
                <a:cs typeface="Arial" panose="020B0604020202020204" pitchFamily="34" charset="0"/>
              </a:rPr>
              <a:t>2</a:t>
            </a:r>
            <a:r>
              <a:rPr lang="en-US" altLang="ja-JP" sz="2000" dirty="0">
                <a:latin typeface="Arial" panose="020B0604020202020204" pitchFamily="34" charset="0"/>
                <a:cs typeface="Arial" panose="020B0604020202020204" pitchFamily="34" charset="0"/>
              </a:rPr>
              <a:t> reductions across both scenarios.</a:t>
            </a:r>
          </a:p>
        </p:txBody>
      </p:sp>
      <p:sp>
        <p:nvSpPr>
          <p:cNvPr id="392" name="テキスト ボックス 391">
            <a:extLst>
              <a:ext uri="{FF2B5EF4-FFF2-40B4-BE49-F238E27FC236}">
                <a16:creationId xmlns:a16="http://schemas.microsoft.com/office/drawing/2014/main" id="{8F31D797-EB22-9833-46A6-BB6D917E9E4C}"/>
              </a:ext>
            </a:extLst>
          </p:cNvPr>
          <p:cNvSpPr txBox="1"/>
          <p:nvPr/>
        </p:nvSpPr>
        <p:spPr>
          <a:xfrm>
            <a:off x="6365725" y="5721937"/>
            <a:ext cx="5714805" cy="1015663"/>
          </a:xfrm>
          <a:prstGeom prst="rect">
            <a:avLst/>
          </a:prstGeom>
          <a:noFill/>
          <a:ln w="38100">
            <a:solidFill>
              <a:schemeClr val="tx1"/>
            </a:solidFill>
          </a:ln>
        </p:spPr>
        <p:txBody>
          <a:bodyPr wrap="square">
            <a:spAutoFit/>
          </a:bodyPr>
          <a:lstStyle/>
          <a:p>
            <a:r>
              <a:rPr lang="en-US" altLang="ja-JP" sz="2000" dirty="0">
                <a:latin typeface="Arial" panose="020B0604020202020204" pitchFamily="34" charset="0"/>
                <a:cs typeface="Arial" panose="020B0604020202020204" pitchFamily="34" charset="0"/>
              </a:rPr>
              <a:t>The sectoral composition of reductions </a:t>
            </a:r>
            <a:r>
              <a:rPr lang="en-US" altLang="ja-JP" sz="2000" dirty="0">
                <a:solidFill>
                  <a:srgbClr val="C00000"/>
                </a:solidFill>
                <a:latin typeface="Arial" panose="020B0604020202020204" pitchFamily="34" charset="0"/>
                <a:cs typeface="Arial" panose="020B0604020202020204" pitchFamily="34" charset="0"/>
              </a:rPr>
              <a:t>remains nearly identical</a:t>
            </a:r>
            <a:r>
              <a:rPr lang="en-US" altLang="ja-JP" sz="2000" dirty="0">
                <a:latin typeface="Arial" panose="020B0604020202020204" pitchFamily="34" charset="0"/>
                <a:cs typeface="Arial" panose="020B0604020202020204" pitchFamily="34" charset="0"/>
              </a:rPr>
              <a:t> regardless of whether final demand or intermediate sourcing is restructured.</a:t>
            </a:r>
          </a:p>
        </p:txBody>
      </p:sp>
      <p:pic>
        <p:nvPicPr>
          <p:cNvPr id="394" name="グラフィックス 393" descr="電球と鉛筆 単色塗りつぶし">
            <a:extLst>
              <a:ext uri="{FF2B5EF4-FFF2-40B4-BE49-F238E27FC236}">
                <a16:creationId xmlns:a16="http://schemas.microsoft.com/office/drawing/2014/main" id="{BECE4084-9F1E-609D-DB5C-07F3925610A9}"/>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11470" y="5805463"/>
            <a:ext cx="754521" cy="754521"/>
          </a:xfrm>
          <a:prstGeom prst="rect">
            <a:avLst/>
          </a:prstGeom>
        </p:spPr>
      </p:pic>
    </p:spTree>
    <p:extLst>
      <p:ext uri="{BB962C8B-B14F-4D97-AF65-F5344CB8AC3E}">
        <p14:creationId xmlns:p14="http://schemas.microsoft.com/office/powerpoint/2010/main" val="40395396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772B50-109D-26A5-5EEB-AEF1FA6858C3}"/>
            </a:ext>
          </a:extLst>
        </p:cNvPr>
        <p:cNvGrpSpPr/>
        <p:nvPr/>
      </p:nvGrpSpPr>
      <p:grpSpPr>
        <a:xfrm>
          <a:off x="0" y="0"/>
          <a:ext cx="0" cy="0"/>
          <a:chOff x="0" y="0"/>
          <a:chExt cx="0" cy="0"/>
        </a:xfrm>
      </p:grpSpPr>
      <p:sp>
        <p:nvSpPr>
          <p:cNvPr id="4" name="正方形/長方形 3">
            <a:extLst>
              <a:ext uri="{FF2B5EF4-FFF2-40B4-BE49-F238E27FC236}">
                <a16:creationId xmlns:a16="http://schemas.microsoft.com/office/drawing/2014/main" id="{93648839-8B6D-A6D7-9332-96C9BF516E58}"/>
              </a:ext>
            </a:extLst>
          </p:cNvPr>
          <p:cNvSpPr/>
          <p:nvPr/>
        </p:nvSpPr>
        <p:spPr>
          <a:xfrm>
            <a:off x="0" y="0"/>
            <a:ext cx="12192000" cy="795307"/>
          </a:xfrm>
          <a:prstGeom prst="rect">
            <a:avLst/>
          </a:prstGeom>
          <a:solidFill>
            <a:srgbClr val="1A3A5C"/>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dirty="0"/>
          </a:p>
        </p:txBody>
      </p:sp>
      <p:sp>
        <p:nvSpPr>
          <p:cNvPr id="2" name="テキスト ボックス 1">
            <a:extLst>
              <a:ext uri="{FF2B5EF4-FFF2-40B4-BE49-F238E27FC236}">
                <a16:creationId xmlns:a16="http://schemas.microsoft.com/office/drawing/2014/main" id="{49C0278D-BE56-D133-0D84-661C6E5F412A}"/>
              </a:ext>
            </a:extLst>
          </p:cNvPr>
          <p:cNvSpPr txBox="1"/>
          <p:nvPr/>
        </p:nvSpPr>
        <p:spPr>
          <a:xfrm>
            <a:off x="111470" y="39770"/>
            <a:ext cx="10451592" cy="1323439"/>
          </a:xfrm>
          <a:prstGeom prst="rect">
            <a:avLst/>
          </a:prstGeom>
          <a:noFill/>
        </p:spPr>
        <p:txBody>
          <a:bodyPr wrap="square" rtlCol="0">
            <a:spAutoFit/>
          </a:bodyPr>
          <a:lstStyle/>
          <a:p>
            <a:r>
              <a:rPr lang="en-US" altLang="ja-JP" sz="4000" dirty="0">
                <a:latin typeface="Times New Roman" panose="02020603050405020304" pitchFamily="18" charset="0"/>
                <a:cs typeface="Times New Roman" panose="02020603050405020304" pitchFamily="18" charset="0"/>
              </a:rPr>
              <a:t> </a:t>
            </a:r>
            <a:r>
              <a:rPr lang="en-US" altLang="ja-JP" sz="4000" kern="100" dirty="0">
                <a:solidFill>
                  <a:schemeClr val="bg1"/>
                </a:solidFill>
                <a:latin typeface="Arial" panose="020B0604020202020204" pitchFamily="34" charset="0"/>
                <a:ea typeface="游明朝" panose="02020400000000000000" pitchFamily="18" charset="-128"/>
                <a:cs typeface="Arial" panose="020B0604020202020204" pitchFamily="34" charset="0"/>
              </a:rPr>
              <a:t>Conclusions</a:t>
            </a:r>
            <a:r>
              <a:rPr lang="en-US" altLang="ja-JP" sz="4000" kern="100" dirty="0">
                <a:solidFill>
                  <a:schemeClr val="bg1"/>
                </a:solidFill>
                <a:effectLst/>
                <a:latin typeface="Arial" panose="020B0604020202020204" pitchFamily="34" charset="0"/>
                <a:ea typeface="游明朝" panose="02020400000000000000" pitchFamily="18" charset="-128"/>
                <a:cs typeface="Arial" panose="020B0604020202020204" pitchFamily="34" charset="0"/>
              </a:rPr>
              <a:t> </a:t>
            </a:r>
            <a:endParaRPr lang="ja-JP" altLang="ja-JP" sz="3600" kern="100" dirty="0">
              <a:solidFill>
                <a:schemeClr val="bg1"/>
              </a:solidFill>
              <a:effectLst/>
              <a:latin typeface="Arial" panose="020B0604020202020204" pitchFamily="34" charset="0"/>
              <a:ea typeface="游明朝" panose="02020400000000000000" pitchFamily="18" charset="-128"/>
              <a:cs typeface="Arial" panose="020B0604020202020204" pitchFamily="34" charset="0"/>
            </a:endParaRPr>
          </a:p>
          <a:p>
            <a:endParaRPr kumimoji="1" lang="ja-JP" altLang="en-US" sz="4000" dirty="0">
              <a:latin typeface="Times New Roman" panose="02020603050405020304" pitchFamily="18" charset="0"/>
              <a:cs typeface="Times New Roman" panose="02020603050405020304" pitchFamily="18" charset="0"/>
            </a:endParaRPr>
          </a:p>
        </p:txBody>
      </p:sp>
      <p:sp>
        <p:nvSpPr>
          <p:cNvPr id="3" name="テキスト ボックス 2">
            <a:extLst>
              <a:ext uri="{FF2B5EF4-FFF2-40B4-BE49-F238E27FC236}">
                <a16:creationId xmlns:a16="http://schemas.microsoft.com/office/drawing/2014/main" id="{76FCBAEC-DC9A-1143-9F90-E0819B895C99}"/>
              </a:ext>
            </a:extLst>
          </p:cNvPr>
          <p:cNvSpPr txBox="1"/>
          <p:nvPr/>
        </p:nvSpPr>
        <p:spPr>
          <a:xfrm>
            <a:off x="11453078" y="105265"/>
            <a:ext cx="917448" cy="584775"/>
          </a:xfrm>
          <a:prstGeom prst="rect">
            <a:avLst/>
          </a:prstGeom>
          <a:noFill/>
        </p:spPr>
        <p:txBody>
          <a:bodyPr wrap="square" rtlCol="0">
            <a:spAutoFit/>
          </a:bodyPr>
          <a:lstStyle/>
          <a:p>
            <a:r>
              <a:rPr kumimoji="1" lang="en-US" altLang="ja-JP" sz="3200" dirty="0">
                <a:solidFill>
                  <a:schemeClr val="bg1"/>
                </a:solidFill>
                <a:latin typeface="Arial" panose="020B0604020202020204" pitchFamily="34" charset="0"/>
                <a:cs typeface="Arial" panose="020B0604020202020204" pitchFamily="34" charset="0"/>
              </a:rPr>
              <a:t>22</a:t>
            </a:r>
            <a:endParaRPr kumimoji="1" lang="ja-JP" altLang="en-US" sz="3200" dirty="0">
              <a:solidFill>
                <a:schemeClr val="bg1"/>
              </a:solidFill>
              <a:latin typeface="Arial" panose="020B0604020202020204" pitchFamily="34" charset="0"/>
              <a:cs typeface="Arial" panose="020B0604020202020204" pitchFamily="34" charset="0"/>
            </a:endParaRPr>
          </a:p>
        </p:txBody>
      </p:sp>
      <p:sp>
        <p:nvSpPr>
          <p:cNvPr id="11" name="テキスト ボックス 10">
            <a:extLst>
              <a:ext uri="{FF2B5EF4-FFF2-40B4-BE49-F238E27FC236}">
                <a16:creationId xmlns:a16="http://schemas.microsoft.com/office/drawing/2014/main" id="{45FAE362-A2DD-4D21-0EA5-8F7339EE961E}"/>
              </a:ext>
            </a:extLst>
          </p:cNvPr>
          <p:cNvSpPr txBox="1"/>
          <p:nvPr/>
        </p:nvSpPr>
        <p:spPr>
          <a:xfrm>
            <a:off x="4728972" y="10109216"/>
            <a:ext cx="5175504" cy="369332"/>
          </a:xfrm>
          <a:prstGeom prst="rect">
            <a:avLst/>
          </a:prstGeom>
          <a:noFill/>
        </p:spPr>
        <p:txBody>
          <a:bodyPr wrap="square" rtlCol="0">
            <a:spAutoFit/>
          </a:bodyPr>
          <a:lstStyle/>
          <a:p>
            <a:endParaRPr kumimoji="1" lang="ja-JP" altLang="en-US" dirty="0"/>
          </a:p>
        </p:txBody>
      </p:sp>
      <p:grpSp>
        <p:nvGrpSpPr>
          <p:cNvPr id="83" name="グループ化 82">
            <a:extLst>
              <a:ext uri="{FF2B5EF4-FFF2-40B4-BE49-F238E27FC236}">
                <a16:creationId xmlns:a16="http://schemas.microsoft.com/office/drawing/2014/main" id="{27AEAEE9-31C8-7A86-C4EA-97906B48DD9B}"/>
              </a:ext>
            </a:extLst>
          </p:cNvPr>
          <p:cNvGrpSpPr/>
          <p:nvPr/>
        </p:nvGrpSpPr>
        <p:grpSpPr>
          <a:xfrm>
            <a:off x="163444" y="2291160"/>
            <a:ext cx="2697480" cy="2679966"/>
            <a:chOff x="274320" y="1520693"/>
            <a:chExt cx="2697480" cy="2679966"/>
          </a:xfrm>
        </p:grpSpPr>
        <p:grpSp>
          <p:nvGrpSpPr>
            <p:cNvPr id="47" name="グループ化 46">
              <a:extLst>
                <a:ext uri="{FF2B5EF4-FFF2-40B4-BE49-F238E27FC236}">
                  <a16:creationId xmlns:a16="http://schemas.microsoft.com/office/drawing/2014/main" id="{3B901183-9CCC-5BFE-C283-2AF43723A07C}"/>
                </a:ext>
              </a:extLst>
            </p:cNvPr>
            <p:cNvGrpSpPr/>
            <p:nvPr/>
          </p:nvGrpSpPr>
          <p:grpSpPr>
            <a:xfrm>
              <a:off x="274320" y="1520693"/>
              <a:ext cx="2697480" cy="2679966"/>
              <a:chOff x="274320" y="1561895"/>
              <a:chExt cx="2697480" cy="2638764"/>
            </a:xfrm>
          </p:grpSpPr>
          <p:sp>
            <p:nvSpPr>
              <p:cNvPr id="36" name="四角形: 角を丸くする 35">
                <a:extLst>
                  <a:ext uri="{FF2B5EF4-FFF2-40B4-BE49-F238E27FC236}">
                    <a16:creationId xmlns:a16="http://schemas.microsoft.com/office/drawing/2014/main" id="{350D314E-4543-EAEE-3059-CBA02EDCAF19}"/>
                  </a:ext>
                </a:extLst>
              </p:cNvPr>
              <p:cNvSpPr/>
              <p:nvPr/>
            </p:nvSpPr>
            <p:spPr>
              <a:xfrm>
                <a:off x="274320" y="1567187"/>
                <a:ext cx="2697480" cy="2633472"/>
              </a:xfrm>
              <a:prstGeom prst="roundRect">
                <a:avLst>
                  <a:gd name="adj" fmla="val 11806"/>
                </a:avLst>
              </a:prstGeom>
              <a:solidFill>
                <a:schemeClr val="bg1"/>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四角形: 角を丸くする 45">
                <a:extLst>
                  <a:ext uri="{FF2B5EF4-FFF2-40B4-BE49-F238E27FC236}">
                    <a16:creationId xmlns:a16="http://schemas.microsoft.com/office/drawing/2014/main" id="{F4736272-D007-01C4-4E4A-74E7CF49C2E5}"/>
                  </a:ext>
                </a:extLst>
              </p:cNvPr>
              <p:cNvSpPr/>
              <p:nvPr/>
            </p:nvSpPr>
            <p:spPr>
              <a:xfrm>
                <a:off x="274320" y="1561895"/>
                <a:ext cx="2697480" cy="658276"/>
              </a:xfrm>
              <a:prstGeom prst="roundRect">
                <a:avLst>
                  <a:gd name="adj" fmla="val 20667"/>
                </a:avLst>
              </a:prstGeom>
              <a:solidFill>
                <a:srgbClr val="2BBFA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34">
                <a:extLst>
                  <a:ext uri="{FF2B5EF4-FFF2-40B4-BE49-F238E27FC236}">
                    <a16:creationId xmlns:a16="http://schemas.microsoft.com/office/drawing/2014/main" id="{198D9069-6058-73B2-637D-A92D3080AEBF}"/>
                  </a:ext>
                </a:extLst>
              </p:cNvPr>
              <p:cNvSpPr txBox="1"/>
              <p:nvPr/>
            </p:nvSpPr>
            <p:spPr>
              <a:xfrm>
                <a:off x="438912" y="1610551"/>
                <a:ext cx="2368296" cy="584775"/>
              </a:xfrm>
              <a:prstGeom prst="rect">
                <a:avLst/>
              </a:prstGeom>
              <a:noFill/>
            </p:spPr>
            <p:txBody>
              <a:bodyPr wrap="square" rtlCol="0">
                <a:spAutoFit/>
              </a:bodyPr>
              <a:lstStyle/>
              <a:p>
                <a:r>
                  <a:rPr kumimoji="1" lang="en-US" altLang="ja-JP" sz="3200" dirty="0">
                    <a:latin typeface="Arial" panose="020B0604020202020204" pitchFamily="34" charset="0"/>
                    <a:cs typeface="Arial" panose="020B0604020202020204" pitchFamily="34" charset="0"/>
                  </a:rPr>
                  <a:t>Introduction</a:t>
                </a:r>
                <a:endParaRPr kumimoji="1" lang="ja-JP" altLang="en-US" sz="3200" dirty="0">
                  <a:latin typeface="Arial" panose="020B0604020202020204" pitchFamily="34" charset="0"/>
                  <a:cs typeface="Arial" panose="020B0604020202020204" pitchFamily="34" charset="0"/>
                </a:endParaRPr>
              </a:p>
            </p:txBody>
          </p:sp>
        </p:grpSp>
        <p:pic>
          <p:nvPicPr>
            <p:cNvPr id="39" name="グラフィックス 38" descr="メガホン 単色塗りつぶし">
              <a:extLst>
                <a:ext uri="{FF2B5EF4-FFF2-40B4-BE49-F238E27FC236}">
                  <a16:creationId xmlns:a16="http://schemas.microsoft.com/office/drawing/2014/main" id="{596DCDAF-F673-8044-568F-0253EB879576}"/>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rot="1905480">
              <a:off x="540126" y="2412977"/>
              <a:ext cx="1363538" cy="1363538"/>
            </a:xfrm>
            <a:prstGeom prst="rect">
              <a:avLst/>
            </a:prstGeom>
          </p:spPr>
        </p:pic>
        <p:cxnSp>
          <p:nvCxnSpPr>
            <p:cNvPr id="41" name="直線コネクタ 40">
              <a:extLst>
                <a:ext uri="{FF2B5EF4-FFF2-40B4-BE49-F238E27FC236}">
                  <a16:creationId xmlns:a16="http://schemas.microsoft.com/office/drawing/2014/main" id="{9AEAEA5F-DA72-D6C3-00B2-44D575E13A2A}"/>
                </a:ext>
              </a:extLst>
            </p:cNvPr>
            <p:cNvCxnSpPr>
              <a:cxnSpLocks/>
            </p:cNvCxnSpPr>
            <p:nvPr/>
          </p:nvCxnSpPr>
          <p:spPr>
            <a:xfrm flipV="1">
              <a:off x="1920240" y="2464369"/>
              <a:ext cx="395634" cy="256895"/>
            </a:xfrm>
            <a:prstGeom prst="line">
              <a:avLst/>
            </a:prstGeom>
            <a:ln w="762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2" name="直線コネクタ 41">
              <a:extLst>
                <a:ext uri="{FF2B5EF4-FFF2-40B4-BE49-F238E27FC236}">
                  <a16:creationId xmlns:a16="http://schemas.microsoft.com/office/drawing/2014/main" id="{4A92F84D-1B31-016C-0770-5D8A01BB9D4B}"/>
                </a:ext>
              </a:extLst>
            </p:cNvPr>
            <p:cNvCxnSpPr>
              <a:cxnSpLocks/>
            </p:cNvCxnSpPr>
            <p:nvPr/>
          </p:nvCxnSpPr>
          <p:spPr>
            <a:xfrm flipV="1">
              <a:off x="1985469" y="3075993"/>
              <a:ext cx="514909" cy="11677"/>
            </a:xfrm>
            <a:prstGeom prst="line">
              <a:avLst/>
            </a:prstGeom>
            <a:ln w="762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4" name="直線コネクタ 43">
              <a:extLst>
                <a:ext uri="{FF2B5EF4-FFF2-40B4-BE49-F238E27FC236}">
                  <a16:creationId xmlns:a16="http://schemas.microsoft.com/office/drawing/2014/main" id="{FCBD0EB7-DA64-02EC-B8B1-170FAB45C9F5}"/>
                </a:ext>
              </a:extLst>
            </p:cNvPr>
            <p:cNvCxnSpPr>
              <a:cxnSpLocks/>
            </p:cNvCxnSpPr>
            <p:nvPr/>
          </p:nvCxnSpPr>
          <p:spPr>
            <a:xfrm>
              <a:off x="1985469" y="3468012"/>
              <a:ext cx="514909" cy="227408"/>
            </a:xfrm>
            <a:prstGeom prst="line">
              <a:avLst/>
            </a:prstGeom>
            <a:ln w="7620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84" name="グループ化 83">
            <a:extLst>
              <a:ext uri="{FF2B5EF4-FFF2-40B4-BE49-F238E27FC236}">
                <a16:creationId xmlns:a16="http://schemas.microsoft.com/office/drawing/2014/main" id="{82E222FD-A6DF-7ABD-7BEA-E278C47A20CF}"/>
              </a:ext>
            </a:extLst>
          </p:cNvPr>
          <p:cNvGrpSpPr/>
          <p:nvPr/>
        </p:nvGrpSpPr>
        <p:grpSpPr>
          <a:xfrm>
            <a:off x="3177916" y="2290499"/>
            <a:ext cx="2874030" cy="2638763"/>
            <a:chOff x="3398520" y="1520694"/>
            <a:chExt cx="2874030" cy="2638763"/>
          </a:xfrm>
        </p:grpSpPr>
        <p:grpSp>
          <p:nvGrpSpPr>
            <p:cNvPr id="51" name="グループ化 50">
              <a:extLst>
                <a:ext uri="{FF2B5EF4-FFF2-40B4-BE49-F238E27FC236}">
                  <a16:creationId xmlns:a16="http://schemas.microsoft.com/office/drawing/2014/main" id="{2C2B01F3-DB82-876C-407D-35F7F186D36C}"/>
                </a:ext>
              </a:extLst>
            </p:cNvPr>
            <p:cNvGrpSpPr/>
            <p:nvPr/>
          </p:nvGrpSpPr>
          <p:grpSpPr>
            <a:xfrm>
              <a:off x="3398520" y="1520694"/>
              <a:ext cx="2874030" cy="2638763"/>
              <a:chOff x="274320" y="1561896"/>
              <a:chExt cx="2874030" cy="2638763"/>
            </a:xfrm>
          </p:grpSpPr>
          <p:sp>
            <p:nvSpPr>
              <p:cNvPr id="52" name="四角形: 角を丸くする 51">
                <a:extLst>
                  <a:ext uri="{FF2B5EF4-FFF2-40B4-BE49-F238E27FC236}">
                    <a16:creationId xmlns:a16="http://schemas.microsoft.com/office/drawing/2014/main" id="{EE67EA03-46AF-59DB-4741-16F859D56AC5}"/>
                  </a:ext>
                </a:extLst>
              </p:cNvPr>
              <p:cNvSpPr/>
              <p:nvPr/>
            </p:nvSpPr>
            <p:spPr>
              <a:xfrm>
                <a:off x="274320" y="1567187"/>
                <a:ext cx="2697480" cy="2633472"/>
              </a:xfrm>
              <a:prstGeom prst="roundRect">
                <a:avLst>
                  <a:gd name="adj" fmla="val 11806"/>
                </a:avLst>
              </a:prstGeom>
              <a:solidFill>
                <a:schemeClr val="bg1"/>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3" name="四角形: 角を丸くする 52">
                <a:extLst>
                  <a:ext uri="{FF2B5EF4-FFF2-40B4-BE49-F238E27FC236}">
                    <a16:creationId xmlns:a16="http://schemas.microsoft.com/office/drawing/2014/main" id="{78C1A451-8E84-C739-80E4-C167083D4F36}"/>
                  </a:ext>
                </a:extLst>
              </p:cNvPr>
              <p:cNvSpPr/>
              <p:nvPr/>
            </p:nvSpPr>
            <p:spPr>
              <a:xfrm>
                <a:off x="274320" y="1561896"/>
                <a:ext cx="2697480" cy="658277"/>
              </a:xfrm>
              <a:prstGeom prst="roundRect">
                <a:avLst>
                  <a:gd name="adj" fmla="val 20667"/>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テキスト ボックス 53">
                <a:extLst>
                  <a:ext uri="{FF2B5EF4-FFF2-40B4-BE49-F238E27FC236}">
                    <a16:creationId xmlns:a16="http://schemas.microsoft.com/office/drawing/2014/main" id="{E52E18F9-2BCA-B903-51B4-6D0D6AB212FF}"/>
                  </a:ext>
                </a:extLst>
              </p:cNvPr>
              <p:cNvSpPr txBox="1"/>
              <p:nvPr/>
            </p:nvSpPr>
            <p:spPr>
              <a:xfrm>
                <a:off x="780054" y="1598646"/>
                <a:ext cx="2368296" cy="584775"/>
              </a:xfrm>
              <a:prstGeom prst="rect">
                <a:avLst/>
              </a:prstGeom>
              <a:noFill/>
            </p:spPr>
            <p:txBody>
              <a:bodyPr wrap="square" rtlCol="0">
                <a:spAutoFit/>
              </a:bodyPr>
              <a:lstStyle/>
              <a:p>
                <a:r>
                  <a:rPr lang="en-US" altLang="ja-JP" sz="3200" dirty="0">
                    <a:latin typeface="Arial" panose="020B0604020202020204" pitchFamily="34" charset="0"/>
                    <a:cs typeface="Arial" panose="020B0604020202020204" pitchFamily="34" charset="0"/>
                  </a:rPr>
                  <a:t>Methods</a:t>
                </a:r>
                <a:endParaRPr kumimoji="1" lang="ja-JP" altLang="en-US" sz="3200" dirty="0">
                  <a:latin typeface="Arial" panose="020B0604020202020204" pitchFamily="34" charset="0"/>
                  <a:cs typeface="Arial" panose="020B0604020202020204" pitchFamily="34" charset="0"/>
                </a:endParaRPr>
              </a:p>
            </p:txBody>
          </p:sp>
        </p:grpSp>
        <p:sp>
          <p:nvSpPr>
            <p:cNvPr id="55" name="四角形: 角を丸くする 54">
              <a:extLst>
                <a:ext uri="{FF2B5EF4-FFF2-40B4-BE49-F238E27FC236}">
                  <a16:creationId xmlns:a16="http://schemas.microsoft.com/office/drawing/2014/main" id="{3BB7B2CD-F58B-9670-8384-111F80AC0C90}"/>
                </a:ext>
              </a:extLst>
            </p:cNvPr>
            <p:cNvSpPr/>
            <p:nvPr/>
          </p:nvSpPr>
          <p:spPr>
            <a:xfrm>
              <a:off x="3840580" y="2531619"/>
              <a:ext cx="630836" cy="312232"/>
            </a:xfrm>
            <a:prstGeom prst="roundRect">
              <a:avLst/>
            </a:prstGeom>
            <a:no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四角形: 角を丸くする 55">
              <a:extLst>
                <a:ext uri="{FF2B5EF4-FFF2-40B4-BE49-F238E27FC236}">
                  <a16:creationId xmlns:a16="http://schemas.microsoft.com/office/drawing/2014/main" id="{E7B76493-F00B-83FE-58D8-B959FB504DF7}"/>
                </a:ext>
              </a:extLst>
            </p:cNvPr>
            <p:cNvSpPr/>
            <p:nvPr/>
          </p:nvSpPr>
          <p:spPr>
            <a:xfrm>
              <a:off x="4898136" y="2530489"/>
              <a:ext cx="630836" cy="312232"/>
            </a:xfrm>
            <a:prstGeom prst="roundRect">
              <a:avLst/>
            </a:prstGeom>
            <a:no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四角形: 角を丸くする 56">
              <a:extLst>
                <a:ext uri="{FF2B5EF4-FFF2-40B4-BE49-F238E27FC236}">
                  <a16:creationId xmlns:a16="http://schemas.microsoft.com/office/drawing/2014/main" id="{E736704B-D190-8616-8AD5-D26980D8C1C3}"/>
                </a:ext>
              </a:extLst>
            </p:cNvPr>
            <p:cNvSpPr/>
            <p:nvPr/>
          </p:nvSpPr>
          <p:spPr>
            <a:xfrm>
              <a:off x="3840580" y="3245311"/>
              <a:ext cx="630836" cy="312232"/>
            </a:xfrm>
            <a:prstGeom prst="roundRect">
              <a:avLst/>
            </a:prstGeom>
            <a:no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t>d</a:t>
              </a:r>
              <a:endParaRPr kumimoji="1" lang="ja-JP" altLang="en-US" dirty="0"/>
            </a:p>
          </p:txBody>
        </p:sp>
        <p:sp>
          <p:nvSpPr>
            <p:cNvPr id="58" name="四角形: 角を丸くする 57">
              <a:extLst>
                <a:ext uri="{FF2B5EF4-FFF2-40B4-BE49-F238E27FC236}">
                  <a16:creationId xmlns:a16="http://schemas.microsoft.com/office/drawing/2014/main" id="{B647E495-0D7B-6C4C-BDD9-751972058C3C}"/>
                </a:ext>
              </a:extLst>
            </p:cNvPr>
            <p:cNvSpPr/>
            <p:nvPr/>
          </p:nvSpPr>
          <p:spPr>
            <a:xfrm>
              <a:off x="4913476" y="3245311"/>
              <a:ext cx="630836" cy="312232"/>
            </a:xfrm>
            <a:prstGeom prst="roundRect">
              <a:avLst/>
            </a:prstGeom>
            <a:no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t>d</a:t>
              </a:r>
              <a:endParaRPr kumimoji="1" lang="ja-JP" altLang="en-US" dirty="0"/>
            </a:p>
          </p:txBody>
        </p:sp>
        <p:cxnSp>
          <p:nvCxnSpPr>
            <p:cNvPr id="60" name="直線コネクタ 59">
              <a:extLst>
                <a:ext uri="{FF2B5EF4-FFF2-40B4-BE49-F238E27FC236}">
                  <a16:creationId xmlns:a16="http://schemas.microsoft.com/office/drawing/2014/main" id="{E6758454-57AA-C5A8-2691-7D0126FC883B}"/>
                </a:ext>
              </a:extLst>
            </p:cNvPr>
            <p:cNvCxnSpPr>
              <a:stCxn id="55" idx="3"/>
              <a:endCxn id="56" idx="1"/>
            </p:cNvCxnSpPr>
            <p:nvPr/>
          </p:nvCxnSpPr>
          <p:spPr>
            <a:xfrm flipV="1">
              <a:off x="4471416" y="2686605"/>
              <a:ext cx="426720" cy="1130"/>
            </a:xfrm>
            <a:prstGeom prst="line">
              <a:avLst/>
            </a:prstGeom>
            <a:ln w="57150"/>
          </p:spPr>
          <p:style>
            <a:lnRef idx="2">
              <a:schemeClr val="dk1"/>
            </a:lnRef>
            <a:fillRef idx="0">
              <a:schemeClr val="dk1"/>
            </a:fillRef>
            <a:effectRef idx="1">
              <a:schemeClr val="dk1"/>
            </a:effectRef>
            <a:fontRef idx="minor">
              <a:schemeClr val="tx1"/>
            </a:fontRef>
          </p:style>
        </p:cxnSp>
        <p:cxnSp>
          <p:nvCxnSpPr>
            <p:cNvPr id="61" name="直線コネクタ 60">
              <a:extLst>
                <a:ext uri="{FF2B5EF4-FFF2-40B4-BE49-F238E27FC236}">
                  <a16:creationId xmlns:a16="http://schemas.microsoft.com/office/drawing/2014/main" id="{D6289EEB-6120-7EC0-3E83-BAAA9FE14C49}"/>
                </a:ext>
              </a:extLst>
            </p:cNvPr>
            <p:cNvCxnSpPr>
              <a:cxnSpLocks/>
            </p:cNvCxnSpPr>
            <p:nvPr/>
          </p:nvCxnSpPr>
          <p:spPr>
            <a:xfrm>
              <a:off x="4155998" y="2842721"/>
              <a:ext cx="0" cy="402036"/>
            </a:xfrm>
            <a:prstGeom prst="line">
              <a:avLst/>
            </a:prstGeom>
            <a:ln w="57150"/>
          </p:spPr>
          <p:style>
            <a:lnRef idx="2">
              <a:schemeClr val="dk1"/>
            </a:lnRef>
            <a:fillRef idx="0">
              <a:schemeClr val="dk1"/>
            </a:fillRef>
            <a:effectRef idx="1">
              <a:schemeClr val="dk1"/>
            </a:effectRef>
            <a:fontRef idx="minor">
              <a:schemeClr val="tx1"/>
            </a:fontRef>
          </p:style>
        </p:cxnSp>
        <p:cxnSp>
          <p:nvCxnSpPr>
            <p:cNvPr id="64" name="直線コネクタ 63">
              <a:extLst>
                <a:ext uri="{FF2B5EF4-FFF2-40B4-BE49-F238E27FC236}">
                  <a16:creationId xmlns:a16="http://schemas.microsoft.com/office/drawing/2014/main" id="{F9F57515-FE3B-21B4-0F34-723CB4BD31FA}"/>
                </a:ext>
              </a:extLst>
            </p:cNvPr>
            <p:cNvCxnSpPr/>
            <p:nvPr/>
          </p:nvCxnSpPr>
          <p:spPr>
            <a:xfrm flipV="1">
              <a:off x="4471416" y="3402718"/>
              <a:ext cx="426720" cy="1130"/>
            </a:xfrm>
            <a:prstGeom prst="line">
              <a:avLst/>
            </a:prstGeom>
            <a:ln w="57150"/>
          </p:spPr>
          <p:style>
            <a:lnRef idx="2">
              <a:schemeClr val="dk1"/>
            </a:lnRef>
            <a:fillRef idx="0">
              <a:schemeClr val="dk1"/>
            </a:fillRef>
            <a:effectRef idx="1">
              <a:schemeClr val="dk1"/>
            </a:effectRef>
            <a:fontRef idx="minor">
              <a:schemeClr val="tx1"/>
            </a:fontRef>
          </p:style>
        </p:cxnSp>
        <p:cxnSp>
          <p:nvCxnSpPr>
            <p:cNvPr id="66" name="直線矢印コネクタ 65">
              <a:extLst>
                <a:ext uri="{FF2B5EF4-FFF2-40B4-BE49-F238E27FC236}">
                  <a16:creationId xmlns:a16="http://schemas.microsoft.com/office/drawing/2014/main" id="{00A062A6-0F96-50A5-D338-EB44DB4A1815}"/>
                </a:ext>
              </a:extLst>
            </p:cNvPr>
            <p:cNvCxnSpPr>
              <a:cxnSpLocks/>
            </p:cNvCxnSpPr>
            <p:nvPr/>
          </p:nvCxnSpPr>
          <p:spPr>
            <a:xfrm>
              <a:off x="4684776" y="2796640"/>
              <a:ext cx="0" cy="558706"/>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nvGrpSpPr>
          <p:cNvPr id="85" name="グループ化 84">
            <a:extLst>
              <a:ext uri="{FF2B5EF4-FFF2-40B4-BE49-F238E27FC236}">
                <a16:creationId xmlns:a16="http://schemas.microsoft.com/office/drawing/2014/main" id="{D40BCA46-7983-7F9B-B9D8-1C15BB0C1261}"/>
              </a:ext>
            </a:extLst>
          </p:cNvPr>
          <p:cNvGrpSpPr/>
          <p:nvPr/>
        </p:nvGrpSpPr>
        <p:grpSpPr>
          <a:xfrm>
            <a:off x="6190814" y="2325781"/>
            <a:ext cx="2874030" cy="2638763"/>
            <a:chOff x="6411418" y="1536346"/>
            <a:chExt cx="2874030" cy="2638763"/>
          </a:xfrm>
        </p:grpSpPr>
        <p:grpSp>
          <p:nvGrpSpPr>
            <p:cNvPr id="70" name="グループ化 69">
              <a:extLst>
                <a:ext uri="{FF2B5EF4-FFF2-40B4-BE49-F238E27FC236}">
                  <a16:creationId xmlns:a16="http://schemas.microsoft.com/office/drawing/2014/main" id="{7395112C-1FAF-E543-D3D3-20878DF5020F}"/>
                </a:ext>
              </a:extLst>
            </p:cNvPr>
            <p:cNvGrpSpPr/>
            <p:nvPr/>
          </p:nvGrpSpPr>
          <p:grpSpPr>
            <a:xfrm>
              <a:off x="6411418" y="1536346"/>
              <a:ext cx="2874030" cy="2638763"/>
              <a:chOff x="274320" y="1561896"/>
              <a:chExt cx="2874030" cy="2638763"/>
            </a:xfrm>
          </p:grpSpPr>
          <p:sp>
            <p:nvSpPr>
              <p:cNvPr id="71" name="四角形: 角を丸くする 70">
                <a:extLst>
                  <a:ext uri="{FF2B5EF4-FFF2-40B4-BE49-F238E27FC236}">
                    <a16:creationId xmlns:a16="http://schemas.microsoft.com/office/drawing/2014/main" id="{ADEB277B-C66E-1353-39A4-133B1F1A964E}"/>
                  </a:ext>
                </a:extLst>
              </p:cNvPr>
              <p:cNvSpPr/>
              <p:nvPr/>
            </p:nvSpPr>
            <p:spPr>
              <a:xfrm>
                <a:off x="274320" y="1567187"/>
                <a:ext cx="2697480" cy="2633472"/>
              </a:xfrm>
              <a:prstGeom prst="roundRect">
                <a:avLst>
                  <a:gd name="adj" fmla="val 11806"/>
                </a:avLst>
              </a:prstGeom>
              <a:solidFill>
                <a:schemeClr val="bg1"/>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2" name="四角形: 角を丸くする 71">
                <a:extLst>
                  <a:ext uri="{FF2B5EF4-FFF2-40B4-BE49-F238E27FC236}">
                    <a16:creationId xmlns:a16="http://schemas.microsoft.com/office/drawing/2014/main" id="{95CB209D-19C7-B0F3-8937-3638BAE0664B}"/>
                  </a:ext>
                </a:extLst>
              </p:cNvPr>
              <p:cNvSpPr/>
              <p:nvPr/>
            </p:nvSpPr>
            <p:spPr>
              <a:xfrm>
                <a:off x="274320" y="1561896"/>
                <a:ext cx="2697480" cy="658277"/>
              </a:xfrm>
              <a:prstGeom prst="roundRect">
                <a:avLst>
                  <a:gd name="adj" fmla="val 20667"/>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テキスト ボックス 72">
                <a:extLst>
                  <a:ext uri="{FF2B5EF4-FFF2-40B4-BE49-F238E27FC236}">
                    <a16:creationId xmlns:a16="http://schemas.microsoft.com/office/drawing/2014/main" id="{6164B132-50BB-AFE2-4069-F7B318211976}"/>
                  </a:ext>
                </a:extLst>
              </p:cNvPr>
              <p:cNvSpPr txBox="1"/>
              <p:nvPr/>
            </p:nvSpPr>
            <p:spPr>
              <a:xfrm>
                <a:off x="780054" y="1598646"/>
                <a:ext cx="2368296" cy="584775"/>
              </a:xfrm>
              <a:prstGeom prst="rect">
                <a:avLst/>
              </a:prstGeom>
              <a:noFill/>
            </p:spPr>
            <p:txBody>
              <a:bodyPr wrap="square" rtlCol="0">
                <a:spAutoFit/>
              </a:bodyPr>
              <a:lstStyle/>
              <a:p>
                <a:r>
                  <a:rPr lang="en-US" altLang="ja-JP" sz="3200" dirty="0">
                    <a:latin typeface="Arial" panose="020B0604020202020204" pitchFamily="34" charset="0"/>
                    <a:cs typeface="Arial" panose="020B0604020202020204" pitchFamily="34" charset="0"/>
                  </a:rPr>
                  <a:t>Results</a:t>
                </a:r>
                <a:endParaRPr kumimoji="1" lang="ja-JP" altLang="en-US" sz="3200" dirty="0">
                  <a:latin typeface="Arial" panose="020B0604020202020204" pitchFamily="34" charset="0"/>
                  <a:cs typeface="Arial" panose="020B0604020202020204" pitchFamily="34" charset="0"/>
                </a:endParaRPr>
              </a:p>
            </p:txBody>
          </p:sp>
        </p:grpSp>
        <p:sp>
          <p:nvSpPr>
            <p:cNvPr id="74" name="フローチャート: 結合子 73">
              <a:extLst>
                <a:ext uri="{FF2B5EF4-FFF2-40B4-BE49-F238E27FC236}">
                  <a16:creationId xmlns:a16="http://schemas.microsoft.com/office/drawing/2014/main" id="{0BB4D6FE-BC53-A2C6-34B2-72F83BD151AF}"/>
                </a:ext>
              </a:extLst>
            </p:cNvPr>
            <p:cNvSpPr/>
            <p:nvPr/>
          </p:nvSpPr>
          <p:spPr>
            <a:xfrm>
              <a:off x="7080454" y="2464369"/>
              <a:ext cx="1359408" cy="1330939"/>
            </a:xfrm>
            <a:prstGeom prst="flowChartConnector">
              <a:avLst/>
            </a:prstGeom>
            <a:solidFill>
              <a:schemeClr val="tx1">
                <a:lumMod val="65000"/>
                <a:lumOff val="3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四角形: 角を丸くする 74">
              <a:extLst>
                <a:ext uri="{FF2B5EF4-FFF2-40B4-BE49-F238E27FC236}">
                  <a16:creationId xmlns:a16="http://schemas.microsoft.com/office/drawing/2014/main" id="{2CAC146B-7E24-C4A0-AECB-9D9274EEABBD}"/>
                </a:ext>
              </a:extLst>
            </p:cNvPr>
            <p:cNvSpPr/>
            <p:nvPr/>
          </p:nvSpPr>
          <p:spPr>
            <a:xfrm>
              <a:off x="7397446" y="2727891"/>
              <a:ext cx="513588" cy="483177"/>
            </a:xfrm>
            <a:prstGeom prst="round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テキスト ボックス 75">
              <a:extLst>
                <a:ext uri="{FF2B5EF4-FFF2-40B4-BE49-F238E27FC236}">
                  <a16:creationId xmlns:a16="http://schemas.microsoft.com/office/drawing/2014/main" id="{F6359EC5-565A-097E-B9D7-DF326640420D}"/>
                </a:ext>
              </a:extLst>
            </p:cNvPr>
            <p:cNvSpPr txBox="1"/>
            <p:nvPr/>
          </p:nvSpPr>
          <p:spPr>
            <a:xfrm>
              <a:off x="7397446" y="2712940"/>
              <a:ext cx="606552" cy="584775"/>
            </a:xfrm>
            <a:prstGeom prst="rect">
              <a:avLst/>
            </a:prstGeom>
            <a:noFill/>
          </p:spPr>
          <p:txBody>
            <a:bodyPr wrap="square" rtlCol="0">
              <a:spAutoFit/>
            </a:bodyPr>
            <a:lstStyle/>
            <a:p>
              <a:r>
                <a:rPr kumimoji="1" lang="ja-JP" altLang="en-US" sz="3200" dirty="0">
                  <a:solidFill>
                    <a:schemeClr val="bg1"/>
                  </a:solidFill>
                </a:rPr>
                <a:t>✔</a:t>
              </a:r>
            </a:p>
          </p:txBody>
        </p:sp>
      </p:grpSp>
      <p:grpSp>
        <p:nvGrpSpPr>
          <p:cNvPr id="86" name="グループ化 85">
            <a:extLst>
              <a:ext uri="{FF2B5EF4-FFF2-40B4-BE49-F238E27FC236}">
                <a16:creationId xmlns:a16="http://schemas.microsoft.com/office/drawing/2014/main" id="{8FE5EA79-543B-056F-1427-E3804B844351}"/>
              </a:ext>
            </a:extLst>
          </p:cNvPr>
          <p:cNvGrpSpPr/>
          <p:nvPr/>
        </p:nvGrpSpPr>
        <p:grpSpPr>
          <a:xfrm>
            <a:off x="9214322" y="2362531"/>
            <a:ext cx="2697480" cy="2638763"/>
            <a:chOff x="9343743" y="1523339"/>
            <a:chExt cx="2697480" cy="2638763"/>
          </a:xfrm>
        </p:grpSpPr>
        <p:grpSp>
          <p:nvGrpSpPr>
            <p:cNvPr id="77" name="グループ化 76">
              <a:extLst>
                <a:ext uri="{FF2B5EF4-FFF2-40B4-BE49-F238E27FC236}">
                  <a16:creationId xmlns:a16="http://schemas.microsoft.com/office/drawing/2014/main" id="{E21F0487-68CD-EBB1-81AD-D2E0923146A0}"/>
                </a:ext>
              </a:extLst>
            </p:cNvPr>
            <p:cNvGrpSpPr/>
            <p:nvPr/>
          </p:nvGrpSpPr>
          <p:grpSpPr>
            <a:xfrm>
              <a:off x="9343743" y="1523339"/>
              <a:ext cx="2697480" cy="2638763"/>
              <a:chOff x="274320" y="1561896"/>
              <a:chExt cx="2697480" cy="2638763"/>
            </a:xfrm>
          </p:grpSpPr>
          <p:sp>
            <p:nvSpPr>
              <p:cNvPr id="78" name="四角形: 角を丸くする 77">
                <a:extLst>
                  <a:ext uri="{FF2B5EF4-FFF2-40B4-BE49-F238E27FC236}">
                    <a16:creationId xmlns:a16="http://schemas.microsoft.com/office/drawing/2014/main" id="{A933AD82-B667-4F94-D385-1690E004DD22}"/>
                  </a:ext>
                </a:extLst>
              </p:cNvPr>
              <p:cNvSpPr/>
              <p:nvPr/>
            </p:nvSpPr>
            <p:spPr>
              <a:xfrm>
                <a:off x="274320" y="1567187"/>
                <a:ext cx="2697480" cy="2633472"/>
              </a:xfrm>
              <a:prstGeom prst="roundRect">
                <a:avLst>
                  <a:gd name="adj" fmla="val 11806"/>
                </a:avLst>
              </a:prstGeom>
              <a:solidFill>
                <a:schemeClr val="bg1"/>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9" name="四角形: 角を丸くする 78">
                <a:extLst>
                  <a:ext uri="{FF2B5EF4-FFF2-40B4-BE49-F238E27FC236}">
                    <a16:creationId xmlns:a16="http://schemas.microsoft.com/office/drawing/2014/main" id="{489DC5AF-CA23-AED3-63B5-02F055A4F03A}"/>
                  </a:ext>
                </a:extLst>
              </p:cNvPr>
              <p:cNvSpPr/>
              <p:nvPr/>
            </p:nvSpPr>
            <p:spPr>
              <a:xfrm>
                <a:off x="274320" y="1561896"/>
                <a:ext cx="2697480" cy="658277"/>
              </a:xfrm>
              <a:prstGeom prst="roundRect">
                <a:avLst>
                  <a:gd name="adj" fmla="val 20667"/>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テキスト ボックス 79">
                <a:extLst>
                  <a:ext uri="{FF2B5EF4-FFF2-40B4-BE49-F238E27FC236}">
                    <a16:creationId xmlns:a16="http://schemas.microsoft.com/office/drawing/2014/main" id="{5FCF8A49-6BEA-5D25-E776-01F7137BB82D}"/>
                  </a:ext>
                </a:extLst>
              </p:cNvPr>
              <p:cNvSpPr txBox="1"/>
              <p:nvPr/>
            </p:nvSpPr>
            <p:spPr>
              <a:xfrm>
                <a:off x="450870" y="1596000"/>
                <a:ext cx="2439839" cy="584775"/>
              </a:xfrm>
              <a:prstGeom prst="rect">
                <a:avLst/>
              </a:prstGeom>
              <a:noFill/>
            </p:spPr>
            <p:txBody>
              <a:bodyPr wrap="square" rtlCol="0">
                <a:spAutoFit/>
              </a:bodyPr>
              <a:lstStyle/>
              <a:p>
                <a:r>
                  <a:rPr lang="en-US" altLang="ja-JP" sz="3200" dirty="0">
                    <a:latin typeface="Arial" panose="020B0604020202020204" pitchFamily="34" charset="0"/>
                    <a:cs typeface="Arial" panose="020B0604020202020204" pitchFamily="34" charset="0"/>
                  </a:rPr>
                  <a:t>Conclusions</a:t>
                </a:r>
                <a:endParaRPr kumimoji="1" lang="ja-JP" altLang="en-US" sz="3200" dirty="0">
                  <a:latin typeface="Arial" panose="020B0604020202020204" pitchFamily="34" charset="0"/>
                  <a:cs typeface="Arial" panose="020B0604020202020204" pitchFamily="34" charset="0"/>
                </a:endParaRPr>
              </a:p>
            </p:txBody>
          </p:sp>
        </p:grpSp>
        <p:pic>
          <p:nvPicPr>
            <p:cNvPr id="82" name="グラフィックス 81" descr="クリップボード: チェックマーク 単色塗りつぶし">
              <a:extLst>
                <a:ext uri="{FF2B5EF4-FFF2-40B4-BE49-F238E27FC236}">
                  <a16:creationId xmlns:a16="http://schemas.microsoft.com/office/drawing/2014/main" id="{C34CB035-0CAD-02AE-7D18-EE7C06A0F355}"/>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9976797" y="2366423"/>
              <a:ext cx="1526830" cy="1526830"/>
            </a:xfrm>
            <a:prstGeom prst="rect">
              <a:avLst/>
            </a:prstGeom>
          </p:spPr>
        </p:pic>
      </p:grpSp>
      <p:sp>
        <p:nvSpPr>
          <p:cNvPr id="90" name="フローチャート: 組合せ 89">
            <a:extLst>
              <a:ext uri="{FF2B5EF4-FFF2-40B4-BE49-F238E27FC236}">
                <a16:creationId xmlns:a16="http://schemas.microsoft.com/office/drawing/2014/main" id="{59D528F6-1E4F-850F-49EB-E62B76FCF570}"/>
              </a:ext>
            </a:extLst>
          </p:cNvPr>
          <p:cNvSpPr/>
          <p:nvPr/>
        </p:nvSpPr>
        <p:spPr>
          <a:xfrm>
            <a:off x="10054392" y="1425128"/>
            <a:ext cx="1112798" cy="668554"/>
          </a:xfrm>
          <a:prstGeom prst="flowChartMerg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31447338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893247-8497-FF90-AF95-EC8B49DEEBE9}"/>
            </a:ext>
          </a:extLst>
        </p:cNvPr>
        <p:cNvGrpSpPr/>
        <p:nvPr/>
      </p:nvGrpSpPr>
      <p:grpSpPr>
        <a:xfrm>
          <a:off x="0" y="0"/>
          <a:ext cx="0" cy="0"/>
          <a:chOff x="0" y="0"/>
          <a:chExt cx="0" cy="0"/>
        </a:xfrm>
      </p:grpSpPr>
      <p:sp>
        <p:nvSpPr>
          <p:cNvPr id="9" name="思考の吹き出し: 雲形 8">
            <a:extLst>
              <a:ext uri="{FF2B5EF4-FFF2-40B4-BE49-F238E27FC236}">
                <a16:creationId xmlns:a16="http://schemas.microsoft.com/office/drawing/2014/main" id="{FD832A08-BDB3-77B0-D808-8B457FD7D105}"/>
              </a:ext>
            </a:extLst>
          </p:cNvPr>
          <p:cNvSpPr/>
          <p:nvPr/>
        </p:nvSpPr>
        <p:spPr>
          <a:xfrm>
            <a:off x="182019" y="848294"/>
            <a:ext cx="2762200" cy="2470333"/>
          </a:xfrm>
          <a:prstGeom prst="cloudCallout">
            <a:avLst>
              <a:gd name="adj1" fmla="val 13351"/>
              <a:gd name="adj2" fmla="val 68032"/>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正方形/長方形 3">
            <a:extLst>
              <a:ext uri="{FF2B5EF4-FFF2-40B4-BE49-F238E27FC236}">
                <a16:creationId xmlns:a16="http://schemas.microsoft.com/office/drawing/2014/main" id="{EA3CA7B8-AB9F-56DA-BFF4-21FB470FE933}"/>
              </a:ext>
            </a:extLst>
          </p:cNvPr>
          <p:cNvSpPr/>
          <p:nvPr/>
        </p:nvSpPr>
        <p:spPr>
          <a:xfrm>
            <a:off x="0" y="0"/>
            <a:ext cx="12192000" cy="795307"/>
          </a:xfrm>
          <a:prstGeom prst="rect">
            <a:avLst/>
          </a:prstGeom>
          <a:solidFill>
            <a:srgbClr val="1A3A5C"/>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dirty="0"/>
          </a:p>
        </p:txBody>
      </p:sp>
      <p:sp>
        <p:nvSpPr>
          <p:cNvPr id="2" name="テキスト ボックス 1">
            <a:extLst>
              <a:ext uri="{FF2B5EF4-FFF2-40B4-BE49-F238E27FC236}">
                <a16:creationId xmlns:a16="http://schemas.microsoft.com/office/drawing/2014/main" id="{B8E808DD-8473-65AB-89E9-0CBE37888D18}"/>
              </a:ext>
            </a:extLst>
          </p:cNvPr>
          <p:cNvSpPr txBox="1"/>
          <p:nvPr/>
        </p:nvSpPr>
        <p:spPr>
          <a:xfrm>
            <a:off x="111470" y="39770"/>
            <a:ext cx="10451592" cy="1323439"/>
          </a:xfrm>
          <a:prstGeom prst="rect">
            <a:avLst/>
          </a:prstGeom>
          <a:noFill/>
        </p:spPr>
        <p:txBody>
          <a:bodyPr wrap="square" rtlCol="0">
            <a:spAutoFit/>
          </a:bodyPr>
          <a:lstStyle/>
          <a:p>
            <a:r>
              <a:rPr lang="en-US" altLang="ja-JP" sz="4000" dirty="0">
                <a:latin typeface="Times New Roman" panose="02020603050405020304" pitchFamily="18" charset="0"/>
                <a:cs typeface="Times New Roman" panose="02020603050405020304" pitchFamily="18" charset="0"/>
              </a:rPr>
              <a:t>  </a:t>
            </a:r>
            <a:r>
              <a:rPr lang="en-US" altLang="ja-JP" sz="4000" dirty="0">
                <a:solidFill>
                  <a:schemeClr val="bg1"/>
                </a:solidFill>
                <a:latin typeface="Arial" panose="020B0604020202020204" pitchFamily="34" charset="0"/>
                <a:cs typeface="Arial" panose="020B0604020202020204" pitchFamily="34" charset="0"/>
              </a:rPr>
              <a:t>Conclusions</a:t>
            </a:r>
            <a:r>
              <a:rPr lang="en-US" altLang="ja-JP" sz="4000" kern="100" dirty="0">
                <a:solidFill>
                  <a:schemeClr val="bg1"/>
                </a:solidFill>
                <a:effectLst/>
                <a:latin typeface="Arial" panose="020B0604020202020204" pitchFamily="34" charset="0"/>
                <a:ea typeface="游明朝" panose="02020400000000000000" pitchFamily="18" charset="-128"/>
                <a:cs typeface="Arial" panose="020B0604020202020204" pitchFamily="34" charset="0"/>
              </a:rPr>
              <a:t>  </a:t>
            </a:r>
            <a:endParaRPr lang="ja-JP" altLang="ja-JP" sz="3600" kern="100" dirty="0">
              <a:solidFill>
                <a:schemeClr val="bg1"/>
              </a:solidFill>
              <a:effectLst/>
              <a:latin typeface="Arial" panose="020B0604020202020204" pitchFamily="34" charset="0"/>
              <a:ea typeface="游明朝" panose="02020400000000000000" pitchFamily="18" charset="-128"/>
              <a:cs typeface="Arial" panose="020B0604020202020204" pitchFamily="34" charset="0"/>
            </a:endParaRPr>
          </a:p>
          <a:p>
            <a:endParaRPr kumimoji="1" lang="ja-JP" altLang="en-US" sz="4000" dirty="0">
              <a:latin typeface="Times New Roman" panose="02020603050405020304" pitchFamily="18" charset="0"/>
              <a:cs typeface="Times New Roman" panose="02020603050405020304" pitchFamily="18" charset="0"/>
            </a:endParaRPr>
          </a:p>
        </p:txBody>
      </p:sp>
      <p:sp>
        <p:nvSpPr>
          <p:cNvPr id="3" name="テキスト ボックス 2">
            <a:extLst>
              <a:ext uri="{FF2B5EF4-FFF2-40B4-BE49-F238E27FC236}">
                <a16:creationId xmlns:a16="http://schemas.microsoft.com/office/drawing/2014/main" id="{9629A801-7955-3013-D157-EC8AECEB5492}"/>
              </a:ext>
            </a:extLst>
          </p:cNvPr>
          <p:cNvSpPr txBox="1"/>
          <p:nvPr/>
        </p:nvSpPr>
        <p:spPr>
          <a:xfrm>
            <a:off x="11480292" y="105265"/>
            <a:ext cx="917448" cy="584775"/>
          </a:xfrm>
          <a:prstGeom prst="rect">
            <a:avLst/>
          </a:prstGeom>
          <a:noFill/>
        </p:spPr>
        <p:txBody>
          <a:bodyPr wrap="square" rtlCol="0">
            <a:spAutoFit/>
          </a:bodyPr>
          <a:lstStyle/>
          <a:p>
            <a:r>
              <a:rPr kumimoji="1" lang="en-US" altLang="ja-JP" sz="3200" dirty="0">
                <a:solidFill>
                  <a:schemeClr val="bg1"/>
                </a:solidFill>
                <a:latin typeface="Arial" panose="020B0604020202020204" pitchFamily="34" charset="0"/>
                <a:cs typeface="Arial" panose="020B0604020202020204" pitchFamily="34" charset="0"/>
              </a:rPr>
              <a:t>23</a:t>
            </a:r>
            <a:endParaRPr kumimoji="1" lang="ja-JP" altLang="en-US" sz="3200" dirty="0">
              <a:solidFill>
                <a:schemeClr val="bg1"/>
              </a:solidFill>
              <a:latin typeface="Arial" panose="020B0604020202020204" pitchFamily="34" charset="0"/>
              <a:cs typeface="Arial" panose="020B0604020202020204" pitchFamily="34" charset="0"/>
            </a:endParaRPr>
          </a:p>
        </p:txBody>
      </p:sp>
      <p:sp>
        <p:nvSpPr>
          <p:cNvPr id="11" name="テキスト ボックス 10">
            <a:extLst>
              <a:ext uri="{FF2B5EF4-FFF2-40B4-BE49-F238E27FC236}">
                <a16:creationId xmlns:a16="http://schemas.microsoft.com/office/drawing/2014/main" id="{3AEE7685-9F59-F262-70AA-15689C9BE6F5}"/>
              </a:ext>
            </a:extLst>
          </p:cNvPr>
          <p:cNvSpPr txBox="1"/>
          <p:nvPr/>
        </p:nvSpPr>
        <p:spPr>
          <a:xfrm>
            <a:off x="4728972" y="10109216"/>
            <a:ext cx="5175504" cy="369332"/>
          </a:xfrm>
          <a:prstGeom prst="rect">
            <a:avLst/>
          </a:prstGeom>
          <a:noFill/>
        </p:spPr>
        <p:txBody>
          <a:bodyPr wrap="square" rtlCol="0">
            <a:spAutoFit/>
          </a:bodyPr>
          <a:lstStyle/>
          <a:p>
            <a:endParaRPr kumimoji="1" lang="ja-JP" altLang="en-US" dirty="0"/>
          </a:p>
        </p:txBody>
      </p:sp>
      <p:pic>
        <p:nvPicPr>
          <p:cNvPr id="4098" name="Picture 2" descr="疑問に思う人イラスト／無料イラスト/フリー素材なら「イラストAC」">
            <a:extLst>
              <a:ext uri="{FF2B5EF4-FFF2-40B4-BE49-F238E27FC236}">
                <a16:creationId xmlns:a16="http://schemas.microsoft.com/office/drawing/2014/main" id="{478E4AB9-DD62-0C05-2149-F03A5E40E39B}"/>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50000"/>
          <a:stretch>
            <a:fillRect/>
          </a:stretch>
        </p:blipFill>
        <p:spPr bwMode="auto">
          <a:xfrm>
            <a:off x="1076224" y="3164111"/>
            <a:ext cx="2881313" cy="3238500"/>
          </a:xfrm>
          <a:prstGeom prst="rect">
            <a:avLst/>
          </a:prstGeom>
          <a:noFill/>
          <a:extLst>
            <a:ext uri="{909E8E84-426E-40DD-AFC4-6F175D3DCCD1}">
              <a14:hiddenFill xmlns:a14="http://schemas.microsoft.com/office/drawing/2010/main">
                <a:solidFill>
                  <a:srgbClr val="FFFFFF"/>
                </a:solidFill>
              </a14:hiddenFill>
            </a:ext>
          </a:extLst>
        </p:spPr>
      </p:pic>
      <p:sp>
        <p:nvSpPr>
          <p:cNvPr id="10" name="思考の吹き出し: 雲形 9">
            <a:extLst>
              <a:ext uri="{FF2B5EF4-FFF2-40B4-BE49-F238E27FC236}">
                <a16:creationId xmlns:a16="http://schemas.microsoft.com/office/drawing/2014/main" id="{22D4AE49-0CCB-C9B5-3999-F7D6AE483D51}"/>
              </a:ext>
            </a:extLst>
          </p:cNvPr>
          <p:cNvSpPr/>
          <p:nvPr/>
        </p:nvSpPr>
        <p:spPr>
          <a:xfrm>
            <a:off x="2999954" y="848294"/>
            <a:ext cx="2762200" cy="2150252"/>
          </a:xfrm>
          <a:prstGeom prst="cloudCallout">
            <a:avLst>
              <a:gd name="adj1" fmla="val -38919"/>
              <a:gd name="adj2" fmla="val 72061"/>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 name="図 13">
            <a:extLst>
              <a:ext uri="{FF2B5EF4-FFF2-40B4-BE49-F238E27FC236}">
                <a16:creationId xmlns:a16="http://schemas.microsoft.com/office/drawing/2014/main" id="{491EFF90-E1B3-42F9-D63C-41C25FC7F3EC}"/>
              </a:ext>
            </a:extLst>
          </p:cNvPr>
          <p:cNvPicPr>
            <a:picLocks noChangeAspect="1"/>
          </p:cNvPicPr>
          <p:nvPr/>
        </p:nvPicPr>
        <p:blipFill>
          <a:blip r:embed="rId4"/>
          <a:srcRect l="9618" t="11882" r="9714" b="9631"/>
          <a:stretch>
            <a:fillRect/>
          </a:stretch>
        </p:blipFill>
        <p:spPr>
          <a:xfrm>
            <a:off x="3568699" y="1114424"/>
            <a:ext cx="1597025" cy="1511301"/>
          </a:xfrm>
          <a:prstGeom prst="rect">
            <a:avLst/>
          </a:prstGeom>
        </p:spPr>
      </p:pic>
      <p:sp>
        <p:nvSpPr>
          <p:cNvPr id="16" name="テキスト ボックス 15">
            <a:extLst>
              <a:ext uri="{FF2B5EF4-FFF2-40B4-BE49-F238E27FC236}">
                <a16:creationId xmlns:a16="http://schemas.microsoft.com/office/drawing/2014/main" id="{555D583E-C972-BF96-5E60-2BCB6DD78BFE}"/>
              </a:ext>
            </a:extLst>
          </p:cNvPr>
          <p:cNvSpPr txBox="1"/>
          <p:nvPr/>
        </p:nvSpPr>
        <p:spPr>
          <a:xfrm>
            <a:off x="5066916" y="3641271"/>
            <a:ext cx="9675119" cy="2554545"/>
          </a:xfrm>
          <a:prstGeom prst="rect">
            <a:avLst/>
          </a:prstGeom>
          <a:noFill/>
        </p:spPr>
        <p:txBody>
          <a:bodyPr wrap="square">
            <a:spAutoFit/>
          </a:bodyPr>
          <a:lstStyle/>
          <a:p>
            <a:r>
              <a:rPr lang="en-US" altLang="ja-JP" sz="3200" b="1" dirty="0">
                <a:latin typeface="Arial" panose="020B0604020202020204" pitchFamily="34" charset="0"/>
                <a:cs typeface="Arial" panose="020B0604020202020204" pitchFamily="34" charset="0"/>
              </a:rPr>
              <a:t>What are the most effective way</a:t>
            </a:r>
          </a:p>
          <a:p>
            <a:r>
              <a:rPr lang="en-US" altLang="ja-JP" sz="3200" dirty="0">
                <a:latin typeface="Arial" panose="020B0604020202020204" pitchFamily="34" charset="0"/>
                <a:cs typeface="Arial" panose="020B0604020202020204" pitchFamily="34" charset="0"/>
              </a:rPr>
              <a:t>Japanese apparel companies and </a:t>
            </a:r>
          </a:p>
          <a:p>
            <a:r>
              <a:rPr lang="en-US" altLang="ja-JP" sz="3200" dirty="0">
                <a:latin typeface="Arial" panose="020B0604020202020204" pitchFamily="34" charset="0"/>
                <a:cs typeface="Arial" panose="020B0604020202020204" pitchFamily="34" charset="0"/>
              </a:rPr>
              <a:t>the government can take to reduce</a:t>
            </a:r>
          </a:p>
          <a:p>
            <a:r>
              <a:rPr lang="en-US" altLang="ja-JP" sz="3200" dirty="0">
                <a:latin typeface="Arial" panose="020B0604020202020204" pitchFamily="34" charset="0"/>
                <a:cs typeface="Arial" panose="020B0604020202020204" pitchFamily="34" charset="0"/>
              </a:rPr>
              <a:t>the environmental burden </a:t>
            </a:r>
          </a:p>
          <a:p>
            <a:r>
              <a:rPr lang="en-US" altLang="ja-JP" sz="3200" dirty="0">
                <a:latin typeface="Arial" panose="020B0604020202020204" pitchFamily="34" charset="0"/>
                <a:cs typeface="Arial" panose="020B0604020202020204" pitchFamily="34" charset="0"/>
              </a:rPr>
              <a:t>of the textile industry?</a:t>
            </a:r>
            <a:endParaRPr lang="ja-JP" altLang="en-US" sz="3200" dirty="0">
              <a:latin typeface="Arial" panose="020B0604020202020204" pitchFamily="34" charset="0"/>
              <a:cs typeface="Arial" panose="020B0604020202020204" pitchFamily="34" charset="0"/>
            </a:endParaRPr>
          </a:p>
        </p:txBody>
      </p:sp>
      <p:pic>
        <p:nvPicPr>
          <p:cNvPr id="5" name="図 4">
            <a:extLst>
              <a:ext uri="{FF2B5EF4-FFF2-40B4-BE49-F238E27FC236}">
                <a16:creationId xmlns:a16="http://schemas.microsoft.com/office/drawing/2014/main" id="{1B62D653-9310-C5C8-6A05-38190E52E65E}"/>
              </a:ext>
            </a:extLst>
          </p:cNvPr>
          <p:cNvPicPr>
            <a:picLocks noChangeAspect="1"/>
          </p:cNvPicPr>
          <p:nvPr/>
        </p:nvPicPr>
        <p:blipFill>
          <a:blip r:embed="rId5">
            <a:clrChange>
              <a:clrFrom>
                <a:srgbClr val="FFFFFF"/>
              </a:clrFrom>
              <a:clrTo>
                <a:srgbClr val="FFFFFF">
                  <a:alpha val="0"/>
                </a:srgbClr>
              </a:clrTo>
            </a:clrChange>
          </a:blip>
          <a:srcRect b="9159"/>
          <a:stretch>
            <a:fillRect/>
          </a:stretch>
        </p:blipFill>
        <p:spPr>
          <a:xfrm>
            <a:off x="507234" y="997531"/>
            <a:ext cx="1981200" cy="1868955"/>
          </a:xfrm>
          <a:prstGeom prst="rect">
            <a:avLst/>
          </a:prstGeom>
        </p:spPr>
      </p:pic>
    </p:spTree>
    <p:extLst>
      <p:ext uri="{BB962C8B-B14F-4D97-AF65-F5344CB8AC3E}">
        <p14:creationId xmlns:p14="http://schemas.microsoft.com/office/powerpoint/2010/main" val="28306245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3E9CCC-7EC0-CA51-4AF2-17B5C9461467}"/>
            </a:ext>
          </a:extLst>
        </p:cNvPr>
        <p:cNvGrpSpPr/>
        <p:nvPr/>
      </p:nvGrpSpPr>
      <p:grpSpPr>
        <a:xfrm>
          <a:off x="0" y="0"/>
          <a:ext cx="0" cy="0"/>
          <a:chOff x="0" y="0"/>
          <a:chExt cx="0" cy="0"/>
        </a:xfrm>
      </p:grpSpPr>
      <p:sp>
        <p:nvSpPr>
          <p:cNvPr id="4" name="正方形/長方形 3">
            <a:extLst>
              <a:ext uri="{FF2B5EF4-FFF2-40B4-BE49-F238E27FC236}">
                <a16:creationId xmlns:a16="http://schemas.microsoft.com/office/drawing/2014/main" id="{7F75C8E6-1062-8C5E-C151-7A910BD93915}"/>
              </a:ext>
            </a:extLst>
          </p:cNvPr>
          <p:cNvSpPr/>
          <p:nvPr/>
        </p:nvSpPr>
        <p:spPr>
          <a:xfrm>
            <a:off x="0" y="0"/>
            <a:ext cx="12192000" cy="795307"/>
          </a:xfrm>
          <a:prstGeom prst="rect">
            <a:avLst/>
          </a:prstGeom>
          <a:solidFill>
            <a:srgbClr val="1A3A5C"/>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dirty="0"/>
          </a:p>
        </p:txBody>
      </p:sp>
      <p:sp>
        <p:nvSpPr>
          <p:cNvPr id="2" name="テキスト ボックス 1">
            <a:extLst>
              <a:ext uri="{FF2B5EF4-FFF2-40B4-BE49-F238E27FC236}">
                <a16:creationId xmlns:a16="http://schemas.microsoft.com/office/drawing/2014/main" id="{9089A80A-E27C-53D4-A14E-909C2055B065}"/>
              </a:ext>
            </a:extLst>
          </p:cNvPr>
          <p:cNvSpPr txBox="1"/>
          <p:nvPr/>
        </p:nvSpPr>
        <p:spPr>
          <a:xfrm>
            <a:off x="0" y="41764"/>
            <a:ext cx="11826530" cy="707886"/>
          </a:xfrm>
          <a:prstGeom prst="rect">
            <a:avLst/>
          </a:prstGeom>
          <a:noFill/>
        </p:spPr>
        <p:txBody>
          <a:bodyPr wrap="square" rtlCol="0">
            <a:spAutoFit/>
          </a:bodyPr>
          <a:lstStyle/>
          <a:p>
            <a:r>
              <a:rPr lang="en-US" altLang="ja-JP" sz="4000" dirty="0">
                <a:solidFill>
                  <a:schemeClr val="bg1"/>
                </a:solidFill>
                <a:latin typeface="Arial" panose="020B0604020202020204" pitchFamily="34" charset="0"/>
                <a:cs typeface="Arial" panose="020B0604020202020204" pitchFamily="34" charset="0"/>
              </a:rPr>
              <a:t>  Conclusions</a:t>
            </a:r>
            <a:r>
              <a:rPr lang="en-US" altLang="ja-JP" sz="4000" kern="100" dirty="0">
                <a:solidFill>
                  <a:schemeClr val="bg1"/>
                </a:solidFill>
                <a:latin typeface="Arial" panose="020B0604020202020204" pitchFamily="34" charset="0"/>
                <a:ea typeface="游明朝" panose="02020400000000000000" pitchFamily="18" charset="-128"/>
                <a:cs typeface="Arial" panose="020B0604020202020204" pitchFamily="34" charset="0"/>
              </a:rPr>
              <a:t>  ―M</a:t>
            </a:r>
            <a:r>
              <a:rPr lang="en-US" altLang="ja-JP" sz="4000" dirty="0">
                <a:solidFill>
                  <a:schemeClr val="bg1"/>
                </a:solidFill>
                <a:latin typeface="Arial" panose="020B0604020202020204" pitchFamily="34" charset="0"/>
                <a:cs typeface="Arial" panose="020B0604020202020204" pitchFamily="34" charset="0"/>
              </a:rPr>
              <a:t>anufacturing locations―</a:t>
            </a:r>
            <a:r>
              <a:rPr lang="en-US" altLang="ja-JP" sz="4000" kern="100" dirty="0">
                <a:solidFill>
                  <a:schemeClr val="bg1"/>
                </a:solidFill>
                <a:effectLst/>
                <a:latin typeface="Arial" panose="020B0604020202020204" pitchFamily="34" charset="0"/>
                <a:ea typeface="游明朝" panose="02020400000000000000" pitchFamily="18" charset="-128"/>
                <a:cs typeface="Arial" panose="020B0604020202020204" pitchFamily="34" charset="0"/>
              </a:rPr>
              <a:t>  </a:t>
            </a:r>
            <a:endParaRPr lang="ja-JP" altLang="ja-JP" sz="4000" kern="100" dirty="0">
              <a:solidFill>
                <a:schemeClr val="bg1"/>
              </a:solidFill>
              <a:effectLst/>
              <a:latin typeface="Arial" panose="020B0604020202020204" pitchFamily="34" charset="0"/>
              <a:ea typeface="游明朝" panose="02020400000000000000" pitchFamily="18" charset="-128"/>
              <a:cs typeface="Arial" panose="020B0604020202020204" pitchFamily="34" charset="0"/>
            </a:endParaRPr>
          </a:p>
        </p:txBody>
      </p:sp>
      <p:sp>
        <p:nvSpPr>
          <p:cNvPr id="3" name="テキスト ボックス 2">
            <a:extLst>
              <a:ext uri="{FF2B5EF4-FFF2-40B4-BE49-F238E27FC236}">
                <a16:creationId xmlns:a16="http://schemas.microsoft.com/office/drawing/2014/main" id="{DE14EF9E-9A2D-0C30-1B50-4942BA3E4DAC}"/>
              </a:ext>
            </a:extLst>
          </p:cNvPr>
          <p:cNvSpPr txBox="1"/>
          <p:nvPr/>
        </p:nvSpPr>
        <p:spPr>
          <a:xfrm>
            <a:off x="11470132" y="104148"/>
            <a:ext cx="917448" cy="584775"/>
          </a:xfrm>
          <a:prstGeom prst="rect">
            <a:avLst/>
          </a:prstGeom>
          <a:noFill/>
        </p:spPr>
        <p:txBody>
          <a:bodyPr wrap="square" rtlCol="0">
            <a:spAutoFit/>
          </a:bodyPr>
          <a:lstStyle/>
          <a:p>
            <a:r>
              <a:rPr kumimoji="1" lang="en-US" altLang="ja-JP" sz="3200" dirty="0">
                <a:solidFill>
                  <a:schemeClr val="bg1"/>
                </a:solidFill>
                <a:latin typeface="Arial" panose="020B0604020202020204" pitchFamily="34" charset="0"/>
                <a:cs typeface="Arial" panose="020B0604020202020204" pitchFamily="34" charset="0"/>
              </a:rPr>
              <a:t>24</a:t>
            </a:r>
            <a:endParaRPr kumimoji="1" lang="ja-JP" altLang="en-US" sz="3200" dirty="0">
              <a:solidFill>
                <a:schemeClr val="bg1"/>
              </a:solidFill>
              <a:latin typeface="Arial" panose="020B0604020202020204" pitchFamily="34" charset="0"/>
              <a:cs typeface="Arial" panose="020B0604020202020204" pitchFamily="34" charset="0"/>
            </a:endParaRPr>
          </a:p>
        </p:txBody>
      </p:sp>
      <p:sp>
        <p:nvSpPr>
          <p:cNvPr id="11" name="テキスト ボックス 10">
            <a:extLst>
              <a:ext uri="{FF2B5EF4-FFF2-40B4-BE49-F238E27FC236}">
                <a16:creationId xmlns:a16="http://schemas.microsoft.com/office/drawing/2014/main" id="{161B8957-0628-C5CD-1892-880FC6878B43}"/>
              </a:ext>
            </a:extLst>
          </p:cNvPr>
          <p:cNvSpPr txBox="1"/>
          <p:nvPr/>
        </p:nvSpPr>
        <p:spPr>
          <a:xfrm>
            <a:off x="4728972" y="10109216"/>
            <a:ext cx="5175504" cy="369332"/>
          </a:xfrm>
          <a:prstGeom prst="rect">
            <a:avLst/>
          </a:prstGeom>
          <a:noFill/>
        </p:spPr>
        <p:txBody>
          <a:bodyPr wrap="square" rtlCol="0">
            <a:spAutoFit/>
          </a:bodyPr>
          <a:lstStyle/>
          <a:p>
            <a:endParaRPr kumimoji="1" lang="ja-JP" altLang="en-US" dirty="0"/>
          </a:p>
        </p:txBody>
      </p:sp>
      <p:sp>
        <p:nvSpPr>
          <p:cNvPr id="13" name="テキスト ボックス 12">
            <a:extLst>
              <a:ext uri="{FF2B5EF4-FFF2-40B4-BE49-F238E27FC236}">
                <a16:creationId xmlns:a16="http://schemas.microsoft.com/office/drawing/2014/main" id="{CF4609C4-9FC8-0129-E6A9-987B425E96BD}"/>
              </a:ext>
            </a:extLst>
          </p:cNvPr>
          <p:cNvSpPr txBox="1"/>
          <p:nvPr/>
        </p:nvSpPr>
        <p:spPr>
          <a:xfrm>
            <a:off x="896937" y="1014213"/>
            <a:ext cx="11475403" cy="1569660"/>
          </a:xfrm>
          <a:prstGeom prst="rect">
            <a:avLst/>
          </a:prstGeom>
          <a:noFill/>
        </p:spPr>
        <p:txBody>
          <a:bodyPr wrap="square">
            <a:spAutoFit/>
          </a:bodyPr>
          <a:lstStyle/>
          <a:p>
            <a:r>
              <a:rPr lang="en-US" altLang="ja-JP" sz="3200" b="1" dirty="0">
                <a:latin typeface="Arial" panose="020B0604020202020204" pitchFamily="34" charset="0"/>
                <a:cs typeface="Arial" panose="020B0604020202020204" pitchFamily="34" charset="0"/>
              </a:rPr>
              <a:t>In the Japanese textile industry, true decarbonization </a:t>
            </a:r>
            <a:r>
              <a:rPr lang="en-US" altLang="ja-JP" sz="3200" b="1" dirty="0">
                <a:solidFill>
                  <a:srgbClr val="C00000"/>
                </a:solidFill>
                <a:latin typeface="Arial" panose="020B0604020202020204" pitchFamily="34" charset="0"/>
                <a:cs typeface="Arial" panose="020B0604020202020204" pitchFamily="34" charset="0"/>
              </a:rPr>
              <a:t>requires changing where products are made</a:t>
            </a:r>
            <a:r>
              <a:rPr lang="en-US" altLang="ja-JP" sz="3200" b="1" dirty="0">
                <a:latin typeface="Arial" panose="020B0604020202020204" pitchFamily="34" charset="0"/>
                <a:cs typeface="Arial" panose="020B0604020202020204" pitchFamily="34" charset="0"/>
              </a:rPr>
              <a:t>, not just where materials are sourced.</a:t>
            </a:r>
            <a:endParaRPr lang="ja-JP" altLang="en-US" sz="3200" b="1" dirty="0">
              <a:latin typeface="Arial" panose="020B0604020202020204" pitchFamily="34" charset="0"/>
              <a:cs typeface="Arial" panose="020B0604020202020204" pitchFamily="34" charset="0"/>
            </a:endParaRPr>
          </a:p>
        </p:txBody>
      </p:sp>
      <p:sp>
        <p:nvSpPr>
          <p:cNvPr id="22" name="正方形/長方形 21">
            <a:extLst>
              <a:ext uri="{FF2B5EF4-FFF2-40B4-BE49-F238E27FC236}">
                <a16:creationId xmlns:a16="http://schemas.microsoft.com/office/drawing/2014/main" id="{C2ECE27F-1AE2-532D-5803-6ECEC47CE269}"/>
              </a:ext>
            </a:extLst>
          </p:cNvPr>
          <p:cNvSpPr/>
          <p:nvPr/>
        </p:nvSpPr>
        <p:spPr>
          <a:xfrm>
            <a:off x="2387890" y="3220013"/>
            <a:ext cx="9244802" cy="1727200"/>
          </a:xfrm>
          <a:prstGeom prst="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a:extLst>
              <a:ext uri="{FF2B5EF4-FFF2-40B4-BE49-F238E27FC236}">
                <a16:creationId xmlns:a16="http://schemas.microsoft.com/office/drawing/2014/main" id="{3144F02B-12D9-2733-EE35-6FF43717FC03}"/>
              </a:ext>
            </a:extLst>
          </p:cNvPr>
          <p:cNvSpPr/>
          <p:nvPr/>
        </p:nvSpPr>
        <p:spPr>
          <a:xfrm>
            <a:off x="2387889" y="5653271"/>
            <a:ext cx="9244801" cy="1027433"/>
          </a:xfrm>
          <a:prstGeom prst="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5" name="Picture 2" descr="疑問に思う人イラスト／無料イラスト/フリー素材なら「イラストAC」">
            <a:extLst>
              <a:ext uri="{FF2B5EF4-FFF2-40B4-BE49-F238E27FC236}">
                <a16:creationId xmlns:a16="http://schemas.microsoft.com/office/drawing/2014/main" id="{A4B6DF04-60EC-2FBE-94B5-9FADC8572A1A}"/>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50000"/>
          <a:stretch>
            <a:fillRect/>
          </a:stretch>
        </p:blipFill>
        <p:spPr bwMode="auto">
          <a:xfrm>
            <a:off x="746025" y="3412623"/>
            <a:ext cx="1425676" cy="1602412"/>
          </a:xfrm>
          <a:prstGeom prst="rect">
            <a:avLst/>
          </a:prstGeom>
          <a:noFill/>
          <a:extLst>
            <a:ext uri="{909E8E84-426E-40DD-AFC4-6F175D3DCCD1}">
              <a14:hiddenFill xmlns:a14="http://schemas.microsoft.com/office/drawing/2010/main">
                <a:solidFill>
                  <a:srgbClr val="FFFFFF"/>
                </a:solidFill>
              </a14:hiddenFill>
            </a:ext>
          </a:extLst>
        </p:spPr>
      </p:pic>
      <p:sp>
        <p:nvSpPr>
          <p:cNvPr id="26" name="思考の吹き出し: 雲形 25">
            <a:extLst>
              <a:ext uri="{FF2B5EF4-FFF2-40B4-BE49-F238E27FC236}">
                <a16:creationId xmlns:a16="http://schemas.microsoft.com/office/drawing/2014/main" id="{66F8F6F1-9732-AC14-5F7D-EB734424966E}"/>
              </a:ext>
            </a:extLst>
          </p:cNvPr>
          <p:cNvSpPr/>
          <p:nvPr/>
        </p:nvSpPr>
        <p:spPr>
          <a:xfrm>
            <a:off x="51226" y="2811185"/>
            <a:ext cx="1474357" cy="1062315"/>
          </a:xfrm>
          <a:prstGeom prst="cloudCallout">
            <a:avLst>
              <a:gd name="adj1" fmla="val 13351"/>
              <a:gd name="adj2" fmla="val 68032"/>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8" name="Picture 2" descr="疑問に思う人イラスト／無料イラスト/フリー素材なら「イラストAC」">
            <a:extLst>
              <a:ext uri="{FF2B5EF4-FFF2-40B4-BE49-F238E27FC236}">
                <a16:creationId xmlns:a16="http://schemas.microsoft.com/office/drawing/2014/main" id="{C0CB9AB6-ABD3-86A7-99C0-3D3E6579E744}"/>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50000"/>
          <a:stretch>
            <a:fillRect/>
          </a:stretch>
        </p:blipFill>
        <p:spPr bwMode="auto">
          <a:xfrm>
            <a:off x="746025" y="5288301"/>
            <a:ext cx="1425676" cy="1602412"/>
          </a:xfrm>
          <a:prstGeom prst="rect">
            <a:avLst/>
          </a:prstGeom>
          <a:noFill/>
          <a:extLst>
            <a:ext uri="{909E8E84-426E-40DD-AFC4-6F175D3DCCD1}">
              <a14:hiddenFill xmlns:a14="http://schemas.microsoft.com/office/drawing/2010/main">
                <a:solidFill>
                  <a:srgbClr val="FFFFFF"/>
                </a:solidFill>
              </a14:hiddenFill>
            </a:ext>
          </a:extLst>
        </p:spPr>
      </p:pic>
      <p:sp>
        <p:nvSpPr>
          <p:cNvPr id="29" name="思考の吹き出し: 雲形 28">
            <a:extLst>
              <a:ext uri="{FF2B5EF4-FFF2-40B4-BE49-F238E27FC236}">
                <a16:creationId xmlns:a16="http://schemas.microsoft.com/office/drawing/2014/main" id="{53B1359F-D5DE-D51E-6485-1E142B1B415C}"/>
              </a:ext>
            </a:extLst>
          </p:cNvPr>
          <p:cNvSpPr/>
          <p:nvPr/>
        </p:nvSpPr>
        <p:spPr>
          <a:xfrm>
            <a:off x="51226" y="5145780"/>
            <a:ext cx="1425676" cy="943727"/>
          </a:xfrm>
          <a:prstGeom prst="cloudCallout">
            <a:avLst>
              <a:gd name="adj1" fmla="val 13351"/>
              <a:gd name="adj2" fmla="val 68032"/>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30" name="図 29">
            <a:extLst>
              <a:ext uri="{FF2B5EF4-FFF2-40B4-BE49-F238E27FC236}">
                <a16:creationId xmlns:a16="http://schemas.microsoft.com/office/drawing/2014/main" id="{F1D0E3DF-ED2F-A18A-490A-14DFE7191D04}"/>
              </a:ext>
            </a:extLst>
          </p:cNvPr>
          <p:cNvPicPr>
            <a:picLocks noChangeAspect="1"/>
          </p:cNvPicPr>
          <p:nvPr/>
        </p:nvPicPr>
        <p:blipFill>
          <a:blip r:embed="rId4"/>
          <a:srcRect l="9618" t="11882" r="9714" b="9631"/>
          <a:stretch>
            <a:fillRect/>
          </a:stretch>
        </p:blipFill>
        <p:spPr>
          <a:xfrm>
            <a:off x="402750" y="5311352"/>
            <a:ext cx="722629" cy="683840"/>
          </a:xfrm>
          <a:prstGeom prst="rect">
            <a:avLst/>
          </a:prstGeom>
        </p:spPr>
      </p:pic>
      <p:sp>
        <p:nvSpPr>
          <p:cNvPr id="32" name="テキスト ボックス 31">
            <a:extLst>
              <a:ext uri="{FF2B5EF4-FFF2-40B4-BE49-F238E27FC236}">
                <a16:creationId xmlns:a16="http://schemas.microsoft.com/office/drawing/2014/main" id="{0FC6B7E6-9279-A2C5-5E57-43A71E095840}"/>
              </a:ext>
            </a:extLst>
          </p:cNvPr>
          <p:cNvSpPr txBox="1"/>
          <p:nvPr/>
        </p:nvSpPr>
        <p:spPr>
          <a:xfrm>
            <a:off x="2441520" y="3298783"/>
            <a:ext cx="9303647" cy="1569660"/>
          </a:xfrm>
          <a:prstGeom prst="rect">
            <a:avLst/>
          </a:prstGeom>
          <a:noFill/>
        </p:spPr>
        <p:txBody>
          <a:bodyPr wrap="square">
            <a:spAutoFit/>
          </a:bodyPr>
          <a:lstStyle/>
          <a:p>
            <a:r>
              <a:rPr lang="en-US" altLang="ja-JP" sz="2400" b="1" dirty="0">
                <a:solidFill>
                  <a:srgbClr val="C00000"/>
                </a:solidFill>
                <a:latin typeface="Arial" panose="020B0604020202020204" pitchFamily="34" charset="0"/>
                <a:cs typeface="Arial" panose="020B0604020202020204" pitchFamily="34" charset="0"/>
              </a:rPr>
              <a:t>Final production locations determine the energy mix of key manufacturing processes</a:t>
            </a:r>
            <a:r>
              <a:rPr lang="en-US" altLang="ja-JP" sz="2400" b="1" dirty="0">
                <a:latin typeface="Arial" panose="020B0604020202020204" pitchFamily="34" charset="0"/>
                <a:cs typeface="Arial" panose="020B0604020202020204" pitchFamily="34" charset="0"/>
              </a:rPr>
              <a:t>; therefore, companies must assess supply chain-wide emissions to optimize their production and procurement strategies.</a:t>
            </a:r>
            <a:endParaRPr lang="ja-JP" altLang="en-US" sz="2400" b="1" dirty="0">
              <a:latin typeface="Arial" panose="020B0604020202020204" pitchFamily="34" charset="0"/>
              <a:cs typeface="Arial" panose="020B0604020202020204" pitchFamily="34" charset="0"/>
            </a:endParaRPr>
          </a:p>
        </p:txBody>
      </p:sp>
      <p:sp>
        <p:nvSpPr>
          <p:cNvPr id="34" name="テキスト ボックス 33">
            <a:extLst>
              <a:ext uri="{FF2B5EF4-FFF2-40B4-BE49-F238E27FC236}">
                <a16:creationId xmlns:a16="http://schemas.microsoft.com/office/drawing/2014/main" id="{589ECBBA-B594-08C7-FE41-0E57D6CD5AA6}"/>
              </a:ext>
            </a:extLst>
          </p:cNvPr>
          <p:cNvSpPr txBox="1"/>
          <p:nvPr/>
        </p:nvSpPr>
        <p:spPr>
          <a:xfrm>
            <a:off x="2641600" y="5751488"/>
            <a:ext cx="8991092" cy="830997"/>
          </a:xfrm>
          <a:prstGeom prst="rect">
            <a:avLst/>
          </a:prstGeom>
          <a:noFill/>
        </p:spPr>
        <p:txBody>
          <a:bodyPr wrap="square">
            <a:spAutoFit/>
          </a:bodyPr>
          <a:lstStyle/>
          <a:p>
            <a:r>
              <a:rPr lang="en-US" altLang="ja-JP" sz="2400" b="1" dirty="0">
                <a:latin typeface="Arial" panose="020B0604020202020204" pitchFamily="34" charset="0"/>
                <a:cs typeface="Arial" panose="020B0604020202020204" pitchFamily="34" charset="0"/>
              </a:rPr>
              <a:t>Governments can support these efforts by </a:t>
            </a:r>
            <a:r>
              <a:rPr lang="en-US" altLang="ja-JP" sz="2400" b="1" dirty="0">
                <a:solidFill>
                  <a:srgbClr val="C00000"/>
                </a:solidFill>
                <a:latin typeface="Arial" panose="020B0604020202020204" pitchFamily="34" charset="0"/>
                <a:cs typeface="Arial" panose="020B0604020202020204" pitchFamily="34" charset="0"/>
              </a:rPr>
              <a:t>mandating full </a:t>
            </a:r>
          </a:p>
          <a:p>
            <a:r>
              <a:rPr lang="en-US" altLang="ja-JP" sz="2400" b="1" dirty="0">
                <a:solidFill>
                  <a:srgbClr val="C00000"/>
                </a:solidFill>
                <a:latin typeface="Arial" panose="020B0604020202020204" pitchFamily="34" charset="0"/>
                <a:cs typeface="Arial" panose="020B0604020202020204" pitchFamily="34" charset="0"/>
              </a:rPr>
              <a:t>supply chain disclosures</a:t>
            </a:r>
            <a:r>
              <a:rPr lang="en-US" altLang="ja-JP" sz="2400" b="1" dirty="0">
                <a:latin typeface="Arial" panose="020B0604020202020204" pitchFamily="34" charset="0"/>
                <a:cs typeface="Arial" panose="020B0604020202020204" pitchFamily="34" charset="0"/>
              </a:rPr>
              <a:t>, including Scope 3.</a:t>
            </a:r>
            <a:endParaRPr lang="ja-JP" altLang="en-US" sz="2400" b="1" dirty="0">
              <a:latin typeface="Arial" panose="020B0604020202020204" pitchFamily="34" charset="0"/>
              <a:cs typeface="Arial" panose="020B0604020202020204" pitchFamily="34" charset="0"/>
            </a:endParaRPr>
          </a:p>
        </p:txBody>
      </p:sp>
      <p:pic>
        <p:nvPicPr>
          <p:cNvPr id="5" name="図 4">
            <a:extLst>
              <a:ext uri="{FF2B5EF4-FFF2-40B4-BE49-F238E27FC236}">
                <a16:creationId xmlns:a16="http://schemas.microsoft.com/office/drawing/2014/main" id="{427305B2-EA4B-7D1F-9651-A777A86951DA}"/>
              </a:ext>
            </a:extLst>
          </p:cNvPr>
          <p:cNvPicPr>
            <a:picLocks noChangeAspect="1"/>
          </p:cNvPicPr>
          <p:nvPr/>
        </p:nvPicPr>
        <p:blipFill>
          <a:blip r:embed="rId5">
            <a:clrChange>
              <a:clrFrom>
                <a:srgbClr val="FFFFFF"/>
              </a:clrFrom>
              <a:clrTo>
                <a:srgbClr val="FFFFFF">
                  <a:alpha val="0"/>
                </a:srgbClr>
              </a:clrTo>
            </a:clrChange>
          </a:blip>
          <a:srcRect b="9159"/>
          <a:stretch>
            <a:fillRect/>
          </a:stretch>
        </p:blipFill>
        <p:spPr>
          <a:xfrm>
            <a:off x="349002" y="2875049"/>
            <a:ext cx="878804" cy="829015"/>
          </a:xfrm>
          <a:prstGeom prst="rect">
            <a:avLst/>
          </a:prstGeom>
        </p:spPr>
      </p:pic>
    </p:spTree>
    <p:extLst>
      <p:ext uri="{BB962C8B-B14F-4D97-AF65-F5344CB8AC3E}">
        <p14:creationId xmlns:p14="http://schemas.microsoft.com/office/powerpoint/2010/main" val="18740606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E4932C-66BA-583A-52E1-C0B39123B37B}"/>
            </a:ext>
          </a:extLst>
        </p:cNvPr>
        <p:cNvGrpSpPr/>
        <p:nvPr/>
      </p:nvGrpSpPr>
      <p:grpSpPr>
        <a:xfrm>
          <a:off x="0" y="0"/>
          <a:ext cx="0" cy="0"/>
          <a:chOff x="0" y="0"/>
          <a:chExt cx="0" cy="0"/>
        </a:xfrm>
      </p:grpSpPr>
      <p:sp>
        <p:nvSpPr>
          <p:cNvPr id="4" name="正方形/長方形 3">
            <a:extLst>
              <a:ext uri="{FF2B5EF4-FFF2-40B4-BE49-F238E27FC236}">
                <a16:creationId xmlns:a16="http://schemas.microsoft.com/office/drawing/2014/main" id="{5FCEB4A5-47FA-001E-1963-1AFF5CD297D1}"/>
              </a:ext>
            </a:extLst>
          </p:cNvPr>
          <p:cNvSpPr/>
          <p:nvPr/>
        </p:nvSpPr>
        <p:spPr>
          <a:xfrm>
            <a:off x="0" y="0"/>
            <a:ext cx="12192000" cy="795307"/>
          </a:xfrm>
          <a:prstGeom prst="rect">
            <a:avLst/>
          </a:prstGeom>
          <a:solidFill>
            <a:srgbClr val="1A3A5C"/>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dirty="0"/>
          </a:p>
        </p:txBody>
      </p:sp>
      <p:sp>
        <p:nvSpPr>
          <p:cNvPr id="2" name="テキスト ボックス 1">
            <a:extLst>
              <a:ext uri="{FF2B5EF4-FFF2-40B4-BE49-F238E27FC236}">
                <a16:creationId xmlns:a16="http://schemas.microsoft.com/office/drawing/2014/main" id="{858EA033-C213-D8B6-E715-F7841ECF24A5}"/>
              </a:ext>
            </a:extLst>
          </p:cNvPr>
          <p:cNvSpPr txBox="1"/>
          <p:nvPr/>
        </p:nvSpPr>
        <p:spPr>
          <a:xfrm>
            <a:off x="0" y="41764"/>
            <a:ext cx="11826530" cy="707886"/>
          </a:xfrm>
          <a:prstGeom prst="rect">
            <a:avLst/>
          </a:prstGeom>
          <a:noFill/>
        </p:spPr>
        <p:txBody>
          <a:bodyPr wrap="square" rtlCol="0">
            <a:spAutoFit/>
          </a:bodyPr>
          <a:lstStyle/>
          <a:p>
            <a:r>
              <a:rPr lang="en-US" altLang="ja-JP" sz="4000" dirty="0">
                <a:solidFill>
                  <a:schemeClr val="bg1"/>
                </a:solidFill>
                <a:latin typeface="Arial" panose="020B0604020202020204" pitchFamily="34" charset="0"/>
                <a:cs typeface="Arial" panose="020B0604020202020204" pitchFamily="34" charset="0"/>
              </a:rPr>
              <a:t>  </a:t>
            </a:r>
            <a:r>
              <a:rPr lang="en-US" altLang="ja-JP" sz="4000" kern="100" dirty="0">
                <a:solidFill>
                  <a:schemeClr val="bg1"/>
                </a:solidFill>
                <a:effectLst/>
                <a:latin typeface="Arial" panose="020B0604020202020204" pitchFamily="34" charset="0"/>
                <a:ea typeface="游明朝" panose="02020400000000000000" pitchFamily="18" charset="-128"/>
                <a:cs typeface="Arial" panose="020B0604020202020204" pitchFamily="34" charset="0"/>
              </a:rPr>
              <a:t>  </a:t>
            </a:r>
            <a:endParaRPr lang="ja-JP" altLang="ja-JP" sz="4000" kern="100" dirty="0">
              <a:solidFill>
                <a:schemeClr val="bg1"/>
              </a:solidFill>
              <a:effectLst/>
              <a:latin typeface="Arial" panose="020B0604020202020204" pitchFamily="34" charset="0"/>
              <a:ea typeface="游明朝" panose="02020400000000000000" pitchFamily="18" charset="-128"/>
              <a:cs typeface="Arial" panose="020B0604020202020204" pitchFamily="34" charset="0"/>
            </a:endParaRPr>
          </a:p>
        </p:txBody>
      </p:sp>
      <p:sp>
        <p:nvSpPr>
          <p:cNvPr id="3" name="テキスト ボックス 2">
            <a:extLst>
              <a:ext uri="{FF2B5EF4-FFF2-40B4-BE49-F238E27FC236}">
                <a16:creationId xmlns:a16="http://schemas.microsoft.com/office/drawing/2014/main" id="{51F9A5FD-A956-69DD-34C8-64D47D48BCED}"/>
              </a:ext>
            </a:extLst>
          </p:cNvPr>
          <p:cNvSpPr txBox="1"/>
          <p:nvPr/>
        </p:nvSpPr>
        <p:spPr>
          <a:xfrm>
            <a:off x="11457287" y="117177"/>
            <a:ext cx="917448" cy="584775"/>
          </a:xfrm>
          <a:prstGeom prst="rect">
            <a:avLst/>
          </a:prstGeom>
          <a:noFill/>
        </p:spPr>
        <p:txBody>
          <a:bodyPr wrap="square" rtlCol="0">
            <a:spAutoFit/>
          </a:bodyPr>
          <a:lstStyle/>
          <a:p>
            <a:r>
              <a:rPr lang="en-US" altLang="ja-JP" sz="3200" dirty="0">
                <a:solidFill>
                  <a:schemeClr val="bg1"/>
                </a:solidFill>
                <a:latin typeface="Arial" panose="020B0604020202020204" pitchFamily="34" charset="0"/>
                <a:cs typeface="Arial" panose="020B0604020202020204" pitchFamily="34" charset="0"/>
              </a:rPr>
              <a:t>25</a:t>
            </a:r>
            <a:endParaRPr kumimoji="1" lang="ja-JP" altLang="en-US" sz="3200" dirty="0">
              <a:solidFill>
                <a:schemeClr val="bg1"/>
              </a:solidFill>
              <a:latin typeface="Arial" panose="020B0604020202020204" pitchFamily="34" charset="0"/>
              <a:cs typeface="Arial" panose="020B0604020202020204" pitchFamily="34" charset="0"/>
            </a:endParaRPr>
          </a:p>
        </p:txBody>
      </p:sp>
      <p:sp>
        <p:nvSpPr>
          <p:cNvPr id="11" name="テキスト ボックス 10">
            <a:extLst>
              <a:ext uri="{FF2B5EF4-FFF2-40B4-BE49-F238E27FC236}">
                <a16:creationId xmlns:a16="http://schemas.microsoft.com/office/drawing/2014/main" id="{13A3ECF6-B295-2E79-AC83-8DA23A5E0C22}"/>
              </a:ext>
            </a:extLst>
          </p:cNvPr>
          <p:cNvSpPr txBox="1"/>
          <p:nvPr/>
        </p:nvSpPr>
        <p:spPr>
          <a:xfrm>
            <a:off x="4728972" y="10109216"/>
            <a:ext cx="5175504" cy="369332"/>
          </a:xfrm>
          <a:prstGeom prst="rect">
            <a:avLst/>
          </a:prstGeom>
          <a:noFill/>
        </p:spPr>
        <p:txBody>
          <a:bodyPr wrap="square" rtlCol="0">
            <a:spAutoFit/>
          </a:bodyPr>
          <a:lstStyle/>
          <a:p>
            <a:endParaRPr kumimoji="1" lang="ja-JP" altLang="en-US" dirty="0"/>
          </a:p>
        </p:txBody>
      </p:sp>
      <p:sp>
        <p:nvSpPr>
          <p:cNvPr id="13" name="テキスト ボックス 12">
            <a:extLst>
              <a:ext uri="{FF2B5EF4-FFF2-40B4-BE49-F238E27FC236}">
                <a16:creationId xmlns:a16="http://schemas.microsoft.com/office/drawing/2014/main" id="{D4130E3D-0DAB-6DCF-DEA4-4E9A7C7D4599}"/>
              </a:ext>
            </a:extLst>
          </p:cNvPr>
          <p:cNvSpPr txBox="1"/>
          <p:nvPr/>
        </p:nvSpPr>
        <p:spPr>
          <a:xfrm>
            <a:off x="580453" y="1129986"/>
            <a:ext cx="11510963" cy="1077218"/>
          </a:xfrm>
          <a:prstGeom prst="rect">
            <a:avLst/>
          </a:prstGeom>
          <a:noFill/>
        </p:spPr>
        <p:txBody>
          <a:bodyPr wrap="square">
            <a:spAutoFit/>
          </a:bodyPr>
          <a:lstStyle/>
          <a:p>
            <a:r>
              <a:rPr lang="en-US" altLang="ja-JP" sz="3200" b="1" dirty="0">
                <a:latin typeface="Arial" panose="020B0604020202020204" pitchFamily="34" charset="0"/>
                <a:cs typeface="Arial" panose="020B0604020202020204" pitchFamily="34" charset="0"/>
              </a:rPr>
              <a:t>In the Japanese textile industry, effective decarbonization </a:t>
            </a:r>
            <a:r>
              <a:rPr lang="en-US" altLang="ja-JP" sz="3200" b="1" dirty="0">
                <a:solidFill>
                  <a:srgbClr val="C00000"/>
                </a:solidFill>
                <a:latin typeface="Arial" panose="020B0604020202020204" pitchFamily="34" charset="0"/>
                <a:cs typeface="Arial" panose="020B0604020202020204" pitchFamily="34" charset="0"/>
              </a:rPr>
              <a:t>relies on retaining upstream processes within Japan</a:t>
            </a:r>
            <a:r>
              <a:rPr lang="en-US" altLang="ja-JP" sz="3200" b="1" dirty="0">
                <a:latin typeface="Arial" panose="020B0604020202020204" pitchFamily="34" charset="0"/>
                <a:cs typeface="Arial" panose="020B0604020202020204" pitchFamily="34" charset="0"/>
              </a:rPr>
              <a:t>.</a:t>
            </a:r>
            <a:endParaRPr lang="ja-JP" altLang="en-US" sz="3200" b="1" dirty="0">
              <a:latin typeface="Arial" panose="020B0604020202020204" pitchFamily="34" charset="0"/>
              <a:cs typeface="Arial" panose="020B0604020202020204" pitchFamily="34" charset="0"/>
            </a:endParaRPr>
          </a:p>
        </p:txBody>
      </p:sp>
      <p:sp>
        <p:nvSpPr>
          <p:cNvPr id="22" name="正方形/長方形 21">
            <a:extLst>
              <a:ext uri="{FF2B5EF4-FFF2-40B4-BE49-F238E27FC236}">
                <a16:creationId xmlns:a16="http://schemas.microsoft.com/office/drawing/2014/main" id="{F860B12B-3589-7B29-843A-A40FB062A8F0}"/>
              </a:ext>
            </a:extLst>
          </p:cNvPr>
          <p:cNvSpPr/>
          <p:nvPr/>
        </p:nvSpPr>
        <p:spPr>
          <a:xfrm>
            <a:off x="2387890" y="3220013"/>
            <a:ext cx="8750010" cy="1727200"/>
          </a:xfrm>
          <a:prstGeom prst="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a:extLst>
              <a:ext uri="{FF2B5EF4-FFF2-40B4-BE49-F238E27FC236}">
                <a16:creationId xmlns:a16="http://schemas.microsoft.com/office/drawing/2014/main" id="{85BB13D2-F240-D6CB-3D0E-65C5F3DC1D44}"/>
              </a:ext>
            </a:extLst>
          </p:cNvPr>
          <p:cNvSpPr/>
          <p:nvPr/>
        </p:nvSpPr>
        <p:spPr>
          <a:xfrm>
            <a:off x="2387890" y="5653271"/>
            <a:ext cx="8750010" cy="1027433"/>
          </a:xfrm>
          <a:prstGeom prst="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5" name="Picture 2" descr="疑問に思う人イラスト／無料イラスト/フリー素材なら「イラストAC」">
            <a:extLst>
              <a:ext uri="{FF2B5EF4-FFF2-40B4-BE49-F238E27FC236}">
                <a16:creationId xmlns:a16="http://schemas.microsoft.com/office/drawing/2014/main" id="{3B0F3E0F-BF5D-3F71-C605-F3B3895913B8}"/>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50000"/>
          <a:stretch>
            <a:fillRect/>
          </a:stretch>
        </p:blipFill>
        <p:spPr bwMode="auto">
          <a:xfrm>
            <a:off x="746025" y="3412623"/>
            <a:ext cx="1425676" cy="1602412"/>
          </a:xfrm>
          <a:prstGeom prst="rect">
            <a:avLst/>
          </a:prstGeom>
          <a:noFill/>
          <a:extLst>
            <a:ext uri="{909E8E84-426E-40DD-AFC4-6F175D3DCCD1}">
              <a14:hiddenFill xmlns:a14="http://schemas.microsoft.com/office/drawing/2010/main">
                <a:solidFill>
                  <a:srgbClr val="FFFFFF"/>
                </a:solidFill>
              </a14:hiddenFill>
            </a:ext>
          </a:extLst>
        </p:spPr>
      </p:pic>
      <p:sp>
        <p:nvSpPr>
          <p:cNvPr id="26" name="思考の吹き出し: 雲形 25">
            <a:extLst>
              <a:ext uri="{FF2B5EF4-FFF2-40B4-BE49-F238E27FC236}">
                <a16:creationId xmlns:a16="http://schemas.microsoft.com/office/drawing/2014/main" id="{C9D757E1-640F-CACB-74C4-0D88798DBC6D}"/>
              </a:ext>
            </a:extLst>
          </p:cNvPr>
          <p:cNvSpPr/>
          <p:nvPr/>
        </p:nvSpPr>
        <p:spPr>
          <a:xfrm>
            <a:off x="51226" y="2811185"/>
            <a:ext cx="1474357" cy="1062315"/>
          </a:xfrm>
          <a:prstGeom prst="cloudCallout">
            <a:avLst>
              <a:gd name="adj1" fmla="val 13351"/>
              <a:gd name="adj2" fmla="val 68032"/>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8" name="Picture 2" descr="疑問に思う人イラスト／無料イラスト/フリー素材なら「イラストAC」">
            <a:extLst>
              <a:ext uri="{FF2B5EF4-FFF2-40B4-BE49-F238E27FC236}">
                <a16:creationId xmlns:a16="http://schemas.microsoft.com/office/drawing/2014/main" id="{7B934F78-FA2C-0473-B380-39FE995267FE}"/>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50000"/>
          <a:stretch>
            <a:fillRect/>
          </a:stretch>
        </p:blipFill>
        <p:spPr bwMode="auto">
          <a:xfrm>
            <a:off x="746025" y="5288301"/>
            <a:ext cx="1425676" cy="1602412"/>
          </a:xfrm>
          <a:prstGeom prst="rect">
            <a:avLst/>
          </a:prstGeom>
          <a:noFill/>
          <a:extLst>
            <a:ext uri="{909E8E84-426E-40DD-AFC4-6F175D3DCCD1}">
              <a14:hiddenFill xmlns:a14="http://schemas.microsoft.com/office/drawing/2010/main">
                <a:solidFill>
                  <a:srgbClr val="FFFFFF"/>
                </a:solidFill>
              </a14:hiddenFill>
            </a:ext>
          </a:extLst>
        </p:spPr>
      </p:pic>
      <p:sp>
        <p:nvSpPr>
          <p:cNvPr id="29" name="思考の吹き出し: 雲形 28">
            <a:extLst>
              <a:ext uri="{FF2B5EF4-FFF2-40B4-BE49-F238E27FC236}">
                <a16:creationId xmlns:a16="http://schemas.microsoft.com/office/drawing/2014/main" id="{17E928FC-5DDF-7A19-B67E-213F6D45BE69}"/>
              </a:ext>
            </a:extLst>
          </p:cNvPr>
          <p:cNvSpPr/>
          <p:nvPr/>
        </p:nvSpPr>
        <p:spPr>
          <a:xfrm>
            <a:off x="51226" y="5145780"/>
            <a:ext cx="1425676" cy="943727"/>
          </a:xfrm>
          <a:prstGeom prst="cloudCallout">
            <a:avLst>
              <a:gd name="adj1" fmla="val 13351"/>
              <a:gd name="adj2" fmla="val 68032"/>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30" name="図 29">
            <a:extLst>
              <a:ext uri="{FF2B5EF4-FFF2-40B4-BE49-F238E27FC236}">
                <a16:creationId xmlns:a16="http://schemas.microsoft.com/office/drawing/2014/main" id="{DFAA693D-C456-75F6-D1D0-E352D74E16AD}"/>
              </a:ext>
            </a:extLst>
          </p:cNvPr>
          <p:cNvPicPr>
            <a:picLocks noChangeAspect="1"/>
          </p:cNvPicPr>
          <p:nvPr/>
        </p:nvPicPr>
        <p:blipFill>
          <a:blip r:embed="rId4"/>
          <a:srcRect l="9618" t="11882" r="9714" b="9631"/>
          <a:stretch>
            <a:fillRect/>
          </a:stretch>
        </p:blipFill>
        <p:spPr>
          <a:xfrm>
            <a:off x="402750" y="5311352"/>
            <a:ext cx="722629" cy="683840"/>
          </a:xfrm>
          <a:prstGeom prst="rect">
            <a:avLst/>
          </a:prstGeom>
        </p:spPr>
      </p:pic>
      <p:sp>
        <p:nvSpPr>
          <p:cNvPr id="7" name="テキスト ボックス 6">
            <a:extLst>
              <a:ext uri="{FF2B5EF4-FFF2-40B4-BE49-F238E27FC236}">
                <a16:creationId xmlns:a16="http://schemas.microsoft.com/office/drawing/2014/main" id="{CEA4230C-B5F5-6877-953B-34FC55BDD88C}"/>
              </a:ext>
            </a:extLst>
          </p:cNvPr>
          <p:cNvSpPr txBox="1"/>
          <p:nvPr/>
        </p:nvSpPr>
        <p:spPr>
          <a:xfrm>
            <a:off x="2514976" y="5749094"/>
            <a:ext cx="8930999" cy="830997"/>
          </a:xfrm>
          <a:prstGeom prst="rect">
            <a:avLst/>
          </a:prstGeom>
          <a:noFill/>
        </p:spPr>
        <p:txBody>
          <a:bodyPr wrap="square">
            <a:spAutoFit/>
          </a:bodyPr>
          <a:lstStyle/>
          <a:p>
            <a:r>
              <a:rPr lang="en-US" altLang="ja-JP" sz="2400" b="1" dirty="0">
                <a:latin typeface="Arial" panose="020B0604020202020204" pitchFamily="34" charset="0"/>
                <a:cs typeface="Arial" panose="020B0604020202020204" pitchFamily="34" charset="0"/>
              </a:rPr>
              <a:t>Policy </a:t>
            </a:r>
            <a:r>
              <a:rPr lang="en-US" altLang="ja-JP" sz="2400" b="1" dirty="0">
                <a:solidFill>
                  <a:srgbClr val="C00000"/>
                </a:solidFill>
                <a:latin typeface="Arial" panose="020B0604020202020204" pitchFamily="34" charset="0"/>
                <a:cs typeface="Arial" panose="020B0604020202020204" pitchFamily="34" charset="0"/>
              </a:rPr>
              <a:t>support for domestic textile SMEs</a:t>
            </a:r>
            <a:r>
              <a:rPr lang="en-US" altLang="ja-JP" sz="2400" b="1" dirty="0">
                <a:latin typeface="Arial" panose="020B0604020202020204" pitchFamily="34" charset="0"/>
                <a:cs typeface="Arial" panose="020B0604020202020204" pitchFamily="34" charset="0"/>
              </a:rPr>
              <a:t> to sustain operations and prevent closures or overseas relocation.</a:t>
            </a:r>
            <a:endParaRPr lang="ja-JP" altLang="en-US" sz="2400" b="1" dirty="0">
              <a:latin typeface="Arial" panose="020B0604020202020204" pitchFamily="34" charset="0"/>
              <a:cs typeface="Arial" panose="020B0604020202020204" pitchFamily="34" charset="0"/>
            </a:endParaRPr>
          </a:p>
        </p:txBody>
      </p:sp>
      <p:sp>
        <p:nvSpPr>
          <p:cNvPr id="6" name="テキスト ボックス 5">
            <a:extLst>
              <a:ext uri="{FF2B5EF4-FFF2-40B4-BE49-F238E27FC236}">
                <a16:creationId xmlns:a16="http://schemas.microsoft.com/office/drawing/2014/main" id="{BFED1EE9-5AE3-B38F-0A3B-68BDC9A52D91}"/>
              </a:ext>
            </a:extLst>
          </p:cNvPr>
          <p:cNvSpPr txBox="1"/>
          <p:nvPr/>
        </p:nvSpPr>
        <p:spPr>
          <a:xfrm>
            <a:off x="2514976" y="3290499"/>
            <a:ext cx="8839113" cy="1846659"/>
          </a:xfrm>
          <a:prstGeom prst="rect">
            <a:avLst/>
          </a:prstGeom>
          <a:noFill/>
        </p:spPr>
        <p:txBody>
          <a:bodyPr wrap="square" rtlCol="0">
            <a:spAutoFit/>
          </a:bodyPr>
          <a:lstStyle/>
          <a:p>
            <a:r>
              <a:rPr kumimoji="1" lang="en-US" altLang="ja-JP" sz="2400" b="1" dirty="0">
                <a:latin typeface="Arial" panose="020B0604020202020204" pitchFamily="34" charset="0"/>
                <a:cs typeface="Arial" panose="020B0604020202020204" pitchFamily="34" charset="0"/>
              </a:rPr>
              <a:t>To effectively reduce global CO</a:t>
            </a:r>
            <a:r>
              <a:rPr lang="en-US" altLang="ja-JP" sz="2400" b="1" baseline="-25000" dirty="0">
                <a:latin typeface="Arial" panose="020B0604020202020204" pitchFamily="34" charset="0"/>
                <a:cs typeface="Arial" panose="020B0604020202020204" pitchFamily="34" charset="0"/>
              </a:rPr>
              <a:t>2</a:t>
            </a:r>
            <a:r>
              <a:rPr kumimoji="1" lang="en-US" altLang="ja-JP" sz="2400" b="1" dirty="0">
                <a:latin typeface="Arial" panose="020B0604020202020204" pitchFamily="34" charset="0"/>
                <a:cs typeface="Arial" panose="020B0604020202020204" pitchFamily="34" charset="0"/>
              </a:rPr>
              <a:t> emissions induced by Japanese textile demand, it is essential to </a:t>
            </a:r>
            <a:r>
              <a:rPr kumimoji="1" lang="en-US" altLang="ja-JP" sz="2400" b="1" dirty="0">
                <a:solidFill>
                  <a:srgbClr val="C00000"/>
                </a:solidFill>
                <a:latin typeface="Arial" panose="020B0604020202020204" pitchFamily="34" charset="0"/>
                <a:cs typeface="Arial" panose="020B0604020202020204" pitchFamily="34" charset="0"/>
              </a:rPr>
              <a:t>retain energy-intensive upstream processes</a:t>
            </a:r>
            <a:r>
              <a:rPr kumimoji="1" lang="en-US" altLang="ja-JP" sz="2400" b="1" dirty="0">
                <a:latin typeface="Arial" panose="020B0604020202020204" pitchFamily="34" charset="0"/>
                <a:cs typeface="Arial" panose="020B0604020202020204" pitchFamily="34" charset="0"/>
              </a:rPr>
              <a:t>—such as dyeing, spinning, and material production—within Japan. </a:t>
            </a:r>
          </a:p>
          <a:p>
            <a:endParaRPr kumimoji="1" lang="ja-JP" altLang="en-US" dirty="0"/>
          </a:p>
        </p:txBody>
      </p:sp>
      <p:pic>
        <p:nvPicPr>
          <p:cNvPr id="5" name="図 4">
            <a:extLst>
              <a:ext uri="{FF2B5EF4-FFF2-40B4-BE49-F238E27FC236}">
                <a16:creationId xmlns:a16="http://schemas.microsoft.com/office/drawing/2014/main" id="{F0B55096-8356-242A-3DD8-D20690C9AF99}"/>
              </a:ext>
            </a:extLst>
          </p:cNvPr>
          <p:cNvPicPr>
            <a:picLocks noChangeAspect="1"/>
          </p:cNvPicPr>
          <p:nvPr/>
        </p:nvPicPr>
        <p:blipFill>
          <a:blip r:embed="rId5">
            <a:clrChange>
              <a:clrFrom>
                <a:srgbClr val="FFFFFF"/>
              </a:clrFrom>
              <a:clrTo>
                <a:srgbClr val="FFFFFF">
                  <a:alpha val="0"/>
                </a:srgbClr>
              </a:clrTo>
            </a:clrChange>
          </a:blip>
          <a:srcRect b="9159"/>
          <a:stretch>
            <a:fillRect/>
          </a:stretch>
        </p:blipFill>
        <p:spPr>
          <a:xfrm>
            <a:off x="349002" y="2875049"/>
            <a:ext cx="878804" cy="829015"/>
          </a:xfrm>
          <a:prstGeom prst="rect">
            <a:avLst/>
          </a:prstGeom>
        </p:spPr>
      </p:pic>
      <p:sp>
        <p:nvSpPr>
          <p:cNvPr id="15" name="テキスト ボックス 14">
            <a:extLst>
              <a:ext uri="{FF2B5EF4-FFF2-40B4-BE49-F238E27FC236}">
                <a16:creationId xmlns:a16="http://schemas.microsoft.com/office/drawing/2014/main" id="{99EA97CE-1F7F-15F4-5140-A6092FC9D045}"/>
              </a:ext>
            </a:extLst>
          </p:cNvPr>
          <p:cNvSpPr txBox="1"/>
          <p:nvPr/>
        </p:nvSpPr>
        <p:spPr>
          <a:xfrm>
            <a:off x="349002" y="77704"/>
            <a:ext cx="11477528" cy="707886"/>
          </a:xfrm>
          <a:prstGeom prst="rect">
            <a:avLst/>
          </a:prstGeom>
          <a:noFill/>
        </p:spPr>
        <p:txBody>
          <a:bodyPr wrap="square">
            <a:spAutoFit/>
          </a:bodyPr>
          <a:lstStyle/>
          <a:p>
            <a:r>
              <a:rPr kumimoji="1" lang="en-US" altLang="ja-JP" sz="4000" b="0" i="0" u="none" strike="noStrike" kern="1200" cap="none" spc="0" normalizeH="0" baseline="0" noProof="0" dirty="0">
                <a:ln>
                  <a:noFill/>
                </a:ln>
                <a:solidFill>
                  <a:prstClr val="white"/>
                </a:solidFill>
                <a:effectLst/>
                <a:uLnTx/>
                <a:uFillTx/>
                <a:latin typeface="Arial" panose="020B0604020202020204" pitchFamily="34" charset="0"/>
                <a:ea typeface="游ゴシック" panose="020B0400000000000000" pitchFamily="50" charset="-128"/>
                <a:cs typeface="Arial" panose="020B0604020202020204" pitchFamily="34" charset="0"/>
              </a:rPr>
              <a:t>Conclusions</a:t>
            </a:r>
            <a:r>
              <a:rPr kumimoji="1" lang="ja-JP" altLang="en-US" sz="4000" b="0" i="0" u="none" strike="noStrike" kern="100" cap="none" spc="0" normalizeH="0" baseline="0" dirty="0">
                <a:ln>
                  <a:noFill/>
                </a:ln>
                <a:solidFill>
                  <a:prstClr val="white"/>
                </a:solidFill>
                <a:effectLst/>
                <a:uLnTx/>
                <a:uFillTx/>
                <a:latin typeface="Arial" panose="020B0604020202020204" pitchFamily="34" charset="0"/>
                <a:ea typeface="游明朝" panose="02020400000000000000" pitchFamily="18" charset="-128"/>
                <a:cs typeface="Arial" panose="020B0604020202020204" pitchFamily="34" charset="0"/>
              </a:rPr>
              <a:t>　</a:t>
            </a:r>
            <a:r>
              <a:rPr kumimoji="1" lang="en-US" altLang="ja-JP" sz="4000" b="0" i="0" u="none" strike="noStrike" kern="100" cap="none" spc="0" normalizeH="0" baseline="0" noProof="0" dirty="0">
                <a:ln>
                  <a:noFill/>
                </a:ln>
                <a:solidFill>
                  <a:schemeClr val="bg1"/>
                </a:solidFill>
                <a:effectLst/>
                <a:uLnTx/>
                <a:uFillTx/>
                <a:latin typeface="Arial" panose="020B0604020202020204" pitchFamily="34" charset="0"/>
                <a:ea typeface="游明朝" panose="02020400000000000000" pitchFamily="18" charset="-128"/>
                <a:cs typeface="Arial" panose="020B0604020202020204" pitchFamily="34" charset="0"/>
              </a:rPr>
              <a:t>―</a:t>
            </a:r>
            <a:r>
              <a:rPr lang="ja-JP" altLang="ja-JP" sz="4000" dirty="0">
                <a:solidFill>
                  <a:schemeClr val="bg1"/>
                </a:solidFill>
                <a:latin typeface="Arial" panose="020B0604020202020204" pitchFamily="34" charset="0"/>
                <a:cs typeface="Arial" panose="020B0604020202020204" pitchFamily="34" charset="0"/>
              </a:rPr>
              <a:t> Upstream Processes </a:t>
            </a:r>
            <a:r>
              <a:rPr kumimoji="1" lang="en-US" altLang="ja-JP" sz="4000" b="0" i="0" u="none" strike="noStrike" kern="1200" cap="none" spc="0" normalizeH="0" baseline="0" noProof="0" dirty="0">
                <a:ln>
                  <a:noFill/>
                </a:ln>
                <a:solidFill>
                  <a:prstClr val="white"/>
                </a:solidFill>
                <a:effectLst/>
                <a:uLnTx/>
                <a:uFillTx/>
                <a:latin typeface="Arial" panose="020B0604020202020204" pitchFamily="34" charset="0"/>
                <a:ea typeface="游ゴシック" panose="020B0400000000000000" pitchFamily="50" charset="-128"/>
                <a:cs typeface="Arial" panose="020B0604020202020204" pitchFamily="34" charset="0"/>
              </a:rPr>
              <a:t>―</a:t>
            </a:r>
            <a:r>
              <a:rPr kumimoji="1" lang="en-US" altLang="ja-JP" sz="4000" b="0" i="0" u="none" strike="noStrike" kern="100" cap="none" spc="0" normalizeH="0" baseline="0" noProof="0" dirty="0">
                <a:ln>
                  <a:noFill/>
                </a:ln>
                <a:solidFill>
                  <a:prstClr val="white"/>
                </a:solidFill>
                <a:effectLst/>
                <a:uLnTx/>
                <a:uFillTx/>
                <a:latin typeface="Arial" panose="020B0604020202020204" pitchFamily="34" charset="0"/>
                <a:ea typeface="游明朝" panose="02020400000000000000" pitchFamily="18" charset="-128"/>
                <a:cs typeface="Arial" panose="020B0604020202020204" pitchFamily="34" charset="0"/>
              </a:rPr>
              <a:t> </a:t>
            </a:r>
            <a:endParaRPr lang="ja-JP" altLang="en-US" dirty="0"/>
          </a:p>
        </p:txBody>
      </p:sp>
    </p:spTree>
    <p:extLst>
      <p:ext uri="{BB962C8B-B14F-4D97-AF65-F5344CB8AC3E}">
        <p14:creationId xmlns:p14="http://schemas.microsoft.com/office/powerpoint/2010/main" val="28569636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791AE1-5999-351B-F47B-A386A04C1F22}"/>
            </a:ext>
          </a:extLst>
        </p:cNvPr>
        <p:cNvGrpSpPr/>
        <p:nvPr/>
      </p:nvGrpSpPr>
      <p:grpSpPr>
        <a:xfrm>
          <a:off x="0" y="0"/>
          <a:ext cx="0" cy="0"/>
          <a:chOff x="0" y="0"/>
          <a:chExt cx="0" cy="0"/>
        </a:xfrm>
      </p:grpSpPr>
      <p:sp>
        <p:nvSpPr>
          <p:cNvPr id="4" name="正方形/長方形 3">
            <a:extLst>
              <a:ext uri="{FF2B5EF4-FFF2-40B4-BE49-F238E27FC236}">
                <a16:creationId xmlns:a16="http://schemas.microsoft.com/office/drawing/2014/main" id="{FFAD2416-70B4-E195-AEDB-85419D7EFE94}"/>
              </a:ext>
            </a:extLst>
          </p:cNvPr>
          <p:cNvSpPr/>
          <p:nvPr/>
        </p:nvSpPr>
        <p:spPr>
          <a:xfrm>
            <a:off x="0" y="0"/>
            <a:ext cx="12192000" cy="795307"/>
          </a:xfrm>
          <a:prstGeom prst="rect">
            <a:avLst/>
          </a:prstGeom>
          <a:solidFill>
            <a:srgbClr val="1A3A5C"/>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dirty="0"/>
          </a:p>
        </p:txBody>
      </p:sp>
      <p:sp>
        <p:nvSpPr>
          <p:cNvPr id="2" name="テキスト ボックス 1">
            <a:extLst>
              <a:ext uri="{FF2B5EF4-FFF2-40B4-BE49-F238E27FC236}">
                <a16:creationId xmlns:a16="http://schemas.microsoft.com/office/drawing/2014/main" id="{FB96F600-0278-5CEE-DC7B-90DFF1E9F240}"/>
              </a:ext>
            </a:extLst>
          </p:cNvPr>
          <p:cNvSpPr txBox="1"/>
          <p:nvPr/>
        </p:nvSpPr>
        <p:spPr>
          <a:xfrm>
            <a:off x="111470" y="39770"/>
            <a:ext cx="10451592" cy="1323439"/>
          </a:xfrm>
          <a:prstGeom prst="rect">
            <a:avLst/>
          </a:prstGeom>
          <a:noFill/>
        </p:spPr>
        <p:txBody>
          <a:bodyPr wrap="square" rtlCol="0">
            <a:spAutoFit/>
          </a:bodyPr>
          <a:lstStyle/>
          <a:p>
            <a:r>
              <a:rPr lang="en-US" altLang="ja-JP" sz="4000" dirty="0">
                <a:solidFill>
                  <a:schemeClr val="bg1"/>
                </a:solidFill>
                <a:latin typeface="Arial" panose="020B0604020202020204" pitchFamily="34" charset="0"/>
                <a:cs typeface="Arial" panose="020B0604020202020204" pitchFamily="34" charset="0"/>
              </a:rPr>
              <a:t> </a:t>
            </a:r>
            <a:r>
              <a:rPr lang="en-US" altLang="ja-JP" sz="4000" kern="100" dirty="0">
                <a:solidFill>
                  <a:schemeClr val="bg1"/>
                </a:solidFill>
                <a:latin typeface="Arial" panose="020B0604020202020204" pitchFamily="34" charset="0"/>
                <a:ea typeface="游明朝" panose="02020400000000000000" pitchFamily="18" charset="-128"/>
                <a:cs typeface="Arial" panose="020B0604020202020204" pitchFamily="34" charset="0"/>
              </a:rPr>
              <a:t>Agenda</a:t>
            </a:r>
            <a:r>
              <a:rPr lang="en-US" altLang="ja-JP" sz="4000" kern="100" dirty="0">
                <a:solidFill>
                  <a:schemeClr val="bg1"/>
                </a:solidFill>
                <a:effectLst/>
                <a:latin typeface="Arial" panose="020B0604020202020204" pitchFamily="34" charset="0"/>
                <a:ea typeface="游明朝" panose="02020400000000000000" pitchFamily="18" charset="-128"/>
                <a:cs typeface="Arial" panose="020B0604020202020204" pitchFamily="34" charset="0"/>
              </a:rPr>
              <a:t> </a:t>
            </a:r>
            <a:endParaRPr lang="ja-JP" altLang="ja-JP" sz="3600" kern="100" dirty="0">
              <a:solidFill>
                <a:schemeClr val="bg1"/>
              </a:solidFill>
              <a:effectLst/>
              <a:latin typeface="Arial" panose="020B0604020202020204" pitchFamily="34" charset="0"/>
              <a:ea typeface="游明朝" panose="02020400000000000000" pitchFamily="18" charset="-128"/>
              <a:cs typeface="Arial" panose="020B0604020202020204" pitchFamily="34" charset="0"/>
            </a:endParaRPr>
          </a:p>
          <a:p>
            <a:endParaRPr kumimoji="1" lang="ja-JP" altLang="en-US" sz="4000" dirty="0">
              <a:latin typeface="Times New Roman" panose="02020603050405020304" pitchFamily="18" charset="0"/>
              <a:cs typeface="Times New Roman" panose="02020603050405020304" pitchFamily="18" charset="0"/>
            </a:endParaRPr>
          </a:p>
        </p:txBody>
      </p:sp>
      <p:sp>
        <p:nvSpPr>
          <p:cNvPr id="3" name="テキスト ボックス 2">
            <a:extLst>
              <a:ext uri="{FF2B5EF4-FFF2-40B4-BE49-F238E27FC236}">
                <a16:creationId xmlns:a16="http://schemas.microsoft.com/office/drawing/2014/main" id="{894547DC-B713-7BF0-3686-0D4B41423EBD}"/>
              </a:ext>
            </a:extLst>
          </p:cNvPr>
          <p:cNvSpPr txBox="1"/>
          <p:nvPr/>
        </p:nvSpPr>
        <p:spPr>
          <a:xfrm>
            <a:off x="11632692" y="105264"/>
            <a:ext cx="917448" cy="584775"/>
          </a:xfrm>
          <a:prstGeom prst="rect">
            <a:avLst/>
          </a:prstGeom>
          <a:noFill/>
        </p:spPr>
        <p:txBody>
          <a:bodyPr wrap="square" rtlCol="0">
            <a:spAutoFit/>
          </a:bodyPr>
          <a:lstStyle/>
          <a:p>
            <a:r>
              <a:rPr kumimoji="1" lang="en-US" altLang="ja-JP" sz="3200" dirty="0">
                <a:solidFill>
                  <a:schemeClr val="bg1"/>
                </a:solidFill>
                <a:latin typeface="Arial" panose="020B0604020202020204" pitchFamily="34" charset="0"/>
                <a:cs typeface="Arial" panose="020B0604020202020204" pitchFamily="34" charset="0"/>
              </a:rPr>
              <a:t>1</a:t>
            </a:r>
            <a:endParaRPr kumimoji="1" lang="ja-JP" altLang="en-US" sz="3200" dirty="0">
              <a:solidFill>
                <a:schemeClr val="bg1"/>
              </a:solidFill>
              <a:latin typeface="Arial" panose="020B0604020202020204" pitchFamily="34" charset="0"/>
              <a:cs typeface="Arial" panose="020B0604020202020204" pitchFamily="34" charset="0"/>
            </a:endParaRPr>
          </a:p>
        </p:txBody>
      </p:sp>
      <p:sp>
        <p:nvSpPr>
          <p:cNvPr id="11" name="テキスト ボックス 10">
            <a:extLst>
              <a:ext uri="{FF2B5EF4-FFF2-40B4-BE49-F238E27FC236}">
                <a16:creationId xmlns:a16="http://schemas.microsoft.com/office/drawing/2014/main" id="{99D6CD83-D180-B642-2421-491D2548A4DD}"/>
              </a:ext>
            </a:extLst>
          </p:cNvPr>
          <p:cNvSpPr txBox="1"/>
          <p:nvPr/>
        </p:nvSpPr>
        <p:spPr>
          <a:xfrm>
            <a:off x="4728972" y="10109216"/>
            <a:ext cx="5175504" cy="369332"/>
          </a:xfrm>
          <a:prstGeom prst="rect">
            <a:avLst/>
          </a:prstGeom>
          <a:noFill/>
        </p:spPr>
        <p:txBody>
          <a:bodyPr wrap="square" rtlCol="0">
            <a:spAutoFit/>
          </a:bodyPr>
          <a:lstStyle/>
          <a:p>
            <a:endParaRPr kumimoji="1" lang="ja-JP" altLang="en-US" dirty="0"/>
          </a:p>
        </p:txBody>
      </p:sp>
      <p:grpSp>
        <p:nvGrpSpPr>
          <p:cNvPr id="83" name="グループ化 82">
            <a:extLst>
              <a:ext uri="{FF2B5EF4-FFF2-40B4-BE49-F238E27FC236}">
                <a16:creationId xmlns:a16="http://schemas.microsoft.com/office/drawing/2014/main" id="{CD1D45CE-F0E6-7F6C-F100-4A172DBC6CD8}"/>
              </a:ext>
            </a:extLst>
          </p:cNvPr>
          <p:cNvGrpSpPr/>
          <p:nvPr/>
        </p:nvGrpSpPr>
        <p:grpSpPr>
          <a:xfrm>
            <a:off x="163444" y="2291160"/>
            <a:ext cx="2697480" cy="2679966"/>
            <a:chOff x="274320" y="1520693"/>
            <a:chExt cx="2697480" cy="2679966"/>
          </a:xfrm>
        </p:grpSpPr>
        <p:grpSp>
          <p:nvGrpSpPr>
            <p:cNvPr id="47" name="グループ化 46">
              <a:extLst>
                <a:ext uri="{FF2B5EF4-FFF2-40B4-BE49-F238E27FC236}">
                  <a16:creationId xmlns:a16="http://schemas.microsoft.com/office/drawing/2014/main" id="{ADF79A8E-CFD1-F712-0D60-E6276A4E5201}"/>
                </a:ext>
              </a:extLst>
            </p:cNvPr>
            <p:cNvGrpSpPr/>
            <p:nvPr/>
          </p:nvGrpSpPr>
          <p:grpSpPr>
            <a:xfrm>
              <a:off x="274320" y="1520693"/>
              <a:ext cx="2697480" cy="2679966"/>
              <a:chOff x="274320" y="1561895"/>
              <a:chExt cx="2697480" cy="2638764"/>
            </a:xfrm>
          </p:grpSpPr>
          <p:sp>
            <p:nvSpPr>
              <p:cNvPr id="36" name="四角形: 角を丸くする 35">
                <a:extLst>
                  <a:ext uri="{FF2B5EF4-FFF2-40B4-BE49-F238E27FC236}">
                    <a16:creationId xmlns:a16="http://schemas.microsoft.com/office/drawing/2014/main" id="{7D97B7EB-723E-F0F6-679A-0DDC45C61A9E}"/>
                  </a:ext>
                </a:extLst>
              </p:cNvPr>
              <p:cNvSpPr/>
              <p:nvPr/>
            </p:nvSpPr>
            <p:spPr>
              <a:xfrm>
                <a:off x="274320" y="1567187"/>
                <a:ext cx="2697480" cy="2633472"/>
              </a:xfrm>
              <a:prstGeom prst="roundRect">
                <a:avLst>
                  <a:gd name="adj" fmla="val 11806"/>
                </a:avLst>
              </a:prstGeom>
              <a:solidFill>
                <a:schemeClr val="bg1"/>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四角形: 角を丸くする 45">
                <a:extLst>
                  <a:ext uri="{FF2B5EF4-FFF2-40B4-BE49-F238E27FC236}">
                    <a16:creationId xmlns:a16="http://schemas.microsoft.com/office/drawing/2014/main" id="{673157EA-F3A6-2B48-E90E-55756BB1FE6B}"/>
                  </a:ext>
                </a:extLst>
              </p:cNvPr>
              <p:cNvSpPr/>
              <p:nvPr/>
            </p:nvSpPr>
            <p:spPr>
              <a:xfrm>
                <a:off x="274320" y="1561895"/>
                <a:ext cx="2697480" cy="658276"/>
              </a:xfrm>
              <a:prstGeom prst="roundRect">
                <a:avLst>
                  <a:gd name="adj" fmla="val 20667"/>
                </a:avLst>
              </a:prstGeom>
              <a:solidFill>
                <a:srgbClr val="2BBFA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34">
                <a:extLst>
                  <a:ext uri="{FF2B5EF4-FFF2-40B4-BE49-F238E27FC236}">
                    <a16:creationId xmlns:a16="http://schemas.microsoft.com/office/drawing/2014/main" id="{8F2854D2-540E-FB45-2C68-545B04475629}"/>
                  </a:ext>
                </a:extLst>
              </p:cNvPr>
              <p:cNvSpPr txBox="1"/>
              <p:nvPr/>
            </p:nvSpPr>
            <p:spPr>
              <a:xfrm>
                <a:off x="438912" y="1610551"/>
                <a:ext cx="2368296" cy="584775"/>
              </a:xfrm>
              <a:prstGeom prst="rect">
                <a:avLst/>
              </a:prstGeom>
              <a:noFill/>
            </p:spPr>
            <p:txBody>
              <a:bodyPr wrap="square" rtlCol="0">
                <a:spAutoFit/>
              </a:bodyPr>
              <a:lstStyle/>
              <a:p>
                <a:r>
                  <a:rPr kumimoji="1" lang="en-US" altLang="ja-JP" sz="3200" dirty="0">
                    <a:latin typeface="Arial" panose="020B0604020202020204" pitchFamily="34" charset="0"/>
                    <a:cs typeface="Arial" panose="020B0604020202020204" pitchFamily="34" charset="0"/>
                  </a:rPr>
                  <a:t>Introduction</a:t>
                </a:r>
                <a:endParaRPr kumimoji="1" lang="ja-JP" altLang="en-US" sz="3200" dirty="0">
                  <a:latin typeface="Arial" panose="020B0604020202020204" pitchFamily="34" charset="0"/>
                  <a:cs typeface="Arial" panose="020B0604020202020204" pitchFamily="34" charset="0"/>
                </a:endParaRPr>
              </a:p>
            </p:txBody>
          </p:sp>
        </p:grpSp>
        <p:pic>
          <p:nvPicPr>
            <p:cNvPr id="39" name="グラフィックス 38" descr="メガホン 単色塗りつぶし">
              <a:extLst>
                <a:ext uri="{FF2B5EF4-FFF2-40B4-BE49-F238E27FC236}">
                  <a16:creationId xmlns:a16="http://schemas.microsoft.com/office/drawing/2014/main" id="{14D68FFC-5517-E270-1FC0-1CDF785C5EF8}"/>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rot="1905480">
              <a:off x="540126" y="2412977"/>
              <a:ext cx="1363538" cy="1363538"/>
            </a:xfrm>
            <a:prstGeom prst="rect">
              <a:avLst/>
            </a:prstGeom>
          </p:spPr>
        </p:pic>
        <p:cxnSp>
          <p:nvCxnSpPr>
            <p:cNvPr id="41" name="直線コネクタ 40">
              <a:extLst>
                <a:ext uri="{FF2B5EF4-FFF2-40B4-BE49-F238E27FC236}">
                  <a16:creationId xmlns:a16="http://schemas.microsoft.com/office/drawing/2014/main" id="{E08D570F-F83A-2837-9D6B-7AED1A4D7FD9}"/>
                </a:ext>
              </a:extLst>
            </p:cNvPr>
            <p:cNvCxnSpPr>
              <a:cxnSpLocks/>
            </p:cNvCxnSpPr>
            <p:nvPr/>
          </p:nvCxnSpPr>
          <p:spPr>
            <a:xfrm flipV="1">
              <a:off x="1920240" y="2464369"/>
              <a:ext cx="395634" cy="256895"/>
            </a:xfrm>
            <a:prstGeom prst="line">
              <a:avLst/>
            </a:prstGeom>
            <a:ln w="762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2" name="直線コネクタ 41">
              <a:extLst>
                <a:ext uri="{FF2B5EF4-FFF2-40B4-BE49-F238E27FC236}">
                  <a16:creationId xmlns:a16="http://schemas.microsoft.com/office/drawing/2014/main" id="{6F7CE473-249B-9CD5-E6B4-3F6A1ED9DBF5}"/>
                </a:ext>
              </a:extLst>
            </p:cNvPr>
            <p:cNvCxnSpPr>
              <a:cxnSpLocks/>
            </p:cNvCxnSpPr>
            <p:nvPr/>
          </p:nvCxnSpPr>
          <p:spPr>
            <a:xfrm flipV="1">
              <a:off x="1985469" y="3075993"/>
              <a:ext cx="514909" cy="11677"/>
            </a:xfrm>
            <a:prstGeom prst="line">
              <a:avLst/>
            </a:prstGeom>
            <a:ln w="762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4" name="直線コネクタ 43">
              <a:extLst>
                <a:ext uri="{FF2B5EF4-FFF2-40B4-BE49-F238E27FC236}">
                  <a16:creationId xmlns:a16="http://schemas.microsoft.com/office/drawing/2014/main" id="{B69C0ABA-B21A-A866-3692-0133CA684074}"/>
                </a:ext>
              </a:extLst>
            </p:cNvPr>
            <p:cNvCxnSpPr>
              <a:cxnSpLocks/>
            </p:cNvCxnSpPr>
            <p:nvPr/>
          </p:nvCxnSpPr>
          <p:spPr>
            <a:xfrm>
              <a:off x="1985469" y="3468012"/>
              <a:ext cx="514909" cy="227408"/>
            </a:xfrm>
            <a:prstGeom prst="line">
              <a:avLst/>
            </a:prstGeom>
            <a:ln w="7620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84" name="グループ化 83">
            <a:extLst>
              <a:ext uri="{FF2B5EF4-FFF2-40B4-BE49-F238E27FC236}">
                <a16:creationId xmlns:a16="http://schemas.microsoft.com/office/drawing/2014/main" id="{7666660D-F923-06EF-EE3B-2BCB8B078EDE}"/>
              </a:ext>
            </a:extLst>
          </p:cNvPr>
          <p:cNvGrpSpPr/>
          <p:nvPr/>
        </p:nvGrpSpPr>
        <p:grpSpPr>
          <a:xfrm>
            <a:off x="3177916" y="2290499"/>
            <a:ext cx="2874030" cy="2638763"/>
            <a:chOff x="3398520" y="1520694"/>
            <a:chExt cx="2874030" cy="2638763"/>
          </a:xfrm>
        </p:grpSpPr>
        <p:grpSp>
          <p:nvGrpSpPr>
            <p:cNvPr id="51" name="グループ化 50">
              <a:extLst>
                <a:ext uri="{FF2B5EF4-FFF2-40B4-BE49-F238E27FC236}">
                  <a16:creationId xmlns:a16="http://schemas.microsoft.com/office/drawing/2014/main" id="{A5FFA909-E54A-5392-C9E6-7B3DCD533E14}"/>
                </a:ext>
              </a:extLst>
            </p:cNvPr>
            <p:cNvGrpSpPr/>
            <p:nvPr/>
          </p:nvGrpSpPr>
          <p:grpSpPr>
            <a:xfrm>
              <a:off x="3398520" y="1520694"/>
              <a:ext cx="2874030" cy="2638763"/>
              <a:chOff x="274320" y="1561896"/>
              <a:chExt cx="2874030" cy="2638763"/>
            </a:xfrm>
          </p:grpSpPr>
          <p:sp>
            <p:nvSpPr>
              <p:cNvPr id="52" name="四角形: 角を丸くする 51">
                <a:extLst>
                  <a:ext uri="{FF2B5EF4-FFF2-40B4-BE49-F238E27FC236}">
                    <a16:creationId xmlns:a16="http://schemas.microsoft.com/office/drawing/2014/main" id="{B9BCB837-39BA-BAC4-D3B5-42FEFC5A0F26}"/>
                  </a:ext>
                </a:extLst>
              </p:cNvPr>
              <p:cNvSpPr/>
              <p:nvPr/>
            </p:nvSpPr>
            <p:spPr>
              <a:xfrm>
                <a:off x="274320" y="1567187"/>
                <a:ext cx="2697480" cy="2633472"/>
              </a:xfrm>
              <a:prstGeom prst="roundRect">
                <a:avLst>
                  <a:gd name="adj" fmla="val 11806"/>
                </a:avLst>
              </a:prstGeom>
              <a:solidFill>
                <a:schemeClr val="bg1"/>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3" name="四角形: 角を丸くする 52">
                <a:extLst>
                  <a:ext uri="{FF2B5EF4-FFF2-40B4-BE49-F238E27FC236}">
                    <a16:creationId xmlns:a16="http://schemas.microsoft.com/office/drawing/2014/main" id="{4B86D4DB-EEDD-8261-3CCC-D7DAD1E983A1}"/>
                  </a:ext>
                </a:extLst>
              </p:cNvPr>
              <p:cNvSpPr/>
              <p:nvPr/>
            </p:nvSpPr>
            <p:spPr>
              <a:xfrm>
                <a:off x="274320" y="1561896"/>
                <a:ext cx="2697480" cy="658277"/>
              </a:xfrm>
              <a:prstGeom prst="roundRect">
                <a:avLst>
                  <a:gd name="adj" fmla="val 20667"/>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テキスト ボックス 53">
                <a:extLst>
                  <a:ext uri="{FF2B5EF4-FFF2-40B4-BE49-F238E27FC236}">
                    <a16:creationId xmlns:a16="http://schemas.microsoft.com/office/drawing/2014/main" id="{F242D43D-B2B0-28CD-373B-03FD5F1B6999}"/>
                  </a:ext>
                </a:extLst>
              </p:cNvPr>
              <p:cNvSpPr txBox="1"/>
              <p:nvPr/>
            </p:nvSpPr>
            <p:spPr>
              <a:xfrm>
                <a:off x="780054" y="1598646"/>
                <a:ext cx="2368296" cy="584775"/>
              </a:xfrm>
              <a:prstGeom prst="rect">
                <a:avLst/>
              </a:prstGeom>
              <a:noFill/>
            </p:spPr>
            <p:txBody>
              <a:bodyPr wrap="square" rtlCol="0">
                <a:spAutoFit/>
              </a:bodyPr>
              <a:lstStyle/>
              <a:p>
                <a:r>
                  <a:rPr lang="en-US" altLang="ja-JP" sz="3200" dirty="0">
                    <a:latin typeface="Arial" panose="020B0604020202020204" pitchFamily="34" charset="0"/>
                    <a:cs typeface="Arial" panose="020B0604020202020204" pitchFamily="34" charset="0"/>
                  </a:rPr>
                  <a:t>Methods</a:t>
                </a:r>
                <a:endParaRPr kumimoji="1" lang="ja-JP" altLang="en-US" sz="3200" dirty="0">
                  <a:latin typeface="Arial" panose="020B0604020202020204" pitchFamily="34" charset="0"/>
                  <a:cs typeface="Arial" panose="020B0604020202020204" pitchFamily="34" charset="0"/>
                </a:endParaRPr>
              </a:p>
            </p:txBody>
          </p:sp>
        </p:grpSp>
        <p:sp>
          <p:nvSpPr>
            <p:cNvPr id="55" name="四角形: 角を丸くする 54">
              <a:extLst>
                <a:ext uri="{FF2B5EF4-FFF2-40B4-BE49-F238E27FC236}">
                  <a16:creationId xmlns:a16="http://schemas.microsoft.com/office/drawing/2014/main" id="{DA526868-5EE2-E943-0D90-F8E554A392CD}"/>
                </a:ext>
              </a:extLst>
            </p:cNvPr>
            <p:cNvSpPr/>
            <p:nvPr/>
          </p:nvSpPr>
          <p:spPr>
            <a:xfrm>
              <a:off x="3840580" y="2531619"/>
              <a:ext cx="630836" cy="312232"/>
            </a:xfrm>
            <a:prstGeom prst="roundRect">
              <a:avLst/>
            </a:prstGeom>
            <a:no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四角形: 角を丸くする 55">
              <a:extLst>
                <a:ext uri="{FF2B5EF4-FFF2-40B4-BE49-F238E27FC236}">
                  <a16:creationId xmlns:a16="http://schemas.microsoft.com/office/drawing/2014/main" id="{5651B9DE-3862-F4B6-8096-3BA3FDDE086A}"/>
                </a:ext>
              </a:extLst>
            </p:cNvPr>
            <p:cNvSpPr/>
            <p:nvPr/>
          </p:nvSpPr>
          <p:spPr>
            <a:xfrm>
              <a:off x="4898136" y="2530489"/>
              <a:ext cx="630836" cy="312232"/>
            </a:xfrm>
            <a:prstGeom prst="roundRect">
              <a:avLst/>
            </a:prstGeom>
            <a:no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四角形: 角を丸くする 56">
              <a:extLst>
                <a:ext uri="{FF2B5EF4-FFF2-40B4-BE49-F238E27FC236}">
                  <a16:creationId xmlns:a16="http://schemas.microsoft.com/office/drawing/2014/main" id="{8B6B4BE7-471C-5393-C6CF-0015F7294DDE}"/>
                </a:ext>
              </a:extLst>
            </p:cNvPr>
            <p:cNvSpPr/>
            <p:nvPr/>
          </p:nvSpPr>
          <p:spPr>
            <a:xfrm>
              <a:off x="3840580" y="3245311"/>
              <a:ext cx="630836" cy="312232"/>
            </a:xfrm>
            <a:prstGeom prst="roundRect">
              <a:avLst/>
            </a:prstGeom>
            <a:no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t>d</a:t>
              </a:r>
              <a:endParaRPr kumimoji="1" lang="ja-JP" altLang="en-US" dirty="0"/>
            </a:p>
          </p:txBody>
        </p:sp>
        <p:sp>
          <p:nvSpPr>
            <p:cNvPr id="58" name="四角形: 角を丸くする 57">
              <a:extLst>
                <a:ext uri="{FF2B5EF4-FFF2-40B4-BE49-F238E27FC236}">
                  <a16:creationId xmlns:a16="http://schemas.microsoft.com/office/drawing/2014/main" id="{B5A0DB5A-5751-0DEC-5E96-E2C0D0BC557B}"/>
                </a:ext>
              </a:extLst>
            </p:cNvPr>
            <p:cNvSpPr/>
            <p:nvPr/>
          </p:nvSpPr>
          <p:spPr>
            <a:xfrm>
              <a:off x="4913476" y="3245311"/>
              <a:ext cx="630836" cy="312232"/>
            </a:xfrm>
            <a:prstGeom prst="roundRect">
              <a:avLst/>
            </a:prstGeom>
            <a:no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t>d</a:t>
              </a:r>
              <a:endParaRPr kumimoji="1" lang="ja-JP" altLang="en-US" dirty="0"/>
            </a:p>
          </p:txBody>
        </p:sp>
        <p:cxnSp>
          <p:nvCxnSpPr>
            <p:cNvPr id="60" name="直線コネクタ 59">
              <a:extLst>
                <a:ext uri="{FF2B5EF4-FFF2-40B4-BE49-F238E27FC236}">
                  <a16:creationId xmlns:a16="http://schemas.microsoft.com/office/drawing/2014/main" id="{EBD95D61-3DF6-18AF-3147-F0AA57B1D41E}"/>
                </a:ext>
              </a:extLst>
            </p:cNvPr>
            <p:cNvCxnSpPr>
              <a:stCxn id="55" idx="3"/>
              <a:endCxn id="56" idx="1"/>
            </p:cNvCxnSpPr>
            <p:nvPr/>
          </p:nvCxnSpPr>
          <p:spPr>
            <a:xfrm flipV="1">
              <a:off x="4471416" y="2686605"/>
              <a:ext cx="426720" cy="1130"/>
            </a:xfrm>
            <a:prstGeom prst="line">
              <a:avLst/>
            </a:prstGeom>
            <a:ln w="57150"/>
          </p:spPr>
          <p:style>
            <a:lnRef idx="2">
              <a:schemeClr val="dk1"/>
            </a:lnRef>
            <a:fillRef idx="0">
              <a:schemeClr val="dk1"/>
            </a:fillRef>
            <a:effectRef idx="1">
              <a:schemeClr val="dk1"/>
            </a:effectRef>
            <a:fontRef idx="minor">
              <a:schemeClr val="tx1"/>
            </a:fontRef>
          </p:style>
        </p:cxnSp>
        <p:cxnSp>
          <p:nvCxnSpPr>
            <p:cNvPr id="61" name="直線コネクタ 60">
              <a:extLst>
                <a:ext uri="{FF2B5EF4-FFF2-40B4-BE49-F238E27FC236}">
                  <a16:creationId xmlns:a16="http://schemas.microsoft.com/office/drawing/2014/main" id="{05A92495-A9B2-BC5D-563D-752B4CDBED04}"/>
                </a:ext>
              </a:extLst>
            </p:cNvPr>
            <p:cNvCxnSpPr>
              <a:cxnSpLocks/>
            </p:cNvCxnSpPr>
            <p:nvPr/>
          </p:nvCxnSpPr>
          <p:spPr>
            <a:xfrm>
              <a:off x="4155998" y="2842721"/>
              <a:ext cx="0" cy="402036"/>
            </a:xfrm>
            <a:prstGeom prst="line">
              <a:avLst/>
            </a:prstGeom>
            <a:ln w="57150"/>
          </p:spPr>
          <p:style>
            <a:lnRef idx="2">
              <a:schemeClr val="dk1"/>
            </a:lnRef>
            <a:fillRef idx="0">
              <a:schemeClr val="dk1"/>
            </a:fillRef>
            <a:effectRef idx="1">
              <a:schemeClr val="dk1"/>
            </a:effectRef>
            <a:fontRef idx="minor">
              <a:schemeClr val="tx1"/>
            </a:fontRef>
          </p:style>
        </p:cxnSp>
        <p:cxnSp>
          <p:nvCxnSpPr>
            <p:cNvPr id="64" name="直線コネクタ 63">
              <a:extLst>
                <a:ext uri="{FF2B5EF4-FFF2-40B4-BE49-F238E27FC236}">
                  <a16:creationId xmlns:a16="http://schemas.microsoft.com/office/drawing/2014/main" id="{48BDA293-BC62-A06B-BB76-0FB198F00870}"/>
                </a:ext>
              </a:extLst>
            </p:cNvPr>
            <p:cNvCxnSpPr/>
            <p:nvPr/>
          </p:nvCxnSpPr>
          <p:spPr>
            <a:xfrm flipV="1">
              <a:off x="4471416" y="3402718"/>
              <a:ext cx="426720" cy="1130"/>
            </a:xfrm>
            <a:prstGeom prst="line">
              <a:avLst/>
            </a:prstGeom>
            <a:ln w="57150"/>
          </p:spPr>
          <p:style>
            <a:lnRef idx="2">
              <a:schemeClr val="dk1"/>
            </a:lnRef>
            <a:fillRef idx="0">
              <a:schemeClr val="dk1"/>
            </a:fillRef>
            <a:effectRef idx="1">
              <a:schemeClr val="dk1"/>
            </a:effectRef>
            <a:fontRef idx="minor">
              <a:schemeClr val="tx1"/>
            </a:fontRef>
          </p:style>
        </p:cxnSp>
        <p:cxnSp>
          <p:nvCxnSpPr>
            <p:cNvPr id="66" name="直線矢印コネクタ 65">
              <a:extLst>
                <a:ext uri="{FF2B5EF4-FFF2-40B4-BE49-F238E27FC236}">
                  <a16:creationId xmlns:a16="http://schemas.microsoft.com/office/drawing/2014/main" id="{4E60AAC8-4065-CF21-75C7-EF50583E3933}"/>
                </a:ext>
              </a:extLst>
            </p:cNvPr>
            <p:cNvCxnSpPr>
              <a:cxnSpLocks/>
            </p:cNvCxnSpPr>
            <p:nvPr/>
          </p:nvCxnSpPr>
          <p:spPr>
            <a:xfrm>
              <a:off x="4684776" y="2796640"/>
              <a:ext cx="0" cy="558706"/>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nvGrpSpPr>
          <p:cNvPr id="85" name="グループ化 84">
            <a:extLst>
              <a:ext uri="{FF2B5EF4-FFF2-40B4-BE49-F238E27FC236}">
                <a16:creationId xmlns:a16="http://schemas.microsoft.com/office/drawing/2014/main" id="{E52C9673-4FCF-55D7-5D7A-1E9F044D3029}"/>
              </a:ext>
            </a:extLst>
          </p:cNvPr>
          <p:cNvGrpSpPr/>
          <p:nvPr/>
        </p:nvGrpSpPr>
        <p:grpSpPr>
          <a:xfrm>
            <a:off x="6190814" y="2325781"/>
            <a:ext cx="2874030" cy="2638763"/>
            <a:chOff x="6411418" y="1536346"/>
            <a:chExt cx="2874030" cy="2638763"/>
          </a:xfrm>
        </p:grpSpPr>
        <p:grpSp>
          <p:nvGrpSpPr>
            <p:cNvPr id="70" name="グループ化 69">
              <a:extLst>
                <a:ext uri="{FF2B5EF4-FFF2-40B4-BE49-F238E27FC236}">
                  <a16:creationId xmlns:a16="http://schemas.microsoft.com/office/drawing/2014/main" id="{E1B6F819-2560-9780-BC02-DACCC5228BAD}"/>
                </a:ext>
              </a:extLst>
            </p:cNvPr>
            <p:cNvGrpSpPr/>
            <p:nvPr/>
          </p:nvGrpSpPr>
          <p:grpSpPr>
            <a:xfrm>
              <a:off x="6411418" y="1536346"/>
              <a:ext cx="2874030" cy="2638763"/>
              <a:chOff x="274320" y="1561896"/>
              <a:chExt cx="2874030" cy="2638763"/>
            </a:xfrm>
          </p:grpSpPr>
          <p:sp>
            <p:nvSpPr>
              <p:cNvPr id="71" name="四角形: 角を丸くする 70">
                <a:extLst>
                  <a:ext uri="{FF2B5EF4-FFF2-40B4-BE49-F238E27FC236}">
                    <a16:creationId xmlns:a16="http://schemas.microsoft.com/office/drawing/2014/main" id="{F74861DC-911D-3143-F52D-F3EB4008C2D8}"/>
                  </a:ext>
                </a:extLst>
              </p:cNvPr>
              <p:cNvSpPr/>
              <p:nvPr/>
            </p:nvSpPr>
            <p:spPr>
              <a:xfrm>
                <a:off x="274320" y="1567187"/>
                <a:ext cx="2697480" cy="2633472"/>
              </a:xfrm>
              <a:prstGeom prst="roundRect">
                <a:avLst>
                  <a:gd name="adj" fmla="val 11806"/>
                </a:avLst>
              </a:prstGeom>
              <a:solidFill>
                <a:schemeClr val="bg1"/>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2" name="四角形: 角を丸くする 71">
                <a:extLst>
                  <a:ext uri="{FF2B5EF4-FFF2-40B4-BE49-F238E27FC236}">
                    <a16:creationId xmlns:a16="http://schemas.microsoft.com/office/drawing/2014/main" id="{CFAD981B-91C9-0841-44A4-C1FD1C1C7AE6}"/>
                  </a:ext>
                </a:extLst>
              </p:cNvPr>
              <p:cNvSpPr/>
              <p:nvPr/>
            </p:nvSpPr>
            <p:spPr>
              <a:xfrm>
                <a:off x="274320" y="1561896"/>
                <a:ext cx="2697480" cy="658277"/>
              </a:xfrm>
              <a:prstGeom prst="roundRect">
                <a:avLst>
                  <a:gd name="adj" fmla="val 20667"/>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テキスト ボックス 72">
                <a:extLst>
                  <a:ext uri="{FF2B5EF4-FFF2-40B4-BE49-F238E27FC236}">
                    <a16:creationId xmlns:a16="http://schemas.microsoft.com/office/drawing/2014/main" id="{763541A8-0538-6B8F-F184-BB080277378D}"/>
                  </a:ext>
                </a:extLst>
              </p:cNvPr>
              <p:cNvSpPr txBox="1"/>
              <p:nvPr/>
            </p:nvSpPr>
            <p:spPr>
              <a:xfrm>
                <a:off x="780054" y="1598646"/>
                <a:ext cx="2368296" cy="584775"/>
              </a:xfrm>
              <a:prstGeom prst="rect">
                <a:avLst/>
              </a:prstGeom>
              <a:noFill/>
            </p:spPr>
            <p:txBody>
              <a:bodyPr wrap="square" rtlCol="0">
                <a:spAutoFit/>
              </a:bodyPr>
              <a:lstStyle/>
              <a:p>
                <a:r>
                  <a:rPr lang="en-US" altLang="ja-JP" sz="3200" dirty="0">
                    <a:latin typeface="Arial" panose="020B0604020202020204" pitchFamily="34" charset="0"/>
                    <a:cs typeface="Arial" panose="020B0604020202020204" pitchFamily="34" charset="0"/>
                  </a:rPr>
                  <a:t>Results</a:t>
                </a:r>
                <a:endParaRPr kumimoji="1" lang="ja-JP" altLang="en-US" sz="3200" dirty="0">
                  <a:latin typeface="Arial" panose="020B0604020202020204" pitchFamily="34" charset="0"/>
                  <a:cs typeface="Arial" panose="020B0604020202020204" pitchFamily="34" charset="0"/>
                </a:endParaRPr>
              </a:p>
            </p:txBody>
          </p:sp>
        </p:grpSp>
        <p:sp>
          <p:nvSpPr>
            <p:cNvPr id="74" name="フローチャート: 結合子 73">
              <a:extLst>
                <a:ext uri="{FF2B5EF4-FFF2-40B4-BE49-F238E27FC236}">
                  <a16:creationId xmlns:a16="http://schemas.microsoft.com/office/drawing/2014/main" id="{DCD513D6-E1A0-FAB6-4636-D29EFC01F9C3}"/>
                </a:ext>
              </a:extLst>
            </p:cNvPr>
            <p:cNvSpPr/>
            <p:nvPr/>
          </p:nvSpPr>
          <p:spPr>
            <a:xfrm>
              <a:off x="7080454" y="2464369"/>
              <a:ext cx="1359408" cy="1330939"/>
            </a:xfrm>
            <a:prstGeom prst="flowChartConnector">
              <a:avLst/>
            </a:prstGeom>
            <a:solidFill>
              <a:schemeClr val="tx1">
                <a:lumMod val="65000"/>
                <a:lumOff val="3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四角形: 角を丸くする 74">
              <a:extLst>
                <a:ext uri="{FF2B5EF4-FFF2-40B4-BE49-F238E27FC236}">
                  <a16:creationId xmlns:a16="http://schemas.microsoft.com/office/drawing/2014/main" id="{E83F0260-4604-1393-6D51-E0E73C304866}"/>
                </a:ext>
              </a:extLst>
            </p:cNvPr>
            <p:cNvSpPr/>
            <p:nvPr/>
          </p:nvSpPr>
          <p:spPr>
            <a:xfrm>
              <a:off x="7397446" y="2727891"/>
              <a:ext cx="513588" cy="483177"/>
            </a:xfrm>
            <a:prstGeom prst="round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テキスト ボックス 75">
              <a:extLst>
                <a:ext uri="{FF2B5EF4-FFF2-40B4-BE49-F238E27FC236}">
                  <a16:creationId xmlns:a16="http://schemas.microsoft.com/office/drawing/2014/main" id="{EB08EAE3-6E50-0233-0B0A-49B4B233BB13}"/>
                </a:ext>
              </a:extLst>
            </p:cNvPr>
            <p:cNvSpPr txBox="1"/>
            <p:nvPr/>
          </p:nvSpPr>
          <p:spPr>
            <a:xfrm>
              <a:off x="7397446" y="2712940"/>
              <a:ext cx="606552" cy="584775"/>
            </a:xfrm>
            <a:prstGeom prst="rect">
              <a:avLst/>
            </a:prstGeom>
            <a:noFill/>
          </p:spPr>
          <p:txBody>
            <a:bodyPr wrap="square" rtlCol="0">
              <a:spAutoFit/>
            </a:bodyPr>
            <a:lstStyle/>
            <a:p>
              <a:r>
                <a:rPr kumimoji="1" lang="ja-JP" altLang="en-US" sz="3200" dirty="0">
                  <a:solidFill>
                    <a:schemeClr val="bg1"/>
                  </a:solidFill>
                </a:rPr>
                <a:t>✔</a:t>
              </a:r>
            </a:p>
          </p:txBody>
        </p:sp>
      </p:grpSp>
      <p:grpSp>
        <p:nvGrpSpPr>
          <p:cNvPr id="86" name="グループ化 85">
            <a:extLst>
              <a:ext uri="{FF2B5EF4-FFF2-40B4-BE49-F238E27FC236}">
                <a16:creationId xmlns:a16="http://schemas.microsoft.com/office/drawing/2014/main" id="{194AE136-09CC-C3B5-F9A8-8104AEAF48A9}"/>
              </a:ext>
            </a:extLst>
          </p:cNvPr>
          <p:cNvGrpSpPr/>
          <p:nvPr/>
        </p:nvGrpSpPr>
        <p:grpSpPr>
          <a:xfrm>
            <a:off x="9214322" y="2362531"/>
            <a:ext cx="2697480" cy="2638763"/>
            <a:chOff x="9343743" y="1523339"/>
            <a:chExt cx="2697480" cy="2638763"/>
          </a:xfrm>
        </p:grpSpPr>
        <p:grpSp>
          <p:nvGrpSpPr>
            <p:cNvPr id="77" name="グループ化 76">
              <a:extLst>
                <a:ext uri="{FF2B5EF4-FFF2-40B4-BE49-F238E27FC236}">
                  <a16:creationId xmlns:a16="http://schemas.microsoft.com/office/drawing/2014/main" id="{5A234F70-F453-D66A-98A1-FF25CF64D5E8}"/>
                </a:ext>
              </a:extLst>
            </p:cNvPr>
            <p:cNvGrpSpPr/>
            <p:nvPr/>
          </p:nvGrpSpPr>
          <p:grpSpPr>
            <a:xfrm>
              <a:off x="9343743" y="1523339"/>
              <a:ext cx="2697480" cy="2638763"/>
              <a:chOff x="274320" y="1561896"/>
              <a:chExt cx="2697480" cy="2638763"/>
            </a:xfrm>
          </p:grpSpPr>
          <p:sp>
            <p:nvSpPr>
              <p:cNvPr id="78" name="四角形: 角を丸くする 77">
                <a:extLst>
                  <a:ext uri="{FF2B5EF4-FFF2-40B4-BE49-F238E27FC236}">
                    <a16:creationId xmlns:a16="http://schemas.microsoft.com/office/drawing/2014/main" id="{70940DC5-2992-CCCA-6036-46908A1D6FDE}"/>
                  </a:ext>
                </a:extLst>
              </p:cNvPr>
              <p:cNvSpPr/>
              <p:nvPr/>
            </p:nvSpPr>
            <p:spPr>
              <a:xfrm>
                <a:off x="274320" y="1567187"/>
                <a:ext cx="2697480" cy="2633472"/>
              </a:xfrm>
              <a:prstGeom prst="roundRect">
                <a:avLst>
                  <a:gd name="adj" fmla="val 11806"/>
                </a:avLst>
              </a:prstGeom>
              <a:solidFill>
                <a:schemeClr val="bg1"/>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9" name="四角形: 角を丸くする 78">
                <a:extLst>
                  <a:ext uri="{FF2B5EF4-FFF2-40B4-BE49-F238E27FC236}">
                    <a16:creationId xmlns:a16="http://schemas.microsoft.com/office/drawing/2014/main" id="{A81DF016-C47E-5AFD-E36B-BA715E35C761}"/>
                  </a:ext>
                </a:extLst>
              </p:cNvPr>
              <p:cNvSpPr/>
              <p:nvPr/>
            </p:nvSpPr>
            <p:spPr>
              <a:xfrm>
                <a:off x="274320" y="1561896"/>
                <a:ext cx="2697480" cy="658277"/>
              </a:xfrm>
              <a:prstGeom prst="roundRect">
                <a:avLst>
                  <a:gd name="adj" fmla="val 20667"/>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テキスト ボックス 79">
                <a:extLst>
                  <a:ext uri="{FF2B5EF4-FFF2-40B4-BE49-F238E27FC236}">
                    <a16:creationId xmlns:a16="http://schemas.microsoft.com/office/drawing/2014/main" id="{441D1C41-95F9-A47B-A5D2-2F28B414270B}"/>
                  </a:ext>
                </a:extLst>
              </p:cNvPr>
              <p:cNvSpPr txBox="1"/>
              <p:nvPr/>
            </p:nvSpPr>
            <p:spPr>
              <a:xfrm>
                <a:off x="450870" y="1596000"/>
                <a:ext cx="2439839" cy="584775"/>
              </a:xfrm>
              <a:prstGeom prst="rect">
                <a:avLst/>
              </a:prstGeom>
              <a:noFill/>
            </p:spPr>
            <p:txBody>
              <a:bodyPr wrap="square" rtlCol="0">
                <a:spAutoFit/>
              </a:bodyPr>
              <a:lstStyle/>
              <a:p>
                <a:r>
                  <a:rPr lang="en-US" altLang="ja-JP" sz="3200" dirty="0">
                    <a:latin typeface="Arial" panose="020B0604020202020204" pitchFamily="34" charset="0"/>
                    <a:cs typeface="Arial" panose="020B0604020202020204" pitchFamily="34" charset="0"/>
                  </a:rPr>
                  <a:t>Conclusions</a:t>
                </a:r>
                <a:endParaRPr kumimoji="1" lang="ja-JP" altLang="en-US" sz="3200" dirty="0">
                  <a:latin typeface="Arial" panose="020B0604020202020204" pitchFamily="34" charset="0"/>
                  <a:cs typeface="Arial" panose="020B0604020202020204" pitchFamily="34" charset="0"/>
                </a:endParaRPr>
              </a:p>
            </p:txBody>
          </p:sp>
        </p:grpSp>
        <p:pic>
          <p:nvPicPr>
            <p:cNvPr id="82" name="グラフィックス 81" descr="クリップボード: チェックマーク 単色塗りつぶし">
              <a:extLst>
                <a:ext uri="{FF2B5EF4-FFF2-40B4-BE49-F238E27FC236}">
                  <a16:creationId xmlns:a16="http://schemas.microsoft.com/office/drawing/2014/main" id="{54B79A0C-3B39-1520-5494-10910D1F740D}"/>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9976797" y="2366423"/>
              <a:ext cx="1526830" cy="1526830"/>
            </a:xfrm>
            <a:prstGeom prst="rect">
              <a:avLst/>
            </a:prstGeom>
          </p:spPr>
        </p:pic>
      </p:grpSp>
    </p:spTree>
    <p:extLst>
      <p:ext uri="{BB962C8B-B14F-4D97-AF65-F5344CB8AC3E}">
        <p14:creationId xmlns:p14="http://schemas.microsoft.com/office/powerpoint/2010/main" val="28899653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a:extLst>
              <a:ext uri="{FF2B5EF4-FFF2-40B4-BE49-F238E27FC236}">
                <a16:creationId xmlns:a16="http://schemas.microsoft.com/office/drawing/2014/main" id="{9E7A7183-D56B-FF67-98B7-5A016FF52D09}"/>
              </a:ext>
            </a:extLst>
          </p:cNvPr>
          <p:cNvPicPr>
            <a:picLocks noChangeAspect="1"/>
          </p:cNvPicPr>
          <p:nvPr/>
        </p:nvPicPr>
        <p:blipFill>
          <a:blip r:embed="rId3"/>
          <a:srcRect t="2106" b="3363"/>
          <a:stretch>
            <a:fillRect/>
          </a:stretch>
        </p:blipFill>
        <p:spPr>
          <a:xfrm>
            <a:off x="-1" y="-1"/>
            <a:ext cx="12192001" cy="6860587"/>
          </a:xfrm>
          <a:prstGeom prst="rect">
            <a:avLst/>
          </a:prstGeom>
        </p:spPr>
      </p:pic>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図 4">
            <a:extLst>
              <a:ext uri="{FF2B5EF4-FFF2-40B4-BE49-F238E27FC236}">
                <a16:creationId xmlns:a16="http://schemas.microsoft.com/office/drawing/2014/main" id="{903778B3-64BB-1C8D-3B5B-222A233A9921}"/>
              </a:ext>
            </a:extLst>
          </p:cNvPr>
          <p:cNvPicPr>
            <a:picLocks noChangeAspect="1"/>
          </p:cNvPicPr>
          <p:nvPr/>
        </p:nvPicPr>
        <p:blipFill>
          <a:blip r:embed="rId4">
            <a:alphaModFix amt="20000"/>
          </a:blip>
          <a:stretch>
            <a:fillRect/>
          </a:stretch>
        </p:blipFill>
        <p:spPr>
          <a:xfrm>
            <a:off x="-1373104" y="-255526"/>
            <a:ext cx="14561776" cy="9891018"/>
          </a:xfrm>
          <a:prstGeom prst="rect">
            <a:avLst/>
          </a:prstGeom>
        </p:spPr>
      </p:pic>
      <p:sp>
        <p:nvSpPr>
          <p:cNvPr id="6" name="テキスト ボックス 5">
            <a:extLst>
              <a:ext uri="{FF2B5EF4-FFF2-40B4-BE49-F238E27FC236}">
                <a16:creationId xmlns:a16="http://schemas.microsoft.com/office/drawing/2014/main" id="{87A1338D-7D3D-34D9-FA75-491BC157BDE3}"/>
              </a:ext>
            </a:extLst>
          </p:cNvPr>
          <p:cNvSpPr txBox="1"/>
          <p:nvPr/>
        </p:nvSpPr>
        <p:spPr>
          <a:xfrm>
            <a:off x="535074" y="4736783"/>
            <a:ext cx="5421086" cy="923330"/>
          </a:xfrm>
          <a:prstGeom prst="rect">
            <a:avLst/>
          </a:prstGeom>
          <a:noFill/>
        </p:spPr>
        <p:txBody>
          <a:bodyPr wrap="square" rtlCol="0">
            <a:spAutoFit/>
          </a:bodyPr>
          <a:lstStyle/>
          <a:p>
            <a:r>
              <a:rPr kumimoji="1" lang="en-US" altLang="ja-JP" sz="5400" b="1" dirty="0">
                <a:solidFill>
                  <a:schemeClr val="bg1"/>
                </a:solidFill>
                <a:latin typeface="Arial" panose="020B0604020202020204" pitchFamily="34" charset="0"/>
                <a:cs typeface="Arial" panose="020B0604020202020204" pitchFamily="34" charset="0"/>
              </a:rPr>
              <a:t>Thank You</a:t>
            </a:r>
            <a:endParaRPr kumimoji="1" lang="ja-JP" altLang="en-US" sz="5400" b="1" dirty="0">
              <a:solidFill>
                <a:schemeClr val="bg1"/>
              </a:solidFill>
              <a:latin typeface="Arial" panose="020B0604020202020204" pitchFamily="34" charset="0"/>
              <a:cs typeface="Arial" panose="020B0604020202020204" pitchFamily="34" charset="0"/>
            </a:endParaRPr>
          </a:p>
        </p:txBody>
      </p:sp>
      <p:cxnSp>
        <p:nvCxnSpPr>
          <p:cNvPr id="8" name="直線コネクタ 7">
            <a:extLst>
              <a:ext uri="{FF2B5EF4-FFF2-40B4-BE49-F238E27FC236}">
                <a16:creationId xmlns:a16="http://schemas.microsoft.com/office/drawing/2014/main" id="{298E969D-04A6-2BBD-04C7-7391D9B2727D}"/>
              </a:ext>
            </a:extLst>
          </p:cNvPr>
          <p:cNvCxnSpPr/>
          <p:nvPr/>
        </p:nvCxnSpPr>
        <p:spPr>
          <a:xfrm>
            <a:off x="1090247" y="5756046"/>
            <a:ext cx="2579914" cy="0"/>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10" name="テキスト ボックス 9">
            <a:extLst>
              <a:ext uri="{FF2B5EF4-FFF2-40B4-BE49-F238E27FC236}">
                <a16:creationId xmlns:a16="http://schemas.microsoft.com/office/drawing/2014/main" id="{9F9C5C56-16D2-1E24-4648-2245D8416C11}"/>
              </a:ext>
            </a:extLst>
          </p:cNvPr>
          <p:cNvSpPr txBox="1"/>
          <p:nvPr/>
        </p:nvSpPr>
        <p:spPr>
          <a:xfrm>
            <a:off x="1514789" y="5851980"/>
            <a:ext cx="3233057" cy="646331"/>
          </a:xfrm>
          <a:prstGeom prst="rect">
            <a:avLst/>
          </a:prstGeom>
          <a:noFill/>
        </p:spPr>
        <p:txBody>
          <a:bodyPr wrap="square" rtlCol="0">
            <a:spAutoFit/>
          </a:bodyPr>
          <a:lstStyle/>
          <a:p>
            <a:r>
              <a:rPr kumimoji="1" lang="en-US" altLang="ja-JP" sz="3600" dirty="0">
                <a:solidFill>
                  <a:schemeClr val="bg1"/>
                </a:solidFill>
                <a:latin typeface="Arial" panose="020B0604020202020204" pitchFamily="34" charset="0"/>
                <a:cs typeface="Arial" panose="020B0604020202020204" pitchFamily="34" charset="0"/>
              </a:rPr>
              <a:t>Q  &amp;  A</a:t>
            </a:r>
            <a:endParaRPr kumimoji="1" lang="ja-JP" altLang="en-US" sz="3600" dirty="0">
              <a:solidFill>
                <a:schemeClr val="bg1"/>
              </a:solidFill>
              <a:latin typeface="Arial" panose="020B0604020202020204" pitchFamily="34" charset="0"/>
              <a:cs typeface="Arial" panose="020B0604020202020204" pitchFamily="34" charset="0"/>
            </a:endParaRPr>
          </a:p>
        </p:txBody>
      </p:sp>
      <p:sp>
        <p:nvSpPr>
          <p:cNvPr id="12" name="テキスト ボックス 11">
            <a:extLst>
              <a:ext uri="{FF2B5EF4-FFF2-40B4-BE49-F238E27FC236}">
                <a16:creationId xmlns:a16="http://schemas.microsoft.com/office/drawing/2014/main" id="{0BE8256B-8D62-D755-A2DF-44A172F8BF1D}"/>
              </a:ext>
            </a:extLst>
          </p:cNvPr>
          <p:cNvSpPr txBox="1"/>
          <p:nvPr/>
        </p:nvSpPr>
        <p:spPr>
          <a:xfrm>
            <a:off x="4928225" y="5776490"/>
            <a:ext cx="7274378" cy="830997"/>
          </a:xfrm>
          <a:prstGeom prst="rect">
            <a:avLst/>
          </a:prstGeom>
          <a:noFill/>
        </p:spPr>
        <p:txBody>
          <a:bodyPr wrap="square">
            <a:spAutoFit/>
          </a:bodyPr>
          <a:lstStyle/>
          <a:p>
            <a:pPr algn="ctr"/>
            <a:r>
              <a:rPr lang="en-US" altLang="ja-JP" sz="2400" dirty="0" err="1">
                <a:solidFill>
                  <a:schemeClr val="bg1"/>
                </a:solidFill>
                <a:latin typeface="Arial" panose="020B0604020202020204" pitchFamily="34" charset="0"/>
                <a:cs typeface="Arial" panose="020B0604020202020204" pitchFamily="34" charset="0"/>
              </a:rPr>
              <a:t>Motohiro</a:t>
            </a:r>
            <a:r>
              <a:rPr lang="en-US" altLang="ja-JP" sz="2400" dirty="0">
                <a:solidFill>
                  <a:schemeClr val="bg1"/>
                </a:solidFill>
                <a:latin typeface="Arial" panose="020B0604020202020204" pitchFamily="34" charset="0"/>
                <a:cs typeface="Arial" panose="020B0604020202020204" pitchFamily="34" charset="0"/>
              </a:rPr>
              <a:t> Sano, Kairi Inoue, Shigemi Kagawa</a:t>
            </a:r>
          </a:p>
          <a:p>
            <a:pPr algn="ctr"/>
            <a:r>
              <a:rPr lang="en-US" altLang="ja-JP" sz="2400" dirty="0">
                <a:solidFill>
                  <a:schemeClr val="bg1"/>
                </a:solidFill>
                <a:latin typeface="Arial" panose="020B0604020202020204" pitchFamily="34" charset="0"/>
                <a:cs typeface="Arial" panose="020B0604020202020204" pitchFamily="34" charset="0"/>
              </a:rPr>
              <a:t>Kyushu University</a:t>
            </a:r>
            <a:endParaRPr lang="ja-JP" altLang="en-US" sz="2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217929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41A23-9AAD-136B-357C-5B28AD4BE92A}"/>
            </a:ext>
          </a:extLst>
        </p:cNvPr>
        <p:cNvGrpSpPr/>
        <p:nvPr/>
      </p:nvGrpSpPr>
      <p:grpSpPr>
        <a:xfrm>
          <a:off x="0" y="0"/>
          <a:ext cx="0" cy="0"/>
          <a:chOff x="0" y="0"/>
          <a:chExt cx="0" cy="0"/>
        </a:xfrm>
      </p:grpSpPr>
      <p:sp>
        <p:nvSpPr>
          <p:cNvPr id="4" name="正方形/長方形 3">
            <a:extLst>
              <a:ext uri="{FF2B5EF4-FFF2-40B4-BE49-F238E27FC236}">
                <a16:creationId xmlns:a16="http://schemas.microsoft.com/office/drawing/2014/main" id="{2AA119B8-9995-B461-44CA-8C070AB7FCAC}"/>
              </a:ext>
            </a:extLst>
          </p:cNvPr>
          <p:cNvSpPr/>
          <p:nvPr/>
        </p:nvSpPr>
        <p:spPr>
          <a:xfrm>
            <a:off x="0" y="0"/>
            <a:ext cx="12192000" cy="795307"/>
          </a:xfrm>
          <a:prstGeom prst="rect">
            <a:avLst/>
          </a:prstGeom>
          <a:solidFill>
            <a:srgbClr val="1A3A5C"/>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dirty="0"/>
          </a:p>
        </p:txBody>
      </p:sp>
      <p:sp>
        <p:nvSpPr>
          <p:cNvPr id="2" name="テキスト ボックス 1">
            <a:extLst>
              <a:ext uri="{FF2B5EF4-FFF2-40B4-BE49-F238E27FC236}">
                <a16:creationId xmlns:a16="http://schemas.microsoft.com/office/drawing/2014/main" id="{D1F9F33B-A9CE-5C64-A313-EC89CC885D5C}"/>
              </a:ext>
            </a:extLst>
          </p:cNvPr>
          <p:cNvSpPr txBox="1"/>
          <p:nvPr/>
        </p:nvSpPr>
        <p:spPr>
          <a:xfrm>
            <a:off x="111470" y="39770"/>
            <a:ext cx="10451592" cy="1323439"/>
          </a:xfrm>
          <a:prstGeom prst="rect">
            <a:avLst/>
          </a:prstGeom>
          <a:noFill/>
        </p:spPr>
        <p:txBody>
          <a:bodyPr wrap="square" rtlCol="0">
            <a:spAutoFit/>
          </a:bodyPr>
          <a:lstStyle/>
          <a:p>
            <a:r>
              <a:rPr lang="en-US" altLang="ja-JP" sz="4000" dirty="0">
                <a:solidFill>
                  <a:schemeClr val="bg1"/>
                </a:solidFill>
                <a:latin typeface="Times New Roman" panose="02020603050405020304" pitchFamily="18" charset="0"/>
                <a:cs typeface="Times New Roman" panose="02020603050405020304" pitchFamily="18" charset="0"/>
              </a:rPr>
              <a:t> </a:t>
            </a:r>
            <a:r>
              <a:rPr lang="en-US" altLang="ja-JP" sz="4000" kern="100" dirty="0">
                <a:solidFill>
                  <a:schemeClr val="bg1"/>
                </a:solidFill>
                <a:latin typeface="Arial" panose="020B0604020202020204" pitchFamily="34" charset="0"/>
                <a:ea typeface="游明朝" panose="02020400000000000000" pitchFamily="18" charset="-128"/>
                <a:cs typeface="Arial" panose="020B0604020202020204" pitchFamily="34" charset="0"/>
              </a:rPr>
              <a:t>Introduction</a:t>
            </a:r>
            <a:r>
              <a:rPr lang="en-US" altLang="ja-JP" sz="4000" kern="100" dirty="0">
                <a:solidFill>
                  <a:schemeClr val="bg1"/>
                </a:solidFill>
                <a:effectLst/>
                <a:latin typeface="Arial" panose="020B0604020202020204" pitchFamily="34" charset="0"/>
                <a:ea typeface="游明朝" panose="02020400000000000000" pitchFamily="18" charset="-128"/>
                <a:cs typeface="Arial" panose="020B0604020202020204" pitchFamily="34" charset="0"/>
              </a:rPr>
              <a:t> </a:t>
            </a:r>
            <a:endParaRPr lang="ja-JP" altLang="ja-JP" sz="3600" kern="100" dirty="0">
              <a:solidFill>
                <a:schemeClr val="bg1"/>
              </a:solidFill>
              <a:effectLst/>
              <a:latin typeface="Arial" panose="020B0604020202020204" pitchFamily="34" charset="0"/>
              <a:ea typeface="游明朝" panose="02020400000000000000" pitchFamily="18" charset="-128"/>
              <a:cs typeface="Arial" panose="020B0604020202020204" pitchFamily="34" charset="0"/>
            </a:endParaRPr>
          </a:p>
          <a:p>
            <a:endParaRPr kumimoji="1" lang="ja-JP" altLang="en-US" sz="4000" dirty="0">
              <a:latin typeface="Times New Roman" panose="02020603050405020304" pitchFamily="18" charset="0"/>
              <a:cs typeface="Times New Roman" panose="02020603050405020304" pitchFamily="18" charset="0"/>
            </a:endParaRPr>
          </a:p>
        </p:txBody>
      </p:sp>
      <p:sp>
        <p:nvSpPr>
          <p:cNvPr id="3" name="テキスト ボックス 2">
            <a:extLst>
              <a:ext uri="{FF2B5EF4-FFF2-40B4-BE49-F238E27FC236}">
                <a16:creationId xmlns:a16="http://schemas.microsoft.com/office/drawing/2014/main" id="{166FF21E-CB49-1B3A-9B2F-546F8BC404F4}"/>
              </a:ext>
            </a:extLst>
          </p:cNvPr>
          <p:cNvSpPr txBox="1"/>
          <p:nvPr/>
        </p:nvSpPr>
        <p:spPr>
          <a:xfrm>
            <a:off x="11632692" y="105264"/>
            <a:ext cx="917448" cy="584775"/>
          </a:xfrm>
          <a:prstGeom prst="rect">
            <a:avLst/>
          </a:prstGeom>
          <a:noFill/>
        </p:spPr>
        <p:txBody>
          <a:bodyPr wrap="square" rtlCol="0">
            <a:spAutoFit/>
          </a:bodyPr>
          <a:lstStyle/>
          <a:p>
            <a:r>
              <a:rPr lang="en-US" altLang="ja-JP" sz="3200" dirty="0">
                <a:solidFill>
                  <a:schemeClr val="bg1"/>
                </a:solidFill>
                <a:latin typeface="Arial" panose="020B0604020202020204" pitchFamily="34" charset="0"/>
                <a:cs typeface="Arial" panose="020B0604020202020204" pitchFamily="34" charset="0"/>
              </a:rPr>
              <a:t>1</a:t>
            </a:r>
            <a:endParaRPr kumimoji="1" lang="ja-JP" altLang="en-US" sz="3200" dirty="0">
              <a:solidFill>
                <a:schemeClr val="bg1"/>
              </a:solidFill>
              <a:latin typeface="Arial" panose="020B0604020202020204" pitchFamily="34" charset="0"/>
              <a:cs typeface="Arial" panose="020B0604020202020204" pitchFamily="34" charset="0"/>
            </a:endParaRPr>
          </a:p>
        </p:txBody>
      </p:sp>
      <p:sp>
        <p:nvSpPr>
          <p:cNvPr id="11" name="テキスト ボックス 10">
            <a:extLst>
              <a:ext uri="{FF2B5EF4-FFF2-40B4-BE49-F238E27FC236}">
                <a16:creationId xmlns:a16="http://schemas.microsoft.com/office/drawing/2014/main" id="{C52F9DC4-5274-7395-6B46-B901E035D444}"/>
              </a:ext>
            </a:extLst>
          </p:cNvPr>
          <p:cNvSpPr txBox="1"/>
          <p:nvPr/>
        </p:nvSpPr>
        <p:spPr>
          <a:xfrm>
            <a:off x="4728972" y="10109216"/>
            <a:ext cx="5175504" cy="369332"/>
          </a:xfrm>
          <a:prstGeom prst="rect">
            <a:avLst/>
          </a:prstGeom>
          <a:noFill/>
        </p:spPr>
        <p:txBody>
          <a:bodyPr wrap="square" rtlCol="0">
            <a:spAutoFit/>
          </a:bodyPr>
          <a:lstStyle/>
          <a:p>
            <a:endParaRPr kumimoji="1" lang="ja-JP" altLang="en-US" dirty="0"/>
          </a:p>
        </p:txBody>
      </p:sp>
      <p:grpSp>
        <p:nvGrpSpPr>
          <p:cNvPr id="83" name="グループ化 82">
            <a:extLst>
              <a:ext uri="{FF2B5EF4-FFF2-40B4-BE49-F238E27FC236}">
                <a16:creationId xmlns:a16="http://schemas.microsoft.com/office/drawing/2014/main" id="{82875F64-208E-6977-F074-FD2A5ADF9A22}"/>
              </a:ext>
            </a:extLst>
          </p:cNvPr>
          <p:cNvGrpSpPr/>
          <p:nvPr/>
        </p:nvGrpSpPr>
        <p:grpSpPr>
          <a:xfrm>
            <a:off x="163444" y="2291160"/>
            <a:ext cx="2697480" cy="2679966"/>
            <a:chOff x="274320" y="1520693"/>
            <a:chExt cx="2697480" cy="2679966"/>
          </a:xfrm>
        </p:grpSpPr>
        <p:grpSp>
          <p:nvGrpSpPr>
            <p:cNvPr id="47" name="グループ化 46">
              <a:extLst>
                <a:ext uri="{FF2B5EF4-FFF2-40B4-BE49-F238E27FC236}">
                  <a16:creationId xmlns:a16="http://schemas.microsoft.com/office/drawing/2014/main" id="{85FD6CC8-B273-FB60-2F12-B15825E24F80}"/>
                </a:ext>
              </a:extLst>
            </p:cNvPr>
            <p:cNvGrpSpPr/>
            <p:nvPr/>
          </p:nvGrpSpPr>
          <p:grpSpPr>
            <a:xfrm>
              <a:off x="274320" y="1520693"/>
              <a:ext cx="2697480" cy="2679966"/>
              <a:chOff x="274320" y="1561895"/>
              <a:chExt cx="2697480" cy="2638764"/>
            </a:xfrm>
          </p:grpSpPr>
          <p:sp>
            <p:nvSpPr>
              <p:cNvPr id="36" name="四角形: 角を丸くする 35">
                <a:extLst>
                  <a:ext uri="{FF2B5EF4-FFF2-40B4-BE49-F238E27FC236}">
                    <a16:creationId xmlns:a16="http://schemas.microsoft.com/office/drawing/2014/main" id="{448E6EDD-D9E5-A99F-9843-1085EDD58073}"/>
                  </a:ext>
                </a:extLst>
              </p:cNvPr>
              <p:cNvSpPr/>
              <p:nvPr/>
            </p:nvSpPr>
            <p:spPr>
              <a:xfrm>
                <a:off x="274320" y="1567187"/>
                <a:ext cx="2697480" cy="2633472"/>
              </a:xfrm>
              <a:prstGeom prst="roundRect">
                <a:avLst>
                  <a:gd name="adj" fmla="val 11806"/>
                </a:avLst>
              </a:prstGeom>
              <a:solidFill>
                <a:schemeClr val="bg1"/>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四角形: 角を丸くする 45">
                <a:extLst>
                  <a:ext uri="{FF2B5EF4-FFF2-40B4-BE49-F238E27FC236}">
                    <a16:creationId xmlns:a16="http://schemas.microsoft.com/office/drawing/2014/main" id="{E2445BE4-271F-D7A1-7989-16DCC6666EF0}"/>
                  </a:ext>
                </a:extLst>
              </p:cNvPr>
              <p:cNvSpPr/>
              <p:nvPr/>
            </p:nvSpPr>
            <p:spPr>
              <a:xfrm>
                <a:off x="274320" y="1561895"/>
                <a:ext cx="2697480" cy="658276"/>
              </a:xfrm>
              <a:prstGeom prst="roundRect">
                <a:avLst>
                  <a:gd name="adj" fmla="val 20667"/>
                </a:avLst>
              </a:prstGeom>
              <a:solidFill>
                <a:srgbClr val="2BBFA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34">
                <a:extLst>
                  <a:ext uri="{FF2B5EF4-FFF2-40B4-BE49-F238E27FC236}">
                    <a16:creationId xmlns:a16="http://schemas.microsoft.com/office/drawing/2014/main" id="{3E03717F-3544-C4F7-AD24-8299E8066E03}"/>
                  </a:ext>
                </a:extLst>
              </p:cNvPr>
              <p:cNvSpPr txBox="1"/>
              <p:nvPr/>
            </p:nvSpPr>
            <p:spPr>
              <a:xfrm>
                <a:off x="438912" y="1610551"/>
                <a:ext cx="2368296" cy="584775"/>
              </a:xfrm>
              <a:prstGeom prst="rect">
                <a:avLst/>
              </a:prstGeom>
              <a:noFill/>
            </p:spPr>
            <p:txBody>
              <a:bodyPr wrap="square" rtlCol="0">
                <a:spAutoFit/>
              </a:bodyPr>
              <a:lstStyle/>
              <a:p>
                <a:r>
                  <a:rPr kumimoji="1" lang="en-US" altLang="ja-JP" sz="3200" dirty="0">
                    <a:latin typeface="Arial" panose="020B0604020202020204" pitchFamily="34" charset="0"/>
                    <a:cs typeface="Arial" panose="020B0604020202020204" pitchFamily="34" charset="0"/>
                  </a:rPr>
                  <a:t>Introduction</a:t>
                </a:r>
                <a:endParaRPr kumimoji="1" lang="ja-JP" altLang="en-US" sz="3200" dirty="0">
                  <a:latin typeface="Arial" panose="020B0604020202020204" pitchFamily="34" charset="0"/>
                  <a:cs typeface="Arial" panose="020B0604020202020204" pitchFamily="34" charset="0"/>
                </a:endParaRPr>
              </a:p>
            </p:txBody>
          </p:sp>
        </p:grpSp>
        <p:pic>
          <p:nvPicPr>
            <p:cNvPr id="39" name="グラフィックス 38" descr="メガホン 単色塗りつぶし">
              <a:extLst>
                <a:ext uri="{FF2B5EF4-FFF2-40B4-BE49-F238E27FC236}">
                  <a16:creationId xmlns:a16="http://schemas.microsoft.com/office/drawing/2014/main" id="{088334E2-9B72-907A-5F72-333089C06E32}"/>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rot="1905480">
              <a:off x="540126" y="2412977"/>
              <a:ext cx="1363538" cy="1363538"/>
            </a:xfrm>
            <a:prstGeom prst="rect">
              <a:avLst/>
            </a:prstGeom>
          </p:spPr>
        </p:pic>
        <p:cxnSp>
          <p:nvCxnSpPr>
            <p:cNvPr id="41" name="直線コネクタ 40">
              <a:extLst>
                <a:ext uri="{FF2B5EF4-FFF2-40B4-BE49-F238E27FC236}">
                  <a16:creationId xmlns:a16="http://schemas.microsoft.com/office/drawing/2014/main" id="{18D5BFB1-632B-1D01-DA93-0786E8B71767}"/>
                </a:ext>
              </a:extLst>
            </p:cNvPr>
            <p:cNvCxnSpPr>
              <a:cxnSpLocks/>
            </p:cNvCxnSpPr>
            <p:nvPr/>
          </p:nvCxnSpPr>
          <p:spPr>
            <a:xfrm flipV="1">
              <a:off x="1920240" y="2464369"/>
              <a:ext cx="395634" cy="256895"/>
            </a:xfrm>
            <a:prstGeom prst="line">
              <a:avLst/>
            </a:prstGeom>
            <a:ln w="762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2" name="直線コネクタ 41">
              <a:extLst>
                <a:ext uri="{FF2B5EF4-FFF2-40B4-BE49-F238E27FC236}">
                  <a16:creationId xmlns:a16="http://schemas.microsoft.com/office/drawing/2014/main" id="{170847D5-9F2D-0A55-C9FE-3CAB6CD7D552}"/>
                </a:ext>
              </a:extLst>
            </p:cNvPr>
            <p:cNvCxnSpPr>
              <a:cxnSpLocks/>
            </p:cNvCxnSpPr>
            <p:nvPr/>
          </p:nvCxnSpPr>
          <p:spPr>
            <a:xfrm flipV="1">
              <a:off x="1985469" y="3075993"/>
              <a:ext cx="514909" cy="11677"/>
            </a:xfrm>
            <a:prstGeom prst="line">
              <a:avLst/>
            </a:prstGeom>
            <a:ln w="762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4" name="直線コネクタ 43">
              <a:extLst>
                <a:ext uri="{FF2B5EF4-FFF2-40B4-BE49-F238E27FC236}">
                  <a16:creationId xmlns:a16="http://schemas.microsoft.com/office/drawing/2014/main" id="{83DB985A-1CD7-9A39-96B9-017A68243966}"/>
                </a:ext>
              </a:extLst>
            </p:cNvPr>
            <p:cNvCxnSpPr>
              <a:cxnSpLocks/>
            </p:cNvCxnSpPr>
            <p:nvPr/>
          </p:nvCxnSpPr>
          <p:spPr>
            <a:xfrm>
              <a:off x="1985469" y="3468012"/>
              <a:ext cx="514909" cy="227408"/>
            </a:xfrm>
            <a:prstGeom prst="line">
              <a:avLst/>
            </a:prstGeom>
            <a:ln w="7620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84" name="グループ化 83">
            <a:extLst>
              <a:ext uri="{FF2B5EF4-FFF2-40B4-BE49-F238E27FC236}">
                <a16:creationId xmlns:a16="http://schemas.microsoft.com/office/drawing/2014/main" id="{4D958E56-F5D2-BD5C-95E1-4C062BB95658}"/>
              </a:ext>
            </a:extLst>
          </p:cNvPr>
          <p:cNvGrpSpPr/>
          <p:nvPr/>
        </p:nvGrpSpPr>
        <p:grpSpPr>
          <a:xfrm>
            <a:off x="3177916" y="2290499"/>
            <a:ext cx="2874030" cy="2638763"/>
            <a:chOff x="3398520" y="1520694"/>
            <a:chExt cx="2874030" cy="2638763"/>
          </a:xfrm>
        </p:grpSpPr>
        <p:grpSp>
          <p:nvGrpSpPr>
            <p:cNvPr id="51" name="グループ化 50">
              <a:extLst>
                <a:ext uri="{FF2B5EF4-FFF2-40B4-BE49-F238E27FC236}">
                  <a16:creationId xmlns:a16="http://schemas.microsoft.com/office/drawing/2014/main" id="{69DF6361-3205-4C20-E0F7-E6012484C72B}"/>
                </a:ext>
              </a:extLst>
            </p:cNvPr>
            <p:cNvGrpSpPr/>
            <p:nvPr/>
          </p:nvGrpSpPr>
          <p:grpSpPr>
            <a:xfrm>
              <a:off x="3398520" y="1520694"/>
              <a:ext cx="2874030" cy="2638763"/>
              <a:chOff x="274320" y="1561896"/>
              <a:chExt cx="2874030" cy="2638763"/>
            </a:xfrm>
          </p:grpSpPr>
          <p:sp>
            <p:nvSpPr>
              <p:cNvPr id="52" name="四角形: 角を丸くする 51">
                <a:extLst>
                  <a:ext uri="{FF2B5EF4-FFF2-40B4-BE49-F238E27FC236}">
                    <a16:creationId xmlns:a16="http://schemas.microsoft.com/office/drawing/2014/main" id="{4ECE3967-85DD-2E66-0832-EC1CB78DB161}"/>
                  </a:ext>
                </a:extLst>
              </p:cNvPr>
              <p:cNvSpPr/>
              <p:nvPr/>
            </p:nvSpPr>
            <p:spPr>
              <a:xfrm>
                <a:off x="274320" y="1567187"/>
                <a:ext cx="2697480" cy="2633472"/>
              </a:xfrm>
              <a:prstGeom prst="roundRect">
                <a:avLst>
                  <a:gd name="adj" fmla="val 11806"/>
                </a:avLst>
              </a:prstGeom>
              <a:solidFill>
                <a:schemeClr val="bg1"/>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3" name="四角形: 角を丸くする 52">
                <a:extLst>
                  <a:ext uri="{FF2B5EF4-FFF2-40B4-BE49-F238E27FC236}">
                    <a16:creationId xmlns:a16="http://schemas.microsoft.com/office/drawing/2014/main" id="{3FA155FE-5D09-3D53-BA70-B8FC9BE285CC}"/>
                  </a:ext>
                </a:extLst>
              </p:cNvPr>
              <p:cNvSpPr/>
              <p:nvPr/>
            </p:nvSpPr>
            <p:spPr>
              <a:xfrm>
                <a:off x="274320" y="1561896"/>
                <a:ext cx="2697480" cy="658277"/>
              </a:xfrm>
              <a:prstGeom prst="roundRect">
                <a:avLst>
                  <a:gd name="adj" fmla="val 20667"/>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テキスト ボックス 53">
                <a:extLst>
                  <a:ext uri="{FF2B5EF4-FFF2-40B4-BE49-F238E27FC236}">
                    <a16:creationId xmlns:a16="http://schemas.microsoft.com/office/drawing/2014/main" id="{860C97B6-CE79-253B-B02F-FBD9D1862EF4}"/>
                  </a:ext>
                </a:extLst>
              </p:cNvPr>
              <p:cNvSpPr txBox="1"/>
              <p:nvPr/>
            </p:nvSpPr>
            <p:spPr>
              <a:xfrm>
                <a:off x="780054" y="1598646"/>
                <a:ext cx="2368296" cy="584775"/>
              </a:xfrm>
              <a:prstGeom prst="rect">
                <a:avLst/>
              </a:prstGeom>
              <a:noFill/>
            </p:spPr>
            <p:txBody>
              <a:bodyPr wrap="square" rtlCol="0">
                <a:spAutoFit/>
              </a:bodyPr>
              <a:lstStyle/>
              <a:p>
                <a:r>
                  <a:rPr lang="en-US" altLang="ja-JP" sz="3200" dirty="0">
                    <a:latin typeface="Arial" panose="020B0604020202020204" pitchFamily="34" charset="0"/>
                    <a:cs typeface="Arial" panose="020B0604020202020204" pitchFamily="34" charset="0"/>
                  </a:rPr>
                  <a:t>Methods</a:t>
                </a:r>
                <a:endParaRPr kumimoji="1" lang="ja-JP" altLang="en-US" sz="3200" dirty="0">
                  <a:latin typeface="Arial" panose="020B0604020202020204" pitchFamily="34" charset="0"/>
                  <a:cs typeface="Arial" panose="020B0604020202020204" pitchFamily="34" charset="0"/>
                </a:endParaRPr>
              </a:p>
            </p:txBody>
          </p:sp>
        </p:grpSp>
        <p:sp>
          <p:nvSpPr>
            <p:cNvPr id="55" name="四角形: 角を丸くする 54">
              <a:extLst>
                <a:ext uri="{FF2B5EF4-FFF2-40B4-BE49-F238E27FC236}">
                  <a16:creationId xmlns:a16="http://schemas.microsoft.com/office/drawing/2014/main" id="{275712E0-3494-2D66-5708-F1BEE7469ECF}"/>
                </a:ext>
              </a:extLst>
            </p:cNvPr>
            <p:cNvSpPr/>
            <p:nvPr/>
          </p:nvSpPr>
          <p:spPr>
            <a:xfrm>
              <a:off x="3840580" y="2531619"/>
              <a:ext cx="630836" cy="312232"/>
            </a:xfrm>
            <a:prstGeom prst="roundRect">
              <a:avLst/>
            </a:prstGeom>
            <a:no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四角形: 角を丸くする 55">
              <a:extLst>
                <a:ext uri="{FF2B5EF4-FFF2-40B4-BE49-F238E27FC236}">
                  <a16:creationId xmlns:a16="http://schemas.microsoft.com/office/drawing/2014/main" id="{4D49263E-FF99-D13C-E0A1-2F0437060151}"/>
                </a:ext>
              </a:extLst>
            </p:cNvPr>
            <p:cNvSpPr/>
            <p:nvPr/>
          </p:nvSpPr>
          <p:spPr>
            <a:xfrm>
              <a:off x="4898136" y="2530489"/>
              <a:ext cx="630836" cy="312232"/>
            </a:xfrm>
            <a:prstGeom prst="roundRect">
              <a:avLst/>
            </a:prstGeom>
            <a:no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四角形: 角を丸くする 56">
              <a:extLst>
                <a:ext uri="{FF2B5EF4-FFF2-40B4-BE49-F238E27FC236}">
                  <a16:creationId xmlns:a16="http://schemas.microsoft.com/office/drawing/2014/main" id="{CF33CED4-7550-F4D0-BC88-D5F9978B18B7}"/>
                </a:ext>
              </a:extLst>
            </p:cNvPr>
            <p:cNvSpPr/>
            <p:nvPr/>
          </p:nvSpPr>
          <p:spPr>
            <a:xfrm>
              <a:off x="3840580" y="3245311"/>
              <a:ext cx="630836" cy="312232"/>
            </a:xfrm>
            <a:prstGeom prst="roundRect">
              <a:avLst/>
            </a:prstGeom>
            <a:no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t>d</a:t>
              </a:r>
              <a:endParaRPr kumimoji="1" lang="ja-JP" altLang="en-US" dirty="0"/>
            </a:p>
          </p:txBody>
        </p:sp>
        <p:sp>
          <p:nvSpPr>
            <p:cNvPr id="58" name="四角形: 角を丸くする 57">
              <a:extLst>
                <a:ext uri="{FF2B5EF4-FFF2-40B4-BE49-F238E27FC236}">
                  <a16:creationId xmlns:a16="http://schemas.microsoft.com/office/drawing/2014/main" id="{870D2004-1B30-DD10-05BE-269AB5EB50DB}"/>
                </a:ext>
              </a:extLst>
            </p:cNvPr>
            <p:cNvSpPr/>
            <p:nvPr/>
          </p:nvSpPr>
          <p:spPr>
            <a:xfrm>
              <a:off x="4913476" y="3245311"/>
              <a:ext cx="630836" cy="312232"/>
            </a:xfrm>
            <a:prstGeom prst="roundRect">
              <a:avLst/>
            </a:prstGeom>
            <a:no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t>d</a:t>
              </a:r>
              <a:endParaRPr kumimoji="1" lang="ja-JP" altLang="en-US" dirty="0"/>
            </a:p>
          </p:txBody>
        </p:sp>
        <p:cxnSp>
          <p:nvCxnSpPr>
            <p:cNvPr id="60" name="直線コネクタ 59">
              <a:extLst>
                <a:ext uri="{FF2B5EF4-FFF2-40B4-BE49-F238E27FC236}">
                  <a16:creationId xmlns:a16="http://schemas.microsoft.com/office/drawing/2014/main" id="{2AE1F778-219E-350A-752E-C55CDDF5C984}"/>
                </a:ext>
              </a:extLst>
            </p:cNvPr>
            <p:cNvCxnSpPr>
              <a:stCxn id="55" idx="3"/>
              <a:endCxn id="56" idx="1"/>
            </p:cNvCxnSpPr>
            <p:nvPr/>
          </p:nvCxnSpPr>
          <p:spPr>
            <a:xfrm flipV="1">
              <a:off x="4471416" y="2686605"/>
              <a:ext cx="426720" cy="1130"/>
            </a:xfrm>
            <a:prstGeom prst="line">
              <a:avLst/>
            </a:prstGeom>
            <a:ln w="57150"/>
          </p:spPr>
          <p:style>
            <a:lnRef idx="2">
              <a:schemeClr val="dk1"/>
            </a:lnRef>
            <a:fillRef idx="0">
              <a:schemeClr val="dk1"/>
            </a:fillRef>
            <a:effectRef idx="1">
              <a:schemeClr val="dk1"/>
            </a:effectRef>
            <a:fontRef idx="minor">
              <a:schemeClr val="tx1"/>
            </a:fontRef>
          </p:style>
        </p:cxnSp>
        <p:cxnSp>
          <p:nvCxnSpPr>
            <p:cNvPr id="61" name="直線コネクタ 60">
              <a:extLst>
                <a:ext uri="{FF2B5EF4-FFF2-40B4-BE49-F238E27FC236}">
                  <a16:creationId xmlns:a16="http://schemas.microsoft.com/office/drawing/2014/main" id="{37B65BFE-5F9E-2078-D7F5-015941B65DC1}"/>
                </a:ext>
              </a:extLst>
            </p:cNvPr>
            <p:cNvCxnSpPr>
              <a:cxnSpLocks/>
            </p:cNvCxnSpPr>
            <p:nvPr/>
          </p:nvCxnSpPr>
          <p:spPr>
            <a:xfrm>
              <a:off x="4155998" y="2842721"/>
              <a:ext cx="0" cy="402036"/>
            </a:xfrm>
            <a:prstGeom prst="line">
              <a:avLst/>
            </a:prstGeom>
            <a:ln w="57150"/>
          </p:spPr>
          <p:style>
            <a:lnRef idx="2">
              <a:schemeClr val="dk1"/>
            </a:lnRef>
            <a:fillRef idx="0">
              <a:schemeClr val="dk1"/>
            </a:fillRef>
            <a:effectRef idx="1">
              <a:schemeClr val="dk1"/>
            </a:effectRef>
            <a:fontRef idx="minor">
              <a:schemeClr val="tx1"/>
            </a:fontRef>
          </p:style>
        </p:cxnSp>
        <p:cxnSp>
          <p:nvCxnSpPr>
            <p:cNvPr id="64" name="直線コネクタ 63">
              <a:extLst>
                <a:ext uri="{FF2B5EF4-FFF2-40B4-BE49-F238E27FC236}">
                  <a16:creationId xmlns:a16="http://schemas.microsoft.com/office/drawing/2014/main" id="{63B02E29-21EB-2890-E46E-06B6A4648E62}"/>
                </a:ext>
              </a:extLst>
            </p:cNvPr>
            <p:cNvCxnSpPr/>
            <p:nvPr/>
          </p:nvCxnSpPr>
          <p:spPr>
            <a:xfrm flipV="1">
              <a:off x="4471416" y="3402718"/>
              <a:ext cx="426720" cy="1130"/>
            </a:xfrm>
            <a:prstGeom prst="line">
              <a:avLst/>
            </a:prstGeom>
            <a:ln w="57150"/>
          </p:spPr>
          <p:style>
            <a:lnRef idx="2">
              <a:schemeClr val="dk1"/>
            </a:lnRef>
            <a:fillRef idx="0">
              <a:schemeClr val="dk1"/>
            </a:fillRef>
            <a:effectRef idx="1">
              <a:schemeClr val="dk1"/>
            </a:effectRef>
            <a:fontRef idx="minor">
              <a:schemeClr val="tx1"/>
            </a:fontRef>
          </p:style>
        </p:cxnSp>
        <p:cxnSp>
          <p:nvCxnSpPr>
            <p:cNvPr id="66" name="直線矢印コネクタ 65">
              <a:extLst>
                <a:ext uri="{FF2B5EF4-FFF2-40B4-BE49-F238E27FC236}">
                  <a16:creationId xmlns:a16="http://schemas.microsoft.com/office/drawing/2014/main" id="{12AD6CF8-B915-0F1F-B048-3DF57511E39D}"/>
                </a:ext>
              </a:extLst>
            </p:cNvPr>
            <p:cNvCxnSpPr>
              <a:cxnSpLocks/>
            </p:cNvCxnSpPr>
            <p:nvPr/>
          </p:nvCxnSpPr>
          <p:spPr>
            <a:xfrm>
              <a:off x="4684776" y="2796640"/>
              <a:ext cx="0" cy="558706"/>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nvGrpSpPr>
          <p:cNvPr id="85" name="グループ化 84">
            <a:extLst>
              <a:ext uri="{FF2B5EF4-FFF2-40B4-BE49-F238E27FC236}">
                <a16:creationId xmlns:a16="http://schemas.microsoft.com/office/drawing/2014/main" id="{3B01C589-2C63-77E0-E2A2-780AE254CE16}"/>
              </a:ext>
            </a:extLst>
          </p:cNvPr>
          <p:cNvGrpSpPr/>
          <p:nvPr/>
        </p:nvGrpSpPr>
        <p:grpSpPr>
          <a:xfrm>
            <a:off x="6190814" y="2325781"/>
            <a:ext cx="2874030" cy="2638763"/>
            <a:chOff x="6411418" y="1536346"/>
            <a:chExt cx="2874030" cy="2638763"/>
          </a:xfrm>
        </p:grpSpPr>
        <p:grpSp>
          <p:nvGrpSpPr>
            <p:cNvPr id="70" name="グループ化 69">
              <a:extLst>
                <a:ext uri="{FF2B5EF4-FFF2-40B4-BE49-F238E27FC236}">
                  <a16:creationId xmlns:a16="http://schemas.microsoft.com/office/drawing/2014/main" id="{94FB01BF-6E6D-37B0-8863-CF288DBBA9AF}"/>
                </a:ext>
              </a:extLst>
            </p:cNvPr>
            <p:cNvGrpSpPr/>
            <p:nvPr/>
          </p:nvGrpSpPr>
          <p:grpSpPr>
            <a:xfrm>
              <a:off x="6411418" y="1536346"/>
              <a:ext cx="2874030" cy="2638763"/>
              <a:chOff x="274320" y="1561896"/>
              <a:chExt cx="2874030" cy="2638763"/>
            </a:xfrm>
          </p:grpSpPr>
          <p:sp>
            <p:nvSpPr>
              <p:cNvPr id="71" name="四角形: 角を丸くする 70">
                <a:extLst>
                  <a:ext uri="{FF2B5EF4-FFF2-40B4-BE49-F238E27FC236}">
                    <a16:creationId xmlns:a16="http://schemas.microsoft.com/office/drawing/2014/main" id="{69AA2934-4815-A10B-09E1-F47174A80A8F}"/>
                  </a:ext>
                </a:extLst>
              </p:cNvPr>
              <p:cNvSpPr/>
              <p:nvPr/>
            </p:nvSpPr>
            <p:spPr>
              <a:xfrm>
                <a:off x="274320" y="1567187"/>
                <a:ext cx="2697480" cy="2633472"/>
              </a:xfrm>
              <a:prstGeom prst="roundRect">
                <a:avLst>
                  <a:gd name="adj" fmla="val 11806"/>
                </a:avLst>
              </a:prstGeom>
              <a:solidFill>
                <a:schemeClr val="bg1"/>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2" name="四角形: 角を丸くする 71">
                <a:extLst>
                  <a:ext uri="{FF2B5EF4-FFF2-40B4-BE49-F238E27FC236}">
                    <a16:creationId xmlns:a16="http://schemas.microsoft.com/office/drawing/2014/main" id="{2F38CDD1-0D73-A187-0F3C-1605167A5F0D}"/>
                  </a:ext>
                </a:extLst>
              </p:cNvPr>
              <p:cNvSpPr/>
              <p:nvPr/>
            </p:nvSpPr>
            <p:spPr>
              <a:xfrm>
                <a:off x="274320" y="1561896"/>
                <a:ext cx="2697480" cy="658277"/>
              </a:xfrm>
              <a:prstGeom prst="roundRect">
                <a:avLst>
                  <a:gd name="adj" fmla="val 20667"/>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テキスト ボックス 72">
                <a:extLst>
                  <a:ext uri="{FF2B5EF4-FFF2-40B4-BE49-F238E27FC236}">
                    <a16:creationId xmlns:a16="http://schemas.microsoft.com/office/drawing/2014/main" id="{C280F100-7F7F-B026-913C-48A206A8C4BB}"/>
                  </a:ext>
                </a:extLst>
              </p:cNvPr>
              <p:cNvSpPr txBox="1"/>
              <p:nvPr/>
            </p:nvSpPr>
            <p:spPr>
              <a:xfrm>
                <a:off x="780054" y="1598646"/>
                <a:ext cx="2368296" cy="584775"/>
              </a:xfrm>
              <a:prstGeom prst="rect">
                <a:avLst/>
              </a:prstGeom>
              <a:noFill/>
            </p:spPr>
            <p:txBody>
              <a:bodyPr wrap="square" rtlCol="0">
                <a:spAutoFit/>
              </a:bodyPr>
              <a:lstStyle/>
              <a:p>
                <a:r>
                  <a:rPr lang="en-US" altLang="ja-JP" sz="3200" dirty="0">
                    <a:latin typeface="Arial" panose="020B0604020202020204" pitchFamily="34" charset="0"/>
                    <a:cs typeface="Arial" panose="020B0604020202020204" pitchFamily="34" charset="0"/>
                  </a:rPr>
                  <a:t>Results</a:t>
                </a:r>
                <a:endParaRPr kumimoji="1" lang="ja-JP" altLang="en-US" sz="3200" dirty="0">
                  <a:latin typeface="Arial" panose="020B0604020202020204" pitchFamily="34" charset="0"/>
                  <a:cs typeface="Arial" panose="020B0604020202020204" pitchFamily="34" charset="0"/>
                </a:endParaRPr>
              </a:p>
            </p:txBody>
          </p:sp>
        </p:grpSp>
        <p:sp>
          <p:nvSpPr>
            <p:cNvPr id="74" name="フローチャート: 結合子 73">
              <a:extLst>
                <a:ext uri="{FF2B5EF4-FFF2-40B4-BE49-F238E27FC236}">
                  <a16:creationId xmlns:a16="http://schemas.microsoft.com/office/drawing/2014/main" id="{756531BE-B3E2-99E8-4691-A591E2B01C12}"/>
                </a:ext>
              </a:extLst>
            </p:cNvPr>
            <p:cNvSpPr/>
            <p:nvPr/>
          </p:nvSpPr>
          <p:spPr>
            <a:xfrm>
              <a:off x="7080454" y="2464369"/>
              <a:ext cx="1359408" cy="1330939"/>
            </a:xfrm>
            <a:prstGeom prst="flowChartConnector">
              <a:avLst/>
            </a:prstGeom>
            <a:solidFill>
              <a:schemeClr val="tx1">
                <a:lumMod val="65000"/>
                <a:lumOff val="3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四角形: 角を丸くする 74">
              <a:extLst>
                <a:ext uri="{FF2B5EF4-FFF2-40B4-BE49-F238E27FC236}">
                  <a16:creationId xmlns:a16="http://schemas.microsoft.com/office/drawing/2014/main" id="{0D3EA525-BB0D-BCF0-4D84-424A2357DBFD}"/>
                </a:ext>
              </a:extLst>
            </p:cNvPr>
            <p:cNvSpPr/>
            <p:nvPr/>
          </p:nvSpPr>
          <p:spPr>
            <a:xfrm>
              <a:off x="7397446" y="2727891"/>
              <a:ext cx="513588" cy="483177"/>
            </a:xfrm>
            <a:prstGeom prst="round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テキスト ボックス 75">
              <a:extLst>
                <a:ext uri="{FF2B5EF4-FFF2-40B4-BE49-F238E27FC236}">
                  <a16:creationId xmlns:a16="http://schemas.microsoft.com/office/drawing/2014/main" id="{5FD52D45-E8B0-39E1-DF48-5A6E5A498947}"/>
                </a:ext>
              </a:extLst>
            </p:cNvPr>
            <p:cNvSpPr txBox="1"/>
            <p:nvPr/>
          </p:nvSpPr>
          <p:spPr>
            <a:xfrm>
              <a:off x="7397446" y="2712940"/>
              <a:ext cx="606552" cy="584775"/>
            </a:xfrm>
            <a:prstGeom prst="rect">
              <a:avLst/>
            </a:prstGeom>
            <a:noFill/>
          </p:spPr>
          <p:txBody>
            <a:bodyPr wrap="square" rtlCol="0">
              <a:spAutoFit/>
            </a:bodyPr>
            <a:lstStyle/>
            <a:p>
              <a:r>
                <a:rPr kumimoji="1" lang="ja-JP" altLang="en-US" sz="3200" dirty="0">
                  <a:solidFill>
                    <a:schemeClr val="bg1"/>
                  </a:solidFill>
                </a:rPr>
                <a:t>✔</a:t>
              </a:r>
            </a:p>
          </p:txBody>
        </p:sp>
      </p:grpSp>
      <p:grpSp>
        <p:nvGrpSpPr>
          <p:cNvPr id="86" name="グループ化 85">
            <a:extLst>
              <a:ext uri="{FF2B5EF4-FFF2-40B4-BE49-F238E27FC236}">
                <a16:creationId xmlns:a16="http://schemas.microsoft.com/office/drawing/2014/main" id="{5ECD0DE6-00CF-95DC-7076-4DE462ED8AC4}"/>
              </a:ext>
            </a:extLst>
          </p:cNvPr>
          <p:cNvGrpSpPr/>
          <p:nvPr/>
        </p:nvGrpSpPr>
        <p:grpSpPr>
          <a:xfrm>
            <a:off x="9214322" y="2362531"/>
            <a:ext cx="2697480" cy="2638763"/>
            <a:chOff x="9343743" y="1523339"/>
            <a:chExt cx="2697480" cy="2638763"/>
          </a:xfrm>
        </p:grpSpPr>
        <p:grpSp>
          <p:nvGrpSpPr>
            <p:cNvPr id="77" name="グループ化 76">
              <a:extLst>
                <a:ext uri="{FF2B5EF4-FFF2-40B4-BE49-F238E27FC236}">
                  <a16:creationId xmlns:a16="http://schemas.microsoft.com/office/drawing/2014/main" id="{457C9381-24D0-0AC8-C6A3-0157F0B45400}"/>
                </a:ext>
              </a:extLst>
            </p:cNvPr>
            <p:cNvGrpSpPr/>
            <p:nvPr/>
          </p:nvGrpSpPr>
          <p:grpSpPr>
            <a:xfrm>
              <a:off x="9343743" y="1523339"/>
              <a:ext cx="2697480" cy="2638763"/>
              <a:chOff x="274320" y="1561896"/>
              <a:chExt cx="2697480" cy="2638763"/>
            </a:xfrm>
          </p:grpSpPr>
          <p:sp>
            <p:nvSpPr>
              <p:cNvPr id="78" name="四角形: 角を丸くする 77">
                <a:extLst>
                  <a:ext uri="{FF2B5EF4-FFF2-40B4-BE49-F238E27FC236}">
                    <a16:creationId xmlns:a16="http://schemas.microsoft.com/office/drawing/2014/main" id="{6FE4EC41-89AC-DEDB-A3BE-D9B813AC80C8}"/>
                  </a:ext>
                </a:extLst>
              </p:cNvPr>
              <p:cNvSpPr/>
              <p:nvPr/>
            </p:nvSpPr>
            <p:spPr>
              <a:xfrm>
                <a:off x="274320" y="1567187"/>
                <a:ext cx="2697480" cy="2633472"/>
              </a:xfrm>
              <a:prstGeom prst="roundRect">
                <a:avLst>
                  <a:gd name="adj" fmla="val 11806"/>
                </a:avLst>
              </a:prstGeom>
              <a:solidFill>
                <a:schemeClr val="bg1"/>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9" name="四角形: 角を丸くする 78">
                <a:extLst>
                  <a:ext uri="{FF2B5EF4-FFF2-40B4-BE49-F238E27FC236}">
                    <a16:creationId xmlns:a16="http://schemas.microsoft.com/office/drawing/2014/main" id="{D92EA106-1CB3-1382-8963-1162C88CAE00}"/>
                  </a:ext>
                </a:extLst>
              </p:cNvPr>
              <p:cNvSpPr/>
              <p:nvPr/>
            </p:nvSpPr>
            <p:spPr>
              <a:xfrm>
                <a:off x="274320" y="1561896"/>
                <a:ext cx="2697480" cy="658277"/>
              </a:xfrm>
              <a:prstGeom prst="roundRect">
                <a:avLst>
                  <a:gd name="adj" fmla="val 20667"/>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テキスト ボックス 79">
                <a:extLst>
                  <a:ext uri="{FF2B5EF4-FFF2-40B4-BE49-F238E27FC236}">
                    <a16:creationId xmlns:a16="http://schemas.microsoft.com/office/drawing/2014/main" id="{85C0A69E-5828-0EC4-2AB4-F0F08584BB13}"/>
                  </a:ext>
                </a:extLst>
              </p:cNvPr>
              <p:cNvSpPr txBox="1"/>
              <p:nvPr/>
            </p:nvSpPr>
            <p:spPr>
              <a:xfrm>
                <a:off x="450870" y="1596000"/>
                <a:ext cx="2439839" cy="584775"/>
              </a:xfrm>
              <a:prstGeom prst="rect">
                <a:avLst/>
              </a:prstGeom>
              <a:noFill/>
            </p:spPr>
            <p:txBody>
              <a:bodyPr wrap="square" rtlCol="0">
                <a:spAutoFit/>
              </a:bodyPr>
              <a:lstStyle/>
              <a:p>
                <a:r>
                  <a:rPr lang="en-US" altLang="ja-JP" sz="3200" dirty="0">
                    <a:latin typeface="Arial" panose="020B0604020202020204" pitchFamily="34" charset="0"/>
                    <a:cs typeface="Arial" panose="020B0604020202020204" pitchFamily="34" charset="0"/>
                  </a:rPr>
                  <a:t>Conclusions</a:t>
                </a:r>
                <a:endParaRPr kumimoji="1" lang="ja-JP" altLang="en-US" sz="3200" dirty="0">
                  <a:latin typeface="Arial" panose="020B0604020202020204" pitchFamily="34" charset="0"/>
                  <a:cs typeface="Arial" panose="020B0604020202020204" pitchFamily="34" charset="0"/>
                </a:endParaRPr>
              </a:p>
            </p:txBody>
          </p:sp>
        </p:grpSp>
        <p:pic>
          <p:nvPicPr>
            <p:cNvPr id="82" name="グラフィックス 81" descr="クリップボード: チェックマーク 単色塗りつぶし">
              <a:extLst>
                <a:ext uri="{FF2B5EF4-FFF2-40B4-BE49-F238E27FC236}">
                  <a16:creationId xmlns:a16="http://schemas.microsoft.com/office/drawing/2014/main" id="{58EB057F-D9B1-CC25-1DBE-B4D13B47B734}"/>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9976797" y="2366423"/>
              <a:ext cx="1526830" cy="1526830"/>
            </a:xfrm>
            <a:prstGeom prst="rect">
              <a:avLst/>
            </a:prstGeom>
          </p:spPr>
        </p:pic>
      </p:grpSp>
      <p:sp>
        <p:nvSpPr>
          <p:cNvPr id="90" name="フローチャート: 組合せ 89">
            <a:extLst>
              <a:ext uri="{FF2B5EF4-FFF2-40B4-BE49-F238E27FC236}">
                <a16:creationId xmlns:a16="http://schemas.microsoft.com/office/drawing/2014/main" id="{B16E9A07-D499-3B92-0D29-0F17BCC17210}"/>
              </a:ext>
            </a:extLst>
          </p:cNvPr>
          <p:cNvSpPr/>
          <p:nvPr/>
        </p:nvSpPr>
        <p:spPr>
          <a:xfrm>
            <a:off x="894383" y="1363209"/>
            <a:ext cx="1112798" cy="668554"/>
          </a:xfrm>
          <a:prstGeom prst="flowChartMerg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2179776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51A710-8A96-AC64-8508-F4523B00D931}"/>
            </a:ext>
          </a:extLst>
        </p:cNvPr>
        <p:cNvGrpSpPr/>
        <p:nvPr/>
      </p:nvGrpSpPr>
      <p:grpSpPr>
        <a:xfrm>
          <a:off x="0" y="0"/>
          <a:ext cx="0" cy="0"/>
          <a:chOff x="0" y="0"/>
          <a:chExt cx="0" cy="0"/>
        </a:xfrm>
      </p:grpSpPr>
      <p:sp>
        <p:nvSpPr>
          <p:cNvPr id="48" name="四角形: 角を丸くする 47">
            <a:extLst>
              <a:ext uri="{FF2B5EF4-FFF2-40B4-BE49-F238E27FC236}">
                <a16:creationId xmlns:a16="http://schemas.microsoft.com/office/drawing/2014/main" id="{3E3A96A1-5405-C034-7665-92903DC43F0A}"/>
              </a:ext>
            </a:extLst>
          </p:cNvPr>
          <p:cNvSpPr/>
          <p:nvPr/>
        </p:nvSpPr>
        <p:spPr>
          <a:xfrm>
            <a:off x="977900" y="5531483"/>
            <a:ext cx="6885940" cy="1189357"/>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4" name="図 43">
            <a:extLst>
              <a:ext uri="{FF2B5EF4-FFF2-40B4-BE49-F238E27FC236}">
                <a16:creationId xmlns:a16="http://schemas.microsoft.com/office/drawing/2014/main" id="{2AE7045C-781B-D098-53DF-41DFAF83F586}"/>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433303" y="2559048"/>
            <a:ext cx="4662697" cy="2545359"/>
          </a:xfrm>
          <a:prstGeom prst="rect">
            <a:avLst/>
          </a:prstGeom>
        </p:spPr>
      </p:pic>
      <p:sp>
        <p:nvSpPr>
          <p:cNvPr id="4" name="正方形/長方形 3">
            <a:extLst>
              <a:ext uri="{FF2B5EF4-FFF2-40B4-BE49-F238E27FC236}">
                <a16:creationId xmlns:a16="http://schemas.microsoft.com/office/drawing/2014/main" id="{85638301-DC7F-1B05-3AC0-72BCCE775CAB}"/>
              </a:ext>
            </a:extLst>
          </p:cNvPr>
          <p:cNvSpPr/>
          <p:nvPr/>
        </p:nvSpPr>
        <p:spPr>
          <a:xfrm>
            <a:off x="0" y="0"/>
            <a:ext cx="12192000" cy="795307"/>
          </a:xfrm>
          <a:prstGeom prst="rect">
            <a:avLst/>
          </a:prstGeom>
          <a:solidFill>
            <a:srgbClr val="1A3A5C"/>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dirty="0"/>
          </a:p>
        </p:txBody>
      </p:sp>
      <p:sp>
        <p:nvSpPr>
          <p:cNvPr id="2" name="テキスト ボックス 1">
            <a:extLst>
              <a:ext uri="{FF2B5EF4-FFF2-40B4-BE49-F238E27FC236}">
                <a16:creationId xmlns:a16="http://schemas.microsoft.com/office/drawing/2014/main" id="{27DBC5D8-CD23-FE7F-A69B-653681A98666}"/>
              </a:ext>
            </a:extLst>
          </p:cNvPr>
          <p:cNvSpPr txBox="1"/>
          <p:nvPr/>
        </p:nvSpPr>
        <p:spPr>
          <a:xfrm>
            <a:off x="134008" y="43078"/>
            <a:ext cx="13156690" cy="707886"/>
          </a:xfrm>
          <a:prstGeom prst="rect">
            <a:avLst/>
          </a:prstGeom>
          <a:noFill/>
        </p:spPr>
        <p:txBody>
          <a:bodyPr wrap="square" rtlCol="0">
            <a:spAutoFit/>
          </a:bodyPr>
          <a:lstStyle/>
          <a:p>
            <a:r>
              <a:rPr lang="en-US" altLang="ja-JP" sz="4000" kern="100" dirty="0">
                <a:solidFill>
                  <a:schemeClr val="bg1"/>
                </a:solidFill>
                <a:latin typeface="Arial" panose="020B0604020202020204" pitchFamily="34" charset="0"/>
                <a:ea typeface="游明朝" panose="02020400000000000000" pitchFamily="18" charset="-128"/>
                <a:cs typeface="Arial" panose="020B0604020202020204" pitchFamily="34" charset="0"/>
              </a:rPr>
              <a:t>Introduction</a:t>
            </a:r>
            <a:r>
              <a:rPr lang="ja-JP" altLang="en-US" sz="4000" kern="100" dirty="0">
                <a:solidFill>
                  <a:schemeClr val="bg1"/>
                </a:solidFill>
                <a:latin typeface="Arial" panose="020B0604020202020204" pitchFamily="34" charset="0"/>
                <a:ea typeface="游明朝" panose="02020400000000000000" pitchFamily="18" charset="-128"/>
                <a:cs typeface="Arial" panose="020B0604020202020204" pitchFamily="34" charset="0"/>
              </a:rPr>
              <a:t>　</a:t>
            </a:r>
            <a:r>
              <a:rPr lang="en-US" altLang="ja-JP" sz="4000" kern="100" dirty="0">
                <a:solidFill>
                  <a:schemeClr val="bg1"/>
                </a:solidFill>
                <a:latin typeface="Arial" panose="020B0604020202020204" pitchFamily="34" charset="0"/>
                <a:ea typeface="游明朝" panose="02020400000000000000" pitchFamily="18" charset="-128"/>
                <a:cs typeface="Arial" panose="020B0604020202020204" pitchFamily="34" charset="0"/>
              </a:rPr>
              <a:t>―T</a:t>
            </a:r>
            <a:r>
              <a:rPr lang="en-US" altLang="ja-JP" sz="4000" dirty="0">
                <a:solidFill>
                  <a:schemeClr val="bg1"/>
                </a:solidFill>
                <a:latin typeface="Arial" panose="020B0604020202020204" pitchFamily="34" charset="0"/>
                <a:cs typeface="Arial" panose="020B0604020202020204" pitchFamily="34" charset="0"/>
              </a:rPr>
              <a:t>extile industry issue―</a:t>
            </a:r>
            <a:endParaRPr kumimoji="1" lang="ja-JP" altLang="en-US" sz="4000" dirty="0">
              <a:solidFill>
                <a:schemeClr val="bg1"/>
              </a:solidFill>
              <a:latin typeface="Arial" panose="020B0604020202020204" pitchFamily="34" charset="0"/>
              <a:cs typeface="Arial" panose="020B0604020202020204" pitchFamily="34" charset="0"/>
            </a:endParaRPr>
          </a:p>
        </p:txBody>
      </p:sp>
      <p:sp>
        <p:nvSpPr>
          <p:cNvPr id="3" name="テキスト ボックス 2">
            <a:extLst>
              <a:ext uri="{FF2B5EF4-FFF2-40B4-BE49-F238E27FC236}">
                <a16:creationId xmlns:a16="http://schemas.microsoft.com/office/drawing/2014/main" id="{F0387417-CB48-D5F8-0AC9-D029941C1292}"/>
              </a:ext>
            </a:extLst>
          </p:cNvPr>
          <p:cNvSpPr txBox="1"/>
          <p:nvPr/>
        </p:nvSpPr>
        <p:spPr>
          <a:xfrm>
            <a:off x="11632692" y="105264"/>
            <a:ext cx="917448" cy="584775"/>
          </a:xfrm>
          <a:prstGeom prst="rect">
            <a:avLst/>
          </a:prstGeom>
          <a:noFill/>
        </p:spPr>
        <p:txBody>
          <a:bodyPr wrap="square" rtlCol="0">
            <a:spAutoFit/>
          </a:bodyPr>
          <a:lstStyle/>
          <a:p>
            <a:r>
              <a:rPr kumimoji="1" lang="en-US" altLang="ja-JP" sz="3200" dirty="0">
                <a:solidFill>
                  <a:schemeClr val="bg1"/>
                </a:solidFill>
                <a:latin typeface="Arial" panose="020B0604020202020204" pitchFamily="34" charset="0"/>
                <a:cs typeface="Arial" panose="020B0604020202020204" pitchFamily="34" charset="0"/>
              </a:rPr>
              <a:t>2</a:t>
            </a:r>
            <a:endParaRPr kumimoji="1" lang="ja-JP" altLang="en-US" sz="3200" dirty="0">
              <a:solidFill>
                <a:schemeClr val="bg1"/>
              </a:solidFill>
              <a:latin typeface="Arial" panose="020B0604020202020204" pitchFamily="34" charset="0"/>
              <a:cs typeface="Arial" panose="020B0604020202020204" pitchFamily="34" charset="0"/>
            </a:endParaRPr>
          </a:p>
        </p:txBody>
      </p:sp>
      <p:sp>
        <p:nvSpPr>
          <p:cNvPr id="11" name="テキスト ボックス 10">
            <a:extLst>
              <a:ext uri="{FF2B5EF4-FFF2-40B4-BE49-F238E27FC236}">
                <a16:creationId xmlns:a16="http://schemas.microsoft.com/office/drawing/2014/main" id="{A327F433-3751-3B89-74C1-D3056049E893}"/>
              </a:ext>
            </a:extLst>
          </p:cNvPr>
          <p:cNvSpPr txBox="1"/>
          <p:nvPr/>
        </p:nvSpPr>
        <p:spPr>
          <a:xfrm>
            <a:off x="4728972" y="10109216"/>
            <a:ext cx="5175504" cy="369332"/>
          </a:xfrm>
          <a:prstGeom prst="rect">
            <a:avLst/>
          </a:prstGeom>
          <a:noFill/>
        </p:spPr>
        <p:txBody>
          <a:bodyPr wrap="square" rtlCol="0">
            <a:spAutoFit/>
          </a:bodyPr>
          <a:lstStyle/>
          <a:p>
            <a:endParaRPr kumimoji="1" lang="ja-JP" altLang="en-US" dirty="0"/>
          </a:p>
        </p:txBody>
      </p:sp>
      <p:pic>
        <p:nvPicPr>
          <p:cNvPr id="15" name="図 14">
            <a:extLst>
              <a:ext uri="{FF2B5EF4-FFF2-40B4-BE49-F238E27FC236}">
                <a16:creationId xmlns:a16="http://schemas.microsoft.com/office/drawing/2014/main" id="{A29A7517-0864-2B47-6813-D1F1E75763CD}"/>
              </a:ext>
            </a:extLst>
          </p:cNvPr>
          <p:cNvPicPr>
            <a:picLocks noChangeAspect="1"/>
          </p:cNvPicPr>
          <p:nvPr/>
        </p:nvPicPr>
        <p:blipFill>
          <a:blip r:embed="rId4">
            <a:extLst>
              <a:ext uri="{BEBA8EAE-BF5A-486C-A8C5-ECC9F3942E4B}">
                <a14:imgProps xmlns:a14="http://schemas.microsoft.com/office/drawing/2010/main">
                  <a14:imgLayer r:embed="rId5">
                    <a14:imgEffect>
                      <a14:saturation sat="33000"/>
                    </a14:imgEffect>
                  </a14:imgLayer>
                </a14:imgProps>
              </a:ext>
            </a:extLst>
          </a:blip>
          <a:srcRect l="24661"/>
          <a:stretch>
            <a:fillRect/>
          </a:stretch>
        </p:blipFill>
        <p:spPr>
          <a:xfrm>
            <a:off x="7992462" y="787426"/>
            <a:ext cx="4229046" cy="3257637"/>
          </a:xfrm>
          <a:prstGeom prst="rect">
            <a:avLst/>
          </a:prstGeom>
        </p:spPr>
      </p:pic>
      <p:pic>
        <p:nvPicPr>
          <p:cNvPr id="21" name="図 20">
            <a:extLst>
              <a:ext uri="{FF2B5EF4-FFF2-40B4-BE49-F238E27FC236}">
                <a16:creationId xmlns:a16="http://schemas.microsoft.com/office/drawing/2014/main" id="{3FFA979F-9C98-D9F5-8E30-8810D8243A4A}"/>
              </a:ext>
            </a:extLst>
          </p:cNvPr>
          <p:cNvPicPr>
            <a:picLocks noChangeAspect="1"/>
          </p:cNvPicPr>
          <p:nvPr/>
        </p:nvPicPr>
        <p:blipFill>
          <a:blip r:embed="rId6">
            <a:extLst>
              <a:ext uri="{BEBA8EAE-BF5A-486C-A8C5-ECC9F3942E4B}">
                <a14:imgProps xmlns:a14="http://schemas.microsoft.com/office/drawing/2010/main">
                  <a14:imgLayer r:embed="rId7">
                    <a14:imgEffect>
                      <a14:saturation sat="33000"/>
                    </a14:imgEffect>
                  </a14:imgLayer>
                </a14:imgProps>
              </a:ext>
            </a:extLst>
          </a:blip>
          <a:stretch>
            <a:fillRect/>
          </a:stretch>
        </p:blipFill>
        <p:spPr>
          <a:xfrm>
            <a:off x="7962955" y="4045063"/>
            <a:ext cx="4212983" cy="2812937"/>
          </a:xfrm>
          <a:prstGeom prst="rect">
            <a:avLst/>
          </a:prstGeom>
        </p:spPr>
      </p:pic>
      <p:grpSp>
        <p:nvGrpSpPr>
          <p:cNvPr id="23" name="グループ化 22">
            <a:extLst>
              <a:ext uri="{FF2B5EF4-FFF2-40B4-BE49-F238E27FC236}">
                <a16:creationId xmlns:a16="http://schemas.microsoft.com/office/drawing/2014/main" id="{774E10C3-9284-7E8C-3038-33DF3950DD2E}"/>
              </a:ext>
            </a:extLst>
          </p:cNvPr>
          <p:cNvGrpSpPr/>
          <p:nvPr/>
        </p:nvGrpSpPr>
        <p:grpSpPr>
          <a:xfrm>
            <a:off x="90584" y="978974"/>
            <a:ext cx="9944688" cy="3874089"/>
            <a:chOff x="-50844" y="5577330"/>
            <a:chExt cx="9944688" cy="3874089"/>
          </a:xfrm>
        </p:grpSpPr>
        <p:grpSp>
          <p:nvGrpSpPr>
            <p:cNvPr id="24" name="グループ化 23">
              <a:extLst>
                <a:ext uri="{FF2B5EF4-FFF2-40B4-BE49-F238E27FC236}">
                  <a16:creationId xmlns:a16="http://schemas.microsoft.com/office/drawing/2014/main" id="{94B8ACF7-E1D3-984E-59AE-6465D26DDF06}"/>
                </a:ext>
              </a:extLst>
            </p:cNvPr>
            <p:cNvGrpSpPr/>
            <p:nvPr/>
          </p:nvGrpSpPr>
          <p:grpSpPr>
            <a:xfrm>
              <a:off x="-50844" y="5577330"/>
              <a:ext cx="9944688" cy="3874089"/>
              <a:chOff x="-50844" y="5577330"/>
              <a:chExt cx="9944688" cy="3874089"/>
            </a:xfrm>
          </p:grpSpPr>
          <p:grpSp>
            <p:nvGrpSpPr>
              <p:cNvPr id="28" name="グループ化 27">
                <a:extLst>
                  <a:ext uri="{FF2B5EF4-FFF2-40B4-BE49-F238E27FC236}">
                    <a16:creationId xmlns:a16="http://schemas.microsoft.com/office/drawing/2014/main" id="{094B9E50-AB15-A256-4BFC-C581397377BA}"/>
                  </a:ext>
                </a:extLst>
              </p:cNvPr>
              <p:cNvGrpSpPr/>
              <p:nvPr/>
            </p:nvGrpSpPr>
            <p:grpSpPr>
              <a:xfrm>
                <a:off x="99872" y="7439641"/>
                <a:ext cx="7432120" cy="2011778"/>
                <a:chOff x="236166" y="6970368"/>
                <a:chExt cx="7432120" cy="2011778"/>
              </a:xfrm>
            </p:grpSpPr>
            <p:pic>
              <p:nvPicPr>
                <p:cNvPr id="38" name="グラフィックス 37" descr="離陸 単色塗りつぶし">
                  <a:extLst>
                    <a:ext uri="{FF2B5EF4-FFF2-40B4-BE49-F238E27FC236}">
                      <a16:creationId xmlns:a16="http://schemas.microsoft.com/office/drawing/2014/main" id="{DED02938-DE94-C2BE-48CB-67FF839EFCB3}"/>
                    </a:ext>
                  </a:extLst>
                </p:cNvPr>
                <p:cNvPicPr>
                  <a:picLocks noChangeAspect="1"/>
                </p:cNvPicPr>
                <p:nvPr/>
              </p:nvPicPr>
              <p:blipFill>
                <a:blip>
                  <a:extLst>
                    <a:ext uri="{96DAC541-7B7A-43D3-8B79-37D633B846F1}">
                      <asvg:svgBlip xmlns:asvg="http://schemas.microsoft.com/office/drawing/2016/SVG/main" r:embed="rId8"/>
                    </a:ext>
                  </a:extLst>
                </a:blip>
                <a:srcRect b="27495"/>
                <a:stretch>
                  <a:fillRect/>
                </a:stretch>
              </p:blipFill>
              <p:spPr>
                <a:xfrm rot="20651345">
                  <a:off x="5526257" y="7054602"/>
                  <a:ext cx="1045428" cy="757988"/>
                </a:xfrm>
                <a:prstGeom prst="rect">
                  <a:avLst/>
                </a:prstGeom>
              </p:spPr>
            </p:pic>
            <p:pic>
              <p:nvPicPr>
                <p:cNvPr id="39" name="グラフィックス 38" descr="シャツ 単色塗りつぶし">
                  <a:extLst>
                    <a:ext uri="{FF2B5EF4-FFF2-40B4-BE49-F238E27FC236}">
                      <a16:creationId xmlns:a16="http://schemas.microsoft.com/office/drawing/2014/main" id="{14008EE0-4541-8D9A-38A0-EAF42538BCBF}"/>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rot="20748136">
                  <a:off x="1789067" y="7673585"/>
                  <a:ext cx="843422" cy="843422"/>
                </a:xfrm>
                <a:prstGeom prst="rect">
                  <a:avLst/>
                </a:prstGeom>
              </p:spPr>
            </p:pic>
            <p:sp>
              <p:nvSpPr>
                <p:cNvPr id="40" name="テキスト ボックス 39">
                  <a:extLst>
                    <a:ext uri="{FF2B5EF4-FFF2-40B4-BE49-F238E27FC236}">
                      <a16:creationId xmlns:a16="http://schemas.microsoft.com/office/drawing/2014/main" id="{C59E8AD8-E5EB-960B-EB25-47987BFA0957}"/>
                    </a:ext>
                  </a:extLst>
                </p:cNvPr>
                <p:cNvSpPr txBox="1"/>
                <p:nvPr/>
              </p:nvSpPr>
              <p:spPr>
                <a:xfrm>
                  <a:off x="6579034" y="7393127"/>
                  <a:ext cx="1089252" cy="523220"/>
                </a:xfrm>
                <a:prstGeom prst="rect">
                  <a:avLst/>
                </a:prstGeom>
                <a:noFill/>
              </p:spPr>
              <p:txBody>
                <a:bodyPr wrap="square" rtlCol="0">
                  <a:spAutoFit/>
                </a:bodyPr>
                <a:lstStyle/>
                <a:p>
                  <a:r>
                    <a:rPr kumimoji="1" lang="en-US" altLang="ja-JP" sz="2800" b="1" dirty="0">
                      <a:solidFill>
                        <a:srgbClr val="C00000"/>
                      </a:solidFill>
                      <a:latin typeface="Arial" panose="020B0604020202020204" pitchFamily="34" charset="0"/>
                      <a:cs typeface="Arial" panose="020B0604020202020204" pitchFamily="34" charset="0"/>
                    </a:rPr>
                    <a:t>3%</a:t>
                  </a:r>
                  <a:endParaRPr kumimoji="1" lang="ja-JP" altLang="en-US" sz="2800" b="1" dirty="0">
                    <a:solidFill>
                      <a:srgbClr val="C00000"/>
                    </a:solidFill>
                    <a:latin typeface="Arial" panose="020B0604020202020204" pitchFamily="34" charset="0"/>
                    <a:cs typeface="Arial" panose="020B0604020202020204" pitchFamily="34" charset="0"/>
                  </a:endParaRPr>
                </a:p>
              </p:txBody>
            </p:sp>
            <p:sp>
              <p:nvSpPr>
                <p:cNvPr id="42" name="テキスト ボックス 41">
                  <a:extLst>
                    <a:ext uri="{FF2B5EF4-FFF2-40B4-BE49-F238E27FC236}">
                      <a16:creationId xmlns:a16="http://schemas.microsoft.com/office/drawing/2014/main" id="{1E5A3F06-743A-1085-D4F9-C49BBC3A19C5}"/>
                    </a:ext>
                  </a:extLst>
                </p:cNvPr>
                <p:cNvSpPr txBox="1"/>
                <p:nvPr/>
              </p:nvSpPr>
              <p:spPr>
                <a:xfrm>
                  <a:off x="236166" y="8458926"/>
                  <a:ext cx="1260445" cy="523220"/>
                </a:xfrm>
                <a:prstGeom prst="rect">
                  <a:avLst/>
                </a:prstGeom>
                <a:noFill/>
              </p:spPr>
              <p:txBody>
                <a:bodyPr wrap="square" rtlCol="0">
                  <a:spAutoFit/>
                </a:bodyPr>
                <a:lstStyle/>
                <a:p>
                  <a:r>
                    <a:rPr lang="en-US" altLang="ja-JP" sz="2800" b="1" dirty="0">
                      <a:solidFill>
                        <a:srgbClr val="C00000"/>
                      </a:solidFill>
                      <a:latin typeface="Arial" panose="020B0604020202020204" pitchFamily="34" charset="0"/>
                      <a:cs typeface="Arial" panose="020B0604020202020204" pitchFamily="34" charset="0"/>
                    </a:rPr>
                    <a:t>6-10</a:t>
                  </a:r>
                  <a:r>
                    <a:rPr kumimoji="1" lang="en-US" altLang="ja-JP" sz="2800" b="1" dirty="0">
                      <a:solidFill>
                        <a:srgbClr val="C00000"/>
                      </a:solidFill>
                      <a:latin typeface="Arial" panose="020B0604020202020204" pitchFamily="34" charset="0"/>
                      <a:cs typeface="Arial" panose="020B0604020202020204" pitchFamily="34" charset="0"/>
                    </a:rPr>
                    <a:t>%</a:t>
                  </a:r>
                  <a:endParaRPr kumimoji="1" lang="ja-JP" altLang="en-US" sz="2800" b="1" dirty="0">
                    <a:solidFill>
                      <a:srgbClr val="C00000"/>
                    </a:solidFill>
                    <a:latin typeface="Arial" panose="020B0604020202020204" pitchFamily="34" charset="0"/>
                    <a:cs typeface="Arial" panose="020B0604020202020204" pitchFamily="34" charset="0"/>
                  </a:endParaRPr>
                </a:p>
              </p:txBody>
            </p:sp>
            <p:pic>
              <p:nvPicPr>
                <p:cNvPr id="41" name="グラフィックス 40" descr="野球帽 単色塗りつぶし">
                  <a:extLst>
                    <a:ext uri="{FF2B5EF4-FFF2-40B4-BE49-F238E27FC236}">
                      <a16:creationId xmlns:a16="http://schemas.microsoft.com/office/drawing/2014/main" id="{B9E9F05A-2D9F-F6EB-BD14-5D9DE1173EE1}"/>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rot="20962949">
                  <a:off x="1317958" y="7881193"/>
                  <a:ext cx="675213" cy="675213"/>
                </a:xfrm>
                <a:prstGeom prst="rect">
                  <a:avLst/>
                </a:prstGeom>
              </p:spPr>
            </p:pic>
            <p:pic>
              <p:nvPicPr>
                <p:cNvPr id="37" name="グラフィックス 36" descr="貨物 単色塗りつぶし">
                  <a:extLst>
                    <a:ext uri="{FF2B5EF4-FFF2-40B4-BE49-F238E27FC236}">
                      <a16:creationId xmlns:a16="http://schemas.microsoft.com/office/drawing/2014/main" id="{D10CD3AC-2F97-555B-E897-2A069349F18B}"/>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4727377" y="6970368"/>
                  <a:ext cx="926457" cy="926457"/>
                </a:xfrm>
                <a:prstGeom prst="rect">
                  <a:avLst/>
                </a:prstGeom>
              </p:spPr>
            </p:pic>
          </p:grpSp>
          <p:sp>
            <p:nvSpPr>
              <p:cNvPr id="29" name="テキスト ボックス 28">
                <a:extLst>
                  <a:ext uri="{FF2B5EF4-FFF2-40B4-BE49-F238E27FC236}">
                    <a16:creationId xmlns:a16="http://schemas.microsoft.com/office/drawing/2014/main" id="{48EDDA3F-ED5D-BAAC-6C0B-C366D98B02CB}"/>
                  </a:ext>
                </a:extLst>
              </p:cNvPr>
              <p:cNvSpPr txBox="1"/>
              <p:nvPr/>
            </p:nvSpPr>
            <p:spPr>
              <a:xfrm>
                <a:off x="-50844" y="5577330"/>
                <a:ext cx="9944688" cy="1384995"/>
              </a:xfrm>
              <a:prstGeom prst="rect">
                <a:avLst/>
              </a:prstGeom>
              <a:noFill/>
            </p:spPr>
            <p:txBody>
              <a:bodyPr wrap="square" rtlCol="0">
                <a:spAutoFit/>
              </a:bodyPr>
              <a:lstStyle/>
              <a:p>
                <a:r>
                  <a:rPr lang="en-US" altLang="ja-JP" sz="2800" dirty="0">
                    <a:latin typeface="Arial" panose="020B0604020202020204" pitchFamily="34" charset="0"/>
                    <a:cs typeface="Arial" panose="020B0604020202020204" pitchFamily="34" charset="0"/>
                  </a:rPr>
                  <a:t>The textile industry accounts for </a:t>
                </a:r>
                <a:r>
                  <a:rPr lang="en-US" altLang="ja-JP" sz="2800" b="1" dirty="0">
                    <a:latin typeface="Arial" panose="020B0604020202020204" pitchFamily="34" charset="0"/>
                    <a:cs typeface="Arial" panose="020B0604020202020204" pitchFamily="34" charset="0"/>
                  </a:rPr>
                  <a:t>6–10%</a:t>
                </a:r>
                <a:r>
                  <a:rPr lang="en-US" altLang="ja-JP" sz="2800" dirty="0">
                    <a:latin typeface="Arial" panose="020B0604020202020204" pitchFamily="34" charset="0"/>
                    <a:cs typeface="Arial" panose="020B0604020202020204" pitchFamily="34" charset="0"/>
                  </a:rPr>
                  <a:t> of</a:t>
                </a:r>
              </a:p>
              <a:p>
                <a:r>
                  <a:rPr lang="en-US" altLang="ja-JP" sz="2800" dirty="0">
                    <a:latin typeface="Arial" panose="020B0604020202020204" pitchFamily="34" charset="0"/>
                    <a:cs typeface="Arial" panose="020B0604020202020204" pitchFamily="34" charset="0"/>
                  </a:rPr>
                  <a:t>global GHG emissions, generating </a:t>
                </a:r>
                <a:r>
                  <a:rPr lang="en-US" altLang="ja-JP" sz="2800" b="1" dirty="0">
                    <a:latin typeface="Arial" panose="020B0604020202020204" pitchFamily="34" charset="0"/>
                    <a:cs typeface="Arial" panose="020B0604020202020204" pitchFamily="34" charset="0"/>
                  </a:rPr>
                  <a:t>1.2 billion</a:t>
                </a:r>
              </a:p>
              <a:p>
                <a:r>
                  <a:rPr lang="en-US" altLang="ja-JP" sz="2800" b="1" dirty="0">
                    <a:latin typeface="Arial" panose="020B0604020202020204" pitchFamily="34" charset="0"/>
                    <a:cs typeface="Arial" panose="020B0604020202020204" pitchFamily="34" charset="0"/>
                  </a:rPr>
                  <a:t>tons</a:t>
                </a:r>
                <a:r>
                  <a:rPr lang="en-US" altLang="ja-JP" sz="2800" dirty="0">
                    <a:latin typeface="Arial" panose="020B0604020202020204" pitchFamily="34" charset="0"/>
                    <a:cs typeface="Arial" panose="020B0604020202020204" pitchFamily="34" charset="0"/>
                  </a:rPr>
                  <a:t> of CO₂ equivalent annually.</a:t>
                </a:r>
                <a:endParaRPr kumimoji="1" lang="ja-JP" altLang="en-US" sz="2800" b="1" dirty="0">
                  <a:latin typeface="Arial" panose="020B0604020202020204" pitchFamily="34" charset="0"/>
                  <a:cs typeface="Arial" panose="020B0604020202020204" pitchFamily="34" charset="0"/>
                </a:endParaRPr>
              </a:p>
            </p:txBody>
          </p:sp>
        </p:grpSp>
        <p:pic>
          <p:nvPicPr>
            <p:cNvPr id="25" name="図 24">
              <a:extLst>
                <a:ext uri="{FF2B5EF4-FFF2-40B4-BE49-F238E27FC236}">
                  <a16:creationId xmlns:a16="http://schemas.microsoft.com/office/drawing/2014/main" id="{B9870262-76D8-DC37-EE5F-762DC9F81D44}"/>
                </a:ext>
              </a:extLst>
            </p:cNvPr>
            <p:cNvPicPr>
              <a:picLocks noChangeAspect="1"/>
            </p:cNvPicPr>
            <p:nvPr/>
          </p:nvPicPr>
          <p:blipFill>
            <a:blip r:embed="rId12"/>
            <a:srcRect t="21455" b="26440"/>
            <a:stretch>
              <a:fillRect/>
            </a:stretch>
          </p:blipFill>
          <p:spPr>
            <a:xfrm>
              <a:off x="5138542" y="6897784"/>
              <a:ext cx="1490069" cy="743722"/>
            </a:xfrm>
            <a:prstGeom prst="rect">
              <a:avLst/>
            </a:prstGeom>
          </p:spPr>
        </p:pic>
        <p:pic>
          <p:nvPicPr>
            <p:cNvPr id="26" name="図 25">
              <a:extLst>
                <a:ext uri="{FF2B5EF4-FFF2-40B4-BE49-F238E27FC236}">
                  <a16:creationId xmlns:a16="http://schemas.microsoft.com/office/drawing/2014/main" id="{9D16A114-4D7D-9509-6E5F-62681B29F1CB}"/>
                </a:ext>
              </a:extLst>
            </p:cNvPr>
            <p:cNvPicPr>
              <a:picLocks noChangeAspect="1"/>
            </p:cNvPicPr>
            <p:nvPr/>
          </p:nvPicPr>
          <p:blipFill>
            <a:blip r:embed="rId12"/>
            <a:srcRect t="21455" b="26440"/>
            <a:stretch>
              <a:fillRect/>
            </a:stretch>
          </p:blipFill>
          <p:spPr>
            <a:xfrm>
              <a:off x="-50844" y="7751658"/>
              <a:ext cx="1548988" cy="773130"/>
            </a:xfrm>
            <a:prstGeom prst="rect">
              <a:avLst/>
            </a:prstGeom>
          </p:spPr>
        </p:pic>
      </p:grpSp>
      <p:sp>
        <p:nvSpPr>
          <p:cNvPr id="46" name="Rectangle 7">
            <a:extLst>
              <a:ext uri="{FF2B5EF4-FFF2-40B4-BE49-F238E27FC236}">
                <a16:creationId xmlns:a16="http://schemas.microsoft.com/office/drawing/2014/main" id="{9E7413D5-0652-3B92-6B32-690ED6CA8343}"/>
              </a:ext>
            </a:extLst>
          </p:cNvPr>
          <p:cNvSpPr>
            <a:spLocks noChangeArrowheads="1"/>
          </p:cNvSpPr>
          <p:nvPr/>
        </p:nvSpPr>
        <p:spPr bwMode="auto">
          <a:xfrm>
            <a:off x="134008" y="5648301"/>
            <a:ext cx="8673599" cy="954107"/>
          </a:xfrm>
          <a:prstGeom prst="rect">
            <a:avLst/>
          </a:prstGeom>
          <a:noFill/>
          <a:ln w="190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eaLnBrk="0" fontAlgn="base" hangingPunct="0">
              <a:spcBef>
                <a:spcPct val="0"/>
              </a:spcBef>
              <a:spcAft>
                <a:spcPct val="0"/>
              </a:spcAft>
            </a:pPr>
            <a:r>
              <a:rPr lang="en-US" altLang="ja-JP" sz="2800" dirty="0">
                <a:solidFill>
                  <a:srgbClr val="C00000"/>
                </a:solidFill>
                <a:latin typeface="Arial" panose="020B0604020202020204" pitchFamily="34" charset="0"/>
                <a:cs typeface="Arial" panose="020B0604020202020204" pitchFamily="34" charset="0"/>
              </a:rPr>
              <a:t>Exceeding</a:t>
            </a:r>
            <a:r>
              <a:rPr lang="en-US" altLang="ja-JP" sz="2800" dirty="0">
                <a:latin typeface="Arial" panose="020B0604020202020204" pitchFamily="34" charset="0"/>
                <a:cs typeface="Arial" panose="020B0604020202020204" pitchFamily="34" charset="0"/>
              </a:rPr>
              <a:t> the combined CO₂ emissions </a:t>
            </a:r>
          </a:p>
          <a:p>
            <a:pPr lvl="0" algn="ctr" eaLnBrk="0" fontAlgn="base" hangingPunct="0">
              <a:spcBef>
                <a:spcPct val="0"/>
              </a:spcBef>
              <a:spcAft>
                <a:spcPct val="0"/>
              </a:spcAft>
            </a:pPr>
            <a:r>
              <a:rPr lang="en-US" altLang="ja-JP" sz="2800" dirty="0">
                <a:latin typeface="Arial" panose="020B0604020202020204" pitchFamily="34" charset="0"/>
                <a:cs typeface="Arial" panose="020B0604020202020204" pitchFamily="34" charset="0"/>
              </a:rPr>
              <a:t>from international aviation and shipping.</a:t>
            </a:r>
            <a:endParaRPr kumimoji="0" lang="ja-JP" altLang="ja-JP"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47" name="フローチャート: 抜出し 46">
            <a:extLst>
              <a:ext uri="{FF2B5EF4-FFF2-40B4-BE49-F238E27FC236}">
                <a16:creationId xmlns:a16="http://schemas.microsoft.com/office/drawing/2014/main" id="{AB4B72F2-5AA6-27E1-2AC4-7C062D03B5FE}"/>
              </a:ext>
            </a:extLst>
          </p:cNvPr>
          <p:cNvSpPr/>
          <p:nvPr/>
        </p:nvSpPr>
        <p:spPr>
          <a:xfrm rot="5400000">
            <a:off x="403810" y="5967869"/>
            <a:ext cx="554865" cy="314972"/>
          </a:xfrm>
          <a:prstGeom prst="flowChartExtra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8612713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06552A-7F00-EDB1-64FA-A72213FB207E}"/>
            </a:ext>
          </a:extLst>
        </p:cNvPr>
        <p:cNvGrpSpPr/>
        <p:nvPr/>
      </p:nvGrpSpPr>
      <p:grpSpPr>
        <a:xfrm>
          <a:off x="0" y="0"/>
          <a:ext cx="0" cy="0"/>
          <a:chOff x="0" y="0"/>
          <a:chExt cx="0" cy="0"/>
        </a:xfrm>
      </p:grpSpPr>
      <p:sp>
        <p:nvSpPr>
          <p:cNvPr id="9" name="四角形: 角を丸くする 8">
            <a:extLst>
              <a:ext uri="{FF2B5EF4-FFF2-40B4-BE49-F238E27FC236}">
                <a16:creationId xmlns:a16="http://schemas.microsoft.com/office/drawing/2014/main" id="{E23B8F5A-E96F-F8D7-B877-68B75CD9FD7A}"/>
              </a:ext>
            </a:extLst>
          </p:cNvPr>
          <p:cNvSpPr/>
          <p:nvPr/>
        </p:nvSpPr>
        <p:spPr>
          <a:xfrm>
            <a:off x="6326365" y="907561"/>
            <a:ext cx="5812842" cy="5871818"/>
          </a:xfrm>
          <a:prstGeom prst="roundRect">
            <a:avLst>
              <a:gd name="adj" fmla="val 4272"/>
            </a:avLst>
          </a:prstGeom>
          <a:solidFill>
            <a:srgbClr val="F5F4E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41B28C84-1EE9-C6CC-C546-191C395D61B7}"/>
              </a:ext>
            </a:extLst>
          </p:cNvPr>
          <p:cNvSpPr/>
          <p:nvPr/>
        </p:nvSpPr>
        <p:spPr>
          <a:xfrm>
            <a:off x="0" y="0"/>
            <a:ext cx="12192000" cy="795307"/>
          </a:xfrm>
          <a:prstGeom prst="rect">
            <a:avLst/>
          </a:prstGeom>
          <a:solidFill>
            <a:srgbClr val="1A3A5C"/>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dirty="0">
              <a:latin typeface="Arial" panose="020B0604020202020204" pitchFamily="34" charset="0"/>
              <a:cs typeface="Arial" panose="020B0604020202020204" pitchFamily="34" charset="0"/>
            </a:endParaRPr>
          </a:p>
        </p:txBody>
      </p:sp>
      <p:sp>
        <p:nvSpPr>
          <p:cNvPr id="2" name="テキスト ボックス 1">
            <a:extLst>
              <a:ext uri="{FF2B5EF4-FFF2-40B4-BE49-F238E27FC236}">
                <a16:creationId xmlns:a16="http://schemas.microsoft.com/office/drawing/2014/main" id="{4C74EA43-CBD0-738F-54FB-2C802142EFF3}"/>
              </a:ext>
            </a:extLst>
          </p:cNvPr>
          <p:cNvSpPr txBox="1"/>
          <p:nvPr/>
        </p:nvSpPr>
        <p:spPr>
          <a:xfrm>
            <a:off x="111470" y="39770"/>
            <a:ext cx="12080530" cy="707886"/>
          </a:xfrm>
          <a:prstGeom prst="rect">
            <a:avLst/>
          </a:prstGeom>
          <a:solidFill>
            <a:srgbClr val="1A3A5C"/>
          </a:solidFill>
        </p:spPr>
        <p:txBody>
          <a:bodyPr wrap="square" rtlCol="0">
            <a:spAutoFit/>
          </a:bodyPr>
          <a:lstStyle/>
          <a:p>
            <a:r>
              <a:rPr lang="en-US" altLang="ja-JP" sz="4000" kern="100" dirty="0">
                <a:solidFill>
                  <a:schemeClr val="bg1"/>
                </a:solidFill>
                <a:latin typeface="Arial" panose="020B0604020202020204" pitchFamily="34" charset="0"/>
                <a:ea typeface="游明朝" panose="02020400000000000000" pitchFamily="18" charset="-128"/>
                <a:cs typeface="Arial" panose="020B0604020202020204" pitchFamily="34" charset="0"/>
              </a:rPr>
              <a:t>Introduction </a:t>
            </a:r>
            <a:r>
              <a:rPr lang="ja-JP" altLang="en-US" sz="4000" kern="100" dirty="0">
                <a:solidFill>
                  <a:schemeClr val="bg1"/>
                </a:solidFill>
                <a:latin typeface="Arial" panose="020B0604020202020204" pitchFamily="34" charset="0"/>
                <a:ea typeface="游明朝" panose="02020400000000000000" pitchFamily="18" charset="-128"/>
                <a:cs typeface="Arial" panose="020B0604020202020204" pitchFamily="34" charset="0"/>
              </a:rPr>
              <a:t>　</a:t>
            </a:r>
            <a:r>
              <a:rPr lang="en-US" altLang="ja-JP" sz="4000" kern="100" dirty="0">
                <a:solidFill>
                  <a:schemeClr val="bg1"/>
                </a:solidFill>
                <a:latin typeface="Arial" panose="020B0604020202020204" pitchFamily="34" charset="0"/>
                <a:ea typeface="游明朝" panose="02020400000000000000" pitchFamily="18" charset="-128"/>
                <a:cs typeface="Arial" panose="020B0604020202020204" pitchFamily="34" charset="0"/>
              </a:rPr>
              <a:t>―</a:t>
            </a:r>
            <a:r>
              <a:rPr lang="en-US" altLang="ja-JP" sz="4000" dirty="0">
                <a:solidFill>
                  <a:schemeClr val="bg1"/>
                </a:solidFill>
                <a:latin typeface="Arial" panose="020B0604020202020204" pitchFamily="34" charset="0"/>
                <a:cs typeface="Arial" panose="020B0604020202020204" pitchFamily="34" charset="0"/>
              </a:rPr>
              <a:t>Apparel waste―</a:t>
            </a:r>
          </a:p>
        </p:txBody>
      </p:sp>
      <p:sp>
        <p:nvSpPr>
          <p:cNvPr id="3" name="テキスト ボックス 2">
            <a:extLst>
              <a:ext uri="{FF2B5EF4-FFF2-40B4-BE49-F238E27FC236}">
                <a16:creationId xmlns:a16="http://schemas.microsoft.com/office/drawing/2014/main" id="{E6FBBE34-C7B1-1BB1-C409-EAB6949F1DE3}"/>
              </a:ext>
            </a:extLst>
          </p:cNvPr>
          <p:cNvSpPr txBox="1"/>
          <p:nvPr/>
        </p:nvSpPr>
        <p:spPr>
          <a:xfrm>
            <a:off x="11632692" y="105264"/>
            <a:ext cx="917448" cy="584775"/>
          </a:xfrm>
          <a:prstGeom prst="rect">
            <a:avLst/>
          </a:prstGeom>
          <a:noFill/>
        </p:spPr>
        <p:txBody>
          <a:bodyPr wrap="square" rtlCol="0">
            <a:spAutoFit/>
          </a:bodyPr>
          <a:lstStyle/>
          <a:p>
            <a:r>
              <a:rPr kumimoji="1" lang="en-US" altLang="ja-JP" sz="3200" dirty="0">
                <a:solidFill>
                  <a:schemeClr val="bg1"/>
                </a:solidFill>
                <a:latin typeface="Arial" panose="020B0604020202020204" pitchFamily="34" charset="0"/>
                <a:cs typeface="Arial" panose="020B0604020202020204" pitchFamily="34" charset="0"/>
              </a:rPr>
              <a:t>3</a:t>
            </a:r>
            <a:endParaRPr kumimoji="1" lang="ja-JP" altLang="en-US" sz="3200" dirty="0">
              <a:solidFill>
                <a:schemeClr val="bg1"/>
              </a:solidFill>
              <a:latin typeface="Arial" panose="020B0604020202020204" pitchFamily="34" charset="0"/>
              <a:cs typeface="Arial" panose="020B0604020202020204" pitchFamily="34" charset="0"/>
            </a:endParaRPr>
          </a:p>
        </p:txBody>
      </p:sp>
      <p:sp>
        <p:nvSpPr>
          <p:cNvPr id="11" name="テキスト ボックス 10">
            <a:extLst>
              <a:ext uri="{FF2B5EF4-FFF2-40B4-BE49-F238E27FC236}">
                <a16:creationId xmlns:a16="http://schemas.microsoft.com/office/drawing/2014/main" id="{B34709ED-9459-BFA2-C571-D00FD08587B9}"/>
              </a:ext>
            </a:extLst>
          </p:cNvPr>
          <p:cNvSpPr txBox="1"/>
          <p:nvPr/>
        </p:nvSpPr>
        <p:spPr>
          <a:xfrm>
            <a:off x="4728972" y="10109216"/>
            <a:ext cx="5175504" cy="369332"/>
          </a:xfrm>
          <a:prstGeom prst="rect">
            <a:avLst/>
          </a:prstGeom>
          <a:noFill/>
        </p:spPr>
        <p:txBody>
          <a:bodyPr wrap="square" rtlCol="0">
            <a:spAutoFit/>
          </a:bodyPr>
          <a:lstStyle/>
          <a:p>
            <a:endParaRPr kumimoji="1" lang="ja-JP" altLang="en-US" dirty="0"/>
          </a:p>
        </p:txBody>
      </p:sp>
      <p:pic>
        <p:nvPicPr>
          <p:cNvPr id="5" name="Picture 3">
            <a:extLst>
              <a:ext uri="{FF2B5EF4-FFF2-40B4-BE49-F238E27FC236}">
                <a16:creationId xmlns:a16="http://schemas.microsoft.com/office/drawing/2014/main" id="{BED192D8-1B0D-2CD5-49E7-308A5E0508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496" y="1378692"/>
            <a:ext cx="5939012" cy="247086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a:extLst>
              <a:ext uri="{FF2B5EF4-FFF2-40B4-BE49-F238E27FC236}">
                <a16:creationId xmlns:a16="http://schemas.microsoft.com/office/drawing/2014/main" id="{71B595BF-14E9-E56E-5742-8A6178AC0C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481" y="4147763"/>
            <a:ext cx="5975587" cy="2470866"/>
          </a:xfrm>
          <a:prstGeom prst="rect">
            <a:avLst/>
          </a:prstGeom>
          <a:noFill/>
          <a:extLst>
            <a:ext uri="{909E8E84-426E-40DD-AFC4-6F175D3DCCD1}">
              <a14:hiddenFill xmlns:a14="http://schemas.microsoft.com/office/drawing/2010/main">
                <a:solidFill>
                  <a:srgbClr val="FFFFFF"/>
                </a:solidFill>
              </a14:hiddenFill>
            </a:ext>
          </a:extLst>
        </p:spPr>
      </p:pic>
      <p:pic>
        <p:nvPicPr>
          <p:cNvPr id="8" name="グラフィックス 7" descr="歯車 単色塗りつぶし">
            <a:extLst>
              <a:ext uri="{FF2B5EF4-FFF2-40B4-BE49-F238E27FC236}">
                <a16:creationId xmlns:a16="http://schemas.microsoft.com/office/drawing/2014/main" id="{301C29AC-A0EA-694D-7478-92E5755A2C5A}"/>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528608" y="1474804"/>
            <a:ext cx="467571" cy="467571"/>
          </a:xfrm>
          <a:prstGeom prst="rect">
            <a:avLst/>
          </a:prstGeom>
        </p:spPr>
      </p:pic>
      <p:pic>
        <p:nvPicPr>
          <p:cNvPr id="10" name="グラフィックス 9" descr="ごみ 単色塗りつぶし">
            <a:extLst>
              <a:ext uri="{FF2B5EF4-FFF2-40B4-BE49-F238E27FC236}">
                <a16:creationId xmlns:a16="http://schemas.microsoft.com/office/drawing/2014/main" id="{065DE2A8-6C6C-39A9-A38D-51A6B031BAD9}"/>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531800" y="4238924"/>
            <a:ext cx="464379" cy="464379"/>
          </a:xfrm>
          <a:prstGeom prst="rect">
            <a:avLst/>
          </a:prstGeom>
        </p:spPr>
      </p:pic>
      <p:sp>
        <p:nvSpPr>
          <p:cNvPr id="13" name="テキスト ボックス 12">
            <a:extLst>
              <a:ext uri="{FF2B5EF4-FFF2-40B4-BE49-F238E27FC236}">
                <a16:creationId xmlns:a16="http://schemas.microsoft.com/office/drawing/2014/main" id="{F32AD0D5-8C29-C1ED-E865-C0C350370439}"/>
              </a:ext>
            </a:extLst>
          </p:cNvPr>
          <p:cNvSpPr txBox="1"/>
          <p:nvPr/>
        </p:nvSpPr>
        <p:spPr>
          <a:xfrm>
            <a:off x="367352" y="2063359"/>
            <a:ext cx="6323162" cy="707886"/>
          </a:xfrm>
          <a:prstGeom prst="rect">
            <a:avLst/>
          </a:prstGeom>
          <a:noFill/>
        </p:spPr>
        <p:txBody>
          <a:bodyPr wrap="square">
            <a:spAutoFit/>
          </a:bodyPr>
          <a:lstStyle/>
          <a:p>
            <a:r>
              <a:rPr lang="en-US" altLang="ja-JP" sz="2000" dirty="0">
                <a:latin typeface="Arial" panose="020B0604020202020204" pitchFamily="34" charset="0"/>
                <a:cs typeface="Arial" panose="020B0604020202020204" pitchFamily="34" charset="0"/>
              </a:rPr>
              <a:t>Apparel firms prioritize </a:t>
            </a:r>
            <a:r>
              <a:rPr lang="en-US" altLang="ja-JP" sz="2000" b="1" dirty="0">
                <a:latin typeface="Arial" panose="020B0604020202020204" pitchFamily="34" charset="0"/>
                <a:cs typeface="Arial" panose="020B0604020202020204" pitchFamily="34" charset="0"/>
              </a:rPr>
              <a:t>extreme cost reduction</a:t>
            </a:r>
            <a:r>
              <a:rPr lang="en-US" altLang="ja-JP" sz="2000" dirty="0">
                <a:latin typeface="Arial" panose="020B0604020202020204" pitchFamily="34" charset="0"/>
                <a:cs typeface="Arial" panose="020B0604020202020204" pitchFamily="34" charset="0"/>
              </a:rPr>
              <a:t> </a:t>
            </a:r>
            <a:br>
              <a:rPr lang="en-US" altLang="ja-JP" sz="2000" dirty="0">
                <a:latin typeface="Arial" panose="020B0604020202020204" pitchFamily="34" charset="0"/>
                <a:cs typeface="Arial" panose="020B0604020202020204" pitchFamily="34" charset="0"/>
              </a:rPr>
            </a:br>
            <a:r>
              <a:rPr lang="en-US" altLang="ja-JP" sz="2000" dirty="0">
                <a:latin typeface="Arial" panose="020B0604020202020204" pitchFamily="34" charset="0"/>
                <a:cs typeface="Arial" panose="020B0604020202020204" pitchFamily="34" charset="0"/>
              </a:rPr>
              <a:t>by placing massive orders</a:t>
            </a:r>
            <a:endParaRPr lang="ja-JP" altLang="en-US" sz="2000" dirty="0">
              <a:latin typeface="Arial" panose="020B0604020202020204" pitchFamily="34" charset="0"/>
              <a:cs typeface="Arial" panose="020B0604020202020204" pitchFamily="34" charset="0"/>
            </a:endParaRPr>
          </a:p>
        </p:txBody>
      </p:sp>
      <p:sp>
        <p:nvSpPr>
          <p:cNvPr id="14" name="テキスト ボックス 13">
            <a:extLst>
              <a:ext uri="{FF2B5EF4-FFF2-40B4-BE49-F238E27FC236}">
                <a16:creationId xmlns:a16="http://schemas.microsoft.com/office/drawing/2014/main" id="{C1BBE49A-D663-B784-208F-5986709DC30D}"/>
              </a:ext>
            </a:extLst>
          </p:cNvPr>
          <p:cNvSpPr txBox="1"/>
          <p:nvPr/>
        </p:nvSpPr>
        <p:spPr>
          <a:xfrm>
            <a:off x="1086123" y="1538942"/>
            <a:ext cx="5865579" cy="400110"/>
          </a:xfrm>
          <a:prstGeom prst="rect">
            <a:avLst/>
          </a:prstGeom>
          <a:noFill/>
        </p:spPr>
        <p:txBody>
          <a:bodyPr wrap="square" rtlCol="0">
            <a:spAutoFit/>
          </a:bodyPr>
          <a:lstStyle/>
          <a:p>
            <a:r>
              <a:rPr kumimoji="1" lang="en-US" altLang="ja-JP" sz="2000" b="1" dirty="0">
                <a:latin typeface="Arial" panose="020B0604020202020204" pitchFamily="34" charset="0"/>
                <a:cs typeface="Arial" panose="020B0604020202020204" pitchFamily="34" charset="0"/>
              </a:rPr>
              <a:t>THE OVERSUPPLY MECHANISUM</a:t>
            </a:r>
            <a:endParaRPr kumimoji="1" lang="ja-JP" altLang="en-US" sz="2000" b="1" dirty="0">
              <a:latin typeface="Arial" panose="020B0604020202020204" pitchFamily="34" charset="0"/>
              <a:cs typeface="Arial" panose="020B0604020202020204" pitchFamily="34" charset="0"/>
            </a:endParaRPr>
          </a:p>
        </p:txBody>
      </p:sp>
      <p:sp>
        <p:nvSpPr>
          <p:cNvPr id="18" name="テキスト ボックス 17">
            <a:extLst>
              <a:ext uri="{FF2B5EF4-FFF2-40B4-BE49-F238E27FC236}">
                <a16:creationId xmlns:a16="http://schemas.microsoft.com/office/drawing/2014/main" id="{930D334E-20F4-72EE-DD8D-FE927EE33B39}"/>
              </a:ext>
            </a:extLst>
          </p:cNvPr>
          <p:cNvSpPr txBox="1"/>
          <p:nvPr/>
        </p:nvSpPr>
        <p:spPr>
          <a:xfrm>
            <a:off x="-272379" y="3120662"/>
            <a:ext cx="6332220" cy="707886"/>
          </a:xfrm>
          <a:prstGeom prst="rect">
            <a:avLst/>
          </a:prstGeom>
          <a:noFill/>
        </p:spPr>
        <p:txBody>
          <a:bodyPr wrap="square">
            <a:spAutoFit/>
          </a:bodyPr>
          <a:lstStyle/>
          <a:p>
            <a:pPr algn="ctr"/>
            <a:r>
              <a:rPr lang="en-US" altLang="ja-JP" sz="2000" b="1" dirty="0">
                <a:latin typeface="Arial" panose="020B0604020202020204" pitchFamily="34" charset="0"/>
                <a:cs typeface="Arial" panose="020B0604020202020204" pitchFamily="34" charset="0"/>
              </a:rPr>
              <a:t>A structure based on the assumption </a:t>
            </a:r>
          </a:p>
          <a:p>
            <a:pPr algn="ctr"/>
            <a:r>
              <a:rPr lang="en-US" altLang="ja-JP" sz="2000" b="1" dirty="0">
                <a:latin typeface="Arial" panose="020B0604020202020204" pitchFamily="34" charset="0"/>
                <a:cs typeface="Arial" panose="020B0604020202020204" pitchFamily="34" charset="0"/>
              </a:rPr>
              <a:t>of unsold inventory</a:t>
            </a:r>
            <a:endParaRPr lang="ja-JP" altLang="en-US" sz="2000" b="1" dirty="0">
              <a:latin typeface="Arial" panose="020B0604020202020204" pitchFamily="34" charset="0"/>
              <a:cs typeface="Arial" panose="020B0604020202020204" pitchFamily="34" charset="0"/>
            </a:endParaRPr>
          </a:p>
        </p:txBody>
      </p:sp>
      <p:sp>
        <p:nvSpPr>
          <p:cNvPr id="19" name="フローチャート: 組合せ 18">
            <a:extLst>
              <a:ext uri="{FF2B5EF4-FFF2-40B4-BE49-F238E27FC236}">
                <a16:creationId xmlns:a16="http://schemas.microsoft.com/office/drawing/2014/main" id="{EA333D58-D29B-39B7-1581-DA5C7C1D6B8F}"/>
              </a:ext>
            </a:extLst>
          </p:cNvPr>
          <p:cNvSpPr/>
          <p:nvPr/>
        </p:nvSpPr>
        <p:spPr>
          <a:xfrm>
            <a:off x="2637229" y="2895553"/>
            <a:ext cx="411480" cy="198281"/>
          </a:xfrm>
          <a:prstGeom prst="flowChartMerg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sp>
        <p:nvSpPr>
          <p:cNvPr id="21" name="テキスト ボックス 20">
            <a:extLst>
              <a:ext uri="{FF2B5EF4-FFF2-40B4-BE49-F238E27FC236}">
                <a16:creationId xmlns:a16="http://schemas.microsoft.com/office/drawing/2014/main" id="{E6511318-E971-7017-D998-6A6BEAEBAFBF}"/>
              </a:ext>
            </a:extLst>
          </p:cNvPr>
          <p:cNvSpPr txBox="1"/>
          <p:nvPr/>
        </p:nvSpPr>
        <p:spPr>
          <a:xfrm>
            <a:off x="1214122" y="4299416"/>
            <a:ext cx="6323162" cy="400110"/>
          </a:xfrm>
          <a:prstGeom prst="rect">
            <a:avLst/>
          </a:prstGeom>
          <a:noFill/>
        </p:spPr>
        <p:txBody>
          <a:bodyPr wrap="square">
            <a:spAutoFit/>
          </a:bodyPr>
          <a:lstStyle/>
          <a:p>
            <a:r>
              <a:rPr lang="en-US" altLang="ja-JP" sz="2000" b="1" dirty="0">
                <a:latin typeface="Arial" panose="020B0604020202020204" pitchFamily="34" charset="0"/>
                <a:cs typeface="Arial" panose="020B0604020202020204" pitchFamily="34" charset="0"/>
              </a:rPr>
              <a:t>MASS DISPOSAL CRISIS</a:t>
            </a:r>
            <a:endParaRPr lang="ja-JP" altLang="en-US" sz="2000" b="1" dirty="0">
              <a:latin typeface="Arial" panose="020B0604020202020204" pitchFamily="34" charset="0"/>
              <a:cs typeface="Arial" panose="020B0604020202020204" pitchFamily="34" charset="0"/>
            </a:endParaRPr>
          </a:p>
        </p:txBody>
      </p:sp>
      <p:sp>
        <p:nvSpPr>
          <p:cNvPr id="23" name="テキスト ボックス 22">
            <a:extLst>
              <a:ext uri="{FF2B5EF4-FFF2-40B4-BE49-F238E27FC236}">
                <a16:creationId xmlns:a16="http://schemas.microsoft.com/office/drawing/2014/main" id="{209FF949-C998-C6B0-FD31-64FB63AC9ADC}"/>
              </a:ext>
            </a:extLst>
          </p:cNvPr>
          <p:cNvSpPr txBox="1"/>
          <p:nvPr/>
        </p:nvSpPr>
        <p:spPr>
          <a:xfrm>
            <a:off x="363691" y="4811226"/>
            <a:ext cx="6332220" cy="1015663"/>
          </a:xfrm>
          <a:prstGeom prst="rect">
            <a:avLst/>
          </a:prstGeom>
          <a:noFill/>
        </p:spPr>
        <p:txBody>
          <a:bodyPr wrap="square">
            <a:spAutoFit/>
          </a:bodyPr>
          <a:lstStyle/>
          <a:p>
            <a:r>
              <a:rPr lang="en-US" altLang="ja-JP" sz="2000" dirty="0">
                <a:latin typeface="Arial" panose="020B0604020202020204" pitchFamily="34" charset="0"/>
                <a:cs typeface="Arial" panose="020B0604020202020204" pitchFamily="34" charset="0"/>
              </a:rPr>
              <a:t>The surplus directly fuels a waste epidemic. </a:t>
            </a:r>
          </a:p>
          <a:p>
            <a:r>
              <a:rPr lang="en-US" altLang="ja-JP" sz="2000" dirty="0">
                <a:latin typeface="Arial" panose="020B0604020202020204" pitchFamily="34" charset="0"/>
                <a:cs typeface="Arial" panose="020B0604020202020204" pitchFamily="34" charset="0"/>
              </a:rPr>
              <a:t>In the Japanese market, it is estimated that </a:t>
            </a:r>
          </a:p>
          <a:p>
            <a:r>
              <a:rPr lang="en-US" altLang="ja-JP" sz="2000" b="1" dirty="0">
                <a:latin typeface="Arial" panose="020B0604020202020204" pitchFamily="34" charset="0"/>
                <a:cs typeface="Arial" panose="020B0604020202020204" pitchFamily="34" charset="0"/>
              </a:rPr>
              <a:t>1 billion brand-new items</a:t>
            </a:r>
            <a:r>
              <a:rPr lang="en-US" altLang="ja-JP" sz="2000" dirty="0">
                <a:latin typeface="Arial" panose="020B0604020202020204" pitchFamily="34" charset="0"/>
                <a:cs typeface="Arial" panose="020B0604020202020204" pitchFamily="34" charset="0"/>
              </a:rPr>
              <a:t> are discarded annually</a:t>
            </a:r>
            <a:endParaRPr lang="ja-JP" altLang="en-US" sz="2000" dirty="0">
              <a:latin typeface="Arial" panose="020B0604020202020204" pitchFamily="34" charset="0"/>
              <a:cs typeface="Arial" panose="020B0604020202020204" pitchFamily="34" charset="0"/>
            </a:endParaRPr>
          </a:p>
        </p:txBody>
      </p:sp>
      <p:sp>
        <p:nvSpPr>
          <p:cNvPr id="24" name="フローチャート: 組合せ 23">
            <a:extLst>
              <a:ext uri="{FF2B5EF4-FFF2-40B4-BE49-F238E27FC236}">
                <a16:creationId xmlns:a16="http://schemas.microsoft.com/office/drawing/2014/main" id="{3739C630-1AD9-D21E-A5F7-C16C9D3D5240}"/>
              </a:ext>
            </a:extLst>
          </p:cNvPr>
          <p:cNvSpPr/>
          <p:nvPr/>
        </p:nvSpPr>
        <p:spPr>
          <a:xfrm rot="16200000">
            <a:off x="474369" y="6147397"/>
            <a:ext cx="342266" cy="233785"/>
          </a:xfrm>
          <a:prstGeom prst="flowChartMerg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sp>
        <p:nvSpPr>
          <p:cNvPr id="26" name="テキスト ボックス 25">
            <a:extLst>
              <a:ext uri="{FF2B5EF4-FFF2-40B4-BE49-F238E27FC236}">
                <a16:creationId xmlns:a16="http://schemas.microsoft.com/office/drawing/2014/main" id="{19CA6F8E-B63D-06CE-FFD6-5AF4ECE14CB0}"/>
              </a:ext>
            </a:extLst>
          </p:cNvPr>
          <p:cNvSpPr txBox="1"/>
          <p:nvPr/>
        </p:nvSpPr>
        <p:spPr>
          <a:xfrm>
            <a:off x="859244" y="6047709"/>
            <a:ext cx="6332220" cy="400110"/>
          </a:xfrm>
          <a:prstGeom prst="rect">
            <a:avLst/>
          </a:prstGeom>
          <a:noFill/>
        </p:spPr>
        <p:txBody>
          <a:bodyPr wrap="square">
            <a:spAutoFit/>
          </a:bodyPr>
          <a:lstStyle/>
          <a:p>
            <a:r>
              <a:rPr lang="en-US" altLang="ja-JP" sz="2000" b="1" dirty="0">
                <a:latin typeface="Arial" panose="020B0604020202020204" pitchFamily="34" charset="0"/>
                <a:ea typeface="游明朝" panose="02020400000000000000" pitchFamily="18" charset="-128"/>
                <a:cs typeface="Arial" panose="020B0604020202020204" pitchFamily="34" charset="0"/>
              </a:rPr>
              <a:t>E</a:t>
            </a:r>
            <a:r>
              <a:rPr lang="en-US" altLang="ja-JP" sz="2000" b="1" dirty="0">
                <a:effectLst/>
                <a:latin typeface="Arial" panose="020B0604020202020204" pitchFamily="34" charset="0"/>
                <a:ea typeface="游明朝" panose="02020400000000000000" pitchFamily="18" charset="-128"/>
                <a:cs typeface="Arial" panose="020B0604020202020204" pitchFamily="34" charset="0"/>
              </a:rPr>
              <a:t>quivalent to one in every four items</a:t>
            </a:r>
            <a:endParaRPr lang="ja-JP" altLang="en-US" sz="2000" b="1" dirty="0">
              <a:latin typeface="Arial" panose="020B0604020202020204" pitchFamily="34" charset="0"/>
              <a:cs typeface="Arial" panose="020B0604020202020204" pitchFamily="34" charset="0"/>
            </a:endParaRPr>
          </a:p>
        </p:txBody>
      </p:sp>
      <p:pic>
        <p:nvPicPr>
          <p:cNvPr id="28" name="グラフィックス 27" descr="シャツ 単色塗りつぶし">
            <a:extLst>
              <a:ext uri="{FF2B5EF4-FFF2-40B4-BE49-F238E27FC236}">
                <a16:creationId xmlns:a16="http://schemas.microsoft.com/office/drawing/2014/main" id="{0F361C80-7541-311E-2B3D-2ACCD7FD9BB5}"/>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5505509" y="5901895"/>
            <a:ext cx="691738" cy="691738"/>
          </a:xfrm>
          <a:prstGeom prst="rect">
            <a:avLst/>
          </a:prstGeom>
        </p:spPr>
      </p:pic>
      <p:pic>
        <p:nvPicPr>
          <p:cNvPr id="29" name="グラフィックス 28" descr="シャツ 単色塗りつぶし">
            <a:extLst>
              <a:ext uri="{FF2B5EF4-FFF2-40B4-BE49-F238E27FC236}">
                <a16:creationId xmlns:a16="http://schemas.microsoft.com/office/drawing/2014/main" id="{6823875B-7753-3F27-8A3F-FE9F73AA022E}"/>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6938881" y="2099947"/>
            <a:ext cx="860549" cy="860549"/>
          </a:xfrm>
          <a:prstGeom prst="rect">
            <a:avLst/>
          </a:prstGeom>
        </p:spPr>
      </p:pic>
      <p:pic>
        <p:nvPicPr>
          <p:cNvPr id="30" name="グラフィックス 29" descr="シャツ 単色塗りつぶし">
            <a:extLst>
              <a:ext uri="{FF2B5EF4-FFF2-40B4-BE49-F238E27FC236}">
                <a16:creationId xmlns:a16="http://schemas.microsoft.com/office/drawing/2014/main" id="{74AA635A-75E4-DE19-F0B1-B658916659D8}"/>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10206852" y="1883641"/>
            <a:ext cx="1223676" cy="1223676"/>
          </a:xfrm>
          <a:prstGeom prst="rect">
            <a:avLst/>
          </a:prstGeom>
        </p:spPr>
      </p:pic>
      <p:sp>
        <p:nvSpPr>
          <p:cNvPr id="33" name="乗算記号 32">
            <a:extLst>
              <a:ext uri="{FF2B5EF4-FFF2-40B4-BE49-F238E27FC236}">
                <a16:creationId xmlns:a16="http://schemas.microsoft.com/office/drawing/2014/main" id="{1F0D6FA2-95BE-BB95-57F7-CA35256413D6}"/>
              </a:ext>
            </a:extLst>
          </p:cNvPr>
          <p:cNvSpPr/>
          <p:nvPr/>
        </p:nvSpPr>
        <p:spPr>
          <a:xfrm>
            <a:off x="5359856" y="6093156"/>
            <a:ext cx="1005393" cy="400111"/>
          </a:xfrm>
          <a:prstGeom prst="mathMultiply">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sp>
        <p:nvSpPr>
          <p:cNvPr id="37" name="矢印: 右 36">
            <a:extLst>
              <a:ext uri="{FF2B5EF4-FFF2-40B4-BE49-F238E27FC236}">
                <a16:creationId xmlns:a16="http://schemas.microsoft.com/office/drawing/2014/main" id="{C2225607-3657-4066-DA3F-1787AE744673}"/>
              </a:ext>
            </a:extLst>
          </p:cNvPr>
          <p:cNvSpPr/>
          <p:nvPr/>
        </p:nvSpPr>
        <p:spPr>
          <a:xfrm>
            <a:off x="8565515" y="2119749"/>
            <a:ext cx="995532" cy="860548"/>
          </a:xfrm>
          <a:prstGeom prst="rightArrow">
            <a:avLst/>
          </a:prstGeom>
          <a:noFill/>
          <a:ln w="57150"/>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sp>
        <p:nvSpPr>
          <p:cNvPr id="41" name="テキスト ボックス 40">
            <a:extLst>
              <a:ext uri="{FF2B5EF4-FFF2-40B4-BE49-F238E27FC236}">
                <a16:creationId xmlns:a16="http://schemas.microsoft.com/office/drawing/2014/main" id="{75819694-E9DD-6DD0-8269-43CC49D2F5BA}"/>
              </a:ext>
            </a:extLst>
          </p:cNvPr>
          <p:cNvSpPr txBox="1"/>
          <p:nvPr/>
        </p:nvSpPr>
        <p:spPr>
          <a:xfrm>
            <a:off x="7713816" y="3146204"/>
            <a:ext cx="6328610" cy="461665"/>
          </a:xfrm>
          <a:prstGeom prst="rect">
            <a:avLst/>
          </a:prstGeom>
          <a:noFill/>
        </p:spPr>
        <p:txBody>
          <a:bodyPr wrap="square">
            <a:spAutoFit/>
          </a:bodyPr>
          <a:lstStyle/>
          <a:p>
            <a:r>
              <a:rPr lang="en-US" altLang="ja-JP" sz="2400" b="1" dirty="0">
                <a:solidFill>
                  <a:srgbClr val="C00000"/>
                </a:solidFill>
                <a:latin typeface="Arial" panose="020B0604020202020204" pitchFamily="34" charset="0"/>
                <a:cs typeface="Arial" panose="020B0604020202020204" pitchFamily="34" charset="0"/>
              </a:rPr>
              <a:t>1.4x supply volume</a:t>
            </a:r>
            <a:endParaRPr lang="ja-JP" altLang="en-US" sz="2400" b="1" dirty="0">
              <a:solidFill>
                <a:srgbClr val="C00000"/>
              </a:solidFill>
              <a:latin typeface="Arial" panose="020B0604020202020204" pitchFamily="34" charset="0"/>
              <a:cs typeface="Arial" panose="020B0604020202020204" pitchFamily="34" charset="0"/>
            </a:endParaRPr>
          </a:p>
        </p:txBody>
      </p:sp>
      <p:pic>
        <p:nvPicPr>
          <p:cNvPr id="48" name="図 47">
            <a:extLst>
              <a:ext uri="{FF2B5EF4-FFF2-40B4-BE49-F238E27FC236}">
                <a16:creationId xmlns:a16="http://schemas.microsoft.com/office/drawing/2014/main" id="{ADCDCD6E-6723-7379-3342-0356FC986414}"/>
              </a:ext>
            </a:extLst>
          </p:cNvPr>
          <p:cNvPicPr>
            <a:picLocks noChangeAspect="1"/>
          </p:cNvPicPr>
          <p:nvPr/>
        </p:nvPicPr>
        <p:blipFill>
          <a:blip r:embed="rId7"/>
          <a:srcRect l="5976" t="7422" r="5828" b="9000"/>
          <a:stretch>
            <a:fillRect/>
          </a:stretch>
        </p:blipFill>
        <p:spPr>
          <a:xfrm>
            <a:off x="4641290" y="4235498"/>
            <a:ext cx="675203" cy="478901"/>
          </a:xfrm>
          <a:prstGeom prst="rect">
            <a:avLst/>
          </a:prstGeom>
        </p:spPr>
      </p:pic>
      <p:grpSp>
        <p:nvGrpSpPr>
          <p:cNvPr id="54" name="グループ化 53">
            <a:extLst>
              <a:ext uri="{FF2B5EF4-FFF2-40B4-BE49-F238E27FC236}">
                <a16:creationId xmlns:a16="http://schemas.microsoft.com/office/drawing/2014/main" id="{C3C6DC3C-C9FC-6802-0953-64FCBD122D7B}"/>
              </a:ext>
            </a:extLst>
          </p:cNvPr>
          <p:cNvGrpSpPr/>
          <p:nvPr/>
        </p:nvGrpSpPr>
        <p:grpSpPr>
          <a:xfrm>
            <a:off x="3727284" y="1091036"/>
            <a:ext cx="7620000" cy="863223"/>
            <a:chOff x="3701316" y="2744958"/>
            <a:chExt cx="7620000" cy="863223"/>
          </a:xfrm>
        </p:grpSpPr>
        <p:sp>
          <p:nvSpPr>
            <p:cNvPr id="38" name="テキスト ボックス 37">
              <a:extLst>
                <a:ext uri="{FF2B5EF4-FFF2-40B4-BE49-F238E27FC236}">
                  <a16:creationId xmlns:a16="http://schemas.microsoft.com/office/drawing/2014/main" id="{65990BB8-1E32-0AB6-240B-0D9C1F75F70B}"/>
                </a:ext>
              </a:extLst>
            </p:cNvPr>
            <p:cNvSpPr txBox="1"/>
            <p:nvPr/>
          </p:nvSpPr>
          <p:spPr>
            <a:xfrm>
              <a:off x="6878451" y="2744958"/>
              <a:ext cx="1177333" cy="523220"/>
            </a:xfrm>
            <a:prstGeom prst="rect">
              <a:avLst/>
            </a:prstGeom>
            <a:noFill/>
          </p:spPr>
          <p:txBody>
            <a:bodyPr wrap="square" rtlCol="0">
              <a:spAutoFit/>
            </a:bodyPr>
            <a:lstStyle/>
            <a:p>
              <a:r>
                <a:rPr kumimoji="1" lang="en-US" altLang="ja-JP" sz="2800" dirty="0">
                  <a:latin typeface="Arial" panose="020B0604020202020204" pitchFamily="34" charset="0"/>
                  <a:cs typeface="Arial" panose="020B0604020202020204" pitchFamily="34" charset="0"/>
                </a:rPr>
                <a:t>1990</a:t>
              </a:r>
              <a:endParaRPr kumimoji="1" lang="ja-JP" altLang="en-US" sz="2800" dirty="0">
                <a:latin typeface="Arial" panose="020B0604020202020204" pitchFamily="34" charset="0"/>
                <a:cs typeface="Arial" panose="020B0604020202020204" pitchFamily="34" charset="0"/>
              </a:endParaRPr>
            </a:p>
          </p:txBody>
        </p:sp>
        <p:sp>
          <p:nvSpPr>
            <p:cNvPr id="52" name="テキスト ボックス 51">
              <a:extLst>
                <a:ext uri="{FF2B5EF4-FFF2-40B4-BE49-F238E27FC236}">
                  <a16:creationId xmlns:a16="http://schemas.microsoft.com/office/drawing/2014/main" id="{39F0BA9C-42C5-FED5-4C2D-38C297D1A0EF}"/>
                </a:ext>
              </a:extLst>
            </p:cNvPr>
            <p:cNvSpPr txBox="1"/>
            <p:nvPr/>
          </p:nvSpPr>
          <p:spPr>
            <a:xfrm>
              <a:off x="3701316" y="3146516"/>
              <a:ext cx="7620000"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rPr>
                <a:t>2.5 billion </a:t>
              </a:r>
              <a:r>
                <a:rPr lang="en-US" altLang="ja-JP" sz="2400" dirty="0">
                  <a:solidFill>
                    <a:prstClr val="black"/>
                  </a:solidFill>
                  <a:latin typeface="Arial" panose="020B0604020202020204" pitchFamily="34" charset="0"/>
                  <a:ea typeface="游ゴシック" panose="020B0400000000000000" pitchFamily="50" charset="-128"/>
                  <a:cs typeface="Arial" panose="020B0604020202020204" pitchFamily="34" charset="0"/>
                </a:rPr>
                <a:t>items</a:t>
              </a:r>
              <a:endParaRPr kumimoji="1"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endParaRPr>
            </a:p>
          </p:txBody>
        </p:sp>
      </p:grpSp>
      <p:grpSp>
        <p:nvGrpSpPr>
          <p:cNvPr id="55" name="グループ化 54">
            <a:extLst>
              <a:ext uri="{FF2B5EF4-FFF2-40B4-BE49-F238E27FC236}">
                <a16:creationId xmlns:a16="http://schemas.microsoft.com/office/drawing/2014/main" id="{A750AFD2-8A85-0869-B386-AB52E0C5CE8C}"/>
              </a:ext>
            </a:extLst>
          </p:cNvPr>
          <p:cNvGrpSpPr/>
          <p:nvPr/>
        </p:nvGrpSpPr>
        <p:grpSpPr>
          <a:xfrm>
            <a:off x="6905423" y="1085077"/>
            <a:ext cx="7620000" cy="898077"/>
            <a:chOff x="6789005" y="2786818"/>
            <a:chExt cx="7620000" cy="898077"/>
          </a:xfrm>
        </p:grpSpPr>
        <p:sp>
          <p:nvSpPr>
            <p:cNvPr id="39" name="テキスト ボックス 38">
              <a:extLst>
                <a:ext uri="{FF2B5EF4-FFF2-40B4-BE49-F238E27FC236}">
                  <a16:creationId xmlns:a16="http://schemas.microsoft.com/office/drawing/2014/main" id="{5861FE70-59C4-A3D0-5C48-1F44F583D46C}"/>
                </a:ext>
              </a:extLst>
            </p:cNvPr>
            <p:cNvSpPr txBox="1"/>
            <p:nvPr/>
          </p:nvSpPr>
          <p:spPr>
            <a:xfrm>
              <a:off x="10091208" y="2786818"/>
              <a:ext cx="1366788" cy="523220"/>
            </a:xfrm>
            <a:prstGeom prst="rect">
              <a:avLst/>
            </a:prstGeom>
            <a:noFill/>
          </p:spPr>
          <p:txBody>
            <a:bodyPr wrap="square" rtlCol="0">
              <a:spAutoFit/>
            </a:bodyPr>
            <a:lstStyle/>
            <a:p>
              <a:r>
                <a:rPr kumimoji="1" lang="en-US" altLang="ja-JP" sz="2800" dirty="0">
                  <a:latin typeface="Arial" panose="020B0604020202020204" pitchFamily="34" charset="0"/>
                  <a:cs typeface="Arial" panose="020B0604020202020204" pitchFamily="34" charset="0"/>
                </a:rPr>
                <a:t>2024</a:t>
              </a:r>
              <a:endParaRPr kumimoji="1" lang="ja-JP" altLang="en-US" sz="2800" dirty="0">
                <a:latin typeface="Arial" panose="020B0604020202020204" pitchFamily="34" charset="0"/>
                <a:cs typeface="Arial" panose="020B0604020202020204" pitchFamily="34" charset="0"/>
              </a:endParaRPr>
            </a:p>
          </p:txBody>
        </p:sp>
        <p:sp>
          <p:nvSpPr>
            <p:cNvPr id="53" name="テキスト ボックス 52">
              <a:extLst>
                <a:ext uri="{FF2B5EF4-FFF2-40B4-BE49-F238E27FC236}">
                  <a16:creationId xmlns:a16="http://schemas.microsoft.com/office/drawing/2014/main" id="{2B5D1ECE-8D7B-7D2E-7A7C-D8F45D5B6B27}"/>
                </a:ext>
              </a:extLst>
            </p:cNvPr>
            <p:cNvSpPr txBox="1"/>
            <p:nvPr/>
          </p:nvSpPr>
          <p:spPr>
            <a:xfrm>
              <a:off x="6789005" y="3223230"/>
              <a:ext cx="7620000"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rPr>
                <a:t>3.5 billion </a:t>
              </a:r>
              <a:r>
                <a:rPr lang="en-US" altLang="ja-JP" sz="2400" dirty="0">
                  <a:solidFill>
                    <a:prstClr val="black"/>
                  </a:solidFill>
                  <a:latin typeface="Arial" panose="020B0604020202020204" pitchFamily="34" charset="0"/>
                  <a:ea typeface="游ゴシック" panose="020B0400000000000000" pitchFamily="50" charset="-128"/>
                  <a:cs typeface="Arial" panose="020B0604020202020204" pitchFamily="34" charset="0"/>
                </a:rPr>
                <a:t>items</a:t>
              </a:r>
              <a:endParaRPr kumimoji="1"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endParaRPr>
            </a:p>
          </p:txBody>
        </p:sp>
      </p:grpSp>
      <p:pic>
        <p:nvPicPr>
          <p:cNvPr id="57" name="図 56">
            <a:extLst>
              <a:ext uri="{FF2B5EF4-FFF2-40B4-BE49-F238E27FC236}">
                <a16:creationId xmlns:a16="http://schemas.microsoft.com/office/drawing/2014/main" id="{CEAE958C-CF19-0289-BE7B-9191D19B34F3}"/>
              </a:ext>
            </a:extLst>
          </p:cNvPr>
          <p:cNvPicPr>
            <a:picLocks noChangeAspect="1"/>
          </p:cNvPicPr>
          <p:nvPr/>
        </p:nvPicPr>
        <p:blipFill>
          <a:blip r:embed="rId8">
            <a:clrChange>
              <a:clrFrom>
                <a:srgbClr val="FFFFFF"/>
              </a:clrFrom>
              <a:clrTo>
                <a:srgbClr val="FFFFFF">
                  <a:alpha val="0"/>
                </a:srgbClr>
              </a:clrTo>
            </a:clrChange>
          </a:blip>
          <a:srcRect t="7104" b="-1"/>
          <a:stretch>
            <a:fillRect/>
          </a:stretch>
        </p:blipFill>
        <p:spPr>
          <a:xfrm>
            <a:off x="5999019" y="4198930"/>
            <a:ext cx="6170093" cy="2475023"/>
          </a:xfrm>
          <a:prstGeom prst="rect">
            <a:avLst/>
          </a:prstGeom>
        </p:spPr>
      </p:pic>
      <p:pic>
        <p:nvPicPr>
          <p:cNvPr id="7" name="図 6">
            <a:extLst>
              <a:ext uri="{FF2B5EF4-FFF2-40B4-BE49-F238E27FC236}">
                <a16:creationId xmlns:a16="http://schemas.microsoft.com/office/drawing/2014/main" id="{FCEC81A2-18EA-33E4-DE54-FDA5009EFA77}"/>
              </a:ext>
            </a:extLst>
          </p:cNvPr>
          <p:cNvPicPr>
            <a:picLocks noChangeAspect="1"/>
          </p:cNvPicPr>
          <p:nvPr/>
        </p:nvPicPr>
        <p:blipFill>
          <a:blip r:embed="rId7"/>
          <a:srcRect l="5976" t="7422" r="5828" b="9000"/>
          <a:stretch>
            <a:fillRect/>
          </a:stretch>
        </p:blipFill>
        <p:spPr>
          <a:xfrm>
            <a:off x="11347284" y="974773"/>
            <a:ext cx="675203" cy="478901"/>
          </a:xfrm>
          <a:prstGeom prst="rect">
            <a:avLst/>
          </a:prstGeom>
        </p:spPr>
      </p:pic>
      <p:sp>
        <p:nvSpPr>
          <p:cNvPr id="16" name="テキスト ボックス 15">
            <a:extLst>
              <a:ext uri="{FF2B5EF4-FFF2-40B4-BE49-F238E27FC236}">
                <a16:creationId xmlns:a16="http://schemas.microsoft.com/office/drawing/2014/main" id="{683EA9C1-E6AD-2F40-C0A9-DC0CDB93FD8A}"/>
              </a:ext>
            </a:extLst>
          </p:cNvPr>
          <p:cNvSpPr txBox="1"/>
          <p:nvPr/>
        </p:nvSpPr>
        <p:spPr>
          <a:xfrm>
            <a:off x="7200606" y="3725001"/>
            <a:ext cx="4229922" cy="461665"/>
          </a:xfrm>
          <a:prstGeom prst="rect">
            <a:avLst/>
          </a:prstGeom>
          <a:solidFill>
            <a:schemeClr val="bg1"/>
          </a:solidFill>
        </p:spPr>
        <p:txBody>
          <a:bodyPr wrap="square" rtlCol="0">
            <a:spAutoFit/>
          </a:bodyPr>
          <a:lstStyle/>
          <a:p>
            <a:r>
              <a:rPr kumimoji="1" lang="en-US" altLang="ja-JP" sz="2400" b="1" dirty="0">
                <a:solidFill>
                  <a:schemeClr val="tx2"/>
                </a:solidFill>
                <a:latin typeface="Arial" panose="020B0604020202020204" pitchFamily="34" charset="0"/>
                <a:cs typeface="Arial" panose="020B0604020202020204" pitchFamily="34" charset="0"/>
              </a:rPr>
              <a:t>Supply of clothing in Japan</a:t>
            </a:r>
            <a:endParaRPr kumimoji="1" lang="ja-JP" altLang="en-US" sz="2400" b="1" dirty="0">
              <a:solidFill>
                <a:schemeClr val="tx2"/>
              </a:solidFill>
              <a:latin typeface="Arial" panose="020B0604020202020204" pitchFamily="34" charset="0"/>
              <a:cs typeface="Arial" panose="020B0604020202020204" pitchFamily="34" charset="0"/>
            </a:endParaRPr>
          </a:p>
        </p:txBody>
      </p:sp>
      <p:sp>
        <p:nvSpPr>
          <p:cNvPr id="17" name="テキスト ボックス 16">
            <a:extLst>
              <a:ext uri="{FF2B5EF4-FFF2-40B4-BE49-F238E27FC236}">
                <a16:creationId xmlns:a16="http://schemas.microsoft.com/office/drawing/2014/main" id="{150CA52F-1ED6-1079-6C20-DEBA1165AE33}"/>
              </a:ext>
            </a:extLst>
          </p:cNvPr>
          <p:cNvSpPr txBox="1"/>
          <p:nvPr/>
        </p:nvSpPr>
        <p:spPr>
          <a:xfrm>
            <a:off x="7316627" y="5763623"/>
            <a:ext cx="4229071" cy="461665"/>
          </a:xfrm>
          <a:prstGeom prst="rect">
            <a:avLst/>
          </a:prstGeom>
          <a:solidFill>
            <a:schemeClr val="bg1"/>
          </a:solidFill>
        </p:spPr>
        <p:txBody>
          <a:bodyPr wrap="square" rtlCol="0">
            <a:spAutoFit/>
          </a:bodyPr>
          <a:lstStyle/>
          <a:p>
            <a:r>
              <a:rPr lang="en-US" altLang="ja-JP" sz="2400" b="1" dirty="0">
                <a:solidFill>
                  <a:srgbClr val="C00000"/>
                </a:solidFill>
                <a:latin typeface="Arial" panose="020B0604020202020204" pitchFamily="34" charset="0"/>
                <a:cs typeface="Arial" panose="020B0604020202020204" pitchFamily="34" charset="0"/>
              </a:rPr>
              <a:t>Size of the Japan’s market</a:t>
            </a:r>
            <a:endParaRPr kumimoji="1" lang="ja-JP" altLang="en-US" sz="2400" b="1" dirty="0">
              <a:solidFill>
                <a:srgbClr val="C00000"/>
              </a:solidFill>
              <a:latin typeface="Arial" panose="020B0604020202020204" pitchFamily="34" charset="0"/>
              <a:cs typeface="Arial" panose="020B0604020202020204" pitchFamily="34" charset="0"/>
            </a:endParaRPr>
          </a:p>
        </p:txBody>
      </p:sp>
      <p:sp>
        <p:nvSpPr>
          <p:cNvPr id="12" name="矢印: 右 11">
            <a:extLst>
              <a:ext uri="{FF2B5EF4-FFF2-40B4-BE49-F238E27FC236}">
                <a16:creationId xmlns:a16="http://schemas.microsoft.com/office/drawing/2014/main" id="{6B0AB66E-8326-3161-4B5A-C8148F7F1239}"/>
              </a:ext>
            </a:extLst>
          </p:cNvPr>
          <p:cNvSpPr/>
          <p:nvPr/>
        </p:nvSpPr>
        <p:spPr>
          <a:xfrm rot="20814878">
            <a:off x="8795036" y="4624526"/>
            <a:ext cx="1496825" cy="318122"/>
          </a:xfrm>
          <a:prstGeom prst="rightArrow">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矢印: 右 14">
            <a:extLst>
              <a:ext uri="{FF2B5EF4-FFF2-40B4-BE49-F238E27FC236}">
                <a16:creationId xmlns:a16="http://schemas.microsoft.com/office/drawing/2014/main" id="{C2E09444-E2CE-121E-6080-9AAB0C8D3F26}"/>
              </a:ext>
            </a:extLst>
          </p:cNvPr>
          <p:cNvSpPr/>
          <p:nvPr/>
        </p:nvSpPr>
        <p:spPr>
          <a:xfrm rot="636788">
            <a:off x="8311186" y="5308654"/>
            <a:ext cx="1496825" cy="318122"/>
          </a:xfrm>
          <a:prstGeom prst="right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764986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41" grpId="0"/>
      <p:bldP spid="16" grpId="0" animBg="1"/>
      <p:bldP spid="17" grpId="0" animBg="1"/>
      <p:bldP spid="12"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86DA8B-01D1-A05A-2EA4-1C59D6B87436}"/>
            </a:ext>
          </a:extLst>
        </p:cNvPr>
        <p:cNvGrpSpPr/>
        <p:nvPr/>
      </p:nvGrpSpPr>
      <p:grpSpPr>
        <a:xfrm>
          <a:off x="0" y="0"/>
          <a:ext cx="0" cy="0"/>
          <a:chOff x="0" y="0"/>
          <a:chExt cx="0" cy="0"/>
        </a:xfrm>
      </p:grpSpPr>
      <p:sp>
        <p:nvSpPr>
          <p:cNvPr id="9" name="四角形: 角を丸くする 8">
            <a:extLst>
              <a:ext uri="{FF2B5EF4-FFF2-40B4-BE49-F238E27FC236}">
                <a16:creationId xmlns:a16="http://schemas.microsoft.com/office/drawing/2014/main" id="{50DA73CE-2E46-B486-6B6F-157BC0AD7C45}"/>
              </a:ext>
            </a:extLst>
          </p:cNvPr>
          <p:cNvSpPr/>
          <p:nvPr/>
        </p:nvSpPr>
        <p:spPr>
          <a:xfrm>
            <a:off x="6326365" y="907561"/>
            <a:ext cx="5812842" cy="5871818"/>
          </a:xfrm>
          <a:prstGeom prst="roundRect">
            <a:avLst>
              <a:gd name="adj" fmla="val 4272"/>
            </a:avLst>
          </a:prstGeom>
          <a:solidFill>
            <a:srgbClr val="F5F4E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33AE7EA0-5E57-CA0C-CD7A-383C3D1D8B55}"/>
              </a:ext>
            </a:extLst>
          </p:cNvPr>
          <p:cNvSpPr/>
          <p:nvPr/>
        </p:nvSpPr>
        <p:spPr>
          <a:xfrm>
            <a:off x="0" y="0"/>
            <a:ext cx="12192000" cy="795307"/>
          </a:xfrm>
          <a:prstGeom prst="rect">
            <a:avLst/>
          </a:prstGeom>
          <a:solidFill>
            <a:srgbClr val="1A3A5C"/>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dirty="0">
              <a:latin typeface="Arial" panose="020B0604020202020204" pitchFamily="34" charset="0"/>
              <a:cs typeface="Arial" panose="020B0604020202020204" pitchFamily="34" charset="0"/>
            </a:endParaRPr>
          </a:p>
        </p:txBody>
      </p:sp>
      <p:sp>
        <p:nvSpPr>
          <p:cNvPr id="2" name="テキスト ボックス 1">
            <a:extLst>
              <a:ext uri="{FF2B5EF4-FFF2-40B4-BE49-F238E27FC236}">
                <a16:creationId xmlns:a16="http://schemas.microsoft.com/office/drawing/2014/main" id="{D6501AD9-C45C-94EE-AE07-5E4AD1FF71E7}"/>
              </a:ext>
            </a:extLst>
          </p:cNvPr>
          <p:cNvSpPr txBox="1"/>
          <p:nvPr/>
        </p:nvSpPr>
        <p:spPr>
          <a:xfrm>
            <a:off x="111470" y="39770"/>
            <a:ext cx="12080530" cy="707886"/>
          </a:xfrm>
          <a:prstGeom prst="rect">
            <a:avLst/>
          </a:prstGeom>
          <a:solidFill>
            <a:srgbClr val="1A3A5C"/>
          </a:solidFill>
        </p:spPr>
        <p:txBody>
          <a:bodyPr wrap="square" rtlCol="0">
            <a:spAutoFit/>
          </a:bodyPr>
          <a:lstStyle/>
          <a:p>
            <a:r>
              <a:rPr lang="en-US" altLang="ja-JP" sz="4000" kern="100" dirty="0">
                <a:solidFill>
                  <a:schemeClr val="bg1"/>
                </a:solidFill>
                <a:latin typeface="Arial" panose="020B0604020202020204" pitchFamily="34" charset="0"/>
                <a:ea typeface="游明朝" panose="02020400000000000000" pitchFamily="18" charset="-128"/>
                <a:cs typeface="Arial" panose="020B0604020202020204" pitchFamily="34" charset="0"/>
              </a:rPr>
              <a:t>Introduction </a:t>
            </a:r>
            <a:r>
              <a:rPr lang="ja-JP" altLang="en-US" sz="4000" kern="100" dirty="0">
                <a:solidFill>
                  <a:schemeClr val="bg1"/>
                </a:solidFill>
                <a:latin typeface="Arial" panose="020B0604020202020204" pitchFamily="34" charset="0"/>
                <a:ea typeface="游明朝" panose="02020400000000000000" pitchFamily="18" charset="-128"/>
                <a:cs typeface="Arial" panose="020B0604020202020204" pitchFamily="34" charset="0"/>
              </a:rPr>
              <a:t>　</a:t>
            </a:r>
            <a:r>
              <a:rPr lang="en-US" altLang="ja-JP" sz="4000" kern="100" dirty="0">
                <a:solidFill>
                  <a:schemeClr val="bg1"/>
                </a:solidFill>
                <a:latin typeface="Arial" panose="020B0604020202020204" pitchFamily="34" charset="0"/>
                <a:ea typeface="游明朝" panose="02020400000000000000" pitchFamily="18" charset="-128"/>
                <a:cs typeface="Arial" panose="020B0604020202020204" pitchFamily="34" charset="0"/>
              </a:rPr>
              <a:t>―</a:t>
            </a:r>
            <a:r>
              <a:rPr lang="en-US" altLang="ja-JP" sz="4000" dirty="0">
                <a:solidFill>
                  <a:schemeClr val="bg1"/>
                </a:solidFill>
                <a:latin typeface="Arial" panose="020B0604020202020204" pitchFamily="34" charset="0"/>
                <a:cs typeface="Arial" panose="020B0604020202020204" pitchFamily="34" charset="0"/>
              </a:rPr>
              <a:t>Apparel waste―</a:t>
            </a:r>
          </a:p>
        </p:txBody>
      </p:sp>
      <p:sp>
        <p:nvSpPr>
          <p:cNvPr id="3" name="テキスト ボックス 2">
            <a:extLst>
              <a:ext uri="{FF2B5EF4-FFF2-40B4-BE49-F238E27FC236}">
                <a16:creationId xmlns:a16="http://schemas.microsoft.com/office/drawing/2014/main" id="{7BBA49CB-305A-F967-1BDB-4A8140512E55}"/>
              </a:ext>
            </a:extLst>
          </p:cNvPr>
          <p:cNvSpPr txBox="1"/>
          <p:nvPr/>
        </p:nvSpPr>
        <p:spPr>
          <a:xfrm>
            <a:off x="11632692" y="105264"/>
            <a:ext cx="917448" cy="584775"/>
          </a:xfrm>
          <a:prstGeom prst="rect">
            <a:avLst/>
          </a:prstGeom>
          <a:noFill/>
        </p:spPr>
        <p:txBody>
          <a:bodyPr wrap="square" rtlCol="0">
            <a:spAutoFit/>
          </a:bodyPr>
          <a:lstStyle/>
          <a:p>
            <a:r>
              <a:rPr kumimoji="1" lang="en-US" altLang="ja-JP" sz="3200" dirty="0">
                <a:solidFill>
                  <a:schemeClr val="bg1"/>
                </a:solidFill>
                <a:latin typeface="Arial" panose="020B0604020202020204" pitchFamily="34" charset="0"/>
                <a:cs typeface="Arial" panose="020B0604020202020204" pitchFamily="34" charset="0"/>
              </a:rPr>
              <a:t>3</a:t>
            </a:r>
            <a:endParaRPr kumimoji="1" lang="ja-JP" altLang="en-US" sz="3200" dirty="0">
              <a:solidFill>
                <a:schemeClr val="bg1"/>
              </a:solidFill>
              <a:latin typeface="Arial" panose="020B0604020202020204" pitchFamily="34" charset="0"/>
              <a:cs typeface="Arial" panose="020B0604020202020204" pitchFamily="34" charset="0"/>
            </a:endParaRPr>
          </a:p>
        </p:txBody>
      </p:sp>
      <p:sp>
        <p:nvSpPr>
          <p:cNvPr id="11" name="テキスト ボックス 10">
            <a:extLst>
              <a:ext uri="{FF2B5EF4-FFF2-40B4-BE49-F238E27FC236}">
                <a16:creationId xmlns:a16="http://schemas.microsoft.com/office/drawing/2014/main" id="{BD30D94D-0644-E285-9D93-F5F5D02E5838}"/>
              </a:ext>
            </a:extLst>
          </p:cNvPr>
          <p:cNvSpPr txBox="1"/>
          <p:nvPr/>
        </p:nvSpPr>
        <p:spPr>
          <a:xfrm>
            <a:off x="4728972" y="10109216"/>
            <a:ext cx="5175504" cy="369332"/>
          </a:xfrm>
          <a:prstGeom prst="rect">
            <a:avLst/>
          </a:prstGeom>
          <a:noFill/>
        </p:spPr>
        <p:txBody>
          <a:bodyPr wrap="square" rtlCol="0">
            <a:spAutoFit/>
          </a:bodyPr>
          <a:lstStyle/>
          <a:p>
            <a:endParaRPr kumimoji="1" lang="ja-JP" altLang="en-US" dirty="0"/>
          </a:p>
        </p:txBody>
      </p:sp>
      <p:pic>
        <p:nvPicPr>
          <p:cNvPr id="5" name="Picture 3">
            <a:extLst>
              <a:ext uri="{FF2B5EF4-FFF2-40B4-BE49-F238E27FC236}">
                <a16:creationId xmlns:a16="http://schemas.microsoft.com/office/drawing/2014/main" id="{C09B8CA6-F57E-30E1-010B-8D5E2D37AE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496" y="1378692"/>
            <a:ext cx="5939012" cy="247086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a:extLst>
              <a:ext uri="{FF2B5EF4-FFF2-40B4-BE49-F238E27FC236}">
                <a16:creationId xmlns:a16="http://schemas.microsoft.com/office/drawing/2014/main" id="{8A816E52-CD03-E1CE-FD88-8B5E1113ED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2481" y="4147763"/>
            <a:ext cx="5975587" cy="2470866"/>
          </a:xfrm>
          <a:prstGeom prst="rect">
            <a:avLst/>
          </a:prstGeom>
          <a:noFill/>
          <a:extLst>
            <a:ext uri="{909E8E84-426E-40DD-AFC4-6F175D3DCCD1}">
              <a14:hiddenFill xmlns:a14="http://schemas.microsoft.com/office/drawing/2010/main">
                <a:solidFill>
                  <a:srgbClr val="FFFFFF"/>
                </a:solidFill>
              </a14:hiddenFill>
            </a:ext>
          </a:extLst>
        </p:spPr>
      </p:pic>
      <p:pic>
        <p:nvPicPr>
          <p:cNvPr id="8" name="グラフィックス 7" descr="歯車 単色塗りつぶし">
            <a:extLst>
              <a:ext uri="{FF2B5EF4-FFF2-40B4-BE49-F238E27FC236}">
                <a16:creationId xmlns:a16="http://schemas.microsoft.com/office/drawing/2014/main" id="{49942BE4-8589-2F9D-8B4F-1A8C4C4693AA}"/>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528608" y="1474804"/>
            <a:ext cx="467571" cy="467571"/>
          </a:xfrm>
          <a:prstGeom prst="rect">
            <a:avLst/>
          </a:prstGeom>
        </p:spPr>
      </p:pic>
      <p:pic>
        <p:nvPicPr>
          <p:cNvPr id="10" name="グラフィックス 9" descr="ごみ 単色塗りつぶし">
            <a:extLst>
              <a:ext uri="{FF2B5EF4-FFF2-40B4-BE49-F238E27FC236}">
                <a16:creationId xmlns:a16="http://schemas.microsoft.com/office/drawing/2014/main" id="{551BC248-F776-1161-7B90-87D33B268C7C}"/>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531800" y="4238924"/>
            <a:ext cx="464379" cy="464379"/>
          </a:xfrm>
          <a:prstGeom prst="rect">
            <a:avLst/>
          </a:prstGeom>
        </p:spPr>
      </p:pic>
      <p:sp>
        <p:nvSpPr>
          <p:cNvPr id="13" name="テキスト ボックス 12">
            <a:extLst>
              <a:ext uri="{FF2B5EF4-FFF2-40B4-BE49-F238E27FC236}">
                <a16:creationId xmlns:a16="http://schemas.microsoft.com/office/drawing/2014/main" id="{1113A3D4-0EBD-49BB-141D-438DAABD74FB}"/>
              </a:ext>
            </a:extLst>
          </p:cNvPr>
          <p:cNvSpPr txBox="1"/>
          <p:nvPr/>
        </p:nvSpPr>
        <p:spPr>
          <a:xfrm>
            <a:off x="367352" y="2063359"/>
            <a:ext cx="6323162" cy="707886"/>
          </a:xfrm>
          <a:prstGeom prst="rect">
            <a:avLst/>
          </a:prstGeom>
          <a:noFill/>
        </p:spPr>
        <p:txBody>
          <a:bodyPr wrap="square">
            <a:spAutoFit/>
          </a:bodyPr>
          <a:lstStyle/>
          <a:p>
            <a:r>
              <a:rPr lang="en-US" altLang="ja-JP" sz="2000" dirty="0">
                <a:latin typeface="Arial" panose="020B0604020202020204" pitchFamily="34" charset="0"/>
                <a:cs typeface="Arial" panose="020B0604020202020204" pitchFamily="34" charset="0"/>
              </a:rPr>
              <a:t>Apparel firms prioritize </a:t>
            </a:r>
            <a:r>
              <a:rPr lang="en-US" altLang="ja-JP" sz="2000" b="1" dirty="0">
                <a:latin typeface="Arial" panose="020B0604020202020204" pitchFamily="34" charset="0"/>
                <a:cs typeface="Arial" panose="020B0604020202020204" pitchFamily="34" charset="0"/>
              </a:rPr>
              <a:t>extreme cost reduction</a:t>
            </a:r>
            <a:r>
              <a:rPr lang="en-US" altLang="ja-JP" sz="2000" dirty="0">
                <a:latin typeface="Arial" panose="020B0604020202020204" pitchFamily="34" charset="0"/>
                <a:cs typeface="Arial" panose="020B0604020202020204" pitchFamily="34" charset="0"/>
              </a:rPr>
              <a:t> </a:t>
            </a:r>
            <a:br>
              <a:rPr lang="en-US" altLang="ja-JP" sz="2000" dirty="0">
                <a:latin typeface="Arial" panose="020B0604020202020204" pitchFamily="34" charset="0"/>
                <a:cs typeface="Arial" panose="020B0604020202020204" pitchFamily="34" charset="0"/>
              </a:rPr>
            </a:br>
            <a:r>
              <a:rPr lang="en-US" altLang="ja-JP" sz="2000" dirty="0">
                <a:latin typeface="Arial" panose="020B0604020202020204" pitchFamily="34" charset="0"/>
                <a:cs typeface="Arial" panose="020B0604020202020204" pitchFamily="34" charset="0"/>
              </a:rPr>
              <a:t>by placing massive orders</a:t>
            </a:r>
            <a:endParaRPr lang="ja-JP" altLang="en-US" sz="2000" dirty="0">
              <a:latin typeface="Arial" panose="020B0604020202020204" pitchFamily="34" charset="0"/>
              <a:cs typeface="Arial" panose="020B0604020202020204" pitchFamily="34" charset="0"/>
            </a:endParaRPr>
          </a:p>
        </p:txBody>
      </p:sp>
      <p:sp>
        <p:nvSpPr>
          <p:cNvPr id="14" name="テキスト ボックス 13">
            <a:extLst>
              <a:ext uri="{FF2B5EF4-FFF2-40B4-BE49-F238E27FC236}">
                <a16:creationId xmlns:a16="http://schemas.microsoft.com/office/drawing/2014/main" id="{C1E8F3E9-B7D8-A673-0954-E0EAA04FAE19}"/>
              </a:ext>
            </a:extLst>
          </p:cNvPr>
          <p:cNvSpPr txBox="1"/>
          <p:nvPr/>
        </p:nvSpPr>
        <p:spPr>
          <a:xfrm>
            <a:off x="1086123" y="1538942"/>
            <a:ext cx="5865579" cy="400110"/>
          </a:xfrm>
          <a:prstGeom prst="rect">
            <a:avLst/>
          </a:prstGeom>
          <a:noFill/>
        </p:spPr>
        <p:txBody>
          <a:bodyPr wrap="square" rtlCol="0">
            <a:spAutoFit/>
          </a:bodyPr>
          <a:lstStyle/>
          <a:p>
            <a:r>
              <a:rPr kumimoji="1" lang="en-US" altLang="ja-JP" sz="2000" b="1" dirty="0">
                <a:latin typeface="Arial" panose="020B0604020202020204" pitchFamily="34" charset="0"/>
                <a:cs typeface="Arial" panose="020B0604020202020204" pitchFamily="34" charset="0"/>
              </a:rPr>
              <a:t>THE OVERSUPPLY MECHANISUM</a:t>
            </a:r>
            <a:endParaRPr kumimoji="1" lang="ja-JP" altLang="en-US" sz="2000" b="1" dirty="0">
              <a:latin typeface="Arial" panose="020B0604020202020204" pitchFamily="34" charset="0"/>
              <a:cs typeface="Arial" panose="020B0604020202020204" pitchFamily="34" charset="0"/>
            </a:endParaRPr>
          </a:p>
        </p:txBody>
      </p:sp>
      <p:sp>
        <p:nvSpPr>
          <p:cNvPr id="18" name="テキスト ボックス 17">
            <a:extLst>
              <a:ext uri="{FF2B5EF4-FFF2-40B4-BE49-F238E27FC236}">
                <a16:creationId xmlns:a16="http://schemas.microsoft.com/office/drawing/2014/main" id="{56F39C37-0980-996F-4354-46FB311A02EE}"/>
              </a:ext>
            </a:extLst>
          </p:cNvPr>
          <p:cNvSpPr txBox="1"/>
          <p:nvPr/>
        </p:nvSpPr>
        <p:spPr>
          <a:xfrm>
            <a:off x="-272379" y="3120662"/>
            <a:ext cx="6332220" cy="707886"/>
          </a:xfrm>
          <a:prstGeom prst="rect">
            <a:avLst/>
          </a:prstGeom>
          <a:noFill/>
        </p:spPr>
        <p:txBody>
          <a:bodyPr wrap="square">
            <a:spAutoFit/>
          </a:bodyPr>
          <a:lstStyle/>
          <a:p>
            <a:pPr algn="ctr"/>
            <a:r>
              <a:rPr lang="en-US" altLang="ja-JP" sz="2000" b="1" dirty="0">
                <a:latin typeface="Arial" panose="020B0604020202020204" pitchFamily="34" charset="0"/>
                <a:cs typeface="Arial" panose="020B0604020202020204" pitchFamily="34" charset="0"/>
              </a:rPr>
              <a:t>A structure based on the assumption </a:t>
            </a:r>
          </a:p>
          <a:p>
            <a:pPr algn="ctr"/>
            <a:r>
              <a:rPr lang="en-US" altLang="ja-JP" sz="2000" b="1" dirty="0">
                <a:latin typeface="Arial" panose="020B0604020202020204" pitchFamily="34" charset="0"/>
                <a:cs typeface="Arial" panose="020B0604020202020204" pitchFamily="34" charset="0"/>
              </a:rPr>
              <a:t>of unsold inventory</a:t>
            </a:r>
            <a:endParaRPr lang="ja-JP" altLang="en-US" sz="2000" b="1" dirty="0">
              <a:latin typeface="Arial" panose="020B0604020202020204" pitchFamily="34" charset="0"/>
              <a:cs typeface="Arial" panose="020B0604020202020204" pitchFamily="34" charset="0"/>
            </a:endParaRPr>
          </a:p>
        </p:txBody>
      </p:sp>
      <p:sp>
        <p:nvSpPr>
          <p:cNvPr id="19" name="フローチャート: 組合せ 18">
            <a:extLst>
              <a:ext uri="{FF2B5EF4-FFF2-40B4-BE49-F238E27FC236}">
                <a16:creationId xmlns:a16="http://schemas.microsoft.com/office/drawing/2014/main" id="{C6636F00-D372-0B2E-6A07-68A9701E40A7}"/>
              </a:ext>
            </a:extLst>
          </p:cNvPr>
          <p:cNvSpPr/>
          <p:nvPr/>
        </p:nvSpPr>
        <p:spPr>
          <a:xfrm>
            <a:off x="2637229" y="2895553"/>
            <a:ext cx="411480" cy="198281"/>
          </a:xfrm>
          <a:prstGeom prst="flowChartMerg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sp>
        <p:nvSpPr>
          <p:cNvPr id="21" name="テキスト ボックス 20">
            <a:extLst>
              <a:ext uri="{FF2B5EF4-FFF2-40B4-BE49-F238E27FC236}">
                <a16:creationId xmlns:a16="http://schemas.microsoft.com/office/drawing/2014/main" id="{8EFDAE0C-4952-58AD-A596-3E7DAD9D6A6D}"/>
              </a:ext>
            </a:extLst>
          </p:cNvPr>
          <p:cNvSpPr txBox="1"/>
          <p:nvPr/>
        </p:nvSpPr>
        <p:spPr>
          <a:xfrm>
            <a:off x="1214122" y="4299416"/>
            <a:ext cx="6323162" cy="400110"/>
          </a:xfrm>
          <a:prstGeom prst="rect">
            <a:avLst/>
          </a:prstGeom>
          <a:noFill/>
        </p:spPr>
        <p:txBody>
          <a:bodyPr wrap="square">
            <a:spAutoFit/>
          </a:bodyPr>
          <a:lstStyle/>
          <a:p>
            <a:r>
              <a:rPr lang="en-US" altLang="ja-JP" sz="2000" b="1" dirty="0">
                <a:latin typeface="Arial" panose="020B0604020202020204" pitchFamily="34" charset="0"/>
                <a:cs typeface="Arial" panose="020B0604020202020204" pitchFamily="34" charset="0"/>
              </a:rPr>
              <a:t>MASS DISPOSAL CRISIS</a:t>
            </a:r>
            <a:endParaRPr lang="ja-JP" altLang="en-US" sz="2000" b="1" dirty="0">
              <a:latin typeface="Arial" panose="020B0604020202020204" pitchFamily="34" charset="0"/>
              <a:cs typeface="Arial" panose="020B0604020202020204" pitchFamily="34" charset="0"/>
            </a:endParaRPr>
          </a:p>
        </p:txBody>
      </p:sp>
      <p:sp>
        <p:nvSpPr>
          <p:cNvPr id="23" name="テキスト ボックス 22">
            <a:extLst>
              <a:ext uri="{FF2B5EF4-FFF2-40B4-BE49-F238E27FC236}">
                <a16:creationId xmlns:a16="http://schemas.microsoft.com/office/drawing/2014/main" id="{4379947A-3E5C-D084-20FB-A1F5F10284EF}"/>
              </a:ext>
            </a:extLst>
          </p:cNvPr>
          <p:cNvSpPr txBox="1"/>
          <p:nvPr/>
        </p:nvSpPr>
        <p:spPr>
          <a:xfrm>
            <a:off x="363691" y="4811226"/>
            <a:ext cx="6332220" cy="1015663"/>
          </a:xfrm>
          <a:prstGeom prst="rect">
            <a:avLst/>
          </a:prstGeom>
          <a:noFill/>
        </p:spPr>
        <p:txBody>
          <a:bodyPr wrap="square">
            <a:spAutoFit/>
          </a:bodyPr>
          <a:lstStyle/>
          <a:p>
            <a:r>
              <a:rPr lang="en-US" altLang="ja-JP" sz="2000" dirty="0">
                <a:latin typeface="Arial" panose="020B0604020202020204" pitchFamily="34" charset="0"/>
                <a:cs typeface="Arial" panose="020B0604020202020204" pitchFamily="34" charset="0"/>
              </a:rPr>
              <a:t>The surplus directly fuels a waste epidemic. </a:t>
            </a:r>
          </a:p>
          <a:p>
            <a:r>
              <a:rPr lang="en-US" altLang="ja-JP" sz="2000" dirty="0">
                <a:latin typeface="Arial" panose="020B0604020202020204" pitchFamily="34" charset="0"/>
                <a:cs typeface="Arial" panose="020B0604020202020204" pitchFamily="34" charset="0"/>
              </a:rPr>
              <a:t>In the Japanese market, it is estimated that </a:t>
            </a:r>
          </a:p>
          <a:p>
            <a:r>
              <a:rPr lang="en-US" altLang="ja-JP" sz="2000" b="1" dirty="0">
                <a:latin typeface="Arial" panose="020B0604020202020204" pitchFamily="34" charset="0"/>
                <a:cs typeface="Arial" panose="020B0604020202020204" pitchFamily="34" charset="0"/>
              </a:rPr>
              <a:t>1 billion brand-new items</a:t>
            </a:r>
            <a:r>
              <a:rPr lang="en-US" altLang="ja-JP" sz="2000" dirty="0">
                <a:latin typeface="Arial" panose="020B0604020202020204" pitchFamily="34" charset="0"/>
                <a:cs typeface="Arial" panose="020B0604020202020204" pitchFamily="34" charset="0"/>
              </a:rPr>
              <a:t> are discarded annually</a:t>
            </a:r>
            <a:endParaRPr lang="ja-JP" altLang="en-US" sz="2000" dirty="0">
              <a:latin typeface="Arial" panose="020B0604020202020204" pitchFamily="34" charset="0"/>
              <a:cs typeface="Arial" panose="020B0604020202020204" pitchFamily="34" charset="0"/>
            </a:endParaRPr>
          </a:p>
        </p:txBody>
      </p:sp>
      <p:sp>
        <p:nvSpPr>
          <p:cNvPr id="24" name="フローチャート: 組合せ 23">
            <a:extLst>
              <a:ext uri="{FF2B5EF4-FFF2-40B4-BE49-F238E27FC236}">
                <a16:creationId xmlns:a16="http://schemas.microsoft.com/office/drawing/2014/main" id="{02A5A7A8-F17B-6D10-2F49-8EDD0F754A3A}"/>
              </a:ext>
            </a:extLst>
          </p:cNvPr>
          <p:cNvSpPr/>
          <p:nvPr/>
        </p:nvSpPr>
        <p:spPr>
          <a:xfrm rot="16200000">
            <a:off x="474369" y="6147397"/>
            <a:ext cx="342266" cy="233785"/>
          </a:xfrm>
          <a:prstGeom prst="flowChartMerg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sp>
        <p:nvSpPr>
          <p:cNvPr id="26" name="テキスト ボックス 25">
            <a:extLst>
              <a:ext uri="{FF2B5EF4-FFF2-40B4-BE49-F238E27FC236}">
                <a16:creationId xmlns:a16="http://schemas.microsoft.com/office/drawing/2014/main" id="{4C9FE88C-35FC-58BD-5CC6-FC1CE38E3316}"/>
              </a:ext>
            </a:extLst>
          </p:cNvPr>
          <p:cNvSpPr txBox="1"/>
          <p:nvPr/>
        </p:nvSpPr>
        <p:spPr>
          <a:xfrm>
            <a:off x="859244" y="6047709"/>
            <a:ext cx="6332220" cy="400110"/>
          </a:xfrm>
          <a:prstGeom prst="rect">
            <a:avLst/>
          </a:prstGeom>
          <a:noFill/>
        </p:spPr>
        <p:txBody>
          <a:bodyPr wrap="square">
            <a:spAutoFit/>
          </a:bodyPr>
          <a:lstStyle/>
          <a:p>
            <a:r>
              <a:rPr lang="en-US" altLang="ja-JP" sz="2000" b="1" dirty="0">
                <a:latin typeface="Arial" panose="020B0604020202020204" pitchFamily="34" charset="0"/>
                <a:ea typeface="游明朝" panose="02020400000000000000" pitchFamily="18" charset="-128"/>
                <a:cs typeface="Arial" panose="020B0604020202020204" pitchFamily="34" charset="0"/>
              </a:rPr>
              <a:t>E</a:t>
            </a:r>
            <a:r>
              <a:rPr lang="en-US" altLang="ja-JP" sz="2000" b="1" dirty="0">
                <a:effectLst/>
                <a:latin typeface="Arial" panose="020B0604020202020204" pitchFamily="34" charset="0"/>
                <a:ea typeface="游明朝" panose="02020400000000000000" pitchFamily="18" charset="-128"/>
                <a:cs typeface="Arial" panose="020B0604020202020204" pitchFamily="34" charset="0"/>
              </a:rPr>
              <a:t>quivalent to one in every four items</a:t>
            </a:r>
            <a:endParaRPr lang="ja-JP" altLang="en-US" sz="2000" b="1" dirty="0">
              <a:latin typeface="Arial" panose="020B0604020202020204" pitchFamily="34" charset="0"/>
              <a:cs typeface="Arial" panose="020B0604020202020204" pitchFamily="34" charset="0"/>
            </a:endParaRPr>
          </a:p>
        </p:txBody>
      </p:sp>
      <p:pic>
        <p:nvPicPr>
          <p:cNvPr id="28" name="グラフィックス 27" descr="シャツ 単色塗りつぶし">
            <a:extLst>
              <a:ext uri="{FF2B5EF4-FFF2-40B4-BE49-F238E27FC236}">
                <a16:creationId xmlns:a16="http://schemas.microsoft.com/office/drawing/2014/main" id="{2737FCC4-0194-F64C-A452-6505B9BC6A44}"/>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5505509" y="5901895"/>
            <a:ext cx="691738" cy="691738"/>
          </a:xfrm>
          <a:prstGeom prst="rect">
            <a:avLst/>
          </a:prstGeom>
        </p:spPr>
      </p:pic>
      <p:pic>
        <p:nvPicPr>
          <p:cNvPr id="29" name="グラフィックス 28" descr="シャツ 単色塗りつぶし">
            <a:extLst>
              <a:ext uri="{FF2B5EF4-FFF2-40B4-BE49-F238E27FC236}">
                <a16:creationId xmlns:a16="http://schemas.microsoft.com/office/drawing/2014/main" id="{9BBBA705-F818-4A20-ACAC-AC5BF60B27DC}"/>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6938881" y="2099947"/>
            <a:ext cx="860549" cy="860549"/>
          </a:xfrm>
          <a:prstGeom prst="rect">
            <a:avLst/>
          </a:prstGeom>
        </p:spPr>
      </p:pic>
      <p:pic>
        <p:nvPicPr>
          <p:cNvPr id="30" name="グラフィックス 29" descr="シャツ 単色塗りつぶし">
            <a:extLst>
              <a:ext uri="{FF2B5EF4-FFF2-40B4-BE49-F238E27FC236}">
                <a16:creationId xmlns:a16="http://schemas.microsoft.com/office/drawing/2014/main" id="{500888FB-1D95-AF40-F1E2-6A982EEDAFA1}"/>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10206852" y="1883641"/>
            <a:ext cx="1223676" cy="1223676"/>
          </a:xfrm>
          <a:prstGeom prst="rect">
            <a:avLst/>
          </a:prstGeom>
        </p:spPr>
      </p:pic>
      <p:sp>
        <p:nvSpPr>
          <p:cNvPr id="33" name="乗算記号 32">
            <a:extLst>
              <a:ext uri="{FF2B5EF4-FFF2-40B4-BE49-F238E27FC236}">
                <a16:creationId xmlns:a16="http://schemas.microsoft.com/office/drawing/2014/main" id="{6C3ED047-4647-3AB7-CDC3-096CA31AD89F}"/>
              </a:ext>
            </a:extLst>
          </p:cNvPr>
          <p:cNvSpPr/>
          <p:nvPr/>
        </p:nvSpPr>
        <p:spPr>
          <a:xfrm>
            <a:off x="5359856" y="6093156"/>
            <a:ext cx="1005393" cy="400111"/>
          </a:xfrm>
          <a:prstGeom prst="mathMultiply">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sp>
        <p:nvSpPr>
          <p:cNvPr id="37" name="矢印: 右 36">
            <a:extLst>
              <a:ext uri="{FF2B5EF4-FFF2-40B4-BE49-F238E27FC236}">
                <a16:creationId xmlns:a16="http://schemas.microsoft.com/office/drawing/2014/main" id="{D9381A64-7EB1-9430-A5C8-39EDF797840B}"/>
              </a:ext>
            </a:extLst>
          </p:cNvPr>
          <p:cNvSpPr/>
          <p:nvPr/>
        </p:nvSpPr>
        <p:spPr>
          <a:xfrm>
            <a:off x="8565515" y="2119749"/>
            <a:ext cx="995532" cy="860548"/>
          </a:xfrm>
          <a:prstGeom prst="rightArrow">
            <a:avLst/>
          </a:prstGeom>
          <a:noFill/>
          <a:ln w="57150"/>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sp>
        <p:nvSpPr>
          <p:cNvPr id="41" name="テキスト ボックス 40">
            <a:extLst>
              <a:ext uri="{FF2B5EF4-FFF2-40B4-BE49-F238E27FC236}">
                <a16:creationId xmlns:a16="http://schemas.microsoft.com/office/drawing/2014/main" id="{ABBB1E47-E6BF-4F37-B5EE-4AAA12588760}"/>
              </a:ext>
            </a:extLst>
          </p:cNvPr>
          <p:cNvSpPr txBox="1"/>
          <p:nvPr/>
        </p:nvSpPr>
        <p:spPr>
          <a:xfrm>
            <a:off x="7713816" y="3146204"/>
            <a:ext cx="6328610" cy="461665"/>
          </a:xfrm>
          <a:prstGeom prst="rect">
            <a:avLst/>
          </a:prstGeom>
          <a:noFill/>
        </p:spPr>
        <p:txBody>
          <a:bodyPr wrap="square">
            <a:spAutoFit/>
          </a:bodyPr>
          <a:lstStyle/>
          <a:p>
            <a:r>
              <a:rPr lang="en-US" altLang="ja-JP" sz="2400" b="1" dirty="0">
                <a:solidFill>
                  <a:srgbClr val="C00000"/>
                </a:solidFill>
                <a:latin typeface="Arial" panose="020B0604020202020204" pitchFamily="34" charset="0"/>
                <a:cs typeface="Arial" panose="020B0604020202020204" pitchFamily="34" charset="0"/>
              </a:rPr>
              <a:t>1.4x supply volume</a:t>
            </a:r>
            <a:endParaRPr lang="ja-JP" altLang="en-US" sz="2400" b="1" dirty="0">
              <a:solidFill>
                <a:srgbClr val="C00000"/>
              </a:solidFill>
              <a:latin typeface="Arial" panose="020B0604020202020204" pitchFamily="34" charset="0"/>
              <a:cs typeface="Arial" panose="020B0604020202020204" pitchFamily="34" charset="0"/>
            </a:endParaRPr>
          </a:p>
        </p:txBody>
      </p:sp>
      <p:pic>
        <p:nvPicPr>
          <p:cNvPr id="48" name="図 47">
            <a:extLst>
              <a:ext uri="{FF2B5EF4-FFF2-40B4-BE49-F238E27FC236}">
                <a16:creationId xmlns:a16="http://schemas.microsoft.com/office/drawing/2014/main" id="{093423DD-BAC5-7774-28EB-FC00FA37FADF}"/>
              </a:ext>
            </a:extLst>
          </p:cNvPr>
          <p:cNvPicPr>
            <a:picLocks noChangeAspect="1"/>
          </p:cNvPicPr>
          <p:nvPr/>
        </p:nvPicPr>
        <p:blipFill>
          <a:blip r:embed="rId8"/>
          <a:srcRect l="5976" t="7422" r="5828" b="9000"/>
          <a:stretch>
            <a:fillRect/>
          </a:stretch>
        </p:blipFill>
        <p:spPr>
          <a:xfrm>
            <a:off x="4641290" y="4235498"/>
            <a:ext cx="675203" cy="478901"/>
          </a:xfrm>
          <a:prstGeom prst="rect">
            <a:avLst/>
          </a:prstGeom>
        </p:spPr>
      </p:pic>
      <p:grpSp>
        <p:nvGrpSpPr>
          <p:cNvPr id="54" name="グループ化 53">
            <a:extLst>
              <a:ext uri="{FF2B5EF4-FFF2-40B4-BE49-F238E27FC236}">
                <a16:creationId xmlns:a16="http://schemas.microsoft.com/office/drawing/2014/main" id="{BD9297B9-E26D-596F-9FEE-270933CB9B53}"/>
              </a:ext>
            </a:extLst>
          </p:cNvPr>
          <p:cNvGrpSpPr/>
          <p:nvPr/>
        </p:nvGrpSpPr>
        <p:grpSpPr>
          <a:xfrm>
            <a:off x="3727284" y="1091036"/>
            <a:ext cx="7620000" cy="863223"/>
            <a:chOff x="3701316" y="2744958"/>
            <a:chExt cx="7620000" cy="863223"/>
          </a:xfrm>
        </p:grpSpPr>
        <p:sp>
          <p:nvSpPr>
            <p:cNvPr id="38" name="テキスト ボックス 37">
              <a:extLst>
                <a:ext uri="{FF2B5EF4-FFF2-40B4-BE49-F238E27FC236}">
                  <a16:creationId xmlns:a16="http://schemas.microsoft.com/office/drawing/2014/main" id="{58D4883C-567B-B706-B9FD-0391E1B1EC2A}"/>
                </a:ext>
              </a:extLst>
            </p:cNvPr>
            <p:cNvSpPr txBox="1"/>
            <p:nvPr/>
          </p:nvSpPr>
          <p:spPr>
            <a:xfrm>
              <a:off x="6878451" y="2744958"/>
              <a:ext cx="1177333" cy="523220"/>
            </a:xfrm>
            <a:prstGeom prst="rect">
              <a:avLst/>
            </a:prstGeom>
            <a:noFill/>
          </p:spPr>
          <p:txBody>
            <a:bodyPr wrap="square" rtlCol="0">
              <a:spAutoFit/>
            </a:bodyPr>
            <a:lstStyle/>
            <a:p>
              <a:r>
                <a:rPr kumimoji="1" lang="en-US" altLang="ja-JP" sz="2800" dirty="0">
                  <a:latin typeface="Arial" panose="020B0604020202020204" pitchFamily="34" charset="0"/>
                  <a:cs typeface="Arial" panose="020B0604020202020204" pitchFamily="34" charset="0"/>
                </a:rPr>
                <a:t>1990</a:t>
              </a:r>
              <a:endParaRPr kumimoji="1" lang="ja-JP" altLang="en-US" sz="2800" dirty="0">
                <a:latin typeface="Arial" panose="020B0604020202020204" pitchFamily="34" charset="0"/>
                <a:cs typeface="Arial" panose="020B0604020202020204" pitchFamily="34" charset="0"/>
              </a:endParaRPr>
            </a:p>
          </p:txBody>
        </p:sp>
        <p:sp>
          <p:nvSpPr>
            <p:cNvPr id="52" name="テキスト ボックス 51">
              <a:extLst>
                <a:ext uri="{FF2B5EF4-FFF2-40B4-BE49-F238E27FC236}">
                  <a16:creationId xmlns:a16="http://schemas.microsoft.com/office/drawing/2014/main" id="{062D6D4D-78DE-A858-29C2-43EF9958779D}"/>
                </a:ext>
              </a:extLst>
            </p:cNvPr>
            <p:cNvSpPr txBox="1"/>
            <p:nvPr/>
          </p:nvSpPr>
          <p:spPr>
            <a:xfrm>
              <a:off x="3701316" y="3146516"/>
              <a:ext cx="7620000"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rPr>
                <a:t>2.5 billion </a:t>
              </a:r>
              <a:r>
                <a:rPr lang="en-US" altLang="ja-JP" sz="2400" dirty="0">
                  <a:solidFill>
                    <a:prstClr val="black"/>
                  </a:solidFill>
                  <a:latin typeface="Arial" panose="020B0604020202020204" pitchFamily="34" charset="0"/>
                  <a:ea typeface="游ゴシック" panose="020B0400000000000000" pitchFamily="50" charset="-128"/>
                  <a:cs typeface="Arial" panose="020B0604020202020204" pitchFamily="34" charset="0"/>
                </a:rPr>
                <a:t>items</a:t>
              </a:r>
              <a:endParaRPr kumimoji="1"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endParaRPr>
            </a:p>
          </p:txBody>
        </p:sp>
      </p:grpSp>
      <p:grpSp>
        <p:nvGrpSpPr>
          <p:cNvPr id="55" name="グループ化 54">
            <a:extLst>
              <a:ext uri="{FF2B5EF4-FFF2-40B4-BE49-F238E27FC236}">
                <a16:creationId xmlns:a16="http://schemas.microsoft.com/office/drawing/2014/main" id="{8856F437-95A5-2472-5C52-1908CBCE44E8}"/>
              </a:ext>
            </a:extLst>
          </p:cNvPr>
          <p:cNvGrpSpPr/>
          <p:nvPr/>
        </p:nvGrpSpPr>
        <p:grpSpPr>
          <a:xfrm>
            <a:off x="6905423" y="1085077"/>
            <a:ext cx="7620000" cy="898077"/>
            <a:chOff x="6789005" y="2786818"/>
            <a:chExt cx="7620000" cy="898077"/>
          </a:xfrm>
        </p:grpSpPr>
        <p:sp>
          <p:nvSpPr>
            <p:cNvPr id="39" name="テキスト ボックス 38">
              <a:extLst>
                <a:ext uri="{FF2B5EF4-FFF2-40B4-BE49-F238E27FC236}">
                  <a16:creationId xmlns:a16="http://schemas.microsoft.com/office/drawing/2014/main" id="{2BA5A0C9-624E-6CEC-4CA7-595323FBFD50}"/>
                </a:ext>
              </a:extLst>
            </p:cNvPr>
            <p:cNvSpPr txBox="1"/>
            <p:nvPr/>
          </p:nvSpPr>
          <p:spPr>
            <a:xfrm>
              <a:off x="10091208" y="2786818"/>
              <a:ext cx="1366788" cy="523220"/>
            </a:xfrm>
            <a:prstGeom prst="rect">
              <a:avLst/>
            </a:prstGeom>
            <a:noFill/>
          </p:spPr>
          <p:txBody>
            <a:bodyPr wrap="square" rtlCol="0">
              <a:spAutoFit/>
            </a:bodyPr>
            <a:lstStyle/>
            <a:p>
              <a:r>
                <a:rPr kumimoji="1" lang="en-US" altLang="ja-JP" sz="2800" dirty="0">
                  <a:latin typeface="Arial" panose="020B0604020202020204" pitchFamily="34" charset="0"/>
                  <a:cs typeface="Arial" panose="020B0604020202020204" pitchFamily="34" charset="0"/>
                </a:rPr>
                <a:t>2024</a:t>
              </a:r>
              <a:endParaRPr kumimoji="1" lang="ja-JP" altLang="en-US" sz="2800" dirty="0">
                <a:latin typeface="Arial" panose="020B0604020202020204" pitchFamily="34" charset="0"/>
                <a:cs typeface="Arial" panose="020B0604020202020204" pitchFamily="34" charset="0"/>
              </a:endParaRPr>
            </a:p>
          </p:txBody>
        </p:sp>
        <p:sp>
          <p:nvSpPr>
            <p:cNvPr id="53" name="テキスト ボックス 52">
              <a:extLst>
                <a:ext uri="{FF2B5EF4-FFF2-40B4-BE49-F238E27FC236}">
                  <a16:creationId xmlns:a16="http://schemas.microsoft.com/office/drawing/2014/main" id="{4BE40C81-EF81-8438-9D5F-9C9836459C7C}"/>
                </a:ext>
              </a:extLst>
            </p:cNvPr>
            <p:cNvSpPr txBox="1"/>
            <p:nvPr/>
          </p:nvSpPr>
          <p:spPr>
            <a:xfrm>
              <a:off x="6789005" y="3223230"/>
              <a:ext cx="7620000"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rPr>
                <a:t>3.5 billion </a:t>
              </a:r>
              <a:r>
                <a:rPr lang="en-US" altLang="ja-JP" sz="2400" dirty="0">
                  <a:solidFill>
                    <a:prstClr val="black"/>
                  </a:solidFill>
                  <a:latin typeface="Arial" panose="020B0604020202020204" pitchFamily="34" charset="0"/>
                  <a:ea typeface="游ゴシック" panose="020B0400000000000000" pitchFamily="50" charset="-128"/>
                  <a:cs typeface="Arial" panose="020B0604020202020204" pitchFamily="34" charset="0"/>
                </a:rPr>
                <a:t>items</a:t>
              </a:r>
              <a:endParaRPr kumimoji="1"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endParaRPr>
            </a:p>
          </p:txBody>
        </p:sp>
      </p:grpSp>
      <p:pic>
        <p:nvPicPr>
          <p:cNvPr id="57" name="図 56">
            <a:extLst>
              <a:ext uri="{FF2B5EF4-FFF2-40B4-BE49-F238E27FC236}">
                <a16:creationId xmlns:a16="http://schemas.microsoft.com/office/drawing/2014/main" id="{A3074579-7CDB-3F48-5F03-A9C5B399C071}"/>
              </a:ext>
            </a:extLst>
          </p:cNvPr>
          <p:cNvPicPr>
            <a:picLocks noChangeAspect="1"/>
          </p:cNvPicPr>
          <p:nvPr/>
        </p:nvPicPr>
        <p:blipFill>
          <a:blip r:embed="rId9">
            <a:clrChange>
              <a:clrFrom>
                <a:srgbClr val="FFFFFF"/>
              </a:clrFrom>
              <a:clrTo>
                <a:srgbClr val="FFFFFF">
                  <a:alpha val="0"/>
                </a:srgbClr>
              </a:clrTo>
            </a:clrChange>
          </a:blip>
          <a:srcRect t="7104" b="-1"/>
          <a:stretch>
            <a:fillRect/>
          </a:stretch>
        </p:blipFill>
        <p:spPr>
          <a:xfrm>
            <a:off x="5999019" y="4198930"/>
            <a:ext cx="6170093" cy="2475023"/>
          </a:xfrm>
          <a:prstGeom prst="rect">
            <a:avLst/>
          </a:prstGeom>
        </p:spPr>
      </p:pic>
      <p:pic>
        <p:nvPicPr>
          <p:cNvPr id="7" name="図 6">
            <a:extLst>
              <a:ext uri="{FF2B5EF4-FFF2-40B4-BE49-F238E27FC236}">
                <a16:creationId xmlns:a16="http://schemas.microsoft.com/office/drawing/2014/main" id="{DF8234B6-4261-2B1B-311C-E15D8FA472B0}"/>
              </a:ext>
            </a:extLst>
          </p:cNvPr>
          <p:cNvPicPr>
            <a:picLocks noChangeAspect="1"/>
          </p:cNvPicPr>
          <p:nvPr/>
        </p:nvPicPr>
        <p:blipFill>
          <a:blip r:embed="rId8"/>
          <a:srcRect l="5976" t="7422" r="5828" b="9000"/>
          <a:stretch>
            <a:fillRect/>
          </a:stretch>
        </p:blipFill>
        <p:spPr>
          <a:xfrm>
            <a:off x="11347284" y="974773"/>
            <a:ext cx="675203" cy="478901"/>
          </a:xfrm>
          <a:prstGeom prst="rect">
            <a:avLst/>
          </a:prstGeom>
        </p:spPr>
      </p:pic>
      <p:sp>
        <p:nvSpPr>
          <p:cNvPr id="16" name="テキスト ボックス 15">
            <a:extLst>
              <a:ext uri="{FF2B5EF4-FFF2-40B4-BE49-F238E27FC236}">
                <a16:creationId xmlns:a16="http://schemas.microsoft.com/office/drawing/2014/main" id="{93F3B3B7-F850-AF1D-EEB3-3F4D9809CE77}"/>
              </a:ext>
            </a:extLst>
          </p:cNvPr>
          <p:cNvSpPr txBox="1"/>
          <p:nvPr/>
        </p:nvSpPr>
        <p:spPr>
          <a:xfrm>
            <a:off x="7200606" y="3725001"/>
            <a:ext cx="4229922" cy="461665"/>
          </a:xfrm>
          <a:prstGeom prst="rect">
            <a:avLst/>
          </a:prstGeom>
          <a:solidFill>
            <a:schemeClr val="bg1"/>
          </a:solidFill>
        </p:spPr>
        <p:txBody>
          <a:bodyPr wrap="square" rtlCol="0">
            <a:spAutoFit/>
          </a:bodyPr>
          <a:lstStyle/>
          <a:p>
            <a:r>
              <a:rPr kumimoji="1" lang="en-US" altLang="ja-JP" sz="2400" b="1" dirty="0">
                <a:solidFill>
                  <a:schemeClr val="tx2"/>
                </a:solidFill>
                <a:latin typeface="Arial" panose="020B0604020202020204" pitchFamily="34" charset="0"/>
                <a:cs typeface="Arial" panose="020B0604020202020204" pitchFamily="34" charset="0"/>
              </a:rPr>
              <a:t>Supply of clothing in Japan</a:t>
            </a:r>
            <a:endParaRPr kumimoji="1" lang="ja-JP" altLang="en-US" sz="2400" b="1" dirty="0">
              <a:solidFill>
                <a:schemeClr val="tx2"/>
              </a:solidFill>
              <a:latin typeface="Arial" panose="020B0604020202020204" pitchFamily="34" charset="0"/>
              <a:cs typeface="Arial" panose="020B0604020202020204" pitchFamily="34" charset="0"/>
            </a:endParaRPr>
          </a:p>
        </p:txBody>
      </p:sp>
      <p:sp>
        <p:nvSpPr>
          <p:cNvPr id="17" name="テキスト ボックス 16">
            <a:extLst>
              <a:ext uri="{FF2B5EF4-FFF2-40B4-BE49-F238E27FC236}">
                <a16:creationId xmlns:a16="http://schemas.microsoft.com/office/drawing/2014/main" id="{09A6E52A-8790-28A9-AFA1-F5C6C9229619}"/>
              </a:ext>
            </a:extLst>
          </p:cNvPr>
          <p:cNvSpPr txBox="1"/>
          <p:nvPr/>
        </p:nvSpPr>
        <p:spPr>
          <a:xfrm>
            <a:off x="7316627" y="5763623"/>
            <a:ext cx="4229071" cy="461665"/>
          </a:xfrm>
          <a:prstGeom prst="rect">
            <a:avLst/>
          </a:prstGeom>
          <a:solidFill>
            <a:schemeClr val="bg1"/>
          </a:solidFill>
        </p:spPr>
        <p:txBody>
          <a:bodyPr wrap="square" rtlCol="0">
            <a:spAutoFit/>
          </a:bodyPr>
          <a:lstStyle/>
          <a:p>
            <a:r>
              <a:rPr lang="en-US" altLang="ja-JP" sz="2400" b="1" dirty="0">
                <a:solidFill>
                  <a:srgbClr val="C00000"/>
                </a:solidFill>
                <a:latin typeface="Arial" panose="020B0604020202020204" pitchFamily="34" charset="0"/>
                <a:cs typeface="Arial" panose="020B0604020202020204" pitchFamily="34" charset="0"/>
              </a:rPr>
              <a:t>Size of the Japan’s market</a:t>
            </a:r>
            <a:endParaRPr kumimoji="1" lang="ja-JP" altLang="en-US" sz="2400" b="1" dirty="0">
              <a:solidFill>
                <a:srgbClr val="C00000"/>
              </a:solidFill>
              <a:latin typeface="Arial" panose="020B0604020202020204" pitchFamily="34" charset="0"/>
              <a:cs typeface="Arial" panose="020B0604020202020204" pitchFamily="34" charset="0"/>
            </a:endParaRPr>
          </a:p>
        </p:txBody>
      </p:sp>
      <p:sp>
        <p:nvSpPr>
          <p:cNvPr id="12" name="矢印: 右 11">
            <a:extLst>
              <a:ext uri="{FF2B5EF4-FFF2-40B4-BE49-F238E27FC236}">
                <a16:creationId xmlns:a16="http://schemas.microsoft.com/office/drawing/2014/main" id="{1FEDD13E-95A3-C688-5CFC-3F128AA35EA9}"/>
              </a:ext>
            </a:extLst>
          </p:cNvPr>
          <p:cNvSpPr/>
          <p:nvPr/>
        </p:nvSpPr>
        <p:spPr>
          <a:xfrm rot="20814878">
            <a:off x="8795036" y="4624526"/>
            <a:ext cx="1496825" cy="318122"/>
          </a:xfrm>
          <a:prstGeom prst="rightArrow">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矢印: 右 14">
            <a:extLst>
              <a:ext uri="{FF2B5EF4-FFF2-40B4-BE49-F238E27FC236}">
                <a16:creationId xmlns:a16="http://schemas.microsoft.com/office/drawing/2014/main" id="{B79397F6-0101-533A-E62D-CDA42877DA13}"/>
              </a:ext>
            </a:extLst>
          </p:cNvPr>
          <p:cNvSpPr/>
          <p:nvPr/>
        </p:nvSpPr>
        <p:spPr>
          <a:xfrm rot="636788">
            <a:off x="8311186" y="5308654"/>
            <a:ext cx="1496825" cy="318122"/>
          </a:xfrm>
          <a:prstGeom prst="right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四角形: 角を丸くする 19">
            <a:extLst>
              <a:ext uri="{FF2B5EF4-FFF2-40B4-BE49-F238E27FC236}">
                <a16:creationId xmlns:a16="http://schemas.microsoft.com/office/drawing/2014/main" id="{650C58CC-8B21-DE30-BFAB-565CAC8EC22F}"/>
              </a:ext>
            </a:extLst>
          </p:cNvPr>
          <p:cNvSpPr/>
          <p:nvPr/>
        </p:nvSpPr>
        <p:spPr>
          <a:xfrm>
            <a:off x="170465" y="2525024"/>
            <a:ext cx="6059737" cy="4080083"/>
          </a:xfrm>
          <a:prstGeom prst="roundRect">
            <a:avLst>
              <a:gd name="adj" fmla="val 12668"/>
            </a:avLst>
          </a:prstGeom>
          <a:solidFill>
            <a:srgbClr val="F5F4E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2BDA3817-9845-D4E4-D816-80414890C7EA}"/>
              </a:ext>
            </a:extLst>
          </p:cNvPr>
          <p:cNvSpPr txBox="1"/>
          <p:nvPr/>
        </p:nvSpPr>
        <p:spPr>
          <a:xfrm>
            <a:off x="-1005763" y="2724027"/>
            <a:ext cx="8375362" cy="1754326"/>
          </a:xfrm>
          <a:prstGeom prst="rect">
            <a:avLst/>
          </a:prstGeom>
          <a:noFill/>
        </p:spPr>
        <p:txBody>
          <a:bodyPr wrap="square">
            <a:spAutoFit/>
          </a:bodyPr>
          <a:lstStyle/>
          <a:p>
            <a:pPr algn="ctr"/>
            <a:r>
              <a:rPr lang="en-US" altLang="ja-JP" sz="3600" dirty="0">
                <a:latin typeface="Arial" panose="020B0604020202020204" pitchFamily="34" charset="0"/>
                <a:cs typeface="Arial" panose="020B0604020202020204" pitchFamily="34" charset="0"/>
              </a:rPr>
              <a:t>Reducing the environmental</a:t>
            </a:r>
          </a:p>
          <a:p>
            <a:pPr algn="ctr"/>
            <a:r>
              <a:rPr lang="en-US" altLang="ja-JP" sz="3600" dirty="0">
                <a:latin typeface="Arial" panose="020B0604020202020204" pitchFamily="34" charset="0"/>
                <a:cs typeface="Arial" panose="020B0604020202020204" pitchFamily="34" charset="0"/>
              </a:rPr>
              <a:t> burden of the textile industry </a:t>
            </a:r>
          </a:p>
          <a:p>
            <a:pPr algn="ctr"/>
            <a:r>
              <a:rPr lang="en-US" altLang="ja-JP" sz="3600" dirty="0">
                <a:latin typeface="Arial" panose="020B0604020202020204" pitchFamily="34" charset="0"/>
                <a:cs typeface="Arial" panose="020B0604020202020204" pitchFamily="34" charset="0"/>
              </a:rPr>
              <a:t>requires action from Japan</a:t>
            </a:r>
            <a:endParaRPr lang="ja-JP" altLang="en-US" sz="3600" dirty="0">
              <a:latin typeface="Arial" panose="020B0604020202020204" pitchFamily="34" charset="0"/>
              <a:cs typeface="Arial" panose="020B0604020202020204" pitchFamily="34" charset="0"/>
            </a:endParaRPr>
          </a:p>
        </p:txBody>
      </p:sp>
      <p:sp>
        <p:nvSpPr>
          <p:cNvPr id="25" name="テキスト ボックス 24">
            <a:extLst>
              <a:ext uri="{FF2B5EF4-FFF2-40B4-BE49-F238E27FC236}">
                <a16:creationId xmlns:a16="http://schemas.microsoft.com/office/drawing/2014/main" id="{46E28B0B-9211-D92D-2612-F3839380DD50}"/>
              </a:ext>
            </a:extLst>
          </p:cNvPr>
          <p:cNvSpPr txBox="1"/>
          <p:nvPr/>
        </p:nvSpPr>
        <p:spPr>
          <a:xfrm>
            <a:off x="-482338" y="5330773"/>
            <a:ext cx="7498080" cy="1200329"/>
          </a:xfrm>
          <a:prstGeom prst="rect">
            <a:avLst/>
          </a:prstGeom>
          <a:noFill/>
        </p:spPr>
        <p:txBody>
          <a:bodyPr wrap="square">
            <a:spAutoFit/>
          </a:bodyPr>
          <a:lstStyle/>
          <a:p>
            <a:pPr algn="ctr"/>
            <a:r>
              <a:rPr lang="en-US" altLang="ja-JP" sz="3600" dirty="0">
                <a:latin typeface="Arial" panose="020B0604020202020204" pitchFamily="34" charset="0"/>
                <a:cs typeface="Arial" panose="020B0604020202020204" pitchFamily="34" charset="0"/>
              </a:rPr>
              <a:t>Research on Japan's textile</a:t>
            </a:r>
          </a:p>
          <a:p>
            <a:pPr algn="ctr"/>
            <a:r>
              <a:rPr lang="en-US" altLang="ja-JP" sz="3600" dirty="0">
                <a:latin typeface="Arial" panose="020B0604020202020204" pitchFamily="34" charset="0"/>
                <a:cs typeface="Arial" panose="020B0604020202020204" pitchFamily="34" charset="0"/>
              </a:rPr>
              <a:t> industry is </a:t>
            </a:r>
            <a:r>
              <a:rPr lang="en-US" altLang="ja-JP" sz="3600" dirty="0">
                <a:solidFill>
                  <a:srgbClr val="C00000"/>
                </a:solidFill>
                <a:latin typeface="Arial" panose="020B0604020202020204" pitchFamily="34" charset="0"/>
                <a:cs typeface="Arial" panose="020B0604020202020204" pitchFamily="34" charset="0"/>
              </a:rPr>
              <a:t>still limited.</a:t>
            </a:r>
            <a:endParaRPr lang="ja-JP" altLang="en-US" sz="3600" dirty="0">
              <a:solidFill>
                <a:srgbClr val="C00000"/>
              </a:solidFill>
            </a:endParaRPr>
          </a:p>
        </p:txBody>
      </p:sp>
      <p:sp>
        <p:nvSpPr>
          <p:cNvPr id="27" name="フローチャート: 組合せ 26">
            <a:extLst>
              <a:ext uri="{FF2B5EF4-FFF2-40B4-BE49-F238E27FC236}">
                <a16:creationId xmlns:a16="http://schemas.microsoft.com/office/drawing/2014/main" id="{FF4FD837-3E1B-1261-EF29-F4BBF7FC67BC}"/>
              </a:ext>
            </a:extLst>
          </p:cNvPr>
          <p:cNvSpPr/>
          <p:nvPr/>
        </p:nvSpPr>
        <p:spPr>
          <a:xfrm>
            <a:off x="2595447" y="4707177"/>
            <a:ext cx="643931" cy="445027"/>
          </a:xfrm>
          <a:prstGeom prst="flowChartMerg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31" name="テキスト ボックス 30">
            <a:extLst>
              <a:ext uri="{FF2B5EF4-FFF2-40B4-BE49-F238E27FC236}">
                <a16:creationId xmlns:a16="http://schemas.microsoft.com/office/drawing/2014/main" id="{2AF6565E-F224-BBB7-D360-3C45F080FCD2}"/>
              </a:ext>
            </a:extLst>
          </p:cNvPr>
          <p:cNvSpPr txBox="1"/>
          <p:nvPr/>
        </p:nvSpPr>
        <p:spPr>
          <a:xfrm>
            <a:off x="3266702" y="4644684"/>
            <a:ext cx="7498080" cy="584775"/>
          </a:xfrm>
          <a:prstGeom prst="rect">
            <a:avLst/>
          </a:prstGeom>
          <a:noFill/>
        </p:spPr>
        <p:txBody>
          <a:bodyPr wrap="square">
            <a:spAutoFit/>
          </a:bodyPr>
          <a:lstStyle/>
          <a:p>
            <a:r>
              <a:rPr lang="en-US" altLang="ja-JP" sz="3200" dirty="0">
                <a:latin typeface="Arial" panose="020B0604020202020204" pitchFamily="34" charset="0"/>
                <a:cs typeface="Arial" panose="020B0604020202020204" pitchFamily="34" charset="0"/>
              </a:rPr>
              <a:t>But</a:t>
            </a:r>
            <a:r>
              <a:rPr lang="en-US" altLang="ja-JP" sz="1800" dirty="0">
                <a:latin typeface="Arial" panose="020B0604020202020204" pitchFamily="34" charset="0"/>
                <a:cs typeface="Arial" panose="020B0604020202020204" pitchFamily="34" charset="0"/>
              </a:rPr>
              <a:t> </a:t>
            </a:r>
            <a:endParaRPr lang="ja-JP" altLang="en-US" dirty="0"/>
          </a:p>
        </p:txBody>
      </p:sp>
    </p:spTree>
    <p:extLst>
      <p:ext uri="{BB962C8B-B14F-4D97-AF65-F5344CB8AC3E}">
        <p14:creationId xmlns:p14="http://schemas.microsoft.com/office/powerpoint/2010/main" val="2154483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41" grpId="0"/>
      <p:bldP spid="16" grpId="0" animBg="1"/>
      <p:bldP spid="17" grpId="0" animBg="1"/>
      <p:bldP spid="12" grpId="0" animBg="1"/>
      <p:bldP spid="15" grpId="0" animBg="1"/>
    </p:bldLst>
  </p:timing>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0F526A-D430-91CE-9CFB-8342EE53671E}"/>
            </a:ext>
          </a:extLst>
        </p:cNvPr>
        <p:cNvGrpSpPr/>
        <p:nvPr/>
      </p:nvGrpSpPr>
      <p:grpSpPr>
        <a:xfrm>
          <a:off x="0" y="0"/>
          <a:ext cx="0" cy="0"/>
          <a:chOff x="0" y="0"/>
          <a:chExt cx="0" cy="0"/>
        </a:xfrm>
      </p:grpSpPr>
      <p:pic>
        <p:nvPicPr>
          <p:cNvPr id="1027" name="Picture 3">
            <a:extLst>
              <a:ext uri="{FF2B5EF4-FFF2-40B4-BE49-F238E27FC236}">
                <a16:creationId xmlns:a16="http://schemas.microsoft.com/office/drawing/2014/main" id="{B9B5D428-EC8D-AA35-0D7F-4ED2583C6C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555" y="1075256"/>
            <a:ext cx="5551728" cy="556305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a:extLst>
              <a:ext uri="{FF2B5EF4-FFF2-40B4-BE49-F238E27FC236}">
                <a16:creationId xmlns:a16="http://schemas.microsoft.com/office/drawing/2014/main" id="{5BBBD15B-B8BA-0159-783C-A0491CEE97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5223" y="1075257"/>
            <a:ext cx="5551728" cy="5563056"/>
          </a:xfrm>
          <a:prstGeom prst="rect">
            <a:avLst/>
          </a:prstGeom>
          <a:noFill/>
          <a:extLst>
            <a:ext uri="{909E8E84-426E-40DD-AFC4-6F175D3DCCD1}">
              <a14:hiddenFill xmlns:a14="http://schemas.microsoft.com/office/drawing/2010/main">
                <a:solidFill>
                  <a:srgbClr val="FFFFFF"/>
                </a:solidFill>
              </a14:hiddenFill>
            </a:ext>
          </a:extLst>
        </p:spPr>
      </p:pic>
      <p:sp>
        <p:nvSpPr>
          <p:cNvPr id="4" name="正方形/長方形 3">
            <a:extLst>
              <a:ext uri="{FF2B5EF4-FFF2-40B4-BE49-F238E27FC236}">
                <a16:creationId xmlns:a16="http://schemas.microsoft.com/office/drawing/2014/main" id="{47502BE4-7860-F885-EC27-D8AE321F50BE}"/>
              </a:ext>
            </a:extLst>
          </p:cNvPr>
          <p:cNvSpPr/>
          <p:nvPr/>
        </p:nvSpPr>
        <p:spPr>
          <a:xfrm>
            <a:off x="0" y="0"/>
            <a:ext cx="12192000" cy="795307"/>
          </a:xfrm>
          <a:prstGeom prst="rect">
            <a:avLst/>
          </a:prstGeom>
          <a:solidFill>
            <a:srgbClr val="1A3A5C"/>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dirty="0"/>
          </a:p>
        </p:txBody>
      </p:sp>
      <p:sp>
        <p:nvSpPr>
          <p:cNvPr id="2" name="テキスト ボックス 1">
            <a:extLst>
              <a:ext uri="{FF2B5EF4-FFF2-40B4-BE49-F238E27FC236}">
                <a16:creationId xmlns:a16="http://schemas.microsoft.com/office/drawing/2014/main" id="{393E56F8-A916-7744-FA48-09C73C4BDA29}"/>
              </a:ext>
            </a:extLst>
          </p:cNvPr>
          <p:cNvSpPr txBox="1"/>
          <p:nvPr/>
        </p:nvSpPr>
        <p:spPr>
          <a:xfrm>
            <a:off x="111470" y="39770"/>
            <a:ext cx="11163082" cy="707886"/>
          </a:xfrm>
          <a:prstGeom prst="rect">
            <a:avLst/>
          </a:prstGeom>
          <a:noFill/>
        </p:spPr>
        <p:txBody>
          <a:bodyPr wrap="square" rtlCol="0">
            <a:spAutoFit/>
          </a:bodyPr>
          <a:lstStyle/>
          <a:p>
            <a:r>
              <a:rPr lang="en-US" altLang="ja-JP" sz="4000" kern="100" dirty="0">
                <a:solidFill>
                  <a:schemeClr val="bg1"/>
                </a:solidFill>
                <a:latin typeface="Arial" panose="020B0604020202020204" pitchFamily="34" charset="0"/>
                <a:ea typeface="游明朝" panose="02020400000000000000" pitchFamily="18" charset="-128"/>
                <a:cs typeface="Arial" panose="020B0604020202020204" pitchFamily="34" charset="0"/>
              </a:rPr>
              <a:t>Introduction</a:t>
            </a:r>
            <a:r>
              <a:rPr lang="ja-JP" altLang="en-US" sz="4000" kern="100" dirty="0">
                <a:solidFill>
                  <a:schemeClr val="bg1"/>
                </a:solidFill>
                <a:latin typeface="Arial" panose="020B0604020202020204" pitchFamily="34" charset="0"/>
                <a:ea typeface="游明朝" panose="02020400000000000000" pitchFamily="18" charset="-128"/>
                <a:cs typeface="Arial" panose="020B0604020202020204" pitchFamily="34" charset="0"/>
              </a:rPr>
              <a:t>　</a:t>
            </a:r>
            <a:r>
              <a:rPr lang="en-US" altLang="ja-JP" sz="4000" kern="100" dirty="0">
                <a:solidFill>
                  <a:schemeClr val="bg1"/>
                </a:solidFill>
                <a:latin typeface="Arial" panose="020B0604020202020204" pitchFamily="34" charset="0"/>
                <a:ea typeface="游明朝" panose="02020400000000000000" pitchFamily="18" charset="-128"/>
                <a:cs typeface="Arial" panose="020B0604020202020204" pitchFamily="34" charset="0"/>
              </a:rPr>
              <a:t>―</a:t>
            </a:r>
            <a:r>
              <a:rPr lang="en-US" altLang="ja-JP" sz="4000" dirty="0">
                <a:solidFill>
                  <a:schemeClr val="bg1"/>
                </a:solidFill>
                <a:latin typeface="Arial" panose="020B0604020202020204" pitchFamily="34" charset="0"/>
                <a:cs typeface="Arial" panose="020B0604020202020204" pitchFamily="34" charset="0"/>
              </a:rPr>
              <a:t>Japanese textile demand―</a:t>
            </a:r>
            <a:endParaRPr kumimoji="1" lang="ja-JP" altLang="en-US" sz="4000" dirty="0">
              <a:solidFill>
                <a:schemeClr val="bg1"/>
              </a:solidFill>
              <a:latin typeface="Arial" panose="020B0604020202020204" pitchFamily="34" charset="0"/>
              <a:cs typeface="Arial" panose="020B0604020202020204" pitchFamily="34" charset="0"/>
            </a:endParaRPr>
          </a:p>
        </p:txBody>
      </p:sp>
      <p:sp>
        <p:nvSpPr>
          <p:cNvPr id="3" name="テキスト ボックス 2">
            <a:extLst>
              <a:ext uri="{FF2B5EF4-FFF2-40B4-BE49-F238E27FC236}">
                <a16:creationId xmlns:a16="http://schemas.microsoft.com/office/drawing/2014/main" id="{9404A326-3556-4C66-3918-320FD9E0845B}"/>
              </a:ext>
            </a:extLst>
          </p:cNvPr>
          <p:cNvSpPr txBox="1"/>
          <p:nvPr/>
        </p:nvSpPr>
        <p:spPr>
          <a:xfrm>
            <a:off x="11632692" y="105264"/>
            <a:ext cx="917448" cy="584775"/>
          </a:xfrm>
          <a:prstGeom prst="rect">
            <a:avLst/>
          </a:prstGeom>
          <a:noFill/>
        </p:spPr>
        <p:txBody>
          <a:bodyPr wrap="square" rtlCol="0">
            <a:spAutoFit/>
          </a:bodyPr>
          <a:lstStyle/>
          <a:p>
            <a:r>
              <a:rPr lang="en-US" altLang="ja-JP" sz="3200" dirty="0">
                <a:solidFill>
                  <a:schemeClr val="bg1"/>
                </a:solidFill>
                <a:latin typeface="Arial" panose="020B0604020202020204" pitchFamily="34" charset="0"/>
                <a:cs typeface="Arial" panose="020B0604020202020204" pitchFamily="34" charset="0"/>
              </a:rPr>
              <a:t>4</a:t>
            </a:r>
            <a:endParaRPr kumimoji="1" lang="ja-JP" altLang="en-US" sz="3200" dirty="0">
              <a:solidFill>
                <a:schemeClr val="bg1"/>
              </a:solidFill>
              <a:latin typeface="Arial" panose="020B0604020202020204" pitchFamily="34" charset="0"/>
              <a:cs typeface="Arial" panose="020B0604020202020204" pitchFamily="34" charset="0"/>
            </a:endParaRPr>
          </a:p>
        </p:txBody>
      </p:sp>
      <p:graphicFrame>
        <p:nvGraphicFramePr>
          <p:cNvPr id="5" name="グラフ 4">
            <a:extLst>
              <a:ext uri="{FF2B5EF4-FFF2-40B4-BE49-F238E27FC236}">
                <a16:creationId xmlns:a16="http://schemas.microsoft.com/office/drawing/2014/main" id="{A4B71A76-1AA6-91E9-362A-F6803D3C246F}"/>
              </a:ext>
            </a:extLst>
          </p:cNvPr>
          <p:cNvGraphicFramePr/>
          <p:nvPr>
            <p:extLst>
              <p:ext uri="{D42A27DB-BD31-4B8C-83A1-F6EECF244321}">
                <p14:modId xmlns:p14="http://schemas.microsoft.com/office/powerpoint/2010/main" val="3384202348"/>
              </p:ext>
            </p:extLst>
          </p:nvPr>
        </p:nvGraphicFramePr>
        <p:xfrm>
          <a:off x="998161" y="3472004"/>
          <a:ext cx="4314515" cy="316630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グラフ 8">
            <a:extLst>
              <a:ext uri="{FF2B5EF4-FFF2-40B4-BE49-F238E27FC236}">
                <a16:creationId xmlns:a16="http://schemas.microsoft.com/office/drawing/2014/main" id="{4DA08EA2-3D84-97C6-4D66-58FC1035C68A}"/>
              </a:ext>
            </a:extLst>
          </p:cNvPr>
          <p:cNvGraphicFramePr/>
          <p:nvPr>
            <p:extLst>
              <p:ext uri="{D42A27DB-BD31-4B8C-83A1-F6EECF244321}">
                <p14:modId xmlns:p14="http://schemas.microsoft.com/office/powerpoint/2010/main" val="770801212"/>
              </p:ext>
            </p:extLst>
          </p:nvPr>
        </p:nvGraphicFramePr>
        <p:xfrm>
          <a:off x="7013829" y="3529234"/>
          <a:ext cx="4314516" cy="3166309"/>
        </p:xfrm>
        <a:graphic>
          <a:graphicData uri="http://schemas.openxmlformats.org/drawingml/2006/chart">
            <c:chart xmlns:c="http://schemas.openxmlformats.org/drawingml/2006/chart" xmlns:r="http://schemas.openxmlformats.org/officeDocument/2006/relationships" r:id="rId5"/>
          </a:graphicData>
        </a:graphic>
      </p:graphicFrame>
      <p:sp>
        <p:nvSpPr>
          <p:cNvPr id="11" name="テキスト ボックス 10">
            <a:extLst>
              <a:ext uri="{FF2B5EF4-FFF2-40B4-BE49-F238E27FC236}">
                <a16:creationId xmlns:a16="http://schemas.microsoft.com/office/drawing/2014/main" id="{932D0DB0-42FE-340B-C69E-D27975E7EC38}"/>
              </a:ext>
            </a:extLst>
          </p:cNvPr>
          <p:cNvSpPr txBox="1"/>
          <p:nvPr/>
        </p:nvSpPr>
        <p:spPr>
          <a:xfrm>
            <a:off x="4728972" y="10109216"/>
            <a:ext cx="5175504" cy="369332"/>
          </a:xfrm>
          <a:prstGeom prst="rect">
            <a:avLst/>
          </a:prstGeom>
          <a:noFill/>
        </p:spPr>
        <p:txBody>
          <a:bodyPr wrap="square" rtlCol="0">
            <a:spAutoFit/>
          </a:bodyPr>
          <a:lstStyle/>
          <a:p>
            <a:endParaRPr kumimoji="1" lang="ja-JP" altLang="en-US" dirty="0"/>
          </a:p>
        </p:txBody>
      </p:sp>
      <p:sp>
        <p:nvSpPr>
          <p:cNvPr id="16" name="テキスト ボックス 15">
            <a:extLst>
              <a:ext uri="{FF2B5EF4-FFF2-40B4-BE49-F238E27FC236}">
                <a16:creationId xmlns:a16="http://schemas.microsoft.com/office/drawing/2014/main" id="{4D4E0577-E004-D037-C2C6-E4F2008892E6}"/>
              </a:ext>
            </a:extLst>
          </p:cNvPr>
          <p:cNvSpPr txBox="1"/>
          <p:nvPr/>
        </p:nvSpPr>
        <p:spPr>
          <a:xfrm>
            <a:off x="557833" y="1125993"/>
            <a:ext cx="6297282" cy="1077218"/>
          </a:xfrm>
          <a:prstGeom prst="rect">
            <a:avLst/>
          </a:prstGeom>
          <a:noFill/>
        </p:spPr>
        <p:txBody>
          <a:bodyPr wrap="square">
            <a:spAutoFit/>
          </a:bodyPr>
          <a:lstStyle/>
          <a:p>
            <a:pPr rtl="0">
              <a:buNone/>
            </a:pPr>
            <a:r>
              <a:rPr lang="en-US" altLang="ja-JP" sz="2800" b="1" i="0" u="none" strike="noStrike" dirty="0">
                <a:solidFill>
                  <a:srgbClr val="005088"/>
                </a:solidFill>
                <a:effectLst/>
                <a:latin typeface="Arial" panose="020B0604020202020204" pitchFamily="34" charset="0"/>
                <a:cs typeface="Arial" panose="020B0604020202020204" pitchFamily="34" charset="0"/>
              </a:rPr>
              <a:t>Production value </a:t>
            </a:r>
            <a:r>
              <a:rPr lang="en-US" altLang="ja-JP" sz="2800" b="1" dirty="0">
                <a:solidFill>
                  <a:srgbClr val="005088"/>
                </a:solidFill>
                <a:latin typeface="Arial" panose="020B0604020202020204" pitchFamily="34" charset="0"/>
                <a:cs typeface="Arial" panose="020B0604020202020204" pitchFamily="34" charset="0"/>
              </a:rPr>
              <a:t>s</a:t>
            </a:r>
            <a:r>
              <a:rPr lang="en-US" altLang="ja-JP" sz="2800" b="1" i="0" u="none" strike="noStrike" dirty="0">
                <a:solidFill>
                  <a:srgbClr val="005088"/>
                </a:solidFill>
                <a:effectLst/>
                <a:latin typeface="Arial" panose="020B0604020202020204" pitchFamily="34" charset="0"/>
                <a:cs typeface="Arial" panose="020B0604020202020204" pitchFamily="34" charset="0"/>
              </a:rPr>
              <a:t>hare</a:t>
            </a:r>
            <a:endParaRPr lang="en-US" altLang="ja-JP" sz="2800" b="0" dirty="0">
              <a:effectLst/>
              <a:latin typeface="Arial" panose="020B0604020202020204" pitchFamily="34" charset="0"/>
              <a:cs typeface="Arial" panose="020B0604020202020204" pitchFamily="34" charset="0"/>
            </a:endParaRPr>
          </a:p>
          <a:p>
            <a:pPr>
              <a:buNone/>
            </a:pPr>
            <a:br>
              <a:rPr lang="en-US" altLang="ja-JP" dirty="0">
                <a:latin typeface="Arial" panose="020B0604020202020204" pitchFamily="34" charset="0"/>
                <a:cs typeface="Arial" panose="020B0604020202020204" pitchFamily="34" charset="0"/>
              </a:rPr>
            </a:br>
            <a:endParaRPr lang="ja-JP" altLang="en-US" dirty="0">
              <a:latin typeface="Arial" panose="020B0604020202020204" pitchFamily="34" charset="0"/>
              <a:cs typeface="Arial" panose="020B0604020202020204" pitchFamily="34" charset="0"/>
            </a:endParaRPr>
          </a:p>
        </p:txBody>
      </p:sp>
      <p:sp>
        <p:nvSpPr>
          <p:cNvPr id="18" name="テキスト ボックス 17">
            <a:extLst>
              <a:ext uri="{FF2B5EF4-FFF2-40B4-BE49-F238E27FC236}">
                <a16:creationId xmlns:a16="http://schemas.microsoft.com/office/drawing/2014/main" id="{D6B8F56B-0732-E65C-9BD9-5A68820144EF}"/>
              </a:ext>
            </a:extLst>
          </p:cNvPr>
          <p:cNvSpPr txBox="1"/>
          <p:nvPr/>
        </p:nvSpPr>
        <p:spPr>
          <a:xfrm>
            <a:off x="524336" y="1687210"/>
            <a:ext cx="6297282" cy="2123658"/>
          </a:xfrm>
          <a:prstGeom prst="rect">
            <a:avLst/>
          </a:prstGeom>
          <a:noFill/>
        </p:spPr>
        <p:txBody>
          <a:bodyPr wrap="square">
            <a:spAutoFit/>
          </a:bodyPr>
          <a:lstStyle/>
          <a:p>
            <a:pPr rtl="0">
              <a:buNone/>
            </a:pPr>
            <a:r>
              <a:rPr lang="en-US" altLang="ja-JP" sz="2400" b="0" i="0" u="none" strike="noStrike" dirty="0">
                <a:effectLst/>
                <a:latin typeface="Arial" panose="020B0604020202020204" pitchFamily="34" charset="0"/>
                <a:cs typeface="Arial" panose="020B0604020202020204" pitchFamily="34" charset="0"/>
              </a:rPr>
              <a:t>2021, </a:t>
            </a:r>
            <a:r>
              <a:rPr lang="en-US" altLang="ja-JP" sz="2400" b="1" i="0" u="none" strike="noStrike" dirty="0">
                <a:effectLst/>
                <a:latin typeface="Arial" panose="020B0604020202020204" pitchFamily="34" charset="0"/>
                <a:cs typeface="Arial" panose="020B0604020202020204" pitchFamily="34" charset="0"/>
              </a:rPr>
              <a:t>China accounted for 67%</a:t>
            </a:r>
            <a:r>
              <a:rPr lang="en-US" altLang="ja-JP" sz="2400" b="0" i="0" u="none" strike="noStrike" dirty="0">
                <a:effectLst/>
                <a:latin typeface="Arial" panose="020B0604020202020204" pitchFamily="34" charset="0"/>
                <a:cs typeface="Arial" panose="020B0604020202020204" pitchFamily="34" charset="0"/>
              </a:rPr>
              <a:t> of </a:t>
            </a:r>
          </a:p>
          <a:p>
            <a:pPr rtl="0">
              <a:buNone/>
            </a:pPr>
            <a:r>
              <a:rPr lang="en-US" altLang="ja-JP" sz="2400" b="0" i="0" u="none" strike="noStrike" dirty="0">
                <a:effectLst/>
                <a:latin typeface="Arial" panose="020B0604020202020204" pitchFamily="34" charset="0"/>
                <a:cs typeface="Arial" panose="020B0604020202020204" pitchFamily="34" charset="0"/>
              </a:rPr>
              <a:t>Production</a:t>
            </a:r>
            <a:r>
              <a:rPr lang="en-US" altLang="ja-JP" sz="2400" dirty="0">
                <a:latin typeface="Arial" panose="020B0604020202020204" pitchFamily="34" charset="0"/>
                <a:cs typeface="Arial" panose="020B0604020202020204" pitchFamily="34" charset="0"/>
              </a:rPr>
              <a:t> </a:t>
            </a:r>
            <a:r>
              <a:rPr lang="en-US" altLang="ja-JP" sz="2400" b="0" i="0" u="none" strike="noStrike" dirty="0">
                <a:effectLst/>
                <a:latin typeface="Arial" panose="020B0604020202020204" pitchFamily="34" charset="0"/>
                <a:cs typeface="Arial" panose="020B0604020202020204" pitchFamily="34" charset="0"/>
              </a:rPr>
              <a:t>value induced by Japan’s </a:t>
            </a:r>
          </a:p>
          <a:p>
            <a:pPr rtl="0">
              <a:buNone/>
            </a:pPr>
            <a:r>
              <a:rPr lang="en-US" altLang="ja-JP" sz="2400" b="0" i="0" u="none" strike="noStrike" dirty="0">
                <a:effectLst/>
                <a:latin typeface="Arial" panose="020B0604020202020204" pitchFamily="34" charset="0"/>
                <a:cs typeface="Arial" panose="020B0604020202020204" pitchFamily="34" charset="0"/>
              </a:rPr>
              <a:t>textile demand, while Japan accounted</a:t>
            </a:r>
          </a:p>
          <a:p>
            <a:pPr rtl="0">
              <a:buNone/>
            </a:pPr>
            <a:r>
              <a:rPr lang="en-US" altLang="ja-JP" sz="2400" b="0" i="0" u="none" strike="noStrike" dirty="0">
                <a:effectLst/>
                <a:latin typeface="Arial" panose="020B0604020202020204" pitchFamily="34" charset="0"/>
                <a:cs typeface="Arial" panose="020B0604020202020204" pitchFamily="34" charset="0"/>
              </a:rPr>
              <a:t> for only </a:t>
            </a:r>
            <a:r>
              <a:rPr lang="en-US" altLang="ja-JP" sz="2400" b="1" i="0" u="none" strike="noStrike" dirty="0">
                <a:effectLst/>
                <a:latin typeface="Arial" panose="020B0604020202020204" pitchFamily="34" charset="0"/>
                <a:cs typeface="Arial" panose="020B0604020202020204" pitchFamily="34" charset="0"/>
              </a:rPr>
              <a:t>12%</a:t>
            </a:r>
            <a:r>
              <a:rPr lang="en-US" altLang="ja-JP" sz="2400" b="0" i="0" u="none" strike="noStrike" dirty="0">
                <a:effectLst/>
                <a:latin typeface="Arial" panose="020B0604020202020204" pitchFamily="34" charset="0"/>
                <a:cs typeface="Arial" panose="020B0604020202020204" pitchFamily="34" charset="0"/>
              </a:rPr>
              <a:t>.</a:t>
            </a:r>
            <a:endParaRPr lang="en-US" altLang="ja-JP" sz="2400" b="0" dirty="0">
              <a:effectLst/>
              <a:latin typeface="Arial" panose="020B0604020202020204" pitchFamily="34" charset="0"/>
              <a:cs typeface="Arial" panose="020B0604020202020204" pitchFamily="34" charset="0"/>
            </a:endParaRPr>
          </a:p>
          <a:p>
            <a:pPr>
              <a:buNone/>
            </a:pPr>
            <a:br>
              <a:rPr lang="en-US" altLang="ja-JP" dirty="0">
                <a:latin typeface="Arial" panose="020B0604020202020204" pitchFamily="34" charset="0"/>
                <a:cs typeface="Arial" panose="020B0604020202020204" pitchFamily="34" charset="0"/>
              </a:rPr>
            </a:br>
            <a:endParaRPr lang="ja-JP" altLang="en-US" dirty="0">
              <a:latin typeface="Arial" panose="020B0604020202020204" pitchFamily="34" charset="0"/>
              <a:cs typeface="Arial" panose="020B0604020202020204" pitchFamily="34" charset="0"/>
            </a:endParaRPr>
          </a:p>
        </p:txBody>
      </p:sp>
      <p:sp>
        <p:nvSpPr>
          <p:cNvPr id="20" name="テキスト ボックス 19">
            <a:extLst>
              <a:ext uri="{FF2B5EF4-FFF2-40B4-BE49-F238E27FC236}">
                <a16:creationId xmlns:a16="http://schemas.microsoft.com/office/drawing/2014/main" id="{5F602C0D-816B-18FA-7070-3F2575B1517F}"/>
              </a:ext>
            </a:extLst>
          </p:cNvPr>
          <p:cNvSpPr txBox="1"/>
          <p:nvPr/>
        </p:nvSpPr>
        <p:spPr>
          <a:xfrm>
            <a:off x="6603127" y="1076845"/>
            <a:ext cx="6297282" cy="1077218"/>
          </a:xfrm>
          <a:prstGeom prst="rect">
            <a:avLst/>
          </a:prstGeom>
          <a:noFill/>
        </p:spPr>
        <p:txBody>
          <a:bodyPr wrap="square">
            <a:spAutoFit/>
          </a:bodyPr>
          <a:lstStyle/>
          <a:p>
            <a:pPr rtl="0">
              <a:buNone/>
            </a:pPr>
            <a:r>
              <a:rPr lang="en-US" altLang="ja-JP" sz="2800" b="1" i="0" u="none" strike="noStrike" dirty="0">
                <a:solidFill>
                  <a:srgbClr val="005088"/>
                </a:solidFill>
                <a:effectLst/>
                <a:latin typeface="Arial" panose="020B0604020202020204" pitchFamily="34" charset="0"/>
                <a:cs typeface="Arial" panose="020B0604020202020204" pitchFamily="34" charset="0"/>
              </a:rPr>
              <a:t>CO₂ emission </a:t>
            </a:r>
            <a:r>
              <a:rPr lang="en-US" altLang="ja-JP" sz="2800" b="1" dirty="0">
                <a:solidFill>
                  <a:srgbClr val="005088"/>
                </a:solidFill>
                <a:latin typeface="Arial" panose="020B0604020202020204" pitchFamily="34" charset="0"/>
                <a:cs typeface="Arial" panose="020B0604020202020204" pitchFamily="34" charset="0"/>
              </a:rPr>
              <a:t>s</a:t>
            </a:r>
            <a:r>
              <a:rPr lang="en-US" altLang="ja-JP" sz="2800" b="1" i="0" u="none" strike="noStrike" dirty="0">
                <a:solidFill>
                  <a:srgbClr val="005088"/>
                </a:solidFill>
                <a:effectLst/>
                <a:latin typeface="Arial" panose="020B0604020202020204" pitchFamily="34" charset="0"/>
                <a:cs typeface="Arial" panose="020B0604020202020204" pitchFamily="34" charset="0"/>
              </a:rPr>
              <a:t>hare</a:t>
            </a:r>
            <a:endParaRPr lang="en-US" altLang="ja-JP" sz="2800" b="0" dirty="0">
              <a:effectLst/>
              <a:latin typeface="Arial" panose="020B0604020202020204" pitchFamily="34" charset="0"/>
              <a:cs typeface="Arial" panose="020B0604020202020204" pitchFamily="34" charset="0"/>
            </a:endParaRPr>
          </a:p>
          <a:p>
            <a:pPr>
              <a:buNone/>
            </a:pPr>
            <a:br>
              <a:rPr lang="en-US" altLang="ja-JP" dirty="0">
                <a:latin typeface="Arial" panose="020B0604020202020204" pitchFamily="34" charset="0"/>
                <a:cs typeface="Arial" panose="020B0604020202020204" pitchFamily="34" charset="0"/>
              </a:rPr>
            </a:br>
            <a:endParaRPr lang="ja-JP" altLang="en-US" dirty="0">
              <a:latin typeface="Arial" panose="020B0604020202020204" pitchFamily="34" charset="0"/>
              <a:cs typeface="Arial" panose="020B0604020202020204" pitchFamily="34" charset="0"/>
            </a:endParaRPr>
          </a:p>
        </p:txBody>
      </p:sp>
      <p:sp>
        <p:nvSpPr>
          <p:cNvPr id="22" name="テキスト ボックス 21">
            <a:extLst>
              <a:ext uri="{FF2B5EF4-FFF2-40B4-BE49-F238E27FC236}">
                <a16:creationId xmlns:a16="http://schemas.microsoft.com/office/drawing/2014/main" id="{8CBDD564-A148-1364-0252-43602F7C2E3A}"/>
              </a:ext>
            </a:extLst>
          </p:cNvPr>
          <p:cNvSpPr txBox="1"/>
          <p:nvPr/>
        </p:nvSpPr>
        <p:spPr>
          <a:xfrm>
            <a:off x="6603127" y="1647471"/>
            <a:ext cx="6469810" cy="1569660"/>
          </a:xfrm>
          <a:prstGeom prst="rect">
            <a:avLst/>
          </a:prstGeom>
          <a:noFill/>
        </p:spPr>
        <p:txBody>
          <a:bodyPr wrap="square">
            <a:spAutoFit/>
          </a:bodyPr>
          <a:lstStyle/>
          <a:p>
            <a:r>
              <a:rPr lang="en-US" altLang="ja-JP" sz="2400" b="0" i="0" u="none" strike="noStrike" dirty="0">
                <a:effectLst/>
                <a:latin typeface="Arial" panose="020B0604020202020204" pitchFamily="34" charset="0"/>
                <a:cs typeface="Arial" panose="020B0604020202020204" pitchFamily="34" charset="0"/>
              </a:rPr>
              <a:t>China's share jumps to </a:t>
            </a:r>
            <a:r>
              <a:rPr lang="en-US" altLang="ja-JP" sz="2400" b="1" i="0" u="none" strike="noStrike" dirty="0">
                <a:effectLst/>
                <a:latin typeface="Arial" panose="020B0604020202020204" pitchFamily="34" charset="0"/>
                <a:cs typeface="Arial" panose="020B0604020202020204" pitchFamily="34" charset="0"/>
              </a:rPr>
              <a:t>77% of </a:t>
            </a:r>
            <a:endParaRPr lang="en-US" altLang="ja-JP" sz="2400" b="1" dirty="0">
              <a:latin typeface="Arial" panose="020B0604020202020204" pitchFamily="34" charset="0"/>
              <a:cs typeface="Arial" panose="020B0604020202020204" pitchFamily="34" charset="0"/>
            </a:endParaRPr>
          </a:p>
          <a:p>
            <a:r>
              <a:rPr lang="en-US" altLang="ja-JP" sz="2400" b="1" i="0" u="none" strike="noStrike" dirty="0">
                <a:effectLst/>
                <a:latin typeface="Arial" panose="020B0604020202020204" pitchFamily="34" charset="0"/>
                <a:cs typeface="Arial" panose="020B0604020202020204" pitchFamily="34" charset="0"/>
              </a:rPr>
              <a:t>emissions</a:t>
            </a:r>
            <a:r>
              <a:rPr lang="en-US" altLang="ja-JP" sz="2400" b="0" i="0" u="none" strike="noStrike" dirty="0">
                <a:effectLst/>
                <a:latin typeface="Arial" panose="020B0604020202020204" pitchFamily="34" charset="0"/>
                <a:cs typeface="Arial" panose="020B0604020202020204" pitchFamily="34" charset="0"/>
              </a:rPr>
              <a:t>, while Japan’s drops </a:t>
            </a:r>
          </a:p>
          <a:p>
            <a:r>
              <a:rPr lang="en-US" altLang="ja-JP" sz="2400" b="0" i="0" u="none" strike="noStrike" dirty="0">
                <a:effectLst/>
                <a:latin typeface="Arial" panose="020B0604020202020204" pitchFamily="34" charset="0"/>
                <a:cs typeface="Arial" panose="020B0604020202020204" pitchFamily="34" charset="0"/>
              </a:rPr>
              <a:t>to </a:t>
            </a:r>
            <a:r>
              <a:rPr lang="en-US" altLang="ja-JP" sz="2400" b="1" i="0" u="none" strike="noStrike" dirty="0">
                <a:effectLst/>
                <a:latin typeface="Arial" panose="020B0604020202020204" pitchFamily="34" charset="0"/>
                <a:cs typeface="Arial" panose="020B0604020202020204" pitchFamily="34" charset="0"/>
              </a:rPr>
              <a:t>5%</a:t>
            </a:r>
            <a:r>
              <a:rPr lang="en-US" altLang="ja-JP" sz="2400" b="0" i="0" u="none" strike="noStrike" dirty="0">
                <a:effectLst/>
                <a:latin typeface="Arial" panose="020B0604020202020204" pitchFamily="34" charset="0"/>
                <a:cs typeface="Arial" panose="020B0604020202020204" pitchFamily="34" charset="0"/>
              </a:rPr>
              <a:t>. This reflects China’s carbon-</a:t>
            </a:r>
          </a:p>
          <a:p>
            <a:r>
              <a:rPr lang="en-US" altLang="ja-JP" sz="2400" b="0" i="0" u="none" strike="noStrike" dirty="0">
                <a:effectLst/>
                <a:latin typeface="Arial" panose="020B0604020202020204" pitchFamily="34" charset="0"/>
                <a:cs typeface="Arial" panose="020B0604020202020204" pitchFamily="34" charset="0"/>
              </a:rPr>
              <a:t>intensive</a:t>
            </a:r>
            <a:r>
              <a:rPr lang="en-US" altLang="ja-JP" sz="2400" dirty="0">
                <a:latin typeface="Arial" panose="020B0604020202020204" pitchFamily="34" charset="0"/>
                <a:cs typeface="Arial" panose="020B0604020202020204" pitchFamily="34" charset="0"/>
              </a:rPr>
              <a:t> </a:t>
            </a:r>
            <a:r>
              <a:rPr lang="en-US" altLang="ja-JP" sz="2400" b="0" i="0" u="none" strike="noStrike" dirty="0">
                <a:effectLst/>
                <a:latin typeface="Arial" panose="020B0604020202020204" pitchFamily="34" charset="0"/>
                <a:cs typeface="Arial" panose="020B0604020202020204" pitchFamily="34" charset="0"/>
              </a:rPr>
              <a:t>coal-fired infrastructure.</a:t>
            </a:r>
            <a:endParaRPr lang="ja-JP" altLang="en-US" sz="2400" dirty="0">
              <a:latin typeface="Arial" panose="020B0604020202020204" pitchFamily="34" charset="0"/>
              <a:cs typeface="Arial" panose="020B0604020202020204" pitchFamily="34" charset="0"/>
            </a:endParaRPr>
          </a:p>
        </p:txBody>
      </p:sp>
      <p:pic>
        <p:nvPicPr>
          <p:cNvPr id="14" name="図 13">
            <a:extLst>
              <a:ext uri="{FF2B5EF4-FFF2-40B4-BE49-F238E27FC236}">
                <a16:creationId xmlns:a16="http://schemas.microsoft.com/office/drawing/2014/main" id="{C1692964-09F5-25C5-24A9-1CF073A70AA6}"/>
              </a:ext>
            </a:extLst>
          </p:cNvPr>
          <p:cNvPicPr>
            <a:picLocks noChangeAspect="1"/>
          </p:cNvPicPr>
          <p:nvPr/>
        </p:nvPicPr>
        <p:blipFill>
          <a:blip r:embed="rId6"/>
          <a:srcRect t="17698" b="17832"/>
          <a:stretch>
            <a:fillRect/>
          </a:stretch>
        </p:blipFill>
        <p:spPr>
          <a:xfrm>
            <a:off x="4265100" y="4422822"/>
            <a:ext cx="927743" cy="603698"/>
          </a:xfrm>
          <a:prstGeom prst="rect">
            <a:avLst/>
          </a:prstGeom>
        </p:spPr>
      </p:pic>
      <p:pic>
        <p:nvPicPr>
          <p:cNvPr id="15" name="図 14">
            <a:extLst>
              <a:ext uri="{FF2B5EF4-FFF2-40B4-BE49-F238E27FC236}">
                <a16:creationId xmlns:a16="http://schemas.microsoft.com/office/drawing/2014/main" id="{F7322C61-D358-F89F-D449-B80079047959}"/>
              </a:ext>
            </a:extLst>
          </p:cNvPr>
          <p:cNvPicPr>
            <a:picLocks noChangeAspect="1"/>
          </p:cNvPicPr>
          <p:nvPr/>
        </p:nvPicPr>
        <p:blipFill>
          <a:blip r:embed="rId6"/>
          <a:srcRect t="17698" b="17832"/>
          <a:stretch>
            <a:fillRect/>
          </a:stretch>
        </p:blipFill>
        <p:spPr>
          <a:xfrm>
            <a:off x="10346809" y="4422822"/>
            <a:ext cx="927743" cy="603698"/>
          </a:xfrm>
          <a:prstGeom prst="rect">
            <a:avLst/>
          </a:prstGeom>
        </p:spPr>
      </p:pic>
      <p:pic>
        <p:nvPicPr>
          <p:cNvPr id="21" name="図 20">
            <a:extLst>
              <a:ext uri="{FF2B5EF4-FFF2-40B4-BE49-F238E27FC236}">
                <a16:creationId xmlns:a16="http://schemas.microsoft.com/office/drawing/2014/main" id="{4CC7F11C-5BE2-7F22-76BA-06AF782C8166}"/>
              </a:ext>
            </a:extLst>
          </p:cNvPr>
          <p:cNvPicPr>
            <a:picLocks noChangeAspect="1"/>
          </p:cNvPicPr>
          <p:nvPr/>
        </p:nvPicPr>
        <p:blipFill>
          <a:blip r:embed="rId7"/>
          <a:stretch>
            <a:fillRect/>
          </a:stretch>
        </p:blipFill>
        <p:spPr>
          <a:xfrm>
            <a:off x="1529915" y="4192947"/>
            <a:ext cx="659826" cy="459750"/>
          </a:xfrm>
          <a:prstGeom prst="rect">
            <a:avLst/>
          </a:prstGeom>
        </p:spPr>
      </p:pic>
      <p:pic>
        <p:nvPicPr>
          <p:cNvPr id="23" name="図 22">
            <a:extLst>
              <a:ext uri="{FF2B5EF4-FFF2-40B4-BE49-F238E27FC236}">
                <a16:creationId xmlns:a16="http://schemas.microsoft.com/office/drawing/2014/main" id="{E09CCAE1-B02D-F049-5755-0EC30D9C9126}"/>
              </a:ext>
            </a:extLst>
          </p:cNvPr>
          <p:cNvPicPr>
            <a:picLocks noChangeAspect="1"/>
          </p:cNvPicPr>
          <p:nvPr/>
        </p:nvPicPr>
        <p:blipFill>
          <a:blip r:embed="rId7"/>
          <a:stretch>
            <a:fillRect/>
          </a:stretch>
        </p:blipFill>
        <p:spPr>
          <a:xfrm>
            <a:off x="7632436" y="4107941"/>
            <a:ext cx="659826" cy="459750"/>
          </a:xfrm>
          <a:prstGeom prst="rect">
            <a:avLst/>
          </a:prstGeom>
        </p:spPr>
      </p:pic>
      <p:pic>
        <p:nvPicPr>
          <p:cNvPr id="26" name="図 25">
            <a:extLst>
              <a:ext uri="{FF2B5EF4-FFF2-40B4-BE49-F238E27FC236}">
                <a16:creationId xmlns:a16="http://schemas.microsoft.com/office/drawing/2014/main" id="{F9C6D042-BF69-41B7-D5A1-5D9F6D46486E}"/>
              </a:ext>
            </a:extLst>
          </p:cNvPr>
          <p:cNvPicPr>
            <a:picLocks noChangeAspect="1"/>
          </p:cNvPicPr>
          <p:nvPr/>
        </p:nvPicPr>
        <p:blipFill>
          <a:blip r:embed="rId8"/>
          <a:srcRect l="3704" t="9494" r="4475" b="10057"/>
          <a:stretch>
            <a:fillRect/>
          </a:stretch>
        </p:blipFill>
        <p:spPr>
          <a:xfrm>
            <a:off x="1338072" y="4990903"/>
            <a:ext cx="712794" cy="467375"/>
          </a:xfrm>
          <a:prstGeom prst="rect">
            <a:avLst/>
          </a:prstGeom>
        </p:spPr>
      </p:pic>
      <p:pic>
        <p:nvPicPr>
          <p:cNvPr id="27" name="図 26">
            <a:extLst>
              <a:ext uri="{FF2B5EF4-FFF2-40B4-BE49-F238E27FC236}">
                <a16:creationId xmlns:a16="http://schemas.microsoft.com/office/drawing/2014/main" id="{9F7E243E-08B0-EFB9-40AC-32B28F7E53DD}"/>
              </a:ext>
            </a:extLst>
          </p:cNvPr>
          <p:cNvPicPr>
            <a:picLocks noChangeAspect="1"/>
          </p:cNvPicPr>
          <p:nvPr/>
        </p:nvPicPr>
        <p:blipFill>
          <a:blip r:embed="rId8"/>
          <a:srcRect l="3704" t="9494" r="4475" b="10057"/>
          <a:stretch>
            <a:fillRect/>
          </a:stretch>
        </p:blipFill>
        <p:spPr>
          <a:xfrm>
            <a:off x="7355563" y="4645013"/>
            <a:ext cx="712794" cy="467375"/>
          </a:xfrm>
          <a:prstGeom prst="rect">
            <a:avLst/>
          </a:prstGeom>
        </p:spPr>
      </p:pic>
      <p:sp>
        <p:nvSpPr>
          <p:cNvPr id="8" name="テキスト ボックス 7">
            <a:extLst>
              <a:ext uri="{FF2B5EF4-FFF2-40B4-BE49-F238E27FC236}">
                <a16:creationId xmlns:a16="http://schemas.microsoft.com/office/drawing/2014/main" id="{F1E6680E-6289-B378-CCFE-FA5AAD8E8D2A}"/>
              </a:ext>
            </a:extLst>
          </p:cNvPr>
          <p:cNvSpPr txBox="1"/>
          <p:nvPr/>
        </p:nvSpPr>
        <p:spPr>
          <a:xfrm>
            <a:off x="2050866" y="6495855"/>
            <a:ext cx="10769037" cy="416011"/>
          </a:xfrm>
          <a:prstGeom prst="rect">
            <a:avLst/>
          </a:prstGeom>
          <a:noFill/>
        </p:spPr>
        <p:txBody>
          <a:bodyPr wrap="square">
            <a:spAutoFit/>
          </a:bodyPr>
          <a:lstStyle/>
          <a:p>
            <a:pPr algn="ctr">
              <a:lnSpc>
                <a:spcPct val="150000"/>
              </a:lnSpc>
              <a:spcAft>
                <a:spcPts val="800"/>
              </a:spcAft>
              <a:buNone/>
            </a:pPr>
            <a:r>
              <a:rPr lang="en-US" altLang="ja-JP" sz="1600" kern="100" dirty="0">
                <a:effectLst/>
                <a:latin typeface="Arial" panose="020B0604020202020204" pitchFamily="34" charset="0"/>
                <a:ea typeface="游明朝" panose="02020400000000000000" pitchFamily="18" charset="-128"/>
                <a:cs typeface="Arial" panose="020B0604020202020204" pitchFamily="34" charset="0"/>
              </a:rPr>
              <a:t>Figure 1: Share of production value and CO</a:t>
            </a:r>
            <a:r>
              <a:rPr lang="en-US" altLang="ja-JP" sz="1600" kern="100" baseline="-25000" dirty="0">
                <a:effectLst/>
                <a:latin typeface="Arial" panose="020B0604020202020204" pitchFamily="34" charset="0"/>
                <a:ea typeface="游明朝" panose="02020400000000000000" pitchFamily="18" charset="-128"/>
                <a:cs typeface="Arial" panose="020B0604020202020204" pitchFamily="34" charset="0"/>
              </a:rPr>
              <a:t>2</a:t>
            </a:r>
            <a:r>
              <a:rPr lang="en-US" altLang="ja-JP" sz="1600" kern="100" dirty="0">
                <a:effectLst/>
                <a:latin typeface="Arial" panose="020B0604020202020204" pitchFamily="34" charset="0"/>
                <a:ea typeface="游明朝" panose="02020400000000000000" pitchFamily="18" charset="-128"/>
                <a:cs typeface="Arial" panose="020B0604020202020204" pitchFamily="34" charset="0"/>
              </a:rPr>
              <a:t> emissions induced by Japan’s final textile demand In 2021</a:t>
            </a:r>
            <a:endParaRPr lang="ja-JP" altLang="ja-JP" sz="1600" kern="100" dirty="0">
              <a:effectLst/>
              <a:latin typeface="Arial" panose="020B0604020202020204" pitchFamily="34" charset="0"/>
              <a:ea typeface="游明朝" panose="02020400000000000000" pitchFamily="18" charset="-128"/>
              <a:cs typeface="Arial" panose="020B0604020202020204" pitchFamily="34" charset="0"/>
            </a:endParaRPr>
          </a:p>
        </p:txBody>
      </p:sp>
    </p:spTree>
    <p:extLst>
      <p:ext uri="{BB962C8B-B14F-4D97-AF65-F5344CB8AC3E}">
        <p14:creationId xmlns:p14="http://schemas.microsoft.com/office/powerpoint/2010/main" val="10462221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5EB3F1-9C5C-167C-7849-C6F7D8BA1A31}"/>
            </a:ext>
          </a:extLst>
        </p:cNvPr>
        <p:cNvGrpSpPr/>
        <p:nvPr/>
      </p:nvGrpSpPr>
      <p:grpSpPr>
        <a:xfrm>
          <a:off x="0" y="0"/>
          <a:ext cx="0" cy="0"/>
          <a:chOff x="0" y="0"/>
          <a:chExt cx="0" cy="0"/>
        </a:xfrm>
      </p:grpSpPr>
      <p:sp>
        <p:nvSpPr>
          <p:cNvPr id="9" name="思考の吹き出し: 雲形 8">
            <a:extLst>
              <a:ext uri="{FF2B5EF4-FFF2-40B4-BE49-F238E27FC236}">
                <a16:creationId xmlns:a16="http://schemas.microsoft.com/office/drawing/2014/main" id="{18FD7A89-C253-B76C-D30C-99472B39831C}"/>
              </a:ext>
            </a:extLst>
          </p:cNvPr>
          <p:cNvSpPr/>
          <p:nvPr/>
        </p:nvSpPr>
        <p:spPr>
          <a:xfrm>
            <a:off x="182019" y="848294"/>
            <a:ext cx="2762200" cy="2470333"/>
          </a:xfrm>
          <a:prstGeom prst="cloudCallout">
            <a:avLst>
              <a:gd name="adj1" fmla="val 13351"/>
              <a:gd name="adj2" fmla="val 68032"/>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正方形/長方形 3">
            <a:extLst>
              <a:ext uri="{FF2B5EF4-FFF2-40B4-BE49-F238E27FC236}">
                <a16:creationId xmlns:a16="http://schemas.microsoft.com/office/drawing/2014/main" id="{7FB77E45-6E9D-70AD-6433-E984DB8EC6F7}"/>
              </a:ext>
            </a:extLst>
          </p:cNvPr>
          <p:cNvSpPr/>
          <p:nvPr/>
        </p:nvSpPr>
        <p:spPr>
          <a:xfrm>
            <a:off x="0" y="0"/>
            <a:ext cx="12192000" cy="795307"/>
          </a:xfrm>
          <a:prstGeom prst="rect">
            <a:avLst/>
          </a:prstGeom>
          <a:solidFill>
            <a:srgbClr val="1A3A5C"/>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dirty="0"/>
          </a:p>
        </p:txBody>
      </p:sp>
      <p:sp>
        <p:nvSpPr>
          <p:cNvPr id="2" name="テキスト ボックス 1">
            <a:extLst>
              <a:ext uri="{FF2B5EF4-FFF2-40B4-BE49-F238E27FC236}">
                <a16:creationId xmlns:a16="http://schemas.microsoft.com/office/drawing/2014/main" id="{7AD91F4D-849D-ED35-0B2C-41F68D560AC4}"/>
              </a:ext>
            </a:extLst>
          </p:cNvPr>
          <p:cNvSpPr txBox="1"/>
          <p:nvPr/>
        </p:nvSpPr>
        <p:spPr>
          <a:xfrm>
            <a:off x="111470" y="39770"/>
            <a:ext cx="10451592" cy="1323439"/>
          </a:xfrm>
          <a:prstGeom prst="rect">
            <a:avLst/>
          </a:prstGeom>
          <a:noFill/>
        </p:spPr>
        <p:txBody>
          <a:bodyPr wrap="square" rtlCol="0">
            <a:spAutoFit/>
          </a:bodyPr>
          <a:lstStyle/>
          <a:p>
            <a:r>
              <a:rPr lang="en-US" altLang="ja-JP" sz="4000" dirty="0">
                <a:latin typeface="Times New Roman" panose="02020603050405020304" pitchFamily="18" charset="0"/>
                <a:cs typeface="Times New Roman" panose="02020603050405020304" pitchFamily="18" charset="0"/>
              </a:rPr>
              <a:t> </a:t>
            </a:r>
            <a:r>
              <a:rPr lang="en-US" altLang="ja-JP" sz="4000" kern="100" dirty="0">
                <a:solidFill>
                  <a:schemeClr val="bg1"/>
                </a:solidFill>
                <a:latin typeface="Arial" panose="020B0604020202020204" pitchFamily="34" charset="0"/>
                <a:ea typeface="游明朝" panose="02020400000000000000" pitchFamily="18" charset="-128"/>
                <a:cs typeface="Arial" panose="020B0604020202020204" pitchFamily="34" charset="0"/>
              </a:rPr>
              <a:t>Introduction</a:t>
            </a:r>
            <a:r>
              <a:rPr lang="ja-JP" altLang="en-US" sz="4000" kern="100" dirty="0">
                <a:solidFill>
                  <a:schemeClr val="bg1"/>
                </a:solidFill>
                <a:latin typeface="Arial" panose="020B0604020202020204" pitchFamily="34" charset="0"/>
                <a:ea typeface="游明朝" panose="02020400000000000000" pitchFamily="18" charset="-128"/>
                <a:cs typeface="Arial" panose="020B0604020202020204" pitchFamily="34" charset="0"/>
              </a:rPr>
              <a:t>　</a:t>
            </a:r>
            <a:r>
              <a:rPr lang="en-US" altLang="ja-JP" sz="4000" kern="100" dirty="0">
                <a:solidFill>
                  <a:schemeClr val="bg1"/>
                </a:solidFill>
                <a:latin typeface="Arial" panose="020B0604020202020204" pitchFamily="34" charset="0"/>
                <a:ea typeface="游明朝" panose="02020400000000000000" pitchFamily="18" charset="-128"/>
                <a:cs typeface="Arial" panose="020B0604020202020204" pitchFamily="34" charset="0"/>
              </a:rPr>
              <a:t>―</a:t>
            </a:r>
            <a:r>
              <a:rPr lang="en-US" altLang="ja-JP" sz="4000" dirty="0">
                <a:solidFill>
                  <a:schemeClr val="bg1"/>
                </a:solidFill>
                <a:latin typeface="Arial" panose="020B0604020202020204" pitchFamily="34" charset="0"/>
                <a:cs typeface="Arial" panose="020B0604020202020204" pitchFamily="34" charset="0"/>
              </a:rPr>
              <a:t>Research questions―</a:t>
            </a:r>
            <a:r>
              <a:rPr lang="en-US" altLang="ja-JP" sz="4000" kern="100" dirty="0">
                <a:solidFill>
                  <a:schemeClr val="bg1"/>
                </a:solidFill>
                <a:effectLst/>
                <a:latin typeface="Arial" panose="020B0604020202020204" pitchFamily="34" charset="0"/>
                <a:ea typeface="游明朝" panose="02020400000000000000" pitchFamily="18" charset="-128"/>
                <a:cs typeface="Arial" panose="020B0604020202020204" pitchFamily="34" charset="0"/>
              </a:rPr>
              <a:t>  </a:t>
            </a:r>
            <a:endParaRPr lang="ja-JP" altLang="ja-JP" sz="3600" kern="100" dirty="0">
              <a:solidFill>
                <a:schemeClr val="bg1"/>
              </a:solidFill>
              <a:effectLst/>
              <a:latin typeface="Arial" panose="020B0604020202020204" pitchFamily="34" charset="0"/>
              <a:ea typeface="游明朝" panose="02020400000000000000" pitchFamily="18" charset="-128"/>
              <a:cs typeface="Arial" panose="020B0604020202020204" pitchFamily="34" charset="0"/>
            </a:endParaRPr>
          </a:p>
          <a:p>
            <a:endParaRPr kumimoji="1" lang="ja-JP" altLang="en-US" sz="4000" dirty="0">
              <a:latin typeface="Times New Roman" panose="02020603050405020304" pitchFamily="18" charset="0"/>
              <a:cs typeface="Times New Roman" panose="02020603050405020304" pitchFamily="18" charset="0"/>
            </a:endParaRPr>
          </a:p>
        </p:txBody>
      </p:sp>
      <p:sp>
        <p:nvSpPr>
          <p:cNvPr id="3" name="テキスト ボックス 2">
            <a:extLst>
              <a:ext uri="{FF2B5EF4-FFF2-40B4-BE49-F238E27FC236}">
                <a16:creationId xmlns:a16="http://schemas.microsoft.com/office/drawing/2014/main" id="{42BAC90E-EB97-EA28-3D83-B1252811977C}"/>
              </a:ext>
            </a:extLst>
          </p:cNvPr>
          <p:cNvSpPr txBox="1"/>
          <p:nvPr/>
        </p:nvSpPr>
        <p:spPr>
          <a:xfrm>
            <a:off x="11632692" y="105264"/>
            <a:ext cx="917448" cy="584775"/>
          </a:xfrm>
          <a:prstGeom prst="rect">
            <a:avLst/>
          </a:prstGeom>
          <a:noFill/>
        </p:spPr>
        <p:txBody>
          <a:bodyPr wrap="square" rtlCol="0">
            <a:spAutoFit/>
          </a:bodyPr>
          <a:lstStyle/>
          <a:p>
            <a:r>
              <a:rPr lang="en-US" altLang="ja-JP" sz="3200" dirty="0">
                <a:solidFill>
                  <a:schemeClr val="bg1"/>
                </a:solidFill>
                <a:latin typeface="Arial" panose="020B0604020202020204" pitchFamily="34" charset="0"/>
                <a:cs typeface="Arial" panose="020B0604020202020204" pitchFamily="34" charset="0"/>
              </a:rPr>
              <a:t>5</a:t>
            </a:r>
            <a:endParaRPr kumimoji="1" lang="ja-JP" altLang="en-US" sz="3200" dirty="0">
              <a:solidFill>
                <a:schemeClr val="bg1"/>
              </a:solidFill>
              <a:latin typeface="Arial" panose="020B0604020202020204" pitchFamily="34" charset="0"/>
              <a:cs typeface="Arial" panose="020B0604020202020204" pitchFamily="34" charset="0"/>
            </a:endParaRPr>
          </a:p>
        </p:txBody>
      </p:sp>
      <p:sp>
        <p:nvSpPr>
          <p:cNvPr id="11" name="テキスト ボックス 10">
            <a:extLst>
              <a:ext uri="{FF2B5EF4-FFF2-40B4-BE49-F238E27FC236}">
                <a16:creationId xmlns:a16="http://schemas.microsoft.com/office/drawing/2014/main" id="{02866331-8E9C-6C0D-CDFC-CF28E76D870A}"/>
              </a:ext>
            </a:extLst>
          </p:cNvPr>
          <p:cNvSpPr txBox="1"/>
          <p:nvPr/>
        </p:nvSpPr>
        <p:spPr>
          <a:xfrm>
            <a:off x="4728972" y="10109216"/>
            <a:ext cx="5175504" cy="369332"/>
          </a:xfrm>
          <a:prstGeom prst="rect">
            <a:avLst/>
          </a:prstGeom>
          <a:noFill/>
        </p:spPr>
        <p:txBody>
          <a:bodyPr wrap="square" rtlCol="0">
            <a:spAutoFit/>
          </a:bodyPr>
          <a:lstStyle/>
          <a:p>
            <a:endParaRPr kumimoji="1" lang="ja-JP" altLang="en-US" dirty="0"/>
          </a:p>
        </p:txBody>
      </p:sp>
      <p:pic>
        <p:nvPicPr>
          <p:cNvPr id="4098" name="Picture 2" descr="疑問に思う人イラスト／無料イラスト/フリー素材なら「イラストAC」">
            <a:extLst>
              <a:ext uri="{FF2B5EF4-FFF2-40B4-BE49-F238E27FC236}">
                <a16:creationId xmlns:a16="http://schemas.microsoft.com/office/drawing/2014/main" id="{C68C85DD-A401-B907-8F90-E63D6437692E}"/>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50000"/>
          <a:stretch>
            <a:fillRect/>
          </a:stretch>
        </p:blipFill>
        <p:spPr bwMode="auto">
          <a:xfrm>
            <a:off x="1076224" y="3164111"/>
            <a:ext cx="2881313" cy="3238500"/>
          </a:xfrm>
          <a:prstGeom prst="rect">
            <a:avLst/>
          </a:prstGeom>
          <a:noFill/>
          <a:extLst>
            <a:ext uri="{909E8E84-426E-40DD-AFC4-6F175D3DCCD1}">
              <a14:hiddenFill xmlns:a14="http://schemas.microsoft.com/office/drawing/2010/main">
                <a:solidFill>
                  <a:srgbClr val="FFFFFF"/>
                </a:solidFill>
              </a14:hiddenFill>
            </a:ext>
          </a:extLst>
        </p:spPr>
      </p:pic>
      <p:sp>
        <p:nvSpPr>
          <p:cNvPr id="10" name="思考の吹き出し: 雲形 9">
            <a:extLst>
              <a:ext uri="{FF2B5EF4-FFF2-40B4-BE49-F238E27FC236}">
                <a16:creationId xmlns:a16="http://schemas.microsoft.com/office/drawing/2014/main" id="{79C6A6E0-C4E3-5A3D-5202-FD6ECDCFA3B3}"/>
              </a:ext>
            </a:extLst>
          </p:cNvPr>
          <p:cNvSpPr/>
          <p:nvPr/>
        </p:nvSpPr>
        <p:spPr>
          <a:xfrm>
            <a:off x="2979897" y="795307"/>
            <a:ext cx="2762200" cy="2325683"/>
          </a:xfrm>
          <a:prstGeom prst="cloudCallout">
            <a:avLst>
              <a:gd name="adj1" fmla="val -37431"/>
              <a:gd name="adj2" fmla="val 65876"/>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4" name="図 13">
            <a:extLst>
              <a:ext uri="{FF2B5EF4-FFF2-40B4-BE49-F238E27FC236}">
                <a16:creationId xmlns:a16="http://schemas.microsoft.com/office/drawing/2014/main" id="{B467DBB1-E8D6-418A-26EA-4014F8C002B5}"/>
              </a:ext>
            </a:extLst>
          </p:cNvPr>
          <p:cNvPicPr>
            <a:picLocks noChangeAspect="1"/>
          </p:cNvPicPr>
          <p:nvPr/>
        </p:nvPicPr>
        <p:blipFill>
          <a:blip r:embed="rId4"/>
          <a:srcRect l="9618" t="11882" r="9714" b="9631"/>
          <a:stretch>
            <a:fillRect/>
          </a:stretch>
        </p:blipFill>
        <p:spPr>
          <a:xfrm>
            <a:off x="3502817" y="1448015"/>
            <a:ext cx="1408229" cy="1332639"/>
          </a:xfrm>
          <a:prstGeom prst="rect">
            <a:avLst/>
          </a:prstGeom>
        </p:spPr>
      </p:pic>
      <p:sp>
        <p:nvSpPr>
          <p:cNvPr id="16" name="テキスト ボックス 15">
            <a:extLst>
              <a:ext uri="{FF2B5EF4-FFF2-40B4-BE49-F238E27FC236}">
                <a16:creationId xmlns:a16="http://schemas.microsoft.com/office/drawing/2014/main" id="{53496FE2-6E94-3EB5-C780-79B04E8D096A}"/>
              </a:ext>
            </a:extLst>
          </p:cNvPr>
          <p:cNvSpPr txBox="1"/>
          <p:nvPr/>
        </p:nvSpPr>
        <p:spPr>
          <a:xfrm>
            <a:off x="5337266" y="2500807"/>
            <a:ext cx="9675119" cy="2554545"/>
          </a:xfrm>
          <a:prstGeom prst="rect">
            <a:avLst/>
          </a:prstGeom>
          <a:noFill/>
        </p:spPr>
        <p:txBody>
          <a:bodyPr wrap="square">
            <a:spAutoFit/>
          </a:bodyPr>
          <a:lstStyle/>
          <a:p>
            <a:r>
              <a:rPr lang="en-US" altLang="ja-JP" sz="3200" b="1" dirty="0">
                <a:latin typeface="Arial" panose="020B0604020202020204" pitchFamily="34" charset="0"/>
                <a:cs typeface="Arial" panose="020B0604020202020204" pitchFamily="34" charset="0"/>
              </a:rPr>
              <a:t>What are the most effective way</a:t>
            </a:r>
          </a:p>
          <a:p>
            <a:r>
              <a:rPr lang="en-US" altLang="ja-JP" sz="3200" dirty="0">
                <a:latin typeface="Arial" panose="020B0604020202020204" pitchFamily="34" charset="0"/>
                <a:cs typeface="Arial" panose="020B0604020202020204" pitchFamily="34" charset="0"/>
              </a:rPr>
              <a:t>Japanese apparel companies and </a:t>
            </a:r>
          </a:p>
          <a:p>
            <a:r>
              <a:rPr lang="en-US" altLang="ja-JP" sz="3200" dirty="0">
                <a:latin typeface="Arial" panose="020B0604020202020204" pitchFamily="34" charset="0"/>
                <a:cs typeface="Arial" panose="020B0604020202020204" pitchFamily="34" charset="0"/>
              </a:rPr>
              <a:t>the government can take to reduce</a:t>
            </a:r>
          </a:p>
          <a:p>
            <a:r>
              <a:rPr lang="en-US" altLang="ja-JP" sz="3200" dirty="0">
                <a:latin typeface="Arial" panose="020B0604020202020204" pitchFamily="34" charset="0"/>
                <a:cs typeface="Arial" panose="020B0604020202020204" pitchFamily="34" charset="0"/>
              </a:rPr>
              <a:t>the environmental burden </a:t>
            </a:r>
          </a:p>
          <a:p>
            <a:r>
              <a:rPr lang="en-US" altLang="ja-JP" sz="3200" dirty="0">
                <a:latin typeface="Arial" panose="020B0604020202020204" pitchFamily="34" charset="0"/>
                <a:cs typeface="Arial" panose="020B0604020202020204" pitchFamily="34" charset="0"/>
              </a:rPr>
              <a:t>of the textile industry?</a:t>
            </a:r>
            <a:endParaRPr lang="ja-JP" altLang="en-US" sz="3200" dirty="0">
              <a:latin typeface="Arial" panose="020B0604020202020204" pitchFamily="34" charset="0"/>
              <a:cs typeface="Arial" panose="020B0604020202020204" pitchFamily="34" charset="0"/>
            </a:endParaRPr>
          </a:p>
        </p:txBody>
      </p:sp>
      <p:sp>
        <p:nvSpPr>
          <p:cNvPr id="17" name="フローチャート: 組合せ 16">
            <a:extLst>
              <a:ext uri="{FF2B5EF4-FFF2-40B4-BE49-F238E27FC236}">
                <a16:creationId xmlns:a16="http://schemas.microsoft.com/office/drawing/2014/main" id="{105F42A6-9BBA-6B9A-9359-982DFAF813F9}"/>
              </a:ext>
            </a:extLst>
          </p:cNvPr>
          <p:cNvSpPr/>
          <p:nvPr/>
        </p:nvSpPr>
        <p:spPr>
          <a:xfrm rot="16200000">
            <a:off x="5120063" y="6001544"/>
            <a:ext cx="474133" cy="382811"/>
          </a:xfrm>
          <a:prstGeom prst="flowChartMerg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B20E8DDA-C08D-69BF-C1BB-34AD54A31E70}"/>
              </a:ext>
            </a:extLst>
          </p:cNvPr>
          <p:cNvSpPr txBox="1"/>
          <p:nvPr/>
        </p:nvSpPr>
        <p:spPr>
          <a:xfrm>
            <a:off x="5918199" y="5675518"/>
            <a:ext cx="5845175" cy="1077218"/>
          </a:xfrm>
          <a:prstGeom prst="rect">
            <a:avLst/>
          </a:prstGeom>
          <a:noFill/>
          <a:ln w="76200">
            <a:solidFill>
              <a:srgbClr val="C00000"/>
            </a:solidFill>
          </a:ln>
        </p:spPr>
        <p:txBody>
          <a:bodyPr wrap="square">
            <a:spAutoFit/>
          </a:bodyPr>
          <a:lstStyle/>
          <a:p>
            <a:pPr algn="ctr"/>
            <a:r>
              <a:rPr lang="en-US" altLang="ja-JP" sz="3200" dirty="0">
                <a:latin typeface="Arial" panose="020B0604020202020204" pitchFamily="34" charset="0"/>
                <a:cs typeface="Arial" panose="020B0604020202020204" pitchFamily="34" charset="0"/>
              </a:rPr>
              <a:t>Examines effective measures through several scenarios</a:t>
            </a:r>
            <a:endParaRPr lang="ja-JP" altLang="en-US" sz="3200" dirty="0">
              <a:latin typeface="Arial" panose="020B0604020202020204" pitchFamily="34" charset="0"/>
              <a:cs typeface="Arial" panose="020B0604020202020204" pitchFamily="34" charset="0"/>
            </a:endParaRPr>
          </a:p>
        </p:txBody>
      </p:sp>
      <p:pic>
        <p:nvPicPr>
          <p:cNvPr id="8" name="図 7">
            <a:extLst>
              <a:ext uri="{FF2B5EF4-FFF2-40B4-BE49-F238E27FC236}">
                <a16:creationId xmlns:a16="http://schemas.microsoft.com/office/drawing/2014/main" id="{69BA59B6-4489-5C72-62E7-6F2EA5431883}"/>
              </a:ext>
            </a:extLst>
          </p:cNvPr>
          <p:cNvPicPr>
            <a:picLocks noChangeAspect="1"/>
          </p:cNvPicPr>
          <p:nvPr/>
        </p:nvPicPr>
        <p:blipFill>
          <a:blip r:embed="rId5">
            <a:clrChange>
              <a:clrFrom>
                <a:srgbClr val="FFFFFF"/>
              </a:clrFrom>
              <a:clrTo>
                <a:srgbClr val="FFFFFF">
                  <a:alpha val="0"/>
                </a:srgbClr>
              </a:clrTo>
            </a:clrChange>
          </a:blip>
          <a:srcRect b="9159"/>
          <a:stretch>
            <a:fillRect/>
          </a:stretch>
        </p:blipFill>
        <p:spPr>
          <a:xfrm>
            <a:off x="629895" y="1325402"/>
            <a:ext cx="1773629" cy="1673144"/>
          </a:xfrm>
          <a:prstGeom prst="rect">
            <a:avLst/>
          </a:prstGeom>
        </p:spPr>
      </p:pic>
      <p:sp>
        <p:nvSpPr>
          <p:cNvPr id="5" name="テキスト ボックス 4">
            <a:extLst>
              <a:ext uri="{FF2B5EF4-FFF2-40B4-BE49-F238E27FC236}">
                <a16:creationId xmlns:a16="http://schemas.microsoft.com/office/drawing/2014/main" id="{F3DD5EB4-C752-A968-36D6-EA739DC92588}"/>
              </a:ext>
            </a:extLst>
          </p:cNvPr>
          <p:cNvSpPr txBox="1"/>
          <p:nvPr/>
        </p:nvSpPr>
        <p:spPr>
          <a:xfrm>
            <a:off x="1123825" y="1050962"/>
            <a:ext cx="1650815" cy="461665"/>
          </a:xfrm>
          <a:prstGeom prst="rect">
            <a:avLst/>
          </a:prstGeom>
          <a:noFill/>
        </p:spPr>
        <p:txBody>
          <a:bodyPr wrap="square" rtlCol="0">
            <a:spAutoFit/>
          </a:bodyPr>
          <a:lstStyle/>
          <a:p>
            <a:r>
              <a:rPr kumimoji="1" lang="en-US" altLang="ja-JP" sz="2400" dirty="0">
                <a:latin typeface="Arial" panose="020B0604020202020204" pitchFamily="34" charset="0"/>
                <a:cs typeface="Arial" panose="020B0604020202020204" pitchFamily="34" charset="0"/>
              </a:rPr>
              <a:t>Company</a:t>
            </a:r>
            <a:endParaRPr kumimoji="1" lang="ja-JP" altLang="en-US" sz="2400" dirty="0">
              <a:latin typeface="Arial" panose="020B0604020202020204" pitchFamily="34" charset="0"/>
              <a:cs typeface="Arial" panose="020B0604020202020204" pitchFamily="34" charset="0"/>
            </a:endParaRPr>
          </a:p>
        </p:txBody>
      </p:sp>
      <p:sp>
        <p:nvSpPr>
          <p:cNvPr id="6" name="テキスト ボックス 5">
            <a:extLst>
              <a:ext uri="{FF2B5EF4-FFF2-40B4-BE49-F238E27FC236}">
                <a16:creationId xmlns:a16="http://schemas.microsoft.com/office/drawing/2014/main" id="{81D22E2C-7BE0-B10F-0A68-EF14A3ED0C45}"/>
              </a:ext>
            </a:extLst>
          </p:cNvPr>
          <p:cNvSpPr txBox="1"/>
          <p:nvPr/>
        </p:nvSpPr>
        <p:spPr>
          <a:xfrm>
            <a:off x="3695006" y="1044920"/>
            <a:ext cx="1897179" cy="461665"/>
          </a:xfrm>
          <a:prstGeom prst="rect">
            <a:avLst/>
          </a:prstGeom>
          <a:noFill/>
        </p:spPr>
        <p:txBody>
          <a:bodyPr wrap="square" rtlCol="0">
            <a:spAutoFit/>
          </a:bodyPr>
          <a:lstStyle/>
          <a:p>
            <a:r>
              <a:rPr kumimoji="1" lang="en-US" altLang="ja-JP" sz="2400" dirty="0">
                <a:latin typeface="Arial" panose="020B0604020202020204" pitchFamily="34" charset="0"/>
                <a:cs typeface="Arial" panose="020B0604020202020204" pitchFamily="34" charset="0"/>
              </a:rPr>
              <a:t>Government</a:t>
            </a:r>
            <a:endParaRPr kumimoji="1" lang="ja-JP" alt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51896307"/>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20343</TotalTime>
  <Words>6155</Words>
  <Application>Microsoft Office PowerPoint</Application>
  <PresentationFormat>ワイド画面</PresentationFormat>
  <Paragraphs>769</Paragraphs>
  <Slides>30</Slides>
  <Notes>30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30</vt:i4>
      </vt:variant>
    </vt:vector>
  </HeadingPairs>
  <TitlesOfParts>
    <vt:vector size="39" baseType="lpstr">
      <vt:lpstr>游ゴシック</vt:lpstr>
      <vt:lpstr>游ゴシック Light</vt:lpstr>
      <vt:lpstr>游明朝</vt:lpstr>
      <vt:lpstr>Arial</vt:lpstr>
      <vt:lpstr>Cambria</vt:lpstr>
      <vt:lpstr>Cambria Math</vt:lpstr>
      <vt:lpstr>Times New Roman</vt:lpstr>
      <vt:lpstr>Wingdings</vt:lpstr>
      <vt:lpstr>Office テーマ</vt:lpstr>
      <vt:lpstr>Tracing Carbon-Intensive Upstream Paths  in the Global Textile Supply Chain ーA Unit Structure Analysis of  Japanese Final Demandー    Motohiro Sano1), Kairi Inoue1) and Shigemi Kagawa2)   1) Undergraduate School of Economics, Kyushu University 2) Faculty of Economics, Kyushu University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元洋 佐野</dc:creator>
  <cp:lastModifiedBy>元洋 佐野</cp:lastModifiedBy>
  <cp:revision>4</cp:revision>
  <dcterms:created xsi:type="dcterms:W3CDTF">2026-05-25T11:06:09Z</dcterms:created>
  <dcterms:modified xsi:type="dcterms:W3CDTF">2026-06-21T14:32:31Z</dcterms:modified>
</cp:coreProperties>
</file>