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59" r:id="rId6"/>
    <p:sldId id="260" r:id="rId7"/>
    <p:sldId id="271" r:id="rId8"/>
    <p:sldId id="272" r:id="rId9"/>
    <p:sldId id="273" r:id="rId10"/>
    <p:sldId id="263" r:id="rId11"/>
    <p:sldId id="26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AB72E0"/>
    <a:srgbClr val="7228B6"/>
    <a:srgbClr val="E97132"/>
    <a:srgbClr val="0E2841"/>
    <a:srgbClr val="B5E0F3"/>
    <a:srgbClr val="F0F0F0"/>
    <a:srgbClr val="343232"/>
    <a:srgbClr val="83CBEB"/>
    <a:srgbClr val="E4A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>
        <p:scale>
          <a:sx n="130" d="100"/>
          <a:sy n="130" d="100"/>
        </p:scale>
        <p:origin x="168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Sánchez Serrano" userId="0f4005fa-67f8-4eef-8513-2665ad3d0994" providerId="ADAL" clId="{C568A89C-69F9-4F12-A148-1D8EE43A2FB0}"/>
    <pc:docChg chg="undo custSel addSld delSld modSld sldOrd">
      <pc:chgData name="Marina Sánchez Serrano" userId="0f4005fa-67f8-4eef-8513-2665ad3d0994" providerId="ADAL" clId="{C568A89C-69F9-4F12-A148-1D8EE43A2FB0}" dt="2026-06-19T07:52:16.744" v="3830" actId="2696"/>
      <pc:docMkLst>
        <pc:docMk/>
      </pc:docMkLst>
      <pc:sldChg chg="addSp delSp modSp mod">
        <pc:chgData name="Marina Sánchez Serrano" userId="0f4005fa-67f8-4eef-8513-2665ad3d0994" providerId="ADAL" clId="{C568A89C-69F9-4F12-A148-1D8EE43A2FB0}" dt="2026-06-16T08:55:00.439" v="3805" actId="20577"/>
        <pc:sldMkLst>
          <pc:docMk/>
          <pc:sldMk cId="1705968385" sldId="256"/>
        </pc:sldMkLst>
        <pc:spChg chg="mod">
          <ac:chgData name="Marina Sánchez Serrano" userId="0f4005fa-67f8-4eef-8513-2665ad3d0994" providerId="ADAL" clId="{C568A89C-69F9-4F12-A148-1D8EE43A2FB0}" dt="2026-06-16T08:54:10.052" v="3781" actId="1076"/>
          <ac:spMkLst>
            <pc:docMk/>
            <pc:sldMk cId="1705968385" sldId="256"/>
            <ac:spMk id="3" creationId="{D0070BE4-D811-2226-3F38-D1CEE490B20B}"/>
          </ac:spMkLst>
        </pc:spChg>
        <pc:spChg chg="mod">
          <ac:chgData name="Marina Sánchez Serrano" userId="0f4005fa-67f8-4eef-8513-2665ad3d0994" providerId="ADAL" clId="{C568A89C-69F9-4F12-A148-1D8EE43A2FB0}" dt="2026-06-16T08:55:00.439" v="3805" actId="20577"/>
          <ac:spMkLst>
            <pc:docMk/>
            <pc:sldMk cId="1705968385" sldId="256"/>
            <ac:spMk id="7" creationId="{47351CA0-8359-9C0E-BC64-46F3C3503AB0}"/>
          </ac:spMkLst>
        </pc:spChg>
      </pc:sldChg>
      <pc:sldChg chg="addSp modSp mod">
        <pc:chgData name="Marina Sánchez Serrano" userId="0f4005fa-67f8-4eef-8513-2665ad3d0994" providerId="ADAL" clId="{C568A89C-69F9-4F12-A148-1D8EE43A2FB0}" dt="2026-06-16T08:57:18.675" v="3829" actId="207"/>
        <pc:sldMkLst>
          <pc:docMk/>
          <pc:sldMk cId="2105991987" sldId="263"/>
        </pc:sldMkLst>
        <pc:spChg chg="mod">
          <ac:chgData name="Marina Sánchez Serrano" userId="0f4005fa-67f8-4eef-8513-2665ad3d0994" providerId="ADAL" clId="{C568A89C-69F9-4F12-A148-1D8EE43A2FB0}" dt="2026-06-16T08:57:18.675" v="3829" actId="207"/>
          <ac:spMkLst>
            <pc:docMk/>
            <pc:sldMk cId="2105991987" sldId="263"/>
            <ac:spMk id="2" creationId="{1F3957A0-0890-B2A3-6498-0DD3516F0E7A}"/>
          </ac:spMkLst>
        </pc:spChg>
        <pc:spChg chg="add mod ord">
          <ac:chgData name="Marina Sánchez Serrano" userId="0f4005fa-67f8-4eef-8513-2665ad3d0994" providerId="ADAL" clId="{C568A89C-69F9-4F12-A148-1D8EE43A2FB0}" dt="2026-06-16T08:57:12.251" v="3828" actId="167"/>
          <ac:spMkLst>
            <pc:docMk/>
            <pc:sldMk cId="2105991987" sldId="263"/>
            <ac:spMk id="4" creationId="{E322473D-E760-F32E-9B34-438EA46C9B74}"/>
          </ac:spMkLst>
        </pc:spChg>
      </pc:sldChg>
      <pc:sldChg chg="addSp delSp modSp mod">
        <pc:chgData name="Marina Sánchez Serrano" userId="0f4005fa-67f8-4eef-8513-2665ad3d0994" providerId="ADAL" clId="{C568A89C-69F9-4F12-A148-1D8EE43A2FB0}" dt="2026-06-16T08:54:36.342" v="3794" actId="20577"/>
        <pc:sldMkLst>
          <pc:docMk/>
          <pc:sldMk cId="717530318" sldId="268"/>
        </pc:sldMkLst>
        <pc:spChg chg="add mod">
          <ac:chgData name="Marina Sánchez Serrano" userId="0f4005fa-67f8-4eef-8513-2665ad3d0994" providerId="ADAL" clId="{C568A89C-69F9-4F12-A148-1D8EE43A2FB0}" dt="2026-06-16T08:54:18.144" v="3783"/>
          <ac:spMkLst>
            <pc:docMk/>
            <pc:sldMk cId="717530318" sldId="268"/>
            <ac:spMk id="3" creationId="{242FD5D5-22D7-D25F-10AB-414E8AC6A38F}"/>
          </ac:spMkLst>
        </pc:spChg>
        <pc:spChg chg="mod">
          <ac:chgData name="Marina Sánchez Serrano" userId="0f4005fa-67f8-4eef-8513-2665ad3d0994" providerId="ADAL" clId="{C568A89C-69F9-4F12-A148-1D8EE43A2FB0}" dt="2026-06-16T08:54:36.342" v="3794" actId="20577"/>
          <ac:spMkLst>
            <pc:docMk/>
            <pc:sldMk cId="717530318" sldId="268"/>
            <ac:spMk id="7" creationId="{47058A2A-DD17-81DA-D591-B3EB1F03E1B9}"/>
          </ac:spMkLst>
        </pc:spChg>
      </pc:sldChg>
      <pc:sldChg chg="del">
        <pc:chgData name="Marina Sánchez Serrano" userId="0f4005fa-67f8-4eef-8513-2665ad3d0994" providerId="ADAL" clId="{C568A89C-69F9-4F12-A148-1D8EE43A2FB0}" dt="2026-06-19T07:52:16.744" v="3830" actId="2696"/>
        <pc:sldMkLst>
          <pc:docMk/>
          <pc:sldMk cId="99093405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979C4-53D0-48F9-8448-32888B3FD295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7D3C-8C07-42EB-9A2C-D1FAE290B4E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77D3C-8C07-42EB-9A2C-D1FAE290B4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4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60DDD-9180-2E0A-F24C-A552505F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FC2336-5CB3-0155-3BD6-6ACF6411E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E02791-5D47-3D07-302C-BB0BD2303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C5FFD6-76FA-07C2-34BA-2DFE80E75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77D3C-8C07-42EB-9A2C-D1FAE290B4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2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BABF-C3A2-8D07-9C2D-0A42773C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A26969-4B4D-961E-E707-581AD8001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8A9098-A43D-5744-809A-6D4269854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DF7CC-8088-A49E-EE78-B5175FF3E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77D3C-8C07-42EB-9A2C-D1FAE290B4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6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BABF-C3A2-8D07-9C2D-0A42773C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A26969-4B4D-961E-E707-581AD8001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8A9098-A43D-5744-809A-6D4269854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DF7CC-8088-A49E-EE78-B5175FF3E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77D3C-8C07-42EB-9A2C-D1FAE290B4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8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BABF-C3A2-8D07-9C2D-0A42773C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A26969-4B4D-961E-E707-581AD8001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8A9098-A43D-5744-809A-6D4269854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DF7CC-8088-A49E-EE78-B5175FF3E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77D3C-8C07-42EB-9A2C-D1FAE290B4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8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C35B-E258-08D2-75EA-AB1E8D09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C8CDC3-893F-C41F-E095-C545219B6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CC1BA4-D9C8-FC2B-4368-EDE0C7DC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B4F94C-961A-C246-B7A4-BC37FE346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77D3C-8C07-42EB-9A2C-D1FAE290B4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4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3C6FE-EF67-997A-D58F-6151640FA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EAE60B-6126-ADC6-D2DC-846529B8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8EDAF-B2A3-B93C-470A-73A3F7A7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A5FE80-CC28-F5D6-B115-F9924D11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28BEB-788B-315F-70D4-B2F62BD0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0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5BD59-1B15-1B00-18E2-416B8E6F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7F3BB5-473D-693B-D997-3C5DC1BC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D7598-1F2E-7778-D5DE-61805E25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59905-99AB-8C08-D3CD-165A5E4D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F2F5D-4483-89B3-0FC6-42193B66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4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4E28DC-0664-27E4-F0B9-BA335B05F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1B0A3A-50BE-5F11-ECC4-03B509A0C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94B2AB-F157-F58A-7248-EE6C2785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4406F-B2E1-E8B5-4E82-DBF79CEC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8DB955-A5B0-8596-84B7-C0ECD3EA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0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9292F-9D56-6BCA-4A45-5DEB4014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F03212-1F0E-DA8D-E38A-C3911BE0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D278FC-7106-F2A8-DA2A-34BCAF71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7A3B29-4DBC-DC92-4A96-1596AEFC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86342-5414-5E64-7CEF-D470C642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0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1B6FE-EA3B-B4C2-FEC8-DCDE45E5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1AA7A-50B5-E1CB-A73D-7C85AB4E2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93A7E-397B-A780-15D1-B5BCA5BF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2A26A-CDF2-4CD7-9DE4-34FA33C7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BBF33-D85F-1333-7CA5-27E335A1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2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B543A-22BE-88B1-F889-D964AA0E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8E4C90-E1DC-7681-AC0D-15A863015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0D59DC-BA2C-A07F-2303-71E04E5EB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04680C-56E7-5E24-9476-43396E89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7FFFBF-FAA8-3516-7F39-E3B6BB74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9FB58C-E569-DE2D-2C04-C0F674D0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0D40B-6975-9711-7C3A-FD6BDBE5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7DCA1A-2CA5-C131-9DEA-1655FE91C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75D0D5-2292-8753-0098-5E17755DE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3E0781-6839-7417-FD91-9EB618BF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D89F33-016B-AF66-234B-B9B104EE4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008FAC-35AE-E74B-ABCC-608062D3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ACFC4F-BC6A-3F05-DB81-36D15B9B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7CC25E-0719-69F2-D3B5-CF6232FB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2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177-21D4-B24B-8CEA-22F8C9A2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2CAC2-0839-BE52-602E-442B49DA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154A8-8662-648A-79B5-BB457249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33C82B-6866-BCC6-3E23-384B94DD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3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16C3EE-3081-1DEA-09D2-22A82B0B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875031-7162-EFD8-2B71-5214E242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1F5933-B334-52BB-5262-A14B1661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C3C33-778F-1040-83A3-94DF376E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6CFCF4-B131-EC16-3B76-5F039B01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3CA104-2B27-2697-C615-8C6EC895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2DCB46-F0F9-E24E-F224-17E41A37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CC71D7-06A4-13BA-4CCA-5D853633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B28525-8267-D545-02C5-96085DE1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4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1D14-7481-D8E9-CD95-71409150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B8838E-31BB-380C-E3F2-F68727C2D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AB4176-493E-E0B0-F894-EE328A0D2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95055C-AF8D-0936-1FE5-853FB84F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99FCAD-CDA1-E41B-8D7A-045678A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BA871B-F605-1DE3-3936-E2F18C3A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6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6DCF5C-5EE9-2652-1B9D-3324D24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78034-39EE-8C00-5F4B-0D275209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8251B-E093-7B2B-2A70-FEE180CDB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0F1F94-D28B-4784-A21A-DD594270EC76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B825D-4A1B-6847-4F7D-B040043D4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E5449-B180-21A6-93DB-E8BCE3675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0E9DA-CC66-489E-8760-5C0EE9530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9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17.png"/><Relationship Id="rId5" Type="http://schemas.openxmlformats.org/officeDocument/2006/relationships/image" Target="../media/image30.jpeg"/><Relationship Id="rId10" Type="http://schemas.openxmlformats.org/officeDocument/2006/relationships/image" Target="../media/image8.png"/><Relationship Id="rId4" Type="http://schemas.openxmlformats.org/officeDocument/2006/relationships/image" Target="../media/image29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Lingotes de oro contorno">
            <a:extLst>
              <a:ext uri="{FF2B5EF4-FFF2-40B4-BE49-F238E27FC236}">
                <a16:creationId xmlns:a16="http://schemas.microsoft.com/office/drawing/2014/main" id="{070C88FC-FD1B-2F40-D633-31F8501971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3847"/>
          <a:stretch>
            <a:fillRect/>
          </a:stretch>
        </p:blipFill>
        <p:spPr>
          <a:xfrm>
            <a:off x="4870009" y="-1924051"/>
            <a:ext cx="7321992" cy="110681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89C7CA7-008D-819D-6515-7ED9D4C160B7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83CBEB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CA9AAB-39E1-5DD9-ED4E-5FE7CF24586A}"/>
              </a:ext>
            </a:extLst>
          </p:cNvPr>
          <p:cNvSpPr txBox="1"/>
          <p:nvPr/>
        </p:nvSpPr>
        <p:spPr>
          <a:xfrm>
            <a:off x="660231" y="1536302"/>
            <a:ext cx="10871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noProof="0" dirty="0">
                <a:solidFill>
                  <a:schemeClr val="tx2"/>
                </a:solidFill>
                <a:latin typeface="Univers" panose="020B0503020202020204" pitchFamily="34" charset="0"/>
              </a:rPr>
              <a:t>Uneven Transitions: </a:t>
            </a:r>
            <a:r>
              <a:rPr lang="en-GB" sz="4400" noProof="0" dirty="0">
                <a:solidFill>
                  <a:schemeClr val="tx2"/>
                </a:solidFill>
                <a:latin typeface="Univers" panose="020B0503020202020204" pitchFamily="34" charset="0"/>
              </a:rPr>
              <a:t>Environmental and Spatial Consequences of the </a:t>
            </a:r>
            <a:r>
              <a:rPr lang="en-US" sz="4400" dirty="0">
                <a:solidFill>
                  <a:schemeClr val="tx2"/>
                </a:solidFill>
                <a:latin typeface="Univers" panose="020B0503020202020204" pitchFamily="34" charset="0"/>
              </a:rPr>
              <a:t>Economic Security in the </a:t>
            </a:r>
            <a:r>
              <a:rPr lang="en-US" sz="4400" dirty="0" err="1">
                <a:solidFill>
                  <a:schemeClr val="tx2"/>
                </a:solidFill>
                <a:latin typeface="Univers" panose="020B0503020202020204" pitchFamily="34" charset="0"/>
              </a:rPr>
              <a:t>Aluminium</a:t>
            </a:r>
            <a:r>
              <a:rPr lang="en-US" sz="4400" dirty="0">
                <a:solidFill>
                  <a:schemeClr val="tx2"/>
                </a:solidFill>
                <a:latin typeface="Univers" panose="020B0503020202020204" pitchFamily="34" charset="0"/>
              </a:rPr>
              <a:t> Industry</a:t>
            </a:r>
            <a:endParaRPr lang="en-GB" sz="4400" noProof="0" dirty="0">
              <a:solidFill>
                <a:schemeClr val="tx2"/>
              </a:solidFill>
              <a:latin typeface="Univers" panose="020B05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351CA0-8359-9C0E-BC64-46F3C3503AB0}"/>
              </a:ext>
            </a:extLst>
          </p:cNvPr>
          <p:cNvSpPr txBox="1"/>
          <p:nvPr/>
        </p:nvSpPr>
        <p:spPr>
          <a:xfrm>
            <a:off x="1036073" y="4513811"/>
            <a:ext cx="1011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Univers" panose="020B0503020202020204" pitchFamily="34" charset="0"/>
              </a:rPr>
              <a:t>Roberto Dellisanti and </a:t>
            </a:r>
            <a:r>
              <a:rPr lang="en-GB" sz="2400" b="1" noProof="0" dirty="0">
                <a:solidFill>
                  <a:schemeClr val="tx2"/>
                </a:solidFill>
                <a:latin typeface="Univers" panose="020B0503020202020204" pitchFamily="34" charset="0"/>
              </a:rPr>
              <a:t>Marina Sánchez-Serrano</a:t>
            </a:r>
            <a:endParaRPr lang="en-GB" sz="2400" noProof="0" dirty="0">
              <a:solidFill>
                <a:schemeClr val="tx2"/>
              </a:solidFill>
              <a:latin typeface="Univers" panose="020B0503020202020204" pitchFamily="34" charset="0"/>
            </a:endParaRPr>
          </a:p>
        </p:txBody>
      </p:sp>
      <p:pic>
        <p:nvPicPr>
          <p:cNvPr id="11" name="Picture 2" descr="Grupo 9 universidades">
            <a:extLst>
              <a:ext uri="{FF2B5EF4-FFF2-40B4-BE49-F238E27FC236}">
                <a16:creationId xmlns:a16="http://schemas.microsoft.com/office/drawing/2014/main" id="{8DF2524A-416B-11EC-F3E1-8281F2782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4" b="-434"/>
          <a:stretch>
            <a:fillRect/>
          </a:stretch>
        </p:blipFill>
        <p:spPr bwMode="auto">
          <a:xfrm>
            <a:off x="2791810" y="359713"/>
            <a:ext cx="1152198" cy="7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ogo Politecnico Milano.png - Wikipedia">
            <a:extLst>
              <a:ext uri="{FF2B5EF4-FFF2-40B4-BE49-F238E27FC236}">
                <a16:creationId xmlns:a16="http://schemas.microsoft.com/office/drawing/2014/main" id="{0624796B-A7BA-80FF-D567-9BB14362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91" y="405413"/>
            <a:ext cx="725477" cy="7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070BE4-D811-2226-3F38-D1CEE490B20B}"/>
              </a:ext>
            </a:extLst>
          </p:cNvPr>
          <p:cNvSpPr txBox="1"/>
          <p:nvPr/>
        </p:nvSpPr>
        <p:spPr>
          <a:xfrm>
            <a:off x="181886" y="5998877"/>
            <a:ext cx="1182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E2841"/>
                </a:solidFill>
                <a:latin typeface="Univers" panose="020B0503020202020204" pitchFamily="34" charset="0"/>
              </a:rPr>
              <a:t>32nd International Input-Output Association Conference</a:t>
            </a:r>
          </a:p>
          <a:p>
            <a:pPr algn="ctr"/>
            <a:r>
              <a:rPr lang="en-US" sz="2000" b="1" noProof="0" dirty="0">
                <a:solidFill>
                  <a:srgbClr val="0E2841"/>
                </a:solidFill>
                <a:latin typeface="Univers" panose="020B0503020202020204" pitchFamily="34" charset="0"/>
              </a:rPr>
              <a:t>11th Jornadas de Análisis Input Output</a:t>
            </a:r>
            <a:endParaRPr lang="en-GB" sz="2800" b="1" noProof="0" dirty="0">
              <a:solidFill>
                <a:srgbClr val="0E2841"/>
              </a:solidFill>
              <a:latin typeface="Univers" panose="020B0503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660FC9C-438D-675B-0522-FF270FF48D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763" t="18375" r="888" b="8150"/>
          <a:stretch>
            <a:fillRect/>
          </a:stretch>
        </p:blipFill>
        <p:spPr>
          <a:xfrm>
            <a:off x="487085" y="343898"/>
            <a:ext cx="2183169" cy="7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98A-4267-7F06-6172-66CA29078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322473D-E760-F32E-9B34-438EA46C9B74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83CBEB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3957A0-0890-B2A3-6498-0DD3516F0E7A}"/>
              </a:ext>
            </a:extLst>
          </p:cNvPr>
          <p:cNvSpPr/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solidFill>
            <a:schemeClr val="bg1"/>
          </a:solidFill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1A5F06-1992-5D70-AFE9-1CF3585DCFCE}"/>
              </a:ext>
            </a:extLst>
          </p:cNvPr>
          <p:cNvSpPr txBox="1"/>
          <p:nvPr/>
        </p:nvSpPr>
        <p:spPr>
          <a:xfrm>
            <a:off x="550206" y="389452"/>
            <a:ext cx="782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rgbClr val="343232"/>
                </a:solidFill>
                <a:latin typeface="Univers Condensed" panose="020B0506020202050204" pitchFamily="34" charset="0"/>
              </a:rPr>
              <a:t>Conclusions and policy implications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9D1805-C28D-50BE-DB73-F76803238674}"/>
              </a:ext>
            </a:extLst>
          </p:cNvPr>
          <p:cNvSpPr/>
          <p:nvPr/>
        </p:nvSpPr>
        <p:spPr>
          <a:xfrm>
            <a:off x="372059" y="3753168"/>
            <a:ext cx="11447882" cy="10808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297D2BF-6DC1-CA8B-83F1-C6BEE0D9EB96}"/>
              </a:ext>
            </a:extLst>
          </p:cNvPr>
          <p:cNvSpPr/>
          <p:nvPr/>
        </p:nvSpPr>
        <p:spPr>
          <a:xfrm>
            <a:off x="372059" y="1030693"/>
            <a:ext cx="11447882" cy="108950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CB09877-0CD5-5314-68CE-60A1E6C5611A}"/>
              </a:ext>
            </a:extLst>
          </p:cNvPr>
          <p:cNvSpPr/>
          <p:nvPr/>
        </p:nvSpPr>
        <p:spPr>
          <a:xfrm>
            <a:off x="372059" y="2265096"/>
            <a:ext cx="11447882" cy="1343173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44356F-1710-256D-8E93-20472CD47E5F}"/>
              </a:ext>
            </a:extLst>
          </p:cNvPr>
          <p:cNvSpPr txBox="1"/>
          <p:nvPr/>
        </p:nvSpPr>
        <p:spPr>
          <a:xfrm>
            <a:off x="630193" y="1171216"/>
            <a:ext cx="10931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Univers" panose="020B0503020202020204" pitchFamily="34" charset="0"/>
              </a:rPr>
              <a:t>Consolidating the </a:t>
            </a:r>
            <a:r>
              <a:rPr lang="en-US" sz="2400" dirty="0" err="1">
                <a:latin typeface="Univers" panose="020B0503020202020204" pitchFamily="34" charset="0"/>
              </a:rPr>
              <a:t>aluminium</a:t>
            </a:r>
            <a:r>
              <a:rPr lang="en-US" sz="2400" dirty="0">
                <a:latin typeface="Univers" panose="020B0503020202020204" pitchFamily="34" charset="0"/>
              </a:rPr>
              <a:t> supply chain in European regions could significantly reduce emissions from the </a:t>
            </a:r>
            <a:r>
              <a:rPr lang="en-US" sz="2400" dirty="0" err="1">
                <a:latin typeface="Univers" panose="020B0503020202020204" pitchFamily="34" charset="0"/>
              </a:rPr>
              <a:t>aluminium</a:t>
            </a:r>
            <a:r>
              <a:rPr lang="en-US" sz="2400" dirty="0">
                <a:latin typeface="Univers" panose="020B0503020202020204" pitchFamily="34" charset="0"/>
              </a:rPr>
              <a:t> production chain.</a:t>
            </a:r>
            <a:endParaRPr lang="en-GB" sz="2400" noProof="0" dirty="0">
              <a:latin typeface="Univers" panose="020B0503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4ED65F8-90A0-DF8E-A6E9-094F9F945F52}"/>
              </a:ext>
            </a:extLst>
          </p:cNvPr>
          <p:cNvSpPr txBox="1"/>
          <p:nvPr/>
        </p:nvSpPr>
        <p:spPr>
          <a:xfrm>
            <a:off x="630193" y="2361570"/>
            <a:ext cx="1093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Univers" panose="020B0503020202020204" pitchFamily="34" charset="0"/>
              </a:rPr>
              <a:t>Relocation the extraction process will benefit Europe by creating skilled jobs in a sector primarily located in rural areas, aligning with regional development policies.</a:t>
            </a:r>
            <a:endParaRPr lang="en-GB" sz="2400" noProof="0" dirty="0">
              <a:latin typeface="Univers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1935F9-1156-9DA7-B851-8BA49FB0B0E7}"/>
              </a:ext>
            </a:extLst>
          </p:cNvPr>
          <p:cNvSpPr txBox="1"/>
          <p:nvPr/>
        </p:nvSpPr>
        <p:spPr>
          <a:xfrm>
            <a:off x="550206" y="3878093"/>
            <a:ext cx="10931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noProof="0" dirty="0">
                <a:latin typeface="Univers" panose="020B0503020202020204" pitchFamily="34" charset="0"/>
              </a:rPr>
              <a:t>Reshoring aluminium production and recycling sectors helps in reducing global emissions, without compromising international agreements.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9D1805-C28D-50BE-DB73-F76803238674}"/>
              </a:ext>
            </a:extLst>
          </p:cNvPr>
          <p:cNvSpPr/>
          <p:nvPr/>
        </p:nvSpPr>
        <p:spPr>
          <a:xfrm>
            <a:off x="372059" y="4978916"/>
            <a:ext cx="11447882" cy="13307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ED65F8-90A0-DF8E-A6E9-094F9F945F52}"/>
              </a:ext>
            </a:extLst>
          </p:cNvPr>
          <p:cNvSpPr txBox="1"/>
          <p:nvPr/>
        </p:nvSpPr>
        <p:spPr>
          <a:xfrm>
            <a:off x="630193" y="5058850"/>
            <a:ext cx="1093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Univers" panose="020B0503020202020204" pitchFamily="34" charset="0"/>
              </a:rPr>
              <a:t>When increasing European production to cover the expected increase in demand, although the total employment generation in all qualification levels is smaller, it is concentrated in Europe. </a:t>
            </a:r>
            <a:endParaRPr lang="en-GB" sz="2400" noProof="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4248B-1E7C-5D8E-A6AB-E6DA8A74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Lingotes de oro contorno">
            <a:extLst>
              <a:ext uri="{FF2B5EF4-FFF2-40B4-BE49-F238E27FC236}">
                <a16:creationId xmlns:a16="http://schemas.microsoft.com/office/drawing/2014/main" id="{E3B5AAE0-56B1-D361-2A82-27540AED93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3847"/>
          <a:stretch>
            <a:fillRect/>
          </a:stretch>
        </p:blipFill>
        <p:spPr>
          <a:xfrm>
            <a:off x="4870009" y="-1924051"/>
            <a:ext cx="7321992" cy="110681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93FAE24-B1AB-C961-EC70-87D62D64E1BC}"/>
              </a:ext>
            </a:extLst>
          </p:cNvPr>
          <p:cNvSpPr/>
          <p:nvPr/>
        </p:nvSpPr>
        <p:spPr>
          <a:xfrm>
            <a:off x="-3" y="0"/>
            <a:ext cx="12192001" cy="6858000"/>
          </a:xfrm>
          <a:prstGeom prst="rect">
            <a:avLst/>
          </a:prstGeom>
          <a:solidFill>
            <a:srgbClr val="83CBEB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FEA583-CFE9-FA90-DBDD-F8C9CDC8A81C}"/>
              </a:ext>
            </a:extLst>
          </p:cNvPr>
          <p:cNvSpPr txBox="1"/>
          <p:nvPr/>
        </p:nvSpPr>
        <p:spPr>
          <a:xfrm>
            <a:off x="660230" y="3796273"/>
            <a:ext cx="1087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noProof="0" dirty="0">
                <a:solidFill>
                  <a:schemeClr val="tx2"/>
                </a:solidFill>
                <a:latin typeface="Univers" panose="020B0503020202020204" pitchFamily="34" charset="0"/>
              </a:rPr>
              <a:t>Uneven Transitions: </a:t>
            </a:r>
            <a:r>
              <a:rPr lang="en-GB" sz="2800" noProof="0" dirty="0">
                <a:solidFill>
                  <a:schemeClr val="tx2"/>
                </a:solidFill>
                <a:latin typeface="Univers" panose="020B0503020202020204" pitchFamily="34" charset="0"/>
              </a:rPr>
              <a:t>Environmental and Spatial Consequences of </a:t>
            </a:r>
            <a:r>
              <a:rPr lang="en-US" sz="2800" dirty="0">
                <a:solidFill>
                  <a:schemeClr val="tx2"/>
                </a:solidFill>
                <a:latin typeface="Univers" panose="020B0503020202020204" pitchFamily="34" charset="0"/>
              </a:rPr>
              <a:t>the Economic Security in the </a:t>
            </a:r>
            <a:r>
              <a:rPr lang="en-US" sz="2800" dirty="0" err="1">
                <a:solidFill>
                  <a:schemeClr val="tx2"/>
                </a:solidFill>
                <a:latin typeface="Univers" panose="020B0503020202020204" pitchFamily="34" charset="0"/>
              </a:rPr>
              <a:t>Aluminium</a:t>
            </a:r>
            <a:r>
              <a:rPr lang="en-US" sz="2800" dirty="0">
                <a:solidFill>
                  <a:schemeClr val="tx2"/>
                </a:solidFill>
                <a:latin typeface="Univers" panose="020B0503020202020204" pitchFamily="34" charset="0"/>
              </a:rPr>
              <a:t> Industry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058A2A-DD17-81DA-D591-B3EB1F03E1B9}"/>
              </a:ext>
            </a:extLst>
          </p:cNvPr>
          <p:cNvSpPr txBox="1"/>
          <p:nvPr/>
        </p:nvSpPr>
        <p:spPr>
          <a:xfrm>
            <a:off x="1036072" y="4829837"/>
            <a:ext cx="1011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tx2"/>
                </a:solidFill>
                <a:latin typeface="Univers" panose="020B0503020202020204" pitchFamily="34" charset="0"/>
              </a:rPr>
              <a:t>Roberto Dellisanti and </a:t>
            </a:r>
            <a:r>
              <a:rPr lang="en-GB" b="1" dirty="0">
                <a:solidFill>
                  <a:schemeClr val="tx2"/>
                </a:solidFill>
                <a:latin typeface="Univers" panose="020B0503020202020204" pitchFamily="34" charset="0"/>
              </a:rPr>
              <a:t>Marina Sánchez-Serrano</a:t>
            </a:r>
            <a:endParaRPr lang="en-GB" noProof="0" dirty="0">
              <a:solidFill>
                <a:schemeClr val="tx2"/>
              </a:solidFill>
              <a:latin typeface="Univers" panose="020B0503020202020204" pitchFamily="34" charset="0"/>
            </a:endParaRPr>
          </a:p>
        </p:txBody>
      </p:sp>
      <p:pic>
        <p:nvPicPr>
          <p:cNvPr id="11" name="Picture 2" descr="Grupo 9 universidades">
            <a:extLst>
              <a:ext uri="{FF2B5EF4-FFF2-40B4-BE49-F238E27FC236}">
                <a16:creationId xmlns:a16="http://schemas.microsoft.com/office/drawing/2014/main" id="{74235A85-0672-D2B6-A7DE-2631A34EE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4" b="-434"/>
          <a:stretch>
            <a:fillRect/>
          </a:stretch>
        </p:blipFill>
        <p:spPr bwMode="auto">
          <a:xfrm>
            <a:off x="2791810" y="359713"/>
            <a:ext cx="1152198" cy="7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ogo Politecnico Milano.png - Wikipedia">
            <a:extLst>
              <a:ext uri="{FF2B5EF4-FFF2-40B4-BE49-F238E27FC236}">
                <a16:creationId xmlns:a16="http://schemas.microsoft.com/office/drawing/2014/main" id="{B41DDA7D-48C1-B775-8F21-A03BDB37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91" y="405413"/>
            <a:ext cx="725477" cy="7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D16BAB-176F-974D-3E71-5F9DDE37ECD9}"/>
              </a:ext>
            </a:extLst>
          </p:cNvPr>
          <p:cNvSpPr txBox="1"/>
          <p:nvPr/>
        </p:nvSpPr>
        <p:spPr>
          <a:xfrm>
            <a:off x="660230" y="2321011"/>
            <a:ext cx="10871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noProof="0" dirty="0">
                <a:solidFill>
                  <a:schemeClr val="tx2"/>
                </a:solidFill>
                <a:latin typeface="Univers" panose="020B0503020202020204" pitchFamily="34" charset="0"/>
              </a:rPr>
              <a:t>THANK YOU</a:t>
            </a:r>
            <a:endParaRPr lang="en-GB" sz="4400" noProof="0" dirty="0">
              <a:solidFill>
                <a:schemeClr val="tx2"/>
              </a:solidFill>
              <a:latin typeface="Univers" panose="020B0503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BB125FE-4276-1A49-06A2-F44ED3D06B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763" t="18375" r="888" b="8150"/>
          <a:stretch>
            <a:fillRect/>
          </a:stretch>
        </p:blipFill>
        <p:spPr>
          <a:xfrm>
            <a:off x="440249" y="337941"/>
            <a:ext cx="2216578" cy="7990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2FD5D5-22D7-D25F-10AB-414E8AC6A38F}"/>
              </a:ext>
            </a:extLst>
          </p:cNvPr>
          <p:cNvSpPr txBox="1"/>
          <p:nvPr/>
        </p:nvSpPr>
        <p:spPr>
          <a:xfrm>
            <a:off x="181886" y="5998877"/>
            <a:ext cx="1182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E2841"/>
                </a:solidFill>
                <a:latin typeface="Univers" panose="020B0503020202020204" pitchFamily="34" charset="0"/>
              </a:rPr>
              <a:t>32nd International Input-Output Association Conference</a:t>
            </a:r>
          </a:p>
          <a:p>
            <a:pPr algn="ctr"/>
            <a:r>
              <a:rPr lang="en-US" sz="2000" b="1" noProof="0" dirty="0">
                <a:solidFill>
                  <a:srgbClr val="0E2841"/>
                </a:solidFill>
                <a:latin typeface="Univers" panose="020B0503020202020204" pitchFamily="34" charset="0"/>
              </a:rPr>
              <a:t>11th Jornadas de Análisis Input Output</a:t>
            </a:r>
            <a:endParaRPr lang="en-GB" sz="2800" b="1" noProof="0" dirty="0">
              <a:solidFill>
                <a:srgbClr val="0E284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D89C7CA7-008D-819D-6515-7ED9D4C160B7}"/>
              </a:ext>
            </a:extLst>
          </p:cNvPr>
          <p:cNvSpPr/>
          <p:nvPr/>
        </p:nvSpPr>
        <p:spPr>
          <a:xfrm>
            <a:off x="-3" y="0"/>
            <a:ext cx="12192001" cy="6858000"/>
          </a:xfrm>
          <a:prstGeom prst="rect">
            <a:avLst/>
          </a:prstGeom>
          <a:solidFill>
            <a:srgbClr val="83CBEB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9DA98D-C47C-13D5-48C4-E8C9714E06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solidFill>
            <a:schemeClr val="bg1"/>
          </a:solidFill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2DBB61-0985-50CA-936B-03DF25149D9B}"/>
              </a:ext>
            </a:extLst>
          </p:cNvPr>
          <p:cNvSpPr txBox="1"/>
          <p:nvPr/>
        </p:nvSpPr>
        <p:spPr>
          <a:xfrm>
            <a:off x="548640" y="356838"/>
            <a:ext cx="50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rgbClr val="343232"/>
                </a:solidFill>
                <a:latin typeface="Univers Condensed" panose="020B0506020202050204" pitchFamily="34" charset="0"/>
              </a:rPr>
              <a:t>Introduction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64B215-7D2F-D3F1-8116-7FF9660507E8}"/>
              </a:ext>
            </a:extLst>
          </p:cNvPr>
          <p:cNvSpPr txBox="1"/>
          <p:nvPr/>
        </p:nvSpPr>
        <p:spPr>
          <a:xfrm>
            <a:off x="754380" y="4461150"/>
            <a:ext cx="108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Univers Condensed" panose="020B0506020202050204" pitchFamily="34" charset="0"/>
              </a:rPr>
              <a:t>The objective is the reactivation of European primary industries, considering mining,  processing and recycling</a:t>
            </a:r>
            <a:endParaRPr lang="en-GB" sz="3200" b="1" noProof="0" dirty="0">
              <a:latin typeface="Univers Condensed" panose="020B050602020205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C373F5-6A64-AA16-B0F9-4E8473AB4093}"/>
              </a:ext>
            </a:extLst>
          </p:cNvPr>
          <p:cNvSpPr txBox="1"/>
          <p:nvPr/>
        </p:nvSpPr>
        <p:spPr>
          <a:xfrm>
            <a:off x="411478" y="1996618"/>
            <a:ext cx="117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>
                <a:latin typeface="Univers" panose="020B0503020202020204" pitchFamily="34" charset="0"/>
              </a:rPr>
              <a:t>Open Strategic Autonomy and European Economic Security Strategy </a:t>
            </a:r>
            <a:endParaRPr lang="en-GB" sz="2400" b="1" noProof="0" dirty="0">
              <a:latin typeface="Univers" panose="020B05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608A23-6CCA-ABEB-C0C3-AEF51751C8C7}"/>
              </a:ext>
            </a:extLst>
          </p:cNvPr>
          <p:cNvSpPr txBox="1"/>
          <p:nvPr/>
        </p:nvSpPr>
        <p:spPr>
          <a:xfrm>
            <a:off x="989351" y="2674099"/>
            <a:ext cx="1065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noProof="0" dirty="0">
                <a:solidFill>
                  <a:srgbClr val="E97132"/>
                </a:solidFill>
                <a:latin typeface="Univers" panose="020B0503020202020204" pitchFamily="34" charset="0"/>
              </a:rPr>
              <a:t>“AS OPEN AS POSSIBLE, AS AUTONOMOUS AS NECESSARY”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248DBE-E327-969F-5C2E-4E81405AE2FE}"/>
              </a:ext>
            </a:extLst>
          </p:cNvPr>
          <p:cNvSpPr txBox="1"/>
          <p:nvPr/>
        </p:nvSpPr>
        <p:spPr>
          <a:xfrm>
            <a:off x="754380" y="3328813"/>
            <a:ext cx="1046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>
                <a:latin typeface="Univers" panose="020B0503020202020204" pitchFamily="34" charset="0"/>
              </a:rPr>
              <a:t>As Europe currently relies on imports of critical inputs</a:t>
            </a:r>
            <a:endParaRPr lang="en-GB" sz="2400" b="1" noProof="0" dirty="0">
              <a:latin typeface="Univers" panose="020B0503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8EEC0B-1EE3-9B78-83D6-9D6CBBB57302}"/>
              </a:ext>
            </a:extLst>
          </p:cNvPr>
          <p:cNvSpPr txBox="1"/>
          <p:nvPr/>
        </p:nvSpPr>
        <p:spPr>
          <a:xfrm>
            <a:off x="3354402" y="3835307"/>
            <a:ext cx="589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noProof="0" dirty="0">
                <a:latin typeface="Univers Condensed" panose="020B0506020202050204" pitchFamily="34" charset="0"/>
              </a:rPr>
              <a:t>Critical Raw Material Act</a:t>
            </a:r>
          </a:p>
        </p:txBody>
      </p:sp>
      <p:sp>
        <p:nvSpPr>
          <p:cNvPr id="20" name="Flecha: curvada hacia la izquierda 19">
            <a:extLst>
              <a:ext uri="{FF2B5EF4-FFF2-40B4-BE49-F238E27FC236}">
                <a16:creationId xmlns:a16="http://schemas.microsoft.com/office/drawing/2014/main" id="{3840B221-C445-5D65-1FFD-FECC100C317F}"/>
              </a:ext>
            </a:extLst>
          </p:cNvPr>
          <p:cNvSpPr/>
          <p:nvPr/>
        </p:nvSpPr>
        <p:spPr>
          <a:xfrm>
            <a:off x="8865218" y="3573343"/>
            <a:ext cx="513098" cy="523220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8640" y="1228868"/>
            <a:ext cx="7568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Rethinking global trade of critical materials</a:t>
            </a:r>
            <a:endParaRPr lang="es-ES" sz="2800" b="1" dirty="0">
              <a:latin typeface="Univers" panose="020B0503020202020204" pitchFamily="34" charset="0"/>
            </a:endParaRPr>
          </a:p>
        </p:txBody>
      </p:sp>
      <p:pic>
        <p:nvPicPr>
          <p:cNvPr id="2050" name="Picture 2" descr="Icono de Minería Icongeek26 Linear Colour | Freepi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88" y="52971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ducción - Iconos gratis de industri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93" y="52971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631" y="5354809"/>
            <a:ext cx="1112898" cy="11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6" grpId="0"/>
      <p:bldP spid="10" grpId="0"/>
      <p:bldP spid="14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B940F-CA57-0859-DFBC-2E36B5BED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D89C7CA7-008D-819D-6515-7ED9D4C160B7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83CBEB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E9DA98D-C47C-13D5-48C4-E8C9714E06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solidFill>
            <a:schemeClr val="bg1"/>
          </a:solidFill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4" name="Rectángulo 43"/>
          <p:cNvSpPr/>
          <p:nvPr/>
        </p:nvSpPr>
        <p:spPr>
          <a:xfrm>
            <a:off x="398472" y="445471"/>
            <a:ext cx="7010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and cost of mining reactivation</a:t>
            </a:r>
            <a:endParaRPr lang="es-ES" sz="2800" b="1" dirty="0">
              <a:latin typeface="Univers" panose="020B0503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48CBEC3-F6B8-ACBF-6D4E-A4266BE55F73}"/>
              </a:ext>
            </a:extLst>
          </p:cNvPr>
          <p:cNvSpPr/>
          <p:nvPr/>
        </p:nvSpPr>
        <p:spPr>
          <a:xfrm>
            <a:off x="398472" y="1033735"/>
            <a:ext cx="5421086" cy="137944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48CBEC3-F6B8-ACBF-6D4E-A4266BE55F73}"/>
              </a:ext>
            </a:extLst>
          </p:cNvPr>
          <p:cNvSpPr/>
          <p:nvPr/>
        </p:nvSpPr>
        <p:spPr>
          <a:xfrm>
            <a:off x="6051707" y="1033735"/>
            <a:ext cx="5759348" cy="1379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A64B215-7D2F-D3F1-8116-7FF9660507E8}"/>
              </a:ext>
            </a:extLst>
          </p:cNvPr>
          <p:cNvSpPr txBox="1"/>
          <p:nvPr/>
        </p:nvSpPr>
        <p:spPr>
          <a:xfrm>
            <a:off x="1133051" y="1286904"/>
            <a:ext cx="474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nivers Condensed" panose="020B0506020202050204" pitchFamily="34" charset="0"/>
              </a:rPr>
              <a:t>Direct and indirect employment generation</a:t>
            </a:r>
            <a:endParaRPr lang="en-GB" sz="2800" b="1" noProof="0" dirty="0">
              <a:latin typeface="Univers Condensed" panose="020B0506020202050204" pitchFamily="34" charset="0"/>
            </a:endParaRPr>
          </a:p>
        </p:txBody>
      </p:sp>
      <p:pic>
        <p:nvPicPr>
          <p:cNvPr id="1026" name="Picture 2" descr="Maletín - Iconos gratis de negoci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2" y="1169572"/>
            <a:ext cx="495441" cy="4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9A64B215-7D2F-D3F1-8116-7FF9660507E8}"/>
              </a:ext>
            </a:extLst>
          </p:cNvPr>
          <p:cNvSpPr txBox="1"/>
          <p:nvPr/>
        </p:nvSpPr>
        <p:spPr>
          <a:xfrm>
            <a:off x="1207901" y="1861489"/>
            <a:ext cx="474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nivers Condensed" panose="020B0506020202050204" pitchFamily="34" charset="0"/>
              </a:rPr>
              <a:t>Reduces global environmental impacts </a:t>
            </a:r>
            <a:endParaRPr lang="en-GB" sz="2800" b="1" noProof="0" dirty="0">
              <a:latin typeface="Univers Condensed" panose="020B0506020202050204" pitchFamily="34" charset="0"/>
            </a:endParaRPr>
          </a:p>
        </p:txBody>
      </p:sp>
      <p:pic>
        <p:nvPicPr>
          <p:cNvPr id="1028" name="Picture 4" descr="Contaminación - Iconos gratis de ecología y medio ambien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64" y="1787388"/>
            <a:ext cx="485602" cy="4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9A64B215-7D2F-D3F1-8116-7FF9660507E8}"/>
              </a:ext>
            </a:extLst>
          </p:cNvPr>
          <p:cNvSpPr txBox="1"/>
          <p:nvPr/>
        </p:nvSpPr>
        <p:spPr>
          <a:xfrm>
            <a:off x="6650525" y="1251864"/>
            <a:ext cx="525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nivers Condensed" panose="020B0506020202050204" pitchFamily="34" charset="0"/>
              </a:rPr>
              <a:t>Investments in promote mainly the mining sector</a:t>
            </a:r>
            <a:endParaRPr lang="en-GB" sz="2800" b="1" noProof="0" dirty="0">
              <a:latin typeface="Univers Condensed" panose="020B0506020202050204" pitchFamily="34" charset="0"/>
            </a:endParaRPr>
          </a:p>
        </p:txBody>
      </p:sp>
      <p:pic>
        <p:nvPicPr>
          <p:cNvPr id="1031" name="Picture 7" descr="Icono de Inversión Generic color lineal-color | Freepi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65" y="1153107"/>
            <a:ext cx="538642" cy="5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9A64B215-7D2F-D3F1-8116-7FF9660507E8}"/>
              </a:ext>
            </a:extLst>
          </p:cNvPr>
          <p:cNvSpPr txBox="1"/>
          <p:nvPr/>
        </p:nvSpPr>
        <p:spPr>
          <a:xfrm>
            <a:off x="6632404" y="1793089"/>
            <a:ext cx="525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nivers Condensed" panose="020B0506020202050204" pitchFamily="34" charset="0"/>
              </a:rPr>
              <a:t>Environmental negative effects at local level</a:t>
            </a:r>
            <a:endParaRPr lang="en-GB" sz="2800" b="1" noProof="0" dirty="0">
              <a:latin typeface="Univers Condensed" panose="020B0506020202050204" pitchFamily="34" charset="0"/>
            </a:endParaRPr>
          </a:p>
        </p:txBody>
      </p:sp>
      <p:pic>
        <p:nvPicPr>
          <p:cNvPr id="1033" name="Picture 9" descr="Medio ambiente - Iconos gratis de naturalez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1765480"/>
            <a:ext cx="475821" cy="4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9A64B215-7D2F-D3F1-8116-7FF9660507E8}"/>
              </a:ext>
            </a:extLst>
          </p:cNvPr>
          <p:cNvSpPr txBox="1"/>
          <p:nvPr/>
        </p:nvSpPr>
        <p:spPr>
          <a:xfrm>
            <a:off x="398472" y="2626010"/>
            <a:ext cx="1130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nivers" panose="020B0503020202020204" pitchFamily="34" charset="0"/>
              </a:rPr>
              <a:t>These impacts (either positive or negative) will not be geographically neutral across the EU</a:t>
            </a:r>
            <a:endParaRPr lang="en-GB" sz="3200" b="1" noProof="0" dirty="0">
              <a:latin typeface="Univers" panose="020B0503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98472" y="3158714"/>
            <a:ext cx="405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case of aluminium</a:t>
            </a:r>
            <a:endParaRPr lang="es-ES" sz="2800" b="1" dirty="0">
              <a:latin typeface="Univers" panose="020B0503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284" y="3615708"/>
            <a:ext cx="1580743" cy="1580743"/>
          </a:xfrm>
          <a:prstGeom prst="rect">
            <a:avLst/>
          </a:prstGeom>
        </p:spPr>
      </p:pic>
      <p:pic>
        <p:nvPicPr>
          <p:cNvPr id="1035" name="Picture 11" descr="Icono de Transporte Generic Outline Color | Freepik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03" y="3694630"/>
            <a:ext cx="1365156" cy="13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atas - Iconos gratis de comida y restaurant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44" y="3906014"/>
            <a:ext cx="1125719" cy="11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olar viento poder icono en vector. ilustración 24246363 Vector en Vecteezy"/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63" y="3446918"/>
            <a:ext cx="1860580" cy="18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Objetivo - Iconos gratis de armas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627" y="5076318"/>
            <a:ext cx="1212079" cy="12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831322" y="5164327"/>
            <a:ext cx="9765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simulate the environmental, social, and spatial effects of a substantial reactivation of the mining of aluminium sector, and the activities of its value-chain</a:t>
            </a:r>
            <a:endParaRPr lang="es-ES" sz="24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0FE4B-BCFE-B1EF-B7FB-A238E6B0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7C75094D-1612-5A21-4871-8FFE8EA7D744}"/>
              </a:ext>
            </a:extLst>
          </p:cNvPr>
          <p:cNvSpPr/>
          <p:nvPr/>
        </p:nvSpPr>
        <p:spPr>
          <a:xfrm>
            <a:off x="6947714" y="1841074"/>
            <a:ext cx="291782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D7B326-76A6-6E92-5808-02F58E1F62C6}"/>
              </a:ext>
            </a:extLst>
          </p:cNvPr>
          <p:cNvSpPr/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noFill/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A3A18B-61B0-A127-42CE-D1973F71832E}"/>
              </a:ext>
            </a:extLst>
          </p:cNvPr>
          <p:cNvSpPr txBox="1"/>
          <p:nvPr/>
        </p:nvSpPr>
        <p:spPr>
          <a:xfrm>
            <a:off x="548640" y="366670"/>
            <a:ext cx="50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rgbClr val="343232"/>
                </a:solidFill>
                <a:latin typeface="Univers Condensed" panose="020B0506020202050204" pitchFamily="34" charset="0"/>
              </a:rPr>
              <a:t>Methods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04FD2BB-BAA6-C323-EE7B-2F2CB623109B}"/>
              </a:ext>
            </a:extLst>
          </p:cNvPr>
          <p:cNvSpPr/>
          <p:nvPr/>
        </p:nvSpPr>
        <p:spPr>
          <a:xfrm>
            <a:off x="5959499" y="1841074"/>
            <a:ext cx="291782" cy="3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15E1F11-F1E2-8C4C-7A88-78E497AA3C26}"/>
              </a:ext>
            </a:extLst>
          </p:cNvPr>
          <p:cNvCxnSpPr>
            <a:cxnSpLocks/>
          </p:cNvCxnSpPr>
          <p:nvPr/>
        </p:nvCxnSpPr>
        <p:spPr>
          <a:xfrm>
            <a:off x="7377844" y="2049681"/>
            <a:ext cx="445911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BE08F233-B6F1-6EAC-2BA4-7C88D613077C}"/>
              </a:ext>
            </a:extLst>
          </p:cNvPr>
          <p:cNvGrpSpPr/>
          <p:nvPr/>
        </p:nvGrpSpPr>
        <p:grpSpPr>
          <a:xfrm>
            <a:off x="6092826" y="2272479"/>
            <a:ext cx="3822659" cy="785348"/>
            <a:chOff x="6092826" y="2272479"/>
            <a:chExt cx="3822659" cy="785348"/>
          </a:xfrm>
        </p:grpSpPr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E8AFE133-FA9B-2B70-58C5-1587C48DBCE0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26" y="2545933"/>
              <a:ext cx="663608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AF1084B4-7B4C-E5D0-E05F-6A896D5AEE63}"/>
                </a:ext>
              </a:extLst>
            </p:cNvPr>
            <p:cNvCxnSpPr/>
            <p:nvPr/>
          </p:nvCxnSpPr>
          <p:spPr>
            <a:xfrm>
              <a:off x="6105390" y="2272479"/>
              <a:ext cx="0" cy="27140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5A334AE8-4895-344E-0BA4-CCA3A18C54D0}"/>
                </a:ext>
              </a:extLst>
            </p:cNvPr>
            <p:cNvSpPr txBox="1"/>
            <p:nvPr/>
          </p:nvSpPr>
          <p:spPr>
            <a:xfrm>
              <a:off x="6682579" y="2338635"/>
              <a:ext cx="323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noProof="0" dirty="0">
                  <a:latin typeface="Univers Condensed" panose="020B0506020202050204" pitchFamily="34" charset="0"/>
                </a:rPr>
                <a:t>Technical coefficients matrix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384F57F1-343C-16D7-C36C-9CFA0E5F2DB0}"/>
                    </a:ext>
                  </a:extLst>
                </p:cNvPr>
                <p:cNvSpPr txBox="1"/>
                <p:nvPr/>
              </p:nvSpPr>
              <p:spPr>
                <a:xfrm>
                  <a:off x="7459592" y="2650728"/>
                  <a:ext cx="1425777" cy="407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2000" b="1" i="0" noProof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GB" sz="2000" b="1" i="0" noProof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1" i="0" noProof="0" smtClean="0"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en-GB" sz="2000" b="1" i="0" noProof="0" smtClean="0">
                            <a:latin typeface="Cambria Math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b="1" i="0" noProof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GB" sz="2000" b="1" i="0" noProof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1" i="0" noProof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000" b="1" noProof="0" dirty="0"/>
                </a:p>
              </p:txBody>
            </p:sp>
          </mc:Choice>
          <mc:Fallback xmlns=""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384F57F1-343C-16D7-C36C-9CFA0E5F2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9592" y="2650728"/>
                  <a:ext cx="1425777" cy="407099"/>
                </a:xfrm>
                <a:prstGeom prst="rect">
                  <a:avLst/>
                </a:prstGeom>
                <a:blipFill>
                  <a:blip r:embed="rId2"/>
                  <a:stretch>
                    <a:fillRect t="-5970" r="-29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5A218A7-F729-2661-967E-D38623F8F02D}"/>
              </a:ext>
            </a:extLst>
          </p:cNvPr>
          <p:cNvGrpSpPr/>
          <p:nvPr/>
        </p:nvGrpSpPr>
        <p:grpSpPr>
          <a:xfrm>
            <a:off x="5353846" y="2647293"/>
            <a:ext cx="1402585" cy="220367"/>
            <a:chOff x="8355160" y="3114381"/>
            <a:chExt cx="396000" cy="145941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ED921F9A-FE60-01D5-6941-37088D38764C}"/>
                </a:ext>
              </a:extLst>
            </p:cNvPr>
            <p:cNvCxnSpPr>
              <a:cxnSpLocks/>
            </p:cNvCxnSpPr>
            <p:nvPr/>
          </p:nvCxnSpPr>
          <p:spPr>
            <a:xfrm>
              <a:off x="8359279" y="3114381"/>
              <a:ext cx="0" cy="14182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3E75A94C-3580-DE91-9177-9D5A1123297C}"/>
                </a:ext>
              </a:extLst>
            </p:cNvPr>
            <p:cNvCxnSpPr>
              <a:cxnSpLocks/>
            </p:cNvCxnSpPr>
            <p:nvPr/>
          </p:nvCxnSpPr>
          <p:spPr>
            <a:xfrm>
              <a:off x="8749410" y="3118500"/>
              <a:ext cx="0" cy="14182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F295A332-FDBC-EEED-0B3C-E0E715D65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55160" y="3252084"/>
              <a:ext cx="396000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3D16326D-0107-9FC2-F466-ED77D57F75C6}"/>
              </a:ext>
            </a:extLst>
          </p:cNvPr>
          <p:cNvCxnSpPr>
            <a:cxnSpLocks/>
          </p:cNvCxnSpPr>
          <p:nvPr/>
        </p:nvCxnSpPr>
        <p:spPr>
          <a:xfrm>
            <a:off x="6092826" y="2861187"/>
            <a:ext cx="0" cy="19363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16B765C-6754-9A4E-49D7-A6C6925ABB8E}"/>
              </a:ext>
            </a:extLst>
          </p:cNvPr>
          <p:cNvSpPr txBox="1"/>
          <p:nvPr/>
        </p:nvSpPr>
        <p:spPr>
          <a:xfrm>
            <a:off x="4799881" y="3059668"/>
            <a:ext cx="2742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latin typeface="Univers Condensed" panose="020B0506020202050204" pitchFamily="34" charset="0"/>
              </a:rPr>
              <a:t>Leontief inverse matrix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EEA3B73-365C-3053-E8FD-892B4AD1F5E2}"/>
              </a:ext>
            </a:extLst>
          </p:cNvPr>
          <p:cNvSpPr txBox="1"/>
          <p:nvPr/>
        </p:nvSpPr>
        <p:spPr>
          <a:xfrm>
            <a:off x="7654540" y="1822992"/>
            <a:ext cx="28734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latin typeface="Univers Condensed" panose="020B0506020202050204" pitchFamily="34" charset="0"/>
              </a:rPr>
              <a:t>Final demand matrix 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2E310E59-69AC-7F0E-A4CF-A0D1C70FB596}"/>
              </a:ext>
            </a:extLst>
          </p:cNvPr>
          <p:cNvSpPr/>
          <p:nvPr/>
        </p:nvSpPr>
        <p:spPr>
          <a:xfrm>
            <a:off x="4790665" y="1841074"/>
            <a:ext cx="288000" cy="396000"/>
          </a:xfrm>
          <a:prstGeom prst="roundRect">
            <a:avLst/>
          </a:prstGeom>
          <a:solidFill>
            <a:srgbClr val="FAE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69C77244-E055-CDBE-850A-11AC268F499C}"/>
                  </a:ext>
                </a:extLst>
              </p:cNvPr>
              <p:cNvSpPr txBox="1"/>
              <p:nvPr/>
            </p:nvSpPr>
            <p:spPr>
              <a:xfrm>
                <a:off x="3935715" y="1759216"/>
                <a:ext cx="3592979" cy="547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GB" sz="2800" b="1" i="0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noProof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acc>
                      <m:r>
                        <a:rPr lang="en-GB" sz="2800" b="1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GB" sz="2800" b="1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GB" sz="2800" b="1" i="0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0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e>
                        <m:sup>
                          <m:r>
                            <a:rPr lang="en-GB" sz="2800" b="1" i="0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800" b="1" i="0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acc>
                        <m:accPr>
                          <m:chr m:val="̂"/>
                          <m:ctrlPr>
                            <a:rPr lang="en-GB" sz="2800" b="1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noProof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acc>
                    </m:oMath>
                  </m:oMathPara>
                </a14:m>
                <a:endParaRPr lang="en-GB" sz="2800" b="1" noProof="0" dirty="0">
                  <a:solidFill>
                    <a:schemeClr val="tx1"/>
                  </a:solidFill>
                  <a:latin typeface="Univers Condensed" panose="020B0506020202050204" pitchFamily="34" charset="0"/>
                </a:endParaRPr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69C77244-E055-CDBE-850A-11AC268F4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15" y="1759216"/>
                <a:ext cx="3592979" cy="547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uadroTexto 55">
            <a:extLst>
              <a:ext uri="{FF2B5EF4-FFF2-40B4-BE49-F238E27FC236}">
                <a16:creationId xmlns:a16="http://schemas.microsoft.com/office/drawing/2014/main" id="{51FFBD34-03E0-39AB-E345-1DE9FC34F78A}"/>
              </a:ext>
            </a:extLst>
          </p:cNvPr>
          <p:cNvSpPr txBox="1"/>
          <p:nvPr/>
        </p:nvSpPr>
        <p:spPr>
          <a:xfrm>
            <a:off x="408541" y="1102726"/>
            <a:ext cx="1157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>
                <a:latin typeface="Univers" panose="020B0503020202020204" pitchFamily="34" charset="0"/>
              </a:rPr>
              <a:t>To calculate the different impacts: </a:t>
            </a:r>
            <a:r>
              <a:rPr lang="en-GB" sz="2400" b="1" noProof="0" dirty="0">
                <a:solidFill>
                  <a:schemeClr val="accent2">
                    <a:lumMod val="75000"/>
                  </a:schemeClr>
                </a:solidFill>
                <a:latin typeface="Univers" panose="020B0503020202020204" pitchFamily="34" charset="0"/>
              </a:rPr>
              <a:t>Multiregional Input-Output Model</a:t>
            </a: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EBE31CB9-78A6-434E-5FC4-F70755EFC40B}"/>
              </a:ext>
            </a:extLst>
          </p:cNvPr>
          <p:cNvCxnSpPr>
            <a:cxnSpLocks/>
          </p:cNvCxnSpPr>
          <p:nvPr/>
        </p:nvCxnSpPr>
        <p:spPr>
          <a:xfrm flipH="1">
            <a:off x="4477404" y="2613831"/>
            <a:ext cx="437597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24EE345A-F7E9-0A63-C338-8EE289219C04}"/>
              </a:ext>
            </a:extLst>
          </p:cNvPr>
          <p:cNvCxnSpPr>
            <a:cxnSpLocks/>
          </p:cNvCxnSpPr>
          <p:nvPr/>
        </p:nvCxnSpPr>
        <p:spPr>
          <a:xfrm>
            <a:off x="4905169" y="2338635"/>
            <a:ext cx="0" cy="27140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C068807-3947-DB5F-CE50-EA4DA914D38A}"/>
              </a:ext>
            </a:extLst>
          </p:cNvPr>
          <p:cNvSpPr txBox="1"/>
          <p:nvPr/>
        </p:nvSpPr>
        <p:spPr>
          <a:xfrm>
            <a:off x="1640830" y="2324127"/>
            <a:ext cx="28478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latin typeface="Univers Condensed" panose="020B0506020202050204" pitchFamily="34" charset="0"/>
              </a:rPr>
              <a:t>Environmental, economic, or social factor requirements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1B626C7-88F1-0568-F413-AC9F02A2EB61}"/>
              </a:ext>
            </a:extLst>
          </p:cNvPr>
          <p:cNvGrpSpPr/>
          <p:nvPr/>
        </p:nvGrpSpPr>
        <p:grpSpPr>
          <a:xfrm>
            <a:off x="523924" y="3639915"/>
            <a:ext cx="11062428" cy="573760"/>
            <a:chOff x="523924" y="3639915"/>
            <a:chExt cx="11062428" cy="573760"/>
          </a:xfrm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6B615A8D-C349-3D50-5A90-6C87390FEE1C}"/>
                </a:ext>
              </a:extLst>
            </p:cNvPr>
            <p:cNvSpPr/>
            <p:nvPr/>
          </p:nvSpPr>
          <p:spPr>
            <a:xfrm>
              <a:off x="523924" y="3639915"/>
              <a:ext cx="11062428" cy="573760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1711813-D9BC-BFAB-31AF-670D20B420B3}"/>
                </a:ext>
              </a:extLst>
            </p:cNvPr>
            <p:cNvSpPr txBox="1"/>
            <p:nvPr/>
          </p:nvSpPr>
          <p:spPr>
            <a:xfrm>
              <a:off x="683030" y="3730194"/>
              <a:ext cx="10819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noProof="0" dirty="0">
                  <a:latin typeface="Univers" panose="020B0503020202020204" pitchFamily="34" charset="0"/>
                </a:rPr>
                <a:t>Environmental impacts: </a:t>
              </a:r>
              <a:r>
                <a:rPr lang="en-GB" sz="2000" noProof="0" dirty="0">
                  <a:solidFill>
                    <a:schemeClr val="accent1"/>
                  </a:solidFill>
                  <a:latin typeface="Univers" panose="020B0503020202020204" pitchFamily="34" charset="0"/>
                </a:rPr>
                <a:t>C</a:t>
              </a:r>
              <a:r>
                <a:rPr lang="en-GB" sz="2000" noProof="0" dirty="0">
                  <a:solidFill>
                    <a:schemeClr val="accent1"/>
                  </a:solidFill>
                  <a:latin typeface="Univers" panose="020B0503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O</a:t>
              </a:r>
              <a:r>
                <a:rPr lang="en-GB" sz="2000" baseline="-25000" noProof="0" dirty="0">
                  <a:solidFill>
                    <a:schemeClr val="accent1"/>
                  </a:solidFill>
                  <a:latin typeface="Univers" panose="020B0503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2</a:t>
              </a:r>
              <a:r>
                <a:rPr lang="en-GB" sz="2000" noProof="0" dirty="0">
                  <a:solidFill>
                    <a:schemeClr val="accent1"/>
                  </a:solidFill>
                  <a:latin typeface="Univers" panose="020B0503020202020204" pitchFamily="34" charset="0"/>
                </a:rPr>
                <a:t> emissions</a:t>
              </a:r>
              <a:endParaRPr lang="en-GB" sz="2000" b="1" noProof="0" dirty="0">
                <a:latin typeface="Univers" panose="020B05030202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FC9EC13-EB24-CD66-12E8-E91DF6D7F704}"/>
              </a:ext>
            </a:extLst>
          </p:cNvPr>
          <p:cNvGrpSpPr/>
          <p:nvPr/>
        </p:nvGrpSpPr>
        <p:grpSpPr>
          <a:xfrm>
            <a:off x="526681" y="4339850"/>
            <a:ext cx="11062428" cy="573760"/>
            <a:chOff x="526681" y="4339850"/>
            <a:chExt cx="11062428" cy="573760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F3857E02-AEBD-9929-98CD-6599661E7360}"/>
                </a:ext>
              </a:extLst>
            </p:cNvPr>
            <p:cNvSpPr/>
            <p:nvPr/>
          </p:nvSpPr>
          <p:spPr>
            <a:xfrm>
              <a:off x="526681" y="4339850"/>
              <a:ext cx="11062428" cy="573760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AD427B19-FA95-F1CC-F1C5-E93AC87750B6}"/>
                </a:ext>
              </a:extLst>
            </p:cNvPr>
            <p:cNvSpPr txBox="1"/>
            <p:nvPr/>
          </p:nvSpPr>
          <p:spPr>
            <a:xfrm>
              <a:off x="727309" y="4422095"/>
              <a:ext cx="10464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noProof="0" dirty="0">
                  <a:latin typeface="Univers" panose="020B0503020202020204" pitchFamily="34" charset="0"/>
                </a:rPr>
                <a:t>Employment impacts: direct and indirect </a:t>
              </a:r>
              <a:r>
                <a:rPr lang="en-GB" sz="2000" noProof="0" dirty="0">
                  <a:solidFill>
                    <a:schemeClr val="accent1"/>
                  </a:solidFill>
                  <a:latin typeface="Univers" panose="020B0503020202020204" pitchFamily="34" charset="0"/>
                </a:rPr>
                <a:t>employment </a:t>
              </a:r>
              <a:r>
                <a:rPr lang="en-GB" sz="2000" noProof="0" dirty="0">
                  <a:latin typeface="Univers" panose="020B0503020202020204" pitchFamily="34" charset="0"/>
                </a:rPr>
                <a:t>generation 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E0768903-C800-1A8F-F9B1-4AF84A905728}"/>
              </a:ext>
            </a:extLst>
          </p:cNvPr>
          <p:cNvGrpSpPr/>
          <p:nvPr/>
        </p:nvGrpSpPr>
        <p:grpSpPr>
          <a:xfrm>
            <a:off x="523924" y="5030629"/>
            <a:ext cx="11062428" cy="573760"/>
            <a:chOff x="523924" y="5030629"/>
            <a:chExt cx="11062428" cy="573760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CD349F8D-A775-B8BD-DA6B-7BDBAD1C91D0}"/>
                </a:ext>
              </a:extLst>
            </p:cNvPr>
            <p:cNvSpPr/>
            <p:nvPr/>
          </p:nvSpPr>
          <p:spPr>
            <a:xfrm>
              <a:off x="523924" y="5030629"/>
              <a:ext cx="11062428" cy="573760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13ED2D99-FF68-EFF1-D0E6-890909E74FA5}"/>
                </a:ext>
              </a:extLst>
            </p:cNvPr>
            <p:cNvSpPr txBox="1"/>
            <p:nvPr/>
          </p:nvSpPr>
          <p:spPr>
            <a:xfrm>
              <a:off x="1094625" y="5117454"/>
              <a:ext cx="9921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noProof="0" dirty="0">
                  <a:latin typeface="Univers" panose="020B0503020202020204" pitchFamily="34" charset="0"/>
                </a:rPr>
                <a:t>Economic impacts: direct and indirect </a:t>
              </a:r>
              <a:r>
                <a:rPr lang="en-GB" sz="2000" noProof="0" dirty="0">
                  <a:solidFill>
                    <a:schemeClr val="accent1"/>
                  </a:solidFill>
                  <a:latin typeface="Univers" panose="020B0503020202020204" pitchFamily="34" charset="0"/>
                </a:rPr>
                <a:t>value-added</a:t>
              </a:r>
              <a:r>
                <a:rPr lang="en-GB" sz="2000" noProof="0" dirty="0">
                  <a:latin typeface="Univers" panose="020B0503020202020204" pitchFamily="34" charset="0"/>
                </a:rPr>
                <a:t> generation </a:t>
              </a:r>
            </a:p>
          </p:txBody>
        </p:sp>
      </p:grpSp>
      <p:sp>
        <p:nvSpPr>
          <p:cNvPr id="81" name="CuadroTexto 80">
            <a:extLst>
              <a:ext uri="{FF2B5EF4-FFF2-40B4-BE49-F238E27FC236}">
                <a16:creationId xmlns:a16="http://schemas.microsoft.com/office/drawing/2014/main" id="{AD320C9F-655A-CED0-59F2-16722F659C72}"/>
              </a:ext>
            </a:extLst>
          </p:cNvPr>
          <p:cNvSpPr txBox="1"/>
          <p:nvPr/>
        </p:nvSpPr>
        <p:spPr>
          <a:xfrm>
            <a:off x="518257" y="5826605"/>
            <a:ext cx="1106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latin typeface="Univers" panose="020B0503020202020204" pitchFamily="34" charset="0"/>
              </a:rPr>
              <a:t>Using the original data from EXIOBASE, we calculate the initial situation to compare with the increase in demand scenarios</a:t>
            </a:r>
          </a:p>
        </p:txBody>
      </p:sp>
      <p:pic>
        <p:nvPicPr>
          <p:cNvPr id="36" name="Picture 4" descr="Contaminación - Iconos gratis de ecología y medio ambient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60" y="3683994"/>
            <a:ext cx="485602" cy="4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Maletín - Iconos gratis de negoci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09" y="4379472"/>
            <a:ext cx="495441" cy="4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gno del euro - Iconos gratis de negocio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63" y="5062407"/>
            <a:ext cx="485298" cy="4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71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D462-2B39-A712-D340-345EC384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B45038E-5E08-F307-6978-FF7F61EDA0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noFill/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50FA283-8747-97BD-76FA-C99F22051384}"/>
              </a:ext>
            </a:extLst>
          </p:cNvPr>
          <p:cNvSpPr txBox="1"/>
          <p:nvPr/>
        </p:nvSpPr>
        <p:spPr>
          <a:xfrm>
            <a:off x="370492" y="445418"/>
            <a:ext cx="1157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2">
                    <a:lumMod val="75000"/>
                  </a:schemeClr>
                </a:solidFill>
                <a:latin typeface="Univers" panose="020B0503020202020204" pitchFamily="34" charset="0"/>
              </a:rPr>
              <a:t>Production footprint</a:t>
            </a:r>
            <a:endParaRPr lang="en-GB" sz="2400" b="1" noProof="0" dirty="0">
              <a:latin typeface="Univers" panose="020B0503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FCA103-9C54-C348-4F3D-33203FBC6E10}"/>
              </a:ext>
            </a:extLst>
          </p:cNvPr>
          <p:cNvSpPr txBox="1"/>
          <p:nvPr/>
        </p:nvSpPr>
        <p:spPr>
          <a:xfrm>
            <a:off x="322644" y="2805165"/>
            <a:ext cx="27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2">
                    <a:lumMod val="75000"/>
                  </a:schemeClr>
                </a:solidFill>
                <a:latin typeface="Univers" panose="020B0503020202020204" pitchFamily="34" charset="0"/>
              </a:rPr>
              <a:t>Scenario setting: </a:t>
            </a:r>
            <a:endParaRPr lang="en-GB" sz="2400" b="1" noProof="0" dirty="0">
              <a:latin typeface="Univers" panose="020B0503020202020204" pitchFamily="34" charset="0"/>
            </a:endParaRPr>
          </a:p>
        </p:txBody>
      </p:sp>
      <p:sp>
        <p:nvSpPr>
          <p:cNvPr id="59" name="AutoShape 20" descr="Bandera de Europa - Wikipedia, la enciclopedia libre">
            <a:extLst>
              <a:ext uri="{FF2B5EF4-FFF2-40B4-BE49-F238E27FC236}">
                <a16:creationId xmlns:a16="http://schemas.microsoft.com/office/drawing/2014/main" id="{54DC2AE5-25FE-B430-5032-88BE0D6BF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9775" y="43498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E13688A-A59D-EA46-A23B-4981EBB3EA2A}"/>
                  </a:ext>
                </a:extLst>
              </p:cNvPr>
              <p:cNvSpPr txBox="1"/>
              <p:nvPr/>
            </p:nvSpPr>
            <p:spPr>
              <a:xfrm>
                <a:off x="44746" y="1164224"/>
                <a:ext cx="12107129" cy="153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00" b="1" i="1" noProof="0" smtClean="0">
                          <a:latin typeface="Cambria Math" panose="02040503050406030204" pitchFamily="18" charset="0"/>
                        </a:rPr>
                        <m:t>𝑷𝑭</m:t>
                      </m:r>
                      <m:r>
                        <a:rPr lang="en-GB" sz="1900" b="0" i="0" noProof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9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9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900" b="0" i="0" noProof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19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9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9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9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GB" sz="1900" b="0" i="0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9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9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1900" b="0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900" b="1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𝑨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900" b="0" i="0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11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1900" b="0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900" b="1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𝑨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900" b="0" i="0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11</m:t>
                                                  </m:r>
                                                </m:sup>
                                              </m:sSubSup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p>
                                              </m:sSubSup>
                                            </m:e>
                                          </m:mr>
                                          <m:m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p>
                                              </m:sSubSup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1900" b="0" i="0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1900" b="0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900" b="1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𝑨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900" b="0" i="0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1900" b="0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1900" b="1" i="1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𝑨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1900" b="0" i="0" noProof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p>
                                              </m:sSubSup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1900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p>
                                              </m:sSubSup>
                                            </m:e>
                                          </m:mr>
                                          <m:m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p>
                                              </m:sSubSup>
                                            </m:e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GB" sz="1900" b="0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900" b="1" i="1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900" b="0" i="0" noProof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22</m:t>
                                                  </m:r>
                                                </m:sup>
                                              </m:sSub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900" b="0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900" b="0" i="0" noProof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9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9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p>
                                      </m:sSubSup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p>
                                      </m:sSubSup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p>
                                      </m:sSubSup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p>
                                      </m:sSubSup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900" b="0" i="0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GB" sz="19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9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sz="1900" b="0" i="0" noProof="0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900" noProof="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E13688A-A59D-EA46-A23B-4981EBB3E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" y="1164224"/>
                <a:ext cx="12107129" cy="1537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1568CEFB-7A9B-51B6-954E-745786306461}"/>
              </a:ext>
            </a:extLst>
          </p:cNvPr>
          <p:cNvSpPr txBox="1"/>
          <p:nvPr/>
        </p:nvSpPr>
        <p:spPr>
          <a:xfrm>
            <a:off x="2522852" y="569843"/>
            <a:ext cx="9420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noProof="0" dirty="0"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GB" noProof="0" dirty="0"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egion 1: Europe  / Region 2: rest of the world</a:t>
            </a:r>
          </a:p>
          <a:p>
            <a:pPr algn="r"/>
            <a:r>
              <a:rPr lang="en-GB" noProof="0" dirty="0"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GB" noProof="0" dirty="0"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ector 1: aluminium-related industries / Sector 2: non-aluminium-related industries</a:t>
            </a:r>
            <a:endParaRPr lang="en-GB" noProof="0" dirty="0">
              <a:latin typeface="Univers Condensed" panose="020B050602020205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CF4FABF-B26C-90CA-C77C-FBD58CA38931}"/>
              </a:ext>
            </a:extLst>
          </p:cNvPr>
          <p:cNvSpPr/>
          <p:nvPr/>
        </p:nvSpPr>
        <p:spPr>
          <a:xfrm>
            <a:off x="5126443" y="1312197"/>
            <a:ext cx="1121957" cy="325463"/>
          </a:xfrm>
          <a:prstGeom prst="roundRect">
            <a:avLst/>
          </a:prstGeom>
          <a:solidFill>
            <a:srgbClr val="E9713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5243F74-E5DC-7A6D-EA59-B788EDD3A8BC}"/>
              </a:ext>
            </a:extLst>
          </p:cNvPr>
          <p:cNvSpPr/>
          <p:nvPr/>
        </p:nvSpPr>
        <p:spPr>
          <a:xfrm>
            <a:off x="5126442" y="1968493"/>
            <a:ext cx="1121957" cy="325463"/>
          </a:xfrm>
          <a:prstGeom prst="roundRect">
            <a:avLst/>
          </a:prstGeom>
          <a:solidFill>
            <a:srgbClr val="E9713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F07F1C8-DEE1-52E1-BFBF-14FB2600587C}"/>
              </a:ext>
            </a:extLst>
          </p:cNvPr>
          <p:cNvSpPr/>
          <p:nvPr/>
        </p:nvSpPr>
        <p:spPr>
          <a:xfrm>
            <a:off x="8260553" y="1317424"/>
            <a:ext cx="1121957" cy="325463"/>
          </a:xfrm>
          <a:prstGeom prst="roundRect">
            <a:avLst/>
          </a:prstGeom>
          <a:solidFill>
            <a:srgbClr val="E9713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B277837-79DA-8DB8-A128-28B72DEB329F}"/>
              </a:ext>
            </a:extLst>
          </p:cNvPr>
          <p:cNvSpPr/>
          <p:nvPr/>
        </p:nvSpPr>
        <p:spPr>
          <a:xfrm>
            <a:off x="8260552" y="2009592"/>
            <a:ext cx="1121957" cy="325463"/>
          </a:xfrm>
          <a:prstGeom prst="roundRect">
            <a:avLst/>
          </a:prstGeom>
          <a:solidFill>
            <a:srgbClr val="E9713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28A8EE6-8EA2-FCE0-4AC5-A7AC65092D8E}"/>
              </a:ext>
            </a:extLst>
          </p:cNvPr>
          <p:cNvGrpSpPr/>
          <p:nvPr/>
        </p:nvGrpSpPr>
        <p:grpSpPr>
          <a:xfrm>
            <a:off x="377291" y="3429000"/>
            <a:ext cx="4951454" cy="1379448"/>
            <a:chOff x="377291" y="3429000"/>
            <a:chExt cx="4951454" cy="1379448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48CBEC3-F6B8-ACBF-6D4E-A4266BE55F73}"/>
                </a:ext>
              </a:extLst>
            </p:cNvPr>
            <p:cNvSpPr/>
            <p:nvPr/>
          </p:nvSpPr>
          <p:spPr>
            <a:xfrm>
              <a:off x="377292" y="3429000"/>
              <a:ext cx="4951453" cy="1379448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F3F1123-D796-B487-35CD-770FF78C9D5C}"/>
                </a:ext>
              </a:extLst>
            </p:cNvPr>
            <p:cNvSpPr txBox="1"/>
            <p:nvPr/>
          </p:nvSpPr>
          <p:spPr>
            <a:xfrm>
              <a:off x="377291" y="3474277"/>
              <a:ext cx="49514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noProof="0" dirty="0">
                  <a:latin typeface="Univers Condensed" panose="020B0506020202050204" pitchFamily="34" charset="0"/>
                </a:rPr>
                <a:t>Scenario 1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6D860D0-3967-B2D6-8A5F-E3B8AD27528A}"/>
                </a:ext>
              </a:extLst>
            </p:cNvPr>
            <p:cNvSpPr txBox="1"/>
            <p:nvPr/>
          </p:nvSpPr>
          <p:spPr>
            <a:xfrm>
              <a:off x="377291" y="3820060"/>
              <a:ext cx="49514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noProof="0" dirty="0">
                  <a:latin typeface="Univers Condensed" panose="020B0506020202050204" pitchFamily="34" charset="0"/>
                </a:rPr>
                <a:t>An increase of 4% annually in demand applied to 2 years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CF74BF1-CD38-C6F2-7752-A1E03CE4DB1D}"/>
                </a:ext>
              </a:extLst>
            </p:cNvPr>
            <p:cNvSpPr txBox="1"/>
            <p:nvPr/>
          </p:nvSpPr>
          <p:spPr>
            <a:xfrm>
              <a:off x="396828" y="4364773"/>
              <a:ext cx="49319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noProof="0" dirty="0">
                  <a:latin typeface="Univers Condensed" panose="020B0506020202050204" pitchFamily="34" charset="0"/>
                </a:rPr>
                <a:t>The imports’ structure is maintained 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76B5830-4042-AB5F-EA2E-B160D6E78700}"/>
              </a:ext>
            </a:extLst>
          </p:cNvPr>
          <p:cNvGrpSpPr/>
          <p:nvPr/>
        </p:nvGrpSpPr>
        <p:grpSpPr>
          <a:xfrm>
            <a:off x="247597" y="4847385"/>
            <a:ext cx="5081147" cy="1458096"/>
            <a:chOff x="247597" y="4847385"/>
            <a:chExt cx="5081147" cy="1458096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58875D5-EF6C-9A51-D841-7392CE91B1E7}"/>
                </a:ext>
              </a:extLst>
            </p:cNvPr>
            <p:cNvSpPr/>
            <p:nvPr/>
          </p:nvSpPr>
          <p:spPr>
            <a:xfrm>
              <a:off x="377291" y="4974544"/>
              <a:ext cx="4951453" cy="1330937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613EAD64-08CC-9E53-5D51-C18DB26E566E}"/>
                </a:ext>
              </a:extLst>
            </p:cNvPr>
            <p:cNvSpPr txBox="1"/>
            <p:nvPr/>
          </p:nvSpPr>
          <p:spPr>
            <a:xfrm>
              <a:off x="396828" y="5012177"/>
              <a:ext cx="49319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noProof="0" dirty="0">
                  <a:latin typeface="Univers Condensed" panose="020B0506020202050204" pitchFamily="34" charset="0"/>
                </a:rPr>
                <a:t>Scenario 2</a:t>
              </a:r>
            </a:p>
          </p:txBody>
        </p: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E97E5455-582A-CD6D-9483-46FE21D62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97" y="4847385"/>
              <a:ext cx="803040" cy="535360"/>
            </a:xfrm>
            <a:prstGeom prst="rect">
              <a:avLst/>
            </a:prstGeom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043F3B6F-D606-5B6A-5987-F292755DD6F2}"/>
                </a:ext>
              </a:extLst>
            </p:cNvPr>
            <p:cNvSpPr txBox="1"/>
            <p:nvPr/>
          </p:nvSpPr>
          <p:spPr>
            <a:xfrm>
              <a:off x="451118" y="5367083"/>
              <a:ext cx="480379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noProof="0" dirty="0">
                  <a:latin typeface="Univers Condensed" panose="020B0506020202050204" pitchFamily="34" charset="0"/>
                </a:rPr>
                <a:t>Same increase in physical terms, but modifying the imports’ structure</a:t>
              </a:r>
            </a:p>
            <a:p>
              <a:pPr algn="ctr"/>
              <a:r>
                <a:rPr lang="en-GB" noProof="0" dirty="0">
                  <a:latin typeface="Univers Condensed" panose="020B0506020202050204" pitchFamily="34" charset="0"/>
                </a:rPr>
                <a:t>Only European countries increase their production</a:t>
              </a:r>
            </a:p>
          </p:txBody>
        </p:sp>
      </p:grpSp>
      <p:sp>
        <p:nvSpPr>
          <p:cNvPr id="45" name="Flecha: cheurón 44">
            <a:extLst>
              <a:ext uri="{FF2B5EF4-FFF2-40B4-BE49-F238E27FC236}">
                <a16:creationId xmlns:a16="http://schemas.microsoft.com/office/drawing/2014/main" id="{FE85CD8D-F1DC-3F20-54FA-488B461A0697}"/>
              </a:ext>
            </a:extLst>
          </p:cNvPr>
          <p:cNvSpPr/>
          <p:nvPr/>
        </p:nvSpPr>
        <p:spPr>
          <a:xfrm rot="16200000">
            <a:off x="8923403" y="1323906"/>
            <a:ext cx="298723" cy="1624427"/>
          </a:xfrm>
          <a:prstGeom prst="chevron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6" name="Flecha: cheurón 45">
            <a:extLst>
              <a:ext uri="{FF2B5EF4-FFF2-40B4-BE49-F238E27FC236}">
                <a16:creationId xmlns:a16="http://schemas.microsoft.com/office/drawing/2014/main" id="{E6A6D773-0431-CECD-DF8A-AF8E4EA8B792}"/>
              </a:ext>
            </a:extLst>
          </p:cNvPr>
          <p:cNvSpPr/>
          <p:nvPr/>
        </p:nvSpPr>
        <p:spPr>
          <a:xfrm rot="16200000">
            <a:off x="8973568" y="722173"/>
            <a:ext cx="298723" cy="1524098"/>
          </a:xfrm>
          <a:prstGeom prst="chevron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7" name="Flecha: cheurón 46">
            <a:extLst>
              <a:ext uri="{FF2B5EF4-FFF2-40B4-BE49-F238E27FC236}">
                <a16:creationId xmlns:a16="http://schemas.microsoft.com/office/drawing/2014/main" id="{BF7ECCC3-6401-92F1-47C3-110DD7CFD893}"/>
              </a:ext>
            </a:extLst>
          </p:cNvPr>
          <p:cNvSpPr/>
          <p:nvPr/>
        </p:nvSpPr>
        <p:spPr>
          <a:xfrm rot="16200000">
            <a:off x="8973567" y="670855"/>
            <a:ext cx="298723" cy="1624427"/>
          </a:xfrm>
          <a:prstGeom prst="chevron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C0B8A-6EF9-4E11-4ECD-F9FF7241A669}"/>
              </a:ext>
            </a:extLst>
          </p:cNvPr>
          <p:cNvSpPr txBox="1"/>
          <p:nvPr/>
        </p:nvSpPr>
        <p:spPr>
          <a:xfrm>
            <a:off x="377291" y="76944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effectLst/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(Wilting &amp; in 't Veld, 2025)</a:t>
            </a:r>
            <a:endParaRPr lang="en-GB" sz="1200" noProof="0" dirty="0">
              <a:latin typeface="Univers" panose="020B05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3FEC4E-EE24-81FF-B9C3-AD2E591C7BB0}"/>
              </a:ext>
            </a:extLst>
          </p:cNvPr>
          <p:cNvSpPr txBox="1"/>
          <p:nvPr/>
        </p:nvSpPr>
        <p:spPr>
          <a:xfrm>
            <a:off x="5618866" y="45849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800" noProof="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ubstitution coefficients </a:t>
            </a:r>
            <a:endParaRPr lang="en-GB" noProof="0" dirty="0">
              <a:latin typeface="Univers" panose="020B0503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D80754-1D6E-5532-9BC1-0914FAA598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" t="-1" r="25057" b="-1"/>
          <a:stretch>
            <a:fillRect/>
          </a:stretch>
        </p:blipFill>
        <p:spPr>
          <a:xfrm>
            <a:off x="10846272" y="3678370"/>
            <a:ext cx="539579" cy="360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Picture 6" descr="Bandera de Austria - Wikipedia, la enciclopedia libre">
            <a:extLst>
              <a:ext uri="{FF2B5EF4-FFF2-40B4-BE49-F238E27FC236}">
                <a16:creationId xmlns:a16="http://schemas.microsoft.com/office/drawing/2014/main" id="{D89A6C0C-10A4-FFEE-F1A8-E6BAC2AC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80" y="3675567"/>
            <a:ext cx="539579" cy="3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andera de Croacia - Wikipedia, la enciclopedia libre">
            <a:extLst>
              <a:ext uri="{FF2B5EF4-FFF2-40B4-BE49-F238E27FC236}">
                <a16:creationId xmlns:a16="http://schemas.microsoft.com/office/drawing/2014/main" id="{6E61866F-C811-C854-47BE-D17AB9A49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3373"/>
          <a:stretch>
            <a:fillRect/>
          </a:stretch>
        </p:blipFill>
        <p:spPr bwMode="auto">
          <a:xfrm>
            <a:off x="6413399" y="3685658"/>
            <a:ext cx="550507" cy="3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andera de Rumania - Wikipedia, la enciclopedia libre">
            <a:extLst>
              <a:ext uri="{FF2B5EF4-FFF2-40B4-BE49-F238E27FC236}">
                <a16:creationId xmlns:a16="http://schemas.microsoft.com/office/drawing/2014/main" id="{8ACC0C0B-B5B1-C2A8-2654-02A82144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99" y="3675567"/>
            <a:ext cx="539579" cy="3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Bandera de España - Wikipedia, la enciclopedia libre">
            <a:extLst>
              <a:ext uri="{FF2B5EF4-FFF2-40B4-BE49-F238E27FC236}">
                <a16:creationId xmlns:a16="http://schemas.microsoft.com/office/drawing/2014/main" id="{4125DAEE-8EBF-3E43-D8B8-259DF2FC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105" y="3675567"/>
            <a:ext cx="540000" cy="3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Bandera de Portugal - Wikipedia, la enciclopedia libre">
            <a:extLst>
              <a:ext uri="{FF2B5EF4-FFF2-40B4-BE49-F238E27FC236}">
                <a16:creationId xmlns:a16="http://schemas.microsoft.com/office/drawing/2014/main" id="{BC02E866-85E6-05D5-C291-CBC0D810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56" y="3675567"/>
            <a:ext cx="540000" cy="3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6D8227E-D639-5ED6-CBE9-399D0BC63DD7}"/>
              </a:ext>
            </a:extLst>
          </p:cNvPr>
          <p:cNvSpPr txBox="1"/>
          <p:nvPr/>
        </p:nvSpPr>
        <p:spPr>
          <a:xfrm>
            <a:off x="5500296" y="29043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case of the </a:t>
            </a:r>
            <a:r>
              <a:rPr lang="en-GB" b="1" noProof="0" dirty="0">
                <a:solidFill>
                  <a:srgbClr val="92D050"/>
                </a:solidFill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mining sector, </a:t>
            </a:r>
            <a:r>
              <a:rPr lang="en-GB" noProof="0" dirty="0">
                <a:latin typeface="Univers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production is assigned to those countries with bauxite deposits: </a:t>
            </a:r>
            <a:endParaRPr lang="en-GB" noProof="0" dirty="0">
              <a:latin typeface="Univers" panose="020B0503020202020204" pitchFamily="34" charset="0"/>
            </a:endParaRPr>
          </a:p>
        </p:txBody>
      </p:sp>
      <p:sp>
        <p:nvSpPr>
          <p:cNvPr id="30" name="AutoShape 2" descr="Imagen de Bandera de Grecia - Wikipedia, la enciclopedia libre">
            <a:extLst>
              <a:ext uri="{FF2B5EF4-FFF2-40B4-BE49-F238E27FC236}">
                <a16:creationId xmlns:a16="http://schemas.microsoft.com/office/drawing/2014/main" id="{C4C1F887-3CFC-A2E5-7BC7-7FDB79BD0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D5F8A32-C3EC-DAF9-DEDB-FF0AACD759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4403" y="3681750"/>
            <a:ext cx="551724" cy="36781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44EDE9AE-A837-A500-F23A-417E33F50247}"/>
              </a:ext>
            </a:extLst>
          </p:cNvPr>
          <p:cNvSpPr txBox="1"/>
          <p:nvPr/>
        </p:nvSpPr>
        <p:spPr>
          <a:xfrm>
            <a:off x="5758069" y="4035029"/>
            <a:ext cx="2411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Countries with an import and export structure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47AC6A6-1D02-5474-9650-15A29E258DB4}"/>
              </a:ext>
            </a:extLst>
          </p:cNvPr>
          <p:cNvSpPr txBox="1"/>
          <p:nvPr/>
        </p:nvSpPr>
        <p:spPr>
          <a:xfrm>
            <a:off x="8409082" y="4031378"/>
            <a:ext cx="291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Countries with an estimated import and export structure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AF0AF3E-1791-C9CE-177A-9BC66C18662D}"/>
              </a:ext>
            </a:extLst>
          </p:cNvPr>
          <p:cNvSpPr txBox="1"/>
          <p:nvPr/>
        </p:nvSpPr>
        <p:spPr>
          <a:xfrm>
            <a:off x="5290563" y="5758372"/>
            <a:ext cx="17367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Import from a third country in monetary terms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sp>
        <p:nvSpPr>
          <p:cNvPr id="49" name="Signo de división 48">
            <a:extLst>
              <a:ext uri="{FF2B5EF4-FFF2-40B4-BE49-F238E27FC236}">
                <a16:creationId xmlns:a16="http://schemas.microsoft.com/office/drawing/2014/main" id="{7813D34B-D34C-321B-E944-581103FB5D79}"/>
              </a:ext>
            </a:extLst>
          </p:cNvPr>
          <p:cNvSpPr/>
          <p:nvPr/>
        </p:nvSpPr>
        <p:spPr>
          <a:xfrm>
            <a:off x="6643549" y="5214255"/>
            <a:ext cx="360000" cy="360000"/>
          </a:xfrm>
          <a:prstGeom prst="mathDivid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A8370FA-F792-74E4-207A-318CE11024FC}"/>
              </a:ext>
            </a:extLst>
          </p:cNvPr>
          <p:cNvSpPr txBox="1"/>
          <p:nvPr/>
        </p:nvSpPr>
        <p:spPr>
          <a:xfrm>
            <a:off x="6957970" y="5073833"/>
            <a:ext cx="8702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Unitary import price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sp>
        <p:nvSpPr>
          <p:cNvPr id="51" name="Es igual a 50">
            <a:extLst>
              <a:ext uri="{FF2B5EF4-FFF2-40B4-BE49-F238E27FC236}">
                <a16:creationId xmlns:a16="http://schemas.microsoft.com/office/drawing/2014/main" id="{FE23A96A-1DC0-16BF-B9B6-4FFFF3C5BF4F}"/>
              </a:ext>
            </a:extLst>
          </p:cNvPr>
          <p:cNvSpPr/>
          <p:nvPr/>
        </p:nvSpPr>
        <p:spPr>
          <a:xfrm>
            <a:off x="7765769" y="5223753"/>
            <a:ext cx="360000" cy="360000"/>
          </a:xfrm>
          <a:prstGeom prst="mathEqua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F17CC54-4534-D6B7-84A2-98E599832065}"/>
              </a:ext>
            </a:extLst>
          </p:cNvPr>
          <p:cNvSpPr txBox="1"/>
          <p:nvPr/>
        </p:nvSpPr>
        <p:spPr>
          <a:xfrm>
            <a:off x="7728524" y="5769038"/>
            <a:ext cx="18042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Import from a third country in physical terms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sp>
        <p:nvSpPr>
          <p:cNvPr id="58" name="Signo de multiplicación 57">
            <a:extLst>
              <a:ext uri="{FF2B5EF4-FFF2-40B4-BE49-F238E27FC236}">
                <a16:creationId xmlns:a16="http://schemas.microsoft.com/office/drawing/2014/main" id="{2FF0DC5F-0945-0E77-3362-F67D54C4A32D}"/>
              </a:ext>
            </a:extLst>
          </p:cNvPr>
          <p:cNvSpPr/>
          <p:nvPr/>
        </p:nvSpPr>
        <p:spPr>
          <a:xfrm>
            <a:off x="9034069" y="5214255"/>
            <a:ext cx="360000" cy="360000"/>
          </a:xfrm>
          <a:prstGeom prst="mathMultipl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B90B2CF-003B-5B43-F0B9-D51F00F43EBC}"/>
              </a:ext>
            </a:extLst>
          </p:cNvPr>
          <p:cNvSpPr txBox="1"/>
          <p:nvPr/>
        </p:nvSpPr>
        <p:spPr>
          <a:xfrm>
            <a:off x="9344865" y="5031036"/>
            <a:ext cx="12330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Unitary intra-</a:t>
            </a:r>
            <a:r>
              <a:rPr lang="en-GB" sz="1400" noProof="0" dirty="0" err="1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europe</a:t>
            </a:r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price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sp>
        <p:nvSpPr>
          <p:cNvPr id="62" name="Es igual a 61">
            <a:extLst>
              <a:ext uri="{FF2B5EF4-FFF2-40B4-BE49-F238E27FC236}">
                <a16:creationId xmlns:a16="http://schemas.microsoft.com/office/drawing/2014/main" id="{A12B02EC-C56A-5AA8-1E52-DBA92F27BAC0}"/>
              </a:ext>
            </a:extLst>
          </p:cNvPr>
          <p:cNvSpPr/>
          <p:nvPr/>
        </p:nvSpPr>
        <p:spPr>
          <a:xfrm>
            <a:off x="10515921" y="5214255"/>
            <a:ext cx="360000" cy="360000"/>
          </a:xfrm>
          <a:prstGeom prst="mathEqua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7B421DB-99CF-AEE2-DEC2-ED0E107A86B1}"/>
              </a:ext>
            </a:extLst>
          </p:cNvPr>
          <p:cNvSpPr txBox="1"/>
          <p:nvPr/>
        </p:nvSpPr>
        <p:spPr>
          <a:xfrm>
            <a:off x="10452275" y="5812452"/>
            <a:ext cx="16626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latin typeface="Univers" panose="020B05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Intra-Europe imports in monetary terms</a:t>
            </a:r>
            <a:endParaRPr lang="en-GB" sz="1400" noProof="0" dirty="0">
              <a:latin typeface="Univers" panose="020B05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80" y="5052111"/>
            <a:ext cx="752017" cy="752017"/>
          </a:xfrm>
          <a:prstGeom prst="rect">
            <a:avLst/>
          </a:prstGeom>
        </p:spPr>
      </p:pic>
      <p:pic>
        <p:nvPicPr>
          <p:cNvPr id="3076" name="Picture 4" descr="Diseño PNG Y SVG De Pilas De Dinero Icono De Billetes Y Monedas Para  Camisetas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06" y="4791849"/>
            <a:ext cx="1140421" cy="11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iseño PNG Y SVG De Pilas De Dinero Icono De Billetes Y Monedas Para  Camisetas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676" y="4826802"/>
            <a:ext cx="1140421" cy="11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P spid="13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10" grpId="0"/>
      <p:bldP spid="29" grpId="0"/>
      <p:bldP spid="33" grpId="0"/>
      <p:bldP spid="35" grpId="0"/>
      <p:bldP spid="48" grpId="0"/>
      <p:bldP spid="49" grpId="0" animBg="1"/>
      <p:bldP spid="50" grpId="0"/>
      <p:bldP spid="51" grpId="0" animBg="1"/>
      <p:bldP spid="53" grpId="0"/>
      <p:bldP spid="58" grpId="0" animBg="1"/>
      <p:bldP spid="60" grpId="0"/>
      <p:bldP spid="62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1A5D-FED2-8576-60F9-3E261E71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36927107-EF67-A15E-8C6F-4F0B993AB6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noFill/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7" name="Imagen 16" descr="Mapa&#10;&#10;El contenido generado por IA puede ser incorrecto.">
            <a:extLst>
              <a:ext uri="{FF2B5EF4-FFF2-40B4-BE49-F238E27FC236}">
                <a16:creationId xmlns:a16="http://schemas.microsoft.com/office/drawing/2014/main" id="{E3303147-2BAD-7F39-2C2C-BF1F4E13B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1" y="4077628"/>
            <a:ext cx="3857816" cy="2160000"/>
          </a:xfrm>
          <a:prstGeom prst="rect">
            <a:avLst/>
          </a:prstGeom>
        </p:spPr>
      </p:pic>
      <p:pic>
        <p:nvPicPr>
          <p:cNvPr id="19" name="Imagen 18" descr="Mapa&#10;&#10;El contenido generado por IA puede ser incorrecto.">
            <a:extLst>
              <a:ext uri="{FF2B5EF4-FFF2-40B4-BE49-F238E27FC236}">
                <a16:creationId xmlns:a16="http://schemas.microsoft.com/office/drawing/2014/main" id="{CF1F08E1-5D0C-99E7-5A49-D7D15E7269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1" y="1795708"/>
            <a:ext cx="3857816" cy="2160000"/>
          </a:xfrm>
          <a:prstGeom prst="rect">
            <a:avLst/>
          </a:prstGeom>
        </p:spPr>
      </p:pic>
      <p:pic>
        <p:nvPicPr>
          <p:cNvPr id="21" name="Imagen 20" descr="Diagrama&#10;&#10;El contenido generado por IA puede ser incorrecto.">
            <a:extLst>
              <a:ext uri="{FF2B5EF4-FFF2-40B4-BE49-F238E27FC236}">
                <a16:creationId xmlns:a16="http://schemas.microsoft.com/office/drawing/2014/main" id="{E518FDFC-63A5-D10D-8EA5-B157FD5635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52" y="4077628"/>
            <a:ext cx="3845381" cy="2160000"/>
          </a:xfrm>
          <a:prstGeom prst="rect">
            <a:avLst/>
          </a:prstGeom>
        </p:spPr>
      </p:pic>
      <p:pic>
        <p:nvPicPr>
          <p:cNvPr id="23" name="Imagen 22" descr="Diagrama&#10;&#10;El contenido generado por IA puede ser incorrecto.">
            <a:extLst>
              <a:ext uri="{FF2B5EF4-FFF2-40B4-BE49-F238E27FC236}">
                <a16:creationId xmlns:a16="http://schemas.microsoft.com/office/drawing/2014/main" id="{79D9AD8A-B014-A9B9-DBC7-42E1C77122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59" y="1795708"/>
            <a:ext cx="3845374" cy="2160000"/>
          </a:xfrm>
          <a:prstGeom prst="rect">
            <a:avLst/>
          </a:prstGeom>
        </p:spPr>
      </p:pic>
      <p:pic>
        <p:nvPicPr>
          <p:cNvPr id="27" name="Imagen 26" descr="Mapa&#10;&#10;El contenido generado por IA puede ser incorrecto.">
            <a:extLst>
              <a:ext uri="{FF2B5EF4-FFF2-40B4-BE49-F238E27FC236}">
                <a16:creationId xmlns:a16="http://schemas.microsoft.com/office/drawing/2014/main" id="{C5A6E8FD-F3E6-644B-C39B-DCDA7BD1D2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3" y="1795708"/>
            <a:ext cx="3728348" cy="2160000"/>
          </a:xfrm>
          <a:prstGeom prst="rect">
            <a:avLst/>
          </a:prstGeom>
        </p:spPr>
      </p:pic>
      <p:pic>
        <p:nvPicPr>
          <p:cNvPr id="30" name="Imagen 29" descr="Mapa&#10;&#10;El contenido generado por IA puede ser incorrecto.">
            <a:extLst>
              <a:ext uri="{FF2B5EF4-FFF2-40B4-BE49-F238E27FC236}">
                <a16:creationId xmlns:a16="http://schemas.microsoft.com/office/drawing/2014/main" id="{EAD2C2F4-A4FA-996E-FF4B-AB7662D5D0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" y="4077628"/>
            <a:ext cx="3728348" cy="21600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A6BFE1C-2B7C-94B7-1F4C-7EFEB30E121B}"/>
              </a:ext>
            </a:extLst>
          </p:cNvPr>
          <p:cNvSpPr txBox="1"/>
          <p:nvPr/>
        </p:nvSpPr>
        <p:spPr>
          <a:xfrm rot="16200000">
            <a:off x="-176204" y="2634412"/>
            <a:ext cx="144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noProof="0" dirty="0">
                <a:solidFill>
                  <a:schemeClr val="accent2">
                    <a:lumMod val="50000"/>
                  </a:schemeClr>
                </a:solidFill>
                <a:latin typeface="Univers" panose="020B0503020202020204" pitchFamily="34" charset="0"/>
              </a:rPr>
              <a:t>Scenario 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BBE0650-FDB7-5E0E-06BE-BE3EFD76C495}"/>
              </a:ext>
            </a:extLst>
          </p:cNvPr>
          <p:cNvSpPr txBox="1"/>
          <p:nvPr/>
        </p:nvSpPr>
        <p:spPr>
          <a:xfrm rot="16200000">
            <a:off x="-116001" y="4915332"/>
            <a:ext cx="142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noProof="0" dirty="0">
                <a:solidFill>
                  <a:schemeClr val="accent2">
                    <a:lumMod val="50000"/>
                  </a:schemeClr>
                </a:solidFill>
                <a:latin typeface="Univers" panose="020B0503020202020204" pitchFamily="34" charset="0"/>
              </a:rPr>
              <a:t>Scenario 2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66EFDD1-3723-9A10-7C4A-79E1C15193FC}"/>
              </a:ext>
            </a:extLst>
          </p:cNvPr>
          <p:cNvSpPr txBox="1"/>
          <p:nvPr/>
        </p:nvSpPr>
        <p:spPr>
          <a:xfrm>
            <a:off x="1705406" y="547485"/>
            <a:ext cx="8781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FIGURE 1: </a:t>
            </a:r>
            <a:r>
              <a:rPr lang="en-GB" sz="2000" dirty="0"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MAPS FROM THE PRODUCER-BASED PERSPECTIVE</a:t>
            </a:r>
            <a:endParaRPr lang="en-US" sz="2000" dirty="0">
              <a:latin typeface="Univers Condensed" panose="020B050602020205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9334F80-3CCA-3EA6-5157-A6563AC06474}"/>
              </a:ext>
            </a:extLst>
          </p:cNvPr>
          <p:cNvSpPr txBox="1"/>
          <p:nvPr/>
        </p:nvSpPr>
        <p:spPr>
          <a:xfrm>
            <a:off x="924629" y="1203213"/>
            <a:ext cx="3367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EMISSIONS: </a:t>
            </a:r>
            <a:r>
              <a:rPr lang="en-GB" sz="2000" dirty="0">
                <a:latin typeface="Univers Condensed" panose="020B0506020202050204" pitchFamily="34" charset="0"/>
              </a:rPr>
              <a:t>- 241.9 Kt</a:t>
            </a:r>
            <a:r>
              <a:rPr lang="en-GB" sz="2000" dirty="0">
                <a:solidFill>
                  <a:schemeClr val="accent6"/>
                </a:solidFill>
                <a:latin typeface="Univers Condensed" panose="020B050602020205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Univers Condensed" panose="020B0506020202050204" pitchFamily="34" charset="0"/>
              </a:rPr>
              <a:t>C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</a:t>
            </a:r>
            <a:r>
              <a:rPr lang="en-GB" sz="2000" baseline="-25000" dirty="0">
                <a:solidFill>
                  <a:schemeClr val="accent6">
                    <a:lumMod val="50000"/>
                  </a:schemeClr>
                </a:solidFill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r>
              <a:rPr lang="en-GB" sz="2000" dirty="0">
                <a:solidFill>
                  <a:schemeClr val="accent3"/>
                </a:solidFill>
                <a:latin typeface="Univers Condensed" panose="020B050602020205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0AA137-4481-09A9-7599-99E72536E9FD}"/>
              </a:ext>
            </a:extLst>
          </p:cNvPr>
          <p:cNvSpPr txBox="1"/>
          <p:nvPr/>
        </p:nvSpPr>
        <p:spPr>
          <a:xfrm>
            <a:off x="4720878" y="1080764"/>
            <a:ext cx="326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EMPLOYMENT: </a:t>
            </a:r>
            <a:r>
              <a:rPr lang="en-GB" sz="2000" dirty="0"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- 20.7 thousand of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employments</a:t>
            </a:r>
          </a:p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91D0FB0-4864-9440-A50C-3E6C237A369E}"/>
              </a:ext>
            </a:extLst>
          </p:cNvPr>
          <p:cNvSpPr txBox="1"/>
          <p:nvPr/>
        </p:nvSpPr>
        <p:spPr>
          <a:xfrm>
            <a:off x="9156196" y="1105707"/>
            <a:ext cx="2330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Univers Condensed" panose="020B050602020205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VALUE-ADDED: </a:t>
            </a:r>
            <a:r>
              <a:rPr lang="en-GB" sz="2000" dirty="0">
                <a:latin typeface="Univers" panose="020B0503020202020204" pitchFamily="34" charset="0"/>
              </a:rPr>
              <a:t>574.9 million of </a:t>
            </a: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Univers" panose="020B0503020202020204" pitchFamily="34" charset="0"/>
              </a:rPr>
              <a:t>€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A96A41B-E1B8-4B1E-1E60-D54685331CB9}"/>
              </a:ext>
            </a:extLst>
          </p:cNvPr>
          <p:cNvSpPr/>
          <p:nvPr/>
        </p:nvSpPr>
        <p:spPr>
          <a:xfrm>
            <a:off x="2898842" y="1966396"/>
            <a:ext cx="633809" cy="624434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9F3382D-B2CD-0415-AD18-50292DA55B2A}"/>
              </a:ext>
            </a:extLst>
          </p:cNvPr>
          <p:cNvSpPr/>
          <p:nvPr/>
        </p:nvSpPr>
        <p:spPr>
          <a:xfrm>
            <a:off x="6705404" y="1976194"/>
            <a:ext cx="778407" cy="782694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310EE0D-63A2-D80C-5653-E7A03FD8A770}"/>
              </a:ext>
            </a:extLst>
          </p:cNvPr>
          <p:cNvSpPr/>
          <p:nvPr/>
        </p:nvSpPr>
        <p:spPr>
          <a:xfrm>
            <a:off x="8737837" y="1976194"/>
            <a:ext cx="555319" cy="546104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1C04D28-BCFB-19DE-35D0-A603BB526437}"/>
              </a:ext>
            </a:extLst>
          </p:cNvPr>
          <p:cNvSpPr/>
          <p:nvPr/>
        </p:nvSpPr>
        <p:spPr>
          <a:xfrm>
            <a:off x="9975606" y="2025346"/>
            <a:ext cx="145740" cy="142163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596CAFE0-CED4-BF76-21A9-A04568D85C7C}"/>
              </a:ext>
            </a:extLst>
          </p:cNvPr>
          <p:cNvSpPr/>
          <p:nvPr/>
        </p:nvSpPr>
        <p:spPr>
          <a:xfrm>
            <a:off x="10121177" y="1795708"/>
            <a:ext cx="1365238" cy="423395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C61FCA18-F6F7-5118-04C5-C302CC28C773}"/>
              </a:ext>
            </a:extLst>
          </p:cNvPr>
          <p:cNvSpPr/>
          <p:nvPr/>
        </p:nvSpPr>
        <p:spPr>
          <a:xfrm>
            <a:off x="2202722" y="4214348"/>
            <a:ext cx="476837" cy="433036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4AC7A1F3-0594-8226-E289-79AD88393AAE}"/>
              </a:ext>
            </a:extLst>
          </p:cNvPr>
          <p:cNvSpPr/>
          <p:nvPr/>
        </p:nvSpPr>
        <p:spPr>
          <a:xfrm>
            <a:off x="6159489" y="4349368"/>
            <a:ext cx="193101" cy="171080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BE6588E9-5F24-D520-F8C8-AAE4B16CF907}"/>
              </a:ext>
            </a:extLst>
          </p:cNvPr>
          <p:cNvSpPr/>
          <p:nvPr/>
        </p:nvSpPr>
        <p:spPr>
          <a:xfrm>
            <a:off x="9763780" y="4286918"/>
            <a:ext cx="476932" cy="347496"/>
          </a:xfrm>
          <a:prstGeom prst="ellipse">
            <a:avLst/>
          </a:prstGeom>
          <a:noFill/>
          <a:ln>
            <a:solidFill>
              <a:srgbClr val="AB7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ontaminación - Iconos gratis de ecología y medio ambiente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3" y="1176375"/>
            <a:ext cx="485602" cy="4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etín - Iconos gratis de negocio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87" y="1166536"/>
            <a:ext cx="495441" cy="4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igno del euro - Iconos gratis de negocio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84" y="1229089"/>
            <a:ext cx="485298" cy="4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E4ABDD-FD41-A993-D73C-BA1A7257453E}"/>
              </a:ext>
            </a:extLst>
          </p:cNvPr>
          <p:cNvSpPr txBox="1"/>
          <p:nvPr/>
        </p:nvSpPr>
        <p:spPr>
          <a:xfrm>
            <a:off x="361780" y="284945"/>
            <a:ext cx="50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rgbClr val="343232"/>
                </a:solidFill>
                <a:latin typeface="Univers Condensed" panose="020B050602020205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888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FDF40-522F-68F6-3172-17946980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E4CA39-F3C4-71AC-47F9-28B724B3321C}"/>
              </a:ext>
            </a:extLst>
          </p:cNvPr>
          <p:cNvSpPr/>
          <p:nvPr/>
        </p:nvSpPr>
        <p:spPr>
          <a:xfrm>
            <a:off x="1031132" y="1179728"/>
            <a:ext cx="7859949" cy="50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6FB720D-AAD4-C724-1EAA-7C5BEEDE3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noFill/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4" name="Imagen 3" descr="Gráfico&#10;&#10;El contenido generado por IA puede ser incorrecto.">
            <a:extLst>
              <a:ext uri="{FF2B5EF4-FFF2-40B4-BE49-F238E27FC236}">
                <a16:creationId xmlns:a16="http://schemas.microsoft.com/office/drawing/2014/main" id="{FB856210-9D87-9EC7-81C9-3DE63DAF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71" y="3570912"/>
            <a:ext cx="7639455" cy="2700042"/>
          </a:xfrm>
          <a:prstGeom prst="rect">
            <a:avLst/>
          </a:prstGeom>
        </p:spPr>
      </p:pic>
      <p:pic>
        <p:nvPicPr>
          <p:cNvPr id="6" name="Imagen 5" descr="Gráfico, Gráfico en cascada&#10;&#10;El contenido generado por IA puede ser incorrecto.">
            <a:extLst>
              <a:ext uri="{FF2B5EF4-FFF2-40B4-BE49-F238E27FC236}">
                <a16:creationId xmlns:a16="http://schemas.microsoft.com/office/drawing/2014/main" id="{D2CBFE0A-960B-BEEE-F05A-BE7F1D325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4"/>
          <a:stretch>
            <a:fillRect/>
          </a:stretch>
        </p:blipFill>
        <p:spPr>
          <a:xfrm>
            <a:off x="2293367" y="1179728"/>
            <a:ext cx="5308061" cy="23824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04704A-9EA4-79FA-12BC-386B616F0DCC}"/>
              </a:ext>
            </a:extLst>
          </p:cNvPr>
          <p:cNvSpPr txBox="1"/>
          <p:nvPr/>
        </p:nvSpPr>
        <p:spPr>
          <a:xfrm>
            <a:off x="1500566" y="392493"/>
            <a:ext cx="6893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SzPts val="1000"/>
            </a:pPr>
            <a:r>
              <a:rPr lang="en-GB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2. Changes in the footprints of the aluminium ore mining sector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million € of demand</a:t>
            </a:r>
            <a:r>
              <a:rPr lang="en-GB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0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cono de Minería Icongeek26 Linear Colour | Freepik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7" y="392493"/>
            <a:ext cx="893943" cy="8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39" y="1315390"/>
            <a:ext cx="2786707" cy="45811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C04704A-9EA4-79FA-12BC-386B616F0DCC}"/>
              </a:ext>
            </a:extLst>
          </p:cNvPr>
          <p:cNvSpPr txBox="1"/>
          <p:nvPr/>
        </p:nvSpPr>
        <p:spPr>
          <a:xfrm>
            <a:off x="9022675" y="779618"/>
            <a:ext cx="27357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SzPts val="1000"/>
            </a:pPr>
            <a:r>
              <a:rPr lang="en-GB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3. </a:t>
            </a:r>
            <a:r>
              <a:rPr lang="en-GB" sz="2000" kern="1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impacts</a:t>
            </a:r>
            <a:endParaRPr lang="es-ES" sz="20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ontaminación - Iconos gratis de ecología y medio ambient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84" y="1254664"/>
            <a:ext cx="485602" cy="4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letín - Iconos gratis de negocio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26" y="2682954"/>
            <a:ext cx="495441" cy="4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igno del euro - Iconos gratis de negoci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69" y="4279200"/>
            <a:ext cx="485298" cy="4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FDF40-522F-68F6-3172-17946980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26FB720D-AAD4-C724-1EAA-7C5BEEDE3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noFill/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04704A-9EA4-79FA-12BC-386B616F0DCC}"/>
              </a:ext>
            </a:extLst>
          </p:cNvPr>
          <p:cNvSpPr txBox="1"/>
          <p:nvPr/>
        </p:nvSpPr>
        <p:spPr>
          <a:xfrm>
            <a:off x="932180" y="386100"/>
            <a:ext cx="103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SzPts val="1000"/>
            </a:pPr>
            <a:r>
              <a:rPr lang="en-GB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4. Changes in the footprints of the production of aluminium sector</a:t>
            </a:r>
            <a:endParaRPr lang="es-ES" sz="20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Gráfico&#10;&#10;El contenido generado por IA puede ser incorrecto."/>
          <p:cNvPicPr/>
          <p:nvPr/>
        </p:nvPicPr>
        <p:blipFill>
          <a:blip r:embed="rId3"/>
          <a:stretch>
            <a:fillRect/>
          </a:stretch>
        </p:blipFill>
        <p:spPr>
          <a:xfrm>
            <a:off x="1368679" y="774105"/>
            <a:ext cx="9454642" cy="5691402"/>
          </a:xfrm>
          <a:prstGeom prst="rect">
            <a:avLst/>
          </a:prstGeom>
        </p:spPr>
      </p:pic>
      <p:pic>
        <p:nvPicPr>
          <p:cNvPr id="13" name="Picture 4" descr="Producción - Iconos gratis de industri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5" y="392493"/>
            <a:ext cx="922897" cy="9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FDF40-522F-68F6-3172-17946980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26FB720D-AAD4-C724-1EAA-7C5BEEDE3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740" y="243840"/>
            <a:ext cx="11780520" cy="6370320"/>
          </a:xfrm>
          <a:prstGeom prst="rect">
            <a:avLst/>
          </a:prstGeom>
          <a:noFill/>
          <a:ln>
            <a:solidFill>
              <a:srgbClr val="83C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04704A-9EA4-79FA-12BC-386B616F0DCC}"/>
              </a:ext>
            </a:extLst>
          </p:cNvPr>
          <p:cNvSpPr txBox="1"/>
          <p:nvPr/>
        </p:nvSpPr>
        <p:spPr>
          <a:xfrm>
            <a:off x="1500566" y="392493"/>
            <a:ext cx="103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SzPts val="1000"/>
            </a:pPr>
            <a:r>
              <a:rPr lang="en-GB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5. Changes in the footprints of th</a:t>
            </a:r>
            <a:r>
              <a:rPr lang="en-GB" sz="2000" kern="1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reprocessing of aluminium products sector</a:t>
            </a:r>
            <a:endParaRPr lang="es-ES" sz="20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Interfaz de usuario gráfica, Gráfico&#10;&#10;El contenido generado por IA puede ser incorrecto."/>
          <p:cNvPicPr/>
          <p:nvPr/>
        </p:nvPicPr>
        <p:blipFill>
          <a:blip r:embed="rId3"/>
          <a:stretch>
            <a:fillRect/>
          </a:stretch>
        </p:blipFill>
        <p:spPr>
          <a:xfrm>
            <a:off x="1452306" y="877382"/>
            <a:ext cx="9287388" cy="56278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4" y="392493"/>
            <a:ext cx="969778" cy="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606</Words>
  <Application>Microsoft Office PowerPoint</Application>
  <PresentationFormat>Panorámica</PresentationFormat>
  <Paragraphs>80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Univers</vt:lpstr>
      <vt:lpstr>Univers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Sánchez Serrano</dc:creator>
  <cp:lastModifiedBy>Marina Sánchez Serrano</cp:lastModifiedBy>
  <cp:revision>19</cp:revision>
  <dcterms:created xsi:type="dcterms:W3CDTF">2025-08-14T09:09:21Z</dcterms:created>
  <dcterms:modified xsi:type="dcterms:W3CDTF">2026-06-19T07:52:27Z</dcterms:modified>
</cp:coreProperties>
</file>