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31"/>
  </p:notesMasterIdLst>
  <p:sldIdLst>
    <p:sldId id="260" r:id="rId3"/>
    <p:sldId id="343" r:id="rId4"/>
    <p:sldId id="349" r:id="rId5"/>
    <p:sldId id="387" r:id="rId6"/>
    <p:sldId id="388" r:id="rId7"/>
    <p:sldId id="391" r:id="rId8"/>
    <p:sldId id="392" r:id="rId9"/>
    <p:sldId id="350" r:id="rId10"/>
    <p:sldId id="346" r:id="rId11"/>
    <p:sldId id="364" r:id="rId12"/>
    <p:sldId id="359" r:id="rId13"/>
    <p:sldId id="366" r:id="rId14"/>
    <p:sldId id="367" r:id="rId15"/>
    <p:sldId id="352" r:id="rId16"/>
    <p:sldId id="355" r:id="rId17"/>
    <p:sldId id="356" r:id="rId18"/>
    <p:sldId id="369" r:id="rId19"/>
    <p:sldId id="373" r:id="rId20"/>
    <p:sldId id="396" r:id="rId21"/>
    <p:sldId id="399" r:id="rId22"/>
    <p:sldId id="381" r:id="rId23"/>
    <p:sldId id="400" r:id="rId24"/>
    <p:sldId id="379" r:id="rId25"/>
    <p:sldId id="401" r:id="rId26"/>
    <p:sldId id="402" r:id="rId27"/>
    <p:sldId id="353" r:id="rId28"/>
    <p:sldId id="358" r:id="rId29"/>
    <p:sldId id="342" r:id="rId30"/>
  </p:sldIdLst>
  <p:sldSz cx="12192000" cy="6858000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等线" panose="02010600030101010101" pitchFamily="2" charset="-122"/>
      <p:regular r:id="rId33"/>
      <p:bold r:id="rId34"/>
    </p:embeddedFont>
    <p:embeddedFont>
      <p:font typeface="等线 Light" panose="02010600030101010101" pitchFamily="2" charset="-122"/>
      <p:regular r:id="rId35"/>
    </p:embeddedFont>
    <p:embeddedFont>
      <p:font typeface="华文楷体" panose="02010600040101010101" pitchFamily="2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8D"/>
    <a:srgbClr val="174995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87008" autoAdjust="0"/>
  </p:normalViewPr>
  <p:slideViewPr>
    <p:cSldViewPr snapToGrid="0">
      <p:cViewPr varScale="1">
        <p:scale>
          <a:sx n="86" d="100"/>
          <a:sy n="86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60836833840693"/>
          <c:y val="1.9166829649911999E-2"/>
          <c:w val="0.46579479940817331"/>
          <c:h val="0.93584979464111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'五（一）1'!$C$1</c:f>
              <c:strCache>
                <c:ptCount val="1"/>
                <c:pt idx="0">
                  <c:v>TFP level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'五（一）1'!$B$2:$B$38</c:f>
              <c:strCache>
                <c:ptCount val="37"/>
                <c:pt idx="0">
                  <c:v>Agriculture, Forestry, Animal Husbandry, Fishery Products and Services</c:v>
                </c:pt>
                <c:pt idx="1">
                  <c:v>Smelting and Rolling of Metals</c:v>
                </c:pt>
                <c:pt idx="2">
                  <c:v>Other Manufacturing Products and Waste and Scrap</c:v>
                </c:pt>
                <c:pt idx="3">
                  <c:v>Production and Supply of Gas</c:v>
                </c:pt>
                <c:pt idx="4">
                  <c:v>Communication Equipment, Computers and Other Electronic Equipment</c:v>
                </c:pt>
                <c:pt idx="5">
                  <c:v>Real Estate</c:v>
                </c:pt>
                <c:pt idx="6">
                  <c:v>Special Purpose Machinery</c:v>
                </c:pt>
                <c:pt idx="7">
                  <c:v>Transport Equipment</c:v>
                </c:pt>
                <c:pt idx="8">
                  <c:v>Paper, Printing and Articles for Culture, Education and Sport</c:v>
                </c:pt>
                <c:pt idx="9">
                  <c:v>Coal Mining and Dressing Products</c:v>
                </c:pt>
                <c:pt idx="10">
                  <c:v>Textiles</c:v>
                </c:pt>
                <c:pt idx="11">
                  <c:v>General Purpose Machinery</c:v>
                </c:pt>
                <c:pt idx="12">
                  <c:v>Non-metallic Mineral Products</c:v>
                </c:pt>
                <c:pt idx="13">
                  <c:v>Electrical Machinery and Equipment</c:v>
                </c:pt>
                <c:pt idx="14">
                  <c:v>Food and Tobacco</c:v>
                </c:pt>
                <c:pt idx="15">
                  <c:v>Construction</c:v>
                </c:pt>
                <c:pt idx="16">
                  <c:v>Chemical Products</c:v>
                </c:pt>
                <c:pt idx="17">
                  <c:v>Timber Processing and Furniture</c:v>
                </c:pt>
                <c:pt idx="18">
                  <c:v>Metal Products</c:v>
                </c:pt>
                <c:pt idx="19">
                  <c:v>Transport, Storage and Post</c:v>
                </c:pt>
                <c:pt idx="20">
                  <c:v>Textile Wearing Apparel, Footwear, Leather, Down and Related Products</c:v>
                </c:pt>
                <c:pt idx="21">
                  <c:v>Repair Service of Metal Products, Machinery and Equipment</c:v>
                </c:pt>
                <c:pt idx="22">
                  <c:v>Instruments and Meters</c:v>
                </c:pt>
                <c:pt idx="23">
                  <c:v>Production and Supply of Electric Power and Heat Power</c:v>
                </c:pt>
                <c:pt idx="24">
                  <c:v>Production and Supply of Water</c:v>
                </c:pt>
                <c:pt idx="25">
                  <c:v>Non-metal Ore and Other Ore Mining and Dressing Products</c:v>
                </c:pt>
                <c:pt idx="26">
                  <c:v>Accommodation and Catering</c:v>
                </c:pt>
                <c:pt idx="27">
                  <c:v>Other Service Sectors</c:v>
                </c:pt>
                <c:pt idx="28">
                  <c:v>Petroleum, Coking and Nuclear Fuel Processing Products</c:v>
                </c:pt>
                <c:pt idx="29">
                  <c:v>Culture, Education and Health</c:v>
                </c:pt>
                <c:pt idx="30">
                  <c:v>Petroleum and Natural Gas Extraction Products</c:v>
                </c:pt>
                <c:pt idx="31">
                  <c:v>Information Transmission, Software and Information Technology Services</c:v>
                </c:pt>
                <c:pt idx="32">
                  <c:v>Public Management, Social Security and Social Organizations</c:v>
                </c:pt>
                <c:pt idx="33">
                  <c:v>Metal Ore Mining and Dressing Products</c:v>
                </c:pt>
                <c:pt idx="34">
                  <c:v>Finance</c:v>
                </c:pt>
                <c:pt idx="35">
                  <c:v>Wholesale and Retail Trades</c:v>
                </c:pt>
                <c:pt idx="36">
                  <c:v>Research and Experimental Development</c:v>
                </c:pt>
              </c:strCache>
            </c:strRef>
          </c:cat>
          <c:val>
            <c:numRef>
              <c:f>'五（一）1'!$C$2:$C$38</c:f>
              <c:numCache>
                <c:formatCode>0.00</c:formatCode>
                <c:ptCount val="37"/>
                <c:pt idx="0">
                  <c:v>0.97305091970748403</c:v>
                </c:pt>
                <c:pt idx="1">
                  <c:v>0.98128425840955402</c:v>
                </c:pt>
                <c:pt idx="2">
                  <c:v>0.99000750826943895</c:v>
                </c:pt>
                <c:pt idx="3">
                  <c:v>1.0322383170752001</c:v>
                </c:pt>
                <c:pt idx="4">
                  <c:v>1.0697789452733999</c:v>
                </c:pt>
                <c:pt idx="5">
                  <c:v>1.0982560611666601</c:v>
                </c:pt>
                <c:pt idx="6">
                  <c:v>1.26107547309331</c:v>
                </c:pt>
                <c:pt idx="7">
                  <c:v>1.3596533920642799</c:v>
                </c:pt>
                <c:pt idx="8">
                  <c:v>1.3601198791410201</c:v>
                </c:pt>
                <c:pt idx="9">
                  <c:v>1.3748030827267801</c:v>
                </c:pt>
                <c:pt idx="10">
                  <c:v>1.4488640702570199</c:v>
                </c:pt>
                <c:pt idx="11">
                  <c:v>1.4570761900550999</c:v>
                </c:pt>
                <c:pt idx="12">
                  <c:v>1.5043353831181601</c:v>
                </c:pt>
                <c:pt idx="13">
                  <c:v>1.5072243381953101</c:v>
                </c:pt>
                <c:pt idx="14">
                  <c:v>1.5402535378864499</c:v>
                </c:pt>
                <c:pt idx="15">
                  <c:v>1.55494099503025</c:v>
                </c:pt>
                <c:pt idx="16">
                  <c:v>1.5846090355858899</c:v>
                </c:pt>
                <c:pt idx="17">
                  <c:v>1.66568302728784</c:v>
                </c:pt>
                <c:pt idx="18">
                  <c:v>1.68459816521943</c:v>
                </c:pt>
                <c:pt idx="19">
                  <c:v>1.7338626042026799</c:v>
                </c:pt>
                <c:pt idx="20">
                  <c:v>1.8520831064602501</c:v>
                </c:pt>
                <c:pt idx="21">
                  <c:v>1.87614819953942</c:v>
                </c:pt>
                <c:pt idx="22">
                  <c:v>1.8955097603620099</c:v>
                </c:pt>
                <c:pt idx="23">
                  <c:v>2.4060947563881601</c:v>
                </c:pt>
                <c:pt idx="24">
                  <c:v>2.6474681292343401</c:v>
                </c:pt>
                <c:pt idx="25">
                  <c:v>2.7142816268226699</c:v>
                </c:pt>
                <c:pt idx="26">
                  <c:v>3.03530566282901</c:v>
                </c:pt>
                <c:pt idx="27">
                  <c:v>3.2364713004868499</c:v>
                </c:pt>
                <c:pt idx="28">
                  <c:v>3.71697265196322</c:v>
                </c:pt>
                <c:pt idx="29">
                  <c:v>4.0332308392280201</c:v>
                </c:pt>
                <c:pt idx="30">
                  <c:v>4.2478259013506898</c:v>
                </c:pt>
                <c:pt idx="31">
                  <c:v>4.4147624473817499</c:v>
                </c:pt>
                <c:pt idx="32">
                  <c:v>5.8326240132848799</c:v>
                </c:pt>
                <c:pt idx="33">
                  <c:v>6.7716804473751404</c:v>
                </c:pt>
                <c:pt idx="34">
                  <c:v>13.8651047078533</c:v>
                </c:pt>
                <c:pt idx="35">
                  <c:v>16.397932917944601</c:v>
                </c:pt>
                <c:pt idx="36">
                  <c:v>55.666209994676798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2-4A67-9304-F4B8B464735D}"/>
            </c:ext>
          </c:extLst>
        </c:ser>
        <c:ser>
          <c:idx val="1"/>
          <c:order val="1"/>
          <c:tx>
            <c:strRef>
              <c:f>'五（一）1'!$D$1</c:f>
              <c:strCache>
                <c:ptCount val="1"/>
                <c:pt idx="0">
                  <c:v> Gross Output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'五（一）1'!$B$2:$B$38</c:f>
              <c:strCache>
                <c:ptCount val="37"/>
                <c:pt idx="0">
                  <c:v>Agriculture, Forestry, Animal Husbandry, Fishery Products and Services</c:v>
                </c:pt>
                <c:pt idx="1">
                  <c:v>Smelting and Rolling of Metals</c:v>
                </c:pt>
                <c:pt idx="2">
                  <c:v>Other Manufacturing Products and Waste and Scrap</c:v>
                </c:pt>
                <c:pt idx="3">
                  <c:v>Production and Supply of Gas</c:v>
                </c:pt>
                <c:pt idx="4">
                  <c:v>Communication Equipment, Computers and Other Electronic Equipment</c:v>
                </c:pt>
                <c:pt idx="5">
                  <c:v>Real Estate</c:v>
                </c:pt>
                <c:pt idx="6">
                  <c:v>Special Purpose Machinery</c:v>
                </c:pt>
                <c:pt idx="7">
                  <c:v>Transport Equipment</c:v>
                </c:pt>
                <c:pt idx="8">
                  <c:v>Paper, Printing and Articles for Culture, Education and Sport</c:v>
                </c:pt>
                <c:pt idx="9">
                  <c:v>Coal Mining and Dressing Products</c:v>
                </c:pt>
                <c:pt idx="10">
                  <c:v>Textiles</c:v>
                </c:pt>
                <c:pt idx="11">
                  <c:v>General Purpose Machinery</c:v>
                </c:pt>
                <c:pt idx="12">
                  <c:v>Non-metallic Mineral Products</c:v>
                </c:pt>
                <c:pt idx="13">
                  <c:v>Electrical Machinery and Equipment</c:v>
                </c:pt>
                <c:pt idx="14">
                  <c:v>Food and Tobacco</c:v>
                </c:pt>
                <c:pt idx="15">
                  <c:v>Construction</c:v>
                </c:pt>
                <c:pt idx="16">
                  <c:v>Chemical Products</c:v>
                </c:pt>
                <c:pt idx="17">
                  <c:v>Timber Processing and Furniture</c:v>
                </c:pt>
                <c:pt idx="18">
                  <c:v>Metal Products</c:v>
                </c:pt>
                <c:pt idx="19">
                  <c:v>Transport, Storage and Post</c:v>
                </c:pt>
                <c:pt idx="20">
                  <c:v>Textile Wearing Apparel, Footwear, Leather, Down and Related Products</c:v>
                </c:pt>
                <c:pt idx="21">
                  <c:v>Repair Service of Metal Products, Machinery and Equipment</c:v>
                </c:pt>
                <c:pt idx="22">
                  <c:v>Instruments and Meters</c:v>
                </c:pt>
                <c:pt idx="23">
                  <c:v>Production and Supply of Electric Power and Heat Power</c:v>
                </c:pt>
                <c:pt idx="24">
                  <c:v>Production and Supply of Water</c:v>
                </c:pt>
                <c:pt idx="25">
                  <c:v>Non-metal Ore and Other Ore Mining and Dressing Products</c:v>
                </c:pt>
                <c:pt idx="26">
                  <c:v>Accommodation and Catering</c:v>
                </c:pt>
                <c:pt idx="27">
                  <c:v>Other Service Sectors</c:v>
                </c:pt>
                <c:pt idx="28">
                  <c:v>Petroleum, Coking and Nuclear Fuel Processing Products</c:v>
                </c:pt>
                <c:pt idx="29">
                  <c:v>Culture, Education and Health</c:v>
                </c:pt>
                <c:pt idx="30">
                  <c:v>Petroleum and Natural Gas Extraction Products</c:v>
                </c:pt>
                <c:pt idx="31">
                  <c:v>Information Transmission, Software and Information Technology Services</c:v>
                </c:pt>
                <c:pt idx="32">
                  <c:v>Public Management, Social Security and Social Organizations</c:v>
                </c:pt>
                <c:pt idx="33">
                  <c:v>Metal Ore Mining and Dressing Products</c:v>
                </c:pt>
                <c:pt idx="34">
                  <c:v>Finance</c:v>
                </c:pt>
                <c:pt idx="35">
                  <c:v>Wholesale and Retail Trades</c:v>
                </c:pt>
                <c:pt idx="36">
                  <c:v>Research and Experimental Development</c:v>
                </c:pt>
              </c:strCache>
            </c:strRef>
          </c:cat>
          <c:val>
            <c:numRef>
              <c:f>'五（一）1'!$D$2:$D$38</c:f>
              <c:numCache>
                <c:formatCode>0.00</c:formatCode>
                <c:ptCount val="37"/>
                <c:pt idx="0">
                  <c:v>55.6751932455958</c:v>
                </c:pt>
                <c:pt idx="1">
                  <c:v>185.93503970760099</c:v>
                </c:pt>
                <c:pt idx="2">
                  <c:v>10.8282076345135</c:v>
                </c:pt>
                <c:pt idx="3">
                  <c:v>1379.11570367487</c:v>
                </c:pt>
                <c:pt idx="4">
                  <c:v>544.63295619837299</c:v>
                </c:pt>
                <c:pt idx="5">
                  <c:v>403.739804088553</c:v>
                </c:pt>
                <c:pt idx="6">
                  <c:v>180.89129903068999</c:v>
                </c:pt>
                <c:pt idx="7">
                  <c:v>534.82529085124895</c:v>
                </c:pt>
                <c:pt idx="8">
                  <c:v>106.066510414376</c:v>
                </c:pt>
                <c:pt idx="9">
                  <c:v>97.825655560864902</c:v>
                </c:pt>
                <c:pt idx="10">
                  <c:v>22.113378629258001</c:v>
                </c:pt>
                <c:pt idx="11">
                  <c:v>163.02417457480701</c:v>
                </c:pt>
                <c:pt idx="12">
                  <c:v>82.780949940424605</c:v>
                </c:pt>
                <c:pt idx="13">
                  <c:v>277.79506156183902</c:v>
                </c:pt>
                <c:pt idx="14">
                  <c:v>76.423151172503793</c:v>
                </c:pt>
                <c:pt idx="15">
                  <c:v>234.69391331347001</c:v>
                </c:pt>
                <c:pt idx="16">
                  <c:v>140.53187251718199</c:v>
                </c:pt>
                <c:pt idx="17">
                  <c:v>71.183615478152205</c:v>
                </c:pt>
                <c:pt idx="18">
                  <c:v>187.92205255713199</c:v>
                </c:pt>
                <c:pt idx="19">
                  <c:v>295.393555627338</c:v>
                </c:pt>
                <c:pt idx="20">
                  <c:v>70.664159425382493</c:v>
                </c:pt>
                <c:pt idx="21">
                  <c:v>27.5905137744464</c:v>
                </c:pt>
                <c:pt idx="22">
                  <c:v>149.902057480634</c:v>
                </c:pt>
                <c:pt idx="23">
                  <c:v>240.05660970166201</c:v>
                </c:pt>
                <c:pt idx="24">
                  <c:v>239.685614337884</c:v>
                </c:pt>
                <c:pt idx="25">
                  <c:v>11.994118319789701</c:v>
                </c:pt>
                <c:pt idx="26">
                  <c:v>132.64233622069401</c:v>
                </c:pt>
                <c:pt idx="27">
                  <c:v>682.85066132258999</c:v>
                </c:pt>
                <c:pt idx="28">
                  <c:v>142.67739083659501</c:v>
                </c:pt>
                <c:pt idx="29">
                  <c:v>409.25603470364803</c:v>
                </c:pt>
                <c:pt idx="30">
                  <c:v>53.479934401896998</c:v>
                </c:pt>
                <c:pt idx="31">
                  <c:v>2932.6146993638799</c:v>
                </c:pt>
                <c:pt idx="32">
                  <c:v>226.274436158474</c:v>
                </c:pt>
                <c:pt idx="33">
                  <c:v>86.668269677351802</c:v>
                </c:pt>
                <c:pt idx="34">
                  <c:v>431.66184983840799</c:v>
                </c:pt>
                <c:pt idx="35">
                  <c:v>135.01706316837999</c:v>
                </c:pt>
                <c:pt idx="36">
                  <c:v>746.12941368594204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E2-4A67-9304-F4B8B46473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40"/>
        <c:axId val="906094780"/>
        <c:axId val="34275507"/>
      </c:barChart>
      <c:catAx>
        <c:axId val="9060947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  <c:crossAx val="34275507"/>
        <c:crosses val="autoZero"/>
        <c:auto val="0"/>
        <c:lblAlgn val="ctr"/>
        <c:lblOffset val="100"/>
        <c:noMultiLvlLbl val="0"/>
      </c:catAx>
      <c:valAx>
        <c:axId val="3427550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  <c:crossAx val="9060947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15526757859371301"/>
          <c:y val="0.953549775083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c59fa5c-2ea7-4073-9d1e-e0960162c50a}"/>
      </c:ext>
    </c:extLst>
  </c:chart>
  <c:spPr>
    <a:solidFill>
      <a:schemeClr val="bg1"/>
    </a:solidFill>
    <a:ln w="3175" cmpd="sng"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 lang="zh-CN" sz="10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60836833840693"/>
          <c:y val="1.9166829649911999E-2"/>
          <c:w val="0.46579479940817331"/>
          <c:h val="0.93584979464111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'五（一）1'!$C$1</c:f>
              <c:strCache>
                <c:ptCount val="1"/>
                <c:pt idx="0">
                  <c:v>TFP level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'五（一）1'!$B$2:$B$38</c:f>
              <c:strCache>
                <c:ptCount val="37"/>
                <c:pt idx="0">
                  <c:v>Agriculture, Forestry, Animal Husbandry, Fishery Products and Services</c:v>
                </c:pt>
                <c:pt idx="1">
                  <c:v>Smelting and Rolling of Metals</c:v>
                </c:pt>
                <c:pt idx="2">
                  <c:v>Other Manufacturing Products and Waste and Scrap</c:v>
                </c:pt>
                <c:pt idx="3">
                  <c:v>Production and Supply of Gas</c:v>
                </c:pt>
                <c:pt idx="4">
                  <c:v>Communication Equipment, Computers and Other Electronic Equipment</c:v>
                </c:pt>
                <c:pt idx="5">
                  <c:v>Real Estate</c:v>
                </c:pt>
                <c:pt idx="6">
                  <c:v>Special Purpose Machinery</c:v>
                </c:pt>
                <c:pt idx="7">
                  <c:v>Transport Equipment</c:v>
                </c:pt>
                <c:pt idx="8">
                  <c:v>Paper, Printing and Articles for Culture, Education and Sport</c:v>
                </c:pt>
                <c:pt idx="9">
                  <c:v>Coal Mining and Dressing Products</c:v>
                </c:pt>
                <c:pt idx="10">
                  <c:v>Textiles</c:v>
                </c:pt>
                <c:pt idx="11">
                  <c:v>General Purpose Machinery</c:v>
                </c:pt>
                <c:pt idx="12">
                  <c:v>Non-metallic Mineral Products</c:v>
                </c:pt>
                <c:pt idx="13">
                  <c:v>Electrical Machinery and Equipment</c:v>
                </c:pt>
                <c:pt idx="14">
                  <c:v>Food and Tobacco</c:v>
                </c:pt>
                <c:pt idx="15">
                  <c:v>Construction</c:v>
                </c:pt>
                <c:pt idx="16">
                  <c:v>Chemical Products</c:v>
                </c:pt>
                <c:pt idx="17">
                  <c:v>Timber Processing and Furniture</c:v>
                </c:pt>
                <c:pt idx="18">
                  <c:v>Metal Products</c:v>
                </c:pt>
                <c:pt idx="19">
                  <c:v>Transport, Storage and Post</c:v>
                </c:pt>
                <c:pt idx="20">
                  <c:v>Textile Wearing Apparel, Footwear, Leather, Down and Related Products</c:v>
                </c:pt>
                <c:pt idx="21">
                  <c:v>Repair Service of Metal Products, Machinery and Equipment</c:v>
                </c:pt>
                <c:pt idx="22">
                  <c:v>Instruments and Meters</c:v>
                </c:pt>
                <c:pt idx="23">
                  <c:v>Production and Supply of Electric Power and Heat Power</c:v>
                </c:pt>
                <c:pt idx="24">
                  <c:v>Production and Supply of Water</c:v>
                </c:pt>
                <c:pt idx="25">
                  <c:v>Non-metal Ore and Other Ore Mining and Dressing Products</c:v>
                </c:pt>
                <c:pt idx="26">
                  <c:v>Accommodation and Catering</c:v>
                </c:pt>
                <c:pt idx="27">
                  <c:v>Other Service Sectors</c:v>
                </c:pt>
                <c:pt idx="28">
                  <c:v>Petroleum, Coking and Nuclear Fuel Processing Products</c:v>
                </c:pt>
                <c:pt idx="29">
                  <c:v>Culture, Education and Health</c:v>
                </c:pt>
                <c:pt idx="30">
                  <c:v>Petroleum and Natural Gas Extraction Products</c:v>
                </c:pt>
                <c:pt idx="31">
                  <c:v>Information Transmission, Software and Information Technology Services</c:v>
                </c:pt>
                <c:pt idx="32">
                  <c:v>Public Management, Social Security and Social Organizations</c:v>
                </c:pt>
                <c:pt idx="33">
                  <c:v>Metal Ore Mining and Dressing Products</c:v>
                </c:pt>
                <c:pt idx="34">
                  <c:v>Finance</c:v>
                </c:pt>
                <c:pt idx="35">
                  <c:v>Wholesale and Retail Trades</c:v>
                </c:pt>
                <c:pt idx="36">
                  <c:v>Research and Experimental Development</c:v>
                </c:pt>
              </c:strCache>
            </c:strRef>
          </c:cat>
          <c:val>
            <c:numRef>
              <c:f>'五（一）1'!$C$2:$C$38</c:f>
              <c:numCache>
                <c:formatCode>0.00</c:formatCode>
                <c:ptCount val="37"/>
                <c:pt idx="0">
                  <c:v>0.97305091970748403</c:v>
                </c:pt>
                <c:pt idx="1">
                  <c:v>0.98128425840955402</c:v>
                </c:pt>
                <c:pt idx="2">
                  <c:v>0.99000750826943895</c:v>
                </c:pt>
                <c:pt idx="3">
                  <c:v>1.0322383170752001</c:v>
                </c:pt>
                <c:pt idx="4">
                  <c:v>1.0697789452733999</c:v>
                </c:pt>
                <c:pt idx="5">
                  <c:v>1.0982560611666601</c:v>
                </c:pt>
                <c:pt idx="6">
                  <c:v>1.26107547309331</c:v>
                </c:pt>
                <c:pt idx="7">
                  <c:v>1.3596533920642799</c:v>
                </c:pt>
                <c:pt idx="8">
                  <c:v>1.3601198791410201</c:v>
                </c:pt>
                <c:pt idx="9">
                  <c:v>1.3748030827267801</c:v>
                </c:pt>
                <c:pt idx="10">
                  <c:v>1.4488640702570199</c:v>
                </c:pt>
                <c:pt idx="11">
                  <c:v>1.4570761900550999</c:v>
                </c:pt>
                <c:pt idx="12">
                  <c:v>1.5043353831181601</c:v>
                </c:pt>
                <c:pt idx="13">
                  <c:v>1.5072243381953101</c:v>
                </c:pt>
                <c:pt idx="14">
                  <c:v>1.5402535378864499</c:v>
                </c:pt>
                <c:pt idx="15">
                  <c:v>1.55494099503025</c:v>
                </c:pt>
                <c:pt idx="16">
                  <c:v>1.5846090355858899</c:v>
                </c:pt>
                <c:pt idx="17">
                  <c:v>1.66568302728784</c:v>
                </c:pt>
                <c:pt idx="18">
                  <c:v>1.68459816521943</c:v>
                </c:pt>
                <c:pt idx="19">
                  <c:v>1.7338626042026799</c:v>
                </c:pt>
                <c:pt idx="20">
                  <c:v>1.8520831064602501</c:v>
                </c:pt>
                <c:pt idx="21">
                  <c:v>1.87614819953942</c:v>
                </c:pt>
                <c:pt idx="22">
                  <c:v>1.8955097603620099</c:v>
                </c:pt>
                <c:pt idx="23">
                  <c:v>2.4060947563881601</c:v>
                </c:pt>
                <c:pt idx="24">
                  <c:v>2.6474681292343401</c:v>
                </c:pt>
                <c:pt idx="25">
                  <c:v>2.7142816268226699</c:v>
                </c:pt>
                <c:pt idx="26">
                  <c:v>3.03530566282901</c:v>
                </c:pt>
                <c:pt idx="27">
                  <c:v>3.2364713004868499</c:v>
                </c:pt>
                <c:pt idx="28">
                  <c:v>3.71697265196322</c:v>
                </c:pt>
                <c:pt idx="29">
                  <c:v>4.0332308392280201</c:v>
                </c:pt>
                <c:pt idx="30">
                  <c:v>4.2478259013506898</c:v>
                </c:pt>
                <c:pt idx="31">
                  <c:v>4.4147624473817499</c:v>
                </c:pt>
                <c:pt idx="32">
                  <c:v>5.8326240132848799</c:v>
                </c:pt>
                <c:pt idx="33">
                  <c:v>6.7716804473751404</c:v>
                </c:pt>
                <c:pt idx="34">
                  <c:v>13.8651047078533</c:v>
                </c:pt>
                <c:pt idx="35">
                  <c:v>16.397932917944601</c:v>
                </c:pt>
                <c:pt idx="36">
                  <c:v>55.666209994676798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1-4AD5-AD83-A934B9D7E812}"/>
            </c:ext>
          </c:extLst>
        </c:ser>
        <c:ser>
          <c:idx val="1"/>
          <c:order val="1"/>
          <c:tx>
            <c:strRef>
              <c:f>'五（一）1'!$D$1</c:f>
              <c:strCache>
                <c:ptCount val="1"/>
                <c:pt idx="0">
                  <c:v> Gross Output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'五（一）1'!$B$2:$B$38</c:f>
              <c:strCache>
                <c:ptCount val="37"/>
                <c:pt idx="0">
                  <c:v>Agriculture, Forestry, Animal Husbandry, Fishery Products and Services</c:v>
                </c:pt>
                <c:pt idx="1">
                  <c:v>Smelting and Rolling of Metals</c:v>
                </c:pt>
                <c:pt idx="2">
                  <c:v>Other Manufacturing Products and Waste and Scrap</c:v>
                </c:pt>
                <c:pt idx="3">
                  <c:v>Production and Supply of Gas</c:v>
                </c:pt>
                <c:pt idx="4">
                  <c:v>Communication Equipment, Computers and Other Electronic Equipment</c:v>
                </c:pt>
                <c:pt idx="5">
                  <c:v>Real Estate</c:v>
                </c:pt>
                <c:pt idx="6">
                  <c:v>Special Purpose Machinery</c:v>
                </c:pt>
                <c:pt idx="7">
                  <c:v>Transport Equipment</c:v>
                </c:pt>
                <c:pt idx="8">
                  <c:v>Paper, Printing and Articles for Culture, Education and Sport</c:v>
                </c:pt>
                <c:pt idx="9">
                  <c:v>Coal Mining and Dressing Products</c:v>
                </c:pt>
                <c:pt idx="10">
                  <c:v>Textiles</c:v>
                </c:pt>
                <c:pt idx="11">
                  <c:v>General Purpose Machinery</c:v>
                </c:pt>
                <c:pt idx="12">
                  <c:v>Non-metallic Mineral Products</c:v>
                </c:pt>
                <c:pt idx="13">
                  <c:v>Electrical Machinery and Equipment</c:v>
                </c:pt>
                <c:pt idx="14">
                  <c:v>Food and Tobacco</c:v>
                </c:pt>
                <c:pt idx="15">
                  <c:v>Construction</c:v>
                </c:pt>
                <c:pt idx="16">
                  <c:v>Chemical Products</c:v>
                </c:pt>
                <c:pt idx="17">
                  <c:v>Timber Processing and Furniture</c:v>
                </c:pt>
                <c:pt idx="18">
                  <c:v>Metal Products</c:v>
                </c:pt>
                <c:pt idx="19">
                  <c:v>Transport, Storage and Post</c:v>
                </c:pt>
                <c:pt idx="20">
                  <c:v>Textile Wearing Apparel, Footwear, Leather, Down and Related Products</c:v>
                </c:pt>
                <c:pt idx="21">
                  <c:v>Repair Service of Metal Products, Machinery and Equipment</c:v>
                </c:pt>
                <c:pt idx="22">
                  <c:v>Instruments and Meters</c:v>
                </c:pt>
                <c:pt idx="23">
                  <c:v>Production and Supply of Electric Power and Heat Power</c:v>
                </c:pt>
                <c:pt idx="24">
                  <c:v>Production and Supply of Water</c:v>
                </c:pt>
                <c:pt idx="25">
                  <c:v>Non-metal Ore and Other Ore Mining and Dressing Products</c:v>
                </c:pt>
                <c:pt idx="26">
                  <c:v>Accommodation and Catering</c:v>
                </c:pt>
                <c:pt idx="27">
                  <c:v>Other Service Sectors</c:v>
                </c:pt>
                <c:pt idx="28">
                  <c:v>Petroleum, Coking and Nuclear Fuel Processing Products</c:v>
                </c:pt>
                <c:pt idx="29">
                  <c:v>Culture, Education and Health</c:v>
                </c:pt>
                <c:pt idx="30">
                  <c:v>Petroleum and Natural Gas Extraction Products</c:v>
                </c:pt>
                <c:pt idx="31">
                  <c:v>Information Transmission, Software and Information Technology Services</c:v>
                </c:pt>
                <c:pt idx="32">
                  <c:v>Public Management, Social Security and Social Organizations</c:v>
                </c:pt>
                <c:pt idx="33">
                  <c:v>Metal Ore Mining and Dressing Products</c:v>
                </c:pt>
                <c:pt idx="34">
                  <c:v>Finance</c:v>
                </c:pt>
                <c:pt idx="35">
                  <c:v>Wholesale and Retail Trades</c:v>
                </c:pt>
                <c:pt idx="36">
                  <c:v>Research and Experimental Development</c:v>
                </c:pt>
              </c:strCache>
            </c:strRef>
          </c:cat>
          <c:val>
            <c:numRef>
              <c:f>'五（一）1'!$D$2:$D$38</c:f>
              <c:numCache>
                <c:formatCode>0.00</c:formatCode>
                <c:ptCount val="37"/>
                <c:pt idx="0">
                  <c:v>55.6751932455958</c:v>
                </c:pt>
                <c:pt idx="1">
                  <c:v>185.93503970760099</c:v>
                </c:pt>
                <c:pt idx="2">
                  <c:v>10.8282076345135</c:v>
                </c:pt>
                <c:pt idx="3">
                  <c:v>1379.11570367487</c:v>
                </c:pt>
                <c:pt idx="4">
                  <c:v>544.63295619837299</c:v>
                </c:pt>
                <c:pt idx="5">
                  <c:v>403.739804088553</c:v>
                </c:pt>
                <c:pt idx="6">
                  <c:v>180.89129903068999</c:v>
                </c:pt>
                <c:pt idx="7">
                  <c:v>534.82529085124895</c:v>
                </c:pt>
                <c:pt idx="8">
                  <c:v>106.066510414376</c:v>
                </c:pt>
                <c:pt idx="9">
                  <c:v>97.825655560864902</c:v>
                </c:pt>
                <c:pt idx="10">
                  <c:v>22.113378629258001</c:v>
                </c:pt>
                <c:pt idx="11">
                  <c:v>163.02417457480701</c:v>
                </c:pt>
                <c:pt idx="12">
                  <c:v>82.780949940424605</c:v>
                </c:pt>
                <c:pt idx="13">
                  <c:v>277.79506156183902</c:v>
                </c:pt>
                <c:pt idx="14">
                  <c:v>76.423151172503793</c:v>
                </c:pt>
                <c:pt idx="15">
                  <c:v>234.69391331347001</c:v>
                </c:pt>
                <c:pt idx="16">
                  <c:v>140.53187251718199</c:v>
                </c:pt>
                <c:pt idx="17">
                  <c:v>71.183615478152205</c:v>
                </c:pt>
                <c:pt idx="18">
                  <c:v>187.92205255713199</c:v>
                </c:pt>
                <c:pt idx="19">
                  <c:v>295.393555627338</c:v>
                </c:pt>
                <c:pt idx="20">
                  <c:v>70.664159425382493</c:v>
                </c:pt>
                <c:pt idx="21">
                  <c:v>27.5905137744464</c:v>
                </c:pt>
                <c:pt idx="22">
                  <c:v>149.902057480634</c:v>
                </c:pt>
                <c:pt idx="23">
                  <c:v>240.05660970166201</c:v>
                </c:pt>
                <c:pt idx="24">
                  <c:v>239.685614337884</c:v>
                </c:pt>
                <c:pt idx="25">
                  <c:v>11.994118319789701</c:v>
                </c:pt>
                <c:pt idx="26">
                  <c:v>132.64233622069401</c:v>
                </c:pt>
                <c:pt idx="27">
                  <c:v>682.85066132258999</c:v>
                </c:pt>
                <c:pt idx="28">
                  <c:v>142.67739083659501</c:v>
                </c:pt>
                <c:pt idx="29">
                  <c:v>409.25603470364803</c:v>
                </c:pt>
                <c:pt idx="30">
                  <c:v>53.479934401896998</c:v>
                </c:pt>
                <c:pt idx="31">
                  <c:v>2932.6146993638799</c:v>
                </c:pt>
                <c:pt idx="32">
                  <c:v>226.274436158474</c:v>
                </c:pt>
                <c:pt idx="33">
                  <c:v>86.668269677351802</c:v>
                </c:pt>
                <c:pt idx="34">
                  <c:v>431.66184983840799</c:v>
                </c:pt>
                <c:pt idx="35">
                  <c:v>135.01706316837999</c:v>
                </c:pt>
                <c:pt idx="36">
                  <c:v>746.12941368594204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1-4AD5-AD83-A934B9D7E8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40"/>
        <c:axId val="906094780"/>
        <c:axId val="34275507"/>
      </c:barChart>
      <c:catAx>
        <c:axId val="9060947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  <c:crossAx val="34275507"/>
        <c:crosses val="autoZero"/>
        <c:auto val="0"/>
        <c:lblAlgn val="ctr"/>
        <c:lblOffset val="100"/>
        <c:noMultiLvlLbl val="0"/>
      </c:catAx>
      <c:valAx>
        <c:axId val="3427550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  <c:crossAx val="9060947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15526757859371301"/>
          <c:y val="0.953549775083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c59fa5c-2ea7-4073-9d1e-e0960162c50a}"/>
      </c:ext>
    </c:extLst>
  </c:chart>
  <c:spPr>
    <a:solidFill>
      <a:schemeClr val="bg1"/>
    </a:solidFill>
    <a:ln w="3175" cmpd="sng"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 lang="zh-CN" sz="10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E1EFF-5FE1-4418-A27C-E8DA7910C898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C19B1-FF2E-4618-9DD0-54E1C6517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Indicator definition and sorting:</a:t>
            </a:r>
          </a:p>
          <a:p>
            <a:r>
              <a:rPr lang="en-US" altLang="zh-CN"/>
              <a:t>The Total intensity (steelblue bars) is defined as overflow_share = total_overflow_abs / |TFP|, measuring the absolute exposure of a sector to all upstream spillovers regardless of direction. The net absolute intensity (green/red bars) is defined as net_abs = |net_overflow_share| where net_overflow_share = (c+d+e) / |TFP|, capturing the magnitude of the net spillover effect, with green indicating a net promoting effect (positive) and red a net suppressing effect (negative). Sectors are sorted in descending order of Total intensity (overflow_share) so that the most exposed sectors appear at the top, facilitating easy comparison of both total exposure and net directional impact within each sector.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Indicator definition and sorting:</a:t>
            </a:r>
          </a:p>
          <a:p>
            <a:r>
              <a:rPr lang="en-US" altLang="zh-CN"/>
              <a:t>The Total intensity (steelblue bars) is defined as overflow_share = total_overflow_abs / |TFP|, measuring the absolute exposure of a sector to all upstream spillovers regardless of direction. The net absolute intensity (green/red bars) is defined as net_abs = |net_overflow_share| where net_overflow_share = (c+d+e) / |TFP|, capturing the magnitude of the net spillover effect, with green indicating a net promoting effect (positive) and red a net suppressing effect (negative). Sectors are sorted in descending order of Total intensity (overflow_share) so that the most exposed sectors appear at the top, facilitating easy comparison of both total exposure and net directional impact within each sector.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*Note: Classification is based on the absolute contribution of each channel to total absolute spillovers, regardless of the net effect (promoting vs. suppressing).*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>
                                        <a:solidFill>
                                          <a:srgbClr val="1A2029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)+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𝑇𝐹𝑃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𝐷𝑖𝑟𝑒𝑐𝑡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𝑈𝑝𝑠𝑡𝑟𝑒𝑎𝑚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lim>
                    </m:limLow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)+</m:t>
                                    </m:r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>
                                                <a:solidFill>
                                                  <a:srgbClr val="1A2029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  <a:sym typeface="+mn-ea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>
                                                <a:solidFill>
                                                  <a:srgbClr val="1A2029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  <a:sym typeface="+mn-ea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𝐷𝑖𝑟𝑒𝑐𝑡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𝑈𝑝𝑠𝑡𝑟𝑒𝑎𝑚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𝐹𝑎𝑐𝑡𝑜𝑟𝑠</m:t>
                        </m:r>
                      </m:lim>
                    </m:limLow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𝐼𝑛𝑑𝑖𝑟𝑒𝑐𝑡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𝑁𝑒𝑡𝑤𝑜𝑟𝑘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𝐸𝑓𝑓𝑒𝑐𝑡𝑠</m:t>
                        </m:r>
                      </m:lim>
                    </m:limLow>
                  </m:oMath>
                </a14:m>
                <a:r>
                  <a:rPr lang="en-US" altLang="zh-CN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</a:t>
                </a:r>
                <a:endParaRPr lang="en-US" altLang="zh-CN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en-US" altLang="zh-CN"/>
              </a:p>
            </p:txBody>
          </p:sp>
        </mc:Choice>
        <mc:Fallback xmlns=""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  <a:buFont typeface="Arial" panose="020B0604020202020204"/>
                  <a:buNone/>
                </a:pPr>
                <a:r>
                  <a:rPr lang="en-US" altLang="zh-CN" sz="1200" b="0" i="0" dirty="0">
                    <a:solidFill>
                      <a:srgbClr val="0F1115"/>
                    </a:solidFill>
                    <a:latin typeface="Times New Roman" panose="02020603050405020304" pitchFamily="18" charset="0"/>
                    <a:ea typeface="quote-cjk-patch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200" dirty="0">
                    <a:solidFill>
                      <a:srgbClr val="0F1115"/>
                    </a:solidFill>
                    <a:latin typeface="Times New Roman" panose="02020603050405020304" pitchFamily="18" charset="0"/>
                    <a:ea typeface="quote-cjk-patch"/>
                    <a:cs typeface="Times New Roman" panose="02020603050405020304" pitchFamily="18" charset="0"/>
                  </a:rPr>
                  <a:t>trong spillover recipients are mostly downstream manufacturing and construction sectors </a:t>
                </a:r>
                <a:r>
                  <a:rPr lang="en-US" altLang="zh-CN" dirty="0">
                    <a:solidFill>
                      <a:srgbClr val="0F1115"/>
                    </a:solidFill>
                    <a:latin typeface="Times New Roman" panose="02020603050405020304" pitchFamily="18" charset="0"/>
                    <a:ea typeface="quote-cjk-patch"/>
                    <a:cs typeface="Times New Roman" panose="02020603050405020304" pitchFamily="18" charset="0"/>
                  </a:rPr>
                  <a:t>(e.g., Non-metallic Mineral Products, Transport Equipment, Construction). </a:t>
                </a: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11818-C071-8925-E157-3929414A2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D43E7FB-C41E-F89D-4BAB-A4FD978EC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F67A2C8B-064A-671E-DA07-34A9716FBD6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上游行业</a:t>
                </a:r>
                <a:r>
                  <a:rPr lang="en-US" altLang="zh-CN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TFP</a:t>
                </a:r>
                <a:r>
                  <a: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对下游行业的溢出（完全溢出）热力图</a:t>
                </a:r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algn="l">
                  <a:buClrTx/>
                  <a:buSzTx/>
                  <a:buFontTx/>
                </a:pPr>
                <a:r>
                  <a: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负向影响，技术进步</a:t>
                </a:r>
                <a:r>
                  <a:rPr lang="en-US" altLang="zh-CN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or</a:t>
                </a:r>
                <a:r>
                  <a: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行业规模发展对下游造成的生存环境的挤压</a:t>
                </a:r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algn="l">
                  <a:buClrTx/>
                  <a:buSzTx/>
                  <a:buFontTx/>
                </a:pPr>
                <a:r>
                  <a: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典型的，有链主企业的产业链造成的对下游有压制情况</a:t>
                </a:r>
              </a:p>
              <a:p>
                <a:pPr algn="l">
                  <a:buClrTx/>
                  <a:buSzTx/>
                  <a:buFontTx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’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acc>
                      <m:accPr>
                        <m:chr m:val="⃑"/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A4494B-A180-204D-BD70-F139B6B56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34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1233248" cy="936104"/>
          </a:xfrm>
        </p:spPr>
        <p:txBody>
          <a:bodyPr lIns="54000" tIns="0" rIns="54000" bIns="0" anchor="b"/>
          <a:lstStyle>
            <a:lvl1pPr algn="l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 sz="2800" b="1" baseline="0">
                <a:solidFill>
                  <a:srgbClr val="2D206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381" y="1268760"/>
            <a:ext cx="11233248" cy="5184576"/>
          </a:xfrm>
        </p:spPr>
        <p:txBody>
          <a:bodyPr/>
          <a:lstStyle>
            <a:lvl1pPr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>
                <a:srgbClr val="2D206F"/>
              </a:buClr>
              <a:buSzPct val="60000"/>
              <a:buFont typeface="Wingdings" panose="05000000000000000000" pitchFamily="2" charset="2"/>
              <a:buChar char="l"/>
              <a:defRPr sz="2200" b="1" baseline="0">
                <a:solidFill>
                  <a:srgbClr val="2D206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67995" algn="just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60000"/>
              <a:buFont typeface="Wingdings" panose="05000000000000000000" pitchFamily="2" charset="2"/>
              <a:buChar char="l"/>
              <a:defRPr sz="2000" b="1" baseline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756285" algn="just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1800" b="1" baseline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043940" algn="just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Wingdings" panose="05000000000000000000" pitchFamily="2" charset="2"/>
              <a:buChar char="l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50000"/>
              <a:buFont typeface="Wingdings" panose="05000000000000000000" pitchFamily="2" charset="2"/>
              <a:buChar char="l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6320" y="6509878"/>
            <a:ext cx="2844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r>
              <a:rPr lang="en-US" altLang="zh-CN" dirty="0"/>
              <a:t>/34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0" y="1087874"/>
            <a:ext cx="12192000" cy="36000"/>
          </a:xfrm>
          <a:prstGeom prst="rect">
            <a:avLst/>
          </a:prstGeom>
          <a:gradFill flip="none" rotWithShape="1">
            <a:gsLst>
              <a:gs pos="50000">
                <a:srgbClr val="2D206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zh-CN" altLang="en-US" sz="15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1233248" cy="936104"/>
          </a:xfrm>
        </p:spPr>
        <p:txBody>
          <a:bodyPr lIns="54000" tIns="0" rIns="54000" bIns="0" anchor="b"/>
          <a:lstStyle>
            <a:lvl1pPr algn="l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defRPr sz="2800" b="1" baseline="0">
                <a:solidFill>
                  <a:srgbClr val="2D206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381" y="1268760"/>
            <a:ext cx="11233248" cy="5184576"/>
          </a:xfrm>
        </p:spPr>
        <p:txBody>
          <a:bodyPr/>
          <a:lstStyle>
            <a:lvl1pPr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>
                <a:srgbClr val="2D206F"/>
              </a:buClr>
              <a:buSzPct val="60000"/>
              <a:buFont typeface="Wingdings" panose="05000000000000000000" pitchFamily="2" charset="2"/>
              <a:buChar char="l"/>
              <a:defRPr sz="2200" b="1" baseline="0">
                <a:solidFill>
                  <a:srgbClr val="2D206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67995" algn="just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Clr>
                <a:schemeClr val="accent3"/>
              </a:buClr>
              <a:buSzPct val="60000"/>
              <a:buFont typeface="Wingdings" panose="05000000000000000000" pitchFamily="2" charset="2"/>
              <a:buChar char="l"/>
              <a:defRPr sz="2000" b="1" baseline="0">
                <a:solidFill>
                  <a:schemeClr val="bg1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756285" algn="just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1800" b="1" baseline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043940" algn="just">
              <a:lnSpc>
                <a:spcPct val="125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Wingdings" panose="05000000000000000000" pitchFamily="2" charset="2"/>
              <a:buChar char="l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50000"/>
              <a:buFont typeface="Wingdings" panose="05000000000000000000" pitchFamily="2" charset="2"/>
              <a:buChar char="l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6320" y="6509878"/>
            <a:ext cx="28448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r>
              <a:rPr lang="en-US" altLang="zh-CN" dirty="0"/>
              <a:t>/34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0" y="1087874"/>
            <a:ext cx="12192000" cy="36000"/>
          </a:xfrm>
          <a:prstGeom prst="rect">
            <a:avLst/>
          </a:prstGeom>
          <a:gradFill flip="none" rotWithShape="1">
            <a:gsLst>
              <a:gs pos="50000">
                <a:srgbClr val="2D206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zh-CN" altLang="en-US" sz="15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13C89-F47F-4E95-9213-CB498C683BE2}" type="datetimeFigureOut">
              <a:rPr lang="zh-CN" altLang="en-US" smtClean="0"/>
              <a:t>2026/6/23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F5E3-5867-473D-9F87-F841F3A1B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80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19.xml"/><Relationship Id="rId10" Type="http://schemas.openxmlformats.org/officeDocument/2006/relationships/slideLayout" Target="../slideLayouts/slideLayout20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2" y="249555"/>
            <a:ext cx="2634615" cy="55245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448435" y="1655445"/>
            <a:ext cx="9295130" cy="20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of Total Factor Productivity and Industry Spillover Effects</a:t>
            </a:r>
            <a:endParaRPr lang="zh-CN" altLang="zh-C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 fontAlgn="auto">
              <a:spcBef>
                <a:spcPts val="1200"/>
              </a:spcBef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——Based on input-output linkage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3922395"/>
            <a:ext cx="12199620" cy="1802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Yiran Huang</a:t>
            </a:r>
            <a:r>
              <a:rPr lang="en-US" altLang="zh-CN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，Zichuan Guo，Qi Su and Prof. Jian Xu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School of Economics and Management, University of Chinese Academy of Sciences, Beijing, China</a:t>
            </a:r>
          </a:p>
          <a:p>
            <a:pPr algn="ctr">
              <a:lnSpc>
                <a:spcPct val="150000"/>
              </a:lnSpc>
            </a:pPr>
            <a:r>
              <a:rPr lang="en-US" altLang="zh-CN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June,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6904"/>
          <a:stretch>
            <a:fillRect/>
          </a:stretch>
        </p:blipFill>
        <p:spPr>
          <a:xfrm>
            <a:off x="3442970" y="4274185"/>
            <a:ext cx="5803265" cy="909955"/>
          </a:xfrm>
          <a:prstGeom prst="rect">
            <a:avLst/>
          </a:prstGeom>
        </p:spPr>
      </p:pic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477520" y="899795"/>
                <a:ext cx="10606405" cy="1395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: The price of the product of industry </a:t>
                </a:r>
                <a:r>
                  <a:rPr lang="en-US" altLang="zh-CN" sz="2000" b="0" i="1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j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  the price of its intermediate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b="0" i="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</a:endParaRPr>
              </a:p>
              <a:p>
                <a:pPr marL="0" indent="0" algn="l"/>
                <a:r>
                  <a:rPr lang="en-US" altLang="zh-CN" sz="2000" i="1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  <a:sym typeface="+mn-ea"/>
                  </a:rPr>
                  <a:t>r</a:t>
                </a:r>
                <a:r>
                  <a:rPr lang="en-US" altLang="zh-CN" sz="200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  <a:sym typeface="+mn-ea"/>
                  </a:rPr>
                  <a:t>: The capital rental rate </a:t>
                </a:r>
              </a:p>
              <a:p>
                <a:pPr marL="0" indent="0"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: The labor wage </a:t>
                </a:r>
              </a:p>
              <a:p>
                <a:pPr marL="0" indent="0" algn="l"/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Profit maximization 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katex_main"/>
                    <a:cs typeface="Times New Roman" panose="02020603050405020304" pitchFamily="18" charset="0"/>
                  </a:rPr>
                  <a:t>→</a:t>
                </a:r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First-Order Condition:</a:t>
                </a: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" y="899795"/>
                <a:ext cx="10606405" cy="1395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900" y="2304415"/>
            <a:ext cx="7696200" cy="4559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t="18212"/>
          <a:stretch>
            <a:fillRect/>
          </a:stretch>
        </p:blipFill>
        <p:spPr>
          <a:xfrm>
            <a:off x="2778125" y="3143885"/>
            <a:ext cx="6590665" cy="779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77520" y="2745105"/>
                <a:ext cx="6096000" cy="4794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algn="l"/>
                <a:r>
                  <a:rPr lang="en-US" altLang="zh-CN" sz="200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  <a:sym typeface="+mn-ea"/>
                  </a:rPr>
                  <a:t>Let Value-added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  <a:sym typeface="+mn-ea"/>
                  </a:rPr>
                  <a:t>and Direct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  <a:sym typeface="+mn-ea"/>
                  </a:rPr>
                  <a:t>: 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" y="2745105"/>
                <a:ext cx="6096000" cy="4794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71780" y="5203825"/>
                <a:ext cx="11343005" cy="92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266700" algn="l" defTabSz="26670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u="sng" dirty="0">
                    <a:latin typeface="Times New Roman" panose="02020603050405020304"/>
                    <a:ea typeface="宋体" panose="02010600030101010101" pitchFamily="2" charset="-122"/>
                  </a:rPr>
                  <a:t>Output elasticities in the CD function perfectly map to standard I-O accounting ratios </a:t>
                </a:r>
                <a:r>
                  <a:rPr lang="en-US" sz="2400" dirty="0">
                    <a:latin typeface="Times New Roman" panose="02020603050405020304"/>
                    <a:ea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a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sz="2400" dirty="0">
                    <a:latin typeface="Times New Roman" panose="02020603050405020304"/>
                    <a:ea typeface="宋体" panose="02010600030101010101" pitchFamily="2" charset="-12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/>
                    <a:ea typeface="宋体" panose="02010600030101010101" pitchFamily="2" charset="-122"/>
                  </a:rPr>
                  <a:t>​)</a:t>
                </a:r>
                <a:r>
                  <a:rPr lang="en-US" sz="2400" u="sng" dirty="0">
                    <a:latin typeface="Times New Roman" panose="02020603050405020304"/>
                    <a:ea typeface="宋体" panose="02010600030101010101" pitchFamily="2" charset="-122"/>
                  </a:rPr>
                  <a:t>, bridging production theory with I-O tables.</a:t>
                </a:r>
                <a:endParaRPr lang="en-US" altLang="zh-CN" sz="2400" u="sng" dirty="0">
                  <a:latin typeface="Times New Roman" panose="020206030504050203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80" y="5203825"/>
                <a:ext cx="11343005" cy="9220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477520" y="3897313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0" i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Expanded Production Function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38105" y="2304415"/>
            <a:ext cx="70677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>
                <a:latin typeface="Times New Roman" panose="02020603050405020304"/>
                <a:ea typeface="宋体" panose="02010600030101010101" pitchFamily="2" charset="-122"/>
              </a:rPr>
              <a:t>(2)</a:t>
            </a:r>
            <a:endParaRPr lang="en-US" altLang="zh-CN" sz="20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38105" y="3258820"/>
            <a:ext cx="70677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>
                <a:latin typeface="Times New Roman" panose="02020603050405020304"/>
                <a:ea typeface="宋体" panose="02010600030101010101" pitchFamily="2" charset="-122"/>
              </a:rPr>
              <a:t>(3)</a:t>
            </a:r>
            <a:endParaRPr lang="en-US" altLang="zh-CN" sz="20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38105" y="4485005"/>
            <a:ext cx="70677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>
                <a:latin typeface="Times New Roman" panose="02020603050405020304"/>
                <a:ea typeface="宋体" panose="02010600030101010101" pitchFamily="2" charset="-122"/>
              </a:rPr>
              <a:t>(4)</a:t>
            </a:r>
            <a:endParaRPr lang="en-US" altLang="zh-CN" sz="20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" name="任意多边形: 形状 1"/>
          <p:cNvSpPr/>
          <p:nvPr/>
        </p:nvSpPr>
        <p:spPr>
          <a:xfrm>
            <a:off x="477520" y="294005"/>
            <a:ext cx="217932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The Model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83155" y="374968"/>
            <a:ext cx="5080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</a:rPr>
              <a:t>Production Setup &amp; TFP Growth Accounting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49580" y="2704465"/>
                <a:ext cx="11135995" cy="216344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indent="0" algn="l" fontAlgn="base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anose="020B0604020202020204"/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Define direct allocation coefficient</a:t>
                </a:r>
                <a:r>
                  <a:rPr 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→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 fontAlgn="base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Font typeface="Arial" panose="020B0604020202020204"/>
                  <a:buNone/>
                </a:pPr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Based on short-run supply chain stickiness (Choi and Krause 2006; Dubois, Gadde, and Mattsson 2021; Liu 2025; Shen, Zhou, and Ye 2025) and I-O structure stability (Hol</a:t>
                </a:r>
                <a:r>
                  <a:rPr lang="en-US" altLang="en-US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ý</a:t>
                </a:r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2000" b="0" i="0" dirty="0" err="1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Š</a:t>
                </a:r>
                <a:r>
                  <a:rPr lang="en-US" altLang="zh-CN" sz="2000" b="0" i="0" dirty="0" err="1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afr</a:t>
                </a:r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2023; </a:t>
                </a:r>
                <a:r>
                  <a:rPr lang="en-US" altLang="zh-CN" sz="2000" b="0" i="0" dirty="0" err="1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Supsermpol</a:t>
                </a:r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et al. 2023; </a:t>
                </a:r>
                <a:r>
                  <a:rPr lang="en-US" altLang="zh-CN" sz="2000" b="0" i="0" dirty="0" err="1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Votinov</a:t>
                </a:r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, Zinchenko, and Nersisyan 2025),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)=0, ∀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" y="2704465"/>
                <a:ext cx="11135995" cy="21634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665095" y="4420870"/>
                <a:ext cx="6096000" cy="4298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095" y="4420870"/>
                <a:ext cx="6096000" cy="4298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燕尾形箭头 7"/>
          <p:cNvSpPr/>
          <p:nvPr/>
        </p:nvSpPr>
        <p:spPr>
          <a:xfrm>
            <a:off x="680085" y="5151755"/>
            <a:ext cx="626110" cy="252095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283825" y="1950085"/>
            <a:ext cx="6261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>
                <a:latin typeface="Times New Roman" panose="02020603050405020304"/>
                <a:ea typeface="宋体" panose="02010600030101010101" pitchFamily="2" charset="-122"/>
              </a:rPr>
              <a:t>(5)</a:t>
            </a:r>
            <a:endParaRPr lang="en-US" altLang="zh-CN" sz="2000">
              <a:latin typeface="Times New Roman" panose="020206030504050203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449580" y="1007110"/>
                <a:ext cx="10865485" cy="95313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indent="0" algn="l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/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Log-differentiating Eq. (4) and defining growth rate as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1A2029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Z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)≡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𝑍</m:t>
                            </m:r>
                          </m:e>
                        </m:func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zh-CN" sz="2000" b="0" i="0" dirty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,</a:t>
                </a:r>
              </a:p>
              <a:p>
                <a:pPr indent="0" algn="l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/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we obtain the sectoral TFP growth:</a:t>
                </a:r>
                <a:endParaRPr lang="en-US" altLang="zh-CN" sz="2000" b="0" i="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" y="1007110"/>
                <a:ext cx="10865485" cy="9531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7214870" y="4413250"/>
            <a:ext cx="116131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 dirty="0">
                <a:latin typeface="Times New Roman" panose="02020603050405020304"/>
                <a:ea typeface="宋体" panose="02010600030101010101" pitchFamily="2" charset="-122"/>
              </a:rPr>
              <a:t>(6)</a:t>
            </a:r>
            <a:endParaRPr lang="en-US" altLang="zh-CN" sz="2000" dirty="0">
              <a:latin typeface="Times New Roman" panose="020206030504050203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005840" y="4812030"/>
                <a:ext cx="9321165" cy="9296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rgbClr val="1A2029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>
                                      <a:solidFill>
                                        <a:srgbClr val="1A2029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nary>
                        <m:naryPr>
                          <m:chr m:val="∑"/>
                          <m:limLoc m:val="undOvr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4812030"/>
                <a:ext cx="9321165" cy="9296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999490" y="1697355"/>
                <a:ext cx="9380855" cy="84836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rgbClr val="1A2029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>
                                      <a:solidFill>
                                        <a:srgbClr val="1A2029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nary>
                        <m:naryPr>
                          <m:chr m:val="∑"/>
                          <m:limLoc m:val="undOvr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90" y="1697355"/>
                <a:ext cx="9380855" cy="848360"/>
              </a:xfrm>
              <a:prstGeom prst="rect">
                <a:avLst/>
              </a:prstGeom>
              <a:blipFill rotWithShape="1">
                <a:blip r:embed="rId8"/>
                <a:stretch>
                  <a:fillRect b="-32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10283825" y="5075555"/>
            <a:ext cx="6261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>
                <a:latin typeface="Times New Roman" panose="02020603050405020304"/>
                <a:ea typeface="宋体" panose="02010600030101010101" pitchFamily="2" charset="-122"/>
              </a:rPr>
              <a:t>(7)</a:t>
            </a:r>
            <a:endParaRPr lang="en-US" altLang="zh-CN" sz="20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477520" y="294005"/>
            <a:ext cx="217932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The Model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83155" y="374968"/>
            <a:ext cx="5080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</a:rPr>
              <a:t>Production Setup &amp; TFP Growth Accounting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21640" y="2718435"/>
            <a:ext cx="11135995" cy="452755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None/>
            </a:pPr>
            <a:r>
              <a:rPr lang="en-US" altLang="zh-CN" sz="20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Substituting Eq. (8) into Eq. (7) </a:t>
            </a:r>
            <a:r>
              <a:rPr lang="en-US" altLang="en-US" sz="20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⇒</a:t>
            </a:r>
            <a:r>
              <a:rPr lang="en-US" altLang="zh-CN" sz="20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1st-Order TFP Decomposition:</a:t>
            </a:r>
          </a:p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None/>
            </a:pPr>
            <a:endParaRPr lang="en-US" altLang="zh-CN" sz="2000" b="0" i="0" dirty="0">
              <a:solidFill>
                <a:srgbClr val="1A2029"/>
              </a:solidFill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255885" y="1530985"/>
            <a:ext cx="76273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>
                <a:latin typeface="Times New Roman" panose="02020603050405020304"/>
                <a:ea typeface="宋体" panose="02010600030101010101" pitchFamily="2" charset="-122"/>
              </a:rPr>
              <a:t>(8)</a:t>
            </a:r>
            <a:endParaRPr lang="en-US" altLang="zh-CN" sz="20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1640" y="1021080"/>
            <a:ext cx="10865485" cy="42672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Upstream Output Growth (for any sector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000" b="0" i="0" dirty="0">
              <a:solidFill>
                <a:srgbClr val="1A2029"/>
              </a:solidFill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084580" y="3476625"/>
                <a:ext cx="9811385" cy="16738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limLow>
                      <m:limLow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solidFill>
                                          <a:srgbClr val="1A2029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)+</m:t>
                                </m:r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𝑇𝐹𝑃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𝐷𝑖𝑟𝑒𝑐𝑡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𝑈𝑝𝑠𝑡𝑟𝑒𝑎𝑚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lim>
                    </m:limLow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)+</m:t>
                                    </m:r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>
                                                <a:solidFill>
                                                  <a:srgbClr val="1A2029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  <a:sym typeface="+mn-ea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solidFill>
                                                  <a:srgbClr val="1A2029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  <a:sym typeface="+mn-ea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𝐷𝑖𝑟𝑒𝑐𝑡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𝑈𝑝𝑠𝑡𝑟𝑒𝑎𝑚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𝑉𝐴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𝐹𝑎𝑐𝑡𝑜𝑟𝑠</m:t>
                        </m:r>
                      </m:lim>
                    </m:limLow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𝐼𝑛𝑑𝑖𝑟𝑒𝑐𝑡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𝑁𝑒𝑡𝑤𝑜𝑟𝑘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𝐸𝑓𝑓𝑒𝑐𝑡𝑠</m:t>
                        </m:r>
                      </m:lim>
                    </m:limLow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80" y="3476625"/>
                <a:ext cx="9811385" cy="16738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971550" y="1278255"/>
                <a:ext cx="9380855" cy="84836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rgbClr val="1A2029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1A2029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>
                                      <a:solidFill>
                                        <a:srgbClr val="1A2029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solidFill>
                                        <a:srgbClr val="1A2029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nary>
                        <m:naryPr>
                          <m:chr m:val="∑"/>
                          <m:limLoc m:val="undOvr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278255"/>
                <a:ext cx="9380855" cy="848360"/>
              </a:xfrm>
              <a:prstGeom prst="rect">
                <a:avLst/>
              </a:prstGeom>
              <a:blipFill rotWithShape="1">
                <a:blip r:embed="rId5"/>
                <a:stretch>
                  <a:fillRect b="-3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10977880" y="4114165"/>
            <a:ext cx="76273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>
                <a:latin typeface="Times New Roman" panose="02020603050405020304"/>
                <a:ea typeface="宋体" panose="02010600030101010101" pitchFamily="2" charset="-122"/>
              </a:rPr>
              <a:t>(9)</a:t>
            </a:r>
            <a:endParaRPr lang="en-US" altLang="zh-CN" sz="20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" name="任意多边形: 形状 1"/>
          <p:cNvSpPr/>
          <p:nvPr/>
        </p:nvSpPr>
        <p:spPr>
          <a:xfrm>
            <a:off x="477520" y="294005"/>
            <a:ext cx="217932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The Model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83155" y="375285"/>
            <a:ext cx="7432040" cy="367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Output-Network-Based Progressive TFP Decomposition</a:t>
            </a:r>
            <a:endParaRPr lang="en-US" altLang="zh-CN" b="0" i="0">
              <a:solidFill>
                <a:schemeClr val="accent1"/>
              </a:solidFill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endParaRPr lang="en-US" altLang="zh-CN" b="0" i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11259185" y="3888740"/>
            <a:ext cx="7239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 dirty="0">
                <a:latin typeface="Times New Roman" panose="02020603050405020304"/>
                <a:ea typeface="宋体" panose="02010600030101010101" pitchFamily="2" charset="-122"/>
              </a:rPr>
              <a:t>(10)</a:t>
            </a:r>
            <a:endParaRPr lang="en-US" altLang="zh-CN" sz="2000" dirty="0">
              <a:latin typeface="Times New Roman" panose="020206030504050203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393700" y="1021080"/>
                <a:ext cx="11589385" cy="240792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indent="0" algn="l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/>
                  <a:buNone/>
                </a:pPr>
                <a:r>
                  <a:rPr lang="en-US" altLang="zh-CN" sz="2000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Define vectors: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zh-CN" sz="2000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</a:t>
                </a:r>
                <a:r>
                  <a:rPr lang="en-US" altLang="zh-CN" sz="200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𝑇𝐹𝑃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𝑇𝐹𝑃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zh-CN" sz="200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solidFill>
                                      <a:srgbClr val="1A2029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  <a:sym typeface="+mn-ea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solidFill>
                                      <a:srgbClr val="1A2029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  <a:sym typeface="+mn-ea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)+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solidFill>
                                          <a:srgbClr val="1A2029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solidFill>
                                          <a:srgbClr val="1A2029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r>
                  <a:rPr lang="en-US" altLang="zh-CN" sz="2000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</a:t>
                </a:r>
              </a:p>
              <a:p>
                <a:pPr indent="0" algn="l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/>
                  <a:buNone/>
                </a:pPr>
                <a:r>
                  <a:rPr lang="en-US" altLang="zh-CN" sz="2000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Define matrices: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</a:t>
                </a:r>
                <a:r>
                  <a:rPr lang="en-US" altLang="zh-CN" sz="200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CN" sz="2000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</a:t>
                </a:r>
              </a:p>
              <a:p>
                <a:pPr indent="0" algn="ctr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/>
                  <a:buNone/>
                </a:pPr>
                <a:r>
                  <a:rPr lang="en-US" sz="2400">
                    <a:latin typeface="Times New Roman" panose="02020603050405020304"/>
                    <a:ea typeface="宋体" panose="02010600030101010101" pitchFamily="2" charset="-122"/>
                    <a:sym typeface="+mn-ea"/>
                  </a:rPr>
                  <a:t>(8) </a:t>
                </a:r>
                <a:r>
                  <a:rPr lang="en-US" altLang="en-US" sz="240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  <a:sym typeface="+mn-ea"/>
                  </a:rPr>
                  <a:t>⇒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40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acc>
                      <m:accPr>
                        <m:chr m:val="⃑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’</m:t>
                    </m:r>
                    <m:acc>
                      <m:accPr>
                        <m:chr m:val="⃑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acc>
                  </m:oMath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just" fontAlgn="base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anose="020B0604020202020204"/>
                  <a:buNone/>
                </a:pPr>
                <a:r>
                  <a:rPr lang="en-US" altLang="zh-CN" sz="2000">
                    <a:latin typeface="Times New Roman" panose="02020603050405020304"/>
                    <a:ea typeface="宋体" panose="02010600030101010101" pitchFamily="2" charset="-122"/>
                    <a:sym typeface="+mn-ea"/>
                  </a:rPr>
                  <a:t>Key Mathematical Tool: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’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>
                    <a:latin typeface="Times New Roman" panose="02020603050405020304"/>
                    <a:ea typeface="宋体" panose="02010600030101010101" pitchFamily="2" charset="-122"/>
                    <a:sym typeface="+mn-ea"/>
                  </a:rPr>
                  <a:t> </a:t>
                </a:r>
                <a:r>
                  <a:rPr lang="en-US" altLang="en-US" sz="200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  <a:sym typeface="+mn-ea"/>
                  </a:rPr>
                  <a:t>⇒ </a:t>
                </a:r>
                <a:r>
                  <a:rPr lang="en-US" altLang="zh-CN" sz="2000">
                    <a:latin typeface="Times New Roman" panose="02020603050405020304"/>
                    <a:ea typeface="宋体" panose="02010600030101010101" pitchFamily="2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>
                  <a:latin typeface="Times New Roman" panose="02020603050405020304"/>
                  <a:ea typeface="宋体" panose="02010600030101010101" pitchFamily="2" charset="-122"/>
                  <a:sym typeface="+mn-ea"/>
                </a:endParaRPr>
              </a:p>
              <a:p>
                <a:pPr indent="0" algn="l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/>
                  <a:buNone/>
                </a:pPr>
                <a:r>
                  <a:rPr lang="en-US" altLang="zh-CN" sz="2000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1021080"/>
                <a:ext cx="11589385" cy="24079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002280" y="3590925"/>
                <a:ext cx="5196840" cy="4305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just" fontAlgn="base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Font typeface="Arial" panose="020B0604020202020204"/>
                  <a:buNone/>
                </a:pPr>
                <a:r>
                  <a:rPr lang="en-US" altLang="zh-CN" sz="2000">
                    <a:latin typeface="Times New Roman" panose="02020603050405020304"/>
                    <a:ea typeface="宋体" panose="02010600030101010101" pitchFamily="2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’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acc>
                      <m:accPr>
                        <m:chr m:val="⃑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280" y="3590925"/>
                <a:ext cx="5196840" cy="4305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134745" y="4183380"/>
                <a:ext cx="9321165" cy="5664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rgbClr val="1A2029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>
                                      <a:solidFill>
                                        <a:srgbClr val="1A2029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’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𝑇𝐹𝑃</m:t>
                                  </m:r>
                                </m:e>
                              </m:acc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acc>
                                <m:accPr>
                                  <m:chr m:val="⃑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45" y="4183380"/>
                <a:ext cx="9321165" cy="5664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05155" y="5033010"/>
                <a:ext cx="10981690" cy="56832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𝑇𝐹𝑃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solidFill>
                                    <a:srgbClr val="1A2029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  <a:sym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>
                                      <a:solidFill>
                                        <a:srgbClr val="1A2029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’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𝐿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𝑇𝐹𝑃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’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acc>
                                <m:accPr>
                                  <m:chr m:val="⃑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CN" sz="20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55" y="5033010"/>
                <a:ext cx="10981690" cy="5683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任意多边形: 形状 1"/>
          <p:cNvSpPr/>
          <p:nvPr/>
        </p:nvSpPr>
        <p:spPr>
          <a:xfrm>
            <a:off x="477520" y="294005"/>
            <a:ext cx="217932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The Model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83155" y="375285"/>
            <a:ext cx="7432040" cy="367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Output-Network-Based Progressive TFP Decomposition</a:t>
            </a:r>
            <a:endParaRPr lang="en-US" altLang="zh-CN" b="0" i="0">
              <a:solidFill>
                <a:schemeClr val="accent1"/>
              </a:solidFill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endParaRPr lang="en-US" altLang="zh-CN" b="0" i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Entry_1"/>
          <p:cNvSpPr/>
          <p:nvPr>
            <p:custDataLst>
              <p:tags r:id="rId1"/>
            </p:custDataLst>
          </p:nvPr>
        </p:nvSpPr>
        <p:spPr>
          <a:xfrm>
            <a:off x="1270" y="2915920"/>
            <a:ext cx="12190730" cy="10255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Empirical Analysis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24092" y="27766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9"/>
          <p:cNvGrpSpPr/>
          <p:nvPr/>
        </p:nvGrpSpPr>
        <p:grpSpPr>
          <a:xfrm>
            <a:off x="0" y="5664819"/>
            <a:ext cx="1100254" cy="1193181"/>
            <a:chOff x="0" y="5664819"/>
            <a:chExt cx="1100254" cy="1193181"/>
          </a:xfrm>
        </p:grpSpPr>
        <p:sp>
          <p:nvSpPr>
            <p:cNvPr id="24" name="矩形 23"/>
            <p:cNvSpPr/>
            <p:nvPr/>
          </p:nvSpPr>
          <p:spPr>
            <a:xfrm>
              <a:off x="0" y="6122020"/>
              <a:ext cx="1100254" cy="7359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5664819"/>
              <a:ext cx="663497" cy="8251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任意多边形: 形状 1"/>
          <p:cNvSpPr/>
          <p:nvPr/>
        </p:nvSpPr>
        <p:spPr>
          <a:xfrm>
            <a:off x="477520" y="294005"/>
            <a:ext cx="3429635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Variable and Data </a:t>
            </a:r>
            <a:endParaRPr lang="en-US" altLang="zh-CN" sz="280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3816" y="862012"/>
            <a:ext cx="449580" cy="44259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spcAft>
                <a:spcPts val="260"/>
              </a:spcAft>
            </a:pPr>
            <a:r>
              <a:rPr sz="2150" b="1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1586" y="1274126"/>
            <a:ext cx="574040" cy="34226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chemeClr val="tx1"/>
                </a:solidFill>
              </a:rPr>
              <a:t>Sectors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9494431" y="854392"/>
            <a:ext cx="449580" cy="44259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spcAft>
                <a:spcPts val="260"/>
              </a:spcAft>
            </a:pPr>
            <a:r>
              <a:rPr sz="2150" b="1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8081" y="1266506"/>
            <a:ext cx="462280" cy="34226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chemeClr val="tx1"/>
                </a:solidFill>
              </a:rPr>
              <a:t>Years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492105" y="773430"/>
            <a:ext cx="1350645" cy="842645"/>
          </a:xfrm>
          <a:prstGeom prst="roundRect">
            <a:avLst>
              <a:gd name="adj" fmla="val 21052"/>
            </a:avLst>
          </a:prstGeom>
          <a:solidFill>
            <a:srgbClr val="FFFFFF">
              <a:alpha val="5000"/>
            </a:srgbClr>
          </a:solidFill>
          <a:ln w="8255">
            <a:solidFill>
              <a:srgbClr val="60A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2767" y="859790"/>
            <a:ext cx="1276350" cy="40894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2340"/>
              </a:lnSpc>
              <a:spcBef>
                <a:spcPts val="0"/>
              </a:spcBef>
              <a:spcAft>
                <a:spcPts val="260"/>
              </a:spcAft>
            </a:pPr>
            <a:r>
              <a:rPr sz="1795" b="1">
                <a:solidFill>
                  <a:schemeClr val="tx1"/>
                </a:solidFill>
              </a:rPr>
              <a:t>1981-2024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10917735" y="1236027"/>
            <a:ext cx="526415" cy="34226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075" b="0">
                <a:solidFill>
                  <a:schemeClr val="tx1"/>
                </a:solidFill>
              </a:rPr>
              <a:t>Period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6845" y="294005"/>
            <a:ext cx="3747135" cy="479425"/>
          </a:xfrm>
          <a:prstGeom prst="roundRect">
            <a:avLst>
              <a:gd name="adj" fmla="val 33333"/>
            </a:avLst>
          </a:prstGeom>
          <a:solidFill>
            <a:srgbClr val="3B82F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Sample Coverage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9034145" y="773430"/>
            <a:ext cx="1350645" cy="842645"/>
          </a:xfrm>
          <a:prstGeom prst="roundRect">
            <a:avLst>
              <a:gd name="adj" fmla="val 21052"/>
            </a:avLst>
          </a:prstGeom>
          <a:solidFill>
            <a:srgbClr val="FFFFFF">
              <a:alpha val="5000"/>
            </a:srgbClr>
          </a:solidFill>
          <a:ln w="8255">
            <a:solidFill>
              <a:srgbClr val="60A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7548245" y="773430"/>
            <a:ext cx="1350645" cy="842645"/>
          </a:xfrm>
          <a:prstGeom prst="roundRect">
            <a:avLst>
              <a:gd name="adj" fmla="val 21052"/>
            </a:avLst>
          </a:prstGeom>
          <a:solidFill>
            <a:srgbClr val="FFFFFF">
              <a:alpha val="5000"/>
            </a:srgbClr>
          </a:solidFill>
          <a:ln w="8255">
            <a:solidFill>
              <a:srgbClr val="60A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18" name="Rounded Rectangle 15"/>
          <p:cNvSpPr/>
          <p:nvPr/>
        </p:nvSpPr>
        <p:spPr>
          <a:xfrm>
            <a:off x="7514892" y="2226945"/>
            <a:ext cx="457188" cy="457200"/>
          </a:xfrm>
          <a:prstGeom prst="roundRect">
            <a:avLst>
              <a:gd name="adj" fmla="val 33333"/>
            </a:avLst>
          </a:prstGeom>
          <a:solidFill>
            <a:srgbClr val="3B82F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140" y="2359880"/>
            <a:ext cx="266693" cy="191328"/>
          </a:xfrm>
          <a:prstGeom prst="rect">
            <a:avLst/>
          </a:prstGeom>
        </p:spPr>
      </p:pic>
      <p:sp>
        <p:nvSpPr>
          <p:cNvPr id="20" name="TextBox 17"/>
          <p:cNvSpPr txBox="1"/>
          <p:nvPr/>
        </p:nvSpPr>
        <p:spPr>
          <a:xfrm>
            <a:off x="7962553" y="2313939"/>
            <a:ext cx="1494155" cy="37592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Sources</a:t>
            </a:r>
          </a:p>
        </p:txBody>
      </p:sp>
      <p:sp>
        <p:nvSpPr>
          <p:cNvPr id="21" name="Rounded Rectangle 18"/>
          <p:cNvSpPr/>
          <p:nvPr/>
        </p:nvSpPr>
        <p:spPr>
          <a:xfrm>
            <a:off x="7514590" y="2836545"/>
            <a:ext cx="4474210" cy="590550"/>
          </a:xfrm>
          <a:prstGeom prst="roundRect">
            <a:avLst>
              <a:gd name="adj" fmla="val 25806"/>
            </a:avLst>
          </a:prstGeom>
          <a:solidFill>
            <a:srgbClr val="FFFFFF">
              <a:alpha val="5000"/>
            </a:srgbClr>
          </a:solidFill>
          <a:ln w="8255">
            <a:solidFill>
              <a:srgbClr val="60A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6515" y="3050540"/>
            <a:ext cx="152400" cy="162560"/>
          </a:xfrm>
          <a:prstGeom prst="rect">
            <a:avLst/>
          </a:prstGeom>
        </p:spPr>
      </p:pic>
      <p:sp>
        <p:nvSpPr>
          <p:cNvPr id="23" name="TextBox 20"/>
          <p:cNvSpPr txBox="1"/>
          <p:nvPr/>
        </p:nvSpPr>
        <p:spPr>
          <a:xfrm>
            <a:off x="7943215" y="2998470"/>
            <a:ext cx="2471420" cy="34226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CSMAR Database</a:t>
            </a:r>
          </a:p>
        </p:txBody>
      </p:sp>
      <p:sp>
        <p:nvSpPr>
          <p:cNvPr id="24" name="Rounded Rectangle 21"/>
          <p:cNvSpPr/>
          <p:nvPr/>
        </p:nvSpPr>
        <p:spPr>
          <a:xfrm>
            <a:off x="7514590" y="3541395"/>
            <a:ext cx="4474210" cy="590550"/>
          </a:xfrm>
          <a:prstGeom prst="roundRect">
            <a:avLst>
              <a:gd name="adj" fmla="val 25806"/>
            </a:avLst>
          </a:prstGeom>
          <a:solidFill>
            <a:srgbClr val="FFFFFF">
              <a:alpha val="5000"/>
            </a:srgbClr>
          </a:solidFill>
          <a:ln w="8255">
            <a:solidFill>
              <a:srgbClr val="60A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2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6515" y="3755390"/>
            <a:ext cx="152400" cy="162560"/>
          </a:xfrm>
          <a:prstGeom prst="rect">
            <a:avLst/>
          </a:prstGeom>
        </p:spPr>
      </p:pic>
      <p:sp>
        <p:nvSpPr>
          <p:cNvPr id="26" name="TextBox 23"/>
          <p:cNvSpPr txBox="1"/>
          <p:nvPr/>
        </p:nvSpPr>
        <p:spPr>
          <a:xfrm>
            <a:off x="7943215" y="3703320"/>
            <a:ext cx="3740785" cy="34226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Statistics</a:t>
            </a:r>
          </a:p>
        </p:txBody>
      </p:sp>
      <p:sp>
        <p:nvSpPr>
          <p:cNvPr id="27" name="Rounded Rectangle 24"/>
          <p:cNvSpPr/>
          <p:nvPr/>
        </p:nvSpPr>
        <p:spPr>
          <a:xfrm>
            <a:off x="7514590" y="4246245"/>
            <a:ext cx="4474210" cy="590550"/>
          </a:xfrm>
          <a:prstGeom prst="roundRect">
            <a:avLst>
              <a:gd name="adj" fmla="val 25806"/>
            </a:avLst>
          </a:prstGeom>
          <a:solidFill>
            <a:srgbClr val="FFFFFF">
              <a:alpha val="5000"/>
            </a:srgbClr>
          </a:solidFill>
          <a:ln w="8255">
            <a:solidFill>
              <a:srgbClr val="60A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5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6515" y="4460240"/>
            <a:ext cx="152400" cy="162560"/>
          </a:xfrm>
          <a:prstGeom prst="rect">
            <a:avLst/>
          </a:prstGeom>
        </p:spPr>
      </p:pic>
      <p:sp>
        <p:nvSpPr>
          <p:cNvPr id="29" name="TextBox 26"/>
          <p:cNvSpPr txBox="1"/>
          <p:nvPr/>
        </p:nvSpPr>
        <p:spPr>
          <a:xfrm>
            <a:off x="7943215" y="4408170"/>
            <a:ext cx="3466465" cy="34226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Statistical Yearbook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5395" y="5366385"/>
            <a:ext cx="310515" cy="339725"/>
          </a:xfrm>
          <a:prstGeom prst="roundRect">
            <a:avLst>
              <a:gd name="adj" fmla="val 33333"/>
            </a:avLst>
          </a:prstGeom>
          <a:solidFill>
            <a:srgbClr val="3B82F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tx1"/>
              </a:solidFill>
            </a:endParaRPr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4925" y="5460365"/>
            <a:ext cx="210820" cy="165735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7514590" y="5059045"/>
            <a:ext cx="4474210" cy="933450"/>
          </a:xfrm>
          <a:prstGeom prst="roundRect">
            <a:avLst>
              <a:gd name="adj" fmla="val 24489"/>
            </a:avLst>
          </a:prstGeom>
          <a:noFill/>
          <a:ln w="8255">
            <a:solidFill>
              <a:srgbClr val="60A5FA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B82F6">
                        <a:alpha val="15000"/>
                      </a:srgbClr>
                    </a:gs>
                    <a:gs pos="100000">
                      <a:srgbClr val="334155">
                        <a:alpha val="15000"/>
                      </a:srgbClr>
                    </a:gs>
                  </a:gsLst>
                  <a:lin ang="108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71932" y="5238431"/>
            <a:ext cx="4017645" cy="60896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260"/>
              </a:spcAft>
            </a:pPr>
            <a:r>
              <a: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Non-competitive Input-Output Table</a:t>
            </a:r>
          </a:p>
          <a:p>
            <a:pPr algn="l">
              <a:lnSpc>
                <a:spcPts val="1820"/>
              </a:lnSpc>
              <a:spcBef>
                <a:spcPts val="0"/>
              </a:spcBef>
              <a:spcAft>
                <a:spcPts val="260"/>
              </a:spcAft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37-sector classification</a:t>
            </a:r>
            <a:endParaRPr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476885" y="857250"/>
                <a:ext cx="6812280" cy="552958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algn="l" fontAlgn="base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 typeface="Arial" panose="020B0604020202020204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Output and Intermediate Inputs</a:t>
                </a:r>
                <a:endParaRPr lang="en-US" altLang="zh-CN" sz="16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06400" algn="l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Total Output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) &amp; Value Added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): </a:t>
                </a:r>
              </a:p>
              <a:p>
                <a:pPr indent="406400" algn="l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-apple-system"/>
                    <a:cs typeface="Times New Roman" panose="02020603050405020304" pitchFamily="18" charset="0"/>
                  </a:rPr>
                  <a:t>Derived using methods from Zhang et al. (2021).</a:t>
                </a:r>
              </a:p>
              <a:p>
                <a:pPr algn="l" fontAlgn="base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 typeface="Arial" panose="020B0604020202020204"/>
                  <a:buNone/>
                </a:pPr>
                <a:r>
                  <a:rPr lang="en-US" altLang="zh-CN" sz="1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Labor Input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CN" sz="1600" b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CN" sz="16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altLang="zh-CN" sz="16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)</a:t>
                </a:r>
              </a:p>
              <a:p>
                <a:pPr indent="406400" algn="l" fontAlgn="base">
                  <a:lnSpc>
                    <a:spcPct val="100000"/>
                  </a:lnSpc>
                  <a:buClrTx/>
                  <a:buSzTx/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Measurement: Number of employed persons (short-run labor quality/hours changes are minimal; growth rates of adjacent years are used).</a:t>
                </a:r>
              </a:p>
              <a:p>
                <a:pPr indent="406400" algn="l" fontAlgn="base">
                  <a:lnSpc>
                    <a:spcPct val="100000"/>
                  </a:lnSpc>
                  <a:buClrTx/>
                  <a:buSzTx/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Missing Data Handling:</a:t>
                </a:r>
              </a:p>
              <a:p>
                <a:pPr indent="406400" algn="l" fontAlgn="base">
                  <a:lnSpc>
                    <a:spcPct val="100000"/>
                  </a:lnSpc>
                  <a:buClrTx/>
                  <a:buSzTx/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Estimated by dividing total labor compensation by industry average wages.</a:t>
                </a:r>
              </a:p>
              <a:p>
                <a:pPr indent="406400" algn="l" fontAlgn="base">
                  <a:lnSpc>
                    <a:spcPct val="100000"/>
                  </a:lnSpc>
                  <a:buClrTx/>
                  <a:buSzTx/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Adjusted to align with National Bureau of Statistics’ total labor force data.</a:t>
                </a:r>
              </a:p>
              <a:p>
                <a:pPr indent="406400" algn="l" fontAlgn="base">
                  <a:lnSpc>
                    <a:spcPct val="100000"/>
                  </a:lnSpc>
                  <a:buClrTx/>
                  <a:buSzTx/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Data Sources: Time-series input-output tables (Zhang et al. 2021), 2020/2023 non-competitive input-output tables.</a:t>
                </a:r>
              </a:p>
              <a:p>
                <a:pPr indent="406400" algn="l" fontAlgn="base">
                  <a:lnSpc>
                    <a:spcPct val="100000"/>
                  </a:lnSpc>
                  <a:buClrTx/>
                  <a:buSzTx/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Pre-2002 Gap Filling: Linear fitting of sectoral-to-overall average wage ratios (2002–) to estimate 1981–2001 ratios, completing missing wage data.</a:t>
                </a:r>
              </a:p>
              <a:p>
                <a:pPr indent="0" algn="l" fontAlgn="base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 typeface="Arial" panose="020B0604020202020204"/>
                  <a:buNone/>
                </a:pPr>
                <a:r>
                  <a:rPr lang="en-US" altLang="zh-CN" sz="1600" b="1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Capital Input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CN" sz="16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𝒕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1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))</a:t>
                </a:r>
              </a:p>
              <a:p>
                <a:pPr indent="406400" algn="l" fontAlgn="base">
                  <a:lnSpc>
                    <a:spcPct val="100000"/>
                  </a:lnSpc>
                  <a:buClrTx/>
                  <a:buSzTx/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Measurement: Fixed asset depreciation (theoretical basis: depreciation reflects capital transfer; untransferred portion captures inefficient utilization via TFP).</a:t>
                </a:r>
              </a:p>
              <a:p>
                <a:pPr indent="406400" algn="l" fontAlgn="base">
                  <a:lnSpc>
                    <a:spcPct val="100000"/>
                  </a:lnSpc>
                  <a:buClrTx/>
                  <a:buSzTx/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Data Sources: Time-series input-output tables, 2020/2023 input-output tables.</a:t>
                </a:r>
              </a:p>
              <a:p>
                <a:pPr indent="406400" algn="l" fontAlgn="base">
                  <a:lnSpc>
                    <a:spcPct val="100000"/>
                  </a:lnSpc>
                  <a:buClrTx/>
                  <a:buSzTx/>
                  <a:buFont typeface="Arial" panose="020B0604020202020204"/>
                  <a:buNone/>
                  <a:extLst>
                    <a:ext uri="{35155182-B16C-46BC-9424-99874614C6A1}">
                      <wpsdc:indentchars xmlns="" xmlns:wpsdc="http://www.wps.cn/officeDocument/2017/drawingmlCustomData" val="200" checksum="1740828767"/>
                    </a:ext>
                  </a:extLst>
                </a:pPr>
                <a:r>
                  <a:rPr lang="en-US" altLang="zh-CN" sz="1600" b="0" i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Missing Data Handling (2019, 2021–2022, 2024): Distributed across sectors based on adjacent-year proportions.</a:t>
                </a:r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5" y="857250"/>
                <a:ext cx="6812280" cy="55295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/>
          <p:cNvSpPr txBox="1"/>
          <p:nvPr/>
        </p:nvSpPr>
        <p:spPr>
          <a:xfrm>
            <a:off x="7620" y="6517640"/>
            <a:ext cx="902017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 typeface="Arial" panose="020B0604020202020204"/>
              <a:buNone/>
            </a:pPr>
            <a:r>
              <a:rPr lang="en-US" altLang="zh-CN" sz="1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References:Zhang et al. (2021), He (2023), OECD (2009) for methodology and data processing.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任意多边形: 形状 1"/>
          <p:cNvSpPr/>
          <p:nvPr/>
        </p:nvSpPr>
        <p:spPr>
          <a:xfrm>
            <a:off x="477520" y="294005"/>
            <a:ext cx="368935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Empirical Analysis</a:t>
            </a:r>
            <a:endParaRPr lang="en-US" altLang="zh-CN" sz="280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036570" y="1700530"/>
            <a:ext cx="3006090" cy="922655"/>
          </a:xfrm>
          <a:prstGeom prst="roundRect">
            <a:avLst>
              <a:gd name="adj" fmla="val 29629"/>
            </a:avLst>
          </a:prstGeom>
          <a:solidFill>
            <a:srgbClr val="FFFFFF">
              <a:alpha val="5000"/>
            </a:srgbClr>
          </a:solidFill>
          <a:ln w="8255">
            <a:solidFill>
              <a:srgbClr val="60A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First-differencing</a:t>
            </a:r>
            <a:endParaRPr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191250" y="1700530"/>
            <a:ext cx="3006090" cy="922655"/>
          </a:xfrm>
          <a:prstGeom prst="roundRect">
            <a:avLst>
              <a:gd name="adj" fmla="val 29629"/>
            </a:avLst>
          </a:prstGeom>
          <a:solidFill>
            <a:srgbClr val="FFFFFF">
              <a:alpha val="5000"/>
            </a:srgbClr>
          </a:solidFill>
          <a:ln w="8255">
            <a:solidFill>
              <a:srgbClr val="60A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GMM</a:t>
            </a:r>
            <a:endParaRPr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036570" y="2847340"/>
            <a:ext cx="3006090" cy="922655"/>
          </a:xfrm>
          <a:prstGeom prst="roundRect">
            <a:avLst>
              <a:gd name="adj" fmla="val 29629"/>
            </a:avLst>
          </a:prstGeom>
          <a:solidFill>
            <a:srgbClr val="FFFFFF">
              <a:alpha val="5000"/>
            </a:srgbClr>
          </a:solidFill>
          <a:ln w="8255">
            <a:solidFill>
              <a:srgbClr val="60A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OLS</a:t>
            </a:r>
            <a:endParaRPr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191250" y="2847340"/>
            <a:ext cx="3006090" cy="922655"/>
          </a:xfrm>
          <a:prstGeom prst="roundRect">
            <a:avLst>
              <a:gd name="adj" fmla="val 29629"/>
            </a:avLst>
          </a:prstGeom>
          <a:solidFill>
            <a:srgbClr val="FFFFFF">
              <a:alpha val="5000"/>
            </a:srgbClr>
          </a:solidFill>
          <a:ln w="8255">
            <a:solidFill>
              <a:srgbClr val="60A5F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Time Trend Control</a:t>
            </a:r>
            <a:endParaRPr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652645" y="2417445"/>
            <a:ext cx="2955290" cy="596900"/>
          </a:xfrm>
          <a:prstGeom prst="roundRect">
            <a:avLst>
              <a:gd name="adj" fmla="val 3333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Estimation Methods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76885" y="857250"/>
            <a:ext cx="11641455" cy="9626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fontAlgn="base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/>
              <a:buNone/>
            </a:pPr>
            <a:r>
              <a:rPr lang="en-US" altLang="zh-CN" sz="2000" b="1" i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 Transformation: </a:t>
            </a:r>
          </a:p>
          <a:p>
            <a:pPr indent="0" algn="l" fontAlgn="base">
              <a:lnSpc>
                <a:spcPct val="100000"/>
              </a:lnSpc>
              <a:buClrTx/>
              <a:buSzTx/>
              <a:buFont typeface="Arial" panose="020B0604020202020204"/>
              <a:buNone/>
            </a:pPr>
            <a:r>
              <a:rPr lang="en-US" altLang="zh-CN" sz="2000" b="0" i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Log-transformed data on gross output, capital stock, labor, and intermediate inputs.</a:t>
            </a:r>
          </a:p>
          <a:p>
            <a:pPr algn="l" fontAlgn="base">
              <a:lnSpc>
                <a:spcPct val="100000"/>
              </a:lnSpc>
              <a:buClrTx/>
              <a:buSzTx/>
              <a:buFont typeface="Arial" panose="020B0604020202020204"/>
              <a:buNone/>
            </a:pPr>
            <a:endParaRPr lang="en-US" altLang="zh-CN" sz="2000" b="0" i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6885" y="3638550"/>
            <a:ext cx="10552430" cy="270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base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Economic Priors: </a:t>
            </a:r>
            <a:endParaRPr lang="en-US" altLang="zh-CN" sz="2000" b="1" i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l" fontAlgn="base">
              <a:lnSpc>
                <a:spcPct val="100000"/>
              </a:lnSpc>
              <a:buClrTx/>
              <a:buSzTx/>
              <a:buFont typeface="Arial" panose="020B0604020202020204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Retain estimates where factor elasticities (capital, labor, intermediate inputs) are non-negative (α, β, γ ≥ 0) to align with production theory.</a:t>
            </a:r>
            <a:endParaRPr lang="en-US" altLang="zh-CN" sz="2000" b="0" i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fontAlgn="base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Optimization Criteria:</a:t>
            </a:r>
            <a:endParaRPr lang="en-US" altLang="zh-CN" sz="2000" b="1" i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l" fontAlgn="base">
              <a:lnSpc>
                <a:spcPct val="100000"/>
              </a:lnSpc>
              <a:buClrTx/>
              <a:buSzTx/>
              <a:buFont typeface="Arial" panose="020B0604020202020204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Maximize adjusted R-square</a:t>
            </a:r>
            <a:endParaRPr lang="en-US" altLang="zh-CN" sz="2000" b="0" i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l" fontAlgn="base">
              <a:lnSpc>
                <a:spcPct val="100000"/>
              </a:lnSpc>
              <a:buClrTx/>
              <a:buSzTx/>
              <a:buFont typeface="Arial" panose="020B0604020202020204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Minimize AIC (Akaike Information Criterion)</a:t>
            </a:r>
            <a:endParaRPr lang="en-US" altLang="zh-CN" sz="2000" b="0" i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fontAlgn="base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Sector-Specific Selection: </a:t>
            </a:r>
            <a:endParaRPr lang="en-US" altLang="zh-CN" sz="2000" b="1" i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l" fontAlgn="base">
              <a:lnSpc>
                <a:spcPct val="100000"/>
              </a:lnSpc>
              <a:buClrTx/>
              <a:buSzTx/>
              <a:buFont typeface="Arial" panose="020B0604020202020204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Optimal method chosen per sector based on data characteristics.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"/>
          <p:cNvSpPr/>
          <p:nvPr/>
        </p:nvSpPr>
        <p:spPr>
          <a:xfrm>
            <a:off x="477520" y="294005"/>
            <a:ext cx="368935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Empirical Analysis</a:t>
            </a:r>
            <a:endParaRPr lang="en-US" altLang="zh-CN" sz="280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65" y="743585"/>
            <a:ext cx="41548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0" i="0">
                <a:solidFill>
                  <a:srgbClr val="1F4E7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Sectoral TFP Levels and Growth Rates</a:t>
            </a:r>
          </a:p>
        </p:txBody>
      </p:sp>
      <p:graphicFrame>
        <p:nvGraphicFramePr>
          <p:cNvPr id="1198360917" name="图表 1"/>
          <p:cNvGraphicFramePr/>
          <p:nvPr>
            <p:extLst>
              <p:ext uri="{D42A27DB-BD31-4B8C-83A1-F6EECF244321}">
                <p14:modId xmlns:p14="http://schemas.microsoft.com/office/powerpoint/2010/main" val="396947037"/>
              </p:ext>
            </p:extLst>
          </p:nvPr>
        </p:nvGraphicFramePr>
        <p:xfrm>
          <a:off x="4191000" y="49530"/>
          <a:ext cx="7938135" cy="649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204970" y="6542405"/>
            <a:ext cx="7939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latin typeface="Times New Roman" panose="02020603050405020304"/>
                <a:ea typeface="Times New Roman" panose="02020603050405020304"/>
              </a:rPr>
              <a:t>Figure 1</a:t>
            </a:r>
            <a:r>
              <a:rPr lang="en-US" sz="1400">
                <a:latin typeface="Times New Roman" panose="02020603050405020304"/>
                <a:ea typeface="Times New Roman" panose="02020603050405020304"/>
              </a:rPr>
              <a:t> TFP Levels and Gross Output Growth Multiples of 37 Sectors in 2024 (Base Year: 1981)</a:t>
            </a:r>
            <a:endParaRPr lang="en-US" altLang="zh-CN" sz="1400"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30" y="1080135"/>
            <a:ext cx="4013835" cy="546227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 algn="l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b="1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Frontier Sectors</a:t>
            </a:r>
          </a:p>
          <a:p>
            <a:pPr indent="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Drive output expansion via high TFP improvements.</a:t>
            </a:r>
          </a:p>
          <a:p>
            <a:pPr algn="l" fontAlgn="base">
              <a:lnSpc>
                <a:spcPct val="100000"/>
              </a:lnSpc>
              <a:spcBef>
                <a:spcPts val="600"/>
              </a:spcBef>
              <a:buClrTx/>
              <a:buSzTx/>
              <a:buFontTx/>
            </a:pPr>
            <a:r>
              <a:rPr lang="en-US" altLang="zh-CN" b="1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Resource-Based Sectors</a:t>
            </a:r>
          </a:p>
          <a:p>
            <a:pPr indent="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Rely on resource endowments; TFP growth lags frontier sectors.</a:t>
            </a:r>
          </a:p>
          <a:p>
            <a:pPr algn="l" fontAlgn="base">
              <a:lnSpc>
                <a:spcPct val="100000"/>
              </a:lnSpc>
              <a:spcBef>
                <a:spcPts val="600"/>
              </a:spcBef>
              <a:buClrTx/>
              <a:buSzTx/>
              <a:buFontTx/>
            </a:pPr>
            <a:r>
              <a:rPr lang="en-US" altLang="zh-CN" b="1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Manufacturing Paradox</a:t>
            </a:r>
          </a:p>
          <a:p>
            <a:pPr indent="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“High-tech” sectors: Explosive output growth, but stagnant TFP → Scale-efficiency disconnect.</a:t>
            </a:r>
          </a:p>
          <a:p>
            <a:pPr algn="l" fontAlgn="base">
              <a:lnSpc>
                <a:spcPct val="100000"/>
              </a:lnSpc>
              <a:spcBef>
                <a:spcPts val="600"/>
              </a:spcBef>
              <a:buClrTx/>
              <a:buSzTx/>
              <a:buFontTx/>
            </a:pPr>
            <a:r>
              <a:rPr lang="en-US" altLang="zh-CN" b="1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Service Sector Issues</a:t>
            </a:r>
          </a:p>
          <a:p>
            <a:pPr indent="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Rely on factor inputs; weak TFP growth.</a:t>
            </a:r>
          </a:p>
          <a:p>
            <a:pPr algn="l" fontAlgn="base">
              <a:lnSpc>
                <a:spcPct val="100000"/>
              </a:lnSpc>
              <a:spcBef>
                <a:spcPts val="600"/>
              </a:spcBef>
              <a:buClrTx/>
              <a:buSzTx/>
              <a:buFontTx/>
            </a:pPr>
            <a:r>
              <a:rPr lang="en-US" altLang="zh-CN" b="1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Public Utilities</a:t>
            </a:r>
          </a:p>
          <a:p>
            <a:pPr indent="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18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Production and Supply of Water</a:t>
            </a:r>
          </a:p>
          <a:p>
            <a:pPr indent="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18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Production and Supply of Gas</a:t>
            </a:r>
          </a:p>
          <a:p>
            <a:pPr indent="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18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Show severe scale-efficiency disconnect between expansion and efficiency improvement.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841B96B2-D3B7-AD7F-459C-E51921F9C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054954"/>
              </p:ext>
            </p:extLst>
          </p:nvPr>
        </p:nvGraphicFramePr>
        <p:xfrm>
          <a:off x="4191000" y="49530"/>
          <a:ext cx="7938135" cy="649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任意多边形: 形状 1"/>
          <p:cNvSpPr/>
          <p:nvPr/>
        </p:nvSpPr>
        <p:spPr>
          <a:xfrm>
            <a:off x="477520" y="294005"/>
            <a:ext cx="368935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Empirical Analysis</a:t>
            </a:r>
            <a:endParaRPr lang="en-US" altLang="zh-CN" sz="280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65" y="743585"/>
            <a:ext cx="41548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0" i="0">
                <a:solidFill>
                  <a:srgbClr val="1F4E7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Sectoral TFP Levels and Growth Rates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04970" y="6542405"/>
            <a:ext cx="79394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latin typeface="Times New Roman" panose="02020603050405020304"/>
                <a:ea typeface="Times New Roman" panose="02020603050405020304"/>
              </a:rPr>
              <a:t>Figure 1</a:t>
            </a:r>
            <a:r>
              <a:rPr lang="en-US" sz="1400">
                <a:latin typeface="Times New Roman" panose="02020603050405020304"/>
                <a:ea typeface="Times New Roman" panose="02020603050405020304"/>
              </a:rPr>
              <a:t> TFP Levels and Gross Output Growth Multiples of 37 Sectors in 2024 (Base Year: 1981)</a:t>
            </a:r>
            <a:endParaRPr lang="en-US" altLang="zh-CN" sz="1400"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2207895"/>
            <a:ext cx="9377680" cy="21069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txBody>
          <a:bodyPr>
            <a:noAutofit/>
          </a:bodyPr>
          <a:lstStyle/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TFP Growth Concentration: Modern service sectors benefiting from the IT revolution and deepening of knowledge capital.</a:t>
            </a:r>
          </a:p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Efficiency Lagging Sectors: Manufacturing (especially high-tech manufacturing) and some service sectors are trapped in a “large but not strong” development paradigm.</a:t>
            </a:r>
          </a:p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Transformation Challenge: Shifting from factor-driven scale expansion to TFP-driven high-quality growth remains a formidable challenge.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3910" y="1761708"/>
            <a:ext cx="39560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sz="1600" b="1" dirty="0">
                <a:latin typeface="Times New Roman" panose="02020603050405020304"/>
                <a:ea typeface="Times New Roman" panose="02020603050405020304"/>
                <a:sym typeface="+mn-ea"/>
              </a:rPr>
              <a:t>Figure 4 </a:t>
            </a:r>
            <a:r>
              <a:rPr lang="en-US" altLang="zh-CN" sz="1600" b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Total vs. Net Overflow Intensity by Sector (Absolute Net Values, Color-coded by Direction)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3910" y="2591654"/>
            <a:ext cx="3967480" cy="20323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/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Total intensity (</a:t>
            </a:r>
            <a:r>
              <a:rPr lang="en-US" altLang="zh-CN" b="0" i="0" dirty="0" err="1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steelblue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) </a:t>
            </a:r>
          </a:p>
          <a:p>
            <a:pPr marL="0" indent="0" algn="r"/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= total absolute spillover / |TFP|</a:t>
            </a:r>
          </a:p>
          <a:p>
            <a:pPr marL="0" indent="0"/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en-US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→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measures a sector’s overall exposure to external shocks, regardless of direction.</a:t>
            </a:r>
          </a:p>
          <a:p>
            <a:pPr marL="0" indent="0">
              <a:spcBef>
                <a:spcPts val="600"/>
              </a:spcBef>
            </a:pP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|Net| (green/red) = |net spillover / |TFP|| </a:t>
            </a:r>
            <a:r>
              <a:rPr lang="en-US" altLang="en-US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→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captures the magnitude of net effect, </a:t>
            </a:r>
          </a:p>
        </p:txBody>
      </p:sp>
      <p:pic>
        <p:nvPicPr>
          <p:cNvPr id="18" name="图片 17" descr="combined_overflow_net_corrected"/>
          <p:cNvPicPr>
            <a:picLocks noChangeAspect="1"/>
          </p:cNvPicPr>
          <p:nvPr/>
        </p:nvPicPr>
        <p:blipFill>
          <a:blip r:embed="rId3"/>
          <a:srcRect t="898" r="743" b="963"/>
          <a:stretch>
            <a:fillRect/>
          </a:stretch>
        </p:blipFill>
        <p:spPr>
          <a:xfrm>
            <a:off x="4127500" y="62865"/>
            <a:ext cx="8013700" cy="67303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ADF8ADC-A7F9-27C2-C803-E628894B3397}"/>
              </a:ext>
            </a:extLst>
          </p:cNvPr>
          <p:cNvSpPr txBox="1"/>
          <p:nvPr/>
        </p:nvSpPr>
        <p:spPr>
          <a:xfrm>
            <a:off x="249744" y="801525"/>
            <a:ext cx="3802932" cy="6997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0" i="0" dirty="0">
                <a:solidFill>
                  <a:srgbClr val="1F4E7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Inter-sectoral Decomposition of TFP in 2023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noProof="0" dirty="0">
                <a:ln>
                  <a:noFill/>
                </a:ln>
                <a:solidFill>
                  <a:srgbClr val="1F4E8D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——1st-Order TFP Decomposition</a:t>
            </a:r>
            <a:endParaRPr lang="en-US" altLang="zh-CN" sz="2000" b="0" i="0" dirty="0">
              <a:solidFill>
                <a:srgbClr val="1F4E79"/>
              </a:solidFill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</p:txBody>
      </p:sp>
      <p:sp>
        <p:nvSpPr>
          <p:cNvPr id="4" name="任意多边形: 形状 1">
            <a:extLst>
              <a:ext uri="{FF2B5EF4-FFF2-40B4-BE49-F238E27FC236}">
                <a16:creationId xmlns:a16="http://schemas.microsoft.com/office/drawing/2014/main" id="{7A35989F-5CF3-1B55-856A-B6A33954AC84}"/>
              </a:ext>
            </a:extLst>
          </p:cNvPr>
          <p:cNvSpPr/>
          <p:nvPr/>
        </p:nvSpPr>
        <p:spPr>
          <a:xfrm>
            <a:off x="477520" y="294005"/>
            <a:ext cx="368935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Empirical Analysis</a:t>
            </a:r>
            <a:endParaRPr lang="en-US" altLang="zh-CN" sz="280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6DCC455-2260-030A-392A-E747FB6A8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05688"/>
              </p:ext>
            </p:extLst>
          </p:nvPr>
        </p:nvGraphicFramePr>
        <p:xfrm>
          <a:off x="249744" y="4801235"/>
          <a:ext cx="3645750" cy="1762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5250">
                  <a:extLst>
                    <a:ext uri="{9D8B030D-6E8A-4147-A177-3AD203B41FA5}">
                      <a16:colId xmlns:a16="http://schemas.microsoft.com/office/drawing/2014/main" val="3135318700"/>
                    </a:ext>
                  </a:extLst>
                </a:gridCol>
                <a:gridCol w="1215250">
                  <a:extLst>
                    <a:ext uri="{9D8B030D-6E8A-4147-A177-3AD203B41FA5}">
                      <a16:colId xmlns:a16="http://schemas.microsoft.com/office/drawing/2014/main" val="3737003034"/>
                    </a:ext>
                  </a:extLst>
                </a:gridCol>
                <a:gridCol w="1215250">
                  <a:extLst>
                    <a:ext uri="{9D8B030D-6E8A-4147-A177-3AD203B41FA5}">
                      <a16:colId xmlns:a16="http://schemas.microsoft.com/office/drawing/2014/main" val="1616508945"/>
                    </a:ext>
                  </a:extLst>
                </a:gridCol>
              </a:tblGrid>
              <a:tr h="473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intensity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intensity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323397"/>
                  </a:ext>
                </a:extLst>
              </a:tr>
              <a:tr h="2743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71226"/>
                  </a:ext>
                </a:extLst>
              </a:tr>
              <a:tr h="2743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min</a:t>
                      </a:r>
                    </a:p>
                  </a:txBody>
                  <a:tcPr marL="6350" marR="6350" marT="635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-6.541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79106"/>
                  </a:ext>
                </a:extLst>
              </a:tr>
              <a:tr h="2743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80816"/>
                  </a:ext>
                </a:extLst>
              </a:tr>
              <a:tr h="2743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</a:t>
                      </a:r>
                    </a:p>
                  </a:txBody>
                  <a:tcPr marL="6350" marR="6350" marT="6350" marB="0" anchor="b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6.541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0.593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16737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Others_2"/>
          <p:cNvSpPr txBox="1"/>
          <p:nvPr>
            <p:custDataLst>
              <p:tags r:id="rId1"/>
            </p:custDataLst>
          </p:nvPr>
        </p:nvSpPr>
        <p:spPr>
          <a:xfrm rot="5400000">
            <a:off x="764006" y="3039000"/>
            <a:ext cx="3128221" cy="6407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17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20" name="MH_Number_1"/>
          <p:cNvSpPr/>
          <p:nvPr>
            <p:custDataLst>
              <p:tags r:id="rId2"/>
            </p:custDataLst>
          </p:nvPr>
        </p:nvSpPr>
        <p:spPr>
          <a:xfrm>
            <a:off x="3557228" y="1954663"/>
            <a:ext cx="540000" cy="540000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1" name="MH_Entry_1"/>
          <p:cNvSpPr/>
          <p:nvPr>
            <p:custDataLst>
              <p:tags r:id="rId3"/>
            </p:custDataLst>
          </p:nvPr>
        </p:nvSpPr>
        <p:spPr>
          <a:xfrm>
            <a:off x="4385208" y="1915011"/>
            <a:ext cx="4988997" cy="5594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Motivation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4"/>
            </p:custDataLst>
          </p:nvPr>
        </p:nvSpPr>
        <p:spPr>
          <a:xfrm>
            <a:off x="3557228" y="2775887"/>
            <a:ext cx="540000" cy="540000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5"/>
            </p:custDataLst>
          </p:nvPr>
        </p:nvSpPr>
        <p:spPr>
          <a:xfrm>
            <a:off x="4385207" y="2739442"/>
            <a:ext cx="5280065" cy="5594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The Model</a:t>
            </a:r>
          </a:p>
        </p:txBody>
      </p:sp>
      <p:sp>
        <p:nvSpPr>
          <p:cNvPr id="24" name="MH_Number_3"/>
          <p:cNvSpPr/>
          <p:nvPr>
            <p:custDataLst>
              <p:tags r:id="rId6"/>
            </p:custDataLst>
          </p:nvPr>
        </p:nvSpPr>
        <p:spPr>
          <a:xfrm>
            <a:off x="3557228" y="3600317"/>
            <a:ext cx="540000" cy="540000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7"/>
            </p:custDataLst>
          </p:nvPr>
        </p:nvSpPr>
        <p:spPr>
          <a:xfrm>
            <a:off x="3557228" y="4424747"/>
            <a:ext cx="540000" cy="540000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7" name="MH_Entry_4"/>
          <p:cNvSpPr/>
          <p:nvPr>
            <p:custDataLst>
              <p:tags r:id="rId8"/>
            </p:custDataLst>
          </p:nvPr>
        </p:nvSpPr>
        <p:spPr>
          <a:xfrm>
            <a:off x="4385207" y="3564071"/>
            <a:ext cx="6833224" cy="5594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Empirical Analysis</a:t>
            </a:r>
          </a:p>
        </p:txBody>
      </p:sp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9224092" y="27766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H_Entry_4"/>
          <p:cNvSpPr/>
          <p:nvPr>
            <p:custDataLst>
              <p:tags r:id="rId9"/>
            </p:custDataLst>
          </p:nvPr>
        </p:nvSpPr>
        <p:spPr>
          <a:xfrm>
            <a:off x="4385207" y="4388500"/>
            <a:ext cx="5280065" cy="5594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Limitations &amp; Future Work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649135" y="1361588"/>
            <a:ext cx="0" cy="4263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combined_overflow_net_corrected"/>
          <p:cNvPicPr>
            <a:picLocks noChangeAspect="1"/>
          </p:cNvPicPr>
          <p:nvPr/>
        </p:nvPicPr>
        <p:blipFill>
          <a:blip r:embed="rId3"/>
          <a:srcRect t="898" r="743" b="963"/>
          <a:stretch>
            <a:fillRect/>
          </a:stretch>
        </p:blipFill>
        <p:spPr>
          <a:xfrm>
            <a:off x="4127500" y="62865"/>
            <a:ext cx="8013700" cy="67303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164465" y="61595"/>
            <a:ext cx="39560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sz="1600" b="1">
                <a:latin typeface="Times New Roman" panose="02020603050405020304"/>
                <a:ea typeface="Times New Roman" panose="02020603050405020304"/>
                <a:sym typeface="+mn-ea"/>
              </a:rPr>
              <a:t>Figure 4 </a:t>
            </a:r>
            <a:r>
              <a:rPr lang="en-US" altLang="zh-CN" sz="1600" b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Total vs. Net Overflow Intensity by Sector (Absolute Net Values, Color-coded by Direction)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2110" y="3429000"/>
            <a:ext cx="7932420" cy="2245360"/>
          </a:xfrm>
          <a:prstGeom prst="rect">
            <a:avLst/>
          </a:prstGeom>
          <a:solidFill>
            <a:schemeClr val="bg1"/>
          </a:solidFill>
          <a:ln>
            <a:solidFill>
              <a:srgbClr val="1F4E8D"/>
            </a:solidFill>
          </a:ln>
        </p:spPr>
        <p:txBody>
          <a:bodyPr wrap="square">
            <a:spAutoFit/>
          </a:bodyPr>
          <a:lstStyle/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1A2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High Spillover Intensity ≠ Net Positive Gains</a:t>
            </a:r>
            <a:endParaRPr lang="en-US" altLang="zh-CN" sz="2000" b="1" i="0" dirty="0">
              <a:solidFill>
                <a:srgbClr val="1A2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Sectors with the highest total spillover intensity (e.g., Communication Equipment, Timber Processing, Smelting) exhibit large positive net spillovers (red), meaning they are strongly suppressed by upstream networks.</a:t>
            </a:r>
          </a:p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Few sectors show net promoting effects (green), with Transport Equipment as a notable example benefiting from upstream spillovers.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DD6D767-624C-5517-B87A-9BA6102C02E1}"/>
                  </a:ext>
                </a:extLst>
              </p:cNvPr>
              <p:cNvSpPr txBox="1"/>
              <p:nvPr/>
            </p:nvSpPr>
            <p:spPr>
              <a:xfrm>
                <a:off x="28498" y="5975056"/>
                <a:ext cx="4082584" cy="689269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  <m:sub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limLow>
                      <m:limLowPr>
                        <m:ctrlP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en-US" altLang="zh-CN" sz="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solidFill>
                                          <a:srgbClr val="1A2029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)+</m:t>
                                </m:r>
                                <m:d>
                                  <m:d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en-US" altLang="zh-CN" sz="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𝑇𝐹𝑃</m:t>
                                    </m:r>
                                  </m:e>
                                  <m: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𝐷𝑖𝑟𝑒𝑐𝑡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𝑈𝑝𝑠𝑡𝑟𝑒𝑎𝑚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lim>
                    </m:limLow>
                    <m:r>
                      <a:rPr lang="en-US" altLang="zh-CN" sz="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800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8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8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8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)+</m:t>
                                    </m:r>
                                    <m:d>
                                      <m:d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8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800">
                                                <a:solidFill>
                                                  <a:srgbClr val="1A2029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  <a:sym typeface="+mn-ea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800">
                                                <a:solidFill>
                                                  <a:srgbClr val="1A2029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  <a:sym typeface="+mn-ea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8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8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8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𝐷𝑖𝑟𝑒𝑐𝑡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𝑈𝑝𝑠𝑡𝑟𝑒𝑎𝑚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𝑉𝐴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𝐹𝑎𝑐𝑡𝑜𝑟𝑠</m:t>
                        </m:r>
                      </m:lim>
                    </m:limLow>
                    <m:r>
                      <a:rPr lang="en-US" altLang="zh-CN" sz="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8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8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8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8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𝐼𝑛𝑑𝑖𝑟𝑒𝑐𝑡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𝑁𝑒𝑡𝑤𝑜𝑟𝑘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𝐸𝑓𝑓𝑒𝑐𝑡𝑠</m:t>
                        </m:r>
                      </m:lim>
                    </m:limLow>
                  </m:oMath>
                </a14:m>
                <a:r>
                  <a:rPr lang="en-US" altLang="zh-CN" sz="800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DD6D767-624C-5517-B87A-9BA6102C0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" y="5975056"/>
                <a:ext cx="4082584" cy="689269"/>
              </a:xfrm>
              <a:prstGeom prst="rect">
                <a:avLst/>
              </a:prstGeom>
              <a:blipFill>
                <a:blip r:embed="rId4"/>
                <a:stretch>
                  <a:fillRect t="-22124" b="-21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D5CF919-C127-DA9D-B19B-9EF892E8B51F}"/>
              </a:ext>
            </a:extLst>
          </p:cNvPr>
          <p:cNvSpPr txBox="1"/>
          <p:nvPr/>
        </p:nvSpPr>
        <p:spPr>
          <a:xfrm>
            <a:off x="164465" y="964077"/>
            <a:ext cx="3967480" cy="23145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/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Total intensity (</a:t>
            </a:r>
            <a:r>
              <a:rPr lang="en-US" altLang="zh-CN" b="0" i="0" dirty="0" err="1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steelblue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) </a:t>
            </a:r>
          </a:p>
          <a:p>
            <a:pPr marL="0" indent="0" algn="r"/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= total absolute spillover / |TFP|</a:t>
            </a:r>
          </a:p>
          <a:p>
            <a:pPr marL="0" indent="0"/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en-US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→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measures a sector’s overall exposure to external shocks, regardless of direction.</a:t>
            </a:r>
          </a:p>
          <a:p>
            <a:pPr marL="0" indent="0"/>
            <a:endParaRPr lang="en-US" altLang="zh-CN" b="0" i="0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 marL="0" indent="0"/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|Net| (green/red) = |net spillover / |TFP|| </a:t>
            </a:r>
            <a:r>
              <a:rPr lang="en-US" altLang="en-US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→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captures the magnitude of net effect,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4"/>
          <a:srcRect r="19985"/>
          <a:stretch>
            <a:fillRect/>
          </a:stretch>
        </p:blipFill>
        <p:spPr>
          <a:xfrm>
            <a:off x="86360" y="2848610"/>
            <a:ext cx="4080510" cy="3964305"/>
          </a:xfrm>
          <a:prstGeom prst="rect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1" name="任意多边形: 形状 1"/>
          <p:cNvSpPr/>
          <p:nvPr/>
        </p:nvSpPr>
        <p:spPr>
          <a:xfrm>
            <a:off x="477520" y="294005"/>
            <a:ext cx="368935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Empirical Analysis</a:t>
            </a:r>
            <a:endParaRPr lang="en-US" altLang="zh-CN" sz="280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71570" y="294005"/>
            <a:ext cx="8251825" cy="6997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0" i="0" dirty="0">
                <a:solidFill>
                  <a:srgbClr val="1F4E7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Inter-sectoral Decomposition of TFP in 2023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noProof="0" dirty="0">
                <a:ln>
                  <a:noFill/>
                </a:ln>
                <a:solidFill>
                  <a:srgbClr val="1F4E8D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——1st-Order TFP Decomposition</a:t>
            </a:r>
            <a:endParaRPr lang="en-US" altLang="zh-CN" sz="2000" b="0" i="0" dirty="0">
              <a:solidFill>
                <a:srgbClr val="1F4E79"/>
              </a:solidFill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93256" y="1100455"/>
                <a:ext cx="11240935" cy="1655997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limLow>
                      <m:limLow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>
                                        <a:solidFill>
                                          <a:srgbClr val="1A2029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  <a:sym typeface="+mn-ea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)+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𝑇𝐹𝑃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𝐷𝑖𝑟𝑒𝑐𝑡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𝑈𝑝𝑠𝑡𝑟𝑒𝑎𝑚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lim>
                    </m:limLow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solidFill>
                                              <a:srgbClr val="1A2029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  <a:sym typeface="+mn-ea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)+</m:t>
                                    </m:r>
                                    <m:d>
                                      <m:d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>
                                                <a:solidFill>
                                                  <a:srgbClr val="1A2029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  <a:sym typeface="+mn-ea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solidFill>
                                                  <a:srgbClr val="1A2029"/>
                                                </a:solidFill>
                                                <a:latin typeface="Cambria Math" panose="02040503050406030204" pitchFamily="18" charset="0"/>
                                                <a:ea typeface="宋体" panose="02010600030101010101" pitchFamily="2" charset="-122"/>
                                                <a:cs typeface="Times New Roman" panose="02020603050405020304" pitchFamily="18" charset="0"/>
                                                <a:sym typeface="+mn-ea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𝐷𝑖𝑟𝑒𝑐𝑡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𝑈𝑝𝑠𝑡𝑟𝑒𝑎𝑚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𝑉𝐴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𝐹𝑎𝑐𝑡𝑜𝑟𝑠</m:t>
                        </m:r>
                      </m:lim>
                    </m:limLow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limLow>
                      <m:limLow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𝑘𝑖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cs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𝐼𝑛𝑑𝑖𝑟𝑒𝑐𝑡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𝑁𝑒𝑡𝑤𝑜𝑟𝑘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𝐸𝑓𝑓𝑒𝑐𝑡𝑠</m:t>
                        </m:r>
                      </m:lim>
                    </m:limLow>
                  </m:oMath>
                </a14:m>
                <a:r>
                  <a:rPr lang="en-US" altLang="zh-CN" sz="1600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56" y="1100455"/>
                <a:ext cx="11240935" cy="1655997"/>
              </a:xfrm>
              <a:prstGeom prst="rect">
                <a:avLst/>
              </a:prstGeom>
              <a:blipFill>
                <a:blip r:embed="rId5"/>
                <a:stretch>
                  <a:fillRect t="-184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表格 1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8081293"/>
              </p:ext>
            </p:extLst>
          </p:nvPr>
        </p:nvGraphicFramePr>
        <p:xfrm>
          <a:off x="4326171" y="2844165"/>
          <a:ext cx="7667046" cy="3719830"/>
        </p:xfrm>
        <a:graphic>
          <a:graphicData uri="http://schemas.openxmlformats.org/drawingml/2006/table">
            <a:tbl>
              <a:tblPr/>
              <a:tblGrid>
                <a:gridCol w="316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 gridSpan="2"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000" b="1" i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Threshold Criteria for Overflow Pattern Classification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00000"/>
                        </a:lnSpc>
                      </a:pPr>
                      <a:r>
                        <a:rPr lang="en-US" altLang="zh-CN" sz="1800" b="1" i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00000"/>
                        </a:lnSpc>
                      </a:pPr>
                      <a:r>
                        <a:rPr lang="en-US" altLang="zh-CN" sz="1800" b="1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Pattern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 dirty="0" err="1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prop_c</a:t>
                      </a: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 &gt;= 0.6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Upstream TFP dominated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 dirty="0" err="1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prop_d</a:t>
                      </a: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 &gt;= 0.6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Upstream VA Factors dominated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 dirty="0" err="1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prop_e</a:t>
                      </a: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 &gt;= 0.6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Indirect Network dominated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 dirty="0" err="1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prop_c</a:t>
                      </a: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 &gt;= 0.4 &amp; </a:t>
                      </a:r>
                      <a:r>
                        <a:rPr lang="en-US" altLang="zh-CN" sz="1800" b="0" i="0" dirty="0" err="1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prop_d</a:t>
                      </a: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 &gt;= 0.4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TFP &amp; VA Factors interaction dominated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prop_c &gt;= 0.4 &amp; prop_e &gt;= 0.4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TFP &amp; Network mixed interaction dominated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prop_d &gt;= 0.4 &amp; prop_e &gt;= 0.4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VA &amp; Network mixed interaction dominated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Otherwise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</a:pPr>
                      <a:r>
                        <a:rPr lang="en-US" altLang="zh-CN" sz="1800" b="0" i="0" dirty="0">
                          <a:solidFill>
                            <a:srgbClr val="0F1115"/>
                          </a:solidFill>
                          <a:latin typeface="Times New Roman" panose="02020603050405020304" pitchFamily="18" charset="0"/>
                          <a:ea typeface="quote-cjk-patch"/>
                          <a:cs typeface="Times New Roman" panose="02020603050405020304" pitchFamily="18" charset="0"/>
                        </a:rPr>
                        <a:t>Others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indent="0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prop_c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prop_d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prop_e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are the absolute shares of each overflow channel in total absolute overflow (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c+d+e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).</a:t>
                      </a:r>
                      <a:endParaRPr lang="en-US" altLang="zh-CN" sz="1200" b="0" i="0" dirty="0">
                        <a:solidFill>
                          <a:srgbClr val="0F1115"/>
                        </a:solidFill>
                        <a:latin typeface="Times New Roman" panose="02020603050405020304" pitchFamily="18" charset="0"/>
                        <a:ea typeface="quote-cjk-patch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1"/>
          <p:cNvSpPr/>
          <p:nvPr/>
        </p:nvSpPr>
        <p:spPr>
          <a:xfrm>
            <a:off x="477520" y="294005"/>
            <a:ext cx="368935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Empirical Analysis</a:t>
            </a:r>
            <a:endParaRPr lang="en-US" altLang="zh-CN" sz="280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71570" y="294005"/>
            <a:ext cx="8251825" cy="6997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0" i="0">
                <a:solidFill>
                  <a:srgbClr val="1F4E7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Inter-sectoral Decomposition of TFP in 2023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noProof="0" dirty="0">
                <a:ln>
                  <a:noFill/>
                </a:ln>
                <a:solidFill>
                  <a:srgbClr val="1F4E8D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——1st-Order TFP Decomposition</a:t>
            </a:r>
            <a:endParaRPr lang="en-US" altLang="zh-CN" sz="2000" b="0" i="0">
              <a:solidFill>
                <a:srgbClr val="1F4E79"/>
              </a:solidFill>
              <a:latin typeface="Times New Roman" panose="02020603050405020304" pitchFamily="18" charset="0"/>
              <a:ea typeface="-apple-system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476885" y="3395345"/>
          <a:ext cx="11445875" cy="3291840"/>
        </p:xfrm>
        <a:graphic>
          <a:graphicData uri="http://schemas.openxmlformats.org/drawingml/2006/table">
            <a:tbl>
              <a:tblPr/>
              <a:tblGrid>
                <a:gridCol w="576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Upstream VA Factors dominated sectors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TFP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Petroleum and Natural Gas Extraction Products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-0.0778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-0.1221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-0.0439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0.0010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-0.0037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Metal Ore Mining and Dressing Products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0.0319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-0.0069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-0.0407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0.0021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-0.0047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Textiles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-0.0686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-0.0815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-0.0008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-0.0076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Chemical Products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-0.0452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-0.0410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0.0094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0.0029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-0.0051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Non-metallic Mineral Products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-0.0427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-0.0609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-0.0154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0.0030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-0.0124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0.0013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Smelting and Rolling of Metals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0.0094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0.0186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0.0023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0.0026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-0.0070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0.0012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Production and Supply of Gas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0.2377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0.2572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-0.0234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-0.0104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-0.0229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0.0021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Real Estate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0.1490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0.0703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-0.0808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0.0015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-0.0035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extLst>
              <p:ext uri="{D42A27DB-BD31-4B8C-83A1-F6EECF244321}">
                <p14:modId xmlns:p14="http://schemas.microsoft.com/office/powerpoint/2010/main" val="1615425143"/>
              </p:ext>
            </p:extLst>
          </p:nvPr>
        </p:nvGraphicFramePr>
        <p:xfrm>
          <a:off x="484505" y="1066800"/>
          <a:ext cx="11438255" cy="2194560"/>
        </p:xfrm>
        <a:graphic>
          <a:graphicData uri="http://schemas.openxmlformats.org/drawingml/2006/table">
            <a:tbl>
              <a:tblPr/>
              <a:tblGrid>
                <a:gridCol w="573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Upstream TFP dominated sectors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TFP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1800" b="1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zh-CN" altLang="en-US" sz="1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 w="952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Coal Mining and Dressing Products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-0.1861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-0.1592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0.0376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-0.0077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-0.0002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9525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Petroleum, Coking and Nuclear Fuel Processing Products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-0.0148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0.0365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-0.0311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-0.0175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-0.0010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Transport Equipment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0.0773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0.1643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0.0252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0.0155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-0.0016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Repair Service of Metal Products, Machinery and Equipment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0.2390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0.3485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0.0802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0.0079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-0.0012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0.0034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Research and Experimental Development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-0.1221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0.1217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0.2406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0.0010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0.0004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矩形: 圆角 1">
            <a:extLst>
              <a:ext uri="{FF2B5EF4-FFF2-40B4-BE49-F238E27FC236}">
                <a16:creationId xmlns:a16="http://schemas.microsoft.com/office/drawing/2014/main" id="{9E441FBA-1F77-E7B1-8BAE-F26270DBCADA}"/>
              </a:ext>
            </a:extLst>
          </p:cNvPr>
          <p:cNvSpPr/>
          <p:nvPr/>
        </p:nvSpPr>
        <p:spPr>
          <a:xfrm>
            <a:off x="9197009" y="1133061"/>
            <a:ext cx="940904" cy="204746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66E8E55-7FE4-4ADA-3873-18D4C9CE574D}"/>
              </a:ext>
            </a:extLst>
          </p:cNvPr>
          <p:cNvSpPr/>
          <p:nvPr/>
        </p:nvSpPr>
        <p:spPr>
          <a:xfrm>
            <a:off x="10065026" y="3429000"/>
            <a:ext cx="1086678" cy="321033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任意多边形: 形状 1"/>
          <p:cNvSpPr/>
          <p:nvPr/>
        </p:nvSpPr>
        <p:spPr>
          <a:xfrm>
            <a:off x="477520" y="294005"/>
            <a:ext cx="368935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Empirical Analysis</a:t>
            </a:r>
            <a:endParaRPr lang="en-US" altLang="zh-CN" sz="280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8280" y="850265"/>
            <a:ext cx="3783965" cy="7632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0" i="0">
                <a:solidFill>
                  <a:srgbClr val="1F4E7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Inter-sectoral Decomposition of TFP in 2023</a:t>
            </a:r>
          </a:p>
        </p:txBody>
      </p:sp>
      <p:pic>
        <p:nvPicPr>
          <p:cNvPr id="5" name="图片 4" descr="Spillover_Heatmap_SqrtTransform"/>
          <p:cNvPicPr>
            <a:picLocks noChangeAspect="1"/>
          </p:cNvPicPr>
          <p:nvPr/>
        </p:nvPicPr>
        <p:blipFill>
          <a:blip r:embed="rId4"/>
          <a:srcRect t="3611" r="5380"/>
          <a:stretch>
            <a:fillRect/>
          </a:stretch>
        </p:blipFill>
        <p:spPr>
          <a:xfrm>
            <a:off x="4311015" y="381000"/>
            <a:ext cx="7828280" cy="64192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1299190" y="2110105"/>
            <a:ext cx="84010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Spillover effects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10380" y="43815"/>
            <a:ext cx="7828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/>
                <a:ea typeface="Times New Roman" panose="02020603050405020304"/>
                <a:sym typeface="+mn-ea"/>
              </a:rPr>
              <a:t>Figure 6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Sectoral Spillover</a:t>
            </a:r>
            <a:r>
              <a:rPr lang="en-US" altLang="zh-CN" sz="1600" dirty="0"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Intensity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Heatmap (Square Root Transform)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0191115" y="6463030"/>
                <a:ext cx="1948180" cy="3371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’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1600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115" y="6463030"/>
                <a:ext cx="1948180" cy="3371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324F0733-5E28-23A0-6CF1-904B8000765F}"/>
              </a:ext>
            </a:extLst>
          </p:cNvPr>
          <p:cNvSpPr txBox="1"/>
          <p:nvPr/>
        </p:nvSpPr>
        <p:spPr>
          <a:xfrm>
            <a:off x="208280" y="1479720"/>
            <a:ext cx="4013835" cy="5084275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b="1" dirty="0">
                <a:solidFill>
                  <a:srgbClr val="1A2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Sectors with strong outward spillover intensity</a:t>
            </a:r>
          </a:p>
          <a:p>
            <a:pPr fontAlgn="base">
              <a:spcAft>
                <a:spcPct val="0"/>
              </a:spcAft>
            </a:pPr>
            <a:r>
              <a:rPr lang="en-US" altLang="zh-CN" sz="1600" dirty="0">
                <a:solidFill>
                  <a:srgbClr val="1A2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Agriculture, Forestry, Animal Husbandry, Fishery Products and Services, 12 Chemical Products,   14 Smelting and Rolling of Metals,   24 Production and Supply of Electric </a:t>
            </a:r>
            <a:r>
              <a:rPr lang="en-US" altLang="zh-CN" sz="1600" dirty="0" err="1">
                <a:solidFill>
                  <a:srgbClr val="1A2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Powerand</a:t>
            </a:r>
            <a:r>
              <a:rPr lang="en-US" altLang="zh-CN" sz="1600" dirty="0">
                <a:solidFill>
                  <a:srgbClr val="1A20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Heat Power,   28 Wholesale and Retail Trades,   29 Transport, Storage and Post,   37 Other Service Sectors</a:t>
            </a:r>
          </a:p>
          <a:p>
            <a:pPr fontAlgn="base">
              <a:spcAft>
                <a:spcPct val="0"/>
              </a:spcAft>
            </a:pPr>
            <a:r>
              <a:rPr lang="en-US" altLang="zh-CN" dirty="0">
                <a:solidFill>
                  <a:srgbClr val="0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——primarily foundational and producer service industries</a:t>
            </a:r>
            <a:endParaRPr lang="en-US" altLang="zh-CN" dirty="0">
              <a:solidFill>
                <a:srgbClr val="1A2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1800" b="1" i="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Strong spillover recipients</a:t>
            </a:r>
          </a:p>
          <a:p>
            <a:pPr fontAlgn="base">
              <a:spcAft>
                <a:spcPct val="0"/>
              </a:spcAft>
            </a:pPr>
            <a:r>
              <a:rPr lang="en-US" altLang="zh-CN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 </a:t>
            </a:r>
            <a:r>
              <a:rPr lang="en-US" altLang="zh-CN" sz="160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5 Non-metal Ore and Other Ore Mining and Dressing Products,   13 Non-metallic Mineral Products,   17 Special Purpose Machinery,   18 Transport Equipment,   23 Equipment,   27 Construction</a:t>
            </a:r>
          </a:p>
          <a:p>
            <a:pPr fontAlgn="base">
              <a:spcAft>
                <a:spcPct val="0"/>
              </a:spcAft>
            </a:pPr>
            <a:r>
              <a:rPr lang="en-US" altLang="zh-CN" dirty="0">
                <a:solidFill>
                  <a:srgbClr val="0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——downstream manufacturing and construction sectors</a:t>
            </a:r>
          </a:p>
        </p:txBody>
      </p:sp>
      <p:sp>
        <p:nvSpPr>
          <p:cNvPr id="7" name="矩形: 折角 6">
            <a:hlinkClick r:id="rId6" action="ppaction://hlinksldjump"/>
            <a:extLst>
              <a:ext uri="{FF2B5EF4-FFF2-40B4-BE49-F238E27FC236}">
                <a16:creationId xmlns:a16="http://schemas.microsoft.com/office/drawing/2014/main" id="{988274FC-36FB-7F26-B604-7F0BF3DFA22B}"/>
              </a:ext>
            </a:extLst>
          </p:cNvPr>
          <p:cNvSpPr/>
          <p:nvPr/>
        </p:nvSpPr>
        <p:spPr>
          <a:xfrm>
            <a:off x="11649307" y="21000"/>
            <a:ext cx="489988" cy="273005"/>
          </a:xfrm>
          <a:prstGeom prst="foldedCorner">
            <a:avLst>
              <a:gd name="adj" fmla="val 488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A7B4F8-27B9-496E-0778-EBDFA4CDA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0028"/>
              </p:ext>
            </p:extLst>
          </p:nvPr>
        </p:nvGraphicFramePr>
        <p:xfrm>
          <a:off x="154876" y="77316"/>
          <a:ext cx="11762058" cy="673608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20909">
                  <a:extLst>
                    <a:ext uri="{9D8B030D-6E8A-4147-A177-3AD203B41FA5}">
                      <a16:colId xmlns:a16="http://schemas.microsoft.com/office/drawing/2014/main" val="427186872"/>
                    </a:ext>
                  </a:extLst>
                </a:gridCol>
                <a:gridCol w="3599777">
                  <a:extLst>
                    <a:ext uri="{9D8B030D-6E8A-4147-A177-3AD203B41FA5}">
                      <a16:colId xmlns:a16="http://schemas.microsoft.com/office/drawing/2014/main" val="399007356"/>
                    </a:ext>
                  </a:extLst>
                </a:gridCol>
                <a:gridCol w="340320">
                  <a:extLst>
                    <a:ext uri="{9D8B030D-6E8A-4147-A177-3AD203B41FA5}">
                      <a16:colId xmlns:a16="http://schemas.microsoft.com/office/drawing/2014/main" val="422256754"/>
                    </a:ext>
                  </a:extLst>
                </a:gridCol>
                <a:gridCol w="3580366">
                  <a:extLst>
                    <a:ext uri="{9D8B030D-6E8A-4147-A177-3AD203B41FA5}">
                      <a16:colId xmlns:a16="http://schemas.microsoft.com/office/drawing/2014/main" val="2688849406"/>
                    </a:ext>
                  </a:extLst>
                </a:gridCol>
                <a:gridCol w="300259">
                  <a:extLst>
                    <a:ext uri="{9D8B030D-6E8A-4147-A177-3AD203B41FA5}">
                      <a16:colId xmlns:a16="http://schemas.microsoft.com/office/drawing/2014/main" val="2924718949"/>
                    </a:ext>
                  </a:extLst>
                </a:gridCol>
                <a:gridCol w="3620427">
                  <a:extLst>
                    <a:ext uri="{9D8B030D-6E8A-4147-A177-3AD203B41FA5}">
                      <a16:colId xmlns:a16="http://schemas.microsoft.com/office/drawing/2014/main" val="3997140742"/>
                    </a:ext>
                  </a:extLst>
                </a:gridCol>
              </a:tblGrid>
              <a:tr h="29318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Agriculture, Forestry, Animal Husbandry, Fishery Products and Services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Smelting and Rolling of Metals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26</a:t>
                      </a:r>
                      <a:endParaRPr 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Production and Supply of Water</a:t>
                      </a:r>
                      <a:endParaRPr lang="zh-CN" sz="1400" b="0" i="0" u="none" strike="noStrike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278348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Coal Mining and Dressing Products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Metal Products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Construction</a:t>
                      </a:r>
                      <a:endParaRPr lang="zh-CN" sz="1400" b="0" i="0" u="none" strike="noStrike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2996676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Petroleum and Natural Gas Extraction Products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General Purpose Machinery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Wholesale and Retail Trades</a:t>
                      </a:r>
                      <a:endParaRPr lang="zh-CN" sz="1400" b="0" i="0" u="none" strike="noStrike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2015733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Metal Ore Mining and Dressing Products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Special Purpose Machinery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Transport, Storage and Post</a:t>
                      </a:r>
                      <a:endParaRPr lang="zh-CN" sz="1400" b="0" i="0" u="none" strike="noStrike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4351487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Non-metal Ore and Other Ore Mining and Dressing Products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Transport Equipment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Accommodation and Catering</a:t>
                      </a:r>
                      <a:endParaRPr lang="zh-CN" sz="1400" b="0" i="0" u="none" strike="noStrike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5714179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Food and Tobacco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Electrical Machinery and Equipment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Information Transmission, Software and Information Technology Services</a:t>
                      </a:r>
                      <a:endParaRPr lang="zh-CN" sz="1400" b="0" i="0" u="none" strike="noStrike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7546055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Textiles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Communication Equipment, Computers and Other Electronic Equipment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32</a:t>
                      </a:r>
                      <a:endParaRPr 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Finance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6611913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Textile Wearing Apparel, Footwear, Leather, Down and Related Products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Instruments and Meters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Real Estate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5265801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Timber Processing and Furniture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Other Manufacturing Products and Waste and Scrap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34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Research and Experimental Development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8962904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Paper, Printing and Articles for Culture, Education and Sport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Repair Service of Metal Products, Machinery and Equipment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Culture, Education and Health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702258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Petroleum, Coking and Nuclear Fuel Processing Products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Production and Supply of Electric Power and Heat Power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Public Management, Social Security and Social Organizations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086140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Chemical Products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Production and Supply of Gas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Other Service Sectors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3302876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Non-metallic Mineral Products</a:t>
                      </a:r>
                      <a:endParaRPr lang="zh-CN" sz="1400" b="0" i="0" u="none" strike="noStrike" dirty="0">
                        <a:solidFill>
                          <a:srgbClr val="1A2029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14604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4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3A4C8-672D-121F-A2E0-DB7F4018A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横版组合——透明.png">
            <a:extLst>
              <a:ext uri="{FF2B5EF4-FFF2-40B4-BE49-F238E27FC236}">
                <a16:creationId xmlns:a16="http://schemas.microsoft.com/office/drawing/2014/main" id="{90C0CB9E-959C-561A-F7A0-B64BEEC2575D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任意多边形: 形状 1">
            <a:extLst>
              <a:ext uri="{FF2B5EF4-FFF2-40B4-BE49-F238E27FC236}">
                <a16:creationId xmlns:a16="http://schemas.microsoft.com/office/drawing/2014/main" id="{D7AB9BB2-6AB8-C152-769F-A42A3E9E3E72}"/>
              </a:ext>
            </a:extLst>
          </p:cNvPr>
          <p:cNvSpPr/>
          <p:nvPr/>
        </p:nvSpPr>
        <p:spPr>
          <a:xfrm>
            <a:off x="477520" y="294005"/>
            <a:ext cx="368935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Empirical Analysis</a:t>
            </a:r>
            <a:endParaRPr lang="en-US" altLang="zh-CN" sz="280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63AA43A-B6C8-4B9E-FDA1-EE52366DE957}"/>
              </a:ext>
            </a:extLst>
          </p:cNvPr>
          <p:cNvSpPr txBox="1"/>
          <p:nvPr/>
        </p:nvSpPr>
        <p:spPr>
          <a:xfrm>
            <a:off x="208280" y="850265"/>
            <a:ext cx="3783965" cy="7632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0" i="0">
                <a:solidFill>
                  <a:srgbClr val="1F4E7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Inter-sectoral Decomposition of TFP in 2023</a:t>
            </a:r>
          </a:p>
        </p:txBody>
      </p:sp>
      <p:pic>
        <p:nvPicPr>
          <p:cNvPr id="5" name="图片 4" descr="Spillover_Heatmap_SqrtTransform">
            <a:extLst>
              <a:ext uri="{FF2B5EF4-FFF2-40B4-BE49-F238E27FC236}">
                <a16:creationId xmlns:a16="http://schemas.microsoft.com/office/drawing/2014/main" id="{70113676-C173-BD97-7426-C14230D7C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11" r="5380"/>
          <a:stretch>
            <a:fillRect/>
          </a:stretch>
        </p:blipFill>
        <p:spPr>
          <a:xfrm>
            <a:off x="4311015" y="381000"/>
            <a:ext cx="7828280" cy="64192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FDAB96-C516-F602-BFC3-CA97AA27ACE5}"/>
              </a:ext>
            </a:extLst>
          </p:cNvPr>
          <p:cNvSpPr txBox="1"/>
          <p:nvPr/>
        </p:nvSpPr>
        <p:spPr>
          <a:xfrm>
            <a:off x="11299190" y="2110105"/>
            <a:ext cx="84010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Spillover effects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7887CB-5A61-0CD3-BAFD-B400679A0E08}"/>
              </a:ext>
            </a:extLst>
          </p:cNvPr>
          <p:cNvSpPr txBox="1"/>
          <p:nvPr/>
        </p:nvSpPr>
        <p:spPr>
          <a:xfrm>
            <a:off x="4310380" y="43815"/>
            <a:ext cx="7828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/>
                <a:ea typeface="Times New Roman" panose="02020603050405020304"/>
                <a:sym typeface="+mn-ea"/>
              </a:rPr>
              <a:t>Figure 6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Sectoral Spillover</a:t>
            </a:r>
            <a:r>
              <a:rPr lang="en-US" altLang="zh-CN" sz="1600" dirty="0"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Intensity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Heatmap (Square Root Transform)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5FFD977-BF2F-3E48-61F4-9C1C5F3CA8C1}"/>
                  </a:ext>
                </a:extLst>
              </p:cNvPr>
              <p:cNvSpPr txBox="1"/>
              <p:nvPr/>
            </p:nvSpPr>
            <p:spPr>
              <a:xfrm>
                <a:off x="10191115" y="6463030"/>
                <a:ext cx="1948180" cy="3371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’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1600" i="1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115" y="6463030"/>
                <a:ext cx="1948180" cy="3371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C0F95773-BD33-3327-ED4D-29BBC4FB4C3D}"/>
              </a:ext>
            </a:extLst>
          </p:cNvPr>
          <p:cNvSpPr txBox="1"/>
          <p:nvPr/>
        </p:nvSpPr>
        <p:spPr>
          <a:xfrm>
            <a:off x="208280" y="1744376"/>
            <a:ext cx="3958590" cy="367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1A2029"/>
                </a:solidFill>
                <a:latin typeface="Times New Roman" panose="02020603050405020304" pitchFamily="18" charset="0"/>
                <a:ea typeface="PingFang SC"/>
                <a:cs typeface="Times New Roman" panose="02020603050405020304" pitchFamily="18" charset="0"/>
              </a:rPr>
              <a:t>34 Research &amp; Experimental Dev. </a:t>
            </a:r>
            <a:r>
              <a:rPr lang="en-US" altLang="zh-CN" dirty="0"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lower spillover intensity and the </a:t>
            </a:r>
            <a:r>
              <a:rPr lang="en-US" altLang="zh-CN" dirty="0">
                <a:solidFill>
                  <a:srgbClr val="1A2029"/>
                </a:solidFill>
                <a:latin typeface="Times New Roman" panose="02020603050405020304" pitchFamily="18" charset="0"/>
                <a:ea typeface="PingFang SC"/>
                <a:cs typeface="Times New Roman" panose="02020603050405020304" pitchFamily="18" charset="0"/>
              </a:rPr>
              <a:t>highest </a:t>
            </a:r>
            <a:r>
              <a:rPr lang="en-US" altLang="zh-CN" dirty="0"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TFP level 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01 </a:t>
            </a:r>
            <a:r>
              <a:rPr lang="en-US" altLang="zh-CN" dirty="0">
                <a:solidFill>
                  <a:srgbClr val="1A2029"/>
                </a:solidFill>
                <a:latin typeface="Times New Roman" panose="02020603050405020304" pitchFamily="18" charset="0"/>
                <a:ea typeface="PingFang SC"/>
                <a:cs typeface="Times New Roman" panose="02020603050405020304" pitchFamily="18" charset="0"/>
              </a:rPr>
              <a:t>Agric., Forestry &amp; Fishery has higher </a:t>
            </a:r>
            <a:r>
              <a:rPr lang="en-US" altLang="zh-CN" dirty="0"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spillover intensity and lowest own TFP level 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makers should consider both aspects.</a:t>
            </a:r>
          </a:p>
        </p:txBody>
      </p:sp>
      <p:sp>
        <p:nvSpPr>
          <p:cNvPr id="7" name="矩形: 折角 6">
            <a:hlinkClick r:id="rId6" action="ppaction://hlinksldjump"/>
            <a:extLst>
              <a:ext uri="{FF2B5EF4-FFF2-40B4-BE49-F238E27FC236}">
                <a16:creationId xmlns:a16="http://schemas.microsoft.com/office/drawing/2014/main" id="{C010A3D3-AC0D-C987-4E60-F5859FF5A769}"/>
              </a:ext>
            </a:extLst>
          </p:cNvPr>
          <p:cNvSpPr/>
          <p:nvPr/>
        </p:nvSpPr>
        <p:spPr>
          <a:xfrm>
            <a:off x="11649307" y="21000"/>
            <a:ext cx="489988" cy="273005"/>
          </a:xfrm>
          <a:prstGeom prst="foldedCorner">
            <a:avLst>
              <a:gd name="adj" fmla="val 488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5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Entry_1"/>
          <p:cNvSpPr/>
          <p:nvPr>
            <p:custDataLst>
              <p:tags r:id="rId1"/>
            </p:custDataLst>
          </p:nvPr>
        </p:nvSpPr>
        <p:spPr>
          <a:xfrm>
            <a:off x="1270" y="2915920"/>
            <a:ext cx="12190730" cy="10255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Limitations &amp; Future Work</a:t>
            </a:r>
          </a:p>
        </p:txBody>
      </p:sp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24092" y="27766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9"/>
          <p:cNvGrpSpPr/>
          <p:nvPr/>
        </p:nvGrpSpPr>
        <p:grpSpPr>
          <a:xfrm>
            <a:off x="0" y="5664819"/>
            <a:ext cx="1100254" cy="1193181"/>
            <a:chOff x="0" y="5664819"/>
            <a:chExt cx="1100254" cy="1193181"/>
          </a:xfrm>
        </p:grpSpPr>
        <p:sp>
          <p:nvSpPr>
            <p:cNvPr id="24" name="矩形 23"/>
            <p:cNvSpPr/>
            <p:nvPr/>
          </p:nvSpPr>
          <p:spPr>
            <a:xfrm>
              <a:off x="0" y="6122020"/>
              <a:ext cx="1100254" cy="7359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5664819"/>
              <a:ext cx="663497" cy="8251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任意多边形: 形状 1"/>
          <p:cNvSpPr/>
          <p:nvPr/>
        </p:nvSpPr>
        <p:spPr>
          <a:xfrm>
            <a:off x="477520" y="294005"/>
            <a:ext cx="5081905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Limitations &amp; Future Work</a:t>
            </a:r>
          </a:p>
        </p:txBody>
      </p:sp>
      <p:cxnSp>
        <p:nvCxnSpPr>
          <p:cNvPr id="37" name="直接箭头连接符 36"/>
          <p:cNvCxnSpPr>
            <a:cxnSpLocks/>
            <a:stCxn id="3" idx="3"/>
            <a:endCxn id="5" idx="1"/>
          </p:cNvCxnSpPr>
          <p:nvPr/>
        </p:nvCxnSpPr>
        <p:spPr>
          <a:xfrm flipV="1">
            <a:off x="6509942" y="1739900"/>
            <a:ext cx="426798" cy="12065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>
            <p:custDataLst>
              <p:tags r:id="rId1"/>
            </p:custDataLst>
          </p:nvPr>
        </p:nvGrpSpPr>
        <p:grpSpPr>
          <a:xfrm>
            <a:off x="553085" y="829945"/>
            <a:ext cx="5959397" cy="5435600"/>
            <a:chOff x="941" y="1307"/>
            <a:chExt cx="9388" cy="8560"/>
          </a:xfrm>
        </p:grpSpPr>
        <p:sp>
          <p:nvSpPr>
            <p:cNvPr id="3" name="圆角矩形 2"/>
            <p:cNvSpPr/>
            <p:nvPr>
              <p:custDataLst>
                <p:tags r:id="rId2"/>
              </p:custDataLst>
            </p:nvPr>
          </p:nvSpPr>
          <p:spPr>
            <a:xfrm>
              <a:off x="3699" y="1916"/>
              <a:ext cx="6626" cy="202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Relies on macro data and empirical facts; (micro-firm-level transmission mechanisms are not constructed due to data constraints.)</a:t>
              </a:r>
            </a:p>
          </p:txBody>
        </p:sp>
        <p:sp>
          <p:nvSpPr>
            <p:cNvPr id="12" name="圆角矩形 11"/>
            <p:cNvSpPr/>
            <p:nvPr>
              <p:custDataLst>
                <p:tags r:id="rId3"/>
              </p:custDataLst>
            </p:nvPr>
          </p:nvSpPr>
          <p:spPr>
            <a:xfrm>
              <a:off x="3703" y="3944"/>
              <a:ext cx="6626" cy="243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Short-term fixed-coefficient assumption: </a:t>
              </a:r>
            </a:p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no trade substitution;</a:t>
              </a:r>
            </a:p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fixed market share/regional self-sufficiency ratios.</a:t>
              </a:r>
            </a:p>
          </p:txBody>
        </p:sp>
        <p:sp>
          <p:nvSpPr>
            <p:cNvPr id="29" name="圆角矩形 28"/>
            <p:cNvSpPr/>
            <p:nvPr>
              <p:custDataLst>
                <p:tags r:id="rId4"/>
              </p:custDataLst>
            </p:nvPr>
          </p:nvSpPr>
          <p:spPr>
            <a:xfrm>
              <a:off x="3698" y="6366"/>
              <a:ext cx="6624" cy="17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Current TFP decomposition depth is insufficient to fully trace macro-level origins.</a:t>
              </a:r>
            </a:p>
          </p:txBody>
        </p:sp>
        <p:sp>
          <p:nvSpPr>
            <p:cNvPr id="34" name="圆角矩形 33"/>
            <p:cNvSpPr/>
            <p:nvPr>
              <p:custDataLst>
                <p:tags r:id="rId5"/>
              </p:custDataLst>
            </p:nvPr>
          </p:nvSpPr>
          <p:spPr>
            <a:xfrm>
              <a:off x="3697" y="8089"/>
              <a:ext cx="6626" cy="177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Downstream intermediate purchasing feedback on upstream industries is not fully accounted for.</a:t>
              </a:r>
            </a:p>
          </p:txBody>
        </p:sp>
        <p:sp>
          <p:nvSpPr>
            <p:cNvPr id="38" name="同侧圆角矩形 37"/>
            <p:cNvSpPr/>
            <p:nvPr>
              <p:custDataLst>
                <p:tags r:id="rId6"/>
              </p:custDataLst>
            </p:nvPr>
          </p:nvSpPr>
          <p:spPr>
            <a:xfrm rot="16200000">
              <a:off x="1639" y="1553"/>
              <a:ext cx="1361" cy="2755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vert="eaVert" rtlCol="0" anchor="ctr"/>
            <a:lstStyle/>
            <a:p>
              <a:pPr algn="ctr">
                <a:lnSpc>
                  <a:spcPts val="2000"/>
                </a:lnSpc>
                <a:buClrTx/>
                <a:buSzTx/>
                <a:buFontTx/>
              </a:pPr>
              <a:r>
                <a:rPr lang="en-US" altLang="zh-CN" sz="200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Data &amp; Micro-Mechanism</a:t>
              </a:r>
            </a:p>
          </p:txBody>
        </p:sp>
        <p:sp>
          <p:nvSpPr>
            <p:cNvPr id="40" name="同侧圆角矩形 39"/>
            <p:cNvSpPr/>
            <p:nvPr>
              <p:custDataLst>
                <p:tags r:id="rId7"/>
              </p:custDataLst>
            </p:nvPr>
          </p:nvSpPr>
          <p:spPr>
            <a:xfrm rot="16200000">
              <a:off x="1544" y="3668"/>
              <a:ext cx="1564" cy="2755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vert="eaVert" rtlCol="0" anchor="ctr"/>
            <a:lstStyle/>
            <a:p>
              <a:pPr algn="ctr">
                <a:lnSpc>
                  <a:spcPts val="2000"/>
                </a:lnSpc>
                <a:buClrTx/>
                <a:buSzTx/>
                <a:buFontTx/>
              </a:pPr>
              <a:r>
                <a:rPr lang="en-US" altLang="zh-CN" sz="200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Model Specification &amp; Dynamics</a:t>
              </a:r>
            </a:p>
          </p:txBody>
        </p:sp>
        <p:sp>
          <p:nvSpPr>
            <p:cNvPr id="41" name="同侧圆角矩形 40"/>
            <p:cNvSpPr/>
            <p:nvPr>
              <p:custDataLst>
                <p:tags r:id="rId8"/>
              </p:custDataLst>
            </p:nvPr>
          </p:nvSpPr>
          <p:spPr>
            <a:xfrm rot="16200000">
              <a:off x="1686" y="5849"/>
              <a:ext cx="1266" cy="2755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vert="eaVert" rtlCol="0" anchor="ctr"/>
            <a:lstStyle/>
            <a:p>
              <a:pPr algn="ctr" fontAlgn="auto">
                <a:lnSpc>
                  <a:spcPts val="2000"/>
                </a:lnSpc>
              </a:pPr>
              <a:r>
                <a:rPr lang="en-US" altLang="zh-CN" sz="200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Macro Decomposition &amp; Origins</a:t>
              </a:r>
            </a:p>
          </p:txBody>
        </p:sp>
        <p:sp>
          <p:nvSpPr>
            <p:cNvPr id="42" name="同侧圆角矩形 41"/>
            <p:cNvSpPr/>
            <p:nvPr>
              <p:custDataLst>
                <p:tags r:id="rId9"/>
              </p:custDataLst>
            </p:nvPr>
          </p:nvSpPr>
          <p:spPr>
            <a:xfrm rot="16200000">
              <a:off x="1650" y="7611"/>
              <a:ext cx="1338" cy="2755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vert="eaVert" rtlCol="0" anchor="ctr"/>
            <a:lstStyle/>
            <a:p>
              <a:pPr algn="ctr">
                <a:lnSpc>
                  <a:spcPts val="2000"/>
                </a:lnSpc>
                <a:buClrTx/>
                <a:buSzTx/>
                <a:buFontTx/>
              </a:pPr>
              <a:r>
                <a:rPr lang="en-US" altLang="zh-CN" sz="200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Structural Feedback Effects</a:t>
              </a:r>
            </a:p>
          </p:txBody>
        </p:sp>
        <p:sp>
          <p:nvSpPr>
            <p:cNvPr id="44" name="同侧圆角矩形 43"/>
            <p:cNvSpPr/>
            <p:nvPr/>
          </p:nvSpPr>
          <p:spPr>
            <a:xfrm>
              <a:off x="5321" y="1307"/>
              <a:ext cx="3378" cy="61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200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Current Limitation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936740" y="829945"/>
            <a:ext cx="4810760" cy="5207000"/>
            <a:chOff x="10699" y="1447"/>
            <a:chExt cx="7576" cy="8200"/>
          </a:xfrm>
        </p:grpSpPr>
        <p:sp>
          <p:nvSpPr>
            <p:cNvPr id="5" name="圆角矩形 4"/>
            <p:cNvSpPr/>
            <p:nvPr/>
          </p:nvSpPr>
          <p:spPr>
            <a:xfrm>
              <a:off x="10699" y="2054"/>
              <a:ext cx="7575" cy="165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</a:rPr>
                <a:t>Utilize micro-level firm data to uncover inter-industry TFP spillover formation mechanisms and test robustness.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0699" y="3710"/>
              <a:ext cx="7575" cy="295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Extend to long-term policy simulations using Dynamic Regional IO or CGE models; </a:t>
              </a:r>
            </a:p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endogenize trade </a:t>
              </a:r>
              <a:r>
                <a:rPr lang="en-US" altLang="zh-CN" sz="2000" dirty="0" err="1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coefficientsvia</a:t>
              </a:r>
              <a:r>
                <a:rPr lang="en-US" altLang="zh-CN" sz="200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 CES functions / Gravity models (capturing responses to prices, tech, trade costs).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0699" y="6663"/>
              <a:ext cx="7575" cy="165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Incorporate inter-regional IO and input-occupancy-output frameworks for deeper TFP decomposition.</a:t>
              </a: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0701" y="8315"/>
              <a:ext cx="7575" cy="13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indent="457200" fontAlgn="auto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200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</a:rPr>
                <a:t>Explicitly model and integrate these downstream-to-upstream feedback loops.</a:t>
              </a:r>
            </a:p>
          </p:txBody>
        </p:sp>
        <p:sp>
          <p:nvSpPr>
            <p:cNvPr id="47" name="同侧圆角矩形 46"/>
            <p:cNvSpPr/>
            <p:nvPr/>
          </p:nvSpPr>
          <p:spPr>
            <a:xfrm>
              <a:off x="12797" y="1447"/>
              <a:ext cx="3378" cy="61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1A2029"/>
                  </a:solidFill>
                  <a:latin typeface="Times New Roman" panose="02020603050405020304" pitchFamily="18" charset="0"/>
                  <a:ea typeface="-apple-system"/>
                  <a:cs typeface="Times New Roman" panose="02020603050405020304" pitchFamily="18" charset="0"/>
                  <a:sym typeface="+mn-ea"/>
                </a:rPr>
                <a:t>Future Direction</a:t>
              </a:r>
            </a:p>
          </p:txBody>
        </p:sp>
      </p:grpSp>
      <p:cxnSp>
        <p:nvCxnSpPr>
          <p:cNvPr id="50" name="直接箭头连接符 49"/>
          <p:cNvCxnSpPr>
            <a:cxnSpLocks/>
            <a:stCxn id="12" idx="3"/>
            <a:endCxn id="13" idx="1"/>
          </p:cNvCxnSpPr>
          <p:nvPr/>
        </p:nvCxnSpPr>
        <p:spPr>
          <a:xfrm flipV="1">
            <a:off x="6512482" y="3204210"/>
            <a:ext cx="424258" cy="7175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cxnSpLocks/>
            <a:stCxn id="29" idx="3"/>
            <a:endCxn id="30" idx="1"/>
          </p:cNvCxnSpPr>
          <p:nvPr/>
        </p:nvCxnSpPr>
        <p:spPr>
          <a:xfrm>
            <a:off x="6508039" y="4589463"/>
            <a:ext cx="428701" cy="77152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cxnSpLocks/>
            <a:stCxn id="34" idx="3"/>
            <a:endCxn id="35" idx="1"/>
          </p:cNvCxnSpPr>
          <p:nvPr/>
        </p:nvCxnSpPr>
        <p:spPr>
          <a:xfrm flipV="1">
            <a:off x="6508673" y="5614035"/>
            <a:ext cx="429337" cy="8699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0" y="5664819"/>
            <a:ext cx="1100254" cy="1193181"/>
            <a:chOff x="0" y="5664819"/>
            <a:chExt cx="1100254" cy="1193181"/>
          </a:xfrm>
        </p:grpSpPr>
        <p:sp>
          <p:nvSpPr>
            <p:cNvPr id="24" name="矩形 23"/>
            <p:cNvSpPr/>
            <p:nvPr/>
          </p:nvSpPr>
          <p:spPr>
            <a:xfrm>
              <a:off x="0" y="6122020"/>
              <a:ext cx="1100254" cy="7359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5664819"/>
              <a:ext cx="663497" cy="8251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679258" y="0"/>
            <a:ext cx="2512742" cy="3071155"/>
            <a:chOff x="9679258" y="0"/>
            <a:chExt cx="2512742" cy="3071155"/>
          </a:xfrm>
        </p:grpSpPr>
        <p:sp>
          <p:nvSpPr>
            <p:cNvPr id="20" name="矩形 19"/>
            <p:cNvSpPr/>
            <p:nvPr/>
          </p:nvSpPr>
          <p:spPr>
            <a:xfrm>
              <a:off x="10671717" y="0"/>
              <a:ext cx="1520283" cy="1961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679258" y="0"/>
              <a:ext cx="1520283" cy="12377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039707" y="1650381"/>
              <a:ext cx="1152293" cy="1420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87325"/>
            <a:ext cx="2658745" cy="557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307055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zh-CN" altLang="en-US" sz="6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Entry_1"/>
          <p:cNvSpPr/>
          <p:nvPr>
            <p:custDataLst>
              <p:tags r:id="rId1"/>
            </p:custDataLst>
          </p:nvPr>
        </p:nvSpPr>
        <p:spPr>
          <a:xfrm>
            <a:off x="1270" y="2915920"/>
            <a:ext cx="12190730" cy="10255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Motivation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24092" y="27766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9"/>
          <p:cNvGrpSpPr/>
          <p:nvPr/>
        </p:nvGrpSpPr>
        <p:grpSpPr>
          <a:xfrm>
            <a:off x="0" y="5664819"/>
            <a:ext cx="1100254" cy="1193181"/>
            <a:chOff x="0" y="5664819"/>
            <a:chExt cx="1100254" cy="1193181"/>
          </a:xfrm>
        </p:grpSpPr>
        <p:sp>
          <p:nvSpPr>
            <p:cNvPr id="4" name="矩形 3"/>
            <p:cNvSpPr/>
            <p:nvPr/>
          </p:nvSpPr>
          <p:spPr>
            <a:xfrm>
              <a:off x="0" y="6122020"/>
              <a:ext cx="1100254" cy="7359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5664819"/>
              <a:ext cx="663497" cy="8251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0" y="6024880"/>
            <a:ext cx="12191365" cy="833120"/>
          </a:xfrm>
          <a:prstGeom prst="roundRect">
            <a:avLst>
              <a:gd name="adj" fmla="val 0"/>
            </a:avLst>
          </a:prstGeom>
          <a:solidFill>
            <a:srgbClr val="3B82F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任意多边形: 形状 1"/>
          <p:cNvSpPr/>
          <p:nvPr/>
        </p:nvSpPr>
        <p:spPr>
          <a:xfrm>
            <a:off x="477520" y="383540"/>
            <a:ext cx="2589530" cy="360045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Motivation	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33040" y="374968"/>
            <a:ext cx="5080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</a:rPr>
              <a:t>Why </a:t>
            </a:r>
            <a:r>
              <a:rPr lang="en-US" altLang="zh-CN" b="0" i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</a:rPr>
              <a:t>TFP </a:t>
            </a:r>
            <a:r>
              <a:rPr lang="en-US" altLang="zh-CN" b="0" i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</a:rPr>
              <a:t>Measurement Matters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0510" y="962660"/>
            <a:ext cx="1177353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</a:pP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Global shift: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From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factor-driven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innovation-driven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growth paradigm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</a:pP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Declining TFP growth </a:t>
            </a: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→ key macro slowdown driver. </a:t>
            </a:r>
            <a:r>
              <a:rPr lang="en-US" altLang="zh-CN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(Shen &amp; Chen, 2024)</a:t>
            </a:r>
          </a:p>
          <a:p>
            <a:pPr lvl="0" algn="l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</a:pPr>
            <a:r>
              <a:rPr lang="en-US" altLang="zh-CN" sz="23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Existing studies identify multiple influencing factors</a:t>
            </a:r>
            <a:r>
              <a:rPr lang="en-US" altLang="zh-CN" sz="2400" i="1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i="1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(technology, infrastructure, trade, digitalization, etc.)</a:t>
            </a:r>
            <a:r>
              <a:rPr lang="en-US" altLang="zh-CN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  (Evenson 1997; Sakurai, </a:t>
            </a:r>
            <a:r>
              <a:rPr lang="en-US" altLang="zh-CN" dirty="0" err="1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Papaconstantinou</a:t>
            </a:r>
            <a:r>
              <a:rPr lang="en-US" altLang="zh-CN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, and Ioannidis 1997; Vuori 1997; Hanel 2000; Gu and Rennison 2005; Jorgenson and Nomura 2007;Jorgenson et al., 2007; Yang, 2015; Zhao et al., 2021; Liu &amp; Gong, 2022; Liu &amp; Zhang, 2023;Yang et al., 2023;  Huang &amp; Gao, 2023; Li et al., 2024; Li &amp; Xu, 2024; Xie &amp; Zhang, 2024; Zhou et al., 2025; Nie et al., 2025)</a:t>
            </a:r>
            <a:endParaRPr lang="en-US" altLang="zh-CN" i="1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  <a:sym typeface="+mn-ea"/>
            </a:endParaRPr>
          </a:p>
          <a:p>
            <a:pPr lvl="0" algn="l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</a:pP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Lack of </a:t>
            </a:r>
            <a:r>
              <a:rPr lang="en-US" altLang="zh-CN" sz="2400" b="1" dirty="0">
                <a:solidFill>
                  <a:srgbClr val="1749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theoretical framework</a:t>
            </a:r>
            <a:r>
              <a:rPr lang="en-US" altLang="zh-CN" sz="2400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  <a:sym typeface="+mn-ea"/>
            </a:endParaRPr>
          </a:p>
          <a:p>
            <a:pPr lvl="0" indent="0" algn="l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</a:pPr>
            <a:r>
              <a:rPr lang="en-US" altLang="zh-CN" sz="2400" dirty="0">
                <a:solidFill>
                  <a:srgbClr val="174995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174995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TFP spillovers ≠ technology diffusion</a:t>
            </a:r>
            <a:r>
              <a:rPr lang="en-US" altLang="zh-CN" sz="240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→ broader mechanisms exist</a:t>
            </a:r>
          </a:p>
          <a:p>
            <a:pPr lvl="0" indent="0" algn="l" fontAlgn="auto">
              <a:spcAft>
                <a:spcPts val="0"/>
              </a:spcAft>
              <a:buClrTx/>
              <a:buSzTx/>
              <a:buFont typeface="Arial" panose="020B0604020202020204"/>
              <a:buNone/>
            </a:pPr>
            <a:r>
              <a:rPr lang="en-US" altLang="en-US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                            →</a:t>
            </a: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Need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systematic TFP decomposition </a:t>
            </a: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to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isolate channels</a:t>
            </a:r>
            <a:endParaRPr lang="en-US" altLang="zh-CN" sz="2400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  <a:sym typeface="+mn-ea"/>
            </a:endParaRPr>
          </a:p>
          <a:p>
            <a:pPr lvl="0" indent="0" algn="l" fontAlgn="auto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</a:pPr>
            <a:r>
              <a:rPr lang="en-US" altLang="en-US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               </a:t>
            </a:r>
            <a:r>
              <a:rPr lang="en-US" altLang="en-US" sz="2400" dirty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  <a:sym typeface="+mn-ea"/>
              </a:rPr>
              <a:t>⇒</a:t>
            </a:r>
            <a:r>
              <a:rPr lang="en-US" alt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Focus: Inter‑industry spillovers (next page)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0" y="6024880"/>
            <a:ext cx="12191365" cy="833120"/>
          </a:xfrm>
          <a:prstGeom prst="roundRect">
            <a:avLst>
              <a:gd name="adj" fmla="val 0"/>
            </a:avLst>
          </a:prstGeom>
          <a:solidFill>
            <a:srgbClr val="3B82F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任意多边形: 形状 1"/>
          <p:cNvSpPr/>
          <p:nvPr/>
        </p:nvSpPr>
        <p:spPr>
          <a:xfrm>
            <a:off x="477520" y="383540"/>
            <a:ext cx="2589530" cy="360045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Motivation	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33040" y="375285"/>
            <a:ext cx="60185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</a:rPr>
              <a:t>Why Inter‑industry Spillovers Matter: Evidence &amp; Mechanisms</a:t>
            </a:r>
          </a:p>
        </p:txBody>
      </p:sp>
      <p:pic>
        <p:nvPicPr>
          <p:cNvPr id="2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00660" y="872490"/>
            <a:ext cx="11774170" cy="5002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4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400" b="1" i="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TFP spillovers</a:t>
            </a:r>
            <a:r>
              <a:rPr lang="en-US" altLang="zh-CN" sz="2400" b="0" i="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across industries: </a:t>
            </a: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technological breakthrough, efficiency gain, or scale change in one industry can generate</a:t>
            </a:r>
            <a:r>
              <a:rPr lang="en-US" altLang="zh-CN" sz="24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 </a:t>
            </a:r>
            <a:r>
              <a:rPr lang="en-US" altLang="zh-CN" sz="2400" b="1" i="1" dirty="0">
                <a:solidFill>
                  <a:srgbClr val="174995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positive or negative spillovers</a:t>
            </a:r>
            <a:r>
              <a:rPr lang="en-US" altLang="zh-CN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to </a:t>
            </a:r>
            <a:r>
              <a:rPr lang="en-US" altLang="zh-CN" sz="240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upstream/downstream</a:t>
            </a: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partners.</a:t>
            </a:r>
            <a:endParaRPr lang="en-US" altLang="zh-CN" sz="2400" b="0" i="0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Positive examples: logistics standardization </a:t>
            </a:r>
            <a:r>
              <a:rPr lang="en-US" altLang="zh-CN" sz="16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(He et al., 2025)</a:t>
            </a: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; intelligent computing centers</a:t>
            </a:r>
            <a:r>
              <a:rPr lang="en-US" altLang="zh-CN" sz="16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(Xu et al., 2025)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Negative shocks: rapid ICT advances without cross‑industry diffusion → TFP stagnation </a:t>
            </a:r>
            <a:r>
              <a:rPr lang="en-US" altLang="zh-CN" sz="16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(Acemoglu, Autor &amp; Patterson, 2023)</a:t>
            </a:r>
          </a:p>
          <a:p>
            <a:pPr indent="0" fontAlgn="auto">
              <a:spcBef>
                <a:spcPts val="180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4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Mechanism: </a:t>
            </a:r>
            <a:r>
              <a:rPr lang="en-US" altLang="zh-CN" sz="2400" b="1" i="1" dirty="0">
                <a:solidFill>
                  <a:srgbClr val="174995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upstream TFP improvement →downstream adaptation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 indent="0" algn="r" fontAlgn="auto"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</a:pPr>
            <a:r>
              <a:rPr lang="en-US" altLang="zh-CN" sz="24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(R&amp;D/management/business model)</a:t>
            </a:r>
          </a:p>
          <a:p>
            <a:pPr marL="0" lvl="1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◦"/>
            </a:pP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Fast &amp; effective</a:t>
            </a:r>
            <a:r>
              <a:rPr lang="en-US" altLang="zh-CN" sz="200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adaptation 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sz="200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synergistic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TFP growth.</a:t>
            </a:r>
            <a:endParaRPr lang="en-US" altLang="zh-CN" sz="2000" b="0" i="0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 marL="0" lvl="1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◦"/>
            </a:pP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Slow or mismatched</a:t>
            </a:r>
            <a:r>
              <a:rPr lang="en-US" altLang="zh-CN" sz="200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adaptation → “</a:t>
            </a:r>
            <a:r>
              <a:rPr lang="en-US" altLang="zh-CN" sz="2000" b="1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adjustment pains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”, negative marginal effects.</a:t>
            </a:r>
            <a:endParaRPr lang="en-US" altLang="zh-CN" sz="2000" b="0" i="0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 marL="0" lvl="1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◦"/>
            </a:pP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Upstream scale efficiency also reduces downstream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search costs &amp; intermediate input prices</a:t>
            </a:r>
            <a:r>
              <a:rPr lang="en-US" altLang="zh-CN" sz="200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→ improves downstream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resource allocation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(Bernard, </a:t>
            </a:r>
            <a:r>
              <a:rPr lang="en-US" altLang="zh-CN" sz="1600" dirty="0" err="1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Moxnes</a:t>
            </a:r>
            <a:r>
              <a:rPr lang="en-US" altLang="zh-CN" sz="16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&amp; Saito, 2019; Boehm &amp; </a:t>
            </a:r>
            <a:r>
              <a:rPr lang="en-US" altLang="zh-CN" sz="1600" dirty="0" err="1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Oberfield</a:t>
            </a:r>
            <a:r>
              <a:rPr lang="en-US" altLang="zh-CN" sz="16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, 2020)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0" y="6024880"/>
            <a:ext cx="12191365" cy="833120"/>
          </a:xfrm>
          <a:prstGeom prst="roundRect">
            <a:avLst>
              <a:gd name="adj" fmla="val 0"/>
            </a:avLst>
          </a:prstGeom>
          <a:solidFill>
            <a:srgbClr val="3B82F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任意多边形: 形状 1"/>
          <p:cNvSpPr/>
          <p:nvPr/>
        </p:nvSpPr>
        <p:spPr>
          <a:xfrm>
            <a:off x="477520" y="383540"/>
            <a:ext cx="2589530" cy="360045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Motivation	</a:t>
            </a:r>
          </a:p>
        </p:txBody>
      </p:sp>
      <p:pic>
        <p:nvPicPr>
          <p:cNvPr id="2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733040" y="375285"/>
            <a:ext cx="673354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</a:rPr>
              <a:t>Inter‑industry Spillovers on TFP  – Research Gap &amp; Questions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0500" y="915670"/>
            <a:ext cx="11877040" cy="4862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00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Existing TFP decompositions</a:t>
            </a: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 → focus on tech progress, efficiency, returns to scale </a:t>
            </a:r>
            <a:r>
              <a:rPr lang="en-US" altLang="zh-CN" sz="16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(Solow, 1957; Kumbhakar et al., 2000)</a:t>
            </a: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→ </a:t>
            </a:r>
            <a:r>
              <a:rPr lang="en-US" altLang="zh-CN" sz="2000" i="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limited on inter‑industry spillovers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Production network literature → confirms </a:t>
            </a:r>
            <a:r>
              <a:rPr lang="en-US" altLang="zh-CN" sz="2000" b="0" i="0" dirty="0" err="1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upstream→downstream</a:t>
            </a: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effects </a:t>
            </a:r>
            <a:r>
              <a:rPr lang="en-US" altLang="zh-CN" sz="16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(</a:t>
            </a:r>
            <a:r>
              <a:rPr lang="en-US" altLang="zh-CN" sz="1600" b="0" i="0" dirty="0" err="1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Dietzenbacher</a:t>
            </a:r>
            <a:r>
              <a:rPr lang="en-US" altLang="zh-CN" sz="16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&amp; Los, 1998; Acemoglu et al., 2012; </a:t>
            </a:r>
            <a:r>
              <a:rPr lang="en-US" altLang="zh-CN" sz="1600" b="0" i="0" dirty="0" err="1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Baqaee</a:t>
            </a:r>
            <a:r>
              <a:rPr lang="en-US" altLang="zh-CN" sz="16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&amp; Farhi, 2018) </a:t>
            </a: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but treats network as aggregate shock tool →</a:t>
            </a:r>
            <a:r>
              <a:rPr lang="en-US" altLang="zh-CN" sz="20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cannot</a:t>
            </a:r>
            <a:r>
              <a:rPr lang="en-US" altLang="zh-CN" sz="2000" b="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pinpoint industry‑specific bottlenecks</a:t>
            </a:r>
            <a:endParaRPr lang="en-US" altLang="zh-CN" sz="2000" b="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000" b="1" i="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Forward spillovers</a:t>
            </a:r>
            <a:r>
              <a:rPr lang="en-US" altLang="zh-CN" sz="2000" b="0" i="0" dirty="0">
                <a:solidFill>
                  <a:srgbClr val="1F4E79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 </a:t>
            </a: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(</a:t>
            </a:r>
            <a:r>
              <a:rPr lang="en-US" altLang="zh-CN" sz="2000" b="0" i="0" dirty="0" err="1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upstream→downstream</a:t>
            </a: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) :</a:t>
            </a: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</a:pP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  Upstream technological progress,</a:t>
            </a:r>
            <a:r>
              <a:rPr lang="zh-CN" altLang="en-US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management improvement, etc.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 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→</a:t>
            </a:r>
            <a:r>
              <a:rPr lang="en-US" altLang="zh-CN" b="1" i="0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better intermediates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,</a:t>
            </a:r>
            <a:r>
              <a:rPr lang="en-US" altLang="zh-CN" b="1" dirty="0">
                <a:solidFill>
                  <a:srgbClr val="1F4E79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lower search costs &amp; input prices</a:t>
            </a:r>
            <a:r>
              <a:rPr lang="en-US" altLang="zh-CN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→ pushes downstream TFP, improves dow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nstream resource allocation (Bernard et al., 2019; Boehm &amp; </a:t>
            </a:r>
            <a:r>
              <a:rPr lang="en-US" altLang="zh-CN" b="0" i="0" dirty="0" err="1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Oberfield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, 2020)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Critical gap: </a:t>
            </a:r>
          </a:p>
          <a:p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  Most studies treat upstream → downstream as a single entity, </a:t>
            </a:r>
            <a:r>
              <a:rPr lang="en-US" altLang="zh-CN" sz="2000" dirty="0">
                <a:solidFill>
                  <a:srgbClr val="1749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ignoring spillovers from the one sector to another</a:t>
            </a:r>
          </a:p>
          <a:p>
            <a:pPr>
              <a:spcBef>
                <a:spcPts val="600"/>
              </a:spcBef>
            </a:pPr>
            <a:r>
              <a:rPr lang="en-US" altLang="zh-CN" sz="20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→</a:t>
            </a:r>
            <a:r>
              <a:rPr lang="en-US" altLang="zh-CN" sz="20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Identify the </a:t>
            </a:r>
            <a:r>
              <a:rPr lang="en-US" altLang="zh-CN" sz="2000" b="1" i="0" dirty="0">
                <a:solidFill>
                  <a:srgbClr val="1749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specific bottlenecks </a:t>
            </a:r>
            <a:r>
              <a:rPr lang="en-US" altLang="zh-CN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of</a:t>
            </a:r>
            <a:r>
              <a:rPr lang="en-US" altLang="zh-CN" sz="2000" b="1" i="0" dirty="0">
                <a:solidFill>
                  <a:srgbClr val="1749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TFP spillover networks</a:t>
            </a:r>
            <a:r>
              <a:rPr lang="en-US" altLang="zh-CN" sz="2000" b="1" dirty="0">
                <a:solidFill>
                  <a:srgbClr val="1749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industrial policies</a:t>
            </a:r>
            <a:endParaRPr lang="en-US" altLang="zh-CN" sz="2000" i="0" dirty="0"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  <a:buFont typeface="Arial" panose="020B0604020202020204"/>
              <a:buChar char="•"/>
            </a:pPr>
            <a:r>
              <a:rPr lang="en-US" altLang="zh-CN" sz="2000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 Research question: </a:t>
            </a:r>
            <a:r>
              <a:rPr lang="en-US" altLang="zh-CN" sz="2000" i="1" dirty="0">
                <a:solidFill>
                  <a:srgbClr val="0F11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  <a:sym typeface="+mn-ea"/>
              </a:rPr>
              <a:t>How can we decompose and quantify the effects of  TFP shocks in upstream on TFP growth  in downstream?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0" y="6024880"/>
            <a:ext cx="12191365" cy="833120"/>
          </a:xfrm>
          <a:prstGeom prst="roundRect">
            <a:avLst>
              <a:gd name="adj" fmla="val 0"/>
            </a:avLst>
          </a:prstGeom>
          <a:solidFill>
            <a:srgbClr val="3B82F6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任意多边形: 形状 1"/>
          <p:cNvSpPr/>
          <p:nvPr/>
        </p:nvSpPr>
        <p:spPr>
          <a:xfrm>
            <a:off x="477520" y="383540"/>
            <a:ext cx="2589530" cy="360045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Motivation	</a:t>
            </a:r>
          </a:p>
        </p:txBody>
      </p:sp>
      <p:pic>
        <p:nvPicPr>
          <p:cNvPr id="2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733040" y="375285"/>
            <a:ext cx="673354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Approach &amp; Results</a:t>
            </a:r>
            <a:endParaRPr lang="en-US" altLang="zh-CN" b="0" i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7185" y="881304"/>
            <a:ext cx="11516360" cy="511819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Embed upstream TFP &amp; factor growth into downstream TFP formula using </a:t>
            </a:r>
            <a:r>
              <a:rPr lang="en-US" altLang="zh-CN" sz="2000" b="1" i="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input‑output linkages</a:t>
            </a: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16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(Jones, 2011)</a:t>
            </a:r>
            <a:endParaRPr lang="en-US" altLang="zh-CN" sz="2000" b="0" i="0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Identifi</a:t>
            </a:r>
            <a:r>
              <a:rPr lang="en-US" altLang="zh-CN" sz="2000" b="0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cation: </a:t>
            </a:r>
            <a:r>
              <a:rPr lang="en-US" altLang="zh-CN" sz="2000" i="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downstream intermediates = upstream outputs</a:t>
            </a:r>
            <a:r>
              <a:rPr lang="en-US" altLang="zh-CN" sz="2000" b="1" i="0" dirty="0">
                <a:solidFill>
                  <a:srgbClr val="17499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en-US" sz="2000" b="0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→</a:t>
            </a:r>
            <a:r>
              <a:rPr lang="en-US" altLang="zh-CN" sz="2000" b="0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map directly</a:t>
            </a:r>
            <a:endParaRPr lang="en-US" altLang="zh-CN" sz="2000" b="0" i="0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Final decomposition: Downstream TFP growth broken into five components:</a:t>
            </a: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anose="020B0604020202020204"/>
              <a:buNone/>
            </a:pPr>
            <a:r>
              <a:rPr lang="en-US" altLang="zh-CN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  (a)</a:t>
            </a:r>
            <a:r>
              <a:rPr lang="en-US" altLang="zh-CN" b="1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Own output growth</a:t>
            </a:r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en-US" altLang="zh-CN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  (b) </a:t>
            </a:r>
            <a:r>
              <a:rPr lang="en-US" altLang="zh-CN" b="1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Own factor contribution</a:t>
            </a:r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en-US" altLang="zh-CN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  (c) </a:t>
            </a:r>
            <a:r>
              <a:rPr lang="en-US" altLang="zh-CN" b="1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Direct upstream TFP spillovers (technology channel)</a:t>
            </a:r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en-US" altLang="zh-CN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  (d)</a:t>
            </a:r>
            <a:r>
              <a:rPr lang="en-US" altLang="zh-CN" b="1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 Direct upstream VA factor effects (scale channel)</a:t>
            </a:r>
          </a:p>
          <a:p>
            <a:pPr marL="0" lvl="1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</a:pPr>
            <a:r>
              <a:rPr lang="en-US" altLang="zh-CN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  (e)</a:t>
            </a:r>
            <a:r>
              <a:rPr lang="en-US" altLang="zh-CN" b="1" i="0" dirty="0">
                <a:solidFill>
                  <a:schemeClr val="tx1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Indirect network effects</a:t>
            </a:r>
          </a:p>
          <a:p>
            <a:pPr indent="0" fontAlgn="auto">
              <a:spcBef>
                <a:spcPts val="1200"/>
              </a:spcBef>
              <a:spcAft>
                <a:spcPts val="0"/>
              </a:spcAft>
            </a:pPr>
            <a:r>
              <a:rPr lang="en-US" altLang="zh-CN" sz="240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Results</a:t>
            </a:r>
          </a:p>
          <a:p>
            <a:pPr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TFP spillovers:  </a:t>
            </a:r>
            <a:endParaRPr lang="en-US" altLang="zh-CN" sz="2000" b="0" i="0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total intensity: ranging from 0.012% to 6.541%, a median of 0.217% , average of 0.605%.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net intensity: ranges from - 6.541% to 0.593%, a median of 0.012%, average of - 0.123%</a:t>
            </a:r>
            <a:endParaRPr lang="en-US" altLang="zh-CN" b="0" i="0" dirty="0">
              <a:solidFill>
                <a:srgbClr val="0F1115"/>
              </a:solidFill>
              <a:latin typeface="Times New Roman" panose="02020603050405020304" pitchFamily="18" charset="0"/>
              <a:ea typeface="quote-cjk-patch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Sectors with strong outward spillovers: primarily foundational and producer service industries 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(e.g., Agriculture, Chemicals, Metal Smelting, Power &amp; Heat, Wholesale &amp; Retail, Transport) </a:t>
            </a:r>
            <a:r>
              <a:rPr lang="zh-CN" altLang="en-US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，</a:t>
            </a: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as the backbone of the economy.</a:t>
            </a:r>
            <a:r>
              <a:rPr lang="en-US" altLang="zh-CN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buFont typeface="Arial" panose="020B0604020202020204"/>
              <a:buChar char="•"/>
            </a:pPr>
            <a:r>
              <a:rPr lang="en-US" altLang="zh-CN" sz="2000" b="0" i="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 S</a:t>
            </a:r>
            <a:r>
              <a:rPr lang="en-US" altLang="zh-CN" sz="2000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trong spillover recipients are mostly downstream manufacturing and construction sectors </a:t>
            </a:r>
            <a:r>
              <a:rPr lang="en-US" altLang="zh-CN" dirty="0">
                <a:solidFill>
                  <a:srgbClr val="0F1115"/>
                </a:solidFill>
                <a:latin typeface="Times New Roman" panose="02020603050405020304" pitchFamily="18" charset="0"/>
                <a:ea typeface="quote-cjk-patch"/>
                <a:cs typeface="Times New Roman" panose="02020603050405020304" pitchFamily="18" charset="0"/>
              </a:rPr>
              <a:t>(e.g., Non-metallic Mineral Products, Transport Equipment, Construction).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Entry_1"/>
          <p:cNvSpPr/>
          <p:nvPr>
            <p:custDataLst>
              <p:tags r:id="rId1"/>
            </p:custDataLst>
          </p:nvPr>
        </p:nvSpPr>
        <p:spPr>
          <a:xfrm>
            <a:off x="1270" y="2915920"/>
            <a:ext cx="12190730" cy="10255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The Model</a:t>
            </a:r>
          </a:p>
        </p:txBody>
      </p:sp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24092" y="27766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9"/>
          <p:cNvGrpSpPr/>
          <p:nvPr/>
        </p:nvGrpSpPr>
        <p:grpSpPr>
          <a:xfrm>
            <a:off x="0" y="5664819"/>
            <a:ext cx="1100254" cy="1193181"/>
            <a:chOff x="0" y="5664819"/>
            <a:chExt cx="1100254" cy="1193181"/>
          </a:xfrm>
        </p:grpSpPr>
        <p:sp>
          <p:nvSpPr>
            <p:cNvPr id="24" name="矩形 23"/>
            <p:cNvSpPr/>
            <p:nvPr/>
          </p:nvSpPr>
          <p:spPr>
            <a:xfrm>
              <a:off x="0" y="6122020"/>
              <a:ext cx="1100254" cy="7359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5664819"/>
              <a:ext cx="663497" cy="8251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43472" y="6153958"/>
            <a:ext cx="2723993" cy="5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任意多边形: 形状 1"/>
          <p:cNvSpPr/>
          <p:nvPr/>
        </p:nvSpPr>
        <p:spPr>
          <a:xfrm>
            <a:off x="477520" y="294005"/>
            <a:ext cx="2179320" cy="449580"/>
          </a:xfrm>
          <a:custGeom>
            <a:avLst/>
            <a:gdLst>
              <a:gd name="connsiteX0" fmla="*/ 0 w 1952625"/>
              <a:gd name="connsiteY0" fmla="*/ 295275 h 295275"/>
              <a:gd name="connsiteX1" fmla="*/ 1533525 w 1952625"/>
              <a:gd name="connsiteY1" fmla="*/ 295275 h 295275"/>
              <a:gd name="connsiteX2" fmla="*/ 1676400 w 1952625"/>
              <a:gd name="connsiteY2" fmla="*/ 0 h 295275"/>
              <a:gd name="connsiteX3" fmla="*/ 1952625 w 195262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295275">
                <a:moveTo>
                  <a:pt x="0" y="295275"/>
                </a:moveTo>
                <a:lnTo>
                  <a:pt x="1533525" y="295275"/>
                </a:lnTo>
                <a:lnTo>
                  <a:pt x="1676400" y="0"/>
                </a:lnTo>
                <a:lnTo>
                  <a:pt x="1952625" y="0"/>
                </a:lnTo>
              </a:path>
            </a:pathLst>
          </a:custGeom>
          <a:noFill/>
          <a:ln>
            <a:gradFill flip="none" rotWithShape="1">
              <a:gsLst>
                <a:gs pos="0">
                  <a:srgbClr val="16446F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The Model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398395"/>
            <a:ext cx="6416675" cy="1534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7520" y="929640"/>
            <a:ext cx="7433310" cy="12827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400" b="0" i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Multi-Sector Framework:</a:t>
            </a:r>
            <a:r>
              <a:rPr lang="en-US" altLang="zh-CN" sz="2000" b="0" i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 </a:t>
            </a:r>
          </a:p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b="0" i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   Integrates Aggregate Production Function with Input-Output model </a:t>
            </a:r>
          </a:p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b="0" i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    (</a:t>
            </a:r>
            <a:r>
              <a:rPr lang="en-US" altLang="zh-CN" sz="2000" b="0" i="1">
                <a:solidFill>
                  <a:srgbClr val="1A2029"/>
                </a:solidFill>
                <a:latin typeface="Times New Roman" panose="02020603050405020304" pitchFamily="18" charset="0"/>
                <a:ea typeface="KaTeX_Math"/>
                <a:cs typeface="Times New Roman" panose="02020603050405020304" pitchFamily="18" charset="0"/>
              </a:rPr>
              <a:t>n</a:t>
            </a:r>
            <a:r>
              <a:rPr lang="en-US" altLang="zh-CN" sz="2000" b="0" i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 sectors, </a:t>
            </a:r>
            <a:r>
              <a:rPr lang="en-US" altLang="zh-CN" sz="2000" b="0" i="1">
                <a:solidFill>
                  <a:srgbClr val="1A2029"/>
                </a:solidFill>
                <a:latin typeface="Times New Roman" panose="02020603050405020304" pitchFamily="18" charset="0"/>
                <a:ea typeface="KaTeX_Math"/>
                <a:cs typeface="Times New Roman" panose="02020603050405020304" pitchFamily="18" charset="0"/>
              </a:rPr>
              <a:t>i</a:t>
            </a:r>
            <a:r>
              <a:rPr lang="en-US" altLang="zh-CN" sz="2000" b="0" i="0">
                <a:solidFill>
                  <a:srgbClr val="1A2029"/>
                </a:solidFill>
                <a:latin typeface="Times New Roman" panose="02020603050405020304" pitchFamily="18" charset="0"/>
                <a:ea typeface="katex_main"/>
                <a:cs typeface="Times New Roman" panose="02020603050405020304" pitchFamily="18" charset="0"/>
              </a:rPr>
              <a:t>,</a:t>
            </a:r>
            <a:r>
              <a:rPr lang="en-US" altLang="zh-CN" sz="2000" b="0" i="1">
                <a:solidFill>
                  <a:srgbClr val="1A2029"/>
                </a:solidFill>
                <a:latin typeface="Times New Roman" panose="02020603050405020304" pitchFamily="18" charset="0"/>
                <a:ea typeface="KaTeX_Math"/>
                <a:cs typeface="Times New Roman" panose="02020603050405020304" pitchFamily="18" charset="0"/>
              </a:rPr>
              <a:t>j</a:t>
            </a:r>
            <a:r>
              <a:rPr lang="en-US" altLang="zh-CN" sz="2000" b="0" i="0">
                <a:solidFill>
                  <a:srgbClr val="1A2029"/>
                </a:solidFill>
                <a:latin typeface="Times New Roman" panose="02020603050405020304" pitchFamily="18" charset="0"/>
                <a:ea typeface="katex_main"/>
                <a:cs typeface="Times New Roman" panose="02020603050405020304" pitchFamily="18" charset="0"/>
              </a:rPr>
              <a:t>∈{1,...,</a:t>
            </a:r>
            <a:r>
              <a:rPr lang="en-US" altLang="zh-CN" sz="2000" b="0" i="1">
                <a:solidFill>
                  <a:srgbClr val="1A2029"/>
                </a:solidFill>
                <a:latin typeface="Times New Roman" panose="02020603050405020304" pitchFamily="18" charset="0"/>
                <a:ea typeface="KaTeX_Math"/>
                <a:cs typeface="Times New Roman" panose="02020603050405020304" pitchFamily="18" charset="0"/>
              </a:rPr>
              <a:t>n</a:t>
            </a:r>
            <a:r>
              <a:rPr lang="en-US" altLang="zh-CN" sz="2000" b="0" i="0">
                <a:solidFill>
                  <a:srgbClr val="1A2029"/>
                </a:solidFill>
                <a:latin typeface="Times New Roman" panose="02020603050405020304" pitchFamily="18" charset="0"/>
                <a:ea typeface="katex_main"/>
                <a:cs typeface="Times New Roman" panose="02020603050405020304" pitchFamily="18" charset="0"/>
              </a:rPr>
              <a:t>}</a:t>
            </a:r>
            <a:r>
              <a:rPr lang="en-US" altLang="zh-CN" sz="2000" b="0" i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)</a:t>
            </a:r>
          </a:p>
          <a:p>
            <a:pPr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000" b="0" i="0">
                <a:solidFill>
                  <a:srgbClr val="1A2029"/>
                </a:solidFill>
                <a:latin typeface="Times New Roman" panose="02020603050405020304" pitchFamily="18" charset="0"/>
                <a:ea typeface="-apple-system"/>
                <a:cs typeface="Times New Roman" panose="02020603050405020304" pitchFamily="18" charset="0"/>
              </a:rPr>
              <a:t>Three-Tier Nested Cobb-Douglas Technology: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83155" y="374968"/>
            <a:ext cx="5080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0" i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</a:rPr>
              <a:t>Production Setup &amp; TFP Growth Accounting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52400" y="4215130"/>
                <a:ext cx="4662805" cy="2315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PingFang SC"/>
                    <a:cs typeface="Times New Roman" panose="02020603050405020304" pitchFamily="18" charset="0"/>
                  </a:rPr>
                  <a:t>Variables</a:t>
                </a:r>
                <a:r>
                  <a:rPr lang="zh-CN" altLang="en-US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Sector j’s gross output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Value added (composed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Composite intermediates (composed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Intermediate input from sector i to sector j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Capital input in sector j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Labor input in sector j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b="0" i="0">
                  <a:solidFill>
                    <a:srgbClr val="1A2029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15130"/>
                <a:ext cx="4662805" cy="23152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739640" y="4244975"/>
                <a:ext cx="7327900" cy="228854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algn="l" fontAlgn="base">
                  <a:buClrTx/>
                  <a:buSzTx/>
                  <a:buFontTx/>
                </a:pPr>
                <a:r>
                  <a:rPr lang="en-US" altLang="zh-CN">
                    <a:solidFill>
                      <a:srgbClr val="1A2029"/>
                    </a:solidFill>
                    <a:latin typeface="Times New Roman" panose="02020603050405020304" pitchFamily="18" charset="0"/>
                    <a:ea typeface="PingFang SC"/>
                    <a:cs typeface="Times New Roman" panose="02020603050405020304" pitchFamily="18" charset="0"/>
                    <a:sym typeface="+mn-ea"/>
                  </a:rPr>
                  <a:t>Parameters</a:t>
                </a:r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PingFang SC"/>
                    <a:cs typeface="Times New Roman" panose="02020603050405020304" pitchFamily="18" charset="0"/>
                  </a:rPr>
                  <a:t>：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1A2029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Output elasticity of value added in gross output</a:t>
                </a:r>
                <a:endParaRPr lang="en-US" altLang="zh-CN" b="0" i="0">
                  <a:solidFill>
                    <a:srgbClr val="1A2029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1A2029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Output elasticity of capital in value added</a:t>
                </a:r>
                <a:endParaRPr lang="en-US" altLang="zh-CN" b="0" i="0">
                  <a:solidFill>
                    <a:srgbClr val="1A2029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1A2029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Output elasticity of sector i’s product in sector j’s composite intermediates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b="0" i="0">
                  <a:solidFill>
                    <a:srgbClr val="1A2029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Sectoral TFP (Gross-output based, per Jorgenson, 1995)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𝑇𝐹𝑃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b="0" i="0">
                    <a:solidFill>
                      <a:srgbClr val="1A2029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TFP growth rate of sector jj at time tt </a:t>
                </a:r>
              </a:p>
              <a:p>
                <a:pPr marL="0" indent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b="0" i="0">
                  <a:solidFill>
                    <a:srgbClr val="1A2029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40" y="4244975"/>
                <a:ext cx="7327900" cy="2288540"/>
              </a:xfrm>
              <a:prstGeom prst="rect">
                <a:avLst/>
              </a:prstGeom>
              <a:blipFill rotWithShape="1">
                <a:blip r:embed="rId6"/>
                <a:stretch>
                  <a:fillRect b="-1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7463155" y="2821305"/>
            <a:ext cx="12271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 dirty="0">
                <a:latin typeface="Times New Roman" panose="02020603050405020304"/>
                <a:ea typeface="宋体" panose="02010600030101010101" pitchFamily="2" charset="-122"/>
              </a:rPr>
              <a:t>(1)</a:t>
            </a:r>
            <a:endParaRPr lang="en-US" altLang="zh-CN" sz="2000" dirty="0"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DIAGRAM_VIRTUALLY_FRAME" val="{&quot;height&quot;:305.0524409448818,&quot;left&quot;:365.7966929133858,&quot;top&quot;:141.43826771653545,&quot;width&quot;:603.244330708661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DIAGRAM_VIRTUALLY_FRAME" val="{&quot;height&quot;:305.0524409448818,&quot;left&quot;:365.7966929133858,&quot;top&quot;:141.43826771653545,&quot;width&quot;:603.244330708661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DIAGRAM_VIRTUALLY_FRAME" val="{&quot;height&quot;:305.0524409448818,&quot;left&quot;:365.7966929133858,&quot;top&quot;:141.43826771653545,&quot;width&quot;:603.244330708661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88*222"/>
  <p:tag name="TABLE_ENDDRAG_RECT" val="354*77*588*2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DIAGRAM_VIRTUALLY_FRAME" val="{&quot;height&quot;:305.0524409448818,&quot;left&quot;:365.7966929133858,&quot;top&quot;:141.43826771653545,&quot;width&quot;:603.244330708661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8,&quot;left&quot;:43.6,&quot;top&quot;:65.35,&quot;width&quot;:469.3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8,&quot;left&quot;:43.6,&quot;top&quot;:65.35,&quot;width&quot;:469.3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8,&quot;left&quot;:43.6,&quot;top&quot;:65.35,&quot;width&quot;:469.3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8,&quot;left&quot;:43.6,&quot;top&quot;:65.35,&quot;width&quot;:469.3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8,&quot;left&quot;:43.6,&quot;top&quot;:65.35,&quot;width&quot;:469.3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  <p:tag name="KSO_WM_DIAGRAM_VIRTUALLY_FRAME" val="{&quot;height&quot;:305.05244094488177,&quot;left&quot;:280.0966929133858,&quot;top&quot;:141.43826771653545,&quot;width&quot;:688.944330708661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8,&quot;left&quot;:43.6,&quot;top&quot;:65.35,&quot;width&quot;:469.3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8,&quot;left&quot;:43.6,&quot;top&quot;:65.35,&quot;width&quot;:469.3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8,&quot;left&quot;:43.6,&quot;top&quot;:65.35,&quot;width&quot;:469.3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8,&quot;left&quot;:43.6,&quot;top&quot;:65.35,&quot;width&quot;:469.3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  <p:tag name="KSO_WM_DIAGRAM_VIRTUALLY_FRAME" val="{&quot;height&quot;:305.05244094488177,&quot;left&quot;:280.0966929133858,&quot;top&quot;:141.43826771653545,&quot;width&quot;:688.944330708661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  <p:tag name="KSO_WM_DIAGRAM_VIRTUALLY_FRAME" val="{&quot;height&quot;:305.05244094488177,&quot;left&quot;:280.0966929133858,&quot;top&quot;:141.43826771653545,&quot;width&quot;:688.944330708661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  <p:tag name="KSO_WM_DIAGRAM_VIRTUALLY_FRAME" val="{&quot;height&quot;:305.05244094488177,&quot;left&quot;:280.0966929133858,&quot;top&quot;:141.43826771653545,&quot;width&quot;:688.944330708661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  <p:tag name="KSO_WM_DIAGRAM_VIRTUALLY_FRAME" val="{&quot;height&quot;:305.05244094488177,&quot;left&quot;:280.0966929133858,&quot;top&quot;:141.43826771653545,&quot;width&quot;:688.944330708661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  <p:tag name="KSO_WM_DIAGRAM_VIRTUALLY_FRAME" val="{&quot;height&quot;:305.05244094488177,&quot;left&quot;:280.0966929133858,&quot;top&quot;:141.43826771653545,&quot;width&quot;:688.944330708661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  <p:tag name="KSO_WM_DIAGRAM_VIRTUALLY_FRAME" val="{&quot;height&quot;:305.05244094488177,&quot;left&quot;:280.0966929133858,&quot;top&quot;:141.43826771653545,&quot;width&quot;:688.944330708661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  <p:tag name="KSO_WM_DIAGRAM_VIRTUALLY_FRAME" val="{&quot;height&quot;:305.05244094488177,&quot;left&quot;:280.0966929133858,&quot;top&quot;:141.43826771653545,&quot;width&quot;:688.944330708661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3615</Words>
  <Application>Microsoft Office PowerPoint</Application>
  <PresentationFormat>宽屏</PresentationFormat>
  <Paragraphs>506</Paragraphs>
  <Slides>28</Slides>
  <Notes>25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Cambria Math</vt:lpstr>
      <vt:lpstr>宋体</vt:lpstr>
      <vt:lpstr>微软雅黑</vt:lpstr>
      <vt:lpstr>华文楷体</vt:lpstr>
      <vt:lpstr>等线 Light</vt:lpstr>
      <vt:lpstr>Wingdings</vt:lpstr>
      <vt:lpstr>等线</vt:lpstr>
      <vt:lpstr>Times New Roman</vt:lpstr>
      <vt:lpstr>Calibri</vt:lpstr>
      <vt:lpstr>Arial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怡然 黄</dc:creator>
  <cp:lastModifiedBy>怡然 黄</cp:lastModifiedBy>
  <cp:revision>111</cp:revision>
  <dcterms:created xsi:type="dcterms:W3CDTF">2026-06-09T06:36:00Z</dcterms:created>
  <dcterms:modified xsi:type="dcterms:W3CDTF">2026-06-22T22:11:52Z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768887EE3D8A4EABBA7423F3EA4F2607_12</vt:lpwstr>
  </property>
  <property fmtid="{D5CDD505-2E9C-101B-9397-08002B2CF9AE}" pid="3" name="KSOProductBuildVer">
    <vt:lpwstr>2052-12.1.0.23542</vt:lpwstr>
  </property>
</Properties>
</file>