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rts/chartEx1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notesSlides/notesSlide30.xml" ContentType="application/vnd.openxmlformats-officedocument.presentationml.notesSlide+xml"/>
  <Override PartName="/ppt/charts/chartEx2.xml" ContentType="application/vnd.ms-office.chartex+xml"/>
  <Override PartName="/ppt/charts/style4.xml" ContentType="application/vnd.ms-office.chartstyle+xml"/>
  <Override PartName="/ppt/charts/colors4.xml" ContentType="application/vnd.ms-office.chartcolorstyl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3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4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3.xml" ContentType="application/vnd.openxmlformats-officedocument.presentationml.notesSlide+xml"/>
  <Override PartName="/ppt/charts/chart5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34.xml" ContentType="application/vnd.openxmlformats-officedocument.presentationml.notesSlide+xml"/>
  <Override PartName="/ppt/charts/chart6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35.xml" ContentType="application/vnd.openxmlformats-officedocument.presentationml.notesSlide+xml"/>
  <Override PartName="/ppt/charts/chart7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2.xml" ContentType="application/vnd.openxmlformats-officedocument.themeOverr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45"/>
  </p:notesMasterIdLst>
  <p:sldIdLst>
    <p:sldId id="256" r:id="rId2"/>
    <p:sldId id="280" r:id="rId3"/>
    <p:sldId id="435" r:id="rId4"/>
    <p:sldId id="443" r:id="rId5"/>
    <p:sldId id="281" r:id="rId6"/>
    <p:sldId id="414" r:id="rId7"/>
    <p:sldId id="413" r:id="rId8"/>
    <p:sldId id="377" r:id="rId9"/>
    <p:sldId id="415" r:id="rId10"/>
    <p:sldId id="417" r:id="rId11"/>
    <p:sldId id="428" r:id="rId12"/>
    <p:sldId id="448" r:id="rId13"/>
    <p:sldId id="358" r:id="rId14"/>
    <p:sldId id="402" r:id="rId15"/>
    <p:sldId id="359" r:id="rId16"/>
    <p:sldId id="356" r:id="rId17"/>
    <p:sldId id="403" r:id="rId18"/>
    <p:sldId id="404" r:id="rId19"/>
    <p:sldId id="405" r:id="rId20"/>
    <p:sldId id="406" r:id="rId21"/>
    <p:sldId id="316" r:id="rId22"/>
    <p:sldId id="364" r:id="rId23"/>
    <p:sldId id="361" r:id="rId24"/>
    <p:sldId id="362" r:id="rId25"/>
    <p:sldId id="390" r:id="rId26"/>
    <p:sldId id="423" r:id="rId27"/>
    <p:sldId id="418" r:id="rId28"/>
    <p:sldId id="441" r:id="rId29"/>
    <p:sldId id="397" r:id="rId30"/>
    <p:sldId id="440" r:id="rId31"/>
    <p:sldId id="445" r:id="rId32"/>
    <p:sldId id="450" r:id="rId33"/>
    <p:sldId id="451" r:id="rId34"/>
    <p:sldId id="459" r:id="rId35"/>
    <p:sldId id="461" r:id="rId36"/>
    <p:sldId id="464" r:id="rId37"/>
    <p:sldId id="455" r:id="rId38"/>
    <p:sldId id="466" r:id="rId39"/>
    <p:sldId id="467" r:id="rId40"/>
    <p:sldId id="452" r:id="rId41"/>
    <p:sldId id="291" r:id="rId42"/>
    <p:sldId id="292" r:id="rId43"/>
    <p:sldId id="44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C7E7"/>
    <a:srgbClr val="EDEDED"/>
    <a:srgbClr val="F2F2F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2850" autoAdjust="0"/>
  </p:normalViewPr>
  <p:slideViewPr>
    <p:cSldViewPr snapToGrid="0">
      <p:cViewPr varScale="1">
        <p:scale>
          <a:sx n="54" d="100"/>
          <a:sy n="54" d="100"/>
        </p:scale>
        <p:origin x="1148" y="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ilvaes\Desktop\PhD\4.%20Chapter%201%20-%20SDA%20Russia\ADB_trade_context_Russia_2021_20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ilvaes\Desktop\PhD\4.%20Chapter%201%20-%20SDA%20Russia\ADB_trade_context_Russia_2021_202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ilvaes\Desktop\PhD\4.%20Chapter%201%20-%20SDA%20Russia\2.%20Data%20and%20code\2.%20Results\trade_tables_21_24_edited%20trade%20effects%20only%20-%20Cop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ilvaes\Desktop\PhD\4.%20Chapter%201%20-%20SDA%20Russia\2.%20Data%20and%20code\2.%20Results\trade_tables_21_24_edited%20trade%20effects%20only%20-%20Copy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ilvaes\Desktop\PhD\4.%20Chapter%201%20-%20SDA%20Russia\2.%20Data%20and%20code\2.%20Results\trade_tables_21_24_edited%20trade%20effects%20only%20-%20Copy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C:\Users\silvaes\Desktop\PhD\4.%20Chapter%201%20-%20SDA\2.%20Data%20and%20code\2.%20Results\trade_tables_21_24_edited%20trade%20effects%20only%20-%20Copy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file:///C:\Users\silvaes\Desktop\PhD\4.%20Chapter%201%20-%20SDA\2.%20Data%20and%20code\2.%20Results\trade_tables_21_24_edited%20trade%20effects%20only%20-%20Cop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516457839186677E-2"/>
          <c:y val="0.13457822416160828"/>
          <c:w val="0.94868399008914484"/>
          <c:h val="0.81017755133549496"/>
        </c:manualLayout>
      </c:layout>
      <c:barChart>
        <c:barDir val="col"/>
        <c:grouping val="clustered"/>
        <c:varyColors val="0"/>
        <c:ser>
          <c:idx val="0"/>
          <c:order val="0"/>
          <c:tx>
            <c:v>EU</c:v>
          </c:tx>
          <c:spPr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numRef>
              <c:f>main_summary!$G$1:$H$1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main_summary!$G$9:$H$9</c:f>
              <c:numCache>
                <c:formatCode>#,##0.0</c:formatCode>
                <c:ptCount val="2"/>
                <c:pt idx="0">
                  <c:v>40.28779422927169</c:v>
                </c:pt>
                <c:pt idx="1">
                  <c:v>14.949843357133849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6E-4C07-9328-7B8F398FFDED}"/>
            </c:ext>
          </c:extLst>
        </c:ser>
        <c:ser>
          <c:idx val="1"/>
          <c:order val="1"/>
          <c:tx>
            <c:v>China+India+Turkey</c:v>
          </c:tx>
          <c:spPr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numRef>
              <c:f>main_summary!$G$1:$H$1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main_summary!$G$10:$H$10</c:f>
              <c:numCache>
                <c:formatCode>#,##0.0</c:formatCode>
                <c:ptCount val="2"/>
                <c:pt idx="0">
                  <c:v>23.916517214170351</c:v>
                </c:pt>
                <c:pt idx="1">
                  <c:v>60.904914763052098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26E-4C07-9328-7B8F398FFD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-27"/>
        <c:axId val="428391616"/>
        <c:axId val="428390176"/>
      </c:barChart>
      <c:catAx>
        <c:axId val="428391616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8390176"/>
        <c:crosses val="autoZero"/>
        <c:auto val="1"/>
        <c:lblAlgn val="ctr"/>
        <c:lblOffset val="100"/>
        <c:noMultiLvlLbl val="0"/>
      </c:catAx>
      <c:valAx>
        <c:axId val="428390176"/>
        <c:scaling>
          <c:orientation val="minMax"/>
        </c:scaling>
        <c:delete val="0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8391616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legend>
      <c:legendPos val="r"/>
      <c:layout>
        <c:manualLayout>
          <c:xMode val="edge"/>
          <c:yMode val="edge"/>
          <c:x val="0.18676737706218974"/>
          <c:y val="3.818304445690418E-2"/>
          <c:w val="0.62006352999268133"/>
          <c:h val="7.3272388938998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516457839186677E-2"/>
          <c:y val="0.13457822416160828"/>
          <c:w val="0.94868399008914484"/>
          <c:h val="0.81017755133549496"/>
        </c:manualLayout>
      </c:layout>
      <c:barChart>
        <c:barDir val="col"/>
        <c:grouping val="clustered"/>
        <c:varyColors val="0"/>
        <c:ser>
          <c:idx val="0"/>
          <c:order val="0"/>
          <c:tx>
            <c:v>EU</c:v>
          </c:tx>
          <c:spPr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numRef>
              <c:f>main_summary!$G$1:$H$1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main_summary!$G$3:$H$3</c:f>
              <c:numCache>
                <c:formatCode>#,##0.0</c:formatCode>
                <c:ptCount val="2"/>
                <c:pt idx="0">
                  <c:v>39.738768810275822</c:v>
                </c:pt>
                <c:pt idx="1">
                  <c:v>6.8596397230761221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21-4347-B6A7-705FCDFE58BB}"/>
            </c:ext>
          </c:extLst>
        </c:ser>
        <c:ser>
          <c:idx val="1"/>
          <c:order val="1"/>
          <c:tx>
            <c:v>China+India+Turkey</c:v>
          </c:tx>
          <c:spPr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numRef>
              <c:f>main_summary!$G$1:$H$1</c:f>
              <c:numCache>
                <c:formatCode>General</c:formatCode>
                <c:ptCount val="2"/>
                <c:pt idx="0">
                  <c:v>2021</c:v>
                </c:pt>
                <c:pt idx="1">
                  <c:v>2024</c:v>
                </c:pt>
              </c:numCache>
            </c:numRef>
          </c:cat>
          <c:val>
            <c:numRef>
              <c:f>main_summary!$G$4:$H$4</c:f>
              <c:numCache>
                <c:formatCode>#,##0.0</c:formatCode>
                <c:ptCount val="2"/>
                <c:pt idx="0">
                  <c:v>29.571749176215981</c:v>
                </c:pt>
                <c:pt idx="1">
                  <c:v>66.545998708575183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21-4347-B6A7-705FCDFE58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-27"/>
        <c:axId val="428391616"/>
        <c:axId val="428390176"/>
      </c:barChart>
      <c:catAx>
        <c:axId val="428391616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8390176"/>
        <c:crosses val="autoZero"/>
        <c:auto val="1"/>
        <c:lblAlgn val="ctr"/>
        <c:lblOffset val="100"/>
        <c:noMultiLvlLbl val="0"/>
      </c:catAx>
      <c:valAx>
        <c:axId val="428390176"/>
        <c:scaling>
          <c:orientation val="minMax"/>
        </c:scaling>
        <c:delete val="0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8391616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legend>
      <c:legendPos val="r"/>
      <c:layout>
        <c:manualLayout>
          <c:xMode val="edge"/>
          <c:yMode val="edge"/>
          <c:x val="0.18676737706218974"/>
          <c:y val="3.818304445690418E-2"/>
          <c:w val="0.62006352999268133"/>
          <c:h val="7.3272388938998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Sitka Banner" pitchFamily="2" charset="0"/>
                <a:ea typeface="+mn-ea"/>
                <a:cs typeface="+mn-cs"/>
              </a:defRPr>
            </a:pPr>
            <a:r>
              <a:rPr lang="en-GB">
                <a:solidFill>
                  <a:schemeClr val="tx1"/>
                </a:solidFill>
                <a:latin typeface="Sitka Banner" pitchFamily="2" charset="0"/>
              </a:rPr>
              <a:t>EU MEMBERS</a:t>
            </a:r>
          </a:p>
        </c:rich>
      </c:tx>
      <c:layout>
        <c:manualLayout>
          <c:xMode val="edge"/>
          <c:yMode val="edge"/>
          <c:x val="0.42927016216149649"/>
          <c:y val="3.607879722948927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Sitka Banner" pitchFamily="2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642971372764451E-2"/>
          <c:y val="7.9690392784467823E-2"/>
          <c:w val="0.96073051333699566"/>
          <c:h val="0.86524739685796304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dPt>
            <c:idx val="26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1-1D47-4FE7-89B1-CC61FFE35512}"/>
              </c:ext>
            </c:extLst>
          </c:dPt>
          <c:dPt>
            <c:idx val="36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3-1D47-4FE7-89B1-CC61FFE35512}"/>
              </c:ext>
            </c:extLst>
          </c:dPt>
          <c:cat>
            <c:strRef>
              <c:f>Sheet1!$B$3:$B$29</c:f>
              <c:strCache>
                <c:ptCount val="27"/>
                <c:pt idx="0">
                  <c:v>GER</c:v>
                </c:pt>
                <c:pt idx="1">
                  <c:v>NET</c:v>
                </c:pt>
                <c:pt idx="2">
                  <c:v>POL</c:v>
                </c:pt>
                <c:pt idx="3">
                  <c:v>ITA</c:v>
                </c:pt>
                <c:pt idx="4">
                  <c:v>ROM</c:v>
                </c:pt>
                <c:pt idx="5">
                  <c:v>FIN</c:v>
                </c:pt>
                <c:pt idx="6">
                  <c:v>GRC</c:v>
                </c:pt>
                <c:pt idx="7">
                  <c:v>FRA</c:v>
                </c:pt>
                <c:pt idx="8">
                  <c:v>LTU</c:v>
                </c:pt>
                <c:pt idx="9">
                  <c:v>SPA</c:v>
                </c:pt>
                <c:pt idx="10">
                  <c:v>BEL</c:v>
                </c:pt>
                <c:pt idx="11">
                  <c:v>BGR</c:v>
                </c:pt>
                <c:pt idx="12">
                  <c:v>CZE</c:v>
                </c:pt>
                <c:pt idx="13">
                  <c:v>DEN</c:v>
                </c:pt>
                <c:pt idx="14">
                  <c:v>EST</c:v>
                </c:pt>
                <c:pt idx="15">
                  <c:v>SWE</c:v>
                </c:pt>
                <c:pt idx="16">
                  <c:v>LVA</c:v>
                </c:pt>
                <c:pt idx="17">
                  <c:v>SVK</c:v>
                </c:pt>
                <c:pt idx="18">
                  <c:v>CYP</c:v>
                </c:pt>
                <c:pt idx="19">
                  <c:v>POR</c:v>
                </c:pt>
                <c:pt idx="20">
                  <c:v>IRE</c:v>
                </c:pt>
                <c:pt idx="21">
                  <c:v>HUN</c:v>
                </c:pt>
                <c:pt idx="22">
                  <c:v>SVN</c:v>
                </c:pt>
                <c:pt idx="23">
                  <c:v>HRV</c:v>
                </c:pt>
                <c:pt idx="24">
                  <c:v>MLT</c:v>
                </c:pt>
                <c:pt idx="25">
                  <c:v>LUX</c:v>
                </c:pt>
                <c:pt idx="26">
                  <c:v>AUT</c:v>
                </c:pt>
              </c:strCache>
            </c:strRef>
          </c:cat>
          <c:val>
            <c:numRef>
              <c:f>Sheet1!$C$3:$C$29</c:f>
              <c:numCache>
                <c:formatCode>General</c:formatCode>
                <c:ptCount val="27"/>
                <c:pt idx="0">
                  <c:v>-1.17120799602324</c:v>
                </c:pt>
                <c:pt idx="1">
                  <c:v>-1.0439163662105611</c:v>
                </c:pt>
                <c:pt idx="2">
                  <c:v>-0.95230420747918088</c:v>
                </c:pt>
                <c:pt idx="3">
                  <c:v>-0.73355464206390075</c:v>
                </c:pt>
                <c:pt idx="4">
                  <c:v>-0.49183903360174358</c:v>
                </c:pt>
                <c:pt idx="5">
                  <c:v>-0.40025240025123582</c:v>
                </c:pt>
                <c:pt idx="6">
                  <c:v>-0.35470472287926308</c:v>
                </c:pt>
                <c:pt idx="7">
                  <c:v>-0.34353690513840718</c:v>
                </c:pt>
                <c:pt idx="8">
                  <c:v>-0.3321214400317109</c:v>
                </c:pt>
                <c:pt idx="9">
                  <c:v>-0.30445472695451509</c:v>
                </c:pt>
                <c:pt idx="10">
                  <c:v>-0.27716470583198249</c:v>
                </c:pt>
                <c:pt idx="11">
                  <c:v>-0.18007795569362761</c:v>
                </c:pt>
                <c:pt idx="12">
                  <c:v>-0.16194503249628919</c:v>
                </c:pt>
                <c:pt idx="13">
                  <c:v>-0.14719449213028291</c:v>
                </c:pt>
                <c:pt idx="14">
                  <c:v>-0.12963098029359341</c:v>
                </c:pt>
                <c:pt idx="15">
                  <c:v>-0.1295068817803513</c:v>
                </c:pt>
                <c:pt idx="16">
                  <c:v>-0.1138619169100321</c:v>
                </c:pt>
                <c:pt idx="17">
                  <c:v>-9.8657676666946997E-2</c:v>
                </c:pt>
                <c:pt idx="18">
                  <c:v>-8.381930319392332E-2</c:v>
                </c:pt>
                <c:pt idx="19">
                  <c:v>-5.0978611327788477E-2</c:v>
                </c:pt>
                <c:pt idx="20">
                  <c:v>-4.7174862843059572E-2</c:v>
                </c:pt>
                <c:pt idx="21">
                  <c:v>-3.4705494842333602E-2</c:v>
                </c:pt>
                <c:pt idx="22">
                  <c:v>-2.6347048974061898E-2</c:v>
                </c:pt>
                <c:pt idx="23">
                  <c:v>-1.8059040285474941E-2</c:v>
                </c:pt>
                <c:pt idx="24">
                  <c:v>-1.0088945160547379E-2</c:v>
                </c:pt>
                <c:pt idx="25">
                  <c:v>-3.210893949758346E-3</c:v>
                </c:pt>
                <c:pt idx="26">
                  <c:v>3.6901870275100113E-2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D47-4FE7-89B1-CC61FFE355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2288367"/>
        <c:axId val="262290767"/>
      </c:barChart>
      <c:catAx>
        <c:axId val="262288367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rgbClr val="505050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2290767"/>
        <c:crosses val="autoZero"/>
        <c:auto val="1"/>
        <c:lblAlgn val="ctr"/>
        <c:lblOffset val="100"/>
        <c:noMultiLvlLbl val="0"/>
      </c:catAx>
      <c:valAx>
        <c:axId val="262290767"/>
        <c:scaling>
          <c:orientation val="minMax"/>
          <c:max val="0.5"/>
          <c:min val="-2.5"/>
        </c:scaling>
        <c:delete val="0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.0" sourceLinked="0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2288367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plotVisOnly val="1"/>
    <c:dispBlanksAs val="gap"/>
    <c:showDLblsOverMax val="0"/>
    <c:extLst/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Sitka Banner" pitchFamily="2" charset="0"/>
                <a:ea typeface="+mn-ea"/>
                <a:cs typeface="+mn-cs"/>
              </a:defRPr>
            </a:pPr>
            <a:r>
              <a:rPr lang="en-GB">
                <a:solidFill>
                  <a:sysClr val="windowText" lastClr="000000"/>
                </a:solidFill>
                <a:latin typeface="Sitka Banner" pitchFamily="2" charset="0"/>
              </a:rPr>
              <a:t>Other</a:t>
            </a:r>
            <a:r>
              <a:rPr lang="en-GB" baseline="0">
                <a:solidFill>
                  <a:sysClr val="windowText" lastClr="000000"/>
                </a:solidFill>
                <a:latin typeface="Sitka Banner" pitchFamily="2" charset="0"/>
              </a:rPr>
              <a:t> sanctioning</a:t>
            </a:r>
            <a:endParaRPr lang="en-GB">
              <a:solidFill>
                <a:sysClr val="windowText" lastClr="000000"/>
              </a:solidFill>
              <a:latin typeface="Sitka Banner" pitchFamily="2" charset="0"/>
            </a:endParaRPr>
          </a:p>
        </c:rich>
      </c:tx>
      <c:layout>
        <c:manualLayout>
          <c:xMode val="edge"/>
          <c:yMode val="edge"/>
          <c:x val="0.2575997725736963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Sitka Banner" pitchFamily="2" charset="0"/>
              <a:ea typeface="+mn-ea"/>
              <a:cs typeface="+mn-cs"/>
            </a:defRPr>
          </a:pPr>
          <a:endParaRPr lang="en-GB"/>
        </a:p>
      </c:txPr>
    </c:title>
    <c:autoTitleDeleted val="0"/>
    <c:plotArea>
      <c:layout>
        <c:manualLayout>
          <c:layoutTarget val="inner"/>
          <c:xMode val="edge"/>
          <c:yMode val="edge"/>
          <c:x val="1.0080589849108368E-2"/>
          <c:y val="6.5743344907407422E-2"/>
          <c:w val="0.97802861856194223"/>
          <c:h val="0.87817361111111114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dPt>
            <c:idx val="8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1-0DDD-4002-8D23-DDF49A9D673D}"/>
              </c:ext>
            </c:extLst>
          </c:dPt>
          <c:dPt>
            <c:idx val="26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3-0DDD-4002-8D23-DDF49A9D673D}"/>
              </c:ext>
            </c:extLst>
          </c:dPt>
          <c:dPt>
            <c:idx val="36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5-0DDD-4002-8D23-DDF49A9D673D}"/>
              </c:ext>
            </c:extLst>
          </c:dPt>
          <c:cat>
            <c:strRef>
              <c:f>Sheet1!$B$31:$B$39</c:f>
              <c:strCache>
                <c:ptCount val="9"/>
                <c:pt idx="0">
                  <c:v>USA</c:v>
                </c:pt>
                <c:pt idx="1">
                  <c:v>UKG</c:v>
                </c:pt>
                <c:pt idx="2">
                  <c:v>KOR</c:v>
                </c:pt>
                <c:pt idx="3">
                  <c:v>JPN</c:v>
                </c:pt>
                <c:pt idx="4">
                  <c:v>SWI</c:v>
                </c:pt>
                <c:pt idx="5">
                  <c:v>NOR</c:v>
                </c:pt>
                <c:pt idx="6">
                  <c:v>CAN</c:v>
                </c:pt>
                <c:pt idx="7">
                  <c:v>AUS</c:v>
                </c:pt>
                <c:pt idx="8">
                  <c:v>SIN</c:v>
                </c:pt>
              </c:strCache>
            </c:strRef>
          </c:cat>
          <c:val>
            <c:numRef>
              <c:f>Sheet1!$C$31:$C$39</c:f>
              <c:numCache>
                <c:formatCode>General</c:formatCode>
                <c:ptCount val="9"/>
                <c:pt idx="0">
                  <c:v>-1.928442638801801</c:v>
                </c:pt>
                <c:pt idx="1">
                  <c:v>-0.86940733258217318</c:v>
                </c:pt>
                <c:pt idx="2">
                  <c:v>-0.56960152741244219</c:v>
                </c:pt>
                <c:pt idx="3">
                  <c:v>-0.39861518279181052</c:v>
                </c:pt>
                <c:pt idx="4">
                  <c:v>-0.12171587233196469</c:v>
                </c:pt>
                <c:pt idx="5">
                  <c:v>-0.11266703340027941</c:v>
                </c:pt>
                <c:pt idx="6">
                  <c:v>-0.1104502570063623</c:v>
                </c:pt>
                <c:pt idx="7">
                  <c:v>-2.3403284102300501E-2</c:v>
                </c:pt>
                <c:pt idx="8">
                  <c:v>3.9213517850588707E-2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DDD-4002-8D23-DDF49A9D67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2288367"/>
        <c:axId val="262290767"/>
      </c:barChart>
      <c:catAx>
        <c:axId val="262288367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rgbClr val="505050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2290767"/>
        <c:crosses val="autoZero"/>
        <c:auto val="1"/>
        <c:lblAlgn val="ctr"/>
        <c:lblOffset val="100"/>
        <c:noMultiLvlLbl val="0"/>
      </c:catAx>
      <c:valAx>
        <c:axId val="262290767"/>
        <c:scaling>
          <c:orientation val="minMax"/>
        </c:scaling>
        <c:delete val="1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.0" sourceLinked="0"/>
        <c:majorTickMark val="none"/>
        <c:minorTickMark val="none"/>
        <c:tickLblPos val="low"/>
        <c:crossAx val="262288367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plotVisOnly val="1"/>
    <c:dispBlanksAs val="gap"/>
    <c:showDLblsOverMax val="0"/>
    <c:extLst/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xMode val="edge"/>
          <c:yMode val="edge"/>
          <c:x val="1.0080645161290322E-2"/>
          <c:y val="7.3394495412844041E-3"/>
          <c:w val="0.98739919354838712"/>
          <c:h val="0.99082568807339455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1-1BED-448C-8087-1ED9C5071CDE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3-1BED-448C-8087-1ED9C5071CDE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5-1BED-448C-8087-1ED9C5071CDE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7-1BED-448C-8087-1ED9C5071CDE}"/>
              </c:ext>
            </c:extLst>
          </c:dPt>
          <c:dPt>
            <c:idx val="4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9-1BED-448C-8087-1ED9C5071CDE}"/>
              </c:ext>
            </c:extLst>
          </c:dPt>
          <c:dPt>
            <c:idx val="5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B-1BED-448C-8087-1ED9C5071CDE}"/>
              </c:ext>
            </c:extLst>
          </c:dPt>
          <c:dPt>
            <c:idx val="26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D-1BED-448C-8087-1ED9C5071CDE}"/>
              </c:ext>
            </c:extLst>
          </c:dPt>
          <c:dPt>
            <c:idx val="36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>
                    <a:noFill/>
                  </a14:hiddenLine>
                </a:ext>
              </a:extLst>
            </c:spPr>
            <c:extLst>
              <c:ext xmlns:c16="http://schemas.microsoft.com/office/drawing/2014/chart" uri="{C3380CC4-5D6E-409C-BE32-E72D297353CC}">
                <c16:uniqueId val="{0000000F-1BED-448C-8087-1ED9C5071CDE}"/>
              </c:ext>
            </c:extLst>
          </c:dPt>
          <c:cat>
            <c:strRef>
              <c:f>Sheet1!$B$44:$B$70</c:f>
              <c:strCache>
                <c:ptCount val="26"/>
                <c:pt idx="0">
                  <c:v>IND</c:v>
                </c:pt>
                <c:pt idx="1">
                  <c:v>PRC</c:v>
                </c:pt>
                <c:pt idx="2">
                  <c:v>TUR</c:v>
                </c:pt>
                <c:pt idx="3">
                  <c:v>BRA</c:v>
                </c:pt>
                <c:pt idx="4">
                  <c:v>INO</c:v>
                </c:pt>
                <c:pt idx="5">
                  <c:v>BRU</c:v>
                </c:pt>
                <c:pt idx="6">
                  <c:v>SRI</c:v>
                </c:pt>
                <c:pt idx="7">
                  <c:v>MAL</c:v>
                </c:pt>
                <c:pt idx="8">
                  <c:v>FIJ</c:v>
                </c:pt>
                <c:pt idx="9">
                  <c:v>BHU</c:v>
                </c:pt>
                <c:pt idx="10">
                  <c:v>MLD</c:v>
                </c:pt>
                <c:pt idx="11">
                  <c:v>HKG</c:v>
                </c:pt>
                <c:pt idx="12">
                  <c:v>LAO</c:v>
                </c:pt>
                <c:pt idx="13">
                  <c:v>CAM</c:v>
                </c:pt>
                <c:pt idx="14">
                  <c:v>NEP</c:v>
                </c:pt>
                <c:pt idx="15">
                  <c:v>PAK</c:v>
                </c:pt>
                <c:pt idx="16">
                  <c:v>TAP</c:v>
                </c:pt>
                <c:pt idx="17">
                  <c:v>BAN</c:v>
                </c:pt>
                <c:pt idx="18">
                  <c:v>MEX</c:v>
                </c:pt>
                <c:pt idx="19">
                  <c:v>MON</c:v>
                </c:pt>
                <c:pt idx="20">
                  <c:v>VIE</c:v>
                </c:pt>
                <c:pt idx="21">
                  <c:v>KGZ</c:v>
                </c:pt>
                <c:pt idx="22">
                  <c:v>PHI</c:v>
                </c:pt>
                <c:pt idx="23">
                  <c:v>THA</c:v>
                </c:pt>
                <c:pt idx="24">
                  <c:v>KAZ</c:v>
                </c:pt>
                <c:pt idx="25">
                  <c:v>Row</c:v>
                </c:pt>
              </c:strCache>
            </c:strRef>
          </c:cat>
          <c:val>
            <c:numRef>
              <c:f>Sheet1!$C$44:$C$69</c:f>
              <c:numCache>
                <c:formatCode>General</c:formatCode>
                <c:ptCount val="26"/>
                <c:pt idx="0">
                  <c:v>3.1171643112974161</c:v>
                </c:pt>
                <c:pt idx="1">
                  <c:v>1.695270420212603</c:v>
                </c:pt>
                <c:pt idx="2">
                  <c:v>0.98442439063714571</c:v>
                </c:pt>
                <c:pt idx="3">
                  <c:v>0.28051517769916062</c:v>
                </c:pt>
                <c:pt idx="4">
                  <c:v>4.9731438560770197E-2</c:v>
                </c:pt>
                <c:pt idx="5">
                  <c:v>1.7116081471220471E-2</c:v>
                </c:pt>
                <c:pt idx="6">
                  <c:v>3.6075216766773741E-3</c:v>
                </c:pt>
                <c:pt idx="7">
                  <c:v>5.3585753080595899E-5</c:v>
                </c:pt>
                <c:pt idx="8">
                  <c:v>1.49153216993635E-7</c:v>
                </c:pt>
                <c:pt idx="9">
                  <c:v>-3.1270029840650781E-5</c:v>
                </c:pt>
                <c:pt idx="10">
                  <c:v>-2.6441215353345359E-4</c:v>
                </c:pt>
                <c:pt idx="11">
                  <c:v>-3.5420503477776971E-4</c:v>
                </c:pt>
                <c:pt idx="12">
                  <c:v>-6.7595370447586444E-4</c:v>
                </c:pt>
                <c:pt idx="13">
                  <c:v>-8.6812728455907076E-4</c:v>
                </c:pt>
                <c:pt idx="14">
                  <c:v>-1.009149870621057E-3</c:v>
                </c:pt>
                <c:pt idx="15">
                  <c:v>-1.1779115680592299E-2</c:v>
                </c:pt>
                <c:pt idx="16">
                  <c:v>-1.9308199985172692E-2</c:v>
                </c:pt>
                <c:pt idx="17">
                  <c:v>-2.8096925716013511E-2</c:v>
                </c:pt>
                <c:pt idx="18">
                  <c:v>-2.860126809884703E-2</c:v>
                </c:pt>
                <c:pt idx="19">
                  <c:v>-3.285869195467437E-2</c:v>
                </c:pt>
                <c:pt idx="20">
                  <c:v>-4.0371318364616167E-2</c:v>
                </c:pt>
                <c:pt idx="21">
                  <c:v>-5.4898441085822293E-2</c:v>
                </c:pt>
                <c:pt idx="22">
                  <c:v>-5.854088374921225E-2</c:v>
                </c:pt>
                <c:pt idx="23">
                  <c:v>-8.6903051009000795E-2</c:v>
                </c:pt>
                <c:pt idx="24">
                  <c:v>-0.1505794828286649</c:v>
                </c:pt>
                <c:pt idx="25">
                  <c:v>-1.187136460616119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1BED-448C-8087-1ED9C5071C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2288367"/>
        <c:axId val="262290767"/>
      </c:barChart>
      <c:catAx>
        <c:axId val="262288367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rgbClr val="505050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2290767"/>
        <c:crosses val="autoZero"/>
        <c:auto val="1"/>
        <c:lblAlgn val="ctr"/>
        <c:lblOffset val="100"/>
        <c:noMultiLvlLbl val="0"/>
      </c:catAx>
      <c:valAx>
        <c:axId val="262290767"/>
        <c:scaling>
          <c:orientation val="minMax"/>
        </c:scaling>
        <c:delete val="0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.0" sourceLinked="0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2288367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plotVisOnly val="1"/>
    <c:dispBlanksAs val="gap"/>
    <c:showDLblsOverMax val="0"/>
    <c:extLst/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3105568149819579E-2"/>
          <c:y val="0.12638720869273698"/>
          <c:w val="0.9278819135763271"/>
          <c:h val="0.7081246160965334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Sheet1!$C$75</c:f>
              <c:strCache>
                <c:ptCount val="1"/>
                <c:pt idx="0">
                  <c:v>Sanctioning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Sheet1!$B$76:$B$89</c:f>
              <c:strCache>
                <c:ptCount val="14"/>
                <c:pt idx="0">
                  <c:v>ALL sectors effect</c:v>
                </c:pt>
                <c:pt idx="1">
                  <c:v>Agriculture</c:v>
                </c:pt>
                <c:pt idx="2">
                  <c:v>Mining and utilities</c:v>
                </c:pt>
                <c:pt idx="3">
                  <c:v>Low tech</c:v>
                </c:pt>
                <c:pt idx="4">
                  <c:v>Medium-low tech</c:v>
                </c:pt>
                <c:pt idx="5">
                  <c:v>Medium-high and high tech</c:v>
                </c:pt>
                <c:pt idx="6">
                  <c:v>Transport and communication</c:v>
                </c:pt>
                <c:pt idx="7">
                  <c:v>Other services</c:v>
                </c:pt>
                <c:pt idx="9">
                  <c:v>c8 - Coke, refined petroleum, and nuclear fuel</c:v>
                </c:pt>
                <c:pt idx="10">
                  <c:v>c12 - Basic metals and fabricated metal</c:v>
                </c:pt>
                <c:pt idx="12">
                  <c:v>c9 - Chemicals and chemical products</c:v>
                </c:pt>
                <c:pt idx="13">
                  <c:v>c15 - Transport equipment</c:v>
                </c:pt>
              </c:strCache>
            </c:strRef>
          </c:cat>
          <c:val>
            <c:numRef>
              <c:f>Sheet1!$C$76:$C$89</c:f>
              <c:numCache>
                <c:formatCode>General</c:formatCode>
                <c:ptCount val="14"/>
                <c:pt idx="0">
                  <c:v>-11.698504023317257</c:v>
                </c:pt>
                <c:pt idx="1">
                  <c:v>-7.3122579169548244E-2</c:v>
                </c:pt>
                <c:pt idx="2">
                  <c:v>-4.6470369040146071</c:v>
                </c:pt>
                <c:pt idx="3">
                  <c:v>-0.84219130808907394</c:v>
                </c:pt>
                <c:pt idx="4">
                  <c:v>-4.8293961909153191</c:v>
                </c:pt>
                <c:pt idx="5">
                  <c:v>-0.64110192743744965</c:v>
                </c:pt>
                <c:pt idx="6">
                  <c:v>-0.3620243704479208</c:v>
                </c:pt>
                <c:pt idx="7">
                  <c:v>-0.30363074324333733</c:v>
                </c:pt>
                <c:pt idx="9">
                  <c:v>-2.9599899493836741</c:v>
                </c:pt>
                <c:pt idx="10">
                  <c:v>-1.752032545467356</c:v>
                </c:pt>
                <c:pt idx="12">
                  <c:v>-0.39774920781801887</c:v>
                </c:pt>
                <c:pt idx="13">
                  <c:v>-7.8296164029039619E-2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46-4B60-A63A-080809D5DE50}"/>
            </c:ext>
          </c:extLst>
        </c:ser>
        <c:ser>
          <c:idx val="1"/>
          <c:order val="1"/>
          <c:tx>
            <c:strRef>
              <c:f>Sheet1!$D$75</c:f>
              <c:strCache>
                <c:ptCount val="1"/>
                <c:pt idx="0">
                  <c:v>Non sanctioning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Sheet1!$B$76:$B$89</c:f>
              <c:strCache>
                <c:ptCount val="14"/>
                <c:pt idx="0">
                  <c:v>ALL sectors effect</c:v>
                </c:pt>
                <c:pt idx="1">
                  <c:v>Agriculture</c:v>
                </c:pt>
                <c:pt idx="2">
                  <c:v>Mining and utilities</c:v>
                </c:pt>
                <c:pt idx="3">
                  <c:v>Low tech</c:v>
                </c:pt>
                <c:pt idx="4">
                  <c:v>Medium-low tech</c:v>
                </c:pt>
                <c:pt idx="5">
                  <c:v>Medium-high and high tech</c:v>
                </c:pt>
                <c:pt idx="6">
                  <c:v>Transport and communication</c:v>
                </c:pt>
                <c:pt idx="7">
                  <c:v>Other services</c:v>
                </c:pt>
                <c:pt idx="9">
                  <c:v>c8 - Coke, refined petroleum, and nuclear fuel</c:v>
                </c:pt>
                <c:pt idx="10">
                  <c:v>c12 - Basic metals and fabricated metal</c:v>
                </c:pt>
                <c:pt idx="12">
                  <c:v>c9 - Chemicals and chemical products</c:v>
                </c:pt>
                <c:pt idx="13">
                  <c:v>c15 - Transport equipment</c:v>
                </c:pt>
              </c:strCache>
            </c:strRef>
          </c:cat>
          <c:val>
            <c:numRef>
              <c:f>Sheet1!$D$76:$D$89</c:f>
              <c:numCache>
                <c:formatCode>General</c:formatCode>
                <c:ptCount val="14"/>
                <c:pt idx="0">
                  <c:v>4.4456061192947489</c:v>
                </c:pt>
                <c:pt idx="1">
                  <c:v>-0.18878752560211193</c:v>
                </c:pt>
                <c:pt idx="2">
                  <c:v>0.36196769655015504</c:v>
                </c:pt>
                <c:pt idx="3">
                  <c:v>0.16850305973397439</c:v>
                </c:pt>
                <c:pt idx="4">
                  <c:v>4.9218228436240699</c:v>
                </c:pt>
                <c:pt idx="5">
                  <c:v>-0.24252025416371337</c:v>
                </c:pt>
                <c:pt idx="6">
                  <c:v>-0.17882018625535404</c:v>
                </c:pt>
                <c:pt idx="7">
                  <c:v>-0.39655951459227218</c:v>
                </c:pt>
                <c:pt idx="9">
                  <c:v>4.0401658839686867</c:v>
                </c:pt>
                <c:pt idx="10">
                  <c:v>0.76574741559140291</c:v>
                </c:pt>
                <c:pt idx="12">
                  <c:v>-0.35539738764051071</c:v>
                </c:pt>
                <c:pt idx="13">
                  <c:v>-0.16341189354208163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46-4B60-A63A-080809D5DE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603660959"/>
        <c:axId val="603661919"/>
      </c:barChart>
      <c:lineChart>
        <c:grouping val="stacked"/>
        <c:varyColors val="0"/>
        <c:ser>
          <c:idx val="2"/>
          <c:order val="2"/>
          <c:tx>
            <c:strRef>
              <c:f>Sheet1!$E$75</c:f>
              <c:strCache>
                <c:ptCount val="1"/>
                <c:pt idx="0">
                  <c:v>Net effect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c:spPr>
          <c:marker>
            <c:symbol val="circle"/>
            <c:size val="4"/>
            <c:spPr>
              <a:solidFill>
                <a:schemeClr val="tx1"/>
              </a:solidFill>
              <a:ln w="25400">
                <a:noFill/>
                <a:prstDash val="solid"/>
              </a:ln>
              <a:effectLst/>
            </c:spPr>
          </c:marker>
          <c:dPt>
            <c:idx val="8"/>
            <c:marker>
              <c:symbol val="circle"/>
              <c:size val="4"/>
              <c:spPr>
                <a:noFill/>
                <a:ln w="25400">
                  <a:noFill/>
                  <a:prstDash val="solid"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3346-4B60-A63A-080809D5DE50}"/>
              </c:ext>
            </c:extLst>
          </c:dPt>
          <c:dPt>
            <c:idx val="11"/>
            <c:marker>
              <c:symbol val="circle"/>
              <c:size val="4"/>
              <c:spPr>
                <a:noFill/>
                <a:ln w="25400">
                  <a:noFill/>
                  <a:prstDash val="solid"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3346-4B60-A63A-080809D5DE50}"/>
              </c:ext>
            </c:extLst>
          </c:dPt>
          <c:cat>
            <c:strRef>
              <c:f>Sheet1!$B$76:$B$89</c:f>
              <c:strCache>
                <c:ptCount val="14"/>
                <c:pt idx="0">
                  <c:v>ALL sectors effect</c:v>
                </c:pt>
                <c:pt idx="1">
                  <c:v>Agriculture</c:v>
                </c:pt>
                <c:pt idx="2">
                  <c:v>Mining and utilities</c:v>
                </c:pt>
                <c:pt idx="3">
                  <c:v>Low tech</c:v>
                </c:pt>
                <c:pt idx="4">
                  <c:v>Medium-low tech</c:v>
                </c:pt>
                <c:pt idx="5">
                  <c:v>Medium-high and high tech</c:v>
                </c:pt>
                <c:pt idx="6">
                  <c:v>Transport and communication</c:v>
                </c:pt>
                <c:pt idx="7">
                  <c:v>Other services</c:v>
                </c:pt>
                <c:pt idx="9">
                  <c:v>c8 - Coke, refined petroleum, and nuclear fuel</c:v>
                </c:pt>
                <c:pt idx="10">
                  <c:v>c12 - Basic metals and fabricated metal</c:v>
                </c:pt>
                <c:pt idx="12">
                  <c:v>c9 - Chemicals and chemical products</c:v>
                </c:pt>
                <c:pt idx="13">
                  <c:v>c15 - Transport equipment</c:v>
                </c:pt>
              </c:strCache>
            </c:strRef>
          </c:cat>
          <c:val>
            <c:numRef>
              <c:f>Sheet1!$E$76:$E$89</c:f>
              <c:numCache>
                <c:formatCode>General</c:formatCode>
                <c:ptCount val="14"/>
                <c:pt idx="0">
                  <c:v>-7.2528979040225083</c:v>
                </c:pt>
                <c:pt idx="1">
                  <c:v>-0.26191010477166016</c:v>
                </c:pt>
                <c:pt idx="2">
                  <c:v>-4.2850692074644519</c:v>
                </c:pt>
                <c:pt idx="3">
                  <c:v>-0.67368824835509955</c:v>
                </c:pt>
                <c:pt idx="4">
                  <c:v>9.2426652708750723E-2</c:v>
                </c:pt>
                <c:pt idx="5">
                  <c:v>-0.88362218160116301</c:v>
                </c:pt>
                <c:pt idx="6">
                  <c:v>-0.5408445567032748</c:v>
                </c:pt>
                <c:pt idx="7">
                  <c:v>-0.70019025783560951</c:v>
                </c:pt>
                <c:pt idx="9">
                  <c:v>1.0801759345850126</c:v>
                </c:pt>
                <c:pt idx="10">
                  <c:v>-0.98628512987595307</c:v>
                </c:pt>
                <c:pt idx="12">
                  <c:v>-0.75314659545852958</c:v>
                </c:pt>
                <c:pt idx="13">
                  <c:v>-0.24170805757112124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346-4B60-A63A-080809D5DE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3660959"/>
        <c:axId val="603661919"/>
      </c:lineChart>
      <c:catAx>
        <c:axId val="603660959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rgbClr val="505050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03661919"/>
        <c:crosses val="autoZero"/>
        <c:auto val="1"/>
        <c:lblAlgn val="ctr"/>
        <c:lblOffset val="100"/>
        <c:noMultiLvlLbl val="0"/>
      </c:catAx>
      <c:valAx>
        <c:axId val="603661919"/>
        <c:scaling>
          <c:orientation val="minMax"/>
        </c:scaling>
        <c:delete val="0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03660959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itka Banner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2653764341713548E-2"/>
          <c:y val="0.12764088375172719"/>
          <c:w val="0.95537125108233978"/>
          <c:h val="0.71086564538536157"/>
        </c:manualLayout>
      </c:layout>
      <c:barChart>
        <c:barDir val="col"/>
        <c:grouping val="stacked"/>
        <c:varyColors val="0"/>
        <c:ser>
          <c:idx val="6"/>
          <c:order val="0"/>
          <c:tx>
            <c:strRef>
              <c:f>Sheet1!$I$92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Sheet1!$I$95:$I$106</c:f>
              <c:numCache>
                <c:formatCode>General</c:formatCode>
                <c:ptCount val="12"/>
                <c:pt idx="0">
                  <c:v>1.3424483712661919</c:v>
                </c:pt>
                <c:pt idx="1">
                  <c:v>-8.5246459220413962E-2</c:v>
                </c:pt>
                <c:pt idx="2">
                  <c:v>2.231270896813228</c:v>
                </c:pt>
                <c:pt idx="3">
                  <c:v>-1.1153281642202777</c:v>
                </c:pt>
                <c:pt idx="4">
                  <c:v>-0.33320408825188425</c:v>
                </c:pt>
                <c:pt idx="5">
                  <c:v>-0.38503351188095686</c:v>
                </c:pt>
                <c:pt idx="7">
                  <c:v>1.9542035429505917</c:v>
                </c:pt>
                <c:pt idx="8">
                  <c:v>0.15990348031166002</c:v>
                </c:pt>
                <c:pt idx="10">
                  <c:v>-0.41133735075531863</c:v>
                </c:pt>
                <c:pt idx="11">
                  <c:v>-0.69753864210496541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CF-4777-A3F9-778DD29032D6}"/>
            </c:ext>
          </c:extLst>
        </c:ser>
        <c:ser>
          <c:idx val="5"/>
          <c:order val="1"/>
          <c:tx>
            <c:strRef>
              <c:f>Sheet1!$H$92</c:f>
              <c:strCache>
                <c:ptCount val="1"/>
                <c:pt idx="0">
                  <c:v>Brazil 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Sheet1!$H$95:$H$106</c:f>
              <c:numCache>
                <c:formatCode>General</c:formatCode>
                <c:ptCount val="12"/>
                <c:pt idx="0">
                  <c:v>-6.8329708108657156E-2</c:v>
                </c:pt>
                <c:pt idx="1">
                  <c:v>-1.2615135922891889E-2</c:v>
                </c:pt>
                <c:pt idx="2">
                  <c:v>0.42949232088417161</c:v>
                </c:pt>
                <c:pt idx="3">
                  <c:v>-0.108840488233449</c:v>
                </c:pt>
                <c:pt idx="4">
                  <c:v>6.7195337079749631E-3</c:v>
                </c:pt>
                <c:pt idx="5">
                  <c:v>2.6486374318019656E-2</c:v>
                </c:pt>
                <c:pt idx="7">
                  <c:v>0.4592794884397719</c:v>
                </c:pt>
                <c:pt idx="8">
                  <c:v>-2.622647376048742E-2</c:v>
                </c:pt>
                <c:pt idx="10">
                  <c:v>-0.1071588619781858</c:v>
                </c:pt>
                <c:pt idx="11">
                  <c:v>-6.1514373141940482E-4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CF-4777-A3F9-778DD29032D6}"/>
            </c:ext>
          </c:extLst>
        </c:ser>
        <c:ser>
          <c:idx val="4"/>
          <c:order val="2"/>
          <c:tx>
            <c:strRef>
              <c:f>Sheet1!$G$92</c:f>
              <c:strCache>
                <c:ptCount val="1"/>
                <c:pt idx="0">
                  <c:v>Turkey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Sheet1!$G$95:$G$106</c:f>
              <c:numCache>
                <c:formatCode>General</c:formatCode>
                <c:ptCount val="12"/>
                <c:pt idx="0">
                  <c:v>2.993588474480648E-2</c:v>
                </c:pt>
                <c:pt idx="1">
                  <c:v>1.766485314359344E-2</c:v>
                </c:pt>
                <c:pt idx="2">
                  <c:v>0.87322329526717535</c:v>
                </c:pt>
                <c:pt idx="3">
                  <c:v>9.7187028847510598E-2</c:v>
                </c:pt>
                <c:pt idx="4">
                  <c:v>-1.741834309437065E-2</c:v>
                </c:pt>
                <c:pt idx="5">
                  <c:v>1.4382044594853571E-2</c:v>
                </c:pt>
                <c:pt idx="7">
                  <c:v>0.6663256940267176</c:v>
                </c:pt>
                <c:pt idx="8">
                  <c:v>0.2044246115064341</c:v>
                </c:pt>
                <c:pt idx="10">
                  <c:v>3.2590304338074048E-2</c:v>
                </c:pt>
                <c:pt idx="11">
                  <c:v>-6.9508050950755447E-4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4CF-4777-A3F9-778DD29032D6}"/>
            </c:ext>
          </c:extLst>
        </c:ser>
        <c:ser>
          <c:idx val="3"/>
          <c:order val="3"/>
          <c:tx>
            <c:strRef>
              <c:f>Sheet1!$F$92</c:f>
              <c:strCache>
                <c:ptCount val="1"/>
                <c:pt idx="0">
                  <c:v>China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Sheet1!$F$95:$F$106</c:f>
              <c:numCache>
                <c:formatCode>General</c:formatCode>
                <c:ptCount val="12"/>
                <c:pt idx="0">
                  <c:v>-0.94208685135218617</c:v>
                </c:pt>
                <c:pt idx="1">
                  <c:v>0.2486998017336868</c:v>
                </c:pt>
                <c:pt idx="2">
                  <c:v>1.387836330659495</c:v>
                </c:pt>
                <c:pt idx="3">
                  <c:v>0.88446136944250286</c:v>
                </c:pt>
                <c:pt idx="4">
                  <c:v>0.16508271138292591</c:v>
                </c:pt>
                <c:pt idx="5">
                  <c:v>-5.2394421624188552E-2</c:v>
                </c:pt>
                <c:pt idx="7">
                  <c:v>0.96035715855160575</c:v>
                </c:pt>
                <c:pt idx="8">
                  <c:v>0.42764579753379622</c:v>
                </c:pt>
                <c:pt idx="10">
                  <c:v>0.1305085207549197</c:v>
                </c:pt>
                <c:pt idx="11">
                  <c:v>0.53543697280381064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4CF-4777-A3F9-778DD29032D6}"/>
            </c:ext>
          </c:extLst>
        </c:ser>
        <c:ser>
          <c:idx val="2"/>
          <c:order val="4"/>
          <c:tx>
            <c:strRef>
              <c:f>Sheet1!$E$92</c:f>
              <c:strCache>
                <c:ptCount val="1"/>
                <c:pt idx="0">
                  <c:v>India</c:v>
                </c:pt>
              </c:strCache>
            </c:strRef>
          </c:tx>
          <c:spPr>
            <a:solidFill>
              <a:schemeClr val="tx2"/>
            </a:solidFill>
            <a:ln w="25400" cmpd="sng" algn="ctr">
              <a:noFill/>
              <a:prstDash val="solid"/>
              <a:headEnd type="none" w="med" len="med"/>
              <a:tailEnd type="none" w="med" len="med"/>
            </a:ln>
            <a:effectLst/>
          </c:spPr>
          <c:invertIfNegative val="0"/>
          <c:dPt>
            <c:idx val="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B4CF-4777-A3F9-778DD29032D6}"/>
              </c:ext>
            </c:extLst>
          </c:dPt>
          <c:dPt>
            <c:idx val="1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B4CF-4777-A3F9-778DD29032D6}"/>
              </c:ext>
            </c:extLst>
          </c:dPt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Sheet1!$E$95:$E$106</c:f>
              <c:numCache>
                <c:formatCode>General</c:formatCode>
                <c:ptCount val="12"/>
                <c:pt idx="0">
                  <c:v>2.6059366292938679</c:v>
                </c:pt>
                <c:pt idx="1">
                  <c:v>7.7404648929881012E-2</c:v>
                </c:pt>
                <c:pt idx="2">
                  <c:v>0.36200311156630882</c:v>
                </c:pt>
                <c:pt idx="3">
                  <c:v>5.0325221693527933E-2</c:v>
                </c:pt>
                <c:pt idx="4">
                  <c:v>1.5412472491963151E-2</c:v>
                </c:pt>
                <c:pt idx="5">
                  <c:v>-1.0606836761393188E-4</c:v>
                </c:pt>
                <c:pt idx="7">
                  <c:v>0.34629296613169602</c:v>
                </c:pt>
                <c:pt idx="8">
                  <c:v>1.407662706028228E-2</c:v>
                </c:pt>
                <c:pt idx="10">
                  <c:v>5.8341748543449833E-2</c:v>
                </c:pt>
                <c:pt idx="11">
                  <c:v>-5.4818183735283327E-3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4CF-4777-A3F9-778DD29032D6}"/>
            </c:ext>
          </c:extLst>
        </c:ser>
        <c:ser>
          <c:idx val="1"/>
          <c:order val="5"/>
          <c:tx>
            <c:strRef>
              <c:f>Sheet1!$D$92</c:f>
              <c:strCache>
                <c:ptCount val="1"/>
                <c:pt idx="0">
                  <c:v>Other sanctioning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Sheet1!$D$95:$D$106</c:f>
              <c:numCache>
                <c:formatCode>General</c:formatCode>
                <c:ptCount val="12"/>
                <c:pt idx="0">
                  <c:v>-0.9832713265063413</c:v>
                </c:pt>
                <c:pt idx="1">
                  <c:v>-0.35245231329355842</c:v>
                </c:pt>
                <c:pt idx="2">
                  <c:v>-2.350046561418615</c:v>
                </c:pt>
                <c:pt idx="3">
                  <c:v>-0.15441268210882236</c:v>
                </c:pt>
                <c:pt idx="4">
                  <c:v>-9.2736493608880977E-2</c:v>
                </c:pt>
                <c:pt idx="5">
                  <c:v>-0.12967500797068809</c:v>
                </c:pt>
                <c:pt idx="7">
                  <c:v>-1.3485348769881471</c:v>
                </c:pt>
                <c:pt idx="8">
                  <c:v>-0.98133618929170718</c:v>
                </c:pt>
                <c:pt idx="10">
                  <c:v>-8.2025100516660565E-2</c:v>
                </c:pt>
                <c:pt idx="11">
                  <c:v>-4.399988845780485E-2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4CF-4777-A3F9-778DD29032D6}"/>
            </c:ext>
          </c:extLst>
        </c:ser>
        <c:ser>
          <c:idx val="0"/>
          <c:order val="6"/>
          <c:tx>
            <c:strRef>
              <c:f>Sheet1!$C$92</c:f>
              <c:strCache>
                <c:ptCount val="1"/>
                <c:pt idx="0">
                  <c:v>EU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</a14:hiddenLine>
              </a:ext>
            </a:extLst>
          </c:spPr>
          <c:invertIfNegative val="0"/>
          <c:cat>
            <c:strRef>
              <c:f>Sheet1!$B$95:$B$106</c:f>
              <c:strCache>
                <c:ptCount val="12"/>
                <c:pt idx="0">
                  <c:v>Mining and utilities</c:v>
                </c:pt>
                <c:pt idx="1">
                  <c:v>Low tech</c:v>
                </c:pt>
                <c:pt idx="2">
                  <c:v>Medium-low tech</c:v>
                </c:pt>
                <c:pt idx="3">
                  <c:v>Medium-high and high tech</c:v>
                </c:pt>
                <c:pt idx="4">
                  <c:v>Transport and communication</c:v>
                </c:pt>
                <c:pt idx="5">
                  <c:v>Other services</c:v>
                </c:pt>
                <c:pt idx="7">
                  <c:v>c8 - Coke, refined petroleum, and nuclear fuel</c:v>
                </c:pt>
                <c:pt idx="8">
                  <c:v>c12 - Basic metals and fabricated metal</c:v>
                </c:pt>
                <c:pt idx="10">
                  <c:v>c9 - Chemicals and chemical products</c:v>
                </c:pt>
                <c:pt idx="11">
                  <c:v>c15 - Transport equipment</c:v>
                </c:pt>
              </c:strCache>
            </c:strRef>
          </c:cat>
          <c:val>
            <c:numRef>
              <c:f>Sheet1!$C$95:$C$106</c:f>
              <c:numCache>
                <c:formatCode>General</c:formatCode>
                <c:ptCount val="12"/>
                <c:pt idx="0">
                  <c:v>-3.6637655775082658</c:v>
                </c:pt>
                <c:pt idx="1">
                  <c:v>-0.48973899479551553</c:v>
                </c:pt>
                <c:pt idx="2">
                  <c:v>-2.4793496294967041</c:v>
                </c:pt>
                <c:pt idx="3">
                  <c:v>-0.48668924532862728</c:v>
                </c:pt>
                <c:pt idx="4">
                  <c:v>-0.26928787683903982</c:v>
                </c:pt>
                <c:pt idx="5">
                  <c:v>-0.17395573527264924</c:v>
                </c:pt>
                <c:pt idx="7">
                  <c:v>-1.611455072395527</c:v>
                </c:pt>
                <c:pt idx="8">
                  <c:v>-0.7706963561756488</c:v>
                </c:pt>
                <c:pt idx="10">
                  <c:v>-0.3157241073013583</c:v>
                </c:pt>
                <c:pt idx="11">
                  <c:v>-3.4296275571234769E-2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4CF-4777-A3F9-778DD29032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603660959"/>
        <c:axId val="603661919"/>
      </c:barChart>
      <c:catAx>
        <c:axId val="603660959"/>
        <c:scaling>
          <c:orientation val="minMax"/>
        </c:scaling>
        <c:delete val="0"/>
        <c:axPos val="b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rgbClr val="505050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03661919"/>
        <c:crosses val="autoZero"/>
        <c:auto val="1"/>
        <c:lblAlgn val="ctr"/>
        <c:lblOffset val="100"/>
        <c:noMultiLvlLbl val="0"/>
      </c:catAx>
      <c:valAx>
        <c:axId val="603661919"/>
        <c:scaling>
          <c:orientation val="minMax"/>
        </c:scaling>
        <c:delete val="0"/>
        <c:axPos val="l"/>
        <c:majorGridlines>
          <c:spPr>
            <a:ln w="3810" cap="flat" cmpd="sng" algn="ctr">
              <a:solidFill>
                <a:srgbClr val="D9D9D9"/>
              </a:solidFill>
              <a:prstDash val="solid"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low"/>
        <c:spPr>
          <a:noFill/>
          <a:ln w="6350" cap="flat" cmpd="sng" algn="ctr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03660959"/>
        <c:crosses val="autoZero"/>
        <c:crossBetween val="between"/>
      </c:valAx>
      <c:spPr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91240B29-F687-4F45-9708-019B960494DF}">
            <a14:hiddenLine xmlns:a14="http://schemas.microsoft.com/office/drawing/2010/main">
              <a:noFill/>
            </a14:hiddenLine>
          </a:ext>
        </a:extLst>
      </c:spPr>
    </c:plotArea>
    <c:legend>
      <c:legendPos val="r"/>
      <c:layout>
        <c:manualLayout>
          <c:xMode val="edge"/>
          <c:yMode val="edge"/>
          <c:x val="7.2477493782949237E-2"/>
          <c:y val="1.3183339761879635E-2"/>
          <c:w val="0.88897185878624652"/>
          <c:h val="9.59955351961971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  <a:extLst>
      <a:ext uri="{909E8E84-426E-40DD-AFC4-6F175D3DCCD1}">
        <a14:hiddenFill xmlns:a14="http://schemas.microsoft.com/office/drawing/2010/main">
          <a:solidFill>
            <a:sysClr val="window" lastClr="FFFFFF"/>
          </a:solidFill>
        </a14:hiddenFill>
      </a:ex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lumMod val="15000"/>
              <a:lumOff val="85000"/>
            </a:sysClr>
          </a:solidFill>
          <a:round/>
        </a14:hiddenLine>
      </a:ext>
    </a:extLst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('Tabelas paper total expor'!$E$10:$E$15,'Tabelas paper total expor'!$E$17:$E$24,'Tabelas paper total expor'!$E$25)</cx:f>
        <cx:lvl ptCount="15">
          <cx:pt idx="0">EU</cx:pt>
          <cx:pt idx="1">US</cx:pt>
          <cx:pt idx="2">UK</cx:pt>
          <cx:pt idx="3">Korea</cx:pt>
          <cx:pt idx="4">Japan</cx:pt>
          <cx:pt idx="5">Other sanctioning</cx:pt>
          <cx:pt idx="6">India</cx:pt>
          <cx:pt idx="7">China</cx:pt>
          <cx:pt idx="8">Turkey</cx:pt>
          <cx:pt idx="9">Brazil</cx:pt>
          <cx:pt idx="10">Kazakhstan</cx:pt>
          <cx:pt idx="11">Kirgizstan</cx:pt>
          <cx:pt idx="12">Other Asian countries</cx:pt>
          <cx:pt idx="13">Rest of the world</cx:pt>
          <cx:pt idx="14">Total</cx:pt>
        </cx:lvl>
      </cx:strDim>
      <cx:numDim type="val">
        <cx:f>('Tabelas paper total expor'!$F$10:$F$15,'Tabelas paper total expor'!$F$17:$F$25)</cx:f>
        <cx:lvl ptCount="15" formatCode="#,##0.00;\-#,##0.00">
          <cx:pt idx="0">-7.6034144127387124</cx:pt>
          <cx:pt idx="1">-1.928442638801801</cx:pt>
          <cx:pt idx="2">-0.86940733258217318</cx:pt>
          <cx:pt idx="3">-0.56960152741244219</cx:pt>
          <cx:pt idx="4">-0.39861518279181052</cx:pt>
          <cx:pt idx="5">-0.32902292899031771</cx:pt>
          <cx:pt idx="6">3.1171643112974161</cx:pt>
          <cx:pt idx="7">1.695270420212603</cx:pt>
          <cx:pt idx="8">0.98442439063714571</cx:pt>
          <cx:pt idx="9">0.28051517769916062</cx:pt>
          <cx:pt idx="10">-0.1505794828286649</cx:pt>
          <cx:pt idx="11">-0.054898441085822293</cx:pt>
          <cx:pt idx="12">-0.21055252792212434</cx:pt>
          <cx:pt idx="13">-1.215737728714966</cx:pt>
          <cx:pt idx="14">-7.2528979040225083</cx:pt>
        </cx:lvl>
      </cx:numDim>
    </cx:data>
  </cx:chartData>
  <cx:chart>
    <cx:plotArea>
      <cx:plotAreaRegion>
        <cx:series layoutId="waterfall" uniqueId="{2C9D0092-0005-43F5-8D71-BF976656879C}">
          <cx:spPr>
            <a:solidFill>
              <a:srgbClr val="FF0000"/>
            </a:solidFill>
          </cx:spPr>
          <cx:dataPt idx="6">
            <cx:spPr>
              <a:solidFill>
                <a:srgbClr val="70AD47"/>
              </a:solidFill>
            </cx:spPr>
          </cx:dataPt>
          <cx:dataPt idx="7">
            <cx:spPr>
              <a:solidFill>
                <a:srgbClr val="70AD47"/>
              </a:solidFill>
            </cx:spPr>
          </cx:dataPt>
          <cx:dataPt idx="8">
            <cx:spPr>
              <a:solidFill>
                <a:srgbClr val="70AD47"/>
              </a:solidFill>
            </cx:spPr>
          </cx:dataPt>
          <cx:dataPt idx="9">
            <cx:spPr>
              <a:solidFill>
                <a:srgbClr val="70AD47"/>
              </a:solidFill>
            </cx:spPr>
          </cx:dataPt>
          <cx:dataLabels pos="outEnd">
            <cx:visibility seriesName="0" categoryName="0" value="1"/>
          </cx:dataLabels>
          <cx:dataId val="0"/>
          <cx:layoutPr>
            <cx:subtotals>
              <cx:idx val="14"/>
            </cx:subtotals>
          </cx:layoutPr>
        </cx:series>
      </cx:plotAreaRegion>
      <cx:axis id="0">
        <cx:catScaling gapWidth="0.5"/>
        <cx:tickLabels/>
      </cx:axis>
      <cx:axis id="1">
        <cx:valScaling/>
        <cx:majorGridlines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('Tabelas paper total expor'!$E$10:$E$15,'Tabelas paper total expor'!$E$17:$E$24,'Tabelas paper total expor'!$E$25)</cx:f>
        <cx:lvl ptCount="15">
          <cx:pt idx="0">EU</cx:pt>
          <cx:pt idx="1">US</cx:pt>
          <cx:pt idx="2">UK</cx:pt>
          <cx:pt idx="3">Korea</cx:pt>
          <cx:pt idx="4">Japan</cx:pt>
          <cx:pt idx="5">Other sanctioning</cx:pt>
          <cx:pt idx="6">India</cx:pt>
          <cx:pt idx="7">China</cx:pt>
          <cx:pt idx="8">Turkey</cx:pt>
          <cx:pt idx="9">Brazil</cx:pt>
          <cx:pt idx="10">Kazakhstan</cx:pt>
          <cx:pt idx="11">Kirgizstan</cx:pt>
          <cx:pt idx="12">Other Asian countries</cx:pt>
          <cx:pt idx="13">Rest of the world</cx:pt>
          <cx:pt idx="14">Total</cx:pt>
        </cx:lvl>
      </cx:strDim>
      <cx:numDim type="val">
        <cx:f>('Tabelas paper total expor'!$F$10:$F$15,'Tabelas paper total expor'!$F$17:$F$25)</cx:f>
        <cx:lvl ptCount="15" formatCode="#,##0.00;\-#,##0.00">
          <cx:pt idx="0">-7.6034144127387124</cx:pt>
          <cx:pt idx="1">-1.928442638801801</cx:pt>
          <cx:pt idx="2">-0.86940733258217318</cx:pt>
          <cx:pt idx="3">-0.56960152741244219</cx:pt>
          <cx:pt idx="4">-0.39861518279181052</cx:pt>
          <cx:pt idx="5">-0.32902292899031771</cx:pt>
          <cx:pt idx="6">3.1171643112974161</cx:pt>
          <cx:pt idx="7">1.695270420212603</cx:pt>
          <cx:pt idx="8">0.98442439063714571</cx:pt>
          <cx:pt idx="9">0.28051517769916062</cx:pt>
          <cx:pt idx="10">-0.1505794828286649</cx:pt>
          <cx:pt idx="11">-0.054898441085822293</cx:pt>
          <cx:pt idx="12">-0.21055252792212434</cx:pt>
          <cx:pt idx="13">-1.215737728714966</cx:pt>
          <cx:pt idx="14">-7.2528979040225083</cx:pt>
        </cx:lvl>
      </cx:numDim>
    </cx:data>
  </cx:chartData>
  <cx:chart>
    <cx:plotArea>
      <cx:plotAreaRegion>
        <cx:series layoutId="waterfall" uniqueId="{2C9D0092-0005-43F5-8D71-BF976656879C}">
          <cx:spPr>
            <a:solidFill>
              <a:srgbClr val="FF0000"/>
            </a:solidFill>
          </cx:spPr>
          <cx:dataPt idx="6">
            <cx:spPr>
              <a:solidFill>
                <a:srgbClr val="70AD47"/>
              </a:solidFill>
            </cx:spPr>
          </cx:dataPt>
          <cx:dataPt idx="7">
            <cx:spPr>
              <a:solidFill>
                <a:srgbClr val="70AD47"/>
              </a:solidFill>
            </cx:spPr>
          </cx:dataPt>
          <cx:dataPt idx="8">
            <cx:spPr>
              <a:solidFill>
                <a:srgbClr val="70AD47"/>
              </a:solidFill>
            </cx:spPr>
          </cx:dataPt>
          <cx:dataPt idx="9">
            <cx:spPr>
              <a:solidFill>
                <a:srgbClr val="70AD47"/>
              </a:solidFill>
            </cx:spPr>
          </cx:dataPt>
          <cx:dataLabels pos="outEnd">
            <cx:visibility seriesName="0" categoryName="0" value="1"/>
          </cx:dataLabels>
          <cx:dataId val="0"/>
          <cx:layoutPr>
            <cx:subtotals>
              <cx:idx val="14"/>
            </cx:subtotals>
          </cx:layoutPr>
        </cx:series>
      </cx:plotAreaRegion>
      <cx:axis id="0">
        <cx:catScaling gapWidth="0.5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0.64996</cdr:x>
      <cdr:y>0</cdr:y>
    </cdr:from>
    <cdr:to>
      <cdr:x>0.78549</cdr:x>
      <cdr:y>1</cdr:y>
    </cdr:to>
    <cdr:sp macro="" textlink="">
      <cdr:nvSpPr>
        <cdr:cNvPr id="3" name="Rectangle 2">
          <a:extLst xmlns:a="http://schemas.openxmlformats.org/drawingml/2006/main">
            <a:ext uri="{FF2B5EF4-FFF2-40B4-BE49-F238E27FC236}">
              <a16:creationId xmlns:a16="http://schemas.microsoft.com/office/drawing/2014/main" id="{AAB522DE-40C6-59B7-E326-DF10EB3AD2BD}"/>
            </a:ext>
          </a:extLst>
        </cdr:cNvPr>
        <cdr:cNvSpPr/>
      </cdr:nvSpPr>
      <cdr:spPr>
        <a:xfrm xmlns:a="http://schemas.openxmlformats.org/drawingml/2006/main">
          <a:off x="7141691" y="0"/>
          <a:ext cx="1489165" cy="3712961"/>
        </a:xfrm>
        <a:prstGeom xmlns:a="http://schemas.openxmlformats.org/drawingml/2006/main" prst="rect">
          <a:avLst/>
        </a:prstGeom>
        <a:solidFill xmlns:a="http://schemas.openxmlformats.org/drawingml/2006/main">
          <a:srgbClr val="B4C7E7">
            <a:alpha val="30196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kern="1200" dirty="0">
              <a:solidFill>
                <a:schemeClr val="tx1"/>
              </a:solidFill>
              <a:latin typeface="Sitka Banner" pitchFamily="2" charset="0"/>
            </a:rPr>
            <a:t>Medium-low tech detail</a:t>
          </a:r>
        </a:p>
      </cdr:txBody>
    </cdr:sp>
  </cdr:relSizeAnchor>
  <cdr:relSizeAnchor xmlns:cdr="http://schemas.openxmlformats.org/drawingml/2006/chartDrawing">
    <cdr:from>
      <cdr:x>0.84777</cdr:x>
      <cdr:y>0</cdr:y>
    </cdr:from>
    <cdr:to>
      <cdr:x>0.9833</cdr:x>
      <cdr:y>1</cdr:y>
    </cdr:to>
    <cdr:sp macro="" textlink="">
      <cdr:nvSpPr>
        <cdr:cNvPr id="4" name="Rectangle 3">
          <a:extLst xmlns:a="http://schemas.openxmlformats.org/drawingml/2006/main">
            <a:ext uri="{FF2B5EF4-FFF2-40B4-BE49-F238E27FC236}">
              <a16:creationId xmlns:a16="http://schemas.microsoft.com/office/drawing/2014/main" id="{8B94AAA9-286A-4A16-3E7C-4086929EBFC5}"/>
            </a:ext>
          </a:extLst>
        </cdr:cNvPr>
        <cdr:cNvSpPr/>
      </cdr:nvSpPr>
      <cdr:spPr>
        <a:xfrm xmlns:a="http://schemas.openxmlformats.org/drawingml/2006/main">
          <a:off x="9315205" y="0"/>
          <a:ext cx="1489165" cy="3712961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40000"/>
            <a:lumOff val="60000"/>
            <a:alpha val="30196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kern="1200" dirty="0">
              <a:solidFill>
                <a:schemeClr val="tx1"/>
              </a:solidFill>
              <a:latin typeface="Sitka Banner" pitchFamily="2" charset="0"/>
            </a:rPr>
            <a:t>High-tech detail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F77BA8-E716-479B-A453-7CA6DF2DE668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840AE-DBEA-44F9-BF13-D6954C65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62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8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29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37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F7075-D8A4-82AF-FC80-15A5745BC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A8CB6B-CAC1-DF3B-DE59-7380ABB3B5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88A640-7E6C-F535-A91A-D6EA55D51B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E75D1E-9514-BF0C-8C65-801339640A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879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735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47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261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166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952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474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0585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AAF70-C319-D2D7-D4EE-BB762712B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EC988C-CC2E-08D1-33AA-FEAA6F6C5C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0E9A43-ADE7-D597-3A35-8FD8CADA9F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B7E663-A20C-2B4D-0144-AAAC00125D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0736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552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81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2767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08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528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5065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8655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1384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2712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7203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689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1494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1920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would then apply the same principle for every country/region pair we are interested to study. </a:t>
            </a:r>
          </a:p>
          <a:p>
            <a:endParaRPr lang="en-GB" dirty="0"/>
          </a:p>
          <a:p>
            <a:r>
              <a:rPr lang="en-GB" dirty="0"/>
              <a:t>For trade diversion with non sanctioning countries, etc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3971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8102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BE1D34-A6CE-BD26-90B1-4B083F9D7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4AB028-2A91-14C9-09D9-4C5669DBE0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3908B0-0CAB-58C7-5791-F72BAEE134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A5BDBA-9567-616C-76AC-E21935E24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0885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8521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404E6-1F42-3120-5EDA-F83DEF95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5E7B8C-E2B7-8CE7-C828-9AD726F76C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8D2CD2-4A6C-21F9-DA35-A0812E46E2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5B039B-6337-67DD-802E-D9E49CA632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7017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C91D75-CCF5-CDA6-0182-FEE0B9F61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86874-117C-9E5F-D7EE-0E4AE68A53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7B885E-3EFC-148C-B5A5-5B3CABC41E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8EBFF2-4B5E-F97A-3DE5-948685C60C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1116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57935-2CF6-92D1-8D49-E48E294A5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D2C207-1446-7680-62D1-A5D8F63EBF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8A7153-72FE-55CC-AA46-E9B2BFAB66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1A6877-0E18-B5DD-83FF-0ADA561980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5012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4C3BD-D207-AC7E-8EC0-C8FE32A91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1FD552-0DD6-370B-4AFB-157E9046F7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2E483A-EB5D-4DF1-923D-6189207607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0620C5-F1A3-A7E5-64C2-4706D4D4E2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49428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102B31-76EE-D4F2-8EAF-9AE08D8E8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9F2E55-88DD-44BE-C525-27DD099A85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D89856-BDF0-B70A-2579-DD0DDE8404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A87275-277B-69CC-136F-D95897B3E3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7824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B0715-BB58-D93C-5997-8BEADA60A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662CCB-34B7-FC28-C985-05F963943C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CBBE8E-4DEF-9F12-7B24-AA004405AA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54C63A-628F-A815-66C8-8A898FB736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0429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DBF36-F5F1-40E0-115F-AD4D1C6C2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DB9D37-5BDC-8225-A6DC-E79BA3CE74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B97C73-2F10-20B6-DB45-5B27EAD5B3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74EB77-36E6-C8DE-597D-22A32251A2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7185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0947C-6F10-3291-E648-448C7E2C2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FDE83F-12DE-AB0F-5E26-411128DD3B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4009-1705-3F2A-D71A-B9E9254C34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458FA-F948-AF58-311C-A3230D7CB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37179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8403F-457D-4180-5097-AE53AE0AE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F41F48-1BE9-4366-A2BC-D8FF96C813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02875-320A-0F2D-842E-473CBE1417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A0E13F-C437-62CC-6ED1-6CF526441F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954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86C69-1E9C-666B-EF27-6D0607FC0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3957F6-8230-31F6-CC50-96AD83B8EC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1423EF-EBB0-F9C9-CE99-289B00F81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CA7946-1E96-F52D-7B3A-53732C15EF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7207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06CA7-F70B-2FCD-1EFB-0EAE9E088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4B8F12-251E-3515-7501-FE14B8B6B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CDBCFC-9D99-E345-81D5-6E9FFC0228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Sitka Banner" pitchFamily="2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54EED0-BF82-5F9B-B713-515805C5A1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5569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Sitka Banner" pitchFamily="2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9784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70E11-6ABF-7E30-B0B9-FC0B6B907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643A89-1062-B214-52C0-F0784EAC21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61F5C9-AA51-BE4D-676E-FB30A08BF9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3BEEC7-5DEF-0803-09A7-03EF2E28EB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C840AE-DBEA-44F9-BF13-D6954C650164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242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40056-ACFC-75F1-10AF-247097E744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7C2AE5-86D3-BEB3-08BF-10EDF50FB6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E9D82-01D8-0D0F-4415-4B91F1CAE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3E72A-7C85-0786-5E54-5B69B9FE3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F55B94-EA05-A2D6-66CA-FC2AC84D7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46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B587B-0AA8-E359-7F67-676817E46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41D89-015A-EE9D-48DD-756007CECC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E97B1-EBE3-EC08-C1DD-C167361F5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7F837-BF72-C0E0-6C80-94EFC414C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A1DFB-F00C-C6DB-57EA-BCE6D2DCD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173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7FFBF-AFC9-5E3D-1B91-71895426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BA8FE-B762-BDB9-5A09-8AD573B12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A936A-7309-D723-3347-35047622C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FC3D4-EB34-7AF7-3B41-A52050848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A8885-0903-BBB2-0BEE-5B1D6FE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613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A2E61-74BB-97A2-1033-BB10F4CDB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A4028-968D-1891-C39B-2986533D73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0C55A3-A94E-4B74-400E-1EC8599A85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B43AA-1695-BE17-9CC1-F1C366771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DBACB1-0FC0-5F6B-55D5-1FF4E2B34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AB68CE-1E20-A915-D9B5-93E839646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15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DF9FA-07D1-3DDB-A850-9E2C60D71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4435A4-696A-57B5-006D-94853DC21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86013F-2C53-E79B-D32D-C5144F785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DAC18-F837-3887-3612-0BD861B335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69E04C-74CD-A25E-AFEA-952FA7A191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452793-54F0-EBA4-9D59-A6CEC2B2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F24D45-BBD3-F29C-BCB1-611A03619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87939-2787-1EED-E366-5BA18E0BD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17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0173F-9060-7292-86D6-519764A69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C67B12-3674-C6A1-0B12-AEF5D1C30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A2F77C-F473-F1BA-B396-DAA8F46A3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F9B6ED-9AD3-196B-2D48-F4CB11E20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5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D6EC9E-9B65-FAC1-3028-CE41B0D20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6CFBB-A5C3-DB7D-95F5-44066F669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06336-F0EB-A67F-2937-A3727E7F5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470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69B0D-BB70-838D-2FD1-823A45AE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3B9A1-638B-64B1-4963-4A03EE45F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5C6E3F-08C6-36FC-BB8C-D319E13DA4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6E4BE0-46AF-3BC8-276C-C598043BF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036B38-692B-970B-7C5C-7607F1636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D341E7-52CC-CD90-6776-079380F64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08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B53BE-B41B-811B-52A2-D05EFAEFB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2BA635-7E63-9CBA-7CB5-5A468D1C32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F2BE30-5191-670A-4225-AB4EF56B24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C34B13-27AD-48DC-D293-964B37B94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8A8E11-41F9-550F-BC23-35D2DD207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B243F-CA15-1B08-220B-20AC4277E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946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B8BA7-6EE1-3862-5223-F7ACD547A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CFDF71-5521-E50B-005E-FA67A6B4B7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5A93D-E51D-3364-CE3C-9230CC95D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432E63-035A-0389-F289-9CD340B43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7F650B-E39F-19E0-D438-4C0F6723C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380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851591-E4D2-B4BD-2982-35F0BC888A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7DA598-1136-2229-4B8D-B91AE16ECE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F90C0-4C52-9D8C-C507-F07627A25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5D172-632B-B5EA-78AE-F6B8F11E3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DABC6-05AF-0CA9-C2BA-1C7EBF9D6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48D1DA-2F8C-336E-6935-1F7F13006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BB2CE0-FD74-0BE8-B72C-748A8039C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4A35E-6B89-138C-074E-E4596D9CB0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4A7C1-9CBA-4FBD-80AE-D3ADD7F3E1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973B76-468A-9D0C-5622-762898199C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D1451-1F9D-C334-CC78-30EFF4D0C1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10B03-7D44-4D8B-856F-26020A109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3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#_ftnref1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14/relationships/chartEx" Target="../charts/chartEx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011BC98-0E1E-FAED-979F-D404BA225A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/>
          <a:stretch/>
        </p:blipFill>
        <p:spPr>
          <a:xfrm>
            <a:off x="23" y="-31"/>
            <a:ext cx="12191977" cy="6858022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8A6BD9-8145-0506-D871-DF6EA6AD32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643467"/>
            <a:ext cx="3275390" cy="4109508"/>
          </a:xfrm>
        </p:spPr>
        <p:txBody>
          <a:bodyPr anchor="t">
            <a:noAutofit/>
          </a:bodyPr>
          <a:lstStyle/>
          <a:p>
            <a:pPr algn="l"/>
            <a:r>
              <a:rPr lang="en-US" sz="3400" dirty="0">
                <a:solidFill>
                  <a:srgbClr val="FFFFFF"/>
                </a:solidFill>
                <a:latin typeface="Sitka Banner" pitchFamily="2" charset="0"/>
              </a:rPr>
              <a:t>Income effects of trade destruction and deflection in post-2022 Russia </a:t>
            </a:r>
            <a:br>
              <a:rPr lang="en-US" sz="3400" dirty="0">
                <a:solidFill>
                  <a:srgbClr val="FFFFFF"/>
                </a:solidFill>
                <a:latin typeface="Sitka Banner" pitchFamily="2" charset="0"/>
              </a:rPr>
            </a:br>
            <a:br>
              <a:rPr lang="en-US" sz="3400" dirty="0">
                <a:solidFill>
                  <a:srgbClr val="FFFFFF"/>
                </a:solidFill>
                <a:latin typeface="Sitka Banner" pitchFamily="2" charset="0"/>
              </a:rPr>
            </a:br>
            <a:r>
              <a:rPr lang="en-US" sz="3400" dirty="0">
                <a:solidFill>
                  <a:srgbClr val="FFFFFF"/>
                </a:solidFill>
                <a:latin typeface="Sitka Banner" pitchFamily="2" charset="0"/>
              </a:rPr>
              <a:t>A Structural Decomposition Analysis</a:t>
            </a:r>
            <a:endParaRPr lang="en-GB" sz="3400" dirty="0">
              <a:solidFill>
                <a:srgbClr val="FFFFFF"/>
              </a:solidFill>
              <a:latin typeface="Sitka Banner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D8B02B-DEBA-D622-D2B6-3CBCA73D92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551037"/>
            <a:ext cx="5449479" cy="1578054"/>
          </a:xfrm>
        </p:spPr>
        <p:txBody>
          <a:bodyPr anchor="b">
            <a:normAutofit/>
          </a:bodyPr>
          <a:lstStyle/>
          <a:p>
            <a:pPr algn="l"/>
            <a:r>
              <a:rPr lang="pt-BR" sz="2000" dirty="0">
                <a:solidFill>
                  <a:srgbClr val="FFFFFF"/>
                </a:solidFill>
                <a:latin typeface="Sitka Banner" pitchFamily="2" charset="0"/>
              </a:rPr>
              <a:t>Diogo N. Sousa</a:t>
            </a:r>
          </a:p>
          <a:p>
            <a:pPr algn="l">
              <a:spcBef>
                <a:spcPts val="0"/>
              </a:spcBef>
            </a:pPr>
            <a:r>
              <a:rPr lang="pt-BR" sz="1400" dirty="0">
                <a:solidFill>
                  <a:srgbClr val="FFFFFF"/>
                </a:solidFill>
                <a:latin typeface="Sitka Banner" pitchFamily="2" charset="0"/>
              </a:rPr>
              <a:t>PhD Candidate at University of Coimbra</a:t>
            </a:r>
          </a:p>
          <a:p>
            <a:pPr algn="l"/>
            <a:r>
              <a:rPr lang="pt-BR" sz="2000" dirty="0">
                <a:solidFill>
                  <a:srgbClr val="FFFFFF"/>
                </a:solidFill>
                <a:latin typeface="Sitka Banner" pitchFamily="2" charset="0"/>
              </a:rPr>
              <a:t>João Pedro Ferreira </a:t>
            </a:r>
          </a:p>
          <a:p>
            <a:pPr algn="l">
              <a:spcBef>
                <a:spcPts val="0"/>
              </a:spcBef>
            </a:pPr>
            <a:r>
              <a:rPr lang="pt-BR" sz="1400" dirty="0">
                <a:solidFill>
                  <a:srgbClr val="FFFFFF"/>
                </a:solidFill>
                <a:latin typeface="Sitka Banner" pitchFamily="2" charset="0"/>
              </a:rPr>
              <a:t>University of Virginia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682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Motivation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015F2-2B33-AB2A-73A6-E7162EFB1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012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Sitka Banner" pitchFamily="2" charset="0"/>
              </a:rPr>
              <a:t>The full-scale invasion of Ukraine (Feb 2022) further isolated Russian economy, amid unprecedent trade and financial sanctions;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Sitka Banner" pitchFamily="2" charset="0"/>
              </a:rPr>
              <a:t>Initial projections pointed to a </a:t>
            </a:r>
            <a:r>
              <a:rPr lang="en-US" sz="2400" dirty="0" err="1">
                <a:latin typeface="Sitka Banner" pitchFamily="2" charset="0"/>
              </a:rPr>
              <a:t>shapt</a:t>
            </a:r>
            <a:r>
              <a:rPr lang="en-US" sz="2400" dirty="0">
                <a:latin typeface="Sitka Banner" pitchFamily="2" charset="0"/>
              </a:rPr>
              <a:t> GDP contraction (WEO-IMF, 2022 -&gt; -8.5%), but GDP contraction in 2022 was -2.3%. Why?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Sitka Banner" pitchFamily="2" charset="0"/>
              </a:rPr>
              <a:t>One reason might relate to trade diversion (Early, 2015; Haidar, 2017).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F579D0-61AF-1235-37CD-5F2720CC09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4" t="-1" r="39917" b="-1"/>
          <a:stretch/>
        </p:blipFill>
        <p:spPr>
          <a:xfrm>
            <a:off x="8656320" y="0"/>
            <a:ext cx="353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658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Motivation – ALL BUBLE AT THE SAME COLOR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A2F6163-9824-C23A-2355-92A7273567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087527"/>
              </p:ext>
            </p:extLst>
          </p:nvPr>
        </p:nvGraphicFramePr>
        <p:xfrm>
          <a:off x="838201" y="1680492"/>
          <a:ext cx="10910976" cy="486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5919">
                  <a:extLst>
                    <a:ext uri="{9D8B030D-6E8A-4147-A177-3AD203B41FA5}">
                      <a16:colId xmlns:a16="http://schemas.microsoft.com/office/drawing/2014/main" val="4224443867"/>
                    </a:ext>
                  </a:extLst>
                </a:gridCol>
                <a:gridCol w="5455057">
                  <a:extLst>
                    <a:ext uri="{9D8B030D-6E8A-4147-A177-3AD203B41FA5}">
                      <a16:colId xmlns:a16="http://schemas.microsoft.com/office/drawing/2014/main" val="1960858050"/>
                    </a:ext>
                  </a:extLst>
                </a:gridCol>
              </a:tblGrid>
              <a:tr h="432000">
                <a:tc gridSpan="2"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Russian trade share with key trading partners (2021-2024)</a:t>
                      </a:r>
                    </a:p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(% total exports/imports)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75688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Sitka Banner" pitchFamily="2" charset="0"/>
                        </a:rPr>
                        <a:t>Exports: mining + refined petroleum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Sitka Banner" pitchFamily="2" charset="0"/>
                        </a:rPr>
                        <a:t>Imports: medium-high/high-tech inputs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178373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4657767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 and own calculations.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4639274"/>
                  </a:ext>
                </a:extLst>
              </a:tr>
            </a:tbl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5924F3DC-6B99-450E-BFF0-57A09439BB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2006403"/>
              </p:ext>
            </p:extLst>
          </p:nvPr>
        </p:nvGraphicFramePr>
        <p:xfrm>
          <a:off x="6817359" y="2719387"/>
          <a:ext cx="4536440" cy="3076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69C66299-BB2D-4D18-854E-11B293338D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2881953"/>
              </p:ext>
            </p:extLst>
          </p:nvPr>
        </p:nvGraphicFramePr>
        <p:xfrm>
          <a:off x="1182688" y="2719387"/>
          <a:ext cx="4536440" cy="3076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77344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983B8-CFE7-9319-4D6E-87FC266A32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B98B9-A0E1-8361-0076-18BEE1631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Literature gap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83494-2150-9B01-9413-D9D4202A1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012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>
                <a:latin typeface="Sitka Banner" pitchFamily="2" charset="0"/>
              </a:rPr>
              <a:t>Ex-ante simulations</a:t>
            </a:r>
            <a:r>
              <a:rPr lang="en-US" sz="1600" dirty="0">
                <a:latin typeface="Sitka Banner" pitchFamily="2" charset="0"/>
              </a:rPr>
              <a:t>: reduced trade flows with westerns economies would generate sizeable losses for Russia  exceeding those incurred by sanctioning countries, particularly via oil sector </a:t>
            </a:r>
            <a:r>
              <a:rPr lang="da-DK" sz="1600" dirty="0">
                <a:latin typeface="Sitka Banner" pitchFamily="2" charset="0"/>
              </a:rPr>
              <a:t>(</a:t>
            </a:r>
            <a:r>
              <a:rPr lang="da-DK" sz="1600" dirty="0" err="1">
                <a:latin typeface="Sitka Banner" pitchFamily="2" charset="0"/>
              </a:rPr>
              <a:t>e.g</a:t>
            </a:r>
            <a:r>
              <a:rPr lang="da-DK" sz="1600" dirty="0">
                <a:latin typeface="Sitka Banner" pitchFamily="2" charset="0"/>
              </a:rPr>
              <a:t>. </a:t>
            </a:r>
            <a:r>
              <a:rPr lang="da-DK" sz="1600" dirty="0" err="1">
                <a:latin typeface="Sitka Banner" pitchFamily="2" charset="0"/>
              </a:rPr>
              <a:t>Borin</a:t>
            </a:r>
            <a:r>
              <a:rPr lang="da-DK" sz="1600" dirty="0">
                <a:latin typeface="Sitka Banner" pitchFamily="2" charset="0"/>
              </a:rPr>
              <a:t> et al., 2023; </a:t>
            </a:r>
            <a:r>
              <a:rPr lang="da-DK" sz="1600" dirty="0" err="1">
                <a:latin typeface="Sitka Banner" pitchFamily="2" charset="0"/>
              </a:rPr>
              <a:t>Chepeliev</a:t>
            </a:r>
            <a:r>
              <a:rPr lang="da-DK" sz="1600" dirty="0">
                <a:latin typeface="Sitka Banner" pitchFamily="2" charset="0"/>
              </a:rPr>
              <a:t> et al., 2022; </a:t>
            </a:r>
            <a:r>
              <a:rPr lang="da-DK" sz="1600" dirty="0" err="1">
                <a:latin typeface="Sitka Banner" pitchFamily="2" charset="0"/>
              </a:rPr>
              <a:t>Felbermayr</a:t>
            </a:r>
            <a:r>
              <a:rPr lang="da-DK" sz="1600" dirty="0">
                <a:latin typeface="Sitka Banner" pitchFamily="2" charset="0"/>
              </a:rPr>
              <a:t> et al., 2023. 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Sitka Banner" pitchFamily="2" charset="0"/>
              </a:rPr>
              <a:t>The impact of post-2022 trade shocks in Russia remains contested. </a:t>
            </a:r>
          </a:p>
          <a:p>
            <a:pPr lvl="1">
              <a:lnSpc>
                <a:spcPct val="150000"/>
              </a:lnSpc>
            </a:pPr>
            <a:r>
              <a:rPr lang="en-US" sz="1100" dirty="0">
                <a:latin typeface="Sitka Banner" pitchFamily="2" charset="0"/>
              </a:rPr>
              <a:t>GDP growth outperformed initial projections (WEO-IMF, 2022 -&gt; -8.5%), but GDP contraction in 2022 was -2.3%. </a:t>
            </a:r>
          </a:p>
          <a:p>
            <a:pPr lvl="1">
              <a:lnSpc>
                <a:spcPct val="150000"/>
              </a:lnSpc>
            </a:pPr>
            <a:r>
              <a:rPr lang="en-US" sz="1100" dirty="0">
                <a:latin typeface="Sitka Banner" pitchFamily="2" charset="0"/>
              </a:rPr>
              <a:t>Evidence of trade deflection and trade flows through intermediary economies </a:t>
            </a:r>
            <a:r>
              <a:rPr lang="en-US" sz="1100" dirty="0" err="1">
                <a:latin typeface="Sitka Banner" pitchFamily="2" charset="0"/>
              </a:rPr>
              <a:t>Chupilkin</a:t>
            </a:r>
            <a:r>
              <a:rPr lang="en-US" sz="1100" dirty="0">
                <a:latin typeface="Sitka Banner" pitchFamily="2" charset="0"/>
              </a:rPr>
              <a:t> et al., 2023; </a:t>
            </a:r>
            <a:r>
              <a:rPr lang="en-US" sz="1100" dirty="0" err="1">
                <a:latin typeface="Sitka Banner" pitchFamily="2" charset="0"/>
              </a:rPr>
              <a:t>Partsvaniya</a:t>
            </a:r>
            <a:r>
              <a:rPr lang="en-US" sz="1100" dirty="0">
                <a:latin typeface="Sitka Banner" pitchFamily="2" charset="0"/>
              </a:rPr>
              <a:t> et al., 2024) in the case of imports, and India in the case of exports (Babina et al, 2023).</a:t>
            </a:r>
          </a:p>
          <a:p>
            <a:pPr lvl="1">
              <a:lnSpc>
                <a:spcPct val="150000"/>
              </a:lnSpc>
            </a:pPr>
            <a:r>
              <a:rPr lang="en-US" sz="1100" dirty="0">
                <a:latin typeface="Sitka Banner" pitchFamily="2" charset="0"/>
              </a:rPr>
              <a:t>Evidence of significant sectoral-level costs amid reduced the availability of critical inputs and reliance on a narrower set of trading partners (Borio et al., 2022; </a:t>
            </a:r>
            <a:r>
              <a:rPr lang="en-US" sz="1100" dirty="0" err="1">
                <a:latin typeface="Sitka Banner" pitchFamily="2" charset="0"/>
              </a:rPr>
              <a:t>Simachev</a:t>
            </a:r>
            <a:r>
              <a:rPr lang="en-US" sz="1100" dirty="0">
                <a:latin typeface="Sitka Banner" pitchFamily="2" charset="0"/>
              </a:rPr>
              <a:t> et al., 2023; Egorov, 2025). </a:t>
            </a:r>
          </a:p>
          <a:p>
            <a:pPr>
              <a:lnSpc>
                <a:spcPct val="150000"/>
              </a:lnSpc>
            </a:pPr>
            <a:r>
              <a:rPr lang="en-US" sz="1600" b="1" dirty="0">
                <a:latin typeface="Sitka Banner" pitchFamily="2" charset="0"/>
              </a:rPr>
              <a:t>The link between country–sector trade reallocation and aggregate income remains only partially </a:t>
            </a:r>
            <a:r>
              <a:rPr lang="en-US" sz="1600" b="1" dirty="0" err="1">
                <a:latin typeface="Sitka Banner" pitchFamily="2" charset="0"/>
              </a:rPr>
              <a:t>characterised</a:t>
            </a:r>
            <a:r>
              <a:rPr lang="en-US" sz="1600" b="1" dirty="0">
                <a:latin typeface="Sitka Banner" pitchFamily="2" charset="0"/>
              </a:rPr>
              <a:t> in the empirical literature. </a:t>
            </a:r>
            <a:endParaRPr lang="en-US" sz="1600" dirty="0">
              <a:latin typeface="Sitka Banner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1B9142-3098-7F90-0BBF-504623E720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4" t="-1" r="39917" b="-1"/>
          <a:stretch/>
        </p:blipFill>
        <p:spPr>
          <a:xfrm>
            <a:off x="8656320" y="0"/>
            <a:ext cx="353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19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Income effects of trade destruction and deflection in post-2022 Russia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015F2-2B33-AB2A-73A6-E7162EFB1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012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600" b="1" dirty="0">
                <a:latin typeface="Sitka Banner" pitchFamily="2" charset="0"/>
              </a:rPr>
              <a:t>Objective: </a:t>
            </a:r>
            <a:r>
              <a:rPr lang="en-US" sz="1600" dirty="0">
                <a:latin typeface="Sitka Banner" pitchFamily="2" charset="0"/>
              </a:rPr>
              <a:t>To measure the impact the loss of international trade had in Russia national income and assess how trade deflection diminish this cost.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>
                <a:latin typeface="Sitka Banner" pitchFamily="2" charset="0"/>
              </a:rPr>
              <a:t>Empirical strategy:</a:t>
            </a:r>
            <a:r>
              <a:rPr lang="en-US" sz="1600" dirty="0">
                <a:latin typeface="Sitka Banner" pitchFamily="2" charset="0"/>
              </a:rPr>
              <a:t> Input-Output Structural Decomposition Analysis (SDA);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>
                <a:latin typeface="Sitka Banner" pitchFamily="2" charset="0"/>
              </a:rPr>
              <a:t>Dataset:</a:t>
            </a:r>
            <a:r>
              <a:rPr lang="en-US" sz="1600" dirty="0">
                <a:latin typeface="Sitka Banner" pitchFamily="2" charset="0"/>
              </a:rPr>
              <a:t> Asian Development Bank 2021-2024, constant prices;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>
                <a:latin typeface="Sitka Banner" pitchFamily="2" charset="0"/>
              </a:rPr>
              <a:t>Contributions: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>
                <a:latin typeface="Sitka Banner" pitchFamily="2" charset="0"/>
              </a:rPr>
              <a:t>. </a:t>
            </a:r>
            <a:r>
              <a:rPr lang="en-US" sz="1600" dirty="0">
                <a:latin typeface="Sitka Banner" pitchFamily="2" charset="0"/>
              </a:rPr>
              <a:t>Understanding how country–sector trade reallocation translated into aggregate income. From a policy perspective, this is important to understand how the trade shock triggered by sanction eroded Russian economic base.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dirty="0">
                <a:latin typeface="Sitka Banner" pitchFamily="2" charset="0"/>
              </a:rPr>
              <a:t>. First time using SDA techniques in the context of major trade reallocation amid economic warfare.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1600" dirty="0">
              <a:latin typeface="Sitka Banner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dirty="0">
              <a:latin typeface="Sitka Banner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b="1" dirty="0">
              <a:latin typeface="Sitka Banner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b="1" dirty="0">
              <a:latin typeface="Sitka Banner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F579D0-61AF-1235-37CD-5F2720CC09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4" t="-1" r="39917" b="-1"/>
          <a:stretch/>
        </p:blipFill>
        <p:spPr>
          <a:xfrm>
            <a:off x="8656320" y="0"/>
            <a:ext cx="353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65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860862"/>
              </p:ext>
            </p:extLst>
          </p:nvPr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123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143600"/>
              </p:ext>
            </p:extLst>
          </p:nvPr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OIL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28609A-EF84-F191-5ACE-0B626590BD34}"/>
              </a:ext>
            </a:extLst>
          </p:cNvPr>
          <p:cNvSpPr txBox="1"/>
          <p:nvPr/>
        </p:nvSpPr>
        <p:spPr>
          <a:xfrm>
            <a:off x="908255" y="1690688"/>
            <a:ext cx="2288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oil imports from RU</a:t>
            </a:r>
          </a:p>
        </p:txBody>
      </p:sp>
    </p:spTree>
    <p:extLst>
      <p:ext uri="{BB962C8B-B14F-4D97-AF65-F5344CB8AC3E}">
        <p14:creationId xmlns:p14="http://schemas.microsoft.com/office/powerpoint/2010/main" val="719204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63338"/>
              </p:ext>
            </p:extLst>
          </p:nvPr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OIL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28609A-EF84-F191-5ACE-0B626590BD34}"/>
              </a:ext>
            </a:extLst>
          </p:cNvPr>
          <p:cNvSpPr txBox="1"/>
          <p:nvPr/>
        </p:nvSpPr>
        <p:spPr>
          <a:xfrm>
            <a:off x="908255" y="1690688"/>
            <a:ext cx="22884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oil imports from RU</a:t>
            </a:r>
          </a:p>
          <a:p>
            <a:endParaRPr lang="en-GB" sz="2000" b="1" dirty="0">
              <a:latin typeface="Sitka Banner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Sitka Banner" pitchFamily="2" charset="0"/>
              </a:rPr>
              <a:t>Trade destruction</a:t>
            </a:r>
          </a:p>
          <a:p>
            <a:endParaRPr lang="en-GB" sz="2000" b="1" dirty="0">
              <a:latin typeface="Sitka Bann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734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075604"/>
              </p:ext>
            </p:extLst>
          </p:nvPr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OIL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28609A-EF84-F191-5ACE-0B626590BD34}"/>
              </a:ext>
            </a:extLst>
          </p:cNvPr>
          <p:cNvSpPr txBox="1"/>
          <p:nvPr/>
        </p:nvSpPr>
        <p:spPr>
          <a:xfrm>
            <a:off x="908255" y="1690688"/>
            <a:ext cx="22884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oil imports from RU</a:t>
            </a:r>
          </a:p>
          <a:p>
            <a:endParaRPr lang="en-GB" sz="2000" b="1" dirty="0">
              <a:latin typeface="Sitka Banner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Sitka Banner" pitchFamily="2" charset="0"/>
              </a:rPr>
              <a:t>Trade destruction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r>
              <a:rPr lang="en-GB" sz="2000" b="1" dirty="0">
                <a:solidFill>
                  <a:schemeClr val="accent6"/>
                </a:solidFill>
                <a:latin typeface="Sitka Banner" pitchFamily="2" charset="0"/>
              </a:rPr>
              <a:t>Trade deflection</a:t>
            </a:r>
          </a:p>
        </p:txBody>
      </p:sp>
    </p:spTree>
    <p:extLst>
      <p:ext uri="{BB962C8B-B14F-4D97-AF65-F5344CB8AC3E}">
        <p14:creationId xmlns:p14="http://schemas.microsoft.com/office/powerpoint/2010/main" val="2314074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0849148"/>
              </p:ext>
            </p:extLst>
          </p:nvPr>
        </p:nvGraphicFramePr>
        <p:xfrm>
          <a:off x="3266767" y="1690688"/>
          <a:ext cx="8269553" cy="46209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u="none" strike="noStrike" dirty="0">
                          <a:effectLst/>
                        </a:rPr>
                        <a:t>High tech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u="none" strike="noStrike" dirty="0">
                          <a:effectLst/>
                        </a:rPr>
                        <a:t>High tech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 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 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 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+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VA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28609A-EF84-F191-5ACE-0B626590BD34}"/>
              </a:ext>
            </a:extLst>
          </p:cNvPr>
          <p:cNvSpPr txBox="1"/>
          <p:nvPr/>
        </p:nvSpPr>
        <p:spPr>
          <a:xfrm>
            <a:off x="908255" y="1690688"/>
            <a:ext cx="22884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high tech goods exports to RU</a:t>
            </a:r>
          </a:p>
          <a:p>
            <a:endParaRPr lang="en-GB" sz="2000" b="1" dirty="0">
              <a:latin typeface="Sitka Banner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Sitka Banner" pitchFamily="2" charset="0"/>
              </a:rPr>
              <a:t>Trade destruction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r>
              <a:rPr lang="en-GB" sz="2000" b="1" dirty="0">
                <a:solidFill>
                  <a:schemeClr val="accent6"/>
                </a:solidFill>
                <a:latin typeface="Sitka Banner" pitchFamily="2" charset="0"/>
              </a:rPr>
              <a:t>Trade deflection</a:t>
            </a:r>
          </a:p>
          <a:p>
            <a:endParaRPr lang="en-GB" sz="2000" b="1" dirty="0">
              <a:latin typeface="Sitka Bann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45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816080"/>
              </p:ext>
            </p:extLst>
          </p:nvPr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OIL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FD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N+1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-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u="none" strike="noStrike" dirty="0">
                          <a:effectLst/>
                        </a:rPr>
                        <a:t>+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28609A-EF84-F191-5ACE-0B626590BD34}"/>
              </a:ext>
            </a:extLst>
          </p:cNvPr>
          <p:cNvSpPr txBox="1"/>
          <p:nvPr/>
        </p:nvSpPr>
        <p:spPr>
          <a:xfrm>
            <a:off x="908255" y="1690688"/>
            <a:ext cx="22884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goods exports RU oil industry</a:t>
            </a:r>
          </a:p>
          <a:p>
            <a:endParaRPr lang="en-GB" sz="2000" b="1" dirty="0">
              <a:latin typeface="Sitka Banner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Sitka Banner" pitchFamily="2" charset="0"/>
              </a:rPr>
              <a:t>Trade destruction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r>
              <a:rPr lang="en-GB" sz="2000" b="1" dirty="0">
                <a:solidFill>
                  <a:schemeClr val="accent6"/>
                </a:solidFill>
                <a:latin typeface="Sitka Banner" pitchFamily="2" charset="0"/>
              </a:rPr>
              <a:t>Trade deflection</a:t>
            </a:r>
          </a:p>
          <a:p>
            <a:endParaRPr lang="en-GB" sz="2000" b="1" dirty="0">
              <a:latin typeface="Sitka Bann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428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16EE4B-7443-2EEA-BD3C-97294254F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4674B-558E-AE26-C63E-DB908A3DD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– our case study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3BDE171-4145-F870-8078-4A5BCBA4D807}"/>
              </a:ext>
            </a:extLst>
          </p:cNvPr>
          <p:cNvGraphicFramePr>
            <a:graphicFrameLocks noGrp="1"/>
          </p:cNvGraphicFramePr>
          <p:nvPr/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N+1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D05ECC7-65DE-CBDD-C4D6-07277C5ECFD7}"/>
              </a:ext>
            </a:extLst>
          </p:cNvPr>
          <p:cNvSpPr txBox="1"/>
          <p:nvPr/>
        </p:nvSpPr>
        <p:spPr>
          <a:xfrm>
            <a:off x="908255" y="1690688"/>
            <a:ext cx="22884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oil imports from RU</a:t>
            </a:r>
          </a:p>
          <a:p>
            <a:endParaRPr lang="en-GB" sz="2000" b="1" dirty="0">
              <a:latin typeface="Sitka Banner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Sitka Banner" pitchFamily="2" charset="0"/>
              </a:rPr>
              <a:t>Trade destruction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r>
              <a:rPr lang="en-GB" sz="2000" b="1" dirty="0">
                <a:solidFill>
                  <a:schemeClr val="accent6"/>
                </a:solidFill>
                <a:latin typeface="Sitka Banner" pitchFamily="2" charset="0"/>
              </a:rPr>
              <a:t>Trade deflection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endParaRPr lang="en-GB" sz="2000" b="1" dirty="0">
              <a:latin typeface="Sitka Bann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175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–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 numCol="2"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Sitka Banner" pitchFamily="2" charset="0"/>
                  </a:rPr>
                  <a:t>Leontief open-model.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Sitka Banner" pitchFamily="2" charset="0"/>
                  </a:rPr>
                  <a:t>Value-added identify.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̂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̂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𝐿𝑓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̂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𝐿𝐵𝑦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′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𝜑</m:t>
                    </m:r>
                    <m:r>
                      <a:rPr lang="en-GB" sz="2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</m:oMath>
                </a14:m>
                <a:r>
                  <a:rPr lang="en-US" sz="2000" dirty="0">
                    <a:latin typeface="Sitka Banner" pitchFamily="2" charset="0"/>
                  </a:rPr>
                  <a:t> 							(1)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𝐿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𝐼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 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000" dirty="0">
                    <a:latin typeface="Sitka Banner" pitchFamily="2" charset="0"/>
                  </a:rPr>
                  <a:t>v: value-added				d^: value-added coefficient			x: output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000" dirty="0">
                    <a:latin typeface="Sitka Banner" pitchFamily="2" charset="0"/>
                  </a:rPr>
                  <a:t>f: final demand				B: Preferences				</a:t>
                </a:r>
                <a14:m>
                  <m:oMath xmlns:m="http://schemas.openxmlformats.org/officeDocument/2006/math">
                    <m:r>
                      <a:rPr lang="en-GB" sz="20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𝜑</m:t>
                    </m:r>
                  </m:oMath>
                </a14:m>
                <a:r>
                  <a:rPr lang="en-US" sz="2000" dirty="0">
                    <a:latin typeface="Sitka Banner" pitchFamily="2" charset="0"/>
                  </a:rPr>
                  <a:t>: </a:t>
                </a:r>
                <a:r>
                  <a:rPr lang="en-US" sz="2000" dirty="0" err="1">
                    <a:latin typeface="Sitka Banner" pitchFamily="2" charset="0"/>
                  </a:rPr>
                  <a:t>d^L</a:t>
                </a:r>
                <a:endParaRPr lang="en-US" sz="20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000" dirty="0">
                    <a:latin typeface="Sitka Banner" pitchFamily="2" charset="0"/>
                  </a:rPr>
                  <a:t>y: final demand by component 		L: Leontief multiplier 			A: tech. </a:t>
                </a:r>
                <a:r>
                  <a:rPr lang="en-US" sz="2000" dirty="0" err="1">
                    <a:latin typeface="Sitka Banner" pitchFamily="2" charset="0"/>
                  </a:rPr>
                  <a:t>coeff</a:t>
                </a:r>
                <a:r>
                  <a:rPr lang="en-US" sz="2000" dirty="0">
                    <a:latin typeface="Sitka Banner" pitchFamily="2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895" b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5754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–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 numCol="2"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Sitka Banner" pitchFamily="2" charset="0"/>
                  </a:rPr>
                  <a:t>Leontief open model.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Sitka Banner" pitchFamily="2" charset="0"/>
                  </a:rPr>
                  <a:t>Value-added identify.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GB" sz="2400" i="1" ker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𝜑</m:t>
                      </m:r>
                      <m:r>
                        <a:rPr lang="en-GB" sz="2400" i="1" ker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𝑓</m:t>
                      </m:r>
                      <m:r>
                        <a:rPr lang="en-GB" sz="2400" b="0" i="1" kern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̂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̂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𝐿𝑓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̂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𝐿</m:t>
                      </m:r>
                      <m:r>
                        <a:rPr lang="en-GB" sz="2400" b="1" i="1" kern="0" smtClean="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𝑩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′</m:t>
                      </m:r>
                    </m:oMath>
                  </m:oMathPara>
                </a14:m>
                <a:endParaRPr lang="en-US" sz="20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𝐿</m:t>
                      </m:r>
                      <m:r>
                        <a:rPr lang="en-GB" sz="24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𝐼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 </m:t>
                          </m:r>
                          <m:r>
                            <a:rPr lang="en-GB" sz="2400" b="1" i="1" kern="0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𝑨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GB" sz="24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en-US" sz="20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000" dirty="0">
                    <a:latin typeface="Sitka Banner" pitchFamily="2" charset="0"/>
                  </a:rPr>
                  <a:t>v: value-added				d^: value-added coefficient			x: output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000" dirty="0">
                    <a:latin typeface="Sitka Banner" pitchFamily="2" charset="0"/>
                  </a:rPr>
                  <a:t>f: final demand				B: mix final demand			y: </a:t>
                </a:r>
                <a:r>
                  <a:rPr lang="en-US" sz="2000" dirty="0" err="1">
                    <a:latin typeface="Sitka Banner" pitchFamily="2" charset="0"/>
                  </a:rPr>
                  <a:t>fd</a:t>
                </a:r>
                <a:r>
                  <a:rPr lang="en-US" sz="2000" dirty="0">
                    <a:latin typeface="Sitka Banner" pitchFamily="2" charset="0"/>
                  </a:rPr>
                  <a:t> by comp.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000" dirty="0">
                    <a:latin typeface="Sitka Banner" pitchFamily="2" charset="0"/>
                  </a:rPr>
                  <a:t>L: Leontief multiplier 			A: mix int. demand (tech. </a:t>
                </a:r>
                <a:r>
                  <a:rPr lang="en-US" sz="2000" dirty="0" err="1">
                    <a:latin typeface="Sitka Banner" pitchFamily="2" charset="0"/>
                  </a:rPr>
                  <a:t>coeff</a:t>
                </a:r>
                <a:r>
                  <a:rPr lang="en-US" sz="2000" dirty="0">
                    <a:latin typeface="Sitka Banner" pitchFamily="2" charset="0"/>
                  </a:rPr>
                  <a:t>.)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8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1982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–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 fontScale="925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1800"/>
                  </a:spcBef>
                  <a:buNone/>
                </a:pPr>
                <a:r>
                  <a:rPr lang="en-GB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GB" kern="0" dirty="0">
                    <a:effectLst/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solating trade effects from intermediate and final demand variations, we split A and B into T*A, T*B (</a:t>
                </a:r>
                <a:r>
                  <a:rPr lang="en-GB" kern="0" dirty="0" err="1">
                    <a:effectLst/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Oosterhaven</a:t>
                </a:r>
                <a:r>
                  <a:rPr lang="en-GB" kern="0" dirty="0">
                    <a:effectLst/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1998)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GB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GB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GB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  <m:sSup>
                      <m:sSupPr>
                        <m:ctrlPr>
                          <a:rPr lang="en-GB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GB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GB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GB" b="1" i="1" kern="0" smtClea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sup>
                            </m:sSup>
                            <m:r>
                              <a:rPr lang="en-GB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⨂</m:t>
                            </m:r>
                            <m:sSup>
                              <m:sSupPr>
                                <m:ctrlPr>
                                  <a:rPr lang="en-GB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GB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GB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GB" b="1" i="1" kern="0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b="1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GB" b="1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</m:e>
                      <m:sup>
                        <m:r>
                          <a:rPr lang="en-GB" b="1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𝒇</m:t>
                        </m:r>
                      </m:sup>
                    </m:sSup>
                    <m:r>
                      <a:rPr lang="en-GB" b="1" i="1" kern="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⨂</m:t>
                    </m:r>
                    <m:sSup>
                      <m:sSupPr>
                        <m:ctrlPr>
                          <a:rPr lang="en-GB" b="1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b="1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𝑩</m:t>
                        </m:r>
                      </m:e>
                      <m:sup>
                        <m:r>
                          <a:rPr lang="en-GB" b="1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GB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GB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GB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US" sz="2400" dirty="0">
                    <a:latin typeface="Sitka Banner" pitchFamily="2" charset="0"/>
                  </a:rPr>
                  <a:t>							(2)			  			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1800"/>
                  </a:spcBef>
                  <a:buNone/>
                </a:pPr>
                <a:r>
                  <a:rPr lang="en-US" i="1" dirty="0">
                    <a:latin typeface="Sitka Banner" pitchFamily="2" charset="0"/>
                  </a:rPr>
                  <a:t>T</a:t>
                </a:r>
                <a:r>
                  <a:rPr lang="en-US" dirty="0">
                    <a:latin typeface="Sitka Banner" pitchFamily="2" charset="0"/>
                  </a:rPr>
                  <a:t> is the trade coefficient matrices for intermediate and final demand.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1800"/>
                  </a:spcBef>
                  <a:buNone/>
                </a:pPr>
                <a:r>
                  <a:rPr lang="en-US" dirty="0">
                    <a:latin typeface="Sitka Banner" pitchFamily="2" charset="0"/>
                  </a:rPr>
                  <a:t>A* and B* are the intermediary/final demand irrespective of the country of origin.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1007" r="-1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8436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-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 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1800" kern="100" dirty="0"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valid SDA must consider: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Hierarchical structure of the IO model 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Ooesterhaven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, and 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Hoen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(1998), Chen and Wu (2008)]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Non-uniqueness problem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(1998)]</a:t>
                </a: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Dependency among determinants 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(2000)].</a:t>
                </a:r>
                <a:endParaRPr lang="en-GB" sz="1800" kern="100" dirty="0">
                  <a:effectLst/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503" b="-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846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-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 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1800" kern="100" dirty="0"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valid SDA must consider: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b="1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Hierarchical structure of the IO model 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[Chen and Wu (2008)]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Non-uniqueness problem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(1998)]</a:t>
                </a: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Dependency among determinants 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(2000)].</a:t>
                </a:r>
                <a:endParaRPr lang="en-GB" sz="1800" kern="100" dirty="0">
                  <a:effectLst/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endParaRPr lang="en-GB" sz="1800" kern="100" dirty="0">
                  <a:effectLst/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 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△(</m:t>
                      </m:r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𝜑</m:t>
                      </m:r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𝑓</m:t>
                      </m:r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           </a:t>
                </a:r>
                <a14:m>
                  <m:oMath xmlns:m="http://schemas.openxmlformats.org/officeDocument/2006/math">
                    <m:r>
                      <a:rPr lang="en-GB" sz="18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= △(</m:t>
                    </m:r>
                    <m:acc>
                      <m:accPr>
                        <m:chr m:val="̂"/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𝐿𝐵𝑦</m:t>
                    </m:r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GB" sz="1800" kern="0" dirty="0">
                    <a:effectLst/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           </a:t>
                </a:r>
                <a14:m>
                  <m:oMath xmlns:m="http://schemas.openxmlformats.org/officeDocument/2006/math">
                    <m:r>
                      <a:rPr lang="en-GB" sz="18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= △</m:t>
                    </m:r>
                    <m:d>
                      <m:dPr>
                        <m:begChr m:val="["/>
                        <m:endChr m:val="]"/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̂"/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  <m:d>
                              <m:d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𝐼</m:t>
                                </m:r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sup>
                                </m:s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⨂</m:t>
                                </m:r>
                                <m:sSup>
                                  <m:sSupPr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p>
                              </m:e>
                            </m:d>
                          </m:e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−1</m:t>
                            </m:r>
                          </m:sup>
                        </m:sSup>
                        <m:sSup>
                          <m:s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p>
                        </m:sSup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sSup>
                          <m:s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p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e>
                    </m:d>
                  </m:oMath>
                </a14:m>
                <a:endParaRPr lang="en-GB" sz="1800" kern="1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391" b="-359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9024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-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 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1800" kern="100" dirty="0"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valid SDA must consider: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Hierarchical structure of the IO model [Chen and Wu (2008)]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b="1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Non-uniqueness problem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(1998)]</a:t>
                </a: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Dependency among determinants 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(2000)].</a:t>
                </a:r>
                <a:endParaRPr lang="en-GB" sz="1800" kern="100" dirty="0">
                  <a:effectLst/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8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r>
                      <a:rPr lang="en-GB" sz="18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GB" sz="18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1800" i="1" kern="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i="1" ker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△(</m:t>
                    </m:r>
                    <m:r>
                      <a:rPr lang="en-GB" sz="1800" i="1" ker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𝜑</m:t>
                    </m:r>
                    <m:r>
                      <a:rPr lang="en-GB" sz="1800" i="1" ker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GB" sz="1800" i="1" ker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GB" sz="1800" kern="1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i="1" kern="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𝜑</m:t>
                    </m:r>
                    <m:d>
                      <m:d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 </m:t>
                    </m:r>
                    <m:f>
                      <m:f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</m:oMath>
                </a14:m>
                <a:r>
                  <a:rPr lang="en-GB" sz="1800" kern="0" dirty="0">
                    <a:effectLst/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503" b="-29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310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-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 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1800" kern="100" dirty="0"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valid SDA must consider: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Hierarchical structure of the IO model [Chen and Wu (2008)]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Non-uniqueness problem</a:t>
                </a:r>
                <a:r>
                  <a:rPr lang="en-GB" sz="1800" b="1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(1998)]</a:t>
                </a: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b="1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Dependency among determinants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(2000)].</a:t>
                </a:r>
                <a:endParaRPr lang="en-GB" sz="1800" kern="100" dirty="0">
                  <a:effectLst/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1600" i="1" kern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GB" sz="1600" i="1" kern="0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GB" sz="1600" i="1" ker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  <m:sSup>
                      <m:sSupPr>
                        <m:ctrlPr>
                          <a:rPr lang="en-GB" sz="1600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1600" i="1" ker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GB" sz="1600" i="1" ker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GB" sz="1600" i="1" ker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GB" sz="1600" b="1" i="1" kern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600" b="1" i="1" ker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600" b="1" i="1" ker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sup>
                            </m:sSup>
                            <m:r>
                              <a:rPr lang="en-GB" sz="1600" b="1" i="1" ker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⨂</m:t>
                            </m:r>
                            <m:sSup>
                              <m:sSupPr>
                                <m:ctrlPr>
                                  <a:rPr lang="en-GB" sz="1600" b="1" i="1" kern="0" smtClea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6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GB" sz="16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GB" sz="1600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GB" sz="1600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p>
                    </m:sSup>
                    <m:sSup>
                      <m:sSupPr>
                        <m:ctrlPr>
                          <a:rPr lang="en-GB" sz="16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1600" b="1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GB" sz="1600" b="1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</m:e>
                      <m:sup>
                        <m:r>
                          <a:rPr lang="en-GB" sz="1600" b="1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𝒇</m:t>
                        </m:r>
                      </m:sup>
                    </m:sSup>
                    <m:r>
                      <a:rPr lang="en-GB" sz="16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⨂</m:t>
                    </m:r>
                    <m:sSup>
                      <m:sSupPr>
                        <m:ctrlPr>
                          <a:rPr lang="en-GB" sz="1600" b="1" i="1" kern="0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1600" b="1" i="1" ker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𝑩</m:t>
                        </m:r>
                      </m:e>
                      <m:sup>
                        <m:r>
                          <a:rPr lang="en-GB" sz="1600" b="1" i="1" ker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GB" sz="1600" i="1" ker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GB" sz="1600" i="1" kern="0" smtClean="0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GB" sz="1600" i="1" kern="0" smtClean="0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US" sz="1400" dirty="0">
                    <a:latin typeface="Sitka Banner" pitchFamily="2" charset="0"/>
                  </a:rPr>
                  <a:t>	</a:t>
                </a: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503" b="-75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90632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- Structural Decomposition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 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1800" kern="100" dirty="0"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valid SDA must consider: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Hierarchical structure of the IO model [Chen and Wu (2008)]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Non-uniqueness problem</a:t>
                </a:r>
                <a:r>
                  <a:rPr lang="en-GB" sz="1800" b="1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(1998)]</a:t>
                </a:r>
                <a:r>
                  <a:rPr lang="en-GB" sz="18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1800" b="1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Dependency among determinants </a:t>
                </a:r>
                <a:r>
                  <a:rPr lang="en-GB" sz="1800" kern="100" dirty="0">
                    <a:effectLst/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</a:t>
                </a:r>
                <a:r>
                  <a:rPr lang="en-GB" sz="1800" dirty="0" err="1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Dietzenbacher</a:t>
                </a:r>
                <a:r>
                  <a:rPr lang="en-GB" sz="1800" dirty="0">
                    <a:effectLst/>
                    <a:latin typeface="Sitka Banner" pitchFamily="2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and Los (2000)].</a:t>
                </a:r>
                <a:endParaRPr lang="en-GB" sz="1800" kern="100" dirty="0">
                  <a:effectLst/>
                  <a:latin typeface="Sitka Banner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1600" i="1" kern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6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r>
                        <a:rPr lang="en-GB" sz="16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̂"/>
                          <m:ctrlPr>
                            <a:rPr lang="en-GB" sz="1600" i="1" kern="0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GB" sz="1600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  <m:sSup>
                        <m:sSupPr>
                          <m:ctrlPr>
                            <a:rPr lang="en-GB" sz="1600" i="1" ker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1600" i="1" ker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600" i="1" ker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  <m:r>
                                <a:rPr lang="en-GB" sz="1600" i="1" ker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GB" sz="16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600" b="1" i="1" ker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𝑻</m:t>
                                  </m:r>
                                </m:e>
                                <m:sup>
                                  <m:r>
                                    <a:rPr lang="en-GB" sz="1600" b="1" i="1" ker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𝒂</m:t>
                                  </m:r>
                                </m:sup>
                              </m:sSup>
                              <m:r>
                                <a:rPr lang="en-GB" sz="1600" b="1" i="1" ker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⨂</m:t>
                              </m:r>
                              <m:sSup>
                                <m:sSupPr>
                                  <m:ctrlPr>
                                    <a:rPr lang="en-GB" sz="1600" b="1" i="1" kern="0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𝑨</m:t>
                                  </m:r>
                                </m:e>
                                <m:sup>
                                  <m:r>
                                    <a:rPr lang="en-GB" sz="1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sz="1600" i="1" ker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GB" sz="1600" i="1" ker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sSup>
                        <m:sSupPr>
                          <m:ctrlPr>
                            <a:rPr lang="en-GB" sz="16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600" b="1" i="1" ker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GB" sz="1600" b="1" i="1" ker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𝑻</m:t>
                          </m:r>
                        </m:e>
                        <m:sup>
                          <m:r>
                            <a:rPr lang="en-GB" sz="1600" b="1" i="1" ker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sup>
                      </m:sSup>
                      <m:r>
                        <a:rPr lang="en-GB" sz="16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⨂</m:t>
                      </m:r>
                      <m:sSup>
                        <m:sSupPr>
                          <m:ctrlPr>
                            <a:rPr lang="en-GB" sz="1600" b="1" i="1" kern="0" smtClea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600" b="1" i="1" ker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𝑩</m:t>
                          </m:r>
                        </m:e>
                        <m:sup>
                          <m:r>
                            <a:rPr lang="en-GB" sz="1600" b="1" i="1" ker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GB" sz="1600" i="1" ker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)</m:t>
                      </m:r>
                      <m:r>
                        <a:rPr lang="en-GB" sz="1600" i="1" kern="0" smtClean="0">
                          <a:solidFill>
                            <a:schemeClr val="accent6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GB" sz="1600" i="1" kern="0" smtClean="0">
                          <a:solidFill>
                            <a:schemeClr val="accent6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′</m:t>
                      </m:r>
                    </m:oMath>
                  </m:oMathPara>
                </a14:m>
                <a:endParaRPr lang="en-US" sz="14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sz="14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1400" b="1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e>
                      <m:sup>
                        <m:r>
                          <a:rPr lang="en-GB" sz="1400" b="1" i="1" ker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1400" dirty="0">
                    <a:solidFill>
                      <a:schemeClr val="tx1"/>
                    </a:solidFill>
                    <a:latin typeface="Sitka Banner" pitchFamily="2" charset="0"/>
                  </a:rPr>
                  <a:t> -&gt;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en-GB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</m:acc>
                      </m:e>
                      <m:sub>
                        <m: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sz="1400" dirty="0">
                    <a:solidFill>
                      <a:schemeClr val="tx1"/>
                    </a:solidFill>
                    <a:latin typeface="Sitka Banner" pitchFamily="2" charset="0"/>
                  </a:rPr>
                  <a:t> 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en-GB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</m:acc>
                      </m:e>
                      <m:sub>
                        <m:r>
                          <a:rPr lang="en-GB" sz="1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endParaRPr lang="en-GB" sz="1400" dirty="0">
                  <a:solidFill>
                    <a:schemeClr val="tx1"/>
                  </a:solidFill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4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lang="en-GB" sz="14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∗</m:t>
                    </m:r>
                  </m:oMath>
                </a14:m>
                <a:r>
                  <a:rPr lang="en-US" sz="1400" dirty="0">
                    <a:solidFill>
                      <a:schemeClr val="tx1"/>
                    </a:solidFill>
                    <a:latin typeface="Sitka Banner" pitchFamily="2" charset="0"/>
                  </a:rPr>
                  <a:t> -&gt;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en-GB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e>
                        </m:acc>
                      </m:e>
                      <m:sub>
                        <m: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sz="1400" dirty="0">
                    <a:solidFill>
                      <a:schemeClr val="tx1"/>
                    </a:solidFill>
                    <a:latin typeface="Sitka Banner" pitchFamily="2" charset="0"/>
                  </a:rPr>
                  <a:t> 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̃"/>
                            <m:ctrlPr>
                              <a:rPr lang="en-GB" sz="1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e>
                        </m:acc>
                      </m:e>
                      <m:sub>
                        <m:r>
                          <a:rPr lang="en-GB" sz="1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GB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endParaRPr lang="en-US" sz="1400" dirty="0">
                  <a:solidFill>
                    <a:schemeClr val="tx1"/>
                  </a:solidFill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5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00018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600" dirty="0">
                    <a:latin typeface="Sitka Banner" pitchFamily="2" charset="0"/>
                  </a:rPr>
                  <a:t>Full decomposition</a:t>
                </a:r>
                <a:endParaRPr lang="en-GB" sz="1600" i="1" kern="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=+</m:t>
                    </m:r>
                    <m:f>
                      <m:f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sSub>
                                  <m:sSubPr>
                                    <m:ctrlP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6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6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𝐿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𝐿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</m:d>
                    <m:d>
                      <m:d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600" i="1" kern="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				   	</a:t>
                </a:r>
                <a:r>
                  <a:rPr lang="en-GB" sz="1600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 coefficient change effect </a:t>
                </a:r>
                <a:endParaRPr lang="en-GB" sz="1600" i="1" kern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△</m:t>
                            </m:r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p>
                        </m:sSup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p>
                        </m:sSup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600" i="1" dirty="0">
                    <a:latin typeface="Cambria Math" panose="02040503050406030204" pitchFamily="18" charset="0"/>
                  </a:rPr>
                  <a:t> 			</a:t>
                </a:r>
                <a:r>
                  <a:rPr lang="en-GB" sz="1600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Trade effect</a:t>
                </a:r>
                <a:endParaRPr lang="en-GB" sz="1600" i="1" dirty="0">
                  <a:latin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p>
                        </m:sSup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600" i="1" dirty="0">
                    <a:solidFill>
                      <a:schemeClr val="bg1"/>
                    </a:solidFill>
                    <a:latin typeface="Cambria Math" panose="02040503050406030204" pitchFamily="18" charset="0"/>
                  </a:rPr>
                  <a:t> 	</a:t>
                </a:r>
                <a:r>
                  <a:rPr lang="en-GB" sz="1600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		Technological effect</a:t>
                </a:r>
                <a:endParaRPr lang="en-GB" sz="1600" i="1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p>
                        </m:sSup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+△</m:t>
                        </m:r>
                        <m:sSup>
                          <m:s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p>
                        </m:sSup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sz="1600" i="1" dirty="0">
                    <a:solidFill>
                      <a:schemeClr val="bg1"/>
                    </a:solidFill>
                    <a:latin typeface="Cambria Math" panose="02040503050406030204" pitchFamily="18" charset="0"/>
                  </a:rPr>
                  <a:t>`</a:t>
                </a:r>
                <a:r>
                  <a:rPr lang="en-GB" sz="1600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				Trade effect</a:t>
                </a:r>
                <a:endParaRPr lang="en-GB" sz="1600" i="1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  <m:sSubSup>
                          <m:sSub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p>
                        </m:sSup>
                        <m:sSubSup>
                          <m:sSub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			</a:t>
                </a:r>
                <a:r>
                  <a:rPr lang="en-GB" sz="1600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Preferences effect</a:t>
                </a:r>
                <a:endParaRPr lang="en-GB" sz="1600" dirty="0">
                  <a:solidFill>
                    <a:schemeClr val="bg1"/>
                  </a:solidFill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d>
                      <m:dPr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sSub>
                                  <m:sSubPr>
                                    <m:ctrlP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6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6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𝐵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6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sSubSup>
                          <m:sSub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−(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6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sSubSup>
                          <m:sSubSupPr>
                            <m:ctrlP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6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sz="1600" dirty="0">
                    <a:solidFill>
                      <a:schemeClr val="bg1"/>
                    </a:solidFill>
                  </a:rPr>
                  <a:t>					</a:t>
                </a:r>
                <a:r>
                  <a:rPr lang="en-GB" sz="1600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Final demand effect</a:t>
                </a:r>
                <a:endParaRPr lang="en-GB" sz="1600" dirty="0">
                  <a:solidFill>
                    <a:schemeClr val="bg1"/>
                  </a:solidFill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endParaRPr lang="en-GB" sz="1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3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6166BF7-6412-29B5-B4AE-574955FABFBE}"/>
              </a:ext>
            </a:extLst>
          </p:cNvPr>
          <p:cNvCxnSpPr>
            <a:cxnSpLocks/>
          </p:cNvCxnSpPr>
          <p:nvPr/>
        </p:nvCxnSpPr>
        <p:spPr>
          <a:xfrm>
            <a:off x="6590440" y="2740435"/>
            <a:ext cx="236306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9CDE0DF-552D-6EA2-DE7A-487F771C85DC}"/>
              </a:ext>
            </a:extLst>
          </p:cNvPr>
          <p:cNvCxnSpPr>
            <a:cxnSpLocks/>
          </p:cNvCxnSpPr>
          <p:nvPr/>
        </p:nvCxnSpPr>
        <p:spPr>
          <a:xfrm>
            <a:off x="7315200" y="3295650"/>
            <a:ext cx="16383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68D6B7A-3ED3-31AD-1B91-C20E0CA8DD37}"/>
              </a:ext>
            </a:extLst>
          </p:cNvPr>
          <p:cNvCxnSpPr>
            <a:cxnSpLocks/>
          </p:cNvCxnSpPr>
          <p:nvPr/>
        </p:nvCxnSpPr>
        <p:spPr>
          <a:xfrm>
            <a:off x="7315200" y="3829050"/>
            <a:ext cx="16383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D4395E5-6DA8-BA5F-550C-8B66AF620D50}"/>
              </a:ext>
            </a:extLst>
          </p:cNvPr>
          <p:cNvCxnSpPr>
            <a:cxnSpLocks/>
          </p:cNvCxnSpPr>
          <p:nvPr/>
        </p:nvCxnSpPr>
        <p:spPr>
          <a:xfrm>
            <a:off x="6410325" y="4426360"/>
            <a:ext cx="254317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FE0A98-7377-DC7B-86CC-48BD5FF4E8C0}"/>
              </a:ext>
            </a:extLst>
          </p:cNvPr>
          <p:cNvCxnSpPr>
            <a:cxnSpLocks/>
          </p:cNvCxnSpPr>
          <p:nvPr/>
        </p:nvCxnSpPr>
        <p:spPr>
          <a:xfrm>
            <a:off x="6905625" y="5016910"/>
            <a:ext cx="204787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1E72ACE-7F01-E534-F4F8-5F506E8F93F6}"/>
              </a:ext>
            </a:extLst>
          </p:cNvPr>
          <p:cNvCxnSpPr>
            <a:cxnSpLocks/>
          </p:cNvCxnSpPr>
          <p:nvPr/>
        </p:nvCxnSpPr>
        <p:spPr>
          <a:xfrm>
            <a:off x="5200650" y="5607460"/>
            <a:ext cx="375285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62399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600" dirty="0">
                    <a:latin typeface="Sitka Banner" pitchFamily="2" charset="0"/>
                  </a:rPr>
                  <a:t>Full decomposition</a:t>
                </a:r>
                <a:endParaRPr lang="en-GB" sz="1600" i="1" kern="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r>
                      <a:rPr lang="en-GB" sz="1600" i="1" kern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GB" sz="1600" i="1" kern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=+</m:t>
                    </m:r>
                    <m:f>
                      <m:f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sSub>
                                  <m:sSubPr>
                                    <m:ctrlPr>
                                      <a:rPr lang="en-GB" sz="1600" i="1" kern="0">
                                        <a:solidFill>
                                          <a:schemeClr val="bg1">
                                            <a:lumMod val="75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600" i="1" kern="0">
                                            <a:solidFill>
                                              <a:schemeClr val="bg1">
                                                <a:lumMod val="75000"/>
                                              </a:schemeClr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600" i="1" kern="0">
                                            <a:solidFill>
                                              <a:schemeClr val="bg1">
                                                <a:lumMod val="75000"/>
                                              </a:schemeClr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𝐿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600" i="1" kern="0">
                                        <a:solidFill>
                                          <a:schemeClr val="bg1">
                                            <a:lumMod val="75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i="1" kern="0">
                                        <a:solidFill>
                                          <a:schemeClr val="bg1">
                                            <a:lumMod val="75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i="1" kern="0">
                                        <a:solidFill>
                                          <a:schemeClr val="bg1">
                                            <a:lumMod val="75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𝐿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</m:d>
                    <m:d>
                      <m:d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600" i="1" kern="0" dirty="0">
                    <a:solidFill>
                      <a:schemeClr val="bg1">
                        <a:lumMod val="75000"/>
                      </a:schemeClr>
                    </a:solidFill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				   	</a:t>
                </a:r>
                <a:r>
                  <a:rPr lang="en-GB" sz="1600" kern="0" dirty="0">
                    <a:solidFill>
                      <a:schemeClr val="bg1">
                        <a:lumMod val="75000"/>
                      </a:schemeClr>
                    </a:solidFill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 coefficient change effect </a:t>
                </a:r>
                <a:endParaRPr lang="en-GB" sz="1600" i="1" kern="0" dirty="0">
                  <a:solidFill>
                    <a:schemeClr val="bg1">
                      <a:lumMod val="75000"/>
                    </a:schemeClr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b="1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sz="16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1600" b="1" i="1"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6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𝒅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sSup>
                          <m:sSupPr>
                            <m:ctrlPr>
                              <a:rPr lang="en-GB" sz="16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△</m:t>
                            </m:r>
                            <m:r>
                              <a:rPr lang="en-GB" sz="1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p>
                        </m:sSup>
                        <m:r>
                          <a:rPr lang="en-GB" sz="1600" b="1" i="1">
                            <a:latin typeface="Cambria Math" panose="020405030504060302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b="1" i="1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𝟎</m:t>
                                </m:r>
                              </m:sub>
                              <m:sup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𝑨</m:t>
                                </m:r>
                              </m:e>
                              <m:sub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𝑳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en-GB" sz="1600" b="1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𝒅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𝑳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GB" sz="16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p>
                        </m:sSup>
                        <m:r>
                          <a:rPr lang="en-GB" sz="1600" b="1" i="1">
                            <a:latin typeface="Cambria Math" panose="020405030504060302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𝑨</m:t>
                                </m:r>
                              </m:e>
                              <m:sub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𝟎</m:t>
                                </m:r>
                              </m:sub>
                              <m:sup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b="1" i="1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GB" sz="1600" b="1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GB" sz="16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𝒇</m:t>
                            </m:r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en-GB" sz="1600" b="1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𝒇</m:t>
                            </m:r>
                          </m:e>
                          <m:sub>
                            <m:r>
                              <a:rPr lang="en-GB" sz="16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600" b="1" i="1" dirty="0">
                    <a:latin typeface="Cambria Math" panose="02040503050406030204" pitchFamily="18" charset="0"/>
                  </a:rPr>
                  <a:t> 		</a:t>
                </a:r>
                <a:r>
                  <a:rPr lang="en-GB" sz="1600" b="1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Trade effect</a:t>
                </a:r>
                <a:endParaRPr lang="en-GB" sz="1600" b="1" i="1" dirty="0">
                  <a:latin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p>
                        </m:sSup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600" i="1" dirty="0">
                    <a:solidFill>
                      <a:schemeClr val="bg1">
                        <a:lumMod val="75000"/>
                      </a:schemeClr>
                    </a:solidFill>
                    <a:latin typeface="Cambria Math" panose="02040503050406030204" pitchFamily="18" charset="0"/>
                  </a:rPr>
                  <a:t> 	</a:t>
                </a:r>
                <a:r>
                  <a:rPr lang="en-GB" sz="1600" kern="0" dirty="0">
                    <a:solidFill>
                      <a:schemeClr val="bg1">
                        <a:lumMod val="75000"/>
                      </a:schemeClr>
                    </a:solidFill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		Technological effect</a:t>
                </a:r>
                <a:endParaRPr lang="en-GB" sz="1600" i="1" dirty="0">
                  <a:solidFill>
                    <a:schemeClr val="bg1">
                      <a:lumMod val="75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b="1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𝟖</m:t>
                        </m:r>
                      </m:den>
                    </m:f>
                    <m:d>
                      <m:dPr>
                        <m:ctrlP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𝝋</m:t>
                            </m:r>
                          </m:e>
                          <m:sub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𝝋</m:t>
                            </m:r>
                          </m:e>
                          <m:sub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600" b="1" i="1" kern="0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6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6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6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𝒇</m:t>
                            </m:r>
                          </m:sup>
                        </m:sSup>
                        <m: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b="1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b="1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𝑩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𝟎</m:t>
                                </m:r>
                              </m:sub>
                              <m:sup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𝑩</m:t>
                                </m:r>
                              </m:e>
                              <m:sub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  <m:sup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GB" sz="1600" b="1" i="1" kern="0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6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6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6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𝒇</m:t>
                            </m:r>
                          </m:sup>
                        </m:sSup>
                        <m:r>
                          <a:rPr lang="en-GB" sz="1600" b="1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𝑩</m:t>
                                </m:r>
                              </m:e>
                              <m:sub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𝟎</m:t>
                                </m:r>
                              </m:sub>
                              <m:sup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600" b="1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600" b="1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𝑩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GB" sz="1600" b="1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en-GB" sz="1600" b="1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sz="1600" b="1" i="1" dirty="0">
                    <a:solidFill>
                      <a:schemeClr val="bg1"/>
                    </a:solidFill>
                    <a:latin typeface="Cambria Math" panose="02040503050406030204" pitchFamily="18" charset="0"/>
                  </a:rPr>
                  <a:t>`</a:t>
                </a:r>
                <a:r>
                  <a:rPr lang="en-GB" sz="1600" b="1" kern="0" dirty="0"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			Trade effect</a:t>
                </a:r>
                <a:endParaRPr lang="en-GB" sz="1600" b="1" i="1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  <m:sSubSup>
                          <m:sSub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bSup>
                          </m:e>
                        </m:d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⨂△</m:t>
                        </m:r>
                        <m:sSup>
                          <m:s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</m:acc>
                          </m:e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p>
                        </m:sSup>
                        <m:sSubSup>
                          <m:sSub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sz="1600" dirty="0">
                    <a:solidFill>
                      <a:schemeClr val="bg1">
                        <a:lumMod val="75000"/>
                      </a:schemeClr>
                    </a:solidFill>
                  </a:rPr>
                  <a:t>			</a:t>
                </a:r>
                <a:r>
                  <a:rPr lang="en-GB" sz="1600" kern="0" dirty="0">
                    <a:solidFill>
                      <a:schemeClr val="bg1">
                        <a:lumMod val="75000"/>
                      </a:schemeClr>
                    </a:solidFill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Preferences effect</a:t>
                </a:r>
                <a:endParaRPr lang="en-GB" sz="1600" dirty="0">
                  <a:solidFill>
                    <a:schemeClr val="bg1">
                      <a:lumMod val="75000"/>
                    </a:schemeClr>
                  </a:solidFill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600" i="1" kern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d>
                      <m:dPr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𝜑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sSub>
                                  <m:sSubPr>
                                    <m:ctrlPr>
                                      <a:rPr lang="en-GB" sz="1600" i="1" kern="0">
                                        <a:solidFill>
                                          <a:schemeClr val="bg1">
                                            <a:lumMod val="75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600" i="1" kern="0">
                                            <a:solidFill>
                                              <a:schemeClr val="bg1">
                                                <a:lumMod val="75000"/>
                                              </a:schemeClr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600" i="1" kern="0">
                                            <a:solidFill>
                                              <a:schemeClr val="bg1">
                                                <a:lumMod val="75000"/>
                                              </a:schemeClr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𝐵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600" i="1" kern="0">
                                        <a:solidFill>
                                          <a:schemeClr val="bg1">
                                            <a:lumMod val="75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sSubSup>
                          <m:sSub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−(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600" i="1" kern="0">
                                    <a:solidFill>
                                      <a:schemeClr val="bg1">
                                        <a:lumMod val="75000"/>
                                      </a:schemeClr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</m:acc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600" i="1" kern="0"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sSubSup>
                          <m:sSubSupPr>
                            <m:ctrlP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600" i="1" kern="0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sz="1600" dirty="0">
                    <a:solidFill>
                      <a:schemeClr val="bg1">
                        <a:lumMod val="75000"/>
                      </a:schemeClr>
                    </a:solidFill>
                  </a:rPr>
                  <a:t>					</a:t>
                </a:r>
                <a:r>
                  <a:rPr lang="en-GB" sz="1600" kern="0" dirty="0">
                    <a:solidFill>
                      <a:schemeClr val="bg1">
                        <a:lumMod val="75000"/>
                      </a:schemeClr>
                    </a:solidFill>
                    <a:latin typeface="Sitka Banner" pitchFamily="2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Final demand effect</a:t>
                </a:r>
                <a:endParaRPr lang="en-GB" sz="1600" dirty="0">
                  <a:solidFill>
                    <a:schemeClr val="bg1">
                      <a:lumMod val="75000"/>
                    </a:schemeClr>
                  </a:solidFill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:endParaRPr lang="en-GB" sz="1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3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6166BF7-6412-29B5-B4AE-574955FABFBE}"/>
              </a:ext>
            </a:extLst>
          </p:cNvPr>
          <p:cNvCxnSpPr>
            <a:cxnSpLocks/>
          </p:cNvCxnSpPr>
          <p:nvPr/>
        </p:nvCxnSpPr>
        <p:spPr>
          <a:xfrm>
            <a:off x="6590440" y="2740435"/>
            <a:ext cx="236306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9CDE0DF-552D-6EA2-DE7A-487F771C85DC}"/>
              </a:ext>
            </a:extLst>
          </p:cNvPr>
          <p:cNvCxnSpPr>
            <a:cxnSpLocks/>
          </p:cNvCxnSpPr>
          <p:nvPr/>
        </p:nvCxnSpPr>
        <p:spPr>
          <a:xfrm>
            <a:off x="7315200" y="3295650"/>
            <a:ext cx="16383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68D6B7A-3ED3-31AD-1B91-C20E0CA8DD37}"/>
              </a:ext>
            </a:extLst>
          </p:cNvPr>
          <p:cNvCxnSpPr>
            <a:cxnSpLocks/>
          </p:cNvCxnSpPr>
          <p:nvPr/>
        </p:nvCxnSpPr>
        <p:spPr>
          <a:xfrm>
            <a:off x="7315200" y="3829050"/>
            <a:ext cx="16383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D4395E5-6DA8-BA5F-550C-8B66AF620D50}"/>
              </a:ext>
            </a:extLst>
          </p:cNvPr>
          <p:cNvCxnSpPr>
            <a:cxnSpLocks/>
          </p:cNvCxnSpPr>
          <p:nvPr/>
        </p:nvCxnSpPr>
        <p:spPr>
          <a:xfrm>
            <a:off x="6410325" y="4426360"/>
            <a:ext cx="254317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FE0A98-7377-DC7B-86CC-48BD5FF4E8C0}"/>
              </a:ext>
            </a:extLst>
          </p:cNvPr>
          <p:cNvCxnSpPr>
            <a:cxnSpLocks/>
          </p:cNvCxnSpPr>
          <p:nvPr/>
        </p:nvCxnSpPr>
        <p:spPr>
          <a:xfrm>
            <a:off x="6905625" y="5016910"/>
            <a:ext cx="204787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1E72ACE-7F01-E534-F4F8-5F506E8F93F6}"/>
              </a:ext>
            </a:extLst>
          </p:cNvPr>
          <p:cNvCxnSpPr>
            <a:cxnSpLocks/>
          </p:cNvCxnSpPr>
          <p:nvPr/>
        </p:nvCxnSpPr>
        <p:spPr>
          <a:xfrm>
            <a:off x="5200650" y="5607460"/>
            <a:ext cx="375285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891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dirty="0">
                    <a:latin typeface="Sitka Banner" pitchFamily="2" charset="0"/>
                  </a:rPr>
                  <a:t>Trade effects</a:t>
                </a:r>
                <a:endParaRPr lang="en-GB" sz="1800" i="1" kern="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𝑡𝑒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𝑑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800" i="1" kern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△</m:t>
                              </m:r>
                              <m:sSup>
                                <m:s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sup>
                              </m:sSup>
                            </m:e>
                          </m:d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⨂</m:t>
                          </m:r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̃"/>
                                      <m:ctrlP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</m:e>
                          </m:d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𝑑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△</m:t>
                              </m:r>
                              <m:sSup>
                                <m:s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sup>
                              </m:sSup>
                            </m:e>
                          </m:d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⨂</m:t>
                          </m:r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̃"/>
                                      <m:ctrlP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</m:e>
                          </m:d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</m:e>
                      </m:d>
                      <m:d>
                        <m:d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   </m:t>
                    </m:r>
                    <m:r>
                      <a:rPr lang="en-GB" sz="1800" b="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+</m:t>
                    </m:r>
                    <m:f>
                      <m:f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(△</m:t>
                            </m:r>
                            <m:sSup>
                              <m:sSup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𝑓</m:t>
                                </m:r>
                              </m:sup>
                            </m:s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)⨂</m:t>
                            </m:r>
                            <m:d>
                              <m:d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8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8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𝐵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  <m:sup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  <m:sub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d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+(△</m:t>
                        </m:r>
                        <m:sSup>
                          <m:s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p>
                        </m:sSup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)⨂</m:t>
                        </m:r>
                        <m:d>
                          <m:d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800" dirty="0">
                    <a:solidFill>
                      <a:schemeClr val="bg1"/>
                    </a:solidFill>
                  </a:rPr>
                  <a:t>	           </a:t>
                </a:r>
                <a:r>
                  <a:rPr lang="en-GB" sz="1800" dirty="0">
                    <a:solidFill>
                      <a:schemeClr val="bg1"/>
                    </a:solidFill>
                    <a:latin typeface="Sitka Banner" pitchFamily="2" charset="0"/>
                  </a:rPr>
                  <a:t>(7)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7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17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   + </m:t>
                      </m:r>
                      <m:d>
                        <m:dPr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d>
                            <m:d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p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p>
                              </m:s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+ </m:t>
                              </m:r>
                              <m:sSup>
                                <m:sSupPr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p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p>
                              </m:sSup>
                            </m:e>
                          </m:d>
                          <m:d>
                            <m:d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△</m:t>
                              </m:r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d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GB" sz="1700" dirty="0">
                  <a:solidFill>
                    <a:schemeClr val="bg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7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17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   + </m:t>
                      </m:r>
                      <m:d>
                        <m:dPr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d>
                            <m:d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△</m:t>
                              </m:r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d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d>
                            <m:d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△</m:t>
                              </m:r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d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GB" sz="1700" dirty="0">
                  <a:solidFill>
                    <a:schemeClr val="bg1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7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    + </m:t>
                      </m:r>
                      <m:d>
                        <m:dPr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 </m:t>
                          </m:r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7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p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7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△</m:t>
                          </m:r>
                          <m:acc>
                            <m:accPr>
                              <m:chr m:val="̃"/>
                              <m:ctrlP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17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GB" sz="1700" dirty="0">
                  <a:latin typeface="Sitka Banner" pitchFamily="2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1600" dirty="0"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503" b="-1064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75599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1800" dirty="0">
                    <a:latin typeface="Sitka Banner" pitchFamily="2" charset="0"/>
                  </a:rPr>
                  <a:t>Trade effects</a:t>
                </a:r>
                <a:endParaRPr lang="en-GB" sz="1800" i="1" kern="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8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sSup>
                        <m:sSup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𝑡𝑒</m:t>
                          </m:r>
                        </m:sup>
                      </m:sSup>
                      <m:r>
                        <a:rPr lang="en-GB" sz="18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𝑑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800" b="1" i="1" kern="0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△</m:t>
                              </m:r>
                              <m:sSup>
                                <m:sSupPr>
                                  <m:ctrlPr>
                                    <a:rPr lang="en-GB" sz="18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8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𝑻</m:t>
                                  </m:r>
                                </m:e>
                                <m:sup>
                                  <m:r>
                                    <a:rPr lang="en-GB" sz="18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𝒂</m:t>
                                  </m:r>
                                </m:sup>
                              </m:sSup>
                            </m:e>
                          </m:d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⨂</m:t>
                          </m:r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̃"/>
                                      <m:ctrlP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</m:e>
                          </m:d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𝑑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̃"/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𝐿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800" b="1" i="1" kern="0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△</m:t>
                              </m:r>
                              <m:sSup>
                                <m:sSupPr>
                                  <m:ctrlPr>
                                    <a:rPr lang="en-GB" sz="18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8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𝑻</m:t>
                                  </m:r>
                                </m:e>
                                <m:sup>
                                  <m:r>
                                    <a:rPr lang="en-GB" sz="18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𝒂</m:t>
                                  </m:r>
                                </m:sup>
                              </m:sSup>
                            </m:e>
                          </m:d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⨂</m:t>
                          </m:r>
                          <m:d>
                            <m:d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̃"/>
                                      <m:ctrlP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sz="1800" i="1" ker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GB" sz="1800" i="1" ker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</m:e>
                          </m:d>
                          <m:sSubSup>
                            <m:sSubSup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bSup>
                        </m:e>
                      </m:d>
                      <m:d>
                        <m:dPr>
                          <m:ctrlP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GB" sz="18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sz="1800" i="1" ker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   </m:t>
                    </m:r>
                    <m:r>
                      <a:rPr lang="en-GB" sz="1800" b="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18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+</m:t>
                    </m:r>
                    <m:f>
                      <m:f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800" i="1" kern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GB" sz="1800" b="1" i="1" kern="0" smtClea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8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8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8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𝒇</m:t>
                                </m:r>
                              </m:sup>
                            </m:s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)⨂</m:t>
                            </m:r>
                            <m:d>
                              <m:d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8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8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𝐵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  <m:sup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  <m:sub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d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+(</m:t>
                        </m:r>
                        <m:r>
                          <a:rPr lang="en-GB" sz="1800" b="1" i="1" kern="0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8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8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8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𝒇</m:t>
                            </m:r>
                          </m:sup>
                        </m:sSup>
                        <m:r>
                          <a:rPr lang="en-GB" sz="18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)⨂</m:t>
                        </m:r>
                        <m:d>
                          <m:d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8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8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8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700" dirty="0">
                    <a:solidFill>
                      <a:schemeClr val="bg1"/>
                    </a:solidFill>
                  </a:rPr>
                  <a:t>	           </a:t>
                </a:r>
                <a:r>
                  <a:rPr lang="en-GB" sz="1700" dirty="0">
                    <a:solidFill>
                      <a:schemeClr val="bg1"/>
                    </a:solidFill>
                    <a:latin typeface="Sitka Banner" pitchFamily="2" charset="0"/>
                  </a:rPr>
                  <a:t>(7)</a:t>
                </a:r>
              </a:p>
              <a:p>
                <a:pPr marL="0" indent="0">
                  <a:buNone/>
                </a:pPr>
                <a:endParaRPr lang="en-GB" sz="1700" dirty="0">
                  <a:solidFill>
                    <a:schemeClr val="bg1"/>
                  </a:solidFill>
                  <a:latin typeface="Sitka Banner" pitchFamily="2" charset="0"/>
                </a:endParaRPr>
              </a:p>
              <a:p>
                <a:pPr marL="0" indent="0">
                  <a:buNone/>
                </a:pPr>
                <a:endParaRPr lang="en-GB" sz="1600" i="1" kern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GB" sz="1600" kern="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Trade effect partition [</a:t>
                </a:r>
                <a:r>
                  <a:rPr lang="en-GB" sz="1600" kern="100" dirty="0">
                    <a:latin typeface="Sitka Banner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Avelino et al (2021)]</a:t>
                </a:r>
                <a:endParaRPr lang="en-GB" sz="1600" kern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sz="1600" i="1" kern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000" b="1" i="1" kern="0" smtClean="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r>
                        <a:rPr lang="en-GB" sz="2000" b="1" i="1" kern="0" smtClean="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𝑻</m:t>
                      </m:r>
                      <m:r>
                        <a:rPr lang="en-GB" sz="2000" i="1" kern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=△</m:t>
                      </m:r>
                      <m:sSub>
                        <m:sSubPr>
                          <m:ctrlPr>
                            <a:rPr lang="en-GB" sz="2000" i="1" ker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b="0" i="1" kern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GB" sz="2000" b="0" i="1" kern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𝑅𝑈</m:t>
                          </m:r>
                          <m:r>
                            <a:rPr lang="en-GB" sz="2000" b="0" i="1" kern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→</m:t>
                          </m:r>
                          <m:r>
                            <a:rPr lang="en-GB" sz="2000" b="0" i="1" kern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𝐸𝑈</m:t>
                          </m:r>
                        </m:sub>
                      </m:sSub>
                      <m:r>
                        <a:rPr lang="en-GB" sz="2000" i="1" ker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GB" sz="2000" i="1" ker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sSub>
                        <m:sSubPr>
                          <m:ctrlP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𝑅𝑈</m:t>
                          </m:r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→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𝑂𝑡h𝑒𝑟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𝑠𝑎𝑛𝑡𝑖𝑜𝑛𝑖𝑛𝑔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𝑐𝑜𝑢𝑛𝑡𝑟𝑖𝑒𝑠</m:t>
                          </m:r>
                        </m:sub>
                      </m:sSub>
                      <m:r>
                        <a:rPr lang="en-GB" sz="2000" i="1" ker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+△</m:t>
                      </m:r>
                      <m:sSub>
                        <m:sSubPr>
                          <m:ctrlP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𝑅𝑈</m:t>
                          </m:r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→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𝑁𝑜𝑛</m:t>
                          </m:r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𝑠𝑎𝑛𝑡𝑖𝑜𝑛𝑖𝑛𝑔</m:t>
                          </m:r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𝑐𝑜𝑢𝑛𝑡𝑟𝑖𝑒𝑠</m:t>
                          </m:r>
                        </m:sub>
                      </m:sSub>
                      <m:r>
                        <a:rPr lang="en-GB" sz="2000" b="0" i="1" kern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GB" sz="2000" i="1" ker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sSub>
                        <m:sSubPr>
                          <m:ctrlP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i="1" ker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GB" sz="2000" b="0" i="1" kern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𝑂𝑡h𝑒𝑟</m:t>
                          </m:r>
                        </m:sub>
                      </m:sSub>
                    </m:oMath>
                  </m:oMathPara>
                </a14:m>
                <a:endParaRPr lang="en-GB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015F2-2B33-AB2A-73A6-E7162EFB15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901516" cy="4351338"/>
              </a:xfrm>
              <a:blipFill>
                <a:blip r:embed="rId3"/>
                <a:stretch>
                  <a:fillRect l="-5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2448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646918"/>
              </p:ext>
            </p:extLst>
          </p:nvPr>
        </p:nvGraphicFramePr>
        <p:xfrm>
          <a:off x="5039832" y="2667165"/>
          <a:ext cx="6163223" cy="38257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0512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020045939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4259332323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996188533"/>
                    </a:ext>
                  </a:extLst>
                </a:gridCol>
                <a:gridCol w="352391">
                  <a:extLst>
                    <a:ext uri="{9D8B030D-6E8A-4147-A177-3AD203B41FA5}">
                      <a16:colId xmlns:a16="http://schemas.microsoft.com/office/drawing/2014/main" val="233204356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560863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Sanctioning countries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245069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24506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2401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u="none" strike="noStrike" dirty="0">
                          <a:effectLst/>
                        </a:rPr>
                        <a:t>OIL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N+1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24506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Other 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24506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A28609A-EF84-F191-5ACE-0B626590BD34}"/>
                  </a:ext>
                </a:extLst>
              </p:cNvPr>
              <p:cNvSpPr txBox="1"/>
              <p:nvPr/>
            </p:nvSpPr>
            <p:spPr>
              <a:xfrm>
                <a:off x="988942" y="2655290"/>
                <a:ext cx="2288458" cy="16312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i="1" kern="0" dirty="0">
                    <a:solidFill>
                      <a:srgbClr val="FF0000"/>
                    </a:solidFill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Trade destruction</a:t>
                </a:r>
              </a:p>
              <a:p>
                <a:endParaRPr lang="en-GB" sz="2000" b="1" i="1" kern="0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000" b="1" i="1" kern="0" smtClean="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sSub>
                        <m:sSubPr>
                          <m:ctrlPr>
                            <a:rPr lang="en-GB" sz="20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b="1" i="1" kern="0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𝑻</m:t>
                          </m:r>
                        </m:e>
                        <m:sub>
                          <m:r>
                            <a:rPr lang="en-GB" sz="2000" b="1" i="1" kern="0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𝑹𝑼</m:t>
                          </m:r>
                          <m:r>
                            <a:rPr lang="en-GB" sz="2000" b="1" i="1" kern="0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→</m:t>
                          </m:r>
                          <m:r>
                            <a:rPr lang="en-GB" sz="2000" b="1" i="1" kern="0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𝑺𝑪</m:t>
                          </m:r>
                        </m:sub>
                      </m:sSub>
                    </m:oMath>
                  </m:oMathPara>
                </a14:m>
                <a:endParaRPr lang="en-GB" sz="2000" b="1" dirty="0">
                  <a:solidFill>
                    <a:schemeClr val="accent4"/>
                  </a:solidFill>
                  <a:latin typeface="Sitka Banner" pitchFamily="2" charset="0"/>
                </a:endParaRPr>
              </a:p>
              <a:p>
                <a:endParaRPr lang="en-GB" sz="2000" b="1" dirty="0">
                  <a:solidFill>
                    <a:schemeClr val="accent6"/>
                  </a:solidFill>
                  <a:latin typeface="Sitka Banner" pitchFamily="2" charset="0"/>
                </a:endParaRPr>
              </a:p>
              <a:p>
                <a:endParaRPr lang="en-GB" sz="2000" dirty="0">
                  <a:solidFill>
                    <a:schemeClr val="accent6"/>
                  </a:solidFill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A28609A-EF84-F191-5ACE-0B626590BD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942" y="2655290"/>
                <a:ext cx="2288458" cy="1631216"/>
              </a:xfrm>
              <a:prstGeom prst="rect">
                <a:avLst/>
              </a:prstGeom>
              <a:blipFill>
                <a:blip r:embed="rId3"/>
                <a:stretch>
                  <a:fillRect l="-2660" t="-2247" b="-59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120AFD-372F-7835-7A70-3FFB90062227}"/>
                  </a:ext>
                </a:extLst>
              </p:cNvPr>
              <p:cNvSpPr txBox="1"/>
              <p:nvPr/>
            </p:nvSpPr>
            <p:spPr>
              <a:xfrm>
                <a:off x="838199" y="1690688"/>
                <a:ext cx="11527465" cy="5126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sSup>
                      <m:sSup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𝑡𝑒</m:t>
                        </m:r>
                      </m:sup>
                    </m:sSup>
                    <m:r>
                      <a:rPr lang="en-GB" sz="14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GB" sz="1400" b="1" i="1" kern="0" smtClea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sup>
                            </m:sSup>
                          </m:e>
                        </m:d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̃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 </m:t>
                        </m:r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̃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GB" sz="1400" b="1" i="1" kern="0" smtClea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sup>
                            </m:sSup>
                          </m:e>
                        </m:d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  <m:d>
                      <m:d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4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400" i="1" kern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GB" sz="1400" b="1" i="1" kern="0" smtClea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400" b="1" i="1" kern="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𝒇</m:t>
                                </m:r>
                              </m:sup>
                            </m:s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)⨂</m:t>
                            </m:r>
                            <m:d>
                              <m:d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4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4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𝐵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  <m:sup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  <m:sub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d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+(</m:t>
                        </m:r>
                        <m:r>
                          <a:rPr lang="en-GB" sz="1400" b="1" i="1" kern="0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4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4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400" b="1" i="1" kern="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𝒇</m:t>
                            </m:r>
                          </m:sup>
                        </m:s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)⨂</m:t>
                        </m:r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700" dirty="0">
                    <a:solidFill>
                      <a:schemeClr val="bg1"/>
                    </a:solidFill>
                  </a:rPr>
                  <a:t>	 </a:t>
                </a:r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120AFD-372F-7835-7A70-3FFB90062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9" y="1690688"/>
                <a:ext cx="11527465" cy="512641"/>
              </a:xfrm>
              <a:prstGeom prst="rect">
                <a:avLst/>
              </a:prstGeom>
              <a:blipFill>
                <a:blip r:embed="rId4"/>
                <a:stretch>
                  <a:fillRect b="-3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60492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066734"/>
              </p:ext>
            </p:extLst>
          </p:nvPr>
        </p:nvGraphicFramePr>
        <p:xfrm>
          <a:off x="5039832" y="2667165"/>
          <a:ext cx="6163223" cy="38257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0512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020045939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4259332323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996188533"/>
                    </a:ext>
                  </a:extLst>
                </a:gridCol>
                <a:gridCol w="352391">
                  <a:extLst>
                    <a:ext uri="{9D8B030D-6E8A-4147-A177-3AD203B41FA5}">
                      <a16:colId xmlns:a16="http://schemas.microsoft.com/office/drawing/2014/main" val="233204356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380860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560863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Sanctioning countries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245069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24506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2401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u="none" strike="noStrike" dirty="0">
                          <a:effectLst/>
                        </a:rPr>
                        <a:t>OIL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N+1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24506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Other 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24506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24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A28609A-EF84-F191-5ACE-0B626590BD34}"/>
                  </a:ext>
                </a:extLst>
              </p:cNvPr>
              <p:cNvSpPr txBox="1"/>
              <p:nvPr/>
            </p:nvSpPr>
            <p:spPr>
              <a:xfrm>
                <a:off x="988942" y="2667165"/>
                <a:ext cx="2288458" cy="16312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i="1" kern="0" dirty="0">
                    <a:solidFill>
                      <a:schemeClr val="accent6"/>
                    </a:solidFill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Trade deflection</a:t>
                </a:r>
              </a:p>
              <a:p>
                <a:endParaRPr lang="en-GB" sz="2000" b="1" i="1" kern="0" dirty="0">
                  <a:solidFill>
                    <a:schemeClr val="accent6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000" b="1" i="1" kern="0" smtClean="0">
                          <a:solidFill>
                            <a:schemeClr val="accent6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△</m:t>
                      </m:r>
                      <m:sSub>
                        <m:sSubPr>
                          <m:ctrlPr>
                            <a:rPr lang="en-GB" sz="2000" b="1" i="1" ker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000" b="1" i="1" kern="0" smtClea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𝑻</m:t>
                          </m:r>
                        </m:e>
                        <m:sub>
                          <m:r>
                            <a:rPr lang="en-GB" sz="2000" b="1" i="1" kern="0" smtClea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𝑹𝑼</m:t>
                          </m:r>
                          <m:r>
                            <a:rPr lang="en-GB" sz="2000" b="1" i="1" kern="0" smtClea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→</m:t>
                          </m:r>
                          <m:r>
                            <a:rPr lang="en-GB" sz="2000" b="1" i="1" kern="0" smtClean="0">
                              <a:solidFill>
                                <a:schemeClr val="accent6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𝑵𝑺𝑪</m:t>
                          </m:r>
                        </m:sub>
                      </m:sSub>
                    </m:oMath>
                  </m:oMathPara>
                </a14:m>
                <a:endParaRPr lang="en-GB" sz="2000" b="1" dirty="0">
                  <a:solidFill>
                    <a:schemeClr val="accent6"/>
                  </a:solidFill>
                  <a:latin typeface="Sitka Banner" pitchFamily="2" charset="0"/>
                </a:endParaRPr>
              </a:p>
              <a:p>
                <a:endParaRPr lang="en-GB" sz="2000" b="1" dirty="0">
                  <a:solidFill>
                    <a:schemeClr val="accent6"/>
                  </a:solidFill>
                  <a:latin typeface="Sitka Banner" pitchFamily="2" charset="0"/>
                </a:endParaRPr>
              </a:p>
              <a:p>
                <a:endParaRPr lang="en-GB" sz="2000" dirty="0">
                  <a:solidFill>
                    <a:schemeClr val="accent6"/>
                  </a:solidFill>
                  <a:latin typeface="Sitka Banner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A28609A-EF84-F191-5ACE-0B626590BD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942" y="2667165"/>
                <a:ext cx="2288458" cy="1631216"/>
              </a:xfrm>
              <a:prstGeom prst="rect">
                <a:avLst/>
              </a:prstGeom>
              <a:blipFill>
                <a:blip r:embed="rId3"/>
                <a:stretch>
                  <a:fillRect l="-2660" t="-2247" b="-59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120AFD-372F-7835-7A70-3FFB90062227}"/>
                  </a:ext>
                </a:extLst>
              </p:cNvPr>
              <p:cNvSpPr txBox="1"/>
              <p:nvPr/>
            </p:nvSpPr>
            <p:spPr>
              <a:xfrm>
                <a:off x="838199" y="1690688"/>
                <a:ext cx="11527465" cy="5126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400" i="1" kern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△</m:t>
                    </m:r>
                    <m:sSup>
                      <m:sSup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𝑡𝑒</m:t>
                        </m:r>
                      </m:sup>
                    </m:sSup>
                    <m:r>
                      <a:rPr lang="en-GB" sz="1400" i="1" ker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GB" sz="1400" b="1" i="1" kern="0" smtClean="0">
                                <a:solidFill>
                                  <a:schemeClr val="accent6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sup>
                            </m:sSup>
                          </m:e>
                        </m:d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̃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 </m:t>
                        </m:r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̃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𝐿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GB" sz="1400" b="1" i="1" kern="0" smtClean="0">
                                <a:solidFill>
                                  <a:schemeClr val="accent6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sup>
                            </m:sSup>
                          </m:e>
                        </m:d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⨂</m:t>
                        </m:r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  <m:d>
                      <m:d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4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d>
                      <m:dPr>
                        <m:ctrlP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𝑑</m:t>
                                </m:r>
                              </m:e>
                            </m:acc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GB" sz="1400" i="1" kern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GB" sz="1400" b="1" i="1" kern="0" smtClean="0">
                                <a:solidFill>
                                  <a:schemeClr val="accent6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△</m:t>
                            </m:r>
                            <m:sSup>
                              <m:sSupPr>
                                <m:ctrlP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𝑻</m:t>
                                </m:r>
                              </m:e>
                              <m:sup>
                                <m:r>
                                  <a:rPr lang="en-GB" sz="1400" b="1" i="1" kern="0">
                                    <a:solidFill>
                                      <a:schemeClr val="accent6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𝒇</m:t>
                                </m:r>
                              </m:sup>
                            </m:s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)⨂</m:t>
                            </m:r>
                            <m:d>
                              <m:d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GB" sz="14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1400" i="1" ker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𝐵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  <m:sup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  <m:sub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d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+(</m:t>
                        </m:r>
                        <m:r>
                          <a:rPr lang="en-GB" sz="1400" b="1" i="1" kern="0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△</m:t>
                        </m:r>
                        <m:sSup>
                          <m:sSupPr>
                            <m:ctrlPr>
                              <a:rPr lang="en-GB" sz="1400" b="1" i="1" kern="0">
                                <a:solidFill>
                                  <a:schemeClr val="accent6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1400" b="1" i="1" kern="0">
                                <a:solidFill>
                                  <a:schemeClr val="accent6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en-GB" sz="1400" b="1" i="1" kern="0">
                                <a:solidFill>
                                  <a:schemeClr val="accent6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𝒇</m:t>
                            </m:r>
                          </m:sup>
                        </m:sSup>
                        <m:r>
                          <a:rPr lang="en-GB" sz="1400" i="1" ker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)⨂</m:t>
                        </m:r>
                        <m:d>
                          <m:d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sz="1400" i="1" ker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𝐵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GB" sz="1400" i="1" ker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∗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e>
                          <m:sub>
                            <m:r>
                              <a:rPr lang="en-GB" sz="1400" i="1" ker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700" dirty="0">
                    <a:solidFill>
                      <a:schemeClr val="bg1"/>
                    </a:solidFill>
                  </a:rPr>
                  <a:t>	 </a:t>
                </a:r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120AFD-372F-7835-7A70-3FFB90062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9" y="1690688"/>
                <a:ext cx="11527465" cy="512641"/>
              </a:xfrm>
              <a:prstGeom prst="rect">
                <a:avLst/>
              </a:prstGeom>
              <a:blipFill>
                <a:blip r:embed="rId4"/>
                <a:stretch>
                  <a:fillRect b="-3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28768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– our case study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018DCF-1740-D388-962B-A5F5A8FBE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915945"/>
              </p:ext>
            </p:extLst>
          </p:nvPr>
        </p:nvGraphicFramePr>
        <p:xfrm>
          <a:off x="3266767" y="1690688"/>
          <a:ext cx="8269553" cy="45399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9231">
                  <a:extLst>
                    <a:ext uri="{9D8B030D-6E8A-4147-A177-3AD203B41FA5}">
                      <a16:colId xmlns:a16="http://schemas.microsoft.com/office/drawing/2014/main" val="188084310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931044602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45553886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30979194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9959708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1541425384"/>
                    </a:ext>
                  </a:extLst>
                </a:gridCol>
                <a:gridCol w="544194">
                  <a:extLst>
                    <a:ext uri="{9D8B030D-6E8A-4147-A177-3AD203B41FA5}">
                      <a16:colId xmlns:a16="http://schemas.microsoft.com/office/drawing/2014/main" val="15283776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68697089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76388980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4006077424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925587058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3419995095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165339003"/>
                    </a:ext>
                  </a:extLst>
                </a:gridCol>
                <a:gridCol w="506344">
                  <a:extLst>
                    <a:ext uri="{9D8B030D-6E8A-4147-A177-3AD203B41FA5}">
                      <a16:colId xmlns:a16="http://schemas.microsoft.com/office/drawing/2014/main" val="2532318827"/>
                    </a:ext>
                  </a:extLst>
                </a:gridCol>
              </a:tblGrid>
              <a:tr h="625169">
                <a:tc rowSpan="2" gridSpan="2"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itka Banner" pitchFamily="2" charset="0"/>
                          <a:ea typeface="+mn-ea"/>
                          <a:cs typeface="+mn-cs"/>
                        </a:rPr>
                        <a:t>Non-sanctioning countries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Sitka Banner" pitchFamily="2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78546"/>
                  </a:ext>
                </a:extLst>
              </a:tr>
              <a:tr h="30114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  <a:latin typeface="Sitka Banner" pitchFamily="2" charset="0"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618597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RU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585096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07435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310437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N+1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844132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614873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720094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5275858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332234"/>
                  </a:ext>
                </a:extLst>
              </a:tr>
              <a:tr h="30114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Sitka Banner" pitchFamily="2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>
                          <a:effectLst/>
                        </a:rPr>
                        <a:t>1</a:t>
                      </a:r>
                      <a:endParaRPr lang="en-GB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964271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5784154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292320"/>
                  </a:ext>
                </a:extLst>
              </a:tr>
              <a:tr h="301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u="none" strike="noStrike" dirty="0">
                          <a:effectLst/>
                        </a:rPr>
                        <a:t>N+1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>
                          <a:effectLst/>
                        </a:rPr>
                        <a:t> </a:t>
                      </a:r>
                      <a:endParaRPr lang="en-GB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u="none" strike="noStrike" dirty="0">
                          <a:effectLst/>
                        </a:rPr>
                        <a:t> </a:t>
                      </a:r>
                      <a:endParaRPr lang="en-GB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4055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28609A-EF84-F191-5ACE-0B626590BD34}"/>
              </a:ext>
            </a:extLst>
          </p:cNvPr>
          <p:cNvSpPr txBox="1"/>
          <p:nvPr/>
        </p:nvSpPr>
        <p:spPr>
          <a:xfrm>
            <a:off x="908255" y="1690688"/>
            <a:ext cx="22884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Sitka Banner" pitchFamily="2" charset="0"/>
              </a:rPr>
              <a:t>SC bans oil imports from RU</a:t>
            </a:r>
          </a:p>
          <a:p>
            <a:endParaRPr lang="en-GB" sz="2000" b="1" dirty="0">
              <a:latin typeface="Sitka Banner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Sitka Banner" pitchFamily="2" charset="0"/>
              </a:rPr>
              <a:t>Trade destruction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r>
              <a:rPr lang="en-GB" sz="2000" b="1" dirty="0">
                <a:solidFill>
                  <a:schemeClr val="accent6"/>
                </a:solidFill>
                <a:latin typeface="Sitka Banner" pitchFamily="2" charset="0"/>
              </a:rPr>
              <a:t>Trade deflection</a:t>
            </a:r>
          </a:p>
          <a:p>
            <a:endParaRPr lang="en-GB" sz="2000" b="1" dirty="0">
              <a:solidFill>
                <a:schemeClr val="accent4"/>
              </a:solidFill>
              <a:latin typeface="Sitka Banner" pitchFamily="2" charset="0"/>
            </a:endParaRPr>
          </a:p>
          <a:p>
            <a:endParaRPr lang="en-GB" sz="2000" b="1" dirty="0">
              <a:latin typeface="Sitka Bann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8081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EF40D-0966-53B4-7E7F-6C1D6AF09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87057-67E4-86BD-5186-7EDBE3574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Empirical strategy – our case study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CECB118-691D-0F9C-583F-CF9FC2425A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782790"/>
              </p:ext>
            </p:extLst>
          </p:nvPr>
        </p:nvGraphicFramePr>
        <p:xfrm>
          <a:off x="838200" y="1772819"/>
          <a:ext cx="10515600" cy="39375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8388">
                  <a:extLst>
                    <a:ext uri="{9D8B030D-6E8A-4147-A177-3AD203B41FA5}">
                      <a16:colId xmlns:a16="http://schemas.microsoft.com/office/drawing/2014/main" val="1587022471"/>
                    </a:ext>
                  </a:extLst>
                </a:gridCol>
                <a:gridCol w="8797212">
                  <a:extLst>
                    <a:ext uri="{9D8B030D-6E8A-4147-A177-3AD203B41FA5}">
                      <a16:colId xmlns:a16="http://schemas.microsoft.com/office/drawing/2014/main" val="245846326"/>
                    </a:ext>
                  </a:extLst>
                </a:gridCol>
              </a:tblGrid>
              <a:tr h="6807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Group</a:t>
                      </a:r>
                      <a:endParaRPr lang="en-GB" sz="3200" kern="100" dirty="0">
                        <a:solidFill>
                          <a:sysClr val="windowText" lastClr="000000"/>
                        </a:solidFill>
                        <a:effectLst/>
                        <a:latin typeface="Sitka Banner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Countries</a:t>
                      </a:r>
                      <a:endParaRPr lang="en-GB" sz="3200" kern="100" dirty="0">
                        <a:solidFill>
                          <a:sysClr val="windowText" lastClr="000000"/>
                        </a:solidFill>
                        <a:effectLst/>
                        <a:latin typeface="Sitka Banner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2373720"/>
                  </a:ext>
                </a:extLst>
              </a:tr>
              <a:tr h="13125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3200" kern="100" dirty="0">
                        <a:solidFill>
                          <a:sysClr val="windowText" lastClr="000000"/>
                        </a:solidFill>
                        <a:effectLst/>
                        <a:latin typeface="Sitka Banner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European Union member states; Australia; Canada; Switzerland; United Kingdom; Japan; South Korea; Norway; United States; </a:t>
                      </a:r>
                      <a:r>
                        <a:rPr lang="en-GB" sz="1800" u="none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Singapore</a:t>
                      </a:r>
                      <a:endParaRPr lang="en-GB" sz="3200" u="none" kern="100" dirty="0">
                        <a:solidFill>
                          <a:sysClr val="windowText" lastClr="000000"/>
                        </a:solidFill>
                        <a:effectLst/>
                        <a:latin typeface="Sitka Banner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425911"/>
                  </a:ext>
                </a:extLst>
              </a:tr>
              <a:tr h="19442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3200" kern="100" dirty="0">
                        <a:solidFill>
                          <a:sysClr val="windowText" lastClr="000000"/>
                        </a:solidFill>
                        <a:effectLst/>
                        <a:latin typeface="Sitka Banner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Brazil; China; Indonesia; India; Mexico; Turkey; China–Taiwan; Bangladesh; Malaysia; Philippines; Thailand; Vietnam; Kazakhstan; Mongolia; Sri Lanka; Pakistan; Fiji; Laos; Brunei; Bhutan; Kyrgyzstan; Cambodia; Moldova; Nepal; China–Hong Kong, </a:t>
                      </a:r>
                      <a:r>
                        <a:rPr lang="en-GB" sz="1800" u="none" kern="0" dirty="0">
                          <a:solidFill>
                            <a:sysClr val="windowText" lastClr="000000"/>
                          </a:solidFill>
                          <a:effectLst/>
                          <a:latin typeface="Sitka Banner" pitchFamily="2" charset="0"/>
                        </a:rPr>
                        <a:t>Rest of the world</a:t>
                      </a:r>
                      <a:endParaRPr lang="en-GB" sz="3200" u="none" kern="100" dirty="0">
                        <a:solidFill>
                          <a:sysClr val="windowText" lastClr="000000"/>
                        </a:solidFill>
                        <a:effectLst/>
                        <a:latin typeface="Sitka Banner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0910591"/>
                  </a:ext>
                </a:extLst>
              </a:tr>
            </a:tbl>
          </a:graphicData>
        </a:graphic>
      </p:graphicFrame>
      <p:sp>
        <p:nvSpPr>
          <p:cNvPr id="10" name="Rectangle 4">
            <a:extLst>
              <a:ext uri="{FF2B5EF4-FFF2-40B4-BE49-F238E27FC236}">
                <a16:creationId xmlns:a16="http://schemas.microsoft.com/office/drawing/2014/main" id="{AB32D762-CE0A-7AF8-21F6-F7E8E9B8E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5639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8ACB988F-DC4C-1679-A4B7-C2C3FB844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5894944"/>
            <a:ext cx="10515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Sitka Banner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[</a:t>
            </a:r>
            <a:r>
              <a:rPr kumimoji="0" lang="en-GB" altLang="en-US" sz="1400" b="0" i="0" u="none" strike="noStrike" cap="none" normalizeH="0" baseline="30000" dirty="0" bmk="">
                <a:ln>
                  <a:noFill/>
                </a:ln>
                <a:solidFill>
                  <a:schemeClr val="tx1"/>
                </a:solidFill>
                <a:effectLst/>
                <a:latin typeface="Sitka Banner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1]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itka Banner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While predominantly composed of non-sanctioning economies, the “Rest of the World” aggregate also includes a small number of sanctioning countries not separately identified in the ADB dataset: North Macedonia, Albania, Kosovo, Bosnia and Herzegovina, Montenegro, Liechtenstein, Monaco, and Iceland.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itka Bann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5021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28D49D8-9CDF-923E-7DA6-BB533275A8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181417"/>
              </p:ext>
            </p:extLst>
          </p:nvPr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Exports 2021-2024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Total trade effects – exports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" name="Chart 3">
                <a:extLst>
                  <a:ext uri="{FF2B5EF4-FFF2-40B4-BE49-F238E27FC236}">
                    <a16:creationId xmlns:a16="http://schemas.microsoft.com/office/drawing/2014/main" id="{C1636C23-9A2C-8945-C668-B4556E39503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414683357"/>
                  </p:ext>
                </p:extLst>
              </p:nvPr>
            </p:nvGraphicFramePr>
            <p:xfrm>
              <a:off x="934720" y="3084944"/>
              <a:ext cx="10666730" cy="291580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4" name="Chart 3">
                <a:extLst>
                  <a:ext uri="{FF2B5EF4-FFF2-40B4-BE49-F238E27FC236}">
                    <a16:creationId xmlns:a16="http://schemas.microsoft.com/office/drawing/2014/main" id="{C1636C23-9A2C-8945-C668-B4556E3950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4720" y="3084944"/>
                <a:ext cx="10666730" cy="291580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258862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F7A9A-E975-AD45-8EB1-9FE021B40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B5876-9A9B-DF90-F19D-6B17C2329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CAF8949-C70A-977C-088C-0E89199372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214010"/>
              </p:ext>
            </p:extLst>
          </p:nvPr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Exports 2021-2024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Total trade effects – exports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" name="Chart 3">
                <a:extLst>
                  <a:ext uri="{FF2B5EF4-FFF2-40B4-BE49-F238E27FC236}">
                    <a16:creationId xmlns:a16="http://schemas.microsoft.com/office/drawing/2014/main" id="{3053F056-55DA-F57F-0FDE-ECF65E5428A1}"/>
                  </a:ext>
                </a:extLst>
              </p:cNvPr>
              <p:cNvGraphicFramePr/>
              <p:nvPr/>
            </p:nvGraphicFramePr>
            <p:xfrm>
              <a:off x="934720" y="3084944"/>
              <a:ext cx="10666730" cy="291580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4" name="Chart 3">
                <a:extLst>
                  <a:ext uri="{FF2B5EF4-FFF2-40B4-BE49-F238E27FC236}">
                    <a16:creationId xmlns:a16="http://schemas.microsoft.com/office/drawing/2014/main" id="{3053F056-55DA-F57F-0FDE-ECF65E5428A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4720" y="3084944"/>
                <a:ext cx="10666730" cy="2915805"/>
              </a:xfrm>
              <a:prstGeom prst="rect">
                <a:avLst/>
              </a:prstGeom>
            </p:spPr>
          </p:pic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91746C06-1FA2-8614-2B60-E439F7517C39}"/>
              </a:ext>
            </a:extLst>
          </p:cNvPr>
          <p:cNvSpPr/>
          <p:nvPr/>
        </p:nvSpPr>
        <p:spPr>
          <a:xfrm>
            <a:off x="1376219" y="2807855"/>
            <a:ext cx="4017818" cy="245182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GB" dirty="0">
                <a:ln>
                  <a:solidFill>
                    <a:schemeClr val="tx1"/>
                  </a:solidFill>
                </a:ln>
              </a:rPr>
              <a:t>Total Sanctioning: - 11.7%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44E304-E1C2-2062-E9D9-8AD1E5DE5202}"/>
              </a:ext>
            </a:extLst>
          </p:cNvPr>
          <p:cNvSpPr/>
          <p:nvPr/>
        </p:nvSpPr>
        <p:spPr>
          <a:xfrm>
            <a:off x="5394037" y="2807855"/>
            <a:ext cx="5384800" cy="245182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GB" dirty="0">
                <a:ln>
                  <a:solidFill>
                    <a:schemeClr val="tx1"/>
                  </a:solidFill>
                </a:ln>
              </a:rPr>
              <a:t>Total Non- sanctioning: - 4.45% </a:t>
            </a:r>
          </a:p>
        </p:txBody>
      </p:sp>
    </p:spTree>
    <p:extLst>
      <p:ext uri="{BB962C8B-B14F-4D97-AF65-F5344CB8AC3E}">
        <p14:creationId xmlns:p14="http://schemas.microsoft.com/office/powerpoint/2010/main" val="16683562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159EE-046C-028E-CAD7-EC6734A19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0C7B-5507-0F7D-F700-8A843026F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2D28081-C862-854D-1922-942E087C6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315761"/>
              </p:ext>
            </p:extLst>
          </p:nvPr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Total exports 2021-2024 – country overview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p:pic>
        <p:nvPicPr>
          <p:cNvPr id="3" name="Picture 2" descr="A map of the world">
            <a:extLst>
              <a:ext uri="{FF2B5EF4-FFF2-40B4-BE49-F238E27FC236}">
                <a16:creationId xmlns:a16="http://schemas.microsoft.com/office/drawing/2014/main" id="{5025621B-0C27-4CB2-6293-8FD90A16DD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553" y="2318453"/>
            <a:ext cx="6012270" cy="35996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83915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EF58D-9DD3-C7CE-66CE-C8F505600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3044E-4F61-D33E-3194-8853A7C7A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F38A191-EDBC-289E-468C-6937F0F166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233682"/>
              </p:ext>
            </p:extLst>
          </p:nvPr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Total exports 2021-2024 – Sanctioning countries’ detail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5D6F3C5D-14E0-4DAE-8FD6-7E1F8BD65D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5624598"/>
              </p:ext>
            </p:extLst>
          </p:nvPr>
        </p:nvGraphicFramePr>
        <p:xfrm>
          <a:off x="838199" y="2398734"/>
          <a:ext cx="7789818" cy="35200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EEF22F4A-88EA-4BE8-AC7D-D888AD23D9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3369584"/>
              </p:ext>
            </p:extLst>
          </p:nvPr>
        </p:nvGraphicFramePr>
        <p:xfrm>
          <a:off x="9014436" y="2462807"/>
          <a:ext cx="2594088" cy="34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5041224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45C36-31A9-1884-8FAE-1E114DA7C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61E68-DB61-67D9-63C3-791A5B633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96949A0-500D-FDAB-BDC3-24C457F7E6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011278"/>
              </p:ext>
            </p:extLst>
          </p:nvPr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Total exports 2021-2024: Non-sanctioning countries’ detail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4C0084D1-23AB-4455-A8AA-102232C331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8285444"/>
              </p:ext>
            </p:extLst>
          </p:nvPr>
        </p:nvGraphicFramePr>
        <p:xfrm>
          <a:off x="901337" y="2410097"/>
          <a:ext cx="10724606" cy="3595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119494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C1DC4-627D-2D2A-E511-F39B16E55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63BE5-9955-DB8B-269A-C120B88D5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D345AAF-5570-DF9F-AF19-C83946B9EC52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Total exports 2021-2024: Non-sanctioning countries’ detail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BC5AB0-4BD2-C518-4BCC-D41464C1F25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1897711"/>
              </p:ext>
            </p:extLst>
          </p:nvPr>
        </p:nvGraphicFramePr>
        <p:xfrm>
          <a:off x="761339" y="2302485"/>
          <a:ext cx="10987838" cy="3712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734083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BAAA2-7AF8-697B-C501-858C87EC1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40185-4143-66A5-698F-900404DBB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</a:t>
            </a:r>
            <a:endParaRPr lang="en-GB" sz="3200" dirty="0">
              <a:latin typeface="Sitka Banner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2FC95F5-5DAB-1649-E970-5C8C6770F71A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1690688"/>
          <a:ext cx="10910978" cy="485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0703">
                  <a:extLst>
                    <a:ext uri="{9D8B030D-6E8A-4147-A177-3AD203B41FA5}">
                      <a16:colId xmlns:a16="http://schemas.microsoft.com/office/drawing/2014/main" val="3323511784"/>
                    </a:ext>
                  </a:extLst>
                </a:gridCol>
                <a:gridCol w="5380275">
                  <a:extLst>
                    <a:ext uri="{9D8B030D-6E8A-4147-A177-3AD203B41FA5}">
                      <a16:colId xmlns:a16="http://schemas.microsoft.com/office/drawing/2014/main" val="2699885479"/>
                    </a:ext>
                  </a:extLst>
                </a:gridCol>
              </a:tblGrid>
              <a:tr h="5198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Trade effects in Russia – Total exports 2021-2024: Non-sanctioning countries’ detail</a:t>
                      </a:r>
                    </a:p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in % 2021 Russia GVA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758013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pPr lvl="0"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280695"/>
                  </a:ext>
                </a:extLst>
              </a:tr>
              <a:tr h="3412031"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5898338"/>
                  </a:ext>
                </a:extLst>
              </a:tr>
              <a:tr h="432000">
                <a:tc gridSpan="2"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Sitka Banner" pitchFamily="2" charset="0"/>
                        </a:rPr>
                        <a:t>Source: Asian Development Bank; Own calculations.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  <a:latin typeface="Sitka Banner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29664"/>
                  </a:ext>
                </a:extLst>
              </a:tr>
            </a:tbl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EAEAA2D7-A8C4-428B-8019-EB98EC3050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2318176"/>
              </p:ext>
            </p:extLst>
          </p:nvPr>
        </p:nvGraphicFramePr>
        <p:xfrm>
          <a:off x="838198" y="2385081"/>
          <a:ext cx="10853059" cy="3669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7927FCDF-CDE7-80F8-A753-AC26D39ACE99}"/>
              </a:ext>
            </a:extLst>
          </p:cNvPr>
          <p:cNvSpPr/>
          <p:nvPr/>
        </p:nvSpPr>
        <p:spPr>
          <a:xfrm>
            <a:off x="7245533" y="2847703"/>
            <a:ext cx="1722118" cy="3206931"/>
          </a:xfrm>
          <a:prstGeom prst="rect">
            <a:avLst/>
          </a:prstGeom>
          <a:solidFill>
            <a:srgbClr val="B4C7E7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kern="1200" dirty="0">
                <a:solidFill>
                  <a:schemeClr val="tx1"/>
                </a:solidFill>
                <a:latin typeface="Sitka Banner" pitchFamily="2" charset="0"/>
              </a:rPr>
              <a:t>Medium-low tech detail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13CD53-7306-F3DE-8ED8-AE455CD2D1AD}"/>
              </a:ext>
            </a:extLst>
          </p:cNvPr>
          <p:cNvSpPr/>
          <p:nvPr/>
        </p:nvSpPr>
        <p:spPr>
          <a:xfrm>
            <a:off x="9816736" y="2847703"/>
            <a:ext cx="1770017" cy="3206931"/>
          </a:xfrm>
          <a:prstGeom prst="rect">
            <a:avLst/>
          </a:prstGeom>
          <a:solidFill>
            <a:schemeClr val="accent2">
              <a:lumMod val="40000"/>
              <a:lumOff val="6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kern="1200" dirty="0">
                <a:solidFill>
                  <a:schemeClr val="tx1"/>
                </a:solidFill>
                <a:latin typeface="Sitka Banner" pitchFamily="2" charset="0"/>
              </a:rPr>
              <a:t>High-tech detail</a:t>
            </a:r>
          </a:p>
        </p:txBody>
      </p:sp>
    </p:spTree>
    <p:extLst>
      <p:ext uri="{BB962C8B-B14F-4D97-AF65-F5344CB8AC3E}">
        <p14:creationId xmlns:p14="http://schemas.microsoft.com/office/powerpoint/2010/main" val="19794872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5C5BD-BE1F-92FD-8123-8FBCF5E87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12A82-54B2-7445-6E38-6186D5040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1E519-C13A-8C30-765C-97859DC27799}"/>
              </a:ext>
            </a:extLst>
          </p:cNvPr>
          <p:cNvSpPr txBox="1"/>
          <p:nvPr/>
        </p:nvSpPr>
        <p:spPr>
          <a:xfrm>
            <a:off x="838200" y="1398300"/>
            <a:ext cx="874240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dirty="0">
                <a:solidFill>
                  <a:schemeClr val="tx1"/>
                </a:solidFill>
                <a:latin typeface="Sitka Banner" pitchFamily="2" charset="0"/>
              </a:rPr>
              <a:t>Export effects in Russia (2021-2024)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0" dirty="0">
                <a:solidFill>
                  <a:schemeClr val="tx1"/>
                </a:solidFill>
                <a:latin typeface="Sitka Banner" pitchFamily="2" charset="0"/>
              </a:rPr>
              <a:t>in % 2021 Russia GVA</a:t>
            </a:r>
            <a:endParaRPr lang="en-GB" sz="1400" b="0" dirty="0">
              <a:solidFill>
                <a:schemeClr val="tx1"/>
              </a:solidFill>
              <a:latin typeface="Sitka Banner" pitchFamily="2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FCA8273-200B-C1E1-E7A1-977E82A12B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732577"/>
              </p:ext>
            </p:extLst>
          </p:nvPr>
        </p:nvGraphicFramePr>
        <p:xfrm>
          <a:off x="955589" y="1983075"/>
          <a:ext cx="10486766" cy="4673103"/>
        </p:xfrm>
        <a:graphic>
          <a:graphicData uri="http://schemas.openxmlformats.org/drawingml/2006/table">
            <a:tbl>
              <a:tblPr firstRow="1" bandRow="1"/>
              <a:tblGrid>
                <a:gridCol w="1063642">
                  <a:extLst>
                    <a:ext uri="{9D8B030D-6E8A-4147-A177-3AD203B41FA5}">
                      <a16:colId xmlns:a16="http://schemas.microsoft.com/office/drawing/2014/main" val="1471239813"/>
                    </a:ext>
                  </a:extLst>
                </a:gridCol>
                <a:gridCol w="517474">
                  <a:extLst>
                    <a:ext uri="{9D8B030D-6E8A-4147-A177-3AD203B41FA5}">
                      <a16:colId xmlns:a16="http://schemas.microsoft.com/office/drawing/2014/main" val="4218800934"/>
                    </a:ext>
                  </a:extLst>
                </a:gridCol>
                <a:gridCol w="692113">
                  <a:extLst>
                    <a:ext uri="{9D8B030D-6E8A-4147-A177-3AD203B41FA5}">
                      <a16:colId xmlns:a16="http://schemas.microsoft.com/office/drawing/2014/main" val="508669321"/>
                    </a:ext>
                  </a:extLst>
                </a:gridCol>
                <a:gridCol w="698830">
                  <a:extLst>
                    <a:ext uri="{9D8B030D-6E8A-4147-A177-3AD203B41FA5}">
                      <a16:colId xmlns:a16="http://schemas.microsoft.com/office/drawing/2014/main" val="2884497694"/>
                    </a:ext>
                  </a:extLst>
                </a:gridCol>
                <a:gridCol w="467180">
                  <a:extLst>
                    <a:ext uri="{9D8B030D-6E8A-4147-A177-3AD203B41FA5}">
                      <a16:colId xmlns:a16="http://schemas.microsoft.com/office/drawing/2014/main" val="2874316468"/>
                    </a:ext>
                  </a:extLst>
                </a:gridCol>
                <a:gridCol w="620324">
                  <a:extLst>
                    <a:ext uri="{9D8B030D-6E8A-4147-A177-3AD203B41FA5}">
                      <a16:colId xmlns:a16="http://schemas.microsoft.com/office/drawing/2014/main" val="2527400193"/>
                    </a:ext>
                  </a:extLst>
                </a:gridCol>
                <a:gridCol w="1660102">
                  <a:extLst>
                    <a:ext uri="{9D8B030D-6E8A-4147-A177-3AD203B41FA5}">
                      <a16:colId xmlns:a16="http://schemas.microsoft.com/office/drawing/2014/main" val="2338842572"/>
                    </a:ext>
                  </a:extLst>
                </a:gridCol>
                <a:gridCol w="1173797">
                  <a:extLst>
                    <a:ext uri="{9D8B030D-6E8A-4147-A177-3AD203B41FA5}">
                      <a16:colId xmlns:a16="http://schemas.microsoft.com/office/drawing/2014/main" val="3560751493"/>
                    </a:ext>
                  </a:extLst>
                </a:gridCol>
                <a:gridCol w="831236">
                  <a:extLst>
                    <a:ext uri="{9D8B030D-6E8A-4147-A177-3AD203B41FA5}">
                      <a16:colId xmlns:a16="http://schemas.microsoft.com/office/drawing/2014/main" val="1970420283"/>
                    </a:ext>
                  </a:extLst>
                </a:gridCol>
                <a:gridCol w="1078418">
                  <a:extLst>
                    <a:ext uri="{9D8B030D-6E8A-4147-A177-3AD203B41FA5}">
                      <a16:colId xmlns:a16="http://schemas.microsoft.com/office/drawing/2014/main" val="85401972"/>
                    </a:ext>
                  </a:extLst>
                </a:gridCol>
                <a:gridCol w="527631">
                  <a:extLst>
                    <a:ext uri="{9D8B030D-6E8A-4147-A177-3AD203B41FA5}">
                      <a16:colId xmlns:a16="http://schemas.microsoft.com/office/drawing/2014/main" val="2899573542"/>
                    </a:ext>
                  </a:extLst>
                </a:gridCol>
                <a:gridCol w="735857">
                  <a:extLst>
                    <a:ext uri="{9D8B030D-6E8A-4147-A177-3AD203B41FA5}">
                      <a16:colId xmlns:a16="http://schemas.microsoft.com/office/drawing/2014/main" val="2014433715"/>
                    </a:ext>
                  </a:extLst>
                </a:gridCol>
                <a:gridCol w="420162">
                  <a:extLst>
                    <a:ext uri="{9D8B030D-6E8A-4147-A177-3AD203B41FA5}">
                      <a16:colId xmlns:a16="http://schemas.microsoft.com/office/drawing/2014/main" val="3023105062"/>
                    </a:ext>
                  </a:extLst>
                </a:gridCol>
              </a:tblGrid>
              <a:tr h="263570">
                <a:tc row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 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847" marR="75847" marT="37924" marB="37924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All sectors</a:t>
                      </a:r>
                      <a:b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(1)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847" marR="75847" marT="37924" marB="37924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Agriculture</a:t>
                      </a:r>
                      <a:b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(2)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847" marR="75847" marT="37924" marB="37924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Mining and utilities</a:t>
                      </a:r>
                      <a:b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(3)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847" marR="75847" marT="37924" marB="37924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Manufacturing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847" marR="75847" marT="37924" marB="37924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Services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847" marR="75847" marT="37924" marB="37924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776025"/>
                  </a:ext>
                </a:extLst>
              </a:tr>
              <a:tr h="7924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Low tech</a:t>
                      </a:r>
                      <a:b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(4)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Medium-low tech</a:t>
                      </a:r>
                      <a:b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(5)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of which, Coke, refined </a:t>
                      </a:r>
                      <a:r>
                        <a:rPr lang="en-US" sz="9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petro</a:t>
                      </a:r>
                      <a:b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(5.1)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of which, Basic and fabricated metals</a:t>
                      </a:r>
                      <a:b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(5.2)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Medium-high and high tech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(6)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of which, Chemicals</a:t>
                      </a:r>
                      <a:b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(6.1)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of which, Transport equip.</a:t>
                      </a:r>
                      <a:b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US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(6.2)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Transport and communication</a:t>
                      </a:r>
                      <a:b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(7)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Other services</a:t>
                      </a:r>
                      <a:b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</a:b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(8)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90841"/>
                  </a:ext>
                </a:extLst>
              </a:tr>
              <a:tr h="32238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Sanctioning countries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-11.70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-4.65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-0.84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-4.83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-2.96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-1.75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-0.64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385856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EU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-7.60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-3.66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-2.48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-1.61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-0.77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9103248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US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-1.93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-1.35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-0.93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504023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UK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-0.87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-0.63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304494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Korea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-0.57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7761319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Japan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-0.06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1240502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Other sanctioning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-0.09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-0.04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9039595"/>
                  </a:ext>
                </a:extLst>
              </a:tr>
              <a:tr h="3334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Non-sanctioning countries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4.45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-0.19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0.36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0.17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4.92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4.04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0.77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-0.36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-0.16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-0.18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5128611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India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3.12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2.61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0.08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0.36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0.35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974772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China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1.70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-0.94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0.25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1.39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0.96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0.43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0.88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0.13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0.54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0.17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5255844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Turkey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0.98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0.87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0.67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0.20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0.10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2751570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Brazil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0.28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0.43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0.46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8680660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Kazakhstan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-0.13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-0.04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0500200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Kirgizstan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6823992"/>
                  </a:ext>
                </a:extLst>
              </a:tr>
              <a:tr h="32238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Other Asian countries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-0.21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-0.06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-0.02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866492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Rest of the world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106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-1.22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-0.18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-1.15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0.01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1.93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1.49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0.30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-1.07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-0.45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-0.67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-0.34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-0.37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465536"/>
                  </a:ext>
                </a:extLst>
              </a:tr>
              <a:tr h="18849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Total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-7.25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-0.26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-4.29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-0.67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0.09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1.08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-0.99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-0.88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-0.75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-0.24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-0.54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Sitka Banner" pitchFamily="2" charset="0"/>
                        </a:rPr>
                        <a:t>-0.70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1" marR="7901" marT="7901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753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21621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543C6-2F18-20CB-FBEE-5092C1F7B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DE8F4-C6C2-1446-C932-4021CAB8C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exports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37C418-8886-BC8C-F697-17FE624EF86D}"/>
              </a:ext>
            </a:extLst>
          </p:cNvPr>
          <p:cNvSpPr txBox="1"/>
          <p:nvPr/>
        </p:nvSpPr>
        <p:spPr>
          <a:xfrm>
            <a:off x="838200" y="1398300"/>
            <a:ext cx="874240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dirty="0">
                <a:solidFill>
                  <a:schemeClr val="tx1"/>
                </a:solidFill>
                <a:latin typeface="Sitka Banner" pitchFamily="2" charset="0"/>
              </a:rPr>
              <a:t>Export effects in Russian sectors (2021-2024)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0" dirty="0">
                <a:solidFill>
                  <a:schemeClr val="tx1"/>
                </a:solidFill>
                <a:latin typeface="Sitka Banner" pitchFamily="2" charset="0"/>
              </a:rPr>
              <a:t>in % 2021 sectorial GVA</a:t>
            </a:r>
            <a:endParaRPr lang="en-GB" sz="1400" b="0" dirty="0">
              <a:solidFill>
                <a:schemeClr val="tx1"/>
              </a:solidFill>
              <a:latin typeface="Sitka Banner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4219E7-9867-6362-09C8-5A17616FB9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947" y="1983075"/>
            <a:ext cx="8996105" cy="470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253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A8C30-9A22-4441-E6D9-D7EADFED5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42651-4870-213E-0B17-715CFC3D4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Imports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510815-D71A-E7BE-356A-7E935DB4CA8A}"/>
              </a:ext>
            </a:extLst>
          </p:cNvPr>
          <p:cNvSpPr txBox="1"/>
          <p:nvPr/>
        </p:nvSpPr>
        <p:spPr>
          <a:xfrm>
            <a:off x="838200" y="1398300"/>
            <a:ext cx="874240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dirty="0">
                <a:solidFill>
                  <a:schemeClr val="tx1"/>
                </a:solidFill>
                <a:latin typeface="Sitka Banner" pitchFamily="2" charset="0"/>
              </a:rPr>
              <a:t>Import effects in Russian sectors (2021-2024)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0" dirty="0">
                <a:solidFill>
                  <a:schemeClr val="tx1"/>
                </a:solidFill>
                <a:latin typeface="Sitka Banner" pitchFamily="2" charset="0"/>
              </a:rPr>
              <a:t>in % 2021 sectorial GVA</a:t>
            </a:r>
            <a:endParaRPr lang="en-GB" sz="1400" b="0" dirty="0">
              <a:solidFill>
                <a:schemeClr val="tx1"/>
              </a:solidFill>
              <a:latin typeface="Sitka Banner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9186BC-BA20-EAB5-8F30-6B3212B36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2997" y="2054825"/>
            <a:ext cx="9210675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5995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29888-9916-767A-08BE-779E2FC653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566B-D40B-3FAD-4218-A9F962A8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097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Results – Imports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159474-DF33-FD4A-044C-49A2D9D8487E}"/>
              </a:ext>
            </a:extLst>
          </p:cNvPr>
          <p:cNvSpPr txBox="1"/>
          <p:nvPr/>
        </p:nvSpPr>
        <p:spPr>
          <a:xfrm>
            <a:off x="838200" y="1398300"/>
            <a:ext cx="874240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dirty="0">
                <a:solidFill>
                  <a:schemeClr val="tx1"/>
                </a:solidFill>
                <a:latin typeface="Sitka Banner" pitchFamily="2" charset="0"/>
              </a:rPr>
              <a:t>Import effects in Russian by type of import and import partner (2021-2024)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0" dirty="0">
                <a:solidFill>
                  <a:schemeClr val="tx1"/>
                </a:solidFill>
                <a:latin typeface="Sitka Banner" pitchFamily="2" charset="0"/>
              </a:rPr>
              <a:t>in % of the sanctioning/non-sanctioning effect</a:t>
            </a:r>
            <a:endParaRPr lang="en-GB" sz="1400" b="0" dirty="0">
              <a:solidFill>
                <a:schemeClr val="tx1"/>
              </a:solidFill>
              <a:latin typeface="Sitka Banner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6FE298-13F6-3D91-F8FF-959048494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13" y="2131025"/>
            <a:ext cx="855345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177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E044D-8645-82B8-2CD6-93E9DF0C4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DEA2D-6B41-6950-FFA6-9D87D3E6C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Conclusions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EC956-F96A-3B74-68DE-A8D702FD1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0120" cy="435133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latin typeface="Sitka Banner" pitchFamily="2" charset="0"/>
              </a:rPr>
              <a:t>Post-2022 trade reconfiguration caused a large negative shock to Russian GVA.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Sitka Banner" pitchFamily="2" charset="0"/>
              </a:rPr>
              <a:t>Main driver: collapse of exports to sanctioning economies, especially the EU. Import effects were smaller, even at the sectorial level.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Sitka Banner" pitchFamily="2" charset="0"/>
              </a:rPr>
              <a:t>Trade deflection softened the shock, but did not offset it in most sectors. Alternative markets — mainly India, China, Turkey and Brazil — could not fully replace the income content of pre-war trade.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Sitka Banner" pitchFamily="2" charset="0"/>
              </a:rPr>
              <a:t>Uneven losses: </a:t>
            </a:r>
          </a:p>
          <a:p>
            <a:pPr lvl="1">
              <a:lnSpc>
                <a:spcPct val="150000"/>
              </a:lnSpc>
            </a:pPr>
            <a:r>
              <a:rPr lang="en-US" sz="1400" dirty="0">
                <a:latin typeface="Sitka Banner" pitchFamily="2" charset="0"/>
              </a:rPr>
              <a:t>Mining and quarrying: largest and least compensated losses.</a:t>
            </a:r>
          </a:p>
          <a:p>
            <a:pPr lvl="1">
              <a:lnSpc>
                <a:spcPct val="150000"/>
              </a:lnSpc>
            </a:pPr>
            <a:r>
              <a:rPr lang="en-US" sz="1400" dirty="0">
                <a:latin typeface="Sitka Banner" pitchFamily="2" charset="0"/>
              </a:rPr>
              <a:t>Refined petroleum: stronger substitution through non-sanctioning markets.</a:t>
            </a:r>
          </a:p>
          <a:p>
            <a:pPr lvl="1">
              <a:lnSpc>
                <a:spcPct val="150000"/>
              </a:lnSpc>
            </a:pPr>
            <a:r>
              <a:rPr lang="en-US" sz="1400" dirty="0">
                <a:latin typeface="Sitka Banner" pitchFamily="2" charset="0"/>
              </a:rPr>
              <a:t>China became the broadest substitute partner, both for exports and imports, namely technology-intensive imports. 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Sitka Banner" pitchFamily="2" charset="0"/>
              </a:rPr>
              <a:t>Overall, sanctions eroded Russia’s external income base while increasing reliance on a narrower set of partners, namely China for both exports and imports.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50B830-2988-E558-FF7A-9938468824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4" t="-1" r="39917" b="-1"/>
          <a:stretch/>
        </p:blipFill>
        <p:spPr>
          <a:xfrm>
            <a:off x="8656320" y="0"/>
            <a:ext cx="353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70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Limitations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015F2-2B33-AB2A-73A6-E7162EFB1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012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Sitka Banner" pitchFamily="2" charset="0"/>
              </a:rPr>
              <a:t>Limited application to sanctions due to sectorial and temporal mismatch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Sitka Banner" pitchFamily="2" charset="0"/>
              </a:rPr>
              <a:t>Statistical limitation, manipulation and shadow trade;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F579D0-61AF-1235-37CD-5F2720CC09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4" t="-1" r="39917" b="-1"/>
          <a:stretch/>
        </p:blipFill>
        <p:spPr>
          <a:xfrm>
            <a:off x="8656320" y="0"/>
            <a:ext cx="353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5539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E1E7-9280-E53F-13E2-1B4F258DF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60715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Sitka Banner" pitchFamily="2" charset="0"/>
              </a:rPr>
              <a:t>Possible extensions</a:t>
            </a:r>
            <a:endParaRPr lang="en-GB" sz="3200" dirty="0">
              <a:latin typeface="Sitka Banner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015F2-2B33-AB2A-73A6-E7162EFB1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012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Sitka Banner" pitchFamily="2" charset="0"/>
              </a:rPr>
              <a:t>Zoom out geographical scope (reciprocal effects in the EU, for instance).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Sitka Banner" pitchFamily="2" charset="0"/>
              </a:rPr>
              <a:t>Analyze final demand effect – Public consumption growth amid transition to war economy.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F579D0-61AF-1235-37CD-5F2720CC09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4" t="-1" r="39917" b="-1"/>
          <a:stretch/>
        </p:blipFill>
        <p:spPr>
          <a:xfrm>
            <a:off x="8656320" y="0"/>
            <a:ext cx="353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3124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038F7-45D7-0FBF-B0D1-C4B7BD91F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9297A574-867C-28AD-7F6A-CD2E3FCFBC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/>
          <a:stretch/>
        </p:blipFill>
        <p:spPr>
          <a:xfrm>
            <a:off x="23" y="-31"/>
            <a:ext cx="12191977" cy="68580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C2E089-E864-EDFA-E38D-848E02BA4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643467"/>
            <a:ext cx="3275390" cy="4109508"/>
          </a:xfrm>
        </p:spPr>
        <p:txBody>
          <a:bodyPr anchor="t">
            <a:noAutofit/>
          </a:bodyPr>
          <a:lstStyle/>
          <a:p>
            <a:pPr algn="l"/>
            <a:r>
              <a:rPr lang="en-US" sz="3400" dirty="0">
                <a:solidFill>
                  <a:srgbClr val="FFFFFF"/>
                </a:solidFill>
                <a:latin typeface="Sitka Banner" pitchFamily="2" charset="0"/>
              </a:rPr>
              <a:t>Income effects of trade destruction and deflection in post-2022 Russia </a:t>
            </a:r>
            <a:br>
              <a:rPr lang="en-US" sz="3400" dirty="0">
                <a:solidFill>
                  <a:srgbClr val="FFFFFF"/>
                </a:solidFill>
                <a:latin typeface="Sitka Banner" pitchFamily="2" charset="0"/>
              </a:rPr>
            </a:br>
            <a:br>
              <a:rPr lang="en-US" sz="3400" dirty="0">
                <a:solidFill>
                  <a:srgbClr val="FFFFFF"/>
                </a:solidFill>
                <a:latin typeface="Sitka Banner" pitchFamily="2" charset="0"/>
              </a:rPr>
            </a:br>
            <a:r>
              <a:rPr lang="en-US" sz="3400" dirty="0">
                <a:solidFill>
                  <a:srgbClr val="FFFFFF"/>
                </a:solidFill>
                <a:latin typeface="Sitka Banner" pitchFamily="2" charset="0"/>
              </a:rPr>
              <a:t>A Structural Decomposition Analysis</a:t>
            </a:r>
            <a:endParaRPr lang="en-GB" sz="3400" dirty="0">
              <a:solidFill>
                <a:srgbClr val="FFFFFF"/>
              </a:solidFill>
              <a:latin typeface="Sitka Banner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37C3B5-24D6-C754-3793-12F8A123A0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551037"/>
            <a:ext cx="5449479" cy="1578054"/>
          </a:xfrm>
        </p:spPr>
        <p:txBody>
          <a:bodyPr anchor="b">
            <a:normAutofit/>
          </a:bodyPr>
          <a:lstStyle/>
          <a:p>
            <a:pPr algn="l"/>
            <a:r>
              <a:rPr lang="pt-BR" sz="2000" dirty="0">
                <a:solidFill>
                  <a:srgbClr val="FFFFFF"/>
                </a:solidFill>
                <a:latin typeface="Sitka Banner" pitchFamily="2" charset="0"/>
              </a:rPr>
              <a:t>Diogo N. Sousa</a:t>
            </a:r>
          </a:p>
          <a:p>
            <a:pPr algn="l">
              <a:spcBef>
                <a:spcPts val="0"/>
              </a:spcBef>
            </a:pPr>
            <a:r>
              <a:rPr lang="pt-BR" sz="1400" dirty="0">
                <a:solidFill>
                  <a:srgbClr val="FFFFFF"/>
                </a:solidFill>
                <a:latin typeface="Sitka Banner" pitchFamily="2" charset="0"/>
              </a:rPr>
              <a:t>PhD Candidate at University of Coimbra</a:t>
            </a:r>
          </a:p>
          <a:p>
            <a:pPr algn="l"/>
            <a:r>
              <a:rPr lang="pt-BR" sz="2000" dirty="0">
                <a:solidFill>
                  <a:srgbClr val="FFFFFF"/>
                </a:solidFill>
                <a:latin typeface="Sitka Banner" pitchFamily="2" charset="0"/>
              </a:rPr>
              <a:t>João Pedro Ferreira </a:t>
            </a:r>
          </a:p>
          <a:p>
            <a:pPr algn="l">
              <a:spcBef>
                <a:spcPts val="0"/>
              </a:spcBef>
            </a:pPr>
            <a:r>
              <a:rPr lang="pt-BR" sz="1400" dirty="0">
                <a:solidFill>
                  <a:srgbClr val="FFFFFF"/>
                </a:solidFill>
                <a:latin typeface="Sitka Banner" pitchFamily="2" charset="0"/>
              </a:rPr>
              <a:t>University of Virginia</a:t>
            </a:r>
          </a:p>
        </p:txBody>
      </p:sp>
    </p:spTree>
    <p:extLst>
      <p:ext uri="{BB962C8B-B14F-4D97-AF65-F5344CB8AC3E}">
        <p14:creationId xmlns:p14="http://schemas.microsoft.com/office/powerpoint/2010/main" val="1223830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17846</TotalTime>
  <Words>4055</Words>
  <Application>Microsoft Office PowerPoint</Application>
  <PresentationFormat>Widescreen</PresentationFormat>
  <Paragraphs>1894</Paragraphs>
  <Slides>43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Aptos</vt:lpstr>
      <vt:lpstr>Arial</vt:lpstr>
      <vt:lpstr>Calibri</vt:lpstr>
      <vt:lpstr>Calibri Light</vt:lpstr>
      <vt:lpstr>Cambria Math</vt:lpstr>
      <vt:lpstr>Sitka Banner</vt:lpstr>
      <vt:lpstr>Times New Roman</vt:lpstr>
      <vt:lpstr>Office Theme</vt:lpstr>
      <vt:lpstr>Income effects of trade destruction and deflection in post-2022 Russia   A Structural Decomposition Analysis</vt:lpstr>
      <vt:lpstr>Motivation</vt:lpstr>
      <vt:lpstr>Motivation – ALL BUBLE AT THE SAME COLOR</vt:lpstr>
      <vt:lpstr>Literature gap</vt:lpstr>
      <vt:lpstr>Income effects of trade destruction and deflection in post-2022 Russia</vt:lpstr>
      <vt:lpstr>Empirical strategy</vt:lpstr>
      <vt:lpstr>Empirical strategy</vt:lpstr>
      <vt:lpstr>Empirical strategy</vt:lpstr>
      <vt:lpstr>Empirical strategy</vt:lpstr>
      <vt:lpstr>Empirical strategy</vt:lpstr>
      <vt:lpstr>Empirical strategy</vt:lpstr>
      <vt:lpstr>Empirical strategy – our case study</vt:lpstr>
      <vt:lpstr>Empirical strategy – Structural Decomposition</vt:lpstr>
      <vt:lpstr>Empirical strategy – Structural Decomposition</vt:lpstr>
      <vt:lpstr>Empirical strategy – Structural Decomposition</vt:lpstr>
      <vt:lpstr>Empirical strategy - Structural Decomposition</vt:lpstr>
      <vt:lpstr>Empirical strategy - Structural Decomposition</vt:lpstr>
      <vt:lpstr>Empirical strategy - Structural Decomposition</vt:lpstr>
      <vt:lpstr>Empirical strategy - Structural Decomposition</vt:lpstr>
      <vt:lpstr>Empirical strategy - Structural Decomposition</vt:lpstr>
      <vt:lpstr>Empirical strategy</vt:lpstr>
      <vt:lpstr>Empirical strategy</vt:lpstr>
      <vt:lpstr>Empirical strategy</vt:lpstr>
      <vt:lpstr>Empirical strategy</vt:lpstr>
      <vt:lpstr>Empirical strategy</vt:lpstr>
      <vt:lpstr>Empirical strategy</vt:lpstr>
      <vt:lpstr>Empirical strategy – our case study</vt:lpstr>
      <vt:lpstr>Empirical strategy – our case study</vt:lpstr>
      <vt:lpstr>Results – exports</vt:lpstr>
      <vt:lpstr>Results – exports</vt:lpstr>
      <vt:lpstr>Results – exports</vt:lpstr>
      <vt:lpstr>Results – exports</vt:lpstr>
      <vt:lpstr>Results – exports</vt:lpstr>
      <vt:lpstr>Results</vt:lpstr>
      <vt:lpstr>Results</vt:lpstr>
      <vt:lpstr>Results – exports</vt:lpstr>
      <vt:lpstr>Results – exports</vt:lpstr>
      <vt:lpstr>Results – Imports</vt:lpstr>
      <vt:lpstr>Results – Imports</vt:lpstr>
      <vt:lpstr>Conclusions</vt:lpstr>
      <vt:lpstr>Limitations</vt:lpstr>
      <vt:lpstr>Possible extensions</vt:lpstr>
      <vt:lpstr>Income effects of trade destruction and deflection in post-2022 Russia   A Structural Decomposition Analysis</vt:lpstr>
    </vt:vector>
  </TitlesOfParts>
  <Company>European Central Bank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Input-Output modelling approaches for trade sanctions</dc:title>
  <dc:creator>Silva e Sousa, Diogo</dc:creator>
  <cp:lastModifiedBy>Silva e Sousa, Diogo</cp:lastModifiedBy>
  <cp:revision>43</cp:revision>
  <dcterms:created xsi:type="dcterms:W3CDTF">2025-03-20T12:26:49Z</dcterms:created>
  <dcterms:modified xsi:type="dcterms:W3CDTF">2026-06-22T11:53:22Z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d9ed4cf-0835-41f5-8787-3905daafc7d0_Enabled">
    <vt:lpwstr>true</vt:lpwstr>
  </property>
  <property fmtid="{D5CDD505-2E9C-101B-9397-08002B2CF9AE}" pid="3" name="MSIP_Label_ad9ed4cf-0835-41f5-8787-3905daafc7d0_SetDate">
    <vt:lpwstr>2025-03-21T08:23:38Z</vt:lpwstr>
  </property>
  <property fmtid="{D5CDD505-2E9C-101B-9397-08002B2CF9AE}" pid="4" name="MSIP_Label_ad9ed4cf-0835-41f5-8787-3905daafc7d0_Method">
    <vt:lpwstr>Privileged</vt:lpwstr>
  </property>
  <property fmtid="{D5CDD505-2E9C-101B-9397-08002B2CF9AE}" pid="5" name="MSIP_Label_ad9ed4cf-0835-41f5-8787-3905daafc7d0_Name">
    <vt:lpwstr>NON-BUSINESS</vt:lpwstr>
  </property>
  <property fmtid="{D5CDD505-2E9C-101B-9397-08002B2CF9AE}" pid="6" name="MSIP_Label_ad9ed4cf-0835-41f5-8787-3905daafc7d0_SiteId">
    <vt:lpwstr>b84ee435-4816-49d2-8d92-e740dbda4064</vt:lpwstr>
  </property>
  <property fmtid="{D5CDD505-2E9C-101B-9397-08002B2CF9AE}" pid="7" name="MSIP_Label_ad9ed4cf-0835-41f5-8787-3905daafc7d0_ActionId">
    <vt:lpwstr>78e2d709-c548-49b5-87d8-4b6f7853bf83</vt:lpwstr>
  </property>
  <property fmtid="{D5CDD505-2E9C-101B-9397-08002B2CF9AE}" pid="8" name="MSIP_Label_ad9ed4cf-0835-41f5-8787-3905daafc7d0_ContentBits">
    <vt:lpwstr>0</vt:lpwstr>
  </property>
</Properties>
</file>