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76" r:id="rId11"/>
    <p:sldId id="265" r:id="rId12"/>
    <p:sldId id="266" r:id="rId13"/>
    <p:sldId id="267" r:id="rId14"/>
    <p:sldId id="268" r:id="rId15"/>
    <p:sldId id="269" r:id="rId16"/>
    <p:sldId id="270" r:id="rId17"/>
    <p:sldId id="274" r:id="rId18"/>
    <p:sldId id="271" r:id="rId19"/>
    <p:sldId id="275" r:id="rId20"/>
    <p:sldId id="273" r:id="rId21"/>
  </p:sldIdLst>
  <p:sldSz cx="12192000" cy="6858000"/>
  <p:notesSz cx="6858000" cy="12192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5597"/>
    <a:srgbClr val="6061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p:scale>
          <a:sx n="90" d="100"/>
          <a:sy n="90" d="100"/>
        </p:scale>
        <p:origin x="844" y="5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B5DA7"/>
        </a:solidFill>
        <a:effectLst/>
      </p:bgPr>
    </p:bg>
    <p:spTree>
      <p:nvGrpSpPr>
        <p:cNvPr id="1" name=""/>
        <p:cNvGrpSpPr/>
        <p:nvPr/>
      </p:nvGrpSpPr>
      <p:grpSpPr>
        <a:xfrm>
          <a:off x="0" y="0"/>
          <a:ext cx="0" cy="0"/>
          <a:chOff x="0" y="0"/>
          <a:chExt cx="0" cy="0"/>
        </a:xfrm>
      </p:grpSpPr>
      <p:sp>
        <p:nvSpPr>
          <p:cNvPr id="2" name="Text 0"/>
          <p:cNvSpPr/>
          <p:nvPr/>
        </p:nvSpPr>
        <p:spPr>
          <a:xfrm>
            <a:off x="1016000" y="1901092"/>
            <a:ext cx="10160000" cy="1524000"/>
          </a:xfrm>
          <a:prstGeom prst="rect">
            <a:avLst/>
          </a:prstGeom>
          <a:noFill/>
        </p:spPr>
        <p:txBody>
          <a:bodyPr wrap="square" lIns="0" tIns="0" rIns="0" bIns="0" rtlCol="0" anchor="ctr"/>
          <a:lstStyle/>
          <a:p>
            <a:pPr algn="ctr">
              <a:lnSpc>
                <a:spcPct val="140000"/>
              </a:lnSpc>
            </a:pPr>
            <a:r>
              <a:rPr lang="en-US" sz="4400" b="1" dirty="0">
                <a:solidFill>
                  <a:srgbClr val="FFFFFF"/>
                </a:solidFill>
                <a:latin typeface="Times New Roman" panose="02020603050405020304" pitchFamily="34" charset="0"/>
                <a:ea typeface="Times New Roman" panose="02020603050405020304" pitchFamily="34" charset="-122"/>
                <a:cs typeface="Times New Roman" panose="02020603050405020304" pitchFamily="34" charset="-120"/>
              </a:rPr>
              <a:t>Economic Effects and Transmission Mechanisms of China's Digital Economy Industries</a:t>
            </a:r>
            <a:endParaRPr lang="en-US" sz="4400" dirty="0"/>
          </a:p>
        </p:txBody>
      </p:sp>
      <p:sp>
        <p:nvSpPr>
          <p:cNvPr id="4" name="Shape 2"/>
          <p:cNvSpPr/>
          <p:nvPr/>
        </p:nvSpPr>
        <p:spPr>
          <a:xfrm>
            <a:off x="4826000" y="4064000"/>
            <a:ext cx="2540000" cy="25400"/>
          </a:xfrm>
          <a:prstGeom prst="rect">
            <a:avLst/>
          </a:prstGeom>
          <a:solidFill>
            <a:srgbClr val="FFFFFF">
              <a:alpha val="31373"/>
            </a:srgbClr>
          </a:solidFill>
        </p:spPr>
      </p:sp>
      <p:sp>
        <p:nvSpPr>
          <p:cNvPr id="5" name="Text 3"/>
          <p:cNvSpPr/>
          <p:nvPr/>
        </p:nvSpPr>
        <p:spPr>
          <a:xfrm>
            <a:off x="1016000" y="4318000"/>
            <a:ext cx="10160000" cy="1215292"/>
          </a:xfrm>
          <a:prstGeom prst="rect">
            <a:avLst/>
          </a:prstGeom>
          <a:noFill/>
        </p:spPr>
        <p:txBody>
          <a:bodyPr wrap="none" lIns="0" tIns="0" rIns="0" bIns="0" rtlCol="0" anchor="ctr"/>
          <a:lstStyle/>
          <a:p>
            <a:pPr algn="ctr">
              <a:lnSpc>
                <a:spcPct val="150000"/>
              </a:lnSpc>
            </a:pPr>
            <a:r>
              <a:rPr lang="zh-CN" altLang="en-US" sz="2000" dirty="0">
                <a:solidFill>
                  <a:srgbClr val="FFFFFF"/>
                </a:solidFill>
                <a:latin typeface="Times New Roman" panose="02020603050405020304" pitchFamily="34" charset="0"/>
                <a:ea typeface="Times New Roman" panose="02020603050405020304" pitchFamily="34" charset="-122"/>
                <a:cs typeface="Times New Roman" panose="02020603050405020304" pitchFamily="34" charset="-120"/>
              </a:rPr>
              <a:t>Presenter: Yufei Jia</a:t>
            </a:r>
            <a:endParaRPr lang="en-US" altLang="zh-CN" sz="2000" dirty="0">
              <a:solidFill>
                <a:srgbClr val="FFFFFF"/>
              </a:solidFill>
              <a:latin typeface="Times New Roman" panose="02020603050405020304" pitchFamily="34" charset="0"/>
              <a:ea typeface="Times New Roman" panose="02020603050405020304" pitchFamily="34" charset="-122"/>
              <a:cs typeface="Times New Roman" panose="02020603050405020304" pitchFamily="34" charset="-120"/>
            </a:endParaRPr>
          </a:p>
          <a:p>
            <a:pPr algn="ctr">
              <a:lnSpc>
                <a:spcPct val="150000"/>
              </a:lnSpc>
            </a:pPr>
            <a:r>
              <a:rPr lang="zh-CN" altLang="en-US" sz="2000" dirty="0">
                <a:solidFill>
                  <a:srgbClr val="FFFFFF"/>
                </a:solidFill>
                <a:latin typeface="Times New Roman" panose="02020603050405020304" pitchFamily="34" charset="0"/>
                <a:cs typeface="Times New Roman" panose="02020603050405020304" pitchFamily="34" charset="-120"/>
              </a:rPr>
              <a:t>Date:</a:t>
            </a:r>
            <a:r>
              <a:rPr lang="en-US" altLang="zh-CN" sz="2000" dirty="0">
                <a:solidFill>
                  <a:srgbClr val="FFFFFF"/>
                </a:solidFill>
                <a:latin typeface="Times New Roman" panose="02020603050405020304" pitchFamily="34" charset="0"/>
                <a:cs typeface="Times New Roman" panose="02020603050405020304" pitchFamily="34" charset="-120"/>
              </a:rPr>
              <a:t>June</a:t>
            </a:r>
            <a:r>
              <a:rPr lang="zh-CN" altLang="en-US" sz="2000" dirty="0">
                <a:solidFill>
                  <a:srgbClr val="FFFFFF"/>
                </a:solidFill>
                <a:latin typeface="Times New Roman" panose="02020603050405020304" pitchFamily="34" charset="0"/>
                <a:cs typeface="Times New Roman" panose="02020603050405020304" pitchFamily="34" charset="-120"/>
              </a:rPr>
              <a:t>26,</a:t>
            </a:r>
            <a:r>
              <a:rPr lang="en-US" altLang="zh-CN" sz="2000" dirty="0">
                <a:solidFill>
                  <a:srgbClr val="FFFFFF"/>
                </a:solidFill>
                <a:latin typeface="Times New Roman" panose="02020603050405020304" pitchFamily="34" charset="0"/>
                <a:cs typeface="Times New Roman" panose="02020603050405020304" pitchFamily="34" charset="-120"/>
              </a:rPr>
              <a:t>2026</a:t>
            </a:r>
            <a:endParaRPr lang="en-US" sz="2000" dirty="0"/>
          </a:p>
        </p:txBody>
      </p:sp>
      <p:sp>
        <p:nvSpPr>
          <p:cNvPr id="6" name="Text 1"/>
          <p:cNvSpPr/>
          <p:nvPr/>
        </p:nvSpPr>
        <p:spPr>
          <a:xfrm>
            <a:off x="1227016" y="6101862"/>
            <a:ext cx="10160000" cy="457200"/>
          </a:xfrm>
          <a:prstGeom prst="rect">
            <a:avLst/>
          </a:prstGeom>
          <a:noFill/>
        </p:spPr>
        <p:txBody>
          <a:bodyPr wrap="none" lIns="0" tIns="0" rIns="0" bIns="0" rtlCol="0" anchor="ctr"/>
          <a:lstStyle/>
          <a:p>
            <a:pPr algn="ctr"/>
            <a:r>
              <a:rPr lang="zh-CN" altLang="zh-CN" b="1" dirty="0">
                <a:solidFill>
                  <a:schemeClr val="bg1"/>
                </a:solidFill>
              </a:rPr>
              <a:t>32</a:t>
            </a:r>
            <a:r>
              <a:rPr lang="zh-CN" altLang="zh-CN" b="1" baseline="30000" dirty="0">
                <a:solidFill>
                  <a:schemeClr val="bg1"/>
                </a:solidFill>
              </a:rPr>
              <a:t>nd</a:t>
            </a:r>
            <a:r>
              <a:rPr lang="zh-CN" altLang="zh-CN" b="1" dirty="0">
                <a:solidFill>
                  <a:schemeClr val="bg1"/>
                </a:solidFill>
              </a:rPr>
              <a:t> International Input-Output Association Conference</a:t>
            </a:r>
          </a:p>
        </p:txBody>
      </p:sp>
      <p:sp>
        <p:nvSpPr>
          <p:cNvPr id="3" name="Shape 0">
            <a:extLst>
              <a:ext uri="{FF2B5EF4-FFF2-40B4-BE49-F238E27FC236}">
                <a16:creationId xmlns:a16="http://schemas.microsoft.com/office/drawing/2014/main" id="{F61B6476-1B01-2B02-0C17-656C59F70A3D}"/>
              </a:ext>
            </a:extLst>
          </p:cNvPr>
          <p:cNvSpPr/>
          <p:nvPr/>
        </p:nvSpPr>
        <p:spPr>
          <a:xfrm>
            <a:off x="8572500" y="-952500"/>
            <a:ext cx="3810000" cy="3810000"/>
          </a:xfrm>
          <a:prstGeom prst="ellipse">
            <a:avLst/>
          </a:prstGeom>
          <a:solidFill>
            <a:srgbClr val="FFFFFF">
              <a:alpha val="3137"/>
            </a:srgbClr>
          </a:solidFill>
        </p:spPr>
      </p:sp>
      <p:sp>
        <p:nvSpPr>
          <p:cNvPr id="7" name="Shape 1">
            <a:extLst>
              <a:ext uri="{FF2B5EF4-FFF2-40B4-BE49-F238E27FC236}">
                <a16:creationId xmlns:a16="http://schemas.microsoft.com/office/drawing/2014/main" id="{5DA3C920-E819-5194-4015-54DFB67F56D3}"/>
              </a:ext>
            </a:extLst>
          </p:cNvPr>
          <p:cNvSpPr/>
          <p:nvPr/>
        </p:nvSpPr>
        <p:spPr>
          <a:xfrm>
            <a:off x="-1422400" y="4000500"/>
            <a:ext cx="3327400" cy="3327400"/>
          </a:xfrm>
          <a:prstGeom prst="ellipse">
            <a:avLst/>
          </a:prstGeom>
          <a:solidFill>
            <a:srgbClr val="FFFFFF">
              <a:alpha val="2353"/>
            </a:srgbClr>
          </a:solidFill>
        </p:spPr>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571500" y="254000"/>
            <a:ext cx="50800" cy="330200"/>
          </a:xfrm>
          <a:prstGeom prst="rect">
            <a:avLst/>
          </a:prstGeom>
          <a:solidFill>
            <a:srgbClr val="0B5DA7"/>
          </a:solidFill>
          <a:ln/>
        </p:spPr>
      </p:sp>
      <p:sp>
        <p:nvSpPr>
          <p:cNvPr id="3" name="Text 1"/>
          <p:cNvSpPr/>
          <p:nvPr/>
        </p:nvSpPr>
        <p:spPr>
          <a:xfrm>
            <a:off x="723900" y="203200"/>
            <a:ext cx="10922000" cy="431800"/>
          </a:xfrm>
          <a:prstGeom prst="rect">
            <a:avLst/>
          </a:prstGeom>
          <a:noFill/>
          <a:ln/>
        </p:spPr>
        <p:txBody>
          <a:bodyPr wrap="none" lIns="0" tIns="0" rIns="0" bIns="0" rtlCol="0" anchor="ctr"/>
          <a:lstStyle/>
          <a:p>
            <a:pPr algn="l">
              <a:lnSpc>
                <a:spcPct val="140000"/>
              </a:lnSpc>
            </a:pPr>
            <a:r>
              <a:rPr lang="en-US" sz="2200" b="1" dirty="0">
                <a:solidFill>
                  <a:srgbClr val="0B5DA7"/>
                </a:solidFill>
                <a:latin typeface="Times New Roman" pitchFamily="34" charset="0"/>
                <a:ea typeface="Times New Roman" pitchFamily="34" charset="-122"/>
                <a:cs typeface="Times New Roman" pitchFamily="34" charset="-120"/>
              </a:rPr>
              <a:t>Research Object: Four Categories of Core Digital Economy </a:t>
            </a:r>
            <a:r>
              <a:rPr lang="zh-CN" altLang="en-US" sz="2200" b="1" dirty="0">
                <a:solidFill>
                  <a:srgbClr val="0B5DA7"/>
                </a:solidFill>
                <a:latin typeface="Times New Roman" pitchFamily="34" charset="0"/>
                <a:ea typeface="Times New Roman" pitchFamily="34" charset="-122"/>
                <a:cs typeface="Times New Roman" pitchFamily="34" charset="-120"/>
              </a:rPr>
              <a:t>Industries </a:t>
            </a:r>
            <a:r>
              <a:rPr lang="en-US" sz="2200" b="1" dirty="0">
                <a:solidFill>
                  <a:srgbClr val="0B5DA7"/>
                </a:solidFill>
                <a:latin typeface="Times New Roman" pitchFamily="34" charset="0"/>
                <a:ea typeface="Times New Roman" pitchFamily="34" charset="-122"/>
                <a:cs typeface="Times New Roman" pitchFamily="34" charset="-120"/>
              </a:rPr>
              <a:t>Classification</a:t>
            </a:r>
            <a:endParaRPr lang="en-US" sz="2200" dirty="0"/>
          </a:p>
        </p:txBody>
      </p:sp>
      <p:sp>
        <p:nvSpPr>
          <p:cNvPr id="4" name="Text 2"/>
          <p:cNvSpPr/>
          <p:nvPr/>
        </p:nvSpPr>
        <p:spPr>
          <a:xfrm>
            <a:off x="723900" y="654050"/>
            <a:ext cx="7620000" cy="254000"/>
          </a:xfrm>
          <a:prstGeom prst="rect">
            <a:avLst/>
          </a:prstGeom>
          <a:noFill/>
          <a:ln/>
        </p:spPr>
        <p:txBody>
          <a:bodyPr wrap="none" lIns="0" tIns="0" rIns="0" bIns="0" rtlCol="0" anchor="ctr"/>
          <a:lstStyle/>
          <a:p>
            <a:pPr algn="l">
              <a:lnSpc>
                <a:spcPct val="120000"/>
              </a:lnSpc>
            </a:pPr>
            <a:r>
              <a:rPr lang="en-US" sz="1200" dirty="0">
                <a:solidFill>
                  <a:srgbClr val="666666"/>
                </a:solidFill>
                <a:latin typeface="Times New Roman" pitchFamily="34" charset="0"/>
                <a:ea typeface="Times New Roman" pitchFamily="34" charset="-122"/>
                <a:cs typeface="Times New Roman" pitchFamily="34" charset="-120"/>
              </a:rPr>
              <a:t>Classification basis: Statistical Classification of the Digital Economy and Its Core Industries (2021), National Bureau of Statistics</a:t>
            </a:r>
            <a:endParaRPr lang="en-US" sz="1200" dirty="0"/>
          </a:p>
        </p:txBody>
      </p:sp>
      <p:sp>
        <p:nvSpPr>
          <p:cNvPr id="5" name="Shape 3"/>
          <p:cNvSpPr/>
          <p:nvPr/>
        </p:nvSpPr>
        <p:spPr>
          <a:xfrm>
            <a:off x="571500" y="990600"/>
            <a:ext cx="2730500" cy="4832350"/>
          </a:xfrm>
          <a:prstGeom prst="roundRect">
            <a:avLst>
              <a:gd name="adj" fmla="val 6000"/>
            </a:avLst>
          </a:prstGeom>
          <a:solidFill>
            <a:srgbClr val="0B5DA7">
              <a:alpha val="5098"/>
            </a:srgbClr>
          </a:solidFill>
          <a:ln w="12700">
            <a:solidFill>
              <a:srgbClr val="0B5DA7"/>
            </a:solidFill>
            <a:prstDash val="solid"/>
          </a:ln>
        </p:spPr>
      </p:sp>
      <p:sp>
        <p:nvSpPr>
          <p:cNvPr id="6" name="Shape 4"/>
          <p:cNvSpPr/>
          <p:nvPr/>
        </p:nvSpPr>
        <p:spPr>
          <a:xfrm>
            <a:off x="762000" y="1143000"/>
            <a:ext cx="304800" cy="304800"/>
          </a:xfrm>
          <a:custGeom>
            <a:avLst/>
            <a:gdLst/>
            <a:ahLst/>
            <a:cxnLst/>
            <a:rect l="l" t="t" r="r" b="b"/>
            <a:pathLst>
              <a:path w="304800" h="304800">
                <a:moveTo>
                  <a:pt x="19050" y="19050"/>
                </a:moveTo>
                <a:cubicBezTo>
                  <a:pt x="8513" y="19050"/>
                  <a:pt x="0" y="27563"/>
                  <a:pt x="0" y="38100"/>
                </a:cubicBezTo>
                <a:lnTo>
                  <a:pt x="0" y="257175"/>
                </a:lnTo>
                <a:cubicBezTo>
                  <a:pt x="0" y="272951"/>
                  <a:pt x="12799" y="285750"/>
                  <a:pt x="28575" y="285750"/>
                </a:cubicBezTo>
                <a:lnTo>
                  <a:pt x="276225" y="285750"/>
                </a:lnTo>
                <a:cubicBezTo>
                  <a:pt x="292001" y="285750"/>
                  <a:pt x="304800" y="272951"/>
                  <a:pt x="304800" y="257175"/>
                </a:cubicBezTo>
                <a:lnTo>
                  <a:pt x="304800" y="90607"/>
                </a:lnTo>
                <a:cubicBezTo>
                  <a:pt x="304800" y="79772"/>
                  <a:pt x="293251" y="72926"/>
                  <a:pt x="283726" y="78045"/>
                </a:cubicBezTo>
                <a:lnTo>
                  <a:pt x="190500" y="128230"/>
                </a:lnTo>
                <a:lnTo>
                  <a:pt x="190500" y="90607"/>
                </a:lnTo>
                <a:cubicBezTo>
                  <a:pt x="190500" y="79772"/>
                  <a:pt x="178951" y="72926"/>
                  <a:pt x="169426" y="78045"/>
                </a:cubicBezTo>
                <a:lnTo>
                  <a:pt x="76200" y="128230"/>
                </a:lnTo>
                <a:lnTo>
                  <a:pt x="76200" y="38100"/>
                </a:lnTo>
                <a:cubicBezTo>
                  <a:pt x="76200" y="27563"/>
                  <a:pt x="67687" y="19050"/>
                  <a:pt x="57150" y="19050"/>
                </a:cubicBezTo>
                <a:lnTo>
                  <a:pt x="19050" y="19050"/>
                </a:lnTo>
                <a:close/>
              </a:path>
            </a:pathLst>
          </a:custGeom>
          <a:solidFill>
            <a:srgbClr val="0B5DA7"/>
          </a:solidFill>
          <a:ln/>
        </p:spPr>
      </p:sp>
      <p:sp>
        <p:nvSpPr>
          <p:cNvPr id="7" name="Text 5"/>
          <p:cNvSpPr/>
          <p:nvPr/>
        </p:nvSpPr>
        <p:spPr>
          <a:xfrm>
            <a:off x="762000" y="1524000"/>
            <a:ext cx="2413000" cy="279400"/>
          </a:xfrm>
          <a:prstGeom prst="rect">
            <a:avLst/>
          </a:prstGeom>
          <a:noFill/>
          <a:ln/>
        </p:spPr>
        <p:txBody>
          <a:bodyPr wrap="none" lIns="0" tIns="0" rIns="0" bIns="0" rtlCol="0" anchor="ctr"/>
          <a:lstStyle/>
          <a:p>
            <a:pPr algn="l">
              <a:lnSpc>
                <a:spcPct val="120000"/>
              </a:lnSpc>
            </a:pPr>
            <a:r>
              <a:rPr lang="en-US" sz="1500" b="1" dirty="0">
                <a:solidFill>
                  <a:srgbClr val="0B5DA7"/>
                </a:solidFill>
                <a:latin typeface="Times New Roman" pitchFamily="34" charset="0"/>
                <a:ea typeface="Times New Roman" pitchFamily="34" charset="-122"/>
                <a:cs typeface="Times New Roman" pitchFamily="34" charset="-120"/>
              </a:rPr>
              <a:t>Digital Product Manufacturing</a:t>
            </a:r>
            <a:endParaRPr lang="en-US" sz="1500" dirty="0"/>
          </a:p>
        </p:txBody>
      </p:sp>
      <p:sp>
        <p:nvSpPr>
          <p:cNvPr id="8" name="Text 6"/>
          <p:cNvSpPr/>
          <p:nvPr/>
        </p:nvSpPr>
        <p:spPr>
          <a:xfrm>
            <a:off x="762000" y="1828800"/>
            <a:ext cx="2413000" cy="203200"/>
          </a:xfrm>
          <a:prstGeom prst="rect">
            <a:avLst/>
          </a:prstGeom>
          <a:noFill/>
          <a:ln/>
        </p:spPr>
        <p:txBody>
          <a:bodyPr wrap="none" lIns="0" tIns="0" rIns="0" bIns="0" rtlCol="0" anchor="ctr"/>
          <a:lstStyle/>
          <a:p>
            <a:pPr algn="l">
              <a:lnSpc>
                <a:spcPct val="120000"/>
              </a:lnSpc>
            </a:pPr>
            <a:r>
              <a:rPr lang="en-US" sz="1000" dirty="0">
                <a:solidFill>
                  <a:srgbClr val="666666"/>
                </a:solidFill>
                <a:latin typeface="Times New Roman" pitchFamily="34" charset="0"/>
                <a:ea typeface="Times New Roman" pitchFamily="34" charset="-122"/>
                <a:cs typeface="Times New Roman" pitchFamily="34" charset="-120"/>
              </a:rPr>
              <a:t>Digital Product Manufacturing</a:t>
            </a:r>
            <a:endParaRPr lang="en-US" sz="1000" dirty="0"/>
          </a:p>
        </p:txBody>
      </p:sp>
      <p:sp>
        <p:nvSpPr>
          <p:cNvPr id="9" name="Text 7"/>
          <p:cNvSpPr/>
          <p:nvPr/>
        </p:nvSpPr>
        <p:spPr>
          <a:xfrm>
            <a:off x="762000" y="2108200"/>
            <a:ext cx="2413000" cy="2159000"/>
          </a:xfrm>
          <a:prstGeom prst="rect">
            <a:avLst/>
          </a:prstGeom>
          <a:noFill/>
          <a:ln/>
        </p:spPr>
        <p:txBody>
          <a:bodyPr wrap="square" lIns="0" tIns="0" rIns="0" bIns="0" rtlCol="0" anchor="t"/>
          <a:lstStyle/>
          <a:p>
            <a:pPr algn="just">
              <a:lnSpc>
                <a:spcPct val="160000"/>
              </a:lnSpc>
            </a:pPr>
            <a:r>
              <a:rPr lang="en-US" sz="1200" b="1" dirty="0">
                <a:solidFill>
                  <a:srgbClr val="333333"/>
                </a:solidFill>
                <a:latin typeface="Times New Roman" pitchFamily="34" charset="0"/>
                <a:ea typeface="Times New Roman" pitchFamily="34" charset="-122"/>
                <a:cs typeface="Times New Roman" pitchFamily="34" charset="-120"/>
              </a:rPr>
              <a:t>Core role: </a:t>
            </a:r>
            <a:r>
              <a:rPr lang="en-US" sz="1200" dirty="0">
                <a:solidFill>
                  <a:srgbClr val="333333"/>
                </a:solidFill>
                <a:latin typeface="Times New Roman" pitchFamily="34" charset="0"/>
                <a:ea typeface="Times New Roman" pitchFamily="34" charset="-122"/>
                <a:cs typeface="Times New Roman" pitchFamily="34" charset="-120"/>
              </a:rPr>
              <a:t>Manufacturing sectors that provide the material foundation for the digital economy</a:t>
            </a:r>
            <a:endParaRPr lang="en-US" sz="1200" dirty="0"/>
          </a:p>
          <a:p>
            <a:pPr algn="just">
              <a:lnSpc>
                <a:spcPct val="160000"/>
              </a:lnSpc>
              <a:spcBef>
                <a:spcPts val="600"/>
              </a:spcBef>
            </a:pPr>
            <a:r>
              <a:rPr lang="en-US" sz="1200" b="1" dirty="0">
                <a:solidFill>
                  <a:srgbClr val="333333"/>
                </a:solidFill>
                <a:latin typeface="Times New Roman" pitchFamily="34" charset="0"/>
                <a:ea typeface="Times New Roman" pitchFamily="34" charset="-122"/>
                <a:cs typeface="Times New Roman" pitchFamily="34" charset="-120"/>
              </a:rPr>
              <a:t>Representative industries:</a:t>
            </a:r>
            <a:endParaRPr lang="en-US" sz="1200" dirty="0"/>
          </a:p>
          <a:p>
            <a:pPr algn="just">
              <a:lnSpc>
                <a:spcPct val="160000"/>
              </a:lnSpc>
            </a:pPr>
            <a:r>
              <a:rPr lang="en-US" sz="1200" dirty="0">
                <a:solidFill>
                  <a:srgbClr val="333333"/>
                </a:solidFill>
                <a:latin typeface="Times New Roman" pitchFamily="34" charset="0"/>
                <a:ea typeface="Times New Roman" pitchFamily="34" charset="-122"/>
                <a:cs typeface="Times New Roman" pitchFamily="34" charset="-120"/>
              </a:rPr>
              <a:t>• Manufacturing of computers and components</a:t>
            </a:r>
            <a:endParaRPr lang="en-US" sz="1200" dirty="0"/>
          </a:p>
          <a:p>
            <a:pPr algn="just">
              <a:lnSpc>
                <a:spcPct val="160000"/>
              </a:lnSpc>
            </a:pPr>
            <a:r>
              <a:rPr lang="en-US" sz="1200" dirty="0">
                <a:solidFill>
                  <a:srgbClr val="333333"/>
                </a:solidFill>
                <a:latin typeface="Times New Roman" pitchFamily="34" charset="0"/>
                <a:ea typeface="Times New Roman" pitchFamily="34" charset="-122"/>
                <a:cs typeface="Times New Roman" pitchFamily="34" charset="-120"/>
              </a:rPr>
              <a:t>• Manufacturing of communication terminal equipment</a:t>
            </a:r>
            <a:endParaRPr lang="en-US" sz="1200" dirty="0"/>
          </a:p>
          <a:p>
            <a:pPr algn="just">
              <a:lnSpc>
                <a:spcPct val="160000"/>
              </a:lnSpc>
            </a:pPr>
            <a:r>
              <a:rPr lang="en-US" sz="1200" dirty="0">
                <a:solidFill>
                  <a:srgbClr val="333333"/>
                </a:solidFill>
                <a:latin typeface="Times New Roman" pitchFamily="34" charset="0"/>
                <a:ea typeface="Times New Roman" pitchFamily="34" charset="-122"/>
                <a:cs typeface="Times New Roman" pitchFamily="34" charset="-120"/>
              </a:rPr>
              <a:t>• Manufacturing of smart consumer devices</a:t>
            </a:r>
            <a:endParaRPr lang="en-US" sz="1200" dirty="0"/>
          </a:p>
          <a:p>
            <a:pPr algn="just">
              <a:lnSpc>
                <a:spcPct val="160000"/>
              </a:lnSpc>
            </a:pPr>
            <a:r>
              <a:rPr lang="en-US" sz="1200" dirty="0">
                <a:solidFill>
                  <a:srgbClr val="333333"/>
                </a:solidFill>
                <a:latin typeface="Times New Roman" pitchFamily="34" charset="0"/>
                <a:ea typeface="Times New Roman" pitchFamily="34" charset="-122"/>
                <a:cs typeface="Times New Roman" pitchFamily="34" charset="-120"/>
              </a:rPr>
              <a:t>• Electronic components and specialized materials</a:t>
            </a:r>
            <a:endParaRPr lang="en-US" sz="1200" dirty="0"/>
          </a:p>
        </p:txBody>
      </p:sp>
      <p:sp>
        <p:nvSpPr>
          <p:cNvPr id="10" name="Shape 8"/>
          <p:cNvSpPr/>
          <p:nvPr/>
        </p:nvSpPr>
        <p:spPr>
          <a:xfrm>
            <a:off x="3492500" y="990600"/>
            <a:ext cx="2603500" cy="4832350"/>
          </a:xfrm>
          <a:prstGeom prst="roundRect">
            <a:avLst>
              <a:gd name="adj" fmla="val 6000"/>
            </a:avLst>
          </a:prstGeom>
          <a:solidFill>
            <a:srgbClr val="E87722">
              <a:alpha val="5098"/>
            </a:srgbClr>
          </a:solidFill>
          <a:ln w="12700">
            <a:solidFill>
              <a:srgbClr val="E87722"/>
            </a:solidFill>
            <a:prstDash val="solid"/>
          </a:ln>
        </p:spPr>
      </p:sp>
      <p:sp>
        <p:nvSpPr>
          <p:cNvPr id="11" name="Shape 9"/>
          <p:cNvSpPr/>
          <p:nvPr/>
        </p:nvSpPr>
        <p:spPr>
          <a:xfrm>
            <a:off x="3683000" y="1143000"/>
            <a:ext cx="304800" cy="304800"/>
          </a:xfrm>
          <a:custGeom>
            <a:avLst/>
            <a:gdLst/>
            <a:ahLst/>
            <a:cxnLst/>
            <a:rect l="l" t="t" r="r" b="b"/>
            <a:pathLst>
              <a:path w="304800" h="304800">
                <a:moveTo>
                  <a:pt x="18276" y="43041"/>
                </a:moveTo>
                <a:cubicBezTo>
                  <a:pt x="22384" y="28813"/>
                  <a:pt x="35421" y="19050"/>
                  <a:pt x="50244" y="19050"/>
                </a:cubicBezTo>
                <a:lnTo>
                  <a:pt x="255032" y="19050"/>
                </a:lnTo>
                <a:cubicBezTo>
                  <a:pt x="269855" y="19050"/>
                  <a:pt x="282892" y="28813"/>
                  <a:pt x="287060" y="43041"/>
                </a:cubicBezTo>
                <a:lnTo>
                  <a:pt x="300990" y="90785"/>
                </a:lnTo>
                <a:cubicBezTo>
                  <a:pt x="308610" y="116800"/>
                  <a:pt x="289024" y="142875"/>
                  <a:pt x="261937" y="142875"/>
                </a:cubicBezTo>
                <a:cubicBezTo>
                  <a:pt x="246281" y="142875"/>
                  <a:pt x="232529" y="134005"/>
                  <a:pt x="225743" y="120789"/>
                </a:cubicBezTo>
                <a:cubicBezTo>
                  <a:pt x="218837" y="133826"/>
                  <a:pt x="205145" y="142875"/>
                  <a:pt x="189190" y="142875"/>
                </a:cubicBezTo>
                <a:cubicBezTo>
                  <a:pt x="173355" y="142875"/>
                  <a:pt x="159603" y="133945"/>
                  <a:pt x="152698" y="120848"/>
                </a:cubicBezTo>
                <a:cubicBezTo>
                  <a:pt x="145792" y="133945"/>
                  <a:pt x="132040" y="142875"/>
                  <a:pt x="116205" y="142875"/>
                </a:cubicBezTo>
                <a:cubicBezTo>
                  <a:pt x="100251" y="142875"/>
                  <a:pt x="86558" y="133886"/>
                  <a:pt x="79653" y="120789"/>
                </a:cubicBezTo>
                <a:cubicBezTo>
                  <a:pt x="72866" y="133945"/>
                  <a:pt x="59115" y="142875"/>
                  <a:pt x="43458" y="142875"/>
                </a:cubicBezTo>
                <a:cubicBezTo>
                  <a:pt x="16312" y="142875"/>
                  <a:pt x="-3215" y="116860"/>
                  <a:pt x="4405" y="90785"/>
                </a:cubicBezTo>
                <a:lnTo>
                  <a:pt x="18276" y="43041"/>
                </a:lnTo>
                <a:close/>
                <a:moveTo>
                  <a:pt x="57388" y="209550"/>
                </a:moveTo>
                <a:lnTo>
                  <a:pt x="247888" y="209550"/>
                </a:lnTo>
                <a:lnTo>
                  <a:pt x="247888" y="170021"/>
                </a:lnTo>
                <a:cubicBezTo>
                  <a:pt x="252413" y="170974"/>
                  <a:pt x="257115" y="171450"/>
                  <a:pt x="261878" y="171450"/>
                </a:cubicBezTo>
                <a:cubicBezTo>
                  <a:pt x="270391" y="171450"/>
                  <a:pt x="278547" y="169902"/>
                  <a:pt x="285988" y="167164"/>
                </a:cubicBezTo>
                <a:lnTo>
                  <a:pt x="285988" y="257175"/>
                </a:lnTo>
                <a:cubicBezTo>
                  <a:pt x="285988" y="272951"/>
                  <a:pt x="273189" y="285750"/>
                  <a:pt x="257413" y="285750"/>
                </a:cubicBezTo>
                <a:lnTo>
                  <a:pt x="47863" y="285750"/>
                </a:lnTo>
                <a:cubicBezTo>
                  <a:pt x="32087" y="285750"/>
                  <a:pt x="19288" y="272951"/>
                  <a:pt x="19288" y="257175"/>
                </a:cubicBezTo>
                <a:lnTo>
                  <a:pt x="19288" y="167164"/>
                </a:lnTo>
                <a:cubicBezTo>
                  <a:pt x="26730" y="169902"/>
                  <a:pt x="34826" y="171450"/>
                  <a:pt x="43398" y="171450"/>
                </a:cubicBezTo>
                <a:cubicBezTo>
                  <a:pt x="48220" y="171450"/>
                  <a:pt x="52864" y="170974"/>
                  <a:pt x="57388" y="170021"/>
                </a:cubicBezTo>
                <a:lnTo>
                  <a:pt x="57388" y="209550"/>
                </a:lnTo>
                <a:close/>
              </a:path>
            </a:pathLst>
          </a:custGeom>
          <a:solidFill>
            <a:srgbClr val="E87722"/>
          </a:solidFill>
          <a:ln/>
        </p:spPr>
      </p:sp>
      <p:sp>
        <p:nvSpPr>
          <p:cNvPr id="12" name="Text 10"/>
          <p:cNvSpPr/>
          <p:nvPr/>
        </p:nvSpPr>
        <p:spPr>
          <a:xfrm>
            <a:off x="3683000" y="1524000"/>
            <a:ext cx="2413000" cy="279400"/>
          </a:xfrm>
          <a:prstGeom prst="rect">
            <a:avLst/>
          </a:prstGeom>
          <a:noFill/>
          <a:ln/>
        </p:spPr>
        <p:txBody>
          <a:bodyPr wrap="none" lIns="0" tIns="0" rIns="0" bIns="0" rtlCol="0" anchor="ctr"/>
          <a:lstStyle/>
          <a:p>
            <a:pPr algn="l">
              <a:lnSpc>
                <a:spcPct val="120000"/>
              </a:lnSpc>
            </a:pPr>
            <a:r>
              <a:rPr lang="en-US" sz="1500" b="1" dirty="0">
                <a:solidFill>
                  <a:srgbClr val="E87722"/>
                </a:solidFill>
                <a:latin typeface="Times New Roman" pitchFamily="34" charset="0"/>
                <a:ea typeface="Times New Roman" pitchFamily="34" charset="-122"/>
                <a:cs typeface="Times New Roman" pitchFamily="34" charset="-120"/>
              </a:rPr>
              <a:t>Digital Product Services</a:t>
            </a:r>
            <a:endParaRPr lang="en-US" sz="1500" dirty="0"/>
          </a:p>
        </p:txBody>
      </p:sp>
      <p:sp>
        <p:nvSpPr>
          <p:cNvPr id="13" name="Text 11"/>
          <p:cNvSpPr/>
          <p:nvPr/>
        </p:nvSpPr>
        <p:spPr>
          <a:xfrm>
            <a:off x="3683000" y="1828800"/>
            <a:ext cx="2413000" cy="203200"/>
          </a:xfrm>
          <a:prstGeom prst="rect">
            <a:avLst/>
          </a:prstGeom>
          <a:noFill/>
          <a:ln/>
        </p:spPr>
        <p:txBody>
          <a:bodyPr wrap="none" lIns="0" tIns="0" rIns="0" bIns="0" rtlCol="0" anchor="ctr"/>
          <a:lstStyle/>
          <a:p>
            <a:pPr algn="l">
              <a:lnSpc>
                <a:spcPct val="120000"/>
              </a:lnSpc>
            </a:pPr>
            <a:r>
              <a:rPr lang="en-US" sz="1000" dirty="0">
                <a:solidFill>
                  <a:srgbClr val="666666"/>
                </a:solidFill>
                <a:latin typeface="Times New Roman" pitchFamily="34" charset="0"/>
                <a:ea typeface="Times New Roman" pitchFamily="34" charset="-122"/>
                <a:cs typeface="Times New Roman" pitchFamily="34" charset="-120"/>
              </a:rPr>
              <a:t>Digital Product Services</a:t>
            </a:r>
            <a:endParaRPr lang="en-US" sz="1000" dirty="0"/>
          </a:p>
        </p:txBody>
      </p:sp>
      <p:sp>
        <p:nvSpPr>
          <p:cNvPr id="14" name="Text 12"/>
          <p:cNvSpPr/>
          <p:nvPr/>
        </p:nvSpPr>
        <p:spPr>
          <a:xfrm>
            <a:off x="3683000" y="2108199"/>
            <a:ext cx="2249967" cy="2717801"/>
          </a:xfrm>
          <a:prstGeom prst="rect">
            <a:avLst/>
          </a:prstGeom>
          <a:noFill/>
          <a:ln/>
        </p:spPr>
        <p:txBody>
          <a:bodyPr wrap="square" lIns="0" tIns="0" rIns="0" bIns="0" rtlCol="0" anchor="t"/>
          <a:lstStyle/>
          <a:p>
            <a:pPr algn="just">
              <a:lnSpc>
                <a:spcPct val="160000"/>
              </a:lnSpc>
            </a:pPr>
            <a:r>
              <a:rPr lang="en-US" sz="1200" b="1" dirty="0">
                <a:solidFill>
                  <a:srgbClr val="333333"/>
                </a:solidFill>
                <a:latin typeface="Times New Roman" pitchFamily="34" charset="0"/>
                <a:ea typeface="Times New Roman" pitchFamily="34" charset="-122"/>
                <a:cs typeface="Times New Roman" pitchFamily="34" charset="-120"/>
              </a:rPr>
              <a:t>Core role: </a:t>
            </a:r>
            <a:r>
              <a:rPr lang="en-US" sz="1200" dirty="0">
                <a:solidFill>
                  <a:srgbClr val="333333"/>
                </a:solidFill>
                <a:latin typeface="Times New Roman" pitchFamily="34" charset="0"/>
                <a:ea typeface="Times New Roman" pitchFamily="34" charset="-122"/>
                <a:cs typeface="Times New Roman" pitchFamily="34" charset="-120"/>
              </a:rPr>
              <a:t>Distribution and service support for digital products</a:t>
            </a:r>
            <a:endParaRPr lang="en-US" sz="1200" dirty="0"/>
          </a:p>
          <a:p>
            <a:pPr algn="just">
              <a:lnSpc>
                <a:spcPct val="160000"/>
              </a:lnSpc>
              <a:spcBef>
                <a:spcPts val="600"/>
              </a:spcBef>
            </a:pPr>
            <a:r>
              <a:rPr lang="en-US" sz="1200" b="1" dirty="0">
                <a:solidFill>
                  <a:srgbClr val="333333"/>
                </a:solidFill>
                <a:latin typeface="Times New Roman" pitchFamily="34" charset="0"/>
                <a:ea typeface="Times New Roman" pitchFamily="34" charset="-122"/>
                <a:cs typeface="Times New Roman" pitchFamily="34" charset="-120"/>
              </a:rPr>
              <a:t>Representative industries:</a:t>
            </a:r>
            <a:endParaRPr lang="en-US" sz="1200" dirty="0"/>
          </a:p>
          <a:p>
            <a:pPr algn="just">
              <a:lnSpc>
                <a:spcPct val="160000"/>
              </a:lnSpc>
            </a:pPr>
            <a:r>
              <a:rPr lang="en-US" sz="1200" dirty="0">
                <a:solidFill>
                  <a:srgbClr val="333333"/>
                </a:solidFill>
                <a:latin typeface="Times New Roman" pitchFamily="34" charset="0"/>
                <a:ea typeface="Times New Roman" pitchFamily="34" charset="-122"/>
                <a:cs typeface="Times New Roman" pitchFamily="34" charset="-120"/>
              </a:rPr>
              <a:t>• Wholesale, retail, and leasing of digital products</a:t>
            </a:r>
            <a:endParaRPr lang="en-US" sz="1200" dirty="0"/>
          </a:p>
          <a:p>
            <a:pPr algn="just">
              <a:lnSpc>
                <a:spcPct val="160000"/>
              </a:lnSpc>
            </a:pPr>
            <a:r>
              <a:rPr lang="en-US" sz="1200" dirty="0">
                <a:solidFill>
                  <a:srgbClr val="333333"/>
                </a:solidFill>
                <a:latin typeface="Times New Roman" pitchFamily="34" charset="0"/>
                <a:ea typeface="Times New Roman" pitchFamily="34" charset="-122"/>
                <a:cs typeface="Times New Roman" pitchFamily="34" charset="-120"/>
              </a:rPr>
              <a:t>• Repair services for digital products</a:t>
            </a:r>
            <a:endParaRPr lang="en-US" sz="1200" dirty="0"/>
          </a:p>
          <a:p>
            <a:pPr algn="just">
              <a:lnSpc>
                <a:spcPct val="160000"/>
              </a:lnSpc>
            </a:pPr>
            <a:r>
              <a:rPr lang="en-US" sz="1200" dirty="0">
                <a:solidFill>
                  <a:srgbClr val="333333"/>
                </a:solidFill>
                <a:latin typeface="Times New Roman" pitchFamily="34" charset="0"/>
                <a:ea typeface="Times New Roman" pitchFamily="34" charset="-122"/>
                <a:cs typeface="Times New Roman" pitchFamily="34" charset="-120"/>
              </a:rPr>
              <a:t>• After-sales services related to digital products</a:t>
            </a:r>
            <a:endParaRPr lang="en-US" sz="1200" dirty="0"/>
          </a:p>
        </p:txBody>
      </p:sp>
      <p:sp>
        <p:nvSpPr>
          <p:cNvPr id="15" name="Shape 13"/>
          <p:cNvSpPr/>
          <p:nvPr/>
        </p:nvSpPr>
        <p:spPr>
          <a:xfrm>
            <a:off x="6271736" y="990600"/>
            <a:ext cx="2730500" cy="4832350"/>
          </a:xfrm>
          <a:prstGeom prst="roundRect">
            <a:avLst>
              <a:gd name="adj" fmla="val 6000"/>
            </a:avLst>
          </a:prstGeom>
          <a:solidFill>
            <a:srgbClr val="4A90C6">
              <a:alpha val="5098"/>
            </a:srgbClr>
          </a:solidFill>
          <a:ln w="12700">
            <a:solidFill>
              <a:srgbClr val="4A90C6"/>
            </a:solidFill>
            <a:prstDash val="solid"/>
          </a:ln>
        </p:spPr>
      </p:sp>
      <p:sp>
        <p:nvSpPr>
          <p:cNvPr id="16" name="Shape 14"/>
          <p:cNvSpPr/>
          <p:nvPr/>
        </p:nvSpPr>
        <p:spPr>
          <a:xfrm>
            <a:off x="6462236" y="1143000"/>
            <a:ext cx="304800" cy="304800"/>
          </a:xfrm>
          <a:custGeom>
            <a:avLst/>
            <a:gdLst/>
            <a:ahLst/>
            <a:cxnLst/>
            <a:rect l="l" t="t" r="r" b="b"/>
            <a:pathLst>
              <a:path w="304800" h="304800">
                <a:moveTo>
                  <a:pt x="30480" y="57150"/>
                </a:moveTo>
                <a:cubicBezTo>
                  <a:pt x="30480" y="36135"/>
                  <a:pt x="44148" y="19050"/>
                  <a:pt x="60960" y="19050"/>
                </a:cubicBezTo>
                <a:lnTo>
                  <a:pt x="243840" y="19050"/>
                </a:lnTo>
                <a:cubicBezTo>
                  <a:pt x="260652" y="19050"/>
                  <a:pt x="274320" y="36135"/>
                  <a:pt x="274320" y="57150"/>
                </a:cubicBezTo>
                <a:lnTo>
                  <a:pt x="274320" y="200025"/>
                </a:lnTo>
                <a:lnTo>
                  <a:pt x="243840" y="200025"/>
                </a:lnTo>
                <a:lnTo>
                  <a:pt x="243840" y="57150"/>
                </a:lnTo>
                <a:lnTo>
                  <a:pt x="60960" y="57150"/>
                </a:lnTo>
                <a:lnTo>
                  <a:pt x="60960" y="200025"/>
                </a:lnTo>
                <a:lnTo>
                  <a:pt x="30480" y="200025"/>
                </a:lnTo>
                <a:lnTo>
                  <a:pt x="30480" y="57150"/>
                </a:lnTo>
                <a:close/>
                <a:moveTo>
                  <a:pt x="0" y="240030"/>
                </a:moveTo>
                <a:cubicBezTo>
                  <a:pt x="0" y="233720"/>
                  <a:pt x="4096" y="228600"/>
                  <a:pt x="9144" y="228600"/>
                </a:cubicBezTo>
                <a:lnTo>
                  <a:pt x="295656" y="228600"/>
                </a:lnTo>
                <a:cubicBezTo>
                  <a:pt x="300704" y="228600"/>
                  <a:pt x="304800" y="233720"/>
                  <a:pt x="304800" y="240030"/>
                </a:cubicBezTo>
                <a:cubicBezTo>
                  <a:pt x="304800" y="265271"/>
                  <a:pt x="288417" y="285750"/>
                  <a:pt x="268224" y="285750"/>
                </a:cubicBezTo>
                <a:lnTo>
                  <a:pt x="36576" y="285750"/>
                </a:lnTo>
                <a:cubicBezTo>
                  <a:pt x="16383" y="285750"/>
                  <a:pt x="0" y="265271"/>
                  <a:pt x="0" y="240030"/>
                </a:cubicBezTo>
                <a:close/>
                <a:moveTo>
                  <a:pt x="133826" y="124420"/>
                </a:moveTo>
                <a:lnTo>
                  <a:pt x="119063" y="142875"/>
                </a:lnTo>
                <a:lnTo>
                  <a:pt x="133826" y="161330"/>
                </a:lnTo>
                <a:cubicBezTo>
                  <a:pt x="138303" y="166926"/>
                  <a:pt x="138303" y="175974"/>
                  <a:pt x="133826" y="181511"/>
                </a:cubicBezTo>
                <a:cubicBezTo>
                  <a:pt x="129350" y="187047"/>
                  <a:pt x="122110" y="187107"/>
                  <a:pt x="117681" y="181511"/>
                </a:cubicBezTo>
                <a:lnTo>
                  <a:pt x="94821" y="152936"/>
                </a:lnTo>
                <a:cubicBezTo>
                  <a:pt x="90345" y="147340"/>
                  <a:pt x="90345" y="138291"/>
                  <a:pt x="94821" y="132755"/>
                </a:cubicBezTo>
                <a:lnTo>
                  <a:pt x="117681" y="104180"/>
                </a:lnTo>
                <a:cubicBezTo>
                  <a:pt x="122158" y="98584"/>
                  <a:pt x="129397" y="98584"/>
                  <a:pt x="133826" y="104180"/>
                </a:cubicBezTo>
                <a:cubicBezTo>
                  <a:pt x="138255" y="109776"/>
                  <a:pt x="138303" y="118824"/>
                  <a:pt x="133826" y="124361"/>
                </a:cubicBezTo>
                <a:close/>
                <a:moveTo>
                  <a:pt x="187166" y="104180"/>
                </a:moveTo>
                <a:lnTo>
                  <a:pt x="210026" y="132755"/>
                </a:lnTo>
                <a:cubicBezTo>
                  <a:pt x="214503" y="138351"/>
                  <a:pt x="214503" y="147399"/>
                  <a:pt x="210026" y="152936"/>
                </a:cubicBezTo>
                <a:lnTo>
                  <a:pt x="187166" y="181511"/>
                </a:lnTo>
                <a:cubicBezTo>
                  <a:pt x="182690" y="187107"/>
                  <a:pt x="175451" y="187107"/>
                  <a:pt x="171021" y="181511"/>
                </a:cubicBezTo>
                <a:cubicBezTo>
                  <a:pt x="166592" y="175915"/>
                  <a:pt x="166545" y="166866"/>
                  <a:pt x="171021" y="161330"/>
                </a:cubicBezTo>
                <a:lnTo>
                  <a:pt x="185785" y="142875"/>
                </a:lnTo>
                <a:lnTo>
                  <a:pt x="171021" y="124420"/>
                </a:lnTo>
                <a:cubicBezTo>
                  <a:pt x="166545" y="118824"/>
                  <a:pt x="166545" y="109776"/>
                  <a:pt x="171021" y="104239"/>
                </a:cubicBezTo>
                <a:cubicBezTo>
                  <a:pt x="175498" y="98703"/>
                  <a:pt x="182737" y="98643"/>
                  <a:pt x="187166" y="104239"/>
                </a:cubicBezTo>
                <a:close/>
              </a:path>
            </a:pathLst>
          </a:custGeom>
          <a:solidFill>
            <a:srgbClr val="4A90C6"/>
          </a:solidFill>
          <a:ln/>
        </p:spPr>
      </p:sp>
      <p:sp>
        <p:nvSpPr>
          <p:cNvPr id="17" name="Text 15"/>
          <p:cNvSpPr/>
          <p:nvPr/>
        </p:nvSpPr>
        <p:spPr>
          <a:xfrm>
            <a:off x="6392386" y="1524000"/>
            <a:ext cx="2413000" cy="279400"/>
          </a:xfrm>
          <a:prstGeom prst="rect">
            <a:avLst/>
          </a:prstGeom>
          <a:noFill/>
          <a:ln/>
        </p:spPr>
        <p:txBody>
          <a:bodyPr wrap="none" lIns="0" tIns="0" rIns="0" bIns="0" rtlCol="0" anchor="ctr"/>
          <a:lstStyle/>
          <a:p>
            <a:pPr algn="l">
              <a:lnSpc>
                <a:spcPct val="120000"/>
              </a:lnSpc>
            </a:pPr>
            <a:r>
              <a:rPr lang="en-US" sz="1500" b="1" dirty="0">
                <a:solidFill>
                  <a:srgbClr val="4A90C6"/>
                </a:solidFill>
                <a:latin typeface="Times New Roman" pitchFamily="34" charset="0"/>
                <a:ea typeface="Times New Roman" pitchFamily="34" charset="-122"/>
                <a:cs typeface="Times New Roman" pitchFamily="34" charset="-120"/>
              </a:rPr>
              <a:t>Digital Technology Applications</a:t>
            </a:r>
            <a:endParaRPr lang="en-US" sz="1500" dirty="0"/>
          </a:p>
        </p:txBody>
      </p:sp>
      <p:sp>
        <p:nvSpPr>
          <p:cNvPr id="18" name="Text 16"/>
          <p:cNvSpPr/>
          <p:nvPr/>
        </p:nvSpPr>
        <p:spPr>
          <a:xfrm>
            <a:off x="6462236" y="1841500"/>
            <a:ext cx="2413000" cy="203200"/>
          </a:xfrm>
          <a:prstGeom prst="rect">
            <a:avLst/>
          </a:prstGeom>
          <a:noFill/>
          <a:ln/>
        </p:spPr>
        <p:txBody>
          <a:bodyPr wrap="none" lIns="0" tIns="0" rIns="0" bIns="0" rtlCol="0" anchor="ctr"/>
          <a:lstStyle/>
          <a:p>
            <a:pPr algn="l">
              <a:lnSpc>
                <a:spcPct val="120000"/>
              </a:lnSpc>
            </a:pPr>
            <a:r>
              <a:rPr lang="en-US" sz="1000" dirty="0">
                <a:solidFill>
                  <a:srgbClr val="666666"/>
                </a:solidFill>
                <a:latin typeface="Times New Roman" pitchFamily="34" charset="0"/>
                <a:ea typeface="Times New Roman" pitchFamily="34" charset="-122"/>
                <a:cs typeface="Times New Roman" pitchFamily="34" charset="-120"/>
              </a:rPr>
              <a:t>Digital Technology Applications</a:t>
            </a:r>
            <a:endParaRPr lang="en-US" sz="1000" dirty="0"/>
          </a:p>
        </p:txBody>
      </p:sp>
      <p:sp>
        <p:nvSpPr>
          <p:cNvPr id="19" name="Text 17"/>
          <p:cNvSpPr/>
          <p:nvPr/>
        </p:nvSpPr>
        <p:spPr>
          <a:xfrm>
            <a:off x="6462236" y="2108200"/>
            <a:ext cx="2413000" cy="3371850"/>
          </a:xfrm>
          <a:prstGeom prst="rect">
            <a:avLst/>
          </a:prstGeom>
          <a:noFill/>
          <a:ln/>
        </p:spPr>
        <p:txBody>
          <a:bodyPr wrap="square" lIns="0" tIns="0" rIns="0" bIns="0" rtlCol="0" anchor="t"/>
          <a:lstStyle/>
          <a:p>
            <a:pPr algn="just">
              <a:lnSpc>
                <a:spcPct val="160000"/>
              </a:lnSpc>
            </a:pPr>
            <a:r>
              <a:rPr lang="en-US" sz="1200" b="1" dirty="0">
                <a:solidFill>
                  <a:srgbClr val="333333"/>
                </a:solidFill>
                <a:latin typeface="Times New Roman" pitchFamily="34" charset="0"/>
                <a:ea typeface="Times New Roman" pitchFamily="34" charset="-122"/>
                <a:cs typeface="Times New Roman" pitchFamily="34" charset="-120"/>
              </a:rPr>
              <a:t>Core role: </a:t>
            </a:r>
            <a:r>
              <a:rPr lang="en-US" sz="1200" dirty="0">
                <a:solidFill>
                  <a:srgbClr val="333333"/>
                </a:solidFill>
                <a:latin typeface="Times New Roman" pitchFamily="34" charset="0"/>
                <a:ea typeface="Times New Roman" pitchFamily="34" charset="-122"/>
                <a:cs typeface="Times New Roman" pitchFamily="34" charset="-120"/>
              </a:rPr>
              <a:t>Application of digital technologies to empower industries</a:t>
            </a:r>
            <a:endParaRPr lang="en-US" sz="1200" dirty="0"/>
          </a:p>
          <a:p>
            <a:pPr algn="just">
              <a:lnSpc>
                <a:spcPct val="160000"/>
              </a:lnSpc>
              <a:spcBef>
                <a:spcPts val="600"/>
              </a:spcBef>
            </a:pPr>
            <a:r>
              <a:rPr lang="en-US" sz="1200" b="1" dirty="0">
                <a:solidFill>
                  <a:srgbClr val="333333"/>
                </a:solidFill>
                <a:latin typeface="Times New Roman" pitchFamily="34" charset="0"/>
                <a:ea typeface="Times New Roman" pitchFamily="34" charset="-122"/>
                <a:cs typeface="Times New Roman" pitchFamily="34" charset="-120"/>
              </a:rPr>
              <a:t>Representative industries:</a:t>
            </a:r>
            <a:endParaRPr lang="en-US" sz="1200" dirty="0"/>
          </a:p>
          <a:p>
            <a:pPr algn="just">
              <a:lnSpc>
                <a:spcPct val="160000"/>
              </a:lnSpc>
            </a:pPr>
            <a:r>
              <a:rPr lang="en-US" sz="1200" dirty="0">
                <a:solidFill>
                  <a:srgbClr val="333333"/>
                </a:solidFill>
                <a:latin typeface="Times New Roman" pitchFamily="34" charset="0"/>
                <a:ea typeface="Times New Roman" pitchFamily="34" charset="-122"/>
                <a:cs typeface="Times New Roman" pitchFamily="34" charset="-120"/>
              </a:rPr>
              <a:t>• Software development and information technology services</a:t>
            </a:r>
            <a:endParaRPr lang="en-US" sz="1200" dirty="0"/>
          </a:p>
          <a:p>
            <a:pPr algn="just">
              <a:lnSpc>
                <a:spcPct val="160000"/>
              </a:lnSpc>
            </a:pPr>
            <a:r>
              <a:rPr lang="en-US" sz="1200" dirty="0">
                <a:solidFill>
                  <a:srgbClr val="333333"/>
                </a:solidFill>
                <a:latin typeface="Times New Roman" pitchFamily="34" charset="0"/>
                <a:ea typeface="Times New Roman" pitchFamily="34" charset="-122"/>
                <a:cs typeface="Times New Roman" pitchFamily="34" charset="-120"/>
              </a:rPr>
              <a:t>• Internet-related services</a:t>
            </a:r>
            <a:endParaRPr lang="en-US" sz="1200" dirty="0"/>
          </a:p>
          <a:p>
            <a:pPr algn="just">
              <a:lnSpc>
                <a:spcPct val="160000"/>
              </a:lnSpc>
            </a:pPr>
            <a:r>
              <a:rPr lang="en-US" sz="1200" dirty="0">
                <a:solidFill>
                  <a:srgbClr val="333333"/>
                </a:solidFill>
                <a:latin typeface="Times New Roman" pitchFamily="34" charset="0"/>
                <a:ea typeface="Times New Roman" pitchFamily="34" charset="-122"/>
                <a:cs typeface="Times New Roman" pitchFamily="34" charset="-120"/>
              </a:rPr>
              <a:t>• Telecommunications, broadcasting, television, and satellite transmission</a:t>
            </a:r>
            <a:endParaRPr lang="en-US" sz="1200" dirty="0"/>
          </a:p>
          <a:p>
            <a:pPr algn="just">
              <a:lnSpc>
                <a:spcPct val="160000"/>
              </a:lnSpc>
            </a:pPr>
            <a:r>
              <a:rPr lang="en-US" sz="1200" dirty="0">
                <a:solidFill>
                  <a:srgbClr val="333333"/>
                </a:solidFill>
                <a:latin typeface="Times New Roman" pitchFamily="34" charset="0"/>
                <a:ea typeface="Times New Roman" pitchFamily="34" charset="-122"/>
                <a:cs typeface="Times New Roman" pitchFamily="34" charset="-120"/>
              </a:rPr>
              <a:t>• Emerging information technology services</a:t>
            </a:r>
            <a:endParaRPr lang="en-US" sz="1200" dirty="0"/>
          </a:p>
        </p:txBody>
      </p:sp>
      <p:sp>
        <p:nvSpPr>
          <p:cNvPr id="20" name="Shape 18"/>
          <p:cNvSpPr/>
          <p:nvPr/>
        </p:nvSpPr>
        <p:spPr>
          <a:xfrm>
            <a:off x="9192736" y="990600"/>
            <a:ext cx="2453164" cy="4832350"/>
          </a:xfrm>
          <a:prstGeom prst="roundRect">
            <a:avLst>
              <a:gd name="adj" fmla="val 6000"/>
            </a:avLst>
          </a:prstGeom>
          <a:solidFill>
            <a:srgbClr val="666666">
              <a:alpha val="5098"/>
            </a:srgbClr>
          </a:solidFill>
          <a:ln w="12700">
            <a:solidFill>
              <a:srgbClr val="666666"/>
            </a:solidFill>
            <a:prstDash val="solid"/>
          </a:ln>
        </p:spPr>
      </p:sp>
      <p:sp>
        <p:nvSpPr>
          <p:cNvPr id="21" name="Shape 19"/>
          <p:cNvSpPr/>
          <p:nvPr/>
        </p:nvSpPr>
        <p:spPr>
          <a:xfrm>
            <a:off x="9383236" y="1143000"/>
            <a:ext cx="304800" cy="304800"/>
          </a:xfrm>
          <a:custGeom>
            <a:avLst/>
            <a:gdLst/>
            <a:ahLst/>
            <a:cxnLst/>
            <a:rect l="l" t="t" r="r" b="b"/>
            <a:pathLst>
              <a:path w="304800" h="304800">
                <a:moveTo>
                  <a:pt x="304800" y="122515"/>
                </a:moveTo>
                <a:cubicBezTo>
                  <a:pt x="294731" y="128349"/>
                  <a:pt x="283165" y="133052"/>
                  <a:pt x="271122" y="136803"/>
                </a:cubicBezTo>
                <a:cubicBezTo>
                  <a:pt x="239146" y="146804"/>
                  <a:pt x="197168" y="152400"/>
                  <a:pt x="152400" y="152400"/>
                </a:cubicBezTo>
                <a:cubicBezTo>
                  <a:pt x="107632" y="152400"/>
                  <a:pt x="65586" y="146745"/>
                  <a:pt x="33678" y="136803"/>
                </a:cubicBezTo>
                <a:cubicBezTo>
                  <a:pt x="21703" y="133052"/>
                  <a:pt x="10069" y="128349"/>
                  <a:pt x="0" y="122515"/>
                </a:cubicBezTo>
                <a:lnTo>
                  <a:pt x="0" y="171450"/>
                </a:lnTo>
                <a:cubicBezTo>
                  <a:pt x="0" y="197763"/>
                  <a:pt x="68240" y="219075"/>
                  <a:pt x="152400" y="219075"/>
                </a:cubicBezTo>
                <a:cubicBezTo>
                  <a:pt x="236560" y="219075"/>
                  <a:pt x="304800" y="197763"/>
                  <a:pt x="304800" y="171450"/>
                </a:cubicBezTo>
                <a:lnTo>
                  <a:pt x="304800" y="122515"/>
                </a:lnTo>
                <a:close/>
                <a:moveTo>
                  <a:pt x="304800" y="76200"/>
                </a:moveTo>
                <a:lnTo>
                  <a:pt x="304800" y="47625"/>
                </a:lnTo>
                <a:cubicBezTo>
                  <a:pt x="304800" y="21312"/>
                  <a:pt x="236560" y="0"/>
                  <a:pt x="152400" y="0"/>
                </a:cubicBezTo>
                <a:cubicBezTo>
                  <a:pt x="68240" y="0"/>
                  <a:pt x="0" y="21312"/>
                  <a:pt x="0" y="47625"/>
                </a:cubicBezTo>
                <a:lnTo>
                  <a:pt x="0" y="76200"/>
                </a:lnTo>
                <a:cubicBezTo>
                  <a:pt x="0" y="102513"/>
                  <a:pt x="68240" y="123825"/>
                  <a:pt x="152400" y="123825"/>
                </a:cubicBezTo>
                <a:cubicBezTo>
                  <a:pt x="236560" y="123825"/>
                  <a:pt x="304800" y="102513"/>
                  <a:pt x="304800" y="76200"/>
                </a:cubicBezTo>
                <a:close/>
                <a:moveTo>
                  <a:pt x="271122" y="232053"/>
                </a:moveTo>
                <a:cubicBezTo>
                  <a:pt x="239214" y="241995"/>
                  <a:pt x="197236" y="247650"/>
                  <a:pt x="152400" y="247650"/>
                </a:cubicBezTo>
                <a:cubicBezTo>
                  <a:pt x="107564" y="247650"/>
                  <a:pt x="65586" y="241995"/>
                  <a:pt x="33678" y="232053"/>
                </a:cubicBezTo>
                <a:cubicBezTo>
                  <a:pt x="21703" y="228302"/>
                  <a:pt x="10069" y="223599"/>
                  <a:pt x="0" y="217765"/>
                </a:cubicBezTo>
                <a:lnTo>
                  <a:pt x="0" y="257175"/>
                </a:lnTo>
                <a:cubicBezTo>
                  <a:pt x="0" y="283488"/>
                  <a:pt x="68240" y="304800"/>
                  <a:pt x="152400" y="304800"/>
                </a:cubicBezTo>
                <a:cubicBezTo>
                  <a:pt x="236560" y="304800"/>
                  <a:pt x="304800" y="283488"/>
                  <a:pt x="304800" y="257175"/>
                </a:cubicBezTo>
                <a:lnTo>
                  <a:pt x="304800" y="217765"/>
                </a:lnTo>
                <a:cubicBezTo>
                  <a:pt x="294731" y="223599"/>
                  <a:pt x="283165" y="228302"/>
                  <a:pt x="271122" y="232053"/>
                </a:cubicBezTo>
                <a:close/>
              </a:path>
            </a:pathLst>
          </a:custGeom>
          <a:solidFill>
            <a:srgbClr val="666666"/>
          </a:solidFill>
          <a:ln/>
        </p:spPr>
      </p:sp>
      <p:sp>
        <p:nvSpPr>
          <p:cNvPr id="22" name="Text 20"/>
          <p:cNvSpPr/>
          <p:nvPr/>
        </p:nvSpPr>
        <p:spPr>
          <a:xfrm>
            <a:off x="9383236" y="1524000"/>
            <a:ext cx="2006600" cy="584200"/>
          </a:xfrm>
          <a:prstGeom prst="rect">
            <a:avLst/>
          </a:prstGeom>
          <a:noFill/>
          <a:ln/>
        </p:spPr>
        <p:txBody>
          <a:bodyPr wrap="none" lIns="0" tIns="0" rIns="0" bIns="0" rtlCol="0" anchor="ctr"/>
          <a:lstStyle/>
          <a:p>
            <a:pPr algn="l">
              <a:lnSpc>
                <a:spcPct val="120000"/>
              </a:lnSpc>
            </a:pPr>
            <a:r>
              <a:rPr lang="en-US" sz="1500" b="1" dirty="0">
                <a:solidFill>
                  <a:srgbClr val="666666"/>
                </a:solidFill>
                <a:latin typeface="Times New Roman" pitchFamily="34" charset="0"/>
                <a:ea typeface="Times New Roman" pitchFamily="34" charset="-122"/>
                <a:cs typeface="Times New Roman" pitchFamily="34" charset="-120"/>
              </a:rPr>
              <a:t>Digital-Factor-Driven</a:t>
            </a:r>
          </a:p>
          <a:p>
            <a:pPr algn="l">
              <a:lnSpc>
                <a:spcPct val="120000"/>
              </a:lnSpc>
            </a:pPr>
            <a:r>
              <a:rPr lang="en-US" sz="1500" b="1" dirty="0">
                <a:solidFill>
                  <a:srgbClr val="666666"/>
                </a:solidFill>
                <a:latin typeface="Times New Roman" pitchFamily="34" charset="0"/>
                <a:ea typeface="Times New Roman" pitchFamily="34" charset="-122"/>
                <a:cs typeface="Times New Roman" pitchFamily="34" charset="-120"/>
              </a:rPr>
              <a:t> Industries</a:t>
            </a:r>
            <a:endParaRPr lang="en-US" sz="1500" dirty="0"/>
          </a:p>
        </p:txBody>
      </p:sp>
      <p:sp>
        <p:nvSpPr>
          <p:cNvPr id="23" name="Text 21"/>
          <p:cNvSpPr/>
          <p:nvPr/>
        </p:nvSpPr>
        <p:spPr>
          <a:xfrm>
            <a:off x="9383236" y="2120900"/>
            <a:ext cx="2006600" cy="203200"/>
          </a:xfrm>
          <a:prstGeom prst="rect">
            <a:avLst/>
          </a:prstGeom>
          <a:noFill/>
          <a:ln/>
        </p:spPr>
        <p:txBody>
          <a:bodyPr wrap="none" lIns="0" tIns="0" rIns="0" bIns="0" rtlCol="0" anchor="ctr"/>
          <a:lstStyle/>
          <a:p>
            <a:pPr algn="l">
              <a:lnSpc>
                <a:spcPct val="120000"/>
              </a:lnSpc>
            </a:pPr>
            <a:r>
              <a:rPr lang="en-US" sz="1000" dirty="0">
                <a:solidFill>
                  <a:srgbClr val="666666"/>
                </a:solidFill>
                <a:latin typeface="Times New Roman" pitchFamily="34" charset="0"/>
                <a:ea typeface="Times New Roman" pitchFamily="34" charset="-122"/>
                <a:cs typeface="Times New Roman" pitchFamily="34" charset="-120"/>
              </a:rPr>
              <a:t>Digital-Factor-Driven Industries</a:t>
            </a:r>
            <a:endParaRPr lang="en-US" sz="1000" dirty="0"/>
          </a:p>
        </p:txBody>
      </p:sp>
      <p:sp>
        <p:nvSpPr>
          <p:cNvPr id="24" name="Text 22"/>
          <p:cNvSpPr/>
          <p:nvPr/>
        </p:nvSpPr>
        <p:spPr>
          <a:xfrm>
            <a:off x="9383235" y="2374900"/>
            <a:ext cx="2135369" cy="2159000"/>
          </a:xfrm>
          <a:prstGeom prst="rect">
            <a:avLst/>
          </a:prstGeom>
          <a:noFill/>
          <a:ln/>
        </p:spPr>
        <p:txBody>
          <a:bodyPr wrap="square" lIns="0" tIns="0" rIns="0" bIns="0" rtlCol="0" anchor="t"/>
          <a:lstStyle/>
          <a:p>
            <a:pPr algn="just">
              <a:lnSpc>
                <a:spcPct val="160000"/>
              </a:lnSpc>
            </a:pPr>
            <a:r>
              <a:rPr lang="en-US" sz="1200" b="1" dirty="0">
                <a:solidFill>
                  <a:srgbClr val="333333"/>
                </a:solidFill>
                <a:latin typeface="Times New Roman" pitchFamily="34" charset="0"/>
                <a:ea typeface="Times New Roman" pitchFamily="34" charset="-122"/>
                <a:cs typeface="Times New Roman" pitchFamily="34" charset="-120"/>
              </a:rPr>
              <a:t>Core role: </a:t>
            </a:r>
            <a:r>
              <a:rPr lang="en-US" sz="1200" dirty="0">
                <a:solidFill>
                  <a:srgbClr val="333333"/>
                </a:solidFill>
                <a:latin typeface="Times New Roman" pitchFamily="34" charset="0"/>
                <a:ea typeface="Times New Roman" pitchFamily="34" charset="-122"/>
                <a:cs typeface="Times New Roman" pitchFamily="34" charset="-120"/>
              </a:rPr>
              <a:t>Innovation and financial services driven by data resources</a:t>
            </a:r>
            <a:endParaRPr lang="en-US" sz="1200" dirty="0"/>
          </a:p>
          <a:p>
            <a:pPr algn="just">
              <a:lnSpc>
                <a:spcPct val="160000"/>
              </a:lnSpc>
              <a:spcBef>
                <a:spcPts val="600"/>
              </a:spcBef>
            </a:pPr>
            <a:r>
              <a:rPr lang="en-US" sz="1200" b="1" dirty="0">
                <a:solidFill>
                  <a:srgbClr val="333333"/>
                </a:solidFill>
                <a:latin typeface="Times New Roman" pitchFamily="34" charset="0"/>
                <a:ea typeface="Times New Roman" pitchFamily="34" charset="-122"/>
                <a:cs typeface="Times New Roman" pitchFamily="34" charset="-120"/>
              </a:rPr>
              <a:t>Representative industries:</a:t>
            </a:r>
            <a:endParaRPr lang="en-US" sz="1200" dirty="0"/>
          </a:p>
          <a:p>
            <a:pPr algn="just">
              <a:lnSpc>
                <a:spcPct val="160000"/>
              </a:lnSpc>
            </a:pPr>
            <a:r>
              <a:rPr lang="en-US" sz="1200" dirty="0">
                <a:solidFill>
                  <a:srgbClr val="333333"/>
                </a:solidFill>
                <a:latin typeface="Times New Roman" pitchFamily="34" charset="0"/>
                <a:ea typeface="Times New Roman" pitchFamily="34" charset="-122"/>
                <a:cs typeface="Times New Roman" pitchFamily="34" charset="-120"/>
              </a:rPr>
              <a:t>• Internet production and service platforms</a:t>
            </a:r>
            <a:endParaRPr lang="en-US" sz="1200" dirty="0"/>
          </a:p>
          <a:p>
            <a:pPr algn="just">
              <a:lnSpc>
                <a:spcPct val="160000"/>
              </a:lnSpc>
            </a:pPr>
            <a:r>
              <a:rPr lang="en-US" sz="1200" dirty="0">
                <a:solidFill>
                  <a:srgbClr val="333333"/>
                </a:solidFill>
                <a:latin typeface="Times New Roman" pitchFamily="34" charset="0"/>
                <a:ea typeface="Times New Roman" pitchFamily="34" charset="-122"/>
                <a:cs typeface="Times New Roman" pitchFamily="34" charset="-120"/>
              </a:rPr>
              <a:t>• Data-resource and property-rights trading</a:t>
            </a:r>
            <a:endParaRPr lang="en-US" sz="1200" dirty="0"/>
          </a:p>
          <a:p>
            <a:pPr algn="just">
              <a:lnSpc>
                <a:spcPct val="160000"/>
              </a:lnSpc>
            </a:pPr>
            <a:r>
              <a:rPr lang="en-US" sz="1200" dirty="0">
                <a:solidFill>
                  <a:srgbClr val="333333"/>
                </a:solidFill>
                <a:latin typeface="Times New Roman" pitchFamily="34" charset="0"/>
                <a:ea typeface="Times New Roman" pitchFamily="34" charset="-122"/>
                <a:cs typeface="Times New Roman" pitchFamily="34" charset="-120"/>
              </a:rPr>
              <a:t>• Digital content and media services</a:t>
            </a:r>
            <a:endParaRPr lang="en-US" sz="1200" dirty="0"/>
          </a:p>
        </p:txBody>
      </p:sp>
      <p:grpSp>
        <p:nvGrpSpPr>
          <p:cNvPr id="28" name="组合 27">
            <a:extLst>
              <a:ext uri="{FF2B5EF4-FFF2-40B4-BE49-F238E27FC236}">
                <a16:creationId xmlns:a16="http://schemas.microsoft.com/office/drawing/2014/main" id="{A21D6870-5F3F-C1DD-4111-7ACA374F4448}"/>
              </a:ext>
            </a:extLst>
          </p:cNvPr>
          <p:cNvGrpSpPr/>
          <p:nvPr/>
        </p:nvGrpSpPr>
        <p:grpSpPr>
          <a:xfrm>
            <a:off x="571500" y="5943600"/>
            <a:ext cx="11049000" cy="584200"/>
            <a:chOff x="571500" y="4597400"/>
            <a:chExt cx="11049000" cy="584200"/>
          </a:xfrm>
        </p:grpSpPr>
        <p:sp>
          <p:nvSpPr>
            <p:cNvPr id="25" name="Shape 23"/>
            <p:cNvSpPr/>
            <p:nvPr/>
          </p:nvSpPr>
          <p:spPr>
            <a:xfrm>
              <a:off x="571500" y="4597400"/>
              <a:ext cx="11049000" cy="584200"/>
            </a:xfrm>
            <a:prstGeom prst="roundRect">
              <a:avLst>
                <a:gd name="adj" fmla="val 6000"/>
              </a:avLst>
            </a:prstGeom>
            <a:solidFill>
              <a:srgbClr val="0B5DA7"/>
            </a:solidFill>
            <a:ln/>
          </p:spPr>
        </p:sp>
        <p:sp>
          <p:nvSpPr>
            <p:cNvPr id="26" name="Text 24"/>
            <p:cNvSpPr/>
            <p:nvPr/>
          </p:nvSpPr>
          <p:spPr>
            <a:xfrm>
              <a:off x="762000" y="4699000"/>
              <a:ext cx="10668000" cy="381000"/>
            </a:xfrm>
            <a:prstGeom prst="rect">
              <a:avLst/>
            </a:prstGeom>
            <a:noFill/>
            <a:ln/>
          </p:spPr>
          <p:txBody>
            <a:bodyPr wrap="square" lIns="0" tIns="0" rIns="0" bIns="0" rtlCol="0" anchor="ctr"/>
            <a:lstStyle/>
            <a:p>
              <a:pPr algn="ctr">
                <a:lnSpc>
                  <a:spcPct val="120000"/>
                </a:lnSpc>
              </a:pPr>
              <a:r>
                <a:rPr lang="en-US" sz="1300" dirty="0">
                  <a:solidFill>
                    <a:srgbClr val="FFFFFF"/>
                  </a:solidFill>
                  <a:latin typeface="Times New Roman" pitchFamily="34" charset="0"/>
                  <a:ea typeface="Times New Roman" pitchFamily="34" charset="-122"/>
                  <a:cs typeface="Times New Roman" pitchFamily="34" charset="-120"/>
                </a:rPr>
                <a:t>The four-category classification captures the full value-chain hierarchy from </a:t>
              </a:r>
              <a:r>
                <a:rPr lang="en-US" sz="1300" b="1" dirty="0">
                  <a:solidFill>
                    <a:srgbClr val="FFFFFF"/>
                  </a:solidFill>
                  <a:latin typeface="Times New Roman" pitchFamily="34" charset="0"/>
                  <a:ea typeface="Times New Roman" pitchFamily="34" charset="-122"/>
                  <a:cs typeface="Times New Roman" pitchFamily="34" charset="-120"/>
                </a:rPr>
                <a:t>hardware support -&gt; distribution services -&gt; technology applications -&gt; data-driven activities</a:t>
              </a:r>
              <a:r>
                <a:rPr lang="en-US" sz="1300" dirty="0">
                  <a:solidFill>
                    <a:srgbClr val="FFFFFF"/>
                  </a:solidFill>
                  <a:latin typeface="Times New Roman" pitchFamily="34" charset="0"/>
                  <a:ea typeface="Times New Roman" pitchFamily="34" charset="-122"/>
                  <a:cs typeface="Times New Roman" pitchFamily="34" charset="-120"/>
                </a:rPr>
                <a:t>.</a:t>
              </a:r>
              <a:endParaRPr lang="en-US" sz="1300" dirty="0"/>
            </a:p>
          </p:txBody>
        </p:sp>
      </p:grpSp>
      <p:sp>
        <p:nvSpPr>
          <p:cNvPr id="27" name="Text 25"/>
          <p:cNvSpPr/>
          <p:nvPr/>
        </p:nvSpPr>
        <p:spPr>
          <a:xfrm>
            <a:off x="11430000" y="6477000"/>
            <a:ext cx="482600" cy="254000"/>
          </a:xfrm>
          <a:prstGeom prst="rect">
            <a:avLst/>
          </a:prstGeom>
          <a:noFill/>
          <a:ln/>
        </p:spPr>
        <p:txBody>
          <a:bodyPr wrap="none" lIns="0" tIns="0" rIns="0" bIns="0" rtlCol="0" anchor="ctr"/>
          <a:lstStyle/>
          <a:p>
            <a:pPr algn="r">
              <a:lnSpc>
                <a:spcPct val="140000"/>
              </a:lnSpc>
            </a:pPr>
            <a:r>
              <a:rPr lang="en-US" sz="1200" dirty="0">
                <a:solidFill>
                  <a:srgbClr val="666666"/>
                </a:solidFill>
                <a:latin typeface="Times New Roman" pitchFamily="34" charset="0"/>
                <a:ea typeface="Times New Roman" pitchFamily="34" charset="-122"/>
                <a:cs typeface="Times New Roman" pitchFamily="34" charset="-120"/>
              </a:rPr>
              <a:t>10</a:t>
            </a:r>
            <a:endParaRPr lang="en-US" sz="1200" dirty="0"/>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571500" y="254000"/>
            <a:ext cx="50800" cy="330200"/>
          </a:xfrm>
          <a:prstGeom prst="rect">
            <a:avLst/>
          </a:prstGeom>
          <a:solidFill>
            <a:srgbClr val="0B5DA7"/>
          </a:solidFill>
        </p:spPr>
      </p:sp>
      <p:sp>
        <p:nvSpPr>
          <p:cNvPr id="3" name="Text 1"/>
          <p:cNvSpPr/>
          <p:nvPr/>
        </p:nvSpPr>
        <p:spPr>
          <a:xfrm>
            <a:off x="723900" y="203200"/>
            <a:ext cx="10922000" cy="431800"/>
          </a:xfrm>
          <a:prstGeom prst="rect">
            <a:avLst/>
          </a:prstGeom>
          <a:noFill/>
        </p:spPr>
        <p:txBody>
          <a:bodyPr wrap="none" lIns="0" tIns="0" rIns="0" bIns="0" rtlCol="0" anchor="ctr"/>
          <a:lstStyle/>
          <a:p>
            <a:pPr algn="l">
              <a:lnSpc>
                <a:spcPct val="140000"/>
              </a:lnSpc>
            </a:pPr>
            <a:r>
              <a:rPr lang="en-US" sz="2200" b="1" dirty="0">
                <a:solidFill>
                  <a:srgbClr val="0B5DA7"/>
                </a:solidFill>
                <a:latin typeface="Times New Roman" panose="02020603050405020304" pitchFamily="34" charset="0"/>
                <a:ea typeface="Times New Roman" panose="02020603050405020304" pitchFamily="34" charset="-122"/>
                <a:cs typeface="Times New Roman" panose="02020603050405020304" pitchFamily="34" charset="-120"/>
              </a:rPr>
              <a:t>Analytical Framework: From the IO Model to SAM-Based General Equilibrium</a:t>
            </a:r>
            <a:endParaRPr lang="en-US" sz="2200" dirty="0"/>
          </a:p>
        </p:txBody>
      </p:sp>
      <p:sp>
        <p:nvSpPr>
          <p:cNvPr id="4" name="Shape 2"/>
          <p:cNvSpPr/>
          <p:nvPr/>
        </p:nvSpPr>
        <p:spPr>
          <a:xfrm>
            <a:off x="571500" y="755650"/>
            <a:ext cx="6350000" cy="1803400"/>
          </a:xfrm>
          <a:prstGeom prst="roundRect">
            <a:avLst>
              <a:gd name="adj" fmla="val 8000"/>
            </a:avLst>
          </a:prstGeom>
          <a:solidFill>
            <a:srgbClr val="F0F4F8"/>
          </a:solidFill>
          <a:ln w="12700">
            <a:solidFill>
              <a:srgbClr val="0B5DA7"/>
            </a:solidFill>
            <a:prstDash val="solid"/>
          </a:ln>
        </p:spPr>
      </p:sp>
      <p:sp>
        <p:nvSpPr>
          <p:cNvPr id="5" name="Shape 3"/>
          <p:cNvSpPr/>
          <p:nvPr/>
        </p:nvSpPr>
        <p:spPr>
          <a:xfrm>
            <a:off x="711200" y="857250"/>
            <a:ext cx="457200" cy="457200"/>
          </a:xfrm>
          <a:prstGeom prst="ellipse">
            <a:avLst/>
          </a:prstGeom>
          <a:solidFill>
            <a:srgbClr val="0B5DA7"/>
          </a:solidFill>
        </p:spPr>
      </p:sp>
      <p:sp>
        <p:nvSpPr>
          <p:cNvPr id="6" name="Text 4"/>
          <p:cNvSpPr/>
          <p:nvPr/>
        </p:nvSpPr>
        <p:spPr>
          <a:xfrm>
            <a:off x="711200" y="857250"/>
            <a:ext cx="457200" cy="457200"/>
          </a:xfrm>
          <a:prstGeom prst="rect">
            <a:avLst/>
          </a:prstGeom>
          <a:noFill/>
        </p:spPr>
        <p:txBody>
          <a:bodyPr wrap="none" lIns="0" tIns="0" rIns="0" bIns="0" rtlCol="0" anchor="ctr"/>
          <a:lstStyle/>
          <a:p>
            <a:pPr algn="ctr">
              <a:lnSpc>
                <a:spcPct val="120000"/>
              </a:lnSpc>
            </a:pPr>
            <a:r>
              <a:rPr lang="en-US" sz="1800" b="1" dirty="0">
                <a:solidFill>
                  <a:srgbClr val="FFFFFF"/>
                </a:solidFill>
                <a:latin typeface="Times New Roman" panose="02020603050405020304" pitchFamily="34" charset="0"/>
                <a:ea typeface="Times New Roman" panose="02020603050405020304" pitchFamily="34" charset="-122"/>
                <a:cs typeface="Times New Roman" panose="02020603050405020304" pitchFamily="34" charset="-120"/>
              </a:rPr>
              <a:t>1</a:t>
            </a:r>
            <a:endParaRPr lang="en-US" sz="1800" dirty="0"/>
          </a:p>
        </p:txBody>
      </p:sp>
      <p:sp>
        <p:nvSpPr>
          <p:cNvPr id="7" name="Text 5"/>
          <p:cNvSpPr/>
          <p:nvPr/>
        </p:nvSpPr>
        <p:spPr>
          <a:xfrm>
            <a:off x="1244600" y="895350"/>
            <a:ext cx="2540000" cy="304800"/>
          </a:xfrm>
          <a:prstGeom prst="rect">
            <a:avLst/>
          </a:prstGeom>
          <a:noFill/>
        </p:spPr>
        <p:txBody>
          <a:bodyPr wrap="none" lIns="0" tIns="0" rIns="0" bIns="0" rtlCol="0" anchor="ctr"/>
          <a:lstStyle/>
          <a:p>
            <a:pPr algn="l">
              <a:lnSpc>
                <a:spcPct val="120000"/>
              </a:lnSpc>
            </a:pPr>
            <a:r>
              <a:rPr lang="en-US" sz="1600" b="1" dirty="0">
                <a:solidFill>
                  <a:srgbClr val="0B5DA7"/>
                </a:solidFill>
                <a:latin typeface="Times New Roman" panose="02020603050405020304" pitchFamily="34" charset="0"/>
                <a:ea typeface="Times New Roman" panose="02020603050405020304" pitchFamily="34" charset="-122"/>
                <a:cs typeface="Times New Roman" panose="02020603050405020304" pitchFamily="34" charset="-120"/>
              </a:rPr>
              <a:t>IO Model</a:t>
            </a:r>
            <a:endParaRPr lang="en-US" sz="1600" dirty="0"/>
          </a:p>
        </p:txBody>
      </p:sp>
      <mc:AlternateContent xmlns:mc="http://schemas.openxmlformats.org/markup-compatibility/2006" xmlns:a14="http://schemas.microsoft.com/office/drawing/2010/main">
        <mc:Choice Requires="a14">
          <p:sp>
            <p:nvSpPr>
              <p:cNvPr id="8" name="Text 6"/>
              <p:cNvSpPr/>
              <p:nvPr/>
            </p:nvSpPr>
            <p:spPr>
              <a:xfrm>
                <a:off x="711200" y="1314450"/>
                <a:ext cx="6032500" cy="1143000"/>
              </a:xfrm>
              <a:prstGeom prst="rect">
                <a:avLst/>
              </a:prstGeom>
              <a:noFill/>
            </p:spPr>
            <p:txBody>
              <a:bodyPr wrap="square" lIns="0" tIns="0" rIns="0" bIns="0" rtlCol="0" anchor="t"/>
              <a:lstStyle/>
              <a:p>
                <a:pPr algn="l">
                  <a:lnSpc>
                    <a:spcPct val="150000"/>
                  </a:lnSpc>
                </a:pPr>
                <a:r>
                  <a:rPr lang="en-US" sz="1400" dirty="0">
                    <a:solidFill>
                      <a:srgbClr val="333333"/>
                    </a:solidFill>
                    <a:latin typeface="Times New Roman" panose="02020603050405020304" pitchFamily="34" charset="0"/>
                    <a:ea typeface="Times New Roman" panose="02020603050405020304" pitchFamily="34" charset="-122"/>
                    <a:cs typeface="Times New Roman" panose="02020603050405020304" pitchFamily="34" charset="-120"/>
                  </a:rPr>
                  <a:t>Measure scale shares and digitalization, and characterize intersectoral intermediate-input linkages and total demand-pull effects</a:t>
                </a:r>
                <a:endParaRPr lang="en-US" sz="1400" dirty="0"/>
              </a:p>
              <a:p>
                <a:pPr algn="l">
                  <a:lnSpc>
                    <a:spcPct val="150000"/>
                  </a:lnSpc>
                  <a:spcBef>
                    <a:spcPts val="400"/>
                  </a:spcBef>
                </a:pPr>
                <a:r>
                  <a:rPr lang="en-US" sz="1400" b="1" dirty="0">
                    <a:solidFill>
                      <a:srgbClr val="333333"/>
                    </a:solidFill>
                    <a:latin typeface="Times New Roman" panose="02020603050405020304" pitchFamily="34" charset="0"/>
                    <a:ea typeface="Times New Roman" panose="02020603050405020304" pitchFamily="34" charset="-122"/>
                    <a:cs typeface="Times New Roman" panose="02020603050405020304" pitchFamily="34" charset="-120"/>
                  </a:rPr>
                  <a:t>Core formula</a:t>
                </a:r>
                <a:r>
                  <a:rPr lang="en-US" sz="1400" dirty="0">
                    <a:solidFill>
                      <a:srgbClr val="333333"/>
                    </a:solidFill>
                    <a:latin typeface="Times New Roman" panose="02020603050405020304" pitchFamily="34" charset="0"/>
                    <a:ea typeface="Times New Roman" panose="02020603050405020304" pitchFamily="34" charset="-122"/>
                    <a:cs typeface="Times New Roman" panose="02020603050405020304" pitchFamily="34" charset="-120"/>
                  </a:rPr>
                  <a:t>: </a:t>
                </a:r>
                <a14:m>
                  <m:oMath xmlns:m="http://schemas.openxmlformats.org/officeDocument/2006/math">
                    <m:sSup>
                      <m:sSupPr>
                        <m:ctrlPr>
                          <a:rPr lang="en-US" altLang="zh-CN" sz="1400" i="1" dirty="0" smtClean="0">
                            <a:solidFill>
                              <a:srgbClr val="333333"/>
                            </a:solidFill>
                            <a:latin typeface="Cambria Math" panose="02040503050406030204" pitchFamily="18" charset="0"/>
                            <a:cs typeface="Times New Roman" panose="02020603050405020304" pitchFamily="34" charset="-120"/>
                          </a:rPr>
                        </m:ctrlPr>
                      </m:sSupPr>
                      <m:e>
                        <m:r>
                          <a:rPr lang="en-US" altLang="zh-CN" sz="1400" b="0" i="1" dirty="0" smtClean="0">
                            <a:solidFill>
                              <a:srgbClr val="333333"/>
                            </a:solidFill>
                            <a:latin typeface="Cambria Math" panose="02040503050406030204" pitchFamily="18" charset="0"/>
                            <a:cs typeface="Times New Roman" panose="02020603050405020304" pitchFamily="34" charset="-120"/>
                          </a:rPr>
                          <m:t>𝐿</m:t>
                        </m:r>
                        <m:r>
                          <a:rPr lang="en-US" altLang="zh-CN" sz="1400" b="0" i="1" dirty="0" smtClean="0">
                            <a:solidFill>
                              <a:srgbClr val="333333"/>
                            </a:solidFill>
                            <a:latin typeface="Cambria Math" panose="02040503050406030204" pitchFamily="18" charset="0"/>
                            <a:cs typeface="Times New Roman" panose="02020603050405020304" pitchFamily="34" charset="-120"/>
                          </a:rPr>
                          <m:t>=(</m:t>
                        </m:r>
                        <m:r>
                          <a:rPr lang="en-US" altLang="zh-CN" sz="1400" b="0" i="1" dirty="0" smtClean="0">
                            <a:solidFill>
                              <a:srgbClr val="333333"/>
                            </a:solidFill>
                            <a:latin typeface="Cambria Math" panose="02040503050406030204" pitchFamily="18" charset="0"/>
                            <a:cs typeface="Times New Roman" panose="02020603050405020304" pitchFamily="34" charset="-120"/>
                          </a:rPr>
                          <m:t>𝐼</m:t>
                        </m:r>
                        <m:r>
                          <a:rPr lang="en-US" altLang="zh-CN" sz="1400" b="0" i="1" dirty="0" smtClean="0">
                            <a:solidFill>
                              <a:srgbClr val="333333"/>
                            </a:solidFill>
                            <a:latin typeface="Cambria Math" panose="02040503050406030204" pitchFamily="18" charset="0"/>
                            <a:cs typeface="Times New Roman" panose="02020603050405020304" pitchFamily="34" charset="-120"/>
                          </a:rPr>
                          <m:t>−</m:t>
                        </m:r>
                        <m:r>
                          <a:rPr lang="en-US" altLang="zh-CN" sz="1400" b="0" i="1" dirty="0" smtClean="0">
                            <a:solidFill>
                              <a:srgbClr val="333333"/>
                            </a:solidFill>
                            <a:latin typeface="Cambria Math" panose="02040503050406030204" pitchFamily="18" charset="0"/>
                            <a:cs typeface="Times New Roman" panose="02020603050405020304" pitchFamily="34" charset="-120"/>
                          </a:rPr>
                          <m:t>𝐴</m:t>
                        </m:r>
                        <m:r>
                          <a:rPr lang="en-US" altLang="zh-CN" sz="1400" b="0" i="1" dirty="0" smtClean="0">
                            <a:solidFill>
                              <a:srgbClr val="333333"/>
                            </a:solidFill>
                            <a:latin typeface="Cambria Math" panose="02040503050406030204" pitchFamily="18" charset="0"/>
                            <a:cs typeface="Times New Roman" panose="02020603050405020304" pitchFamily="34" charset="-120"/>
                          </a:rPr>
                          <m:t>)</m:t>
                        </m:r>
                      </m:e>
                      <m:sup>
                        <m:r>
                          <a:rPr lang="en-US" altLang="zh-CN" sz="1400" b="0" i="1" dirty="0" smtClean="0">
                            <a:solidFill>
                              <a:srgbClr val="333333"/>
                            </a:solidFill>
                            <a:latin typeface="Cambria Math" panose="02040503050406030204" pitchFamily="18" charset="0"/>
                            <a:cs typeface="Times New Roman" panose="02020603050405020304" pitchFamily="34" charset="-120"/>
                          </a:rPr>
                          <m:t>−1</m:t>
                        </m:r>
                      </m:sup>
                    </m:sSup>
                  </m:oMath>
                </a14:m>
                <a:endParaRPr lang="en-US" sz="1400" dirty="0"/>
              </a:p>
            </p:txBody>
          </p:sp>
        </mc:Choice>
        <mc:Fallback xmlns="">
          <p:sp>
            <p:nvSpPr>
              <p:cNvPr id="8" name="Text 6"/>
              <p:cNvSpPr>
                <a:spLocks noRot="1" noChangeAspect="1" noMove="1" noResize="1" noEditPoints="1" noAdjustHandles="1" noChangeArrowheads="1" noChangeShapeType="1" noTextEdit="1"/>
              </p:cNvSpPr>
              <p:nvPr/>
            </p:nvSpPr>
            <p:spPr>
              <a:xfrm>
                <a:off x="711200" y="1314450"/>
                <a:ext cx="6032500" cy="1143000"/>
              </a:xfrm>
              <a:prstGeom prst="rect">
                <a:avLst/>
              </a:prstGeom>
              <a:blipFill>
                <a:blip r:embed="rId3"/>
                <a:stretch>
                  <a:fillRect l="-1820" r="-202"/>
                </a:stretch>
              </a:blipFill>
            </p:spPr>
            <p:txBody>
              <a:bodyPr/>
              <a:lstStyle/>
              <a:p>
                <a:r>
                  <a:rPr lang="zh-CN" altLang="en-US">
                    <a:noFill/>
                  </a:rPr>
                  <a:t> </a:t>
                </a:r>
              </a:p>
            </p:txBody>
          </p:sp>
        </mc:Fallback>
      </mc:AlternateContent>
      <p:sp>
        <p:nvSpPr>
          <p:cNvPr id="9" name="Shape 7"/>
          <p:cNvSpPr/>
          <p:nvPr/>
        </p:nvSpPr>
        <p:spPr>
          <a:xfrm>
            <a:off x="7048500" y="755650"/>
            <a:ext cx="4572000" cy="1803400"/>
          </a:xfrm>
          <a:prstGeom prst="roundRect">
            <a:avLst>
              <a:gd name="adj" fmla="val 8000"/>
            </a:avLst>
          </a:prstGeom>
          <a:solidFill>
            <a:srgbClr val="0B5DA7">
              <a:alpha val="5098"/>
            </a:srgbClr>
          </a:solidFill>
        </p:spPr>
      </p:sp>
      <p:sp>
        <p:nvSpPr>
          <p:cNvPr id="10" name="Text 8"/>
          <p:cNvSpPr/>
          <p:nvPr/>
        </p:nvSpPr>
        <p:spPr>
          <a:xfrm>
            <a:off x="7239000" y="857250"/>
            <a:ext cx="3302000" cy="228600"/>
          </a:xfrm>
          <a:prstGeom prst="rect">
            <a:avLst/>
          </a:prstGeom>
          <a:noFill/>
        </p:spPr>
        <p:txBody>
          <a:bodyPr wrap="none" lIns="0" tIns="0" rIns="0" bIns="0" rtlCol="0" anchor="ctr"/>
          <a:lstStyle/>
          <a:p>
            <a:pPr algn="l">
              <a:lnSpc>
                <a:spcPct val="120000"/>
              </a:lnSpc>
            </a:pPr>
            <a:r>
              <a:rPr lang="en-US" sz="1200" b="1" dirty="0">
                <a:solidFill>
                  <a:srgbClr val="0B5DA7"/>
                </a:solidFill>
                <a:latin typeface="Times New Roman" panose="02020603050405020304" pitchFamily="34" charset="0"/>
                <a:ea typeface="Times New Roman" panose="02020603050405020304" pitchFamily="34" charset="-122"/>
                <a:cs typeface="Times New Roman" panose="02020603050405020304" pitchFamily="34" charset="-120"/>
              </a:rPr>
              <a:t>Scale Share</a:t>
            </a:r>
            <a:endParaRPr lang="en-US" sz="1200" dirty="0"/>
          </a:p>
        </p:txBody>
      </p:sp>
      <mc:AlternateContent xmlns:mc="http://schemas.openxmlformats.org/markup-compatibility/2006" xmlns:a14="http://schemas.microsoft.com/office/drawing/2010/main">
        <mc:Choice Requires="a14">
          <p:sp>
            <p:nvSpPr>
              <p:cNvPr id="11" name="Text 9"/>
              <p:cNvSpPr/>
              <p:nvPr/>
            </p:nvSpPr>
            <p:spPr>
              <a:xfrm>
                <a:off x="7239000" y="1111250"/>
                <a:ext cx="4191000" cy="431800"/>
              </a:xfrm>
              <a:prstGeom prst="rect">
                <a:avLst/>
              </a:prstGeom>
              <a:noFill/>
            </p:spPr>
            <p:txBody>
              <a:bodyPr wrap="square" lIns="0" tIns="0" rIns="0" bIns="0" rtlCol="0" anchor="ctr"/>
              <a:lstStyle/>
              <a:p>
                <a:pPr algn="ctr">
                  <a:lnSpc>
                    <a:spcPct val="120000"/>
                  </a:lnSpc>
                </a:pPr>
                <a14:m>
                  <m:oMathPara xmlns:m="http://schemas.openxmlformats.org/officeDocument/2006/math">
                    <m:oMathParaPr>
                      <m:jc m:val="center"/>
                    </m:oMathParaPr>
                    <m:oMath xmlns:m="http://schemas.openxmlformats.org/officeDocument/2006/math">
                      <m:sSub>
                        <m:sSubPr>
                          <m:ctrlPr>
                            <a:rPr lang="en-US" sz="1400" i="1" dirty="0">
                              <a:solidFill>
                                <a:srgbClr val="333333"/>
                              </a:solidFill>
                              <a:latin typeface="Cambria Math" panose="02040503050406030204" pitchFamily="18" charset="0"/>
                              <a:ea typeface="Times New Roman" panose="02020603050405020304" pitchFamily="34" charset="-122"/>
                              <a:cs typeface="Times New Roman" panose="02020603050405020304" pitchFamily="34" charset="-120"/>
                            </a:rPr>
                          </m:ctrlPr>
                        </m:sSubPr>
                        <m:e>
                          <m:r>
                            <a:rPr lang="en-US" sz="1400" i="1" dirty="0">
                              <a:solidFill>
                                <a:srgbClr val="333333"/>
                              </a:solidFill>
                              <a:latin typeface="Cambria Math" panose="02040503050406030204" pitchFamily="18" charset="0"/>
                              <a:ea typeface="Times New Roman" panose="02020603050405020304" pitchFamily="34" charset="-122"/>
                              <a:cs typeface="Times New Roman" panose="02020603050405020304" pitchFamily="34" charset="-120"/>
                            </a:rPr>
                            <m:t>𝐷</m:t>
                          </m:r>
                        </m:e>
                        <m:sub>
                          <m:r>
                            <a:rPr lang="en-US" sz="1400" i="1" dirty="0">
                              <a:solidFill>
                                <a:srgbClr val="333333"/>
                              </a:solidFill>
                              <a:latin typeface="Cambria Math" panose="02040503050406030204" pitchFamily="18" charset="0"/>
                              <a:ea typeface="Times New Roman" panose="02020603050405020304" pitchFamily="34" charset="-122"/>
                              <a:cs typeface="Times New Roman" panose="02020603050405020304" pitchFamily="34" charset="-120"/>
                            </a:rPr>
                            <m:t>𝑡</m:t>
                          </m:r>
                        </m:sub>
                      </m:sSub>
                      <m:r>
                        <a:rPr lang="en-US" sz="1400" dirty="0">
                          <a:solidFill>
                            <a:srgbClr val="333333"/>
                          </a:solidFill>
                          <a:latin typeface="Cambria Math" panose="02040503050406030204" pitchFamily="18" charset="0"/>
                          <a:ea typeface="Times New Roman" panose="02020603050405020304" pitchFamily="34" charset="-122"/>
                          <a:cs typeface="Times New Roman" panose="02020603050405020304" pitchFamily="34" charset="-120"/>
                        </a:rPr>
                        <m:t>=</m:t>
                      </m:r>
                      <m:sSub>
                        <m:sSubPr>
                          <m:ctrlPr>
                            <a:rPr lang="en-US" sz="1400" i="1" dirty="0">
                              <a:solidFill>
                                <a:srgbClr val="333333"/>
                              </a:solidFill>
                              <a:latin typeface="Cambria Math" panose="02040503050406030204" pitchFamily="18" charset="0"/>
                              <a:ea typeface="Times New Roman" panose="02020603050405020304" pitchFamily="34" charset="-122"/>
                              <a:cs typeface="Times New Roman" panose="02020603050405020304" pitchFamily="34" charset="-120"/>
                            </a:rPr>
                          </m:ctrlPr>
                        </m:sSubPr>
                        <m:e>
                          <m:r>
                            <a:rPr lang="en-US" sz="1400" dirty="0">
                              <a:solidFill>
                                <a:srgbClr val="333333"/>
                              </a:solidFill>
                              <a:latin typeface="Cambria Math" panose="02040503050406030204" pitchFamily="18" charset="0"/>
                              <a:ea typeface="Times New Roman" panose="02020603050405020304" pitchFamily="34" charset="-122"/>
                              <a:cs typeface="Times New Roman" panose="02020603050405020304" pitchFamily="34" charset="-120"/>
                            </a:rPr>
                            <m:t>∑</m:t>
                          </m:r>
                        </m:e>
                        <m:sub>
                          <m:r>
                            <a:rPr lang="en-US" sz="1400" i="1" dirty="0">
                              <a:solidFill>
                                <a:srgbClr val="333333"/>
                              </a:solidFill>
                              <a:latin typeface="Cambria Math" panose="02040503050406030204" pitchFamily="18" charset="0"/>
                              <a:ea typeface="Times New Roman" panose="02020603050405020304" pitchFamily="34" charset="-122"/>
                              <a:cs typeface="Times New Roman" panose="02020603050405020304" pitchFamily="34" charset="-120"/>
                            </a:rPr>
                            <m:t>𝑖</m:t>
                          </m:r>
                          <m:r>
                            <a:rPr lang="en-US" sz="1400" dirty="0">
                              <a:solidFill>
                                <a:srgbClr val="333333"/>
                              </a:solidFill>
                              <a:latin typeface="Cambria Math" panose="02040503050406030204" pitchFamily="18" charset="0"/>
                              <a:ea typeface="Times New Roman" panose="02020603050405020304" pitchFamily="34" charset="-122"/>
                              <a:cs typeface="Times New Roman" panose="02020603050405020304" pitchFamily="34" charset="-120"/>
                            </a:rPr>
                            <m:t>∈</m:t>
                          </m:r>
                          <m:sSub>
                            <m:sSubPr>
                              <m:ctrlPr>
                                <a:rPr lang="en-US" sz="1400" i="1" dirty="0">
                                  <a:solidFill>
                                    <a:srgbClr val="333333"/>
                                  </a:solidFill>
                                  <a:latin typeface="Cambria Math" panose="02040503050406030204" pitchFamily="18" charset="0"/>
                                  <a:ea typeface="Times New Roman" panose="02020603050405020304" pitchFamily="34" charset="-122"/>
                                  <a:cs typeface="Times New Roman" panose="02020603050405020304" pitchFamily="34" charset="-120"/>
                                </a:rPr>
                              </m:ctrlPr>
                            </m:sSubPr>
                            <m:e>
                              <m:r>
                                <a:rPr lang="en-US" sz="1400" dirty="0">
                                  <a:solidFill>
                                    <a:srgbClr val="333333"/>
                                  </a:solidFill>
                                  <a:latin typeface="Cambria Math" panose="02040503050406030204" pitchFamily="18" charset="0"/>
                                  <a:ea typeface="Times New Roman" panose="02020603050405020304" pitchFamily="34" charset="-122"/>
                                  <a:cs typeface="Times New Roman" panose="02020603050405020304" pitchFamily="34" charset="-120"/>
                                </a:rPr>
                                <m:t>𝛺</m:t>
                              </m:r>
                            </m:e>
                            <m:sub>
                              <m:r>
                                <a:rPr lang="en-US" sz="1400" i="1" dirty="0">
                                  <a:solidFill>
                                    <a:srgbClr val="333333"/>
                                  </a:solidFill>
                                  <a:latin typeface="Cambria Math" panose="02040503050406030204" pitchFamily="18" charset="0"/>
                                  <a:ea typeface="Times New Roman" panose="02020603050405020304" pitchFamily="34" charset="-122"/>
                                  <a:cs typeface="Times New Roman" panose="02020603050405020304" pitchFamily="34" charset="-120"/>
                                </a:rPr>
                                <m:t>𝑑</m:t>
                              </m:r>
                            </m:sub>
                          </m:sSub>
                        </m:sub>
                      </m:sSub>
                      <m:sSub>
                        <m:sSubPr>
                          <m:ctrlPr>
                            <a:rPr lang="en-US" sz="1400" i="1" dirty="0">
                              <a:solidFill>
                                <a:srgbClr val="333333"/>
                              </a:solidFill>
                              <a:latin typeface="Cambria Math" panose="02040503050406030204" pitchFamily="18" charset="0"/>
                              <a:ea typeface="Times New Roman" panose="02020603050405020304" pitchFamily="34" charset="-122"/>
                              <a:cs typeface="Times New Roman" panose="02020603050405020304" pitchFamily="34" charset="-120"/>
                            </a:rPr>
                          </m:ctrlPr>
                        </m:sSubPr>
                        <m:e>
                          <m:r>
                            <a:rPr lang="en-US" sz="1400" i="1" dirty="0">
                              <a:solidFill>
                                <a:srgbClr val="333333"/>
                              </a:solidFill>
                              <a:latin typeface="Cambria Math" panose="02040503050406030204" pitchFamily="18" charset="0"/>
                              <a:ea typeface="Times New Roman" panose="02020603050405020304" pitchFamily="34" charset="-122"/>
                              <a:cs typeface="Times New Roman" panose="02020603050405020304" pitchFamily="34" charset="-120"/>
                            </a:rPr>
                            <m:t>𝑋</m:t>
                          </m:r>
                        </m:e>
                        <m:sub>
                          <m:r>
                            <a:rPr lang="en-US" sz="1400" i="1" dirty="0">
                              <a:solidFill>
                                <a:srgbClr val="333333"/>
                              </a:solidFill>
                              <a:latin typeface="Cambria Math" panose="02040503050406030204" pitchFamily="18" charset="0"/>
                              <a:ea typeface="Times New Roman" panose="02020603050405020304" pitchFamily="34" charset="-122"/>
                              <a:cs typeface="Times New Roman" panose="02020603050405020304" pitchFamily="34" charset="-120"/>
                            </a:rPr>
                            <m:t>𝑖</m:t>
                          </m:r>
                        </m:sub>
                      </m:sSub>
                      <m:r>
                        <a:rPr lang="en-US" sz="1400" dirty="0">
                          <a:solidFill>
                            <a:srgbClr val="333333"/>
                          </a:solidFill>
                          <a:latin typeface="Cambria Math" panose="02040503050406030204" pitchFamily="18" charset="0"/>
                          <a:ea typeface="Times New Roman" panose="02020603050405020304" pitchFamily="34" charset="-122"/>
                          <a:cs typeface="Times New Roman" panose="02020603050405020304" pitchFamily="34" charset="-120"/>
                        </a:rPr>
                        <m:t>/</m:t>
                      </m:r>
                      <m:sSubSup>
                        <m:sSubSupPr>
                          <m:ctrlPr>
                            <a:rPr lang="en-US" sz="1400" i="1" dirty="0">
                              <a:solidFill>
                                <a:srgbClr val="333333"/>
                              </a:solidFill>
                              <a:latin typeface="Cambria Math" panose="02040503050406030204" pitchFamily="18" charset="0"/>
                              <a:ea typeface="Times New Roman" panose="02020603050405020304" pitchFamily="34" charset="-122"/>
                              <a:cs typeface="Times New Roman" panose="02020603050405020304" pitchFamily="34" charset="-120"/>
                            </a:rPr>
                          </m:ctrlPr>
                        </m:sSubSupPr>
                        <m:e>
                          <m:r>
                            <a:rPr lang="en-US" sz="1400" dirty="0">
                              <a:solidFill>
                                <a:srgbClr val="333333"/>
                              </a:solidFill>
                              <a:latin typeface="Cambria Math" panose="02040503050406030204" pitchFamily="18" charset="0"/>
                              <a:ea typeface="Times New Roman" panose="02020603050405020304" pitchFamily="34" charset="-122"/>
                              <a:cs typeface="Times New Roman" panose="02020603050405020304" pitchFamily="34" charset="-120"/>
                            </a:rPr>
                            <m:t>∑</m:t>
                          </m:r>
                        </m:e>
                        <m:sub>
                          <m:r>
                            <a:rPr lang="en-US" sz="1400" i="1" dirty="0">
                              <a:solidFill>
                                <a:srgbClr val="333333"/>
                              </a:solidFill>
                              <a:latin typeface="Cambria Math" panose="02040503050406030204" pitchFamily="18" charset="0"/>
                              <a:ea typeface="Times New Roman" panose="02020603050405020304" pitchFamily="34" charset="-122"/>
                              <a:cs typeface="Times New Roman" panose="02020603050405020304" pitchFamily="34" charset="-120"/>
                            </a:rPr>
                            <m:t>𝑗</m:t>
                          </m:r>
                          <m:r>
                            <a:rPr lang="en-US" sz="1400" dirty="0">
                              <a:solidFill>
                                <a:srgbClr val="333333"/>
                              </a:solidFill>
                              <a:latin typeface="Cambria Math" panose="02040503050406030204" pitchFamily="18" charset="0"/>
                              <a:ea typeface="Times New Roman" panose="02020603050405020304" pitchFamily="34" charset="-122"/>
                              <a:cs typeface="Times New Roman" panose="02020603050405020304" pitchFamily="34" charset="-120"/>
                            </a:rPr>
                            <m:t>=1</m:t>
                          </m:r>
                        </m:sub>
                        <m:sup>
                          <m:r>
                            <a:rPr lang="en-US" sz="1400" i="1" dirty="0">
                              <a:solidFill>
                                <a:srgbClr val="333333"/>
                              </a:solidFill>
                              <a:latin typeface="Cambria Math" panose="02040503050406030204" pitchFamily="18" charset="0"/>
                              <a:ea typeface="Times New Roman" panose="02020603050405020304" pitchFamily="34" charset="-122"/>
                              <a:cs typeface="Times New Roman" panose="02020603050405020304" pitchFamily="34" charset="-120"/>
                            </a:rPr>
                            <m:t>𝑛</m:t>
                          </m:r>
                        </m:sup>
                      </m:sSubSup>
                      <m:sSub>
                        <m:sSubPr>
                          <m:ctrlPr>
                            <a:rPr lang="en-US" sz="1400" i="1" dirty="0">
                              <a:solidFill>
                                <a:srgbClr val="333333"/>
                              </a:solidFill>
                              <a:latin typeface="Cambria Math" panose="02040503050406030204" pitchFamily="18" charset="0"/>
                              <a:ea typeface="Times New Roman" panose="02020603050405020304" pitchFamily="34" charset="-122"/>
                              <a:cs typeface="Times New Roman" panose="02020603050405020304" pitchFamily="34" charset="-120"/>
                            </a:rPr>
                          </m:ctrlPr>
                        </m:sSubPr>
                        <m:e>
                          <m:r>
                            <a:rPr lang="en-US" sz="1400" i="1" dirty="0">
                              <a:solidFill>
                                <a:srgbClr val="333333"/>
                              </a:solidFill>
                              <a:latin typeface="Cambria Math" panose="02040503050406030204" pitchFamily="18" charset="0"/>
                              <a:ea typeface="Times New Roman" panose="02020603050405020304" pitchFamily="34" charset="-122"/>
                              <a:cs typeface="Times New Roman" panose="02020603050405020304" pitchFamily="34" charset="-120"/>
                            </a:rPr>
                            <m:t>𝑋</m:t>
                          </m:r>
                        </m:e>
                        <m:sub>
                          <m:r>
                            <a:rPr lang="en-US" sz="1400" i="1" dirty="0">
                              <a:solidFill>
                                <a:srgbClr val="333333"/>
                              </a:solidFill>
                              <a:latin typeface="Cambria Math" panose="02040503050406030204" pitchFamily="18" charset="0"/>
                              <a:ea typeface="Times New Roman" panose="02020603050405020304" pitchFamily="34" charset="-122"/>
                              <a:cs typeface="Times New Roman" panose="02020603050405020304" pitchFamily="34" charset="-120"/>
                            </a:rPr>
                            <m:t>𝑗</m:t>
                          </m:r>
                        </m:sub>
                      </m:sSub>
                      <m:r>
                        <a:rPr lang="en-US" sz="1400" dirty="0">
                          <a:solidFill>
                            <a:srgbClr val="333333"/>
                          </a:solidFill>
                          <a:latin typeface="Cambria Math" panose="02040503050406030204" pitchFamily="18" charset="0"/>
                          <a:ea typeface="Times New Roman" panose="02020603050405020304" pitchFamily="34" charset="-122"/>
                          <a:cs typeface="Times New Roman" panose="02020603050405020304" pitchFamily="34" charset="-120"/>
                        </a:rPr>
                        <m:t>×100%</m:t>
                      </m:r>
                    </m:oMath>
                  </m:oMathPara>
                </a14:m>
                <a:endParaRPr lang="en-US" sz="1400" dirty="0"/>
              </a:p>
            </p:txBody>
          </p:sp>
        </mc:Choice>
        <mc:Fallback xmlns="">
          <p:sp>
            <p:nvSpPr>
              <p:cNvPr id="11" name="Text 9"/>
              <p:cNvSpPr>
                <a:spLocks noRot="1" noChangeAspect="1" noMove="1" noResize="1" noEditPoints="1" noAdjustHandles="1" noChangeArrowheads="1" noChangeShapeType="1" noTextEdit="1"/>
              </p:cNvSpPr>
              <p:nvPr/>
            </p:nvSpPr>
            <p:spPr>
              <a:xfrm>
                <a:off x="7239000" y="1111250"/>
                <a:ext cx="4191000" cy="431800"/>
              </a:xfrm>
              <a:prstGeom prst="rect">
                <a:avLst/>
              </a:prstGeom>
              <a:blipFill>
                <a:blip r:embed="rId4"/>
                <a:stretch>
                  <a:fillRect/>
                </a:stretch>
              </a:blipFill>
            </p:spPr>
            <p:txBody>
              <a:bodyPr/>
              <a:lstStyle/>
              <a:p>
                <a:r>
                  <a:rPr lang="zh-CN" altLang="en-US">
                    <a:noFill/>
                  </a:rPr>
                  <a:t> </a:t>
                </a:r>
              </a:p>
            </p:txBody>
          </p:sp>
        </mc:Fallback>
      </mc:AlternateContent>
      <p:sp>
        <p:nvSpPr>
          <p:cNvPr id="12" name="Text 10"/>
          <p:cNvSpPr/>
          <p:nvPr/>
        </p:nvSpPr>
        <p:spPr>
          <a:xfrm>
            <a:off x="7239000" y="1568450"/>
            <a:ext cx="3810000" cy="228600"/>
          </a:xfrm>
          <a:prstGeom prst="rect">
            <a:avLst/>
          </a:prstGeom>
          <a:noFill/>
        </p:spPr>
        <p:txBody>
          <a:bodyPr wrap="none" lIns="0" tIns="0" rIns="0" bIns="0" rtlCol="0" anchor="ctr"/>
          <a:lstStyle/>
          <a:p>
            <a:pPr algn="l">
              <a:lnSpc>
                <a:spcPct val="120000"/>
              </a:lnSpc>
            </a:pPr>
            <a:r>
              <a:rPr lang="en-US" sz="1200" b="1" dirty="0">
                <a:solidFill>
                  <a:srgbClr val="0B5DA7"/>
                </a:solidFill>
                <a:latin typeface="Times New Roman" panose="02020603050405020304" pitchFamily="34" charset="0"/>
                <a:ea typeface="Times New Roman" panose="02020603050405020304" pitchFamily="34" charset="-122"/>
                <a:cs typeface="Times New Roman" panose="02020603050405020304" pitchFamily="34" charset="-120"/>
              </a:rPr>
              <a:t>Degree of Digitalization</a:t>
            </a:r>
            <a:endParaRPr lang="en-US" sz="1200" dirty="0"/>
          </a:p>
        </p:txBody>
      </p:sp>
      <mc:AlternateContent xmlns:mc="http://schemas.openxmlformats.org/markup-compatibility/2006" xmlns:a14="http://schemas.microsoft.com/office/drawing/2010/main">
        <mc:Choice Requires="a14">
          <p:sp>
            <p:nvSpPr>
              <p:cNvPr id="13" name="Text 11"/>
              <p:cNvSpPr/>
              <p:nvPr/>
            </p:nvSpPr>
            <p:spPr>
              <a:xfrm>
                <a:off x="7239000" y="1822450"/>
                <a:ext cx="4191000" cy="431800"/>
              </a:xfrm>
              <a:prstGeom prst="rect">
                <a:avLst/>
              </a:prstGeom>
              <a:noFill/>
            </p:spPr>
            <p:txBody>
              <a:bodyPr wrap="square" lIns="0" tIns="0" rIns="0" bIns="0" rtlCol="0" anchor="ctr"/>
              <a:lstStyle/>
              <a:p>
                <a:pPr algn="ctr">
                  <a:lnSpc>
                    <a:spcPct val="120000"/>
                  </a:lnSpc>
                </a:pPr>
                <a14:m>
                  <m:oMathPara xmlns:m="http://schemas.openxmlformats.org/officeDocument/2006/math">
                    <m:oMathParaPr>
                      <m:jc m:val="center"/>
                    </m:oMathParaPr>
                    <m:oMath xmlns:m="http://schemas.openxmlformats.org/officeDocument/2006/math">
                      <m:r>
                        <a:rPr lang="en-US" sz="1400" i="1" dirty="0">
                          <a:solidFill>
                            <a:srgbClr val="333333"/>
                          </a:solidFill>
                          <a:latin typeface="Cambria Math" panose="02040503050406030204" pitchFamily="18" charset="0"/>
                          <a:ea typeface="Times New Roman" panose="02020603050405020304" pitchFamily="34" charset="-122"/>
                          <a:cs typeface="Times New Roman" panose="02020603050405020304" pitchFamily="34" charset="-120"/>
                        </a:rPr>
                        <m:t>𝑑𝑖</m:t>
                      </m:r>
                      <m:sSub>
                        <m:sSubPr>
                          <m:ctrlPr>
                            <a:rPr lang="en-US" sz="1400" i="1" dirty="0">
                              <a:solidFill>
                                <a:srgbClr val="333333"/>
                              </a:solidFill>
                              <a:latin typeface="Cambria Math" panose="02040503050406030204" pitchFamily="18" charset="0"/>
                              <a:ea typeface="Times New Roman" panose="02020603050405020304" pitchFamily="34" charset="-122"/>
                              <a:cs typeface="Times New Roman" panose="02020603050405020304" pitchFamily="34" charset="-120"/>
                            </a:rPr>
                          </m:ctrlPr>
                        </m:sSubPr>
                        <m:e>
                          <m:r>
                            <a:rPr lang="en-US" sz="1400" i="1" dirty="0">
                              <a:solidFill>
                                <a:srgbClr val="333333"/>
                              </a:solidFill>
                              <a:latin typeface="Cambria Math" panose="02040503050406030204" pitchFamily="18" charset="0"/>
                              <a:ea typeface="Times New Roman" panose="02020603050405020304" pitchFamily="34" charset="-122"/>
                              <a:cs typeface="Times New Roman" panose="02020603050405020304" pitchFamily="34" charset="-120"/>
                            </a:rPr>
                            <m:t>𝑔</m:t>
                          </m:r>
                        </m:e>
                        <m:sub>
                          <m:r>
                            <a:rPr lang="en-US" sz="1400" i="1" dirty="0">
                              <a:solidFill>
                                <a:srgbClr val="333333"/>
                              </a:solidFill>
                              <a:latin typeface="Cambria Math" panose="02040503050406030204" pitchFamily="18" charset="0"/>
                              <a:ea typeface="Times New Roman" panose="02020603050405020304" pitchFamily="34" charset="-122"/>
                              <a:cs typeface="Times New Roman" panose="02020603050405020304" pitchFamily="34" charset="-120"/>
                            </a:rPr>
                            <m:t>𝑗</m:t>
                          </m:r>
                        </m:sub>
                      </m:sSub>
                      <m:r>
                        <a:rPr lang="en-US" sz="1400" dirty="0">
                          <a:solidFill>
                            <a:srgbClr val="333333"/>
                          </a:solidFill>
                          <a:latin typeface="Cambria Math" panose="02040503050406030204" pitchFamily="18" charset="0"/>
                          <a:ea typeface="Times New Roman" panose="02020603050405020304" pitchFamily="34" charset="-122"/>
                          <a:cs typeface="Times New Roman" panose="02020603050405020304" pitchFamily="34" charset="-120"/>
                        </a:rPr>
                        <m:t>=</m:t>
                      </m:r>
                      <m:sSub>
                        <m:sSubPr>
                          <m:ctrlPr>
                            <a:rPr lang="en-US" sz="1400" i="1" dirty="0">
                              <a:solidFill>
                                <a:srgbClr val="333333"/>
                              </a:solidFill>
                              <a:latin typeface="Cambria Math" panose="02040503050406030204" pitchFamily="18" charset="0"/>
                              <a:ea typeface="Times New Roman" panose="02020603050405020304" pitchFamily="34" charset="-122"/>
                              <a:cs typeface="Times New Roman" panose="02020603050405020304" pitchFamily="34" charset="-120"/>
                            </a:rPr>
                          </m:ctrlPr>
                        </m:sSubPr>
                        <m:e>
                          <m:r>
                            <a:rPr lang="en-US" sz="1400" dirty="0">
                              <a:solidFill>
                                <a:srgbClr val="333333"/>
                              </a:solidFill>
                              <a:latin typeface="Cambria Math" panose="02040503050406030204" pitchFamily="18" charset="0"/>
                              <a:ea typeface="Times New Roman" panose="02020603050405020304" pitchFamily="34" charset="-122"/>
                              <a:cs typeface="Times New Roman" panose="02020603050405020304" pitchFamily="34" charset="-120"/>
                            </a:rPr>
                            <m:t>∑</m:t>
                          </m:r>
                        </m:e>
                        <m:sub>
                          <m:r>
                            <a:rPr lang="en-US" sz="1400" i="1" dirty="0">
                              <a:solidFill>
                                <a:srgbClr val="333333"/>
                              </a:solidFill>
                              <a:latin typeface="Cambria Math" panose="02040503050406030204" pitchFamily="18" charset="0"/>
                              <a:ea typeface="Times New Roman" panose="02020603050405020304" pitchFamily="34" charset="-122"/>
                              <a:cs typeface="Times New Roman" panose="02020603050405020304" pitchFamily="34" charset="-120"/>
                            </a:rPr>
                            <m:t>𝑖</m:t>
                          </m:r>
                          <m:r>
                            <a:rPr lang="en-US" sz="1400" dirty="0">
                              <a:solidFill>
                                <a:srgbClr val="333333"/>
                              </a:solidFill>
                              <a:latin typeface="Cambria Math" panose="02040503050406030204" pitchFamily="18" charset="0"/>
                              <a:ea typeface="Times New Roman" panose="02020603050405020304" pitchFamily="34" charset="-122"/>
                              <a:cs typeface="Times New Roman" panose="02020603050405020304" pitchFamily="34" charset="-120"/>
                            </a:rPr>
                            <m:t>∈</m:t>
                          </m:r>
                          <m:sSub>
                            <m:sSubPr>
                              <m:ctrlPr>
                                <a:rPr lang="en-US" sz="1400" i="1" dirty="0">
                                  <a:solidFill>
                                    <a:srgbClr val="333333"/>
                                  </a:solidFill>
                                  <a:latin typeface="Cambria Math" panose="02040503050406030204" pitchFamily="18" charset="0"/>
                                  <a:ea typeface="Times New Roman" panose="02020603050405020304" pitchFamily="34" charset="-122"/>
                                  <a:cs typeface="Times New Roman" panose="02020603050405020304" pitchFamily="34" charset="-120"/>
                                </a:rPr>
                              </m:ctrlPr>
                            </m:sSubPr>
                            <m:e>
                              <m:r>
                                <a:rPr lang="en-US" sz="1400" dirty="0">
                                  <a:solidFill>
                                    <a:srgbClr val="333333"/>
                                  </a:solidFill>
                                  <a:latin typeface="Cambria Math" panose="02040503050406030204" pitchFamily="18" charset="0"/>
                                  <a:ea typeface="Times New Roman" panose="02020603050405020304" pitchFamily="34" charset="-122"/>
                                  <a:cs typeface="Times New Roman" panose="02020603050405020304" pitchFamily="34" charset="-120"/>
                                </a:rPr>
                                <m:t>𝛺</m:t>
                              </m:r>
                            </m:e>
                            <m:sub>
                              <m:r>
                                <a:rPr lang="en-US" sz="1400" i="1" dirty="0">
                                  <a:solidFill>
                                    <a:srgbClr val="333333"/>
                                  </a:solidFill>
                                  <a:latin typeface="Cambria Math" panose="02040503050406030204" pitchFamily="18" charset="0"/>
                                  <a:ea typeface="Times New Roman" panose="02020603050405020304" pitchFamily="34" charset="-122"/>
                                  <a:cs typeface="Times New Roman" panose="02020603050405020304" pitchFamily="34" charset="-120"/>
                                </a:rPr>
                                <m:t>𝑑</m:t>
                              </m:r>
                            </m:sub>
                          </m:sSub>
                        </m:sub>
                      </m:sSub>
                      <m:sSub>
                        <m:sSubPr>
                          <m:ctrlPr>
                            <a:rPr lang="en-US" sz="1400" i="1" dirty="0">
                              <a:solidFill>
                                <a:srgbClr val="333333"/>
                              </a:solidFill>
                              <a:latin typeface="Cambria Math" panose="02040503050406030204" pitchFamily="18" charset="0"/>
                              <a:ea typeface="Times New Roman" panose="02020603050405020304" pitchFamily="34" charset="-122"/>
                              <a:cs typeface="Times New Roman" panose="02020603050405020304" pitchFamily="34" charset="-120"/>
                            </a:rPr>
                          </m:ctrlPr>
                        </m:sSubPr>
                        <m:e>
                          <m:r>
                            <a:rPr lang="en-US" sz="1400" i="1" dirty="0">
                              <a:solidFill>
                                <a:srgbClr val="333333"/>
                              </a:solidFill>
                              <a:latin typeface="Cambria Math" panose="02040503050406030204" pitchFamily="18" charset="0"/>
                              <a:ea typeface="Times New Roman" panose="02020603050405020304" pitchFamily="34" charset="-122"/>
                              <a:cs typeface="Times New Roman" panose="02020603050405020304" pitchFamily="34" charset="-120"/>
                            </a:rPr>
                            <m:t>𝑏</m:t>
                          </m:r>
                        </m:e>
                        <m:sub>
                          <m:r>
                            <a:rPr lang="en-US" sz="1400" i="1" dirty="0">
                              <a:solidFill>
                                <a:srgbClr val="333333"/>
                              </a:solidFill>
                              <a:latin typeface="Cambria Math" panose="02040503050406030204" pitchFamily="18" charset="0"/>
                              <a:ea typeface="Times New Roman" panose="02020603050405020304" pitchFamily="34" charset="-122"/>
                              <a:cs typeface="Times New Roman" panose="02020603050405020304" pitchFamily="34" charset="-120"/>
                            </a:rPr>
                            <m:t>𝑖𝑗</m:t>
                          </m:r>
                        </m:sub>
                      </m:sSub>
                      <m:r>
                        <a:rPr lang="en-US" sz="1400" dirty="0">
                          <a:solidFill>
                            <a:srgbClr val="333333"/>
                          </a:solidFill>
                          <a:latin typeface="Cambria Math" panose="02040503050406030204" pitchFamily="18" charset="0"/>
                          <a:ea typeface="Times New Roman" panose="02020603050405020304" pitchFamily="34" charset="-122"/>
                          <a:cs typeface="Times New Roman" panose="02020603050405020304" pitchFamily="34" charset="-120"/>
                        </a:rPr>
                        <m:t>⋅</m:t>
                      </m:r>
                      <m:sSub>
                        <m:sSubPr>
                          <m:ctrlPr>
                            <a:rPr lang="en-US" sz="1400" i="1" dirty="0">
                              <a:solidFill>
                                <a:srgbClr val="333333"/>
                              </a:solidFill>
                              <a:latin typeface="Cambria Math" panose="02040503050406030204" pitchFamily="18" charset="0"/>
                              <a:ea typeface="Times New Roman" panose="02020603050405020304" pitchFamily="34" charset="-122"/>
                              <a:cs typeface="Times New Roman" panose="02020603050405020304" pitchFamily="34" charset="-120"/>
                            </a:rPr>
                          </m:ctrlPr>
                        </m:sSubPr>
                        <m:e>
                          <m:r>
                            <a:rPr lang="en-US" sz="1400" i="1" dirty="0">
                              <a:solidFill>
                                <a:srgbClr val="333333"/>
                              </a:solidFill>
                              <a:latin typeface="Cambria Math" panose="02040503050406030204" pitchFamily="18" charset="0"/>
                              <a:ea typeface="Times New Roman" panose="02020603050405020304" pitchFamily="34" charset="-122"/>
                              <a:cs typeface="Times New Roman" panose="02020603050405020304" pitchFamily="34" charset="-120"/>
                            </a:rPr>
                            <m:t>𝑓</m:t>
                          </m:r>
                        </m:e>
                        <m:sub>
                          <m:r>
                            <a:rPr lang="en-US" sz="1400" i="1" dirty="0">
                              <a:solidFill>
                                <a:srgbClr val="333333"/>
                              </a:solidFill>
                              <a:latin typeface="Cambria Math" panose="02040503050406030204" pitchFamily="18" charset="0"/>
                              <a:ea typeface="Times New Roman" panose="02020603050405020304" pitchFamily="34" charset="-122"/>
                              <a:cs typeface="Times New Roman" panose="02020603050405020304" pitchFamily="34" charset="-120"/>
                            </a:rPr>
                            <m:t>𝑗</m:t>
                          </m:r>
                        </m:sub>
                      </m:sSub>
                      <m:r>
                        <a:rPr lang="en-US" sz="1400" dirty="0">
                          <a:solidFill>
                            <a:srgbClr val="333333"/>
                          </a:solidFill>
                          <a:latin typeface="Cambria Math" panose="02040503050406030204" pitchFamily="18" charset="0"/>
                          <a:ea typeface="Times New Roman" panose="02020603050405020304" pitchFamily="34" charset="-122"/>
                          <a:cs typeface="Times New Roman" panose="02020603050405020304" pitchFamily="34" charset="-120"/>
                        </a:rPr>
                        <m:t>/</m:t>
                      </m:r>
                      <m:sSubSup>
                        <m:sSubSupPr>
                          <m:ctrlPr>
                            <a:rPr lang="en-US" sz="1400" i="1" dirty="0">
                              <a:solidFill>
                                <a:srgbClr val="333333"/>
                              </a:solidFill>
                              <a:latin typeface="Cambria Math" panose="02040503050406030204" pitchFamily="18" charset="0"/>
                              <a:ea typeface="Times New Roman" panose="02020603050405020304" pitchFamily="34" charset="-122"/>
                              <a:cs typeface="Times New Roman" panose="02020603050405020304" pitchFamily="34" charset="-120"/>
                            </a:rPr>
                          </m:ctrlPr>
                        </m:sSubSupPr>
                        <m:e>
                          <m:r>
                            <a:rPr lang="en-US" sz="1400" dirty="0">
                              <a:solidFill>
                                <a:srgbClr val="333333"/>
                              </a:solidFill>
                              <a:latin typeface="Cambria Math" panose="02040503050406030204" pitchFamily="18" charset="0"/>
                              <a:ea typeface="Times New Roman" panose="02020603050405020304" pitchFamily="34" charset="-122"/>
                              <a:cs typeface="Times New Roman" panose="02020603050405020304" pitchFamily="34" charset="-120"/>
                            </a:rPr>
                            <m:t>∑</m:t>
                          </m:r>
                        </m:e>
                        <m:sub>
                          <m:r>
                            <a:rPr lang="en-US" sz="1400" i="1" dirty="0">
                              <a:solidFill>
                                <a:srgbClr val="333333"/>
                              </a:solidFill>
                              <a:latin typeface="Cambria Math" panose="02040503050406030204" pitchFamily="18" charset="0"/>
                              <a:ea typeface="Times New Roman" panose="02020603050405020304" pitchFamily="34" charset="-122"/>
                              <a:cs typeface="Times New Roman" panose="02020603050405020304" pitchFamily="34" charset="-120"/>
                            </a:rPr>
                            <m:t>𝑖</m:t>
                          </m:r>
                          <m:r>
                            <a:rPr lang="en-US" sz="1400" dirty="0">
                              <a:solidFill>
                                <a:srgbClr val="333333"/>
                              </a:solidFill>
                              <a:latin typeface="Cambria Math" panose="02040503050406030204" pitchFamily="18" charset="0"/>
                              <a:ea typeface="Times New Roman" panose="02020603050405020304" pitchFamily="34" charset="-122"/>
                              <a:cs typeface="Times New Roman" panose="02020603050405020304" pitchFamily="34" charset="-120"/>
                            </a:rPr>
                            <m:t>=1</m:t>
                          </m:r>
                        </m:sub>
                        <m:sup>
                          <m:r>
                            <a:rPr lang="en-US" sz="1400" i="1" dirty="0">
                              <a:solidFill>
                                <a:srgbClr val="333333"/>
                              </a:solidFill>
                              <a:latin typeface="Cambria Math" panose="02040503050406030204" pitchFamily="18" charset="0"/>
                              <a:ea typeface="Times New Roman" panose="02020603050405020304" pitchFamily="34" charset="-122"/>
                              <a:cs typeface="Times New Roman" panose="02020603050405020304" pitchFamily="34" charset="-120"/>
                            </a:rPr>
                            <m:t>𝑛</m:t>
                          </m:r>
                        </m:sup>
                      </m:sSubSup>
                      <m:sSub>
                        <m:sSubPr>
                          <m:ctrlPr>
                            <a:rPr lang="en-US" sz="1400" i="1" dirty="0">
                              <a:solidFill>
                                <a:srgbClr val="333333"/>
                              </a:solidFill>
                              <a:latin typeface="Cambria Math" panose="02040503050406030204" pitchFamily="18" charset="0"/>
                              <a:ea typeface="Times New Roman" panose="02020603050405020304" pitchFamily="34" charset="-122"/>
                              <a:cs typeface="Times New Roman" panose="02020603050405020304" pitchFamily="34" charset="-120"/>
                            </a:rPr>
                          </m:ctrlPr>
                        </m:sSubPr>
                        <m:e>
                          <m:r>
                            <a:rPr lang="en-US" sz="1400" i="1" dirty="0">
                              <a:solidFill>
                                <a:srgbClr val="333333"/>
                              </a:solidFill>
                              <a:latin typeface="Cambria Math" panose="02040503050406030204" pitchFamily="18" charset="0"/>
                              <a:ea typeface="Times New Roman" panose="02020603050405020304" pitchFamily="34" charset="-122"/>
                              <a:cs typeface="Times New Roman" panose="02020603050405020304" pitchFamily="34" charset="-120"/>
                            </a:rPr>
                            <m:t>𝑏</m:t>
                          </m:r>
                        </m:e>
                        <m:sub>
                          <m:r>
                            <a:rPr lang="en-US" sz="1400" i="1" dirty="0">
                              <a:solidFill>
                                <a:srgbClr val="333333"/>
                              </a:solidFill>
                              <a:latin typeface="Cambria Math" panose="02040503050406030204" pitchFamily="18" charset="0"/>
                              <a:ea typeface="Times New Roman" panose="02020603050405020304" pitchFamily="34" charset="-122"/>
                              <a:cs typeface="Times New Roman" panose="02020603050405020304" pitchFamily="34" charset="-120"/>
                            </a:rPr>
                            <m:t>𝑖𝑗</m:t>
                          </m:r>
                        </m:sub>
                      </m:sSub>
                      <m:r>
                        <a:rPr lang="en-US" sz="1400" dirty="0">
                          <a:solidFill>
                            <a:srgbClr val="333333"/>
                          </a:solidFill>
                          <a:latin typeface="Cambria Math" panose="02040503050406030204" pitchFamily="18" charset="0"/>
                          <a:ea typeface="Times New Roman" panose="02020603050405020304" pitchFamily="34" charset="-122"/>
                          <a:cs typeface="Times New Roman" panose="02020603050405020304" pitchFamily="34" charset="-120"/>
                        </a:rPr>
                        <m:t>⋅</m:t>
                      </m:r>
                      <m:sSub>
                        <m:sSubPr>
                          <m:ctrlPr>
                            <a:rPr lang="en-US" sz="1400" i="1" dirty="0">
                              <a:solidFill>
                                <a:srgbClr val="333333"/>
                              </a:solidFill>
                              <a:latin typeface="Cambria Math" panose="02040503050406030204" pitchFamily="18" charset="0"/>
                              <a:ea typeface="Times New Roman" panose="02020603050405020304" pitchFamily="34" charset="-122"/>
                              <a:cs typeface="Times New Roman" panose="02020603050405020304" pitchFamily="34" charset="-120"/>
                            </a:rPr>
                          </m:ctrlPr>
                        </m:sSubPr>
                        <m:e>
                          <m:r>
                            <a:rPr lang="en-US" sz="1400" i="1" dirty="0">
                              <a:solidFill>
                                <a:srgbClr val="333333"/>
                              </a:solidFill>
                              <a:latin typeface="Cambria Math" panose="02040503050406030204" pitchFamily="18" charset="0"/>
                              <a:ea typeface="Times New Roman" panose="02020603050405020304" pitchFamily="34" charset="-122"/>
                              <a:cs typeface="Times New Roman" panose="02020603050405020304" pitchFamily="34" charset="-120"/>
                            </a:rPr>
                            <m:t>𝑓</m:t>
                          </m:r>
                        </m:e>
                        <m:sub>
                          <m:r>
                            <a:rPr lang="en-US" sz="1400" i="1" dirty="0">
                              <a:solidFill>
                                <a:srgbClr val="333333"/>
                              </a:solidFill>
                              <a:latin typeface="Cambria Math" panose="02040503050406030204" pitchFamily="18" charset="0"/>
                              <a:ea typeface="Times New Roman" panose="02020603050405020304" pitchFamily="34" charset="-122"/>
                              <a:cs typeface="Times New Roman" panose="02020603050405020304" pitchFamily="34" charset="-120"/>
                            </a:rPr>
                            <m:t>𝑗</m:t>
                          </m:r>
                        </m:sub>
                      </m:sSub>
                    </m:oMath>
                  </m:oMathPara>
                </a14:m>
                <a:endParaRPr lang="en-US" sz="1400" dirty="0"/>
              </a:p>
            </p:txBody>
          </p:sp>
        </mc:Choice>
        <mc:Fallback xmlns="">
          <p:sp>
            <p:nvSpPr>
              <p:cNvPr id="13" name="Text 11"/>
              <p:cNvSpPr>
                <a:spLocks noRot="1" noChangeAspect="1" noMove="1" noResize="1" noEditPoints="1" noAdjustHandles="1" noChangeArrowheads="1" noChangeShapeType="1" noTextEdit="1"/>
              </p:cNvSpPr>
              <p:nvPr/>
            </p:nvSpPr>
            <p:spPr>
              <a:xfrm>
                <a:off x="7239000" y="1822450"/>
                <a:ext cx="4191000" cy="431800"/>
              </a:xfrm>
              <a:prstGeom prst="rect">
                <a:avLst/>
              </a:prstGeom>
              <a:blipFill>
                <a:blip r:embed="rId5"/>
                <a:stretch>
                  <a:fillRect/>
                </a:stretch>
              </a:blipFill>
            </p:spPr>
            <p:txBody>
              <a:bodyPr/>
              <a:lstStyle/>
              <a:p>
                <a:r>
                  <a:rPr lang="zh-CN" altLang="en-US">
                    <a:noFill/>
                  </a:rPr>
                  <a:t> </a:t>
                </a:r>
              </a:p>
            </p:txBody>
          </p:sp>
        </mc:Fallback>
      </mc:AlternateContent>
      <p:sp>
        <p:nvSpPr>
          <p:cNvPr id="14" name="Shape 12"/>
          <p:cNvSpPr/>
          <p:nvPr/>
        </p:nvSpPr>
        <p:spPr>
          <a:xfrm>
            <a:off x="571500" y="2686050"/>
            <a:ext cx="6350000" cy="1949450"/>
          </a:xfrm>
          <a:prstGeom prst="roundRect">
            <a:avLst>
              <a:gd name="adj" fmla="val 8000"/>
            </a:avLst>
          </a:prstGeom>
          <a:solidFill>
            <a:srgbClr val="F0F4F8"/>
          </a:solidFill>
          <a:ln w="12700">
            <a:solidFill>
              <a:srgbClr val="0B5DA7"/>
            </a:solidFill>
            <a:prstDash val="solid"/>
          </a:ln>
        </p:spPr>
      </p:sp>
      <p:sp>
        <p:nvSpPr>
          <p:cNvPr id="15" name="Shape 13"/>
          <p:cNvSpPr/>
          <p:nvPr/>
        </p:nvSpPr>
        <p:spPr>
          <a:xfrm>
            <a:off x="711200" y="2787650"/>
            <a:ext cx="457200" cy="457200"/>
          </a:xfrm>
          <a:prstGeom prst="ellipse">
            <a:avLst/>
          </a:prstGeom>
          <a:solidFill>
            <a:srgbClr val="0B5DA7"/>
          </a:solidFill>
        </p:spPr>
      </p:sp>
      <p:sp>
        <p:nvSpPr>
          <p:cNvPr id="16" name="Text 14"/>
          <p:cNvSpPr/>
          <p:nvPr/>
        </p:nvSpPr>
        <p:spPr>
          <a:xfrm>
            <a:off x="711200" y="2787650"/>
            <a:ext cx="457200" cy="457200"/>
          </a:xfrm>
          <a:prstGeom prst="rect">
            <a:avLst/>
          </a:prstGeom>
          <a:noFill/>
        </p:spPr>
        <p:txBody>
          <a:bodyPr wrap="none" lIns="0" tIns="0" rIns="0" bIns="0" rtlCol="0" anchor="ctr"/>
          <a:lstStyle/>
          <a:p>
            <a:pPr algn="ctr">
              <a:lnSpc>
                <a:spcPct val="120000"/>
              </a:lnSpc>
            </a:pPr>
            <a:r>
              <a:rPr lang="en-US" sz="1800" b="1" dirty="0">
                <a:solidFill>
                  <a:srgbClr val="FFFFFF"/>
                </a:solidFill>
                <a:latin typeface="Times New Roman" panose="02020603050405020304" pitchFamily="34" charset="0"/>
                <a:ea typeface="Times New Roman" panose="02020603050405020304" pitchFamily="34" charset="-122"/>
                <a:cs typeface="Times New Roman" panose="02020603050405020304" pitchFamily="34" charset="-120"/>
              </a:rPr>
              <a:t>2</a:t>
            </a:r>
            <a:endParaRPr lang="en-US" sz="1800" dirty="0"/>
          </a:p>
        </p:txBody>
      </p:sp>
      <p:sp>
        <p:nvSpPr>
          <p:cNvPr id="17" name="Text 15"/>
          <p:cNvSpPr/>
          <p:nvPr/>
        </p:nvSpPr>
        <p:spPr>
          <a:xfrm>
            <a:off x="1244600" y="2825750"/>
            <a:ext cx="2540000" cy="304800"/>
          </a:xfrm>
          <a:prstGeom prst="rect">
            <a:avLst/>
          </a:prstGeom>
          <a:noFill/>
        </p:spPr>
        <p:txBody>
          <a:bodyPr wrap="none" lIns="0" tIns="0" rIns="0" bIns="0" rtlCol="0" anchor="ctr"/>
          <a:lstStyle/>
          <a:p>
            <a:pPr algn="l">
              <a:lnSpc>
                <a:spcPct val="120000"/>
              </a:lnSpc>
            </a:pPr>
            <a:r>
              <a:rPr lang="en-US" sz="1600" b="1" dirty="0">
                <a:solidFill>
                  <a:srgbClr val="0B5DA7"/>
                </a:solidFill>
                <a:latin typeface="Times New Roman" panose="02020603050405020304" pitchFamily="34" charset="0"/>
                <a:ea typeface="Times New Roman" panose="02020603050405020304" pitchFamily="34" charset="-122"/>
                <a:cs typeface="Times New Roman" panose="02020603050405020304" pitchFamily="34" charset="-120"/>
              </a:rPr>
              <a:t>SAM Multiplier Decomposition</a:t>
            </a:r>
            <a:endParaRPr lang="en-US" sz="1600" dirty="0"/>
          </a:p>
        </p:txBody>
      </p:sp>
      <mc:AlternateContent xmlns:mc="http://schemas.openxmlformats.org/markup-compatibility/2006" xmlns:a14="http://schemas.microsoft.com/office/drawing/2010/main">
        <mc:Choice Requires="a14">
          <p:sp>
            <p:nvSpPr>
              <p:cNvPr id="18" name="Text 16"/>
              <p:cNvSpPr/>
              <p:nvPr/>
            </p:nvSpPr>
            <p:spPr>
              <a:xfrm>
                <a:off x="711200" y="3244850"/>
                <a:ext cx="6032500" cy="1143000"/>
              </a:xfrm>
              <a:prstGeom prst="rect">
                <a:avLst/>
              </a:prstGeom>
              <a:noFill/>
            </p:spPr>
            <p:txBody>
              <a:bodyPr wrap="square" lIns="0" tIns="0" rIns="0" bIns="0" rtlCol="0" anchor="t"/>
              <a:lstStyle/>
              <a:p>
                <a:pPr algn="l">
                  <a:lnSpc>
                    <a:spcPct val="150000"/>
                  </a:lnSpc>
                </a:pPr>
                <a:r>
                  <a:rPr lang="en-US" sz="1400" dirty="0">
                    <a:solidFill>
                      <a:srgbClr val="333333"/>
                    </a:solidFill>
                    <a:latin typeface="Times New Roman" panose="02020603050405020304" pitchFamily="34" charset="0"/>
                    <a:ea typeface="Times New Roman" panose="02020603050405020304" pitchFamily="34" charset="-122"/>
                    <a:cs typeface="Times New Roman" panose="02020603050405020304" pitchFamily="34" charset="-120"/>
                  </a:rPr>
                  <a:t>Decompose effects into net transfer, open-loop spillover, and closed-loop feedback effects to characterize transmission from production linkages to the economy-wide circular flow</a:t>
                </a:r>
                <a:endParaRPr lang="en-US" sz="1400" dirty="0"/>
              </a:p>
              <a:p>
                <a:pPr algn="l">
                  <a:lnSpc>
                    <a:spcPct val="150000"/>
                  </a:lnSpc>
                  <a:spcBef>
                    <a:spcPts val="400"/>
                  </a:spcBef>
                </a:pPr>
                <a:r>
                  <a:rPr lang="en-US" sz="1400" b="1" dirty="0">
                    <a:solidFill>
                      <a:srgbClr val="333333"/>
                    </a:solidFill>
                    <a:latin typeface="Times New Roman" panose="02020603050405020304" pitchFamily="34" charset="0"/>
                    <a:ea typeface="Times New Roman" panose="02020603050405020304" pitchFamily="34" charset="-122"/>
                    <a:cs typeface="Times New Roman" panose="02020603050405020304" pitchFamily="34" charset="-120"/>
                  </a:rPr>
                  <a:t>Core formula</a:t>
                </a:r>
                <a:r>
                  <a:rPr lang="en-US" sz="1400" dirty="0">
                    <a:solidFill>
                      <a:srgbClr val="333333"/>
                    </a:solidFill>
                    <a:latin typeface="Times New Roman" panose="02020603050405020304" pitchFamily="34" charset="0"/>
                    <a:ea typeface="Times New Roman" panose="02020603050405020304" pitchFamily="34" charset="-122"/>
                    <a:cs typeface="Times New Roman" panose="02020603050405020304" pitchFamily="34" charset="-120"/>
                  </a:rPr>
                  <a:t>:</a:t>
                </a:r>
                <a14:m>
                  <m:oMath xmlns:m="http://schemas.openxmlformats.org/officeDocument/2006/math">
                    <m:sSub>
                      <m:sSubPr>
                        <m:ctrlPr>
                          <a:rPr lang="en-US" altLang="zh-CN" sz="1400" i="1" dirty="0" smtClean="0">
                            <a:solidFill>
                              <a:srgbClr val="333333"/>
                            </a:solidFill>
                            <a:latin typeface="Cambria Math" panose="02040503050406030204" pitchFamily="18" charset="0"/>
                            <a:cs typeface="Times New Roman" panose="02020603050405020304" pitchFamily="34" charset="-120"/>
                          </a:rPr>
                        </m:ctrlPr>
                      </m:sSubPr>
                      <m:e>
                        <m:r>
                          <a:rPr lang="en-US" altLang="zh-CN" sz="1400" b="0" i="1" dirty="0" smtClean="0">
                            <a:solidFill>
                              <a:srgbClr val="333333"/>
                            </a:solidFill>
                            <a:latin typeface="Cambria Math" panose="02040503050406030204" pitchFamily="18" charset="0"/>
                            <a:cs typeface="Times New Roman" panose="02020603050405020304" pitchFamily="34" charset="-120"/>
                          </a:rPr>
                          <m:t>  </m:t>
                        </m:r>
                        <m:r>
                          <a:rPr lang="en-US" altLang="zh-CN" sz="1400" b="0" i="1" dirty="0" smtClean="0">
                            <a:solidFill>
                              <a:srgbClr val="333333"/>
                            </a:solidFill>
                            <a:latin typeface="Cambria Math" panose="02040503050406030204" pitchFamily="18" charset="0"/>
                            <a:cs typeface="Times New Roman" panose="02020603050405020304" pitchFamily="34" charset="-120"/>
                          </a:rPr>
                          <m:t>𝑀</m:t>
                        </m:r>
                      </m:e>
                      <m:sub>
                        <m:r>
                          <a:rPr lang="en-US" altLang="zh-CN" sz="1400" b="0" i="1" dirty="0" smtClean="0">
                            <a:solidFill>
                              <a:srgbClr val="333333"/>
                            </a:solidFill>
                            <a:latin typeface="Cambria Math" panose="02040503050406030204" pitchFamily="18" charset="0"/>
                            <a:cs typeface="Times New Roman" panose="02020603050405020304" pitchFamily="34" charset="-120"/>
                          </a:rPr>
                          <m:t>𝑎</m:t>
                        </m:r>
                      </m:sub>
                    </m:sSub>
                    <m:r>
                      <a:rPr lang="en-US" sz="1400" dirty="0">
                        <a:solidFill>
                          <a:srgbClr val="333333"/>
                        </a:solidFill>
                        <a:latin typeface="Cambria Math" panose="02040503050406030204" pitchFamily="18" charset="0"/>
                        <a:ea typeface="Times New Roman" panose="02020603050405020304" pitchFamily="34" charset="-122"/>
                        <a:cs typeface="Times New Roman" panose="02020603050405020304" pitchFamily="34" charset="-120"/>
                      </a:rPr>
                      <m:t>=</m:t>
                    </m:r>
                    <m:sSub>
                      <m:sSubPr>
                        <m:ctrlPr>
                          <a:rPr lang="en-US" sz="1400" i="1" dirty="0">
                            <a:solidFill>
                              <a:srgbClr val="333333"/>
                            </a:solidFill>
                            <a:latin typeface="Cambria Math" panose="02040503050406030204" pitchFamily="18" charset="0"/>
                            <a:ea typeface="Times New Roman" panose="02020603050405020304" pitchFamily="34" charset="-122"/>
                            <a:cs typeface="Times New Roman" panose="02020603050405020304" pitchFamily="34" charset="-120"/>
                          </a:rPr>
                        </m:ctrlPr>
                      </m:sSubPr>
                      <m:e>
                        <m:r>
                          <a:rPr lang="en-US" sz="1400" b="0" i="1" dirty="0" smtClean="0">
                            <a:solidFill>
                              <a:srgbClr val="333333"/>
                            </a:solidFill>
                            <a:latin typeface="Cambria Math" panose="02040503050406030204" pitchFamily="18" charset="0"/>
                            <a:ea typeface="Times New Roman" panose="02020603050405020304" pitchFamily="34" charset="-122"/>
                            <a:cs typeface="Times New Roman" panose="02020603050405020304" pitchFamily="34" charset="-120"/>
                          </a:rPr>
                          <m:t>𝑀</m:t>
                        </m:r>
                      </m:e>
                      <m:sub>
                        <m:r>
                          <a:rPr lang="en-US" sz="1400" b="0" i="1" dirty="0" smtClean="0">
                            <a:solidFill>
                              <a:srgbClr val="333333"/>
                            </a:solidFill>
                            <a:latin typeface="Cambria Math" panose="02040503050406030204" pitchFamily="18" charset="0"/>
                            <a:ea typeface="Times New Roman" panose="02020603050405020304" pitchFamily="34" charset="-122"/>
                            <a:cs typeface="Times New Roman" panose="02020603050405020304" pitchFamily="34" charset="-120"/>
                          </a:rPr>
                          <m:t>𝑎</m:t>
                        </m:r>
                        <m:r>
                          <a:rPr lang="en-US" sz="1400" b="0" i="1" dirty="0" smtClean="0">
                            <a:solidFill>
                              <a:srgbClr val="333333"/>
                            </a:solidFill>
                            <a:latin typeface="Cambria Math" panose="02040503050406030204" pitchFamily="18" charset="0"/>
                            <a:ea typeface="Times New Roman" panose="02020603050405020304" pitchFamily="34" charset="-122"/>
                            <a:cs typeface="Times New Roman" panose="02020603050405020304" pitchFamily="34" charset="-120"/>
                          </a:rPr>
                          <m:t>3</m:t>
                        </m:r>
                      </m:sub>
                    </m:sSub>
                    <m:r>
                      <a:rPr lang="en-US" sz="1400" dirty="0">
                        <a:solidFill>
                          <a:srgbClr val="333333"/>
                        </a:solidFill>
                        <a:latin typeface="Cambria Math" panose="02040503050406030204" pitchFamily="18" charset="0"/>
                        <a:ea typeface="Times New Roman" panose="02020603050405020304" pitchFamily="34" charset="-122"/>
                        <a:cs typeface="Times New Roman" panose="02020603050405020304" pitchFamily="34" charset="-120"/>
                      </a:rPr>
                      <m:t>×</m:t>
                    </m:r>
                    <m:sSub>
                      <m:sSubPr>
                        <m:ctrlPr>
                          <a:rPr lang="en-US" sz="1400" i="1" dirty="0">
                            <a:solidFill>
                              <a:srgbClr val="333333"/>
                            </a:solidFill>
                            <a:latin typeface="Cambria Math" panose="02040503050406030204" pitchFamily="18" charset="0"/>
                            <a:ea typeface="Times New Roman" panose="02020603050405020304" pitchFamily="34" charset="-122"/>
                            <a:cs typeface="Times New Roman" panose="02020603050405020304" pitchFamily="34" charset="-120"/>
                          </a:rPr>
                        </m:ctrlPr>
                      </m:sSubPr>
                      <m:e>
                        <m:r>
                          <a:rPr lang="en-US" sz="1400" b="0" i="1" dirty="0" smtClean="0">
                            <a:solidFill>
                              <a:srgbClr val="333333"/>
                            </a:solidFill>
                            <a:latin typeface="Cambria Math" panose="02040503050406030204" pitchFamily="18" charset="0"/>
                            <a:ea typeface="Times New Roman" panose="02020603050405020304" pitchFamily="34" charset="-122"/>
                            <a:cs typeface="Times New Roman" panose="02020603050405020304" pitchFamily="34" charset="-120"/>
                          </a:rPr>
                          <m:t>𝑀</m:t>
                        </m:r>
                      </m:e>
                      <m:sub>
                        <m:r>
                          <a:rPr lang="en-US" sz="1400" b="0" i="1" dirty="0" smtClean="0">
                            <a:solidFill>
                              <a:srgbClr val="333333"/>
                            </a:solidFill>
                            <a:latin typeface="Cambria Math" panose="02040503050406030204" pitchFamily="18" charset="0"/>
                            <a:ea typeface="Times New Roman" panose="02020603050405020304" pitchFamily="34" charset="-122"/>
                            <a:cs typeface="Times New Roman" panose="02020603050405020304" pitchFamily="34" charset="-120"/>
                          </a:rPr>
                          <m:t>𝑎</m:t>
                        </m:r>
                        <m:r>
                          <a:rPr lang="en-US" sz="1400" b="0" i="1" dirty="0" smtClean="0">
                            <a:solidFill>
                              <a:srgbClr val="333333"/>
                            </a:solidFill>
                            <a:latin typeface="Cambria Math" panose="02040503050406030204" pitchFamily="18" charset="0"/>
                            <a:ea typeface="Times New Roman" panose="02020603050405020304" pitchFamily="34" charset="-122"/>
                            <a:cs typeface="Times New Roman" panose="02020603050405020304" pitchFamily="34" charset="-120"/>
                          </a:rPr>
                          <m:t>2</m:t>
                        </m:r>
                      </m:sub>
                    </m:sSub>
                    <m:r>
                      <a:rPr lang="en-US" sz="1400" dirty="0">
                        <a:solidFill>
                          <a:srgbClr val="333333"/>
                        </a:solidFill>
                        <a:latin typeface="Cambria Math" panose="02040503050406030204" pitchFamily="18" charset="0"/>
                        <a:ea typeface="Times New Roman" panose="02020603050405020304" pitchFamily="34" charset="-122"/>
                        <a:cs typeface="Times New Roman" panose="02020603050405020304" pitchFamily="34" charset="-120"/>
                      </a:rPr>
                      <m:t>×</m:t>
                    </m:r>
                    <m:sSub>
                      <m:sSubPr>
                        <m:ctrlPr>
                          <a:rPr lang="en-US" sz="1400" i="1" dirty="0">
                            <a:solidFill>
                              <a:srgbClr val="333333"/>
                            </a:solidFill>
                            <a:latin typeface="Cambria Math" panose="02040503050406030204" pitchFamily="18" charset="0"/>
                            <a:ea typeface="Times New Roman" panose="02020603050405020304" pitchFamily="34" charset="-122"/>
                            <a:cs typeface="Times New Roman" panose="02020603050405020304" pitchFamily="34" charset="-120"/>
                          </a:rPr>
                        </m:ctrlPr>
                      </m:sSubPr>
                      <m:e>
                        <m:r>
                          <a:rPr lang="en-US" sz="1400" b="0" i="1" dirty="0" smtClean="0">
                            <a:solidFill>
                              <a:srgbClr val="333333"/>
                            </a:solidFill>
                            <a:latin typeface="Cambria Math" panose="02040503050406030204" pitchFamily="18" charset="0"/>
                            <a:ea typeface="Times New Roman" panose="02020603050405020304" pitchFamily="34" charset="-122"/>
                            <a:cs typeface="Times New Roman" panose="02020603050405020304" pitchFamily="34" charset="-120"/>
                          </a:rPr>
                          <m:t>𝑀</m:t>
                        </m:r>
                      </m:e>
                      <m:sub>
                        <m:r>
                          <a:rPr lang="en-US" sz="1400" b="0" i="1" dirty="0" smtClean="0">
                            <a:solidFill>
                              <a:srgbClr val="333333"/>
                            </a:solidFill>
                            <a:latin typeface="Cambria Math" panose="02040503050406030204" pitchFamily="18" charset="0"/>
                            <a:ea typeface="Times New Roman" panose="02020603050405020304" pitchFamily="34" charset="-122"/>
                            <a:cs typeface="Times New Roman" panose="02020603050405020304" pitchFamily="34" charset="-120"/>
                          </a:rPr>
                          <m:t>𝑎</m:t>
                        </m:r>
                        <m:r>
                          <a:rPr lang="en-US" sz="1400" b="0" i="1" dirty="0" smtClean="0">
                            <a:solidFill>
                              <a:srgbClr val="333333"/>
                            </a:solidFill>
                            <a:latin typeface="Cambria Math" panose="02040503050406030204" pitchFamily="18" charset="0"/>
                            <a:ea typeface="Times New Roman" panose="02020603050405020304" pitchFamily="34" charset="-122"/>
                            <a:cs typeface="Times New Roman" panose="02020603050405020304" pitchFamily="34" charset="-120"/>
                          </a:rPr>
                          <m:t>1</m:t>
                        </m:r>
                      </m:sub>
                    </m:sSub>
                  </m:oMath>
                </a14:m>
                <a:endParaRPr lang="en-US" sz="1400" dirty="0"/>
              </a:p>
            </p:txBody>
          </p:sp>
        </mc:Choice>
        <mc:Fallback xmlns="">
          <p:sp>
            <p:nvSpPr>
              <p:cNvPr id="18" name="Text 16"/>
              <p:cNvSpPr>
                <a:spLocks noRot="1" noChangeAspect="1" noMove="1" noResize="1" noEditPoints="1" noAdjustHandles="1" noChangeArrowheads="1" noChangeShapeType="1" noTextEdit="1"/>
              </p:cNvSpPr>
              <p:nvPr/>
            </p:nvSpPr>
            <p:spPr>
              <a:xfrm>
                <a:off x="711200" y="3244850"/>
                <a:ext cx="6032500" cy="1143000"/>
              </a:xfrm>
              <a:prstGeom prst="rect">
                <a:avLst/>
              </a:prstGeom>
              <a:blipFill>
                <a:blip r:embed="rId6"/>
                <a:stretch>
                  <a:fillRect l="-1820" r="-404" b="-22340"/>
                </a:stretch>
              </a:blipFill>
            </p:spPr>
            <p:txBody>
              <a:bodyPr/>
              <a:lstStyle/>
              <a:p>
                <a:r>
                  <a:rPr lang="zh-CN" altLang="en-US">
                    <a:noFill/>
                  </a:rPr>
                  <a:t> </a:t>
                </a:r>
              </a:p>
            </p:txBody>
          </p:sp>
        </mc:Fallback>
      </mc:AlternateContent>
      <p:sp>
        <p:nvSpPr>
          <p:cNvPr id="19" name="Shape 17"/>
          <p:cNvSpPr/>
          <p:nvPr/>
        </p:nvSpPr>
        <p:spPr>
          <a:xfrm>
            <a:off x="7048500" y="2686050"/>
            <a:ext cx="4572000" cy="1924050"/>
          </a:xfrm>
          <a:prstGeom prst="roundRect">
            <a:avLst>
              <a:gd name="adj" fmla="val 8000"/>
            </a:avLst>
          </a:prstGeom>
          <a:solidFill>
            <a:srgbClr val="0B5DA7">
              <a:alpha val="5098"/>
            </a:srgbClr>
          </a:solidFill>
        </p:spPr>
      </p:sp>
      <p:sp>
        <p:nvSpPr>
          <p:cNvPr id="20" name="Text 18"/>
          <p:cNvSpPr/>
          <p:nvPr/>
        </p:nvSpPr>
        <p:spPr>
          <a:xfrm>
            <a:off x="7239000" y="2787650"/>
            <a:ext cx="4318000" cy="228600"/>
          </a:xfrm>
          <a:prstGeom prst="rect">
            <a:avLst/>
          </a:prstGeom>
          <a:noFill/>
        </p:spPr>
        <p:txBody>
          <a:bodyPr wrap="none" lIns="0" tIns="0" rIns="0" bIns="0" rtlCol="0" anchor="ctr"/>
          <a:lstStyle/>
          <a:p>
            <a:pPr algn="l">
              <a:lnSpc>
                <a:spcPct val="120000"/>
              </a:lnSpc>
            </a:pPr>
            <a:r>
              <a:rPr lang="en-US" sz="1200" b="1" dirty="0">
                <a:solidFill>
                  <a:srgbClr val="0B5DA7"/>
                </a:solidFill>
                <a:latin typeface="Times New Roman" panose="02020603050405020304" pitchFamily="34" charset="0"/>
                <a:ea typeface="Times New Roman" panose="02020603050405020304" pitchFamily="34" charset="-122"/>
                <a:cs typeface="Times New Roman" panose="02020603050405020304" pitchFamily="34" charset="-120"/>
              </a:rPr>
              <a:t>Multiplier decomposition</a:t>
            </a:r>
            <a:endParaRPr lang="en-US" sz="1200" dirty="0"/>
          </a:p>
        </p:txBody>
      </p:sp>
      <mc:AlternateContent xmlns:mc="http://schemas.openxmlformats.org/markup-compatibility/2006" xmlns:a14="http://schemas.microsoft.com/office/drawing/2010/main">
        <mc:Choice Requires="a14">
          <p:sp>
            <p:nvSpPr>
              <p:cNvPr id="21" name="Text 19"/>
              <p:cNvSpPr/>
              <p:nvPr/>
            </p:nvSpPr>
            <p:spPr>
              <a:xfrm>
                <a:off x="7239000" y="3092450"/>
                <a:ext cx="4191000" cy="431800"/>
              </a:xfrm>
              <a:prstGeom prst="rect">
                <a:avLst/>
              </a:prstGeom>
              <a:noFill/>
            </p:spPr>
            <p:txBody>
              <a:bodyPr wrap="square" lIns="0" tIns="0" rIns="0" bIns="0" rtlCol="0" anchor="ctr"/>
              <a:lstStyle/>
              <a:p>
                <a:pPr algn="ctr">
                  <a:lnSpc>
                    <a:spcPct val="120000"/>
                  </a:lnSpc>
                </a:pPr>
                <a14:m>
                  <m:oMathPara xmlns:m="http://schemas.openxmlformats.org/officeDocument/2006/math">
                    <m:oMathParaPr>
                      <m:jc m:val="center"/>
                    </m:oMathParaPr>
                    <m:oMath xmlns:m="http://schemas.openxmlformats.org/officeDocument/2006/math">
                      <m:sSub>
                        <m:sSubPr>
                          <m:ctrlPr>
                            <a:rPr lang="en-US" altLang="zh-CN" sz="1400" i="1" dirty="0" smtClean="0">
                              <a:solidFill>
                                <a:srgbClr val="333333"/>
                              </a:solidFill>
                              <a:latin typeface="Cambria Math" panose="02040503050406030204" pitchFamily="18" charset="0"/>
                              <a:cs typeface="Times New Roman" panose="02020603050405020304" pitchFamily="34" charset="-120"/>
                            </a:rPr>
                          </m:ctrlPr>
                        </m:sSubPr>
                        <m:e>
                          <m:r>
                            <a:rPr lang="en-US" altLang="zh-CN" sz="1400" i="1" dirty="0">
                              <a:solidFill>
                                <a:srgbClr val="333333"/>
                              </a:solidFill>
                              <a:latin typeface="Cambria Math" panose="02040503050406030204" pitchFamily="18" charset="0"/>
                              <a:cs typeface="Times New Roman" panose="02020603050405020304" pitchFamily="34" charset="-120"/>
                            </a:rPr>
                            <m:t> </m:t>
                          </m:r>
                          <m:r>
                            <a:rPr lang="en-US" altLang="zh-CN" sz="1400" i="1" dirty="0">
                              <a:solidFill>
                                <a:srgbClr val="333333"/>
                              </a:solidFill>
                              <a:latin typeface="Cambria Math" panose="02040503050406030204" pitchFamily="18" charset="0"/>
                              <a:cs typeface="Times New Roman" panose="02020603050405020304" pitchFamily="34" charset="-120"/>
                            </a:rPr>
                            <m:t>𝑀</m:t>
                          </m:r>
                        </m:e>
                        <m:sub>
                          <m:r>
                            <a:rPr lang="en-US" altLang="zh-CN" sz="1400" i="1" dirty="0">
                              <a:solidFill>
                                <a:srgbClr val="333333"/>
                              </a:solidFill>
                              <a:latin typeface="Cambria Math" panose="02040503050406030204" pitchFamily="18" charset="0"/>
                              <a:cs typeface="Times New Roman" panose="02020603050405020304" pitchFamily="34" charset="-120"/>
                            </a:rPr>
                            <m:t>𝑎</m:t>
                          </m:r>
                        </m:sub>
                      </m:sSub>
                      <m:r>
                        <a:rPr lang="en-US" altLang="zh-CN" sz="1400" dirty="0">
                          <a:solidFill>
                            <a:srgbClr val="333333"/>
                          </a:solidFill>
                          <a:latin typeface="Cambria Math" panose="02040503050406030204" pitchFamily="18" charset="0"/>
                          <a:ea typeface="Times New Roman" panose="02020603050405020304" pitchFamily="34" charset="-122"/>
                          <a:cs typeface="Times New Roman" panose="02020603050405020304" pitchFamily="34" charset="-120"/>
                        </a:rPr>
                        <m:t>=</m:t>
                      </m:r>
                      <m:sSub>
                        <m:sSubPr>
                          <m:ctrlPr>
                            <a:rPr lang="en-US" altLang="zh-CN" sz="1400" i="1" dirty="0">
                              <a:solidFill>
                                <a:srgbClr val="333333"/>
                              </a:solidFill>
                              <a:latin typeface="Cambria Math" panose="02040503050406030204" pitchFamily="18" charset="0"/>
                              <a:ea typeface="Times New Roman" panose="02020603050405020304" pitchFamily="34" charset="-122"/>
                              <a:cs typeface="Times New Roman" panose="02020603050405020304" pitchFamily="34" charset="-120"/>
                            </a:rPr>
                          </m:ctrlPr>
                        </m:sSubPr>
                        <m:e>
                          <m:r>
                            <a:rPr lang="en-US" altLang="zh-CN" sz="1400" b="0" i="1" dirty="0" smtClean="0">
                              <a:solidFill>
                                <a:srgbClr val="333333"/>
                              </a:solidFill>
                              <a:latin typeface="Cambria Math" panose="02040503050406030204" pitchFamily="18" charset="0"/>
                              <a:ea typeface="Times New Roman" panose="02020603050405020304" pitchFamily="34" charset="-122"/>
                              <a:cs typeface="Times New Roman" panose="02020603050405020304" pitchFamily="34" charset="-120"/>
                            </a:rPr>
                            <m:t>𝑀</m:t>
                          </m:r>
                        </m:e>
                        <m:sub>
                          <m:r>
                            <a:rPr lang="en-US" altLang="zh-CN" sz="1400" i="1" dirty="0">
                              <a:solidFill>
                                <a:srgbClr val="333333"/>
                              </a:solidFill>
                              <a:latin typeface="Cambria Math" panose="02040503050406030204" pitchFamily="18" charset="0"/>
                              <a:ea typeface="Times New Roman" panose="02020603050405020304" pitchFamily="34" charset="-122"/>
                              <a:cs typeface="Times New Roman" panose="02020603050405020304" pitchFamily="34" charset="-120"/>
                            </a:rPr>
                            <m:t>𝑎</m:t>
                          </m:r>
                          <m:r>
                            <a:rPr lang="en-US" altLang="zh-CN" sz="1400" i="1" dirty="0">
                              <a:solidFill>
                                <a:srgbClr val="333333"/>
                              </a:solidFill>
                              <a:latin typeface="Cambria Math" panose="02040503050406030204" pitchFamily="18" charset="0"/>
                              <a:ea typeface="Times New Roman" panose="02020603050405020304" pitchFamily="34" charset="-122"/>
                              <a:cs typeface="Times New Roman" panose="02020603050405020304" pitchFamily="34" charset="-120"/>
                            </a:rPr>
                            <m:t>3</m:t>
                          </m:r>
                        </m:sub>
                      </m:sSub>
                      <m:r>
                        <a:rPr lang="en-US" altLang="zh-CN" sz="1400" dirty="0">
                          <a:solidFill>
                            <a:srgbClr val="333333"/>
                          </a:solidFill>
                          <a:latin typeface="Cambria Math" panose="02040503050406030204" pitchFamily="18" charset="0"/>
                          <a:ea typeface="Times New Roman" panose="02020603050405020304" pitchFamily="34" charset="-122"/>
                          <a:cs typeface="Times New Roman" panose="02020603050405020304" pitchFamily="34" charset="-120"/>
                        </a:rPr>
                        <m:t>×</m:t>
                      </m:r>
                      <m:sSub>
                        <m:sSubPr>
                          <m:ctrlPr>
                            <a:rPr lang="en-US" altLang="zh-CN" sz="1400" i="1" dirty="0">
                              <a:solidFill>
                                <a:srgbClr val="333333"/>
                              </a:solidFill>
                              <a:latin typeface="Cambria Math" panose="02040503050406030204" pitchFamily="18" charset="0"/>
                              <a:ea typeface="Times New Roman" panose="02020603050405020304" pitchFamily="34" charset="-122"/>
                              <a:cs typeface="Times New Roman" panose="02020603050405020304" pitchFamily="34" charset="-120"/>
                            </a:rPr>
                          </m:ctrlPr>
                        </m:sSubPr>
                        <m:e>
                          <m:r>
                            <a:rPr lang="en-US" altLang="zh-CN" sz="1400" i="1" dirty="0">
                              <a:solidFill>
                                <a:srgbClr val="333333"/>
                              </a:solidFill>
                              <a:latin typeface="Cambria Math" panose="02040503050406030204" pitchFamily="18" charset="0"/>
                              <a:ea typeface="Times New Roman" panose="02020603050405020304" pitchFamily="34" charset="-122"/>
                              <a:cs typeface="Times New Roman" panose="02020603050405020304" pitchFamily="34" charset="-120"/>
                            </a:rPr>
                            <m:t>𝑀</m:t>
                          </m:r>
                        </m:e>
                        <m:sub>
                          <m:r>
                            <a:rPr lang="en-US" altLang="zh-CN" sz="1400" i="1" dirty="0">
                              <a:solidFill>
                                <a:srgbClr val="333333"/>
                              </a:solidFill>
                              <a:latin typeface="Cambria Math" panose="02040503050406030204" pitchFamily="18" charset="0"/>
                              <a:ea typeface="Times New Roman" panose="02020603050405020304" pitchFamily="34" charset="-122"/>
                              <a:cs typeface="Times New Roman" panose="02020603050405020304" pitchFamily="34" charset="-120"/>
                            </a:rPr>
                            <m:t>𝑎</m:t>
                          </m:r>
                          <m:r>
                            <a:rPr lang="en-US" altLang="zh-CN" sz="1400" i="1" dirty="0">
                              <a:solidFill>
                                <a:srgbClr val="333333"/>
                              </a:solidFill>
                              <a:latin typeface="Cambria Math" panose="02040503050406030204" pitchFamily="18" charset="0"/>
                              <a:ea typeface="Times New Roman" panose="02020603050405020304" pitchFamily="34" charset="-122"/>
                              <a:cs typeface="Times New Roman" panose="02020603050405020304" pitchFamily="34" charset="-120"/>
                            </a:rPr>
                            <m:t>2</m:t>
                          </m:r>
                        </m:sub>
                      </m:sSub>
                      <m:r>
                        <a:rPr lang="en-US" altLang="zh-CN" sz="1400" dirty="0">
                          <a:solidFill>
                            <a:srgbClr val="333333"/>
                          </a:solidFill>
                          <a:latin typeface="Cambria Math" panose="02040503050406030204" pitchFamily="18" charset="0"/>
                          <a:ea typeface="Times New Roman" panose="02020603050405020304" pitchFamily="34" charset="-122"/>
                          <a:cs typeface="Times New Roman" panose="02020603050405020304" pitchFamily="34" charset="-120"/>
                        </a:rPr>
                        <m:t>×</m:t>
                      </m:r>
                      <m:sSub>
                        <m:sSubPr>
                          <m:ctrlPr>
                            <a:rPr lang="en-US" altLang="zh-CN" sz="1400" i="1" dirty="0">
                              <a:solidFill>
                                <a:srgbClr val="333333"/>
                              </a:solidFill>
                              <a:latin typeface="Cambria Math" panose="02040503050406030204" pitchFamily="18" charset="0"/>
                              <a:ea typeface="Times New Roman" panose="02020603050405020304" pitchFamily="34" charset="-122"/>
                              <a:cs typeface="Times New Roman" panose="02020603050405020304" pitchFamily="34" charset="-120"/>
                            </a:rPr>
                          </m:ctrlPr>
                        </m:sSubPr>
                        <m:e>
                          <m:r>
                            <a:rPr lang="en-US" altLang="zh-CN" sz="1400" i="1" dirty="0">
                              <a:solidFill>
                                <a:srgbClr val="333333"/>
                              </a:solidFill>
                              <a:latin typeface="Cambria Math" panose="02040503050406030204" pitchFamily="18" charset="0"/>
                              <a:ea typeface="Times New Roman" panose="02020603050405020304" pitchFamily="34" charset="-122"/>
                              <a:cs typeface="Times New Roman" panose="02020603050405020304" pitchFamily="34" charset="-120"/>
                            </a:rPr>
                            <m:t>𝑀</m:t>
                          </m:r>
                        </m:e>
                        <m:sub>
                          <m:r>
                            <a:rPr lang="en-US" altLang="zh-CN" sz="1400" i="1" dirty="0">
                              <a:solidFill>
                                <a:srgbClr val="333333"/>
                              </a:solidFill>
                              <a:latin typeface="Cambria Math" panose="02040503050406030204" pitchFamily="18" charset="0"/>
                              <a:ea typeface="Times New Roman" panose="02020603050405020304" pitchFamily="34" charset="-122"/>
                              <a:cs typeface="Times New Roman" panose="02020603050405020304" pitchFamily="34" charset="-120"/>
                            </a:rPr>
                            <m:t>𝑎</m:t>
                          </m:r>
                          <m:r>
                            <a:rPr lang="en-US" altLang="zh-CN" sz="1400" i="1" dirty="0">
                              <a:solidFill>
                                <a:srgbClr val="333333"/>
                              </a:solidFill>
                              <a:latin typeface="Cambria Math" panose="02040503050406030204" pitchFamily="18" charset="0"/>
                              <a:ea typeface="Times New Roman" panose="02020603050405020304" pitchFamily="34" charset="-122"/>
                              <a:cs typeface="Times New Roman" panose="02020603050405020304" pitchFamily="34" charset="-120"/>
                            </a:rPr>
                            <m:t>1</m:t>
                          </m:r>
                        </m:sub>
                      </m:sSub>
                    </m:oMath>
                  </m:oMathPara>
                </a14:m>
                <a:endParaRPr lang="en-US" sz="1400" dirty="0"/>
              </a:p>
            </p:txBody>
          </p:sp>
        </mc:Choice>
        <mc:Fallback xmlns="">
          <p:sp>
            <p:nvSpPr>
              <p:cNvPr id="21" name="Text 19"/>
              <p:cNvSpPr>
                <a:spLocks noRot="1" noChangeAspect="1" noMove="1" noResize="1" noEditPoints="1" noAdjustHandles="1" noChangeArrowheads="1" noChangeShapeType="1" noTextEdit="1"/>
              </p:cNvSpPr>
              <p:nvPr/>
            </p:nvSpPr>
            <p:spPr>
              <a:xfrm>
                <a:off x="7239000" y="3092450"/>
                <a:ext cx="4191000" cy="431800"/>
              </a:xfrm>
              <a:prstGeom prst="rect">
                <a:avLst/>
              </a:prstGeom>
              <a:blipFill>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2" name="Text 20"/>
              <p:cNvSpPr/>
              <p:nvPr/>
            </p:nvSpPr>
            <p:spPr>
              <a:xfrm>
                <a:off x="7239000" y="3600450"/>
                <a:ext cx="4191000" cy="762000"/>
              </a:xfrm>
              <a:prstGeom prst="rect">
                <a:avLst/>
              </a:prstGeom>
              <a:noFill/>
            </p:spPr>
            <p:txBody>
              <a:bodyPr wrap="square" lIns="0" tIns="0" rIns="0" bIns="0" rtlCol="0" anchor="t"/>
              <a:lstStyle/>
              <a:p>
                <a:pPr algn="ctr">
                  <a:lnSpc>
                    <a:spcPct val="140000"/>
                  </a:lnSpc>
                </a:pPr>
                <a14:m>
                  <m:oMath xmlns:m="http://schemas.openxmlformats.org/officeDocument/2006/math">
                    <m:sSub>
                      <m:sSubPr>
                        <m:ctrlPr>
                          <a:rPr lang="en-US" altLang="zh-CN" sz="1400" i="1" dirty="0">
                            <a:solidFill>
                              <a:srgbClr val="333333"/>
                            </a:solidFill>
                            <a:latin typeface="Cambria Math" panose="02040503050406030204" pitchFamily="18" charset="0"/>
                            <a:ea typeface="Times New Roman" panose="02020603050405020304" pitchFamily="34" charset="-122"/>
                            <a:cs typeface="Times New Roman" panose="02020603050405020304" pitchFamily="34" charset="-120"/>
                          </a:rPr>
                        </m:ctrlPr>
                      </m:sSubPr>
                      <m:e>
                        <m:r>
                          <a:rPr lang="en-US" altLang="zh-CN" sz="1400" i="1" dirty="0">
                            <a:solidFill>
                              <a:srgbClr val="333333"/>
                            </a:solidFill>
                            <a:latin typeface="Cambria Math" panose="02040503050406030204" pitchFamily="18" charset="0"/>
                            <a:ea typeface="Times New Roman" panose="02020603050405020304" pitchFamily="34" charset="-122"/>
                            <a:cs typeface="Times New Roman" panose="02020603050405020304" pitchFamily="34" charset="-120"/>
                          </a:rPr>
                          <m:t>𝑀</m:t>
                        </m:r>
                      </m:e>
                      <m:sub>
                        <m:r>
                          <a:rPr lang="en-US" altLang="zh-CN" sz="1400" i="1" dirty="0">
                            <a:solidFill>
                              <a:srgbClr val="333333"/>
                            </a:solidFill>
                            <a:latin typeface="Cambria Math" panose="02040503050406030204" pitchFamily="18" charset="0"/>
                            <a:ea typeface="Times New Roman" panose="02020603050405020304" pitchFamily="34" charset="-122"/>
                            <a:cs typeface="Times New Roman" panose="02020603050405020304" pitchFamily="34" charset="-120"/>
                          </a:rPr>
                          <m:t>𝑎</m:t>
                        </m:r>
                        <m:r>
                          <a:rPr lang="en-US" altLang="zh-CN" sz="1400" i="1" dirty="0">
                            <a:solidFill>
                              <a:srgbClr val="333333"/>
                            </a:solidFill>
                            <a:latin typeface="Cambria Math" panose="02040503050406030204" pitchFamily="18" charset="0"/>
                            <a:ea typeface="Times New Roman" panose="02020603050405020304" pitchFamily="34" charset="-122"/>
                            <a:cs typeface="Times New Roman" panose="02020603050405020304" pitchFamily="34" charset="-120"/>
                          </a:rPr>
                          <m:t>3</m:t>
                        </m:r>
                      </m:sub>
                    </m:sSub>
                  </m:oMath>
                </a14:m>
                <a:r>
                  <a:rPr lang="en-US" sz="1400" dirty="0">
                    <a:solidFill>
                      <a:srgbClr val="666666"/>
                    </a:solidFill>
                    <a:latin typeface="Times New Roman" panose="02020603050405020304" pitchFamily="34" charset="0"/>
                    <a:ea typeface="Times New Roman" panose="02020603050405020304" pitchFamily="34" charset="-122"/>
                    <a:cs typeface="Times New Roman" panose="02020603050405020304" pitchFamily="34" charset="-120"/>
                  </a:rPr>
                  <a:t>: net transfer effect</a:t>
                </a:r>
                <a:endParaRPr lang="en-US" sz="1400" dirty="0"/>
              </a:p>
              <a:p>
                <a:pPr algn="ctr">
                  <a:lnSpc>
                    <a:spcPct val="140000"/>
                  </a:lnSpc>
                </a:pPr>
                <a14:m>
                  <m:oMath xmlns:m="http://schemas.openxmlformats.org/officeDocument/2006/math">
                    <m:sSub>
                      <m:sSubPr>
                        <m:ctrlPr>
                          <a:rPr lang="en-US" altLang="zh-CN" sz="1400" i="1" dirty="0">
                            <a:solidFill>
                              <a:srgbClr val="333333"/>
                            </a:solidFill>
                            <a:latin typeface="Cambria Math" panose="02040503050406030204" pitchFamily="18" charset="0"/>
                            <a:ea typeface="Times New Roman" panose="02020603050405020304" pitchFamily="34" charset="-122"/>
                            <a:cs typeface="Times New Roman" panose="02020603050405020304" pitchFamily="34" charset="-120"/>
                          </a:rPr>
                        </m:ctrlPr>
                      </m:sSubPr>
                      <m:e>
                        <m:r>
                          <a:rPr lang="en-US" altLang="zh-CN" sz="1400" i="1" dirty="0">
                            <a:solidFill>
                              <a:srgbClr val="333333"/>
                            </a:solidFill>
                            <a:latin typeface="Cambria Math" panose="02040503050406030204" pitchFamily="18" charset="0"/>
                            <a:ea typeface="Times New Roman" panose="02020603050405020304" pitchFamily="34" charset="-122"/>
                            <a:cs typeface="Times New Roman" panose="02020603050405020304" pitchFamily="34" charset="-120"/>
                          </a:rPr>
                          <m:t>𝑀</m:t>
                        </m:r>
                      </m:e>
                      <m:sub>
                        <m:r>
                          <a:rPr lang="en-US" altLang="zh-CN" sz="1400" i="1" dirty="0">
                            <a:solidFill>
                              <a:srgbClr val="333333"/>
                            </a:solidFill>
                            <a:latin typeface="Cambria Math" panose="02040503050406030204" pitchFamily="18" charset="0"/>
                            <a:ea typeface="Times New Roman" panose="02020603050405020304" pitchFamily="34" charset="-122"/>
                            <a:cs typeface="Times New Roman" panose="02020603050405020304" pitchFamily="34" charset="-120"/>
                          </a:rPr>
                          <m:t>𝑎</m:t>
                        </m:r>
                        <m:r>
                          <a:rPr lang="en-US" altLang="zh-CN" sz="1400" i="1" dirty="0">
                            <a:solidFill>
                              <a:srgbClr val="333333"/>
                            </a:solidFill>
                            <a:latin typeface="Cambria Math" panose="02040503050406030204" pitchFamily="18" charset="0"/>
                            <a:ea typeface="Times New Roman" panose="02020603050405020304" pitchFamily="34" charset="-122"/>
                            <a:cs typeface="Times New Roman" panose="02020603050405020304" pitchFamily="34" charset="-120"/>
                          </a:rPr>
                          <m:t>2</m:t>
                        </m:r>
                      </m:sub>
                    </m:sSub>
                  </m:oMath>
                </a14:m>
                <a:r>
                  <a:rPr lang="en-US" sz="1400" dirty="0">
                    <a:solidFill>
                      <a:srgbClr val="666666"/>
                    </a:solidFill>
                    <a:latin typeface="Times New Roman" panose="02020603050405020304" pitchFamily="34" charset="0"/>
                    <a:ea typeface="Times New Roman" panose="02020603050405020304" pitchFamily="34" charset="-122"/>
                    <a:cs typeface="Times New Roman" panose="02020603050405020304" pitchFamily="34" charset="-120"/>
                  </a:rPr>
                  <a:t>: open-loop spillover   </a:t>
                </a:r>
                <a14:m>
                  <m:oMath xmlns:m="http://schemas.openxmlformats.org/officeDocument/2006/math">
                    <m:sSub>
                      <m:sSubPr>
                        <m:ctrlPr>
                          <a:rPr lang="en-US" altLang="zh-CN" sz="1400" i="1" dirty="0">
                            <a:solidFill>
                              <a:srgbClr val="333333"/>
                            </a:solidFill>
                            <a:latin typeface="Cambria Math" panose="02040503050406030204" pitchFamily="18" charset="0"/>
                            <a:ea typeface="Times New Roman" panose="02020603050405020304" pitchFamily="34" charset="-122"/>
                            <a:cs typeface="Times New Roman" panose="02020603050405020304" pitchFamily="34" charset="-120"/>
                          </a:rPr>
                        </m:ctrlPr>
                      </m:sSubPr>
                      <m:e>
                        <m:r>
                          <a:rPr lang="en-US" altLang="zh-CN" sz="1400" i="1" dirty="0">
                            <a:solidFill>
                              <a:srgbClr val="333333"/>
                            </a:solidFill>
                            <a:latin typeface="Cambria Math" panose="02040503050406030204" pitchFamily="18" charset="0"/>
                            <a:ea typeface="Times New Roman" panose="02020603050405020304" pitchFamily="34" charset="-122"/>
                            <a:cs typeface="Times New Roman" panose="02020603050405020304" pitchFamily="34" charset="-120"/>
                          </a:rPr>
                          <m:t>𝑀</m:t>
                        </m:r>
                      </m:e>
                      <m:sub>
                        <m:r>
                          <a:rPr lang="en-US" altLang="zh-CN" sz="1400" i="1" dirty="0">
                            <a:solidFill>
                              <a:srgbClr val="333333"/>
                            </a:solidFill>
                            <a:latin typeface="Cambria Math" panose="02040503050406030204" pitchFamily="18" charset="0"/>
                            <a:ea typeface="Times New Roman" panose="02020603050405020304" pitchFamily="34" charset="-122"/>
                            <a:cs typeface="Times New Roman" panose="02020603050405020304" pitchFamily="34" charset="-120"/>
                          </a:rPr>
                          <m:t>𝑎</m:t>
                        </m:r>
                        <m:r>
                          <a:rPr lang="en-US" altLang="zh-CN" sz="1400" i="1" dirty="0">
                            <a:solidFill>
                              <a:srgbClr val="333333"/>
                            </a:solidFill>
                            <a:latin typeface="Cambria Math" panose="02040503050406030204" pitchFamily="18" charset="0"/>
                            <a:ea typeface="Times New Roman" panose="02020603050405020304" pitchFamily="34" charset="-122"/>
                            <a:cs typeface="Times New Roman" panose="02020603050405020304" pitchFamily="34" charset="-120"/>
                          </a:rPr>
                          <m:t>1</m:t>
                        </m:r>
                      </m:sub>
                    </m:sSub>
                  </m:oMath>
                </a14:m>
                <a:r>
                  <a:rPr lang="en-US" sz="1400" dirty="0">
                    <a:solidFill>
                      <a:srgbClr val="666666"/>
                    </a:solidFill>
                    <a:latin typeface="Times New Roman" panose="02020603050405020304" pitchFamily="34" charset="0"/>
                    <a:ea typeface="Times New Roman" panose="02020603050405020304" pitchFamily="34" charset="-122"/>
                    <a:cs typeface="Times New Roman" panose="02020603050405020304" pitchFamily="34" charset="-120"/>
                  </a:rPr>
                  <a:t>: closed-loop feedback</a:t>
                </a:r>
                <a:endParaRPr lang="en-US" sz="1400" dirty="0"/>
              </a:p>
            </p:txBody>
          </p:sp>
        </mc:Choice>
        <mc:Fallback xmlns="">
          <p:sp>
            <p:nvSpPr>
              <p:cNvPr id="22" name="Text 20"/>
              <p:cNvSpPr>
                <a:spLocks noRot="1" noChangeAspect="1" noMove="1" noResize="1" noEditPoints="1" noAdjustHandles="1" noChangeArrowheads="1" noChangeShapeType="1" noTextEdit="1"/>
              </p:cNvSpPr>
              <p:nvPr/>
            </p:nvSpPr>
            <p:spPr>
              <a:xfrm>
                <a:off x="7239000" y="3600450"/>
                <a:ext cx="4191000" cy="762000"/>
              </a:xfrm>
              <a:prstGeom prst="rect">
                <a:avLst/>
              </a:prstGeom>
              <a:blipFill>
                <a:blip r:embed="rId8"/>
                <a:stretch>
                  <a:fillRect t="-800"/>
                </a:stretch>
              </a:blipFill>
            </p:spPr>
            <p:txBody>
              <a:bodyPr/>
              <a:lstStyle/>
              <a:p>
                <a:r>
                  <a:rPr lang="zh-CN" altLang="en-US">
                    <a:noFill/>
                  </a:rPr>
                  <a:t> </a:t>
                </a:r>
              </a:p>
            </p:txBody>
          </p:sp>
        </mc:Fallback>
      </mc:AlternateContent>
      <p:sp>
        <p:nvSpPr>
          <p:cNvPr id="23" name="Shape 21"/>
          <p:cNvSpPr/>
          <p:nvPr/>
        </p:nvSpPr>
        <p:spPr>
          <a:xfrm>
            <a:off x="571500" y="4737100"/>
            <a:ext cx="6350000" cy="1803400"/>
          </a:xfrm>
          <a:prstGeom prst="roundRect">
            <a:avLst>
              <a:gd name="adj" fmla="val 8000"/>
            </a:avLst>
          </a:prstGeom>
          <a:solidFill>
            <a:srgbClr val="F0F4F8"/>
          </a:solidFill>
          <a:ln w="12700">
            <a:solidFill>
              <a:srgbClr val="0B5DA7"/>
            </a:solidFill>
            <a:prstDash val="solid"/>
          </a:ln>
        </p:spPr>
      </p:sp>
      <p:sp>
        <p:nvSpPr>
          <p:cNvPr id="24" name="Shape 22"/>
          <p:cNvSpPr/>
          <p:nvPr/>
        </p:nvSpPr>
        <p:spPr>
          <a:xfrm>
            <a:off x="711200" y="4838700"/>
            <a:ext cx="457200" cy="457200"/>
          </a:xfrm>
          <a:prstGeom prst="ellipse">
            <a:avLst/>
          </a:prstGeom>
          <a:solidFill>
            <a:srgbClr val="0B5DA7"/>
          </a:solidFill>
        </p:spPr>
      </p:sp>
      <p:sp>
        <p:nvSpPr>
          <p:cNvPr id="25" name="Text 23"/>
          <p:cNvSpPr/>
          <p:nvPr/>
        </p:nvSpPr>
        <p:spPr>
          <a:xfrm>
            <a:off x="711200" y="4838700"/>
            <a:ext cx="457200" cy="457200"/>
          </a:xfrm>
          <a:prstGeom prst="rect">
            <a:avLst/>
          </a:prstGeom>
          <a:noFill/>
        </p:spPr>
        <p:txBody>
          <a:bodyPr wrap="none" lIns="0" tIns="0" rIns="0" bIns="0" rtlCol="0" anchor="ctr"/>
          <a:lstStyle/>
          <a:p>
            <a:pPr algn="ctr">
              <a:lnSpc>
                <a:spcPct val="120000"/>
              </a:lnSpc>
            </a:pPr>
            <a:r>
              <a:rPr lang="en-US" sz="1800" b="1" dirty="0">
                <a:solidFill>
                  <a:srgbClr val="FFFFFF"/>
                </a:solidFill>
                <a:latin typeface="Times New Roman" panose="02020603050405020304" pitchFamily="34" charset="0"/>
                <a:ea typeface="Times New Roman" panose="02020603050405020304" pitchFamily="34" charset="-122"/>
                <a:cs typeface="Times New Roman" panose="02020603050405020304" pitchFamily="34" charset="-120"/>
              </a:rPr>
              <a:t>3</a:t>
            </a:r>
            <a:endParaRPr lang="en-US" sz="1800" dirty="0"/>
          </a:p>
        </p:txBody>
      </p:sp>
      <p:sp>
        <p:nvSpPr>
          <p:cNvPr id="26" name="Text 24"/>
          <p:cNvSpPr/>
          <p:nvPr/>
        </p:nvSpPr>
        <p:spPr>
          <a:xfrm>
            <a:off x="1244600" y="4876800"/>
            <a:ext cx="2540000" cy="304800"/>
          </a:xfrm>
          <a:prstGeom prst="rect">
            <a:avLst/>
          </a:prstGeom>
          <a:noFill/>
        </p:spPr>
        <p:txBody>
          <a:bodyPr wrap="none" lIns="0" tIns="0" rIns="0" bIns="0" rtlCol="0" anchor="ctr"/>
          <a:lstStyle/>
          <a:p>
            <a:pPr algn="l">
              <a:lnSpc>
                <a:spcPct val="120000"/>
              </a:lnSpc>
            </a:pPr>
            <a:r>
              <a:rPr lang="en-US" sz="1600" b="1" dirty="0">
                <a:solidFill>
                  <a:srgbClr val="0B5DA7"/>
                </a:solidFill>
                <a:latin typeface="Times New Roman" panose="02020603050405020304" pitchFamily="34" charset="0"/>
                <a:ea typeface="Times New Roman" panose="02020603050405020304" pitchFamily="34" charset="-122"/>
                <a:cs typeface="Times New Roman" panose="02020603050405020304" pitchFamily="34" charset="-120"/>
              </a:rPr>
              <a:t>Structural Path Analysis</a:t>
            </a:r>
            <a:endParaRPr lang="en-US" sz="1600" dirty="0"/>
          </a:p>
        </p:txBody>
      </p:sp>
      <mc:AlternateContent xmlns:mc="http://schemas.openxmlformats.org/markup-compatibility/2006" xmlns:a14="http://schemas.microsoft.com/office/drawing/2010/main">
        <mc:Choice Requires="a14">
          <p:sp>
            <p:nvSpPr>
              <p:cNvPr id="27" name="Text 25"/>
              <p:cNvSpPr/>
              <p:nvPr/>
            </p:nvSpPr>
            <p:spPr>
              <a:xfrm>
                <a:off x="711200" y="5295900"/>
                <a:ext cx="6032500" cy="1143000"/>
              </a:xfrm>
              <a:prstGeom prst="rect">
                <a:avLst/>
              </a:prstGeom>
              <a:noFill/>
            </p:spPr>
            <p:txBody>
              <a:bodyPr wrap="square" lIns="0" tIns="0" rIns="0" bIns="0" rtlCol="0" anchor="t"/>
              <a:lstStyle/>
              <a:p>
                <a:pPr algn="l">
                  <a:lnSpc>
                    <a:spcPct val="150000"/>
                  </a:lnSpc>
                </a:pPr>
                <a:r>
                  <a:rPr lang="en-US" sz="1400" dirty="0">
                    <a:solidFill>
                      <a:srgbClr val="333333"/>
                    </a:solidFill>
                    <a:latin typeface="Times New Roman" panose="02020603050405020304" pitchFamily="34" charset="0"/>
                    <a:ea typeface="Times New Roman" panose="02020603050405020304" pitchFamily="34" charset="-122"/>
                    <a:cs typeface="Times New Roman" panose="02020603050405020304" pitchFamily="34" charset="-120"/>
                  </a:rPr>
                  <a:t>Identify the specific diffusion paths of exogenous demand shocks within the SAM account system and the key intermediary accounts</a:t>
                </a:r>
                <a:endParaRPr lang="en-US" sz="1400" dirty="0"/>
              </a:p>
              <a:p>
                <a:pPr algn="l">
                  <a:lnSpc>
                    <a:spcPct val="150000"/>
                  </a:lnSpc>
                  <a:spcBef>
                    <a:spcPts val="400"/>
                  </a:spcBef>
                </a:pPr>
                <a:r>
                  <a:rPr lang="en-US" sz="1400" b="1" dirty="0">
                    <a:solidFill>
                      <a:srgbClr val="333333"/>
                    </a:solidFill>
                    <a:latin typeface="Times New Roman" panose="02020603050405020304" pitchFamily="34" charset="0"/>
                    <a:ea typeface="Times New Roman" panose="02020603050405020304" pitchFamily="34" charset="-122"/>
                    <a:cs typeface="Times New Roman" panose="02020603050405020304" pitchFamily="34" charset="-120"/>
                  </a:rPr>
                  <a:t>Core formula</a:t>
                </a:r>
                <a:r>
                  <a:rPr lang="en-US" sz="1400" dirty="0">
                    <a:solidFill>
                      <a:srgbClr val="333333"/>
                    </a:solidFill>
                    <a:latin typeface="Times New Roman" panose="02020603050405020304" pitchFamily="34" charset="0"/>
                    <a:ea typeface="Times New Roman" panose="02020603050405020304" pitchFamily="34" charset="-122"/>
                    <a:cs typeface="Times New Roman" panose="02020603050405020304" pitchFamily="34" charset="-120"/>
                  </a:rPr>
                  <a:t>:</a:t>
                </a:r>
                <a14:m>
                  <m:oMath xmlns:m="http://schemas.openxmlformats.org/officeDocument/2006/math">
                    <m:r>
                      <a:rPr lang="en-US" sz="1400" b="0" i="0" dirty="0" smtClean="0">
                        <a:solidFill>
                          <a:srgbClr val="333333"/>
                        </a:solidFill>
                        <a:latin typeface="Cambria Math" panose="02040503050406030204" pitchFamily="18" charset="0"/>
                        <a:ea typeface="Times New Roman" panose="02020603050405020304" pitchFamily="34" charset="-122"/>
                        <a:cs typeface="Times New Roman" panose="02020603050405020304" pitchFamily="34" charset="-120"/>
                      </a:rPr>
                      <m:t> </m:t>
                    </m:r>
                    <m:r>
                      <a:rPr lang="en-US" sz="1400" b="0" i="1" dirty="0" smtClean="0">
                        <a:solidFill>
                          <a:srgbClr val="333333"/>
                        </a:solidFill>
                        <a:latin typeface="Cambria Math" panose="02040503050406030204" pitchFamily="18" charset="0"/>
                        <a:ea typeface="Times New Roman" panose="02020603050405020304" pitchFamily="34" charset="-122"/>
                        <a:cs typeface="Times New Roman" panose="02020603050405020304" pitchFamily="34" charset="-120"/>
                      </a:rPr>
                      <m:t> </m:t>
                    </m:r>
                    <m:r>
                      <a:rPr lang="en-US" sz="1400" i="1" dirty="0">
                        <a:solidFill>
                          <a:srgbClr val="333333"/>
                        </a:solidFill>
                        <a:latin typeface="Cambria Math" panose="02040503050406030204" pitchFamily="18" charset="0"/>
                        <a:ea typeface="Times New Roman" panose="02020603050405020304" pitchFamily="34" charset="-122"/>
                        <a:cs typeface="Times New Roman" panose="02020603050405020304" pitchFamily="34" charset="-120"/>
                      </a:rPr>
                      <m:t>𝐹</m:t>
                    </m:r>
                    <m:sSub>
                      <m:sSubPr>
                        <m:ctrlPr>
                          <a:rPr lang="en-US" sz="1400" i="1" dirty="0">
                            <a:solidFill>
                              <a:srgbClr val="333333"/>
                            </a:solidFill>
                            <a:latin typeface="Cambria Math" panose="02040503050406030204" pitchFamily="18" charset="0"/>
                            <a:ea typeface="Times New Roman" panose="02020603050405020304" pitchFamily="34" charset="-122"/>
                            <a:cs typeface="Times New Roman" panose="02020603050405020304" pitchFamily="34" charset="-120"/>
                          </a:rPr>
                        </m:ctrlPr>
                      </m:sSubPr>
                      <m:e>
                        <m:r>
                          <a:rPr lang="en-US" sz="1400" i="1" dirty="0">
                            <a:solidFill>
                              <a:srgbClr val="333333"/>
                            </a:solidFill>
                            <a:latin typeface="Cambria Math" panose="02040503050406030204" pitchFamily="18" charset="0"/>
                            <a:ea typeface="Times New Roman" panose="02020603050405020304" pitchFamily="34" charset="-122"/>
                            <a:cs typeface="Times New Roman" panose="02020603050405020304" pitchFamily="34" charset="-120"/>
                          </a:rPr>
                          <m:t>𝐼</m:t>
                        </m:r>
                      </m:e>
                      <m:sub>
                        <m:r>
                          <a:rPr lang="en-US" sz="1400" i="1" dirty="0">
                            <a:solidFill>
                              <a:srgbClr val="333333"/>
                            </a:solidFill>
                            <a:latin typeface="Cambria Math" panose="02040503050406030204" pitchFamily="18" charset="0"/>
                            <a:ea typeface="Times New Roman" panose="02020603050405020304" pitchFamily="34" charset="-122"/>
                            <a:cs typeface="Times New Roman" panose="02020603050405020304" pitchFamily="34" charset="-120"/>
                          </a:rPr>
                          <m:t>𝑖𝑗</m:t>
                        </m:r>
                      </m:sub>
                    </m:sSub>
                    <m:r>
                      <a:rPr lang="en-US" sz="1400" dirty="0">
                        <a:solidFill>
                          <a:srgbClr val="333333"/>
                        </a:solidFill>
                        <a:latin typeface="Cambria Math" panose="02040503050406030204" pitchFamily="18" charset="0"/>
                        <a:ea typeface="Times New Roman" panose="02020603050405020304" pitchFamily="34" charset="-122"/>
                        <a:cs typeface="Times New Roman" panose="02020603050405020304" pitchFamily="34" charset="-120"/>
                      </a:rPr>
                      <m:t>=</m:t>
                    </m:r>
                    <m:sSub>
                      <m:sSubPr>
                        <m:ctrlPr>
                          <a:rPr lang="en-US" sz="1400" i="1" dirty="0">
                            <a:solidFill>
                              <a:srgbClr val="333333"/>
                            </a:solidFill>
                            <a:latin typeface="Cambria Math" panose="02040503050406030204" pitchFamily="18" charset="0"/>
                            <a:ea typeface="Times New Roman" panose="02020603050405020304" pitchFamily="34" charset="-122"/>
                            <a:cs typeface="Times New Roman" panose="02020603050405020304" pitchFamily="34" charset="-120"/>
                          </a:rPr>
                        </m:ctrlPr>
                      </m:sSubPr>
                      <m:e>
                        <m:r>
                          <a:rPr lang="en-US" sz="1400" dirty="0">
                            <a:solidFill>
                              <a:srgbClr val="333333"/>
                            </a:solidFill>
                            <a:latin typeface="Cambria Math" panose="02040503050406030204" pitchFamily="18" charset="0"/>
                            <a:ea typeface="Times New Roman" panose="02020603050405020304" pitchFamily="34" charset="-122"/>
                            <a:cs typeface="Times New Roman" panose="02020603050405020304" pitchFamily="34" charset="-120"/>
                          </a:rPr>
                          <m:t>∑</m:t>
                        </m:r>
                      </m:e>
                      <m:sub>
                        <m:r>
                          <a:rPr lang="en-US" sz="1400" i="1" dirty="0">
                            <a:solidFill>
                              <a:srgbClr val="333333"/>
                            </a:solidFill>
                            <a:latin typeface="Cambria Math" panose="02040503050406030204" pitchFamily="18" charset="0"/>
                            <a:ea typeface="Times New Roman" panose="02020603050405020304" pitchFamily="34" charset="-122"/>
                            <a:cs typeface="Times New Roman" panose="02020603050405020304" pitchFamily="34" charset="-120"/>
                          </a:rPr>
                          <m:t>𝑝</m:t>
                        </m:r>
                        <m:r>
                          <a:rPr lang="en-US" sz="1400" dirty="0">
                            <a:solidFill>
                              <a:srgbClr val="333333"/>
                            </a:solidFill>
                            <a:latin typeface="Cambria Math" panose="02040503050406030204" pitchFamily="18" charset="0"/>
                            <a:ea typeface="Times New Roman" panose="02020603050405020304" pitchFamily="34" charset="-122"/>
                            <a:cs typeface="Times New Roman" panose="02020603050405020304" pitchFamily="34" charset="-120"/>
                          </a:rPr>
                          <m:t>∈</m:t>
                        </m:r>
                        <m:sSub>
                          <m:sSubPr>
                            <m:ctrlPr>
                              <a:rPr lang="en-US" sz="1400" i="1" dirty="0">
                                <a:solidFill>
                                  <a:srgbClr val="333333"/>
                                </a:solidFill>
                                <a:latin typeface="Cambria Math" panose="02040503050406030204" pitchFamily="18" charset="0"/>
                                <a:ea typeface="Times New Roman" panose="02020603050405020304" pitchFamily="34" charset="-122"/>
                                <a:cs typeface="Times New Roman" panose="02020603050405020304" pitchFamily="34" charset="-120"/>
                              </a:rPr>
                            </m:ctrlPr>
                          </m:sSubPr>
                          <m:e>
                            <m:r>
                              <a:rPr lang="en-US" sz="1400" i="1" dirty="0">
                                <a:solidFill>
                                  <a:srgbClr val="333333"/>
                                </a:solidFill>
                                <a:latin typeface="Cambria Math" panose="02040503050406030204" pitchFamily="18" charset="0"/>
                                <a:ea typeface="Times New Roman" panose="02020603050405020304" pitchFamily="34" charset="-122"/>
                                <a:cs typeface="Times New Roman" panose="02020603050405020304" pitchFamily="34" charset="-120"/>
                              </a:rPr>
                              <m:t>𝑃</m:t>
                            </m:r>
                          </m:e>
                          <m:sub>
                            <m:r>
                              <a:rPr lang="en-US" sz="1400" i="1" dirty="0">
                                <a:solidFill>
                                  <a:srgbClr val="333333"/>
                                </a:solidFill>
                                <a:latin typeface="Cambria Math" panose="02040503050406030204" pitchFamily="18" charset="0"/>
                                <a:ea typeface="Times New Roman" panose="02020603050405020304" pitchFamily="34" charset="-122"/>
                                <a:cs typeface="Times New Roman" panose="02020603050405020304" pitchFamily="34" charset="-120"/>
                              </a:rPr>
                              <m:t>𝑖𝑗</m:t>
                            </m:r>
                          </m:sub>
                        </m:sSub>
                      </m:sub>
                    </m:sSub>
                    <m:r>
                      <a:rPr lang="en-US" sz="1400" i="1" dirty="0">
                        <a:solidFill>
                          <a:srgbClr val="333333"/>
                        </a:solidFill>
                        <a:latin typeface="Cambria Math" panose="02040503050406030204" pitchFamily="18" charset="0"/>
                        <a:ea typeface="Times New Roman" panose="02020603050405020304" pitchFamily="34" charset="-122"/>
                        <a:cs typeface="Times New Roman" panose="02020603050405020304" pitchFamily="34" charset="-120"/>
                      </a:rPr>
                      <m:t>𝐺</m:t>
                    </m:r>
                    <m:sSub>
                      <m:sSubPr>
                        <m:ctrlPr>
                          <a:rPr lang="en-US" sz="1400" i="1" dirty="0">
                            <a:solidFill>
                              <a:srgbClr val="333333"/>
                            </a:solidFill>
                            <a:latin typeface="Cambria Math" panose="02040503050406030204" pitchFamily="18" charset="0"/>
                            <a:ea typeface="Times New Roman" panose="02020603050405020304" pitchFamily="34" charset="-122"/>
                            <a:cs typeface="Times New Roman" panose="02020603050405020304" pitchFamily="34" charset="-120"/>
                          </a:rPr>
                        </m:ctrlPr>
                      </m:sSubPr>
                      <m:e>
                        <m:r>
                          <a:rPr lang="en-US" sz="1400" i="1" dirty="0">
                            <a:solidFill>
                              <a:srgbClr val="333333"/>
                            </a:solidFill>
                            <a:latin typeface="Cambria Math" panose="02040503050406030204" pitchFamily="18" charset="0"/>
                            <a:ea typeface="Times New Roman" panose="02020603050405020304" pitchFamily="34" charset="-122"/>
                            <a:cs typeface="Times New Roman" panose="02020603050405020304" pitchFamily="34" charset="-120"/>
                          </a:rPr>
                          <m:t>𝐼</m:t>
                        </m:r>
                      </m:e>
                      <m:sub>
                        <m:r>
                          <a:rPr lang="en-US" sz="1400" i="1" dirty="0">
                            <a:solidFill>
                              <a:srgbClr val="333333"/>
                            </a:solidFill>
                            <a:latin typeface="Cambria Math" panose="02040503050406030204" pitchFamily="18" charset="0"/>
                            <a:ea typeface="Times New Roman" panose="02020603050405020304" pitchFamily="34" charset="-122"/>
                            <a:cs typeface="Times New Roman" panose="02020603050405020304" pitchFamily="34" charset="-120"/>
                          </a:rPr>
                          <m:t>𝑝</m:t>
                        </m:r>
                      </m:sub>
                    </m:sSub>
                  </m:oMath>
                </a14:m>
                <a:endParaRPr lang="en-US" sz="1400" dirty="0"/>
              </a:p>
            </p:txBody>
          </p:sp>
        </mc:Choice>
        <mc:Fallback xmlns="">
          <p:sp>
            <p:nvSpPr>
              <p:cNvPr id="27" name="Text 25"/>
              <p:cNvSpPr>
                <a:spLocks noRot="1" noChangeAspect="1" noMove="1" noResize="1" noEditPoints="1" noAdjustHandles="1" noChangeArrowheads="1" noChangeShapeType="1" noTextEdit="1"/>
              </p:cNvSpPr>
              <p:nvPr/>
            </p:nvSpPr>
            <p:spPr>
              <a:xfrm>
                <a:off x="711200" y="5295900"/>
                <a:ext cx="6032500" cy="1143000"/>
              </a:xfrm>
              <a:prstGeom prst="rect">
                <a:avLst/>
              </a:prstGeom>
              <a:blipFill>
                <a:blip r:embed="rId9"/>
                <a:stretch>
                  <a:fillRect l="-1820"/>
                </a:stretch>
              </a:blipFill>
            </p:spPr>
            <p:txBody>
              <a:bodyPr/>
              <a:lstStyle/>
              <a:p>
                <a:r>
                  <a:rPr lang="zh-CN" altLang="en-US">
                    <a:noFill/>
                  </a:rPr>
                  <a:t> </a:t>
                </a:r>
              </a:p>
            </p:txBody>
          </p:sp>
        </mc:Fallback>
      </mc:AlternateContent>
      <p:sp>
        <p:nvSpPr>
          <p:cNvPr id="28" name="Shape 26"/>
          <p:cNvSpPr/>
          <p:nvPr/>
        </p:nvSpPr>
        <p:spPr>
          <a:xfrm>
            <a:off x="7048500" y="4737100"/>
            <a:ext cx="4572000" cy="1803400"/>
          </a:xfrm>
          <a:prstGeom prst="roundRect">
            <a:avLst>
              <a:gd name="adj" fmla="val 8000"/>
            </a:avLst>
          </a:prstGeom>
          <a:solidFill>
            <a:srgbClr val="0B5DA7">
              <a:alpha val="5098"/>
            </a:srgbClr>
          </a:solidFill>
        </p:spPr>
      </p:sp>
      <p:sp>
        <p:nvSpPr>
          <p:cNvPr id="29" name="Text 27"/>
          <p:cNvSpPr/>
          <p:nvPr/>
        </p:nvSpPr>
        <p:spPr>
          <a:xfrm>
            <a:off x="7239000" y="4838700"/>
            <a:ext cx="4318000" cy="228600"/>
          </a:xfrm>
          <a:prstGeom prst="rect">
            <a:avLst/>
          </a:prstGeom>
          <a:noFill/>
        </p:spPr>
        <p:txBody>
          <a:bodyPr wrap="none" lIns="0" tIns="0" rIns="0" bIns="0" rtlCol="0" anchor="ctr"/>
          <a:lstStyle/>
          <a:p>
            <a:pPr algn="l">
              <a:lnSpc>
                <a:spcPct val="120000"/>
              </a:lnSpc>
            </a:pPr>
            <a:r>
              <a:rPr lang="en-US" sz="1200" b="1" dirty="0">
                <a:solidFill>
                  <a:srgbClr val="0B5DA7"/>
                </a:solidFill>
                <a:latin typeface="Times New Roman" panose="02020603050405020304" pitchFamily="34" charset="0"/>
                <a:ea typeface="Times New Roman" panose="02020603050405020304" pitchFamily="34" charset="-122"/>
                <a:cs typeface="Times New Roman" panose="02020603050405020304" pitchFamily="34" charset="-120"/>
              </a:rPr>
              <a:t>Path decomposition</a:t>
            </a:r>
            <a:endParaRPr lang="en-US" sz="1200" dirty="0"/>
          </a:p>
        </p:txBody>
      </p:sp>
      <mc:AlternateContent xmlns:mc="http://schemas.openxmlformats.org/markup-compatibility/2006" xmlns:a14="http://schemas.microsoft.com/office/drawing/2010/main">
        <mc:Choice Requires="a14">
          <p:sp>
            <p:nvSpPr>
              <p:cNvPr id="30" name="Text 28"/>
              <p:cNvSpPr/>
              <p:nvPr/>
            </p:nvSpPr>
            <p:spPr>
              <a:xfrm>
                <a:off x="7239000" y="5143500"/>
                <a:ext cx="4191000" cy="431800"/>
              </a:xfrm>
              <a:prstGeom prst="rect">
                <a:avLst/>
              </a:prstGeom>
              <a:noFill/>
            </p:spPr>
            <p:txBody>
              <a:bodyPr wrap="square" lIns="0" tIns="0" rIns="0" bIns="0" rtlCol="0" anchor="ctr"/>
              <a:lstStyle/>
              <a:p>
                <a:pPr algn="ctr">
                  <a:lnSpc>
                    <a:spcPct val="120000"/>
                  </a:lnSpc>
                </a:pPr>
                <a14:m>
                  <m:oMathPara xmlns:m="http://schemas.openxmlformats.org/officeDocument/2006/math">
                    <m:oMathParaPr>
                      <m:jc m:val="center"/>
                    </m:oMathParaPr>
                    <m:oMath xmlns:m="http://schemas.openxmlformats.org/officeDocument/2006/math">
                      <m:r>
                        <a:rPr lang="en-US" sz="1400" i="1" dirty="0">
                          <a:solidFill>
                            <a:srgbClr val="333333"/>
                          </a:solidFill>
                          <a:latin typeface="Cambria Math" panose="02040503050406030204" pitchFamily="18" charset="0"/>
                          <a:ea typeface="Times New Roman" panose="02020603050405020304" pitchFamily="34" charset="-122"/>
                          <a:cs typeface="Times New Roman" panose="02020603050405020304" pitchFamily="34" charset="-120"/>
                        </a:rPr>
                        <m:t>𝐹</m:t>
                      </m:r>
                      <m:sSub>
                        <m:sSubPr>
                          <m:ctrlPr>
                            <a:rPr lang="en-US" sz="1400" i="1" dirty="0">
                              <a:solidFill>
                                <a:srgbClr val="333333"/>
                              </a:solidFill>
                              <a:latin typeface="Cambria Math" panose="02040503050406030204" pitchFamily="18" charset="0"/>
                              <a:ea typeface="Times New Roman" panose="02020603050405020304" pitchFamily="34" charset="-122"/>
                              <a:cs typeface="Times New Roman" panose="02020603050405020304" pitchFamily="34" charset="-120"/>
                            </a:rPr>
                          </m:ctrlPr>
                        </m:sSubPr>
                        <m:e>
                          <m:r>
                            <a:rPr lang="en-US" sz="1400" i="1" dirty="0">
                              <a:solidFill>
                                <a:srgbClr val="333333"/>
                              </a:solidFill>
                              <a:latin typeface="Cambria Math" panose="02040503050406030204" pitchFamily="18" charset="0"/>
                              <a:ea typeface="Times New Roman" panose="02020603050405020304" pitchFamily="34" charset="-122"/>
                              <a:cs typeface="Times New Roman" panose="02020603050405020304" pitchFamily="34" charset="-120"/>
                            </a:rPr>
                            <m:t>𝐼</m:t>
                          </m:r>
                        </m:e>
                        <m:sub>
                          <m:r>
                            <a:rPr lang="en-US" sz="1400" i="1" dirty="0">
                              <a:solidFill>
                                <a:srgbClr val="333333"/>
                              </a:solidFill>
                              <a:latin typeface="Cambria Math" panose="02040503050406030204" pitchFamily="18" charset="0"/>
                              <a:ea typeface="Times New Roman" panose="02020603050405020304" pitchFamily="34" charset="-122"/>
                              <a:cs typeface="Times New Roman" panose="02020603050405020304" pitchFamily="34" charset="-120"/>
                            </a:rPr>
                            <m:t>𝑖𝑗</m:t>
                          </m:r>
                        </m:sub>
                      </m:sSub>
                      <m:r>
                        <a:rPr lang="en-US" sz="1400" dirty="0">
                          <a:solidFill>
                            <a:srgbClr val="333333"/>
                          </a:solidFill>
                          <a:latin typeface="Cambria Math" panose="02040503050406030204" pitchFamily="18" charset="0"/>
                          <a:ea typeface="Times New Roman" panose="02020603050405020304" pitchFamily="34" charset="-122"/>
                          <a:cs typeface="Times New Roman" panose="02020603050405020304" pitchFamily="34" charset="-120"/>
                        </a:rPr>
                        <m:t>=</m:t>
                      </m:r>
                      <m:sSub>
                        <m:sSubPr>
                          <m:ctrlPr>
                            <a:rPr lang="en-US" sz="1400" i="1" dirty="0">
                              <a:solidFill>
                                <a:srgbClr val="333333"/>
                              </a:solidFill>
                              <a:latin typeface="Cambria Math" panose="02040503050406030204" pitchFamily="18" charset="0"/>
                              <a:ea typeface="Times New Roman" panose="02020603050405020304" pitchFamily="34" charset="-122"/>
                              <a:cs typeface="Times New Roman" panose="02020603050405020304" pitchFamily="34" charset="-120"/>
                            </a:rPr>
                          </m:ctrlPr>
                        </m:sSubPr>
                        <m:e>
                          <m:r>
                            <a:rPr lang="en-US" sz="1400" dirty="0">
                              <a:solidFill>
                                <a:srgbClr val="333333"/>
                              </a:solidFill>
                              <a:latin typeface="Cambria Math" panose="02040503050406030204" pitchFamily="18" charset="0"/>
                              <a:ea typeface="Times New Roman" panose="02020603050405020304" pitchFamily="34" charset="-122"/>
                              <a:cs typeface="Times New Roman" panose="02020603050405020304" pitchFamily="34" charset="-120"/>
                            </a:rPr>
                            <m:t>∑</m:t>
                          </m:r>
                        </m:e>
                        <m:sub>
                          <m:r>
                            <a:rPr lang="en-US" sz="1400" i="1" dirty="0">
                              <a:solidFill>
                                <a:srgbClr val="333333"/>
                              </a:solidFill>
                              <a:latin typeface="Cambria Math" panose="02040503050406030204" pitchFamily="18" charset="0"/>
                              <a:ea typeface="Times New Roman" panose="02020603050405020304" pitchFamily="34" charset="-122"/>
                              <a:cs typeface="Times New Roman" panose="02020603050405020304" pitchFamily="34" charset="-120"/>
                            </a:rPr>
                            <m:t>𝑝</m:t>
                          </m:r>
                          <m:r>
                            <a:rPr lang="en-US" sz="1400" dirty="0">
                              <a:solidFill>
                                <a:srgbClr val="333333"/>
                              </a:solidFill>
                              <a:latin typeface="Cambria Math" panose="02040503050406030204" pitchFamily="18" charset="0"/>
                              <a:ea typeface="Times New Roman" panose="02020603050405020304" pitchFamily="34" charset="-122"/>
                              <a:cs typeface="Times New Roman" panose="02020603050405020304" pitchFamily="34" charset="-120"/>
                            </a:rPr>
                            <m:t>∈</m:t>
                          </m:r>
                          <m:sSub>
                            <m:sSubPr>
                              <m:ctrlPr>
                                <a:rPr lang="en-US" sz="1400" i="1" dirty="0">
                                  <a:solidFill>
                                    <a:srgbClr val="333333"/>
                                  </a:solidFill>
                                  <a:latin typeface="Cambria Math" panose="02040503050406030204" pitchFamily="18" charset="0"/>
                                  <a:ea typeface="Times New Roman" panose="02020603050405020304" pitchFamily="34" charset="-122"/>
                                  <a:cs typeface="Times New Roman" panose="02020603050405020304" pitchFamily="34" charset="-120"/>
                                </a:rPr>
                              </m:ctrlPr>
                            </m:sSubPr>
                            <m:e>
                              <m:r>
                                <a:rPr lang="en-US" sz="1400" i="1" dirty="0">
                                  <a:solidFill>
                                    <a:srgbClr val="333333"/>
                                  </a:solidFill>
                                  <a:latin typeface="Cambria Math" panose="02040503050406030204" pitchFamily="18" charset="0"/>
                                  <a:ea typeface="Times New Roman" panose="02020603050405020304" pitchFamily="34" charset="-122"/>
                                  <a:cs typeface="Times New Roman" panose="02020603050405020304" pitchFamily="34" charset="-120"/>
                                </a:rPr>
                                <m:t>𝑃</m:t>
                              </m:r>
                            </m:e>
                            <m:sub>
                              <m:r>
                                <a:rPr lang="en-US" sz="1400" i="1" dirty="0">
                                  <a:solidFill>
                                    <a:srgbClr val="333333"/>
                                  </a:solidFill>
                                  <a:latin typeface="Cambria Math" panose="02040503050406030204" pitchFamily="18" charset="0"/>
                                  <a:ea typeface="Times New Roman" panose="02020603050405020304" pitchFamily="34" charset="-122"/>
                                  <a:cs typeface="Times New Roman" panose="02020603050405020304" pitchFamily="34" charset="-120"/>
                                </a:rPr>
                                <m:t>𝑖𝑗</m:t>
                              </m:r>
                            </m:sub>
                          </m:sSub>
                        </m:sub>
                      </m:sSub>
                      <m:r>
                        <a:rPr lang="en-US" sz="1400" i="1" dirty="0">
                          <a:solidFill>
                            <a:srgbClr val="333333"/>
                          </a:solidFill>
                          <a:latin typeface="Cambria Math" panose="02040503050406030204" pitchFamily="18" charset="0"/>
                          <a:ea typeface="Times New Roman" panose="02020603050405020304" pitchFamily="34" charset="-122"/>
                          <a:cs typeface="Times New Roman" panose="02020603050405020304" pitchFamily="34" charset="-120"/>
                        </a:rPr>
                        <m:t>𝐺</m:t>
                      </m:r>
                      <m:sSub>
                        <m:sSubPr>
                          <m:ctrlPr>
                            <a:rPr lang="en-US" sz="1400" i="1" dirty="0">
                              <a:solidFill>
                                <a:srgbClr val="333333"/>
                              </a:solidFill>
                              <a:latin typeface="Cambria Math" panose="02040503050406030204" pitchFamily="18" charset="0"/>
                              <a:ea typeface="Times New Roman" panose="02020603050405020304" pitchFamily="34" charset="-122"/>
                              <a:cs typeface="Times New Roman" panose="02020603050405020304" pitchFamily="34" charset="-120"/>
                            </a:rPr>
                          </m:ctrlPr>
                        </m:sSubPr>
                        <m:e>
                          <m:r>
                            <a:rPr lang="en-US" sz="1400" i="1" dirty="0">
                              <a:solidFill>
                                <a:srgbClr val="333333"/>
                              </a:solidFill>
                              <a:latin typeface="Cambria Math" panose="02040503050406030204" pitchFamily="18" charset="0"/>
                              <a:ea typeface="Times New Roman" panose="02020603050405020304" pitchFamily="34" charset="-122"/>
                              <a:cs typeface="Times New Roman" panose="02020603050405020304" pitchFamily="34" charset="-120"/>
                            </a:rPr>
                            <m:t>𝐼</m:t>
                          </m:r>
                        </m:e>
                        <m:sub>
                          <m:r>
                            <a:rPr lang="en-US" sz="1400" i="1" dirty="0">
                              <a:solidFill>
                                <a:srgbClr val="333333"/>
                              </a:solidFill>
                              <a:latin typeface="Cambria Math" panose="02040503050406030204" pitchFamily="18" charset="0"/>
                              <a:ea typeface="Times New Roman" panose="02020603050405020304" pitchFamily="34" charset="-122"/>
                              <a:cs typeface="Times New Roman" panose="02020603050405020304" pitchFamily="34" charset="-120"/>
                            </a:rPr>
                            <m:t>𝑝</m:t>
                          </m:r>
                        </m:sub>
                      </m:sSub>
                    </m:oMath>
                  </m:oMathPara>
                </a14:m>
                <a:endParaRPr lang="en-US" sz="1400" dirty="0"/>
              </a:p>
            </p:txBody>
          </p:sp>
        </mc:Choice>
        <mc:Fallback xmlns="">
          <p:sp>
            <p:nvSpPr>
              <p:cNvPr id="30" name="Text 28"/>
              <p:cNvSpPr>
                <a:spLocks noRot="1" noChangeAspect="1" noMove="1" noResize="1" noEditPoints="1" noAdjustHandles="1" noChangeArrowheads="1" noChangeShapeType="1" noTextEdit="1"/>
              </p:cNvSpPr>
              <p:nvPr/>
            </p:nvSpPr>
            <p:spPr>
              <a:xfrm>
                <a:off x="7239000" y="5143500"/>
                <a:ext cx="4191000" cy="431800"/>
              </a:xfrm>
              <a:prstGeom prst="rect">
                <a:avLst/>
              </a:prstGeom>
              <a:blipFill>
                <a:blip r:embed="rId1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1" name="Text 29"/>
              <p:cNvSpPr/>
              <p:nvPr/>
            </p:nvSpPr>
            <p:spPr>
              <a:xfrm>
                <a:off x="7239000" y="5651500"/>
                <a:ext cx="4191000" cy="762000"/>
              </a:xfrm>
              <a:prstGeom prst="rect">
                <a:avLst/>
              </a:prstGeom>
              <a:noFill/>
            </p:spPr>
            <p:txBody>
              <a:bodyPr wrap="square" lIns="0" tIns="0" rIns="0" bIns="0" rtlCol="0" anchor="t"/>
              <a:lstStyle/>
              <a:p>
                <a:pPr algn="ctr">
                  <a:lnSpc>
                    <a:spcPct val="140000"/>
                  </a:lnSpc>
                </a:pPr>
                <a14:m>
                  <m:oMath xmlns:m="http://schemas.openxmlformats.org/officeDocument/2006/math">
                    <m:r>
                      <a:rPr lang="en-US" sz="1400" i="1" dirty="0" smtClean="0">
                        <a:solidFill>
                          <a:srgbClr val="666666"/>
                        </a:solidFill>
                        <a:latin typeface="Cambria Math" panose="02040503050406030204" pitchFamily="18" charset="0"/>
                        <a:ea typeface="Times New Roman" panose="02020603050405020304" pitchFamily="34" charset="-122"/>
                        <a:cs typeface="Times New Roman" panose="02020603050405020304" pitchFamily="34" charset="-120"/>
                      </a:rPr>
                      <m:t>𝐹</m:t>
                    </m:r>
                    <m:sSub>
                      <m:sSubPr>
                        <m:ctrlPr>
                          <a:rPr lang="en-US" sz="1400" i="1" dirty="0">
                            <a:solidFill>
                              <a:srgbClr val="666666"/>
                            </a:solidFill>
                            <a:latin typeface="Cambria Math" panose="02040503050406030204" pitchFamily="18" charset="0"/>
                            <a:ea typeface="Times New Roman" panose="02020603050405020304" pitchFamily="34" charset="-122"/>
                            <a:cs typeface="Times New Roman" panose="02020603050405020304" pitchFamily="34" charset="-120"/>
                          </a:rPr>
                        </m:ctrlPr>
                      </m:sSubPr>
                      <m:e>
                        <m:r>
                          <a:rPr lang="en-US" sz="1400" i="1" dirty="0">
                            <a:solidFill>
                              <a:srgbClr val="666666"/>
                            </a:solidFill>
                            <a:latin typeface="Cambria Math" panose="02040503050406030204" pitchFamily="18" charset="0"/>
                            <a:ea typeface="Times New Roman" panose="02020603050405020304" pitchFamily="34" charset="-122"/>
                            <a:cs typeface="Times New Roman" panose="02020603050405020304" pitchFamily="34" charset="-120"/>
                          </a:rPr>
                          <m:t>𝐼</m:t>
                        </m:r>
                      </m:e>
                      <m:sub>
                        <m:r>
                          <a:rPr lang="en-US" sz="1400" i="1" dirty="0">
                            <a:solidFill>
                              <a:srgbClr val="666666"/>
                            </a:solidFill>
                            <a:latin typeface="Cambria Math" panose="02040503050406030204" pitchFamily="18" charset="0"/>
                            <a:ea typeface="Times New Roman" panose="02020603050405020304" pitchFamily="34" charset="-122"/>
                            <a:cs typeface="Times New Roman" panose="02020603050405020304" pitchFamily="34" charset="-120"/>
                          </a:rPr>
                          <m:t>𝑖𝑗</m:t>
                        </m:r>
                      </m:sub>
                    </m:sSub>
                  </m:oMath>
                </a14:m>
                <a:r>
                  <a:rPr lang="en-US" sz="1400" dirty="0">
                    <a:solidFill>
                      <a:srgbClr val="666666"/>
                    </a:solidFill>
                    <a:latin typeface="Times New Roman" panose="02020603050405020304" pitchFamily="34" charset="0"/>
                    <a:ea typeface="Times New Roman" panose="02020603050405020304" pitchFamily="34" charset="-122"/>
                    <a:cs typeface="Times New Roman" panose="02020603050405020304" pitchFamily="34" charset="-120"/>
                  </a:rPr>
                  <a:t>: total influence</a:t>
                </a:r>
                <a:endParaRPr lang="en-US" sz="1400" dirty="0"/>
              </a:p>
              <a:p>
                <a:pPr algn="ctr">
                  <a:lnSpc>
                    <a:spcPct val="140000"/>
                  </a:lnSpc>
                </a:pPr>
                <a14:m>
                  <m:oMath xmlns:m="http://schemas.openxmlformats.org/officeDocument/2006/math">
                    <m:r>
                      <a:rPr lang="en-US" sz="1400" i="1" dirty="0">
                        <a:solidFill>
                          <a:srgbClr val="666666"/>
                        </a:solidFill>
                        <a:latin typeface="Cambria Math" panose="02040503050406030204" pitchFamily="18" charset="0"/>
                        <a:ea typeface="Times New Roman" panose="02020603050405020304" pitchFamily="34" charset="-122"/>
                        <a:cs typeface="Times New Roman" panose="02020603050405020304" pitchFamily="34" charset="-120"/>
                      </a:rPr>
                      <m:t>𝐺</m:t>
                    </m:r>
                    <m:sSub>
                      <m:sSubPr>
                        <m:ctrlPr>
                          <a:rPr lang="en-US" sz="1400" i="1" dirty="0">
                            <a:solidFill>
                              <a:srgbClr val="666666"/>
                            </a:solidFill>
                            <a:latin typeface="Cambria Math" panose="02040503050406030204" pitchFamily="18" charset="0"/>
                            <a:ea typeface="Times New Roman" panose="02020603050405020304" pitchFamily="34" charset="-122"/>
                            <a:cs typeface="Times New Roman" panose="02020603050405020304" pitchFamily="34" charset="-120"/>
                          </a:rPr>
                        </m:ctrlPr>
                      </m:sSubPr>
                      <m:e>
                        <m:r>
                          <a:rPr lang="en-US" sz="1400" i="1" dirty="0">
                            <a:solidFill>
                              <a:srgbClr val="666666"/>
                            </a:solidFill>
                            <a:latin typeface="Cambria Math" panose="02040503050406030204" pitchFamily="18" charset="0"/>
                            <a:ea typeface="Times New Roman" panose="02020603050405020304" pitchFamily="34" charset="-122"/>
                            <a:cs typeface="Times New Roman" panose="02020603050405020304" pitchFamily="34" charset="-120"/>
                          </a:rPr>
                          <m:t>𝐼</m:t>
                        </m:r>
                      </m:e>
                      <m:sub>
                        <m:r>
                          <a:rPr lang="en-US" sz="1400" i="1" dirty="0">
                            <a:solidFill>
                              <a:srgbClr val="666666"/>
                            </a:solidFill>
                            <a:latin typeface="Cambria Math" panose="02040503050406030204" pitchFamily="18" charset="0"/>
                            <a:ea typeface="Times New Roman" panose="02020603050405020304" pitchFamily="34" charset="-122"/>
                            <a:cs typeface="Times New Roman" panose="02020603050405020304" pitchFamily="34" charset="-120"/>
                          </a:rPr>
                          <m:t>𝑝</m:t>
                        </m:r>
                      </m:sub>
                    </m:sSub>
                  </m:oMath>
                </a14:m>
                <a:r>
                  <a:rPr lang="en-US" sz="1400" dirty="0">
                    <a:solidFill>
                      <a:srgbClr val="666666"/>
                    </a:solidFill>
                    <a:latin typeface="Times New Roman" panose="02020603050405020304" pitchFamily="34" charset="0"/>
                    <a:ea typeface="Times New Roman" panose="02020603050405020304" pitchFamily="34" charset="-122"/>
                    <a:cs typeface="Times New Roman" panose="02020603050405020304" pitchFamily="34" charset="-120"/>
                  </a:rPr>
                  <a:t>: global influence</a:t>
                </a:r>
                <a14:m>
                  <m:oMath xmlns:m="http://schemas.openxmlformats.org/officeDocument/2006/math">
                    <m:sSub>
                      <m:sSubPr>
                        <m:ctrlPr>
                          <a:rPr lang="en-US" sz="1400" i="1" dirty="0">
                            <a:solidFill>
                              <a:srgbClr val="666666"/>
                            </a:solidFill>
                            <a:latin typeface="Cambria Math" panose="02040503050406030204" pitchFamily="18" charset="0"/>
                            <a:ea typeface="Times New Roman" panose="02020603050405020304" pitchFamily="34" charset="-122"/>
                            <a:cs typeface="Times New Roman" panose="02020603050405020304" pitchFamily="34" charset="-120"/>
                          </a:rPr>
                        </m:ctrlPr>
                      </m:sSubPr>
                      <m:e>
                        <m:r>
                          <a:rPr lang="en-US" sz="1400" b="0" i="1" dirty="0" smtClean="0">
                            <a:solidFill>
                              <a:srgbClr val="666666"/>
                            </a:solidFill>
                            <a:latin typeface="Cambria Math" panose="02040503050406030204" pitchFamily="18" charset="0"/>
                            <a:ea typeface="Times New Roman" panose="02020603050405020304" pitchFamily="34" charset="-122"/>
                            <a:cs typeface="Times New Roman" panose="02020603050405020304" pitchFamily="34" charset="-120"/>
                          </a:rPr>
                          <m:t>      </m:t>
                        </m:r>
                        <m:r>
                          <a:rPr lang="en-US" sz="1400" i="1" dirty="0">
                            <a:solidFill>
                              <a:srgbClr val="666666"/>
                            </a:solidFill>
                            <a:latin typeface="Cambria Math" panose="02040503050406030204" pitchFamily="18" charset="0"/>
                            <a:ea typeface="Times New Roman" panose="02020603050405020304" pitchFamily="34" charset="-122"/>
                            <a:cs typeface="Times New Roman" panose="02020603050405020304" pitchFamily="34" charset="-120"/>
                          </a:rPr>
                          <m:t>𝑃</m:t>
                        </m:r>
                      </m:e>
                      <m:sub>
                        <m:r>
                          <a:rPr lang="en-US" sz="1400" i="1" dirty="0">
                            <a:solidFill>
                              <a:srgbClr val="666666"/>
                            </a:solidFill>
                            <a:latin typeface="Cambria Math" panose="02040503050406030204" pitchFamily="18" charset="0"/>
                            <a:ea typeface="Times New Roman" panose="02020603050405020304" pitchFamily="34" charset="-122"/>
                            <a:cs typeface="Times New Roman" panose="02020603050405020304" pitchFamily="34" charset="-120"/>
                          </a:rPr>
                          <m:t>𝑖𝑗</m:t>
                        </m:r>
                      </m:sub>
                    </m:sSub>
                  </m:oMath>
                </a14:m>
                <a:r>
                  <a:rPr lang="en-US" sz="1400" dirty="0">
                    <a:solidFill>
                      <a:srgbClr val="666666"/>
                    </a:solidFill>
                    <a:latin typeface="Times New Roman" panose="02020603050405020304" pitchFamily="34" charset="0"/>
                    <a:ea typeface="Times New Roman" panose="02020603050405020304" pitchFamily="34" charset="-122"/>
                    <a:cs typeface="Times New Roman" panose="02020603050405020304" pitchFamily="34" charset="-120"/>
                  </a:rPr>
                  <a:t>: path set</a:t>
                </a:r>
                <a:endParaRPr lang="en-US" sz="1400" dirty="0"/>
              </a:p>
            </p:txBody>
          </p:sp>
        </mc:Choice>
        <mc:Fallback xmlns="">
          <p:sp>
            <p:nvSpPr>
              <p:cNvPr id="31" name="Text 29"/>
              <p:cNvSpPr>
                <a:spLocks noRot="1" noChangeAspect="1" noMove="1" noResize="1" noEditPoints="1" noAdjustHandles="1" noChangeArrowheads="1" noChangeShapeType="1" noTextEdit="1"/>
              </p:cNvSpPr>
              <p:nvPr/>
            </p:nvSpPr>
            <p:spPr>
              <a:xfrm>
                <a:off x="7239000" y="5651500"/>
                <a:ext cx="4191000" cy="762000"/>
              </a:xfrm>
              <a:prstGeom prst="rect">
                <a:avLst/>
              </a:prstGeom>
              <a:blipFill>
                <a:blip r:embed="rId11"/>
                <a:stretch>
                  <a:fillRect/>
                </a:stretch>
              </a:blipFill>
            </p:spPr>
            <p:txBody>
              <a:bodyPr/>
              <a:lstStyle/>
              <a:p>
                <a:r>
                  <a:rPr lang="zh-CN" altLang="en-US">
                    <a:noFill/>
                  </a:rPr>
                  <a:t> </a:t>
                </a:r>
              </a:p>
            </p:txBody>
          </p:sp>
        </mc:Fallback>
      </mc:AlternateContent>
      <p:sp>
        <p:nvSpPr>
          <p:cNvPr id="32" name="Text 30"/>
          <p:cNvSpPr/>
          <p:nvPr/>
        </p:nvSpPr>
        <p:spPr>
          <a:xfrm>
            <a:off x="11430000" y="6597650"/>
            <a:ext cx="482600" cy="254000"/>
          </a:xfrm>
          <a:prstGeom prst="rect">
            <a:avLst/>
          </a:prstGeom>
          <a:noFill/>
        </p:spPr>
        <p:txBody>
          <a:bodyPr wrap="none" lIns="0" tIns="0" rIns="0" bIns="0" rtlCol="0" anchor="ctr"/>
          <a:lstStyle/>
          <a:p>
            <a:pPr algn="r">
              <a:lnSpc>
                <a:spcPct val="140000"/>
              </a:lnSpc>
            </a:pPr>
            <a:r>
              <a:rPr lang="en-US" sz="1200" dirty="0">
                <a:solidFill>
                  <a:srgbClr val="666666"/>
                </a:solidFill>
                <a:latin typeface="Times New Roman" panose="02020603050405020304" pitchFamily="34" charset="0"/>
                <a:ea typeface="Times New Roman" panose="02020603050405020304" pitchFamily="34" charset="-122"/>
                <a:cs typeface="Times New Roman" panose="02020603050405020304" pitchFamily="34" charset="-120"/>
              </a:rPr>
              <a:t>11</a:t>
            </a:r>
            <a:endParaRPr lang="en-US" sz="1200" dirty="0"/>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0" y="2286000"/>
            <a:ext cx="12192000" cy="1905000"/>
          </a:xfrm>
          <a:prstGeom prst="rect">
            <a:avLst/>
          </a:prstGeom>
          <a:solidFill>
            <a:srgbClr val="0B5DA7"/>
          </a:solidFill>
        </p:spPr>
      </p:sp>
      <p:sp>
        <p:nvSpPr>
          <p:cNvPr id="3" name="Shape 1"/>
          <p:cNvSpPr/>
          <p:nvPr/>
        </p:nvSpPr>
        <p:spPr>
          <a:xfrm>
            <a:off x="2476500" y="2616200"/>
            <a:ext cx="25400" cy="1244600"/>
          </a:xfrm>
          <a:prstGeom prst="rect">
            <a:avLst/>
          </a:prstGeom>
          <a:solidFill>
            <a:srgbClr val="FFFFFF">
              <a:alpha val="50196"/>
            </a:srgbClr>
          </a:solidFill>
        </p:spPr>
      </p:sp>
      <p:sp>
        <p:nvSpPr>
          <p:cNvPr id="4" name="Text 2"/>
          <p:cNvSpPr/>
          <p:nvPr/>
        </p:nvSpPr>
        <p:spPr>
          <a:xfrm>
            <a:off x="571500" y="2336800"/>
            <a:ext cx="1714500" cy="1625600"/>
          </a:xfrm>
          <a:prstGeom prst="rect">
            <a:avLst/>
          </a:prstGeom>
          <a:noFill/>
        </p:spPr>
        <p:txBody>
          <a:bodyPr wrap="none" lIns="0" tIns="0" rIns="0" bIns="0" rtlCol="0" anchor="ctr"/>
          <a:lstStyle/>
          <a:p>
            <a:pPr algn="l">
              <a:lnSpc>
                <a:spcPct val="100000"/>
              </a:lnSpc>
            </a:pPr>
            <a:r>
              <a:rPr lang="en-US" sz="6800" b="1" dirty="0">
                <a:solidFill>
                  <a:srgbClr val="FFFFFF"/>
                </a:solidFill>
                <a:latin typeface="Times New Roman" panose="02020603050405020304" pitchFamily="34" charset="0"/>
                <a:ea typeface="Times New Roman" panose="02020603050405020304" pitchFamily="34" charset="-122"/>
                <a:cs typeface="Times New Roman" panose="02020603050405020304" pitchFamily="34" charset="-120"/>
              </a:rPr>
              <a:t>04</a:t>
            </a:r>
            <a:endParaRPr lang="en-US" sz="6800" dirty="0"/>
          </a:p>
        </p:txBody>
      </p:sp>
      <p:sp>
        <p:nvSpPr>
          <p:cNvPr id="5" name="Text 3"/>
          <p:cNvSpPr/>
          <p:nvPr/>
        </p:nvSpPr>
        <p:spPr>
          <a:xfrm>
            <a:off x="2857500" y="2578100"/>
            <a:ext cx="7620000" cy="520700"/>
          </a:xfrm>
          <a:prstGeom prst="rect">
            <a:avLst/>
          </a:prstGeom>
          <a:noFill/>
        </p:spPr>
        <p:txBody>
          <a:bodyPr wrap="none" lIns="0" tIns="0" rIns="0" bIns="0" rtlCol="0" anchor="ctr"/>
          <a:lstStyle/>
          <a:p>
            <a:pPr algn="l">
              <a:lnSpc>
                <a:spcPct val="140000"/>
              </a:lnSpc>
            </a:pPr>
            <a:r>
              <a:rPr lang="en-US" sz="3100" b="1" dirty="0">
                <a:solidFill>
                  <a:srgbClr val="FFFFFF"/>
                </a:solidFill>
                <a:latin typeface="Times New Roman" panose="02020603050405020304" pitchFamily="34" charset="0"/>
                <a:ea typeface="Times New Roman" panose="02020603050405020304" pitchFamily="34" charset="-122"/>
                <a:cs typeface="Times New Roman" panose="02020603050405020304" pitchFamily="34" charset="-120"/>
              </a:rPr>
              <a:t>Empirical Results</a:t>
            </a:r>
            <a:endParaRPr lang="en-US" sz="3100" dirty="0"/>
          </a:p>
        </p:txBody>
      </p:sp>
      <p:sp>
        <p:nvSpPr>
          <p:cNvPr id="6" name="Text 4"/>
          <p:cNvSpPr/>
          <p:nvPr/>
        </p:nvSpPr>
        <p:spPr>
          <a:xfrm>
            <a:off x="2857500" y="3238500"/>
            <a:ext cx="7620000" cy="292100"/>
          </a:xfrm>
          <a:prstGeom prst="rect">
            <a:avLst/>
          </a:prstGeom>
          <a:noFill/>
        </p:spPr>
        <p:txBody>
          <a:bodyPr wrap="none" lIns="0" tIns="0" rIns="0" bIns="0" rtlCol="0" anchor="ctr"/>
          <a:lstStyle/>
          <a:p>
            <a:pPr algn="l">
              <a:lnSpc>
                <a:spcPct val="120000"/>
              </a:lnSpc>
            </a:pPr>
            <a:r>
              <a:rPr lang="en-US" sz="1200" dirty="0">
                <a:solidFill>
                  <a:srgbClr val="FFFFFF"/>
                </a:solidFill>
                <a:latin typeface="Times New Roman" panose="02020603050405020304" pitchFamily="34" charset="0"/>
                <a:ea typeface="Times New Roman" panose="02020603050405020304" pitchFamily="34" charset="-122"/>
                <a:cs typeface="Times New Roman" panose="02020603050405020304" pitchFamily="34" charset="-120"/>
              </a:rPr>
              <a:t>Empirical Findings Based on the SAM Model</a:t>
            </a:r>
            <a:endParaRPr lang="en-US" sz="1200" dirty="0"/>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571500" y="254000"/>
            <a:ext cx="50800" cy="330200"/>
          </a:xfrm>
          <a:prstGeom prst="rect">
            <a:avLst/>
          </a:prstGeom>
          <a:solidFill>
            <a:srgbClr val="0B5DA7"/>
          </a:solidFill>
        </p:spPr>
      </p:sp>
      <p:sp>
        <p:nvSpPr>
          <p:cNvPr id="3" name="Text 1"/>
          <p:cNvSpPr/>
          <p:nvPr/>
        </p:nvSpPr>
        <p:spPr>
          <a:xfrm>
            <a:off x="723900" y="203200"/>
            <a:ext cx="10922000" cy="431800"/>
          </a:xfrm>
          <a:prstGeom prst="rect">
            <a:avLst/>
          </a:prstGeom>
          <a:noFill/>
        </p:spPr>
        <p:txBody>
          <a:bodyPr wrap="none" lIns="0" tIns="0" rIns="0" bIns="0" rtlCol="0" anchor="ctr"/>
          <a:lstStyle/>
          <a:p>
            <a:pPr algn="l">
              <a:lnSpc>
                <a:spcPct val="140000"/>
              </a:lnSpc>
            </a:pPr>
            <a:r>
              <a:rPr lang="en-US" sz="2200" b="1" dirty="0">
                <a:solidFill>
                  <a:srgbClr val="0B5DA7"/>
                </a:solidFill>
                <a:latin typeface="Times New Roman" panose="02020603050405020304" pitchFamily="34" charset="0"/>
                <a:ea typeface="Times New Roman" panose="02020603050405020304" pitchFamily="34" charset="-122"/>
                <a:cs typeface="Times New Roman" panose="02020603050405020304" pitchFamily="34" charset="-120"/>
              </a:rPr>
              <a:t>Finding 1: Evolution of the Scale Structure of Digital Economy Sub-sectors</a:t>
            </a:r>
            <a:endParaRPr lang="en-US" sz="2200" dirty="0"/>
          </a:p>
        </p:txBody>
      </p:sp>
      <p:pic>
        <p:nvPicPr>
          <p:cNvPr id="4" name="Image 0" descr="https://kimi-img.moonshot.cn/pub/slides/okc/swtzzz2rtgmhw/mnt/agents/output/digital_economy/images/paper_img_2.png"/>
          <p:cNvPicPr>
            <a:picLocks noChangeAspect="1"/>
          </p:cNvPicPr>
          <p:nvPr/>
        </p:nvPicPr>
        <p:blipFill>
          <a:blip r:embed="rId3"/>
          <a:srcRect/>
          <a:stretch>
            <a:fillRect/>
          </a:stretch>
        </p:blipFill>
        <p:spPr>
          <a:xfrm>
            <a:off x="1016000" y="685800"/>
            <a:ext cx="10160000" cy="2794000"/>
          </a:xfrm>
          <a:prstGeom prst="rect">
            <a:avLst/>
          </a:prstGeom>
        </p:spPr>
      </p:pic>
      <p:sp>
        <p:nvSpPr>
          <p:cNvPr id="5" name="Shape 2"/>
          <p:cNvSpPr/>
          <p:nvPr/>
        </p:nvSpPr>
        <p:spPr>
          <a:xfrm>
            <a:off x="571500" y="3465052"/>
            <a:ext cx="11049000" cy="3284998"/>
          </a:xfrm>
          <a:prstGeom prst="roundRect">
            <a:avLst>
              <a:gd name="adj" fmla="val 6000"/>
            </a:avLst>
          </a:prstGeom>
          <a:solidFill>
            <a:srgbClr val="F0F4F8"/>
          </a:solidFill>
        </p:spPr>
      </p:sp>
      <p:sp>
        <p:nvSpPr>
          <p:cNvPr id="6" name="Text 3"/>
          <p:cNvSpPr/>
          <p:nvPr/>
        </p:nvSpPr>
        <p:spPr>
          <a:xfrm>
            <a:off x="825500" y="3568700"/>
            <a:ext cx="1524000" cy="279400"/>
          </a:xfrm>
          <a:prstGeom prst="rect">
            <a:avLst/>
          </a:prstGeom>
          <a:noFill/>
        </p:spPr>
        <p:txBody>
          <a:bodyPr wrap="none" lIns="0" tIns="0" rIns="0" bIns="0" rtlCol="0" anchor="ctr"/>
          <a:lstStyle/>
          <a:p>
            <a:pPr algn="l">
              <a:lnSpc>
                <a:spcPct val="120000"/>
              </a:lnSpc>
            </a:pPr>
            <a:r>
              <a:rPr lang="en-US" sz="1400" b="1" dirty="0">
                <a:solidFill>
                  <a:srgbClr val="E87722"/>
                </a:solidFill>
                <a:latin typeface="Times New Roman" panose="02020603050405020304" pitchFamily="34" charset="0"/>
                <a:ea typeface="Times New Roman" panose="02020603050405020304" pitchFamily="34" charset="-122"/>
                <a:cs typeface="Times New Roman" panose="02020603050405020304" pitchFamily="34" charset="-120"/>
              </a:rPr>
              <a:t>Key Findings</a:t>
            </a:r>
            <a:endParaRPr lang="en-US" sz="1400" dirty="0"/>
          </a:p>
        </p:txBody>
      </p:sp>
      <p:sp>
        <p:nvSpPr>
          <p:cNvPr id="10" name="Text 7"/>
          <p:cNvSpPr/>
          <p:nvPr/>
        </p:nvSpPr>
        <p:spPr>
          <a:xfrm>
            <a:off x="11430000" y="6486446"/>
            <a:ext cx="482600" cy="254000"/>
          </a:xfrm>
          <a:prstGeom prst="rect">
            <a:avLst/>
          </a:prstGeom>
          <a:noFill/>
        </p:spPr>
        <p:txBody>
          <a:bodyPr wrap="none" lIns="0" tIns="0" rIns="0" bIns="0" rtlCol="0" anchor="ctr"/>
          <a:lstStyle/>
          <a:p>
            <a:pPr algn="r">
              <a:lnSpc>
                <a:spcPct val="140000"/>
              </a:lnSpc>
            </a:pPr>
            <a:r>
              <a:rPr lang="en-US" sz="1200" dirty="0">
                <a:solidFill>
                  <a:srgbClr val="666666"/>
                </a:solidFill>
                <a:latin typeface="Times New Roman" panose="02020603050405020304" pitchFamily="34" charset="0"/>
                <a:ea typeface="Times New Roman" panose="02020603050405020304" pitchFamily="34" charset="-122"/>
                <a:cs typeface="Times New Roman" panose="02020603050405020304" pitchFamily="34" charset="-120"/>
              </a:rPr>
              <a:t>13</a:t>
            </a:r>
            <a:endParaRPr lang="en-US" sz="1200" dirty="0"/>
          </a:p>
        </p:txBody>
      </p:sp>
      <p:sp>
        <p:nvSpPr>
          <p:cNvPr id="13" name="Text 4"/>
          <p:cNvSpPr/>
          <p:nvPr/>
        </p:nvSpPr>
        <p:spPr>
          <a:xfrm>
            <a:off x="825498" y="3865102"/>
            <a:ext cx="10687052" cy="2762250"/>
          </a:xfrm>
          <a:prstGeom prst="rect">
            <a:avLst/>
          </a:prstGeom>
          <a:noFill/>
        </p:spPr>
        <p:txBody>
          <a:bodyPr wrap="square" lIns="0" tIns="0" rIns="0" bIns="0" rtlCol="0" anchor="t"/>
          <a:lstStyle/>
          <a:p>
            <a:pPr marL="285750" indent="-285750" algn="just">
              <a:lnSpc>
                <a:spcPct val="150000"/>
              </a:lnSpc>
              <a:buFont typeface="Wingdings" panose="05000000000000000000" pitchFamily="2" charset="2"/>
              <a:buChar char="p"/>
            </a:pPr>
            <a:r>
              <a:rPr lang="en-US" altLang="zh-CN" sz="1300" b="1" dirty="0">
                <a:solidFill>
                  <a:srgbClr val="2F5597"/>
                </a:solidFill>
                <a:latin typeface="Times New Roman" panose="02020603050405020304" pitchFamily="18" charset="0"/>
                <a:cs typeface="Times New Roman" panose="02020603050405020304" pitchFamily="18" charset="0"/>
              </a:rPr>
              <a:t>During 2018-2023</a:t>
            </a:r>
            <a:r>
              <a:rPr lang="zh-CN" altLang="zh-CN" sz="1300" b="1" dirty="0">
                <a:solidFill>
                  <a:srgbClr val="2F5597"/>
                </a:solidFill>
                <a:latin typeface="Times New Roman" panose="02020603050405020304" pitchFamily="18" charset="0"/>
                <a:cs typeface="Times New Roman" panose="02020603050405020304" pitchFamily="18" charset="0"/>
              </a:rPr>
              <a:t>, China's </a:t>
            </a:r>
            <a:r>
              <a:rPr lang="zh-CN" altLang="zh-CN" sz="1300" b="1" dirty="0">
                <a:solidFill>
                  <a:schemeClr val="accent1">
                    <a:lumMod val="75000"/>
                  </a:schemeClr>
                </a:solidFill>
                <a:latin typeface="Times New Roman" panose="02020603050405020304" pitchFamily="18" charset="0"/>
                <a:cs typeface="Times New Roman" panose="02020603050405020304" pitchFamily="18" charset="0"/>
              </a:rPr>
              <a:t>digital economy scale </a:t>
            </a:r>
            <a:r>
              <a:rPr lang="zh-CN" altLang="zh-CN" sz="1300" dirty="0">
                <a:latin typeface="Times New Roman" panose="02020603050405020304" pitchFamily="18" charset="0"/>
                <a:cs typeface="Times New Roman" panose="02020603050405020304" pitchFamily="18" charset="0"/>
              </a:rPr>
              <a:t>share continued to rise, from </a:t>
            </a:r>
            <a:r>
              <a:rPr lang="en-US" altLang="zh-CN" sz="1300" dirty="0">
                <a:latin typeface="Times New Roman" panose="02020603050405020304" pitchFamily="18" charset="0"/>
                <a:cs typeface="Times New Roman" panose="02020603050405020304" pitchFamily="18" charset="0"/>
              </a:rPr>
              <a:t>2018</a:t>
            </a:r>
            <a:r>
              <a:rPr lang="zh-CN" altLang="zh-CN" sz="1300" dirty="0">
                <a:latin typeface="Times New Roman" panose="02020603050405020304" pitchFamily="18" charset="0"/>
                <a:cs typeface="Times New Roman" panose="02020603050405020304" pitchFamily="18" charset="0"/>
              </a:rPr>
              <a:t>: </a:t>
            </a:r>
            <a:r>
              <a:rPr lang="en-US" altLang="zh-CN" sz="1300" dirty="0">
                <a:latin typeface="Times New Roman" panose="02020603050405020304" pitchFamily="18" charset="0"/>
                <a:cs typeface="Times New Roman" panose="02020603050405020304" pitchFamily="18" charset="0"/>
              </a:rPr>
              <a:t>12.57%</a:t>
            </a:r>
            <a:r>
              <a:rPr lang="zh-CN" altLang="zh-CN" sz="1300" dirty="0">
                <a:latin typeface="Times New Roman" panose="02020603050405020304" pitchFamily="18" charset="0"/>
                <a:cs typeface="Times New Roman" panose="02020603050405020304" pitchFamily="18" charset="0"/>
              </a:rPr>
              <a:t> to </a:t>
            </a:r>
            <a:r>
              <a:rPr lang="en-US" altLang="zh-CN" sz="1300" dirty="0">
                <a:latin typeface="Times New Roman" panose="02020603050405020304" pitchFamily="18" charset="0"/>
                <a:cs typeface="Times New Roman" panose="02020603050405020304" pitchFamily="18" charset="0"/>
              </a:rPr>
              <a:t>2020</a:t>
            </a:r>
            <a:r>
              <a:rPr lang="zh-CN" altLang="zh-CN" sz="1300" dirty="0">
                <a:latin typeface="Times New Roman" panose="02020603050405020304" pitchFamily="18" charset="0"/>
                <a:cs typeface="Times New Roman" panose="02020603050405020304" pitchFamily="18" charset="0"/>
              </a:rPr>
              <a:t>: </a:t>
            </a:r>
            <a:r>
              <a:rPr lang="en-US" altLang="zh-CN" sz="1300" dirty="0">
                <a:latin typeface="Times New Roman" panose="02020603050405020304" pitchFamily="18" charset="0"/>
                <a:cs typeface="Times New Roman" panose="02020603050405020304" pitchFamily="18" charset="0"/>
              </a:rPr>
              <a:t>13.77%</a:t>
            </a:r>
            <a:r>
              <a:rPr lang="zh-CN" altLang="zh-CN" sz="1300" dirty="0">
                <a:latin typeface="Times New Roman" panose="02020603050405020304" pitchFamily="18" charset="0"/>
                <a:cs typeface="Times New Roman" panose="02020603050405020304" pitchFamily="18" charset="0"/>
              </a:rPr>
              <a:t>, and by </a:t>
            </a:r>
            <a:r>
              <a:rPr lang="en-US" altLang="zh-CN" sz="1300" dirty="0">
                <a:latin typeface="Times New Roman" panose="02020603050405020304" pitchFamily="18" charset="0"/>
                <a:cs typeface="Times New Roman" panose="02020603050405020304" pitchFamily="18" charset="0"/>
              </a:rPr>
              <a:t>2023</a:t>
            </a:r>
            <a:r>
              <a:rPr lang="zh-CN" altLang="zh-CN" sz="1300" dirty="0">
                <a:latin typeface="Times New Roman" panose="02020603050405020304" pitchFamily="18" charset="0"/>
                <a:cs typeface="Times New Roman" panose="02020603050405020304" pitchFamily="18" charset="0"/>
              </a:rPr>
              <a:t> further increased to </a:t>
            </a:r>
            <a:r>
              <a:rPr lang="en-US" altLang="zh-CN" sz="1300" dirty="0">
                <a:latin typeface="Times New Roman" panose="02020603050405020304" pitchFamily="18" charset="0"/>
                <a:cs typeface="Times New Roman" panose="02020603050405020304" pitchFamily="18" charset="0"/>
              </a:rPr>
              <a:t>16.13%.</a:t>
            </a:r>
          </a:p>
          <a:p>
            <a:pPr marL="285750" indent="-285750" algn="just">
              <a:lnSpc>
                <a:spcPct val="150000"/>
              </a:lnSpc>
              <a:buFont typeface="Wingdings" panose="05000000000000000000" pitchFamily="2" charset="2"/>
              <a:buChar char="p"/>
            </a:pPr>
            <a:r>
              <a:rPr lang="en-US" altLang="zh-CN" sz="1300" b="1" dirty="0">
                <a:solidFill>
                  <a:srgbClr val="0B5DA7"/>
                </a:solidFill>
                <a:latin typeface="Times New Roman" panose="02020603050405020304" pitchFamily="18" charset="0"/>
                <a:cs typeface="Times New Roman" panose="02020603050405020304" pitchFamily="18" charset="0"/>
              </a:rPr>
              <a:t>Digital Product Services </a:t>
            </a:r>
            <a:r>
              <a:rPr lang="en-US" altLang="zh-CN" sz="1300" dirty="0">
                <a:solidFill>
                  <a:srgbClr val="333333"/>
                </a:solidFill>
                <a:latin typeface="Times New Roman" panose="02020603050405020304" pitchFamily="18" charset="0"/>
                <a:ea typeface="Times New Roman" panose="02020603050405020304" pitchFamily="34" charset="-122"/>
                <a:cs typeface="Times New Roman" panose="02020603050405020304" pitchFamily="18" charset="0"/>
              </a:rPr>
              <a:t>maintained a relatively limited share</a:t>
            </a:r>
            <a:r>
              <a:rPr lang="zh-CN" altLang="en-US" sz="1300" dirty="0">
                <a:solidFill>
                  <a:srgbClr val="333333"/>
                </a:solidFill>
                <a:latin typeface="Times New Roman" panose="02020603050405020304" pitchFamily="18" charset="0"/>
                <a:ea typeface="Times New Roman" panose="02020603050405020304" pitchFamily="34" charset="-122"/>
                <a:cs typeface="Times New Roman" panose="02020603050405020304" pitchFamily="18" charset="0"/>
              </a:rPr>
              <a:t>rising only from 0.11% to 0.12% during 2018-2023, indicating a limited relative weight in the digital economy scale structure.</a:t>
            </a:r>
            <a:endParaRPr lang="en-US" altLang="zh-CN" sz="1300" dirty="0">
              <a:solidFill>
                <a:srgbClr val="333333"/>
              </a:solidFill>
              <a:latin typeface="Times New Roman" panose="02020603050405020304" pitchFamily="18" charset="0"/>
              <a:ea typeface="Times New Roman" panose="02020603050405020304" pitchFamily="34" charset="-122"/>
              <a:cs typeface="Times New Roman" panose="02020603050405020304" pitchFamily="18" charset="0"/>
            </a:endParaRPr>
          </a:p>
          <a:p>
            <a:pPr marL="285750" indent="-285750" algn="just">
              <a:lnSpc>
                <a:spcPct val="150000"/>
              </a:lnSpc>
              <a:buFont typeface="Wingdings" panose="05000000000000000000" pitchFamily="2" charset="2"/>
              <a:buChar char="p"/>
            </a:pPr>
            <a:r>
              <a:rPr lang="en-US" altLang="zh-CN" sz="1300" b="1" dirty="0">
                <a:solidFill>
                  <a:srgbClr val="0B5DA7"/>
                </a:solidFill>
                <a:latin typeface="Times New Roman" panose="02020603050405020304" pitchFamily="18" charset="0"/>
                <a:ea typeface="Times New Roman" panose="02020603050405020304" pitchFamily="34" charset="-122"/>
                <a:cs typeface="Times New Roman" panose="02020603050405020304" pitchFamily="18" charset="0"/>
              </a:rPr>
              <a:t>Digital Technology Applications </a:t>
            </a:r>
            <a:r>
              <a:rPr lang="en-US" altLang="zh-CN" sz="1300" dirty="0">
                <a:solidFill>
                  <a:srgbClr val="333333"/>
                </a:solidFill>
                <a:latin typeface="Times New Roman" panose="02020603050405020304" pitchFamily="18" charset="0"/>
                <a:ea typeface="Times New Roman" panose="02020603050405020304" pitchFamily="34" charset="-122"/>
                <a:cs typeface="Times New Roman" panose="02020603050405020304" pitchFamily="18" charset="0"/>
              </a:rPr>
              <a:t>recorded the most pronounced increase in share</a:t>
            </a:r>
            <a:r>
              <a:rPr lang="zh-CN" altLang="zh-CN" sz="1300" dirty="0">
                <a:solidFill>
                  <a:srgbClr val="333333"/>
                </a:solidFill>
                <a:latin typeface="Times New Roman" panose="02020603050405020304" pitchFamily="18" charset="0"/>
                <a:cs typeface="Times New Roman" panose="02020603050405020304" pitchFamily="18" charset="0"/>
              </a:rPr>
              <a:t>and showed the largest share gain among the four categories</a:t>
            </a:r>
            <a:r>
              <a:rPr lang="zh-CN" altLang="en-US" sz="1300" dirty="0">
                <a:solidFill>
                  <a:srgbClr val="333333"/>
                </a:solidFill>
                <a:latin typeface="Times New Roman" panose="02020603050405020304" pitchFamily="18" charset="0"/>
                <a:cs typeface="Times New Roman" panose="02020603050405020304" pitchFamily="18" charset="0"/>
              </a:rPr>
              <a:t>, indicating that it </a:t>
            </a:r>
            <a:r>
              <a:rPr lang="en-US" altLang="zh-CN" sz="1300" dirty="0">
                <a:solidFill>
                  <a:srgbClr val="333333"/>
                </a:solidFill>
                <a:latin typeface="Times New Roman" panose="02020603050405020304" pitchFamily="18" charset="0"/>
                <a:cs typeface="Times New Roman" panose="02020603050405020304" pitchFamily="18" charset="0"/>
              </a:rPr>
              <a:t>has become a core force driving structural change.</a:t>
            </a:r>
          </a:p>
          <a:p>
            <a:pPr marL="285750" indent="-285750" algn="just">
              <a:lnSpc>
                <a:spcPct val="150000"/>
              </a:lnSpc>
              <a:buFont typeface="Wingdings" panose="05000000000000000000" pitchFamily="2" charset="2"/>
              <a:buChar char="p"/>
            </a:pPr>
            <a:r>
              <a:rPr lang="zh-CN" altLang="zh-CN" sz="1300" b="1" dirty="0">
                <a:solidFill>
                  <a:srgbClr val="0B5DA7"/>
                </a:solidFill>
                <a:latin typeface="Times New Roman" panose="02020603050405020304" pitchFamily="18" charset="0"/>
                <a:cs typeface="Times New Roman" panose="02020603050405020304" pitchFamily="18" charset="0"/>
              </a:rPr>
              <a:t>Digital Product Manufacturing</a:t>
            </a:r>
            <a:r>
              <a:rPr lang="en-US" altLang="zh-CN" sz="1300" b="1" dirty="0">
                <a:solidFill>
                  <a:srgbClr val="0B5DA7"/>
                </a:solidFill>
                <a:latin typeface="Times New Roman" panose="02020603050405020304" pitchFamily="18" charset="0"/>
                <a:cs typeface="Times New Roman" panose="02020603050405020304" pitchFamily="18" charset="0"/>
              </a:rPr>
              <a:t> </a:t>
            </a:r>
            <a:r>
              <a:rPr lang="zh-CN" altLang="zh-CN" sz="1300" dirty="0">
                <a:latin typeface="Times New Roman" panose="02020603050405020304" pitchFamily="18" charset="0"/>
                <a:cs typeface="Times New Roman" panose="02020603050405020304" pitchFamily="18" charset="0"/>
              </a:rPr>
              <a:t>its share rose from </a:t>
            </a:r>
            <a:r>
              <a:rPr lang="en-US" altLang="zh-CN" sz="1300" dirty="0">
                <a:latin typeface="Times New Roman" panose="02020603050405020304" pitchFamily="18" charset="0"/>
                <a:cs typeface="Times New Roman" panose="02020603050405020304" pitchFamily="18" charset="0"/>
              </a:rPr>
              <a:t>2018</a:t>
            </a:r>
            <a:r>
              <a:rPr lang="zh-CN" altLang="zh-CN" sz="1300" dirty="0">
                <a:latin typeface="Times New Roman" panose="02020603050405020304" pitchFamily="18" charset="0"/>
                <a:cs typeface="Times New Roman" panose="02020603050405020304" pitchFamily="18" charset="0"/>
              </a:rPr>
              <a:t>: </a:t>
            </a:r>
            <a:r>
              <a:rPr lang="en-US" altLang="zh-CN" sz="1300" dirty="0">
                <a:latin typeface="Times New Roman" panose="02020603050405020304" pitchFamily="18" charset="0"/>
                <a:cs typeface="Times New Roman" panose="02020603050405020304" pitchFamily="18" charset="0"/>
              </a:rPr>
              <a:t>5.59%</a:t>
            </a:r>
            <a:r>
              <a:rPr lang="zh-CN" altLang="zh-CN" sz="1300" dirty="0">
                <a:latin typeface="Times New Roman" panose="02020603050405020304" pitchFamily="18" charset="0"/>
                <a:cs typeface="Times New Roman" panose="02020603050405020304" pitchFamily="18" charset="0"/>
              </a:rPr>
              <a:t> to </a:t>
            </a:r>
            <a:r>
              <a:rPr lang="en-US" altLang="zh-CN" sz="1300" dirty="0">
                <a:latin typeface="Times New Roman" panose="02020603050405020304" pitchFamily="18" charset="0"/>
                <a:cs typeface="Times New Roman" panose="02020603050405020304" pitchFamily="18" charset="0"/>
              </a:rPr>
              <a:t>2023</a:t>
            </a:r>
            <a:r>
              <a:rPr lang="zh-CN" altLang="zh-CN" sz="1300" dirty="0">
                <a:latin typeface="Times New Roman" panose="02020603050405020304" pitchFamily="18" charset="0"/>
                <a:cs typeface="Times New Roman" panose="02020603050405020304" pitchFamily="18" charset="0"/>
              </a:rPr>
              <a:t>: </a:t>
            </a:r>
            <a:r>
              <a:rPr lang="en-US" altLang="zh-CN" sz="1300" dirty="0">
                <a:latin typeface="Times New Roman" panose="02020603050405020304" pitchFamily="18" charset="0"/>
                <a:cs typeface="Times New Roman" panose="02020603050405020304" pitchFamily="18" charset="0"/>
              </a:rPr>
              <a:t>6.48%</a:t>
            </a:r>
            <a:r>
              <a:rPr lang="zh-CN" altLang="en-US" sz="1300" dirty="0">
                <a:solidFill>
                  <a:srgbClr val="333333"/>
                </a:solidFill>
                <a:latin typeface="Times New Roman" panose="02020603050405020304" pitchFamily="18" charset="0"/>
                <a:ea typeface="Times New Roman" panose="02020603050405020304" pitchFamily="34" charset="-122"/>
                <a:cs typeface="Times New Roman" panose="02020603050405020304" pitchFamily="18" charset="0"/>
              </a:rPr>
              <a:t>, ranking first</a:t>
            </a:r>
            <a:r>
              <a:rPr lang="zh-CN" altLang="zh-CN" sz="1300" dirty="0">
                <a:latin typeface="Times New Roman" panose="02020603050405020304" pitchFamily="18" charset="0"/>
                <a:cs typeface="Times New Roman" panose="02020603050405020304" pitchFamily="18" charset="0"/>
              </a:rPr>
              <a:t> </a:t>
            </a:r>
            <a:r>
              <a:rPr lang="zh-CN" altLang="en-US" sz="1300" dirty="0">
                <a:latin typeface="Times New Roman" panose="02020603050405020304" pitchFamily="18" charset="0"/>
                <a:cs typeface="Times New Roman" panose="02020603050405020304" pitchFamily="18" charset="0"/>
              </a:rPr>
              <a:t>, suggesting that </a:t>
            </a:r>
            <a:r>
              <a:rPr lang="zh-CN" altLang="zh-CN" sz="1300" dirty="0">
                <a:latin typeface="Times New Roman" panose="02020603050405020304" pitchFamily="18" charset="0"/>
                <a:cs typeface="Times New Roman" panose="02020603050405020304" pitchFamily="18" charset="0"/>
              </a:rPr>
              <a:t>electronic components, communication equipment, computers, and related sectors remain important components of the digital economy industrial structure.</a:t>
            </a:r>
            <a:endParaRPr lang="en-US" altLang="zh-CN" sz="1300" dirty="0">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p"/>
            </a:pPr>
            <a:r>
              <a:rPr lang="en-US" altLang="zh-CN" sz="1300" b="1" dirty="0">
                <a:solidFill>
                  <a:srgbClr val="0B5DA7"/>
                </a:solidFill>
                <a:latin typeface="Times New Roman" panose="02020603050405020304" pitchFamily="18" charset="0"/>
                <a:ea typeface="Times New Roman" panose="02020603050405020304" pitchFamily="34" charset="-122"/>
                <a:cs typeface="Times New Roman" panose="02020603050405020304" pitchFamily="18" charset="0"/>
              </a:rPr>
              <a:t>Digital-Factor-Driven Industries </a:t>
            </a:r>
            <a:r>
              <a:rPr lang="zh-CN" altLang="en-US" sz="1300" dirty="0">
                <a:solidFill>
                  <a:srgbClr val="333333"/>
                </a:solidFill>
                <a:latin typeface="Times New Roman" panose="02020603050405020304" pitchFamily="18" charset="0"/>
                <a:ea typeface="Times New Roman" panose="02020603050405020304" pitchFamily="34" charset="-122"/>
                <a:cs typeface="Times New Roman" panose="02020603050405020304" pitchFamily="18" charset="0"/>
              </a:rPr>
              <a:t>changed relatively steadily overall, suggesting that monetary and other financial services, R&amp;D, and business services remain important supports within the digital economy industrial structure.</a:t>
            </a:r>
            <a:endParaRPr lang="en-US" altLang="zh-CN" sz="1300" dirty="0">
              <a:latin typeface="Times New Roman" panose="02020603050405020304" pitchFamily="18" charset="0"/>
              <a:cs typeface="Times New Roman" panose="02020603050405020304" pitchFamily="18" charset="0"/>
            </a:endParaRP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571500" y="254000"/>
            <a:ext cx="50800" cy="330200"/>
          </a:xfrm>
          <a:prstGeom prst="rect">
            <a:avLst/>
          </a:prstGeom>
          <a:solidFill>
            <a:srgbClr val="0B5DA7"/>
          </a:solidFill>
        </p:spPr>
      </p:sp>
      <p:sp>
        <p:nvSpPr>
          <p:cNvPr id="3" name="Text 1"/>
          <p:cNvSpPr/>
          <p:nvPr/>
        </p:nvSpPr>
        <p:spPr>
          <a:xfrm>
            <a:off x="723900" y="203200"/>
            <a:ext cx="10922000" cy="431800"/>
          </a:xfrm>
          <a:prstGeom prst="rect">
            <a:avLst/>
          </a:prstGeom>
          <a:noFill/>
        </p:spPr>
        <p:txBody>
          <a:bodyPr wrap="none" lIns="0" tIns="0" rIns="0" bIns="0" rtlCol="0" anchor="ctr"/>
          <a:lstStyle/>
          <a:p>
            <a:pPr algn="l">
              <a:lnSpc>
                <a:spcPct val="140000"/>
              </a:lnSpc>
            </a:pPr>
            <a:r>
              <a:rPr lang="en-US" sz="2200" b="1" dirty="0">
                <a:solidFill>
                  <a:srgbClr val="0B5DA7"/>
                </a:solidFill>
                <a:latin typeface="Times New Roman" panose="02020603050405020304" pitchFamily="34" charset="0"/>
                <a:ea typeface="Times New Roman" panose="02020603050405020304" pitchFamily="34" charset="-122"/>
                <a:cs typeface="Times New Roman" panose="02020603050405020304" pitchFamily="34" charset="-120"/>
              </a:rPr>
              <a:t>Finding 2: Evolution of Digitalization across Digital Economy Sub-sectors</a:t>
            </a:r>
            <a:endParaRPr lang="en-US" sz="2200" dirty="0"/>
          </a:p>
        </p:txBody>
      </p:sp>
      <p:pic>
        <p:nvPicPr>
          <p:cNvPr id="4" name="Image 0" descr="https://kimi-img.moonshot.cn/pub/slides/okc/swtzzz2rtgmhw/mnt/agents/output/digital_economy/images/paper_img_1.png"/>
          <p:cNvPicPr>
            <a:picLocks noChangeAspect="1"/>
          </p:cNvPicPr>
          <p:nvPr/>
        </p:nvPicPr>
        <p:blipFill>
          <a:blip r:embed="rId3"/>
          <a:srcRect/>
          <a:stretch>
            <a:fillRect/>
          </a:stretch>
        </p:blipFill>
        <p:spPr>
          <a:xfrm>
            <a:off x="1016000" y="685800"/>
            <a:ext cx="10160000" cy="2794000"/>
          </a:xfrm>
          <a:prstGeom prst="rect">
            <a:avLst/>
          </a:prstGeom>
        </p:spPr>
      </p:pic>
      <p:sp>
        <p:nvSpPr>
          <p:cNvPr id="5" name="Shape 2"/>
          <p:cNvSpPr/>
          <p:nvPr/>
        </p:nvSpPr>
        <p:spPr>
          <a:xfrm>
            <a:off x="571500" y="3606800"/>
            <a:ext cx="11049000" cy="2870200"/>
          </a:xfrm>
          <a:prstGeom prst="roundRect">
            <a:avLst>
              <a:gd name="adj" fmla="val 6000"/>
            </a:avLst>
          </a:prstGeom>
          <a:solidFill>
            <a:srgbClr val="F0F4F8"/>
          </a:solidFill>
        </p:spPr>
      </p:sp>
      <p:sp>
        <p:nvSpPr>
          <p:cNvPr id="6" name="Text 3"/>
          <p:cNvSpPr/>
          <p:nvPr/>
        </p:nvSpPr>
        <p:spPr>
          <a:xfrm>
            <a:off x="825500" y="3708400"/>
            <a:ext cx="1524000" cy="279400"/>
          </a:xfrm>
          <a:prstGeom prst="rect">
            <a:avLst/>
          </a:prstGeom>
          <a:noFill/>
        </p:spPr>
        <p:txBody>
          <a:bodyPr wrap="none" lIns="0" tIns="0" rIns="0" bIns="0" rtlCol="0" anchor="ctr"/>
          <a:lstStyle/>
          <a:p>
            <a:pPr algn="l">
              <a:lnSpc>
                <a:spcPct val="120000"/>
              </a:lnSpc>
            </a:pPr>
            <a:r>
              <a:rPr lang="en-US" sz="1400" b="1" dirty="0">
                <a:solidFill>
                  <a:srgbClr val="E87722"/>
                </a:solidFill>
                <a:latin typeface="Times New Roman" panose="02020603050405020304" pitchFamily="34" charset="0"/>
                <a:ea typeface="Times New Roman" panose="02020603050405020304" pitchFamily="34" charset="-122"/>
                <a:cs typeface="Times New Roman" panose="02020603050405020304" pitchFamily="34" charset="-120"/>
              </a:rPr>
              <a:t>Key Findings</a:t>
            </a:r>
            <a:endParaRPr lang="en-US" sz="1400" dirty="0"/>
          </a:p>
        </p:txBody>
      </p:sp>
      <p:sp>
        <p:nvSpPr>
          <p:cNvPr id="7" name="Text 4"/>
          <p:cNvSpPr/>
          <p:nvPr/>
        </p:nvSpPr>
        <p:spPr>
          <a:xfrm>
            <a:off x="825500" y="4014384"/>
            <a:ext cx="10504170" cy="2423040"/>
          </a:xfrm>
          <a:prstGeom prst="rect">
            <a:avLst/>
          </a:prstGeom>
          <a:noFill/>
        </p:spPr>
        <p:txBody>
          <a:bodyPr wrap="square" lIns="0" tIns="0" rIns="0" bIns="0" rtlCol="0" anchor="t"/>
          <a:lstStyle/>
          <a:p>
            <a:pPr marL="285750" indent="-285750" algn="just">
              <a:lnSpc>
                <a:spcPct val="200000"/>
              </a:lnSpc>
              <a:buFont typeface="Wingdings" panose="05000000000000000000" pitchFamily="2" charset="2"/>
              <a:buChar char="p"/>
            </a:pPr>
            <a:r>
              <a:rPr lang="zh-CN" altLang="en-US" sz="1300" b="1" dirty="0">
                <a:solidFill>
                  <a:srgbClr val="2F5597"/>
                </a:solidFill>
                <a:latin typeface="Times New Roman" panose="02020603050405020304" pitchFamily="18" charset="0"/>
                <a:cs typeface="Times New Roman" panose="02020603050405020304" pitchFamily="18" charset="0"/>
              </a:rPr>
              <a:t>During 2018-2023, China's degree of digitalization continued to increase,</a:t>
            </a:r>
            <a:r>
              <a:rPr lang="zh-CN" altLang="en-US" sz="1300" dirty="0">
                <a:latin typeface="Times New Roman" panose="02020603050405020304" pitchFamily="18" charset="0"/>
                <a:cs typeface="Times New Roman" panose="02020603050405020304" pitchFamily="18" charset="0"/>
              </a:rPr>
              <a:t> indicating that digital economy sectors contributed a rising share to the total backward linkages induced by final demand, and that their embedded support for upstream industrial chains strengthened.</a:t>
            </a:r>
            <a:endParaRPr lang="en-US" altLang="zh-CN" sz="1300" dirty="0">
              <a:latin typeface="Times New Roman" panose="02020603050405020304" pitchFamily="18" charset="0"/>
              <a:cs typeface="Times New Roman" panose="02020603050405020304" pitchFamily="18" charset="0"/>
            </a:endParaRPr>
          </a:p>
          <a:p>
            <a:pPr marL="285750" indent="-285750" algn="just">
              <a:lnSpc>
                <a:spcPct val="200000"/>
              </a:lnSpc>
              <a:buFont typeface="Wingdings" panose="05000000000000000000" pitchFamily="2" charset="2"/>
              <a:buChar char="p"/>
            </a:pPr>
            <a:r>
              <a:rPr lang="zh-CN" altLang="en-US" sz="1300" b="1" dirty="0">
                <a:solidFill>
                  <a:srgbClr val="2F5597"/>
                </a:solidFill>
                <a:latin typeface="Times New Roman" panose="02020603050405020304" pitchFamily="18" charset="0"/>
                <a:cs typeface="Times New Roman" panose="02020603050405020304" pitchFamily="18" charset="0"/>
              </a:rPr>
              <a:t>Digital Technology Applications </a:t>
            </a:r>
            <a:r>
              <a:rPr lang="zh-CN" altLang="en-US" sz="1300" dirty="0">
                <a:latin typeface="Times New Roman" panose="02020603050405020304" pitchFamily="18" charset="0"/>
                <a:cs typeface="Times New Roman" panose="02020603050405020304" pitchFamily="18" charset="0"/>
              </a:rPr>
              <a:t>show the highest degree of digitalization; </a:t>
            </a:r>
            <a:r>
              <a:rPr lang="zh-CN" altLang="en-US" sz="1300" b="1" dirty="0">
                <a:solidFill>
                  <a:srgbClr val="2F5597"/>
                </a:solidFill>
                <a:latin typeface="Times New Roman" panose="02020603050405020304" pitchFamily="18" charset="0"/>
                <a:cs typeface="Times New Roman" panose="02020603050405020304" pitchFamily="18" charset="0"/>
              </a:rPr>
              <a:t>Digital Product Manufacturing </a:t>
            </a:r>
            <a:r>
              <a:rPr lang="zh-CN" altLang="en-US" sz="1300" dirty="0">
                <a:latin typeface="Times New Roman" panose="02020603050405020304" pitchFamily="18" charset="0"/>
                <a:cs typeface="Times New Roman" panose="02020603050405020304" pitchFamily="18" charset="0"/>
              </a:rPr>
              <a:t>remains at a high level</a:t>
            </a:r>
            <a:r>
              <a:rPr lang="zh-CN" altLang="en-US" sz="1300" b="1" dirty="0">
                <a:solidFill>
                  <a:srgbClr val="2F5597"/>
                </a:solidFill>
                <a:latin typeface="Times New Roman" panose="02020603050405020304" pitchFamily="18" charset="0"/>
                <a:cs typeface="Times New Roman" panose="02020603050405020304" pitchFamily="18" charset="0"/>
              </a:rPr>
              <a:t>; Digital-Factor-Driven Industries</a:t>
            </a:r>
            <a:r>
              <a:rPr lang="zh-CN" altLang="en-US" sz="1300" dirty="0">
                <a:latin typeface="Times New Roman" panose="02020603050405020304" pitchFamily="18" charset="0"/>
                <a:cs typeface="Times New Roman" panose="02020603050405020304" pitchFamily="18" charset="0"/>
              </a:rPr>
              <a:t> improve most markedly; and </a:t>
            </a:r>
            <a:r>
              <a:rPr lang="zh-CN" altLang="en-US" sz="1300" b="1" dirty="0">
                <a:solidFill>
                  <a:srgbClr val="2F5597"/>
                </a:solidFill>
                <a:latin typeface="Times New Roman" panose="02020603050405020304" pitchFamily="18" charset="0"/>
                <a:cs typeface="Times New Roman" panose="02020603050405020304" pitchFamily="18" charset="0"/>
              </a:rPr>
              <a:t>Digital Product Services</a:t>
            </a:r>
            <a:r>
              <a:rPr lang="zh-CN" altLang="en-US" sz="1300" dirty="0">
                <a:latin typeface="Times New Roman" panose="02020603050405020304" pitchFamily="18" charset="0"/>
                <a:cs typeface="Times New Roman" panose="02020603050405020304" pitchFamily="18" charset="0"/>
              </a:rPr>
              <a:t> remain relatively low.</a:t>
            </a:r>
          </a:p>
          <a:p>
            <a:pPr marL="285750" indent="-285750" algn="just">
              <a:lnSpc>
                <a:spcPct val="200000"/>
              </a:lnSpc>
              <a:buFont typeface="Wingdings" panose="05000000000000000000" pitchFamily="2" charset="2"/>
              <a:buChar char="p"/>
            </a:pPr>
            <a:r>
              <a:rPr lang="zh-CN" altLang="en-US" sz="1300" b="1" dirty="0">
                <a:solidFill>
                  <a:srgbClr val="2F5597"/>
                </a:solidFill>
                <a:latin typeface="Times New Roman" panose="02020603050405020304" pitchFamily="18" charset="0"/>
                <a:cs typeface="Times New Roman" panose="02020603050405020304" pitchFamily="18" charset="0"/>
              </a:rPr>
              <a:t>Finding </a:t>
            </a:r>
            <a:r>
              <a:rPr lang="en-US" altLang="zh-CN" sz="1300" b="1" dirty="0">
                <a:solidFill>
                  <a:srgbClr val="2F5597"/>
                </a:solidFill>
                <a:latin typeface="Times New Roman" panose="02020603050405020304" pitchFamily="18" charset="0"/>
                <a:cs typeface="Times New Roman" panose="02020603050405020304" pitchFamily="18" charset="0"/>
              </a:rPr>
              <a:t>1</a:t>
            </a:r>
            <a:r>
              <a:rPr lang="zh-CN" altLang="en-US" sz="1300" b="1" dirty="0">
                <a:solidFill>
                  <a:srgbClr val="2F5597"/>
                </a:solidFill>
                <a:latin typeface="Times New Roman" panose="02020603050405020304" pitchFamily="18" charset="0"/>
                <a:cs typeface="Times New Roman" panose="02020603050405020304" pitchFamily="18" charset="0"/>
              </a:rPr>
              <a:t> and Finding </a:t>
            </a:r>
            <a:r>
              <a:rPr lang="en-US" altLang="zh-CN" sz="1300" b="1" dirty="0">
                <a:solidFill>
                  <a:srgbClr val="2F5597"/>
                </a:solidFill>
                <a:latin typeface="Times New Roman" panose="02020603050405020304" pitchFamily="18" charset="0"/>
                <a:cs typeface="Times New Roman" panose="02020603050405020304" pitchFamily="18" charset="0"/>
              </a:rPr>
              <a:t>2</a:t>
            </a:r>
            <a:r>
              <a:rPr lang="zh-CN" altLang="en-US" sz="1300" b="1" dirty="0">
                <a:solidFill>
                  <a:srgbClr val="2F5597"/>
                </a:solidFill>
                <a:latin typeface="Times New Roman" panose="02020603050405020304" pitchFamily="18" charset="0"/>
                <a:cs typeface="Times New Roman" panose="02020603050405020304" pitchFamily="18" charset="0"/>
              </a:rPr>
              <a:t> together show that, </a:t>
            </a:r>
            <a:r>
              <a:rPr lang="zh-CN" altLang="en-US" sz="1300" dirty="0">
                <a:latin typeface="Times New Roman" panose="02020603050405020304" pitchFamily="18" charset="0"/>
                <a:cs typeface="Times New Roman" panose="02020603050405020304" pitchFamily="18" charset="0"/>
              </a:rPr>
              <a:t>during 2018-2023, the digital economy expanded not only in its own scale share but also in its support for the industrial chains of related sectors.</a:t>
            </a:r>
          </a:p>
          <a:p>
            <a:pPr algn="l">
              <a:lnSpc>
                <a:spcPct val="150000"/>
              </a:lnSpc>
            </a:pPr>
            <a:endParaRPr lang="zh-CN" altLang="en-US" sz="1300" dirty="0">
              <a:latin typeface="Times New Roman" panose="02020603050405020304" pitchFamily="18" charset="0"/>
              <a:cs typeface="Times New Roman" panose="02020603050405020304" pitchFamily="18" charset="0"/>
            </a:endParaRPr>
          </a:p>
        </p:txBody>
      </p:sp>
      <p:sp>
        <p:nvSpPr>
          <p:cNvPr id="10" name="Text 7"/>
          <p:cNvSpPr/>
          <p:nvPr/>
        </p:nvSpPr>
        <p:spPr>
          <a:xfrm>
            <a:off x="11430000" y="6477000"/>
            <a:ext cx="482600" cy="254000"/>
          </a:xfrm>
          <a:prstGeom prst="rect">
            <a:avLst/>
          </a:prstGeom>
          <a:noFill/>
        </p:spPr>
        <p:txBody>
          <a:bodyPr wrap="none" lIns="0" tIns="0" rIns="0" bIns="0" rtlCol="0" anchor="ctr"/>
          <a:lstStyle/>
          <a:p>
            <a:pPr algn="r">
              <a:lnSpc>
                <a:spcPct val="140000"/>
              </a:lnSpc>
            </a:pPr>
            <a:r>
              <a:rPr lang="en-US" sz="1200" dirty="0">
                <a:solidFill>
                  <a:srgbClr val="666666"/>
                </a:solidFill>
                <a:latin typeface="Times New Roman" panose="02020603050405020304" pitchFamily="34" charset="0"/>
                <a:cs typeface="Times New Roman" panose="02020603050405020304" pitchFamily="34" charset="-120"/>
              </a:rPr>
              <a:t>14</a:t>
            </a:r>
            <a:endParaRPr lang="en-US" sz="1200" dirty="0"/>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571500" y="254000"/>
            <a:ext cx="50800" cy="330200"/>
          </a:xfrm>
          <a:prstGeom prst="rect">
            <a:avLst/>
          </a:prstGeom>
          <a:solidFill>
            <a:srgbClr val="0B5DA7"/>
          </a:solidFill>
        </p:spPr>
      </p:sp>
      <p:sp>
        <p:nvSpPr>
          <p:cNvPr id="3" name="Text 1"/>
          <p:cNvSpPr/>
          <p:nvPr/>
        </p:nvSpPr>
        <p:spPr>
          <a:xfrm>
            <a:off x="723900" y="203200"/>
            <a:ext cx="10922000" cy="431800"/>
          </a:xfrm>
          <a:prstGeom prst="rect">
            <a:avLst/>
          </a:prstGeom>
          <a:noFill/>
        </p:spPr>
        <p:txBody>
          <a:bodyPr wrap="none" lIns="0" tIns="0" rIns="0" bIns="0" rtlCol="0" anchor="ctr"/>
          <a:lstStyle/>
          <a:p>
            <a:pPr algn="l">
              <a:lnSpc>
                <a:spcPct val="140000"/>
              </a:lnSpc>
            </a:pPr>
            <a:r>
              <a:rPr lang="en-US" sz="2200" b="1" dirty="0">
                <a:solidFill>
                  <a:srgbClr val="0B5DA7"/>
                </a:solidFill>
                <a:latin typeface="Times New Roman" panose="02020603050405020304" pitchFamily="34" charset="0"/>
                <a:ea typeface="Times New Roman" panose="02020603050405020304" pitchFamily="34" charset="-122"/>
                <a:cs typeface="Times New Roman" panose="02020603050405020304" pitchFamily="34" charset="-120"/>
              </a:rPr>
              <a:t>Finding 3: SAM Multiplier Effects of the Digital Economy, 2018-2023</a:t>
            </a:r>
            <a:endParaRPr lang="en-US" sz="2200" dirty="0"/>
          </a:p>
        </p:txBody>
      </p:sp>
      <p:pic>
        <p:nvPicPr>
          <p:cNvPr id="4" name="Image 0" descr="https://kimi-img.moonshot.cn/pub/slides/okc/swtzzz2rtgmhw/mnt/agents/output/digital_economy/images/paper_img_4.png"/>
          <p:cNvPicPr>
            <a:picLocks noChangeAspect="1"/>
          </p:cNvPicPr>
          <p:nvPr/>
        </p:nvPicPr>
        <p:blipFill>
          <a:blip r:embed="rId3"/>
          <a:srcRect/>
          <a:stretch>
            <a:fillRect/>
          </a:stretch>
        </p:blipFill>
        <p:spPr>
          <a:xfrm>
            <a:off x="1016000" y="685800"/>
            <a:ext cx="10160000" cy="2794000"/>
          </a:xfrm>
          <a:prstGeom prst="rect">
            <a:avLst/>
          </a:prstGeom>
        </p:spPr>
      </p:pic>
      <p:sp>
        <p:nvSpPr>
          <p:cNvPr id="5" name="Shape 2"/>
          <p:cNvSpPr/>
          <p:nvPr/>
        </p:nvSpPr>
        <p:spPr>
          <a:xfrm>
            <a:off x="571500" y="3606800"/>
            <a:ext cx="11049000" cy="2794000"/>
          </a:xfrm>
          <a:prstGeom prst="roundRect">
            <a:avLst>
              <a:gd name="adj" fmla="val 6000"/>
            </a:avLst>
          </a:prstGeom>
          <a:solidFill>
            <a:srgbClr val="F0F4F8"/>
          </a:solidFill>
        </p:spPr>
      </p:sp>
      <p:sp>
        <p:nvSpPr>
          <p:cNvPr id="6" name="Text 3"/>
          <p:cNvSpPr/>
          <p:nvPr/>
        </p:nvSpPr>
        <p:spPr>
          <a:xfrm>
            <a:off x="825500" y="3800544"/>
            <a:ext cx="1524000" cy="279400"/>
          </a:xfrm>
          <a:prstGeom prst="rect">
            <a:avLst/>
          </a:prstGeom>
          <a:noFill/>
        </p:spPr>
        <p:txBody>
          <a:bodyPr wrap="none" lIns="0" tIns="0" rIns="0" bIns="0" rtlCol="0" anchor="ctr"/>
          <a:lstStyle/>
          <a:p>
            <a:pPr algn="l">
              <a:lnSpc>
                <a:spcPct val="120000"/>
              </a:lnSpc>
            </a:pPr>
            <a:r>
              <a:rPr lang="en-US" sz="1400" b="1" dirty="0">
                <a:solidFill>
                  <a:srgbClr val="E87722"/>
                </a:solidFill>
                <a:latin typeface="Times New Roman" panose="02020603050405020304" pitchFamily="34" charset="0"/>
                <a:ea typeface="Times New Roman" panose="02020603050405020304" pitchFamily="34" charset="-122"/>
                <a:cs typeface="Times New Roman" panose="02020603050405020304" pitchFamily="34" charset="-120"/>
              </a:rPr>
              <a:t>Key Findings</a:t>
            </a:r>
            <a:endParaRPr lang="en-US" sz="1400" dirty="0"/>
          </a:p>
        </p:txBody>
      </p:sp>
      <p:sp>
        <p:nvSpPr>
          <p:cNvPr id="7" name="Text 4"/>
          <p:cNvSpPr/>
          <p:nvPr/>
        </p:nvSpPr>
        <p:spPr>
          <a:xfrm>
            <a:off x="825500" y="4141972"/>
            <a:ext cx="10457815" cy="2032001"/>
          </a:xfrm>
          <a:prstGeom prst="rect">
            <a:avLst/>
          </a:prstGeom>
          <a:noFill/>
        </p:spPr>
        <p:txBody>
          <a:bodyPr wrap="square" lIns="0" tIns="0" rIns="0" bIns="0" rtlCol="0" anchor="t"/>
          <a:lstStyle/>
          <a:p>
            <a:pPr marL="285750" indent="-285750" algn="just">
              <a:lnSpc>
                <a:spcPct val="250000"/>
              </a:lnSpc>
              <a:buFont typeface="Wingdings" panose="05000000000000000000" pitchFamily="2" charset="2"/>
              <a:buChar char="p"/>
            </a:pPr>
            <a:r>
              <a:rPr lang="zh-CN" altLang="en-US" sz="1300" b="1" dirty="0">
                <a:solidFill>
                  <a:srgbClr val="2F5597"/>
                </a:solidFill>
                <a:latin typeface="Times New Roman" panose="02020603050405020304" pitchFamily="18" charset="0"/>
                <a:cs typeface="Times New Roman" panose="02020603050405020304" pitchFamily="18" charset="0"/>
              </a:rPr>
              <a:t>During 2018-2023, </a:t>
            </a:r>
            <a:r>
              <a:rPr lang="en-US" altLang="zh-CN" sz="1300" dirty="0">
                <a:latin typeface="Times New Roman" panose="02020603050405020304" pitchFamily="18" charset="0"/>
                <a:cs typeface="Times New Roman" panose="02020603050405020304" pitchFamily="18" charset="0"/>
              </a:rPr>
              <a:t>SAM </a:t>
            </a:r>
            <a:r>
              <a:rPr lang="zh-CN" altLang="en-US" sz="1300" dirty="0">
                <a:latin typeface="Times New Roman" panose="02020603050405020304" pitchFamily="18" charset="0"/>
                <a:cs typeface="Times New Roman" panose="02020603050405020304" pitchFamily="18" charset="0"/>
              </a:rPr>
              <a:t>multipliers for digital economy sub-sectors generally ranged from 4.4 to 8.5, remaining high overall but showing no uniform upward or downward trend, with clear sectoral heterogeneity.</a:t>
            </a:r>
            <a:endParaRPr lang="en-US" altLang="zh-CN" sz="1300" dirty="0">
              <a:latin typeface="Times New Roman" panose="02020603050405020304" pitchFamily="18" charset="0"/>
              <a:cs typeface="Times New Roman" panose="02020603050405020304" pitchFamily="18" charset="0"/>
            </a:endParaRPr>
          </a:p>
          <a:p>
            <a:pPr marL="285750" indent="-285750" algn="just">
              <a:lnSpc>
                <a:spcPct val="250000"/>
              </a:lnSpc>
              <a:buFont typeface="Wingdings" panose="05000000000000000000" pitchFamily="2" charset="2"/>
              <a:buChar char="p"/>
            </a:pPr>
            <a:r>
              <a:rPr lang="en-US" altLang="zh-CN" sz="1300" b="1" dirty="0">
                <a:solidFill>
                  <a:srgbClr val="0B5DA7"/>
                </a:solidFill>
                <a:latin typeface="Times New Roman" panose="02020603050405020304" pitchFamily="18" charset="0"/>
                <a:ea typeface="Times New Roman" panose="02020603050405020304" pitchFamily="34" charset="-122"/>
                <a:cs typeface="Times New Roman" panose="02020603050405020304" pitchFamily="18" charset="0"/>
              </a:rPr>
              <a:t>Digital Technology Applications</a:t>
            </a:r>
            <a:r>
              <a:rPr lang="en-US" altLang="zh-CN" sz="1300" dirty="0">
                <a:solidFill>
                  <a:srgbClr val="333333"/>
                </a:solidFill>
                <a:latin typeface="Times New Roman" panose="02020603050405020304" pitchFamily="18" charset="0"/>
                <a:ea typeface="Times New Roman" panose="02020603050405020304" pitchFamily="34" charset="-122"/>
                <a:cs typeface="Times New Roman" panose="02020603050405020304" pitchFamily="18" charset="0"/>
              </a:rPr>
              <a:t> and </a:t>
            </a:r>
            <a:r>
              <a:rPr lang="en-US" altLang="zh-CN" sz="1300" b="1" dirty="0">
                <a:solidFill>
                  <a:srgbClr val="0B5DA7"/>
                </a:solidFill>
                <a:latin typeface="Times New Roman" panose="02020603050405020304" pitchFamily="18" charset="0"/>
                <a:ea typeface="Times New Roman" panose="02020603050405020304" pitchFamily="34" charset="-122"/>
                <a:cs typeface="Times New Roman" panose="02020603050405020304" pitchFamily="18" charset="0"/>
              </a:rPr>
              <a:t>Digital Product Manufacturing </a:t>
            </a:r>
            <a:r>
              <a:rPr lang="en-US" altLang="zh-CN" sz="1300" dirty="0">
                <a:solidFill>
                  <a:srgbClr val="333333"/>
                </a:solidFill>
                <a:latin typeface="Times New Roman" panose="02020603050405020304" pitchFamily="18" charset="0"/>
                <a:ea typeface="Times New Roman" panose="02020603050405020304" pitchFamily="34" charset="-122"/>
                <a:cs typeface="Times New Roman" panose="02020603050405020304" pitchFamily="18" charset="0"/>
              </a:rPr>
              <a:t>exhibit relatively strong multiplier effects.</a:t>
            </a:r>
          </a:p>
          <a:p>
            <a:pPr marL="285750" indent="-285750" algn="just">
              <a:lnSpc>
                <a:spcPct val="250000"/>
              </a:lnSpc>
              <a:buFont typeface="Wingdings" panose="05000000000000000000" pitchFamily="2" charset="2"/>
              <a:buChar char="p"/>
            </a:pPr>
            <a:r>
              <a:rPr lang="en-US" altLang="zh-CN" sz="1300" b="1" dirty="0">
                <a:solidFill>
                  <a:srgbClr val="0B5DA7"/>
                </a:solidFill>
                <a:latin typeface="Times New Roman" panose="02020603050405020304" pitchFamily="18" charset="0"/>
                <a:ea typeface="Times New Roman" panose="02020603050405020304" pitchFamily="34" charset="-122"/>
                <a:cs typeface="Times New Roman" panose="02020603050405020304" pitchFamily="18" charset="0"/>
              </a:rPr>
              <a:t>Digital Product Services</a:t>
            </a:r>
            <a:r>
              <a:rPr lang="en-US" altLang="zh-CN" sz="1300" dirty="0">
                <a:solidFill>
                  <a:srgbClr val="333333"/>
                </a:solidFill>
                <a:latin typeface="Times New Roman" panose="02020603050405020304" pitchFamily="18" charset="0"/>
                <a:ea typeface="Times New Roman" panose="02020603050405020304" pitchFamily="34" charset="-122"/>
                <a:cs typeface="Times New Roman" panose="02020603050405020304" pitchFamily="18" charset="0"/>
              </a:rPr>
              <a:t> and </a:t>
            </a:r>
            <a:r>
              <a:rPr lang="en-US" altLang="zh-CN" sz="1300" b="1" dirty="0">
                <a:solidFill>
                  <a:srgbClr val="0B5DA7"/>
                </a:solidFill>
                <a:latin typeface="Times New Roman" panose="02020603050405020304" pitchFamily="18" charset="0"/>
                <a:ea typeface="Times New Roman" panose="02020603050405020304" pitchFamily="34" charset="-122"/>
                <a:cs typeface="Times New Roman" panose="02020603050405020304" pitchFamily="18" charset="0"/>
              </a:rPr>
              <a:t>Digital-Factor-Driven Industries </a:t>
            </a:r>
            <a:r>
              <a:rPr lang="en-US" altLang="zh-CN" sz="1300" dirty="0">
                <a:solidFill>
                  <a:srgbClr val="333333"/>
                </a:solidFill>
                <a:latin typeface="Times New Roman" panose="02020603050405020304" pitchFamily="18" charset="0"/>
                <a:ea typeface="Times New Roman" panose="02020603050405020304" pitchFamily="34" charset="-122"/>
                <a:cs typeface="Times New Roman" panose="02020603050405020304" pitchFamily="18" charset="0"/>
              </a:rPr>
              <a:t>show weaker but steadily improving multiplier effects.</a:t>
            </a:r>
            <a:endParaRPr lang="en-US" altLang="zh-CN" sz="1300" dirty="0">
              <a:latin typeface="Times New Roman" panose="02020603050405020304" pitchFamily="18" charset="0"/>
              <a:cs typeface="Times New Roman" panose="02020603050405020304" pitchFamily="18" charset="0"/>
            </a:endParaRPr>
          </a:p>
        </p:txBody>
      </p:sp>
      <p:sp>
        <p:nvSpPr>
          <p:cNvPr id="10" name="Text 7"/>
          <p:cNvSpPr/>
          <p:nvPr/>
        </p:nvSpPr>
        <p:spPr>
          <a:xfrm>
            <a:off x="11430000" y="6477000"/>
            <a:ext cx="482600" cy="254000"/>
          </a:xfrm>
          <a:prstGeom prst="rect">
            <a:avLst/>
          </a:prstGeom>
          <a:noFill/>
        </p:spPr>
        <p:txBody>
          <a:bodyPr wrap="none" lIns="0" tIns="0" rIns="0" bIns="0" rtlCol="0" anchor="ctr"/>
          <a:lstStyle/>
          <a:p>
            <a:pPr algn="r">
              <a:lnSpc>
                <a:spcPct val="140000"/>
              </a:lnSpc>
            </a:pPr>
            <a:r>
              <a:rPr lang="en-US" sz="1200" dirty="0">
                <a:solidFill>
                  <a:srgbClr val="666666"/>
                </a:solidFill>
                <a:latin typeface="Times New Roman" panose="02020603050405020304" pitchFamily="34" charset="0"/>
                <a:ea typeface="Times New Roman" panose="02020603050405020304" pitchFamily="34" charset="-122"/>
                <a:cs typeface="Times New Roman" panose="02020603050405020304" pitchFamily="34" charset="-120"/>
              </a:rPr>
              <a:t>15</a:t>
            </a:r>
            <a:endParaRPr lang="en-US" sz="1200" dirty="0"/>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571500" y="254000"/>
            <a:ext cx="50800" cy="330200"/>
          </a:xfrm>
          <a:prstGeom prst="rect">
            <a:avLst/>
          </a:prstGeom>
          <a:solidFill>
            <a:srgbClr val="0B5DA7"/>
          </a:solidFill>
        </p:spPr>
      </p:sp>
      <p:sp>
        <p:nvSpPr>
          <p:cNvPr id="3" name="Text 1"/>
          <p:cNvSpPr/>
          <p:nvPr/>
        </p:nvSpPr>
        <p:spPr>
          <a:xfrm>
            <a:off x="723900" y="203200"/>
            <a:ext cx="10922000" cy="431800"/>
          </a:xfrm>
          <a:prstGeom prst="rect">
            <a:avLst/>
          </a:prstGeom>
          <a:noFill/>
        </p:spPr>
        <p:txBody>
          <a:bodyPr wrap="none" lIns="0" tIns="0" rIns="0" bIns="0" rtlCol="0" anchor="ctr"/>
          <a:lstStyle/>
          <a:p>
            <a:pPr algn="l">
              <a:lnSpc>
                <a:spcPct val="140000"/>
              </a:lnSpc>
            </a:pPr>
            <a:r>
              <a:rPr lang="en-US" sz="2200" b="1" dirty="0">
                <a:solidFill>
                  <a:srgbClr val="0B5DA7"/>
                </a:solidFill>
                <a:latin typeface="Times New Roman" panose="02020603050405020304" pitchFamily="34" charset="0"/>
                <a:ea typeface="Times New Roman" panose="02020603050405020304" pitchFamily="34" charset="-122"/>
                <a:cs typeface="Times New Roman" panose="02020603050405020304" pitchFamily="34" charset="-120"/>
              </a:rPr>
              <a:t>Finding 4: Decomposition of Digital Economy SAM Multiplier Effects, 2018-2023</a:t>
            </a:r>
            <a:endParaRPr lang="en-US" sz="2200" dirty="0"/>
          </a:p>
        </p:txBody>
      </p:sp>
      <p:pic>
        <p:nvPicPr>
          <p:cNvPr id="4" name="Image 0" descr="https://kimi-img.moonshot.cn/pub/slides/okc/swtzzz2rtgmhw/mnt/agents/output/digital_economy/images/paper_img_3.png"/>
          <p:cNvPicPr>
            <a:picLocks noChangeAspect="1"/>
          </p:cNvPicPr>
          <p:nvPr/>
        </p:nvPicPr>
        <p:blipFill>
          <a:blip r:embed="rId3"/>
          <a:srcRect/>
          <a:stretch>
            <a:fillRect/>
          </a:stretch>
        </p:blipFill>
        <p:spPr>
          <a:xfrm>
            <a:off x="888409" y="685800"/>
            <a:ext cx="10160000" cy="2794000"/>
          </a:xfrm>
          <a:prstGeom prst="rect">
            <a:avLst/>
          </a:prstGeom>
        </p:spPr>
      </p:pic>
      <p:sp>
        <p:nvSpPr>
          <p:cNvPr id="5" name="Shape 2"/>
          <p:cNvSpPr/>
          <p:nvPr/>
        </p:nvSpPr>
        <p:spPr>
          <a:xfrm>
            <a:off x="571500" y="3606800"/>
            <a:ext cx="11237728" cy="2997200"/>
          </a:xfrm>
          <a:prstGeom prst="roundRect">
            <a:avLst>
              <a:gd name="adj" fmla="val 6000"/>
            </a:avLst>
          </a:prstGeom>
          <a:solidFill>
            <a:srgbClr val="F0F4F8"/>
          </a:solidFill>
        </p:spPr>
      </p:sp>
      <p:sp>
        <p:nvSpPr>
          <p:cNvPr id="6" name="Text 3"/>
          <p:cNvSpPr/>
          <p:nvPr/>
        </p:nvSpPr>
        <p:spPr>
          <a:xfrm>
            <a:off x="825500" y="3708400"/>
            <a:ext cx="1524000" cy="279400"/>
          </a:xfrm>
          <a:prstGeom prst="rect">
            <a:avLst/>
          </a:prstGeom>
          <a:noFill/>
        </p:spPr>
        <p:txBody>
          <a:bodyPr wrap="none" lIns="0" tIns="0" rIns="0" bIns="0" rtlCol="0" anchor="ctr"/>
          <a:lstStyle/>
          <a:p>
            <a:pPr algn="l">
              <a:lnSpc>
                <a:spcPct val="120000"/>
              </a:lnSpc>
            </a:pPr>
            <a:r>
              <a:rPr lang="en-US" sz="1400" b="1" dirty="0">
                <a:solidFill>
                  <a:srgbClr val="E87722"/>
                </a:solidFill>
                <a:latin typeface="Times New Roman" panose="02020603050405020304" pitchFamily="34" charset="0"/>
                <a:ea typeface="Times New Roman" panose="02020603050405020304" pitchFamily="34" charset="-122"/>
                <a:cs typeface="Times New Roman" panose="02020603050405020304" pitchFamily="34" charset="-120"/>
              </a:rPr>
              <a:t>Key Findings</a:t>
            </a:r>
            <a:endParaRPr lang="en-US" sz="1400" dirty="0"/>
          </a:p>
        </p:txBody>
      </p:sp>
      <p:sp>
        <p:nvSpPr>
          <p:cNvPr id="7" name="Text 4"/>
          <p:cNvSpPr/>
          <p:nvPr/>
        </p:nvSpPr>
        <p:spPr>
          <a:xfrm>
            <a:off x="825500" y="4064000"/>
            <a:ext cx="10789285" cy="2438400"/>
          </a:xfrm>
          <a:prstGeom prst="rect">
            <a:avLst/>
          </a:prstGeom>
          <a:noFill/>
        </p:spPr>
        <p:txBody>
          <a:bodyPr wrap="square" lIns="0" tIns="0" rIns="0" bIns="0" rtlCol="0" anchor="t"/>
          <a:lstStyle/>
          <a:p>
            <a:pPr marL="285750" indent="-285750" algn="just">
              <a:lnSpc>
                <a:spcPct val="150000"/>
              </a:lnSpc>
              <a:buFont typeface="Wingdings" panose="05000000000000000000" pitchFamily="2" charset="2"/>
              <a:buChar char="p"/>
            </a:pPr>
            <a:r>
              <a:rPr lang="en-US" sz="1300" b="1" dirty="0">
                <a:solidFill>
                  <a:srgbClr val="0B5DA7"/>
                </a:solidFill>
                <a:latin typeface="Times New Roman" panose="02020603050405020304" pitchFamily="18" charset="0"/>
                <a:ea typeface="Times New Roman" panose="02020603050405020304" pitchFamily="34" charset="-122"/>
                <a:cs typeface="Times New Roman" panose="02020603050405020304" pitchFamily="18" charset="0"/>
              </a:rPr>
              <a:t>Net transfer effects</a:t>
            </a:r>
            <a:r>
              <a:rPr lang="en-US" sz="1300" dirty="0">
                <a:solidFill>
                  <a:srgbClr val="333333"/>
                </a:solidFill>
                <a:latin typeface="Times New Roman" panose="02020603050405020304" pitchFamily="18" charset="0"/>
                <a:ea typeface="Times New Roman" panose="02020603050405020304" pitchFamily="34" charset="-122"/>
                <a:cs typeface="Times New Roman" panose="02020603050405020304" pitchFamily="18" charset="0"/>
              </a:rPr>
              <a:t> (production linkages) constitute the main transmission channel; </a:t>
            </a:r>
            <a:r>
              <a:rPr lang="en-US" sz="1300" b="1" dirty="0">
                <a:solidFill>
                  <a:srgbClr val="0B5DA7"/>
                </a:solidFill>
                <a:latin typeface="Times New Roman" panose="02020603050405020304" pitchFamily="18" charset="0"/>
                <a:ea typeface="Times New Roman" panose="02020603050405020304" pitchFamily="34" charset="-122"/>
                <a:cs typeface="Times New Roman" panose="02020603050405020304" pitchFamily="18" charset="0"/>
                <a:sym typeface="+mn-ea"/>
              </a:rPr>
              <a:t>open-loop net effects</a:t>
            </a:r>
            <a:r>
              <a:rPr lang="en-US" sz="1300" dirty="0">
                <a:solidFill>
                  <a:srgbClr val="333333"/>
                </a:solidFill>
                <a:latin typeface="Times New Roman" panose="02020603050405020304" pitchFamily="18" charset="0"/>
                <a:ea typeface="Times New Roman" panose="02020603050405020304" pitchFamily="34" charset="-122"/>
                <a:cs typeface="Times New Roman" panose="02020603050405020304" pitchFamily="18" charset="0"/>
                <a:sym typeface="+mn-ea"/>
              </a:rPr>
              <a:t> (income spillovers) and </a:t>
            </a:r>
            <a:r>
              <a:rPr lang="en-US" sz="1300" b="1" dirty="0">
                <a:solidFill>
                  <a:srgbClr val="0B5DA7"/>
                </a:solidFill>
                <a:latin typeface="Times New Roman" panose="02020603050405020304" pitchFamily="18" charset="0"/>
                <a:ea typeface="Times New Roman" panose="02020603050405020304" pitchFamily="34" charset="-122"/>
                <a:cs typeface="Times New Roman" panose="02020603050405020304" pitchFamily="18" charset="0"/>
                <a:sym typeface="+mn-ea"/>
              </a:rPr>
              <a:t>closed-loop net effects</a:t>
            </a:r>
            <a:r>
              <a:rPr lang="en-US" sz="1300" dirty="0">
                <a:solidFill>
                  <a:srgbClr val="333333"/>
                </a:solidFill>
                <a:latin typeface="Times New Roman" panose="02020603050405020304" pitchFamily="18" charset="0"/>
                <a:ea typeface="Times New Roman" panose="02020603050405020304" pitchFamily="34" charset="-122"/>
                <a:cs typeface="Times New Roman" panose="02020603050405020304" pitchFamily="18" charset="0"/>
                <a:sym typeface="+mn-ea"/>
              </a:rPr>
              <a:t> (consumption feedback) contribute differently across sectors.</a:t>
            </a:r>
          </a:p>
          <a:p>
            <a:pPr marL="285750" indent="-285750" algn="just">
              <a:lnSpc>
                <a:spcPct val="150000"/>
              </a:lnSpc>
              <a:buFont typeface="Wingdings" panose="05000000000000000000" pitchFamily="2" charset="2"/>
              <a:buChar char="p"/>
            </a:pPr>
            <a:r>
              <a:rPr lang="zh-CN" altLang="en-US" sz="1300" b="1" dirty="0">
                <a:solidFill>
                  <a:srgbClr val="2F5597"/>
                </a:solidFill>
                <a:latin typeface="Times New Roman" panose="02020603050405020304" pitchFamily="18" charset="0"/>
                <a:ea typeface="Times New Roman" panose="02020603050405020304" pitchFamily="34" charset="-122"/>
                <a:cs typeface="Times New Roman" panose="02020603050405020304" pitchFamily="18" charset="0"/>
              </a:rPr>
              <a:t>Digital Product Manufacturing </a:t>
            </a:r>
            <a:r>
              <a:rPr lang="zh-CN" altLang="en-US" sz="1300" dirty="0">
                <a:solidFill>
                  <a:srgbClr val="333333"/>
                </a:solidFill>
                <a:latin typeface="Times New Roman" panose="02020603050405020304" pitchFamily="18" charset="0"/>
                <a:ea typeface="Times New Roman" panose="02020603050405020304" pitchFamily="34" charset="-122"/>
                <a:cs typeface="Times New Roman" panose="02020603050405020304" pitchFamily="18" charset="0"/>
              </a:rPr>
              <a:t>is mainly characterized by production-linkage transmission; </a:t>
            </a:r>
            <a:r>
              <a:rPr lang="zh-CN" altLang="en-US" sz="1300" b="1" dirty="0">
                <a:solidFill>
                  <a:srgbClr val="2F5597"/>
                </a:solidFill>
                <a:latin typeface="Times New Roman" panose="02020603050405020304" pitchFamily="18" charset="0"/>
                <a:cs typeface="Times New Roman" panose="02020603050405020304" pitchFamily="18" charset="0"/>
              </a:rPr>
              <a:t>Digital Product Services and Digital-Factor-Driven Industries </a:t>
            </a:r>
            <a:r>
              <a:rPr lang="zh-CN" altLang="en-US" sz="1300" dirty="0">
                <a:solidFill>
                  <a:srgbClr val="333333"/>
                </a:solidFill>
                <a:latin typeface="Times New Roman" panose="02020603050405020304" pitchFamily="18" charset="0"/>
                <a:ea typeface="Times New Roman" panose="02020603050405020304" pitchFamily="34" charset="-122"/>
                <a:cs typeface="Times New Roman" panose="02020603050405020304" pitchFamily="18" charset="0"/>
              </a:rPr>
              <a:t>show more pronounced income-consumption feedback; while </a:t>
            </a:r>
            <a:r>
              <a:rPr lang="zh-CN" altLang="en-US" sz="1300" b="1" dirty="0">
                <a:solidFill>
                  <a:srgbClr val="2F5597"/>
                </a:solidFill>
                <a:latin typeface="Times New Roman" panose="02020603050405020304" pitchFamily="18" charset="0"/>
                <a:cs typeface="Times New Roman" panose="02020603050405020304" pitchFamily="18" charset="0"/>
              </a:rPr>
              <a:t>Digital Technology Applications </a:t>
            </a:r>
            <a:r>
              <a:rPr lang="zh-CN" altLang="en-US" sz="1300" dirty="0">
                <a:solidFill>
                  <a:srgbClr val="333333"/>
                </a:solidFill>
                <a:latin typeface="Times New Roman" panose="02020603050405020304" pitchFamily="18" charset="0"/>
                <a:ea typeface="Times New Roman" panose="02020603050405020304" pitchFamily="34" charset="-122"/>
                <a:cs typeface="Times New Roman" panose="02020603050405020304" pitchFamily="18" charset="0"/>
              </a:rPr>
              <a:t>combine rising scale shares, a high degree of digitalization, and strong aggregate multiplier effects.</a:t>
            </a:r>
            <a:endParaRPr lang="en-US" altLang="zh-CN" sz="1300" dirty="0">
              <a:solidFill>
                <a:srgbClr val="333333"/>
              </a:solidFill>
              <a:latin typeface="Times New Roman" panose="02020603050405020304" pitchFamily="18" charset="0"/>
              <a:ea typeface="Times New Roman" panose="02020603050405020304" pitchFamily="34" charset="-122"/>
              <a:cs typeface="Times New Roman" panose="02020603050405020304" pitchFamily="18" charset="0"/>
            </a:endParaRPr>
          </a:p>
          <a:p>
            <a:pPr marL="285750" indent="-285750" algn="just">
              <a:lnSpc>
                <a:spcPct val="150000"/>
              </a:lnSpc>
              <a:buFont typeface="Wingdings" panose="05000000000000000000" pitchFamily="2" charset="2"/>
              <a:buChar char="p"/>
            </a:pPr>
            <a:r>
              <a:rPr lang="zh-CN" altLang="en-US" sz="1300" b="1" dirty="0">
                <a:solidFill>
                  <a:srgbClr val="2F5597"/>
                </a:solidFill>
                <a:latin typeface="Times New Roman" panose="02020603050405020304" pitchFamily="18" charset="0"/>
                <a:ea typeface="Times New Roman" panose="02020603050405020304" pitchFamily="34" charset="-122"/>
                <a:cs typeface="Times New Roman" panose="02020603050405020304" pitchFamily="18" charset="0"/>
              </a:rPr>
              <a:t>The macroeconomic impacts of digital economy sectors are highly heterogeneous</a:t>
            </a:r>
            <a:r>
              <a:rPr lang="zh-CN" altLang="en-US" sz="1300" dirty="0">
                <a:solidFill>
                  <a:srgbClr val="333333"/>
                </a:solidFill>
                <a:latin typeface="Times New Roman" panose="02020603050405020304" pitchFamily="18" charset="0"/>
                <a:ea typeface="Times New Roman" panose="02020603050405020304" pitchFamily="34" charset="-122"/>
                <a:cs typeface="Times New Roman" panose="02020603050405020304" pitchFamily="18" charset="0"/>
              </a:rPr>
              <a:t>; </a:t>
            </a:r>
            <a:r>
              <a:rPr lang="en-US" altLang="zh-CN" sz="1300" dirty="0">
                <a:solidFill>
                  <a:srgbClr val="333333"/>
                </a:solidFill>
                <a:latin typeface="Times New Roman" panose="02020603050405020304" pitchFamily="18" charset="0"/>
                <a:ea typeface="Times New Roman" panose="02020603050405020304" pitchFamily="34" charset="-122"/>
                <a:cs typeface="Times New Roman" panose="02020603050405020304" pitchFamily="18" charset="0"/>
              </a:rPr>
              <a:t>these impacts are transmitted through production linkages, factor allocation, corporate income, and household-income feedback, </a:t>
            </a:r>
            <a:r>
              <a:rPr lang="en-US" altLang="zh-CN" sz="1300" b="1" dirty="0">
                <a:solidFill>
                  <a:srgbClr val="333333"/>
                </a:solidFill>
                <a:latin typeface="Times New Roman" panose="02020603050405020304" pitchFamily="18" charset="0"/>
                <a:ea typeface="Times New Roman" panose="02020603050405020304" pitchFamily="34" charset="-122"/>
                <a:cs typeface="Times New Roman" panose="02020603050405020304" pitchFamily="18" charset="0"/>
              </a:rPr>
              <a:t>i.e., multiple channels, </a:t>
            </a:r>
            <a:r>
              <a:rPr lang="en-US" altLang="zh-CN" sz="1300" dirty="0">
                <a:solidFill>
                  <a:srgbClr val="333333"/>
                </a:solidFill>
                <a:latin typeface="Times New Roman" panose="02020603050405020304" pitchFamily="18" charset="0"/>
                <a:ea typeface="Times New Roman" panose="02020603050405020304" pitchFamily="34" charset="-122"/>
                <a:cs typeface="Times New Roman" panose="02020603050405020304" pitchFamily="18" charset="0"/>
              </a:rPr>
              <a:t>which jointly shape the overall effect.</a:t>
            </a:r>
            <a:r>
              <a:rPr lang="zh-CN" altLang="en-US" sz="1300" dirty="0">
                <a:solidFill>
                  <a:srgbClr val="333333"/>
                </a:solidFill>
                <a:latin typeface="Times New Roman" panose="02020603050405020304" pitchFamily="18" charset="0"/>
                <a:ea typeface="Times New Roman" panose="02020603050405020304" pitchFamily="34" charset="-122"/>
                <a:cs typeface="Times New Roman" panose="02020603050405020304" pitchFamily="18" charset="0"/>
                <a:sym typeface="+mn-ea"/>
              </a:rPr>
              <a:t>Different sector types therefore play distinct roles within the economic circular flow.</a:t>
            </a:r>
          </a:p>
        </p:txBody>
      </p:sp>
      <p:sp>
        <p:nvSpPr>
          <p:cNvPr id="10" name="Text 7"/>
          <p:cNvSpPr/>
          <p:nvPr/>
        </p:nvSpPr>
        <p:spPr>
          <a:xfrm>
            <a:off x="11430000" y="6477000"/>
            <a:ext cx="482600" cy="254000"/>
          </a:xfrm>
          <a:prstGeom prst="rect">
            <a:avLst/>
          </a:prstGeom>
          <a:noFill/>
        </p:spPr>
        <p:txBody>
          <a:bodyPr wrap="none" lIns="0" tIns="0" rIns="0" bIns="0" rtlCol="0" anchor="ctr"/>
          <a:lstStyle/>
          <a:p>
            <a:pPr algn="r">
              <a:lnSpc>
                <a:spcPct val="140000"/>
              </a:lnSpc>
            </a:pPr>
            <a:r>
              <a:rPr lang="en-US" sz="1200" dirty="0">
                <a:solidFill>
                  <a:srgbClr val="666666"/>
                </a:solidFill>
                <a:latin typeface="Times New Roman" panose="02020603050405020304" pitchFamily="34" charset="0"/>
                <a:ea typeface="Times New Roman" panose="02020603050405020304" pitchFamily="34" charset="-122"/>
                <a:cs typeface="Times New Roman" panose="02020603050405020304" pitchFamily="34" charset="-120"/>
              </a:rPr>
              <a:t>16</a:t>
            </a:r>
            <a:endParaRPr lang="en-US" sz="1200" dirty="0"/>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571500" y="254000"/>
            <a:ext cx="50800" cy="330200"/>
          </a:xfrm>
          <a:prstGeom prst="rect">
            <a:avLst/>
          </a:prstGeom>
          <a:solidFill>
            <a:srgbClr val="0B5DA7"/>
          </a:solidFill>
        </p:spPr>
      </p:sp>
      <p:sp>
        <p:nvSpPr>
          <p:cNvPr id="3" name="Text 1"/>
          <p:cNvSpPr/>
          <p:nvPr/>
        </p:nvSpPr>
        <p:spPr>
          <a:xfrm>
            <a:off x="723900" y="203200"/>
            <a:ext cx="10922000" cy="431800"/>
          </a:xfrm>
          <a:prstGeom prst="rect">
            <a:avLst/>
          </a:prstGeom>
          <a:noFill/>
        </p:spPr>
        <p:txBody>
          <a:bodyPr wrap="none" lIns="0" tIns="0" rIns="0" bIns="0" rtlCol="0" anchor="ctr"/>
          <a:lstStyle/>
          <a:p>
            <a:pPr algn="l">
              <a:lnSpc>
                <a:spcPct val="140000"/>
              </a:lnSpc>
            </a:pPr>
            <a:r>
              <a:rPr lang="en-US" sz="2200" b="1" dirty="0">
                <a:solidFill>
                  <a:srgbClr val="0B5DA7"/>
                </a:solidFill>
                <a:latin typeface="Times New Roman" panose="02020603050405020304" pitchFamily="34" charset="0"/>
                <a:ea typeface="Times New Roman" panose="02020603050405020304" pitchFamily="34" charset="-122"/>
                <a:cs typeface="Times New Roman" panose="02020603050405020304" pitchFamily="34" charset="-120"/>
              </a:rPr>
              <a:t>Finding 5: Differentiated Transmission Mechanisms across Four Digital Economy Categories</a:t>
            </a:r>
            <a:endParaRPr lang="en-US" sz="2200" dirty="0"/>
          </a:p>
        </p:txBody>
      </p:sp>
      <p:sp>
        <p:nvSpPr>
          <p:cNvPr id="4" name="Shape 2"/>
          <p:cNvSpPr/>
          <p:nvPr/>
        </p:nvSpPr>
        <p:spPr>
          <a:xfrm>
            <a:off x="571500" y="835837"/>
            <a:ext cx="2730500" cy="3927549"/>
          </a:xfrm>
          <a:prstGeom prst="roundRect">
            <a:avLst>
              <a:gd name="adj" fmla="val 8000"/>
            </a:avLst>
          </a:prstGeom>
          <a:solidFill>
            <a:srgbClr val="0B5DA7">
              <a:alpha val="5098"/>
            </a:srgbClr>
          </a:solidFill>
          <a:ln w="12700">
            <a:solidFill>
              <a:srgbClr val="0B5DA7"/>
            </a:solidFill>
            <a:prstDash val="solid"/>
          </a:ln>
        </p:spPr>
      </p:sp>
      <p:sp>
        <p:nvSpPr>
          <p:cNvPr id="5" name="Shape 3"/>
          <p:cNvSpPr/>
          <p:nvPr/>
        </p:nvSpPr>
        <p:spPr>
          <a:xfrm>
            <a:off x="711199" y="962838"/>
            <a:ext cx="2412999" cy="228600"/>
          </a:xfrm>
          <a:prstGeom prst="roundRect">
            <a:avLst>
              <a:gd name="adj" fmla="val 12000"/>
            </a:avLst>
          </a:prstGeom>
          <a:solidFill>
            <a:srgbClr val="0B5DA7"/>
          </a:solidFill>
        </p:spPr>
      </p:sp>
      <p:sp>
        <p:nvSpPr>
          <p:cNvPr id="6" name="Text 4"/>
          <p:cNvSpPr/>
          <p:nvPr/>
        </p:nvSpPr>
        <p:spPr>
          <a:xfrm>
            <a:off x="895496" y="955750"/>
            <a:ext cx="2044700" cy="228600"/>
          </a:xfrm>
          <a:prstGeom prst="rect">
            <a:avLst/>
          </a:prstGeom>
          <a:noFill/>
        </p:spPr>
        <p:txBody>
          <a:bodyPr wrap="none" lIns="0" tIns="0" rIns="0" bIns="0" rtlCol="0" anchor="ctr"/>
          <a:lstStyle/>
          <a:p>
            <a:pPr algn="ctr">
              <a:lnSpc>
                <a:spcPct val="120000"/>
              </a:lnSpc>
            </a:pPr>
            <a:r>
              <a:rPr lang="en-US" sz="1200" b="1" dirty="0">
                <a:solidFill>
                  <a:srgbClr val="FFFFFF"/>
                </a:solidFill>
                <a:latin typeface="Times New Roman" panose="02020603050405020304" pitchFamily="34" charset="0"/>
                <a:ea typeface="Times New Roman" panose="02020603050405020304" pitchFamily="34" charset="-122"/>
                <a:cs typeface="Times New Roman" panose="02020603050405020304" pitchFamily="34" charset="-120"/>
              </a:rPr>
              <a:t>Production-Linkage Type</a:t>
            </a:r>
            <a:endParaRPr lang="en-US" sz="1200" dirty="0"/>
          </a:p>
        </p:txBody>
      </p:sp>
      <p:sp>
        <p:nvSpPr>
          <p:cNvPr id="7" name="Text 5"/>
          <p:cNvSpPr/>
          <p:nvPr/>
        </p:nvSpPr>
        <p:spPr>
          <a:xfrm>
            <a:off x="711200" y="1293038"/>
            <a:ext cx="2413000" cy="254000"/>
          </a:xfrm>
          <a:prstGeom prst="rect">
            <a:avLst/>
          </a:prstGeom>
          <a:noFill/>
        </p:spPr>
        <p:txBody>
          <a:bodyPr wrap="none" lIns="0" tIns="0" rIns="0" bIns="0" rtlCol="0" anchor="ctr"/>
          <a:lstStyle/>
          <a:p>
            <a:pPr algn="l">
              <a:lnSpc>
                <a:spcPct val="120000"/>
              </a:lnSpc>
            </a:pPr>
            <a:r>
              <a:rPr lang="en-US" sz="1400" b="1" dirty="0">
                <a:solidFill>
                  <a:srgbClr val="0B5DA7"/>
                </a:solidFill>
                <a:latin typeface="Times New Roman" panose="02020603050405020304" pitchFamily="34" charset="0"/>
                <a:ea typeface="Times New Roman" panose="02020603050405020304" pitchFamily="34" charset="-122"/>
                <a:cs typeface="Times New Roman" panose="02020603050405020304" pitchFamily="34" charset="-120"/>
              </a:rPr>
              <a:t>Digital Product Manufacturing</a:t>
            </a:r>
            <a:endParaRPr lang="en-US" sz="1400" dirty="0"/>
          </a:p>
        </p:txBody>
      </p:sp>
      <p:sp>
        <p:nvSpPr>
          <p:cNvPr id="8" name="Text 6"/>
          <p:cNvSpPr/>
          <p:nvPr/>
        </p:nvSpPr>
        <p:spPr>
          <a:xfrm>
            <a:off x="711200" y="1597837"/>
            <a:ext cx="2413000" cy="2981251"/>
          </a:xfrm>
          <a:prstGeom prst="rect">
            <a:avLst/>
          </a:prstGeom>
          <a:noFill/>
        </p:spPr>
        <p:txBody>
          <a:bodyPr wrap="square" lIns="0" tIns="0" rIns="0" bIns="0" rtlCol="0" anchor="t"/>
          <a:lstStyle/>
          <a:p>
            <a:pPr algn="just">
              <a:lnSpc>
                <a:spcPct val="175000"/>
              </a:lnSpc>
            </a:pPr>
            <a:r>
              <a:rPr lang="en-US" sz="1200" dirty="0">
                <a:solidFill>
                  <a:srgbClr val="333333"/>
                </a:solidFill>
                <a:latin typeface="Times New Roman" panose="02020603050405020304" pitchFamily="34" charset="0"/>
                <a:ea typeface="Times New Roman" panose="02020603050405020304" pitchFamily="34" charset="-122"/>
                <a:cs typeface="Times New Roman" panose="02020603050405020304" pitchFamily="34" charset="-120"/>
              </a:rPr>
              <a:t>Forms industrial linkages through key components and basic raw materials</a:t>
            </a:r>
            <a:endParaRPr lang="en-US" sz="1200" dirty="0"/>
          </a:p>
          <a:p>
            <a:pPr algn="just">
              <a:lnSpc>
                <a:spcPct val="175000"/>
              </a:lnSpc>
              <a:spcBef>
                <a:spcPts val="400"/>
              </a:spcBef>
            </a:pPr>
            <a:r>
              <a:rPr lang="en-US" sz="1200" b="1" dirty="0">
                <a:solidFill>
                  <a:srgbClr val="333333"/>
                </a:solidFill>
                <a:latin typeface="Times New Roman" panose="02020603050405020304" pitchFamily="34" charset="0"/>
                <a:ea typeface="Times New Roman" panose="02020603050405020304" pitchFamily="34" charset="-122"/>
                <a:cs typeface="Times New Roman" panose="02020603050405020304" pitchFamily="34" charset="-120"/>
              </a:rPr>
              <a:t>Core path</a:t>
            </a:r>
            <a:r>
              <a:rPr lang="en-US" sz="1200" dirty="0">
                <a:solidFill>
                  <a:srgbClr val="333333"/>
                </a:solidFill>
                <a:latin typeface="Times New Roman" panose="02020603050405020304" pitchFamily="34" charset="0"/>
                <a:ea typeface="Times New Roman" panose="02020603050405020304" pitchFamily="34" charset="-122"/>
                <a:cs typeface="Times New Roman" panose="02020603050405020304" pitchFamily="34" charset="-120"/>
              </a:rPr>
              <a:t>: telecommunications -&gt; electronic components -&gt; equipment manufacturing</a:t>
            </a:r>
            <a:endParaRPr lang="en-US" sz="1200" dirty="0"/>
          </a:p>
          <a:p>
            <a:pPr algn="just">
              <a:lnSpc>
                <a:spcPct val="175000"/>
              </a:lnSpc>
              <a:spcBef>
                <a:spcPts val="400"/>
              </a:spcBef>
            </a:pPr>
            <a:r>
              <a:rPr lang="en-US" sz="1200" dirty="0">
                <a:solidFill>
                  <a:srgbClr val="333333"/>
                </a:solidFill>
                <a:latin typeface="Times New Roman" panose="02020603050405020304" pitchFamily="34" charset="0"/>
                <a:ea typeface="Times New Roman" panose="02020603050405020304" pitchFamily="34" charset="-122"/>
                <a:cs typeface="Times New Roman" panose="02020603050405020304" pitchFamily="34" charset="-120"/>
              </a:rPr>
              <a:t>Reflects strong production linkages between equipment manufacturing and core electronic components</a:t>
            </a:r>
            <a:endParaRPr lang="en-US" sz="1200" dirty="0"/>
          </a:p>
        </p:txBody>
      </p:sp>
      <p:sp>
        <p:nvSpPr>
          <p:cNvPr id="9" name="Shape 7"/>
          <p:cNvSpPr/>
          <p:nvPr/>
        </p:nvSpPr>
        <p:spPr>
          <a:xfrm>
            <a:off x="3492500" y="835838"/>
            <a:ext cx="2730500" cy="3927548"/>
          </a:xfrm>
          <a:prstGeom prst="roundRect">
            <a:avLst>
              <a:gd name="adj" fmla="val 8000"/>
            </a:avLst>
          </a:prstGeom>
          <a:solidFill>
            <a:srgbClr val="E87722">
              <a:alpha val="5098"/>
            </a:srgbClr>
          </a:solidFill>
          <a:ln w="12700">
            <a:solidFill>
              <a:srgbClr val="E87722"/>
            </a:solidFill>
            <a:prstDash val="solid"/>
          </a:ln>
        </p:spPr>
      </p:sp>
      <p:sp>
        <p:nvSpPr>
          <p:cNvPr id="10" name="Shape 8"/>
          <p:cNvSpPr/>
          <p:nvPr/>
        </p:nvSpPr>
        <p:spPr>
          <a:xfrm>
            <a:off x="3632199" y="962838"/>
            <a:ext cx="2412999" cy="228600"/>
          </a:xfrm>
          <a:prstGeom prst="roundRect">
            <a:avLst>
              <a:gd name="adj" fmla="val 12000"/>
            </a:avLst>
          </a:prstGeom>
          <a:solidFill>
            <a:srgbClr val="E87722"/>
          </a:solidFill>
        </p:spPr>
      </p:sp>
      <p:sp>
        <p:nvSpPr>
          <p:cNvPr id="11" name="Text 9"/>
          <p:cNvSpPr/>
          <p:nvPr/>
        </p:nvSpPr>
        <p:spPr>
          <a:xfrm>
            <a:off x="3632200" y="934486"/>
            <a:ext cx="2413000" cy="279400"/>
          </a:xfrm>
          <a:prstGeom prst="rect">
            <a:avLst/>
          </a:prstGeom>
          <a:noFill/>
        </p:spPr>
        <p:txBody>
          <a:bodyPr wrap="none" lIns="0" tIns="0" rIns="0" bIns="0" rtlCol="0" anchor="ctr"/>
          <a:lstStyle/>
          <a:p>
            <a:pPr algn="ctr">
              <a:lnSpc>
                <a:spcPct val="120000"/>
              </a:lnSpc>
            </a:pPr>
            <a:r>
              <a:rPr lang="en-US" sz="1200" b="1" dirty="0">
                <a:solidFill>
                  <a:srgbClr val="FFFFFF"/>
                </a:solidFill>
                <a:latin typeface="Times New Roman" panose="02020603050405020304" pitchFamily="34" charset="0"/>
                <a:ea typeface="Times New Roman" panose="02020603050405020304" pitchFamily="34" charset="-122"/>
                <a:cs typeface="Times New Roman" panose="02020603050405020304" pitchFamily="34" charset="-120"/>
              </a:rPr>
              <a:t>Consumption-Feedback Type</a:t>
            </a:r>
            <a:endParaRPr lang="en-US" sz="1200" dirty="0"/>
          </a:p>
        </p:txBody>
      </p:sp>
      <p:sp>
        <p:nvSpPr>
          <p:cNvPr id="12" name="Text 10"/>
          <p:cNvSpPr/>
          <p:nvPr/>
        </p:nvSpPr>
        <p:spPr>
          <a:xfrm>
            <a:off x="3632200" y="1293038"/>
            <a:ext cx="2413000" cy="254000"/>
          </a:xfrm>
          <a:prstGeom prst="rect">
            <a:avLst/>
          </a:prstGeom>
          <a:noFill/>
        </p:spPr>
        <p:txBody>
          <a:bodyPr wrap="none" lIns="0" tIns="0" rIns="0" bIns="0" rtlCol="0" anchor="ctr"/>
          <a:lstStyle/>
          <a:p>
            <a:pPr algn="l">
              <a:lnSpc>
                <a:spcPct val="120000"/>
              </a:lnSpc>
            </a:pPr>
            <a:r>
              <a:rPr lang="en-US" sz="1400" b="1" dirty="0">
                <a:solidFill>
                  <a:srgbClr val="E87722"/>
                </a:solidFill>
                <a:latin typeface="Times New Roman" panose="02020603050405020304" pitchFamily="34" charset="0"/>
                <a:ea typeface="Times New Roman" panose="02020603050405020304" pitchFamily="34" charset="-122"/>
                <a:cs typeface="Times New Roman" panose="02020603050405020304" pitchFamily="34" charset="-120"/>
              </a:rPr>
              <a:t>Digital Product Services</a:t>
            </a:r>
            <a:endParaRPr lang="en-US" sz="1400" dirty="0"/>
          </a:p>
        </p:txBody>
      </p:sp>
      <p:sp>
        <p:nvSpPr>
          <p:cNvPr id="13" name="Text 11"/>
          <p:cNvSpPr/>
          <p:nvPr/>
        </p:nvSpPr>
        <p:spPr>
          <a:xfrm>
            <a:off x="3632200" y="1597838"/>
            <a:ext cx="2413000" cy="1778000"/>
          </a:xfrm>
          <a:prstGeom prst="rect">
            <a:avLst/>
          </a:prstGeom>
          <a:noFill/>
        </p:spPr>
        <p:txBody>
          <a:bodyPr wrap="square" lIns="0" tIns="0" rIns="0" bIns="0" rtlCol="0" anchor="t"/>
          <a:lstStyle/>
          <a:p>
            <a:pPr algn="just">
              <a:lnSpc>
                <a:spcPct val="150000"/>
              </a:lnSpc>
            </a:pPr>
            <a:r>
              <a:rPr lang="en-US" sz="1200" dirty="0">
                <a:solidFill>
                  <a:srgbClr val="333333"/>
                </a:solidFill>
                <a:latin typeface="Times New Roman" panose="02020603050405020304" pitchFamily="34" charset="0"/>
                <a:ea typeface="Times New Roman" panose="02020603050405020304" pitchFamily="34" charset="-122"/>
                <a:cs typeface="Times New Roman" panose="02020603050405020304" pitchFamily="34" charset="-120"/>
              </a:rPr>
              <a:t>Generates income feedback by transmitting labor compensation into household accounts</a:t>
            </a:r>
            <a:endParaRPr lang="en-US" sz="1200" dirty="0"/>
          </a:p>
          <a:p>
            <a:pPr algn="just">
              <a:lnSpc>
                <a:spcPct val="150000"/>
              </a:lnSpc>
              <a:spcBef>
                <a:spcPts val="400"/>
              </a:spcBef>
            </a:pPr>
            <a:r>
              <a:rPr lang="en-US" sz="1200" b="1" dirty="0">
                <a:solidFill>
                  <a:srgbClr val="333333"/>
                </a:solidFill>
                <a:latin typeface="Times New Roman" panose="02020603050405020304" pitchFamily="34" charset="0"/>
                <a:ea typeface="Times New Roman" panose="02020603050405020304" pitchFamily="34" charset="-122"/>
                <a:cs typeface="Times New Roman" panose="02020603050405020304" pitchFamily="34" charset="-120"/>
              </a:rPr>
              <a:t>Core path</a:t>
            </a:r>
            <a:r>
              <a:rPr lang="en-US" sz="1200" dirty="0">
                <a:solidFill>
                  <a:srgbClr val="333333"/>
                </a:solidFill>
                <a:latin typeface="Times New Roman" panose="02020603050405020304" pitchFamily="34" charset="0"/>
                <a:ea typeface="Times New Roman" panose="02020603050405020304" pitchFamily="34" charset="-122"/>
                <a:cs typeface="Times New Roman" panose="02020603050405020304" pitchFamily="34" charset="-120"/>
              </a:rPr>
              <a:t>: internet services -&gt; household income -&gt; consumption -&gt; production</a:t>
            </a:r>
            <a:endParaRPr lang="en-US" sz="1200" dirty="0"/>
          </a:p>
          <a:p>
            <a:pPr algn="just">
              <a:lnSpc>
                <a:spcPct val="150000"/>
              </a:lnSpc>
              <a:spcBef>
                <a:spcPts val="400"/>
              </a:spcBef>
            </a:pPr>
            <a:r>
              <a:rPr lang="en-US" sz="1200" dirty="0">
                <a:solidFill>
                  <a:srgbClr val="333333"/>
                </a:solidFill>
                <a:latin typeface="Times New Roman" panose="02020603050405020304" pitchFamily="34" charset="0"/>
                <a:ea typeface="Times New Roman" panose="02020603050405020304" pitchFamily="34" charset="-122"/>
                <a:cs typeface="Times New Roman" panose="02020603050405020304" pitchFamily="34" charset="-120"/>
              </a:rPr>
              <a:t>Reflects the linkage mechanism between service sectors and household consumption</a:t>
            </a:r>
            <a:endParaRPr lang="en-US" sz="1200" dirty="0"/>
          </a:p>
        </p:txBody>
      </p:sp>
      <p:sp>
        <p:nvSpPr>
          <p:cNvPr id="14" name="Shape 12"/>
          <p:cNvSpPr/>
          <p:nvPr/>
        </p:nvSpPr>
        <p:spPr>
          <a:xfrm>
            <a:off x="6413500" y="835838"/>
            <a:ext cx="2730500" cy="3927548"/>
          </a:xfrm>
          <a:prstGeom prst="roundRect">
            <a:avLst>
              <a:gd name="adj" fmla="val 8000"/>
            </a:avLst>
          </a:prstGeom>
          <a:solidFill>
            <a:srgbClr val="4A90C6">
              <a:alpha val="5098"/>
            </a:srgbClr>
          </a:solidFill>
          <a:ln w="12700">
            <a:solidFill>
              <a:srgbClr val="4A90C6"/>
            </a:solidFill>
            <a:prstDash val="solid"/>
          </a:ln>
        </p:spPr>
      </p:sp>
      <p:sp>
        <p:nvSpPr>
          <p:cNvPr id="15" name="Shape 13"/>
          <p:cNvSpPr/>
          <p:nvPr/>
        </p:nvSpPr>
        <p:spPr>
          <a:xfrm>
            <a:off x="6553200" y="962838"/>
            <a:ext cx="2413000" cy="251048"/>
          </a:xfrm>
          <a:prstGeom prst="roundRect">
            <a:avLst>
              <a:gd name="adj" fmla="val 12000"/>
            </a:avLst>
          </a:prstGeom>
          <a:solidFill>
            <a:srgbClr val="4A90C6"/>
          </a:solidFill>
        </p:spPr>
      </p:sp>
      <p:sp>
        <p:nvSpPr>
          <p:cNvPr id="16" name="Text 14"/>
          <p:cNvSpPr/>
          <p:nvPr/>
        </p:nvSpPr>
        <p:spPr>
          <a:xfrm>
            <a:off x="6553200" y="962838"/>
            <a:ext cx="2413000" cy="251048"/>
          </a:xfrm>
          <a:prstGeom prst="rect">
            <a:avLst/>
          </a:prstGeom>
          <a:noFill/>
        </p:spPr>
        <p:txBody>
          <a:bodyPr wrap="none" lIns="0" tIns="0" rIns="0" bIns="0" rtlCol="0" anchor="ctr"/>
          <a:lstStyle/>
          <a:p>
            <a:pPr algn="ctr">
              <a:lnSpc>
                <a:spcPct val="120000"/>
              </a:lnSpc>
            </a:pPr>
            <a:r>
              <a:rPr lang="en-US" sz="1200" b="1" dirty="0">
                <a:solidFill>
                  <a:srgbClr val="FFFFFF"/>
                </a:solidFill>
                <a:latin typeface="Times New Roman" panose="02020603050405020304" pitchFamily="34" charset="0"/>
                <a:ea typeface="Times New Roman" panose="02020603050405020304" pitchFamily="34" charset="-122"/>
                <a:cs typeface="Times New Roman" panose="02020603050405020304" pitchFamily="34" charset="-120"/>
              </a:rPr>
              <a:t>Integrated-Transmission Type</a:t>
            </a:r>
            <a:endParaRPr lang="en-US" sz="1200" dirty="0"/>
          </a:p>
        </p:txBody>
      </p:sp>
      <p:sp>
        <p:nvSpPr>
          <p:cNvPr id="17" name="Text 15"/>
          <p:cNvSpPr/>
          <p:nvPr/>
        </p:nvSpPr>
        <p:spPr>
          <a:xfrm>
            <a:off x="6553200" y="1293038"/>
            <a:ext cx="2413000" cy="254000"/>
          </a:xfrm>
          <a:prstGeom prst="rect">
            <a:avLst/>
          </a:prstGeom>
          <a:noFill/>
        </p:spPr>
        <p:txBody>
          <a:bodyPr wrap="none" lIns="0" tIns="0" rIns="0" bIns="0" rtlCol="0" anchor="ctr"/>
          <a:lstStyle/>
          <a:p>
            <a:pPr algn="l">
              <a:lnSpc>
                <a:spcPct val="120000"/>
              </a:lnSpc>
            </a:pPr>
            <a:r>
              <a:rPr lang="en-US" sz="1400" b="1" dirty="0">
                <a:solidFill>
                  <a:srgbClr val="4A90C6"/>
                </a:solidFill>
                <a:latin typeface="Times New Roman" panose="02020603050405020304" pitchFamily="34" charset="0"/>
                <a:ea typeface="Times New Roman" panose="02020603050405020304" pitchFamily="34" charset="-122"/>
                <a:cs typeface="Times New Roman" panose="02020603050405020304" pitchFamily="34" charset="-120"/>
              </a:rPr>
              <a:t>Digital Technology Applications</a:t>
            </a:r>
            <a:endParaRPr lang="en-US" sz="1400" dirty="0"/>
          </a:p>
        </p:txBody>
      </p:sp>
      <p:sp>
        <p:nvSpPr>
          <p:cNvPr id="18" name="Text 16"/>
          <p:cNvSpPr/>
          <p:nvPr/>
        </p:nvSpPr>
        <p:spPr>
          <a:xfrm>
            <a:off x="6553200" y="1597838"/>
            <a:ext cx="2413000" cy="2138092"/>
          </a:xfrm>
          <a:prstGeom prst="rect">
            <a:avLst/>
          </a:prstGeom>
          <a:noFill/>
        </p:spPr>
        <p:txBody>
          <a:bodyPr wrap="square" lIns="0" tIns="0" rIns="0" bIns="0" rtlCol="0" anchor="t"/>
          <a:lstStyle/>
          <a:p>
            <a:pPr algn="just">
              <a:lnSpc>
                <a:spcPct val="200000"/>
              </a:lnSpc>
            </a:pPr>
            <a:r>
              <a:rPr lang="en-US" sz="1200" dirty="0">
                <a:solidFill>
                  <a:srgbClr val="333333"/>
                </a:solidFill>
                <a:latin typeface="Times New Roman" panose="02020603050405020304" pitchFamily="34" charset="0"/>
                <a:ea typeface="Times New Roman" panose="02020603050405020304" pitchFamily="34" charset="-122"/>
                <a:cs typeface="Times New Roman" panose="02020603050405020304" pitchFamily="34" charset="-120"/>
              </a:rPr>
              <a:t>Combines production linkages with account-feedback transmission</a:t>
            </a:r>
            <a:endParaRPr lang="en-US" sz="1200" dirty="0"/>
          </a:p>
          <a:p>
            <a:pPr algn="just">
              <a:lnSpc>
                <a:spcPct val="200000"/>
              </a:lnSpc>
              <a:spcBef>
                <a:spcPts val="400"/>
              </a:spcBef>
            </a:pPr>
            <a:r>
              <a:rPr lang="en-US" sz="1200" b="1" dirty="0">
                <a:solidFill>
                  <a:srgbClr val="333333"/>
                </a:solidFill>
                <a:latin typeface="Times New Roman" panose="02020603050405020304" pitchFamily="34" charset="0"/>
                <a:ea typeface="Times New Roman" panose="02020603050405020304" pitchFamily="34" charset="-122"/>
                <a:cs typeface="Times New Roman" panose="02020603050405020304" pitchFamily="34" charset="-120"/>
              </a:rPr>
              <a:t>Core path</a:t>
            </a:r>
            <a:r>
              <a:rPr lang="en-US" sz="1200" dirty="0">
                <a:solidFill>
                  <a:srgbClr val="333333"/>
                </a:solidFill>
                <a:latin typeface="Times New Roman" panose="02020603050405020304" pitchFamily="34" charset="0"/>
                <a:ea typeface="Times New Roman" panose="02020603050405020304" pitchFamily="34" charset="-122"/>
                <a:cs typeface="Times New Roman" panose="02020603050405020304" pitchFamily="34" charset="-120"/>
              </a:rPr>
              <a:t>: software -&gt; corporate income -&gt; investment -&gt; output</a:t>
            </a:r>
            <a:endParaRPr lang="en-US" sz="1200" dirty="0"/>
          </a:p>
          <a:p>
            <a:pPr algn="just">
              <a:lnSpc>
                <a:spcPct val="200000"/>
              </a:lnSpc>
              <a:spcBef>
                <a:spcPts val="400"/>
              </a:spcBef>
            </a:pPr>
            <a:r>
              <a:rPr lang="en-US" sz="1200" dirty="0">
                <a:solidFill>
                  <a:srgbClr val="333333"/>
                </a:solidFill>
                <a:latin typeface="Times New Roman" panose="02020603050405020304" pitchFamily="34" charset="0"/>
                <a:ea typeface="Times New Roman" panose="02020603050405020304" pitchFamily="34" charset="-122"/>
                <a:cs typeface="Times New Roman" panose="02020603050405020304" pitchFamily="34" charset="-120"/>
              </a:rPr>
              <a:t>Connects digital services, hardware manufacturing, and factor-income accounts</a:t>
            </a:r>
            <a:endParaRPr lang="en-US" sz="1200" dirty="0"/>
          </a:p>
        </p:txBody>
      </p:sp>
      <p:sp>
        <p:nvSpPr>
          <p:cNvPr id="19" name="Shape 17"/>
          <p:cNvSpPr/>
          <p:nvPr/>
        </p:nvSpPr>
        <p:spPr>
          <a:xfrm>
            <a:off x="9334500" y="835838"/>
            <a:ext cx="2286000" cy="3927548"/>
          </a:xfrm>
          <a:prstGeom prst="roundRect">
            <a:avLst>
              <a:gd name="adj" fmla="val 8000"/>
            </a:avLst>
          </a:prstGeom>
          <a:solidFill>
            <a:srgbClr val="666666">
              <a:alpha val="5098"/>
            </a:srgbClr>
          </a:solidFill>
          <a:ln w="12700">
            <a:solidFill>
              <a:srgbClr val="666666"/>
            </a:solidFill>
            <a:prstDash val="solid"/>
          </a:ln>
        </p:spPr>
      </p:sp>
      <p:sp>
        <p:nvSpPr>
          <p:cNvPr id="20" name="Shape 18"/>
          <p:cNvSpPr/>
          <p:nvPr/>
        </p:nvSpPr>
        <p:spPr>
          <a:xfrm>
            <a:off x="9474200" y="962838"/>
            <a:ext cx="1955800" cy="228600"/>
          </a:xfrm>
          <a:prstGeom prst="roundRect">
            <a:avLst>
              <a:gd name="adj" fmla="val 12000"/>
            </a:avLst>
          </a:prstGeom>
          <a:solidFill>
            <a:srgbClr val="666666"/>
          </a:solidFill>
        </p:spPr>
      </p:sp>
      <p:sp>
        <p:nvSpPr>
          <p:cNvPr id="21" name="Text 19"/>
          <p:cNvSpPr/>
          <p:nvPr/>
        </p:nvSpPr>
        <p:spPr>
          <a:xfrm>
            <a:off x="9474199" y="962838"/>
            <a:ext cx="1955799" cy="221512"/>
          </a:xfrm>
          <a:prstGeom prst="rect">
            <a:avLst/>
          </a:prstGeom>
          <a:noFill/>
        </p:spPr>
        <p:txBody>
          <a:bodyPr wrap="none" lIns="0" tIns="0" rIns="0" bIns="0" rtlCol="0" anchor="ctr"/>
          <a:lstStyle/>
          <a:p>
            <a:pPr algn="ctr">
              <a:lnSpc>
                <a:spcPct val="120000"/>
              </a:lnSpc>
            </a:pPr>
            <a:r>
              <a:rPr lang="en-US" sz="1200" b="1" dirty="0">
                <a:solidFill>
                  <a:srgbClr val="FFFFFF"/>
                </a:solidFill>
                <a:latin typeface="Times New Roman" panose="02020603050405020304" pitchFamily="34" charset="0"/>
                <a:ea typeface="Times New Roman" panose="02020603050405020304" pitchFamily="34" charset="-122"/>
                <a:cs typeface="Times New Roman" panose="02020603050405020304" pitchFamily="34" charset="-120"/>
              </a:rPr>
              <a:t>Factor-Diffusion Type</a:t>
            </a:r>
            <a:endParaRPr lang="en-US" sz="1200" dirty="0"/>
          </a:p>
        </p:txBody>
      </p:sp>
      <p:sp>
        <p:nvSpPr>
          <p:cNvPr id="22" name="Text 20"/>
          <p:cNvSpPr/>
          <p:nvPr/>
        </p:nvSpPr>
        <p:spPr>
          <a:xfrm>
            <a:off x="9474200" y="1293037"/>
            <a:ext cx="2006600" cy="458379"/>
          </a:xfrm>
          <a:prstGeom prst="rect">
            <a:avLst/>
          </a:prstGeom>
          <a:noFill/>
        </p:spPr>
        <p:txBody>
          <a:bodyPr wrap="none" lIns="0" tIns="0" rIns="0" bIns="0" rtlCol="0" anchor="ctr"/>
          <a:lstStyle/>
          <a:p>
            <a:pPr algn="l">
              <a:lnSpc>
                <a:spcPct val="120000"/>
              </a:lnSpc>
            </a:pPr>
            <a:r>
              <a:rPr lang="en-US" sz="1400" b="1" dirty="0">
                <a:solidFill>
                  <a:srgbClr val="666666"/>
                </a:solidFill>
                <a:latin typeface="Times New Roman" panose="02020603050405020304" pitchFamily="34" charset="0"/>
                <a:ea typeface="Times New Roman" panose="02020603050405020304" pitchFamily="34" charset="-122"/>
                <a:cs typeface="Times New Roman" panose="02020603050405020304" pitchFamily="34" charset="-120"/>
              </a:rPr>
              <a:t>Digital-Factor-Driven </a:t>
            </a:r>
          </a:p>
          <a:p>
            <a:pPr algn="just">
              <a:lnSpc>
                <a:spcPct val="120000"/>
              </a:lnSpc>
            </a:pPr>
            <a:r>
              <a:rPr lang="en-US" sz="1400" b="1" dirty="0">
                <a:solidFill>
                  <a:srgbClr val="666666"/>
                </a:solidFill>
                <a:latin typeface="Times New Roman" panose="02020603050405020304" pitchFamily="34" charset="0"/>
                <a:ea typeface="Times New Roman" panose="02020603050405020304" pitchFamily="34" charset="-122"/>
                <a:cs typeface="Times New Roman" panose="02020603050405020304" pitchFamily="34" charset="-120"/>
              </a:rPr>
              <a:t>Industries</a:t>
            </a:r>
            <a:endParaRPr lang="en-US" sz="1400" dirty="0"/>
          </a:p>
        </p:txBody>
      </p:sp>
      <p:sp>
        <p:nvSpPr>
          <p:cNvPr id="23" name="Text 21"/>
          <p:cNvSpPr/>
          <p:nvPr/>
        </p:nvSpPr>
        <p:spPr>
          <a:xfrm>
            <a:off x="9474200" y="1853017"/>
            <a:ext cx="2006600" cy="2513419"/>
          </a:xfrm>
          <a:prstGeom prst="rect">
            <a:avLst/>
          </a:prstGeom>
          <a:noFill/>
        </p:spPr>
        <p:txBody>
          <a:bodyPr wrap="square" lIns="0" tIns="0" rIns="0" bIns="0" rtlCol="0" anchor="t"/>
          <a:lstStyle/>
          <a:p>
            <a:pPr algn="just">
              <a:lnSpc>
                <a:spcPct val="200000"/>
              </a:lnSpc>
            </a:pPr>
            <a:r>
              <a:rPr lang="en-US" sz="1200" dirty="0">
                <a:solidFill>
                  <a:srgbClr val="333333"/>
                </a:solidFill>
                <a:latin typeface="Times New Roman" panose="02020603050405020304" pitchFamily="34" charset="0"/>
                <a:ea typeface="Times New Roman" panose="02020603050405020304" pitchFamily="34" charset="-122"/>
                <a:cs typeface="Times New Roman" panose="02020603050405020304" pitchFamily="34" charset="-120"/>
              </a:rPr>
              <a:t>Diffuses mainly through skilled labor and capital accounts</a:t>
            </a:r>
            <a:endParaRPr lang="en-US" sz="1200" dirty="0"/>
          </a:p>
          <a:p>
            <a:pPr algn="just">
              <a:lnSpc>
                <a:spcPct val="200000"/>
              </a:lnSpc>
              <a:spcBef>
                <a:spcPts val="400"/>
              </a:spcBef>
            </a:pPr>
            <a:r>
              <a:rPr lang="en-US" sz="1200" b="1" dirty="0">
                <a:solidFill>
                  <a:srgbClr val="333333"/>
                </a:solidFill>
                <a:latin typeface="Times New Roman" panose="02020603050405020304" pitchFamily="34" charset="0"/>
                <a:ea typeface="Times New Roman" panose="02020603050405020304" pitchFamily="34" charset="-122"/>
                <a:cs typeface="Times New Roman" panose="02020603050405020304" pitchFamily="34" charset="-120"/>
              </a:rPr>
              <a:t>Core path</a:t>
            </a:r>
            <a:r>
              <a:rPr lang="en-US" sz="1200" dirty="0">
                <a:solidFill>
                  <a:srgbClr val="333333"/>
                </a:solidFill>
                <a:latin typeface="Times New Roman" panose="02020603050405020304" pitchFamily="34" charset="0"/>
                <a:ea typeface="Times New Roman" panose="02020603050405020304" pitchFamily="34" charset="-122"/>
                <a:cs typeface="Times New Roman" panose="02020603050405020304" pitchFamily="34" charset="-120"/>
              </a:rPr>
              <a:t>: finance -&gt; capital -&gt; skilled labor -&gt; output</a:t>
            </a:r>
            <a:endParaRPr lang="en-US" sz="1200" dirty="0"/>
          </a:p>
          <a:p>
            <a:pPr algn="just">
              <a:lnSpc>
                <a:spcPct val="200000"/>
              </a:lnSpc>
              <a:spcBef>
                <a:spcPts val="400"/>
              </a:spcBef>
            </a:pPr>
            <a:r>
              <a:rPr lang="en-US" sz="1200" dirty="0">
                <a:solidFill>
                  <a:srgbClr val="333333"/>
                </a:solidFill>
                <a:latin typeface="Times New Roman" panose="02020603050405020304" pitchFamily="34" charset="0"/>
                <a:ea typeface="Times New Roman" panose="02020603050405020304" pitchFamily="34" charset="-122"/>
                <a:cs typeface="Times New Roman" panose="02020603050405020304" pitchFamily="34" charset="-120"/>
              </a:rPr>
              <a:t>Reflects the transmission of innovation-factor inputs and skilled-labor compensation</a:t>
            </a:r>
            <a:endParaRPr lang="en-US" sz="1200" dirty="0"/>
          </a:p>
        </p:txBody>
      </p:sp>
      <p:sp>
        <p:nvSpPr>
          <p:cNvPr id="24" name="Shape 22"/>
          <p:cNvSpPr/>
          <p:nvPr/>
        </p:nvSpPr>
        <p:spPr>
          <a:xfrm>
            <a:off x="571500" y="4960672"/>
            <a:ext cx="11049000" cy="711200"/>
          </a:xfrm>
          <a:prstGeom prst="roundRect">
            <a:avLst>
              <a:gd name="adj" fmla="val 8000"/>
            </a:avLst>
          </a:prstGeom>
          <a:solidFill>
            <a:srgbClr val="0B5DA7"/>
          </a:solidFill>
        </p:spPr>
      </p:sp>
      <p:sp>
        <p:nvSpPr>
          <p:cNvPr id="25" name="Text 23"/>
          <p:cNvSpPr/>
          <p:nvPr/>
        </p:nvSpPr>
        <p:spPr>
          <a:xfrm>
            <a:off x="762000" y="5062272"/>
            <a:ext cx="10668000" cy="508000"/>
          </a:xfrm>
          <a:prstGeom prst="rect">
            <a:avLst/>
          </a:prstGeom>
          <a:noFill/>
        </p:spPr>
        <p:txBody>
          <a:bodyPr wrap="square" lIns="0" tIns="0" rIns="0" bIns="0" rtlCol="0" anchor="ctr"/>
          <a:lstStyle/>
          <a:p>
            <a:pPr algn="ctr">
              <a:lnSpc>
                <a:spcPct val="120000"/>
              </a:lnSpc>
            </a:pPr>
            <a:r>
              <a:rPr lang="en-US" sz="1400" dirty="0">
                <a:solidFill>
                  <a:srgbClr val="FFFFFF"/>
                </a:solidFill>
                <a:latin typeface="Times New Roman" panose="02020603050405020304" pitchFamily="34" charset="0"/>
                <a:ea typeface="Times New Roman" panose="02020603050405020304" pitchFamily="34" charset="-122"/>
                <a:cs typeface="Times New Roman" panose="02020603050405020304" pitchFamily="34" charset="-120"/>
              </a:rPr>
              <a:t>The macroeconomic impacts of the digital economy are jointly generated through </a:t>
            </a:r>
            <a:r>
              <a:rPr lang="en-US" sz="1400" b="1" dirty="0">
                <a:solidFill>
                  <a:srgbClr val="FFFFFF"/>
                </a:solidFill>
                <a:latin typeface="Times New Roman" panose="02020603050405020304" pitchFamily="34" charset="0"/>
                <a:ea typeface="Times New Roman" panose="02020603050405020304" pitchFamily="34" charset="-122"/>
                <a:cs typeface="Times New Roman" panose="02020603050405020304" pitchFamily="34" charset="-120"/>
              </a:rPr>
              <a:t>production linkages, factor allocation, corporate income, and household-income feedback</a:t>
            </a:r>
            <a:r>
              <a:rPr lang="en-US" sz="1400" dirty="0">
                <a:solidFill>
                  <a:srgbClr val="FFFFFF"/>
                </a:solidFill>
                <a:latin typeface="Times New Roman" panose="02020603050405020304" pitchFamily="34" charset="0"/>
                <a:ea typeface="Times New Roman" panose="02020603050405020304" pitchFamily="34" charset="-122"/>
                <a:cs typeface="Times New Roman" panose="02020603050405020304" pitchFamily="34" charset="-120"/>
              </a:rPr>
              <a:t> and other channels.</a:t>
            </a:r>
            <a:endParaRPr lang="en-US" sz="1400" dirty="0"/>
          </a:p>
        </p:txBody>
      </p:sp>
      <p:sp>
        <p:nvSpPr>
          <p:cNvPr id="26" name="Text 24"/>
          <p:cNvSpPr/>
          <p:nvPr/>
        </p:nvSpPr>
        <p:spPr>
          <a:xfrm>
            <a:off x="571500" y="5773472"/>
            <a:ext cx="11049000" cy="711200"/>
          </a:xfrm>
          <a:prstGeom prst="rect">
            <a:avLst/>
          </a:prstGeom>
          <a:noFill/>
        </p:spPr>
        <p:txBody>
          <a:bodyPr wrap="square" lIns="0" tIns="0" rIns="0" bIns="0" rtlCol="0" anchor="t"/>
          <a:lstStyle/>
          <a:p>
            <a:pPr algn="l">
              <a:lnSpc>
                <a:spcPct val="150000"/>
              </a:lnSpc>
            </a:pPr>
            <a:r>
              <a:rPr lang="en-US" sz="1200" b="1" dirty="0">
                <a:solidFill>
                  <a:srgbClr val="333333"/>
                </a:solidFill>
                <a:latin typeface="Times New Roman" panose="02020603050405020304" pitchFamily="34" charset="0"/>
                <a:ea typeface="Times New Roman" panose="02020603050405020304" pitchFamily="34" charset="-122"/>
                <a:cs typeface="Times New Roman" panose="02020603050405020304" pitchFamily="34" charset="-120"/>
              </a:rPr>
              <a:t>Notes on SPA Method</a:t>
            </a:r>
            <a:r>
              <a:rPr lang="en-US" sz="1200" dirty="0">
                <a:solidFill>
                  <a:srgbClr val="333333"/>
                </a:solidFill>
                <a:latin typeface="Times New Roman" panose="02020603050405020304" pitchFamily="34" charset="0"/>
                <a:ea typeface="Times New Roman" panose="02020603050405020304" pitchFamily="34" charset="-122"/>
                <a:cs typeface="Times New Roman" panose="02020603050405020304" pitchFamily="34" charset="-120"/>
              </a:rPr>
              <a:t>: The path search starts from 34 digital-economy activity accounts and ends at 176 activity, factor, household, and enterprise accounts. The maximum path length is set to eight layers, with branch-pruning and total-influence significance thresholds applied. Core paths are selected until the cumulative contribution reaches 80%. The differentiated transmission mechanisms provide evidence for targeted policy design.</a:t>
            </a:r>
            <a:endParaRPr lang="en-US" sz="1200" dirty="0"/>
          </a:p>
        </p:txBody>
      </p:sp>
      <p:sp>
        <p:nvSpPr>
          <p:cNvPr id="27" name="Text 25"/>
          <p:cNvSpPr/>
          <p:nvPr/>
        </p:nvSpPr>
        <p:spPr>
          <a:xfrm>
            <a:off x="11430000" y="6477000"/>
            <a:ext cx="482600" cy="254000"/>
          </a:xfrm>
          <a:prstGeom prst="rect">
            <a:avLst/>
          </a:prstGeom>
          <a:noFill/>
        </p:spPr>
        <p:txBody>
          <a:bodyPr wrap="none" lIns="0" tIns="0" rIns="0" bIns="0" rtlCol="0" anchor="ctr"/>
          <a:lstStyle/>
          <a:p>
            <a:pPr algn="r">
              <a:lnSpc>
                <a:spcPct val="140000"/>
              </a:lnSpc>
            </a:pPr>
            <a:r>
              <a:rPr lang="en-US" sz="1200" dirty="0">
                <a:solidFill>
                  <a:srgbClr val="666666"/>
                </a:solidFill>
                <a:latin typeface="Times New Roman" panose="02020603050405020304" pitchFamily="34" charset="0"/>
                <a:ea typeface="Times New Roman" panose="02020603050405020304" pitchFamily="34" charset="-122"/>
                <a:cs typeface="Times New Roman" panose="02020603050405020304" pitchFamily="34" charset="-120"/>
              </a:rPr>
              <a:t>17</a:t>
            </a:r>
            <a:endParaRPr lang="en-US" sz="1200" dirty="0"/>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0" y="2286000"/>
            <a:ext cx="12192000" cy="1905000"/>
          </a:xfrm>
          <a:prstGeom prst="rect">
            <a:avLst/>
          </a:prstGeom>
          <a:solidFill>
            <a:srgbClr val="0B5DA7"/>
          </a:solidFill>
        </p:spPr>
      </p:sp>
      <p:sp>
        <p:nvSpPr>
          <p:cNvPr id="3" name="Shape 1"/>
          <p:cNvSpPr/>
          <p:nvPr/>
        </p:nvSpPr>
        <p:spPr>
          <a:xfrm>
            <a:off x="2476500" y="2616200"/>
            <a:ext cx="25400" cy="1244600"/>
          </a:xfrm>
          <a:prstGeom prst="rect">
            <a:avLst/>
          </a:prstGeom>
          <a:solidFill>
            <a:srgbClr val="FFFFFF">
              <a:alpha val="50196"/>
            </a:srgbClr>
          </a:solidFill>
        </p:spPr>
      </p:sp>
      <p:sp>
        <p:nvSpPr>
          <p:cNvPr id="4" name="Text 2"/>
          <p:cNvSpPr/>
          <p:nvPr/>
        </p:nvSpPr>
        <p:spPr>
          <a:xfrm>
            <a:off x="571500" y="2336800"/>
            <a:ext cx="1714500" cy="1625600"/>
          </a:xfrm>
          <a:prstGeom prst="rect">
            <a:avLst/>
          </a:prstGeom>
          <a:noFill/>
        </p:spPr>
        <p:txBody>
          <a:bodyPr wrap="none" lIns="0" tIns="0" rIns="0" bIns="0" rtlCol="0" anchor="ctr"/>
          <a:lstStyle/>
          <a:p>
            <a:pPr algn="l">
              <a:lnSpc>
                <a:spcPct val="100000"/>
              </a:lnSpc>
            </a:pPr>
            <a:r>
              <a:rPr lang="en-US" sz="6800" b="1" dirty="0">
                <a:solidFill>
                  <a:srgbClr val="FFFFFF"/>
                </a:solidFill>
                <a:latin typeface="Times New Roman" panose="02020603050405020304" pitchFamily="34" charset="0"/>
                <a:ea typeface="Times New Roman" panose="02020603050405020304" pitchFamily="34" charset="-122"/>
                <a:cs typeface="Times New Roman" panose="02020603050405020304" pitchFamily="34" charset="-120"/>
              </a:rPr>
              <a:t>05</a:t>
            </a:r>
            <a:endParaRPr lang="en-US" sz="6800" dirty="0"/>
          </a:p>
        </p:txBody>
      </p:sp>
      <p:sp>
        <p:nvSpPr>
          <p:cNvPr id="5" name="Text 3"/>
          <p:cNvSpPr/>
          <p:nvPr/>
        </p:nvSpPr>
        <p:spPr>
          <a:xfrm>
            <a:off x="2857500" y="2578100"/>
            <a:ext cx="7620000" cy="520700"/>
          </a:xfrm>
          <a:prstGeom prst="rect">
            <a:avLst/>
          </a:prstGeom>
          <a:noFill/>
        </p:spPr>
        <p:txBody>
          <a:bodyPr wrap="none" lIns="0" tIns="0" rIns="0" bIns="0" rtlCol="0" anchor="ctr"/>
          <a:lstStyle/>
          <a:p>
            <a:pPr algn="l">
              <a:lnSpc>
                <a:spcPct val="140000"/>
              </a:lnSpc>
            </a:pPr>
            <a:r>
              <a:rPr lang="en-US" sz="3100" b="1" dirty="0">
                <a:solidFill>
                  <a:srgbClr val="FFFFFF"/>
                </a:solidFill>
                <a:latin typeface="Times New Roman" panose="02020603050405020304" pitchFamily="34" charset="0"/>
                <a:ea typeface="Times New Roman" panose="02020603050405020304" pitchFamily="34" charset="-122"/>
                <a:cs typeface="Times New Roman" panose="02020603050405020304" pitchFamily="34" charset="-120"/>
              </a:rPr>
              <a:t>Conclusions and Recommendations</a:t>
            </a:r>
            <a:endParaRPr lang="en-US" sz="3100" dirty="0"/>
          </a:p>
        </p:txBody>
      </p:sp>
      <p:sp>
        <p:nvSpPr>
          <p:cNvPr id="6" name="Text 4"/>
          <p:cNvSpPr/>
          <p:nvPr/>
        </p:nvSpPr>
        <p:spPr>
          <a:xfrm>
            <a:off x="2857500" y="3238500"/>
            <a:ext cx="7620000" cy="292100"/>
          </a:xfrm>
          <a:prstGeom prst="rect">
            <a:avLst/>
          </a:prstGeom>
          <a:noFill/>
        </p:spPr>
        <p:txBody>
          <a:bodyPr wrap="none" lIns="0" tIns="0" rIns="0" bIns="0" rtlCol="0" anchor="ctr"/>
          <a:lstStyle/>
          <a:p>
            <a:pPr algn="l">
              <a:lnSpc>
                <a:spcPct val="120000"/>
              </a:lnSpc>
            </a:pPr>
            <a:r>
              <a:rPr lang="en-US" sz="1200" dirty="0">
                <a:solidFill>
                  <a:srgbClr val="FFFFFF"/>
                </a:solidFill>
                <a:latin typeface="Times New Roman" panose="02020603050405020304" pitchFamily="34" charset="0"/>
                <a:ea typeface="Times New Roman" panose="02020603050405020304" pitchFamily="34" charset="-122"/>
                <a:cs typeface="Times New Roman" panose="02020603050405020304" pitchFamily="34" charset="-120"/>
              </a:rPr>
              <a:t>Promoting Deep Digital-Real Economy Integration through Targeted Policies</a:t>
            </a:r>
            <a:endParaRPr lang="en-US" sz="1200" dirty="0"/>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571500" y="254000"/>
            <a:ext cx="50800" cy="330200"/>
          </a:xfrm>
          <a:prstGeom prst="rect">
            <a:avLst/>
          </a:prstGeom>
          <a:solidFill>
            <a:srgbClr val="0B5DA7"/>
          </a:solidFill>
        </p:spPr>
      </p:sp>
      <p:sp>
        <p:nvSpPr>
          <p:cNvPr id="3" name="Text 1"/>
          <p:cNvSpPr/>
          <p:nvPr/>
        </p:nvSpPr>
        <p:spPr>
          <a:xfrm>
            <a:off x="723900" y="203200"/>
            <a:ext cx="10922000" cy="431800"/>
          </a:xfrm>
          <a:prstGeom prst="rect">
            <a:avLst/>
          </a:prstGeom>
          <a:noFill/>
        </p:spPr>
        <p:txBody>
          <a:bodyPr wrap="none" lIns="0" tIns="0" rIns="0" bIns="0" rtlCol="0" anchor="ctr"/>
          <a:lstStyle/>
          <a:p>
            <a:pPr algn="l">
              <a:lnSpc>
                <a:spcPct val="140000"/>
              </a:lnSpc>
            </a:pPr>
            <a:r>
              <a:rPr lang="en-US" sz="2200" b="1" dirty="0">
                <a:solidFill>
                  <a:srgbClr val="0B5DA7"/>
                </a:solidFill>
                <a:latin typeface="Times New Roman" panose="02020603050405020304" pitchFamily="34" charset="0"/>
                <a:ea typeface="Times New Roman" panose="02020603050405020304" pitchFamily="34" charset="-122"/>
                <a:cs typeface="Times New Roman" panose="02020603050405020304" pitchFamily="34" charset="-120"/>
              </a:rPr>
              <a:t>Policy Implications: Targeted Policies for Deep Digital-Real Economy Integration</a:t>
            </a:r>
            <a:endParaRPr lang="en-US" sz="2200" dirty="0"/>
          </a:p>
        </p:txBody>
      </p:sp>
      <p:sp>
        <p:nvSpPr>
          <p:cNvPr id="4" name="Shape 2"/>
          <p:cNvSpPr/>
          <p:nvPr/>
        </p:nvSpPr>
        <p:spPr>
          <a:xfrm>
            <a:off x="458087" y="1143582"/>
            <a:ext cx="2730500" cy="4113620"/>
          </a:xfrm>
          <a:prstGeom prst="roundRect">
            <a:avLst>
              <a:gd name="adj" fmla="val 8000"/>
            </a:avLst>
          </a:prstGeom>
          <a:solidFill>
            <a:srgbClr val="0B5DA7">
              <a:alpha val="5098"/>
            </a:srgbClr>
          </a:solidFill>
          <a:ln w="12700">
            <a:solidFill>
              <a:srgbClr val="0B5DA7"/>
            </a:solidFill>
            <a:prstDash val="solid"/>
          </a:ln>
        </p:spPr>
      </p:sp>
      <p:sp>
        <p:nvSpPr>
          <p:cNvPr id="5" name="Shape 3"/>
          <p:cNvSpPr/>
          <p:nvPr/>
        </p:nvSpPr>
        <p:spPr>
          <a:xfrm>
            <a:off x="648587" y="1295983"/>
            <a:ext cx="279400" cy="279400"/>
          </a:xfrm>
          <a:custGeom>
            <a:avLst/>
            <a:gdLst/>
            <a:ahLst/>
            <a:cxnLst/>
            <a:rect l="l" t="t" r="r" b="b"/>
            <a:pathLst>
              <a:path w="279400" h="279400">
                <a:moveTo>
                  <a:pt x="96044" y="13097"/>
                </a:moveTo>
                <a:cubicBezTo>
                  <a:pt x="96044" y="5839"/>
                  <a:pt x="90205" y="0"/>
                  <a:pt x="82947" y="0"/>
                </a:cubicBezTo>
                <a:cubicBezTo>
                  <a:pt x="75689" y="0"/>
                  <a:pt x="69850" y="5839"/>
                  <a:pt x="69850" y="13097"/>
                </a:cubicBezTo>
                <a:lnTo>
                  <a:pt x="69850" y="34925"/>
                </a:lnTo>
                <a:cubicBezTo>
                  <a:pt x="50587" y="34925"/>
                  <a:pt x="34925" y="50587"/>
                  <a:pt x="34925" y="69850"/>
                </a:cubicBezTo>
                <a:lnTo>
                  <a:pt x="13097" y="69850"/>
                </a:lnTo>
                <a:cubicBezTo>
                  <a:pt x="5839" y="69850"/>
                  <a:pt x="0" y="75689"/>
                  <a:pt x="0" y="82947"/>
                </a:cubicBezTo>
                <a:cubicBezTo>
                  <a:pt x="0" y="90205"/>
                  <a:pt x="5839" y="96044"/>
                  <a:pt x="13097" y="96044"/>
                </a:cubicBezTo>
                <a:lnTo>
                  <a:pt x="34925" y="96044"/>
                </a:lnTo>
                <a:lnTo>
                  <a:pt x="34925" y="126603"/>
                </a:lnTo>
                <a:lnTo>
                  <a:pt x="13097" y="126603"/>
                </a:lnTo>
                <a:cubicBezTo>
                  <a:pt x="5839" y="126603"/>
                  <a:pt x="0" y="132442"/>
                  <a:pt x="0" y="139700"/>
                </a:cubicBezTo>
                <a:cubicBezTo>
                  <a:pt x="0" y="146958"/>
                  <a:pt x="5839" y="152797"/>
                  <a:pt x="13097" y="152797"/>
                </a:cubicBezTo>
                <a:lnTo>
                  <a:pt x="34925" y="152797"/>
                </a:lnTo>
                <a:lnTo>
                  <a:pt x="34925" y="183356"/>
                </a:lnTo>
                <a:lnTo>
                  <a:pt x="13097" y="183356"/>
                </a:lnTo>
                <a:cubicBezTo>
                  <a:pt x="5839" y="183356"/>
                  <a:pt x="0" y="189195"/>
                  <a:pt x="0" y="196453"/>
                </a:cubicBezTo>
                <a:cubicBezTo>
                  <a:pt x="0" y="203711"/>
                  <a:pt x="5839" y="209550"/>
                  <a:pt x="13097" y="209550"/>
                </a:cubicBezTo>
                <a:lnTo>
                  <a:pt x="34925" y="209550"/>
                </a:lnTo>
                <a:cubicBezTo>
                  <a:pt x="34925" y="228813"/>
                  <a:pt x="50587" y="244475"/>
                  <a:pt x="69850" y="244475"/>
                </a:cubicBezTo>
                <a:lnTo>
                  <a:pt x="69850" y="266303"/>
                </a:lnTo>
                <a:cubicBezTo>
                  <a:pt x="69850" y="273561"/>
                  <a:pt x="75689" y="279400"/>
                  <a:pt x="82947" y="279400"/>
                </a:cubicBezTo>
                <a:cubicBezTo>
                  <a:pt x="90205" y="279400"/>
                  <a:pt x="96044" y="273561"/>
                  <a:pt x="96044" y="266303"/>
                </a:cubicBezTo>
                <a:lnTo>
                  <a:pt x="96044" y="244475"/>
                </a:lnTo>
                <a:lnTo>
                  <a:pt x="126603" y="244475"/>
                </a:lnTo>
                <a:lnTo>
                  <a:pt x="126603" y="266303"/>
                </a:lnTo>
                <a:cubicBezTo>
                  <a:pt x="126603" y="273561"/>
                  <a:pt x="132442" y="279400"/>
                  <a:pt x="139700" y="279400"/>
                </a:cubicBezTo>
                <a:cubicBezTo>
                  <a:pt x="146958" y="279400"/>
                  <a:pt x="152797" y="273561"/>
                  <a:pt x="152797" y="266303"/>
                </a:cubicBezTo>
                <a:lnTo>
                  <a:pt x="152797" y="244475"/>
                </a:lnTo>
                <a:lnTo>
                  <a:pt x="183356" y="244475"/>
                </a:lnTo>
                <a:lnTo>
                  <a:pt x="183356" y="266303"/>
                </a:lnTo>
                <a:cubicBezTo>
                  <a:pt x="183356" y="273561"/>
                  <a:pt x="189195" y="279400"/>
                  <a:pt x="196453" y="279400"/>
                </a:cubicBezTo>
                <a:cubicBezTo>
                  <a:pt x="203711" y="279400"/>
                  <a:pt x="209550" y="273561"/>
                  <a:pt x="209550" y="266303"/>
                </a:cubicBezTo>
                <a:lnTo>
                  <a:pt x="209550" y="244475"/>
                </a:lnTo>
                <a:cubicBezTo>
                  <a:pt x="228813" y="244475"/>
                  <a:pt x="244475" y="228813"/>
                  <a:pt x="244475" y="209550"/>
                </a:cubicBezTo>
                <a:lnTo>
                  <a:pt x="266303" y="209550"/>
                </a:lnTo>
                <a:cubicBezTo>
                  <a:pt x="273561" y="209550"/>
                  <a:pt x="279400" y="203711"/>
                  <a:pt x="279400" y="196453"/>
                </a:cubicBezTo>
                <a:cubicBezTo>
                  <a:pt x="279400" y="189195"/>
                  <a:pt x="273561" y="183356"/>
                  <a:pt x="266303" y="183356"/>
                </a:cubicBezTo>
                <a:lnTo>
                  <a:pt x="244475" y="183356"/>
                </a:lnTo>
                <a:lnTo>
                  <a:pt x="244475" y="152797"/>
                </a:lnTo>
                <a:lnTo>
                  <a:pt x="266303" y="152797"/>
                </a:lnTo>
                <a:cubicBezTo>
                  <a:pt x="273561" y="152797"/>
                  <a:pt x="279400" y="146958"/>
                  <a:pt x="279400" y="139700"/>
                </a:cubicBezTo>
                <a:cubicBezTo>
                  <a:pt x="279400" y="132442"/>
                  <a:pt x="273561" y="126603"/>
                  <a:pt x="266303" y="126603"/>
                </a:cubicBezTo>
                <a:lnTo>
                  <a:pt x="244475" y="126603"/>
                </a:lnTo>
                <a:lnTo>
                  <a:pt x="244475" y="96044"/>
                </a:lnTo>
                <a:lnTo>
                  <a:pt x="266303" y="96044"/>
                </a:lnTo>
                <a:cubicBezTo>
                  <a:pt x="273561" y="96044"/>
                  <a:pt x="279400" y="90205"/>
                  <a:pt x="279400" y="82947"/>
                </a:cubicBezTo>
                <a:cubicBezTo>
                  <a:pt x="279400" y="75689"/>
                  <a:pt x="273561" y="69850"/>
                  <a:pt x="266303" y="69850"/>
                </a:cubicBezTo>
                <a:lnTo>
                  <a:pt x="244475" y="69850"/>
                </a:lnTo>
                <a:cubicBezTo>
                  <a:pt x="244475" y="50587"/>
                  <a:pt x="228813" y="34925"/>
                  <a:pt x="209550" y="34925"/>
                </a:cubicBezTo>
                <a:lnTo>
                  <a:pt x="209550" y="13097"/>
                </a:lnTo>
                <a:cubicBezTo>
                  <a:pt x="209550" y="5839"/>
                  <a:pt x="203711" y="0"/>
                  <a:pt x="196453" y="0"/>
                </a:cubicBezTo>
                <a:cubicBezTo>
                  <a:pt x="189195" y="0"/>
                  <a:pt x="183356" y="5839"/>
                  <a:pt x="183356" y="13097"/>
                </a:cubicBezTo>
                <a:lnTo>
                  <a:pt x="183356" y="34925"/>
                </a:lnTo>
                <a:lnTo>
                  <a:pt x="152797" y="34925"/>
                </a:lnTo>
                <a:lnTo>
                  <a:pt x="152797" y="13097"/>
                </a:lnTo>
                <a:cubicBezTo>
                  <a:pt x="152797" y="5839"/>
                  <a:pt x="146958" y="0"/>
                  <a:pt x="139700" y="0"/>
                </a:cubicBezTo>
                <a:cubicBezTo>
                  <a:pt x="132442" y="0"/>
                  <a:pt x="126603" y="5839"/>
                  <a:pt x="126603" y="13097"/>
                </a:cubicBezTo>
                <a:lnTo>
                  <a:pt x="126603" y="34925"/>
                </a:lnTo>
                <a:lnTo>
                  <a:pt x="96044" y="34925"/>
                </a:lnTo>
                <a:lnTo>
                  <a:pt x="96044" y="13097"/>
                </a:lnTo>
                <a:close/>
                <a:moveTo>
                  <a:pt x="87313" y="69850"/>
                </a:moveTo>
                <a:lnTo>
                  <a:pt x="192088" y="69850"/>
                </a:lnTo>
                <a:cubicBezTo>
                  <a:pt x="201746" y="69850"/>
                  <a:pt x="209550" y="77654"/>
                  <a:pt x="209550" y="87313"/>
                </a:cubicBezTo>
                <a:lnTo>
                  <a:pt x="209550" y="192088"/>
                </a:lnTo>
                <a:cubicBezTo>
                  <a:pt x="209550" y="201746"/>
                  <a:pt x="201746" y="209550"/>
                  <a:pt x="192088" y="209550"/>
                </a:cubicBezTo>
                <a:lnTo>
                  <a:pt x="87313" y="209550"/>
                </a:lnTo>
                <a:cubicBezTo>
                  <a:pt x="77654" y="209550"/>
                  <a:pt x="69850" y="201746"/>
                  <a:pt x="69850" y="192088"/>
                </a:cubicBezTo>
                <a:lnTo>
                  <a:pt x="69850" y="87313"/>
                </a:lnTo>
                <a:cubicBezTo>
                  <a:pt x="69850" y="77654"/>
                  <a:pt x="77654" y="69850"/>
                  <a:pt x="87313" y="69850"/>
                </a:cubicBezTo>
                <a:close/>
                <a:moveTo>
                  <a:pt x="96044" y="96044"/>
                </a:moveTo>
                <a:lnTo>
                  <a:pt x="96044" y="183356"/>
                </a:lnTo>
                <a:lnTo>
                  <a:pt x="183356" y="183356"/>
                </a:lnTo>
                <a:lnTo>
                  <a:pt x="183356" y="96044"/>
                </a:lnTo>
                <a:lnTo>
                  <a:pt x="96044" y="96044"/>
                </a:lnTo>
                <a:close/>
              </a:path>
            </a:pathLst>
          </a:custGeom>
          <a:solidFill>
            <a:srgbClr val="0B5DA7"/>
          </a:solidFill>
        </p:spPr>
      </p:sp>
      <p:sp>
        <p:nvSpPr>
          <p:cNvPr id="6" name="Text 4"/>
          <p:cNvSpPr/>
          <p:nvPr/>
        </p:nvSpPr>
        <p:spPr>
          <a:xfrm>
            <a:off x="1004187" y="1270582"/>
            <a:ext cx="2032000" cy="494419"/>
          </a:xfrm>
          <a:prstGeom prst="rect">
            <a:avLst/>
          </a:prstGeom>
          <a:noFill/>
        </p:spPr>
        <p:txBody>
          <a:bodyPr wrap="none" lIns="0" tIns="0" rIns="0" bIns="0" rtlCol="0" anchor="ctr"/>
          <a:lstStyle/>
          <a:p>
            <a:pPr algn="l">
              <a:lnSpc>
                <a:spcPct val="120000"/>
              </a:lnSpc>
            </a:pPr>
            <a:r>
              <a:rPr lang="en-US" sz="1600" b="1" dirty="0">
                <a:solidFill>
                  <a:srgbClr val="0B5DA7"/>
                </a:solidFill>
                <a:latin typeface="Times New Roman" panose="02020603050405020304" pitchFamily="34" charset="0"/>
                <a:ea typeface="Times New Roman" panose="02020603050405020304" pitchFamily="34" charset="-122"/>
                <a:cs typeface="Times New Roman" panose="02020603050405020304" pitchFamily="34" charset="-120"/>
              </a:rPr>
              <a:t>Digital Product </a:t>
            </a:r>
          </a:p>
          <a:p>
            <a:pPr algn="l">
              <a:lnSpc>
                <a:spcPct val="120000"/>
              </a:lnSpc>
            </a:pPr>
            <a:r>
              <a:rPr lang="en-US" sz="1600" b="1" dirty="0">
                <a:solidFill>
                  <a:srgbClr val="0B5DA7"/>
                </a:solidFill>
                <a:latin typeface="Times New Roman" panose="02020603050405020304" pitchFamily="34" charset="0"/>
                <a:ea typeface="Times New Roman" panose="02020603050405020304" pitchFamily="34" charset="-122"/>
                <a:cs typeface="Times New Roman" panose="02020603050405020304" pitchFamily="34" charset="-120"/>
              </a:rPr>
              <a:t>Manufacturing</a:t>
            </a:r>
            <a:endParaRPr lang="en-US" sz="1600" dirty="0"/>
          </a:p>
        </p:txBody>
      </p:sp>
      <p:sp>
        <p:nvSpPr>
          <p:cNvPr id="7" name="Text 5"/>
          <p:cNvSpPr/>
          <p:nvPr/>
        </p:nvSpPr>
        <p:spPr>
          <a:xfrm>
            <a:off x="648587" y="1941616"/>
            <a:ext cx="2349500" cy="3120659"/>
          </a:xfrm>
          <a:prstGeom prst="rect">
            <a:avLst/>
          </a:prstGeom>
          <a:noFill/>
        </p:spPr>
        <p:txBody>
          <a:bodyPr wrap="square" lIns="0" tIns="0" rIns="0" bIns="0" rtlCol="0" anchor="t"/>
          <a:lstStyle/>
          <a:p>
            <a:pPr algn="ctr">
              <a:lnSpc>
                <a:spcPct val="200000"/>
              </a:lnSpc>
            </a:pPr>
            <a:r>
              <a:rPr lang="en-US" sz="1500" dirty="0">
                <a:solidFill>
                  <a:srgbClr val="333333"/>
                </a:solidFill>
                <a:latin typeface="Times New Roman" panose="02020603050405020304" pitchFamily="34" charset="0"/>
                <a:ea typeface="Times New Roman" panose="02020603050405020304" pitchFamily="34" charset="-122"/>
                <a:cs typeface="Times New Roman" panose="02020603050405020304" pitchFamily="34" charset="-120"/>
              </a:rPr>
              <a:t>Strengthen the core manufacturing base, improve key intermediate goods and supporting equipment, and enhance the autonomy and resilience of industrial chains.</a:t>
            </a:r>
            <a:endParaRPr lang="en-US" sz="1500" dirty="0"/>
          </a:p>
        </p:txBody>
      </p:sp>
      <p:sp>
        <p:nvSpPr>
          <p:cNvPr id="8" name="Shape 6"/>
          <p:cNvSpPr/>
          <p:nvPr/>
        </p:nvSpPr>
        <p:spPr>
          <a:xfrm>
            <a:off x="3379087" y="1143582"/>
            <a:ext cx="2730500" cy="4113619"/>
          </a:xfrm>
          <a:prstGeom prst="roundRect">
            <a:avLst>
              <a:gd name="adj" fmla="val 8000"/>
            </a:avLst>
          </a:prstGeom>
          <a:solidFill>
            <a:srgbClr val="E87722">
              <a:alpha val="5098"/>
            </a:srgbClr>
          </a:solidFill>
          <a:ln w="12700">
            <a:solidFill>
              <a:srgbClr val="E87722"/>
            </a:solidFill>
            <a:prstDash val="solid"/>
          </a:ln>
        </p:spPr>
      </p:sp>
      <p:sp>
        <p:nvSpPr>
          <p:cNvPr id="9" name="Shape 7"/>
          <p:cNvSpPr/>
          <p:nvPr/>
        </p:nvSpPr>
        <p:spPr>
          <a:xfrm>
            <a:off x="3569587" y="1295983"/>
            <a:ext cx="279400" cy="279400"/>
          </a:xfrm>
          <a:custGeom>
            <a:avLst/>
            <a:gdLst/>
            <a:ahLst/>
            <a:cxnLst/>
            <a:rect l="l" t="t" r="r" b="b"/>
            <a:pathLst>
              <a:path w="279400" h="279400">
                <a:moveTo>
                  <a:pt x="139700" y="-8731"/>
                </a:moveTo>
                <a:cubicBezTo>
                  <a:pt x="133249" y="-8731"/>
                  <a:pt x="128058" y="-2892"/>
                  <a:pt x="128058" y="4366"/>
                </a:cubicBezTo>
                <a:lnTo>
                  <a:pt x="128058" y="10914"/>
                </a:lnTo>
                <a:lnTo>
                  <a:pt x="127185" y="10914"/>
                </a:lnTo>
                <a:cubicBezTo>
                  <a:pt x="109432" y="10914"/>
                  <a:pt x="95074" y="27121"/>
                  <a:pt x="95074" y="47040"/>
                </a:cubicBezTo>
                <a:cubicBezTo>
                  <a:pt x="95074" y="65266"/>
                  <a:pt x="107152" y="80655"/>
                  <a:pt x="123208" y="82892"/>
                </a:cubicBezTo>
                <a:lnTo>
                  <a:pt x="152797" y="87040"/>
                </a:lnTo>
                <a:cubicBezTo>
                  <a:pt x="155271" y="87367"/>
                  <a:pt x="157163" y="89768"/>
                  <a:pt x="157163" y="92606"/>
                </a:cubicBezTo>
                <a:cubicBezTo>
                  <a:pt x="157163" y="95716"/>
                  <a:pt x="154931" y="98172"/>
                  <a:pt x="152215" y="98172"/>
                </a:cubicBezTo>
                <a:lnTo>
                  <a:pt x="116417" y="98227"/>
                </a:lnTo>
                <a:cubicBezTo>
                  <a:pt x="108898" y="98227"/>
                  <a:pt x="102835" y="105048"/>
                  <a:pt x="102835" y="113506"/>
                </a:cubicBezTo>
                <a:cubicBezTo>
                  <a:pt x="102835" y="121965"/>
                  <a:pt x="108898" y="128786"/>
                  <a:pt x="116417" y="128786"/>
                </a:cubicBezTo>
                <a:lnTo>
                  <a:pt x="128058" y="128786"/>
                </a:lnTo>
                <a:lnTo>
                  <a:pt x="128058" y="135334"/>
                </a:lnTo>
                <a:cubicBezTo>
                  <a:pt x="128058" y="142592"/>
                  <a:pt x="133249" y="148431"/>
                  <a:pt x="139700" y="148431"/>
                </a:cubicBezTo>
                <a:cubicBezTo>
                  <a:pt x="146151" y="148431"/>
                  <a:pt x="151342" y="142592"/>
                  <a:pt x="151342" y="135334"/>
                </a:cubicBezTo>
                <a:lnTo>
                  <a:pt x="151342" y="128786"/>
                </a:lnTo>
                <a:lnTo>
                  <a:pt x="152215" y="128786"/>
                </a:lnTo>
                <a:cubicBezTo>
                  <a:pt x="169968" y="128786"/>
                  <a:pt x="184326" y="112579"/>
                  <a:pt x="184326" y="92660"/>
                </a:cubicBezTo>
                <a:cubicBezTo>
                  <a:pt x="184326" y="74434"/>
                  <a:pt x="172248" y="59045"/>
                  <a:pt x="156192" y="56808"/>
                </a:cubicBezTo>
                <a:lnTo>
                  <a:pt x="126603" y="52660"/>
                </a:lnTo>
                <a:cubicBezTo>
                  <a:pt x="124129" y="52333"/>
                  <a:pt x="122238" y="49932"/>
                  <a:pt x="122238" y="47094"/>
                </a:cubicBezTo>
                <a:cubicBezTo>
                  <a:pt x="122238" y="43984"/>
                  <a:pt x="124469" y="41528"/>
                  <a:pt x="127185" y="41528"/>
                </a:cubicBezTo>
                <a:lnTo>
                  <a:pt x="159103" y="41473"/>
                </a:lnTo>
                <a:cubicBezTo>
                  <a:pt x="166621" y="41473"/>
                  <a:pt x="172685" y="34652"/>
                  <a:pt x="172685" y="26194"/>
                </a:cubicBezTo>
                <a:cubicBezTo>
                  <a:pt x="172685" y="17735"/>
                  <a:pt x="166621" y="10914"/>
                  <a:pt x="159103" y="10914"/>
                </a:cubicBezTo>
                <a:lnTo>
                  <a:pt x="151342" y="10914"/>
                </a:lnTo>
                <a:lnTo>
                  <a:pt x="151342" y="4366"/>
                </a:lnTo>
                <a:cubicBezTo>
                  <a:pt x="151342" y="-2892"/>
                  <a:pt x="146151" y="-8731"/>
                  <a:pt x="139700" y="-8731"/>
                </a:cubicBezTo>
                <a:close/>
                <a:moveTo>
                  <a:pt x="53018" y="186358"/>
                </a:moveTo>
                <a:lnTo>
                  <a:pt x="32354" y="209550"/>
                </a:lnTo>
                <a:lnTo>
                  <a:pt x="15522" y="209550"/>
                </a:lnTo>
                <a:cubicBezTo>
                  <a:pt x="6936" y="209550"/>
                  <a:pt x="0" y="217354"/>
                  <a:pt x="0" y="227013"/>
                </a:cubicBezTo>
                <a:lnTo>
                  <a:pt x="0" y="261938"/>
                </a:lnTo>
                <a:cubicBezTo>
                  <a:pt x="0" y="271596"/>
                  <a:pt x="6936" y="279400"/>
                  <a:pt x="15522" y="279400"/>
                </a:cubicBezTo>
                <a:lnTo>
                  <a:pt x="170987" y="279400"/>
                </a:lnTo>
                <a:cubicBezTo>
                  <a:pt x="185054" y="279400"/>
                  <a:pt x="198781" y="274325"/>
                  <a:pt x="210132" y="264939"/>
                </a:cubicBezTo>
                <a:lnTo>
                  <a:pt x="271542" y="214025"/>
                </a:lnTo>
                <a:cubicBezTo>
                  <a:pt x="280176" y="206876"/>
                  <a:pt x="282019" y="193233"/>
                  <a:pt x="275665" y="183520"/>
                </a:cubicBezTo>
                <a:cubicBezTo>
                  <a:pt x="269311" y="173806"/>
                  <a:pt x="257184" y="171733"/>
                  <a:pt x="248550" y="178881"/>
                </a:cubicBezTo>
                <a:lnTo>
                  <a:pt x="190438" y="227013"/>
                </a:lnTo>
                <a:lnTo>
                  <a:pt x="135819" y="227013"/>
                </a:lnTo>
                <a:cubicBezTo>
                  <a:pt x="129368" y="227013"/>
                  <a:pt x="124178" y="221173"/>
                  <a:pt x="124178" y="213916"/>
                </a:cubicBezTo>
                <a:cubicBezTo>
                  <a:pt x="124178" y="206658"/>
                  <a:pt x="129368" y="200819"/>
                  <a:pt x="135819" y="200819"/>
                </a:cubicBezTo>
                <a:lnTo>
                  <a:pt x="170744" y="200819"/>
                </a:lnTo>
                <a:cubicBezTo>
                  <a:pt x="179330" y="200819"/>
                  <a:pt x="186267" y="193015"/>
                  <a:pt x="186267" y="183356"/>
                </a:cubicBezTo>
                <a:cubicBezTo>
                  <a:pt x="186267" y="173697"/>
                  <a:pt x="179330" y="165894"/>
                  <a:pt x="170744" y="165894"/>
                </a:cubicBezTo>
                <a:lnTo>
                  <a:pt x="96917" y="165894"/>
                </a:lnTo>
                <a:cubicBezTo>
                  <a:pt x="80473" y="165894"/>
                  <a:pt x="64660" y="173261"/>
                  <a:pt x="53018" y="186358"/>
                </a:cubicBezTo>
                <a:close/>
              </a:path>
            </a:pathLst>
          </a:custGeom>
          <a:solidFill>
            <a:srgbClr val="E87722"/>
          </a:solidFill>
        </p:spPr>
      </p:sp>
      <p:sp>
        <p:nvSpPr>
          <p:cNvPr id="10" name="Text 8"/>
          <p:cNvSpPr/>
          <p:nvPr/>
        </p:nvSpPr>
        <p:spPr>
          <a:xfrm>
            <a:off x="3925187" y="1270583"/>
            <a:ext cx="2032000" cy="494418"/>
          </a:xfrm>
          <a:prstGeom prst="rect">
            <a:avLst/>
          </a:prstGeom>
          <a:noFill/>
        </p:spPr>
        <p:txBody>
          <a:bodyPr wrap="none" lIns="0" tIns="0" rIns="0" bIns="0" rtlCol="0" anchor="ctr"/>
          <a:lstStyle/>
          <a:p>
            <a:pPr algn="l">
              <a:lnSpc>
                <a:spcPct val="120000"/>
              </a:lnSpc>
            </a:pPr>
            <a:r>
              <a:rPr lang="en-US" sz="1600" b="1" dirty="0">
                <a:solidFill>
                  <a:srgbClr val="E87722"/>
                </a:solidFill>
                <a:latin typeface="Times New Roman" panose="02020603050405020304" pitchFamily="34" charset="0"/>
                <a:ea typeface="Times New Roman" panose="02020603050405020304" pitchFamily="34" charset="-122"/>
                <a:cs typeface="Times New Roman" panose="02020603050405020304" pitchFamily="34" charset="-120"/>
              </a:rPr>
              <a:t>Digital Product </a:t>
            </a:r>
          </a:p>
          <a:p>
            <a:pPr algn="l">
              <a:lnSpc>
                <a:spcPct val="120000"/>
              </a:lnSpc>
            </a:pPr>
            <a:r>
              <a:rPr lang="en-US" sz="1600" b="1" dirty="0">
                <a:solidFill>
                  <a:srgbClr val="E87722"/>
                </a:solidFill>
                <a:latin typeface="Times New Roman" panose="02020603050405020304" pitchFamily="34" charset="0"/>
                <a:ea typeface="Times New Roman" panose="02020603050405020304" pitchFamily="34" charset="-122"/>
                <a:cs typeface="Times New Roman" panose="02020603050405020304" pitchFamily="34" charset="-120"/>
              </a:rPr>
              <a:t>Services</a:t>
            </a:r>
            <a:endParaRPr lang="en-US" sz="1600" dirty="0"/>
          </a:p>
        </p:txBody>
      </p:sp>
      <p:sp>
        <p:nvSpPr>
          <p:cNvPr id="11" name="Text 9"/>
          <p:cNvSpPr/>
          <p:nvPr/>
        </p:nvSpPr>
        <p:spPr>
          <a:xfrm>
            <a:off x="3569587" y="1937476"/>
            <a:ext cx="2349500" cy="1905000"/>
          </a:xfrm>
          <a:prstGeom prst="rect">
            <a:avLst/>
          </a:prstGeom>
          <a:noFill/>
        </p:spPr>
        <p:txBody>
          <a:bodyPr wrap="square" lIns="0" tIns="0" rIns="0" bIns="0" rtlCol="0" anchor="t"/>
          <a:lstStyle/>
          <a:p>
            <a:pPr algn="ctr">
              <a:lnSpc>
                <a:spcPct val="200000"/>
              </a:lnSpc>
            </a:pPr>
            <a:r>
              <a:rPr lang="en-US" sz="1500" dirty="0">
                <a:solidFill>
                  <a:srgbClr val="333333"/>
                </a:solidFill>
                <a:latin typeface="Times New Roman" panose="02020603050405020304" pitchFamily="34" charset="0"/>
                <a:ea typeface="Times New Roman" panose="02020603050405020304" pitchFamily="34" charset="-122"/>
                <a:cs typeface="Times New Roman" panose="02020603050405020304" pitchFamily="34" charset="-120"/>
              </a:rPr>
              <a:t>Enhance the income-generating role of service sectors and smooth the channels through which service supply feeds back into household consumption.</a:t>
            </a:r>
            <a:endParaRPr lang="en-US" sz="1500" dirty="0"/>
          </a:p>
        </p:txBody>
      </p:sp>
      <p:sp>
        <p:nvSpPr>
          <p:cNvPr id="12" name="Shape 10"/>
          <p:cNvSpPr/>
          <p:nvPr/>
        </p:nvSpPr>
        <p:spPr>
          <a:xfrm>
            <a:off x="6300087" y="1143583"/>
            <a:ext cx="2730500" cy="4113618"/>
          </a:xfrm>
          <a:prstGeom prst="roundRect">
            <a:avLst>
              <a:gd name="adj" fmla="val 8000"/>
            </a:avLst>
          </a:prstGeom>
          <a:solidFill>
            <a:srgbClr val="4A90C6">
              <a:alpha val="5098"/>
            </a:srgbClr>
          </a:solidFill>
          <a:ln w="12700">
            <a:solidFill>
              <a:srgbClr val="4A90C6"/>
            </a:solidFill>
            <a:prstDash val="solid"/>
          </a:ln>
        </p:spPr>
      </p:sp>
      <p:sp>
        <p:nvSpPr>
          <p:cNvPr id="13" name="Shape 11"/>
          <p:cNvSpPr/>
          <p:nvPr/>
        </p:nvSpPr>
        <p:spPr>
          <a:xfrm>
            <a:off x="6490587" y="1295983"/>
            <a:ext cx="279400" cy="279400"/>
          </a:xfrm>
          <a:custGeom>
            <a:avLst/>
            <a:gdLst/>
            <a:ahLst/>
            <a:cxnLst/>
            <a:rect l="l" t="t" r="r" b="b"/>
            <a:pathLst>
              <a:path w="279400" h="279400">
                <a:moveTo>
                  <a:pt x="27940" y="52388"/>
                </a:moveTo>
                <a:cubicBezTo>
                  <a:pt x="27940" y="33124"/>
                  <a:pt x="40469" y="17463"/>
                  <a:pt x="55880" y="17463"/>
                </a:cubicBezTo>
                <a:lnTo>
                  <a:pt x="223520" y="17463"/>
                </a:lnTo>
                <a:cubicBezTo>
                  <a:pt x="238931" y="17463"/>
                  <a:pt x="251460" y="33124"/>
                  <a:pt x="251460" y="52388"/>
                </a:cubicBezTo>
                <a:lnTo>
                  <a:pt x="251460" y="183356"/>
                </a:lnTo>
                <a:lnTo>
                  <a:pt x="223520" y="183356"/>
                </a:lnTo>
                <a:lnTo>
                  <a:pt x="223520" y="52388"/>
                </a:lnTo>
                <a:lnTo>
                  <a:pt x="55880" y="52388"/>
                </a:lnTo>
                <a:lnTo>
                  <a:pt x="55880" y="183356"/>
                </a:lnTo>
                <a:lnTo>
                  <a:pt x="27940" y="183356"/>
                </a:lnTo>
                <a:lnTo>
                  <a:pt x="27940" y="52388"/>
                </a:lnTo>
                <a:close/>
                <a:moveTo>
                  <a:pt x="0" y="220027"/>
                </a:moveTo>
                <a:cubicBezTo>
                  <a:pt x="0" y="214243"/>
                  <a:pt x="3754" y="209550"/>
                  <a:pt x="8382" y="209550"/>
                </a:cubicBezTo>
                <a:lnTo>
                  <a:pt x="271018" y="209550"/>
                </a:lnTo>
                <a:cubicBezTo>
                  <a:pt x="275646" y="209550"/>
                  <a:pt x="279400" y="214243"/>
                  <a:pt x="279400" y="220027"/>
                </a:cubicBezTo>
                <a:cubicBezTo>
                  <a:pt x="279400" y="243165"/>
                  <a:pt x="264382" y="261938"/>
                  <a:pt x="245872" y="261938"/>
                </a:cubicBezTo>
                <a:lnTo>
                  <a:pt x="33528" y="261938"/>
                </a:lnTo>
                <a:cubicBezTo>
                  <a:pt x="15018" y="261938"/>
                  <a:pt x="0" y="243165"/>
                  <a:pt x="0" y="220027"/>
                </a:cubicBezTo>
                <a:close/>
                <a:moveTo>
                  <a:pt x="122674" y="114052"/>
                </a:moveTo>
                <a:lnTo>
                  <a:pt x="109141" y="130969"/>
                </a:lnTo>
                <a:lnTo>
                  <a:pt x="122674" y="147886"/>
                </a:lnTo>
                <a:cubicBezTo>
                  <a:pt x="126778" y="153015"/>
                  <a:pt x="126778" y="161310"/>
                  <a:pt x="122674" y="166385"/>
                </a:cubicBezTo>
                <a:cubicBezTo>
                  <a:pt x="118570" y="171460"/>
                  <a:pt x="111935" y="171514"/>
                  <a:pt x="107875" y="166385"/>
                </a:cubicBezTo>
                <a:lnTo>
                  <a:pt x="86920" y="140191"/>
                </a:lnTo>
                <a:cubicBezTo>
                  <a:pt x="82816" y="135062"/>
                  <a:pt x="82816" y="126767"/>
                  <a:pt x="86920" y="121692"/>
                </a:cubicBezTo>
                <a:lnTo>
                  <a:pt x="107875" y="95498"/>
                </a:lnTo>
                <a:cubicBezTo>
                  <a:pt x="111978" y="90368"/>
                  <a:pt x="118614" y="90368"/>
                  <a:pt x="122674" y="95498"/>
                </a:cubicBezTo>
                <a:cubicBezTo>
                  <a:pt x="126734" y="100628"/>
                  <a:pt x="126778" y="108922"/>
                  <a:pt x="122674" y="113997"/>
                </a:cubicBezTo>
                <a:close/>
                <a:moveTo>
                  <a:pt x="171569" y="95498"/>
                </a:moveTo>
                <a:lnTo>
                  <a:pt x="192524" y="121692"/>
                </a:lnTo>
                <a:cubicBezTo>
                  <a:pt x="196628" y="126821"/>
                  <a:pt x="196628" y="135116"/>
                  <a:pt x="192524" y="140191"/>
                </a:cubicBezTo>
                <a:lnTo>
                  <a:pt x="171569" y="166385"/>
                </a:lnTo>
                <a:cubicBezTo>
                  <a:pt x="167465" y="171514"/>
                  <a:pt x="160830" y="171514"/>
                  <a:pt x="156770" y="166385"/>
                </a:cubicBezTo>
                <a:cubicBezTo>
                  <a:pt x="152710" y="161255"/>
                  <a:pt x="152666" y="152961"/>
                  <a:pt x="156770" y="147886"/>
                </a:cubicBezTo>
                <a:lnTo>
                  <a:pt x="170303" y="130969"/>
                </a:lnTo>
                <a:lnTo>
                  <a:pt x="156770" y="114052"/>
                </a:lnTo>
                <a:cubicBezTo>
                  <a:pt x="152666" y="108922"/>
                  <a:pt x="152666" y="100628"/>
                  <a:pt x="156770" y="95553"/>
                </a:cubicBezTo>
                <a:cubicBezTo>
                  <a:pt x="160873" y="90478"/>
                  <a:pt x="167509" y="90423"/>
                  <a:pt x="171569" y="95553"/>
                </a:cubicBezTo>
                <a:close/>
              </a:path>
            </a:pathLst>
          </a:custGeom>
          <a:solidFill>
            <a:srgbClr val="4A90C6"/>
          </a:solidFill>
        </p:spPr>
      </p:sp>
      <p:sp>
        <p:nvSpPr>
          <p:cNvPr id="14" name="Text 12"/>
          <p:cNvSpPr/>
          <p:nvPr/>
        </p:nvSpPr>
        <p:spPr>
          <a:xfrm>
            <a:off x="6846187" y="1270583"/>
            <a:ext cx="2032000" cy="494418"/>
          </a:xfrm>
          <a:prstGeom prst="rect">
            <a:avLst/>
          </a:prstGeom>
          <a:noFill/>
        </p:spPr>
        <p:txBody>
          <a:bodyPr wrap="none" lIns="0" tIns="0" rIns="0" bIns="0" rtlCol="0" anchor="ctr"/>
          <a:lstStyle/>
          <a:p>
            <a:pPr algn="l">
              <a:lnSpc>
                <a:spcPct val="120000"/>
              </a:lnSpc>
            </a:pPr>
            <a:r>
              <a:rPr lang="en-US" sz="1600" b="1" dirty="0">
                <a:solidFill>
                  <a:srgbClr val="4A90C6"/>
                </a:solidFill>
                <a:latin typeface="Times New Roman" panose="02020603050405020304" pitchFamily="34" charset="0"/>
                <a:ea typeface="Times New Roman" panose="02020603050405020304" pitchFamily="34" charset="-122"/>
                <a:cs typeface="Times New Roman" panose="02020603050405020304" pitchFamily="34" charset="-120"/>
              </a:rPr>
              <a:t>Digital Technology </a:t>
            </a:r>
          </a:p>
          <a:p>
            <a:pPr algn="l">
              <a:lnSpc>
                <a:spcPct val="120000"/>
              </a:lnSpc>
            </a:pPr>
            <a:r>
              <a:rPr lang="en-US" sz="1600" b="1" dirty="0">
                <a:solidFill>
                  <a:srgbClr val="4A90C6"/>
                </a:solidFill>
                <a:latin typeface="Times New Roman" panose="02020603050405020304" pitchFamily="34" charset="0"/>
                <a:ea typeface="Times New Roman" panose="02020603050405020304" pitchFamily="34" charset="-122"/>
                <a:cs typeface="Times New Roman" panose="02020603050405020304" pitchFamily="34" charset="-120"/>
              </a:rPr>
              <a:t>Applications</a:t>
            </a:r>
            <a:endParaRPr lang="en-US" sz="1600" dirty="0"/>
          </a:p>
        </p:txBody>
      </p:sp>
      <p:sp>
        <p:nvSpPr>
          <p:cNvPr id="15" name="Text 13"/>
          <p:cNvSpPr/>
          <p:nvPr/>
        </p:nvSpPr>
        <p:spPr>
          <a:xfrm>
            <a:off x="6528687" y="1941616"/>
            <a:ext cx="2349500" cy="1905000"/>
          </a:xfrm>
          <a:prstGeom prst="rect">
            <a:avLst/>
          </a:prstGeom>
          <a:noFill/>
        </p:spPr>
        <p:txBody>
          <a:bodyPr wrap="square" lIns="0" tIns="0" rIns="0" bIns="0" rtlCol="0" anchor="t"/>
          <a:lstStyle/>
          <a:p>
            <a:pPr algn="ctr">
              <a:lnSpc>
                <a:spcPct val="200000"/>
              </a:lnSpc>
            </a:pPr>
            <a:r>
              <a:rPr lang="en-US" sz="1500" dirty="0">
                <a:solidFill>
                  <a:srgbClr val="333333"/>
                </a:solidFill>
                <a:latin typeface="Times New Roman" panose="02020603050405020304" pitchFamily="34" charset="0"/>
                <a:ea typeface="Times New Roman" panose="02020603050405020304" pitchFamily="34" charset="-122"/>
                <a:cs typeface="Times New Roman" panose="02020603050405020304" pitchFamily="34" charset="-120"/>
              </a:rPr>
              <a:t>Strengthen digital empowerment of the real economy and promote deeper penetration of digital services into manufacturing, construction, and other traditional industries.</a:t>
            </a:r>
            <a:endParaRPr lang="en-US" sz="1500" dirty="0"/>
          </a:p>
        </p:txBody>
      </p:sp>
      <p:sp>
        <p:nvSpPr>
          <p:cNvPr id="16" name="Shape 14"/>
          <p:cNvSpPr/>
          <p:nvPr/>
        </p:nvSpPr>
        <p:spPr>
          <a:xfrm>
            <a:off x="9221086" y="1143582"/>
            <a:ext cx="2524347" cy="4113619"/>
          </a:xfrm>
          <a:prstGeom prst="roundRect">
            <a:avLst>
              <a:gd name="adj" fmla="val 8000"/>
            </a:avLst>
          </a:prstGeom>
          <a:solidFill>
            <a:srgbClr val="666666">
              <a:alpha val="5098"/>
            </a:srgbClr>
          </a:solidFill>
          <a:ln w="12700">
            <a:solidFill>
              <a:srgbClr val="666666"/>
            </a:solidFill>
            <a:prstDash val="solid"/>
          </a:ln>
        </p:spPr>
      </p:sp>
      <p:sp>
        <p:nvSpPr>
          <p:cNvPr id="17" name="Shape 15"/>
          <p:cNvSpPr/>
          <p:nvPr/>
        </p:nvSpPr>
        <p:spPr>
          <a:xfrm>
            <a:off x="9411587" y="1295983"/>
            <a:ext cx="279400" cy="279400"/>
          </a:xfrm>
          <a:custGeom>
            <a:avLst/>
            <a:gdLst/>
            <a:ahLst/>
            <a:cxnLst/>
            <a:rect l="l" t="t" r="r" b="b"/>
            <a:pathLst>
              <a:path w="279400" h="279400">
                <a:moveTo>
                  <a:pt x="179614" y="0"/>
                </a:moveTo>
                <a:lnTo>
                  <a:pt x="79829" y="0"/>
                </a:lnTo>
                <a:cubicBezTo>
                  <a:pt x="68790" y="0"/>
                  <a:pt x="59871" y="7804"/>
                  <a:pt x="59871" y="17463"/>
                </a:cubicBezTo>
                <a:cubicBezTo>
                  <a:pt x="59871" y="27121"/>
                  <a:pt x="68790" y="34925"/>
                  <a:pt x="79829" y="34925"/>
                </a:cubicBezTo>
                <a:lnTo>
                  <a:pt x="79829" y="117599"/>
                </a:lnTo>
                <a:lnTo>
                  <a:pt x="4677" y="232633"/>
                </a:lnTo>
                <a:cubicBezTo>
                  <a:pt x="1622" y="237381"/>
                  <a:pt x="0" y="242674"/>
                  <a:pt x="0" y="248131"/>
                </a:cubicBezTo>
                <a:cubicBezTo>
                  <a:pt x="0" y="265430"/>
                  <a:pt x="15966" y="279400"/>
                  <a:pt x="35736" y="279400"/>
                </a:cubicBezTo>
                <a:lnTo>
                  <a:pt x="243664" y="279400"/>
                </a:lnTo>
                <a:cubicBezTo>
                  <a:pt x="263372" y="279400"/>
                  <a:pt x="279400" y="265430"/>
                  <a:pt x="279400" y="248131"/>
                </a:cubicBezTo>
                <a:cubicBezTo>
                  <a:pt x="279400" y="242674"/>
                  <a:pt x="277778" y="237326"/>
                  <a:pt x="274723" y="232633"/>
                </a:cubicBezTo>
                <a:lnTo>
                  <a:pt x="199571" y="117599"/>
                </a:lnTo>
                <a:lnTo>
                  <a:pt x="199571" y="34925"/>
                </a:lnTo>
                <a:cubicBezTo>
                  <a:pt x="210610" y="34925"/>
                  <a:pt x="219529" y="27121"/>
                  <a:pt x="219529" y="17463"/>
                </a:cubicBezTo>
                <a:cubicBezTo>
                  <a:pt x="219529" y="7804"/>
                  <a:pt x="210610" y="0"/>
                  <a:pt x="199571" y="0"/>
                </a:cubicBezTo>
                <a:lnTo>
                  <a:pt x="179614" y="0"/>
                </a:lnTo>
                <a:close/>
                <a:moveTo>
                  <a:pt x="119743" y="117599"/>
                </a:moveTo>
                <a:lnTo>
                  <a:pt x="119743" y="34925"/>
                </a:lnTo>
                <a:lnTo>
                  <a:pt x="159657" y="34925"/>
                </a:lnTo>
                <a:lnTo>
                  <a:pt x="159657" y="117599"/>
                </a:lnTo>
                <a:cubicBezTo>
                  <a:pt x="159657" y="123656"/>
                  <a:pt x="161466" y="129659"/>
                  <a:pt x="164896" y="134952"/>
                </a:cubicBezTo>
                <a:lnTo>
                  <a:pt x="190840" y="174625"/>
                </a:lnTo>
                <a:lnTo>
                  <a:pt x="88560" y="174625"/>
                </a:lnTo>
                <a:lnTo>
                  <a:pt x="114504" y="134952"/>
                </a:lnTo>
                <a:cubicBezTo>
                  <a:pt x="117934" y="129659"/>
                  <a:pt x="119743" y="123711"/>
                  <a:pt x="119743" y="117599"/>
                </a:cubicBezTo>
                <a:close/>
              </a:path>
            </a:pathLst>
          </a:custGeom>
          <a:solidFill>
            <a:srgbClr val="666666"/>
          </a:solidFill>
        </p:spPr>
      </p:sp>
      <p:sp>
        <p:nvSpPr>
          <p:cNvPr id="18" name="Text 16"/>
          <p:cNvSpPr/>
          <p:nvPr/>
        </p:nvSpPr>
        <p:spPr>
          <a:xfrm>
            <a:off x="9767187" y="1270583"/>
            <a:ext cx="1651000" cy="494418"/>
          </a:xfrm>
          <a:prstGeom prst="rect">
            <a:avLst/>
          </a:prstGeom>
          <a:noFill/>
        </p:spPr>
        <p:txBody>
          <a:bodyPr wrap="none" lIns="0" tIns="0" rIns="0" bIns="0" rtlCol="0" anchor="ctr"/>
          <a:lstStyle/>
          <a:p>
            <a:pPr algn="l">
              <a:lnSpc>
                <a:spcPct val="120000"/>
              </a:lnSpc>
            </a:pPr>
            <a:r>
              <a:rPr lang="en-US" sz="1600" b="1" dirty="0">
                <a:solidFill>
                  <a:srgbClr val="666666"/>
                </a:solidFill>
                <a:latin typeface="Times New Roman" panose="02020603050405020304" pitchFamily="34" charset="0"/>
                <a:ea typeface="Times New Roman" panose="02020603050405020304" pitchFamily="34" charset="-122"/>
                <a:cs typeface="Times New Roman" panose="02020603050405020304" pitchFamily="34" charset="-120"/>
              </a:rPr>
              <a:t>Digital-Factor-Driven</a:t>
            </a:r>
          </a:p>
          <a:p>
            <a:pPr algn="l">
              <a:lnSpc>
                <a:spcPct val="120000"/>
              </a:lnSpc>
            </a:pPr>
            <a:r>
              <a:rPr lang="en-US" sz="1600" b="1" dirty="0">
                <a:solidFill>
                  <a:srgbClr val="666666"/>
                </a:solidFill>
                <a:latin typeface="Times New Roman" panose="02020603050405020304" pitchFamily="34" charset="0"/>
                <a:ea typeface="Times New Roman" panose="02020603050405020304" pitchFamily="34" charset="-122"/>
                <a:cs typeface="Times New Roman" panose="02020603050405020304" pitchFamily="34" charset="-120"/>
              </a:rPr>
              <a:t>Industries</a:t>
            </a:r>
            <a:endParaRPr lang="en-US" sz="1600" dirty="0"/>
          </a:p>
        </p:txBody>
      </p:sp>
      <p:sp>
        <p:nvSpPr>
          <p:cNvPr id="19" name="Text 17"/>
          <p:cNvSpPr/>
          <p:nvPr/>
        </p:nvSpPr>
        <p:spPr>
          <a:xfrm>
            <a:off x="9411587" y="1944565"/>
            <a:ext cx="2170814" cy="1905000"/>
          </a:xfrm>
          <a:prstGeom prst="rect">
            <a:avLst/>
          </a:prstGeom>
          <a:noFill/>
        </p:spPr>
        <p:txBody>
          <a:bodyPr wrap="square" lIns="0" tIns="0" rIns="0" bIns="0" rtlCol="0" anchor="t"/>
          <a:lstStyle/>
          <a:p>
            <a:pPr algn="ctr">
              <a:lnSpc>
                <a:spcPct val="200000"/>
              </a:lnSpc>
            </a:pPr>
            <a:r>
              <a:rPr lang="en-US" sz="1500" dirty="0">
                <a:solidFill>
                  <a:srgbClr val="333333"/>
                </a:solidFill>
                <a:latin typeface="Times New Roman" panose="02020603050405020304" pitchFamily="34" charset="0"/>
                <a:ea typeface="Times New Roman" panose="02020603050405020304" pitchFamily="34" charset="-122"/>
                <a:cs typeface="Times New Roman" panose="02020603050405020304" pitchFamily="34" charset="-120"/>
              </a:rPr>
              <a:t>Strengthen support from R&amp;D, innovation, and financial services, and improve the allocation efficiency of capital, technology, talent, and other factors.</a:t>
            </a:r>
            <a:endParaRPr lang="en-US" sz="1500" dirty="0"/>
          </a:p>
        </p:txBody>
      </p:sp>
      <p:sp>
        <p:nvSpPr>
          <p:cNvPr id="20" name="Shape 18"/>
          <p:cNvSpPr/>
          <p:nvPr/>
        </p:nvSpPr>
        <p:spPr>
          <a:xfrm>
            <a:off x="571500" y="5570864"/>
            <a:ext cx="11049000" cy="746649"/>
          </a:xfrm>
          <a:prstGeom prst="roundRect">
            <a:avLst>
              <a:gd name="adj" fmla="val 8000"/>
            </a:avLst>
          </a:prstGeom>
          <a:solidFill>
            <a:srgbClr val="0B5DA7"/>
          </a:solidFill>
        </p:spPr>
      </p:sp>
      <p:sp>
        <p:nvSpPr>
          <p:cNvPr id="21" name="Text 19"/>
          <p:cNvSpPr/>
          <p:nvPr/>
        </p:nvSpPr>
        <p:spPr>
          <a:xfrm>
            <a:off x="825500" y="5700817"/>
            <a:ext cx="10541000" cy="431800"/>
          </a:xfrm>
          <a:prstGeom prst="rect">
            <a:avLst/>
          </a:prstGeom>
          <a:noFill/>
        </p:spPr>
        <p:txBody>
          <a:bodyPr wrap="square" lIns="0" tIns="0" rIns="0" bIns="0" rtlCol="0" anchor="ctr"/>
          <a:lstStyle/>
          <a:p>
            <a:pPr algn="ctr">
              <a:lnSpc>
                <a:spcPct val="120000"/>
              </a:lnSpc>
            </a:pPr>
            <a:r>
              <a:rPr lang="en-US" sz="1600" dirty="0">
                <a:solidFill>
                  <a:srgbClr val="FFFFFF"/>
                </a:solidFill>
                <a:latin typeface="Times New Roman" panose="02020603050405020304" pitchFamily="34" charset="0"/>
                <a:ea typeface="Times New Roman" panose="02020603050405020304" pitchFamily="34" charset="-122"/>
                <a:cs typeface="Times New Roman" panose="02020603050405020304" pitchFamily="34" charset="-120"/>
              </a:rPr>
              <a:t>Identifying differentiated transmission mechanisms provides decision support for </a:t>
            </a:r>
            <a:r>
              <a:rPr lang="en-US" sz="1600" b="1" dirty="0">
                <a:solidFill>
                  <a:srgbClr val="FFFFFF"/>
                </a:solidFill>
                <a:latin typeface="Times New Roman" panose="02020603050405020304" pitchFamily="34" charset="0"/>
                <a:ea typeface="Times New Roman" panose="02020603050405020304" pitchFamily="34" charset="-122"/>
                <a:cs typeface="Times New Roman" panose="02020603050405020304" pitchFamily="34" charset="-120"/>
              </a:rPr>
              <a:t>coordinated industrial development strategies</a:t>
            </a:r>
            <a:r>
              <a:rPr lang="en-US" sz="1600" dirty="0">
                <a:solidFill>
                  <a:srgbClr val="FFFFFF"/>
                </a:solidFill>
                <a:latin typeface="Times New Roman" panose="02020603050405020304" pitchFamily="34" charset="0"/>
                <a:ea typeface="Times New Roman" panose="02020603050405020304" pitchFamily="34" charset="-122"/>
                <a:cs typeface="Times New Roman" panose="02020603050405020304" pitchFamily="34" charset="-120"/>
              </a:rPr>
              <a:t>, </a:t>
            </a:r>
            <a:r>
              <a:rPr lang="en-US" sz="1600" b="1" dirty="0">
                <a:solidFill>
                  <a:srgbClr val="FFFFFF"/>
                </a:solidFill>
                <a:latin typeface="Times New Roman" panose="02020603050405020304" pitchFamily="34" charset="0"/>
                <a:ea typeface="Times New Roman" panose="02020603050405020304" pitchFamily="34" charset="-122"/>
                <a:cs typeface="Times New Roman" panose="02020603050405020304" pitchFamily="34" charset="-120"/>
              </a:rPr>
              <a:t>deep digital-real economy integration</a:t>
            </a:r>
            <a:r>
              <a:rPr lang="en-US" sz="1600" dirty="0">
                <a:solidFill>
                  <a:srgbClr val="FFFFFF"/>
                </a:solidFill>
                <a:latin typeface="Times New Roman" panose="02020603050405020304" pitchFamily="34" charset="0"/>
                <a:ea typeface="Times New Roman" panose="02020603050405020304" pitchFamily="34" charset="-122"/>
                <a:cs typeface="Times New Roman" panose="02020603050405020304" pitchFamily="34" charset="-120"/>
              </a:rPr>
              <a:t> and </a:t>
            </a:r>
            <a:r>
              <a:rPr lang="en-US" sz="1600" b="1" dirty="0">
                <a:solidFill>
                  <a:srgbClr val="FFFFFF"/>
                </a:solidFill>
                <a:latin typeface="Times New Roman" panose="02020603050405020304" pitchFamily="34" charset="0"/>
                <a:ea typeface="Times New Roman" panose="02020603050405020304" pitchFamily="34" charset="-122"/>
                <a:cs typeface="Times New Roman" panose="02020603050405020304" pitchFamily="34" charset="-120"/>
              </a:rPr>
              <a:t>high-quality economic development</a:t>
            </a:r>
            <a:r>
              <a:rPr lang="en-US" sz="1600" dirty="0">
                <a:solidFill>
                  <a:srgbClr val="FFFFFF"/>
                </a:solidFill>
                <a:latin typeface="Times New Roman" panose="02020603050405020304" pitchFamily="34" charset="0"/>
                <a:ea typeface="Times New Roman" panose="02020603050405020304" pitchFamily="34" charset="-122"/>
                <a:cs typeface="Times New Roman" panose="02020603050405020304" pitchFamily="34" charset="-120"/>
              </a:rPr>
              <a:t>.</a:t>
            </a:r>
            <a:endParaRPr lang="en-US" sz="1600" dirty="0"/>
          </a:p>
        </p:txBody>
      </p:sp>
      <p:sp>
        <p:nvSpPr>
          <p:cNvPr id="22" name="Text 20"/>
          <p:cNvSpPr/>
          <p:nvPr/>
        </p:nvSpPr>
        <p:spPr>
          <a:xfrm>
            <a:off x="11430000" y="6477000"/>
            <a:ext cx="482600" cy="254000"/>
          </a:xfrm>
          <a:prstGeom prst="rect">
            <a:avLst/>
          </a:prstGeom>
          <a:noFill/>
        </p:spPr>
        <p:txBody>
          <a:bodyPr wrap="none" lIns="0" tIns="0" rIns="0" bIns="0" rtlCol="0" anchor="ctr"/>
          <a:lstStyle/>
          <a:p>
            <a:pPr algn="r">
              <a:lnSpc>
                <a:spcPct val="140000"/>
              </a:lnSpc>
            </a:pPr>
            <a:r>
              <a:rPr lang="en-US" sz="1200" dirty="0">
                <a:solidFill>
                  <a:srgbClr val="666666"/>
                </a:solidFill>
                <a:latin typeface="Times New Roman" panose="02020603050405020304" pitchFamily="34" charset="0"/>
                <a:ea typeface="Times New Roman" panose="02020603050405020304" pitchFamily="34" charset="-122"/>
                <a:cs typeface="Times New Roman" panose="02020603050405020304" pitchFamily="34" charset="-120"/>
              </a:rPr>
              <a:t>19</a:t>
            </a:r>
            <a:endParaRPr lang="en-US" sz="1200" dirty="0"/>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571500" y="1905000"/>
            <a:ext cx="2857500" cy="3429000"/>
          </a:xfrm>
          <a:prstGeom prst="triangle">
            <a:avLst>
              <a:gd name="adj" fmla="val 50000"/>
            </a:avLst>
          </a:prstGeom>
          <a:solidFill>
            <a:srgbClr val="0B5DA7">
              <a:alpha val="10000"/>
            </a:srgbClr>
          </a:solidFill>
        </p:spPr>
      </p:sp>
      <p:sp>
        <p:nvSpPr>
          <p:cNvPr id="3" name="Shape 1"/>
          <p:cNvSpPr/>
          <p:nvPr/>
        </p:nvSpPr>
        <p:spPr>
          <a:xfrm>
            <a:off x="762000" y="2476500"/>
            <a:ext cx="2667000" cy="2667000"/>
          </a:xfrm>
          <a:prstGeom prst="triangle">
            <a:avLst>
              <a:gd name="adj" fmla="val 50000"/>
            </a:avLst>
          </a:prstGeom>
          <a:solidFill>
            <a:srgbClr val="0B5DA7">
              <a:alpha val="8000"/>
            </a:srgbClr>
          </a:solidFill>
        </p:spPr>
      </p:sp>
      <p:sp>
        <p:nvSpPr>
          <p:cNvPr id="4" name="Text 2"/>
          <p:cNvSpPr/>
          <p:nvPr/>
        </p:nvSpPr>
        <p:spPr>
          <a:xfrm>
            <a:off x="4334604" y="1307525"/>
            <a:ext cx="952500" cy="381000"/>
          </a:xfrm>
          <a:prstGeom prst="rect">
            <a:avLst/>
          </a:prstGeom>
          <a:noFill/>
        </p:spPr>
        <p:txBody>
          <a:bodyPr wrap="none" lIns="0" tIns="0" rIns="0" bIns="0" rtlCol="0" anchor="ctr"/>
          <a:lstStyle/>
          <a:p>
            <a:pPr algn="l">
              <a:lnSpc>
                <a:spcPct val="120000"/>
              </a:lnSpc>
            </a:pPr>
            <a:r>
              <a:rPr lang="en-US" sz="3600" b="1" dirty="0">
                <a:solidFill>
                  <a:srgbClr val="0B5DA7"/>
                </a:solidFill>
                <a:latin typeface="Times New Roman" panose="02020603050405020304" pitchFamily="34" charset="0"/>
                <a:ea typeface="Times New Roman" panose="02020603050405020304" pitchFamily="34" charset="-122"/>
                <a:cs typeface="Times New Roman" panose="02020603050405020304" pitchFamily="34" charset="-120"/>
              </a:rPr>
              <a:t>Contents</a:t>
            </a:r>
            <a:endParaRPr lang="en-US" sz="3600" dirty="0"/>
          </a:p>
        </p:txBody>
      </p:sp>
      <p:sp>
        <p:nvSpPr>
          <p:cNvPr id="6" name="Shape 4"/>
          <p:cNvSpPr/>
          <p:nvPr/>
        </p:nvSpPr>
        <p:spPr>
          <a:xfrm>
            <a:off x="4381500" y="1905000"/>
            <a:ext cx="571500" cy="25400"/>
          </a:xfrm>
          <a:prstGeom prst="rect">
            <a:avLst/>
          </a:prstGeom>
          <a:solidFill>
            <a:srgbClr val="0B5DA7"/>
          </a:solidFill>
        </p:spPr>
      </p:sp>
      <p:sp>
        <p:nvSpPr>
          <p:cNvPr id="7" name="Text 5"/>
          <p:cNvSpPr/>
          <p:nvPr/>
        </p:nvSpPr>
        <p:spPr>
          <a:xfrm>
            <a:off x="4381500" y="2286000"/>
            <a:ext cx="6667500" cy="431800"/>
          </a:xfrm>
          <a:prstGeom prst="rect">
            <a:avLst/>
          </a:prstGeom>
          <a:noFill/>
        </p:spPr>
        <p:txBody>
          <a:bodyPr wrap="none" lIns="0" tIns="0" rIns="0" bIns="0" rtlCol="0" anchor="ctr"/>
          <a:lstStyle/>
          <a:p>
            <a:pPr algn="l">
              <a:lnSpc>
                <a:spcPct val="120000"/>
              </a:lnSpc>
            </a:pPr>
            <a:r>
              <a:rPr lang="en-US" sz="2000" b="1" dirty="0">
                <a:solidFill>
                  <a:srgbClr val="0B5DA7"/>
                </a:solidFill>
                <a:latin typeface="Times New Roman" panose="02020603050405020304" pitchFamily="34" charset="0"/>
                <a:ea typeface="Times New Roman" panose="02020603050405020304" pitchFamily="34" charset="-122"/>
                <a:cs typeface="Times New Roman" panose="02020603050405020304" pitchFamily="34" charset="-120"/>
              </a:rPr>
              <a:t>01 </a:t>
            </a:r>
            <a:r>
              <a:rPr lang="en-US" sz="2000" dirty="0">
                <a:solidFill>
                  <a:srgbClr val="333333"/>
                </a:solidFill>
                <a:latin typeface="Times New Roman" panose="02020603050405020304" pitchFamily="34" charset="0"/>
                <a:ea typeface="Times New Roman" panose="02020603050405020304" pitchFamily="34" charset="-122"/>
                <a:cs typeface="Times New Roman" panose="02020603050405020304" pitchFamily="34" charset="-120"/>
              </a:rPr>
              <a:t>Research Background</a:t>
            </a:r>
            <a:endParaRPr lang="en-US" sz="2000" dirty="0"/>
          </a:p>
        </p:txBody>
      </p:sp>
      <p:sp>
        <p:nvSpPr>
          <p:cNvPr id="8" name="Text 6"/>
          <p:cNvSpPr/>
          <p:nvPr/>
        </p:nvSpPr>
        <p:spPr>
          <a:xfrm>
            <a:off x="4381500" y="2865320"/>
            <a:ext cx="6667500" cy="431800"/>
          </a:xfrm>
          <a:prstGeom prst="rect">
            <a:avLst/>
          </a:prstGeom>
          <a:noFill/>
        </p:spPr>
        <p:txBody>
          <a:bodyPr wrap="none" lIns="0" tIns="0" rIns="0" bIns="0" rtlCol="0" anchor="ctr"/>
          <a:lstStyle/>
          <a:p>
            <a:pPr algn="l">
              <a:lnSpc>
                <a:spcPct val="120000"/>
              </a:lnSpc>
            </a:pPr>
            <a:r>
              <a:rPr lang="en-US" sz="2000" b="1" dirty="0">
                <a:solidFill>
                  <a:srgbClr val="0B5DA7"/>
                </a:solidFill>
                <a:latin typeface="Times New Roman" panose="02020603050405020304" pitchFamily="34" charset="0"/>
                <a:ea typeface="Times New Roman" panose="02020603050405020304" pitchFamily="34" charset="-122"/>
                <a:cs typeface="Times New Roman" panose="02020603050405020304" pitchFamily="34" charset="-120"/>
              </a:rPr>
              <a:t>02 </a:t>
            </a:r>
            <a:r>
              <a:rPr lang="en-US" sz="2000" dirty="0">
                <a:solidFill>
                  <a:srgbClr val="333333"/>
                </a:solidFill>
                <a:latin typeface="Times New Roman" panose="02020603050405020304" pitchFamily="34" charset="0"/>
                <a:ea typeface="Times New Roman" panose="02020603050405020304" pitchFamily="34" charset="-122"/>
                <a:cs typeface="Times New Roman" panose="02020603050405020304" pitchFamily="34" charset="-120"/>
              </a:rPr>
              <a:t>Research Questions and Scope</a:t>
            </a:r>
            <a:endParaRPr lang="en-US" sz="2000" dirty="0"/>
          </a:p>
        </p:txBody>
      </p:sp>
      <p:sp>
        <p:nvSpPr>
          <p:cNvPr id="9" name="Text 7"/>
          <p:cNvSpPr/>
          <p:nvPr/>
        </p:nvSpPr>
        <p:spPr>
          <a:xfrm>
            <a:off x="4381500" y="3444640"/>
            <a:ext cx="6667500" cy="431800"/>
          </a:xfrm>
          <a:prstGeom prst="rect">
            <a:avLst/>
          </a:prstGeom>
          <a:noFill/>
        </p:spPr>
        <p:txBody>
          <a:bodyPr wrap="none" lIns="0" tIns="0" rIns="0" bIns="0" rtlCol="0" anchor="ctr"/>
          <a:lstStyle/>
          <a:p>
            <a:pPr algn="l">
              <a:lnSpc>
                <a:spcPct val="120000"/>
              </a:lnSpc>
            </a:pPr>
            <a:r>
              <a:rPr lang="en-US" sz="2000" b="1" dirty="0">
                <a:solidFill>
                  <a:srgbClr val="0B5DA7"/>
                </a:solidFill>
                <a:latin typeface="Times New Roman" panose="02020603050405020304" pitchFamily="34" charset="0"/>
                <a:ea typeface="Times New Roman" panose="02020603050405020304" pitchFamily="34" charset="-122"/>
                <a:cs typeface="Times New Roman" panose="02020603050405020304" pitchFamily="34" charset="-120"/>
              </a:rPr>
              <a:t>03 </a:t>
            </a:r>
            <a:r>
              <a:rPr lang="en-US" sz="2000" dirty="0">
                <a:solidFill>
                  <a:srgbClr val="333333"/>
                </a:solidFill>
                <a:latin typeface="Times New Roman" panose="02020603050405020304" pitchFamily="34" charset="0"/>
                <a:ea typeface="Times New Roman" panose="02020603050405020304" pitchFamily="34" charset="-122"/>
                <a:cs typeface="Times New Roman" panose="02020603050405020304" pitchFamily="34" charset="-120"/>
              </a:rPr>
              <a:t>Methodology</a:t>
            </a:r>
            <a:endParaRPr lang="en-US" sz="2000" dirty="0"/>
          </a:p>
        </p:txBody>
      </p:sp>
      <p:sp>
        <p:nvSpPr>
          <p:cNvPr id="10" name="Text 8"/>
          <p:cNvSpPr/>
          <p:nvPr/>
        </p:nvSpPr>
        <p:spPr>
          <a:xfrm>
            <a:off x="4381500" y="4023960"/>
            <a:ext cx="6667500" cy="431800"/>
          </a:xfrm>
          <a:prstGeom prst="rect">
            <a:avLst/>
          </a:prstGeom>
          <a:noFill/>
        </p:spPr>
        <p:txBody>
          <a:bodyPr wrap="none" lIns="0" tIns="0" rIns="0" bIns="0" rtlCol="0" anchor="ctr"/>
          <a:lstStyle/>
          <a:p>
            <a:pPr algn="l">
              <a:lnSpc>
                <a:spcPct val="120000"/>
              </a:lnSpc>
            </a:pPr>
            <a:r>
              <a:rPr lang="en-US" sz="2000" b="1" dirty="0">
                <a:solidFill>
                  <a:srgbClr val="0B5DA7"/>
                </a:solidFill>
                <a:latin typeface="Times New Roman" panose="02020603050405020304" pitchFamily="34" charset="0"/>
                <a:ea typeface="Times New Roman" panose="02020603050405020304" pitchFamily="34" charset="-122"/>
                <a:cs typeface="Times New Roman" panose="02020603050405020304" pitchFamily="34" charset="-120"/>
              </a:rPr>
              <a:t>04 </a:t>
            </a:r>
            <a:r>
              <a:rPr lang="en-US" sz="2000" dirty="0">
                <a:solidFill>
                  <a:srgbClr val="333333"/>
                </a:solidFill>
                <a:latin typeface="Times New Roman" panose="02020603050405020304" pitchFamily="34" charset="0"/>
                <a:ea typeface="Times New Roman" panose="02020603050405020304" pitchFamily="34" charset="-122"/>
                <a:cs typeface="Times New Roman" panose="02020603050405020304" pitchFamily="34" charset="-120"/>
              </a:rPr>
              <a:t>Empirical Results</a:t>
            </a:r>
            <a:endParaRPr lang="en-US" sz="2000" dirty="0"/>
          </a:p>
        </p:txBody>
      </p:sp>
      <p:sp>
        <p:nvSpPr>
          <p:cNvPr id="11" name="Text 9"/>
          <p:cNvSpPr/>
          <p:nvPr/>
        </p:nvSpPr>
        <p:spPr>
          <a:xfrm>
            <a:off x="4381500" y="4603280"/>
            <a:ext cx="6667500" cy="431800"/>
          </a:xfrm>
          <a:prstGeom prst="rect">
            <a:avLst/>
          </a:prstGeom>
          <a:noFill/>
        </p:spPr>
        <p:txBody>
          <a:bodyPr wrap="none" lIns="0" tIns="0" rIns="0" bIns="0" rtlCol="0" anchor="ctr"/>
          <a:lstStyle/>
          <a:p>
            <a:pPr algn="l">
              <a:lnSpc>
                <a:spcPct val="120000"/>
              </a:lnSpc>
            </a:pPr>
            <a:r>
              <a:rPr lang="en-US" sz="2000" b="1" dirty="0">
                <a:solidFill>
                  <a:srgbClr val="0B5DA7"/>
                </a:solidFill>
                <a:latin typeface="Times New Roman" panose="02020603050405020304" pitchFamily="34" charset="0"/>
                <a:ea typeface="Times New Roman" panose="02020603050405020304" pitchFamily="34" charset="-122"/>
                <a:cs typeface="Times New Roman" panose="02020603050405020304" pitchFamily="34" charset="-120"/>
              </a:rPr>
              <a:t>05 </a:t>
            </a:r>
            <a:r>
              <a:rPr lang="en-US" sz="2000" dirty="0">
                <a:solidFill>
                  <a:srgbClr val="333333"/>
                </a:solidFill>
                <a:latin typeface="Times New Roman" panose="02020603050405020304" pitchFamily="34" charset="0"/>
                <a:ea typeface="Times New Roman" panose="02020603050405020304" pitchFamily="34" charset="-122"/>
                <a:cs typeface="Times New Roman" panose="02020603050405020304" pitchFamily="34" charset="-120"/>
              </a:rPr>
              <a:t>Conclusions and Policy Implications</a:t>
            </a:r>
            <a:endParaRPr lang="en-US" sz="2000" dirty="0"/>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B5DA7"/>
        </a:solidFill>
        <a:effectLst/>
      </p:bgPr>
    </p:bg>
    <p:spTree>
      <p:nvGrpSpPr>
        <p:cNvPr id="1" name=""/>
        <p:cNvGrpSpPr/>
        <p:nvPr/>
      </p:nvGrpSpPr>
      <p:grpSpPr>
        <a:xfrm>
          <a:off x="0" y="0"/>
          <a:ext cx="0" cy="0"/>
          <a:chOff x="0" y="0"/>
          <a:chExt cx="0" cy="0"/>
        </a:xfrm>
      </p:grpSpPr>
      <p:sp>
        <p:nvSpPr>
          <p:cNvPr id="2" name="Shape 0"/>
          <p:cNvSpPr/>
          <p:nvPr/>
        </p:nvSpPr>
        <p:spPr>
          <a:xfrm>
            <a:off x="8572500" y="-952500"/>
            <a:ext cx="3810000" cy="3810000"/>
          </a:xfrm>
          <a:prstGeom prst="ellipse">
            <a:avLst/>
          </a:prstGeom>
          <a:solidFill>
            <a:srgbClr val="FFFFFF">
              <a:alpha val="3137"/>
            </a:srgbClr>
          </a:solidFill>
        </p:spPr>
      </p:sp>
      <p:sp>
        <p:nvSpPr>
          <p:cNvPr id="3" name="Shape 1"/>
          <p:cNvSpPr/>
          <p:nvPr/>
        </p:nvSpPr>
        <p:spPr>
          <a:xfrm>
            <a:off x="-1422400" y="4000500"/>
            <a:ext cx="3327400" cy="3327400"/>
          </a:xfrm>
          <a:prstGeom prst="ellipse">
            <a:avLst/>
          </a:prstGeom>
          <a:solidFill>
            <a:srgbClr val="FFFFFF">
              <a:alpha val="2353"/>
            </a:srgbClr>
          </a:solidFill>
        </p:spPr>
      </p:sp>
      <p:sp>
        <p:nvSpPr>
          <p:cNvPr id="4" name="Text 2"/>
          <p:cNvSpPr/>
          <p:nvPr/>
        </p:nvSpPr>
        <p:spPr>
          <a:xfrm>
            <a:off x="2286000" y="1784350"/>
            <a:ext cx="7620000" cy="762000"/>
          </a:xfrm>
          <a:prstGeom prst="rect">
            <a:avLst/>
          </a:prstGeom>
          <a:noFill/>
        </p:spPr>
        <p:txBody>
          <a:bodyPr wrap="none" lIns="0" tIns="0" rIns="0" bIns="0" rtlCol="0" anchor="ctr"/>
          <a:lstStyle/>
          <a:p>
            <a:pPr algn="ctr">
              <a:lnSpc>
                <a:spcPct val="120000"/>
              </a:lnSpc>
            </a:pPr>
            <a:r>
              <a:rPr lang="en-US" sz="5400" b="1" dirty="0">
                <a:solidFill>
                  <a:srgbClr val="FFFFFF"/>
                </a:solidFill>
                <a:latin typeface="Times New Roman" panose="02020603050405020304" pitchFamily="34" charset="0"/>
                <a:ea typeface="Times New Roman" panose="02020603050405020304" pitchFamily="34" charset="-122"/>
                <a:cs typeface="Times New Roman" panose="02020603050405020304" pitchFamily="34" charset="-120"/>
              </a:rPr>
              <a:t>Thank You</a:t>
            </a:r>
          </a:p>
        </p:txBody>
      </p:sp>
      <p:sp>
        <p:nvSpPr>
          <p:cNvPr id="5" name="Text 3"/>
          <p:cNvSpPr/>
          <p:nvPr/>
        </p:nvSpPr>
        <p:spPr>
          <a:xfrm>
            <a:off x="2286000" y="3067050"/>
            <a:ext cx="7620000" cy="431800"/>
          </a:xfrm>
          <a:prstGeom prst="rect">
            <a:avLst/>
          </a:prstGeom>
          <a:noFill/>
        </p:spPr>
        <p:txBody>
          <a:bodyPr wrap="none" lIns="0" tIns="0" rIns="0" bIns="0" rtlCol="0" anchor="ctr"/>
          <a:lstStyle/>
          <a:p>
            <a:pPr algn="ctr">
              <a:lnSpc>
                <a:spcPct val="120000"/>
              </a:lnSpc>
            </a:pPr>
            <a:r>
              <a:rPr lang="en-US" sz="3200" dirty="0">
                <a:solidFill>
                  <a:srgbClr val="FFFFFF"/>
                </a:solidFill>
                <a:latin typeface="Times New Roman" panose="02020603050405020304" pitchFamily="34" charset="0"/>
                <a:ea typeface="Times New Roman" panose="02020603050405020304" pitchFamily="34" charset="-122"/>
                <a:cs typeface="Times New Roman" panose="02020603050405020304" pitchFamily="34" charset="-120"/>
              </a:rPr>
              <a:t>Comments and Suggestions Are Welcome</a:t>
            </a:r>
          </a:p>
        </p:txBody>
      </p:sp>
      <p:sp>
        <p:nvSpPr>
          <p:cNvPr id="6" name="Shape 4"/>
          <p:cNvSpPr/>
          <p:nvPr/>
        </p:nvSpPr>
        <p:spPr>
          <a:xfrm>
            <a:off x="5143500" y="3911600"/>
            <a:ext cx="1905000" cy="25400"/>
          </a:xfrm>
          <a:prstGeom prst="rect">
            <a:avLst/>
          </a:prstGeom>
          <a:solidFill>
            <a:srgbClr val="FFFFFF">
              <a:alpha val="31373"/>
            </a:srgbClr>
          </a:solidFill>
        </p:spPr>
      </p:sp>
      <p:sp>
        <p:nvSpPr>
          <p:cNvPr id="7" name="Text 5"/>
          <p:cNvSpPr/>
          <p:nvPr/>
        </p:nvSpPr>
        <p:spPr>
          <a:xfrm>
            <a:off x="2286000" y="4286250"/>
            <a:ext cx="7620000" cy="381000"/>
          </a:xfrm>
          <a:prstGeom prst="rect">
            <a:avLst/>
          </a:prstGeom>
          <a:noFill/>
        </p:spPr>
        <p:txBody>
          <a:bodyPr wrap="none" lIns="0" tIns="0" rIns="0" bIns="0" rtlCol="0" anchor="ctr"/>
          <a:lstStyle/>
          <a:p>
            <a:pPr algn="ctr">
              <a:lnSpc>
                <a:spcPct val="120000"/>
              </a:lnSpc>
            </a:pPr>
            <a:r>
              <a:rPr lang="en-US" sz="1400" dirty="0">
                <a:solidFill>
                  <a:srgbClr val="FFFFFF"/>
                </a:solidFill>
                <a:latin typeface="Times New Roman" panose="02020603050405020304" pitchFamily="34" charset="0"/>
                <a:ea typeface="Times New Roman" panose="02020603050405020304" pitchFamily="34" charset="-122"/>
                <a:cs typeface="Times New Roman" panose="02020603050405020304" pitchFamily="34" charset="-120"/>
              </a:rPr>
              <a:t>A Study on the Economic Effects and Transmission Mechanisms of China's Digital Economy Industries</a:t>
            </a:r>
            <a:endParaRPr lang="en-US" sz="1400" dirty="0"/>
          </a:p>
        </p:txBody>
      </p:sp>
      <p:sp>
        <p:nvSpPr>
          <p:cNvPr id="8" name="Text 1"/>
          <p:cNvSpPr/>
          <p:nvPr/>
        </p:nvSpPr>
        <p:spPr>
          <a:xfrm>
            <a:off x="1227016" y="6101862"/>
            <a:ext cx="10160000" cy="457200"/>
          </a:xfrm>
          <a:prstGeom prst="rect">
            <a:avLst/>
          </a:prstGeom>
          <a:noFill/>
        </p:spPr>
        <p:txBody>
          <a:bodyPr wrap="none" lIns="0" tIns="0" rIns="0" bIns="0" rtlCol="0" anchor="ctr"/>
          <a:lstStyle/>
          <a:p>
            <a:pPr algn="ctr"/>
            <a:r>
              <a:rPr lang="zh-CN" altLang="zh-CN" b="1" dirty="0">
                <a:solidFill>
                  <a:schemeClr val="bg1"/>
                </a:solidFill>
              </a:rPr>
              <a:t>32</a:t>
            </a:r>
            <a:r>
              <a:rPr lang="zh-CN" altLang="zh-CN" b="1" baseline="30000" dirty="0">
                <a:solidFill>
                  <a:schemeClr val="bg1"/>
                </a:solidFill>
              </a:rPr>
              <a:t>nd</a:t>
            </a:r>
            <a:r>
              <a:rPr lang="zh-CN" altLang="zh-CN" b="1" dirty="0">
                <a:solidFill>
                  <a:schemeClr val="bg1"/>
                </a:solidFill>
              </a:rPr>
              <a:t> International Input-Output Association Conference</a:t>
            </a: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0" y="2286000"/>
            <a:ext cx="12192000" cy="1905000"/>
          </a:xfrm>
          <a:prstGeom prst="rect">
            <a:avLst/>
          </a:prstGeom>
          <a:solidFill>
            <a:srgbClr val="0B5DA7"/>
          </a:solidFill>
        </p:spPr>
      </p:sp>
      <p:sp>
        <p:nvSpPr>
          <p:cNvPr id="3" name="Shape 1"/>
          <p:cNvSpPr/>
          <p:nvPr/>
        </p:nvSpPr>
        <p:spPr>
          <a:xfrm>
            <a:off x="2476500" y="2616200"/>
            <a:ext cx="25400" cy="1244600"/>
          </a:xfrm>
          <a:prstGeom prst="rect">
            <a:avLst/>
          </a:prstGeom>
          <a:solidFill>
            <a:srgbClr val="FFFFFF">
              <a:alpha val="50196"/>
            </a:srgbClr>
          </a:solidFill>
        </p:spPr>
      </p:sp>
      <p:sp>
        <p:nvSpPr>
          <p:cNvPr id="4" name="Text 2"/>
          <p:cNvSpPr/>
          <p:nvPr/>
        </p:nvSpPr>
        <p:spPr>
          <a:xfrm>
            <a:off x="571500" y="2336800"/>
            <a:ext cx="1714500" cy="1625600"/>
          </a:xfrm>
          <a:prstGeom prst="rect">
            <a:avLst/>
          </a:prstGeom>
          <a:noFill/>
        </p:spPr>
        <p:txBody>
          <a:bodyPr wrap="none" lIns="0" tIns="0" rIns="0" bIns="0" rtlCol="0" anchor="ctr"/>
          <a:lstStyle/>
          <a:p>
            <a:pPr algn="l">
              <a:lnSpc>
                <a:spcPct val="100000"/>
              </a:lnSpc>
            </a:pPr>
            <a:r>
              <a:rPr lang="en-US" sz="6800" b="1" dirty="0">
                <a:solidFill>
                  <a:srgbClr val="FFFFFF"/>
                </a:solidFill>
                <a:latin typeface="Times New Roman" panose="02020603050405020304" pitchFamily="34" charset="0"/>
                <a:ea typeface="Times New Roman" panose="02020603050405020304" pitchFamily="34" charset="-122"/>
                <a:cs typeface="Times New Roman" panose="02020603050405020304" pitchFamily="34" charset="-120"/>
              </a:rPr>
              <a:t>01</a:t>
            </a:r>
            <a:endParaRPr lang="en-US" sz="6800" dirty="0"/>
          </a:p>
        </p:txBody>
      </p:sp>
      <p:sp>
        <p:nvSpPr>
          <p:cNvPr id="5" name="Text 3"/>
          <p:cNvSpPr/>
          <p:nvPr/>
        </p:nvSpPr>
        <p:spPr>
          <a:xfrm>
            <a:off x="2857500" y="2578100"/>
            <a:ext cx="7620000" cy="520700"/>
          </a:xfrm>
          <a:prstGeom prst="rect">
            <a:avLst/>
          </a:prstGeom>
          <a:noFill/>
        </p:spPr>
        <p:txBody>
          <a:bodyPr wrap="none" lIns="0" tIns="0" rIns="0" bIns="0" rtlCol="0" anchor="ctr"/>
          <a:lstStyle/>
          <a:p>
            <a:pPr algn="l">
              <a:lnSpc>
                <a:spcPct val="140000"/>
              </a:lnSpc>
            </a:pPr>
            <a:r>
              <a:rPr lang="en-US" sz="3100" b="1" dirty="0">
                <a:solidFill>
                  <a:srgbClr val="FFFFFF"/>
                </a:solidFill>
                <a:latin typeface="Times New Roman" panose="02020603050405020304" pitchFamily="34" charset="0"/>
                <a:ea typeface="Times New Roman" panose="02020603050405020304" pitchFamily="34" charset="-122"/>
                <a:cs typeface="Times New Roman" panose="02020603050405020304" pitchFamily="34" charset="-120"/>
              </a:rPr>
              <a:t>Research Background</a:t>
            </a:r>
            <a:endParaRPr lang="en-US" sz="3100" dirty="0"/>
          </a:p>
        </p:txBody>
      </p:sp>
      <p:sp>
        <p:nvSpPr>
          <p:cNvPr id="6" name="Text 4"/>
          <p:cNvSpPr/>
          <p:nvPr/>
        </p:nvSpPr>
        <p:spPr>
          <a:xfrm>
            <a:off x="2857500" y="3238500"/>
            <a:ext cx="7620000" cy="292100"/>
          </a:xfrm>
          <a:prstGeom prst="rect">
            <a:avLst/>
          </a:prstGeom>
          <a:noFill/>
        </p:spPr>
        <p:txBody>
          <a:bodyPr wrap="none" lIns="0" tIns="0" rIns="0" bIns="0" rtlCol="0" anchor="ctr"/>
          <a:lstStyle/>
          <a:p>
            <a:pPr algn="l">
              <a:lnSpc>
                <a:spcPct val="120000"/>
              </a:lnSpc>
            </a:pPr>
            <a:r>
              <a:rPr lang="en-US" sz="1200" dirty="0">
                <a:solidFill>
                  <a:srgbClr val="FFFFFF"/>
                </a:solidFill>
                <a:latin typeface="Times New Roman" panose="02020603050405020304" pitchFamily="34" charset="0"/>
                <a:ea typeface="Times New Roman" panose="02020603050405020304" pitchFamily="34" charset="-122"/>
                <a:cs typeface="Times New Roman" panose="02020603050405020304" pitchFamily="34" charset="-120"/>
              </a:rPr>
              <a:t>Empirical Context and Theoretical Basis</a:t>
            </a:r>
            <a:endParaRPr lang="en-US" sz="1200" dirty="0"/>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571500" y="254000"/>
            <a:ext cx="50800" cy="330200"/>
          </a:xfrm>
          <a:prstGeom prst="rect">
            <a:avLst/>
          </a:prstGeom>
          <a:solidFill>
            <a:srgbClr val="0B5DA7"/>
          </a:solidFill>
        </p:spPr>
      </p:sp>
      <p:sp>
        <p:nvSpPr>
          <p:cNvPr id="3" name="Text 1"/>
          <p:cNvSpPr/>
          <p:nvPr/>
        </p:nvSpPr>
        <p:spPr>
          <a:xfrm>
            <a:off x="723900" y="203200"/>
            <a:ext cx="10922000" cy="431800"/>
          </a:xfrm>
          <a:prstGeom prst="rect">
            <a:avLst/>
          </a:prstGeom>
          <a:noFill/>
        </p:spPr>
        <p:txBody>
          <a:bodyPr wrap="none" lIns="0" tIns="0" rIns="0" bIns="0" rtlCol="0" anchor="ctr"/>
          <a:lstStyle/>
          <a:p>
            <a:pPr algn="l">
              <a:lnSpc>
                <a:spcPct val="140000"/>
              </a:lnSpc>
            </a:pPr>
            <a:r>
              <a:rPr lang="en-US" sz="2200" b="1" dirty="0">
                <a:solidFill>
                  <a:srgbClr val="0B5DA7"/>
                </a:solidFill>
                <a:latin typeface="Times New Roman" panose="02020603050405020304" pitchFamily="34" charset="0"/>
                <a:ea typeface="Times New Roman" panose="02020603050405020304" pitchFamily="34" charset="-122"/>
                <a:cs typeface="Times New Roman" panose="02020603050405020304" pitchFamily="34" charset="-120"/>
              </a:rPr>
              <a:t>Empirical Context: The Digital Economy as a Strategic Driver of Economic Growth</a:t>
            </a:r>
            <a:endParaRPr lang="en-US" sz="2200" dirty="0"/>
          </a:p>
        </p:txBody>
      </p:sp>
      <p:pic>
        <p:nvPicPr>
          <p:cNvPr id="4" name="Image 0"/>
          <p:cNvPicPr>
            <a:picLocks noChangeAspect="1"/>
          </p:cNvPicPr>
          <p:nvPr/>
        </p:nvPicPr>
        <p:blipFill>
          <a:blip r:embed="rId3"/>
          <a:srcRect/>
          <a:stretch/>
        </p:blipFill>
        <p:spPr>
          <a:xfrm>
            <a:off x="863009" y="823849"/>
            <a:ext cx="4779334" cy="2842880"/>
          </a:xfrm>
          <a:prstGeom prst="rect">
            <a:avLst/>
          </a:prstGeom>
        </p:spPr>
      </p:pic>
      <p:sp>
        <p:nvSpPr>
          <p:cNvPr id="5" name="Shape 2"/>
          <p:cNvSpPr/>
          <p:nvPr/>
        </p:nvSpPr>
        <p:spPr>
          <a:xfrm>
            <a:off x="6096000" y="883145"/>
            <a:ext cx="5524500" cy="2540000"/>
          </a:xfrm>
          <a:prstGeom prst="roundRect">
            <a:avLst>
              <a:gd name="adj" fmla="val 8000"/>
            </a:avLst>
          </a:prstGeom>
          <a:solidFill>
            <a:srgbClr val="F0F4F8"/>
          </a:solidFill>
        </p:spPr>
      </p:sp>
      <p:sp>
        <p:nvSpPr>
          <p:cNvPr id="6" name="Shape 3"/>
          <p:cNvSpPr/>
          <p:nvPr/>
        </p:nvSpPr>
        <p:spPr>
          <a:xfrm>
            <a:off x="6337300" y="1035545"/>
            <a:ext cx="304800" cy="304800"/>
          </a:xfrm>
          <a:custGeom>
            <a:avLst/>
            <a:gdLst/>
            <a:ahLst/>
            <a:cxnLst/>
            <a:rect l="l" t="t" r="r" b="b"/>
            <a:pathLst>
              <a:path w="304800" h="304800">
                <a:moveTo>
                  <a:pt x="142101" y="3036"/>
                </a:moveTo>
                <a:cubicBezTo>
                  <a:pt x="148352" y="-1012"/>
                  <a:pt x="156448" y="-1012"/>
                  <a:pt x="162699" y="3036"/>
                </a:cubicBezTo>
                <a:lnTo>
                  <a:pt x="296049" y="88761"/>
                </a:lnTo>
                <a:cubicBezTo>
                  <a:pt x="303133" y="93345"/>
                  <a:pt x="306407" y="102037"/>
                  <a:pt x="304026" y="110133"/>
                </a:cubicBezTo>
                <a:cubicBezTo>
                  <a:pt x="301645" y="118229"/>
                  <a:pt x="294203" y="123825"/>
                  <a:pt x="285750" y="123825"/>
                </a:cubicBezTo>
                <a:lnTo>
                  <a:pt x="266700" y="123825"/>
                </a:lnTo>
                <a:lnTo>
                  <a:pt x="266700" y="247650"/>
                </a:lnTo>
                <a:lnTo>
                  <a:pt x="297180" y="270510"/>
                </a:lnTo>
                <a:cubicBezTo>
                  <a:pt x="302002" y="274082"/>
                  <a:pt x="304800" y="279737"/>
                  <a:pt x="304800" y="285750"/>
                </a:cubicBezTo>
                <a:cubicBezTo>
                  <a:pt x="304800" y="296287"/>
                  <a:pt x="296287" y="304800"/>
                  <a:pt x="285750" y="304800"/>
                </a:cubicBezTo>
                <a:lnTo>
                  <a:pt x="19050" y="304800"/>
                </a:lnTo>
                <a:cubicBezTo>
                  <a:pt x="8513" y="304800"/>
                  <a:pt x="0" y="296287"/>
                  <a:pt x="0" y="285750"/>
                </a:cubicBezTo>
                <a:cubicBezTo>
                  <a:pt x="0" y="279737"/>
                  <a:pt x="2798" y="274082"/>
                  <a:pt x="7620" y="270510"/>
                </a:cubicBezTo>
                <a:lnTo>
                  <a:pt x="38100" y="247650"/>
                </a:lnTo>
                <a:lnTo>
                  <a:pt x="38100" y="247650"/>
                </a:lnTo>
                <a:lnTo>
                  <a:pt x="38100" y="123825"/>
                </a:lnTo>
                <a:lnTo>
                  <a:pt x="19050" y="123825"/>
                </a:lnTo>
                <a:cubicBezTo>
                  <a:pt x="10597" y="123825"/>
                  <a:pt x="3155" y="118229"/>
                  <a:pt x="774" y="110133"/>
                </a:cubicBezTo>
                <a:cubicBezTo>
                  <a:pt x="-1607" y="102037"/>
                  <a:pt x="1667" y="93285"/>
                  <a:pt x="8751" y="88761"/>
                </a:cubicBezTo>
                <a:lnTo>
                  <a:pt x="142101" y="3036"/>
                </a:lnTo>
                <a:close/>
                <a:moveTo>
                  <a:pt x="200025" y="123825"/>
                </a:moveTo>
                <a:lnTo>
                  <a:pt x="200025" y="247650"/>
                </a:lnTo>
                <a:lnTo>
                  <a:pt x="238125" y="247650"/>
                </a:lnTo>
                <a:lnTo>
                  <a:pt x="238125" y="123825"/>
                </a:lnTo>
                <a:lnTo>
                  <a:pt x="200025" y="123825"/>
                </a:lnTo>
                <a:close/>
                <a:moveTo>
                  <a:pt x="133350" y="247650"/>
                </a:moveTo>
                <a:lnTo>
                  <a:pt x="171450" y="247650"/>
                </a:lnTo>
                <a:lnTo>
                  <a:pt x="171450" y="123825"/>
                </a:lnTo>
                <a:lnTo>
                  <a:pt x="133350" y="123825"/>
                </a:lnTo>
                <a:lnTo>
                  <a:pt x="133350" y="247650"/>
                </a:lnTo>
                <a:close/>
                <a:moveTo>
                  <a:pt x="66675" y="123825"/>
                </a:moveTo>
                <a:lnTo>
                  <a:pt x="66675" y="247650"/>
                </a:lnTo>
                <a:lnTo>
                  <a:pt x="104775" y="247650"/>
                </a:lnTo>
                <a:lnTo>
                  <a:pt x="104775" y="123825"/>
                </a:lnTo>
                <a:lnTo>
                  <a:pt x="66675" y="123825"/>
                </a:lnTo>
                <a:close/>
              </a:path>
            </a:pathLst>
          </a:custGeom>
          <a:solidFill>
            <a:srgbClr val="0B5DA7"/>
          </a:solidFill>
        </p:spPr>
      </p:sp>
      <p:sp>
        <p:nvSpPr>
          <p:cNvPr id="7" name="Text 4"/>
          <p:cNvSpPr/>
          <p:nvPr/>
        </p:nvSpPr>
        <p:spPr>
          <a:xfrm>
            <a:off x="6731000" y="1010145"/>
            <a:ext cx="3048000" cy="330200"/>
          </a:xfrm>
          <a:prstGeom prst="rect">
            <a:avLst/>
          </a:prstGeom>
          <a:noFill/>
        </p:spPr>
        <p:txBody>
          <a:bodyPr wrap="none" lIns="0" tIns="0" rIns="0" bIns="0" rtlCol="0" anchor="ctr"/>
          <a:lstStyle/>
          <a:p>
            <a:pPr algn="l">
              <a:lnSpc>
                <a:spcPct val="140000"/>
              </a:lnSpc>
            </a:pPr>
            <a:r>
              <a:rPr lang="en-US" sz="1600" b="1" dirty="0">
                <a:solidFill>
                  <a:srgbClr val="0B5DA7"/>
                </a:solidFill>
                <a:latin typeface="Times New Roman" panose="02020603050405020304" pitchFamily="34" charset="0"/>
                <a:ea typeface="Times New Roman" panose="02020603050405020304" pitchFamily="34" charset="-122"/>
                <a:cs typeface="Times New Roman" panose="02020603050405020304" pitchFamily="34" charset="-120"/>
              </a:rPr>
              <a:t>National Strategic Priorities</a:t>
            </a:r>
            <a:endParaRPr lang="en-US" sz="1600" dirty="0"/>
          </a:p>
        </p:txBody>
      </p:sp>
      <p:sp>
        <p:nvSpPr>
          <p:cNvPr id="8" name="Text 5"/>
          <p:cNvSpPr/>
          <p:nvPr/>
        </p:nvSpPr>
        <p:spPr>
          <a:xfrm>
            <a:off x="6337300" y="1391145"/>
            <a:ext cx="5080000" cy="1879600"/>
          </a:xfrm>
          <a:prstGeom prst="rect">
            <a:avLst/>
          </a:prstGeom>
          <a:noFill/>
        </p:spPr>
        <p:txBody>
          <a:bodyPr wrap="square" lIns="0" tIns="0" rIns="0" bIns="0" rtlCol="0" anchor="t"/>
          <a:lstStyle/>
          <a:p>
            <a:pPr algn="just">
              <a:lnSpc>
                <a:spcPct val="160000"/>
              </a:lnSpc>
            </a:pPr>
            <a:r>
              <a:rPr lang="en-US" sz="1300" dirty="0">
                <a:solidFill>
                  <a:srgbClr val="333333"/>
                </a:solidFill>
                <a:latin typeface="Times New Roman" panose="02020603050405020304" pitchFamily="34" charset="0"/>
                <a:ea typeface="Times New Roman" panose="02020603050405020304" pitchFamily="34" charset="-122"/>
                <a:cs typeface="Times New Roman" panose="02020603050405020304" pitchFamily="34" charset="-120"/>
              </a:rPr>
              <a:t>• The 15th Five-Year Plan incorporates the expansion of core digital economy industries into major national strategies</a:t>
            </a:r>
            <a:endParaRPr lang="en-US" sz="1300" dirty="0"/>
          </a:p>
          <a:p>
            <a:pPr algn="just">
              <a:lnSpc>
                <a:spcPct val="160000"/>
              </a:lnSpc>
              <a:spcBef>
                <a:spcPts val="400"/>
              </a:spcBef>
            </a:pPr>
            <a:r>
              <a:rPr lang="en-US" sz="1300" dirty="0">
                <a:solidFill>
                  <a:srgbClr val="333333"/>
                </a:solidFill>
                <a:latin typeface="Times New Roman" panose="02020603050405020304" pitchFamily="34" charset="0"/>
                <a:ea typeface="Times New Roman" panose="02020603050405020304" pitchFamily="34" charset="-122"/>
                <a:cs typeface="Times New Roman" panose="02020603050405020304" pitchFamily="34" charset="-120"/>
              </a:rPr>
              <a:t>• The reform agenda calls for institutional arrangements that deepen digital-real economy integration</a:t>
            </a:r>
            <a:endParaRPr lang="en-US" sz="1300" dirty="0"/>
          </a:p>
          <a:p>
            <a:pPr algn="just">
              <a:lnSpc>
                <a:spcPct val="160000"/>
              </a:lnSpc>
              <a:spcBef>
                <a:spcPts val="400"/>
              </a:spcBef>
            </a:pPr>
            <a:r>
              <a:rPr lang="en-US" sz="1300" dirty="0">
                <a:solidFill>
                  <a:srgbClr val="333333"/>
                </a:solidFill>
                <a:latin typeface="Times New Roman" panose="02020603050405020304" pitchFamily="34" charset="0"/>
                <a:ea typeface="Times New Roman" panose="02020603050405020304" pitchFamily="34" charset="-122"/>
                <a:cs typeface="Times New Roman" panose="02020603050405020304" pitchFamily="34" charset="-120"/>
              </a:rPr>
              <a:t>• The digital economy has become deeply embedded across the national economy</a:t>
            </a:r>
            <a:endParaRPr lang="en-US" sz="1300" dirty="0"/>
          </a:p>
        </p:txBody>
      </p:sp>
      <p:sp>
        <p:nvSpPr>
          <p:cNvPr id="9" name="Shape 6"/>
          <p:cNvSpPr/>
          <p:nvPr/>
        </p:nvSpPr>
        <p:spPr>
          <a:xfrm>
            <a:off x="571500" y="3639045"/>
            <a:ext cx="5334000" cy="2679700"/>
          </a:xfrm>
          <a:prstGeom prst="roundRect">
            <a:avLst>
              <a:gd name="adj" fmla="val 8000"/>
            </a:avLst>
          </a:prstGeom>
          <a:solidFill>
            <a:srgbClr val="F0F4F8"/>
          </a:solidFill>
        </p:spPr>
      </p:sp>
      <p:sp>
        <p:nvSpPr>
          <p:cNvPr id="10" name="Text 7"/>
          <p:cNvSpPr/>
          <p:nvPr/>
        </p:nvSpPr>
        <p:spPr>
          <a:xfrm>
            <a:off x="762000" y="3740645"/>
            <a:ext cx="3048000" cy="304800"/>
          </a:xfrm>
          <a:prstGeom prst="rect">
            <a:avLst/>
          </a:prstGeom>
          <a:noFill/>
        </p:spPr>
        <p:txBody>
          <a:bodyPr wrap="none" lIns="0" tIns="0" rIns="0" bIns="0" rtlCol="0" anchor="ctr"/>
          <a:lstStyle/>
          <a:p>
            <a:pPr algn="l">
              <a:lnSpc>
                <a:spcPct val="140000"/>
              </a:lnSpc>
            </a:pPr>
            <a:r>
              <a:rPr lang="en-US" sz="1600" b="1" dirty="0">
                <a:solidFill>
                  <a:srgbClr val="0B5DA7"/>
                </a:solidFill>
                <a:latin typeface="Times New Roman" panose="02020603050405020304" pitchFamily="34" charset="0"/>
                <a:ea typeface="Times New Roman" panose="02020603050405020304" pitchFamily="34" charset="-122"/>
                <a:cs typeface="Times New Roman" panose="02020603050405020304" pitchFamily="34" charset="-120"/>
              </a:rPr>
              <a:t>Development Trends</a:t>
            </a:r>
            <a:endParaRPr lang="en-US" sz="1600" dirty="0"/>
          </a:p>
        </p:txBody>
      </p:sp>
      <p:sp>
        <p:nvSpPr>
          <p:cNvPr id="11" name="Text 8"/>
          <p:cNvSpPr/>
          <p:nvPr/>
        </p:nvSpPr>
        <p:spPr>
          <a:xfrm>
            <a:off x="762000" y="4096245"/>
            <a:ext cx="4953000" cy="1549400"/>
          </a:xfrm>
          <a:prstGeom prst="rect">
            <a:avLst/>
          </a:prstGeom>
          <a:noFill/>
        </p:spPr>
        <p:txBody>
          <a:bodyPr wrap="square" lIns="0" tIns="0" rIns="0" bIns="0" rtlCol="0" anchor="t"/>
          <a:lstStyle/>
          <a:p>
            <a:pPr algn="just">
              <a:lnSpc>
                <a:spcPct val="160000"/>
              </a:lnSpc>
            </a:pPr>
            <a:r>
              <a:rPr lang="en-US" sz="1300" dirty="0">
                <a:solidFill>
                  <a:srgbClr val="333333"/>
                </a:solidFill>
                <a:latin typeface="Times New Roman" panose="02020603050405020304" pitchFamily="34" charset="0"/>
                <a:ea typeface="Times New Roman" panose="02020603050405020304" pitchFamily="34" charset="-122"/>
                <a:cs typeface="Times New Roman" panose="02020603050405020304" pitchFamily="34" charset="-120"/>
              </a:rPr>
              <a:t>• In 2024, the digital economy reached </a:t>
            </a:r>
            <a:r>
              <a:rPr lang="en-US" sz="1300" b="1" dirty="0">
                <a:solidFill>
                  <a:srgbClr val="E87722"/>
                </a:solidFill>
                <a:latin typeface="Times New Roman" panose="02020603050405020304" pitchFamily="34" charset="0"/>
                <a:ea typeface="Times New Roman" panose="02020603050405020304" pitchFamily="34" charset="-122"/>
                <a:cs typeface="Times New Roman" panose="02020603050405020304" pitchFamily="34" charset="-120"/>
              </a:rPr>
              <a:t>RMB 59.2 trillion</a:t>
            </a:r>
            <a:r>
              <a:rPr lang="en-US" sz="1300" dirty="0">
                <a:solidFill>
                  <a:srgbClr val="333333"/>
                </a:solidFill>
                <a:latin typeface="Times New Roman" panose="02020603050405020304" pitchFamily="34" charset="0"/>
                <a:ea typeface="Times New Roman" panose="02020603050405020304" pitchFamily="34" charset="-122"/>
                <a:cs typeface="Times New Roman" panose="02020603050405020304" pitchFamily="34" charset="-120"/>
              </a:rPr>
              <a:t>, accounting for 43.8% of GDP</a:t>
            </a:r>
            <a:endParaRPr lang="en-US" sz="1300" dirty="0"/>
          </a:p>
          <a:p>
            <a:pPr algn="just">
              <a:lnSpc>
                <a:spcPct val="160000"/>
              </a:lnSpc>
              <a:spcBef>
                <a:spcPts val="400"/>
              </a:spcBef>
            </a:pPr>
            <a:r>
              <a:rPr lang="en-US" sz="1300" dirty="0">
                <a:solidFill>
                  <a:srgbClr val="333333"/>
                </a:solidFill>
                <a:latin typeface="Times New Roman" panose="02020603050405020304" pitchFamily="34" charset="0"/>
                <a:ea typeface="Times New Roman" panose="02020603050405020304" pitchFamily="34" charset="-122"/>
                <a:cs typeface="Times New Roman" panose="02020603050405020304" pitchFamily="34" charset="-120"/>
              </a:rPr>
              <a:t>• Value added of core industries reached </a:t>
            </a:r>
            <a:r>
              <a:rPr lang="en-US" sz="1300" b="1" dirty="0">
                <a:solidFill>
                  <a:srgbClr val="E87722"/>
                </a:solidFill>
                <a:latin typeface="Times New Roman" panose="02020603050405020304" pitchFamily="34" charset="0"/>
                <a:ea typeface="Times New Roman" panose="02020603050405020304" pitchFamily="34" charset="-122"/>
                <a:cs typeface="Times New Roman" panose="02020603050405020304" pitchFamily="34" charset="-120"/>
              </a:rPr>
              <a:t>RMB 14.1 trillion</a:t>
            </a:r>
            <a:r>
              <a:rPr lang="en-US" sz="1300" dirty="0">
                <a:solidFill>
                  <a:srgbClr val="333333"/>
                </a:solidFill>
                <a:latin typeface="Times New Roman" panose="02020603050405020304" pitchFamily="34" charset="0"/>
                <a:ea typeface="Times New Roman" panose="02020603050405020304" pitchFamily="34" charset="-122"/>
                <a:cs typeface="Times New Roman" panose="02020603050405020304" pitchFamily="34" charset="-120"/>
              </a:rPr>
              <a:t>, accounting for 10.5% of GDP</a:t>
            </a:r>
            <a:endParaRPr lang="en-US" sz="1300" dirty="0"/>
          </a:p>
          <a:p>
            <a:pPr algn="just">
              <a:lnSpc>
                <a:spcPct val="160000"/>
              </a:lnSpc>
              <a:spcBef>
                <a:spcPts val="400"/>
              </a:spcBef>
            </a:pPr>
            <a:r>
              <a:rPr lang="en-US" sz="1300" dirty="0">
                <a:solidFill>
                  <a:srgbClr val="333333"/>
                </a:solidFill>
                <a:latin typeface="Times New Roman" panose="02020603050405020304" pitchFamily="34" charset="0"/>
                <a:ea typeface="Times New Roman" panose="02020603050405020304" pitchFamily="34" charset="-122"/>
                <a:cs typeface="Times New Roman" panose="02020603050405020304" pitchFamily="34" charset="-120"/>
              </a:rPr>
              <a:t>• The contribution of total factor productivity increased from 16.30% to 23.75%</a:t>
            </a:r>
            <a:endParaRPr lang="en-US" sz="1300" dirty="0"/>
          </a:p>
        </p:txBody>
      </p:sp>
      <p:sp>
        <p:nvSpPr>
          <p:cNvPr id="13" name="Text 9"/>
          <p:cNvSpPr/>
          <p:nvPr/>
        </p:nvSpPr>
        <p:spPr>
          <a:xfrm>
            <a:off x="8978323" y="3906329"/>
            <a:ext cx="2586492" cy="2260548"/>
          </a:xfrm>
          <a:prstGeom prst="rect">
            <a:avLst/>
          </a:prstGeom>
          <a:noFill/>
        </p:spPr>
        <p:txBody>
          <a:bodyPr wrap="square" lIns="0" tIns="0" rIns="0" bIns="0" rtlCol="0" anchor="t"/>
          <a:lstStyle/>
          <a:p>
            <a:pPr algn="just">
              <a:lnSpc>
                <a:spcPct val="200000"/>
              </a:lnSpc>
            </a:pPr>
            <a:r>
              <a:rPr lang="en-US" sz="1300" dirty="0">
                <a:solidFill>
                  <a:srgbClr val="333333"/>
                </a:solidFill>
                <a:latin typeface="Times New Roman" panose="02020603050405020304" pitchFamily="34" charset="0"/>
                <a:ea typeface="Times New Roman" panose="02020603050405020304" pitchFamily="34" charset="-122"/>
                <a:cs typeface="Times New Roman" panose="02020603050405020304" pitchFamily="34" charset="-120"/>
              </a:rPr>
              <a:t>From the 13th to the 14th and now the 15th Five-Year Plan, developing the digital economy and building Digital China have remained major national strategic objectives.</a:t>
            </a:r>
            <a:endParaRPr lang="en-US" sz="1300" dirty="0"/>
          </a:p>
        </p:txBody>
      </p:sp>
      <p:sp>
        <p:nvSpPr>
          <p:cNvPr id="14" name="Text 10"/>
          <p:cNvSpPr/>
          <p:nvPr/>
        </p:nvSpPr>
        <p:spPr>
          <a:xfrm>
            <a:off x="11430000" y="6477000"/>
            <a:ext cx="482600" cy="254000"/>
          </a:xfrm>
          <a:prstGeom prst="rect">
            <a:avLst/>
          </a:prstGeom>
          <a:noFill/>
        </p:spPr>
        <p:txBody>
          <a:bodyPr wrap="none" lIns="0" tIns="0" rIns="0" bIns="0" rtlCol="0" anchor="ctr"/>
          <a:lstStyle/>
          <a:p>
            <a:pPr algn="r">
              <a:lnSpc>
                <a:spcPct val="140000"/>
              </a:lnSpc>
            </a:pPr>
            <a:r>
              <a:rPr lang="en-US" sz="1200" dirty="0">
                <a:solidFill>
                  <a:srgbClr val="666666"/>
                </a:solidFill>
                <a:latin typeface="Times New Roman" panose="02020603050405020304" pitchFamily="34" charset="0"/>
                <a:ea typeface="Times New Roman" panose="02020603050405020304" pitchFamily="34" charset="-122"/>
                <a:cs typeface="Times New Roman" panose="02020603050405020304" pitchFamily="34" charset="-120"/>
              </a:rPr>
              <a:t>4</a:t>
            </a:r>
            <a:endParaRPr lang="en-US" sz="1200" dirty="0"/>
          </a:p>
        </p:txBody>
      </p:sp>
      <p:pic>
        <p:nvPicPr>
          <p:cNvPr id="16" name="图片 15">
            <a:extLst>
              <a:ext uri="{FF2B5EF4-FFF2-40B4-BE49-F238E27FC236}">
                <a16:creationId xmlns:a16="http://schemas.microsoft.com/office/drawing/2014/main" id="{B993B56C-7135-AC95-C3BD-EF75F056CD13}"/>
              </a:ext>
            </a:extLst>
          </p:cNvPr>
          <p:cNvPicPr>
            <a:picLocks noChangeAspect="1"/>
          </p:cNvPicPr>
          <p:nvPr/>
        </p:nvPicPr>
        <p:blipFill>
          <a:blip r:embed="rId4"/>
          <a:stretch>
            <a:fillRect/>
          </a:stretch>
        </p:blipFill>
        <p:spPr>
          <a:xfrm>
            <a:off x="6208232" y="3666729"/>
            <a:ext cx="2586492" cy="2586492"/>
          </a:xfrm>
          <a:prstGeom prst="rect">
            <a:avLst/>
          </a:prstGeom>
        </p:spPr>
      </p:pic>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571500" y="254000"/>
            <a:ext cx="50800" cy="330200"/>
          </a:xfrm>
          <a:prstGeom prst="rect">
            <a:avLst/>
          </a:prstGeom>
          <a:solidFill>
            <a:srgbClr val="0B5DA7"/>
          </a:solidFill>
        </p:spPr>
      </p:sp>
      <p:sp>
        <p:nvSpPr>
          <p:cNvPr id="3" name="Text 1"/>
          <p:cNvSpPr/>
          <p:nvPr/>
        </p:nvSpPr>
        <p:spPr>
          <a:xfrm>
            <a:off x="723900" y="203200"/>
            <a:ext cx="10922000" cy="431800"/>
          </a:xfrm>
          <a:prstGeom prst="rect">
            <a:avLst/>
          </a:prstGeom>
          <a:noFill/>
        </p:spPr>
        <p:txBody>
          <a:bodyPr wrap="none" lIns="0" tIns="0" rIns="0" bIns="0" rtlCol="0" anchor="ctr"/>
          <a:lstStyle/>
          <a:p>
            <a:pPr algn="l">
              <a:lnSpc>
                <a:spcPct val="140000"/>
              </a:lnSpc>
            </a:pPr>
            <a:r>
              <a:rPr lang="en-US" sz="2200" b="1" dirty="0">
                <a:solidFill>
                  <a:srgbClr val="0B5DA7"/>
                </a:solidFill>
                <a:latin typeface="Times New Roman" panose="02020603050405020304" pitchFamily="34" charset="0"/>
                <a:ea typeface="Times New Roman" panose="02020603050405020304" pitchFamily="34" charset="-122"/>
                <a:cs typeface="Times New Roman" panose="02020603050405020304" pitchFamily="34" charset="-120"/>
              </a:rPr>
              <a:t>Theoretical Basis: Contributions and Gaps in the Literature</a:t>
            </a:r>
            <a:endParaRPr lang="en-US" sz="2200" dirty="0"/>
          </a:p>
        </p:txBody>
      </p:sp>
      <p:sp>
        <p:nvSpPr>
          <p:cNvPr id="4" name="Text 2"/>
          <p:cNvSpPr/>
          <p:nvPr/>
        </p:nvSpPr>
        <p:spPr>
          <a:xfrm>
            <a:off x="571500" y="1012098"/>
            <a:ext cx="5143500" cy="330200"/>
          </a:xfrm>
          <a:prstGeom prst="rect">
            <a:avLst/>
          </a:prstGeom>
          <a:noFill/>
        </p:spPr>
        <p:txBody>
          <a:bodyPr wrap="none" lIns="0" tIns="0" rIns="0" bIns="0" rtlCol="0" anchor="ctr"/>
          <a:lstStyle/>
          <a:p>
            <a:pPr algn="l">
              <a:lnSpc>
                <a:spcPct val="140000"/>
              </a:lnSpc>
            </a:pPr>
            <a:r>
              <a:rPr lang="en-US" sz="1600" b="1" dirty="0">
                <a:solidFill>
                  <a:srgbClr val="0B5DA7"/>
                </a:solidFill>
                <a:latin typeface="Times New Roman" panose="02020603050405020304" pitchFamily="34" charset="0"/>
                <a:ea typeface="Times New Roman" panose="02020603050405020304" pitchFamily="34" charset="-122"/>
                <a:cs typeface="Times New Roman" panose="02020603050405020304" pitchFamily="34" charset="-120"/>
              </a:rPr>
              <a:t>Main Strands of Existing Research</a:t>
            </a:r>
            <a:endParaRPr lang="en-US" sz="1600" dirty="0"/>
          </a:p>
        </p:txBody>
      </p:sp>
      <p:sp>
        <p:nvSpPr>
          <p:cNvPr id="5" name="Shape 3"/>
          <p:cNvSpPr/>
          <p:nvPr/>
        </p:nvSpPr>
        <p:spPr>
          <a:xfrm>
            <a:off x="571500" y="1380398"/>
            <a:ext cx="5143500" cy="25400"/>
          </a:xfrm>
          <a:prstGeom prst="rect">
            <a:avLst/>
          </a:prstGeom>
          <a:solidFill>
            <a:srgbClr val="0B5DA7">
              <a:alpha val="30000"/>
            </a:srgbClr>
          </a:solidFill>
        </p:spPr>
      </p:sp>
      <p:sp>
        <p:nvSpPr>
          <p:cNvPr id="6" name="Shape 4"/>
          <p:cNvSpPr/>
          <p:nvPr/>
        </p:nvSpPr>
        <p:spPr>
          <a:xfrm>
            <a:off x="711200" y="1867873"/>
            <a:ext cx="279400" cy="279400"/>
          </a:xfrm>
          <a:custGeom>
            <a:avLst/>
            <a:gdLst/>
            <a:ahLst/>
            <a:cxnLst/>
            <a:rect l="l" t="t" r="r" b="b"/>
            <a:pathLst>
              <a:path w="279400" h="279400">
                <a:moveTo>
                  <a:pt x="624" y="241037"/>
                </a:moveTo>
                <a:cubicBezTo>
                  <a:pt x="3430" y="252933"/>
                  <a:pt x="15467" y="261938"/>
                  <a:pt x="29936" y="261938"/>
                </a:cubicBezTo>
                <a:lnTo>
                  <a:pt x="249464" y="261938"/>
                </a:lnTo>
                <a:cubicBezTo>
                  <a:pt x="265991" y="261938"/>
                  <a:pt x="279400" y="250205"/>
                  <a:pt x="279400" y="235744"/>
                </a:cubicBezTo>
                <a:lnTo>
                  <a:pt x="279400" y="183356"/>
                </a:lnTo>
                <a:cubicBezTo>
                  <a:pt x="279400" y="168895"/>
                  <a:pt x="265991" y="157163"/>
                  <a:pt x="249464" y="157163"/>
                </a:cubicBezTo>
                <a:lnTo>
                  <a:pt x="219529" y="157163"/>
                </a:lnTo>
                <a:lnTo>
                  <a:pt x="219529" y="196453"/>
                </a:lnTo>
                <a:cubicBezTo>
                  <a:pt x="219529" y="203711"/>
                  <a:pt x="212855" y="209550"/>
                  <a:pt x="204561" y="209550"/>
                </a:cubicBezTo>
                <a:cubicBezTo>
                  <a:pt x="196266" y="209550"/>
                  <a:pt x="189593" y="203711"/>
                  <a:pt x="189593" y="196453"/>
                </a:cubicBezTo>
                <a:lnTo>
                  <a:pt x="189593" y="157163"/>
                </a:lnTo>
                <a:lnTo>
                  <a:pt x="149679" y="157163"/>
                </a:lnTo>
                <a:lnTo>
                  <a:pt x="149679" y="196453"/>
                </a:lnTo>
                <a:cubicBezTo>
                  <a:pt x="149679" y="203711"/>
                  <a:pt x="143005" y="209550"/>
                  <a:pt x="134711" y="209550"/>
                </a:cubicBezTo>
                <a:cubicBezTo>
                  <a:pt x="126416" y="209550"/>
                  <a:pt x="119743" y="203711"/>
                  <a:pt x="119743" y="196453"/>
                </a:cubicBezTo>
                <a:lnTo>
                  <a:pt x="119743" y="157163"/>
                </a:lnTo>
                <a:lnTo>
                  <a:pt x="74839" y="157163"/>
                </a:lnTo>
                <a:cubicBezTo>
                  <a:pt x="66545" y="157163"/>
                  <a:pt x="59871" y="151323"/>
                  <a:pt x="59871" y="144066"/>
                </a:cubicBezTo>
                <a:cubicBezTo>
                  <a:pt x="59871" y="136808"/>
                  <a:pt x="66545" y="130969"/>
                  <a:pt x="74839" y="130969"/>
                </a:cubicBezTo>
                <a:lnTo>
                  <a:pt x="119743" y="130969"/>
                </a:lnTo>
                <a:lnTo>
                  <a:pt x="119743" y="96044"/>
                </a:lnTo>
                <a:lnTo>
                  <a:pt x="74839" y="96044"/>
                </a:lnTo>
                <a:cubicBezTo>
                  <a:pt x="66545" y="96044"/>
                  <a:pt x="59871" y="90205"/>
                  <a:pt x="59871" y="82947"/>
                </a:cubicBezTo>
                <a:cubicBezTo>
                  <a:pt x="59871" y="75689"/>
                  <a:pt x="66545" y="69850"/>
                  <a:pt x="74839" y="69850"/>
                </a:cubicBezTo>
                <a:lnTo>
                  <a:pt x="119743" y="69850"/>
                </a:lnTo>
                <a:lnTo>
                  <a:pt x="119743" y="43656"/>
                </a:lnTo>
                <a:cubicBezTo>
                  <a:pt x="119743" y="29195"/>
                  <a:pt x="106334" y="17463"/>
                  <a:pt x="89807" y="17463"/>
                </a:cubicBezTo>
                <a:lnTo>
                  <a:pt x="29936" y="17463"/>
                </a:lnTo>
                <a:cubicBezTo>
                  <a:pt x="13409" y="17463"/>
                  <a:pt x="0" y="29195"/>
                  <a:pt x="0" y="43656"/>
                </a:cubicBezTo>
                <a:lnTo>
                  <a:pt x="0" y="235744"/>
                </a:lnTo>
                <a:cubicBezTo>
                  <a:pt x="0" y="237545"/>
                  <a:pt x="187" y="239345"/>
                  <a:pt x="624" y="241037"/>
                </a:cubicBezTo>
                <a:close/>
              </a:path>
            </a:pathLst>
          </a:custGeom>
          <a:solidFill>
            <a:srgbClr val="0B5DA7"/>
          </a:solidFill>
        </p:spPr>
      </p:sp>
      <p:sp>
        <p:nvSpPr>
          <p:cNvPr id="7" name="Text 5"/>
          <p:cNvSpPr/>
          <p:nvPr/>
        </p:nvSpPr>
        <p:spPr>
          <a:xfrm>
            <a:off x="1092200" y="1817073"/>
            <a:ext cx="4470400" cy="952500"/>
          </a:xfrm>
          <a:prstGeom prst="rect">
            <a:avLst/>
          </a:prstGeom>
          <a:noFill/>
        </p:spPr>
        <p:txBody>
          <a:bodyPr wrap="square" lIns="0" tIns="0" rIns="0" bIns="0" rtlCol="0" anchor="t"/>
          <a:lstStyle/>
          <a:p>
            <a:pPr algn="l">
              <a:lnSpc>
                <a:spcPct val="150000"/>
              </a:lnSpc>
            </a:pPr>
            <a:r>
              <a:rPr lang="en-US" sz="1300" b="1" dirty="0">
                <a:solidFill>
                  <a:srgbClr val="333333"/>
                </a:solidFill>
                <a:latin typeface="Times New Roman" panose="02020603050405020304" pitchFamily="34" charset="0"/>
                <a:ea typeface="Times New Roman" panose="02020603050405020304" pitchFamily="34" charset="-122"/>
                <a:cs typeface="Times New Roman" panose="02020603050405020304" pitchFamily="34" charset="-120"/>
              </a:rPr>
              <a:t>Statistical Measurement</a:t>
            </a:r>
            <a:endParaRPr lang="en-US" sz="1300" dirty="0"/>
          </a:p>
          <a:p>
            <a:pPr algn="l">
              <a:lnSpc>
                <a:spcPct val="150000"/>
              </a:lnSpc>
            </a:pPr>
            <a:r>
              <a:rPr lang="en-US" sz="1300" dirty="0">
                <a:solidFill>
                  <a:srgbClr val="333333"/>
                </a:solidFill>
                <a:latin typeface="Times New Roman" panose="02020603050405020304" pitchFamily="34" charset="0"/>
                <a:ea typeface="Times New Roman" panose="02020603050405020304" pitchFamily="34" charset="-122"/>
                <a:cs typeface="Times New Roman" panose="02020603050405020304" pitchFamily="34" charset="-120"/>
              </a:rPr>
              <a:t>Composite indicator systems; value-added measurement based on national accounts; industrial linkage measurement within an input-output framework</a:t>
            </a:r>
            <a:endParaRPr lang="en-US" sz="1300" dirty="0"/>
          </a:p>
        </p:txBody>
      </p:sp>
      <p:sp>
        <p:nvSpPr>
          <p:cNvPr id="8" name="Shape 6"/>
          <p:cNvSpPr/>
          <p:nvPr/>
        </p:nvSpPr>
        <p:spPr>
          <a:xfrm>
            <a:off x="711200" y="3522783"/>
            <a:ext cx="279400" cy="279400"/>
          </a:xfrm>
          <a:custGeom>
            <a:avLst/>
            <a:gdLst/>
            <a:ahLst/>
            <a:cxnLst/>
            <a:rect l="l" t="t" r="r" b="b"/>
            <a:pathLst>
              <a:path w="279400" h="279400">
                <a:moveTo>
                  <a:pt x="192033" y="152797"/>
                </a:moveTo>
                <a:lnTo>
                  <a:pt x="87858" y="152797"/>
                </a:lnTo>
                <a:cubicBezTo>
                  <a:pt x="89441" y="187995"/>
                  <a:pt x="97244" y="220409"/>
                  <a:pt x="108322" y="244148"/>
                </a:cubicBezTo>
                <a:cubicBezTo>
                  <a:pt x="114543" y="257517"/>
                  <a:pt x="121255" y="266958"/>
                  <a:pt x="127476" y="272742"/>
                </a:cubicBezTo>
                <a:cubicBezTo>
                  <a:pt x="133588" y="278472"/>
                  <a:pt x="137790" y="279400"/>
                  <a:pt x="139973" y="279400"/>
                </a:cubicBezTo>
                <a:cubicBezTo>
                  <a:pt x="142156" y="279400"/>
                  <a:pt x="146358" y="278472"/>
                  <a:pt x="152469" y="272742"/>
                </a:cubicBezTo>
                <a:cubicBezTo>
                  <a:pt x="158690" y="266958"/>
                  <a:pt x="165403" y="257463"/>
                  <a:pt x="171624" y="244148"/>
                </a:cubicBezTo>
                <a:cubicBezTo>
                  <a:pt x="182701" y="220409"/>
                  <a:pt x="190505" y="187995"/>
                  <a:pt x="192087" y="152797"/>
                </a:cubicBezTo>
                <a:close/>
                <a:moveTo>
                  <a:pt x="87804" y="126603"/>
                </a:moveTo>
                <a:lnTo>
                  <a:pt x="191978" y="126603"/>
                </a:lnTo>
                <a:cubicBezTo>
                  <a:pt x="190450" y="91405"/>
                  <a:pt x="182647" y="58991"/>
                  <a:pt x="171569" y="35252"/>
                </a:cubicBezTo>
                <a:cubicBezTo>
                  <a:pt x="165348" y="21937"/>
                  <a:pt x="158636" y="12442"/>
                  <a:pt x="152415" y="6658"/>
                </a:cubicBezTo>
                <a:cubicBezTo>
                  <a:pt x="146303" y="928"/>
                  <a:pt x="142101" y="0"/>
                  <a:pt x="139918" y="0"/>
                </a:cubicBezTo>
                <a:cubicBezTo>
                  <a:pt x="137735" y="0"/>
                  <a:pt x="133534" y="928"/>
                  <a:pt x="127422" y="6658"/>
                </a:cubicBezTo>
                <a:cubicBezTo>
                  <a:pt x="121201" y="12442"/>
                  <a:pt x="114489" y="21937"/>
                  <a:pt x="108267" y="35252"/>
                </a:cubicBezTo>
                <a:cubicBezTo>
                  <a:pt x="97190" y="58991"/>
                  <a:pt x="89386" y="91405"/>
                  <a:pt x="87804" y="126603"/>
                </a:cubicBezTo>
                <a:close/>
                <a:moveTo>
                  <a:pt x="61610" y="126603"/>
                </a:moveTo>
                <a:cubicBezTo>
                  <a:pt x="63520" y="79891"/>
                  <a:pt x="75580" y="36508"/>
                  <a:pt x="93206" y="8022"/>
                </a:cubicBezTo>
                <a:cubicBezTo>
                  <a:pt x="42947" y="25812"/>
                  <a:pt x="5948" y="71596"/>
                  <a:pt x="819" y="126603"/>
                </a:cubicBezTo>
                <a:lnTo>
                  <a:pt x="61610" y="126603"/>
                </a:lnTo>
                <a:close/>
                <a:moveTo>
                  <a:pt x="819" y="152797"/>
                </a:moveTo>
                <a:cubicBezTo>
                  <a:pt x="5948" y="207804"/>
                  <a:pt x="42947" y="253588"/>
                  <a:pt x="93206" y="271378"/>
                </a:cubicBezTo>
                <a:cubicBezTo>
                  <a:pt x="75580" y="242892"/>
                  <a:pt x="63520" y="199509"/>
                  <a:pt x="61610" y="152797"/>
                </a:cubicBezTo>
                <a:lnTo>
                  <a:pt x="819" y="152797"/>
                </a:lnTo>
                <a:close/>
                <a:moveTo>
                  <a:pt x="218227" y="152797"/>
                </a:moveTo>
                <a:cubicBezTo>
                  <a:pt x="216317" y="199509"/>
                  <a:pt x="204257" y="242892"/>
                  <a:pt x="186630" y="271378"/>
                </a:cubicBezTo>
                <a:cubicBezTo>
                  <a:pt x="236890" y="253534"/>
                  <a:pt x="273888" y="207804"/>
                  <a:pt x="279018" y="152797"/>
                </a:cubicBezTo>
                <a:lnTo>
                  <a:pt x="218227" y="152797"/>
                </a:lnTo>
                <a:close/>
                <a:moveTo>
                  <a:pt x="279018" y="126603"/>
                </a:moveTo>
                <a:cubicBezTo>
                  <a:pt x="273888" y="71596"/>
                  <a:pt x="236890" y="25812"/>
                  <a:pt x="186630" y="8022"/>
                </a:cubicBezTo>
                <a:cubicBezTo>
                  <a:pt x="204257" y="36508"/>
                  <a:pt x="216317" y="79891"/>
                  <a:pt x="218227" y="126603"/>
                </a:cubicBezTo>
                <a:lnTo>
                  <a:pt x="279018" y="126603"/>
                </a:lnTo>
                <a:close/>
              </a:path>
            </a:pathLst>
          </a:custGeom>
          <a:solidFill>
            <a:srgbClr val="0B5DA7"/>
          </a:solidFill>
        </p:spPr>
      </p:sp>
      <p:sp>
        <p:nvSpPr>
          <p:cNvPr id="9" name="Text 7"/>
          <p:cNvSpPr/>
          <p:nvPr/>
        </p:nvSpPr>
        <p:spPr>
          <a:xfrm>
            <a:off x="1092200" y="3471983"/>
            <a:ext cx="4470400" cy="952500"/>
          </a:xfrm>
          <a:prstGeom prst="rect">
            <a:avLst/>
          </a:prstGeom>
          <a:noFill/>
        </p:spPr>
        <p:txBody>
          <a:bodyPr wrap="square" lIns="0" tIns="0" rIns="0" bIns="0" rtlCol="0" anchor="t"/>
          <a:lstStyle/>
          <a:p>
            <a:pPr algn="l">
              <a:lnSpc>
                <a:spcPct val="150000"/>
              </a:lnSpc>
            </a:pPr>
            <a:r>
              <a:rPr lang="en-US" sz="1300" b="1" dirty="0">
                <a:solidFill>
                  <a:srgbClr val="333333"/>
                </a:solidFill>
                <a:latin typeface="Times New Roman" panose="02020603050405020304" pitchFamily="34" charset="0"/>
                <a:ea typeface="Times New Roman" panose="02020603050405020304" pitchFamily="34" charset="-122"/>
                <a:cs typeface="Times New Roman" panose="02020603050405020304" pitchFamily="34" charset="-120"/>
              </a:rPr>
              <a:t>Economic Effects</a:t>
            </a:r>
            <a:endParaRPr lang="en-US" sz="1300" dirty="0"/>
          </a:p>
          <a:p>
            <a:pPr algn="l">
              <a:lnSpc>
                <a:spcPct val="150000"/>
              </a:lnSpc>
            </a:pPr>
            <a:r>
              <a:rPr lang="en-US" sz="1300" dirty="0">
                <a:solidFill>
                  <a:srgbClr val="333333"/>
                </a:solidFill>
                <a:latin typeface="Times New Roman" panose="02020603050405020304" pitchFamily="34" charset="0"/>
                <a:ea typeface="Times New Roman" panose="02020603050405020304" pitchFamily="34" charset="-122"/>
                <a:cs typeface="Times New Roman" panose="02020603050405020304" pitchFamily="34" charset="-120"/>
              </a:rPr>
              <a:t>Cross-country studies reveal substantial heterogeneity; evidence for China shows positive effects on sustainable development, industrial upgrading, and regional growth</a:t>
            </a:r>
            <a:endParaRPr lang="en-US" sz="1300" dirty="0"/>
          </a:p>
        </p:txBody>
      </p:sp>
      <p:sp>
        <p:nvSpPr>
          <p:cNvPr id="10" name="Text 8"/>
          <p:cNvSpPr/>
          <p:nvPr/>
        </p:nvSpPr>
        <p:spPr>
          <a:xfrm>
            <a:off x="6096000" y="1012098"/>
            <a:ext cx="5334000" cy="330200"/>
          </a:xfrm>
          <a:prstGeom prst="rect">
            <a:avLst/>
          </a:prstGeom>
          <a:noFill/>
        </p:spPr>
        <p:txBody>
          <a:bodyPr wrap="none" lIns="0" tIns="0" rIns="0" bIns="0" rtlCol="0" anchor="ctr"/>
          <a:lstStyle/>
          <a:p>
            <a:pPr algn="l">
              <a:lnSpc>
                <a:spcPct val="140000"/>
              </a:lnSpc>
            </a:pPr>
            <a:r>
              <a:rPr lang="en-US" sz="1600" b="1" dirty="0">
                <a:solidFill>
                  <a:srgbClr val="E87722"/>
                </a:solidFill>
                <a:latin typeface="Times New Roman" panose="02020603050405020304" pitchFamily="34" charset="0"/>
                <a:ea typeface="Times New Roman" panose="02020603050405020304" pitchFamily="34" charset="-122"/>
                <a:cs typeface="Times New Roman" panose="02020603050405020304" pitchFamily="34" charset="-120"/>
              </a:rPr>
              <a:t>Limitations of Existing Studies</a:t>
            </a:r>
            <a:endParaRPr lang="en-US" sz="1600" dirty="0"/>
          </a:p>
        </p:txBody>
      </p:sp>
      <p:sp>
        <p:nvSpPr>
          <p:cNvPr id="11" name="Shape 9"/>
          <p:cNvSpPr/>
          <p:nvPr/>
        </p:nvSpPr>
        <p:spPr>
          <a:xfrm>
            <a:off x="6096000" y="1380398"/>
            <a:ext cx="5334000" cy="25400"/>
          </a:xfrm>
          <a:prstGeom prst="rect">
            <a:avLst/>
          </a:prstGeom>
          <a:solidFill>
            <a:srgbClr val="E87722">
              <a:alpha val="50000"/>
            </a:srgbClr>
          </a:solidFill>
        </p:spPr>
      </p:sp>
      <p:sp>
        <p:nvSpPr>
          <p:cNvPr id="12" name="Shape 10"/>
          <p:cNvSpPr/>
          <p:nvPr/>
        </p:nvSpPr>
        <p:spPr>
          <a:xfrm>
            <a:off x="6096000" y="1840522"/>
            <a:ext cx="5334000" cy="1392116"/>
          </a:xfrm>
          <a:prstGeom prst="roundRect">
            <a:avLst>
              <a:gd name="adj" fmla="val 8000"/>
            </a:avLst>
          </a:prstGeom>
          <a:solidFill>
            <a:srgbClr val="E87722">
              <a:alpha val="6275"/>
            </a:srgbClr>
          </a:solidFill>
          <a:ln w="12700">
            <a:solidFill>
              <a:srgbClr val="E87722"/>
            </a:solidFill>
            <a:prstDash val="solid"/>
          </a:ln>
        </p:spPr>
      </p:sp>
      <p:sp>
        <p:nvSpPr>
          <p:cNvPr id="13" name="Text 11"/>
          <p:cNvSpPr/>
          <p:nvPr/>
        </p:nvSpPr>
        <p:spPr>
          <a:xfrm>
            <a:off x="6286500" y="1942122"/>
            <a:ext cx="431800" cy="381000"/>
          </a:xfrm>
          <a:prstGeom prst="rect">
            <a:avLst/>
          </a:prstGeom>
          <a:noFill/>
        </p:spPr>
        <p:txBody>
          <a:bodyPr wrap="none" lIns="0" tIns="0" rIns="0" bIns="0" rtlCol="0" anchor="ctr"/>
          <a:lstStyle/>
          <a:p>
            <a:pPr algn="ctr">
              <a:lnSpc>
                <a:spcPct val="120000"/>
              </a:lnSpc>
            </a:pPr>
            <a:r>
              <a:rPr lang="en-US" sz="2200" b="1" dirty="0">
                <a:solidFill>
                  <a:srgbClr val="E87722"/>
                </a:solidFill>
                <a:latin typeface="Times New Roman" panose="02020603050405020304" pitchFamily="34" charset="0"/>
                <a:ea typeface="Times New Roman" panose="02020603050405020304" pitchFamily="34" charset="-122"/>
                <a:cs typeface="Times New Roman" panose="02020603050405020304" pitchFamily="34" charset="-120"/>
              </a:rPr>
              <a:t>1</a:t>
            </a:r>
            <a:endParaRPr lang="en-US" sz="2200" dirty="0"/>
          </a:p>
        </p:txBody>
      </p:sp>
      <p:sp>
        <p:nvSpPr>
          <p:cNvPr id="14" name="Text 12"/>
          <p:cNvSpPr/>
          <p:nvPr/>
        </p:nvSpPr>
        <p:spPr>
          <a:xfrm>
            <a:off x="6756400" y="1942122"/>
            <a:ext cx="4483100" cy="863600"/>
          </a:xfrm>
          <a:prstGeom prst="rect">
            <a:avLst/>
          </a:prstGeom>
          <a:noFill/>
        </p:spPr>
        <p:txBody>
          <a:bodyPr wrap="square" lIns="0" tIns="0" rIns="0" bIns="0" rtlCol="0" anchor="t"/>
          <a:lstStyle/>
          <a:p>
            <a:pPr algn="l">
              <a:lnSpc>
                <a:spcPct val="150000"/>
              </a:lnSpc>
            </a:pPr>
            <a:r>
              <a:rPr lang="en-US" sz="1300" dirty="0">
                <a:solidFill>
                  <a:srgbClr val="333333"/>
                </a:solidFill>
                <a:latin typeface="Times New Roman" panose="02020603050405020304" pitchFamily="34" charset="0"/>
                <a:ea typeface="Times New Roman" panose="02020603050405020304" pitchFamily="34" charset="-122"/>
                <a:cs typeface="Times New Roman" panose="02020603050405020304" pitchFamily="34" charset="-120"/>
              </a:rPr>
              <a:t>Traditional IO models focus mainly on production linkages and cannot readily incorporate </a:t>
            </a:r>
            <a:r>
              <a:rPr lang="en-US" sz="1300" b="1" dirty="0">
                <a:solidFill>
                  <a:srgbClr val="333333"/>
                </a:solidFill>
                <a:latin typeface="Times New Roman" panose="02020603050405020304" pitchFamily="34" charset="0"/>
                <a:ea typeface="Times New Roman" panose="02020603050405020304" pitchFamily="34" charset="-122"/>
                <a:cs typeface="Times New Roman" panose="02020603050405020304" pitchFamily="34" charset="-120"/>
              </a:rPr>
              <a:t>factor-income distribution, corporate income, and household-consumption feedback </a:t>
            </a:r>
            <a:r>
              <a:rPr lang="en-US" sz="1300" dirty="0">
                <a:solidFill>
                  <a:srgbClr val="333333"/>
                </a:solidFill>
                <a:latin typeface="Times New Roman" panose="02020603050405020304" pitchFamily="34" charset="0"/>
                <a:ea typeface="Times New Roman" panose="02020603050405020304" pitchFamily="34" charset="-122"/>
                <a:cs typeface="Times New Roman" panose="02020603050405020304" pitchFamily="34" charset="-120"/>
              </a:rPr>
              <a:t>within a unified circular-flow framework</a:t>
            </a:r>
            <a:endParaRPr lang="en-US" sz="1300" dirty="0"/>
          </a:p>
        </p:txBody>
      </p:sp>
      <p:sp>
        <p:nvSpPr>
          <p:cNvPr id="15" name="Shape 13"/>
          <p:cNvSpPr/>
          <p:nvPr/>
        </p:nvSpPr>
        <p:spPr>
          <a:xfrm>
            <a:off x="6096000" y="3567728"/>
            <a:ext cx="5334000" cy="1222126"/>
          </a:xfrm>
          <a:prstGeom prst="roundRect">
            <a:avLst>
              <a:gd name="adj" fmla="val 8000"/>
            </a:avLst>
          </a:prstGeom>
          <a:solidFill>
            <a:srgbClr val="E87722">
              <a:alpha val="6275"/>
            </a:srgbClr>
          </a:solidFill>
          <a:ln w="12700">
            <a:solidFill>
              <a:srgbClr val="E87722"/>
            </a:solidFill>
            <a:prstDash val="solid"/>
          </a:ln>
        </p:spPr>
      </p:sp>
      <p:sp>
        <p:nvSpPr>
          <p:cNvPr id="16" name="Text 14"/>
          <p:cNvSpPr/>
          <p:nvPr/>
        </p:nvSpPr>
        <p:spPr>
          <a:xfrm>
            <a:off x="6286500" y="3669328"/>
            <a:ext cx="431800" cy="381000"/>
          </a:xfrm>
          <a:prstGeom prst="rect">
            <a:avLst/>
          </a:prstGeom>
          <a:noFill/>
        </p:spPr>
        <p:txBody>
          <a:bodyPr wrap="none" lIns="0" tIns="0" rIns="0" bIns="0" rtlCol="0" anchor="ctr"/>
          <a:lstStyle/>
          <a:p>
            <a:pPr algn="ctr">
              <a:lnSpc>
                <a:spcPct val="120000"/>
              </a:lnSpc>
            </a:pPr>
            <a:r>
              <a:rPr lang="en-US" sz="2200" b="1" dirty="0">
                <a:solidFill>
                  <a:srgbClr val="E87722"/>
                </a:solidFill>
                <a:latin typeface="Times New Roman" panose="02020603050405020304" pitchFamily="34" charset="0"/>
                <a:ea typeface="Times New Roman" panose="02020603050405020304" pitchFamily="34" charset="-122"/>
                <a:cs typeface="Times New Roman" panose="02020603050405020304" pitchFamily="34" charset="-120"/>
              </a:rPr>
              <a:t>2</a:t>
            </a:r>
            <a:endParaRPr lang="en-US" sz="2200" dirty="0"/>
          </a:p>
        </p:txBody>
      </p:sp>
      <p:sp>
        <p:nvSpPr>
          <p:cNvPr id="17" name="Text 15"/>
          <p:cNvSpPr/>
          <p:nvPr/>
        </p:nvSpPr>
        <p:spPr>
          <a:xfrm>
            <a:off x="6756400" y="3669328"/>
            <a:ext cx="4483100" cy="863600"/>
          </a:xfrm>
          <a:prstGeom prst="rect">
            <a:avLst/>
          </a:prstGeom>
          <a:noFill/>
        </p:spPr>
        <p:txBody>
          <a:bodyPr wrap="square" lIns="0" tIns="0" rIns="0" bIns="0" rtlCol="0" anchor="t"/>
          <a:lstStyle/>
          <a:p>
            <a:pPr algn="l">
              <a:lnSpc>
                <a:spcPct val="150000"/>
              </a:lnSpc>
            </a:pPr>
            <a:r>
              <a:rPr lang="en-US" sz="1300" dirty="0">
                <a:solidFill>
                  <a:srgbClr val="333333"/>
                </a:solidFill>
                <a:latin typeface="Times New Roman" panose="02020603050405020304" pitchFamily="34" charset="0"/>
                <a:ea typeface="Times New Roman" panose="02020603050405020304" pitchFamily="34" charset="-122"/>
                <a:cs typeface="Times New Roman" panose="02020603050405020304" pitchFamily="34" charset="-120"/>
              </a:rPr>
              <a:t>Most existing studies rely on </a:t>
            </a:r>
            <a:r>
              <a:rPr lang="en-US" sz="1300" b="1" dirty="0">
                <a:solidFill>
                  <a:srgbClr val="333333"/>
                </a:solidFill>
                <a:latin typeface="Times New Roman" panose="02020603050405020304" pitchFamily="34" charset="0"/>
                <a:ea typeface="Times New Roman" panose="02020603050405020304" pitchFamily="34" charset="-122"/>
                <a:cs typeface="Times New Roman" panose="02020603050405020304" pitchFamily="34" charset="-120"/>
              </a:rPr>
              <a:t>single-year or static cross-sectional data</a:t>
            </a:r>
            <a:r>
              <a:rPr lang="en-US" sz="1300" dirty="0">
                <a:solidFill>
                  <a:srgbClr val="333333"/>
                </a:solidFill>
                <a:latin typeface="Times New Roman" panose="02020603050405020304" pitchFamily="34" charset="0"/>
                <a:ea typeface="Times New Roman" panose="02020603050405020304" pitchFamily="34" charset="-122"/>
                <a:cs typeface="Times New Roman" panose="02020603050405020304" pitchFamily="34" charset="-120"/>
              </a:rPr>
              <a:t>, making it difficult to trace dynamic changes in the channels through which the digital economy drives aggregate output</a:t>
            </a:r>
            <a:endParaRPr lang="en-US" sz="1300" dirty="0"/>
          </a:p>
        </p:txBody>
      </p:sp>
      <p:grpSp>
        <p:nvGrpSpPr>
          <p:cNvPr id="21" name="组合 20">
            <a:extLst>
              <a:ext uri="{FF2B5EF4-FFF2-40B4-BE49-F238E27FC236}">
                <a16:creationId xmlns:a16="http://schemas.microsoft.com/office/drawing/2014/main" id="{15D8CD0E-A67A-06B8-3F5F-91522D0F07BF}"/>
              </a:ext>
            </a:extLst>
          </p:cNvPr>
          <p:cNvGrpSpPr/>
          <p:nvPr/>
        </p:nvGrpSpPr>
        <p:grpSpPr>
          <a:xfrm>
            <a:off x="622300" y="5249982"/>
            <a:ext cx="11049000" cy="952500"/>
            <a:chOff x="571500" y="3810000"/>
            <a:chExt cx="11049000" cy="952500"/>
          </a:xfrm>
        </p:grpSpPr>
        <p:sp>
          <p:nvSpPr>
            <p:cNvPr id="18" name="Shape 16"/>
            <p:cNvSpPr/>
            <p:nvPr/>
          </p:nvSpPr>
          <p:spPr>
            <a:xfrm>
              <a:off x="571500" y="3810000"/>
              <a:ext cx="11049000" cy="952500"/>
            </a:xfrm>
            <a:prstGeom prst="roundRect">
              <a:avLst>
                <a:gd name="adj" fmla="val 8000"/>
              </a:avLst>
            </a:prstGeom>
            <a:solidFill>
              <a:srgbClr val="0B5DA7"/>
            </a:solidFill>
          </p:spPr>
        </p:sp>
        <p:sp>
          <p:nvSpPr>
            <p:cNvPr id="19" name="Text 17"/>
            <p:cNvSpPr/>
            <p:nvPr/>
          </p:nvSpPr>
          <p:spPr>
            <a:xfrm>
              <a:off x="812800" y="3911600"/>
              <a:ext cx="10566400" cy="736600"/>
            </a:xfrm>
            <a:prstGeom prst="rect">
              <a:avLst/>
            </a:prstGeom>
            <a:noFill/>
          </p:spPr>
          <p:txBody>
            <a:bodyPr wrap="square" lIns="0" tIns="0" rIns="0" bIns="0" rtlCol="0" anchor="ctr"/>
            <a:lstStyle/>
            <a:p>
              <a:pPr algn="l">
                <a:lnSpc>
                  <a:spcPct val="150000"/>
                </a:lnSpc>
              </a:pPr>
              <a:r>
                <a:rPr lang="en-US" sz="1300" b="1" dirty="0">
                  <a:solidFill>
                    <a:srgbClr val="FFFFFF"/>
                  </a:solidFill>
                  <a:latin typeface="Times New Roman" panose="02020603050405020304" pitchFamily="34" charset="0"/>
                  <a:ea typeface="Times New Roman" panose="02020603050405020304" pitchFamily="34" charset="-122"/>
                  <a:cs typeface="Times New Roman" panose="02020603050405020304" pitchFamily="34" charset="-120"/>
                </a:rPr>
                <a:t>Research Entry Point:</a:t>
              </a:r>
              <a:r>
                <a:rPr lang="en-US" sz="1300" dirty="0">
                  <a:solidFill>
                    <a:srgbClr val="FFFFFF"/>
                  </a:solidFill>
                  <a:latin typeface="Times New Roman" panose="02020603050405020304" pitchFamily="34" charset="0"/>
                  <a:ea typeface="Times New Roman" panose="02020603050405020304" pitchFamily="34" charset="-122"/>
                  <a:cs typeface="Times New Roman" panose="02020603050405020304" pitchFamily="34" charset="-120"/>
                </a:rPr>
                <a:t>This study introduces the Social Accounting Matrix (SAM) and Structural Path Analysis (SPA) to measure the economic effects of the digital economy and unpack its transmission mechanisms, extending the analysis from production linkages to the economy-wide circular flow.</a:t>
              </a:r>
              <a:endParaRPr lang="en-US" sz="1300" dirty="0"/>
            </a:p>
          </p:txBody>
        </p:sp>
      </p:grpSp>
      <p:sp>
        <p:nvSpPr>
          <p:cNvPr id="20" name="Text 18"/>
          <p:cNvSpPr/>
          <p:nvPr/>
        </p:nvSpPr>
        <p:spPr>
          <a:xfrm>
            <a:off x="11430000" y="6477000"/>
            <a:ext cx="482600" cy="254000"/>
          </a:xfrm>
          <a:prstGeom prst="rect">
            <a:avLst/>
          </a:prstGeom>
          <a:noFill/>
        </p:spPr>
        <p:txBody>
          <a:bodyPr wrap="none" lIns="0" tIns="0" rIns="0" bIns="0" rtlCol="0" anchor="ctr"/>
          <a:lstStyle/>
          <a:p>
            <a:pPr algn="r">
              <a:lnSpc>
                <a:spcPct val="140000"/>
              </a:lnSpc>
            </a:pPr>
            <a:r>
              <a:rPr lang="en-US" sz="1200" dirty="0">
                <a:solidFill>
                  <a:srgbClr val="666666"/>
                </a:solidFill>
                <a:latin typeface="Times New Roman" panose="02020603050405020304" pitchFamily="34" charset="0"/>
                <a:ea typeface="Times New Roman" panose="02020603050405020304" pitchFamily="34" charset="-122"/>
                <a:cs typeface="Times New Roman" panose="02020603050405020304" pitchFamily="34" charset="-120"/>
              </a:rPr>
              <a:t>5</a:t>
            </a:r>
            <a:endParaRPr lang="en-US" sz="1200" dirty="0"/>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0" y="2286000"/>
            <a:ext cx="12192000" cy="1905000"/>
          </a:xfrm>
          <a:prstGeom prst="rect">
            <a:avLst/>
          </a:prstGeom>
          <a:solidFill>
            <a:srgbClr val="0B5DA7"/>
          </a:solidFill>
        </p:spPr>
      </p:sp>
      <p:sp>
        <p:nvSpPr>
          <p:cNvPr id="3" name="Shape 1"/>
          <p:cNvSpPr/>
          <p:nvPr/>
        </p:nvSpPr>
        <p:spPr>
          <a:xfrm>
            <a:off x="2667000" y="2616200"/>
            <a:ext cx="25400" cy="1244600"/>
          </a:xfrm>
          <a:prstGeom prst="rect">
            <a:avLst/>
          </a:prstGeom>
          <a:solidFill>
            <a:srgbClr val="FFFFFF">
              <a:alpha val="50196"/>
            </a:srgbClr>
          </a:solidFill>
        </p:spPr>
      </p:sp>
      <p:sp>
        <p:nvSpPr>
          <p:cNvPr id="4" name="Text 2"/>
          <p:cNvSpPr/>
          <p:nvPr/>
        </p:nvSpPr>
        <p:spPr>
          <a:xfrm>
            <a:off x="571500" y="2336800"/>
            <a:ext cx="1905000" cy="1625600"/>
          </a:xfrm>
          <a:prstGeom prst="rect">
            <a:avLst/>
          </a:prstGeom>
          <a:noFill/>
        </p:spPr>
        <p:txBody>
          <a:bodyPr wrap="none" lIns="0" tIns="0" rIns="0" bIns="0" rtlCol="0" anchor="ctr"/>
          <a:lstStyle/>
          <a:p>
            <a:pPr algn="l">
              <a:lnSpc>
                <a:spcPct val="100000"/>
              </a:lnSpc>
            </a:pPr>
            <a:r>
              <a:rPr lang="en-US" sz="6800" b="1" dirty="0">
                <a:solidFill>
                  <a:srgbClr val="FFFFFF"/>
                </a:solidFill>
                <a:latin typeface="Times New Roman" panose="02020603050405020304" pitchFamily="34" charset="0"/>
                <a:ea typeface="Times New Roman" panose="02020603050405020304" pitchFamily="34" charset="-122"/>
                <a:cs typeface="Times New Roman" panose="02020603050405020304" pitchFamily="34" charset="-120"/>
              </a:rPr>
              <a:t>02</a:t>
            </a:r>
            <a:endParaRPr lang="en-US" sz="6800" dirty="0"/>
          </a:p>
        </p:txBody>
      </p:sp>
      <p:sp>
        <p:nvSpPr>
          <p:cNvPr id="5" name="Text 3"/>
          <p:cNvSpPr/>
          <p:nvPr/>
        </p:nvSpPr>
        <p:spPr>
          <a:xfrm>
            <a:off x="2857500" y="2578100"/>
            <a:ext cx="7620000" cy="520700"/>
          </a:xfrm>
          <a:prstGeom prst="rect">
            <a:avLst/>
          </a:prstGeom>
          <a:noFill/>
        </p:spPr>
        <p:txBody>
          <a:bodyPr wrap="none" lIns="0" tIns="0" rIns="0" bIns="0" rtlCol="0" anchor="ctr"/>
          <a:lstStyle/>
          <a:p>
            <a:pPr algn="l">
              <a:lnSpc>
                <a:spcPct val="140000"/>
              </a:lnSpc>
            </a:pPr>
            <a:r>
              <a:rPr lang="en-US" sz="3100" b="1" dirty="0">
                <a:solidFill>
                  <a:srgbClr val="FFFFFF"/>
                </a:solidFill>
                <a:latin typeface="Times New Roman" panose="02020603050405020304" pitchFamily="34" charset="0"/>
                <a:ea typeface="Times New Roman" panose="02020603050405020304" pitchFamily="34" charset="-122"/>
                <a:cs typeface="Times New Roman" panose="02020603050405020304" pitchFamily="34" charset="-120"/>
              </a:rPr>
              <a:t>Research Questions and Scope</a:t>
            </a:r>
            <a:endParaRPr lang="en-US" sz="3100" dirty="0"/>
          </a:p>
        </p:txBody>
      </p:sp>
      <p:sp>
        <p:nvSpPr>
          <p:cNvPr id="6" name="Text 4"/>
          <p:cNvSpPr/>
          <p:nvPr/>
        </p:nvSpPr>
        <p:spPr>
          <a:xfrm>
            <a:off x="2857500" y="3238500"/>
            <a:ext cx="7620000" cy="292100"/>
          </a:xfrm>
          <a:prstGeom prst="rect">
            <a:avLst/>
          </a:prstGeom>
          <a:noFill/>
        </p:spPr>
        <p:txBody>
          <a:bodyPr wrap="none" lIns="0" tIns="0" rIns="0" bIns="0" rtlCol="0" anchor="ctr"/>
          <a:lstStyle/>
          <a:p>
            <a:pPr algn="l">
              <a:lnSpc>
                <a:spcPct val="120000"/>
              </a:lnSpc>
            </a:pPr>
            <a:r>
              <a:rPr lang="en-US" sz="1200" dirty="0">
                <a:solidFill>
                  <a:srgbClr val="FFFFFF"/>
                </a:solidFill>
                <a:latin typeface="Times New Roman" panose="02020603050405020304" pitchFamily="34" charset="0"/>
                <a:ea typeface="Times New Roman" panose="02020603050405020304" pitchFamily="34" charset="-122"/>
                <a:cs typeface="Times New Roman" panose="02020603050405020304" pitchFamily="34" charset="-120"/>
              </a:rPr>
              <a:t>Core Questions and Analytical Framework</a:t>
            </a:r>
            <a:endParaRPr lang="en-US" sz="1200" dirty="0"/>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571500" y="254000"/>
            <a:ext cx="50800" cy="330200"/>
          </a:xfrm>
          <a:prstGeom prst="rect">
            <a:avLst/>
          </a:prstGeom>
          <a:solidFill>
            <a:srgbClr val="0B5DA7"/>
          </a:solidFill>
        </p:spPr>
      </p:sp>
      <p:sp>
        <p:nvSpPr>
          <p:cNvPr id="3" name="Text 1"/>
          <p:cNvSpPr/>
          <p:nvPr/>
        </p:nvSpPr>
        <p:spPr>
          <a:xfrm>
            <a:off x="723900" y="203200"/>
            <a:ext cx="10922000" cy="431800"/>
          </a:xfrm>
          <a:prstGeom prst="rect">
            <a:avLst/>
          </a:prstGeom>
          <a:noFill/>
        </p:spPr>
        <p:txBody>
          <a:bodyPr wrap="none" lIns="0" tIns="0" rIns="0" bIns="0" rtlCol="0" anchor="ctr"/>
          <a:lstStyle/>
          <a:p>
            <a:pPr algn="l">
              <a:lnSpc>
                <a:spcPct val="140000"/>
              </a:lnSpc>
            </a:pPr>
            <a:r>
              <a:rPr lang="en-US" sz="2200" b="1" dirty="0">
                <a:solidFill>
                  <a:srgbClr val="0B5DA7"/>
                </a:solidFill>
                <a:latin typeface="Times New Roman" panose="02020603050405020304" pitchFamily="34" charset="0"/>
                <a:ea typeface="Times New Roman" panose="02020603050405020304" pitchFamily="34" charset="-122"/>
                <a:cs typeface="Times New Roman" panose="02020603050405020304" pitchFamily="34" charset="-120"/>
              </a:rPr>
              <a:t>Research Question: How Are the Macroeconomic Effects of the Digital Economy Transmitted?</a:t>
            </a:r>
            <a:endParaRPr lang="en-US" sz="2200" dirty="0"/>
          </a:p>
        </p:txBody>
      </p:sp>
      <p:sp>
        <p:nvSpPr>
          <p:cNvPr id="4" name="Shape 2"/>
          <p:cNvSpPr/>
          <p:nvPr/>
        </p:nvSpPr>
        <p:spPr>
          <a:xfrm>
            <a:off x="1054100" y="1273910"/>
            <a:ext cx="571500" cy="571500"/>
          </a:xfrm>
          <a:prstGeom prst="ellipse">
            <a:avLst/>
          </a:prstGeom>
          <a:solidFill>
            <a:srgbClr val="0B5DA7"/>
          </a:solidFill>
        </p:spPr>
      </p:sp>
      <p:sp>
        <p:nvSpPr>
          <p:cNvPr id="5" name="Text 3"/>
          <p:cNvSpPr/>
          <p:nvPr/>
        </p:nvSpPr>
        <p:spPr>
          <a:xfrm>
            <a:off x="1054100" y="1273910"/>
            <a:ext cx="571500" cy="571500"/>
          </a:xfrm>
          <a:prstGeom prst="rect">
            <a:avLst/>
          </a:prstGeom>
          <a:noFill/>
        </p:spPr>
        <p:txBody>
          <a:bodyPr wrap="none" lIns="0" tIns="0" rIns="0" bIns="0" rtlCol="0" anchor="ctr"/>
          <a:lstStyle/>
          <a:p>
            <a:pPr algn="ctr">
              <a:lnSpc>
                <a:spcPct val="120000"/>
              </a:lnSpc>
            </a:pPr>
            <a:r>
              <a:rPr lang="en-US" sz="2200" b="1" dirty="0">
                <a:solidFill>
                  <a:srgbClr val="FFFFFF"/>
                </a:solidFill>
                <a:latin typeface="Times New Roman" panose="02020603050405020304" pitchFamily="34" charset="0"/>
                <a:ea typeface="Times New Roman" panose="02020603050405020304" pitchFamily="34" charset="-122"/>
                <a:cs typeface="Times New Roman" panose="02020603050405020304" pitchFamily="34" charset="-120"/>
              </a:rPr>
              <a:t>1</a:t>
            </a:r>
            <a:endParaRPr lang="en-US" sz="2200" dirty="0"/>
          </a:p>
        </p:txBody>
      </p:sp>
      <p:sp>
        <p:nvSpPr>
          <p:cNvPr id="6" name="Text 4"/>
          <p:cNvSpPr/>
          <p:nvPr/>
        </p:nvSpPr>
        <p:spPr>
          <a:xfrm>
            <a:off x="1816100" y="1273910"/>
            <a:ext cx="3810000" cy="330200"/>
          </a:xfrm>
          <a:prstGeom prst="rect">
            <a:avLst/>
          </a:prstGeom>
          <a:noFill/>
        </p:spPr>
        <p:txBody>
          <a:bodyPr wrap="none" lIns="0" tIns="0" rIns="0" bIns="0" rtlCol="0" anchor="ctr"/>
          <a:lstStyle/>
          <a:p>
            <a:pPr algn="l">
              <a:lnSpc>
                <a:spcPct val="140000"/>
              </a:lnSpc>
            </a:pPr>
            <a:r>
              <a:rPr lang="en-US" sz="1600" b="1" dirty="0">
                <a:solidFill>
                  <a:srgbClr val="0B5DA7"/>
                </a:solidFill>
                <a:latin typeface="Times New Roman" panose="02020603050405020304" pitchFamily="34" charset="0"/>
                <a:ea typeface="Times New Roman" panose="02020603050405020304" pitchFamily="34" charset="-122"/>
                <a:cs typeface="Times New Roman" panose="02020603050405020304" pitchFamily="34" charset="-120"/>
              </a:rPr>
              <a:t>Evolution of Scale and Structure</a:t>
            </a:r>
            <a:endParaRPr lang="en-US" sz="1600" dirty="0"/>
          </a:p>
        </p:txBody>
      </p:sp>
      <p:sp>
        <p:nvSpPr>
          <p:cNvPr id="7" name="Text 5"/>
          <p:cNvSpPr/>
          <p:nvPr/>
        </p:nvSpPr>
        <p:spPr>
          <a:xfrm>
            <a:off x="1816100" y="1604110"/>
            <a:ext cx="9525000" cy="431800"/>
          </a:xfrm>
          <a:prstGeom prst="rect">
            <a:avLst/>
          </a:prstGeom>
          <a:noFill/>
        </p:spPr>
        <p:txBody>
          <a:bodyPr wrap="square" lIns="0" tIns="0" rIns="0" bIns="0" rtlCol="0" anchor="ctr"/>
          <a:lstStyle/>
          <a:p>
            <a:pPr algn="l">
              <a:lnSpc>
                <a:spcPct val="120000"/>
              </a:lnSpc>
            </a:pPr>
            <a:r>
              <a:rPr lang="en-US" sz="1400" dirty="0">
                <a:solidFill>
                  <a:srgbClr val="333333"/>
                </a:solidFill>
                <a:latin typeface="Times New Roman" panose="02020603050405020304" pitchFamily="34" charset="0"/>
                <a:ea typeface="Times New Roman" panose="02020603050405020304" pitchFamily="34" charset="-122"/>
                <a:cs typeface="Times New Roman" panose="02020603050405020304" pitchFamily="34" charset="-120"/>
              </a:rPr>
              <a:t>How have the scale, structure, and degree of digitalization of China's digital economy industries evolved?</a:t>
            </a:r>
            <a:endParaRPr lang="en-US" sz="1400" dirty="0"/>
          </a:p>
        </p:txBody>
      </p:sp>
      <p:sp>
        <p:nvSpPr>
          <p:cNvPr id="8" name="Shape 6"/>
          <p:cNvSpPr/>
          <p:nvPr/>
        </p:nvSpPr>
        <p:spPr>
          <a:xfrm>
            <a:off x="1333500" y="1921609"/>
            <a:ext cx="0" cy="685805"/>
          </a:xfrm>
          <a:prstGeom prst="straightConnector1">
            <a:avLst/>
          </a:prstGeom>
          <a:noFill/>
          <a:ln w="25400">
            <a:solidFill>
              <a:srgbClr val="4A90C6"/>
            </a:solidFill>
            <a:prstDash val="solid"/>
            <a:headEnd type="none"/>
            <a:tailEnd type="arrow"/>
          </a:ln>
        </p:spPr>
      </p:sp>
      <p:sp>
        <p:nvSpPr>
          <p:cNvPr id="9" name="Shape 7"/>
          <p:cNvSpPr/>
          <p:nvPr/>
        </p:nvSpPr>
        <p:spPr>
          <a:xfrm>
            <a:off x="1054100" y="2696316"/>
            <a:ext cx="571500" cy="571500"/>
          </a:xfrm>
          <a:prstGeom prst="ellipse">
            <a:avLst/>
          </a:prstGeom>
          <a:solidFill>
            <a:srgbClr val="0B5DA7"/>
          </a:solidFill>
        </p:spPr>
      </p:sp>
      <p:sp>
        <p:nvSpPr>
          <p:cNvPr id="10" name="Text 8"/>
          <p:cNvSpPr/>
          <p:nvPr/>
        </p:nvSpPr>
        <p:spPr>
          <a:xfrm>
            <a:off x="1054100" y="2696316"/>
            <a:ext cx="571500" cy="571500"/>
          </a:xfrm>
          <a:prstGeom prst="rect">
            <a:avLst/>
          </a:prstGeom>
          <a:noFill/>
        </p:spPr>
        <p:txBody>
          <a:bodyPr wrap="none" lIns="0" tIns="0" rIns="0" bIns="0" rtlCol="0" anchor="ctr"/>
          <a:lstStyle/>
          <a:p>
            <a:pPr algn="ctr">
              <a:lnSpc>
                <a:spcPct val="120000"/>
              </a:lnSpc>
            </a:pPr>
            <a:r>
              <a:rPr lang="en-US" sz="2200" b="1" dirty="0">
                <a:solidFill>
                  <a:srgbClr val="FFFFFF"/>
                </a:solidFill>
                <a:latin typeface="Times New Roman" panose="02020603050405020304" pitchFamily="34" charset="0"/>
                <a:ea typeface="Times New Roman" panose="02020603050405020304" pitchFamily="34" charset="-122"/>
                <a:cs typeface="Times New Roman" panose="02020603050405020304" pitchFamily="34" charset="-120"/>
              </a:rPr>
              <a:t>2</a:t>
            </a:r>
            <a:endParaRPr lang="en-US" sz="2200" dirty="0"/>
          </a:p>
        </p:txBody>
      </p:sp>
      <p:sp>
        <p:nvSpPr>
          <p:cNvPr id="11" name="Text 9"/>
          <p:cNvSpPr/>
          <p:nvPr/>
        </p:nvSpPr>
        <p:spPr>
          <a:xfrm>
            <a:off x="1816100" y="2696316"/>
            <a:ext cx="3810000" cy="330200"/>
          </a:xfrm>
          <a:prstGeom prst="rect">
            <a:avLst/>
          </a:prstGeom>
          <a:noFill/>
        </p:spPr>
        <p:txBody>
          <a:bodyPr wrap="none" lIns="0" tIns="0" rIns="0" bIns="0" rtlCol="0" anchor="ctr"/>
          <a:lstStyle/>
          <a:p>
            <a:pPr algn="l">
              <a:lnSpc>
                <a:spcPct val="140000"/>
              </a:lnSpc>
            </a:pPr>
            <a:r>
              <a:rPr lang="en-US" sz="1600" b="1" dirty="0">
                <a:solidFill>
                  <a:srgbClr val="0B5DA7"/>
                </a:solidFill>
                <a:latin typeface="Times New Roman" panose="02020603050405020304" pitchFamily="34" charset="0"/>
                <a:ea typeface="Times New Roman" panose="02020603050405020304" pitchFamily="34" charset="-122"/>
                <a:cs typeface="Times New Roman" panose="02020603050405020304" pitchFamily="34" charset="-120"/>
              </a:rPr>
              <a:t>Heterogeneity in Multiplier Effects</a:t>
            </a:r>
            <a:endParaRPr lang="en-US" sz="1600" dirty="0"/>
          </a:p>
        </p:txBody>
      </p:sp>
      <p:sp>
        <p:nvSpPr>
          <p:cNvPr id="12" name="Text 10"/>
          <p:cNvSpPr/>
          <p:nvPr/>
        </p:nvSpPr>
        <p:spPr>
          <a:xfrm>
            <a:off x="1816100" y="3026516"/>
            <a:ext cx="9525000" cy="431800"/>
          </a:xfrm>
          <a:prstGeom prst="rect">
            <a:avLst/>
          </a:prstGeom>
          <a:noFill/>
        </p:spPr>
        <p:txBody>
          <a:bodyPr wrap="square" lIns="0" tIns="0" rIns="0" bIns="0" rtlCol="0" anchor="ctr"/>
          <a:lstStyle/>
          <a:p>
            <a:pPr algn="l">
              <a:lnSpc>
                <a:spcPct val="120000"/>
              </a:lnSpc>
            </a:pPr>
            <a:r>
              <a:rPr lang="en-US" sz="1400" dirty="0">
                <a:solidFill>
                  <a:srgbClr val="333333"/>
                </a:solidFill>
                <a:latin typeface="Times New Roman" panose="02020603050405020304" pitchFamily="34" charset="0"/>
                <a:ea typeface="Times New Roman" panose="02020603050405020304" pitchFamily="34" charset="-122"/>
                <a:cs typeface="Times New Roman" panose="02020603050405020304" pitchFamily="34" charset="-120"/>
              </a:rPr>
              <a:t>What are the macroeconomic multiplier effects of the digital economy, and how do they vary across sector types?</a:t>
            </a:r>
            <a:endParaRPr lang="en-US" sz="1400" dirty="0"/>
          </a:p>
        </p:txBody>
      </p:sp>
      <p:sp>
        <p:nvSpPr>
          <p:cNvPr id="13" name="Shape 11"/>
          <p:cNvSpPr/>
          <p:nvPr/>
        </p:nvSpPr>
        <p:spPr>
          <a:xfrm>
            <a:off x="1333500" y="3344015"/>
            <a:ext cx="0" cy="656503"/>
          </a:xfrm>
          <a:prstGeom prst="straightConnector1">
            <a:avLst/>
          </a:prstGeom>
          <a:noFill/>
          <a:ln w="25400">
            <a:solidFill>
              <a:srgbClr val="4A90C6"/>
            </a:solidFill>
            <a:prstDash val="solid"/>
            <a:headEnd type="none"/>
            <a:tailEnd type="arrow"/>
          </a:ln>
        </p:spPr>
      </p:sp>
      <p:sp>
        <p:nvSpPr>
          <p:cNvPr id="14" name="Shape 12"/>
          <p:cNvSpPr/>
          <p:nvPr/>
        </p:nvSpPr>
        <p:spPr>
          <a:xfrm>
            <a:off x="1054100" y="4089419"/>
            <a:ext cx="571500" cy="571500"/>
          </a:xfrm>
          <a:prstGeom prst="ellipse">
            <a:avLst/>
          </a:prstGeom>
          <a:solidFill>
            <a:srgbClr val="0B5DA7"/>
          </a:solidFill>
        </p:spPr>
      </p:sp>
      <p:sp>
        <p:nvSpPr>
          <p:cNvPr id="15" name="Text 13"/>
          <p:cNvSpPr/>
          <p:nvPr/>
        </p:nvSpPr>
        <p:spPr>
          <a:xfrm>
            <a:off x="1054100" y="4089419"/>
            <a:ext cx="571500" cy="571500"/>
          </a:xfrm>
          <a:prstGeom prst="rect">
            <a:avLst/>
          </a:prstGeom>
          <a:noFill/>
        </p:spPr>
        <p:txBody>
          <a:bodyPr wrap="none" lIns="0" tIns="0" rIns="0" bIns="0" rtlCol="0" anchor="ctr"/>
          <a:lstStyle/>
          <a:p>
            <a:pPr algn="ctr">
              <a:lnSpc>
                <a:spcPct val="120000"/>
              </a:lnSpc>
            </a:pPr>
            <a:r>
              <a:rPr lang="en-US" sz="2200" b="1" dirty="0">
                <a:solidFill>
                  <a:srgbClr val="FFFFFF"/>
                </a:solidFill>
                <a:latin typeface="Times New Roman" panose="02020603050405020304" pitchFamily="34" charset="0"/>
                <a:ea typeface="Times New Roman" panose="02020603050405020304" pitchFamily="34" charset="-122"/>
                <a:cs typeface="Times New Roman" panose="02020603050405020304" pitchFamily="34" charset="-120"/>
              </a:rPr>
              <a:t>3</a:t>
            </a:r>
            <a:endParaRPr lang="en-US" sz="2200" dirty="0"/>
          </a:p>
        </p:txBody>
      </p:sp>
      <p:sp>
        <p:nvSpPr>
          <p:cNvPr id="16" name="Text 14"/>
          <p:cNvSpPr/>
          <p:nvPr/>
        </p:nvSpPr>
        <p:spPr>
          <a:xfrm>
            <a:off x="1816100" y="4089419"/>
            <a:ext cx="3810000" cy="330200"/>
          </a:xfrm>
          <a:prstGeom prst="rect">
            <a:avLst/>
          </a:prstGeom>
          <a:noFill/>
        </p:spPr>
        <p:txBody>
          <a:bodyPr wrap="none" lIns="0" tIns="0" rIns="0" bIns="0" rtlCol="0" anchor="ctr"/>
          <a:lstStyle/>
          <a:p>
            <a:pPr algn="l">
              <a:lnSpc>
                <a:spcPct val="140000"/>
              </a:lnSpc>
            </a:pPr>
            <a:r>
              <a:rPr lang="en-US" sz="1600" b="1" dirty="0">
                <a:solidFill>
                  <a:srgbClr val="0B5DA7"/>
                </a:solidFill>
                <a:latin typeface="Times New Roman" panose="02020603050405020304" pitchFamily="34" charset="0"/>
                <a:ea typeface="Times New Roman" panose="02020603050405020304" pitchFamily="34" charset="-122"/>
                <a:cs typeface="Times New Roman" panose="02020603050405020304" pitchFamily="34" charset="-120"/>
              </a:rPr>
              <a:t>Identification of Transmission Paths</a:t>
            </a:r>
            <a:endParaRPr lang="en-US" sz="1600" dirty="0"/>
          </a:p>
        </p:txBody>
      </p:sp>
      <p:sp>
        <p:nvSpPr>
          <p:cNvPr id="17" name="Text 15"/>
          <p:cNvSpPr/>
          <p:nvPr/>
        </p:nvSpPr>
        <p:spPr>
          <a:xfrm>
            <a:off x="1816100" y="4419619"/>
            <a:ext cx="9525000" cy="431800"/>
          </a:xfrm>
          <a:prstGeom prst="rect">
            <a:avLst/>
          </a:prstGeom>
          <a:noFill/>
        </p:spPr>
        <p:txBody>
          <a:bodyPr wrap="square" lIns="0" tIns="0" rIns="0" bIns="0" rtlCol="0" anchor="ctr"/>
          <a:lstStyle/>
          <a:p>
            <a:pPr algn="l">
              <a:lnSpc>
                <a:spcPct val="120000"/>
              </a:lnSpc>
            </a:pPr>
            <a:r>
              <a:rPr lang="en-US" sz="1400" dirty="0">
                <a:solidFill>
                  <a:srgbClr val="333333"/>
                </a:solidFill>
                <a:latin typeface="Times New Roman" panose="02020603050405020304" pitchFamily="34" charset="0"/>
                <a:ea typeface="Times New Roman" panose="02020603050405020304" pitchFamily="34" charset="-122"/>
                <a:cs typeface="Times New Roman" panose="02020603050405020304" pitchFamily="34" charset="-120"/>
              </a:rPr>
              <a:t>What are the specific transmission paths and mechanisms through which the digital economy affects the macroeconomy?</a:t>
            </a:r>
            <a:endParaRPr lang="en-US" sz="1400" dirty="0"/>
          </a:p>
        </p:txBody>
      </p:sp>
      <p:sp>
        <p:nvSpPr>
          <p:cNvPr id="18" name="Shape 16"/>
          <p:cNvSpPr/>
          <p:nvPr/>
        </p:nvSpPr>
        <p:spPr>
          <a:xfrm>
            <a:off x="571500" y="5489330"/>
            <a:ext cx="11049000" cy="533400"/>
          </a:xfrm>
          <a:prstGeom prst="roundRect">
            <a:avLst>
              <a:gd name="adj" fmla="val 8000"/>
            </a:avLst>
          </a:prstGeom>
          <a:solidFill>
            <a:srgbClr val="F0F4F8"/>
          </a:solidFill>
        </p:spPr>
      </p:sp>
      <p:sp>
        <p:nvSpPr>
          <p:cNvPr id="19" name="Text 17"/>
          <p:cNvSpPr/>
          <p:nvPr/>
        </p:nvSpPr>
        <p:spPr>
          <a:xfrm>
            <a:off x="812800" y="5578230"/>
            <a:ext cx="10566400" cy="355600"/>
          </a:xfrm>
          <a:prstGeom prst="rect">
            <a:avLst/>
          </a:prstGeom>
          <a:noFill/>
        </p:spPr>
        <p:txBody>
          <a:bodyPr wrap="square" lIns="0" tIns="0" rIns="0" bIns="0" rtlCol="0" anchor="ctr"/>
          <a:lstStyle/>
          <a:p>
            <a:pPr algn="ctr">
              <a:lnSpc>
                <a:spcPct val="120000"/>
              </a:lnSpc>
            </a:pPr>
            <a:r>
              <a:rPr lang="en-US" sz="1400" b="1" dirty="0">
                <a:solidFill>
                  <a:srgbClr val="333333"/>
                </a:solidFill>
                <a:latin typeface="Times New Roman" panose="02020603050405020304" pitchFamily="34" charset="0"/>
                <a:ea typeface="Times New Roman" panose="02020603050405020304" pitchFamily="34" charset="-122"/>
                <a:cs typeface="Times New Roman" panose="02020603050405020304" pitchFamily="34" charset="-120"/>
              </a:rPr>
              <a:t>Analytical Progression:</a:t>
            </a:r>
            <a:r>
              <a:rPr lang="en-US" sz="1400" dirty="0">
                <a:solidFill>
                  <a:srgbClr val="333333"/>
                </a:solidFill>
                <a:latin typeface="Times New Roman" panose="02020603050405020304" pitchFamily="34" charset="0"/>
                <a:ea typeface="Times New Roman" panose="02020603050405020304" pitchFamily="34" charset="-122"/>
                <a:cs typeface="Times New Roman" panose="02020603050405020304" pitchFamily="34" charset="-120"/>
              </a:rPr>
              <a:t>From </a:t>
            </a:r>
            <a:r>
              <a:rPr lang="en-US" sz="1400" b="1" dirty="0">
                <a:solidFill>
                  <a:srgbClr val="0B5DA7"/>
                </a:solidFill>
                <a:latin typeface="Times New Roman" panose="02020603050405020304" pitchFamily="34" charset="0"/>
                <a:ea typeface="Times New Roman" panose="02020603050405020304" pitchFamily="34" charset="-122"/>
                <a:cs typeface="Times New Roman" panose="02020603050405020304" pitchFamily="34" charset="-120"/>
              </a:rPr>
              <a:t>scale measurement</a:t>
            </a:r>
            <a:r>
              <a:rPr lang="en-US" sz="1400" dirty="0">
                <a:solidFill>
                  <a:srgbClr val="333333"/>
                </a:solidFill>
                <a:latin typeface="Times New Roman" panose="02020603050405020304" pitchFamily="34" charset="0"/>
                <a:ea typeface="Times New Roman" panose="02020603050405020304" pitchFamily="34" charset="-122"/>
                <a:cs typeface="Times New Roman" panose="02020603050405020304" pitchFamily="34" charset="-120"/>
              </a:rPr>
              <a:t> to </a:t>
            </a:r>
            <a:r>
              <a:rPr lang="en-US" sz="1400" b="1" dirty="0">
                <a:solidFill>
                  <a:srgbClr val="0B5DA7"/>
                </a:solidFill>
                <a:latin typeface="Times New Roman" panose="02020603050405020304" pitchFamily="34" charset="0"/>
                <a:ea typeface="Times New Roman" panose="02020603050405020304" pitchFamily="34" charset="-122"/>
                <a:cs typeface="Times New Roman" panose="02020603050405020304" pitchFamily="34" charset="-120"/>
              </a:rPr>
              <a:t>effect evaluation</a:t>
            </a:r>
            <a:r>
              <a:rPr lang="en-US" sz="1400" dirty="0">
                <a:solidFill>
                  <a:srgbClr val="333333"/>
                </a:solidFill>
                <a:latin typeface="Times New Roman" panose="02020603050405020304" pitchFamily="34" charset="0"/>
                <a:ea typeface="Times New Roman" panose="02020603050405020304" pitchFamily="34" charset="-122"/>
                <a:cs typeface="Times New Roman" panose="02020603050405020304" pitchFamily="34" charset="-120"/>
              </a:rPr>
              <a:t> and then to </a:t>
            </a:r>
            <a:r>
              <a:rPr lang="en-US" sz="1400" b="1" dirty="0">
                <a:solidFill>
                  <a:srgbClr val="0B5DA7"/>
                </a:solidFill>
                <a:latin typeface="Times New Roman" panose="02020603050405020304" pitchFamily="34" charset="0"/>
                <a:ea typeface="Times New Roman" panose="02020603050405020304" pitchFamily="34" charset="-122"/>
                <a:cs typeface="Times New Roman" panose="02020603050405020304" pitchFamily="34" charset="-120"/>
              </a:rPr>
              <a:t>mechanism identification</a:t>
            </a:r>
            <a:r>
              <a:rPr lang="en-US" sz="1400" dirty="0">
                <a:solidFill>
                  <a:srgbClr val="333333"/>
                </a:solidFill>
                <a:latin typeface="Times New Roman" panose="02020603050405020304" pitchFamily="34" charset="0"/>
                <a:ea typeface="Times New Roman" panose="02020603050405020304" pitchFamily="34" charset="-122"/>
                <a:cs typeface="Times New Roman" panose="02020603050405020304" pitchFamily="34" charset="-120"/>
              </a:rPr>
              <a:t>, progressively revealing the macroeconomic impacts of the digital economy</a:t>
            </a:r>
            <a:endParaRPr lang="en-US" sz="1400" dirty="0"/>
          </a:p>
        </p:txBody>
      </p:sp>
      <p:sp>
        <p:nvSpPr>
          <p:cNvPr id="20" name="Text 18"/>
          <p:cNvSpPr/>
          <p:nvPr/>
        </p:nvSpPr>
        <p:spPr>
          <a:xfrm>
            <a:off x="11430000" y="6477000"/>
            <a:ext cx="482600" cy="254000"/>
          </a:xfrm>
          <a:prstGeom prst="rect">
            <a:avLst/>
          </a:prstGeom>
          <a:noFill/>
        </p:spPr>
        <p:txBody>
          <a:bodyPr wrap="none" lIns="0" tIns="0" rIns="0" bIns="0" rtlCol="0" anchor="ctr"/>
          <a:lstStyle/>
          <a:p>
            <a:pPr algn="r">
              <a:lnSpc>
                <a:spcPct val="140000"/>
              </a:lnSpc>
            </a:pPr>
            <a:r>
              <a:rPr lang="en-US" sz="1200" dirty="0">
                <a:solidFill>
                  <a:srgbClr val="666666"/>
                </a:solidFill>
                <a:latin typeface="Times New Roman" panose="02020603050405020304" pitchFamily="34" charset="0"/>
                <a:ea typeface="Times New Roman" panose="02020603050405020304" pitchFamily="34" charset="-122"/>
                <a:cs typeface="Times New Roman" panose="02020603050405020304" pitchFamily="34" charset="-120"/>
              </a:rPr>
              <a:t>7</a:t>
            </a:r>
            <a:endParaRPr lang="en-US" sz="1200" dirty="0"/>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571500" y="254000"/>
            <a:ext cx="50800" cy="330200"/>
          </a:xfrm>
          <a:prstGeom prst="rect">
            <a:avLst/>
          </a:prstGeom>
          <a:solidFill>
            <a:srgbClr val="0B5DA7"/>
          </a:solidFill>
        </p:spPr>
      </p:sp>
      <p:sp>
        <p:nvSpPr>
          <p:cNvPr id="3" name="Text 1"/>
          <p:cNvSpPr/>
          <p:nvPr/>
        </p:nvSpPr>
        <p:spPr>
          <a:xfrm>
            <a:off x="723900" y="203200"/>
            <a:ext cx="10922000" cy="431800"/>
          </a:xfrm>
          <a:prstGeom prst="rect">
            <a:avLst/>
          </a:prstGeom>
          <a:noFill/>
        </p:spPr>
        <p:txBody>
          <a:bodyPr wrap="none" lIns="0" tIns="0" rIns="0" bIns="0" rtlCol="0" anchor="ctr"/>
          <a:lstStyle/>
          <a:p>
            <a:pPr algn="l">
              <a:lnSpc>
                <a:spcPct val="140000"/>
              </a:lnSpc>
            </a:pPr>
            <a:r>
              <a:rPr lang="en-US" sz="2200" b="1" dirty="0">
                <a:solidFill>
                  <a:srgbClr val="0B5DA7"/>
                </a:solidFill>
                <a:latin typeface="Times New Roman" panose="02020603050405020304" pitchFamily="34" charset="0"/>
                <a:ea typeface="Times New Roman" panose="02020603050405020304" pitchFamily="34" charset="-122"/>
                <a:cs typeface="Times New Roman" panose="02020603050405020304" pitchFamily="34" charset="-120"/>
              </a:rPr>
              <a:t>Research Scope: A Four-Dimensional Analytical Framework</a:t>
            </a:r>
            <a:endParaRPr lang="en-US" sz="2200" dirty="0"/>
          </a:p>
        </p:txBody>
      </p:sp>
      <p:sp>
        <p:nvSpPr>
          <p:cNvPr id="4" name="Shape 2"/>
          <p:cNvSpPr/>
          <p:nvPr/>
        </p:nvSpPr>
        <p:spPr>
          <a:xfrm>
            <a:off x="571500" y="990269"/>
            <a:ext cx="5334000" cy="1174792"/>
          </a:xfrm>
          <a:prstGeom prst="roundRect">
            <a:avLst>
              <a:gd name="adj" fmla="val 8000"/>
            </a:avLst>
          </a:prstGeom>
          <a:solidFill>
            <a:srgbClr val="F0F4F8"/>
          </a:solidFill>
        </p:spPr>
      </p:sp>
      <p:sp>
        <p:nvSpPr>
          <p:cNvPr id="5" name="Text 3"/>
          <p:cNvSpPr/>
          <p:nvPr/>
        </p:nvSpPr>
        <p:spPr>
          <a:xfrm>
            <a:off x="711200" y="1091869"/>
            <a:ext cx="520700" cy="431800"/>
          </a:xfrm>
          <a:prstGeom prst="rect">
            <a:avLst/>
          </a:prstGeom>
          <a:noFill/>
        </p:spPr>
        <p:txBody>
          <a:bodyPr wrap="none" lIns="0" tIns="0" rIns="0" bIns="0" rtlCol="0" anchor="ctr"/>
          <a:lstStyle/>
          <a:p>
            <a:pPr algn="ctr">
              <a:lnSpc>
                <a:spcPct val="120000"/>
              </a:lnSpc>
            </a:pPr>
            <a:r>
              <a:rPr lang="en-US" sz="2600" b="1" dirty="0">
                <a:solidFill>
                  <a:srgbClr val="0B5DA7"/>
                </a:solidFill>
                <a:latin typeface="Times New Roman" panose="02020603050405020304" pitchFamily="34" charset="0"/>
                <a:ea typeface="Times New Roman" panose="02020603050405020304" pitchFamily="34" charset="-122"/>
                <a:cs typeface="Times New Roman" panose="02020603050405020304" pitchFamily="34" charset="-120"/>
              </a:rPr>
              <a:t>1</a:t>
            </a:r>
            <a:endParaRPr lang="en-US" sz="2600" dirty="0"/>
          </a:p>
        </p:txBody>
      </p:sp>
      <p:sp>
        <p:nvSpPr>
          <p:cNvPr id="6" name="Text 4"/>
          <p:cNvSpPr/>
          <p:nvPr/>
        </p:nvSpPr>
        <p:spPr>
          <a:xfrm>
            <a:off x="1282700" y="1117269"/>
            <a:ext cx="1905000" cy="330200"/>
          </a:xfrm>
          <a:prstGeom prst="rect">
            <a:avLst/>
          </a:prstGeom>
          <a:noFill/>
        </p:spPr>
        <p:txBody>
          <a:bodyPr wrap="none" lIns="0" tIns="0" rIns="0" bIns="0" rtlCol="0" anchor="ctr"/>
          <a:lstStyle/>
          <a:p>
            <a:pPr algn="l">
              <a:lnSpc>
                <a:spcPct val="140000"/>
              </a:lnSpc>
            </a:pPr>
            <a:r>
              <a:rPr lang="en-US" sz="1600" b="1" dirty="0">
                <a:solidFill>
                  <a:srgbClr val="0B5DA7"/>
                </a:solidFill>
                <a:latin typeface="Times New Roman" panose="02020603050405020304" pitchFamily="34" charset="0"/>
                <a:ea typeface="Times New Roman" panose="02020603050405020304" pitchFamily="34" charset="-122"/>
                <a:cs typeface="Times New Roman" panose="02020603050405020304" pitchFamily="34" charset="-120"/>
              </a:rPr>
              <a:t>Scale Share</a:t>
            </a:r>
            <a:endParaRPr lang="en-US" sz="1600" dirty="0"/>
          </a:p>
        </p:txBody>
      </p:sp>
      <p:sp>
        <p:nvSpPr>
          <p:cNvPr id="7" name="Text 5"/>
          <p:cNvSpPr/>
          <p:nvPr/>
        </p:nvSpPr>
        <p:spPr>
          <a:xfrm>
            <a:off x="1270000" y="1491919"/>
            <a:ext cx="4470400" cy="482600"/>
          </a:xfrm>
          <a:prstGeom prst="rect">
            <a:avLst/>
          </a:prstGeom>
          <a:noFill/>
        </p:spPr>
        <p:txBody>
          <a:bodyPr wrap="none" lIns="0" tIns="0" rIns="0" bIns="0" rtlCol="0" anchor="t"/>
          <a:lstStyle/>
          <a:p>
            <a:pPr algn="l">
              <a:lnSpc>
                <a:spcPct val="120000"/>
              </a:lnSpc>
            </a:pPr>
            <a:r>
              <a:rPr lang="en-US" sz="1300" dirty="0">
                <a:solidFill>
                  <a:srgbClr val="333333"/>
                </a:solidFill>
                <a:latin typeface="Times New Roman" panose="02020603050405020304" pitchFamily="34" charset="0"/>
                <a:ea typeface="Times New Roman" panose="02020603050405020304" pitchFamily="34" charset="-122"/>
                <a:cs typeface="Times New Roman" panose="02020603050405020304" pitchFamily="34" charset="-120"/>
              </a:rPr>
              <a:t>Measure the relative share and trend of total output in digital sectors</a:t>
            </a:r>
            <a:endParaRPr lang="en-US" sz="1300" dirty="0"/>
          </a:p>
        </p:txBody>
      </p:sp>
      <p:sp>
        <p:nvSpPr>
          <p:cNvPr id="8" name="Shape 6"/>
          <p:cNvSpPr/>
          <p:nvPr/>
        </p:nvSpPr>
        <p:spPr>
          <a:xfrm>
            <a:off x="6096000" y="990269"/>
            <a:ext cx="5524500" cy="1174792"/>
          </a:xfrm>
          <a:prstGeom prst="roundRect">
            <a:avLst>
              <a:gd name="adj" fmla="val 8000"/>
            </a:avLst>
          </a:prstGeom>
          <a:solidFill>
            <a:srgbClr val="F0F4F8"/>
          </a:solidFill>
        </p:spPr>
      </p:sp>
      <p:sp>
        <p:nvSpPr>
          <p:cNvPr id="9" name="Text 7"/>
          <p:cNvSpPr/>
          <p:nvPr/>
        </p:nvSpPr>
        <p:spPr>
          <a:xfrm>
            <a:off x="6235700" y="1091869"/>
            <a:ext cx="520700" cy="431800"/>
          </a:xfrm>
          <a:prstGeom prst="rect">
            <a:avLst/>
          </a:prstGeom>
          <a:noFill/>
        </p:spPr>
        <p:txBody>
          <a:bodyPr wrap="none" lIns="0" tIns="0" rIns="0" bIns="0" rtlCol="0" anchor="ctr"/>
          <a:lstStyle/>
          <a:p>
            <a:pPr algn="ctr">
              <a:lnSpc>
                <a:spcPct val="120000"/>
              </a:lnSpc>
            </a:pPr>
            <a:r>
              <a:rPr lang="en-US" sz="2600" b="1" dirty="0">
                <a:solidFill>
                  <a:srgbClr val="0B5DA7"/>
                </a:solidFill>
                <a:latin typeface="Times New Roman" panose="02020603050405020304" pitchFamily="34" charset="0"/>
                <a:ea typeface="Times New Roman" panose="02020603050405020304" pitchFamily="34" charset="-122"/>
                <a:cs typeface="Times New Roman" panose="02020603050405020304" pitchFamily="34" charset="-120"/>
              </a:rPr>
              <a:t>2</a:t>
            </a:r>
            <a:endParaRPr lang="en-US" sz="2600" dirty="0"/>
          </a:p>
        </p:txBody>
      </p:sp>
      <p:sp>
        <p:nvSpPr>
          <p:cNvPr id="10" name="Text 8"/>
          <p:cNvSpPr/>
          <p:nvPr/>
        </p:nvSpPr>
        <p:spPr>
          <a:xfrm>
            <a:off x="6807200" y="1117269"/>
            <a:ext cx="1905000" cy="330200"/>
          </a:xfrm>
          <a:prstGeom prst="rect">
            <a:avLst/>
          </a:prstGeom>
          <a:noFill/>
        </p:spPr>
        <p:txBody>
          <a:bodyPr wrap="none" lIns="0" tIns="0" rIns="0" bIns="0" rtlCol="0" anchor="ctr"/>
          <a:lstStyle/>
          <a:p>
            <a:pPr algn="l">
              <a:lnSpc>
                <a:spcPct val="140000"/>
              </a:lnSpc>
            </a:pPr>
            <a:r>
              <a:rPr lang="en-US" sz="1600" b="1" dirty="0">
                <a:solidFill>
                  <a:srgbClr val="0B5DA7"/>
                </a:solidFill>
                <a:latin typeface="Times New Roman" panose="02020603050405020304" pitchFamily="34" charset="0"/>
                <a:ea typeface="Times New Roman" panose="02020603050405020304" pitchFamily="34" charset="-122"/>
                <a:cs typeface="Times New Roman" panose="02020603050405020304" pitchFamily="34" charset="-120"/>
              </a:rPr>
              <a:t>Degree of Digitalization</a:t>
            </a:r>
            <a:endParaRPr lang="en-US" sz="1600" dirty="0"/>
          </a:p>
        </p:txBody>
      </p:sp>
      <p:sp>
        <p:nvSpPr>
          <p:cNvPr id="11" name="Text 9"/>
          <p:cNvSpPr/>
          <p:nvPr/>
        </p:nvSpPr>
        <p:spPr>
          <a:xfrm>
            <a:off x="6807200" y="1498269"/>
            <a:ext cx="4660900" cy="533400"/>
          </a:xfrm>
          <a:prstGeom prst="rect">
            <a:avLst/>
          </a:prstGeom>
          <a:noFill/>
        </p:spPr>
        <p:txBody>
          <a:bodyPr wrap="none" lIns="0" tIns="0" rIns="0" bIns="0" rtlCol="0" anchor="t"/>
          <a:lstStyle/>
          <a:p>
            <a:pPr algn="l">
              <a:lnSpc>
                <a:spcPct val="120000"/>
              </a:lnSpc>
            </a:pPr>
            <a:r>
              <a:rPr lang="en-US" sz="1300" dirty="0">
                <a:solidFill>
                  <a:srgbClr val="333333"/>
                </a:solidFill>
                <a:latin typeface="Times New Roman" panose="02020603050405020304" pitchFamily="34" charset="0"/>
                <a:ea typeface="Times New Roman" panose="02020603050405020304" pitchFamily="34" charset="-122"/>
                <a:cs typeface="Times New Roman" panose="02020603050405020304" pitchFamily="34" charset="-120"/>
              </a:rPr>
              <a:t>Measure the contribution of digital sectors to total backward linkages</a:t>
            </a:r>
          </a:p>
          <a:p>
            <a:pPr algn="l">
              <a:lnSpc>
                <a:spcPct val="120000"/>
              </a:lnSpc>
            </a:pPr>
            <a:r>
              <a:rPr lang="en-US" sz="1300" dirty="0">
                <a:solidFill>
                  <a:srgbClr val="333333"/>
                </a:solidFill>
                <a:latin typeface="Times New Roman" panose="02020603050405020304" pitchFamily="34" charset="0"/>
                <a:ea typeface="Times New Roman" panose="02020603050405020304" pitchFamily="34" charset="-122"/>
                <a:cs typeface="Times New Roman" panose="02020603050405020304" pitchFamily="34" charset="-120"/>
              </a:rPr>
              <a:t>induced by each sector</a:t>
            </a:r>
            <a:endParaRPr lang="en-US" sz="1300" dirty="0"/>
          </a:p>
        </p:txBody>
      </p:sp>
      <p:sp>
        <p:nvSpPr>
          <p:cNvPr id="12" name="Shape 10"/>
          <p:cNvSpPr/>
          <p:nvPr/>
        </p:nvSpPr>
        <p:spPr>
          <a:xfrm>
            <a:off x="571500" y="2504846"/>
            <a:ext cx="5334000" cy="1092200"/>
          </a:xfrm>
          <a:prstGeom prst="roundRect">
            <a:avLst>
              <a:gd name="adj" fmla="val 8000"/>
            </a:avLst>
          </a:prstGeom>
          <a:solidFill>
            <a:srgbClr val="F0F4F8"/>
          </a:solidFill>
        </p:spPr>
      </p:sp>
      <p:sp>
        <p:nvSpPr>
          <p:cNvPr id="13" name="Text 11"/>
          <p:cNvSpPr/>
          <p:nvPr/>
        </p:nvSpPr>
        <p:spPr>
          <a:xfrm>
            <a:off x="711200" y="2606446"/>
            <a:ext cx="520700" cy="431800"/>
          </a:xfrm>
          <a:prstGeom prst="rect">
            <a:avLst/>
          </a:prstGeom>
          <a:noFill/>
        </p:spPr>
        <p:txBody>
          <a:bodyPr wrap="none" lIns="0" tIns="0" rIns="0" bIns="0" rtlCol="0" anchor="ctr"/>
          <a:lstStyle/>
          <a:p>
            <a:pPr algn="ctr">
              <a:lnSpc>
                <a:spcPct val="120000"/>
              </a:lnSpc>
            </a:pPr>
            <a:r>
              <a:rPr lang="en-US" sz="2600" b="1" dirty="0">
                <a:solidFill>
                  <a:srgbClr val="0B5DA7"/>
                </a:solidFill>
                <a:latin typeface="Times New Roman" panose="02020603050405020304" pitchFamily="34" charset="0"/>
                <a:ea typeface="Times New Roman" panose="02020603050405020304" pitchFamily="34" charset="-122"/>
                <a:cs typeface="Times New Roman" panose="02020603050405020304" pitchFamily="34" charset="-120"/>
              </a:rPr>
              <a:t>3</a:t>
            </a:r>
            <a:endParaRPr lang="en-US" sz="2600" dirty="0"/>
          </a:p>
        </p:txBody>
      </p:sp>
      <p:sp>
        <p:nvSpPr>
          <p:cNvPr id="14" name="Text 12"/>
          <p:cNvSpPr/>
          <p:nvPr/>
        </p:nvSpPr>
        <p:spPr>
          <a:xfrm>
            <a:off x="1282700" y="2631846"/>
            <a:ext cx="1905000" cy="330200"/>
          </a:xfrm>
          <a:prstGeom prst="rect">
            <a:avLst/>
          </a:prstGeom>
          <a:noFill/>
        </p:spPr>
        <p:txBody>
          <a:bodyPr wrap="none" lIns="0" tIns="0" rIns="0" bIns="0" rtlCol="0" anchor="ctr"/>
          <a:lstStyle/>
          <a:p>
            <a:pPr algn="l">
              <a:lnSpc>
                <a:spcPct val="140000"/>
              </a:lnSpc>
            </a:pPr>
            <a:r>
              <a:rPr lang="en-US" sz="1600" b="1" dirty="0">
                <a:solidFill>
                  <a:srgbClr val="0B5DA7"/>
                </a:solidFill>
                <a:latin typeface="Times New Roman" panose="02020603050405020304" pitchFamily="34" charset="0"/>
                <a:ea typeface="Times New Roman" panose="02020603050405020304" pitchFamily="34" charset="-122"/>
                <a:cs typeface="Times New Roman" panose="02020603050405020304" pitchFamily="34" charset="-120"/>
              </a:rPr>
              <a:t>SAM Multiplier Effects</a:t>
            </a:r>
            <a:endParaRPr lang="en-US" sz="1600" dirty="0"/>
          </a:p>
        </p:txBody>
      </p:sp>
      <p:sp>
        <p:nvSpPr>
          <p:cNvPr id="15" name="Text 13"/>
          <p:cNvSpPr/>
          <p:nvPr/>
        </p:nvSpPr>
        <p:spPr>
          <a:xfrm>
            <a:off x="1162050" y="3009938"/>
            <a:ext cx="4718050" cy="482600"/>
          </a:xfrm>
          <a:prstGeom prst="rect">
            <a:avLst/>
          </a:prstGeom>
          <a:noFill/>
        </p:spPr>
        <p:txBody>
          <a:bodyPr wrap="none" lIns="0" tIns="0" rIns="0" bIns="0" rtlCol="0" anchor="t"/>
          <a:lstStyle/>
          <a:p>
            <a:pPr algn="l">
              <a:lnSpc>
                <a:spcPct val="120000"/>
              </a:lnSpc>
            </a:pPr>
            <a:r>
              <a:rPr lang="en-US" sz="1300" dirty="0">
                <a:solidFill>
                  <a:srgbClr val="333333"/>
                </a:solidFill>
                <a:latin typeface="Times New Roman" panose="02020603050405020304" pitchFamily="34" charset="0"/>
                <a:ea typeface="Times New Roman" panose="02020603050405020304" pitchFamily="34" charset="-122"/>
                <a:cs typeface="Times New Roman" panose="02020603050405020304" pitchFamily="34" charset="-120"/>
              </a:rPr>
              <a:t>Decompose the aggregate macroeconomic stimulus of digital economy</a:t>
            </a:r>
          </a:p>
          <a:p>
            <a:pPr algn="l">
              <a:lnSpc>
                <a:spcPct val="120000"/>
              </a:lnSpc>
            </a:pPr>
            <a:r>
              <a:rPr lang="en-US" sz="1300" dirty="0">
                <a:solidFill>
                  <a:srgbClr val="333333"/>
                </a:solidFill>
                <a:latin typeface="Times New Roman" panose="02020603050405020304" pitchFamily="34" charset="0"/>
                <a:ea typeface="Times New Roman" panose="02020603050405020304" pitchFamily="34" charset="-122"/>
                <a:cs typeface="Times New Roman" panose="02020603050405020304" pitchFamily="34" charset="-120"/>
              </a:rPr>
              <a:t>sectors and its transmission sources</a:t>
            </a:r>
            <a:endParaRPr lang="en-US" sz="1300" dirty="0"/>
          </a:p>
        </p:txBody>
      </p:sp>
      <p:sp>
        <p:nvSpPr>
          <p:cNvPr id="16" name="Shape 14"/>
          <p:cNvSpPr/>
          <p:nvPr/>
        </p:nvSpPr>
        <p:spPr>
          <a:xfrm>
            <a:off x="6096000" y="2504846"/>
            <a:ext cx="5524500" cy="1092200"/>
          </a:xfrm>
          <a:prstGeom prst="roundRect">
            <a:avLst>
              <a:gd name="adj" fmla="val 8000"/>
            </a:avLst>
          </a:prstGeom>
          <a:solidFill>
            <a:srgbClr val="F0F4F8"/>
          </a:solidFill>
        </p:spPr>
      </p:sp>
      <p:sp>
        <p:nvSpPr>
          <p:cNvPr id="17" name="Text 15"/>
          <p:cNvSpPr/>
          <p:nvPr/>
        </p:nvSpPr>
        <p:spPr>
          <a:xfrm>
            <a:off x="6235700" y="2606446"/>
            <a:ext cx="520700" cy="431800"/>
          </a:xfrm>
          <a:prstGeom prst="rect">
            <a:avLst/>
          </a:prstGeom>
          <a:noFill/>
        </p:spPr>
        <p:txBody>
          <a:bodyPr wrap="none" lIns="0" tIns="0" rIns="0" bIns="0" rtlCol="0" anchor="ctr"/>
          <a:lstStyle/>
          <a:p>
            <a:pPr algn="ctr">
              <a:lnSpc>
                <a:spcPct val="120000"/>
              </a:lnSpc>
            </a:pPr>
            <a:r>
              <a:rPr lang="en-US" sz="2600" b="1" dirty="0">
                <a:solidFill>
                  <a:srgbClr val="0B5DA7"/>
                </a:solidFill>
                <a:latin typeface="Times New Roman" panose="02020603050405020304" pitchFamily="34" charset="0"/>
                <a:ea typeface="Times New Roman" panose="02020603050405020304" pitchFamily="34" charset="-122"/>
                <a:cs typeface="Times New Roman" panose="02020603050405020304" pitchFamily="34" charset="-120"/>
              </a:rPr>
              <a:t>4</a:t>
            </a:r>
            <a:endParaRPr lang="en-US" sz="2600" dirty="0"/>
          </a:p>
        </p:txBody>
      </p:sp>
      <p:sp>
        <p:nvSpPr>
          <p:cNvPr id="18" name="Text 16"/>
          <p:cNvSpPr/>
          <p:nvPr/>
        </p:nvSpPr>
        <p:spPr>
          <a:xfrm>
            <a:off x="6807200" y="2631846"/>
            <a:ext cx="1905000" cy="330200"/>
          </a:xfrm>
          <a:prstGeom prst="rect">
            <a:avLst/>
          </a:prstGeom>
          <a:noFill/>
        </p:spPr>
        <p:txBody>
          <a:bodyPr wrap="none" lIns="0" tIns="0" rIns="0" bIns="0" rtlCol="0" anchor="ctr"/>
          <a:lstStyle/>
          <a:p>
            <a:pPr algn="l">
              <a:lnSpc>
                <a:spcPct val="140000"/>
              </a:lnSpc>
            </a:pPr>
            <a:r>
              <a:rPr lang="en-US" sz="1600" b="1" dirty="0">
                <a:solidFill>
                  <a:srgbClr val="0B5DA7"/>
                </a:solidFill>
                <a:latin typeface="Times New Roman" panose="02020603050405020304" pitchFamily="34" charset="0"/>
                <a:ea typeface="Times New Roman" panose="02020603050405020304" pitchFamily="34" charset="-122"/>
                <a:cs typeface="Times New Roman" panose="02020603050405020304" pitchFamily="34" charset="-120"/>
              </a:rPr>
              <a:t>Structural Path Analysis</a:t>
            </a:r>
            <a:endParaRPr lang="en-US" sz="1600" dirty="0"/>
          </a:p>
        </p:txBody>
      </p:sp>
      <p:sp>
        <p:nvSpPr>
          <p:cNvPr id="19" name="Text 17"/>
          <p:cNvSpPr/>
          <p:nvPr/>
        </p:nvSpPr>
        <p:spPr>
          <a:xfrm>
            <a:off x="6711950" y="2987446"/>
            <a:ext cx="4660900" cy="482600"/>
          </a:xfrm>
          <a:prstGeom prst="rect">
            <a:avLst/>
          </a:prstGeom>
          <a:noFill/>
        </p:spPr>
        <p:txBody>
          <a:bodyPr wrap="none" lIns="0" tIns="0" rIns="0" bIns="0" rtlCol="0" anchor="t"/>
          <a:lstStyle/>
          <a:p>
            <a:pPr algn="l">
              <a:lnSpc>
                <a:spcPct val="120000"/>
              </a:lnSpc>
            </a:pPr>
            <a:r>
              <a:rPr lang="en-US" sz="1300" dirty="0">
                <a:solidFill>
                  <a:srgbClr val="333333"/>
                </a:solidFill>
                <a:latin typeface="Times New Roman" panose="02020603050405020304" pitchFamily="34" charset="0"/>
                <a:ea typeface="Times New Roman" panose="02020603050405020304" pitchFamily="34" charset="-122"/>
                <a:cs typeface="Times New Roman" panose="02020603050405020304" pitchFamily="34" charset="-120"/>
              </a:rPr>
              <a:t>Identify how exogenous demand shocks to digital sectors diffuse through</a:t>
            </a:r>
          </a:p>
          <a:p>
            <a:pPr algn="l">
              <a:lnSpc>
                <a:spcPct val="120000"/>
              </a:lnSpc>
            </a:pPr>
            <a:r>
              <a:rPr lang="en-US" sz="1300" dirty="0">
                <a:solidFill>
                  <a:srgbClr val="333333"/>
                </a:solidFill>
                <a:latin typeface="Times New Roman" panose="02020603050405020304" pitchFamily="34" charset="0"/>
                <a:ea typeface="Times New Roman" panose="02020603050405020304" pitchFamily="34" charset="-122"/>
                <a:cs typeface="Times New Roman" panose="02020603050405020304" pitchFamily="34" charset="-120"/>
              </a:rPr>
              <a:t>the account system</a:t>
            </a:r>
            <a:endParaRPr lang="en-US" sz="1300" dirty="0"/>
          </a:p>
        </p:txBody>
      </p:sp>
      <p:sp>
        <p:nvSpPr>
          <p:cNvPr id="20" name="Shape 18"/>
          <p:cNvSpPr/>
          <p:nvPr/>
        </p:nvSpPr>
        <p:spPr>
          <a:xfrm>
            <a:off x="571500" y="3943180"/>
            <a:ext cx="11049000" cy="2406777"/>
          </a:xfrm>
          <a:prstGeom prst="roundRect">
            <a:avLst>
              <a:gd name="adj" fmla="val 8000"/>
            </a:avLst>
          </a:prstGeom>
          <a:solidFill>
            <a:srgbClr val="0B5DA7"/>
          </a:solidFill>
        </p:spPr>
      </p:sp>
      <p:sp>
        <p:nvSpPr>
          <p:cNvPr id="21" name="Text 19"/>
          <p:cNvSpPr/>
          <p:nvPr/>
        </p:nvSpPr>
        <p:spPr>
          <a:xfrm>
            <a:off x="812800" y="4095581"/>
            <a:ext cx="3810000" cy="330200"/>
          </a:xfrm>
          <a:prstGeom prst="rect">
            <a:avLst/>
          </a:prstGeom>
          <a:noFill/>
        </p:spPr>
        <p:txBody>
          <a:bodyPr wrap="none" lIns="0" tIns="0" rIns="0" bIns="0" rtlCol="0" anchor="ctr"/>
          <a:lstStyle/>
          <a:p>
            <a:pPr algn="l">
              <a:lnSpc>
                <a:spcPct val="120000"/>
              </a:lnSpc>
            </a:pPr>
            <a:r>
              <a:rPr lang="en-US" sz="1600" b="1" dirty="0">
                <a:solidFill>
                  <a:srgbClr val="FFFFFF"/>
                </a:solidFill>
                <a:latin typeface="Times New Roman" panose="02020603050405020304" pitchFamily="34" charset="0"/>
                <a:ea typeface="Times New Roman" panose="02020603050405020304" pitchFamily="34" charset="-122"/>
                <a:cs typeface="Times New Roman" panose="02020603050405020304" pitchFamily="34" charset="-120"/>
              </a:rPr>
              <a:t>Data and Analytical Tools</a:t>
            </a:r>
            <a:endParaRPr lang="en-US" sz="1600" dirty="0"/>
          </a:p>
        </p:txBody>
      </p:sp>
      <p:sp>
        <p:nvSpPr>
          <p:cNvPr id="22" name="Text 20"/>
          <p:cNvSpPr/>
          <p:nvPr/>
        </p:nvSpPr>
        <p:spPr>
          <a:xfrm>
            <a:off x="812800" y="4501981"/>
            <a:ext cx="10566400" cy="1524000"/>
          </a:xfrm>
          <a:prstGeom prst="rect">
            <a:avLst/>
          </a:prstGeom>
          <a:noFill/>
        </p:spPr>
        <p:txBody>
          <a:bodyPr wrap="square" lIns="0" tIns="0" rIns="0" bIns="0" rtlCol="0" anchor="t"/>
          <a:lstStyle/>
          <a:p>
            <a:pPr algn="just">
              <a:lnSpc>
                <a:spcPct val="160000"/>
              </a:lnSpc>
            </a:pPr>
            <a:r>
              <a:rPr lang="en-US" sz="1300" dirty="0">
                <a:solidFill>
                  <a:srgbClr val="FFFFFF"/>
                </a:solidFill>
                <a:latin typeface="Times New Roman" panose="02020603050405020304" pitchFamily="34" charset="0"/>
                <a:ea typeface="Times New Roman" panose="02020603050405020304" pitchFamily="34" charset="-122"/>
                <a:cs typeface="Times New Roman" panose="02020603050405020304" pitchFamily="34" charset="-120"/>
              </a:rPr>
              <a:t>• </a:t>
            </a:r>
            <a:r>
              <a:rPr lang="en-US" sz="1300" b="1" dirty="0">
                <a:solidFill>
                  <a:srgbClr val="FFFFFF"/>
                </a:solidFill>
                <a:latin typeface="Times New Roman" panose="02020603050405020304" pitchFamily="34" charset="0"/>
                <a:ea typeface="Times New Roman" panose="02020603050405020304" pitchFamily="34" charset="-122"/>
                <a:cs typeface="Times New Roman" panose="02020603050405020304" pitchFamily="34" charset="-120"/>
              </a:rPr>
              <a:t>Data source: </a:t>
            </a:r>
            <a:r>
              <a:rPr lang="en-US" sz="1300" dirty="0">
                <a:solidFill>
                  <a:srgbClr val="FFFFFF"/>
                </a:solidFill>
                <a:latin typeface="Times New Roman" panose="02020603050405020304" pitchFamily="34" charset="0"/>
                <a:ea typeface="Times New Roman" panose="02020603050405020304" pitchFamily="34" charset="-122"/>
                <a:cs typeface="Times New Roman" panose="02020603050405020304" pitchFamily="34" charset="-120"/>
              </a:rPr>
              <a:t>Input-output tables released by the National Bureau of Statistics for 2018-2023</a:t>
            </a:r>
            <a:endParaRPr lang="en-US" sz="1300" dirty="0"/>
          </a:p>
          <a:p>
            <a:pPr algn="just">
              <a:lnSpc>
                <a:spcPct val="160000"/>
              </a:lnSpc>
              <a:spcBef>
                <a:spcPts val="400"/>
              </a:spcBef>
            </a:pPr>
            <a:r>
              <a:rPr lang="en-US" sz="1300" dirty="0">
                <a:solidFill>
                  <a:srgbClr val="FFFFFF"/>
                </a:solidFill>
                <a:latin typeface="Times New Roman" panose="02020603050405020304" pitchFamily="34" charset="0"/>
                <a:ea typeface="Times New Roman" panose="02020603050405020304" pitchFamily="34" charset="-122"/>
                <a:cs typeface="Times New Roman" panose="02020603050405020304" pitchFamily="34" charset="-120"/>
              </a:rPr>
              <a:t>• </a:t>
            </a:r>
            <a:r>
              <a:rPr lang="en-US" sz="1300" b="1" dirty="0">
                <a:solidFill>
                  <a:srgbClr val="FFFFFF"/>
                </a:solidFill>
                <a:latin typeface="Times New Roman" panose="02020603050405020304" pitchFamily="34" charset="0"/>
                <a:ea typeface="Times New Roman" panose="02020603050405020304" pitchFamily="34" charset="-122"/>
                <a:cs typeface="Times New Roman" panose="02020603050405020304" pitchFamily="34" charset="-120"/>
              </a:rPr>
              <a:t>Core data: </a:t>
            </a:r>
            <a:r>
              <a:rPr lang="en-US" sz="1300" dirty="0">
                <a:solidFill>
                  <a:srgbClr val="FFFFFF"/>
                </a:solidFill>
                <a:latin typeface="Times New Roman" panose="02020603050405020304" pitchFamily="34" charset="0"/>
                <a:ea typeface="Times New Roman" panose="02020603050405020304" pitchFamily="34" charset="-122"/>
                <a:cs typeface="Times New Roman" panose="02020603050405020304" pitchFamily="34" charset="-120"/>
              </a:rPr>
              <a:t>Industrial boundaries are defined according to the Statistical Classification of the Digital Economy and Its Core Industries (2021), with digital-economy separation coefficients used to isolate partially digital sectors.</a:t>
            </a:r>
            <a:endParaRPr lang="en-US" sz="1300" dirty="0"/>
          </a:p>
          <a:p>
            <a:pPr algn="just">
              <a:lnSpc>
                <a:spcPct val="160000"/>
              </a:lnSpc>
              <a:spcBef>
                <a:spcPts val="400"/>
              </a:spcBef>
            </a:pPr>
            <a:r>
              <a:rPr lang="en-US" sz="1300" dirty="0">
                <a:solidFill>
                  <a:srgbClr val="FFFFFF"/>
                </a:solidFill>
                <a:latin typeface="Times New Roman" panose="02020603050405020304" pitchFamily="34" charset="0"/>
                <a:ea typeface="Times New Roman" panose="02020603050405020304" pitchFamily="34" charset="-122"/>
                <a:cs typeface="Times New Roman" panose="02020603050405020304" pitchFamily="34" charset="-120"/>
              </a:rPr>
              <a:t>• </a:t>
            </a:r>
            <a:r>
              <a:rPr lang="en-US" sz="1300" b="1" dirty="0">
                <a:solidFill>
                  <a:srgbClr val="FFFFFF"/>
                </a:solidFill>
                <a:latin typeface="Times New Roman" panose="02020603050405020304" pitchFamily="34" charset="0"/>
                <a:ea typeface="Times New Roman" panose="02020603050405020304" pitchFamily="34" charset="-122"/>
                <a:cs typeface="Times New Roman" panose="02020603050405020304" pitchFamily="34" charset="-120"/>
              </a:rPr>
              <a:t>Analytical tools: </a:t>
            </a:r>
            <a:r>
              <a:rPr lang="en-US" sz="1300" dirty="0">
                <a:solidFill>
                  <a:srgbClr val="FFFFFF"/>
                </a:solidFill>
                <a:latin typeface="Times New Roman" panose="02020603050405020304" pitchFamily="34" charset="0"/>
                <a:ea typeface="Times New Roman" panose="02020603050405020304" pitchFamily="34" charset="-122"/>
                <a:cs typeface="Times New Roman" panose="02020603050405020304" pitchFamily="34" charset="-120"/>
              </a:rPr>
              <a:t>Digital-economy SAMs are constructed for the three benchmark years, covering commodities, activities, factors, institutions, capital, inventory changes, and the rest of the world.</a:t>
            </a:r>
            <a:endParaRPr lang="en-US" sz="1300" dirty="0"/>
          </a:p>
        </p:txBody>
      </p:sp>
      <p:sp>
        <p:nvSpPr>
          <p:cNvPr id="23" name="Text 21"/>
          <p:cNvSpPr/>
          <p:nvPr/>
        </p:nvSpPr>
        <p:spPr>
          <a:xfrm>
            <a:off x="11430000" y="6477000"/>
            <a:ext cx="482600" cy="254000"/>
          </a:xfrm>
          <a:prstGeom prst="rect">
            <a:avLst/>
          </a:prstGeom>
          <a:noFill/>
        </p:spPr>
        <p:txBody>
          <a:bodyPr wrap="none" lIns="0" tIns="0" rIns="0" bIns="0" rtlCol="0" anchor="ctr"/>
          <a:lstStyle/>
          <a:p>
            <a:pPr algn="r">
              <a:lnSpc>
                <a:spcPct val="140000"/>
              </a:lnSpc>
            </a:pPr>
            <a:r>
              <a:rPr lang="en-US" sz="1200" dirty="0">
                <a:solidFill>
                  <a:srgbClr val="666666"/>
                </a:solidFill>
                <a:latin typeface="Times New Roman" panose="02020603050405020304" pitchFamily="34" charset="0"/>
                <a:ea typeface="Times New Roman" panose="02020603050405020304" pitchFamily="34" charset="-122"/>
                <a:cs typeface="Times New Roman" panose="02020603050405020304" pitchFamily="34" charset="-120"/>
              </a:rPr>
              <a:t>8</a:t>
            </a:r>
            <a:endParaRPr lang="en-US" sz="1200" dirty="0"/>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0" y="2286000"/>
            <a:ext cx="12192000" cy="1905000"/>
          </a:xfrm>
          <a:prstGeom prst="rect">
            <a:avLst/>
          </a:prstGeom>
          <a:solidFill>
            <a:srgbClr val="0B5DA7"/>
          </a:solidFill>
        </p:spPr>
      </p:sp>
      <p:sp>
        <p:nvSpPr>
          <p:cNvPr id="3" name="Shape 1"/>
          <p:cNvSpPr/>
          <p:nvPr/>
        </p:nvSpPr>
        <p:spPr>
          <a:xfrm>
            <a:off x="2476500" y="2616200"/>
            <a:ext cx="25400" cy="1244600"/>
          </a:xfrm>
          <a:prstGeom prst="rect">
            <a:avLst/>
          </a:prstGeom>
          <a:solidFill>
            <a:srgbClr val="FFFFFF">
              <a:alpha val="50196"/>
            </a:srgbClr>
          </a:solidFill>
        </p:spPr>
      </p:sp>
      <p:sp>
        <p:nvSpPr>
          <p:cNvPr id="4" name="Text 2"/>
          <p:cNvSpPr/>
          <p:nvPr/>
        </p:nvSpPr>
        <p:spPr>
          <a:xfrm>
            <a:off x="571500" y="2336800"/>
            <a:ext cx="1714500" cy="1625600"/>
          </a:xfrm>
          <a:prstGeom prst="rect">
            <a:avLst/>
          </a:prstGeom>
          <a:noFill/>
        </p:spPr>
        <p:txBody>
          <a:bodyPr wrap="none" lIns="0" tIns="0" rIns="0" bIns="0" rtlCol="0" anchor="ctr"/>
          <a:lstStyle/>
          <a:p>
            <a:pPr algn="l">
              <a:lnSpc>
                <a:spcPct val="100000"/>
              </a:lnSpc>
            </a:pPr>
            <a:r>
              <a:rPr lang="en-US" sz="6800" b="1" dirty="0">
                <a:solidFill>
                  <a:srgbClr val="FFFFFF"/>
                </a:solidFill>
                <a:latin typeface="Times New Roman" panose="02020603050405020304" pitchFamily="34" charset="0"/>
                <a:ea typeface="Times New Roman" panose="02020603050405020304" pitchFamily="34" charset="-122"/>
                <a:cs typeface="Times New Roman" panose="02020603050405020304" pitchFamily="34" charset="-120"/>
              </a:rPr>
              <a:t>03</a:t>
            </a:r>
            <a:endParaRPr lang="en-US" sz="6800" dirty="0"/>
          </a:p>
        </p:txBody>
      </p:sp>
      <p:sp>
        <p:nvSpPr>
          <p:cNvPr id="5" name="Text 3"/>
          <p:cNvSpPr/>
          <p:nvPr/>
        </p:nvSpPr>
        <p:spPr>
          <a:xfrm>
            <a:off x="2857500" y="2578100"/>
            <a:ext cx="7620000" cy="520700"/>
          </a:xfrm>
          <a:prstGeom prst="rect">
            <a:avLst/>
          </a:prstGeom>
          <a:noFill/>
        </p:spPr>
        <p:txBody>
          <a:bodyPr wrap="none" lIns="0" tIns="0" rIns="0" bIns="0" rtlCol="0" anchor="ctr"/>
          <a:lstStyle/>
          <a:p>
            <a:pPr algn="l">
              <a:lnSpc>
                <a:spcPct val="140000"/>
              </a:lnSpc>
            </a:pPr>
            <a:r>
              <a:rPr lang="en-US" sz="3100" b="1" dirty="0">
                <a:solidFill>
                  <a:srgbClr val="FFFFFF"/>
                </a:solidFill>
                <a:latin typeface="Times New Roman" panose="02020603050405020304" pitchFamily="34" charset="0"/>
                <a:ea typeface="Times New Roman" panose="02020603050405020304" pitchFamily="34" charset="-122"/>
                <a:cs typeface="Times New Roman" panose="02020603050405020304" pitchFamily="34" charset="-120"/>
              </a:rPr>
              <a:t>Methodology</a:t>
            </a:r>
            <a:endParaRPr lang="en-US" sz="3100" dirty="0"/>
          </a:p>
        </p:txBody>
      </p:sp>
      <p:sp>
        <p:nvSpPr>
          <p:cNvPr id="6" name="Text 4"/>
          <p:cNvSpPr/>
          <p:nvPr/>
        </p:nvSpPr>
        <p:spPr>
          <a:xfrm>
            <a:off x="2857500" y="3238500"/>
            <a:ext cx="7620000" cy="292100"/>
          </a:xfrm>
          <a:prstGeom prst="rect">
            <a:avLst/>
          </a:prstGeom>
          <a:noFill/>
        </p:spPr>
        <p:txBody>
          <a:bodyPr wrap="none" lIns="0" tIns="0" rIns="0" bIns="0" rtlCol="0" anchor="ctr"/>
          <a:lstStyle/>
          <a:p>
            <a:pPr algn="l">
              <a:lnSpc>
                <a:spcPct val="120000"/>
              </a:lnSpc>
            </a:pPr>
            <a:r>
              <a:rPr lang="en-US" sz="1200" dirty="0">
                <a:solidFill>
                  <a:srgbClr val="FFFFFF"/>
                </a:solidFill>
                <a:latin typeface="Times New Roman" panose="02020603050405020304" pitchFamily="34" charset="0"/>
                <a:ea typeface="Times New Roman" panose="02020603050405020304" pitchFamily="34" charset="-122"/>
                <a:cs typeface="Times New Roman" panose="02020603050405020304" pitchFamily="34" charset="-120"/>
              </a:rPr>
              <a:t>SAM Multiplier Model and Structural Path Analysis</a:t>
            </a:r>
            <a:endParaRPr lang="en-US" sz="1200" dirty="0"/>
          </a:p>
        </p:txBody>
      </p:sp>
    </p:spTree>
  </p:cSld>
  <p:clrMapOvr>
    <a:masterClrMapping/>
  </p:clrMapOvr>
  <p:transition>
    <p:fade/>
  </p:transition>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TotalTime>
  <Words>2072</Words>
  <Application>Microsoft Office PowerPoint</Application>
  <PresentationFormat>宽屏</PresentationFormat>
  <Paragraphs>233</Paragraphs>
  <Slides>20</Slides>
  <Notes>20</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20</vt:i4>
      </vt:variant>
    </vt:vector>
  </HeadingPairs>
  <TitlesOfParts>
    <vt:vector size="25" baseType="lpstr">
      <vt:lpstr>Arial</vt:lpstr>
      <vt:lpstr>Cambria Math</vt:lpstr>
      <vt:lpstr>Times New Roman</vt:lpstr>
      <vt:lpstr>Wingdings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Moonshot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Economic Effects and Transmission Mechanisms of China's Digital Economy Industries</dc:title>
  <dc:subject>Economic Effects and Transmission Mechanisms of China's Digital Economy Industries</dc:subject>
  <dc:creator>Kimi</dc:creator>
  <cp:lastModifiedBy>F Y</cp:lastModifiedBy>
  <cp:revision>25</cp:revision>
  <dcterms:created xsi:type="dcterms:W3CDTF">2026-06-20T09:39:00Z</dcterms:created>
  <dcterms:modified xsi:type="dcterms:W3CDTF">2026-06-20T11:56:18Z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IGC">
    <vt:lpwstr>{"Label":"Economic Effects and Transmission Mechanisms of China's Digital Economy Industries","ContentProducer":"001191110108MACG2KBH8F10000","ProduceID":"19ee40b3-5202-8b97-8000-000039d2908a","ReservedCode1":"","ContentPropagator":"001191110108MACG2KBH8F20000","PropagateID":"19ee3f9f-f0a2-8d93-8000-09862266c414","ReservedCode2":""}</vt:lpwstr>
  </property>
  <property fmtid="{D5CDD505-2E9C-101B-9397-08002B2CF9AE}" pid="3" name="ICV">
    <vt:lpwstr>08587CCFC5A74CAE921E0DC28F3EEBD0_12</vt:lpwstr>
  </property>
  <property fmtid="{D5CDD505-2E9C-101B-9397-08002B2CF9AE}" pid="4" name="KSOProductBuildVer">
    <vt:lpwstr>2052-12.1.0.26895</vt:lpwstr>
  </property>
</Properties>
</file>