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63" r:id="rId2"/>
    <p:sldId id="269" r:id="rId3"/>
    <p:sldId id="270" r:id="rId4"/>
    <p:sldId id="273" r:id="rId5"/>
    <p:sldId id="301" r:id="rId6"/>
    <p:sldId id="278" r:id="rId7"/>
    <p:sldId id="277" r:id="rId8"/>
    <p:sldId id="279" r:id="rId9"/>
    <p:sldId id="296" r:id="rId10"/>
    <p:sldId id="303" r:id="rId11"/>
    <p:sldId id="297" r:id="rId12"/>
    <p:sldId id="304" r:id="rId13"/>
    <p:sldId id="305" r:id="rId14"/>
    <p:sldId id="298" r:id="rId15"/>
    <p:sldId id="300" r:id="rId16"/>
  </p:sldIdLst>
  <p:sldSz cx="12192000" cy="6858000"/>
  <p:notesSz cx="6858000" cy="9144000"/>
  <p:defaultTextStyle>
    <a:defPPr>
      <a:defRPr lang="en-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3493"/>
  </p:normalViewPr>
  <p:slideViewPr>
    <p:cSldViewPr snapToGrid="0">
      <p:cViewPr varScale="1">
        <p:scale>
          <a:sx n="91" d="100"/>
          <a:sy n="91" d="100"/>
        </p:scale>
        <p:origin x="19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5BC9F2-1933-4D48-B344-C1372A60C9C6}" type="datetimeFigureOut">
              <a:rPr lang="en-SE" smtClean="0"/>
              <a:t>2026-06-24</a:t>
            </a:fld>
            <a:endParaRPr lang="en-S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13FF94-BDFB-E745-B652-341E54AF5C4E}" type="slidenum">
              <a:rPr lang="en-SE" smtClean="0"/>
              <a:t>‹#›</a:t>
            </a:fld>
            <a:endParaRPr lang="en-SE"/>
          </a:p>
        </p:txBody>
      </p:sp>
    </p:spTree>
    <p:extLst>
      <p:ext uri="{BB962C8B-B14F-4D97-AF65-F5344CB8AC3E}">
        <p14:creationId xmlns:p14="http://schemas.microsoft.com/office/powerpoint/2010/main" val="2726050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a:t>Hi</a:t>
            </a:r>
          </a:p>
          <a:p>
            <a:endParaRPr lang="sv-SE" dirty="0"/>
          </a:p>
          <a:p>
            <a:r>
              <a:rPr lang="sv-SE" dirty="0" err="1"/>
              <a:t>Name</a:t>
            </a:r>
            <a:r>
              <a:rPr lang="sv-SE" dirty="0"/>
              <a:t>, PhD, KTH</a:t>
            </a:r>
          </a:p>
          <a:p>
            <a:endParaRPr lang="sv-SE" dirty="0"/>
          </a:p>
          <a:p>
            <a:r>
              <a:rPr lang="sv-SE" dirty="0" err="1"/>
              <a:t>Currently</a:t>
            </a:r>
            <a:r>
              <a:rPr lang="sv-SE" dirty="0"/>
              <a:t> </a:t>
            </a:r>
            <a:r>
              <a:rPr lang="sv-SE" dirty="0" err="1"/>
              <a:t>involved</a:t>
            </a:r>
            <a:r>
              <a:rPr lang="sv-SE" dirty="0"/>
              <a:t> in a </a:t>
            </a:r>
            <a:r>
              <a:rPr lang="sv-SE" dirty="0" err="1"/>
              <a:t>project</a:t>
            </a:r>
            <a:r>
              <a:rPr lang="sv-SE" dirty="0"/>
              <a:t> </a:t>
            </a:r>
            <a:r>
              <a:rPr lang="sv-SE" dirty="0" err="1"/>
              <a:t>where</a:t>
            </a:r>
            <a:r>
              <a:rPr lang="sv-SE" dirty="0"/>
              <a:t> </a:t>
            </a:r>
            <a:r>
              <a:rPr lang="sv-SE" dirty="0" err="1"/>
              <a:t>we</a:t>
            </a:r>
            <a:r>
              <a:rPr lang="sv-SE" dirty="0"/>
              <a:t> </a:t>
            </a:r>
            <a:r>
              <a:rPr lang="sv-SE" dirty="0" err="1"/>
              <a:t>collaborate</a:t>
            </a:r>
            <a:r>
              <a:rPr lang="sv-SE" dirty="0"/>
              <a:t> </a:t>
            </a:r>
            <a:r>
              <a:rPr lang="sv-SE" dirty="0" err="1"/>
              <a:t>with</a:t>
            </a:r>
            <a:r>
              <a:rPr lang="sv-SE" dirty="0"/>
              <a:t> a </a:t>
            </a:r>
            <a:r>
              <a:rPr lang="sv-SE" dirty="0" err="1"/>
              <a:t>local</a:t>
            </a:r>
            <a:r>
              <a:rPr lang="sv-SE" dirty="0"/>
              <a:t> </a:t>
            </a:r>
            <a:r>
              <a:rPr lang="sv-SE" dirty="0" err="1"/>
              <a:t>authroity</a:t>
            </a:r>
            <a:r>
              <a:rPr lang="sv-SE" dirty="0"/>
              <a:t> in Sweden to adress </a:t>
            </a:r>
            <a:r>
              <a:rPr lang="sv-SE" dirty="0" err="1"/>
              <a:t>their</a:t>
            </a:r>
            <a:r>
              <a:rPr lang="sv-SE" dirty="0"/>
              <a:t> CBE</a:t>
            </a:r>
          </a:p>
          <a:p>
            <a:endParaRPr lang="sv-SE" dirty="0"/>
          </a:p>
          <a:p>
            <a:r>
              <a:rPr lang="sv-SE" dirty="0"/>
              <a:t>The </a:t>
            </a:r>
            <a:r>
              <a:rPr lang="sv-SE" dirty="0" err="1"/>
              <a:t>project</a:t>
            </a:r>
            <a:r>
              <a:rPr lang="sv-SE" dirty="0"/>
              <a:t> is </a:t>
            </a:r>
            <a:r>
              <a:rPr lang="sv-SE" dirty="0" err="1"/>
              <a:t>ongoing</a:t>
            </a:r>
            <a:r>
              <a:rPr lang="sv-SE" dirty="0"/>
              <a:t>, and </a:t>
            </a:r>
            <a:r>
              <a:rPr lang="sv-SE" dirty="0" err="1"/>
              <a:t>today</a:t>
            </a:r>
            <a:r>
              <a:rPr lang="sv-SE" dirty="0"/>
              <a:t> I </a:t>
            </a:r>
            <a:r>
              <a:rPr lang="sv-SE" dirty="0" err="1"/>
              <a:t>will</a:t>
            </a:r>
            <a:r>
              <a:rPr lang="sv-SE" dirty="0"/>
              <a:t> present the </a:t>
            </a:r>
            <a:r>
              <a:rPr lang="sv-SE" dirty="0" err="1"/>
              <a:t>first</a:t>
            </a:r>
            <a:r>
              <a:rPr lang="sv-SE" dirty="0"/>
              <a:t> </a:t>
            </a:r>
            <a:r>
              <a:rPr lang="sv-SE" dirty="0" err="1"/>
              <a:t>phase</a:t>
            </a:r>
            <a:r>
              <a:rPr lang="sv-SE" dirty="0"/>
              <a:t> </a:t>
            </a:r>
            <a:r>
              <a:rPr lang="sv-SE" dirty="0" err="1"/>
              <a:t>where</a:t>
            </a:r>
            <a:r>
              <a:rPr lang="sv-SE" dirty="0"/>
              <a:t> </a:t>
            </a:r>
            <a:r>
              <a:rPr lang="sv-SE" dirty="0" err="1"/>
              <a:t>we</a:t>
            </a:r>
            <a:r>
              <a:rPr lang="sv-SE" dirty="0"/>
              <a:t> </a:t>
            </a:r>
            <a:r>
              <a:rPr lang="sv-SE" dirty="0" err="1"/>
              <a:t>have</a:t>
            </a:r>
            <a:r>
              <a:rPr lang="sv-SE" dirty="0"/>
              <a:t> </a:t>
            </a:r>
            <a:r>
              <a:rPr lang="sv-SE" dirty="0" err="1"/>
              <a:t>reviewed</a:t>
            </a:r>
            <a:r>
              <a:rPr lang="sv-SE" dirty="0"/>
              <a:t> </a:t>
            </a:r>
            <a:r>
              <a:rPr lang="sv-SE" dirty="0" err="1"/>
              <a:t>approaches</a:t>
            </a:r>
            <a:r>
              <a:rPr lang="sv-SE" dirty="0"/>
              <a:t> to </a:t>
            </a:r>
            <a:r>
              <a:rPr lang="sv-SE" dirty="0" err="1"/>
              <a:t>calculate</a:t>
            </a:r>
            <a:r>
              <a:rPr lang="sv-SE" dirty="0"/>
              <a:t> </a:t>
            </a:r>
            <a:r>
              <a:rPr lang="sv-SE" dirty="0" err="1"/>
              <a:t>subnational</a:t>
            </a:r>
            <a:r>
              <a:rPr lang="sv-SE" dirty="0"/>
              <a:t> CBE</a:t>
            </a:r>
          </a:p>
          <a:p>
            <a:endParaRPr lang="en-SE" dirty="0"/>
          </a:p>
        </p:txBody>
      </p:sp>
      <p:sp>
        <p:nvSpPr>
          <p:cNvPr id="4" name="Slide Number Placeholder 3"/>
          <p:cNvSpPr>
            <a:spLocks noGrp="1"/>
          </p:cNvSpPr>
          <p:nvPr>
            <p:ph type="sldNum" sz="quarter" idx="5"/>
          </p:nvPr>
        </p:nvSpPr>
        <p:spPr/>
        <p:txBody>
          <a:bodyPr/>
          <a:lstStyle/>
          <a:p>
            <a:fld id="{19702129-24FE-4746-9897-C7E55345F5DD}" type="slidenum">
              <a:rPr lang="sv-SE" smtClean="0"/>
              <a:t>1</a:t>
            </a:fld>
            <a:endParaRPr lang="sv-SE"/>
          </a:p>
        </p:txBody>
      </p:sp>
    </p:spTree>
    <p:extLst>
      <p:ext uri="{BB962C8B-B14F-4D97-AF65-F5344CB8AC3E}">
        <p14:creationId xmlns:p14="http://schemas.microsoft.com/office/powerpoint/2010/main" val="2347278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E" b="0" dirty="0"/>
              <a:t>I assume most people here are familiar with consumption-based emissions, but if some is not, it is the total value chain emissions assigned to the final consumption of goods and services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b="0" dirty="0"/>
              <a:t>CBE are typcakky calculated on t</a:t>
            </a:r>
            <a:r>
              <a:rPr lang="en-GB" b="0" dirty="0"/>
              <a:t>he</a:t>
            </a:r>
            <a:r>
              <a:rPr lang="en-SE" b="0" dirty="0"/>
              <a:t> national level on a regular basis, methods to do so are well established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b="0" dirty="0"/>
              <a:t>However, there is no official statistics nor emthod on how subnational emissions should be caluclated. Methods are much less developed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b="0" dirty="0"/>
              <a:t>This has become an issue as both cities and municipalities in Sweden has set CBE target, but </a:t>
            </a:r>
            <a:r>
              <a:rPr lang="en-SE" dirty="0"/>
              <a:t>face a lack of guidelines and methods for how to follow these targets up.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dirty="0"/>
              <a:t>There was recently an online tool develoepd to adress this: its called the consumption compass, developed by SEI, and that can be used to display regional emissions and identify hotspots – th</a:t>
            </a:r>
            <a:r>
              <a:rPr lang="en-GB" dirty="0"/>
              <a:t>is</a:t>
            </a:r>
            <a:r>
              <a:rPr lang="en-SE" dirty="0"/>
              <a:t> picture is taken from there. </a:t>
            </a:r>
          </a:p>
          <a:p>
            <a:endParaRPr lang="en-SE" dirty="0"/>
          </a:p>
          <a:p>
            <a:r>
              <a:rPr lang="en-SE" dirty="0"/>
              <a:t>This tool provides good start to u</a:t>
            </a:r>
            <a:r>
              <a:rPr lang="en-GB" dirty="0" err="1"/>
              <a:t>nd</a:t>
            </a:r>
            <a:r>
              <a:rPr lang="en-SE" dirty="0"/>
              <a:t>erstand regional emissions, but it has some limitations</a:t>
            </a:r>
          </a:p>
          <a:p>
            <a:endParaRPr lang="en-SE" dirty="0"/>
          </a:p>
          <a:p>
            <a:r>
              <a:rPr lang="en-SE" dirty="0"/>
              <a:t>1. </a:t>
            </a:r>
            <a:r>
              <a:rPr lang="sv-SE" dirty="0" err="1"/>
              <a:t>Users</a:t>
            </a:r>
            <a:r>
              <a:rPr lang="sv-SE" dirty="0"/>
              <a:t> </a:t>
            </a:r>
            <a:r>
              <a:rPr lang="sv-SE" dirty="0" err="1"/>
              <a:t>cannot</a:t>
            </a:r>
            <a:r>
              <a:rPr lang="sv-SE" dirty="0"/>
              <a:t> test and </a:t>
            </a:r>
            <a:r>
              <a:rPr lang="sv-SE" dirty="0" err="1"/>
              <a:t>evaluate</a:t>
            </a:r>
            <a:r>
              <a:rPr lang="sv-SE" dirty="0"/>
              <a:t> different </a:t>
            </a:r>
            <a:r>
              <a:rPr lang="sv-SE" dirty="0" err="1"/>
              <a:t>mitiagtion</a:t>
            </a:r>
            <a:r>
              <a:rPr lang="sv-SE" dirty="0"/>
              <a:t> </a:t>
            </a:r>
            <a:r>
              <a:rPr lang="sv-SE" dirty="0" err="1"/>
              <a:t>measures</a:t>
            </a:r>
            <a:endParaRPr lang="en-SE" dirty="0"/>
          </a:p>
          <a:p>
            <a:r>
              <a:rPr lang="en-SE" dirty="0"/>
              <a:t>2. </a:t>
            </a:r>
            <a:r>
              <a:rPr lang="en-GB" dirty="0"/>
              <a:t>I</a:t>
            </a:r>
            <a:r>
              <a:rPr lang="en-SE" dirty="0"/>
              <a:t>t build on confidential (consumption) data, which hinders external developer to develop or add to t</a:t>
            </a:r>
            <a:r>
              <a:rPr lang="en-GB" dirty="0"/>
              <a:t>he</a:t>
            </a:r>
            <a:r>
              <a:rPr lang="en-SE" dirty="0"/>
              <a:t> tool. </a:t>
            </a:r>
          </a:p>
          <a:p>
            <a:r>
              <a:rPr lang="en-SE" dirty="0"/>
              <a:t>4. </a:t>
            </a:r>
            <a:r>
              <a:rPr lang="en-GB" dirty="0"/>
              <a:t>I</a:t>
            </a:r>
            <a:r>
              <a:rPr lang="en-SE" dirty="0"/>
              <a:t>t was built during a project, and is hence not updated regularly</a:t>
            </a:r>
          </a:p>
          <a:p>
            <a:endParaRPr lang="en-SE" dirty="0"/>
          </a:p>
          <a:p>
            <a:r>
              <a:rPr lang="sv-SE" dirty="0" err="1"/>
              <a:t>These</a:t>
            </a:r>
            <a:r>
              <a:rPr lang="sv-SE" dirty="0"/>
              <a:t> </a:t>
            </a:r>
            <a:r>
              <a:rPr lang="sv-SE" dirty="0" err="1"/>
              <a:t>are</a:t>
            </a:r>
            <a:r>
              <a:rPr lang="sv-SE" dirty="0"/>
              <a:t> limitations </a:t>
            </a:r>
            <a:r>
              <a:rPr lang="sv-SE" dirty="0" err="1"/>
              <a:t>that</a:t>
            </a:r>
            <a:r>
              <a:rPr lang="sv-SE" dirty="0"/>
              <a:t> </a:t>
            </a:r>
            <a:r>
              <a:rPr lang="sv-SE" dirty="0" err="1"/>
              <a:t>we</a:t>
            </a:r>
            <a:r>
              <a:rPr lang="sv-SE" dirty="0"/>
              <a:t> </a:t>
            </a:r>
            <a:r>
              <a:rPr lang="sv-SE" dirty="0" err="1"/>
              <a:t>want</a:t>
            </a:r>
            <a:r>
              <a:rPr lang="sv-SE" dirty="0"/>
              <a:t> to adress </a:t>
            </a:r>
            <a:r>
              <a:rPr lang="sv-SE" dirty="0" err="1"/>
              <a:t>during</a:t>
            </a:r>
            <a:r>
              <a:rPr lang="sv-SE" dirty="0"/>
              <a:t> </a:t>
            </a:r>
            <a:r>
              <a:rPr lang="sv-SE" dirty="0" err="1"/>
              <a:t>this</a:t>
            </a:r>
            <a:r>
              <a:rPr lang="sv-SE" dirty="0"/>
              <a:t> </a:t>
            </a:r>
            <a:r>
              <a:rPr lang="sv-SE" dirty="0" err="1"/>
              <a:t>project</a:t>
            </a:r>
            <a:endParaRPr lang="sv-SE" dirty="0"/>
          </a:p>
          <a:p>
            <a:endParaRPr lang="sv-SE" dirty="0"/>
          </a:p>
          <a:p>
            <a:r>
              <a:rPr lang="sv-SE" dirty="0"/>
              <a:t>The </a:t>
            </a:r>
            <a:r>
              <a:rPr lang="sv-SE" dirty="0" err="1"/>
              <a:t>outcomes</a:t>
            </a:r>
            <a:r>
              <a:rPr lang="sv-SE" dirty="0"/>
              <a:t> </a:t>
            </a:r>
            <a:r>
              <a:rPr lang="sv-SE" dirty="0" err="1"/>
              <a:t>are</a:t>
            </a:r>
            <a:r>
              <a:rPr lang="sv-SE" dirty="0"/>
              <a:t> not </a:t>
            </a:r>
            <a:r>
              <a:rPr lang="sv-SE" dirty="0" err="1"/>
              <a:t>intended</a:t>
            </a:r>
            <a:r>
              <a:rPr lang="sv-SE" dirty="0"/>
              <a:t> to </a:t>
            </a:r>
            <a:r>
              <a:rPr lang="sv-SE" dirty="0" err="1"/>
              <a:t>replace</a:t>
            </a:r>
            <a:r>
              <a:rPr lang="sv-SE" dirty="0"/>
              <a:t> the </a:t>
            </a:r>
            <a:r>
              <a:rPr lang="sv-SE" dirty="0" err="1"/>
              <a:t>availabel</a:t>
            </a:r>
            <a:r>
              <a:rPr lang="sv-SE" dirty="0"/>
              <a:t> </a:t>
            </a:r>
            <a:r>
              <a:rPr lang="sv-SE" dirty="0" err="1"/>
              <a:t>tool</a:t>
            </a:r>
            <a:r>
              <a:rPr lang="sv-SE" dirty="0"/>
              <a:t>, </a:t>
            </a:r>
            <a:r>
              <a:rPr lang="sv-SE" dirty="0" err="1"/>
              <a:t>but</a:t>
            </a:r>
            <a:r>
              <a:rPr lang="sv-SE" dirty="0"/>
              <a:t> </a:t>
            </a:r>
            <a:r>
              <a:rPr lang="sv-SE" dirty="0" err="1"/>
              <a:t>rather</a:t>
            </a:r>
            <a:r>
              <a:rPr lang="sv-SE" dirty="0"/>
              <a:t> </a:t>
            </a:r>
            <a:r>
              <a:rPr lang="sv-SE" dirty="0" err="1"/>
              <a:t>provide</a:t>
            </a:r>
            <a:r>
              <a:rPr lang="sv-SE" dirty="0"/>
              <a:t> </a:t>
            </a:r>
            <a:r>
              <a:rPr lang="sv-SE" dirty="0" err="1"/>
              <a:t>guidance</a:t>
            </a:r>
            <a:r>
              <a:rPr lang="sv-SE" dirty="0"/>
              <a:t> on </a:t>
            </a:r>
            <a:r>
              <a:rPr lang="sv-SE" dirty="0" err="1"/>
              <a:t>how</a:t>
            </a:r>
            <a:r>
              <a:rPr lang="sv-SE" dirty="0"/>
              <a:t> to </a:t>
            </a:r>
            <a:r>
              <a:rPr lang="sv-SE" dirty="0" err="1"/>
              <a:t>work</a:t>
            </a:r>
            <a:r>
              <a:rPr lang="sv-SE" dirty="0"/>
              <a:t> </a:t>
            </a:r>
            <a:r>
              <a:rPr lang="sv-SE" dirty="0" err="1"/>
              <a:t>beyond</a:t>
            </a:r>
            <a:r>
              <a:rPr lang="sv-SE" dirty="0"/>
              <a:t> it, or be </a:t>
            </a:r>
            <a:r>
              <a:rPr lang="sv-SE" dirty="0" err="1"/>
              <a:t>used</a:t>
            </a:r>
            <a:r>
              <a:rPr lang="sv-SE" dirty="0"/>
              <a:t> to </a:t>
            </a:r>
            <a:r>
              <a:rPr lang="sv-SE" dirty="0" err="1"/>
              <a:t>develop</a:t>
            </a:r>
            <a:r>
              <a:rPr lang="sv-SE" dirty="0"/>
              <a:t> the </a:t>
            </a:r>
            <a:r>
              <a:rPr lang="sv-SE" dirty="0" err="1"/>
              <a:t>tool</a:t>
            </a:r>
            <a:r>
              <a:rPr lang="sv-SE" dirty="0"/>
              <a:t> (or </a:t>
            </a:r>
            <a:r>
              <a:rPr lang="sv-SE" dirty="0" err="1"/>
              <a:t>any</a:t>
            </a:r>
            <a:r>
              <a:rPr lang="sv-SE" dirty="0"/>
              <a:t> </a:t>
            </a:r>
            <a:r>
              <a:rPr lang="sv-SE" dirty="0" err="1"/>
              <a:t>other</a:t>
            </a:r>
            <a:r>
              <a:rPr lang="sv-SE" dirty="0"/>
              <a:t>) </a:t>
            </a:r>
            <a:r>
              <a:rPr lang="sv-SE" dirty="0" err="1"/>
              <a:t>further</a:t>
            </a:r>
            <a:r>
              <a:rPr lang="sv-SE" dirty="0"/>
              <a:t> </a:t>
            </a:r>
            <a:endParaRPr lang="en-SE" dirty="0"/>
          </a:p>
          <a:p>
            <a:endParaRPr lang="en-SE" dirty="0"/>
          </a:p>
        </p:txBody>
      </p:sp>
      <p:sp>
        <p:nvSpPr>
          <p:cNvPr id="4" name="Slide Number Placeholder 3"/>
          <p:cNvSpPr>
            <a:spLocks noGrp="1"/>
          </p:cNvSpPr>
          <p:nvPr>
            <p:ph type="sldNum" sz="quarter" idx="5"/>
          </p:nvPr>
        </p:nvSpPr>
        <p:spPr/>
        <p:txBody>
          <a:bodyPr/>
          <a:lstStyle/>
          <a:p>
            <a:fld id="{19702129-24FE-4746-9897-C7E55345F5DD}" type="slidenum">
              <a:rPr lang="sv-SE" smtClean="0"/>
              <a:t>2</a:t>
            </a:fld>
            <a:endParaRPr lang="sv-SE"/>
          </a:p>
        </p:txBody>
      </p:sp>
    </p:spTree>
    <p:extLst>
      <p:ext uri="{BB962C8B-B14F-4D97-AF65-F5344CB8AC3E}">
        <p14:creationId xmlns:p14="http://schemas.microsoft.com/office/powerpoint/2010/main" val="2000641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E" dirty="0"/>
              <a:t>Explicitly, the aims are the following:</a:t>
            </a:r>
          </a:p>
          <a:p>
            <a:endParaRPr lang="en-SE" dirty="0"/>
          </a:p>
          <a:p>
            <a:pPr marL="228600" indent="-228600">
              <a:buAutoNum type="arabicPeriod"/>
            </a:pPr>
            <a:r>
              <a:rPr lang="en-GB" dirty="0"/>
              <a:t>I</a:t>
            </a:r>
            <a:r>
              <a:rPr lang="en-SE" dirty="0"/>
              <a:t>dentify what different approaches there exist</a:t>
            </a:r>
          </a:p>
          <a:p>
            <a:pPr marL="228600" indent="-228600">
              <a:buAutoNum type="arabicPeriod"/>
            </a:pPr>
            <a:r>
              <a:rPr lang="en-GB" dirty="0"/>
              <a:t>I</a:t>
            </a:r>
            <a:r>
              <a:rPr lang="en-SE" dirty="0"/>
              <a:t>dentify requirements from users and developers in sweden</a:t>
            </a:r>
          </a:p>
          <a:p>
            <a:pPr marL="228600" indent="-228600">
              <a:buAutoNum type="arabicPeriod"/>
            </a:pPr>
            <a:r>
              <a:rPr lang="en-GB" dirty="0"/>
              <a:t>B</a:t>
            </a:r>
            <a:r>
              <a:rPr lang="en-SE" dirty="0"/>
              <a:t>ased on the previous two points, identify which approaches that SHOULD be EVALUATED in the next phase, and ideally provide recommendations</a:t>
            </a:r>
          </a:p>
        </p:txBody>
      </p:sp>
      <p:sp>
        <p:nvSpPr>
          <p:cNvPr id="4" name="Slide Number Placeholder 3"/>
          <p:cNvSpPr>
            <a:spLocks noGrp="1"/>
          </p:cNvSpPr>
          <p:nvPr>
            <p:ph type="sldNum" sz="quarter" idx="5"/>
          </p:nvPr>
        </p:nvSpPr>
        <p:spPr/>
        <p:txBody>
          <a:bodyPr/>
          <a:lstStyle/>
          <a:p>
            <a:fld id="{19702129-24FE-4746-9897-C7E55345F5DD}" type="slidenum">
              <a:rPr lang="sv-SE" smtClean="0"/>
              <a:t>3</a:t>
            </a:fld>
            <a:endParaRPr lang="sv-SE"/>
          </a:p>
        </p:txBody>
      </p:sp>
    </p:spTree>
    <p:extLst>
      <p:ext uri="{BB962C8B-B14F-4D97-AF65-F5344CB8AC3E}">
        <p14:creationId xmlns:p14="http://schemas.microsoft.com/office/powerpoint/2010/main" val="741269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To adress the first question, we conducted a literature review targeting studies that in some way calculated subnational CBE, from which we categorized 3 approaches</a:t>
            </a:r>
          </a:p>
          <a:p>
            <a:endParaRPr lang="en-SE" dirty="0"/>
          </a:p>
          <a:p>
            <a:r>
              <a:rPr lang="en-SE" dirty="0"/>
              <a:t>To adress the second aim, we gathered stakeholders from …… to discuss how this data </a:t>
            </a:r>
            <a:r>
              <a:rPr lang="en-SE" b="1" dirty="0"/>
              <a:t>is and could be used</a:t>
            </a:r>
            <a:r>
              <a:rPr lang="en-SE" dirty="0"/>
              <a:t>, as well as what they </a:t>
            </a:r>
            <a:r>
              <a:rPr lang="en-SE" b="1" dirty="0"/>
              <a:t>required</a:t>
            </a:r>
            <a:r>
              <a:rPr lang="en-SE" dirty="0"/>
              <a:t> or wanted from such data.</a:t>
            </a:r>
          </a:p>
        </p:txBody>
      </p:sp>
      <p:sp>
        <p:nvSpPr>
          <p:cNvPr id="4" name="Slide Number Placeholder 3"/>
          <p:cNvSpPr>
            <a:spLocks noGrp="1"/>
          </p:cNvSpPr>
          <p:nvPr>
            <p:ph type="sldNum" sz="quarter" idx="5"/>
          </p:nvPr>
        </p:nvSpPr>
        <p:spPr/>
        <p:txBody>
          <a:bodyPr/>
          <a:lstStyle/>
          <a:p>
            <a:fld id="{19702129-24FE-4746-9897-C7E55345F5DD}" type="slidenum">
              <a:rPr lang="sv-SE" smtClean="0"/>
              <a:t>4</a:t>
            </a:fld>
            <a:endParaRPr lang="sv-SE"/>
          </a:p>
        </p:txBody>
      </p:sp>
    </p:spTree>
    <p:extLst>
      <p:ext uri="{BB962C8B-B14F-4D97-AF65-F5344CB8AC3E}">
        <p14:creationId xmlns:p14="http://schemas.microsoft.com/office/powerpoint/2010/main" val="2004465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a:t>From the </a:t>
            </a:r>
            <a:r>
              <a:rPr lang="sv-SE" dirty="0" err="1"/>
              <a:t>review</a:t>
            </a:r>
            <a:r>
              <a:rPr lang="sv-SE" dirty="0"/>
              <a:t>, </a:t>
            </a:r>
            <a:r>
              <a:rPr lang="sv-SE" dirty="0" err="1"/>
              <a:t>we</a:t>
            </a:r>
            <a:r>
              <a:rPr lang="sv-SE" dirty="0"/>
              <a:t> </a:t>
            </a:r>
            <a:r>
              <a:rPr lang="sv-SE" dirty="0" err="1"/>
              <a:t>categorized</a:t>
            </a:r>
            <a:r>
              <a:rPr lang="sv-SE" dirty="0"/>
              <a:t> the studies </a:t>
            </a:r>
            <a:r>
              <a:rPr lang="sv-SE" dirty="0" err="1"/>
              <a:t>into</a:t>
            </a:r>
            <a:r>
              <a:rPr lang="sv-SE" dirty="0"/>
              <a:t> </a:t>
            </a:r>
            <a:r>
              <a:rPr lang="sv-SE" dirty="0" err="1"/>
              <a:t>three</a:t>
            </a:r>
            <a:r>
              <a:rPr lang="sv-SE" dirty="0"/>
              <a:t> different </a:t>
            </a:r>
            <a:r>
              <a:rPr lang="sv-SE" dirty="0" err="1"/>
              <a:t>approaches</a:t>
            </a:r>
            <a:r>
              <a:rPr lang="sv-SE" dirty="0"/>
              <a:t>, and I </a:t>
            </a:r>
            <a:r>
              <a:rPr lang="sv-SE" dirty="0" err="1"/>
              <a:t>will</a:t>
            </a:r>
            <a:r>
              <a:rPr lang="sv-SE" dirty="0"/>
              <a:t> go </a:t>
            </a:r>
            <a:r>
              <a:rPr lang="sv-SE" dirty="0" err="1"/>
              <a:t>through</a:t>
            </a:r>
            <a:r>
              <a:rPr lang="sv-SE" dirty="0"/>
              <a:t> </a:t>
            </a:r>
            <a:r>
              <a:rPr lang="sv-SE" dirty="0" err="1"/>
              <a:t>them</a:t>
            </a:r>
            <a:r>
              <a:rPr lang="sv-SE" dirty="0"/>
              <a:t> </a:t>
            </a:r>
            <a:r>
              <a:rPr lang="sv-SE" dirty="0" err="1"/>
              <a:t>before</a:t>
            </a:r>
            <a:r>
              <a:rPr lang="sv-SE" dirty="0"/>
              <a:t> </a:t>
            </a:r>
            <a:r>
              <a:rPr lang="sv-SE" dirty="0" err="1"/>
              <a:t>moving</a:t>
            </a:r>
            <a:r>
              <a:rPr lang="sv-SE" dirty="0"/>
              <a:t> ont o </a:t>
            </a:r>
            <a:r>
              <a:rPr lang="sv-SE" dirty="0" err="1"/>
              <a:t>outcomes</a:t>
            </a:r>
            <a:r>
              <a:rPr lang="sv-SE" dirty="0"/>
              <a:t> </a:t>
            </a:r>
            <a:r>
              <a:rPr lang="sv-SE" dirty="0" err="1"/>
              <a:t>of</a:t>
            </a:r>
            <a:r>
              <a:rPr lang="sv-SE" dirty="0"/>
              <a:t> the workshop</a:t>
            </a:r>
            <a:endParaRPr lang="en-SE" dirty="0"/>
          </a:p>
          <a:p>
            <a:endParaRPr lang="en-SE" dirty="0"/>
          </a:p>
        </p:txBody>
      </p:sp>
      <p:sp>
        <p:nvSpPr>
          <p:cNvPr id="4" name="Slide Number Placeholder 3"/>
          <p:cNvSpPr>
            <a:spLocks noGrp="1"/>
          </p:cNvSpPr>
          <p:nvPr>
            <p:ph type="sldNum" sz="quarter" idx="5"/>
          </p:nvPr>
        </p:nvSpPr>
        <p:spPr/>
        <p:txBody>
          <a:bodyPr/>
          <a:lstStyle/>
          <a:p>
            <a:fld id="{19702129-24FE-4746-9897-C7E55345F5DD}" type="slidenum">
              <a:rPr lang="sv-SE" smtClean="0"/>
              <a:t>5</a:t>
            </a:fld>
            <a:endParaRPr lang="sv-SE"/>
          </a:p>
        </p:txBody>
      </p:sp>
    </p:spTree>
    <p:extLst>
      <p:ext uri="{BB962C8B-B14F-4D97-AF65-F5344CB8AC3E}">
        <p14:creationId xmlns:p14="http://schemas.microsoft.com/office/powerpoint/2010/main" val="2829071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T</a:t>
            </a:r>
            <a:r>
              <a:rPr lang="en-GB" dirty="0"/>
              <a:t>he</a:t>
            </a:r>
            <a:r>
              <a:rPr lang="en-SE" dirty="0"/>
              <a:t> first group consist of studies that in different ways disaggregate demand, but use national level emission intensities</a:t>
            </a:r>
          </a:p>
          <a:p>
            <a:endParaRPr lang="en-SE" dirty="0"/>
          </a:p>
          <a:p>
            <a:r>
              <a:rPr lang="en-SE" dirty="0"/>
              <a:t>Different data can be used to regionalize demand: HBS, commercial, income – other?</a:t>
            </a:r>
          </a:p>
          <a:p>
            <a:endParaRPr lang="en-SE" dirty="0"/>
          </a:p>
          <a:p>
            <a:r>
              <a:rPr lang="en-SE" dirty="0"/>
              <a:t>Advantage: close to national models and data, muc data is available</a:t>
            </a:r>
          </a:p>
          <a:p>
            <a:endParaRPr lang="en-SE" dirty="0"/>
          </a:p>
          <a:p>
            <a:r>
              <a:rPr lang="en-SE" dirty="0"/>
              <a:t>A drawback is that it does not account for regional differences in production, and could be accused for being too inprecise in detail by local policy makers</a:t>
            </a:r>
          </a:p>
          <a:p>
            <a:endParaRPr lang="en-SE" dirty="0"/>
          </a:p>
          <a:p>
            <a:r>
              <a:rPr lang="en-SE" dirty="0"/>
              <a:t>The consumption compass build on a study by Dawkins et al., that applied this approach.</a:t>
            </a:r>
          </a:p>
        </p:txBody>
      </p:sp>
      <p:sp>
        <p:nvSpPr>
          <p:cNvPr id="4" name="Slide Number Placeholder 3"/>
          <p:cNvSpPr>
            <a:spLocks noGrp="1"/>
          </p:cNvSpPr>
          <p:nvPr>
            <p:ph type="sldNum" sz="quarter" idx="5"/>
          </p:nvPr>
        </p:nvSpPr>
        <p:spPr/>
        <p:txBody>
          <a:bodyPr/>
          <a:lstStyle/>
          <a:p>
            <a:fld id="{19702129-24FE-4746-9897-C7E55345F5DD}" type="slidenum">
              <a:rPr lang="sv-SE" smtClean="0"/>
              <a:t>6</a:t>
            </a:fld>
            <a:endParaRPr lang="sv-SE"/>
          </a:p>
        </p:txBody>
      </p:sp>
    </p:spTree>
    <p:extLst>
      <p:ext uri="{BB962C8B-B14F-4D97-AF65-F5344CB8AC3E}">
        <p14:creationId xmlns:p14="http://schemas.microsoft.com/office/powerpoint/2010/main" val="1393901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E" sz="1400" dirty="0"/>
              <a:t>The second approach are studies that use or develop subnational tables, meaning that they also to regionalize production and trade.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sz="1400" dirty="0"/>
              <a:t>If you </a:t>
            </a:r>
            <a:r>
              <a:rPr lang="en-GB" sz="1400" dirty="0"/>
              <a:t>ha</a:t>
            </a:r>
            <a:r>
              <a:rPr lang="en-SE" sz="1400" dirty="0"/>
              <a:t>ve or develop subnational IOTs, these can be nested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sz="1400" dirty="0"/>
              <a:t>An advantage here is that regional characteristics are better taken into account </a:t>
            </a:r>
            <a:r>
              <a:rPr lang="en-SE" sz="1400" dirty="0">
                <a:sym typeface="Wingdings" pitchFamily="2" charset="2"/>
              </a:rPr>
              <a:t> which could create credibility among policy makers and allow for a more detailed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sz="1400" dirty="0">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ym typeface="Wingdings" pitchFamily="2" charset="2"/>
              </a:rPr>
              <a:t>A</a:t>
            </a:r>
            <a:r>
              <a:rPr lang="en-SE" sz="1400" dirty="0">
                <a:sym typeface="Wingdings" pitchFamily="2" charset="2"/>
              </a:rPr>
              <a:t> drawback is that there are currently no subnational tables developed in Sweden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ym typeface="Wingdings" pitchFamily="2" charset="2"/>
              </a:rPr>
              <a:t>H</a:t>
            </a:r>
            <a:r>
              <a:rPr lang="en-SE" sz="1400" dirty="0">
                <a:sym typeface="Wingdings" pitchFamily="2" charset="2"/>
              </a:rPr>
              <a:t>as been effort – no regular practice established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a:sym typeface="Wingdings" pitchFamily="2" charset="2"/>
              </a:rPr>
              <a:t>A</a:t>
            </a:r>
            <a:r>
              <a:rPr lang="en-SE" sz="1400" dirty="0">
                <a:sym typeface="Wingdings" pitchFamily="2" charset="2"/>
              </a:rPr>
              <a:t>cknowledged in literature and in workshop that survey is time-consuming, and that data is not available, currently not an option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SE" sz="1400" dirty="0">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SE" sz="1400" dirty="0">
                <a:sym typeface="Wingdings" pitchFamily="2" charset="2"/>
              </a:rPr>
              <a:t>One way could instead be to use proxy data li</a:t>
            </a:r>
            <a:r>
              <a:rPr lang="en-GB" sz="1400" dirty="0" err="1">
                <a:sym typeface="Wingdings" pitchFamily="2" charset="2"/>
              </a:rPr>
              <a:t>ke</a:t>
            </a:r>
            <a:r>
              <a:rPr lang="en-SE" sz="1400" dirty="0">
                <a:sym typeface="Wingdings" pitchFamily="2" charset="2"/>
              </a:rPr>
              <a:t> employment to regionalize, but it is questionable if this would be percieved as significantly more credible from a policy point fo view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SE" sz="1400" dirty="0">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SE" sz="1400" dirty="0">
              <a:sym typeface="Wingdings" pitchFamily="2" charset="2"/>
            </a:endParaRPr>
          </a:p>
        </p:txBody>
      </p:sp>
      <p:sp>
        <p:nvSpPr>
          <p:cNvPr id="4" name="Slide Number Placeholder 3"/>
          <p:cNvSpPr>
            <a:spLocks noGrp="1"/>
          </p:cNvSpPr>
          <p:nvPr>
            <p:ph type="sldNum" sz="quarter" idx="5"/>
          </p:nvPr>
        </p:nvSpPr>
        <p:spPr/>
        <p:txBody>
          <a:bodyPr/>
          <a:lstStyle/>
          <a:p>
            <a:fld id="{19702129-24FE-4746-9897-C7E55345F5DD}" type="slidenum">
              <a:rPr lang="sv-SE" smtClean="0"/>
              <a:t>7</a:t>
            </a:fld>
            <a:endParaRPr lang="sv-SE"/>
          </a:p>
        </p:txBody>
      </p:sp>
    </p:spTree>
    <p:extLst>
      <p:ext uri="{BB962C8B-B14F-4D97-AF65-F5344CB8AC3E}">
        <p14:creationId xmlns:p14="http://schemas.microsoft.com/office/powerpoint/2010/main" val="38637986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E" dirty="0"/>
              <a:t>The third category are studies that, instead of using top-down MRIO, apply a bottom-up approach based on traditional LCA methods.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SE" dirty="0"/>
          </a:p>
          <a:p>
            <a:pPr marL="0" marR="0" lvl="0" indent="0" algn="l" defTabSz="914400" rtl="0" eaLnBrk="1" fontAlgn="auto" latinLnBrk="0" hangingPunct="1">
              <a:lnSpc>
                <a:spcPct val="100000"/>
              </a:lnSpc>
              <a:spcBef>
                <a:spcPts val="0"/>
              </a:spcBef>
              <a:spcAft>
                <a:spcPts val="0"/>
              </a:spcAft>
              <a:buClrTx/>
              <a:buSzTx/>
              <a:buFontTx/>
              <a:buNone/>
              <a:tabLst/>
              <a:defRPr/>
            </a:pPr>
            <a:r>
              <a:rPr lang="en-SE" dirty="0"/>
              <a:t>These studies collect data and calculate footprints for each included category. They only include a selected number of high impact categories for practical reasons. </a:t>
            </a:r>
          </a:p>
          <a:p>
            <a:pPr marL="0" indent="0">
              <a:buFontTx/>
              <a:buNone/>
            </a:pPr>
            <a:endParaRPr lang="en-SE" dirty="0"/>
          </a:p>
          <a:p>
            <a:pPr marL="0" indent="0">
              <a:buFontTx/>
              <a:buNone/>
            </a:pPr>
            <a:r>
              <a:rPr lang="en-SE" dirty="0"/>
              <a:t>An advantage is that it is flexible…</a:t>
            </a:r>
          </a:p>
          <a:p>
            <a:pPr marL="0" indent="0">
              <a:buFontTx/>
              <a:buNone/>
            </a:pPr>
            <a:endParaRPr lang="en-SE" dirty="0"/>
          </a:p>
          <a:p>
            <a:pPr marL="0" indent="0">
              <a:buFontTx/>
              <a:buNone/>
            </a:pPr>
            <a:r>
              <a:rPr lang="en-SE" dirty="0"/>
              <a:t>Drawbacks include that additional data collection needs to be conducted, that comparability is reduced if individual studies are conducted, and the inherent cut-of problem</a:t>
            </a:r>
          </a:p>
          <a:p>
            <a:pPr marL="0" indent="0">
              <a:buFontTx/>
              <a:buNone/>
            </a:pPr>
            <a:endParaRPr lang="en-SE" dirty="0"/>
          </a:p>
          <a:p>
            <a:pPr marL="0" indent="0">
              <a:buFontTx/>
              <a:buNone/>
            </a:pPr>
            <a:endParaRPr lang="en-SE" dirty="0"/>
          </a:p>
          <a:p>
            <a:pPr marL="0" indent="0">
              <a:buFontTx/>
              <a:buNone/>
            </a:pPr>
            <a:endParaRPr lang="en-SE" dirty="0"/>
          </a:p>
          <a:p>
            <a:pPr marL="0" indent="0">
              <a:buFontTx/>
              <a:buNone/>
            </a:pPr>
            <a:r>
              <a:rPr lang="en-SE" dirty="0"/>
              <a:t>JRCs Consumption Footpirnt Platform</a:t>
            </a:r>
          </a:p>
        </p:txBody>
      </p:sp>
      <p:sp>
        <p:nvSpPr>
          <p:cNvPr id="4" name="Slide Number Placeholder 3"/>
          <p:cNvSpPr>
            <a:spLocks noGrp="1"/>
          </p:cNvSpPr>
          <p:nvPr>
            <p:ph type="sldNum" sz="quarter" idx="5"/>
          </p:nvPr>
        </p:nvSpPr>
        <p:spPr/>
        <p:txBody>
          <a:bodyPr/>
          <a:lstStyle/>
          <a:p>
            <a:fld id="{19702129-24FE-4746-9897-C7E55345F5DD}" type="slidenum">
              <a:rPr lang="sv-SE" smtClean="0"/>
              <a:t>8</a:t>
            </a:fld>
            <a:endParaRPr lang="sv-SE"/>
          </a:p>
        </p:txBody>
      </p:sp>
    </p:spTree>
    <p:extLst>
      <p:ext uri="{BB962C8B-B14F-4D97-AF65-F5344CB8AC3E}">
        <p14:creationId xmlns:p14="http://schemas.microsoft.com/office/powerpoint/2010/main" val="873764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Moving on to t</a:t>
            </a:r>
            <a:r>
              <a:rPr lang="en-GB" dirty="0"/>
              <a:t>he</a:t>
            </a:r>
            <a:r>
              <a:rPr lang="en-SE" dirty="0"/>
              <a:t> otcomes from the workshop</a:t>
            </a:r>
          </a:p>
          <a:p>
            <a:endParaRPr lang="en-SE" dirty="0"/>
          </a:p>
          <a:p>
            <a:r>
              <a:rPr lang="en-SE" dirty="0"/>
              <a:t>There were several different use cases discussed, but because of t</a:t>
            </a:r>
            <a:r>
              <a:rPr lang="en-GB" dirty="0"/>
              <a:t>he</a:t>
            </a:r>
            <a:r>
              <a:rPr lang="en-SE" dirty="0"/>
              <a:t> time constraint I will focus on the uses that were percieved as gaps – things that participants wanted to do but percieved they were not able to</a:t>
            </a:r>
          </a:p>
        </p:txBody>
      </p:sp>
      <p:sp>
        <p:nvSpPr>
          <p:cNvPr id="4" name="Slide Number Placeholder 3"/>
          <p:cNvSpPr>
            <a:spLocks noGrp="1"/>
          </p:cNvSpPr>
          <p:nvPr>
            <p:ph type="sldNum" sz="quarter" idx="5"/>
          </p:nvPr>
        </p:nvSpPr>
        <p:spPr/>
        <p:txBody>
          <a:bodyPr/>
          <a:lstStyle/>
          <a:p>
            <a:fld id="{19702129-24FE-4746-9897-C7E55345F5DD}" type="slidenum">
              <a:rPr lang="sv-SE" smtClean="0"/>
              <a:t>9</a:t>
            </a:fld>
            <a:endParaRPr lang="sv-SE"/>
          </a:p>
        </p:txBody>
      </p:sp>
    </p:spTree>
    <p:extLst>
      <p:ext uri="{BB962C8B-B14F-4D97-AF65-F5344CB8AC3E}">
        <p14:creationId xmlns:p14="http://schemas.microsoft.com/office/powerpoint/2010/main" val="1962744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F09F5-8791-D367-9195-D0B5BFADE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D38958-A7B4-C180-4E41-C2CB4B9D34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928546-3A16-112A-27C8-DDB60DB55487}"/>
              </a:ext>
            </a:extLst>
          </p:cNvPr>
          <p:cNvSpPr>
            <a:spLocks noGrp="1"/>
          </p:cNvSpPr>
          <p:nvPr>
            <p:ph type="body" idx="1"/>
          </p:nvPr>
        </p:nvSpPr>
        <p:spPr/>
        <p:txBody>
          <a:bodyPr/>
          <a:lstStyle/>
          <a:p>
            <a:r>
              <a:rPr lang="en-SE" b="0" dirty="0"/>
              <a:t>These gaps are all somehow related to mitigating identified emissions. </a:t>
            </a:r>
          </a:p>
          <a:p>
            <a:endParaRPr lang="en-SE" b="0" dirty="0"/>
          </a:p>
          <a:p>
            <a:r>
              <a:rPr lang="en-SE" b="0" dirty="0"/>
              <a:t>Participants emphasized that t</a:t>
            </a:r>
            <a:r>
              <a:rPr lang="en-GB" b="0" dirty="0"/>
              <a:t>he</a:t>
            </a:r>
            <a:r>
              <a:rPr lang="en-SE" b="0" dirty="0"/>
              <a:t>y would like to test different measures and scenarios to u</a:t>
            </a:r>
            <a:r>
              <a:rPr lang="en-GB" b="0" dirty="0" err="1"/>
              <a:t>nd</a:t>
            </a:r>
            <a:r>
              <a:rPr lang="en-SE" b="0" dirty="0"/>
              <a:t>erstand which ones that were efficient to implement, which both require that they can interact with the data</a:t>
            </a:r>
          </a:p>
          <a:p>
            <a:endParaRPr lang="en-SE" b="0" dirty="0"/>
          </a:p>
          <a:p>
            <a:r>
              <a:rPr lang="en-SE" b="0" dirty="0"/>
              <a:t>And they also raised that they want to be able to see effects and follow up measures, which require regular updates but also that they implement policies with visual effects</a:t>
            </a:r>
          </a:p>
        </p:txBody>
      </p:sp>
      <p:sp>
        <p:nvSpPr>
          <p:cNvPr id="4" name="Slide Number Placeholder 3">
            <a:extLst>
              <a:ext uri="{FF2B5EF4-FFF2-40B4-BE49-F238E27FC236}">
                <a16:creationId xmlns:a16="http://schemas.microsoft.com/office/drawing/2014/main" id="{DA0B82A2-0D57-F68F-8898-566CB63BF4B9}"/>
              </a:ext>
            </a:extLst>
          </p:cNvPr>
          <p:cNvSpPr>
            <a:spLocks noGrp="1"/>
          </p:cNvSpPr>
          <p:nvPr>
            <p:ph type="sldNum" sz="quarter" idx="5"/>
          </p:nvPr>
        </p:nvSpPr>
        <p:spPr/>
        <p:txBody>
          <a:bodyPr/>
          <a:lstStyle/>
          <a:p>
            <a:fld id="{19702129-24FE-4746-9897-C7E55345F5DD}" type="slidenum">
              <a:rPr lang="sv-SE" smtClean="0"/>
              <a:t>10</a:t>
            </a:fld>
            <a:endParaRPr lang="sv-SE"/>
          </a:p>
        </p:txBody>
      </p:sp>
    </p:spTree>
    <p:extLst>
      <p:ext uri="{BB962C8B-B14F-4D97-AF65-F5344CB8AC3E}">
        <p14:creationId xmlns:p14="http://schemas.microsoft.com/office/powerpoint/2010/main" val="1256369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a:t>The same goes for the </a:t>
            </a:r>
            <a:r>
              <a:rPr lang="sv-SE" dirty="0" err="1"/>
              <a:t>requirements</a:t>
            </a:r>
            <a:r>
              <a:rPr lang="sv-SE" dirty="0"/>
              <a:t>, </a:t>
            </a:r>
            <a:r>
              <a:rPr lang="sv-SE" dirty="0" err="1"/>
              <a:t>many</a:t>
            </a:r>
            <a:r>
              <a:rPr lang="sv-SE" dirty="0"/>
              <a:t> different </a:t>
            </a:r>
            <a:r>
              <a:rPr lang="sv-SE" dirty="0" err="1"/>
              <a:t>apsects</a:t>
            </a:r>
            <a:r>
              <a:rPr lang="sv-SE" dirty="0"/>
              <a:t> </a:t>
            </a:r>
            <a:r>
              <a:rPr lang="sv-SE" dirty="0" err="1"/>
              <a:t>were</a:t>
            </a:r>
            <a:r>
              <a:rPr lang="sv-SE" dirty="0"/>
              <a:t> </a:t>
            </a:r>
            <a:r>
              <a:rPr lang="sv-SE" dirty="0" err="1"/>
              <a:t>brought</a:t>
            </a:r>
            <a:r>
              <a:rPr lang="sv-SE" dirty="0"/>
              <a:t> </a:t>
            </a:r>
            <a:r>
              <a:rPr lang="sv-SE" dirty="0" err="1"/>
              <a:t>up</a:t>
            </a:r>
            <a:endParaRPr lang="sv-SE" dirty="0"/>
          </a:p>
          <a:p>
            <a:endParaRPr lang="sv-SE" dirty="0"/>
          </a:p>
          <a:p>
            <a:r>
              <a:rPr lang="sv-SE" dirty="0"/>
              <a:t>I </a:t>
            </a:r>
            <a:r>
              <a:rPr lang="sv-SE" dirty="0" err="1"/>
              <a:t>will</a:t>
            </a:r>
            <a:r>
              <a:rPr lang="sv-SE" dirty="0"/>
              <a:t> </a:t>
            </a:r>
            <a:r>
              <a:rPr lang="sv-SE" dirty="0" err="1"/>
              <a:t>highlight</a:t>
            </a:r>
            <a:r>
              <a:rPr lang="sv-SE" dirty="0"/>
              <a:t> </a:t>
            </a:r>
            <a:r>
              <a:rPr lang="sv-SE" dirty="0" err="1"/>
              <a:t>some</a:t>
            </a:r>
            <a:r>
              <a:rPr lang="sv-SE" dirty="0"/>
              <a:t> major </a:t>
            </a:r>
            <a:r>
              <a:rPr lang="sv-SE" dirty="0" err="1"/>
              <a:t>takeaways</a:t>
            </a:r>
            <a:r>
              <a:rPr lang="sv-SE" dirty="0"/>
              <a:t> from </a:t>
            </a:r>
            <a:r>
              <a:rPr lang="sv-SE" dirty="0" err="1"/>
              <a:t>this</a:t>
            </a:r>
            <a:r>
              <a:rPr lang="sv-SE" dirty="0"/>
              <a:t> </a:t>
            </a:r>
            <a:r>
              <a:rPr lang="sv-SE" dirty="0" err="1"/>
              <a:t>discussion</a:t>
            </a:r>
            <a:endParaRPr lang="en-SE" dirty="0"/>
          </a:p>
          <a:p>
            <a:endParaRPr lang="en-SE" dirty="0"/>
          </a:p>
        </p:txBody>
      </p:sp>
      <p:sp>
        <p:nvSpPr>
          <p:cNvPr id="4" name="Slide Number Placeholder 3"/>
          <p:cNvSpPr>
            <a:spLocks noGrp="1"/>
          </p:cNvSpPr>
          <p:nvPr>
            <p:ph type="sldNum" sz="quarter" idx="5"/>
          </p:nvPr>
        </p:nvSpPr>
        <p:spPr/>
        <p:txBody>
          <a:bodyPr/>
          <a:lstStyle/>
          <a:p>
            <a:fld id="{19702129-24FE-4746-9897-C7E55345F5DD}" type="slidenum">
              <a:rPr lang="sv-SE" smtClean="0"/>
              <a:t>11</a:t>
            </a:fld>
            <a:endParaRPr lang="sv-SE"/>
          </a:p>
        </p:txBody>
      </p:sp>
    </p:spTree>
    <p:extLst>
      <p:ext uri="{BB962C8B-B14F-4D97-AF65-F5344CB8AC3E}">
        <p14:creationId xmlns:p14="http://schemas.microsoft.com/office/powerpoint/2010/main" val="1621523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48056-FC2F-C732-9AA3-7027EEE584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78C1AD-7867-E331-9AB2-E2C947D4D5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079E4A-9880-8FE9-B500-9C0B817C436F}"/>
              </a:ext>
            </a:extLst>
          </p:cNvPr>
          <p:cNvSpPr>
            <a:spLocks noGrp="1"/>
          </p:cNvSpPr>
          <p:nvPr>
            <p:ph type="body" idx="1"/>
          </p:nvPr>
        </p:nvSpPr>
        <p:spPr/>
        <p:txBody>
          <a:bodyPr/>
          <a:lstStyle/>
          <a:p>
            <a:r>
              <a:rPr lang="en-SE" dirty="0"/>
              <a:t>There is a tension between the desire to mirror local conditions and the resourec constraints regarding available time and resources for data collection and management</a:t>
            </a:r>
          </a:p>
          <a:p>
            <a:endParaRPr lang="en-SE" dirty="0"/>
          </a:p>
          <a:p>
            <a:r>
              <a:rPr lang="en-SE" dirty="0"/>
              <a:t>While local representation is brought up as a desire, or maybe necessaity to catch politicians ears, time and reosurecs are mentioned as constraints. – without additional resources, they can’t collect much additional data or manage large models, but with current context maybe more feasible to work with as much available data as possible</a:t>
            </a:r>
          </a:p>
        </p:txBody>
      </p:sp>
      <p:sp>
        <p:nvSpPr>
          <p:cNvPr id="4" name="Slide Number Placeholder 3">
            <a:extLst>
              <a:ext uri="{FF2B5EF4-FFF2-40B4-BE49-F238E27FC236}">
                <a16:creationId xmlns:a16="http://schemas.microsoft.com/office/drawing/2014/main" id="{CB657329-6C7F-C300-5EBA-DB53C8AD3B89}"/>
              </a:ext>
            </a:extLst>
          </p:cNvPr>
          <p:cNvSpPr>
            <a:spLocks noGrp="1"/>
          </p:cNvSpPr>
          <p:nvPr>
            <p:ph type="sldNum" sz="quarter" idx="5"/>
          </p:nvPr>
        </p:nvSpPr>
        <p:spPr/>
        <p:txBody>
          <a:bodyPr/>
          <a:lstStyle/>
          <a:p>
            <a:fld id="{19702129-24FE-4746-9897-C7E55345F5DD}" type="slidenum">
              <a:rPr lang="sv-SE" smtClean="0"/>
              <a:t>12</a:t>
            </a:fld>
            <a:endParaRPr lang="sv-SE"/>
          </a:p>
        </p:txBody>
      </p:sp>
    </p:spTree>
    <p:extLst>
      <p:ext uri="{BB962C8B-B14F-4D97-AF65-F5344CB8AC3E}">
        <p14:creationId xmlns:p14="http://schemas.microsoft.com/office/powerpoint/2010/main" val="11521512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E91F1-77A3-50D8-6AC2-EC55F5813C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C640ED-994E-9123-07AA-7F64AC30C7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B22262-EB6E-890F-42EF-B5B45658B1BD}"/>
              </a:ext>
            </a:extLst>
          </p:cNvPr>
          <p:cNvSpPr>
            <a:spLocks noGrp="1"/>
          </p:cNvSpPr>
          <p:nvPr>
            <p:ph type="body" idx="1"/>
          </p:nvPr>
        </p:nvSpPr>
        <p:spPr/>
        <p:txBody>
          <a:bodyPr/>
          <a:lstStyle/>
          <a:p>
            <a:r>
              <a:rPr lang="en-SE" dirty="0"/>
              <a:t>Another take away was that partcipants that limited knowledge about consumptio-based emission and underlying data emphasized the necessity to have easy and accessible tools, explanations, and accompany numbers with analysis to help understanding</a:t>
            </a:r>
          </a:p>
        </p:txBody>
      </p:sp>
      <p:sp>
        <p:nvSpPr>
          <p:cNvPr id="4" name="Slide Number Placeholder 3">
            <a:extLst>
              <a:ext uri="{FF2B5EF4-FFF2-40B4-BE49-F238E27FC236}">
                <a16:creationId xmlns:a16="http://schemas.microsoft.com/office/drawing/2014/main" id="{FBF494FE-2155-498F-7E77-F8395295E77F}"/>
              </a:ext>
            </a:extLst>
          </p:cNvPr>
          <p:cNvSpPr>
            <a:spLocks noGrp="1"/>
          </p:cNvSpPr>
          <p:nvPr>
            <p:ph type="sldNum" sz="quarter" idx="5"/>
          </p:nvPr>
        </p:nvSpPr>
        <p:spPr/>
        <p:txBody>
          <a:bodyPr/>
          <a:lstStyle/>
          <a:p>
            <a:fld id="{19702129-24FE-4746-9897-C7E55345F5DD}" type="slidenum">
              <a:rPr lang="sv-SE" smtClean="0"/>
              <a:t>13</a:t>
            </a:fld>
            <a:endParaRPr lang="sv-SE"/>
          </a:p>
        </p:txBody>
      </p:sp>
    </p:spTree>
    <p:extLst>
      <p:ext uri="{BB962C8B-B14F-4D97-AF65-F5344CB8AC3E}">
        <p14:creationId xmlns:p14="http://schemas.microsoft.com/office/powerpoint/2010/main" val="24082215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I mentioned in the beginning, this exploration has been an initial step where we explored different options, pros, cons, and requirements</a:t>
            </a:r>
          </a:p>
          <a:p>
            <a:endParaRPr lang="en-GB" dirty="0"/>
          </a:p>
          <a:p>
            <a:r>
              <a:rPr lang="en-GB" dirty="0"/>
              <a:t> from which we conclude that given the context, methods that imply additional data collection and management beyond available resources are not feasible, and will not be further explored</a:t>
            </a:r>
          </a:p>
          <a:p>
            <a:endParaRPr lang="en-GB" dirty="0"/>
          </a:p>
          <a:p>
            <a:r>
              <a:rPr lang="en-GB" dirty="0"/>
              <a:t>The next steps will be to test two approaches: downscale and regionalize using proxy data, and compare to published data. Eventually we also aim to explore different policy measures suitable at subnational level</a:t>
            </a:r>
          </a:p>
          <a:p>
            <a:endParaRPr lang="en-GB" dirty="0"/>
          </a:p>
          <a:p>
            <a:r>
              <a:rPr lang="en-GB" dirty="0"/>
              <a:t>Since we are early in the project, we are of course very interested in any inputs regarding additional approaches or perspectives, thought etc. </a:t>
            </a:r>
          </a:p>
          <a:p>
            <a:endParaRPr lang="en-GB" dirty="0"/>
          </a:p>
          <a:p>
            <a:endParaRPr lang="en-GB" dirty="0"/>
          </a:p>
        </p:txBody>
      </p:sp>
      <p:sp>
        <p:nvSpPr>
          <p:cNvPr id="4" name="Slide Number Placeholder 3"/>
          <p:cNvSpPr>
            <a:spLocks noGrp="1"/>
          </p:cNvSpPr>
          <p:nvPr>
            <p:ph type="sldNum" sz="quarter" idx="5"/>
          </p:nvPr>
        </p:nvSpPr>
        <p:spPr/>
        <p:txBody>
          <a:bodyPr/>
          <a:lstStyle/>
          <a:p>
            <a:fld id="{19702129-24FE-4746-9897-C7E55345F5DD}" type="slidenum">
              <a:rPr lang="sv-SE" smtClean="0"/>
              <a:t>14</a:t>
            </a:fld>
            <a:endParaRPr lang="sv-SE"/>
          </a:p>
        </p:txBody>
      </p:sp>
    </p:spTree>
    <p:extLst>
      <p:ext uri="{BB962C8B-B14F-4D97-AF65-F5344CB8AC3E}">
        <p14:creationId xmlns:p14="http://schemas.microsoft.com/office/powerpoint/2010/main" val="38204109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are of course very interested in inputs about if there are other approaches or inputs that we have not covered! We also welcome inputs from similar kind of calculations covering other environmental impacts as this is a future interest to include as well</a:t>
            </a:r>
          </a:p>
          <a:p>
            <a:endParaRPr lang="en-SE" dirty="0"/>
          </a:p>
          <a:p>
            <a:endParaRPr lang="en-SE" dirty="0"/>
          </a:p>
          <a:p>
            <a:r>
              <a:rPr lang="en-SE" dirty="0"/>
              <a:t>Thank a lot for listening, and I’m happy for any feedback and willd o my best to answer your quetsions if you have any </a:t>
            </a:r>
            <a:r>
              <a:rPr lang="en-SE" dirty="0">
                <a:sym typeface="Wingdings" pitchFamily="2" charset="2"/>
              </a:rPr>
              <a:t></a:t>
            </a:r>
            <a:endParaRPr lang="en-SE" dirty="0"/>
          </a:p>
        </p:txBody>
      </p:sp>
      <p:sp>
        <p:nvSpPr>
          <p:cNvPr id="4" name="Slide Number Placeholder 3"/>
          <p:cNvSpPr>
            <a:spLocks noGrp="1"/>
          </p:cNvSpPr>
          <p:nvPr>
            <p:ph type="sldNum" sz="quarter" idx="5"/>
          </p:nvPr>
        </p:nvSpPr>
        <p:spPr/>
        <p:txBody>
          <a:bodyPr/>
          <a:lstStyle/>
          <a:p>
            <a:fld id="{19702129-24FE-4746-9897-C7E55345F5DD}" type="slidenum">
              <a:rPr lang="sv-SE" smtClean="0"/>
              <a:t>15</a:t>
            </a:fld>
            <a:endParaRPr lang="sv-SE"/>
          </a:p>
        </p:txBody>
      </p:sp>
    </p:spTree>
    <p:extLst>
      <p:ext uri="{BB962C8B-B14F-4D97-AF65-F5344CB8AC3E}">
        <p14:creationId xmlns:p14="http://schemas.microsoft.com/office/powerpoint/2010/main" val="2443500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D8E0B-C2CA-E2A6-72C4-A4EC5D3FD3E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SE"/>
          </a:p>
        </p:txBody>
      </p:sp>
      <p:sp>
        <p:nvSpPr>
          <p:cNvPr id="3" name="Subtitle 2">
            <a:extLst>
              <a:ext uri="{FF2B5EF4-FFF2-40B4-BE49-F238E27FC236}">
                <a16:creationId xmlns:a16="http://schemas.microsoft.com/office/drawing/2014/main" id="{FC0E8861-D5DA-3232-266B-5B52E4D581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SE"/>
          </a:p>
        </p:txBody>
      </p:sp>
      <p:sp>
        <p:nvSpPr>
          <p:cNvPr id="4" name="Date Placeholder 3">
            <a:extLst>
              <a:ext uri="{FF2B5EF4-FFF2-40B4-BE49-F238E27FC236}">
                <a16:creationId xmlns:a16="http://schemas.microsoft.com/office/drawing/2014/main" id="{B25F753C-71BD-86A8-13A2-34DED6B5BD3B}"/>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5" name="Footer Placeholder 4">
            <a:extLst>
              <a:ext uri="{FF2B5EF4-FFF2-40B4-BE49-F238E27FC236}">
                <a16:creationId xmlns:a16="http://schemas.microsoft.com/office/drawing/2014/main" id="{7ABC0546-949D-1D28-2745-8277E2F7D841}"/>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4B607515-C7B8-2477-2C64-ACD7E4C58AE9}"/>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3554440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CBA49-ABEB-B65C-DE0C-371045B710CF}"/>
              </a:ext>
            </a:extLst>
          </p:cNvPr>
          <p:cNvSpPr>
            <a:spLocks noGrp="1"/>
          </p:cNvSpPr>
          <p:nvPr>
            <p:ph type="title"/>
          </p:nvPr>
        </p:nvSpPr>
        <p:spPr/>
        <p:txBody>
          <a:bodyPr/>
          <a:lstStyle/>
          <a:p>
            <a:r>
              <a:rPr lang="en-GB"/>
              <a:t>Click to edit Master title style</a:t>
            </a:r>
            <a:endParaRPr lang="en-SE"/>
          </a:p>
        </p:txBody>
      </p:sp>
      <p:sp>
        <p:nvSpPr>
          <p:cNvPr id="3" name="Content Placeholder 2">
            <a:extLst>
              <a:ext uri="{FF2B5EF4-FFF2-40B4-BE49-F238E27FC236}">
                <a16:creationId xmlns:a16="http://schemas.microsoft.com/office/drawing/2014/main" id="{86690EC9-D1D0-329D-EECD-F2A2903E9FC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4" name="Date Placeholder 3">
            <a:extLst>
              <a:ext uri="{FF2B5EF4-FFF2-40B4-BE49-F238E27FC236}">
                <a16:creationId xmlns:a16="http://schemas.microsoft.com/office/drawing/2014/main" id="{AF4FF109-E08F-3F7C-BD85-8DBCF8DCD8C9}"/>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5" name="Footer Placeholder 4">
            <a:extLst>
              <a:ext uri="{FF2B5EF4-FFF2-40B4-BE49-F238E27FC236}">
                <a16:creationId xmlns:a16="http://schemas.microsoft.com/office/drawing/2014/main" id="{E9CBB47F-0A00-4C4C-EBAE-3E9B3442B5A1}"/>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F44E93CA-8724-A419-C2D4-166B25862DA8}"/>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158486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5638-2E69-377F-321D-C61B0D6A45E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SE"/>
          </a:p>
        </p:txBody>
      </p:sp>
      <p:sp>
        <p:nvSpPr>
          <p:cNvPr id="3" name="Text Placeholder 2">
            <a:extLst>
              <a:ext uri="{FF2B5EF4-FFF2-40B4-BE49-F238E27FC236}">
                <a16:creationId xmlns:a16="http://schemas.microsoft.com/office/drawing/2014/main" id="{97852A24-C455-51E4-A1E6-E77082758A0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5155278-293B-E9E2-B694-2A9B172B1BC6}"/>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5" name="Footer Placeholder 4">
            <a:extLst>
              <a:ext uri="{FF2B5EF4-FFF2-40B4-BE49-F238E27FC236}">
                <a16:creationId xmlns:a16="http://schemas.microsoft.com/office/drawing/2014/main" id="{3F3569F6-3B55-A65D-EF85-D361B6B3689F}"/>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BCB6D5D5-175E-971E-D58E-04631851C767}"/>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3094977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F7C49-6C0F-16C5-52A0-E1DBCC385E07}"/>
              </a:ext>
            </a:extLst>
          </p:cNvPr>
          <p:cNvSpPr>
            <a:spLocks noGrp="1"/>
          </p:cNvSpPr>
          <p:nvPr>
            <p:ph type="title"/>
          </p:nvPr>
        </p:nvSpPr>
        <p:spPr/>
        <p:txBody>
          <a:bodyPr/>
          <a:lstStyle/>
          <a:p>
            <a:r>
              <a:rPr lang="en-GB"/>
              <a:t>Click to edit Master title style</a:t>
            </a:r>
            <a:endParaRPr lang="en-SE"/>
          </a:p>
        </p:txBody>
      </p:sp>
      <p:sp>
        <p:nvSpPr>
          <p:cNvPr id="3" name="Content Placeholder 2">
            <a:extLst>
              <a:ext uri="{FF2B5EF4-FFF2-40B4-BE49-F238E27FC236}">
                <a16:creationId xmlns:a16="http://schemas.microsoft.com/office/drawing/2014/main" id="{302FE0C2-66C1-D962-3BF4-8D309499836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4" name="Content Placeholder 3">
            <a:extLst>
              <a:ext uri="{FF2B5EF4-FFF2-40B4-BE49-F238E27FC236}">
                <a16:creationId xmlns:a16="http://schemas.microsoft.com/office/drawing/2014/main" id="{7E106B2C-1031-6990-03FF-BD5D97C3B0F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5" name="Date Placeholder 4">
            <a:extLst>
              <a:ext uri="{FF2B5EF4-FFF2-40B4-BE49-F238E27FC236}">
                <a16:creationId xmlns:a16="http://schemas.microsoft.com/office/drawing/2014/main" id="{B7A1AED7-AFE1-76C9-AFE2-74CD89C6D14E}"/>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6" name="Footer Placeholder 5">
            <a:extLst>
              <a:ext uri="{FF2B5EF4-FFF2-40B4-BE49-F238E27FC236}">
                <a16:creationId xmlns:a16="http://schemas.microsoft.com/office/drawing/2014/main" id="{9ABCF221-8E27-AF54-0EF9-41FF39DFA48D}"/>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75981F6A-5108-66D4-A82F-DAA9970A6B4C}"/>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2690968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2E9DA-4CE3-A304-5C44-82C828854EA0}"/>
              </a:ext>
            </a:extLst>
          </p:cNvPr>
          <p:cNvSpPr>
            <a:spLocks noGrp="1"/>
          </p:cNvSpPr>
          <p:nvPr>
            <p:ph type="title"/>
          </p:nvPr>
        </p:nvSpPr>
        <p:spPr>
          <a:xfrm>
            <a:off x="839788" y="365125"/>
            <a:ext cx="10515600" cy="1325563"/>
          </a:xfrm>
        </p:spPr>
        <p:txBody>
          <a:bodyPr/>
          <a:lstStyle/>
          <a:p>
            <a:r>
              <a:rPr lang="en-GB"/>
              <a:t>Click to edit Master title style</a:t>
            </a:r>
            <a:endParaRPr lang="en-SE"/>
          </a:p>
        </p:txBody>
      </p:sp>
      <p:sp>
        <p:nvSpPr>
          <p:cNvPr id="3" name="Text Placeholder 2">
            <a:extLst>
              <a:ext uri="{FF2B5EF4-FFF2-40B4-BE49-F238E27FC236}">
                <a16:creationId xmlns:a16="http://schemas.microsoft.com/office/drawing/2014/main" id="{0C98B9CE-AA33-47F1-D7CB-B5BAD95D2C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1A19F5E-2700-F736-6AE1-54230805B9A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5" name="Text Placeholder 4">
            <a:extLst>
              <a:ext uri="{FF2B5EF4-FFF2-40B4-BE49-F238E27FC236}">
                <a16:creationId xmlns:a16="http://schemas.microsoft.com/office/drawing/2014/main" id="{964962DE-85A9-9A87-12C8-E2F2A1347A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BC4BD79-D846-A8CF-5E86-F4261564C4E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7" name="Date Placeholder 6">
            <a:extLst>
              <a:ext uri="{FF2B5EF4-FFF2-40B4-BE49-F238E27FC236}">
                <a16:creationId xmlns:a16="http://schemas.microsoft.com/office/drawing/2014/main" id="{D7DC993A-89F4-5EE8-9528-C952CAA022F5}"/>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8" name="Footer Placeholder 7">
            <a:extLst>
              <a:ext uri="{FF2B5EF4-FFF2-40B4-BE49-F238E27FC236}">
                <a16:creationId xmlns:a16="http://schemas.microsoft.com/office/drawing/2014/main" id="{C282D376-2A0E-F2F3-32C0-88DD13D902D1}"/>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FE9D457C-1C06-9F3C-B248-EE16521284EF}"/>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3614094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4EF29-7FF1-6562-A92D-745DFC0C8B3E}"/>
              </a:ext>
            </a:extLst>
          </p:cNvPr>
          <p:cNvSpPr>
            <a:spLocks noGrp="1"/>
          </p:cNvSpPr>
          <p:nvPr>
            <p:ph type="title"/>
          </p:nvPr>
        </p:nvSpPr>
        <p:spPr/>
        <p:txBody>
          <a:bodyPr/>
          <a:lstStyle/>
          <a:p>
            <a:r>
              <a:rPr lang="en-GB"/>
              <a:t>Click to edit Master title style</a:t>
            </a:r>
            <a:endParaRPr lang="en-SE"/>
          </a:p>
        </p:txBody>
      </p:sp>
      <p:sp>
        <p:nvSpPr>
          <p:cNvPr id="3" name="Date Placeholder 2">
            <a:extLst>
              <a:ext uri="{FF2B5EF4-FFF2-40B4-BE49-F238E27FC236}">
                <a16:creationId xmlns:a16="http://schemas.microsoft.com/office/drawing/2014/main" id="{58CC63BE-FC84-733C-37EA-5C10CD2C2F4F}"/>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4" name="Footer Placeholder 3">
            <a:extLst>
              <a:ext uri="{FF2B5EF4-FFF2-40B4-BE49-F238E27FC236}">
                <a16:creationId xmlns:a16="http://schemas.microsoft.com/office/drawing/2014/main" id="{B56C84DA-864C-00F3-66A4-25AD3D612B94}"/>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C8F0D674-D52A-7655-9D50-D18BA895DE6E}"/>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1271930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8A465F-808E-1AFB-99A4-8BE47CC95052}"/>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3" name="Footer Placeholder 2">
            <a:extLst>
              <a:ext uri="{FF2B5EF4-FFF2-40B4-BE49-F238E27FC236}">
                <a16:creationId xmlns:a16="http://schemas.microsoft.com/office/drawing/2014/main" id="{B70F0608-2252-8270-F2B5-D2EED5E4268D}"/>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E711FFAD-2375-6DA0-05FA-EB542EE60E79}"/>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4226761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E9346-1708-A869-AA08-F7D3B6B0C43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SE"/>
          </a:p>
        </p:txBody>
      </p:sp>
      <p:sp>
        <p:nvSpPr>
          <p:cNvPr id="3" name="Content Placeholder 2">
            <a:extLst>
              <a:ext uri="{FF2B5EF4-FFF2-40B4-BE49-F238E27FC236}">
                <a16:creationId xmlns:a16="http://schemas.microsoft.com/office/drawing/2014/main" id="{8E94022E-1E44-0D8F-B556-CEA55F93A8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4" name="Text Placeholder 3">
            <a:extLst>
              <a:ext uri="{FF2B5EF4-FFF2-40B4-BE49-F238E27FC236}">
                <a16:creationId xmlns:a16="http://schemas.microsoft.com/office/drawing/2014/main" id="{10515D95-2BBB-6631-8B06-1B87835D0C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5264C97-222C-B384-EE0F-493CA984B355}"/>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6" name="Footer Placeholder 5">
            <a:extLst>
              <a:ext uri="{FF2B5EF4-FFF2-40B4-BE49-F238E27FC236}">
                <a16:creationId xmlns:a16="http://schemas.microsoft.com/office/drawing/2014/main" id="{0A95C247-9A37-5753-8D3D-1A8A5CAB8F9D}"/>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E5279A3E-F18F-E6E6-30D7-53EAF273FA3A}"/>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3652976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ECA67-AAAC-8E1C-989E-09955FB99DD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SE"/>
          </a:p>
        </p:txBody>
      </p:sp>
      <p:sp>
        <p:nvSpPr>
          <p:cNvPr id="3" name="Picture Placeholder 2">
            <a:extLst>
              <a:ext uri="{FF2B5EF4-FFF2-40B4-BE49-F238E27FC236}">
                <a16:creationId xmlns:a16="http://schemas.microsoft.com/office/drawing/2014/main" id="{C0F85639-D2C3-3E05-16E6-D9AE0552A9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SE"/>
          </a:p>
        </p:txBody>
      </p:sp>
      <p:sp>
        <p:nvSpPr>
          <p:cNvPr id="4" name="Text Placeholder 3">
            <a:extLst>
              <a:ext uri="{FF2B5EF4-FFF2-40B4-BE49-F238E27FC236}">
                <a16:creationId xmlns:a16="http://schemas.microsoft.com/office/drawing/2014/main" id="{3BC73285-7707-1B46-2D6B-1289494B07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152862-7A09-8C19-D0F7-BC4A263BDBEF}"/>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6" name="Footer Placeholder 5">
            <a:extLst>
              <a:ext uri="{FF2B5EF4-FFF2-40B4-BE49-F238E27FC236}">
                <a16:creationId xmlns:a16="http://schemas.microsoft.com/office/drawing/2014/main" id="{091F9100-F8EC-A573-8D84-3C133AA94405}"/>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DC9EAD7A-5F4B-351F-F13E-FD4D313DC842}"/>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1794229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4ACF8-BE6E-523A-4B17-547A30887141}"/>
              </a:ext>
            </a:extLst>
          </p:cNvPr>
          <p:cNvSpPr>
            <a:spLocks noGrp="1"/>
          </p:cNvSpPr>
          <p:nvPr>
            <p:ph type="title"/>
          </p:nvPr>
        </p:nvSpPr>
        <p:spPr/>
        <p:txBody>
          <a:bodyPr/>
          <a:lstStyle/>
          <a:p>
            <a:r>
              <a:rPr lang="en-GB"/>
              <a:t>Click to edit Master title style</a:t>
            </a:r>
            <a:endParaRPr lang="en-SE"/>
          </a:p>
        </p:txBody>
      </p:sp>
      <p:sp>
        <p:nvSpPr>
          <p:cNvPr id="3" name="Vertical Text Placeholder 2">
            <a:extLst>
              <a:ext uri="{FF2B5EF4-FFF2-40B4-BE49-F238E27FC236}">
                <a16:creationId xmlns:a16="http://schemas.microsoft.com/office/drawing/2014/main" id="{A95B340C-93B4-5711-9454-B67EFBE997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4" name="Date Placeholder 3">
            <a:extLst>
              <a:ext uri="{FF2B5EF4-FFF2-40B4-BE49-F238E27FC236}">
                <a16:creationId xmlns:a16="http://schemas.microsoft.com/office/drawing/2014/main" id="{3300ABC1-C9A8-0478-0C3A-086F51C8D524}"/>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5" name="Footer Placeholder 4">
            <a:extLst>
              <a:ext uri="{FF2B5EF4-FFF2-40B4-BE49-F238E27FC236}">
                <a16:creationId xmlns:a16="http://schemas.microsoft.com/office/drawing/2014/main" id="{F21052BC-F487-F9CE-CCE0-B4CDB73A29E7}"/>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D09BF356-11D8-A573-EB8D-5D1052BF10E9}"/>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2415520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67E262-09FE-0ECF-A291-950B4BD34D1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SE"/>
          </a:p>
        </p:txBody>
      </p:sp>
      <p:sp>
        <p:nvSpPr>
          <p:cNvPr id="3" name="Vertical Text Placeholder 2">
            <a:extLst>
              <a:ext uri="{FF2B5EF4-FFF2-40B4-BE49-F238E27FC236}">
                <a16:creationId xmlns:a16="http://schemas.microsoft.com/office/drawing/2014/main" id="{D608A771-0FE2-F942-F346-6D3A90F5EE7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4" name="Date Placeholder 3">
            <a:extLst>
              <a:ext uri="{FF2B5EF4-FFF2-40B4-BE49-F238E27FC236}">
                <a16:creationId xmlns:a16="http://schemas.microsoft.com/office/drawing/2014/main" id="{1BAADFEE-EFD8-1764-6701-6739D0270C4B}"/>
              </a:ext>
            </a:extLst>
          </p:cNvPr>
          <p:cNvSpPr>
            <a:spLocks noGrp="1"/>
          </p:cNvSpPr>
          <p:nvPr>
            <p:ph type="dt" sz="half" idx="10"/>
          </p:nvPr>
        </p:nvSpPr>
        <p:spPr/>
        <p:txBody>
          <a:bodyPr/>
          <a:lstStyle/>
          <a:p>
            <a:fld id="{8E83A68B-D52B-6742-B59A-2035183A11FE}" type="datetimeFigureOut">
              <a:rPr lang="en-SE" smtClean="0"/>
              <a:t>2026-06-24</a:t>
            </a:fld>
            <a:endParaRPr lang="en-SE"/>
          </a:p>
        </p:txBody>
      </p:sp>
      <p:sp>
        <p:nvSpPr>
          <p:cNvPr id="5" name="Footer Placeholder 4">
            <a:extLst>
              <a:ext uri="{FF2B5EF4-FFF2-40B4-BE49-F238E27FC236}">
                <a16:creationId xmlns:a16="http://schemas.microsoft.com/office/drawing/2014/main" id="{6ADDB3A4-EA1C-22C3-D199-6AB2B2AD8C9B}"/>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9D5C52E6-00B5-BEE7-D7A5-2C85613AEB90}"/>
              </a:ext>
            </a:extLst>
          </p:cNvPr>
          <p:cNvSpPr>
            <a:spLocks noGrp="1"/>
          </p:cNvSpPr>
          <p:nvPr>
            <p:ph type="sldNum" sz="quarter" idx="12"/>
          </p:nvPr>
        </p:nvSpPr>
        <p:spPr/>
        <p:txBody>
          <a:bodyPr/>
          <a:lstStyle/>
          <a:p>
            <a:fld id="{CDD6995E-F51B-2442-A222-70ADD5ED978B}" type="slidenum">
              <a:rPr lang="en-SE" smtClean="0"/>
              <a:t>‹#›</a:t>
            </a:fld>
            <a:endParaRPr lang="en-SE"/>
          </a:p>
        </p:txBody>
      </p:sp>
    </p:spTree>
    <p:extLst>
      <p:ext uri="{BB962C8B-B14F-4D97-AF65-F5344CB8AC3E}">
        <p14:creationId xmlns:p14="http://schemas.microsoft.com/office/powerpoint/2010/main" val="2696497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image">
    <p:bg>
      <p:bgPr>
        <a:solidFill>
          <a:srgbClr val="004791"/>
        </a:solidFill>
        <a:effectLst/>
      </p:bgPr>
    </p:bg>
    <p:spTree>
      <p:nvGrpSpPr>
        <p:cNvPr id="1" name=""/>
        <p:cNvGrpSpPr/>
        <p:nvPr/>
      </p:nvGrpSpPr>
      <p:grpSpPr>
        <a:xfrm>
          <a:off x="0" y="0"/>
          <a:ext cx="0" cy="0"/>
          <a:chOff x="0" y="0"/>
          <a:chExt cx="0" cy="0"/>
        </a:xfrm>
      </p:grpSpPr>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a:xfrm>
            <a:off x="600075" y="6473327"/>
            <a:ext cx="2743200" cy="94775"/>
          </a:xfrm>
        </p:spPr>
        <p:txBody>
          <a:bodyPr/>
          <a:lstStyle>
            <a:lvl1pPr>
              <a:defRPr>
                <a:solidFill>
                  <a:schemeClr val="bg1"/>
                </a:solidFill>
              </a:defRPr>
            </a:lvl1pPr>
          </a:lstStyle>
          <a:p>
            <a:fld id="{A1A0D637-CC39-0F47-97F1-76AAE59A5700}" type="datetime1">
              <a:rPr lang="sv-SE" smtClean="0"/>
              <a:pPr/>
              <a:t>2026-06-15</a:t>
            </a:fld>
            <a:endParaRPr lang="sv-SE" dirty="0"/>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a:xfrm>
            <a:off x="4037805" y="6470364"/>
            <a:ext cx="4114800" cy="97738"/>
          </a:xfrm>
        </p:spPr>
        <p:txBody>
          <a:bodyPr/>
          <a:lstStyle>
            <a:lvl1pPr>
              <a:defRPr>
                <a:solidFill>
                  <a:schemeClr val="bg1"/>
                </a:solidFill>
              </a:defRPr>
            </a:lvl1pPr>
          </a:lstStyle>
          <a:p>
            <a:r>
              <a:rPr lang="sv-SE" dirty="0"/>
              <a:t>Presentation </a:t>
            </a:r>
            <a:r>
              <a:rPr lang="sv-SE" dirty="0" err="1"/>
              <a:t>footer</a:t>
            </a:r>
            <a:endParaRPr lang="sv-SE" dirty="0"/>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a:xfrm>
            <a:off x="8848725" y="6473328"/>
            <a:ext cx="2743200" cy="94774"/>
          </a:xfrm>
        </p:spPr>
        <p:txBody>
          <a:bodyPr/>
          <a:lstStyle>
            <a:lvl1pPr>
              <a:defRPr>
                <a:solidFill>
                  <a:schemeClr val="bg1"/>
                </a:solidFill>
              </a:defRPr>
            </a:lvl1pPr>
          </a:lstStyle>
          <a:p>
            <a:fld id="{B716C8F4-20CD-364A-8A8E-DE130115B178}" type="slidenum">
              <a:rPr lang="sv-SE" smtClean="0"/>
              <a:pPr/>
              <a:t>‹#›</a:t>
            </a:fld>
            <a:endParaRPr lang="sv-SE" dirty="0"/>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
        <p:nvSpPr>
          <p:cNvPr id="13"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5205"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en-GB"/>
              <a:t>Click to edit Master title style</a:t>
            </a:r>
            <a:endParaRPr lang="sv-SE" dirty="0"/>
          </a:p>
        </p:txBody>
      </p:sp>
      <p:sp>
        <p:nvSpPr>
          <p:cNvPr id="15"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pic>
        <p:nvPicPr>
          <p:cNvPr id="11"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7330" y="226114"/>
            <a:ext cx="1032635" cy="1157081"/>
          </a:xfrm>
          <a:prstGeom prst="rect">
            <a:avLst/>
          </a:prstGeom>
        </p:spPr>
      </p:pic>
    </p:spTree>
    <p:extLst>
      <p:ext uri="{BB962C8B-B14F-4D97-AF65-F5344CB8AC3E}">
        <p14:creationId xmlns:p14="http://schemas.microsoft.com/office/powerpoint/2010/main" val="1557352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en-GB"/>
              <a:t>Click to edit Master title style</a:t>
            </a:r>
            <a:endParaRPr lang="sv-SE"/>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fld id="{8C332B6B-9A86-944B-B689-8453757791DF}" type="datetime1">
              <a:rPr lang="sv-SE" smtClean="0"/>
              <a:t>2026-06-15</a:t>
            </a:fld>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Presentation footer</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363421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169324" y="408121"/>
            <a:ext cx="10583574" cy="591127"/>
          </a:xfrm>
        </p:spPr>
        <p:txBody>
          <a:bodyPr anchor="ctr"/>
          <a:lstStyle>
            <a:lvl1pPr>
              <a:defRPr sz="3200"/>
            </a:lvl1pPr>
          </a:lstStyle>
          <a:p>
            <a:r>
              <a:rPr lang="en-GB"/>
              <a:t>Click to edit Master title style</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fld id="{31CF0965-93C0-9548-8879-5851BCBC049F}" type="datetime1">
              <a:rPr lang="sv-SE" smtClean="0"/>
              <a:t>2026-06-15</a:t>
            </a:fld>
            <a:endParaRPr lang="sv-SE"/>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Presentation footer</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747193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a:extLst>
              <a:ext uri="{96DAC541-7B7A-43D3-8B79-37D633B846F1}">
                <asvg:svgBlip xmlns:asvg="http://schemas.microsoft.com/office/drawing/2016/SVG/main" r:embed="rId3"/>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fld id="{D7F93862-881E-DF46-AD81-FDB1501BAD48}" type="datetime1">
              <a:rPr lang="sv-SE" smtClean="0"/>
              <a:t>2026-06-15</a:t>
            </a:fld>
            <a:endParaRPr lang="sv-SE"/>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Presentation footer</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13" name="Text Placeholder 10"/>
          <p:cNvSpPr>
            <a:spLocks noGrp="1"/>
          </p:cNvSpPr>
          <p:nvPr>
            <p:ph type="body" sz="quarter" idx="13"/>
          </p:nvPr>
        </p:nvSpPr>
        <p:spPr>
          <a:xfrm>
            <a:off x="1695853" y="5231046"/>
            <a:ext cx="8798701" cy="1006475"/>
          </a:xfrm>
        </p:spPr>
        <p:txBody>
          <a:bodyPr/>
          <a:lstStyle>
            <a:lvl1pPr marL="0" indent="0" algn="ctr">
              <a:buNone/>
              <a:defRPr sz="2000">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3452188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9B1898-B77F-DB69-C895-C7B6F0F15D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SE"/>
          </a:p>
        </p:txBody>
      </p:sp>
      <p:sp>
        <p:nvSpPr>
          <p:cNvPr id="3" name="Text Placeholder 2">
            <a:extLst>
              <a:ext uri="{FF2B5EF4-FFF2-40B4-BE49-F238E27FC236}">
                <a16:creationId xmlns:a16="http://schemas.microsoft.com/office/drawing/2014/main" id="{35A21FF8-34A7-A5F7-E1BC-5B3C4A42B7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4" name="Date Placeholder 3">
            <a:extLst>
              <a:ext uri="{FF2B5EF4-FFF2-40B4-BE49-F238E27FC236}">
                <a16:creationId xmlns:a16="http://schemas.microsoft.com/office/drawing/2014/main" id="{00712DBB-F6D7-814C-CE72-BB1813D481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E83A68B-D52B-6742-B59A-2035183A11FE}" type="datetimeFigureOut">
              <a:rPr lang="en-SE" smtClean="0"/>
              <a:t>2026-06-24</a:t>
            </a:fld>
            <a:endParaRPr lang="en-SE"/>
          </a:p>
        </p:txBody>
      </p:sp>
      <p:sp>
        <p:nvSpPr>
          <p:cNvPr id="5" name="Footer Placeholder 4">
            <a:extLst>
              <a:ext uri="{FF2B5EF4-FFF2-40B4-BE49-F238E27FC236}">
                <a16:creationId xmlns:a16="http://schemas.microsoft.com/office/drawing/2014/main" id="{D0E3CF02-B77A-EDCC-6626-973C036478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SE"/>
          </a:p>
        </p:txBody>
      </p:sp>
      <p:sp>
        <p:nvSpPr>
          <p:cNvPr id="6" name="Slide Number Placeholder 5">
            <a:extLst>
              <a:ext uri="{FF2B5EF4-FFF2-40B4-BE49-F238E27FC236}">
                <a16:creationId xmlns:a16="http://schemas.microsoft.com/office/drawing/2014/main" id="{F5D32CF3-D484-AADC-5C1F-DEE12BD9D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DD6995E-F51B-2442-A222-70ADD5ED978B}" type="slidenum">
              <a:rPr lang="en-SE" smtClean="0"/>
              <a:t>‹#›</a:t>
            </a:fld>
            <a:endParaRPr lang="en-SE"/>
          </a:p>
        </p:txBody>
      </p:sp>
    </p:spTree>
    <p:extLst>
      <p:ext uri="{BB962C8B-B14F-4D97-AF65-F5344CB8AC3E}">
        <p14:creationId xmlns:p14="http://schemas.microsoft.com/office/powerpoint/2010/main" val="3808429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sv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5" descr="A star cluster in the night sky">
            <a:extLst>
              <a:ext uri="{FF2B5EF4-FFF2-40B4-BE49-F238E27FC236}">
                <a16:creationId xmlns:a16="http://schemas.microsoft.com/office/drawing/2014/main" id="{C963C70F-01B4-911A-8E2E-7E40F127C56E}"/>
              </a:ext>
            </a:extLst>
          </p:cNvPr>
          <p:cNvPicPr>
            <a:picLocks noGrp="1" noChangeAspect="1"/>
          </p:cNvPicPr>
          <p:nvPr>
            <p:ph type="pic" sz="quarter" idx="13"/>
          </p:nvPr>
        </p:nvPicPr>
        <p:blipFill>
          <a:blip r:embed="rId3"/>
          <a:srcRect l="5757" r="34909" b="-1"/>
          <a:stretch>
            <a:fillRect/>
          </a:stretch>
        </p:blipFill>
        <p:spPr>
          <a:xfrm>
            <a:off x="6095205" y="10"/>
            <a:ext cx="6096000" cy="6857990"/>
          </a:xfrm>
          <a:noFill/>
        </p:spPr>
      </p:pic>
      <p:sp>
        <p:nvSpPr>
          <p:cNvPr id="2" name="Title 1"/>
          <p:cNvSpPr>
            <a:spLocks noGrp="1"/>
          </p:cNvSpPr>
          <p:nvPr>
            <p:ph type="title"/>
          </p:nvPr>
        </p:nvSpPr>
        <p:spPr>
          <a:xfrm>
            <a:off x="600074" y="2218797"/>
            <a:ext cx="5314951" cy="2852737"/>
          </a:xfrm>
        </p:spPr>
        <p:txBody>
          <a:bodyPr anchor="b">
            <a:normAutofit/>
          </a:bodyPr>
          <a:lstStyle/>
          <a:p>
            <a:r>
              <a:rPr lang="en-US" sz="4200" b="1" dirty="0"/>
              <a:t>Approaches to calculate subnational consumption-based emissions </a:t>
            </a:r>
            <a:endParaRPr lang="sv-SE" sz="4200" b="1" dirty="0"/>
          </a:p>
        </p:txBody>
      </p:sp>
      <p:sp>
        <p:nvSpPr>
          <p:cNvPr id="3" name="Text Placeholder 2"/>
          <p:cNvSpPr>
            <a:spLocks noGrp="1"/>
          </p:cNvSpPr>
          <p:nvPr>
            <p:ph type="body" idx="1"/>
          </p:nvPr>
        </p:nvSpPr>
        <p:spPr>
          <a:xfrm>
            <a:off x="600074" y="5226050"/>
            <a:ext cx="5314951" cy="863600"/>
          </a:xfrm>
        </p:spPr>
        <p:txBody>
          <a:bodyPr>
            <a:normAutofit lnSpcReduction="10000"/>
          </a:bodyPr>
          <a:lstStyle/>
          <a:p>
            <a:r>
              <a:rPr lang="en-US" sz="1600" dirty="0"/>
              <a:t>Review and recommendations to local authorities in Sweden</a:t>
            </a:r>
          </a:p>
          <a:p>
            <a:r>
              <a:rPr lang="sv-SE" sz="1600" dirty="0"/>
              <a:t>Julia Gutke &amp; Göran Finnveden</a:t>
            </a:r>
          </a:p>
        </p:txBody>
      </p:sp>
    </p:spTree>
    <p:extLst>
      <p:ext uri="{BB962C8B-B14F-4D97-AF65-F5344CB8AC3E}">
        <p14:creationId xmlns:p14="http://schemas.microsoft.com/office/powerpoint/2010/main" val="1768783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99193-779E-8010-453F-90E06D2EEC1C}"/>
              </a:ext>
            </a:extLst>
          </p:cNvPr>
          <p:cNvSpPr>
            <a:spLocks noGrp="1"/>
          </p:cNvSpPr>
          <p:nvPr>
            <p:ph type="title"/>
          </p:nvPr>
        </p:nvSpPr>
        <p:spPr/>
        <p:txBody>
          <a:bodyPr/>
          <a:lstStyle/>
          <a:p>
            <a:r>
              <a:rPr lang="en-SE" b="1" dirty="0"/>
              <a:t>Background</a:t>
            </a:r>
          </a:p>
        </p:txBody>
      </p:sp>
      <p:sp>
        <p:nvSpPr>
          <p:cNvPr id="3" name="Content Placeholder 2">
            <a:extLst>
              <a:ext uri="{FF2B5EF4-FFF2-40B4-BE49-F238E27FC236}">
                <a16:creationId xmlns:a16="http://schemas.microsoft.com/office/drawing/2014/main" id="{6D54DBBD-D557-3E39-2774-FFAA7B9C6A2E}"/>
              </a:ext>
            </a:extLst>
          </p:cNvPr>
          <p:cNvSpPr txBox="1">
            <a:spLocks/>
          </p:cNvSpPr>
          <p:nvPr/>
        </p:nvSpPr>
        <p:spPr>
          <a:xfrm>
            <a:off x="600075" y="1872344"/>
            <a:ext cx="7591425" cy="4453808"/>
          </a:xfrm>
          <a:prstGeom prst="rect">
            <a:avLst/>
          </a:prstGeom>
        </p:spPr>
        <p:txBody>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Consumption-based emission?</a:t>
            </a:r>
          </a:p>
          <a:p>
            <a:endParaRPr lang="en-US" sz="2000" dirty="0"/>
          </a:p>
          <a:p>
            <a:r>
              <a:rPr lang="en-US" sz="2000" dirty="0"/>
              <a:t>National emissions are calculated regularly, subnational methods are much less developed</a:t>
            </a:r>
          </a:p>
          <a:p>
            <a:endParaRPr lang="en-US" sz="2000" dirty="0"/>
          </a:p>
          <a:p>
            <a:r>
              <a:rPr lang="en-US" sz="2000" dirty="0"/>
              <a:t>Some identified gaps to address</a:t>
            </a:r>
          </a:p>
          <a:p>
            <a:pPr lvl="1"/>
            <a:r>
              <a:rPr lang="en-US" sz="2000" dirty="0"/>
              <a:t>Ability to assess mitigation measures</a:t>
            </a:r>
          </a:p>
          <a:p>
            <a:pPr lvl="1"/>
            <a:r>
              <a:rPr lang="en-US" sz="2000" dirty="0"/>
              <a:t>Alternatives to confidential data to allow external development</a:t>
            </a:r>
          </a:p>
          <a:p>
            <a:pPr lvl="1"/>
            <a:r>
              <a:rPr lang="en-US" sz="2000" dirty="0"/>
              <a:t>Update regularly to facilitate follow ups</a:t>
            </a:r>
          </a:p>
          <a:p>
            <a:endParaRPr lang="en-US" sz="2000" dirty="0"/>
          </a:p>
          <a:p>
            <a:endParaRPr lang="en-US" sz="2000" dirty="0"/>
          </a:p>
        </p:txBody>
      </p:sp>
      <p:pic>
        <p:nvPicPr>
          <p:cNvPr id="7" name="Picture 6">
            <a:extLst>
              <a:ext uri="{FF2B5EF4-FFF2-40B4-BE49-F238E27FC236}">
                <a16:creationId xmlns:a16="http://schemas.microsoft.com/office/drawing/2014/main" id="{5F49CA18-0EB1-9D8B-7417-9842107B7761}"/>
              </a:ext>
            </a:extLst>
          </p:cNvPr>
          <p:cNvPicPr>
            <a:picLocks noChangeAspect="1"/>
          </p:cNvPicPr>
          <p:nvPr/>
        </p:nvPicPr>
        <p:blipFill>
          <a:blip r:embed="rId3"/>
          <a:srcRect b="10000"/>
          <a:stretch>
            <a:fillRect/>
          </a:stretch>
        </p:blipFill>
        <p:spPr>
          <a:xfrm>
            <a:off x="8964392" y="0"/>
            <a:ext cx="3227608" cy="6858000"/>
          </a:xfrm>
          <a:prstGeom prst="rect">
            <a:avLst/>
          </a:prstGeom>
        </p:spPr>
      </p:pic>
      <p:sp>
        <p:nvSpPr>
          <p:cNvPr id="8" name="TextBox 7">
            <a:extLst>
              <a:ext uri="{FF2B5EF4-FFF2-40B4-BE49-F238E27FC236}">
                <a16:creationId xmlns:a16="http://schemas.microsoft.com/office/drawing/2014/main" id="{7452E86F-6F28-9858-15BD-FB709CEC5FBF}"/>
              </a:ext>
            </a:extLst>
          </p:cNvPr>
          <p:cNvSpPr txBox="1"/>
          <p:nvPr/>
        </p:nvSpPr>
        <p:spPr>
          <a:xfrm>
            <a:off x="526473" y="6488928"/>
            <a:ext cx="8363187" cy="276999"/>
          </a:xfrm>
          <a:prstGeom prst="rect">
            <a:avLst/>
          </a:prstGeom>
          <a:noFill/>
        </p:spPr>
        <p:txBody>
          <a:bodyPr wrap="none" rtlCol="0">
            <a:spAutoFit/>
          </a:bodyPr>
          <a:lstStyle/>
          <a:p>
            <a:r>
              <a:rPr lang="en-GB" sz="1200" dirty="0"/>
              <a:t>Picture taken from the online tool “</a:t>
            </a:r>
            <a:r>
              <a:rPr lang="en-GB" sz="1200" dirty="0" err="1"/>
              <a:t>Konsumtionskompassen</a:t>
            </a:r>
            <a:r>
              <a:rPr lang="en-GB" sz="1200" dirty="0"/>
              <a:t>” (the consumption compass):</a:t>
            </a:r>
            <a:r>
              <a:rPr lang="en-SE" sz="1200" dirty="0"/>
              <a:t> </a:t>
            </a:r>
            <a:r>
              <a:rPr lang="en-GB" sz="1200" dirty="0" err="1"/>
              <a:t>konsumtionskompassen.se</a:t>
            </a:r>
            <a:r>
              <a:rPr lang="en-GB" sz="1200" dirty="0"/>
              <a:t> </a:t>
            </a:r>
            <a:r>
              <a:rPr lang="en-GB" sz="1200" dirty="0">
                <a:sym typeface="Wingdings" pitchFamily="2" charset="2"/>
              </a:rPr>
              <a:t></a:t>
            </a:r>
            <a:endParaRPr lang="en-SE" sz="1200" dirty="0"/>
          </a:p>
        </p:txBody>
      </p:sp>
    </p:spTree>
    <p:extLst>
      <p:ext uri="{BB962C8B-B14F-4D97-AF65-F5344CB8AC3E}">
        <p14:creationId xmlns:p14="http://schemas.microsoft.com/office/powerpoint/2010/main" val="338926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B23FC-772D-1496-8178-76F285C188FC}"/>
              </a:ext>
            </a:extLst>
          </p:cNvPr>
          <p:cNvSpPr>
            <a:spLocks noGrp="1"/>
          </p:cNvSpPr>
          <p:nvPr>
            <p:ph type="title"/>
          </p:nvPr>
        </p:nvSpPr>
        <p:spPr/>
        <p:txBody>
          <a:bodyPr/>
          <a:lstStyle/>
          <a:p>
            <a:r>
              <a:rPr lang="en-SE" b="1" dirty="0"/>
              <a:t>Aim</a:t>
            </a:r>
          </a:p>
        </p:txBody>
      </p:sp>
      <p:sp>
        <p:nvSpPr>
          <p:cNvPr id="3" name="Content Placeholder 2">
            <a:extLst>
              <a:ext uri="{FF2B5EF4-FFF2-40B4-BE49-F238E27FC236}">
                <a16:creationId xmlns:a16="http://schemas.microsoft.com/office/drawing/2014/main" id="{15ED665B-D937-BDF0-A275-D312EA03A6DE}"/>
              </a:ext>
            </a:extLst>
          </p:cNvPr>
          <p:cNvSpPr txBox="1">
            <a:spLocks/>
          </p:cNvSpPr>
          <p:nvPr/>
        </p:nvSpPr>
        <p:spPr>
          <a:xfrm>
            <a:off x="838200" y="1825625"/>
            <a:ext cx="8836152" cy="4351338"/>
          </a:xfrm>
          <a:prstGeom prst="rect">
            <a:avLst/>
          </a:prstGeom>
        </p:spPr>
        <p:txBody>
          <a:bodyPr/>
          <a:lst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a:p>
            <a:r>
              <a:rPr lang="en-US" sz="2400" b="1" dirty="0"/>
              <a:t>identify different approaches </a:t>
            </a:r>
            <a:r>
              <a:rPr lang="en-US" sz="2400" dirty="0"/>
              <a:t>to calculate subnational consumption-based emissions</a:t>
            </a:r>
          </a:p>
          <a:p>
            <a:endParaRPr lang="en-US" sz="2400" dirty="0"/>
          </a:p>
          <a:p>
            <a:r>
              <a:rPr lang="en-US" sz="2400" dirty="0"/>
              <a:t>Identify how subnational emissions are </a:t>
            </a:r>
            <a:r>
              <a:rPr lang="en-US" sz="2400" b="1" dirty="0"/>
              <a:t>used</a:t>
            </a:r>
            <a:r>
              <a:rPr lang="en-US" sz="2400" dirty="0"/>
              <a:t> and what is </a:t>
            </a:r>
            <a:r>
              <a:rPr lang="en-US" sz="2400" b="1" dirty="0"/>
              <a:t>required</a:t>
            </a:r>
            <a:r>
              <a:rPr lang="en-US" sz="2400" dirty="0"/>
              <a:t> from such data</a:t>
            </a:r>
          </a:p>
          <a:p>
            <a:endParaRPr lang="en-US" sz="2400" dirty="0"/>
          </a:p>
          <a:p>
            <a:r>
              <a:rPr lang="en-US" sz="2400" dirty="0"/>
              <a:t>Based on findings, </a:t>
            </a:r>
            <a:r>
              <a:rPr lang="en-US" sz="2400" b="1" dirty="0"/>
              <a:t>recommend approaches suitable for further evaluation</a:t>
            </a:r>
          </a:p>
        </p:txBody>
      </p:sp>
      <p:pic>
        <p:nvPicPr>
          <p:cNvPr id="5" name="Graphic 4" descr="Road with solid fill">
            <a:extLst>
              <a:ext uri="{FF2B5EF4-FFF2-40B4-BE49-F238E27FC236}">
                <a16:creationId xmlns:a16="http://schemas.microsoft.com/office/drawing/2014/main" id="{30D932CA-7DB9-DE24-2B0E-8CC55C1B81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214474" y="4633754"/>
            <a:ext cx="1543209" cy="1543209"/>
          </a:xfrm>
          <a:prstGeom prst="rect">
            <a:avLst/>
          </a:prstGeom>
        </p:spPr>
      </p:pic>
      <p:pic>
        <p:nvPicPr>
          <p:cNvPr id="7" name="Graphic 6" descr="CheckList with solid fill">
            <a:extLst>
              <a:ext uri="{FF2B5EF4-FFF2-40B4-BE49-F238E27FC236}">
                <a16:creationId xmlns:a16="http://schemas.microsoft.com/office/drawing/2014/main" id="{BD2A3B81-5CBE-7121-AED3-F1D51352809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356908" y="2990764"/>
            <a:ext cx="1309719" cy="1309719"/>
          </a:xfrm>
          <a:prstGeom prst="rect">
            <a:avLst/>
          </a:prstGeom>
        </p:spPr>
      </p:pic>
      <p:pic>
        <p:nvPicPr>
          <p:cNvPr id="9" name="Graphic 8" descr="Magnifying glass with solid fill">
            <a:extLst>
              <a:ext uri="{FF2B5EF4-FFF2-40B4-BE49-F238E27FC236}">
                <a16:creationId xmlns:a16="http://schemas.microsoft.com/office/drawing/2014/main" id="{2899879A-6CB2-3EE6-E29A-D8B905C5E61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813699" y="1092156"/>
            <a:ext cx="1309719" cy="1309719"/>
          </a:xfrm>
          <a:prstGeom prst="rect">
            <a:avLst/>
          </a:prstGeom>
        </p:spPr>
      </p:pic>
    </p:spTree>
    <p:extLst>
      <p:ext uri="{BB962C8B-B14F-4D97-AF65-F5344CB8AC3E}">
        <p14:creationId xmlns:p14="http://schemas.microsoft.com/office/powerpoint/2010/main" val="353230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03D72-4AE2-01D8-F3D8-8329D2FE9C04}"/>
              </a:ext>
            </a:extLst>
          </p:cNvPr>
          <p:cNvSpPr>
            <a:spLocks noGrp="1"/>
          </p:cNvSpPr>
          <p:nvPr>
            <p:ph type="title"/>
          </p:nvPr>
        </p:nvSpPr>
        <p:spPr/>
        <p:txBody>
          <a:bodyPr/>
          <a:lstStyle/>
          <a:p>
            <a:r>
              <a:rPr lang="en-US" b="1" dirty="0"/>
              <a:t>Method</a:t>
            </a:r>
          </a:p>
        </p:txBody>
      </p:sp>
      <p:sp>
        <p:nvSpPr>
          <p:cNvPr id="3" name="Content Placeholder 2">
            <a:extLst>
              <a:ext uri="{FF2B5EF4-FFF2-40B4-BE49-F238E27FC236}">
                <a16:creationId xmlns:a16="http://schemas.microsoft.com/office/drawing/2014/main" id="{35B9F798-1ADD-7203-D285-C1E92A189435}"/>
              </a:ext>
            </a:extLst>
          </p:cNvPr>
          <p:cNvSpPr>
            <a:spLocks noGrp="1"/>
          </p:cNvSpPr>
          <p:nvPr>
            <p:ph idx="1"/>
          </p:nvPr>
        </p:nvSpPr>
        <p:spPr>
          <a:xfrm>
            <a:off x="600076" y="1872344"/>
            <a:ext cx="7359702" cy="4228653"/>
          </a:xfrm>
        </p:spPr>
        <p:txBody>
          <a:bodyPr/>
          <a:lstStyle/>
          <a:p>
            <a:r>
              <a:rPr lang="en-US" sz="2400" dirty="0"/>
              <a:t>Literature review: identify different approaches</a:t>
            </a:r>
          </a:p>
          <a:p>
            <a:pPr lvl="1"/>
            <a:endParaRPr lang="en-US" sz="2000" dirty="0"/>
          </a:p>
          <a:p>
            <a:pPr lvl="1"/>
            <a:endParaRPr lang="en-US" sz="2000" dirty="0"/>
          </a:p>
          <a:p>
            <a:pPr lvl="1"/>
            <a:endParaRPr lang="en-US" sz="2000" dirty="0"/>
          </a:p>
          <a:p>
            <a:r>
              <a:rPr lang="en-US" sz="2400" dirty="0" err="1"/>
              <a:t>Worskshop</a:t>
            </a:r>
            <a:r>
              <a:rPr lang="en-US" sz="2400" dirty="0"/>
              <a:t> with stakeholders</a:t>
            </a:r>
          </a:p>
          <a:p>
            <a:pPr lvl="1"/>
            <a:r>
              <a:rPr lang="en-US" sz="2000" dirty="0"/>
              <a:t>Stockholm Region and City of Stockholm</a:t>
            </a:r>
          </a:p>
          <a:p>
            <a:pPr lvl="1"/>
            <a:r>
              <a:rPr lang="en-US" sz="2000" dirty="0"/>
              <a:t>Stockholm Environment Institute</a:t>
            </a:r>
          </a:p>
          <a:p>
            <a:pPr lvl="1"/>
            <a:r>
              <a:rPr lang="en-US" sz="2000" dirty="0"/>
              <a:t>Swedish society for nature conservation (NGO)</a:t>
            </a:r>
          </a:p>
          <a:p>
            <a:pPr lvl="1"/>
            <a:r>
              <a:rPr lang="en-US" sz="2000" dirty="0"/>
              <a:t>Swedish Environmental Protection Agency</a:t>
            </a:r>
          </a:p>
          <a:p>
            <a:pPr lvl="1"/>
            <a:r>
              <a:rPr lang="en-US" sz="2000" dirty="0"/>
              <a:t>Statistics Sweden</a:t>
            </a:r>
          </a:p>
          <a:p>
            <a:pPr lvl="1"/>
            <a:endParaRPr lang="en-US" sz="2000" dirty="0"/>
          </a:p>
          <a:p>
            <a:pPr lvl="1"/>
            <a:endParaRPr lang="en-US" sz="2000" dirty="0"/>
          </a:p>
        </p:txBody>
      </p:sp>
      <p:pic>
        <p:nvPicPr>
          <p:cNvPr id="6" name="Picture 5">
            <a:extLst>
              <a:ext uri="{FF2B5EF4-FFF2-40B4-BE49-F238E27FC236}">
                <a16:creationId xmlns:a16="http://schemas.microsoft.com/office/drawing/2014/main" id="{2490A255-CE0C-4EC5-5606-52E5D79AD233}"/>
              </a:ext>
            </a:extLst>
          </p:cNvPr>
          <p:cNvPicPr>
            <a:picLocks noChangeAspect="1"/>
          </p:cNvPicPr>
          <p:nvPr/>
        </p:nvPicPr>
        <p:blipFill>
          <a:blip r:embed="rId3"/>
          <a:srcRect l="58112" t="11281"/>
          <a:stretch>
            <a:fillRect/>
          </a:stretch>
        </p:blipFill>
        <p:spPr>
          <a:xfrm>
            <a:off x="7794685" y="139969"/>
            <a:ext cx="2563754" cy="3619989"/>
          </a:xfrm>
          <a:prstGeom prst="rect">
            <a:avLst/>
          </a:prstGeom>
        </p:spPr>
      </p:pic>
      <p:pic>
        <p:nvPicPr>
          <p:cNvPr id="8" name="Picture 7">
            <a:extLst>
              <a:ext uri="{FF2B5EF4-FFF2-40B4-BE49-F238E27FC236}">
                <a16:creationId xmlns:a16="http://schemas.microsoft.com/office/drawing/2014/main" id="{A580AFDC-A23F-FD54-DAA4-FE4846DD7CB9}"/>
              </a:ext>
            </a:extLst>
          </p:cNvPr>
          <p:cNvPicPr>
            <a:picLocks noChangeAspect="1"/>
          </p:cNvPicPr>
          <p:nvPr/>
        </p:nvPicPr>
        <p:blipFill>
          <a:blip r:embed="rId4"/>
          <a:srcRect l="16270" t="14849" r="6610" b="9409"/>
          <a:stretch>
            <a:fillRect/>
          </a:stretch>
        </p:blipFill>
        <p:spPr>
          <a:xfrm>
            <a:off x="7181536" y="3767214"/>
            <a:ext cx="4615565" cy="3022095"/>
          </a:xfrm>
          <a:prstGeom prst="rect">
            <a:avLst/>
          </a:prstGeom>
        </p:spPr>
      </p:pic>
    </p:spTree>
    <p:extLst>
      <p:ext uri="{BB962C8B-B14F-4D97-AF65-F5344CB8AC3E}">
        <p14:creationId xmlns:p14="http://schemas.microsoft.com/office/powerpoint/2010/main" val="798924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9CFD4-7AD0-018D-61A2-B74550E0A41D}"/>
              </a:ext>
            </a:extLst>
          </p:cNvPr>
          <p:cNvSpPr>
            <a:spLocks noGrp="1"/>
          </p:cNvSpPr>
          <p:nvPr>
            <p:ph type="title"/>
          </p:nvPr>
        </p:nvSpPr>
        <p:spPr/>
        <p:txBody>
          <a:bodyPr/>
          <a:lstStyle/>
          <a:p>
            <a:r>
              <a:rPr lang="en-SE" b="1" dirty="0"/>
              <a:t>Three categories of approaches</a:t>
            </a:r>
          </a:p>
        </p:txBody>
      </p:sp>
      <p:sp>
        <p:nvSpPr>
          <p:cNvPr id="25" name="Rounded Rectangle 24">
            <a:extLst>
              <a:ext uri="{FF2B5EF4-FFF2-40B4-BE49-F238E27FC236}">
                <a16:creationId xmlns:a16="http://schemas.microsoft.com/office/drawing/2014/main" id="{2B23655F-74AD-BED0-3546-25F08F170EC9}"/>
              </a:ext>
            </a:extLst>
          </p:cNvPr>
          <p:cNvSpPr/>
          <p:nvPr/>
        </p:nvSpPr>
        <p:spPr>
          <a:xfrm>
            <a:off x="3041650" y="3510737"/>
            <a:ext cx="6108700" cy="1413771"/>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GB" sz="2800" dirty="0"/>
              <a:t>R</a:t>
            </a:r>
            <a:r>
              <a:rPr lang="en-SE" sz="2800" dirty="0"/>
              <a:t>egionalise also production and trade – develop subnational tables</a:t>
            </a:r>
            <a:endParaRPr lang="en-GB" sz="2800" dirty="0"/>
          </a:p>
        </p:txBody>
      </p:sp>
      <p:sp>
        <p:nvSpPr>
          <p:cNvPr id="26" name="Rounded Rectangle 25">
            <a:extLst>
              <a:ext uri="{FF2B5EF4-FFF2-40B4-BE49-F238E27FC236}">
                <a16:creationId xmlns:a16="http://schemas.microsoft.com/office/drawing/2014/main" id="{53365162-FCAD-E7E9-AABF-C4B637B0C8E7}"/>
              </a:ext>
            </a:extLst>
          </p:cNvPr>
          <p:cNvSpPr/>
          <p:nvPr/>
        </p:nvSpPr>
        <p:spPr>
          <a:xfrm>
            <a:off x="5481639" y="5087981"/>
            <a:ext cx="6108700" cy="1413771"/>
          </a:xfrm>
          <a:prstGeom prst="roundRect">
            <a:avLst/>
          </a:prstGeom>
          <a:solidFill>
            <a:srgbClr val="6298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SE" sz="2800" dirty="0">
                <a:solidFill>
                  <a:schemeClr val="bg1"/>
                </a:solidFill>
              </a:rPr>
              <a:t>Bottom-up, process-based LCA</a:t>
            </a:r>
            <a:endParaRPr lang="en-GB" sz="2800" dirty="0">
              <a:solidFill>
                <a:schemeClr val="bg1"/>
              </a:solidFill>
            </a:endParaRPr>
          </a:p>
        </p:txBody>
      </p:sp>
      <p:sp>
        <p:nvSpPr>
          <p:cNvPr id="27" name="Rounded Rectangle 26">
            <a:extLst>
              <a:ext uri="{FF2B5EF4-FFF2-40B4-BE49-F238E27FC236}">
                <a16:creationId xmlns:a16="http://schemas.microsoft.com/office/drawing/2014/main" id="{8CDFA403-93E4-C0E2-0308-E1572FA00908}"/>
              </a:ext>
            </a:extLst>
          </p:cNvPr>
          <p:cNvSpPr/>
          <p:nvPr/>
        </p:nvSpPr>
        <p:spPr>
          <a:xfrm>
            <a:off x="601661" y="1933493"/>
            <a:ext cx="6108700" cy="1413771"/>
          </a:xfrm>
          <a:prstGeom prst="roundRect">
            <a:avLst/>
          </a:prstGeom>
          <a:solidFill>
            <a:srgbClr val="0000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sz="2800" dirty="0"/>
              <a:t>Regionalize demand but use national emission intensities</a:t>
            </a:r>
            <a:endParaRPr lang="en-GB" sz="2800" dirty="0"/>
          </a:p>
        </p:txBody>
      </p:sp>
    </p:spTree>
    <p:extLst>
      <p:ext uri="{BB962C8B-B14F-4D97-AF65-F5344CB8AC3E}">
        <p14:creationId xmlns:p14="http://schemas.microsoft.com/office/powerpoint/2010/main" val="614093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132F7-4554-18B9-7520-17A5D05BD8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2C598D-E84D-410C-FE3B-83800580CE0C}"/>
              </a:ext>
            </a:extLst>
          </p:cNvPr>
          <p:cNvSpPr>
            <a:spLocks noGrp="1"/>
          </p:cNvSpPr>
          <p:nvPr>
            <p:ph type="title"/>
          </p:nvPr>
        </p:nvSpPr>
        <p:spPr/>
        <p:txBody>
          <a:bodyPr/>
          <a:lstStyle/>
          <a:p>
            <a:r>
              <a:rPr lang="en-US" b="1" dirty="0"/>
              <a:t>Regionalize demand</a:t>
            </a:r>
          </a:p>
        </p:txBody>
      </p:sp>
      <p:sp>
        <p:nvSpPr>
          <p:cNvPr id="11" name="TextBox 10">
            <a:extLst>
              <a:ext uri="{FF2B5EF4-FFF2-40B4-BE49-F238E27FC236}">
                <a16:creationId xmlns:a16="http://schemas.microsoft.com/office/drawing/2014/main" id="{D70DEB26-11ED-BECF-0299-D63ADFA72568}"/>
              </a:ext>
            </a:extLst>
          </p:cNvPr>
          <p:cNvSpPr txBox="1"/>
          <p:nvPr/>
        </p:nvSpPr>
        <p:spPr>
          <a:xfrm>
            <a:off x="600073" y="2511977"/>
            <a:ext cx="5851390" cy="2554545"/>
          </a:xfrm>
          <a:prstGeom prst="rect">
            <a:avLst/>
          </a:prstGeom>
          <a:noFill/>
        </p:spPr>
        <p:txBody>
          <a:bodyPr wrap="square" rtlCol="0">
            <a:spAutoFit/>
          </a:bodyPr>
          <a:lstStyle/>
          <a:p>
            <a:pPr marL="342900" indent="-342900">
              <a:buFont typeface="Arial" panose="020B0604020202020204" pitchFamily="34" charset="0"/>
              <a:buChar char="•"/>
            </a:pPr>
            <a:r>
              <a:rPr lang="en-SE" sz="2000" b="1" dirty="0"/>
              <a:t>Core concept</a:t>
            </a:r>
            <a:r>
              <a:rPr lang="en-SE" sz="2000" dirty="0"/>
              <a:t>: Use national models, but disaggregate demand. Different data can be used to regionalize demand</a:t>
            </a:r>
          </a:p>
          <a:p>
            <a:endParaRPr lang="en-SE" sz="2000" dirty="0"/>
          </a:p>
          <a:p>
            <a:pPr marL="342900" indent="-342900">
              <a:buFont typeface="Arial" panose="020B0604020202020204" pitchFamily="34" charset="0"/>
              <a:buChar char="•"/>
            </a:pPr>
            <a:r>
              <a:rPr lang="en-SE" sz="2000" dirty="0"/>
              <a:t>Close to (current) national models</a:t>
            </a:r>
          </a:p>
          <a:p>
            <a:pPr marL="342900" indent="-342900">
              <a:buFont typeface="Arial" panose="020B0604020202020204" pitchFamily="34" charset="0"/>
              <a:buChar char="•"/>
            </a:pPr>
            <a:r>
              <a:rPr lang="en-SE" sz="2000" dirty="0"/>
              <a:t>Assumes nationally homogenous production and trade</a:t>
            </a:r>
          </a:p>
          <a:p>
            <a:endParaRPr lang="en-SE" sz="2000" dirty="0"/>
          </a:p>
        </p:txBody>
      </p:sp>
      <p:graphicFrame>
        <p:nvGraphicFramePr>
          <p:cNvPr id="41" name="Table 40">
            <a:extLst>
              <a:ext uri="{FF2B5EF4-FFF2-40B4-BE49-F238E27FC236}">
                <a16:creationId xmlns:a16="http://schemas.microsoft.com/office/drawing/2014/main" id="{FD9C8003-0F31-12E5-AD8E-6985E82BE673}"/>
              </a:ext>
            </a:extLst>
          </p:cNvPr>
          <p:cNvGraphicFramePr>
            <a:graphicFrameLocks noGrp="1"/>
          </p:cNvGraphicFramePr>
          <p:nvPr/>
        </p:nvGraphicFramePr>
        <p:xfrm>
          <a:off x="7112000" y="3030086"/>
          <a:ext cx="2311400" cy="2089424"/>
        </p:xfrm>
        <a:graphic>
          <a:graphicData uri="http://schemas.openxmlformats.org/drawingml/2006/table">
            <a:tbl>
              <a:tblPr firstRow="1" bandRow="1">
                <a:tableStyleId>{5940675A-B579-460E-94D1-54222C63F5DA}</a:tableStyleId>
              </a:tblPr>
              <a:tblGrid>
                <a:gridCol w="577850">
                  <a:extLst>
                    <a:ext uri="{9D8B030D-6E8A-4147-A177-3AD203B41FA5}">
                      <a16:colId xmlns:a16="http://schemas.microsoft.com/office/drawing/2014/main" val="2294654567"/>
                    </a:ext>
                  </a:extLst>
                </a:gridCol>
                <a:gridCol w="577850">
                  <a:extLst>
                    <a:ext uri="{9D8B030D-6E8A-4147-A177-3AD203B41FA5}">
                      <a16:colId xmlns:a16="http://schemas.microsoft.com/office/drawing/2014/main" val="437139785"/>
                    </a:ext>
                  </a:extLst>
                </a:gridCol>
                <a:gridCol w="577850">
                  <a:extLst>
                    <a:ext uri="{9D8B030D-6E8A-4147-A177-3AD203B41FA5}">
                      <a16:colId xmlns:a16="http://schemas.microsoft.com/office/drawing/2014/main" val="575229818"/>
                    </a:ext>
                  </a:extLst>
                </a:gridCol>
                <a:gridCol w="577850">
                  <a:extLst>
                    <a:ext uri="{9D8B030D-6E8A-4147-A177-3AD203B41FA5}">
                      <a16:colId xmlns:a16="http://schemas.microsoft.com/office/drawing/2014/main" val="691474534"/>
                    </a:ext>
                  </a:extLst>
                </a:gridCol>
              </a:tblGrid>
              <a:tr h="595757">
                <a:tc>
                  <a:txBody>
                    <a:bodyPr/>
                    <a:lstStyle/>
                    <a:p>
                      <a:endParaRPr lang="en-SE" dirty="0"/>
                    </a:p>
                  </a:txBody>
                  <a:tcPr/>
                </a:tc>
                <a:tc>
                  <a:txBody>
                    <a:bodyPr/>
                    <a:lstStyle/>
                    <a:p>
                      <a:r>
                        <a:rPr lang="en-SE" sz="1600" dirty="0"/>
                        <a:t>C1</a:t>
                      </a:r>
                    </a:p>
                  </a:txBody>
                  <a:tcPr/>
                </a:tc>
                <a:tc>
                  <a:txBody>
                    <a:bodyPr/>
                    <a:lstStyle/>
                    <a:p>
                      <a:r>
                        <a:rPr lang="en-SE" sz="1600" dirty="0"/>
                        <a:t>C2</a:t>
                      </a:r>
                    </a:p>
                  </a:txBody>
                  <a:tcPr/>
                </a:tc>
                <a:tc>
                  <a:txBody>
                    <a:bodyPr/>
                    <a:lstStyle/>
                    <a:p>
                      <a:r>
                        <a:rPr lang="en-SE" sz="1600" dirty="0"/>
                        <a:t>C3</a:t>
                      </a:r>
                    </a:p>
                  </a:txBody>
                  <a:tcPr/>
                </a:tc>
                <a:extLst>
                  <a:ext uri="{0D108BD9-81ED-4DB2-BD59-A6C34878D82A}">
                    <a16:rowId xmlns:a16="http://schemas.microsoft.com/office/drawing/2014/main" val="3680565766"/>
                  </a:ext>
                </a:extLst>
              </a:tr>
              <a:tr h="497889">
                <a:tc>
                  <a:txBody>
                    <a:bodyPr/>
                    <a:lstStyle/>
                    <a:p>
                      <a:r>
                        <a:rPr lang="en-SE" sz="1600" dirty="0"/>
                        <a:t>C1</a:t>
                      </a:r>
                    </a:p>
                  </a:txBody>
                  <a:tcPr/>
                </a:tc>
                <a:tc>
                  <a:txBody>
                    <a:bodyPr/>
                    <a:lstStyle/>
                    <a:p>
                      <a:endParaRPr lang="en-SE" dirty="0"/>
                    </a:p>
                  </a:txBody>
                  <a:tcPr>
                    <a:solidFill>
                      <a:srgbClr val="6298D2"/>
                    </a:solidFill>
                  </a:tcPr>
                </a:tc>
                <a:tc>
                  <a:txBody>
                    <a:bodyPr/>
                    <a:lstStyle/>
                    <a:p>
                      <a:endParaRPr lang="en-SE" dirty="0"/>
                    </a:p>
                  </a:txBody>
                  <a:tcPr>
                    <a:solidFill>
                      <a:srgbClr val="DEF0FF"/>
                    </a:solidFill>
                  </a:tcPr>
                </a:tc>
                <a:tc>
                  <a:txBody>
                    <a:bodyPr/>
                    <a:lstStyle/>
                    <a:p>
                      <a:endParaRPr lang="en-SE" dirty="0"/>
                    </a:p>
                  </a:txBody>
                  <a:tcPr>
                    <a:solidFill>
                      <a:srgbClr val="DEF0FF"/>
                    </a:solidFill>
                  </a:tcPr>
                </a:tc>
                <a:extLst>
                  <a:ext uri="{0D108BD9-81ED-4DB2-BD59-A6C34878D82A}">
                    <a16:rowId xmlns:a16="http://schemas.microsoft.com/office/drawing/2014/main" val="4180227163"/>
                  </a:ext>
                </a:extLst>
              </a:tr>
              <a:tr h="497889">
                <a:tc>
                  <a:txBody>
                    <a:bodyPr/>
                    <a:lstStyle/>
                    <a:p>
                      <a:r>
                        <a:rPr lang="en-SE" sz="1600" dirty="0"/>
                        <a:t>C2</a:t>
                      </a:r>
                    </a:p>
                  </a:txBody>
                  <a:tcPr/>
                </a:tc>
                <a:tc>
                  <a:txBody>
                    <a:bodyPr/>
                    <a:lstStyle/>
                    <a:p>
                      <a:endParaRPr lang="en-SE"/>
                    </a:p>
                  </a:txBody>
                  <a:tcPr>
                    <a:solidFill>
                      <a:srgbClr val="DEF0FF"/>
                    </a:solidFill>
                  </a:tcPr>
                </a:tc>
                <a:tc>
                  <a:txBody>
                    <a:bodyPr/>
                    <a:lstStyle/>
                    <a:p>
                      <a:endParaRPr lang="en-SE" dirty="0"/>
                    </a:p>
                  </a:txBody>
                  <a:tcPr>
                    <a:solidFill>
                      <a:srgbClr val="6298D2"/>
                    </a:solidFill>
                  </a:tcPr>
                </a:tc>
                <a:tc>
                  <a:txBody>
                    <a:bodyPr/>
                    <a:lstStyle/>
                    <a:p>
                      <a:endParaRPr lang="en-SE"/>
                    </a:p>
                  </a:txBody>
                  <a:tcPr>
                    <a:solidFill>
                      <a:srgbClr val="DEF0FF"/>
                    </a:solidFill>
                  </a:tcPr>
                </a:tc>
                <a:extLst>
                  <a:ext uri="{0D108BD9-81ED-4DB2-BD59-A6C34878D82A}">
                    <a16:rowId xmlns:a16="http://schemas.microsoft.com/office/drawing/2014/main" val="2930583893"/>
                  </a:ext>
                </a:extLst>
              </a:tr>
              <a:tr h="497889">
                <a:tc>
                  <a:txBody>
                    <a:bodyPr/>
                    <a:lstStyle/>
                    <a:p>
                      <a:r>
                        <a:rPr lang="en-SE" sz="1600" dirty="0"/>
                        <a:t>C3</a:t>
                      </a:r>
                    </a:p>
                  </a:txBody>
                  <a:tcPr/>
                </a:tc>
                <a:tc>
                  <a:txBody>
                    <a:bodyPr/>
                    <a:lstStyle/>
                    <a:p>
                      <a:endParaRPr lang="en-SE" dirty="0"/>
                    </a:p>
                  </a:txBody>
                  <a:tcPr>
                    <a:solidFill>
                      <a:srgbClr val="DEF0FF"/>
                    </a:solidFill>
                  </a:tcPr>
                </a:tc>
                <a:tc>
                  <a:txBody>
                    <a:bodyPr/>
                    <a:lstStyle/>
                    <a:p>
                      <a:endParaRPr lang="en-SE" dirty="0"/>
                    </a:p>
                  </a:txBody>
                  <a:tcPr>
                    <a:solidFill>
                      <a:srgbClr val="DEF0FF"/>
                    </a:solidFill>
                  </a:tcPr>
                </a:tc>
                <a:tc>
                  <a:txBody>
                    <a:bodyPr/>
                    <a:lstStyle/>
                    <a:p>
                      <a:endParaRPr lang="en-SE" dirty="0"/>
                    </a:p>
                  </a:txBody>
                  <a:tcPr>
                    <a:solidFill>
                      <a:srgbClr val="6298D2"/>
                    </a:solidFill>
                  </a:tcPr>
                </a:tc>
                <a:extLst>
                  <a:ext uri="{0D108BD9-81ED-4DB2-BD59-A6C34878D82A}">
                    <a16:rowId xmlns:a16="http://schemas.microsoft.com/office/drawing/2014/main" val="2999003200"/>
                  </a:ext>
                </a:extLst>
              </a:tr>
            </a:tbl>
          </a:graphicData>
        </a:graphic>
      </p:graphicFrame>
      <p:graphicFrame>
        <p:nvGraphicFramePr>
          <p:cNvPr id="42" name="Table 41">
            <a:extLst>
              <a:ext uri="{FF2B5EF4-FFF2-40B4-BE49-F238E27FC236}">
                <a16:creationId xmlns:a16="http://schemas.microsoft.com/office/drawing/2014/main" id="{A3C2E607-B886-00B1-622A-74803FBA54E4}"/>
              </a:ext>
            </a:extLst>
          </p:cNvPr>
          <p:cNvGraphicFramePr>
            <a:graphicFrameLocks noGrp="1"/>
          </p:cNvGraphicFramePr>
          <p:nvPr/>
        </p:nvGraphicFramePr>
        <p:xfrm>
          <a:off x="9855200" y="3030086"/>
          <a:ext cx="1265688" cy="2089423"/>
        </p:xfrm>
        <a:graphic>
          <a:graphicData uri="http://schemas.openxmlformats.org/drawingml/2006/table">
            <a:tbl>
              <a:tblPr firstRow="1" bandRow="1">
                <a:tableStyleId>{5940675A-B579-460E-94D1-54222C63F5DA}</a:tableStyleId>
              </a:tblPr>
              <a:tblGrid>
                <a:gridCol w="421896">
                  <a:extLst>
                    <a:ext uri="{9D8B030D-6E8A-4147-A177-3AD203B41FA5}">
                      <a16:colId xmlns:a16="http://schemas.microsoft.com/office/drawing/2014/main" val="691474534"/>
                    </a:ext>
                  </a:extLst>
                </a:gridCol>
                <a:gridCol w="421896">
                  <a:extLst>
                    <a:ext uri="{9D8B030D-6E8A-4147-A177-3AD203B41FA5}">
                      <a16:colId xmlns:a16="http://schemas.microsoft.com/office/drawing/2014/main" val="95872253"/>
                    </a:ext>
                  </a:extLst>
                </a:gridCol>
                <a:gridCol w="421896">
                  <a:extLst>
                    <a:ext uri="{9D8B030D-6E8A-4147-A177-3AD203B41FA5}">
                      <a16:colId xmlns:a16="http://schemas.microsoft.com/office/drawing/2014/main" val="3702337841"/>
                    </a:ext>
                  </a:extLst>
                </a:gridCol>
              </a:tblGrid>
              <a:tr h="618814">
                <a:tc>
                  <a:txBody>
                    <a:bodyPr/>
                    <a:lstStyle/>
                    <a:p>
                      <a:r>
                        <a:rPr lang="en-SE" sz="1600" baseline="0" dirty="0"/>
                        <a:t>a</a:t>
                      </a:r>
                    </a:p>
                  </a:txBody>
                  <a:tcPr/>
                </a:tc>
                <a:tc>
                  <a:txBody>
                    <a:bodyPr/>
                    <a:lstStyle/>
                    <a:p>
                      <a:r>
                        <a:rPr lang="en-SE" sz="1600" baseline="0" dirty="0"/>
                        <a:t>b</a:t>
                      </a:r>
                    </a:p>
                  </a:txBody>
                  <a:tcPr/>
                </a:tc>
                <a:tc>
                  <a:txBody>
                    <a:bodyPr/>
                    <a:lstStyle/>
                    <a:p>
                      <a:r>
                        <a:rPr lang="en-SE" sz="1600" baseline="0" dirty="0"/>
                        <a:t>c</a:t>
                      </a:r>
                    </a:p>
                  </a:txBody>
                  <a:tcPr/>
                </a:tc>
                <a:extLst>
                  <a:ext uri="{0D108BD9-81ED-4DB2-BD59-A6C34878D82A}">
                    <a16:rowId xmlns:a16="http://schemas.microsoft.com/office/drawing/2014/main" val="3680565766"/>
                  </a:ext>
                </a:extLst>
              </a:tr>
              <a:tr h="490203">
                <a:tc>
                  <a:txBody>
                    <a:bodyPr/>
                    <a:lstStyle/>
                    <a:p>
                      <a:endParaRPr lang="en-SE" dirty="0"/>
                    </a:p>
                  </a:txBody>
                  <a:tcPr>
                    <a:solidFill>
                      <a:srgbClr val="C7EBBA"/>
                    </a:solidFill>
                  </a:tcPr>
                </a:tc>
                <a:tc>
                  <a:txBody>
                    <a:bodyPr/>
                    <a:lstStyle/>
                    <a:p>
                      <a:endParaRPr lang="en-SE" dirty="0"/>
                    </a:p>
                  </a:txBody>
                  <a:tcPr>
                    <a:solidFill>
                      <a:srgbClr val="C7EBBA"/>
                    </a:solidFill>
                  </a:tcPr>
                </a:tc>
                <a:tc>
                  <a:txBody>
                    <a:bodyPr/>
                    <a:lstStyle/>
                    <a:p>
                      <a:endParaRPr lang="en-SE" dirty="0"/>
                    </a:p>
                  </a:txBody>
                  <a:tcPr>
                    <a:solidFill>
                      <a:srgbClr val="C7EBBA"/>
                    </a:solidFill>
                  </a:tcPr>
                </a:tc>
                <a:extLst>
                  <a:ext uri="{0D108BD9-81ED-4DB2-BD59-A6C34878D82A}">
                    <a16:rowId xmlns:a16="http://schemas.microsoft.com/office/drawing/2014/main" val="4180227163"/>
                  </a:ext>
                </a:extLst>
              </a:tr>
              <a:tr h="490203">
                <a:tc>
                  <a:txBody>
                    <a:bodyPr/>
                    <a:lstStyle/>
                    <a:p>
                      <a:endParaRPr lang="en-SE"/>
                    </a:p>
                  </a:txBody>
                  <a:tcPr>
                    <a:solidFill>
                      <a:srgbClr val="C7EBBA"/>
                    </a:solidFill>
                  </a:tcPr>
                </a:tc>
                <a:tc>
                  <a:txBody>
                    <a:bodyPr/>
                    <a:lstStyle/>
                    <a:p>
                      <a:endParaRPr lang="en-SE"/>
                    </a:p>
                  </a:txBody>
                  <a:tcPr>
                    <a:solidFill>
                      <a:srgbClr val="C7EBBA"/>
                    </a:solidFill>
                  </a:tcPr>
                </a:tc>
                <a:tc>
                  <a:txBody>
                    <a:bodyPr/>
                    <a:lstStyle/>
                    <a:p>
                      <a:endParaRPr lang="en-SE"/>
                    </a:p>
                  </a:txBody>
                  <a:tcPr>
                    <a:solidFill>
                      <a:srgbClr val="C7EBBA"/>
                    </a:solidFill>
                  </a:tcPr>
                </a:tc>
                <a:extLst>
                  <a:ext uri="{0D108BD9-81ED-4DB2-BD59-A6C34878D82A}">
                    <a16:rowId xmlns:a16="http://schemas.microsoft.com/office/drawing/2014/main" val="2930583893"/>
                  </a:ext>
                </a:extLst>
              </a:tr>
              <a:tr h="490203">
                <a:tc>
                  <a:txBody>
                    <a:bodyPr/>
                    <a:lstStyle/>
                    <a:p>
                      <a:endParaRPr lang="en-SE" dirty="0"/>
                    </a:p>
                  </a:txBody>
                  <a:tcPr>
                    <a:solidFill>
                      <a:srgbClr val="C7EBBA"/>
                    </a:solidFill>
                  </a:tcPr>
                </a:tc>
                <a:tc>
                  <a:txBody>
                    <a:bodyPr/>
                    <a:lstStyle/>
                    <a:p>
                      <a:endParaRPr lang="en-SE" dirty="0"/>
                    </a:p>
                  </a:txBody>
                  <a:tcPr>
                    <a:solidFill>
                      <a:srgbClr val="C7EBBA"/>
                    </a:solidFill>
                  </a:tcPr>
                </a:tc>
                <a:tc>
                  <a:txBody>
                    <a:bodyPr/>
                    <a:lstStyle/>
                    <a:p>
                      <a:endParaRPr lang="en-SE" dirty="0"/>
                    </a:p>
                  </a:txBody>
                  <a:tcPr>
                    <a:solidFill>
                      <a:srgbClr val="C7EBBA"/>
                    </a:solidFill>
                  </a:tcPr>
                </a:tc>
                <a:extLst>
                  <a:ext uri="{0D108BD9-81ED-4DB2-BD59-A6C34878D82A}">
                    <a16:rowId xmlns:a16="http://schemas.microsoft.com/office/drawing/2014/main" val="2999003200"/>
                  </a:ext>
                </a:extLst>
              </a:tr>
            </a:tbl>
          </a:graphicData>
        </a:graphic>
      </p:graphicFrame>
      <p:sp>
        <p:nvSpPr>
          <p:cNvPr id="43" name="TextBox 42">
            <a:extLst>
              <a:ext uri="{FF2B5EF4-FFF2-40B4-BE49-F238E27FC236}">
                <a16:creationId xmlns:a16="http://schemas.microsoft.com/office/drawing/2014/main" id="{E265AF77-245B-B397-4B30-B4B4C14BC903}"/>
              </a:ext>
            </a:extLst>
          </p:cNvPr>
          <p:cNvSpPr txBox="1"/>
          <p:nvPr/>
        </p:nvSpPr>
        <p:spPr>
          <a:xfrm>
            <a:off x="9595610" y="2250837"/>
            <a:ext cx="1695802" cy="646331"/>
          </a:xfrm>
          <a:prstGeom prst="rect">
            <a:avLst/>
          </a:prstGeom>
          <a:noFill/>
        </p:spPr>
        <p:txBody>
          <a:bodyPr wrap="square" rtlCol="0">
            <a:spAutoFit/>
          </a:bodyPr>
          <a:lstStyle/>
          <a:p>
            <a:pPr algn="ctr"/>
            <a:r>
              <a:rPr lang="en-SE" dirty="0"/>
              <a:t>Subnational demand</a:t>
            </a:r>
          </a:p>
        </p:txBody>
      </p:sp>
      <p:sp>
        <p:nvSpPr>
          <p:cNvPr id="44" name="TextBox 43">
            <a:extLst>
              <a:ext uri="{FF2B5EF4-FFF2-40B4-BE49-F238E27FC236}">
                <a16:creationId xmlns:a16="http://schemas.microsoft.com/office/drawing/2014/main" id="{62F6B83C-1250-CC92-1593-7963F5097A6D}"/>
              </a:ext>
            </a:extLst>
          </p:cNvPr>
          <p:cNvSpPr txBox="1"/>
          <p:nvPr/>
        </p:nvSpPr>
        <p:spPr>
          <a:xfrm>
            <a:off x="7560869" y="2250837"/>
            <a:ext cx="1374204" cy="646331"/>
          </a:xfrm>
          <a:prstGeom prst="rect">
            <a:avLst/>
          </a:prstGeom>
          <a:noFill/>
        </p:spPr>
        <p:txBody>
          <a:bodyPr wrap="square" rtlCol="0">
            <a:spAutoFit/>
          </a:bodyPr>
          <a:lstStyle/>
          <a:p>
            <a:pPr algn="ctr"/>
            <a:r>
              <a:rPr lang="en-GB" dirty="0"/>
              <a:t>G</a:t>
            </a:r>
            <a:r>
              <a:rPr lang="en-SE" dirty="0"/>
              <a:t>lobal </a:t>
            </a:r>
          </a:p>
          <a:p>
            <a:pPr algn="ctr"/>
            <a:r>
              <a:rPr lang="en-SE" dirty="0"/>
              <a:t>EE-MRIO</a:t>
            </a:r>
          </a:p>
        </p:txBody>
      </p:sp>
      <p:sp>
        <p:nvSpPr>
          <p:cNvPr id="3" name="TextBox 2">
            <a:extLst>
              <a:ext uri="{FF2B5EF4-FFF2-40B4-BE49-F238E27FC236}">
                <a16:creationId xmlns:a16="http://schemas.microsoft.com/office/drawing/2014/main" id="{51CCB9B0-3823-01A7-246B-8729019076E6}"/>
              </a:ext>
            </a:extLst>
          </p:cNvPr>
          <p:cNvSpPr txBox="1"/>
          <p:nvPr/>
        </p:nvSpPr>
        <p:spPr>
          <a:xfrm>
            <a:off x="600073" y="6057694"/>
            <a:ext cx="11344999" cy="523220"/>
          </a:xfrm>
          <a:prstGeom prst="rect">
            <a:avLst/>
          </a:prstGeom>
          <a:noFill/>
        </p:spPr>
        <p:txBody>
          <a:bodyPr wrap="square" rtlCol="0">
            <a:spAutoFit/>
          </a:bodyPr>
          <a:lstStyle/>
          <a:p>
            <a:r>
              <a:rPr lang="en-SE" sz="1400" dirty="0"/>
              <a:t>References: Dawkins et al., (2024), Lee et al., (2023 and 2021), Gill &amp; Moeller (2028), Harris et al., (2020), Ivanova et al., (2017), Moran et al., (2018), Lenk et al., (2021), Lylykangas et al., (2023), Millward-Hopkins et al., (2017), Minx et al., (2013), Trendl et al., (2013)</a:t>
            </a:r>
          </a:p>
        </p:txBody>
      </p:sp>
    </p:spTree>
    <p:extLst>
      <p:ext uri="{BB962C8B-B14F-4D97-AF65-F5344CB8AC3E}">
        <p14:creationId xmlns:p14="http://schemas.microsoft.com/office/powerpoint/2010/main" val="4056841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04BDD-BDB5-B6FB-B072-86D65C0BE0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B4F23A-E399-5826-9FBF-83DDD0EB79C8}"/>
              </a:ext>
            </a:extLst>
          </p:cNvPr>
          <p:cNvSpPr>
            <a:spLocks noGrp="1"/>
          </p:cNvSpPr>
          <p:nvPr>
            <p:ph type="title"/>
          </p:nvPr>
        </p:nvSpPr>
        <p:spPr/>
        <p:txBody>
          <a:bodyPr/>
          <a:lstStyle/>
          <a:p>
            <a:r>
              <a:rPr lang="en-US" b="1" dirty="0"/>
              <a:t>Develop and nest subnational IOTs</a:t>
            </a:r>
          </a:p>
        </p:txBody>
      </p:sp>
      <p:sp>
        <p:nvSpPr>
          <p:cNvPr id="11" name="Content Placeholder 2">
            <a:extLst>
              <a:ext uri="{FF2B5EF4-FFF2-40B4-BE49-F238E27FC236}">
                <a16:creationId xmlns:a16="http://schemas.microsoft.com/office/drawing/2014/main" id="{76FE2207-4DFB-7E4A-9783-625AAD4FC807}"/>
              </a:ext>
            </a:extLst>
          </p:cNvPr>
          <p:cNvSpPr>
            <a:spLocks noGrp="1"/>
          </p:cNvSpPr>
          <p:nvPr>
            <p:ph idx="1"/>
          </p:nvPr>
        </p:nvSpPr>
        <p:spPr>
          <a:xfrm>
            <a:off x="600075" y="1868508"/>
            <a:ext cx="6448425" cy="4045595"/>
          </a:xfrm>
        </p:spPr>
        <p:txBody>
          <a:bodyPr>
            <a:normAutofit/>
          </a:bodyPr>
          <a:lstStyle/>
          <a:p>
            <a:r>
              <a:rPr lang="en-SE" sz="2000" b="1" dirty="0"/>
              <a:t>Core concept: </a:t>
            </a:r>
            <a:r>
              <a:rPr lang="en-SE" sz="2000" dirty="0"/>
              <a:t>regionalize production/trade, using collected data and/or approximations. Regionalized tables can be “nested” in global models to account for global value chains</a:t>
            </a:r>
          </a:p>
          <a:p>
            <a:pPr marL="0" indent="0">
              <a:buNone/>
            </a:pPr>
            <a:endParaRPr lang="en-SE" sz="2000" dirty="0"/>
          </a:p>
          <a:p>
            <a:r>
              <a:rPr lang="en-SE" sz="2000" dirty="0"/>
              <a:t>Account for regional characteristics – credibility among local agents</a:t>
            </a:r>
          </a:p>
          <a:p>
            <a:r>
              <a:rPr lang="en-SE" sz="2000" dirty="0"/>
              <a:t>Subnational tables not produced in Sweden</a:t>
            </a:r>
          </a:p>
          <a:p>
            <a:r>
              <a:rPr lang="en-SE" sz="2000" dirty="0"/>
              <a:t>Resource intensive to process survey data</a:t>
            </a:r>
          </a:p>
          <a:p>
            <a:r>
              <a:rPr lang="en-SE" sz="2000" dirty="0"/>
              <a:t>Subnational production and trade data is typically not available</a:t>
            </a:r>
          </a:p>
          <a:p>
            <a:pPr lvl="1"/>
            <a:endParaRPr lang="en-SE" sz="1800" dirty="0"/>
          </a:p>
          <a:p>
            <a:pPr marL="457200" lvl="1" indent="0">
              <a:buNone/>
            </a:pPr>
            <a:endParaRPr lang="en-SE" sz="1800" dirty="0"/>
          </a:p>
        </p:txBody>
      </p:sp>
      <p:graphicFrame>
        <p:nvGraphicFramePr>
          <p:cNvPr id="3" name="Table 2">
            <a:extLst>
              <a:ext uri="{FF2B5EF4-FFF2-40B4-BE49-F238E27FC236}">
                <a16:creationId xmlns:a16="http://schemas.microsoft.com/office/drawing/2014/main" id="{3551A0D2-5F38-6788-6431-478B42E550B5}"/>
              </a:ext>
            </a:extLst>
          </p:cNvPr>
          <p:cNvGraphicFramePr>
            <a:graphicFrameLocks noGrp="1"/>
          </p:cNvGraphicFramePr>
          <p:nvPr/>
        </p:nvGraphicFramePr>
        <p:xfrm>
          <a:off x="8214852" y="1868508"/>
          <a:ext cx="3532674" cy="3312732"/>
        </p:xfrm>
        <a:graphic>
          <a:graphicData uri="http://schemas.openxmlformats.org/drawingml/2006/table">
            <a:tbl>
              <a:tblPr firstRow="1" bandRow="1">
                <a:tableStyleId>{5940675A-B579-460E-94D1-54222C63F5DA}</a:tableStyleId>
              </a:tblPr>
              <a:tblGrid>
                <a:gridCol w="588779">
                  <a:extLst>
                    <a:ext uri="{9D8B030D-6E8A-4147-A177-3AD203B41FA5}">
                      <a16:colId xmlns:a16="http://schemas.microsoft.com/office/drawing/2014/main" val="3461660622"/>
                    </a:ext>
                  </a:extLst>
                </a:gridCol>
                <a:gridCol w="588779">
                  <a:extLst>
                    <a:ext uri="{9D8B030D-6E8A-4147-A177-3AD203B41FA5}">
                      <a16:colId xmlns:a16="http://schemas.microsoft.com/office/drawing/2014/main" val="1806799433"/>
                    </a:ext>
                  </a:extLst>
                </a:gridCol>
                <a:gridCol w="588779">
                  <a:extLst>
                    <a:ext uri="{9D8B030D-6E8A-4147-A177-3AD203B41FA5}">
                      <a16:colId xmlns:a16="http://schemas.microsoft.com/office/drawing/2014/main" val="2030405387"/>
                    </a:ext>
                  </a:extLst>
                </a:gridCol>
                <a:gridCol w="588779">
                  <a:extLst>
                    <a:ext uri="{9D8B030D-6E8A-4147-A177-3AD203B41FA5}">
                      <a16:colId xmlns:a16="http://schemas.microsoft.com/office/drawing/2014/main" val="2931159530"/>
                    </a:ext>
                  </a:extLst>
                </a:gridCol>
                <a:gridCol w="588779">
                  <a:extLst>
                    <a:ext uri="{9D8B030D-6E8A-4147-A177-3AD203B41FA5}">
                      <a16:colId xmlns:a16="http://schemas.microsoft.com/office/drawing/2014/main" val="4051452272"/>
                    </a:ext>
                  </a:extLst>
                </a:gridCol>
                <a:gridCol w="588779">
                  <a:extLst>
                    <a:ext uri="{9D8B030D-6E8A-4147-A177-3AD203B41FA5}">
                      <a16:colId xmlns:a16="http://schemas.microsoft.com/office/drawing/2014/main" val="994545879"/>
                    </a:ext>
                  </a:extLst>
                </a:gridCol>
              </a:tblGrid>
              <a:tr h="552122">
                <a:tc>
                  <a:txBody>
                    <a:bodyPr/>
                    <a:lstStyle/>
                    <a:p>
                      <a:endParaRPr lang="en-SE" dirty="0"/>
                    </a:p>
                  </a:txBody>
                  <a:tcPr>
                    <a:noFill/>
                  </a:tcPr>
                </a:tc>
                <a:tc>
                  <a:txBody>
                    <a:bodyPr/>
                    <a:lstStyle/>
                    <a:p>
                      <a:r>
                        <a:rPr lang="en-SE" dirty="0"/>
                        <a:t>C1</a:t>
                      </a:r>
                    </a:p>
                  </a:txBody>
                  <a:tcPr>
                    <a:solidFill>
                      <a:srgbClr val="FFF0B0"/>
                    </a:solidFill>
                  </a:tcPr>
                </a:tc>
                <a:tc>
                  <a:txBody>
                    <a:bodyPr/>
                    <a:lstStyle/>
                    <a:p>
                      <a:r>
                        <a:rPr lang="en-SE" dirty="0"/>
                        <a:t>C2</a:t>
                      </a:r>
                    </a:p>
                  </a:txBody>
                  <a:tcPr>
                    <a:solidFill>
                      <a:srgbClr val="DEF0FF"/>
                    </a:solidFill>
                  </a:tcPr>
                </a:tc>
                <a:tc>
                  <a:txBody>
                    <a:bodyPr/>
                    <a:lstStyle/>
                    <a:p>
                      <a:r>
                        <a:rPr lang="en-SE" dirty="0"/>
                        <a:t>C3</a:t>
                      </a:r>
                    </a:p>
                  </a:txBody>
                  <a:tcPr>
                    <a:solidFill>
                      <a:srgbClr val="DEF0FF"/>
                    </a:solidFill>
                  </a:tcPr>
                </a:tc>
                <a:tc>
                  <a:txBody>
                    <a:bodyPr/>
                    <a:lstStyle/>
                    <a:p>
                      <a:r>
                        <a:rPr lang="en-SE" dirty="0"/>
                        <a:t>r11</a:t>
                      </a:r>
                    </a:p>
                  </a:txBody>
                  <a:tcPr>
                    <a:solidFill>
                      <a:srgbClr val="FFF0B0"/>
                    </a:solidFill>
                  </a:tcPr>
                </a:tc>
                <a:tc>
                  <a:txBody>
                    <a:bodyPr/>
                    <a:lstStyle/>
                    <a:p>
                      <a:r>
                        <a:rPr lang="en-SE" dirty="0"/>
                        <a:t>r12</a:t>
                      </a:r>
                    </a:p>
                  </a:txBody>
                  <a:tcPr>
                    <a:solidFill>
                      <a:srgbClr val="FFF0B0"/>
                    </a:solidFill>
                  </a:tcPr>
                </a:tc>
                <a:extLst>
                  <a:ext uri="{0D108BD9-81ED-4DB2-BD59-A6C34878D82A}">
                    <a16:rowId xmlns:a16="http://schemas.microsoft.com/office/drawing/2014/main" val="3428592149"/>
                  </a:ext>
                </a:extLst>
              </a:tr>
              <a:tr h="552122">
                <a:tc>
                  <a:txBody>
                    <a:bodyPr/>
                    <a:lstStyle/>
                    <a:p>
                      <a:r>
                        <a:rPr lang="en-SE" dirty="0"/>
                        <a:t>C1</a:t>
                      </a:r>
                    </a:p>
                  </a:txBody>
                  <a:tcPr>
                    <a:solidFill>
                      <a:srgbClr val="FFF0B0"/>
                    </a:solidFill>
                  </a:tcPr>
                </a:tc>
                <a:tc>
                  <a:txBody>
                    <a:bodyPr/>
                    <a:lstStyle/>
                    <a:p>
                      <a:r>
                        <a:rPr lang="en-SE" dirty="0"/>
                        <a:t>0</a:t>
                      </a:r>
                    </a:p>
                  </a:txBody>
                  <a:tcPr>
                    <a:solidFill>
                      <a:schemeClr val="bg2"/>
                    </a:solidFill>
                  </a:tcPr>
                </a:tc>
                <a:tc>
                  <a:txBody>
                    <a:bodyPr/>
                    <a:lstStyle/>
                    <a:p>
                      <a:r>
                        <a:rPr lang="en-SE" dirty="0"/>
                        <a:t>0</a:t>
                      </a:r>
                    </a:p>
                  </a:txBody>
                  <a:tcPr>
                    <a:solidFill>
                      <a:schemeClr val="bg2"/>
                    </a:solidFill>
                  </a:tcPr>
                </a:tc>
                <a:tc>
                  <a:txBody>
                    <a:bodyPr/>
                    <a:lstStyle/>
                    <a:p>
                      <a:r>
                        <a:rPr lang="en-SE" dirty="0"/>
                        <a:t>0</a:t>
                      </a:r>
                    </a:p>
                  </a:txBody>
                  <a:tcPr>
                    <a:solidFill>
                      <a:schemeClr val="bg2"/>
                    </a:solidFill>
                  </a:tcPr>
                </a:tc>
                <a:tc>
                  <a:txBody>
                    <a:bodyPr/>
                    <a:lstStyle/>
                    <a:p>
                      <a:r>
                        <a:rPr lang="en-SE" dirty="0"/>
                        <a:t>0</a:t>
                      </a:r>
                    </a:p>
                  </a:txBody>
                  <a:tcPr>
                    <a:solidFill>
                      <a:schemeClr val="bg2"/>
                    </a:solidFill>
                  </a:tcPr>
                </a:tc>
                <a:tc>
                  <a:txBody>
                    <a:bodyPr/>
                    <a:lstStyle/>
                    <a:p>
                      <a:r>
                        <a:rPr lang="en-SE" dirty="0"/>
                        <a:t>0</a:t>
                      </a:r>
                    </a:p>
                  </a:txBody>
                  <a:tcPr>
                    <a:solidFill>
                      <a:schemeClr val="bg2"/>
                    </a:solidFill>
                  </a:tcPr>
                </a:tc>
                <a:extLst>
                  <a:ext uri="{0D108BD9-81ED-4DB2-BD59-A6C34878D82A}">
                    <a16:rowId xmlns:a16="http://schemas.microsoft.com/office/drawing/2014/main" val="1394608781"/>
                  </a:ext>
                </a:extLst>
              </a:tr>
              <a:tr h="552122">
                <a:tc>
                  <a:txBody>
                    <a:bodyPr/>
                    <a:lstStyle/>
                    <a:p>
                      <a:r>
                        <a:rPr lang="en-SE" dirty="0"/>
                        <a:t>C2</a:t>
                      </a:r>
                    </a:p>
                  </a:txBody>
                  <a:tcPr>
                    <a:solidFill>
                      <a:srgbClr val="DEF0FF"/>
                    </a:solidFill>
                  </a:tcPr>
                </a:tc>
                <a:tc>
                  <a:txBody>
                    <a:bodyPr/>
                    <a:lstStyle/>
                    <a:p>
                      <a:r>
                        <a:rPr lang="en-SE" dirty="0"/>
                        <a:t>0</a:t>
                      </a:r>
                    </a:p>
                  </a:txBody>
                  <a:tcPr>
                    <a:solidFill>
                      <a:schemeClr val="bg2"/>
                    </a:solidFill>
                  </a:tcPr>
                </a:tc>
                <a:tc>
                  <a:txBody>
                    <a:bodyPr/>
                    <a:lstStyle/>
                    <a:p>
                      <a:endParaRPr lang="en-SE" dirty="0"/>
                    </a:p>
                  </a:txBody>
                  <a:tcPr>
                    <a:solidFill>
                      <a:srgbClr val="6298D2"/>
                    </a:solidFill>
                  </a:tcPr>
                </a:tc>
                <a:tc>
                  <a:txBody>
                    <a:bodyPr/>
                    <a:lstStyle/>
                    <a:p>
                      <a:endParaRPr lang="en-SE" dirty="0"/>
                    </a:p>
                  </a:txBody>
                  <a:tcPr>
                    <a:solidFill>
                      <a:srgbClr val="DEF0FF"/>
                    </a:solidFill>
                  </a:tcPr>
                </a:tc>
                <a:tc>
                  <a:txBody>
                    <a:bodyPr/>
                    <a:lstStyle/>
                    <a:p>
                      <a:endParaRPr lang="en-SE"/>
                    </a:p>
                  </a:txBody>
                  <a:tcPr>
                    <a:solidFill>
                      <a:srgbClr val="C7EBBA"/>
                    </a:solidFill>
                  </a:tcPr>
                </a:tc>
                <a:tc>
                  <a:txBody>
                    <a:bodyPr/>
                    <a:lstStyle/>
                    <a:p>
                      <a:endParaRPr lang="en-SE"/>
                    </a:p>
                  </a:txBody>
                  <a:tcPr>
                    <a:solidFill>
                      <a:srgbClr val="C7EBBA"/>
                    </a:solidFill>
                  </a:tcPr>
                </a:tc>
                <a:extLst>
                  <a:ext uri="{0D108BD9-81ED-4DB2-BD59-A6C34878D82A}">
                    <a16:rowId xmlns:a16="http://schemas.microsoft.com/office/drawing/2014/main" val="3312717058"/>
                  </a:ext>
                </a:extLst>
              </a:tr>
              <a:tr h="552122">
                <a:tc>
                  <a:txBody>
                    <a:bodyPr/>
                    <a:lstStyle/>
                    <a:p>
                      <a:r>
                        <a:rPr lang="en-SE" dirty="0"/>
                        <a:t>C3</a:t>
                      </a:r>
                    </a:p>
                  </a:txBody>
                  <a:tcPr>
                    <a:solidFill>
                      <a:srgbClr val="DEF0FF"/>
                    </a:solidFill>
                  </a:tcPr>
                </a:tc>
                <a:tc>
                  <a:txBody>
                    <a:bodyPr/>
                    <a:lstStyle/>
                    <a:p>
                      <a:r>
                        <a:rPr lang="en-SE" dirty="0"/>
                        <a:t>0</a:t>
                      </a:r>
                    </a:p>
                  </a:txBody>
                  <a:tcPr>
                    <a:solidFill>
                      <a:schemeClr val="bg2"/>
                    </a:solidFill>
                  </a:tcPr>
                </a:tc>
                <a:tc>
                  <a:txBody>
                    <a:bodyPr/>
                    <a:lstStyle/>
                    <a:p>
                      <a:endParaRPr lang="en-SE" dirty="0"/>
                    </a:p>
                  </a:txBody>
                  <a:tcPr>
                    <a:solidFill>
                      <a:srgbClr val="DEF0FF"/>
                    </a:solidFill>
                  </a:tcPr>
                </a:tc>
                <a:tc>
                  <a:txBody>
                    <a:bodyPr/>
                    <a:lstStyle/>
                    <a:p>
                      <a:endParaRPr lang="en-SE" dirty="0"/>
                    </a:p>
                  </a:txBody>
                  <a:tcPr>
                    <a:solidFill>
                      <a:srgbClr val="6298D2"/>
                    </a:solidFill>
                  </a:tcPr>
                </a:tc>
                <a:tc>
                  <a:txBody>
                    <a:bodyPr/>
                    <a:lstStyle/>
                    <a:p>
                      <a:endParaRPr lang="en-SE" dirty="0"/>
                    </a:p>
                  </a:txBody>
                  <a:tcPr>
                    <a:solidFill>
                      <a:srgbClr val="C7EBBA"/>
                    </a:solidFill>
                  </a:tcPr>
                </a:tc>
                <a:tc>
                  <a:txBody>
                    <a:bodyPr/>
                    <a:lstStyle/>
                    <a:p>
                      <a:endParaRPr lang="en-SE" dirty="0"/>
                    </a:p>
                  </a:txBody>
                  <a:tcPr>
                    <a:solidFill>
                      <a:srgbClr val="C7EBBA"/>
                    </a:solidFill>
                  </a:tcPr>
                </a:tc>
                <a:extLst>
                  <a:ext uri="{0D108BD9-81ED-4DB2-BD59-A6C34878D82A}">
                    <a16:rowId xmlns:a16="http://schemas.microsoft.com/office/drawing/2014/main" val="60306877"/>
                  </a:ext>
                </a:extLst>
              </a:tr>
              <a:tr h="552122">
                <a:tc>
                  <a:txBody>
                    <a:bodyPr/>
                    <a:lstStyle/>
                    <a:p>
                      <a:r>
                        <a:rPr lang="en-SE" dirty="0"/>
                        <a:t>r11</a:t>
                      </a:r>
                    </a:p>
                  </a:txBody>
                  <a:tcPr>
                    <a:solidFill>
                      <a:srgbClr val="FFF0B0"/>
                    </a:solidFill>
                  </a:tcPr>
                </a:tc>
                <a:tc>
                  <a:txBody>
                    <a:bodyPr/>
                    <a:lstStyle/>
                    <a:p>
                      <a:r>
                        <a:rPr lang="en-SE" dirty="0"/>
                        <a:t>0</a:t>
                      </a:r>
                    </a:p>
                  </a:txBody>
                  <a:tcPr>
                    <a:solidFill>
                      <a:schemeClr val="bg2"/>
                    </a:solidFill>
                  </a:tcPr>
                </a:tc>
                <a:tc>
                  <a:txBody>
                    <a:bodyPr/>
                    <a:lstStyle/>
                    <a:p>
                      <a:endParaRPr lang="en-SE" dirty="0"/>
                    </a:p>
                  </a:txBody>
                  <a:tcPr>
                    <a:solidFill>
                      <a:srgbClr val="C7EBBA"/>
                    </a:solidFill>
                  </a:tcPr>
                </a:tc>
                <a:tc>
                  <a:txBody>
                    <a:bodyPr/>
                    <a:lstStyle/>
                    <a:p>
                      <a:endParaRPr lang="en-SE" dirty="0"/>
                    </a:p>
                  </a:txBody>
                  <a:tcPr>
                    <a:solidFill>
                      <a:srgbClr val="C7EBBA"/>
                    </a:solidFill>
                  </a:tcPr>
                </a:tc>
                <a:tc>
                  <a:txBody>
                    <a:bodyPr/>
                    <a:lstStyle/>
                    <a:p>
                      <a:endParaRPr lang="en-SE" dirty="0"/>
                    </a:p>
                  </a:txBody>
                  <a:tcPr>
                    <a:solidFill>
                      <a:srgbClr val="FFBE00"/>
                    </a:solidFill>
                  </a:tcPr>
                </a:tc>
                <a:tc>
                  <a:txBody>
                    <a:bodyPr/>
                    <a:lstStyle/>
                    <a:p>
                      <a:endParaRPr lang="en-SE" dirty="0"/>
                    </a:p>
                  </a:txBody>
                  <a:tcPr>
                    <a:solidFill>
                      <a:srgbClr val="FFF0B0"/>
                    </a:solidFill>
                  </a:tcPr>
                </a:tc>
                <a:extLst>
                  <a:ext uri="{0D108BD9-81ED-4DB2-BD59-A6C34878D82A}">
                    <a16:rowId xmlns:a16="http://schemas.microsoft.com/office/drawing/2014/main" val="1806266100"/>
                  </a:ext>
                </a:extLst>
              </a:tr>
              <a:tr h="552122">
                <a:tc>
                  <a:txBody>
                    <a:bodyPr/>
                    <a:lstStyle/>
                    <a:p>
                      <a:r>
                        <a:rPr lang="en-SE" dirty="0"/>
                        <a:t>r12</a:t>
                      </a:r>
                    </a:p>
                  </a:txBody>
                  <a:tcPr>
                    <a:solidFill>
                      <a:srgbClr val="FFF0B0"/>
                    </a:solidFill>
                  </a:tcPr>
                </a:tc>
                <a:tc>
                  <a:txBody>
                    <a:bodyPr/>
                    <a:lstStyle/>
                    <a:p>
                      <a:r>
                        <a:rPr lang="en-SE" dirty="0"/>
                        <a:t>0</a:t>
                      </a:r>
                    </a:p>
                  </a:txBody>
                  <a:tcPr>
                    <a:solidFill>
                      <a:schemeClr val="bg2"/>
                    </a:solidFill>
                  </a:tcPr>
                </a:tc>
                <a:tc>
                  <a:txBody>
                    <a:bodyPr/>
                    <a:lstStyle/>
                    <a:p>
                      <a:endParaRPr lang="en-SE"/>
                    </a:p>
                  </a:txBody>
                  <a:tcPr>
                    <a:solidFill>
                      <a:srgbClr val="C7EBBA"/>
                    </a:solidFill>
                  </a:tcPr>
                </a:tc>
                <a:tc>
                  <a:txBody>
                    <a:bodyPr/>
                    <a:lstStyle/>
                    <a:p>
                      <a:endParaRPr lang="en-SE" dirty="0"/>
                    </a:p>
                  </a:txBody>
                  <a:tcPr>
                    <a:solidFill>
                      <a:srgbClr val="C7EBBA"/>
                    </a:solidFill>
                  </a:tcPr>
                </a:tc>
                <a:tc>
                  <a:txBody>
                    <a:bodyPr/>
                    <a:lstStyle/>
                    <a:p>
                      <a:endParaRPr lang="en-SE" dirty="0"/>
                    </a:p>
                  </a:txBody>
                  <a:tcPr>
                    <a:solidFill>
                      <a:srgbClr val="FFF0B0"/>
                    </a:solidFill>
                  </a:tcPr>
                </a:tc>
                <a:tc>
                  <a:txBody>
                    <a:bodyPr/>
                    <a:lstStyle/>
                    <a:p>
                      <a:endParaRPr lang="en-SE" dirty="0"/>
                    </a:p>
                  </a:txBody>
                  <a:tcPr>
                    <a:solidFill>
                      <a:srgbClr val="FFBE00"/>
                    </a:solidFill>
                  </a:tcPr>
                </a:tc>
                <a:extLst>
                  <a:ext uri="{0D108BD9-81ED-4DB2-BD59-A6C34878D82A}">
                    <a16:rowId xmlns:a16="http://schemas.microsoft.com/office/drawing/2014/main" val="3928655000"/>
                  </a:ext>
                </a:extLst>
              </a:tr>
            </a:tbl>
          </a:graphicData>
        </a:graphic>
      </p:graphicFrame>
      <p:sp>
        <p:nvSpPr>
          <p:cNvPr id="5" name="U-turn Arrow 4">
            <a:extLst>
              <a:ext uri="{FF2B5EF4-FFF2-40B4-BE49-F238E27FC236}">
                <a16:creationId xmlns:a16="http://schemas.microsoft.com/office/drawing/2014/main" id="{4B0F196A-A781-4874-68AB-67EDF13637B7}"/>
              </a:ext>
            </a:extLst>
          </p:cNvPr>
          <p:cNvSpPr/>
          <p:nvPr/>
        </p:nvSpPr>
        <p:spPr>
          <a:xfrm>
            <a:off x="9026013" y="1108348"/>
            <a:ext cx="2344994" cy="568412"/>
          </a:xfrm>
          <a:prstGeom prst="uturnArrow">
            <a:avLst>
              <a:gd name="adj1" fmla="val 9175"/>
              <a:gd name="adj2" fmla="val 17747"/>
              <a:gd name="adj3" fmla="val 25000"/>
              <a:gd name="adj4" fmla="val 43750"/>
              <a:gd name="adj5" fmla="val 100000"/>
            </a:avLst>
          </a:prstGeom>
          <a:solidFill>
            <a:srgbClr val="FFBE00"/>
          </a:solidFill>
          <a:ln>
            <a:solidFill>
              <a:srgbClr val="FFC000"/>
            </a:solid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SE" dirty="0">
              <a:ln w="0"/>
              <a:solidFill>
                <a:sysClr val="windowText" lastClr="000000"/>
              </a:solidFill>
              <a:effectLst>
                <a:outerShdw blurRad="38100" dist="19050" dir="2700000" algn="tl" rotWithShape="0">
                  <a:schemeClr val="dk1">
                    <a:alpha val="40000"/>
                  </a:schemeClr>
                </a:outerShdw>
              </a:effectLst>
            </a:endParaRPr>
          </a:p>
        </p:txBody>
      </p:sp>
      <p:sp>
        <p:nvSpPr>
          <p:cNvPr id="6" name="U-turn Arrow 5">
            <a:extLst>
              <a:ext uri="{FF2B5EF4-FFF2-40B4-BE49-F238E27FC236}">
                <a16:creationId xmlns:a16="http://schemas.microsoft.com/office/drawing/2014/main" id="{629910B1-233A-80B9-8784-795934FAD7B4}"/>
              </a:ext>
            </a:extLst>
          </p:cNvPr>
          <p:cNvSpPr/>
          <p:nvPr/>
        </p:nvSpPr>
        <p:spPr>
          <a:xfrm rot="5400000" flipV="1">
            <a:off x="6751074" y="3499055"/>
            <a:ext cx="2168014" cy="449826"/>
          </a:xfrm>
          <a:prstGeom prst="uturnArrow">
            <a:avLst>
              <a:gd name="adj1" fmla="val 9175"/>
              <a:gd name="adj2" fmla="val 17747"/>
              <a:gd name="adj3" fmla="val 25000"/>
              <a:gd name="adj4" fmla="val 43750"/>
              <a:gd name="adj5" fmla="val 100000"/>
            </a:avLst>
          </a:prstGeom>
          <a:solidFill>
            <a:srgbClr val="FFBE00"/>
          </a:solidFill>
          <a:ln>
            <a:solidFill>
              <a:srgbClr val="FFC000"/>
            </a:solid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SE" dirty="0">
              <a:ln w="0"/>
              <a:solidFill>
                <a:sysClr val="windowText" lastClr="000000"/>
              </a:solidFill>
              <a:effectLst>
                <a:outerShdw blurRad="38100" dist="19050" dir="2700000" algn="tl" rotWithShape="0">
                  <a:schemeClr val="dk1">
                    <a:alpha val="40000"/>
                  </a:schemeClr>
                </a:outerShdw>
              </a:effectLst>
            </a:endParaRPr>
          </a:p>
        </p:txBody>
      </p:sp>
      <p:sp>
        <p:nvSpPr>
          <p:cNvPr id="4" name="TextBox 3">
            <a:extLst>
              <a:ext uri="{FF2B5EF4-FFF2-40B4-BE49-F238E27FC236}">
                <a16:creationId xmlns:a16="http://schemas.microsoft.com/office/drawing/2014/main" id="{780E1233-A3D8-4D3B-629C-B17644920FC5}"/>
              </a:ext>
            </a:extLst>
          </p:cNvPr>
          <p:cNvSpPr txBox="1"/>
          <p:nvPr/>
        </p:nvSpPr>
        <p:spPr>
          <a:xfrm>
            <a:off x="600075" y="6060358"/>
            <a:ext cx="11147451" cy="523220"/>
          </a:xfrm>
          <a:prstGeom prst="rect">
            <a:avLst/>
          </a:prstGeom>
          <a:noFill/>
        </p:spPr>
        <p:txBody>
          <a:bodyPr wrap="square" rtlCol="0">
            <a:spAutoFit/>
          </a:bodyPr>
          <a:lstStyle/>
          <a:p>
            <a:r>
              <a:rPr lang="en-SE" sz="1400" dirty="0"/>
              <a:t>References: Anderstig et al., (2023), Cai (2016), Towa et al., (2022), Kortleve et al., (2026), Jiang et al., (2020), Sato &amp; Narita, (2023), Caron et al., (2017), Straatman at al., (2018), Thissen et al., (2018) and Wilting et al., (2020)</a:t>
            </a:r>
          </a:p>
        </p:txBody>
      </p:sp>
    </p:spTree>
    <p:extLst>
      <p:ext uri="{BB962C8B-B14F-4D97-AF65-F5344CB8AC3E}">
        <p14:creationId xmlns:p14="http://schemas.microsoft.com/office/powerpoint/2010/main" val="905866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633C8-F5AE-E2C1-579B-6F53206AE4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50D705-ECE8-EFAE-8251-98BCA49889CA}"/>
              </a:ext>
            </a:extLst>
          </p:cNvPr>
          <p:cNvSpPr>
            <a:spLocks noGrp="1"/>
          </p:cNvSpPr>
          <p:nvPr>
            <p:ph type="title"/>
          </p:nvPr>
        </p:nvSpPr>
        <p:spPr/>
        <p:txBody>
          <a:bodyPr/>
          <a:lstStyle/>
          <a:p>
            <a:r>
              <a:rPr lang="en-US" b="1" dirty="0"/>
              <a:t>Process-based LCA</a:t>
            </a:r>
          </a:p>
        </p:txBody>
      </p:sp>
      <p:sp>
        <p:nvSpPr>
          <p:cNvPr id="3" name="TextBox 2">
            <a:extLst>
              <a:ext uri="{FF2B5EF4-FFF2-40B4-BE49-F238E27FC236}">
                <a16:creationId xmlns:a16="http://schemas.microsoft.com/office/drawing/2014/main" id="{E68E29F1-F945-7168-4ADF-B6B050DAD476}"/>
              </a:ext>
            </a:extLst>
          </p:cNvPr>
          <p:cNvSpPr txBox="1"/>
          <p:nvPr/>
        </p:nvSpPr>
        <p:spPr>
          <a:xfrm>
            <a:off x="594072" y="2266065"/>
            <a:ext cx="5359518" cy="3139321"/>
          </a:xfrm>
          <a:prstGeom prst="rect">
            <a:avLst/>
          </a:prstGeom>
          <a:noFill/>
        </p:spPr>
        <p:txBody>
          <a:bodyPr wrap="square" rtlCol="0">
            <a:spAutoFit/>
          </a:bodyPr>
          <a:lstStyle/>
          <a:p>
            <a:pPr marL="285750" indent="-285750">
              <a:buFont typeface="Arial" panose="020B0604020202020204" pitchFamily="34" charset="0"/>
              <a:buChar char="•"/>
            </a:pPr>
            <a:r>
              <a:rPr lang="en-SE" b="1" dirty="0"/>
              <a:t>Core concept</a:t>
            </a:r>
            <a:r>
              <a:rPr lang="en-SE" dirty="0"/>
              <a:t>: apply traditional LCA methodology where region represent your system boundary. Include high-impact categories.</a:t>
            </a:r>
          </a:p>
          <a:p>
            <a:pPr marL="285750" indent="-285750">
              <a:buFont typeface="Arial" panose="020B0604020202020204" pitchFamily="34" charset="0"/>
              <a:buChar char="•"/>
            </a:pPr>
            <a:endParaRPr lang="en-SE" dirty="0"/>
          </a:p>
          <a:p>
            <a:pPr marL="285750" indent="-285750">
              <a:buFont typeface="Arial" panose="020B0604020202020204" pitchFamily="34" charset="0"/>
              <a:buChar char="•"/>
            </a:pPr>
            <a:r>
              <a:rPr lang="en-SE" dirty="0"/>
              <a:t>Flexible, and can mirror local characteristics</a:t>
            </a:r>
          </a:p>
          <a:p>
            <a:pPr marL="285750" indent="-285750">
              <a:buFont typeface="Arial" panose="020B0604020202020204" pitchFamily="34" charset="0"/>
              <a:buChar char="•"/>
            </a:pPr>
            <a:r>
              <a:rPr lang="en-GB" dirty="0"/>
              <a:t>T</a:t>
            </a:r>
            <a:r>
              <a:rPr lang="en-SE" dirty="0"/>
              <a:t>ime-consuming data collection, reduced comparability, cut-off error</a:t>
            </a:r>
          </a:p>
          <a:p>
            <a:endParaRPr lang="en-SE" dirty="0"/>
          </a:p>
          <a:p>
            <a:endParaRPr lang="sv-SE" dirty="0">
              <a:highlight>
                <a:srgbClr val="FFFF00"/>
              </a:highlight>
            </a:endParaRPr>
          </a:p>
          <a:p>
            <a:endParaRPr lang="en-SE" dirty="0"/>
          </a:p>
        </p:txBody>
      </p:sp>
      <p:sp>
        <p:nvSpPr>
          <p:cNvPr id="4" name="Rectangle 3">
            <a:extLst>
              <a:ext uri="{FF2B5EF4-FFF2-40B4-BE49-F238E27FC236}">
                <a16:creationId xmlns:a16="http://schemas.microsoft.com/office/drawing/2014/main" id="{FD8BD259-0DC9-98CF-B93D-D2D414204251}"/>
              </a:ext>
            </a:extLst>
          </p:cNvPr>
          <p:cNvSpPr/>
          <p:nvPr/>
        </p:nvSpPr>
        <p:spPr>
          <a:xfrm>
            <a:off x="8092044" y="2006930"/>
            <a:ext cx="3313215" cy="3016332"/>
          </a:xfrm>
          <a:prstGeom prst="rect">
            <a:avLst/>
          </a:prstGeom>
          <a:solidFill>
            <a:srgbClr val="EBE5E0"/>
          </a:solidFill>
        </p:spPr>
        <p:style>
          <a:lnRef idx="2">
            <a:schemeClr val="dk1"/>
          </a:lnRef>
          <a:fillRef idx="1">
            <a:schemeClr val="lt1"/>
          </a:fillRef>
          <a:effectRef idx="0">
            <a:schemeClr val="dk1"/>
          </a:effectRef>
          <a:fontRef idx="minor">
            <a:schemeClr val="dk1"/>
          </a:fontRef>
        </p:style>
        <p:txBody>
          <a:bodyPr rtlCol="0" anchor="ctr"/>
          <a:lstStyle/>
          <a:p>
            <a:pPr algn="ctr"/>
            <a:r>
              <a:rPr lang="en-SE" dirty="0"/>
              <a:t>Region X</a:t>
            </a:r>
          </a:p>
        </p:txBody>
      </p:sp>
      <p:sp>
        <p:nvSpPr>
          <p:cNvPr id="6" name="Right Arrow 5">
            <a:extLst>
              <a:ext uri="{FF2B5EF4-FFF2-40B4-BE49-F238E27FC236}">
                <a16:creationId xmlns:a16="http://schemas.microsoft.com/office/drawing/2014/main" id="{C7F4DED7-D339-713A-3E3E-0C898914659D}"/>
              </a:ext>
            </a:extLst>
          </p:cNvPr>
          <p:cNvSpPr/>
          <p:nvPr/>
        </p:nvSpPr>
        <p:spPr>
          <a:xfrm>
            <a:off x="7446076" y="2266065"/>
            <a:ext cx="978408" cy="484632"/>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SE"/>
          </a:p>
        </p:txBody>
      </p:sp>
      <p:sp>
        <p:nvSpPr>
          <p:cNvPr id="8" name="TextBox 7">
            <a:extLst>
              <a:ext uri="{FF2B5EF4-FFF2-40B4-BE49-F238E27FC236}">
                <a16:creationId xmlns:a16="http://schemas.microsoft.com/office/drawing/2014/main" id="{3BAF482F-0A11-330F-5796-C39FD57D69C8}"/>
              </a:ext>
            </a:extLst>
          </p:cNvPr>
          <p:cNvSpPr txBox="1"/>
          <p:nvPr/>
        </p:nvSpPr>
        <p:spPr>
          <a:xfrm>
            <a:off x="6245694" y="2323715"/>
            <a:ext cx="908278" cy="369332"/>
          </a:xfrm>
          <a:prstGeom prst="rect">
            <a:avLst/>
          </a:prstGeom>
          <a:noFill/>
        </p:spPr>
        <p:txBody>
          <a:bodyPr wrap="square" rtlCol="0">
            <a:spAutoFit/>
          </a:bodyPr>
          <a:lstStyle/>
          <a:p>
            <a:pPr algn="ctr"/>
            <a:r>
              <a:rPr lang="en-SE" dirty="0"/>
              <a:t>Food</a:t>
            </a:r>
          </a:p>
        </p:txBody>
      </p:sp>
      <p:sp>
        <p:nvSpPr>
          <p:cNvPr id="9" name="Right Arrow 8">
            <a:extLst>
              <a:ext uri="{FF2B5EF4-FFF2-40B4-BE49-F238E27FC236}">
                <a16:creationId xmlns:a16="http://schemas.microsoft.com/office/drawing/2014/main" id="{FEC509A3-5F92-EB25-9FAF-7AE86447E116}"/>
              </a:ext>
            </a:extLst>
          </p:cNvPr>
          <p:cNvSpPr/>
          <p:nvPr/>
        </p:nvSpPr>
        <p:spPr>
          <a:xfrm>
            <a:off x="7446076" y="2918254"/>
            <a:ext cx="978408" cy="484632"/>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SE"/>
          </a:p>
        </p:txBody>
      </p:sp>
      <p:sp>
        <p:nvSpPr>
          <p:cNvPr id="10" name="TextBox 9">
            <a:extLst>
              <a:ext uri="{FF2B5EF4-FFF2-40B4-BE49-F238E27FC236}">
                <a16:creationId xmlns:a16="http://schemas.microsoft.com/office/drawing/2014/main" id="{01E5F214-E540-0BCF-4743-D206C28AFC74}"/>
              </a:ext>
            </a:extLst>
          </p:cNvPr>
          <p:cNvSpPr txBox="1"/>
          <p:nvPr/>
        </p:nvSpPr>
        <p:spPr>
          <a:xfrm>
            <a:off x="6081157" y="2975904"/>
            <a:ext cx="1237352" cy="369332"/>
          </a:xfrm>
          <a:prstGeom prst="rect">
            <a:avLst/>
          </a:prstGeom>
          <a:noFill/>
        </p:spPr>
        <p:txBody>
          <a:bodyPr wrap="square" rtlCol="0">
            <a:spAutoFit/>
          </a:bodyPr>
          <a:lstStyle/>
          <a:p>
            <a:pPr algn="ctr"/>
            <a:r>
              <a:rPr lang="en-SE" dirty="0"/>
              <a:t>Housing</a:t>
            </a:r>
          </a:p>
        </p:txBody>
      </p:sp>
      <p:sp>
        <p:nvSpPr>
          <p:cNvPr id="11" name="Right Arrow 10">
            <a:extLst>
              <a:ext uri="{FF2B5EF4-FFF2-40B4-BE49-F238E27FC236}">
                <a16:creationId xmlns:a16="http://schemas.microsoft.com/office/drawing/2014/main" id="{6439F06A-61DD-9797-B170-58E716CB29C8}"/>
              </a:ext>
            </a:extLst>
          </p:cNvPr>
          <p:cNvSpPr/>
          <p:nvPr/>
        </p:nvSpPr>
        <p:spPr>
          <a:xfrm>
            <a:off x="7446076" y="3570443"/>
            <a:ext cx="978408" cy="484632"/>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SE"/>
          </a:p>
        </p:txBody>
      </p:sp>
      <p:sp>
        <p:nvSpPr>
          <p:cNvPr id="12" name="TextBox 11">
            <a:extLst>
              <a:ext uri="{FF2B5EF4-FFF2-40B4-BE49-F238E27FC236}">
                <a16:creationId xmlns:a16="http://schemas.microsoft.com/office/drawing/2014/main" id="{B083A04E-187E-2D5B-BC64-E3B4BCD406A8}"/>
              </a:ext>
            </a:extLst>
          </p:cNvPr>
          <p:cNvSpPr txBox="1"/>
          <p:nvPr/>
        </p:nvSpPr>
        <p:spPr>
          <a:xfrm>
            <a:off x="6081157" y="3628093"/>
            <a:ext cx="1237352" cy="369332"/>
          </a:xfrm>
          <a:prstGeom prst="rect">
            <a:avLst/>
          </a:prstGeom>
          <a:noFill/>
        </p:spPr>
        <p:txBody>
          <a:bodyPr wrap="square" rtlCol="0">
            <a:spAutoFit/>
          </a:bodyPr>
          <a:lstStyle/>
          <a:p>
            <a:pPr algn="ctr"/>
            <a:r>
              <a:rPr lang="en-SE" dirty="0"/>
              <a:t>Transport</a:t>
            </a:r>
          </a:p>
        </p:txBody>
      </p:sp>
      <p:sp>
        <p:nvSpPr>
          <p:cNvPr id="15" name="TextBox 14">
            <a:extLst>
              <a:ext uri="{FF2B5EF4-FFF2-40B4-BE49-F238E27FC236}">
                <a16:creationId xmlns:a16="http://schemas.microsoft.com/office/drawing/2014/main" id="{27ABF195-628B-7BA5-941B-38A97C5D92B8}"/>
              </a:ext>
            </a:extLst>
          </p:cNvPr>
          <p:cNvSpPr txBox="1"/>
          <p:nvPr/>
        </p:nvSpPr>
        <p:spPr>
          <a:xfrm>
            <a:off x="594072" y="6053565"/>
            <a:ext cx="6981398" cy="307777"/>
          </a:xfrm>
          <a:prstGeom prst="rect">
            <a:avLst/>
          </a:prstGeom>
          <a:noFill/>
        </p:spPr>
        <p:txBody>
          <a:bodyPr wrap="none" rtlCol="0">
            <a:spAutoFit/>
          </a:bodyPr>
          <a:lstStyle/>
          <a:p>
            <a:r>
              <a:rPr lang="en-SE" sz="1400" dirty="0"/>
              <a:t>Dorr et al., (2022), Larsson &amp; Bolin (2014), Nuss et al., (2023), Ghaemi &amp; Smith (2020)</a:t>
            </a:r>
          </a:p>
        </p:txBody>
      </p:sp>
      <p:sp>
        <p:nvSpPr>
          <p:cNvPr id="7" name="Right Arrow 6">
            <a:extLst>
              <a:ext uri="{FF2B5EF4-FFF2-40B4-BE49-F238E27FC236}">
                <a16:creationId xmlns:a16="http://schemas.microsoft.com/office/drawing/2014/main" id="{C9439BA3-0B43-1C5C-F71A-B2918EB83A6F}"/>
              </a:ext>
            </a:extLst>
          </p:cNvPr>
          <p:cNvSpPr/>
          <p:nvPr/>
        </p:nvSpPr>
        <p:spPr>
          <a:xfrm>
            <a:off x="7446076" y="4250983"/>
            <a:ext cx="978408" cy="484632"/>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SE" b="1"/>
          </a:p>
        </p:txBody>
      </p:sp>
      <p:sp>
        <p:nvSpPr>
          <p:cNvPr id="16" name="TextBox 15">
            <a:extLst>
              <a:ext uri="{FF2B5EF4-FFF2-40B4-BE49-F238E27FC236}">
                <a16:creationId xmlns:a16="http://schemas.microsoft.com/office/drawing/2014/main" id="{22F914AE-F144-5E40-B991-CE8D490E3952}"/>
              </a:ext>
            </a:extLst>
          </p:cNvPr>
          <p:cNvSpPr txBox="1"/>
          <p:nvPr/>
        </p:nvSpPr>
        <p:spPr>
          <a:xfrm>
            <a:off x="6081157" y="4308633"/>
            <a:ext cx="1237352" cy="369332"/>
          </a:xfrm>
          <a:prstGeom prst="rect">
            <a:avLst/>
          </a:prstGeom>
          <a:noFill/>
        </p:spPr>
        <p:txBody>
          <a:bodyPr wrap="square" rtlCol="0">
            <a:spAutoFit/>
          </a:bodyPr>
          <a:lstStyle/>
          <a:p>
            <a:pPr algn="ctr"/>
            <a:r>
              <a:rPr lang="en-SE" b="1" dirty="0"/>
              <a:t>…</a:t>
            </a:r>
          </a:p>
        </p:txBody>
      </p:sp>
    </p:spTree>
    <p:extLst>
      <p:ext uri="{BB962C8B-B14F-4D97-AF65-F5344CB8AC3E}">
        <p14:creationId xmlns:p14="http://schemas.microsoft.com/office/powerpoint/2010/main" val="352591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249CB-AACB-32BC-F4B0-43972AE659C3}"/>
              </a:ext>
            </a:extLst>
          </p:cNvPr>
          <p:cNvSpPr>
            <a:spLocks noGrp="1"/>
          </p:cNvSpPr>
          <p:nvPr>
            <p:ph type="title"/>
          </p:nvPr>
        </p:nvSpPr>
        <p:spPr/>
        <p:txBody>
          <a:bodyPr/>
          <a:lstStyle/>
          <a:p>
            <a:r>
              <a:rPr lang="en-US" b="1" dirty="0"/>
              <a:t>How can subnational emission data be used?</a:t>
            </a:r>
            <a:endParaRPr lang="en-SE" b="1" dirty="0"/>
          </a:p>
        </p:txBody>
      </p:sp>
      <p:sp>
        <p:nvSpPr>
          <p:cNvPr id="3" name="Oval 2">
            <a:extLst>
              <a:ext uri="{FF2B5EF4-FFF2-40B4-BE49-F238E27FC236}">
                <a16:creationId xmlns:a16="http://schemas.microsoft.com/office/drawing/2014/main" id="{2B08BEEC-5552-7439-7237-16941BEC1B40}"/>
              </a:ext>
            </a:extLst>
          </p:cNvPr>
          <p:cNvSpPr/>
          <p:nvPr/>
        </p:nvSpPr>
        <p:spPr>
          <a:xfrm>
            <a:off x="4880805" y="3136172"/>
            <a:ext cx="2430389" cy="1280116"/>
          </a:xfrm>
          <a:prstGeom prst="ellipse">
            <a:avLst/>
          </a:prstGeom>
          <a:solidFill>
            <a:srgbClr val="00479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bg1"/>
                </a:solidFill>
              </a:rPr>
              <a:t>Use cases</a:t>
            </a:r>
          </a:p>
        </p:txBody>
      </p:sp>
      <p:sp>
        <p:nvSpPr>
          <p:cNvPr id="4" name="Oval 3">
            <a:extLst>
              <a:ext uri="{FF2B5EF4-FFF2-40B4-BE49-F238E27FC236}">
                <a16:creationId xmlns:a16="http://schemas.microsoft.com/office/drawing/2014/main" id="{7DA50597-6571-D309-13E9-B509B369E81A}"/>
              </a:ext>
            </a:extLst>
          </p:cNvPr>
          <p:cNvSpPr/>
          <p:nvPr/>
        </p:nvSpPr>
        <p:spPr>
          <a:xfrm>
            <a:off x="9129533" y="4265330"/>
            <a:ext cx="2060561" cy="9143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Follow up implemented measures</a:t>
            </a:r>
          </a:p>
        </p:txBody>
      </p:sp>
      <p:sp>
        <p:nvSpPr>
          <p:cNvPr id="5" name="Oval 4">
            <a:extLst>
              <a:ext uri="{FF2B5EF4-FFF2-40B4-BE49-F238E27FC236}">
                <a16:creationId xmlns:a16="http://schemas.microsoft.com/office/drawing/2014/main" id="{18FF8E80-37D5-9DEB-D5AE-AD07E742BAFB}"/>
              </a:ext>
            </a:extLst>
          </p:cNvPr>
          <p:cNvSpPr/>
          <p:nvPr/>
        </p:nvSpPr>
        <p:spPr>
          <a:xfrm>
            <a:off x="1379917" y="4671470"/>
            <a:ext cx="2177613" cy="1140377"/>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Set requirements for public purchases</a:t>
            </a:r>
          </a:p>
        </p:txBody>
      </p:sp>
      <p:sp>
        <p:nvSpPr>
          <p:cNvPr id="6" name="Oval 5">
            <a:extLst>
              <a:ext uri="{FF2B5EF4-FFF2-40B4-BE49-F238E27FC236}">
                <a16:creationId xmlns:a16="http://schemas.microsoft.com/office/drawing/2014/main" id="{48CEF214-5919-FD41-D353-6F8BBB09F1F5}"/>
              </a:ext>
            </a:extLst>
          </p:cNvPr>
          <p:cNvSpPr/>
          <p:nvPr/>
        </p:nvSpPr>
        <p:spPr>
          <a:xfrm>
            <a:off x="1965355" y="1692251"/>
            <a:ext cx="1634359" cy="118873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Explore potential of future scenarios</a:t>
            </a:r>
          </a:p>
        </p:txBody>
      </p:sp>
      <p:sp>
        <p:nvSpPr>
          <p:cNvPr id="7" name="Oval 6">
            <a:extLst>
              <a:ext uri="{FF2B5EF4-FFF2-40B4-BE49-F238E27FC236}">
                <a16:creationId xmlns:a16="http://schemas.microsoft.com/office/drawing/2014/main" id="{9C0145AA-8228-DF15-31FE-8CEB502D2F4E}"/>
              </a:ext>
            </a:extLst>
          </p:cNvPr>
          <p:cNvSpPr/>
          <p:nvPr/>
        </p:nvSpPr>
        <p:spPr>
          <a:xfrm>
            <a:off x="6497116" y="5749918"/>
            <a:ext cx="1799403" cy="1024184"/>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Set internal carbon prices</a:t>
            </a:r>
          </a:p>
        </p:txBody>
      </p:sp>
      <p:sp>
        <p:nvSpPr>
          <p:cNvPr id="8" name="Oval 7">
            <a:extLst>
              <a:ext uri="{FF2B5EF4-FFF2-40B4-BE49-F238E27FC236}">
                <a16:creationId xmlns:a16="http://schemas.microsoft.com/office/drawing/2014/main" id="{87E4DF03-4259-2E4E-F0A1-42D5030E1920}"/>
              </a:ext>
            </a:extLst>
          </p:cNvPr>
          <p:cNvSpPr/>
          <p:nvPr/>
        </p:nvSpPr>
        <p:spPr>
          <a:xfrm>
            <a:off x="1169324" y="3078873"/>
            <a:ext cx="2430390" cy="1394714"/>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Identify hot-spots to prioritize mitigation efforts</a:t>
            </a:r>
          </a:p>
        </p:txBody>
      </p:sp>
      <p:sp>
        <p:nvSpPr>
          <p:cNvPr id="9" name="Oval 8">
            <a:extLst>
              <a:ext uri="{FF2B5EF4-FFF2-40B4-BE49-F238E27FC236}">
                <a16:creationId xmlns:a16="http://schemas.microsoft.com/office/drawing/2014/main" id="{F61C34B3-93BB-5FBF-9F58-8ACDCCBDC3DB}"/>
              </a:ext>
            </a:extLst>
          </p:cNvPr>
          <p:cNvSpPr/>
          <p:nvPr/>
        </p:nvSpPr>
        <p:spPr>
          <a:xfrm>
            <a:off x="5687754" y="1136205"/>
            <a:ext cx="2430390" cy="1205515"/>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Inform and support citizens, companies, and other actors</a:t>
            </a:r>
          </a:p>
        </p:txBody>
      </p:sp>
      <p:sp>
        <p:nvSpPr>
          <p:cNvPr id="10" name="Oval 9">
            <a:extLst>
              <a:ext uri="{FF2B5EF4-FFF2-40B4-BE49-F238E27FC236}">
                <a16:creationId xmlns:a16="http://schemas.microsoft.com/office/drawing/2014/main" id="{71C778D1-1DD2-2CC3-3546-13F4F3B949B6}"/>
              </a:ext>
            </a:extLst>
          </p:cNvPr>
          <p:cNvSpPr/>
          <p:nvPr/>
        </p:nvSpPr>
        <p:spPr>
          <a:xfrm>
            <a:off x="4746819" y="5388437"/>
            <a:ext cx="1549332" cy="1205510"/>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Report achieved changes</a:t>
            </a:r>
          </a:p>
        </p:txBody>
      </p:sp>
      <p:sp>
        <p:nvSpPr>
          <p:cNvPr id="11" name="Oval 10">
            <a:extLst>
              <a:ext uri="{FF2B5EF4-FFF2-40B4-BE49-F238E27FC236}">
                <a16:creationId xmlns:a16="http://schemas.microsoft.com/office/drawing/2014/main" id="{D0EF6535-153C-652D-A245-7D50C786DC7C}"/>
              </a:ext>
            </a:extLst>
          </p:cNvPr>
          <p:cNvSpPr/>
          <p:nvPr/>
        </p:nvSpPr>
        <p:spPr>
          <a:xfrm>
            <a:off x="3029286" y="5673614"/>
            <a:ext cx="1652756" cy="985911"/>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Set targets for mitigation</a:t>
            </a:r>
          </a:p>
        </p:txBody>
      </p:sp>
      <p:sp>
        <p:nvSpPr>
          <p:cNvPr id="12" name="Oval 11">
            <a:extLst>
              <a:ext uri="{FF2B5EF4-FFF2-40B4-BE49-F238E27FC236}">
                <a16:creationId xmlns:a16="http://schemas.microsoft.com/office/drawing/2014/main" id="{69BEBD57-191B-3A63-01F2-84A8E5524DE5}"/>
              </a:ext>
            </a:extLst>
          </p:cNvPr>
          <p:cNvSpPr/>
          <p:nvPr/>
        </p:nvSpPr>
        <p:spPr>
          <a:xfrm>
            <a:off x="8296519" y="5361166"/>
            <a:ext cx="2060561" cy="1026230"/>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Understand the origin of emissions</a:t>
            </a:r>
          </a:p>
        </p:txBody>
      </p:sp>
      <p:sp>
        <p:nvSpPr>
          <p:cNvPr id="13" name="Oval 12">
            <a:extLst>
              <a:ext uri="{FF2B5EF4-FFF2-40B4-BE49-F238E27FC236}">
                <a16:creationId xmlns:a16="http://schemas.microsoft.com/office/drawing/2014/main" id="{2E8A491F-9C9A-BEE9-58A4-FBF7C76EE242}"/>
              </a:ext>
            </a:extLst>
          </p:cNvPr>
          <p:cNvSpPr/>
          <p:nvPr/>
        </p:nvSpPr>
        <p:spPr>
          <a:xfrm>
            <a:off x="8784437" y="1348036"/>
            <a:ext cx="2200333" cy="1472671"/>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Develop and evaluate scenarios in urban planning</a:t>
            </a:r>
          </a:p>
        </p:txBody>
      </p:sp>
      <p:sp>
        <p:nvSpPr>
          <p:cNvPr id="14" name="Oval 13">
            <a:extLst>
              <a:ext uri="{FF2B5EF4-FFF2-40B4-BE49-F238E27FC236}">
                <a16:creationId xmlns:a16="http://schemas.microsoft.com/office/drawing/2014/main" id="{C060928B-591C-98ED-D57E-7E1A828FFE0D}"/>
              </a:ext>
            </a:extLst>
          </p:cNvPr>
          <p:cNvSpPr/>
          <p:nvPr/>
        </p:nvSpPr>
        <p:spPr>
          <a:xfrm>
            <a:off x="9171127" y="2982862"/>
            <a:ext cx="2060561" cy="9143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Evaluate efficiency of measures</a:t>
            </a:r>
          </a:p>
        </p:txBody>
      </p:sp>
      <p:sp>
        <p:nvSpPr>
          <p:cNvPr id="24" name="Oval 23">
            <a:extLst>
              <a:ext uri="{FF2B5EF4-FFF2-40B4-BE49-F238E27FC236}">
                <a16:creationId xmlns:a16="http://schemas.microsoft.com/office/drawing/2014/main" id="{9365201D-AA0C-2A6D-BA2C-27F86015A550}"/>
              </a:ext>
            </a:extLst>
          </p:cNvPr>
          <p:cNvSpPr/>
          <p:nvPr/>
        </p:nvSpPr>
        <p:spPr>
          <a:xfrm>
            <a:off x="3700280" y="1292395"/>
            <a:ext cx="1337033" cy="875841"/>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Develop KPIs</a:t>
            </a:r>
          </a:p>
        </p:txBody>
      </p:sp>
      <p:cxnSp>
        <p:nvCxnSpPr>
          <p:cNvPr id="41" name="Straight Connector 40">
            <a:extLst>
              <a:ext uri="{FF2B5EF4-FFF2-40B4-BE49-F238E27FC236}">
                <a16:creationId xmlns:a16="http://schemas.microsoft.com/office/drawing/2014/main" id="{41FF7A51-5C77-FC2E-8037-0203655FD2F0}"/>
              </a:ext>
            </a:extLst>
          </p:cNvPr>
          <p:cNvCxnSpPr/>
          <p:nvPr/>
        </p:nvCxnSpPr>
        <p:spPr>
          <a:xfrm flipV="1">
            <a:off x="6497116" y="2463800"/>
            <a:ext cx="170384" cy="615073"/>
          </a:xfrm>
          <a:prstGeom prst="line">
            <a:avLst/>
          </a:prstGeom>
        </p:spPr>
        <p:style>
          <a:lnRef idx="3">
            <a:schemeClr val="dk1"/>
          </a:lnRef>
          <a:fillRef idx="0">
            <a:schemeClr val="dk1"/>
          </a:fillRef>
          <a:effectRef idx="2">
            <a:schemeClr val="dk1"/>
          </a:effectRef>
          <a:fontRef idx="minor">
            <a:schemeClr val="tx1"/>
          </a:fontRef>
        </p:style>
      </p:cxnSp>
      <p:cxnSp>
        <p:nvCxnSpPr>
          <p:cNvPr id="42" name="Straight Connector 41">
            <a:extLst>
              <a:ext uri="{FF2B5EF4-FFF2-40B4-BE49-F238E27FC236}">
                <a16:creationId xmlns:a16="http://schemas.microsoft.com/office/drawing/2014/main" id="{616182CE-5CB1-4939-EE86-5E73BA258424}"/>
              </a:ext>
            </a:extLst>
          </p:cNvPr>
          <p:cNvCxnSpPr>
            <a:cxnSpLocks/>
          </p:cNvCxnSpPr>
          <p:nvPr/>
        </p:nvCxnSpPr>
        <p:spPr>
          <a:xfrm flipV="1">
            <a:off x="7131926" y="2478677"/>
            <a:ext cx="1652511" cy="791483"/>
          </a:xfrm>
          <a:prstGeom prst="line">
            <a:avLst/>
          </a:prstGeom>
        </p:spPr>
        <p:style>
          <a:lnRef idx="3">
            <a:schemeClr val="dk1"/>
          </a:lnRef>
          <a:fillRef idx="0">
            <a:schemeClr val="dk1"/>
          </a:fillRef>
          <a:effectRef idx="2">
            <a:schemeClr val="dk1"/>
          </a:effectRef>
          <a:fontRef idx="minor">
            <a:schemeClr val="tx1"/>
          </a:fontRef>
        </p:style>
      </p:cxnSp>
      <p:cxnSp>
        <p:nvCxnSpPr>
          <p:cNvPr id="43" name="Straight Connector 42">
            <a:extLst>
              <a:ext uri="{FF2B5EF4-FFF2-40B4-BE49-F238E27FC236}">
                <a16:creationId xmlns:a16="http://schemas.microsoft.com/office/drawing/2014/main" id="{E38A4529-D3A8-F756-6B53-603F53B4A589}"/>
              </a:ext>
            </a:extLst>
          </p:cNvPr>
          <p:cNvCxnSpPr>
            <a:cxnSpLocks/>
          </p:cNvCxnSpPr>
          <p:nvPr/>
        </p:nvCxnSpPr>
        <p:spPr>
          <a:xfrm flipV="1">
            <a:off x="7396817" y="3394583"/>
            <a:ext cx="1527169" cy="280767"/>
          </a:xfrm>
          <a:prstGeom prst="line">
            <a:avLst/>
          </a:prstGeom>
        </p:spPr>
        <p:style>
          <a:lnRef idx="3">
            <a:schemeClr val="dk1"/>
          </a:lnRef>
          <a:fillRef idx="0">
            <a:schemeClr val="dk1"/>
          </a:fillRef>
          <a:effectRef idx="2">
            <a:schemeClr val="dk1"/>
          </a:effectRef>
          <a:fontRef idx="minor">
            <a:schemeClr val="tx1"/>
          </a:fontRef>
        </p:style>
      </p:cxnSp>
      <p:cxnSp>
        <p:nvCxnSpPr>
          <p:cNvPr id="44" name="Straight Connector 43">
            <a:extLst>
              <a:ext uri="{FF2B5EF4-FFF2-40B4-BE49-F238E27FC236}">
                <a16:creationId xmlns:a16="http://schemas.microsoft.com/office/drawing/2014/main" id="{8F49AB44-179F-22D0-7D3D-CA4DEF3E6956}"/>
              </a:ext>
            </a:extLst>
          </p:cNvPr>
          <p:cNvCxnSpPr>
            <a:cxnSpLocks/>
          </p:cNvCxnSpPr>
          <p:nvPr/>
        </p:nvCxnSpPr>
        <p:spPr>
          <a:xfrm flipH="1" flipV="1">
            <a:off x="7354620" y="3974059"/>
            <a:ext cx="1569366" cy="620767"/>
          </a:xfrm>
          <a:prstGeom prst="line">
            <a:avLst/>
          </a:prstGeom>
        </p:spPr>
        <p:style>
          <a:lnRef idx="3">
            <a:schemeClr val="dk1"/>
          </a:lnRef>
          <a:fillRef idx="0">
            <a:schemeClr val="dk1"/>
          </a:fillRef>
          <a:effectRef idx="2">
            <a:schemeClr val="dk1"/>
          </a:effectRef>
          <a:fontRef idx="minor">
            <a:schemeClr val="tx1"/>
          </a:fontRef>
        </p:style>
      </p:cxnSp>
      <p:cxnSp>
        <p:nvCxnSpPr>
          <p:cNvPr id="45" name="Straight Connector 44">
            <a:extLst>
              <a:ext uri="{FF2B5EF4-FFF2-40B4-BE49-F238E27FC236}">
                <a16:creationId xmlns:a16="http://schemas.microsoft.com/office/drawing/2014/main" id="{62199ADE-55E1-6461-98FC-F9EB8FF84638}"/>
              </a:ext>
            </a:extLst>
          </p:cNvPr>
          <p:cNvCxnSpPr>
            <a:cxnSpLocks/>
          </p:cNvCxnSpPr>
          <p:nvPr/>
        </p:nvCxnSpPr>
        <p:spPr>
          <a:xfrm flipH="1" flipV="1">
            <a:off x="7074118" y="4268066"/>
            <a:ext cx="1239492" cy="1136164"/>
          </a:xfrm>
          <a:prstGeom prst="line">
            <a:avLst/>
          </a:prstGeom>
        </p:spPr>
        <p:style>
          <a:lnRef idx="3">
            <a:schemeClr val="dk1"/>
          </a:lnRef>
          <a:fillRef idx="0">
            <a:schemeClr val="dk1"/>
          </a:fillRef>
          <a:effectRef idx="2">
            <a:schemeClr val="dk1"/>
          </a:effectRef>
          <a:fontRef idx="minor">
            <a:schemeClr val="tx1"/>
          </a:fontRef>
        </p:style>
      </p:cxnSp>
      <p:cxnSp>
        <p:nvCxnSpPr>
          <p:cNvPr id="46" name="Straight Connector 45">
            <a:extLst>
              <a:ext uri="{FF2B5EF4-FFF2-40B4-BE49-F238E27FC236}">
                <a16:creationId xmlns:a16="http://schemas.microsoft.com/office/drawing/2014/main" id="{B722BB6E-1FFE-D859-BC7D-769037792DC0}"/>
              </a:ext>
            </a:extLst>
          </p:cNvPr>
          <p:cNvCxnSpPr>
            <a:cxnSpLocks/>
          </p:cNvCxnSpPr>
          <p:nvPr/>
        </p:nvCxnSpPr>
        <p:spPr>
          <a:xfrm flipH="1" flipV="1">
            <a:off x="6631495" y="4468029"/>
            <a:ext cx="322821" cy="1205585"/>
          </a:xfrm>
          <a:prstGeom prst="line">
            <a:avLst/>
          </a:prstGeom>
        </p:spPr>
        <p:style>
          <a:lnRef idx="3">
            <a:schemeClr val="dk1"/>
          </a:lnRef>
          <a:fillRef idx="0">
            <a:schemeClr val="dk1"/>
          </a:fillRef>
          <a:effectRef idx="2">
            <a:schemeClr val="dk1"/>
          </a:effectRef>
          <a:fontRef idx="minor">
            <a:schemeClr val="tx1"/>
          </a:fontRef>
        </p:style>
      </p:cxnSp>
      <p:cxnSp>
        <p:nvCxnSpPr>
          <p:cNvPr id="47" name="Straight Connector 46">
            <a:extLst>
              <a:ext uri="{FF2B5EF4-FFF2-40B4-BE49-F238E27FC236}">
                <a16:creationId xmlns:a16="http://schemas.microsoft.com/office/drawing/2014/main" id="{8E198151-562A-4E8B-87E6-8FE675AABE1E}"/>
              </a:ext>
            </a:extLst>
          </p:cNvPr>
          <p:cNvCxnSpPr>
            <a:cxnSpLocks/>
          </p:cNvCxnSpPr>
          <p:nvPr/>
        </p:nvCxnSpPr>
        <p:spPr>
          <a:xfrm flipV="1">
            <a:off x="5569937" y="4476323"/>
            <a:ext cx="172682" cy="884843"/>
          </a:xfrm>
          <a:prstGeom prst="line">
            <a:avLst/>
          </a:prstGeom>
        </p:spPr>
        <p:style>
          <a:lnRef idx="3">
            <a:schemeClr val="dk1"/>
          </a:lnRef>
          <a:fillRef idx="0">
            <a:schemeClr val="dk1"/>
          </a:fillRef>
          <a:effectRef idx="2">
            <a:schemeClr val="dk1"/>
          </a:effectRef>
          <a:fontRef idx="minor">
            <a:schemeClr val="tx1"/>
          </a:fontRef>
        </p:style>
      </p:cxnSp>
      <p:cxnSp>
        <p:nvCxnSpPr>
          <p:cNvPr id="48" name="Straight Connector 47">
            <a:extLst>
              <a:ext uri="{FF2B5EF4-FFF2-40B4-BE49-F238E27FC236}">
                <a16:creationId xmlns:a16="http://schemas.microsoft.com/office/drawing/2014/main" id="{F79587C1-274D-506F-626A-46209AC991E9}"/>
              </a:ext>
            </a:extLst>
          </p:cNvPr>
          <p:cNvCxnSpPr>
            <a:cxnSpLocks/>
          </p:cNvCxnSpPr>
          <p:nvPr/>
        </p:nvCxnSpPr>
        <p:spPr>
          <a:xfrm flipV="1">
            <a:off x="4214050" y="4305160"/>
            <a:ext cx="804653" cy="1275472"/>
          </a:xfrm>
          <a:prstGeom prst="line">
            <a:avLst/>
          </a:prstGeom>
        </p:spPr>
        <p:style>
          <a:lnRef idx="3">
            <a:schemeClr val="dk1"/>
          </a:lnRef>
          <a:fillRef idx="0">
            <a:schemeClr val="dk1"/>
          </a:fillRef>
          <a:effectRef idx="2">
            <a:schemeClr val="dk1"/>
          </a:effectRef>
          <a:fontRef idx="minor">
            <a:schemeClr val="tx1"/>
          </a:fontRef>
        </p:style>
      </p:cxnSp>
      <p:cxnSp>
        <p:nvCxnSpPr>
          <p:cNvPr id="49" name="Straight Connector 48">
            <a:extLst>
              <a:ext uri="{FF2B5EF4-FFF2-40B4-BE49-F238E27FC236}">
                <a16:creationId xmlns:a16="http://schemas.microsoft.com/office/drawing/2014/main" id="{D3A93CED-C6A3-B6D5-CB1B-A21A9A47FC16}"/>
              </a:ext>
            </a:extLst>
          </p:cNvPr>
          <p:cNvCxnSpPr>
            <a:cxnSpLocks/>
          </p:cNvCxnSpPr>
          <p:nvPr/>
        </p:nvCxnSpPr>
        <p:spPr>
          <a:xfrm flipV="1">
            <a:off x="3590722" y="4067729"/>
            <a:ext cx="1246657" cy="868531"/>
          </a:xfrm>
          <a:prstGeom prst="line">
            <a:avLst/>
          </a:prstGeom>
        </p:spPr>
        <p:style>
          <a:lnRef idx="3">
            <a:schemeClr val="dk1"/>
          </a:lnRef>
          <a:fillRef idx="0">
            <a:schemeClr val="dk1"/>
          </a:fillRef>
          <a:effectRef idx="2">
            <a:schemeClr val="dk1"/>
          </a:effectRef>
          <a:fontRef idx="minor">
            <a:schemeClr val="tx1"/>
          </a:fontRef>
        </p:style>
      </p:cxnSp>
      <p:cxnSp>
        <p:nvCxnSpPr>
          <p:cNvPr id="50" name="Straight Connector 49">
            <a:extLst>
              <a:ext uri="{FF2B5EF4-FFF2-40B4-BE49-F238E27FC236}">
                <a16:creationId xmlns:a16="http://schemas.microsoft.com/office/drawing/2014/main" id="{A31E7C53-17EA-A6DC-EB53-23D01EFEE4FC}"/>
              </a:ext>
            </a:extLst>
          </p:cNvPr>
          <p:cNvCxnSpPr>
            <a:cxnSpLocks/>
          </p:cNvCxnSpPr>
          <p:nvPr/>
        </p:nvCxnSpPr>
        <p:spPr>
          <a:xfrm flipH="1">
            <a:off x="3752114" y="3776230"/>
            <a:ext cx="952837" cy="16841"/>
          </a:xfrm>
          <a:prstGeom prst="line">
            <a:avLst/>
          </a:prstGeom>
        </p:spPr>
        <p:style>
          <a:lnRef idx="3">
            <a:schemeClr val="dk1"/>
          </a:lnRef>
          <a:fillRef idx="0">
            <a:schemeClr val="dk1"/>
          </a:fillRef>
          <a:effectRef idx="2">
            <a:schemeClr val="dk1"/>
          </a:effectRef>
          <a:fontRef idx="minor">
            <a:schemeClr val="tx1"/>
          </a:fontRef>
        </p:style>
      </p:cxnSp>
      <p:cxnSp>
        <p:nvCxnSpPr>
          <p:cNvPr id="51" name="Straight Connector 50">
            <a:extLst>
              <a:ext uri="{FF2B5EF4-FFF2-40B4-BE49-F238E27FC236}">
                <a16:creationId xmlns:a16="http://schemas.microsoft.com/office/drawing/2014/main" id="{6DA034AF-ED05-522F-641A-3E36E87773C2}"/>
              </a:ext>
            </a:extLst>
          </p:cNvPr>
          <p:cNvCxnSpPr>
            <a:cxnSpLocks/>
          </p:cNvCxnSpPr>
          <p:nvPr/>
        </p:nvCxnSpPr>
        <p:spPr>
          <a:xfrm flipH="1" flipV="1">
            <a:off x="3564683" y="2657115"/>
            <a:ext cx="1305182" cy="786593"/>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a:extLst>
              <a:ext uri="{FF2B5EF4-FFF2-40B4-BE49-F238E27FC236}">
                <a16:creationId xmlns:a16="http://schemas.microsoft.com/office/drawing/2014/main" id="{91364AA9-70DF-804D-1CA2-05015BD81742}"/>
              </a:ext>
            </a:extLst>
          </p:cNvPr>
          <p:cNvCxnSpPr>
            <a:cxnSpLocks/>
          </p:cNvCxnSpPr>
          <p:nvPr/>
        </p:nvCxnSpPr>
        <p:spPr>
          <a:xfrm flipH="1" flipV="1">
            <a:off x="4837379" y="2185987"/>
            <a:ext cx="604998" cy="942256"/>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085520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3111C-F422-856E-26B8-EAB518225B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9E7272-03BB-9B01-19D7-1B084C2DE783}"/>
              </a:ext>
            </a:extLst>
          </p:cNvPr>
          <p:cNvSpPr>
            <a:spLocks noGrp="1"/>
          </p:cNvSpPr>
          <p:nvPr>
            <p:ph type="title"/>
          </p:nvPr>
        </p:nvSpPr>
        <p:spPr/>
        <p:txBody>
          <a:bodyPr/>
          <a:lstStyle/>
          <a:p>
            <a:r>
              <a:rPr lang="en-US" b="1" dirty="0"/>
              <a:t>How can subnational emission data be used?</a:t>
            </a:r>
            <a:endParaRPr lang="en-SE" b="1" dirty="0"/>
          </a:p>
        </p:txBody>
      </p:sp>
      <p:sp>
        <p:nvSpPr>
          <p:cNvPr id="3" name="Oval 2">
            <a:extLst>
              <a:ext uri="{FF2B5EF4-FFF2-40B4-BE49-F238E27FC236}">
                <a16:creationId xmlns:a16="http://schemas.microsoft.com/office/drawing/2014/main" id="{1F7C0190-4059-4237-96C6-20B40CB9B4C2}"/>
              </a:ext>
            </a:extLst>
          </p:cNvPr>
          <p:cNvSpPr/>
          <p:nvPr/>
        </p:nvSpPr>
        <p:spPr>
          <a:xfrm>
            <a:off x="4880805" y="3136172"/>
            <a:ext cx="2430389" cy="1280116"/>
          </a:xfrm>
          <a:prstGeom prst="ellipse">
            <a:avLst/>
          </a:prstGeom>
          <a:solidFill>
            <a:srgbClr val="00479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bg1"/>
                </a:solidFill>
              </a:rPr>
              <a:t>Use cases</a:t>
            </a:r>
          </a:p>
        </p:txBody>
      </p:sp>
      <p:sp>
        <p:nvSpPr>
          <p:cNvPr id="4" name="Oval 3">
            <a:extLst>
              <a:ext uri="{FF2B5EF4-FFF2-40B4-BE49-F238E27FC236}">
                <a16:creationId xmlns:a16="http://schemas.microsoft.com/office/drawing/2014/main" id="{CA8E3AC8-6D29-2D6D-6798-5A7B67A9AE3E}"/>
              </a:ext>
            </a:extLst>
          </p:cNvPr>
          <p:cNvSpPr/>
          <p:nvPr/>
        </p:nvSpPr>
        <p:spPr>
          <a:xfrm>
            <a:off x="9129533" y="4265330"/>
            <a:ext cx="2060561" cy="9143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Follow up implemented measures</a:t>
            </a:r>
          </a:p>
        </p:txBody>
      </p:sp>
      <p:sp>
        <p:nvSpPr>
          <p:cNvPr id="5" name="Oval 4">
            <a:extLst>
              <a:ext uri="{FF2B5EF4-FFF2-40B4-BE49-F238E27FC236}">
                <a16:creationId xmlns:a16="http://schemas.microsoft.com/office/drawing/2014/main" id="{DB2AED44-C7F1-2642-9CE9-31B6F7B1EA50}"/>
              </a:ext>
            </a:extLst>
          </p:cNvPr>
          <p:cNvSpPr/>
          <p:nvPr/>
        </p:nvSpPr>
        <p:spPr>
          <a:xfrm>
            <a:off x="1379917" y="4671470"/>
            <a:ext cx="2177613" cy="1140377"/>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Set requirements for public purchases</a:t>
            </a:r>
          </a:p>
        </p:txBody>
      </p:sp>
      <p:sp>
        <p:nvSpPr>
          <p:cNvPr id="6" name="Oval 5">
            <a:extLst>
              <a:ext uri="{FF2B5EF4-FFF2-40B4-BE49-F238E27FC236}">
                <a16:creationId xmlns:a16="http://schemas.microsoft.com/office/drawing/2014/main" id="{9CA22B6E-1B3F-C57A-DB7D-C92E779228CF}"/>
              </a:ext>
            </a:extLst>
          </p:cNvPr>
          <p:cNvSpPr/>
          <p:nvPr/>
        </p:nvSpPr>
        <p:spPr>
          <a:xfrm>
            <a:off x="1965355" y="1692251"/>
            <a:ext cx="1634359" cy="118873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Explore potential of future scenarios</a:t>
            </a:r>
          </a:p>
        </p:txBody>
      </p:sp>
      <p:sp>
        <p:nvSpPr>
          <p:cNvPr id="7" name="Oval 6">
            <a:extLst>
              <a:ext uri="{FF2B5EF4-FFF2-40B4-BE49-F238E27FC236}">
                <a16:creationId xmlns:a16="http://schemas.microsoft.com/office/drawing/2014/main" id="{1B3E6A6D-F7A5-FCF8-8F3D-1CC3A3A2E08D}"/>
              </a:ext>
            </a:extLst>
          </p:cNvPr>
          <p:cNvSpPr/>
          <p:nvPr/>
        </p:nvSpPr>
        <p:spPr>
          <a:xfrm>
            <a:off x="6497116" y="5749918"/>
            <a:ext cx="1799403" cy="1024184"/>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Set internal carbon prices</a:t>
            </a:r>
          </a:p>
        </p:txBody>
      </p:sp>
      <p:sp>
        <p:nvSpPr>
          <p:cNvPr id="8" name="Oval 7">
            <a:extLst>
              <a:ext uri="{FF2B5EF4-FFF2-40B4-BE49-F238E27FC236}">
                <a16:creationId xmlns:a16="http://schemas.microsoft.com/office/drawing/2014/main" id="{286FD3ED-3C5F-456E-EE86-8D73D5F19F5C}"/>
              </a:ext>
            </a:extLst>
          </p:cNvPr>
          <p:cNvSpPr/>
          <p:nvPr/>
        </p:nvSpPr>
        <p:spPr>
          <a:xfrm>
            <a:off x="1169324" y="3078873"/>
            <a:ext cx="2430390" cy="1394714"/>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Identify hot-spots to prioritize mitigation efforts</a:t>
            </a:r>
          </a:p>
        </p:txBody>
      </p:sp>
      <p:sp>
        <p:nvSpPr>
          <p:cNvPr id="9" name="Oval 8">
            <a:extLst>
              <a:ext uri="{FF2B5EF4-FFF2-40B4-BE49-F238E27FC236}">
                <a16:creationId xmlns:a16="http://schemas.microsoft.com/office/drawing/2014/main" id="{86074C91-D03F-5D64-2054-526502E218CC}"/>
              </a:ext>
            </a:extLst>
          </p:cNvPr>
          <p:cNvSpPr/>
          <p:nvPr/>
        </p:nvSpPr>
        <p:spPr>
          <a:xfrm>
            <a:off x="5687754" y="1136205"/>
            <a:ext cx="2430390" cy="1205515"/>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Inform and support citizens, companies, and other actors</a:t>
            </a:r>
          </a:p>
        </p:txBody>
      </p:sp>
      <p:sp>
        <p:nvSpPr>
          <p:cNvPr id="10" name="Oval 9">
            <a:extLst>
              <a:ext uri="{FF2B5EF4-FFF2-40B4-BE49-F238E27FC236}">
                <a16:creationId xmlns:a16="http://schemas.microsoft.com/office/drawing/2014/main" id="{35E3AA30-EC87-A22D-B306-FDE9D871931B}"/>
              </a:ext>
            </a:extLst>
          </p:cNvPr>
          <p:cNvSpPr/>
          <p:nvPr/>
        </p:nvSpPr>
        <p:spPr>
          <a:xfrm>
            <a:off x="4746819" y="5388437"/>
            <a:ext cx="1549332" cy="1205510"/>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Report achieved changes</a:t>
            </a:r>
          </a:p>
        </p:txBody>
      </p:sp>
      <p:sp>
        <p:nvSpPr>
          <p:cNvPr id="11" name="Oval 10">
            <a:extLst>
              <a:ext uri="{FF2B5EF4-FFF2-40B4-BE49-F238E27FC236}">
                <a16:creationId xmlns:a16="http://schemas.microsoft.com/office/drawing/2014/main" id="{D18200FF-6F69-954D-C452-01D2D04C5FA4}"/>
              </a:ext>
            </a:extLst>
          </p:cNvPr>
          <p:cNvSpPr/>
          <p:nvPr/>
        </p:nvSpPr>
        <p:spPr>
          <a:xfrm>
            <a:off x="3029286" y="5673614"/>
            <a:ext cx="1652756" cy="985911"/>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Set targets for mitigation</a:t>
            </a:r>
          </a:p>
        </p:txBody>
      </p:sp>
      <p:sp>
        <p:nvSpPr>
          <p:cNvPr id="12" name="Oval 11">
            <a:extLst>
              <a:ext uri="{FF2B5EF4-FFF2-40B4-BE49-F238E27FC236}">
                <a16:creationId xmlns:a16="http://schemas.microsoft.com/office/drawing/2014/main" id="{32905E97-7A1E-40FF-02DD-48A066B3F8E3}"/>
              </a:ext>
            </a:extLst>
          </p:cNvPr>
          <p:cNvSpPr/>
          <p:nvPr/>
        </p:nvSpPr>
        <p:spPr>
          <a:xfrm>
            <a:off x="8296519" y="5361166"/>
            <a:ext cx="2060561" cy="1026230"/>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Understand the origin of emissions</a:t>
            </a:r>
          </a:p>
        </p:txBody>
      </p:sp>
      <p:sp>
        <p:nvSpPr>
          <p:cNvPr id="13" name="Oval 12">
            <a:extLst>
              <a:ext uri="{FF2B5EF4-FFF2-40B4-BE49-F238E27FC236}">
                <a16:creationId xmlns:a16="http://schemas.microsoft.com/office/drawing/2014/main" id="{655934DC-F73F-B6B2-D14D-8EF70272A7BD}"/>
              </a:ext>
            </a:extLst>
          </p:cNvPr>
          <p:cNvSpPr/>
          <p:nvPr/>
        </p:nvSpPr>
        <p:spPr>
          <a:xfrm>
            <a:off x="8784437" y="1348036"/>
            <a:ext cx="2200333" cy="1472671"/>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Develop and evaluate scenarios in urban planning</a:t>
            </a:r>
          </a:p>
        </p:txBody>
      </p:sp>
      <p:sp>
        <p:nvSpPr>
          <p:cNvPr id="14" name="Oval 13">
            <a:extLst>
              <a:ext uri="{FF2B5EF4-FFF2-40B4-BE49-F238E27FC236}">
                <a16:creationId xmlns:a16="http://schemas.microsoft.com/office/drawing/2014/main" id="{3AC62334-3B3F-03EE-97E7-4B33856457F7}"/>
              </a:ext>
            </a:extLst>
          </p:cNvPr>
          <p:cNvSpPr/>
          <p:nvPr/>
        </p:nvSpPr>
        <p:spPr>
          <a:xfrm>
            <a:off x="9171127" y="2982862"/>
            <a:ext cx="2060561" cy="9143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Evaluate efficiency of measures</a:t>
            </a:r>
          </a:p>
        </p:txBody>
      </p:sp>
      <p:sp>
        <p:nvSpPr>
          <p:cNvPr id="24" name="Oval 23">
            <a:extLst>
              <a:ext uri="{FF2B5EF4-FFF2-40B4-BE49-F238E27FC236}">
                <a16:creationId xmlns:a16="http://schemas.microsoft.com/office/drawing/2014/main" id="{32D9E6AB-6960-54B6-E5E0-994EBB453619}"/>
              </a:ext>
            </a:extLst>
          </p:cNvPr>
          <p:cNvSpPr/>
          <p:nvPr/>
        </p:nvSpPr>
        <p:spPr>
          <a:xfrm>
            <a:off x="3700280" y="1292395"/>
            <a:ext cx="1337033" cy="875841"/>
          </a:xfrm>
          <a:prstGeom prst="ellipse">
            <a:avLst/>
          </a:prstGeom>
          <a:solidFill>
            <a:srgbClr val="EBE5E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600" dirty="0"/>
              <a:t>Develop KPIs</a:t>
            </a:r>
          </a:p>
        </p:txBody>
      </p:sp>
      <p:cxnSp>
        <p:nvCxnSpPr>
          <p:cNvPr id="41" name="Straight Connector 40">
            <a:extLst>
              <a:ext uri="{FF2B5EF4-FFF2-40B4-BE49-F238E27FC236}">
                <a16:creationId xmlns:a16="http://schemas.microsoft.com/office/drawing/2014/main" id="{8117A1E1-37A5-3D69-8D5D-5C00878C63DE}"/>
              </a:ext>
            </a:extLst>
          </p:cNvPr>
          <p:cNvCxnSpPr/>
          <p:nvPr/>
        </p:nvCxnSpPr>
        <p:spPr>
          <a:xfrm flipV="1">
            <a:off x="6497116" y="2463800"/>
            <a:ext cx="170384" cy="615073"/>
          </a:xfrm>
          <a:prstGeom prst="line">
            <a:avLst/>
          </a:prstGeom>
        </p:spPr>
        <p:style>
          <a:lnRef idx="3">
            <a:schemeClr val="dk1"/>
          </a:lnRef>
          <a:fillRef idx="0">
            <a:schemeClr val="dk1"/>
          </a:fillRef>
          <a:effectRef idx="2">
            <a:schemeClr val="dk1"/>
          </a:effectRef>
          <a:fontRef idx="minor">
            <a:schemeClr val="tx1"/>
          </a:fontRef>
        </p:style>
      </p:cxnSp>
      <p:cxnSp>
        <p:nvCxnSpPr>
          <p:cNvPr id="42" name="Straight Connector 41">
            <a:extLst>
              <a:ext uri="{FF2B5EF4-FFF2-40B4-BE49-F238E27FC236}">
                <a16:creationId xmlns:a16="http://schemas.microsoft.com/office/drawing/2014/main" id="{29AA92C8-7EC6-7C45-281A-8EC6B0953D90}"/>
              </a:ext>
            </a:extLst>
          </p:cNvPr>
          <p:cNvCxnSpPr>
            <a:cxnSpLocks/>
          </p:cNvCxnSpPr>
          <p:nvPr/>
        </p:nvCxnSpPr>
        <p:spPr>
          <a:xfrm flipV="1">
            <a:off x="7131926" y="2478677"/>
            <a:ext cx="1652511" cy="791483"/>
          </a:xfrm>
          <a:prstGeom prst="line">
            <a:avLst/>
          </a:prstGeom>
        </p:spPr>
        <p:style>
          <a:lnRef idx="3">
            <a:schemeClr val="dk1"/>
          </a:lnRef>
          <a:fillRef idx="0">
            <a:schemeClr val="dk1"/>
          </a:fillRef>
          <a:effectRef idx="2">
            <a:schemeClr val="dk1"/>
          </a:effectRef>
          <a:fontRef idx="minor">
            <a:schemeClr val="tx1"/>
          </a:fontRef>
        </p:style>
      </p:cxnSp>
      <p:cxnSp>
        <p:nvCxnSpPr>
          <p:cNvPr id="43" name="Straight Connector 42">
            <a:extLst>
              <a:ext uri="{FF2B5EF4-FFF2-40B4-BE49-F238E27FC236}">
                <a16:creationId xmlns:a16="http://schemas.microsoft.com/office/drawing/2014/main" id="{F02A7C95-4F93-1471-AB60-22A66FFEA428}"/>
              </a:ext>
            </a:extLst>
          </p:cNvPr>
          <p:cNvCxnSpPr>
            <a:cxnSpLocks/>
          </p:cNvCxnSpPr>
          <p:nvPr/>
        </p:nvCxnSpPr>
        <p:spPr>
          <a:xfrm flipV="1">
            <a:off x="7396817" y="3394583"/>
            <a:ext cx="1527169" cy="280767"/>
          </a:xfrm>
          <a:prstGeom prst="line">
            <a:avLst/>
          </a:prstGeom>
        </p:spPr>
        <p:style>
          <a:lnRef idx="3">
            <a:schemeClr val="dk1"/>
          </a:lnRef>
          <a:fillRef idx="0">
            <a:schemeClr val="dk1"/>
          </a:fillRef>
          <a:effectRef idx="2">
            <a:schemeClr val="dk1"/>
          </a:effectRef>
          <a:fontRef idx="minor">
            <a:schemeClr val="tx1"/>
          </a:fontRef>
        </p:style>
      </p:cxnSp>
      <p:cxnSp>
        <p:nvCxnSpPr>
          <p:cNvPr id="44" name="Straight Connector 43">
            <a:extLst>
              <a:ext uri="{FF2B5EF4-FFF2-40B4-BE49-F238E27FC236}">
                <a16:creationId xmlns:a16="http://schemas.microsoft.com/office/drawing/2014/main" id="{BBD97386-3652-37C2-743B-6D98D79A0483}"/>
              </a:ext>
            </a:extLst>
          </p:cNvPr>
          <p:cNvCxnSpPr>
            <a:cxnSpLocks/>
          </p:cNvCxnSpPr>
          <p:nvPr/>
        </p:nvCxnSpPr>
        <p:spPr>
          <a:xfrm flipH="1" flipV="1">
            <a:off x="7354620" y="3974059"/>
            <a:ext cx="1569366" cy="620767"/>
          </a:xfrm>
          <a:prstGeom prst="line">
            <a:avLst/>
          </a:prstGeom>
        </p:spPr>
        <p:style>
          <a:lnRef idx="3">
            <a:schemeClr val="dk1"/>
          </a:lnRef>
          <a:fillRef idx="0">
            <a:schemeClr val="dk1"/>
          </a:fillRef>
          <a:effectRef idx="2">
            <a:schemeClr val="dk1"/>
          </a:effectRef>
          <a:fontRef idx="minor">
            <a:schemeClr val="tx1"/>
          </a:fontRef>
        </p:style>
      </p:cxnSp>
      <p:cxnSp>
        <p:nvCxnSpPr>
          <p:cNvPr id="45" name="Straight Connector 44">
            <a:extLst>
              <a:ext uri="{FF2B5EF4-FFF2-40B4-BE49-F238E27FC236}">
                <a16:creationId xmlns:a16="http://schemas.microsoft.com/office/drawing/2014/main" id="{A644DB7C-3CEF-CA0C-494B-1F120B37B89E}"/>
              </a:ext>
            </a:extLst>
          </p:cNvPr>
          <p:cNvCxnSpPr>
            <a:cxnSpLocks/>
          </p:cNvCxnSpPr>
          <p:nvPr/>
        </p:nvCxnSpPr>
        <p:spPr>
          <a:xfrm flipH="1" flipV="1">
            <a:off x="7074118" y="4268066"/>
            <a:ext cx="1239492" cy="1136164"/>
          </a:xfrm>
          <a:prstGeom prst="line">
            <a:avLst/>
          </a:prstGeom>
        </p:spPr>
        <p:style>
          <a:lnRef idx="3">
            <a:schemeClr val="dk1"/>
          </a:lnRef>
          <a:fillRef idx="0">
            <a:schemeClr val="dk1"/>
          </a:fillRef>
          <a:effectRef idx="2">
            <a:schemeClr val="dk1"/>
          </a:effectRef>
          <a:fontRef idx="minor">
            <a:schemeClr val="tx1"/>
          </a:fontRef>
        </p:style>
      </p:cxnSp>
      <p:cxnSp>
        <p:nvCxnSpPr>
          <p:cNvPr id="46" name="Straight Connector 45">
            <a:extLst>
              <a:ext uri="{FF2B5EF4-FFF2-40B4-BE49-F238E27FC236}">
                <a16:creationId xmlns:a16="http://schemas.microsoft.com/office/drawing/2014/main" id="{7B1E65DE-8529-9252-129E-5ECECD4A815B}"/>
              </a:ext>
            </a:extLst>
          </p:cNvPr>
          <p:cNvCxnSpPr>
            <a:cxnSpLocks/>
          </p:cNvCxnSpPr>
          <p:nvPr/>
        </p:nvCxnSpPr>
        <p:spPr>
          <a:xfrm flipH="1" flipV="1">
            <a:off x="6631495" y="4468029"/>
            <a:ext cx="322821" cy="1205585"/>
          </a:xfrm>
          <a:prstGeom prst="line">
            <a:avLst/>
          </a:prstGeom>
        </p:spPr>
        <p:style>
          <a:lnRef idx="3">
            <a:schemeClr val="dk1"/>
          </a:lnRef>
          <a:fillRef idx="0">
            <a:schemeClr val="dk1"/>
          </a:fillRef>
          <a:effectRef idx="2">
            <a:schemeClr val="dk1"/>
          </a:effectRef>
          <a:fontRef idx="minor">
            <a:schemeClr val="tx1"/>
          </a:fontRef>
        </p:style>
      </p:cxnSp>
      <p:cxnSp>
        <p:nvCxnSpPr>
          <p:cNvPr id="47" name="Straight Connector 46">
            <a:extLst>
              <a:ext uri="{FF2B5EF4-FFF2-40B4-BE49-F238E27FC236}">
                <a16:creationId xmlns:a16="http://schemas.microsoft.com/office/drawing/2014/main" id="{9F723EB2-9F7D-8CCB-E019-340C5BC9F9EB}"/>
              </a:ext>
            </a:extLst>
          </p:cNvPr>
          <p:cNvCxnSpPr>
            <a:cxnSpLocks/>
          </p:cNvCxnSpPr>
          <p:nvPr/>
        </p:nvCxnSpPr>
        <p:spPr>
          <a:xfrm flipV="1">
            <a:off x="5569937" y="4476323"/>
            <a:ext cx="172682" cy="884843"/>
          </a:xfrm>
          <a:prstGeom prst="line">
            <a:avLst/>
          </a:prstGeom>
        </p:spPr>
        <p:style>
          <a:lnRef idx="3">
            <a:schemeClr val="dk1"/>
          </a:lnRef>
          <a:fillRef idx="0">
            <a:schemeClr val="dk1"/>
          </a:fillRef>
          <a:effectRef idx="2">
            <a:schemeClr val="dk1"/>
          </a:effectRef>
          <a:fontRef idx="minor">
            <a:schemeClr val="tx1"/>
          </a:fontRef>
        </p:style>
      </p:cxnSp>
      <p:cxnSp>
        <p:nvCxnSpPr>
          <p:cNvPr id="48" name="Straight Connector 47">
            <a:extLst>
              <a:ext uri="{FF2B5EF4-FFF2-40B4-BE49-F238E27FC236}">
                <a16:creationId xmlns:a16="http://schemas.microsoft.com/office/drawing/2014/main" id="{C9BB3C14-6B71-F723-B5C0-BB7A0E03D366}"/>
              </a:ext>
            </a:extLst>
          </p:cNvPr>
          <p:cNvCxnSpPr>
            <a:cxnSpLocks/>
          </p:cNvCxnSpPr>
          <p:nvPr/>
        </p:nvCxnSpPr>
        <p:spPr>
          <a:xfrm flipV="1">
            <a:off x="4214050" y="4305160"/>
            <a:ext cx="804653" cy="1275472"/>
          </a:xfrm>
          <a:prstGeom prst="line">
            <a:avLst/>
          </a:prstGeom>
        </p:spPr>
        <p:style>
          <a:lnRef idx="3">
            <a:schemeClr val="dk1"/>
          </a:lnRef>
          <a:fillRef idx="0">
            <a:schemeClr val="dk1"/>
          </a:fillRef>
          <a:effectRef idx="2">
            <a:schemeClr val="dk1"/>
          </a:effectRef>
          <a:fontRef idx="minor">
            <a:schemeClr val="tx1"/>
          </a:fontRef>
        </p:style>
      </p:cxnSp>
      <p:cxnSp>
        <p:nvCxnSpPr>
          <p:cNvPr id="49" name="Straight Connector 48">
            <a:extLst>
              <a:ext uri="{FF2B5EF4-FFF2-40B4-BE49-F238E27FC236}">
                <a16:creationId xmlns:a16="http://schemas.microsoft.com/office/drawing/2014/main" id="{8730DDC9-50E8-A8CB-EAFB-0785C9350A43}"/>
              </a:ext>
            </a:extLst>
          </p:cNvPr>
          <p:cNvCxnSpPr>
            <a:cxnSpLocks/>
          </p:cNvCxnSpPr>
          <p:nvPr/>
        </p:nvCxnSpPr>
        <p:spPr>
          <a:xfrm flipV="1">
            <a:off x="3590722" y="4067729"/>
            <a:ext cx="1246657" cy="868531"/>
          </a:xfrm>
          <a:prstGeom prst="line">
            <a:avLst/>
          </a:prstGeom>
        </p:spPr>
        <p:style>
          <a:lnRef idx="3">
            <a:schemeClr val="dk1"/>
          </a:lnRef>
          <a:fillRef idx="0">
            <a:schemeClr val="dk1"/>
          </a:fillRef>
          <a:effectRef idx="2">
            <a:schemeClr val="dk1"/>
          </a:effectRef>
          <a:fontRef idx="minor">
            <a:schemeClr val="tx1"/>
          </a:fontRef>
        </p:style>
      </p:cxnSp>
      <p:cxnSp>
        <p:nvCxnSpPr>
          <p:cNvPr id="50" name="Straight Connector 49">
            <a:extLst>
              <a:ext uri="{FF2B5EF4-FFF2-40B4-BE49-F238E27FC236}">
                <a16:creationId xmlns:a16="http://schemas.microsoft.com/office/drawing/2014/main" id="{B57216B1-72EB-5A11-7386-81C3C543A766}"/>
              </a:ext>
            </a:extLst>
          </p:cNvPr>
          <p:cNvCxnSpPr>
            <a:cxnSpLocks/>
          </p:cNvCxnSpPr>
          <p:nvPr/>
        </p:nvCxnSpPr>
        <p:spPr>
          <a:xfrm flipH="1">
            <a:off x="3752114" y="3776230"/>
            <a:ext cx="952837" cy="16841"/>
          </a:xfrm>
          <a:prstGeom prst="line">
            <a:avLst/>
          </a:prstGeom>
        </p:spPr>
        <p:style>
          <a:lnRef idx="3">
            <a:schemeClr val="dk1"/>
          </a:lnRef>
          <a:fillRef idx="0">
            <a:schemeClr val="dk1"/>
          </a:fillRef>
          <a:effectRef idx="2">
            <a:schemeClr val="dk1"/>
          </a:effectRef>
          <a:fontRef idx="minor">
            <a:schemeClr val="tx1"/>
          </a:fontRef>
        </p:style>
      </p:cxnSp>
      <p:cxnSp>
        <p:nvCxnSpPr>
          <p:cNvPr id="51" name="Straight Connector 50">
            <a:extLst>
              <a:ext uri="{FF2B5EF4-FFF2-40B4-BE49-F238E27FC236}">
                <a16:creationId xmlns:a16="http://schemas.microsoft.com/office/drawing/2014/main" id="{74FF2621-A9DB-A973-D03F-D55D770A0C00}"/>
              </a:ext>
            </a:extLst>
          </p:cNvPr>
          <p:cNvCxnSpPr>
            <a:cxnSpLocks/>
          </p:cNvCxnSpPr>
          <p:nvPr/>
        </p:nvCxnSpPr>
        <p:spPr>
          <a:xfrm flipH="1" flipV="1">
            <a:off x="3564683" y="2657115"/>
            <a:ext cx="1305182" cy="786593"/>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a:extLst>
              <a:ext uri="{FF2B5EF4-FFF2-40B4-BE49-F238E27FC236}">
                <a16:creationId xmlns:a16="http://schemas.microsoft.com/office/drawing/2014/main" id="{337C2D07-FC69-5EC7-F3DF-0003D022A270}"/>
              </a:ext>
            </a:extLst>
          </p:cNvPr>
          <p:cNvCxnSpPr>
            <a:cxnSpLocks/>
          </p:cNvCxnSpPr>
          <p:nvPr/>
        </p:nvCxnSpPr>
        <p:spPr>
          <a:xfrm flipH="1" flipV="1">
            <a:off x="4837379" y="2185987"/>
            <a:ext cx="604998" cy="942256"/>
          </a:xfrm>
          <a:prstGeom prst="line">
            <a:avLst/>
          </a:prstGeom>
        </p:spPr>
        <p:style>
          <a:lnRef idx="3">
            <a:schemeClr val="dk1"/>
          </a:lnRef>
          <a:fillRef idx="0">
            <a:schemeClr val="dk1"/>
          </a:fillRef>
          <a:effectRef idx="2">
            <a:schemeClr val="dk1"/>
          </a:effectRef>
          <a:fontRef idx="minor">
            <a:schemeClr val="tx1"/>
          </a:fontRef>
        </p:style>
      </p:cxnSp>
      <p:sp>
        <p:nvSpPr>
          <p:cNvPr id="16" name="TextBox 15">
            <a:extLst>
              <a:ext uri="{FF2B5EF4-FFF2-40B4-BE49-F238E27FC236}">
                <a16:creationId xmlns:a16="http://schemas.microsoft.com/office/drawing/2014/main" id="{01F556FB-8B4D-24E8-EAFC-9ACDDF662602}"/>
              </a:ext>
            </a:extLst>
          </p:cNvPr>
          <p:cNvSpPr txBox="1"/>
          <p:nvPr/>
        </p:nvSpPr>
        <p:spPr>
          <a:xfrm>
            <a:off x="1713051" y="2035243"/>
            <a:ext cx="8765895" cy="3539430"/>
          </a:xfrm>
          <a:prstGeom prst="rect">
            <a:avLst/>
          </a:prstGeom>
          <a:solidFill>
            <a:srgbClr val="FFFFFF">
              <a:alpha val="94902"/>
            </a:srgbClr>
          </a:solidFill>
        </p:spPr>
        <p:txBody>
          <a:bodyPr wrap="square" rtlCol="0">
            <a:spAutoFit/>
          </a:bodyPr>
          <a:lstStyle/>
          <a:p>
            <a:pPr algn="ctr"/>
            <a:r>
              <a:rPr lang="en-SE" sz="2800" dirty="0"/>
              <a:t>Gaps:</a:t>
            </a:r>
          </a:p>
          <a:p>
            <a:pPr algn="ctr"/>
            <a:endParaRPr lang="en-SE" sz="2800" dirty="0"/>
          </a:p>
          <a:p>
            <a:pPr algn="ctr"/>
            <a:r>
              <a:rPr lang="en-SE" sz="2800" dirty="0"/>
              <a:t>Evaluate different measures</a:t>
            </a:r>
          </a:p>
          <a:p>
            <a:pPr algn="ctr"/>
            <a:endParaRPr lang="en-SE" sz="2800" dirty="0"/>
          </a:p>
          <a:p>
            <a:pPr algn="ctr"/>
            <a:r>
              <a:rPr lang="en-SE" sz="2800" dirty="0"/>
              <a:t>Explore scenarios</a:t>
            </a:r>
          </a:p>
          <a:p>
            <a:pPr algn="ctr"/>
            <a:endParaRPr lang="en-SE" sz="2800" dirty="0"/>
          </a:p>
          <a:p>
            <a:pPr algn="ctr"/>
            <a:r>
              <a:rPr lang="en-SE" sz="2800" dirty="0"/>
              <a:t>Follow upp implemented policies </a:t>
            </a:r>
          </a:p>
          <a:p>
            <a:pPr algn="ctr"/>
            <a:endParaRPr lang="en-SE" sz="2800" dirty="0"/>
          </a:p>
        </p:txBody>
      </p:sp>
    </p:spTree>
    <p:extLst>
      <p:ext uri="{BB962C8B-B14F-4D97-AF65-F5344CB8AC3E}">
        <p14:creationId xmlns:p14="http://schemas.microsoft.com/office/powerpoint/2010/main" val="4217290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Oval 32">
            <a:extLst>
              <a:ext uri="{FF2B5EF4-FFF2-40B4-BE49-F238E27FC236}">
                <a16:creationId xmlns:a16="http://schemas.microsoft.com/office/drawing/2014/main" id="{73A5E6AF-B635-89EA-A358-A032E0D6D74A}"/>
              </a:ext>
            </a:extLst>
          </p:cNvPr>
          <p:cNvSpPr/>
          <p:nvPr/>
        </p:nvSpPr>
        <p:spPr>
          <a:xfrm>
            <a:off x="389665" y="3170287"/>
            <a:ext cx="2966942" cy="1602833"/>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Differentiate regional (geography) and regional (organization)</a:t>
            </a:r>
          </a:p>
        </p:txBody>
      </p:sp>
      <p:sp>
        <p:nvSpPr>
          <p:cNvPr id="2" name="Title 1">
            <a:extLst>
              <a:ext uri="{FF2B5EF4-FFF2-40B4-BE49-F238E27FC236}">
                <a16:creationId xmlns:a16="http://schemas.microsoft.com/office/drawing/2014/main" id="{00D5829F-0DBA-53F9-5DDC-71485675A280}"/>
              </a:ext>
            </a:extLst>
          </p:cNvPr>
          <p:cNvSpPr>
            <a:spLocks noGrp="1"/>
          </p:cNvSpPr>
          <p:nvPr>
            <p:ph type="title"/>
          </p:nvPr>
        </p:nvSpPr>
        <p:spPr/>
        <p:txBody>
          <a:bodyPr/>
          <a:lstStyle/>
          <a:p>
            <a:r>
              <a:rPr lang="en-US" b="1" dirty="0"/>
              <a:t>What is required from the data?</a:t>
            </a:r>
            <a:endParaRPr lang="en-SE" b="1" dirty="0"/>
          </a:p>
        </p:txBody>
      </p:sp>
      <p:sp>
        <p:nvSpPr>
          <p:cNvPr id="3" name="Oval 2">
            <a:extLst>
              <a:ext uri="{FF2B5EF4-FFF2-40B4-BE49-F238E27FC236}">
                <a16:creationId xmlns:a16="http://schemas.microsoft.com/office/drawing/2014/main" id="{CE32B0DF-B6D8-7E34-8030-3361A4A7D334}"/>
              </a:ext>
            </a:extLst>
          </p:cNvPr>
          <p:cNvSpPr/>
          <p:nvPr/>
        </p:nvSpPr>
        <p:spPr>
          <a:xfrm>
            <a:off x="4333913" y="3429000"/>
            <a:ext cx="3031757" cy="1344120"/>
          </a:xfrm>
          <a:prstGeom prst="ellipse">
            <a:avLst/>
          </a:prstGeom>
          <a:solidFill>
            <a:srgbClr val="00479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bg1"/>
                </a:solidFill>
              </a:rPr>
              <a:t>Requirements</a:t>
            </a:r>
          </a:p>
        </p:txBody>
      </p:sp>
      <p:sp>
        <p:nvSpPr>
          <p:cNvPr id="4" name="Oval 3">
            <a:extLst>
              <a:ext uri="{FF2B5EF4-FFF2-40B4-BE49-F238E27FC236}">
                <a16:creationId xmlns:a16="http://schemas.microsoft.com/office/drawing/2014/main" id="{CA52155D-317F-7CE4-D54C-6A407973C814}"/>
              </a:ext>
            </a:extLst>
          </p:cNvPr>
          <p:cNvSpPr/>
          <p:nvPr/>
        </p:nvSpPr>
        <p:spPr>
          <a:xfrm>
            <a:off x="8693953" y="4118635"/>
            <a:ext cx="2966942" cy="1240251"/>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Easy and accessible recommendations to </a:t>
            </a:r>
            <a:r>
              <a:rPr lang="en-US" dirty="0" err="1"/>
              <a:t>hh</a:t>
            </a:r>
            <a:endParaRPr lang="en-US" dirty="0"/>
          </a:p>
        </p:txBody>
      </p:sp>
      <p:sp>
        <p:nvSpPr>
          <p:cNvPr id="5" name="Oval 4">
            <a:extLst>
              <a:ext uri="{FF2B5EF4-FFF2-40B4-BE49-F238E27FC236}">
                <a16:creationId xmlns:a16="http://schemas.microsoft.com/office/drawing/2014/main" id="{6BD24E35-111C-7C4E-5CDE-F087EB00F398}"/>
              </a:ext>
            </a:extLst>
          </p:cNvPr>
          <p:cNvSpPr/>
          <p:nvPr/>
        </p:nvSpPr>
        <p:spPr>
          <a:xfrm>
            <a:off x="3252669" y="1262938"/>
            <a:ext cx="1813999" cy="1123265"/>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Include biogenic emissions</a:t>
            </a:r>
          </a:p>
        </p:txBody>
      </p:sp>
      <p:sp>
        <p:nvSpPr>
          <p:cNvPr id="6" name="Oval 5">
            <a:extLst>
              <a:ext uri="{FF2B5EF4-FFF2-40B4-BE49-F238E27FC236}">
                <a16:creationId xmlns:a16="http://schemas.microsoft.com/office/drawing/2014/main" id="{DE3EC0BC-0C63-B34B-6769-DF887C6F3569}"/>
              </a:ext>
            </a:extLst>
          </p:cNvPr>
          <p:cNvSpPr/>
          <p:nvPr/>
        </p:nvSpPr>
        <p:spPr>
          <a:xfrm>
            <a:off x="712987" y="1144119"/>
            <a:ext cx="2512623" cy="163003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Include different impact categories</a:t>
            </a:r>
          </a:p>
        </p:txBody>
      </p:sp>
      <p:sp>
        <p:nvSpPr>
          <p:cNvPr id="7" name="Oval 6">
            <a:extLst>
              <a:ext uri="{FF2B5EF4-FFF2-40B4-BE49-F238E27FC236}">
                <a16:creationId xmlns:a16="http://schemas.microsoft.com/office/drawing/2014/main" id="{9E070A40-C540-838E-AC17-AA43C97CF9EB}"/>
              </a:ext>
            </a:extLst>
          </p:cNvPr>
          <p:cNvSpPr/>
          <p:nvPr/>
        </p:nvSpPr>
        <p:spPr>
          <a:xfrm>
            <a:off x="8263047" y="1095960"/>
            <a:ext cx="2244249" cy="1346425"/>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Not to data-or resource intensive</a:t>
            </a:r>
          </a:p>
        </p:txBody>
      </p:sp>
      <p:sp>
        <p:nvSpPr>
          <p:cNvPr id="8" name="Oval 7">
            <a:extLst>
              <a:ext uri="{FF2B5EF4-FFF2-40B4-BE49-F238E27FC236}">
                <a16:creationId xmlns:a16="http://schemas.microsoft.com/office/drawing/2014/main" id="{BA03505F-1DD8-FDE0-ED4D-122E7BA20221}"/>
              </a:ext>
            </a:extLst>
          </p:cNvPr>
          <p:cNvSpPr/>
          <p:nvPr/>
        </p:nvSpPr>
        <p:spPr>
          <a:xfrm>
            <a:off x="948359" y="4984738"/>
            <a:ext cx="2134487" cy="12692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That regional data is available</a:t>
            </a:r>
          </a:p>
        </p:txBody>
      </p:sp>
      <p:sp>
        <p:nvSpPr>
          <p:cNvPr id="9" name="Oval 8">
            <a:extLst>
              <a:ext uri="{FF2B5EF4-FFF2-40B4-BE49-F238E27FC236}">
                <a16:creationId xmlns:a16="http://schemas.microsoft.com/office/drawing/2014/main" id="{98091792-E833-26DC-7EC6-190156B7FFD1}"/>
              </a:ext>
            </a:extLst>
          </p:cNvPr>
          <p:cNvSpPr/>
          <p:nvPr/>
        </p:nvSpPr>
        <p:spPr>
          <a:xfrm>
            <a:off x="7391553" y="5388656"/>
            <a:ext cx="2525178" cy="1418248"/>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Sum of regional should match national emissions</a:t>
            </a:r>
          </a:p>
        </p:txBody>
      </p:sp>
      <p:sp>
        <p:nvSpPr>
          <p:cNvPr id="10" name="Oval 9">
            <a:extLst>
              <a:ext uri="{FF2B5EF4-FFF2-40B4-BE49-F238E27FC236}">
                <a16:creationId xmlns:a16="http://schemas.microsoft.com/office/drawing/2014/main" id="{6C61CB53-50AA-D73F-E54A-05D351E97F9E}"/>
              </a:ext>
            </a:extLst>
          </p:cNvPr>
          <p:cNvSpPr/>
          <p:nvPr/>
        </p:nvSpPr>
        <p:spPr>
          <a:xfrm>
            <a:off x="8451729" y="2518104"/>
            <a:ext cx="3132780" cy="1485313"/>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Accompany numbers with analysis to enhance understanding</a:t>
            </a:r>
          </a:p>
        </p:txBody>
      </p:sp>
      <p:sp>
        <p:nvSpPr>
          <p:cNvPr id="11" name="Oval 10">
            <a:extLst>
              <a:ext uri="{FF2B5EF4-FFF2-40B4-BE49-F238E27FC236}">
                <a16:creationId xmlns:a16="http://schemas.microsoft.com/office/drawing/2014/main" id="{95572349-2BF0-0561-518D-454C7D891CCA}"/>
              </a:ext>
            </a:extLst>
          </p:cNvPr>
          <p:cNvSpPr/>
          <p:nvPr/>
        </p:nvSpPr>
        <p:spPr>
          <a:xfrm>
            <a:off x="5241806" y="1355254"/>
            <a:ext cx="2816779" cy="1262820"/>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Emission factors for different consumption categories</a:t>
            </a:r>
          </a:p>
        </p:txBody>
      </p:sp>
      <p:sp>
        <p:nvSpPr>
          <p:cNvPr id="12" name="Oval 11">
            <a:extLst>
              <a:ext uri="{FF2B5EF4-FFF2-40B4-BE49-F238E27FC236}">
                <a16:creationId xmlns:a16="http://schemas.microsoft.com/office/drawing/2014/main" id="{5222BEBF-2216-C314-4417-11BF9F9F1CC8}"/>
              </a:ext>
            </a:extLst>
          </p:cNvPr>
          <p:cNvSpPr/>
          <p:nvPr/>
        </p:nvSpPr>
        <p:spPr>
          <a:xfrm>
            <a:off x="3607051" y="5277478"/>
            <a:ext cx="3703628" cy="1471773"/>
          </a:xfrm>
          <a:prstGeom prst="ellipse">
            <a:avLst/>
          </a:prstGeom>
          <a:solidFill>
            <a:schemeClr val="bg2"/>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Data should mirror local characteristics / achievements – credibility</a:t>
            </a:r>
          </a:p>
        </p:txBody>
      </p:sp>
      <p:cxnSp>
        <p:nvCxnSpPr>
          <p:cNvPr id="35" name="Straight Connector 34">
            <a:extLst>
              <a:ext uri="{FF2B5EF4-FFF2-40B4-BE49-F238E27FC236}">
                <a16:creationId xmlns:a16="http://schemas.microsoft.com/office/drawing/2014/main" id="{0F3738A0-56C2-8D1B-DF25-8DED7914C7FB}"/>
              </a:ext>
            </a:extLst>
          </p:cNvPr>
          <p:cNvCxnSpPr>
            <a:cxnSpLocks/>
          </p:cNvCxnSpPr>
          <p:nvPr/>
        </p:nvCxnSpPr>
        <p:spPr>
          <a:xfrm flipV="1">
            <a:off x="6318848" y="2742633"/>
            <a:ext cx="142263" cy="686367"/>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Connector 35">
            <a:extLst>
              <a:ext uri="{FF2B5EF4-FFF2-40B4-BE49-F238E27FC236}">
                <a16:creationId xmlns:a16="http://schemas.microsoft.com/office/drawing/2014/main" id="{C1CC7C89-96AE-3CE0-3047-3775937C9C60}"/>
              </a:ext>
            </a:extLst>
          </p:cNvPr>
          <p:cNvCxnSpPr>
            <a:cxnSpLocks/>
          </p:cNvCxnSpPr>
          <p:nvPr/>
        </p:nvCxnSpPr>
        <p:spPr>
          <a:xfrm flipV="1">
            <a:off x="6950195" y="2260443"/>
            <a:ext cx="1394882" cy="1271032"/>
          </a:xfrm>
          <a:prstGeom prst="line">
            <a:avLst/>
          </a:prstGeom>
        </p:spPr>
        <p:style>
          <a:lnRef idx="3">
            <a:schemeClr val="dk1"/>
          </a:lnRef>
          <a:fillRef idx="0">
            <a:schemeClr val="dk1"/>
          </a:fillRef>
          <a:effectRef idx="2">
            <a:schemeClr val="dk1"/>
          </a:effectRef>
          <a:fontRef idx="minor">
            <a:schemeClr val="tx1"/>
          </a:fontRef>
        </p:style>
      </p:cxnSp>
      <p:cxnSp>
        <p:nvCxnSpPr>
          <p:cNvPr id="37" name="Straight Connector 36">
            <a:extLst>
              <a:ext uri="{FF2B5EF4-FFF2-40B4-BE49-F238E27FC236}">
                <a16:creationId xmlns:a16="http://schemas.microsoft.com/office/drawing/2014/main" id="{12EBCB91-917F-B1EB-86FF-2F6FD2743420}"/>
              </a:ext>
            </a:extLst>
          </p:cNvPr>
          <p:cNvCxnSpPr>
            <a:cxnSpLocks/>
          </p:cNvCxnSpPr>
          <p:nvPr/>
        </p:nvCxnSpPr>
        <p:spPr>
          <a:xfrm flipH="1">
            <a:off x="7392538" y="3593845"/>
            <a:ext cx="1015253" cy="326832"/>
          </a:xfrm>
          <a:prstGeom prst="line">
            <a:avLst/>
          </a:prstGeom>
        </p:spPr>
        <p:style>
          <a:lnRef idx="3">
            <a:schemeClr val="dk1"/>
          </a:lnRef>
          <a:fillRef idx="0">
            <a:schemeClr val="dk1"/>
          </a:fillRef>
          <a:effectRef idx="2">
            <a:schemeClr val="dk1"/>
          </a:effectRef>
          <a:fontRef idx="minor">
            <a:schemeClr val="tx1"/>
          </a:fontRef>
        </p:style>
      </p:cxnSp>
      <p:cxnSp>
        <p:nvCxnSpPr>
          <p:cNvPr id="38" name="Straight Connector 37">
            <a:extLst>
              <a:ext uri="{FF2B5EF4-FFF2-40B4-BE49-F238E27FC236}">
                <a16:creationId xmlns:a16="http://schemas.microsoft.com/office/drawing/2014/main" id="{225A9818-25CA-81F0-50B7-931DA33174D3}"/>
              </a:ext>
            </a:extLst>
          </p:cNvPr>
          <p:cNvCxnSpPr>
            <a:cxnSpLocks/>
          </p:cNvCxnSpPr>
          <p:nvPr/>
        </p:nvCxnSpPr>
        <p:spPr>
          <a:xfrm flipH="1" flipV="1">
            <a:off x="7010391" y="4663537"/>
            <a:ext cx="762324" cy="723525"/>
          </a:xfrm>
          <a:prstGeom prst="line">
            <a:avLst/>
          </a:prstGeom>
        </p:spPr>
        <p:style>
          <a:lnRef idx="3">
            <a:schemeClr val="dk1"/>
          </a:lnRef>
          <a:fillRef idx="0">
            <a:schemeClr val="dk1"/>
          </a:fillRef>
          <a:effectRef idx="2">
            <a:schemeClr val="dk1"/>
          </a:effectRef>
          <a:fontRef idx="minor">
            <a:schemeClr val="tx1"/>
          </a:fontRef>
        </p:style>
      </p:cxnSp>
      <p:cxnSp>
        <p:nvCxnSpPr>
          <p:cNvPr id="39" name="Straight Connector 38">
            <a:extLst>
              <a:ext uri="{FF2B5EF4-FFF2-40B4-BE49-F238E27FC236}">
                <a16:creationId xmlns:a16="http://schemas.microsoft.com/office/drawing/2014/main" id="{A5F4038C-3506-4E6C-C17F-AEDE6AD5444D}"/>
              </a:ext>
            </a:extLst>
          </p:cNvPr>
          <p:cNvCxnSpPr>
            <a:cxnSpLocks/>
          </p:cNvCxnSpPr>
          <p:nvPr/>
        </p:nvCxnSpPr>
        <p:spPr>
          <a:xfrm flipV="1">
            <a:off x="5642031" y="4854420"/>
            <a:ext cx="42762" cy="306508"/>
          </a:xfrm>
          <a:prstGeom prst="line">
            <a:avLst/>
          </a:prstGeom>
        </p:spPr>
        <p:style>
          <a:lnRef idx="3">
            <a:schemeClr val="dk1"/>
          </a:lnRef>
          <a:fillRef idx="0">
            <a:schemeClr val="dk1"/>
          </a:fillRef>
          <a:effectRef idx="2">
            <a:schemeClr val="dk1"/>
          </a:effectRef>
          <a:fontRef idx="minor">
            <a:schemeClr val="tx1"/>
          </a:fontRef>
        </p:style>
      </p:cxnSp>
      <p:cxnSp>
        <p:nvCxnSpPr>
          <p:cNvPr id="40" name="Straight Connector 39">
            <a:extLst>
              <a:ext uri="{FF2B5EF4-FFF2-40B4-BE49-F238E27FC236}">
                <a16:creationId xmlns:a16="http://schemas.microsoft.com/office/drawing/2014/main" id="{B2BC2356-DF2A-976F-903B-C0F5C2966219}"/>
              </a:ext>
            </a:extLst>
          </p:cNvPr>
          <p:cNvCxnSpPr>
            <a:cxnSpLocks/>
          </p:cNvCxnSpPr>
          <p:nvPr/>
        </p:nvCxnSpPr>
        <p:spPr>
          <a:xfrm flipV="1">
            <a:off x="3225610" y="4585812"/>
            <a:ext cx="1308503" cy="811329"/>
          </a:xfrm>
          <a:prstGeom prst="line">
            <a:avLst/>
          </a:prstGeom>
        </p:spPr>
        <p:style>
          <a:lnRef idx="3">
            <a:schemeClr val="dk1"/>
          </a:lnRef>
          <a:fillRef idx="0">
            <a:schemeClr val="dk1"/>
          </a:fillRef>
          <a:effectRef idx="2">
            <a:schemeClr val="dk1"/>
          </a:effectRef>
          <a:fontRef idx="minor">
            <a:schemeClr val="tx1"/>
          </a:fontRef>
        </p:style>
      </p:cxnSp>
      <p:cxnSp>
        <p:nvCxnSpPr>
          <p:cNvPr id="41" name="Straight Connector 40">
            <a:extLst>
              <a:ext uri="{FF2B5EF4-FFF2-40B4-BE49-F238E27FC236}">
                <a16:creationId xmlns:a16="http://schemas.microsoft.com/office/drawing/2014/main" id="{16F5C01E-8B5C-5F1B-C31E-835386A0701D}"/>
              </a:ext>
            </a:extLst>
          </p:cNvPr>
          <p:cNvCxnSpPr>
            <a:cxnSpLocks/>
          </p:cNvCxnSpPr>
          <p:nvPr/>
        </p:nvCxnSpPr>
        <p:spPr>
          <a:xfrm flipV="1">
            <a:off x="3452093" y="4118635"/>
            <a:ext cx="773067" cy="23075"/>
          </a:xfrm>
          <a:prstGeom prst="line">
            <a:avLst/>
          </a:prstGeom>
        </p:spPr>
        <p:style>
          <a:lnRef idx="3">
            <a:schemeClr val="dk1"/>
          </a:lnRef>
          <a:fillRef idx="0">
            <a:schemeClr val="dk1"/>
          </a:fillRef>
          <a:effectRef idx="2">
            <a:schemeClr val="dk1"/>
          </a:effectRef>
          <a:fontRef idx="minor">
            <a:schemeClr val="tx1"/>
          </a:fontRef>
        </p:style>
      </p:cxnSp>
      <p:cxnSp>
        <p:nvCxnSpPr>
          <p:cNvPr id="42" name="Straight Connector 41">
            <a:extLst>
              <a:ext uri="{FF2B5EF4-FFF2-40B4-BE49-F238E27FC236}">
                <a16:creationId xmlns:a16="http://schemas.microsoft.com/office/drawing/2014/main" id="{AA63A1DB-B380-112E-E279-5499C0C26B7D}"/>
              </a:ext>
            </a:extLst>
          </p:cNvPr>
          <p:cNvCxnSpPr>
            <a:cxnSpLocks/>
          </p:cNvCxnSpPr>
          <p:nvPr/>
        </p:nvCxnSpPr>
        <p:spPr>
          <a:xfrm flipH="1" flipV="1">
            <a:off x="7474423" y="4328625"/>
            <a:ext cx="977306" cy="246646"/>
          </a:xfrm>
          <a:prstGeom prst="line">
            <a:avLst/>
          </a:prstGeom>
        </p:spPr>
        <p:style>
          <a:lnRef idx="3">
            <a:schemeClr val="dk1"/>
          </a:lnRef>
          <a:fillRef idx="0">
            <a:schemeClr val="dk1"/>
          </a:fillRef>
          <a:effectRef idx="2">
            <a:schemeClr val="dk1"/>
          </a:effectRef>
          <a:fontRef idx="minor">
            <a:schemeClr val="tx1"/>
          </a:fontRef>
        </p:style>
      </p:cxnSp>
      <p:cxnSp>
        <p:nvCxnSpPr>
          <p:cNvPr id="43" name="Straight Connector 42">
            <a:extLst>
              <a:ext uri="{FF2B5EF4-FFF2-40B4-BE49-F238E27FC236}">
                <a16:creationId xmlns:a16="http://schemas.microsoft.com/office/drawing/2014/main" id="{41B78FD7-15CE-CBEF-CFCB-F91B717FF936}"/>
              </a:ext>
            </a:extLst>
          </p:cNvPr>
          <p:cNvCxnSpPr>
            <a:cxnSpLocks/>
          </p:cNvCxnSpPr>
          <p:nvPr/>
        </p:nvCxnSpPr>
        <p:spPr>
          <a:xfrm flipH="1" flipV="1">
            <a:off x="3193720" y="2539467"/>
            <a:ext cx="1417014" cy="1030050"/>
          </a:xfrm>
          <a:prstGeom prst="line">
            <a:avLst/>
          </a:prstGeom>
        </p:spPr>
        <p:style>
          <a:lnRef idx="3">
            <a:schemeClr val="dk1"/>
          </a:lnRef>
          <a:fillRef idx="0">
            <a:schemeClr val="dk1"/>
          </a:fillRef>
          <a:effectRef idx="2">
            <a:schemeClr val="dk1"/>
          </a:effectRef>
          <a:fontRef idx="minor">
            <a:schemeClr val="tx1"/>
          </a:fontRef>
        </p:style>
      </p:cxnSp>
      <p:cxnSp>
        <p:nvCxnSpPr>
          <p:cNvPr id="44" name="Straight Connector 43">
            <a:extLst>
              <a:ext uri="{FF2B5EF4-FFF2-40B4-BE49-F238E27FC236}">
                <a16:creationId xmlns:a16="http://schemas.microsoft.com/office/drawing/2014/main" id="{E9314F26-984A-6CD3-3D33-197F029B02D8}"/>
              </a:ext>
            </a:extLst>
          </p:cNvPr>
          <p:cNvCxnSpPr>
            <a:cxnSpLocks/>
          </p:cNvCxnSpPr>
          <p:nvPr/>
        </p:nvCxnSpPr>
        <p:spPr>
          <a:xfrm flipH="1" flipV="1">
            <a:off x="4567018" y="2448573"/>
            <a:ext cx="772423" cy="899127"/>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961145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4E37C-08E8-833C-323F-BDC768867D64}"/>
            </a:ext>
          </a:extLst>
        </p:cNvPr>
        <p:cNvGrpSpPr/>
        <p:nvPr/>
      </p:nvGrpSpPr>
      <p:grpSpPr>
        <a:xfrm>
          <a:off x="0" y="0"/>
          <a:ext cx="0" cy="0"/>
          <a:chOff x="0" y="0"/>
          <a:chExt cx="0" cy="0"/>
        </a:xfrm>
      </p:grpSpPr>
      <p:sp>
        <p:nvSpPr>
          <p:cNvPr id="33" name="Oval 32">
            <a:extLst>
              <a:ext uri="{FF2B5EF4-FFF2-40B4-BE49-F238E27FC236}">
                <a16:creationId xmlns:a16="http://schemas.microsoft.com/office/drawing/2014/main" id="{DC05752F-B9A6-6860-DEF8-69858721F56C}"/>
              </a:ext>
            </a:extLst>
          </p:cNvPr>
          <p:cNvSpPr/>
          <p:nvPr/>
        </p:nvSpPr>
        <p:spPr>
          <a:xfrm>
            <a:off x="389665" y="3170287"/>
            <a:ext cx="2966942" cy="1602833"/>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Differentiate regional (geography) and regional (organization)</a:t>
            </a:r>
          </a:p>
        </p:txBody>
      </p:sp>
      <p:sp>
        <p:nvSpPr>
          <p:cNvPr id="2" name="Title 1">
            <a:extLst>
              <a:ext uri="{FF2B5EF4-FFF2-40B4-BE49-F238E27FC236}">
                <a16:creationId xmlns:a16="http://schemas.microsoft.com/office/drawing/2014/main" id="{7B3BCA54-310C-D68B-2FDD-8A5B0148078A}"/>
              </a:ext>
            </a:extLst>
          </p:cNvPr>
          <p:cNvSpPr>
            <a:spLocks noGrp="1"/>
          </p:cNvSpPr>
          <p:nvPr>
            <p:ph type="title"/>
          </p:nvPr>
        </p:nvSpPr>
        <p:spPr/>
        <p:txBody>
          <a:bodyPr/>
          <a:lstStyle/>
          <a:p>
            <a:r>
              <a:rPr lang="en-US" b="1" dirty="0"/>
              <a:t>What is required from the data?</a:t>
            </a:r>
            <a:endParaRPr lang="en-SE" b="1" dirty="0"/>
          </a:p>
        </p:txBody>
      </p:sp>
      <p:sp>
        <p:nvSpPr>
          <p:cNvPr id="3" name="Oval 2">
            <a:extLst>
              <a:ext uri="{FF2B5EF4-FFF2-40B4-BE49-F238E27FC236}">
                <a16:creationId xmlns:a16="http://schemas.microsoft.com/office/drawing/2014/main" id="{8211AA53-6777-C6C5-7526-C6A4FCF65AA4}"/>
              </a:ext>
            </a:extLst>
          </p:cNvPr>
          <p:cNvSpPr/>
          <p:nvPr/>
        </p:nvSpPr>
        <p:spPr>
          <a:xfrm>
            <a:off x="4333913" y="3429000"/>
            <a:ext cx="3031757" cy="1344120"/>
          </a:xfrm>
          <a:prstGeom prst="ellipse">
            <a:avLst/>
          </a:prstGeom>
          <a:solidFill>
            <a:srgbClr val="00479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bg1"/>
                </a:solidFill>
              </a:rPr>
              <a:t>Requirements</a:t>
            </a:r>
          </a:p>
        </p:txBody>
      </p:sp>
      <p:sp>
        <p:nvSpPr>
          <p:cNvPr id="4" name="Oval 3">
            <a:extLst>
              <a:ext uri="{FF2B5EF4-FFF2-40B4-BE49-F238E27FC236}">
                <a16:creationId xmlns:a16="http://schemas.microsoft.com/office/drawing/2014/main" id="{187B78F1-3326-85B7-2F91-7F8386BCB503}"/>
              </a:ext>
            </a:extLst>
          </p:cNvPr>
          <p:cNvSpPr/>
          <p:nvPr/>
        </p:nvSpPr>
        <p:spPr>
          <a:xfrm>
            <a:off x="8693953" y="4118635"/>
            <a:ext cx="2966942" cy="1240251"/>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Easy and accessible recommendations to </a:t>
            </a:r>
            <a:r>
              <a:rPr lang="en-US" dirty="0" err="1"/>
              <a:t>hh</a:t>
            </a:r>
            <a:endParaRPr lang="en-US" dirty="0"/>
          </a:p>
        </p:txBody>
      </p:sp>
      <p:sp>
        <p:nvSpPr>
          <p:cNvPr id="5" name="Oval 4">
            <a:extLst>
              <a:ext uri="{FF2B5EF4-FFF2-40B4-BE49-F238E27FC236}">
                <a16:creationId xmlns:a16="http://schemas.microsoft.com/office/drawing/2014/main" id="{49BCB9D1-57BB-32CA-6193-F5E461F8902A}"/>
              </a:ext>
            </a:extLst>
          </p:cNvPr>
          <p:cNvSpPr/>
          <p:nvPr/>
        </p:nvSpPr>
        <p:spPr>
          <a:xfrm>
            <a:off x="3252669" y="1262938"/>
            <a:ext cx="1813999" cy="1123265"/>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Include biogenic emissions</a:t>
            </a:r>
          </a:p>
        </p:txBody>
      </p:sp>
      <p:sp>
        <p:nvSpPr>
          <p:cNvPr id="6" name="Oval 5">
            <a:extLst>
              <a:ext uri="{FF2B5EF4-FFF2-40B4-BE49-F238E27FC236}">
                <a16:creationId xmlns:a16="http://schemas.microsoft.com/office/drawing/2014/main" id="{D61F5BED-8178-ABF0-46DE-81F9002E224A}"/>
              </a:ext>
            </a:extLst>
          </p:cNvPr>
          <p:cNvSpPr/>
          <p:nvPr/>
        </p:nvSpPr>
        <p:spPr>
          <a:xfrm>
            <a:off x="712987" y="1144119"/>
            <a:ext cx="2512623" cy="163003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Include different impact categories</a:t>
            </a:r>
          </a:p>
        </p:txBody>
      </p:sp>
      <p:sp>
        <p:nvSpPr>
          <p:cNvPr id="7" name="Oval 6">
            <a:extLst>
              <a:ext uri="{FF2B5EF4-FFF2-40B4-BE49-F238E27FC236}">
                <a16:creationId xmlns:a16="http://schemas.microsoft.com/office/drawing/2014/main" id="{4B34F6CA-5F62-72DF-2E61-948D74B8A062}"/>
              </a:ext>
            </a:extLst>
          </p:cNvPr>
          <p:cNvSpPr/>
          <p:nvPr/>
        </p:nvSpPr>
        <p:spPr>
          <a:xfrm>
            <a:off x="8263047" y="1095960"/>
            <a:ext cx="2244249" cy="1346425"/>
          </a:xfrm>
          <a:prstGeom prst="ellipse">
            <a:avLst/>
          </a:prstGeom>
          <a:solidFill>
            <a:srgbClr val="DEF0FF"/>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Not to data-or resource intensive</a:t>
            </a:r>
          </a:p>
        </p:txBody>
      </p:sp>
      <p:sp>
        <p:nvSpPr>
          <p:cNvPr id="8" name="Oval 7">
            <a:extLst>
              <a:ext uri="{FF2B5EF4-FFF2-40B4-BE49-F238E27FC236}">
                <a16:creationId xmlns:a16="http://schemas.microsoft.com/office/drawing/2014/main" id="{F863B544-2C74-331E-12BA-80334E2C2A73}"/>
              </a:ext>
            </a:extLst>
          </p:cNvPr>
          <p:cNvSpPr/>
          <p:nvPr/>
        </p:nvSpPr>
        <p:spPr>
          <a:xfrm>
            <a:off x="948359" y="4984738"/>
            <a:ext cx="2134487" cy="12692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That regional data is available</a:t>
            </a:r>
          </a:p>
        </p:txBody>
      </p:sp>
      <p:sp>
        <p:nvSpPr>
          <p:cNvPr id="9" name="Oval 8">
            <a:extLst>
              <a:ext uri="{FF2B5EF4-FFF2-40B4-BE49-F238E27FC236}">
                <a16:creationId xmlns:a16="http://schemas.microsoft.com/office/drawing/2014/main" id="{8A59DCDD-F6DE-FE97-ED34-58D7ECF6B3F1}"/>
              </a:ext>
            </a:extLst>
          </p:cNvPr>
          <p:cNvSpPr/>
          <p:nvPr/>
        </p:nvSpPr>
        <p:spPr>
          <a:xfrm>
            <a:off x="7391553" y="5388656"/>
            <a:ext cx="2525178" cy="1418248"/>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Sum of regional should match national emissions</a:t>
            </a:r>
          </a:p>
        </p:txBody>
      </p:sp>
      <p:sp>
        <p:nvSpPr>
          <p:cNvPr id="10" name="Oval 9">
            <a:extLst>
              <a:ext uri="{FF2B5EF4-FFF2-40B4-BE49-F238E27FC236}">
                <a16:creationId xmlns:a16="http://schemas.microsoft.com/office/drawing/2014/main" id="{621989B2-7BB7-616C-301E-9E79D8E99216}"/>
              </a:ext>
            </a:extLst>
          </p:cNvPr>
          <p:cNvSpPr/>
          <p:nvPr/>
        </p:nvSpPr>
        <p:spPr>
          <a:xfrm>
            <a:off x="8451729" y="2518104"/>
            <a:ext cx="3132780" cy="1485313"/>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Accompany numbers with analysis to enhance understanding</a:t>
            </a:r>
          </a:p>
        </p:txBody>
      </p:sp>
      <p:sp>
        <p:nvSpPr>
          <p:cNvPr id="11" name="Oval 10">
            <a:extLst>
              <a:ext uri="{FF2B5EF4-FFF2-40B4-BE49-F238E27FC236}">
                <a16:creationId xmlns:a16="http://schemas.microsoft.com/office/drawing/2014/main" id="{305F3F3C-6F86-57D5-827E-4DE1C4EF3290}"/>
              </a:ext>
            </a:extLst>
          </p:cNvPr>
          <p:cNvSpPr/>
          <p:nvPr/>
        </p:nvSpPr>
        <p:spPr>
          <a:xfrm>
            <a:off x="5241806" y="1355254"/>
            <a:ext cx="2816779" cy="1262820"/>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Emission factors for different consumption categories</a:t>
            </a:r>
          </a:p>
        </p:txBody>
      </p:sp>
      <p:sp>
        <p:nvSpPr>
          <p:cNvPr id="12" name="Oval 11">
            <a:extLst>
              <a:ext uri="{FF2B5EF4-FFF2-40B4-BE49-F238E27FC236}">
                <a16:creationId xmlns:a16="http://schemas.microsoft.com/office/drawing/2014/main" id="{0CD86E15-82F7-2DDE-A58F-A612FB2DA265}"/>
              </a:ext>
            </a:extLst>
          </p:cNvPr>
          <p:cNvSpPr/>
          <p:nvPr/>
        </p:nvSpPr>
        <p:spPr>
          <a:xfrm>
            <a:off x="3607051" y="5277478"/>
            <a:ext cx="3703628" cy="1471773"/>
          </a:xfrm>
          <a:prstGeom prst="ellipse">
            <a:avLst/>
          </a:prstGeom>
          <a:solidFill>
            <a:srgbClr val="DEF0FF"/>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Data should mirror local characteristics / achievements – credibility</a:t>
            </a:r>
          </a:p>
        </p:txBody>
      </p:sp>
      <p:cxnSp>
        <p:nvCxnSpPr>
          <p:cNvPr id="35" name="Straight Connector 34">
            <a:extLst>
              <a:ext uri="{FF2B5EF4-FFF2-40B4-BE49-F238E27FC236}">
                <a16:creationId xmlns:a16="http://schemas.microsoft.com/office/drawing/2014/main" id="{12BCD8F8-6447-7081-6BA0-0A6D5A968232}"/>
              </a:ext>
            </a:extLst>
          </p:cNvPr>
          <p:cNvCxnSpPr>
            <a:cxnSpLocks/>
          </p:cNvCxnSpPr>
          <p:nvPr/>
        </p:nvCxnSpPr>
        <p:spPr>
          <a:xfrm flipV="1">
            <a:off x="6318848" y="2742633"/>
            <a:ext cx="142263" cy="686367"/>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Connector 35">
            <a:extLst>
              <a:ext uri="{FF2B5EF4-FFF2-40B4-BE49-F238E27FC236}">
                <a16:creationId xmlns:a16="http://schemas.microsoft.com/office/drawing/2014/main" id="{8387A62E-06AA-72E1-9AF3-75A578E89BB7}"/>
              </a:ext>
            </a:extLst>
          </p:cNvPr>
          <p:cNvCxnSpPr>
            <a:cxnSpLocks/>
          </p:cNvCxnSpPr>
          <p:nvPr/>
        </p:nvCxnSpPr>
        <p:spPr>
          <a:xfrm flipV="1">
            <a:off x="6950195" y="2260443"/>
            <a:ext cx="1394882" cy="1271032"/>
          </a:xfrm>
          <a:prstGeom prst="line">
            <a:avLst/>
          </a:prstGeom>
        </p:spPr>
        <p:style>
          <a:lnRef idx="3">
            <a:schemeClr val="dk1"/>
          </a:lnRef>
          <a:fillRef idx="0">
            <a:schemeClr val="dk1"/>
          </a:fillRef>
          <a:effectRef idx="2">
            <a:schemeClr val="dk1"/>
          </a:effectRef>
          <a:fontRef idx="minor">
            <a:schemeClr val="tx1"/>
          </a:fontRef>
        </p:style>
      </p:cxnSp>
      <p:cxnSp>
        <p:nvCxnSpPr>
          <p:cNvPr id="37" name="Straight Connector 36">
            <a:extLst>
              <a:ext uri="{FF2B5EF4-FFF2-40B4-BE49-F238E27FC236}">
                <a16:creationId xmlns:a16="http://schemas.microsoft.com/office/drawing/2014/main" id="{F4A4EECB-1FBD-8854-7FD1-645E3A14B97E}"/>
              </a:ext>
            </a:extLst>
          </p:cNvPr>
          <p:cNvCxnSpPr>
            <a:cxnSpLocks/>
          </p:cNvCxnSpPr>
          <p:nvPr/>
        </p:nvCxnSpPr>
        <p:spPr>
          <a:xfrm flipH="1">
            <a:off x="7392538" y="3593845"/>
            <a:ext cx="1015253" cy="326832"/>
          </a:xfrm>
          <a:prstGeom prst="line">
            <a:avLst/>
          </a:prstGeom>
        </p:spPr>
        <p:style>
          <a:lnRef idx="3">
            <a:schemeClr val="dk1"/>
          </a:lnRef>
          <a:fillRef idx="0">
            <a:schemeClr val="dk1"/>
          </a:fillRef>
          <a:effectRef idx="2">
            <a:schemeClr val="dk1"/>
          </a:effectRef>
          <a:fontRef idx="minor">
            <a:schemeClr val="tx1"/>
          </a:fontRef>
        </p:style>
      </p:cxnSp>
      <p:cxnSp>
        <p:nvCxnSpPr>
          <p:cNvPr id="38" name="Straight Connector 37">
            <a:extLst>
              <a:ext uri="{FF2B5EF4-FFF2-40B4-BE49-F238E27FC236}">
                <a16:creationId xmlns:a16="http://schemas.microsoft.com/office/drawing/2014/main" id="{1A3073F0-6B47-E037-622A-98C62C1644E7}"/>
              </a:ext>
            </a:extLst>
          </p:cNvPr>
          <p:cNvCxnSpPr>
            <a:cxnSpLocks/>
          </p:cNvCxnSpPr>
          <p:nvPr/>
        </p:nvCxnSpPr>
        <p:spPr>
          <a:xfrm flipH="1" flipV="1">
            <a:off x="7010391" y="4663537"/>
            <a:ext cx="762324" cy="723525"/>
          </a:xfrm>
          <a:prstGeom prst="line">
            <a:avLst/>
          </a:prstGeom>
        </p:spPr>
        <p:style>
          <a:lnRef idx="3">
            <a:schemeClr val="dk1"/>
          </a:lnRef>
          <a:fillRef idx="0">
            <a:schemeClr val="dk1"/>
          </a:fillRef>
          <a:effectRef idx="2">
            <a:schemeClr val="dk1"/>
          </a:effectRef>
          <a:fontRef idx="minor">
            <a:schemeClr val="tx1"/>
          </a:fontRef>
        </p:style>
      </p:cxnSp>
      <p:cxnSp>
        <p:nvCxnSpPr>
          <p:cNvPr id="39" name="Straight Connector 38">
            <a:extLst>
              <a:ext uri="{FF2B5EF4-FFF2-40B4-BE49-F238E27FC236}">
                <a16:creationId xmlns:a16="http://schemas.microsoft.com/office/drawing/2014/main" id="{6209408C-C704-0DFA-019C-9F32D0E41B6E}"/>
              </a:ext>
            </a:extLst>
          </p:cNvPr>
          <p:cNvCxnSpPr>
            <a:cxnSpLocks/>
          </p:cNvCxnSpPr>
          <p:nvPr/>
        </p:nvCxnSpPr>
        <p:spPr>
          <a:xfrm flipV="1">
            <a:off x="5642031" y="4854420"/>
            <a:ext cx="42762" cy="306508"/>
          </a:xfrm>
          <a:prstGeom prst="line">
            <a:avLst/>
          </a:prstGeom>
        </p:spPr>
        <p:style>
          <a:lnRef idx="3">
            <a:schemeClr val="dk1"/>
          </a:lnRef>
          <a:fillRef idx="0">
            <a:schemeClr val="dk1"/>
          </a:fillRef>
          <a:effectRef idx="2">
            <a:schemeClr val="dk1"/>
          </a:effectRef>
          <a:fontRef idx="minor">
            <a:schemeClr val="tx1"/>
          </a:fontRef>
        </p:style>
      </p:cxnSp>
      <p:cxnSp>
        <p:nvCxnSpPr>
          <p:cNvPr id="40" name="Straight Connector 39">
            <a:extLst>
              <a:ext uri="{FF2B5EF4-FFF2-40B4-BE49-F238E27FC236}">
                <a16:creationId xmlns:a16="http://schemas.microsoft.com/office/drawing/2014/main" id="{7E12E307-77F3-78B3-0B9F-53BE3C1BFED2}"/>
              </a:ext>
            </a:extLst>
          </p:cNvPr>
          <p:cNvCxnSpPr>
            <a:cxnSpLocks/>
          </p:cNvCxnSpPr>
          <p:nvPr/>
        </p:nvCxnSpPr>
        <p:spPr>
          <a:xfrm flipV="1">
            <a:off x="3225610" y="4585812"/>
            <a:ext cx="1308503" cy="811329"/>
          </a:xfrm>
          <a:prstGeom prst="line">
            <a:avLst/>
          </a:prstGeom>
        </p:spPr>
        <p:style>
          <a:lnRef idx="3">
            <a:schemeClr val="dk1"/>
          </a:lnRef>
          <a:fillRef idx="0">
            <a:schemeClr val="dk1"/>
          </a:fillRef>
          <a:effectRef idx="2">
            <a:schemeClr val="dk1"/>
          </a:effectRef>
          <a:fontRef idx="minor">
            <a:schemeClr val="tx1"/>
          </a:fontRef>
        </p:style>
      </p:cxnSp>
      <p:cxnSp>
        <p:nvCxnSpPr>
          <p:cNvPr id="41" name="Straight Connector 40">
            <a:extLst>
              <a:ext uri="{FF2B5EF4-FFF2-40B4-BE49-F238E27FC236}">
                <a16:creationId xmlns:a16="http://schemas.microsoft.com/office/drawing/2014/main" id="{CD30B9CD-826D-726B-FA23-2D416D4E9278}"/>
              </a:ext>
            </a:extLst>
          </p:cNvPr>
          <p:cNvCxnSpPr>
            <a:cxnSpLocks/>
          </p:cNvCxnSpPr>
          <p:nvPr/>
        </p:nvCxnSpPr>
        <p:spPr>
          <a:xfrm flipV="1">
            <a:off x="3452093" y="4118635"/>
            <a:ext cx="773067" cy="23075"/>
          </a:xfrm>
          <a:prstGeom prst="line">
            <a:avLst/>
          </a:prstGeom>
        </p:spPr>
        <p:style>
          <a:lnRef idx="3">
            <a:schemeClr val="dk1"/>
          </a:lnRef>
          <a:fillRef idx="0">
            <a:schemeClr val="dk1"/>
          </a:fillRef>
          <a:effectRef idx="2">
            <a:schemeClr val="dk1"/>
          </a:effectRef>
          <a:fontRef idx="minor">
            <a:schemeClr val="tx1"/>
          </a:fontRef>
        </p:style>
      </p:cxnSp>
      <p:cxnSp>
        <p:nvCxnSpPr>
          <p:cNvPr id="42" name="Straight Connector 41">
            <a:extLst>
              <a:ext uri="{FF2B5EF4-FFF2-40B4-BE49-F238E27FC236}">
                <a16:creationId xmlns:a16="http://schemas.microsoft.com/office/drawing/2014/main" id="{78DE45CE-AA97-02EA-597D-BB9BD923ECFB}"/>
              </a:ext>
            </a:extLst>
          </p:cNvPr>
          <p:cNvCxnSpPr>
            <a:cxnSpLocks/>
          </p:cNvCxnSpPr>
          <p:nvPr/>
        </p:nvCxnSpPr>
        <p:spPr>
          <a:xfrm flipH="1" flipV="1">
            <a:off x="7474423" y="4328625"/>
            <a:ext cx="977306" cy="246646"/>
          </a:xfrm>
          <a:prstGeom prst="line">
            <a:avLst/>
          </a:prstGeom>
        </p:spPr>
        <p:style>
          <a:lnRef idx="3">
            <a:schemeClr val="dk1"/>
          </a:lnRef>
          <a:fillRef idx="0">
            <a:schemeClr val="dk1"/>
          </a:fillRef>
          <a:effectRef idx="2">
            <a:schemeClr val="dk1"/>
          </a:effectRef>
          <a:fontRef idx="minor">
            <a:schemeClr val="tx1"/>
          </a:fontRef>
        </p:style>
      </p:cxnSp>
      <p:cxnSp>
        <p:nvCxnSpPr>
          <p:cNvPr id="43" name="Straight Connector 42">
            <a:extLst>
              <a:ext uri="{FF2B5EF4-FFF2-40B4-BE49-F238E27FC236}">
                <a16:creationId xmlns:a16="http://schemas.microsoft.com/office/drawing/2014/main" id="{DA7CEF2D-4EDB-C8C5-A4EF-F6E1AFE99D6A}"/>
              </a:ext>
            </a:extLst>
          </p:cNvPr>
          <p:cNvCxnSpPr>
            <a:cxnSpLocks/>
          </p:cNvCxnSpPr>
          <p:nvPr/>
        </p:nvCxnSpPr>
        <p:spPr>
          <a:xfrm flipH="1" flipV="1">
            <a:off x="3193720" y="2539467"/>
            <a:ext cx="1417014" cy="1030050"/>
          </a:xfrm>
          <a:prstGeom prst="line">
            <a:avLst/>
          </a:prstGeom>
        </p:spPr>
        <p:style>
          <a:lnRef idx="3">
            <a:schemeClr val="dk1"/>
          </a:lnRef>
          <a:fillRef idx="0">
            <a:schemeClr val="dk1"/>
          </a:fillRef>
          <a:effectRef idx="2">
            <a:schemeClr val="dk1"/>
          </a:effectRef>
          <a:fontRef idx="minor">
            <a:schemeClr val="tx1"/>
          </a:fontRef>
        </p:style>
      </p:cxnSp>
      <p:cxnSp>
        <p:nvCxnSpPr>
          <p:cNvPr id="44" name="Straight Connector 43">
            <a:extLst>
              <a:ext uri="{FF2B5EF4-FFF2-40B4-BE49-F238E27FC236}">
                <a16:creationId xmlns:a16="http://schemas.microsoft.com/office/drawing/2014/main" id="{4883EB55-B780-A4B3-9BB7-03193F9D9F86}"/>
              </a:ext>
            </a:extLst>
          </p:cNvPr>
          <p:cNvCxnSpPr>
            <a:cxnSpLocks/>
          </p:cNvCxnSpPr>
          <p:nvPr/>
        </p:nvCxnSpPr>
        <p:spPr>
          <a:xfrm flipH="1" flipV="1">
            <a:off x="4567018" y="2448573"/>
            <a:ext cx="772423" cy="899127"/>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6720359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06B8-0AC8-0BFF-C455-BE372F35B0B0}"/>
            </a:ext>
          </a:extLst>
        </p:cNvPr>
        <p:cNvGrpSpPr/>
        <p:nvPr/>
      </p:nvGrpSpPr>
      <p:grpSpPr>
        <a:xfrm>
          <a:off x="0" y="0"/>
          <a:ext cx="0" cy="0"/>
          <a:chOff x="0" y="0"/>
          <a:chExt cx="0" cy="0"/>
        </a:xfrm>
      </p:grpSpPr>
      <p:sp>
        <p:nvSpPr>
          <p:cNvPr id="33" name="Oval 32">
            <a:extLst>
              <a:ext uri="{FF2B5EF4-FFF2-40B4-BE49-F238E27FC236}">
                <a16:creationId xmlns:a16="http://schemas.microsoft.com/office/drawing/2014/main" id="{1076B2A0-DEFD-B247-7B02-F45B92742E29}"/>
              </a:ext>
            </a:extLst>
          </p:cNvPr>
          <p:cNvSpPr/>
          <p:nvPr/>
        </p:nvSpPr>
        <p:spPr>
          <a:xfrm>
            <a:off x="389665" y="3170287"/>
            <a:ext cx="2966942" cy="1602833"/>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Differentiate regional (geography) and regional (organization)</a:t>
            </a:r>
          </a:p>
        </p:txBody>
      </p:sp>
      <p:sp>
        <p:nvSpPr>
          <p:cNvPr id="2" name="Title 1">
            <a:extLst>
              <a:ext uri="{FF2B5EF4-FFF2-40B4-BE49-F238E27FC236}">
                <a16:creationId xmlns:a16="http://schemas.microsoft.com/office/drawing/2014/main" id="{A308F4D2-605C-8223-50A6-20481A56344A}"/>
              </a:ext>
            </a:extLst>
          </p:cNvPr>
          <p:cNvSpPr>
            <a:spLocks noGrp="1"/>
          </p:cNvSpPr>
          <p:nvPr>
            <p:ph type="title"/>
          </p:nvPr>
        </p:nvSpPr>
        <p:spPr/>
        <p:txBody>
          <a:bodyPr/>
          <a:lstStyle/>
          <a:p>
            <a:r>
              <a:rPr lang="en-US" b="1" dirty="0"/>
              <a:t>What is required from the data?</a:t>
            </a:r>
            <a:endParaRPr lang="en-SE" b="1" dirty="0"/>
          </a:p>
        </p:txBody>
      </p:sp>
      <p:sp>
        <p:nvSpPr>
          <p:cNvPr id="3" name="Oval 2">
            <a:extLst>
              <a:ext uri="{FF2B5EF4-FFF2-40B4-BE49-F238E27FC236}">
                <a16:creationId xmlns:a16="http://schemas.microsoft.com/office/drawing/2014/main" id="{B5E0B456-4F21-268B-EF3E-0925F1A9C018}"/>
              </a:ext>
            </a:extLst>
          </p:cNvPr>
          <p:cNvSpPr/>
          <p:nvPr/>
        </p:nvSpPr>
        <p:spPr>
          <a:xfrm>
            <a:off x="4333913" y="3429000"/>
            <a:ext cx="3031757" cy="1344120"/>
          </a:xfrm>
          <a:prstGeom prst="ellipse">
            <a:avLst/>
          </a:prstGeom>
          <a:solidFill>
            <a:srgbClr val="00479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bg1"/>
                </a:solidFill>
              </a:rPr>
              <a:t>Requirements</a:t>
            </a:r>
          </a:p>
        </p:txBody>
      </p:sp>
      <p:sp>
        <p:nvSpPr>
          <p:cNvPr id="4" name="Oval 3">
            <a:extLst>
              <a:ext uri="{FF2B5EF4-FFF2-40B4-BE49-F238E27FC236}">
                <a16:creationId xmlns:a16="http://schemas.microsoft.com/office/drawing/2014/main" id="{CEAC6CE1-9448-1A54-9D33-464D954FA2AC}"/>
              </a:ext>
            </a:extLst>
          </p:cNvPr>
          <p:cNvSpPr/>
          <p:nvPr/>
        </p:nvSpPr>
        <p:spPr>
          <a:xfrm>
            <a:off x="8693953" y="4118635"/>
            <a:ext cx="2966942" cy="1240251"/>
          </a:xfrm>
          <a:prstGeom prst="ellipse">
            <a:avLst/>
          </a:prstGeom>
          <a:solidFill>
            <a:srgbClr val="DEF0FF"/>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Easy and accessible recommendations to </a:t>
            </a:r>
            <a:r>
              <a:rPr lang="en-US" dirty="0" err="1"/>
              <a:t>hh</a:t>
            </a:r>
            <a:endParaRPr lang="en-US" dirty="0"/>
          </a:p>
        </p:txBody>
      </p:sp>
      <p:sp>
        <p:nvSpPr>
          <p:cNvPr id="5" name="Oval 4">
            <a:extLst>
              <a:ext uri="{FF2B5EF4-FFF2-40B4-BE49-F238E27FC236}">
                <a16:creationId xmlns:a16="http://schemas.microsoft.com/office/drawing/2014/main" id="{03F19231-A668-6F81-4BE9-B740936176B6}"/>
              </a:ext>
            </a:extLst>
          </p:cNvPr>
          <p:cNvSpPr/>
          <p:nvPr/>
        </p:nvSpPr>
        <p:spPr>
          <a:xfrm>
            <a:off x="3252669" y="1262938"/>
            <a:ext cx="1813999" cy="1123265"/>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Include biogenic emissions</a:t>
            </a:r>
          </a:p>
        </p:txBody>
      </p:sp>
      <p:sp>
        <p:nvSpPr>
          <p:cNvPr id="6" name="Oval 5">
            <a:extLst>
              <a:ext uri="{FF2B5EF4-FFF2-40B4-BE49-F238E27FC236}">
                <a16:creationId xmlns:a16="http://schemas.microsoft.com/office/drawing/2014/main" id="{B3CDB943-53E5-228D-9AD4-2639602B123A}"/>
              </a:ext>
            </a:extLst>
          </p:cNvPr>
          <p:cNvSpPr/>
          <p:nvPr/>
        </p:nvSpPr>
        <p:spPr>
          <a:xfrm>
            <a:off x="712987" y="1144119"/>
            <a:ext cx="2512623" cy="163003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Include different impact categories</a:t>
            </a:r>
          </a:p>
        </p:txBody>
      </p:sp>
      <p:sp>
        <p:nvSpPr>
          <p:cNvPr id="7" name="Oval 6">
            <a:extLst>
              <a:ext uri="{FF2B5EF4-FFF2-40B4-BE49-F238E27FC236}">
                <a16:creationId xmlns:a16="http://schemas.microsoft.com/office/drawing/2014/main" id="{5ED37BA7-5545-0A6D-0151-EF282272145E}"/>
              </a:ext>
            </a:extLst>
          </p:cNvPr>
          <p:cNvSpPr/>
          <p:nvPr/>
        </p:nvSpPr>
        <p:spPr>
          <a:xfrm>
            <a:off x="8263047" y="1095960"/>
            <a:ext cx="2244249" cy="1346425"/>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Not to data-or resource intensive</a:t>
            </a:r>
          </a:p>
        </p:txBody>
      </p:sp>
      <p:sp>
        <p:nvSpPr>
          <p:cNvPr id="8" name="Oval 7">
            <a:extLst>
              <a:ext uri="{FF2B5EF4-FFF2-40B4-BE49-F238E27FC236}">
                <a16:creationId xmlns:a16="http://schemas.microsoft.com/office/drawing/2014/main" id="{1DB34178-9A00-2777-35BC-E07243666997}"/>
              </a:ext>
            </a:extLst>
          </p:cNvPr>
          <p:cNvSpPr/>
          <p:nvPr/>
        </p:nvSpPr>
        <p:spPr>
          <a:xfrm>
            <a:off x="948359" y="4984738"/>
            <a:ext cx="2134487" cy="1269299"/>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That regional data is available</a:t>
            </a:r>
          </a:p>
        </p:txBody>
      </p:sp>
      <p:sp>
        <p:nvSpPr>
          <p:cNvPr id="9" name="Oval 8">
            <a:extLst>
              <a:ext uri="{FF2B5EF4-FFF2-40B4-BE49-F238E27FC236}">
                <a16:creationId xmlns:a16="http://schemas.microsoft.com/office/drawing/2014/main" id="{C8C698B9-5C9D-2771-0F9B-40C7821202DB}"/>
              </a:ext>
            </a:extLst>
          </p:cNvPr>
          <p:cNvSpPr/>
          <p:nvPr/>
        </p:nvSpPr>
        <p:spPr>
          <a:xfrm>
            <a:off x="7391553" y="5388656"/>
            <a:ext cx="2525178" cy="1418248"/>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Sum of regional should match national emissions</a:t>
            </a:r>
          </a:p>
        </p:txBody>
      </p:sp>
      <p:sp>
        <p:nvSpPr>
          <p:cNvPr id="10" name="Oval 9">
            <a:extLst>
              <a:ext uri="{FF2B5EF4-FFF2-40B4-BE49-F238E27FC236}">
                <a16:creationId xmlns:a16="http://schemas.microsoft.com/office/drawing/2014/main" id="{24E374FF-AE4B-E748-0C1F-61A572E7E187}"/>
              </a:ext>
            </a:extLst>
          </p:cNvPr>
          <p:cNvSpPr/>
          <p:nvPr/>
        </p:nvSpPr>
        <p:spPr>
          <a:xfrm>
            <a:off x="8451729" y="2518104"/>
            <a:ext cx="3132780" cy="1485313"/>
          </a:xfrm>
          <a:prstGeom prst="ellipse">
            <a:avLst/>
          </a:prstGeom>
          <a:solidFill>
            <a:srgbClr val="DEF0FF"/>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Accompany numbers with analysis to enhance understanding</a:t>
            </a:r>
          </a:p>
        </p:txBody>
      </p:sp>
      <p:sp>
        <p:nvSpPr>
          <p:cNvPr id="11" name="Oval 10">
            <a:extLst>
              <a:ext uri="{FF2B5EF4-FFF2-40B4-BE49-F238E27FC236}">
                <a16:creationId xmlns:a16="http://schemas.microsoft.com/office/drawing/2014/main" id="{03FE92F8-71C3-F84B-2D91-41DF261DC441}"/>
              </a:ext>
            </a:extLst>
          </p:cNvPr>
          <p:cNvSpPr/>
          <p:nvPr/>
        </p:nvSpPr>
        <p:spPr>
          <a:xfrm>
            <a:off x="5241806" y="1355254"/>
            <a:ext cx="2816779" cy="1262820"/>
          </a:xfrm>
          <a:prstGeom prst="ellipse">
            <a:avLst/>
          </a:prstGeom>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Emission factors for different consumption categories</a:t>
            </a:r>
          </a:p>
        </p:txBody>
      </p:sp>
      <p:sp>
        <p:nvSpPr>
          <p:cNvPr id="12" name="Oval 11">
            <a:extLst>
              <a:ext uri="{FF2B5EF4-FFF2-40B4-BE49-F238E27FC236}">
                <a16:creationId xmlns:a16="http://schemas.microsoft.com/office/drawing/2014/main" id="{464035B2-706C-FE1A-2715-8047015186A4}"/>
              </a:ext>
            </a:extLst>
          </p:cNvPr>
          <p:cNvSpPr/>
          <p:nvPr/>
        </p:nvSpPr>
        <p:spPr>
          <a:xfrm>
            <a:off x="3607051" y="5277478"/>
            <a:ext cx="3703628" cy="1471773"/>
          </a:xfrm>
          <a:prstGeom prst="ellipse">
            <a:avLst/>
          </a:prstGeom>
          <a:solidFill>
            <a:schemeClr val="bg2"/>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dirty="0"/>
              <a:t>Data should mirror local characteristics / achievements – credibility</a:t>
            </a:r>
          </a:p>
        </p:txBody>
      </p:sp>
      <p:cxnSp>
        <p:nvCxnSpPr>
          <p:cNvPr id="35" name="Straight Connector 34">
            <a:extLst>
              <a:ext uri="{FF2B5EF4-FFF2-40B4-BE49-F238E27FC236}">
                <a16:creationId xmlns:a16="http://schemas.microsoft.com/office/drawing/2014/main" id="{86B3E4F7-998D-5337-DC82-7310330C2642}"/>
              </a:ext>
            </a:extLst>
          </p:cNvPr>
          <p:cNvCxnSpPr>
            <a:cxnSpLocks/>
          </p:cNvCxnSpPr>
          <p:nvPr/>
        </p:nvCxnSpPr>
        <p:spPr>
          <a:xfrm flipV="1">
            <a:off x="6318848" y="2742633"/>
            <a:ext cx="142263" cy="686367"/>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Connector 35">
            <a:extLst>
              <a:ext uri="{FF2B5EF4-FFF2-40B4-BE49-F238E27FC236}">
                <a16:creationId xmlns:a16="http://schemas.microsoft.com/office/drawing/2014/main" id="{9B6B49FC-92E0-BEA7-DECE-6278E40A2C12}"/>
              </a:ext>
            </a:extLst>
          </p:cNvPr>
          <p:cNvCxnSpPr>
            <a:cxnSpLocks/>
          </p:cNvCxnSpPr>
          <p:nvPr/>
        </p:nvCxnSpPr>
        <p:spPr>
          <a:xfrm flipV="1">
            <a:off x="6950195" y="2260443"/>
            <a:ext cx="1394882" cy="1271032"/>
          </a:xfrm>
          <a:prstGeom prst="line">
            <a:avLst/>
          </a:prstGeom>
        </p:spPr>
        <p:style>
          <a:lnRef idx="3">
            <a:schemeClr val="dk1"/>
          </a:lnRef>
          <a:fillRef idx="0">
            <a:schemeClr val="dk1"/>
          </a:fillRef>
          <a:effectRef idx="2">
            <a:schemeClr val="dk1"/>
          </a:effectRef>
          <a:fontRef idx="minor">
            <a:schemeClr val="tx1"/>
          </a:fontRef>
        </p:style>
      </p:cxnSp>
      <p:cxnSp>
        <p:nvCxnSpPr>
          <p:cNvPr id="37" name="Straight Connector 36">
            <a:extLst>
              <a:ext uri="{FF2B5EF4-FFF2-40B4-BE49-F238E27FC236}">
                <a16:creationId xmlns:a16="http://schemas.microsoft.com/office/drawing/2014/main" id="{05B53242-5E56-D548-2A69-2EEB5FFE549D}"/>
              </a:ext>
            </a:extLst>
          </p:cNvPr>
          <p:cNvCxnSpPr>
            <a:cxnSpLocks/>
          </p:cNvCxnSpPr>
          <p:nvPr/>
        </p:nvCxnSpPr>
        <p:spPr>
          <a:xfrm flipH="1">
            <a:off x="7392538" y="3593845"/>
            <a:ext cx="1015253" cy="326832"/>
          </a:xfrm>
          <a:prstGeom prst="line">
            <a:avLst/>
          </a:prstGeom>
        </p:spPr>
        <p:style>
          <a:lnRef idx="3">
            <a:schemeClr val="dk1"/>
          </a:lnRef>
          <a:fillRef idx="0">
            <a:schemeClr val="dk1"/>
          </a:fillRef>
          <a:effectRef idx="2">
            <a:schemeClr val="dk1"/>
          </a:effectRef>
          <a:fontRef idx="minor">
            <a:schemeClr val="tx1"/>
          </a:fontRef>
        </p:style>
      </p:cxnSp>
      <p:cxnSp>
        <p:nvCxnSpPr>
          <p:cNvPr id="38" name="Straight Connector 37">
            <a:extLst>
              <a:ext uri="{FF2B5EF4-FFF2-40B4-BE49-F238E27FC236}">
                <a16:creationId xmlns:a16="http://schemas.microsoft.com/office/drawing/2014/main" id="{7875E04E-4613-1B77-D71E-3B386C231512}"/>
              </a:ext>
            </a:extLst>
          </p:cNvPr>
          <p:cNvCxnSpPr>
            <a:cxnSpLocks/>
          </p:cNvCxnSpPr>
          <p:nvPr/>
        </p:nvCxnSpPr>
        <p:spPr>
          <a:xfrm flipH="1" flipV="1">
            <a:off x="7010391" y="4663537"/>
            <a:ext cx="762324" cy="723525"/>
          </a:xfrm>
          <a:prstGeom prst="line">
            <a:avLst/>
          </a:prstGeom>
        </p:spPr>
        <p:style>
          <a:lnRef idx="3">
            <a:schemeClr val="dk1"/>
          </a:lnRef>
          <a:fillRef idx="0">
            <a:schemeClr val="dk1"/>
          </a:fillRef>
          <a:effectRef idx="2">
            <a:schemeClr val="dk1"/>
          </a:effectRef>
          <a:fontRef idx="minor">
            <a:schemeClr val="tx1"/>
          </a:fontRef>
        </p:style>
      </p:cxnSp>
      <p:cxnSp>
        <p:nvCxnSpPr>
          <p:cNvPr id="39" name="Straight Connector 38">
            <a:extLst>
              <a:ext uri="{FF2B5EF4-FFF2-40B4-BE49-F238E27FC236}">
                <a16:creationId xmlns:a16="http://schemas.microsoft.com/office/drawing/2014/main" id="{CD69F906-755C-E26E-6DB3-BD49BBCAFC22}"/>
              </a:ext>
            </a:extLst>
          </p:cNvPr>
          <p:cNvCxnSpPr>
            <a:cxnSpLocks/>
          </p:cNvCxnSpPr>
          <p:nvPr/>
        </p:nvCxnSpPr>
        <p:spPr>
          <a:xfrm flipV="1">
            <a:off x="5642031" y="4854420"/>
            <a:ext cx="42762" cy="306508"/>
          </a:xfrm>
          <a:prstGeom prst="line">
            <a:avLst/>
          </a:prstGeom>
        </p:spPr>
        <p:style>
          <a:lnRef idx="3">
            <a:schemeClr val="dk1"/>
          </a:lnRef>
          <a:fillRef idx="0">
            <a:schemeClr val="dk1"/>
          </a:fillRef>
          <a:effectRef idx="2">
            <a:schemeClr val="dk1"/>
          </a:effectRef>
          <a:fontRef idx="minor">
            <a:schemeClr val="tx1"/>
          </a:fontRef>
        </p:style>
      </p:cxnSp>
      <p:cxnSp>
        <p:nvCxnSpPr>
          <p:cNvPr id="40" name="Straight Connector 39">
            <a:extLst>
              <a:ext uri="{FF2B5EF4-FFF2-40B4-BE49-F238E27FC236}">
                <a16:creationId xmlns:a16="http://schemas.microsoft.com/office/drawing/2014/main" id="{B7241ADE-D30A-2A39-09BB-2AD481022032}"/>
              </a:ext>
            </a:extLst>
          </p:cNvPr>
          <p:cNvCxnSpPr>
            <a:cxnSpLocks/>
          </p:cNvCxnSpPr>
          <p:nvPr/>
        </p:nvCxnSpPr>
        <p:spPr>
          <a:xfrm flipV="1">
            <a:off x="3225610" y="4585812"/>
            <a:ext cx="1308503" cy="811329"/>
          </a:xfrm>
          <a:prstGeom prst="line">
            <a:avLst/>
          </a:prstGeom>
        </p:spPr>
        <p:style>
          <a:lnRef idx="3">
            <a:schemeClr val="dk1"/>
          </a:lnRef>
          <a:fillRef idx="0">
            <a:schemeClr val="dk1"/>
          </a:fillRef>
          <a:effectRef idx="2">
            <a:schemeClr val="dk1"/>
          </a:effectRef>
          <a:fontRef idx="minor">
            <a:schemeClr val="tx1"/>
          </a:fontRef>
        </p:style>
      </p:cxnSp>
      <p:cxnSp>
        <p:nvCxnSpPr>
          <p:cNvPr id="41" name="Straight Connector 40">
            <a:extLst>
              <a:ext uri="{FF2B5EF4-FFF2-40B4-BE49-F238E27FC236}">
                <a16:creationId xmlns:a16="http://schemas.microsoft.com/office/drawing/2014/main" id="{03A9662C-A3CE-7D9B-01AE-86F585D7B3EE}"/>
              </a:ext>
            </a:extLst>
          </p:cNvPr>
          <p:cNvCxnSpPr>
            <a:cxnSpLocks/>
          </p:cNvCxnSpPr>
          <p:nvPr/>
        </p:nvCxnSpPr>
        <p:spPr>
          <a:xfrm flipV="1">
            <a:off x="3452093" y="4118635"/>
            <a:ext cx="773067" cy="23075"/>
          </a:xfrm>
          <a:prstGeom prst="line">
            <a:avLst/>
          </a:prstGeom>
        </p:spPr>
        <p:style>
          <a:lnRef idx="3">
            <a:schemeClr val="dk1"/>
          </a:lnRef>
          <a:fillRef idx="0">
            <a:schemeClr val="dk1"/>
          </a:fillRef>
          <a:effectRef idx="2">
            <a:schemeClr val="dk1"/>
          </a:effectRef>
          <a:fontRef idx="minor">
            <a:schemeClr val="tx1"/>
          </a:fontRef>
        </p:style>
      </p:cxnSp>
      <p:cxnSp>
        <p:nvCxnSpPr>
          <p:cNvPr id="42" name="Straight Connector 41">
            <a:extLst>
              <a:ext uri="{FF2B5EF4-FFF2-40B4-BE49-F238E27FC236}">
                <a16:creationId xmlns:a16="http://schemas.microsoft.com/office/drawing/2014/main" id="{AD492B63-E4B9-098A-BBE4-C11A7413F7BD}"/>
              </a:ext>
            </a:extLst>
          </p:cNvPr>
          <p:cNvCxnSpPr>
            <a:cxnSpLocks/>
          </p:cNvCxnSpPr>
          <p:nvPr/>
        </p:nvCxnSpPr>
        <p:spPr>
          <a:xfrm flipH="1" flipV="1">
            <a:off x="7474423" y="4328625"/>
            <a:ext cx="977306" cy="246646"/>
          </a:xfrm>
          <a:prstGeom prst="line">
            <a:avLst/>
          </a:prstGeom>
        </p:spPr>
        <p:style>
          <a:lnRef idx="3">
            <a:schemeClr val="dk1"/>
          </a:lnRef>
          <a:fillRef idx="0">
            <a:schemeClr val="dk1"/>
          </a:fillRef>
          <a:effectRef idx="2">
            <a:schemeClr val="dk1"/>
          </a:effectRef>
          <a:fontRef idx="minor">
            <a:schemeClr val="tx1"/>
          </a:fontRef>
        </p:style>
      </p:cxnSp>
      <p:cxnSp>
        <p:nvCxnSpPr>
          <p:cNvPr id="43" name="Straight Connector 42">
            <a:extLst>
              <a:ext uri="{FF2B5EF4-FFF2-40B4-BE49-F238E27FC236}">
                <a16:creationId xmlns:a16="http://schemas.microsoft.com/office/drawing/2014/main" id="{E43EF630-73FC-6DB8-B34F-A81119973850}"/>
              </a:ext>
            </a:extLst>
          </p:cNvPr>
          <p:cNvCxnSpPr>
            <a:cxnSpLocks/>
          </p:cNvCxnSpPr>
          <p:nvPr/>
        </p:nvCxnSpPr>
        <p:spPr>
          <a:xfrm flipH="1" flipV="1">
            <a:off x="3193720" y="2539467"/>
            <a:ext cx="1417014" cy="1030050"/>
          </a:xfrm>
          <a:prstGeom prst="line">
            <a:avLst/>
          </a:prstGeom>
        </p:spPr>
        <p:style>
          <a:lnRef idx="3">
            <a:schemeClr val="dk1"/>
          </a:lnRef>
          <a:fillRef idx="0">
            <a:schemeClr val="dk1"/>
          </a:fillRef>
          <a:effectRef idx="2">
            <a:schemeClr val="dk1"/>
          </a:effectRef>
          <a:fontRef idx="minor">
            <a:schemeClr val="tx1"/>
          </a:fontRef>
        </p:style>
      </p:cxnSp>
      <p:cxnSp>
        <p:nvCxnSpPr>
          <p:cNvPr id="44" name="Straight Connector 43">
            <a:extLst>
              <a:ext uri="{FF2B5EF4-FFF2-40B4-BE49-F238E27FC236}">
                <a16:creationId xmlns:a16="http://schemas.microsoft.com/office/drawing/2014/main" id="{8316E79D-9CC5-DE9C-1B7F-315E56796528}"/>
              </a:ext>
            </a:extLst>
          </p:cNvPr>
          <p:cNvCxnSpPr>
            <a:cxnSpLocks/>
          </p:cNvCxnSpPr>
          <p:nvPr/>
        </p:nvCxnSpPr>
        <p:spPr>
          <a:xfrm flipH="1" flipV="1">
            <a:off x="4567018" y="2448573"/>
            <a:ext cx="772423" cy="899127"/>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36718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CBBD7-8D10-FD99-090A-AA4566D46643}"/>
              </a:ext>
            </a:extLst>
          </p:cNvPr>
          <p:cNvSpPr>
            <a:spLocks noGrp="1"/>
          </p:cNvSpPr>
          <p:nvPr>
            <p:ph type="title"/>
          </p:nvPr>
        </p:nvSpPr>
        <p:spPr/>
        <p:txBody>
          <a:bodyPr/>
          <a:lstStyle/>
          <a:p>
            <a:r>
              <a:rPr lang="en-SE" b="1" dirty="0"/>
              <a:t>Conclusions and Next steps</a:t>
            </a:r>
          </a:p>
        </p:txBody>
      </p:sp>
      <p:sp>
        <p:nvSpPr>
          <p:cNvPr id="3" name="Content Placeholder 2">
            <a:extLst>
              <a:ext uri="{FF2B5EF4-FFF2-40B4-BE49-F238E27FC236}">
                <a16:creationId xmlns:a16="http://schemas.microsoft.com/office/drawing/2014/main" id="{9C7D33BD-DA0B-7326-D02F-3B0171A609CB}"/>
              </a:ext>
            </a:extLst>
          </p:cNvPr>
          <p:cNvSpPr>
            <a:spLocks noGrp="1"/>
          </p:cNvSpPr>
          <p:nvPr>
            <p:ph idx="1"/>
          </p:nvPr>
        </p:nvSpPr>
        <p:spPr/>
        <p:txBody>
          <a:bodyPr/>
          <a:lstStyle/>
          <a:p>
            <a:r>
              <a:rPr lang="en-GB" sz="2400" dirty="0"/>
              <a:t>Survey-based regionalization and LCA-based approaches are considered too resource demanding for continuous monitoring</a:t>
            </a:r>
          </a:p>
          <a:p>
            <a:endParaRPr lang="en-GB" sz="2400" dirty="0"/>
          </a:p>
          <a:p>
            <a:r>
              <a:rPr lang="en-GB" sz="2400" dirty="0"/>
              <a:t>Test, compare, and evaluate approaches:</a:t>
            </a:r>
          </a:p>
          <a:p>
            <a:pPr marL="914400" lvl="1" indent="-457200">
              <a:buFont typeface="+mj-lt"/>
              <a:buAutoNum type="arabicPeriod"/>
            </a:pPr>
            <a:endParaRPr lang="en-GB" sz="2000" dirty="0"/>
          </a:p>
          <a:p>
            <a:pPr marL="914400" lvl="1" indent="-457200">
              <a:buFont typeface="+mj-lt"/>
              <a:buAutoNum type="arabicPeriod"/>
            </a:pPr>
            <a:r>
              <a:rPr lang="en-GB" sz="2400" dirty="0"/>
              <a:t>Downscale demand based on available, open data, like HBSs. Income could be evaluated as a proxy.</a:t>
            </a:r>
          </a:p>
          <a:p>
            <a:pPr marL="914400" lvl="1" indent="-457200">
              <a:buFont typeface="+mj-lt"/>
              <a:buAutoNum type="arabicPeriod"/>
            </a:pPr>
            <a:r>
              <a:rPr lang="en-GB" sz="2400" dirty="0"/>
              <a:t>Regionalize table using non-survey proxy (e.g., employment)</a:t>
            </a:r>
          </a:p>
          <a:p>
            <a:pPr marL="0" indent="0">
              <a:buNone/>
            </a:pPr>
            <a:endParaRPr lang="en-GB" sz="2400" dirty="0"/>
          </a:p>
          <a:p>
            <a:endParaRPr lang="en-GB" sz="2400" dirty="0"/>
          </a:p>
          <a:p>
            <a:endParaRPr lang="en-GB" sz="2400" dirty="0"/>
          </a:p>
        </p:txBody>
      </p:sp>
    </p:spTree>
    <p:extLst>
      <p:ext uri="{BB962C8B-B14F-4D97-AF65-F5344CB8AC3E}">
        <p14:creationId xmlns:p14="http://schemas.microsoft.com/office/powerpoint/2010/main" val="3596222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Ocean Wave Washes Away Footprint by Margarita Kiriakova - Stock Video |  Motion Array">
            <a:extLst>
              <a:ext uri="{FF2B5EF4-FFF2-40B4-BE49-F238E27FC236}">
                <a16:creationId xmlns:a16="http://schemas.microsoft.com/office/drawing/2014/main" id="{8D3388AF-0DB5-9DF8-1C46-996083EC7E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a:fillRect/>
          </a:stretch>
        </p:blipFill>
        <p:spPr bwMode="auto">
          <a:xfrm>
            <a:off x="-128016" y="-69651"/>
            <a:ext cx="12324124" cy="692765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98DE4540-D257-D0E6-4DCF-AFE3DD13790D}"/>
              </a:ext>
            </a:extLst>
          </p:cNvPr>
          <p:cNvSpPr>
            <a:spLocks noGrp="1"/>
          </p:cNvSpPr>
          <p:nvPr>
            <p:ph type="ctrTitle"/>
          </p:nvPr>
        </p:nvSpPr>
        <p:spPr/>
        <p:txBody>
          <a:bodyPr/>
          <a:lstStyle/>
          <a:p>
            <a:r>
              <a:rPr lang="en-SE" b="1" dirty="0"/>
              <a:t>Thank you!</a:t>
            </a:r>
            <a:r>
              <a:rPr lang="en-SE" dirty="0"/>
              <a:t> Inputs/questions/comments?</a:t>
            </a:r>
          </a:p>
        </p:txBody>
      </p:sp>
      <p:pic>
        <p:nvPicPr>
          <p:cNvPr id="7" name="Picture 6">
            <a:extLst>
              <a:ext uri="{FF2B5EF4-FFF2-40B4-BE49-F238E27FC236}">
                <a16:creationId xmlns:a16="http://schemas.microsoft.com/office/drawing/2014/main" id="{FFC3BC53-3687-4DE2-E6F6-CFBDE56E3636}"/>
              </a:ext>
            </a:extLst>
          </p:cNvPr>
          <p:cNvPicPr>
            <a:picLocks noChangeAspect="1"/>
          </p:cNvPicPr>
          <p:nvPr/>
        </p:nvPicPr>
        <p:blipFill>
          <a:blip r:embed="rId4"/>
          <a:stretch>
            <a:fillRect/>
          </a:stretch>
        </p:blipFill>
        <p:spPr>
          <a:xfrm>
            <a:off x="4870042" y="826203"/>
            <a:ext cx="2450321" cy="2745672"/>
          </a:xfrm>
          <a:prstGeom prst="rect">
            <a:avLst/>
          </a:prstGeom>
        </p:spPr>
      </p:pic>
    </p:spTree>
    <p:extLst>
      <p:ext uri="{BB962C8B-B14F-4D97-AF65-F5344CB8AC3E}">
        <p14:creationId xmlns:p14="http://schemas.microsoft.com/office/powerpoint/2010/main" val="23546311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74</TotalTime>
  <Words>2187</Words>
  <Application>Microsoft Macintosh PowerPoint</Application>
  <PresentationFormat>Widescreen</PresentationFormat>
  <Paragraphs>279</Paragraphs>
  <Slides>15</Slides>
  <Notes>15</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Wingdings</vt:lpstr>
      <vt:lpstr>Office Theme</vt:lpstr>
      <vt:lpstr>Approaches to calculate subnational consumption-based emissions </vt:lpstr>
      <vt:lpstr>Background</vt:lpstr>
      <vt:lpstr>Aim</vt:lpstr>
      <vt:lpstr>Method</vt:lpstr>
      <vt:lpstr>Three categories of approaches</vt:lpstr>
      <vt:lpstr>Regionalize demand</vt:lpstr>
      <vt:lpstr>Develop and nest subnational IOTs</vt:lpstr>
      <vt:lpstr>Process-based LCA</vt:lpstr>
      <vt:lpstr>How can subnational emission data be used?</vt:lpstr>
      <vt:lpstr>How can subnational emission data be used?</vt:lpstr>
      <vt:lpstr>What is required from the data?</vt:lpstr>
      <vt:lpstr>What is required from the data?</vt:lpstr>
      <vt:lpstr>What is required from the data?</vt:lpstr>
      <vt:lpstr>Conclusions and Next steps</vt:lpstr>
      <vt:lpstr>Thank you! Inputs/questions/comments?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Julia Gutke</dc:creator>
  <cp:lastModifiedBy>Julia Gutke</cp:lastModifiedBy>
  <cp:revision>2</cp:revision>
  <dcterms:created xsi:type="dcterms:W3CDTF">2026-06-24T07:01:29Z</dcterms:created>
  <dcterms:modified xsi:type="dcterms:W3CDTF">2026-06-24T08:15:52Z</dcterms:modified>
</cp:coreProperties>
</file>