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439" r:id="rId3"/>
    <p:sldId id="288" r:id="rId4"/>
    <p:sldId id="369" r:id="rId5"/>
    <p:sldId id="1222" r:id="rId6"/>
    <p:sldId id="374" r:id="rId7"/>
    <p:sldId id="1231" r:id="rId8"/>
    <p:sldId id="1238" r:id="rId9"/>
    <p:sldId id="1233" r:id="rId10"/>
    <p:sldId id="1234" r:id="rId11"/>
    <p:sldId id="1235" r:id="rId12"/>
    <p:sldId id="1236" r:id="rId13"/>
    <p:sldId id="1240" r:id="rId14"/>
    <p:sldId id="1241" r:id="rId15"/>
    <p:sldId id="1242" r:id="rId16"/>
    <p:sldId id="1243" r:id="rId17"/>
    <p:sldId id="1244" r:id="rId18"/>
    <p:sldId id="1245" r:id="rId19"/>
    <p:sldId id="1246" r:id="rId20"/>
    <p:sldId id="1247" r:id="rId21"/>
    <p:sldId id="1248" r:id="rId22"/>
    <p:sldId id="1232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268FBE-99ED-4ECB-6F84-3105FE170123}" name="LOBATO Ricardo (ESTAT)" initials="RL" userId="S::Ricardo.LOBATO@ec.europa.eu::debfeb88-cf01-4a81-b06a-442a38268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024B9C"/>
    <a:srgbClr val="004494"/>
    <a:srgbClr val="4D4D4D"/>
    <a:srgbClr val="FFC000"/>
    <a:srgbClr val="C64A95"/>
    <a:srgbClr val="97703E"/>
    <a:srgbClr val="787878"/>
    <a:srgbClr val="0D6CB4"/>
    <a:srgbClr val="32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62" y="11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>
                <a:latin typeface="Constantia" panose="02030602050306030303" pitchFamily="18" charset="0"/>
              </a:rPr>
              <a:t>20/06/2026</a:t>
            </a:fld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>
                <a:latin typeface="Constantia" panose="02030602050306030303" pitchFamily="18" charset="0"/>
              </a:rPr>
              <a:t>‹#›</a:t>
            </a:fld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A3B926D1-0013-4A80-B64E-9D824EE65210}" type="datetimeFigureOut">
              <a:rPr lang="en-GB" smtClean="0"/>
              <a:pPr/>
              <a:t>20/06/2026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7" descr="Foot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8"/>
          <a:stretch/>
        </p:blipFill>
        <p:spPr>
          <a:xfrm>
            <a:off x="5732741" y="6464669"/>
            <a:ext cx="720000" cy="395485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9" name="Rectangle 8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41938"/>
            <a:ext cx="5328000" cy="4290122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41938"/>
            <a:ext cx="5328000" cy="429012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350" y="6252421"/>
            <a:ext cx="1498206" cy="3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vert="horz" lIns="91440" tIns="45720" rIns="91440" bIns="0" rtlCol="0" anchor="b" anchorCtr="0">
            <a:noAutofit/>
          </a:bodyPr>
          <a:lstStyle>
            <a:lvl1pPr>
              <a:defRPr lang="en-GB" sz="6000" dirty="0">
                <a:solidFill>
                  <a:srgbClr val="0D6CB4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420350" y="6252421"/>
            <a:ext cx="1498206" cy="393348"/>
            <a:chOff x="10420350" y="6252421"/>
            <a:chExt cx="1498206" cy="39334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795"/>
            <a:stretch/>
          </p:blipFill>
          <p:spPr>
            <a:xfrm>
              <a:off x="10420350" y="6252421"/>
              <a:ext cx="1441349" cy="39331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lang="en-GB" sz="6000" kern="1200" dirty="0">
                <a:solidFill>
                  <a:schemeClr val="accent5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3950"/>
            <a:ext cx="10801351" cy="495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5328000" cy="4301846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30216"/>
            <a:ext cx="5328000" cy="430184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133350"/>
            <a:ext cx="10696575" cy="81915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266825"/>
            <a:ext cx="109347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750" y="6346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420350" y="6251802"/>
            <a:ext cx="1498206" cy="393967"/>
            <a:chOff x="10420350" y="6251802"/>
            <a:chExt cx="1498206" cy="39396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87"/>
            <a:stretch/>
          </p:blipFill>
          <p:spPr>
            <a:xfrm>
              <a:off x="10420350" y="6251802"/>
              <a:ext cx="1463373" cy="3939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emf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4D06A-CEE8-EF80-3A14-21848F8FC7BC}"/>
              </a:ext>
            </a:extLst>
          </p:cNvPr>
          <p:cNvSpPr/>
          <p:nvPr/>
        </p:nvSpPr>
        <p:spPr>
          <a:xfrm>
            <a:off x="4274287" y="6482080"/>
            <a:ext cx="1414131" cy="37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8573" y="1792912"/>
            <a:ext cx="9676656" cy="2017224"/>
          </a:xfrm>
        </p:spPr>
        <p:txBody>
          <a:bodyPr>
            <a:noAutofit/>
          </a:bodyPr>
          <a:lstStyle/>
          <a:p>
            <a:r>
              <a:rPr lang="en-US" sz="3600" cap="small" noProof="0" dirty="0">
                <a:solidFill>
                  <a:srgbClr val="90D2F0"/>
                </a:solidFill>
              </a:rPr>
              <a:t>Improving the confidentiality treatment</a:t>
            </a:r>
            <a:br>
              <a:rPr lang="en-US" sz="3600" cap="small" noProof="0" dirty="0">
                <a:solidFill>
                  <a:srgbClr val="90D2F0"/>
                </a:solidFill>
              </a:rPr>
            </a:br>
            <a:r>
              <a:rPr lang="en-US" sz="3600" cap="small" noProof="0" dirty="0">
                <a:solidFill>
                  <a:srgbClr val="90D2F0"/>
                </a:solidFill>
              </a:rPr>
              <a:t> in the production of inter-country </a:t>
            </a:r>
            <a:br>
              <a:rPr lang="en-US" sz="3600" cap="small" noProof="0" dirty="0">
                <a:solidFill>
                  <a:srgbClr val="90D2F0"/>
                </a:solidFill>
              </a:rPr>
            </a:br>
            <a:r>
              <a:rPr lang="en-US" sz="3600" cap="small" noProof="0" dirty="0">
                <a:solidFill>
                  <a:srgbClr val="90D2F0"/>
                </a:solidFill>
              </a:rPr>
              <a:t>supply, use, and </a:t>
            </a:r>
            <a:r>
              <a:rPr lang="en-US" sz="3600" cap="small" noProof="0" dirty="0" err="1">
                <a:solidFill>
                  <a:srgbClr val="90D2F0"/>
                </a:solidFill>
              </a:rPr>
              <a:t>input-output</a:t>
            </a:r>
            <a:r>
              <a:rPr lang="en-US" sz="3600" cap="small" noProof="0" dirty="0">
                <a:solidFill>
                  <a:srgbClr val="90D2F0"/>
                </a:solidFill>
              </a:rPr>
              <a:t> tables: </a:t>
            </a:r>
            <a:br>
              <a:rPr lang="en-US" sz="3600" cap="small" noProof="0" dirty="0">
                <a:solidFill>
                  <a:srgbClr val="90D2F0"/>
                </a:solidFill>
              </a:rPr>
            </a:br>
            <a:r>
              <a:rPr lang="en-US" sz="3600" cap="small" noProof="0" dirty="0">
                <a:solidFill>
                  <a:srgbClr val="90D2F0"/>
                </a:solidFill>
              </a:rPr>
              <a:t>The FIGARO experience</a:t>
            </a:r>
            <a:endParaRPr lang="en-GB" sz="3600" cap="small" noProof="0" dirty="0">
              <a:solidFill>
                <a:srgbClr val="90D2F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5075" y="6012610"/>
            <a:ext cx="6351565" cy="4694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noProof="0" dirty="0"/>
              <a:t>Johannes Buck – Eurostat Unit C2</a:t>
            </a:r>
            <a:endParaRPr lang="en-GB" sz="2000" noProof="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785721" y="5646076"/>
            <a:ext cx="2976598" cy="934721"/>
          </a:xfrm>
        </p:spPr>
        <p:txBody>
          <a:bodyPr/>
          <a:lstStyle/>
          <a:p>
            <a:r>
              <a:rPr lang="en-GB" i="0" noProof="0" dirty="0"/>
              <a:t>Seville, S</a:t>
            </a:r>
            <a:r>
              <a:rPr lang="en-GB" i="0" dirty="0"/>
              <a:t>pain</a:t>
            </a:r>
            <a:r>
              <a:rPr lang="en-GB" i="0" noProof="0" dirty="0"/>
              <a:t>,</a:t>
            </a:r>
            <a:br>
              <a:rPr lang="en-GB" i="0" noProof="0" dirty="0"/>
            </a:br>
            <a:r>
              <a:rPr lang="en-GB" i="0" noProof="0" dirty="0"/>
              <a:t>24 June 2026</a:t>
            </a:r>
          </a:p>
        </p:txBody>
      </p:sp>
      <p:pic>
        <p:nvPicPr>
          <p:cNvPr id="3" name="Picture 2" descr="A planet earth with clouds and water&#10;&#10;Description automatically generated">
            <a:extLst>
              <a:ext uri="{FF2B5EF4-FFF2-40B4-BE49-F238E27FC236}">
                <a16:creationId xmlns:a16="http://schemas.microsoft.com/office/drawing/2014/main" id="{DB1793B4-F4CF-C7AC-158F-82E7B2FB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34" y="2734954"/>
            <a:ext cx="2798253" cy="27982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672E00-23C5-8A24-086A-7ED630C1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11" y="6580797"/>
            <a:ext cx="1144328" cy="1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D129B58B-174E-DEBB-B99E-16345C484678}"/>
              </a:ext>
            </a:extLst>
          </p:cNvPr>
          <p:cNvSpPr txBox="1">
            <a:spLocks/>
          </p:cNvSpPr>
          <p:nvPr/>
        </p:nvSpPr>
        <p:spPr>
          <a:xfrm>
            <a:off x="988573" y="3982899"/>
            <a:ext cx="8163740" cy="1010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800" i="0" kern="1200">
                <a:solidFill>
                  <a:schemeClr val="accent5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noProof="0" dirty="0">
                <a:solidFill>
                  <a:schemeClr val="bg2"/>
                </a:solidFill>
              </a:rPr>
              <a:t>32nd International Input-Output Association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D5E17-14BE-3542-B8AD-88C0BE0B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6DC33-002F-944E-13DA-AE09F0A7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Masking of NAMA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77BB04-805A-0BC5-337A-DA7865F0B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6875"/>
            <a:ext cx="10801351" cy="4953000"/>
          </a:xfrm>
        </p:spPr>
        <p:txBody>
          <a:bodyPr/>
          <a:lstStyle/>
          <a:p>
            <a:r>
              <a:rPr lang="en-US" sz="2000" dirty="0"/>
              <a:t>The following NAMA values are collected by </a:t>
            </a:r>
            <a:r>
              <a:rPr lang="en-GB" sz="2000" dirty="0">
                <a:solidFill>
                  <a:srgbClr val="4D4D4D"/>
                </a:solidFill>
              </a:rPr>
              <a:t>NACE Rev.2 A*64 breakdown:</a:t>
            </a:r>
          </a:p>
          <a:p>
            <a:pPr lvl="1"/>
            <a:r>
              <a:rPr lang="en-GB" sz="1800" dirty="0">
                <a:solidFill>
                  <a:srgbClr val="4D4D4D"/>
                </a:solidFill>
              </a:rPr>
              <a:t>P1 (Output)</a:t>
            </a:r>
          </a:p>
          <a:p>
            <a:pPr lvl="1"/>
            <a:r>
              <a:rPr lang="en-GB" sz="1800" dirty="0">
                <a:solidFill>
                  <a:srgbClr val="4D4D4D"/>
                </a:solidFill>
              </a:rPr>
              <a:t>P2 (Intermediate consumption)</a:t>
            </a:r>
          </a:p>
          <a:p>
            <a:pPr lvl="1"/>
            <a:r>
              <a:rPr lang="en-GB" sz="1800" dirty="0">
                <a:solidFill>
                  <a:srgbClr val="4D4D4D"/>
                </a:solidFill>
              </a:rPr>
              <a:t>B1_G (Gross value added)</a:t>
            </a:r>
          </a:p>
          <a:p>
            <a:pPr lvl="1"/>
            <a:r>
              <a:rPr lang="en-GB" sz="1800" dirty="0">
                <a:solidFill>
                  <a:srgbClr val="4D4D4D"/>
                </a:solidFill>
              </a:rPr>
              <a:t>D1 (Compensation of employees)</a:t>
            </a:r>
          </a:p>
          <a:p>
            <a:pPr lvl="1"/>
            <a:r>
              <a:rPr lang="en-GB" sz="1800" dirty="0"/>
              <a:t>B2G_B3G (Gross operating surplus and mixed income)</a:t>
            </a:r>
          </a:p>
          <a:p>
            <a:pPr lvl="1"/>
            <a:r>
              <a:rPr lang="en-GB" sz="1800" dirty="0"/>
              <a:t>D29_D39 (Other taxes less subsidies on production)</a:t>
            </a:r>
            <a:endParaRPr lang="en-US" sz="18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13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AB56F-77B3-8BC2-1B7C-85CA4857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82EEA2-599B-FFCD-8F09-98EF19DD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Masking of NAMA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F047AA-4F4C-85F4-A29F-577EF128B1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90675"/>
                <a:ext cx="10801351" cy="5267325"/>
              </a:xfrm>
            </p:spPr>
            <p:txBody>
              <a:bodyPr/>
              <a:lstStyle/>
              <a:p>
                <a:r>
                  <a:rPr lang="en-US" sz="2000" dirty="0"/>
                  <a:t>Idea: Apply a perturbation to every series:</a:t>
                </a:r>
              </a:p>
              <a:p>
                <a:pPr lvl="1"/>
                <a:r>
                  <a:rPr lang="en-US" sz="1800" dirty="0"/>
                  <a:t>For each country, indicator and year, generate a noise term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latin typeface="Segoe UI Symbol" panose="020B0502040204020203" pitchFamily="34" charset="0"/>
                        <a:ea typeface="Segoe UI Symbol" panose="020B0502040204020203" pitchFamily="34" charset="0"/>
                      </a:rPr>
                      <m:t>ε</m:t>
                    </m:r>
                  </m:oMath>
                </a14:m>
                <a:r>
                  <a:rPr lang="de-DE" sz="1800" b="0" dirty="0"/>
                  <a:t> and </a:t>
                </a:r>
                <a:r>
                  <a:rPr lang="de-DE" sz="1800" b="0" dirty="0" err="1"/>
                  <a:t>set</a:t>
                </a:r>
                <a:endParaRPr lang="de-DE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18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m:t>ε</m:t>
                      </m:r>
                    </m:oMath>
                  </m:oMathPara>
                </a14:m>
                <a:endParaRPr lang="de-DE" sz="1800" b="0" dirty="0"/>
              </a:p>
              <a:p>
                <a:pPr lvl="1"/>
                <a:r>
                  <a:rPr lang="de-DE" sz="1800" b="1" dirty="0" err="1"/>
                  <a:t>Issue</a:t>
                </a:r>
                <a:r>
                  <a:rPr lang="de-DE" sz="1800" b="1" dirty="0"/>
                  <a:t>:</a:t>
                </a:r>
                <a:r>
                  <a:rPr lang="de-DE" sz="1800" dirty="0"/>
                  <a:t> </a:t>
                </a:r>
                <a:r>
                  <a:rPr lang="en-US" sz="1800" dirty="0"/>
                  <a:t>Pure </a:t>
                </a:r>
                <a:r>
                  <a:rPr lang="en-US" sz="1800" dirty="0" err="1"/>
                  <a:t>i.i.d.</a:t>
                </a:r>
                <a:r>
                  <a:rPr lang="en-US" sz="1800" dirty="0"/>
                  <a:t> noise would induce erratic, high-frequency temporal fluctuations</a:t>
                </a:r>
                <a:endParaRPr lang="de-DE" sz="1800" dirty="0"/>
              </a:p>
              <a:p>
                <a:pPr lvl="1"/>
                <a:r>
                  <a:rPr lang="de-DE" sz="1800" b="1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Solution: </a:t>
                </a:r>
                <a:r>
                  <a:rPr lang="de-DE" sz="1800" dirty="0" err="1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Introduce</a:t>
                </a:r>
                <a:r>
                  <a:rPr lang="de-DE" sz="1800" b="1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 </a:t>
                </a:r>
                <a:r>
                  <a:rPr lang="en-US" sz="180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temporal dependence by generating ε as an autoregressive (AR) process, thereby inducing serial correlation and smoothing independent shocks over time</a:t>
                </a:r>
              </a:p>
              <a:p>
                <a:pPr lvl="1"/>
                <a:r>
                  <a:rPr lang="en-US" sz="1800" dirty="0"/>
                  <a:t>To ensure reproducibility, the shock process is seeded using a fixed (secret) seed and is additionally conditioned on observable characteristics of the series. This guarantees deterministic generation while remaining independent of the FIGARO release.</a:t>
                </a:r>
              </a:p>
              <a:p>
                <a:pPr lvl="1"/>
                <a:r>
                  <a:rPr lang="en-US" sz="1800" dirty="0"/>
                  <a:t>Finally, the perturbed indicators are reconciled to ensure internal consistency across variables</a:t>
                </a:r>
                <a:endParaRPr lang="de-DE" sz="1800" b="0" dirty="0"/>
              </a:p>
              <a:p>
                <a:pPr lvl="1"/>
                <a:endParaRPr lang="en-US" sz="1800" dirty="0"/>
              </a:p>
              <a:p>
                <a:endParaRPr lang="en-GB" sz="20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F047AA-4F4C-85F4-A29F-577EF128B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90675"/>
                <a:ext cx="10801351" cy="5267325"/>
              </a:xfrm>
              <a:blipFill>
                <a:blip r:embed="rId2"/>
                <a:stretch>
                  <a:fillRect l="-451" t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70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7B8F0-1E64-2EBA-9DAE-AB0B2D5E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CAC2A-90FF-68C4-6497-D4C28340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Masking of SUTs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AF124B-F754-F470-A981-2389BF5E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7350"/>
            <a:ext cx="10801351" cy="5200650"/>
          </a:xfrm>
        </p:spPr>
        <p:txBody>
          <a:bodyPr/>
          <a:lstStyle/>
          <a:p>
            <a:r>
              <a:rPr lang="en-US" sz="2000" dirty="0"/>
              <a:t>Idea: Apply Controlled Tabular Adjustment (CTA):</a:t>
            </a:r>
          </a:p>
          <a:p>
            <a:r>
              <a:rPr lang="en-US" sz="2000" dirty="0"/>
              <a:t>CTA is a </a:t>
            </a:r>
            <a:r>
              <a:rPr lang="en-US" sz="2000" b="1" dirty="0"/>
              <a:t>statistical disclosure control method</a:t>
            </a:r>
            <a:r>
              <a:rPr lang="en-US" sz="2000" dirty="0"/>
              <a:t> that protects confidential cells while preserving the consistency of a table</a:t>
            </a:r>
          </a:p>
          <a:p>
            <a:r>
              <a:rPr lang="en-US" sz="2000" dirty="0"/>
              <a:t>Instead of suppressing confidential values, CTA </a:t>
            </a:r>
            <a:r>
              <a:rPr lang="en-US" sz="2000" b="1" dirty="0"/>
              <a:t>adjusts (perturbs) selected cells</a:t>
            </a:r>
            <a:r>
              <a:rPr lang="en-US" sz="2000" dirty="0"/>
              <a:t> so that:</a:t>
            </a:r>
          </a:p>
          <a:p>
            <a:pPr lvl="1"/>
            <a:r>
              <a:rPr lang="en-US" sz="1800" dirty="0"/>
              <a:t>Confidential values cannot be inferred</a:t>
            </a:r>
          </a:p>
          <a:p>
            <a:pPr lvl="1"/>
            <a:r>
              <a:rPr lang="en-US" sz="1800" dirty="0"/>
              <a:t>Row and column totals remain unchanged</a:t>
            </a:r>
          </a:p>
          <a:p>
            <a:pPr lvl="1"/>
            <a:r>
              <a:rPr lang="en-US" sz="1800" dirty="0"/>
              <a:t>The overall structure of the table is preserved</a:t>
            </a:r>
          </a:p>
          <a:p>
            <a:pPr lvl="1"/>
            <a:r>
              <a:rPr lang="en-US" sz="1800" dirty="0"/>
              <a:t>Changes to non-confidential cells are kept as small as possible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666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F531-F857-0A7C-8210-2AFB27AFB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494588-326F-086B-1761-6A156A60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Masking of SUTs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E9CCF-8D81-E00D-D9EA-B37B0820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7825"/>
            <a:ext cx="10801351" cy="52101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Minimise</a:t>
            </a:r>
            <a:r>
              <a:rPr lang="en-US" sz="2000" b="1" dirty="0"/>
              <a:t> the overall modifications to the table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subject to</a:t>
            </a:r>
          </a:p>
          <a:p>
            <a:pPr lvl="1"/>
            <a:r>
              <a:rPr lang="en-US" sz="1800" dirty="0"/>
              <a:t>Row totals remain fixed</a:t>
            </a:r>
          </a:p>
          <a:p>
            <a:pPr lvl="1"/>
            <a:r>
              <a:rPr lang="en-US" sz="1800" dirty="0"/>
              <a:t>Column totals remain fixed</a:t>
            </a:r>
          </a:p>
          <a:p>
            <a:pPr lvl="1"/>
            <a:r>
              <a:rPr lang="en-US" sz="1800" dirty="0"/>
              <a:t>Confidential cells differ sufficiently from their original values</a:t>
            </a:r>
          </a:p>
          <a:p>
            <a:pPr lvl="1"/>
            <a:r>
              <a:rPr lang="en-US" sz="1800" dirty="0"/>
              <a:t>Additional constraints (e.g. non-negativity) are respected</a:t>
            </a:r>
          </a:p>
          <a:p>
            <a:pPr marL="0" indent="0">
              <a:buNone/>
            </a:pPr>
            <a:r>
              <a:rPr lang="en-US" sz="2000" b="1" dirty="0"/>
              <a:t>Key challenge: </a:t>
            </a:r>
            <a:r>
              <a:rPr lang="en-US" sz="2000" dirty="0"/>
              <a:t>CTA is traditionally formulated as a mixed-integer </a:t>
            </a:r>
            <a:r>
              <a:rPr lang="en-US" sz="2000" dirty="0" err="1"/>
              <a:t>optimisation</a:t>
            </a:r>
            <a:r>
              <a:rPr lang="en-US" sz="2000" dirty="0"/>
              <a:t> problem, making it computationally expensive for large Supply and Use Tables</a:t>
            </a:r>
          </a:p>
        </p:txBody>
      </p:sp>
    </p:spTree>
    <p:extLst>
      <p:ext uri="{BB962C8B-B14F-4D97-AF65-F5344CB8AC3E}">
        <p14:creationId xmlns:p14="http://schemas.microsoft.com/office/powerpoint/2010/main" val="429080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80287-21A8-242A-6CDF-CDEDC0BE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B8C36D-48B7-C855-CA83-FB19F79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0BF4818-BFA6-FB6A-7472-C32992484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8775"/>
                <a:ext cx="5362575" cy="5029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/>
                  <a:t>Illustration of CTA:</a:t>
                </a:r>
                <a:endParaRPr lang="en-US" sz="2000" dirty="0"/>
              </a:p>
              <a:p>
                <a:r>
                  <a:rPr lang="en-US" sz="2000" dirty="0"/>
                  <a:t>Product 1 in Industry B is confidential with value 12 and a minimum perturbation of 2</a:t>
                </a:r>
              </a:p>
              <a:p>
                <a:r>
                  <a:rPr lang="en-US" sz="2000" dirty="0"/>
                  <a:t>This implies that admissible releases must differ by at least 2 units, i.e. values must satisfy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≥14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 this simple example, since row and column totals are preserved, all remaining values follow immediately from the choice of this cell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0BF4818-BFA6-FB6A-7472-C32992484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8775"/>
                <a:ext cx="5362575" cy="5029198"/>
              </a:xfrm>
              <a:blipFill>
                <a:blip r:embed="rId2"/>
                <a:stretch>
                  <a:fillRect l="-1251" t="-606" r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07DEF4-ADA6-6F37-E4AC-E0502DF4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95" y="1352549"/>
            <a:ext cx="522995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E74E2-4AE1-DD29-9471-2E7A8618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DF23E-942F-A097-0920-1CA68A7F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– Relaxation to a Linear Program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644EC62-8952-1D47-4BF0-3C2E0E2FC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8300"/>
                <a:ext cx="9534525" cy="49815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Standard CTA:</a:t>
                </a:r>
              </a:p>
              <a:p>
                <a:r>
                  <a:rPr lang="en-US" sz="2000" dirty="0"/>
                  <a:t>Requires binary decision per cell: </a:t>
                </a:r>
              </a:p>
              <a:p>
                <a:pPr lvl="1"/>
                <a:r>
                  <a:rPr lang="en-US" sz="1800" dirty="0"/>
                  <a:t>increase or decrease adjustment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⇒</a:t>
                </a:r>
                <a:r>
                  <a:rPr lang="en-US" sz="2000" dirty="0"/>
                  <a:t> Mixed-Integer Problem (computationally expensive) </a:t>
                </a:r>
              </a:p>
              <a:p>
                <a:pPr marL="0" indent="0">
                  <a:buNone/>
                </a:pPr>
                <a:r>
                  <a:rPr lang="en-US" sz="2000" dirty="0"/>
                  <a:t>Our modification:</a:t>
                </a:r>
              </a:p>
              <a:p>
                <a:r>
                  <a:rPr lang="en-US" sz="2000" dirty="0"/>
                  <a:t>Predefine adjustment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for each confidential cell </a:t>
                </a:r>
              </a:p>
              <a:p>
                <a:r>
                  <a:rPr lang="en-US" sz="2000" dirty="0"/>
                  <a:t>Convert problem into pure </a:t>
                </a:r>
                <a:r>
                  <a:rPr lang="en-US" sz="2000" b="1" dirty="0"/>
                  <a:t>Linear Programming (LP)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644EC62-8952-1D47-4BF0-3C2E0E2FC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8300"/>
                <a:ext cx="9534525" cy="4981574"/>
              </a:xfrm>
              <a:blipFill>
                <a:blip r:embed="rId2"/>
                <a:stretch>
                  <a:fillRect l="-703" t="-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40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F598-4F33-BF7E-D9DC-304FE708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74B351-35E5-05A8-EDEB-F2675124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Weighted Adjustment Strategy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B699B9-2BFE-7315-9DD8-0A3EBE794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050"/>
                <a:ext cx="9534525" cy="5076824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sz="2000" b="1" dirty="0"/>
                  <a:t>Size-based and publication-status weighting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pPr lvl="1"/>
                <a:r>
                  <a:rPr lang="en-US" sz="1800" dirty="0"/>
                  <a:t>Large cells → smaller penalty per unit change </a:t>
                </a:r>
              </a:p>
              <a:p>
                <a:pPr lvl="1"/>
                <a:r>
                  <a:rPr lang="en-US" sz="1800" dirty="0"/>
                  <a:t>Small cells → larger penalty for same absolute change </a:t>
                </a:r>
              </a:p>
              <a:p>
                <a:pPr lvl="1"/>
                <a:r>
                  <a:rPr lang="en-US" sz="1800" dirty="0"/>
                  <a:t>Stronger penalty for changing </a:t>
                </a:r>
                <a:r>
                  <a:rPr lang="en-US" sz="1800" b="1" dirty="0"/>
                  <a:t>free-for-publication cells</a:t>
                </a:r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/>
                  <a:t>Encourages adjustments in </a:t>
                </a:r>
                <a:r>
                  <a:rPr lang="en-US" sz="1800" b="1" dirty="0"/>
                  <a:t>confidential-only areas</a:t>
                </a:r>
                <a:endParaRPr lang="en-US" sz="2000" b="1" dirty="0"/>
              </a:p>
              <a:p>
                <a:pPr marL="457200" indent="-457200">
                  <a:buAutoNum type="arabicPeriod"/>
                </a:pPr>
                <a:r>
                  <a:rPr lang="en-US" sz="2000" b="1" dirty="0"/>
                  <a:t>Division between primary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b="1" dirty="0"/>
                  <a:t> and reference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de-DE" sz="2000" b="1" dirty="0"/>
              </a:p>
              <a:p>
                <a:pPr lvl="1"/>
                <a:r>
                  <a:rPr lang="en-US" sz="1800" b="1" dirty="0"/>
                  <a:t>Primary Values:</a:t>
                </a:r>
                <a:r>
                  <a:rPr lang="en-US" sz="1800" dirty="0"/>
                  <a:t> Original data reported by national statistical institutes before any balancing or benchmarking — reflects the </a:t>
                </a:r>
                <a:r>
                  <a:rPr lang="en-US" sz="1800" i="1" dirty="0"/>
                  <a:t>raw statistical input</a:t>
                </a:r>
                <a:r>
                  <a:rPr lang="en-US" sz="1800" dirty="0"/>
                  <a:t>.</a:t>
                </a:r>
              </a:p>
              <a:p>
                <a:pPr lvl="1"/>
                <a:r>
                  <a:rPr lang="en-US" b="1" dirty="0"/>
                  <a:t>Reference Values: </a:t>
                </a:r>
                <a:r>
                  <a:rPr lang="en-US" dirty="0"/>
                  <a:t>Fully balanced SUT values consistent with national accounts (NAMA) aggregates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EB699B9-2BFE-7315-9DD8-0A3EBE794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050"/>
                <a:ext cx="9534525" cy="5076824"/>
              </a:xfrm>
              <a:blipFill>
                <a:blip r:embed="rId2"/>
                <a:stretch>
                  <a:fillRect l="-703" t="-720" b="-4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11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97DC-B375-FBBF-1B97-9F9A36B2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48317-7E46-58D9-B551-0F92DC8C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Formulation of the LP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EF52CE5-2739-FC92-2578-097CD815E5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2549"/>
                <a:ext cx="9534525" cy="526732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600" smtClean="0"/>
                        <m:t>minimize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𝑟𝑜𝑤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𝑐𝑜𝑙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/>
                        <m:t>subject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to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𝑐𝑜𝑙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 ∀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𝑟𝑜𝑤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600">
                              <a:latin typeface="Cambria Math" panose="02040503050406030204" pitchFamily="18" charset="0"/>
                            </a:rPr>
                            <m:t> ∀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GB" sz="16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−1,1</m:t>
                      </m:r>
                      <m:r>
                        <m:rPr>
                          <m:lit/>
                        </m:rPr>
                        <a:rPr lang="en-GB" sz="16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confidential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not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confidential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confidential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and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confidential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and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for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all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for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all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cells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1600"/>
                        <m:t>   </m:t>
                      </m:r>
                      <m:r>
                        <m:rPr>
                          <m:nor/>
                        </m:rPr>
                        <a:rPr lang="en-GB" sz="1600"/>
                        <m:t>and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column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is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not</m:t>
                      </m:r>
                      <m:r>
                        <m:rPr>
                          <m:nor/>
                        </m:rPr>
                        <a:rPr lang="en-GB" sz="1600"/>
                        <m:t> </m:t>
                      </m:r>
                      <m:r>
                        <m:rPr>
                          <m:nor/>
                        </m:rPr>
                        <a:rPr lang="en-GB" sz="1600"/>
                        <m:t>P</m:t>
                      </m:r>
                      <m:r>
                        <m:rPr>
                          <m:nor/>
                        </m:rPr>
                        <a:rPr lang="en-GB" sz="1600"/>
                        <m:t>5</m:t>
                      </m:r>
                      <m:r>
                        <m:rPr>
                          <m:nor/>
                        </m:rPr>
                        <a:rPr lang="en-GB" sz="1600"/>
                        <m:t>M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1600"/>
                        <m:t> </m:t>
                      </m:r>
                      <m:r>
                        <m:rPr>
                          <m:nor/>
                        </m:rPr>
                        <a:rPr lang="en-GB" sz="1600"/>
                        <m:t>if</m:t>
                      </m:r>
                      <m:r>
                        <m:rPr>
                          <m:nor/>
                        </m:rPr>
                        <a:rPr lang="en-GB" sz="1600"/>
                        <m:t> 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1600"/>
                        <m:t>  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EF52CE5-2739-FC92-2578-097CD815E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2549"/>
                <a:ext cx="9534525" cy="526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3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D44F-7AFF-A71A-5B4C-2C9910AF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95EA00-9D78-0797-C64D-04A6242F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Convergence via Gradual Relaxation</a:t>
            </a:r>
            <a:endParaRPr lang="en-I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CA4883F-C04B-1B46-EEB1-6C473096B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8300"/>
                <a:ext cx="9534525" cy="4981574"/>
              </a:xfrm>
            </p:spPr>
            <p:txBody>
              <a:bodyPr/>
              <a:lstStyle/>
              <a:p>
                <a:r>
                  <a:rPr lang="en-US" sz="2000" dirty="0"/>
                  <a:t>In some rare cases, the CTA </a:t>
                </a:r>
                <a:r>
                  <a:rPr lang="en-US" sz="2000" dirty="0" err="1"/>
                  <a:t>optimisation</a:t>
                </a:r>
                <a:r>
                  <a:rPr lang="en-US" sz="2000" dirty="0"/>
                  <a:t> may not converge immediately due to tight feasibility constraints</a:t>
                </a:r>
              </a:p>
              <a:p>
                <a:r>
                  <a:rPr lang="en-US" sz="2000" dirty="0"/>
                  <a:t>When this occurs, we apply a controlled </a:t>
                </a:r>
                <a:r>
                  <a:rPr lang="en-US" sz="2000" b="1" dirty="0"/>
                  <a:t>relaxation strategy</a:t>
                </a:r>
                <a:r>
                  <a:rPr lang="en-US" sz="2000" dirty="0"/>
                  <a:t>:</a:t>
                </a:r>
              </a:p>
              <a:p>
                <a:pPr lvl="1"/>
                <a:r>
                  <a:rPr lang="en-US" sz="1800" dirty="0"/>
                  <a:t>Gradually relax bounds on adjustment magnitudes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Open up the row targets for the supply table and open up P5M in the use table</a:t>
                </a:r>
              </a:p>
              <a:p>
                <a:pPr lvl="1"/>
                <a:r>
                  <a:rPr lang="en-US" sz="1800" dirty="0"/>
                  <a:t>Re-run the </a:t>
                </a:r>
                <a:r>
                  <a:rPr lang="en-US" sz="1800" dirty="0" err="1"/>
                  <a:t>optimisation</a:t>
                </a:r>
                <a:r>
                  <a:rPr lang="en-US" sz="1800" dirty="0"/>
                  <a:t> iteratively</a:t>
                </a:r>
              </a:p>
              <a:p>
                <a:r>
                  <a:rPr lang="en-US" sz="2000" dirty="0"/>
                  <a:t>This procedure ensures that a feasible solution is always eventually </a:t>
                </a:r>
                <a:r>
                  <a:rPr lang="en-US" dirty="0"/>
                  <a:t>reached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CA4883F-C04B-1B46-EEB1-6C473096B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8300"/>
                <a:ext cx="9534525" cy="4981574"/>
              </a:xfrm>
              <a:blipFill>
                <a:blip r:embed="rId2"/>
                <a:stretch>
                  <a:fillRect l="-575" t="-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2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004D-EE43-9B6B-A53A-711BAEA1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8915AA-DEAA-1177-494E-87F7E9D9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B51B6-9BB6-D9DD-EC9F-B230F852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9534525" cy="5000624"/>
          </a:xfrm>
        </p:spPr>
        <p:txBody>
          <a:bodyPr/>
          <a:lstStyle/>
          <a:p>
            <a:r>
              <a:rPr lang="en-US" sz="2000" dirty="0"/>
              <a:t>To preserve confidentiality, country identifiers are </a:t>
            </a:r>
            <a:r>
              <a:rPr lang="en-US" sz="2000" dirty="0" err="1"/>
              <a:t>anonymised</a:t>
            </a:r>
            <a:r>
              <a:rPr lang="en-US" sz="2000" dirty="0"/>
              <a:t> and randomly </a:t>
            </a:r>
            <a:r>
              <a:rPr lang="en-US" sz="2000" dirty="0" err="1"/>
              <a:t>relabelled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⇒</a:t>
            </a:r>
            <a:r>
              <a:rPr lang="en-US" sz="2000" dirty="0"/>
              <a:t> Ordering is purely random and contains no economic meaning.</a:t>
            </a:r>
          </a:p>
          <a:p>
            <a:r>
              <a:rPr lang="en-US" sz="2000" dirty="0"/>
              <a:t>Results are reported in relative terms, as some implementation details (e.g. exact perturbation thresholds) cannot be disclosed.</a:t>
            </a:r>
          </a:p>
          <a:p>
            <a:r>
              <a:rPr lang="en-US" sz="2000" dirty="0"/>
              <a:t>The results combine:</a:t>
            </a:r>
          </a:p>
          <a:p>
            <a:pPr lvl="1"/>
            <a:r>
              <a:rPr lang="en-US" sz="1800" dirty="0"/>
              <a:t>effects from masked NAMA aggregates (column constraints) and cell-level CTA adjustments (SUT balancing)</a:t>
            </a:r>
          </a:p>
          <a:p>
            <a:pPr marL="457200" lvl="1" indent="0">
              <a:buNone/>
            </a:pPr>
            <a:r>
              <a:rPr lang="en-US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⇒</a:t>
            </a:r>
            <a:r>
              <a:rPr lang="en-US" sz="1800" dirty="0"/>
              <a:t> Therefore, changes in SUTs reflect the full integrated framework, not only cell-level adjustments.</a:t>
            </a:r>
          </a:p>
        </p:txBody>
      </p:sp>
    </p:spTree>
    <p:extLst>
      <p:ext uri="{BB962C8B-B14F-4D97-AF65-F5344CB8AC3E}">
        <p14:creationId xmlns:p14="http://schemas.microsoft.com/office/powerpoint/2010/main" val="356226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FIGARO?</a:t>
            </a: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800296" y="1350829"/>
            <a:ext cx="7099312" cy="4254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F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ull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I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nternational and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G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lobal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A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ccounts for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R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esearch in </a:t>
            </a:r>
            <a:r>
              <a:rPr lang="en-GB" sz="20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input-</a:t>
            </a:r>
            <a:r>
              <a:rPr lang="en-GB" sz="2000" b="1" noProof="0" dirty="0" err="1">
                <a:solidFill>
                  <a:srgbClr val="004494"/>
                </a:solidFill>
                <a:latin typeface="Constantia" panose="02030602050306030303" pitchFamily="18" charset="0"/>
              </a:rPr>
              <a:t>O</a:t>
            </a:r>
            <a:r>
              <a:rPr lang="en-GB" sz="20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utput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 analysis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EU inter-country Supply, Use and Input-Output tables and applications (environment, economic globalisation)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EU perspective + countries perspective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Long-term cooperation between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Eurostat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 and </a:t>
            </a:r>
            <a:b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</a:b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the European Commission’s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Joint Research Centre</a:t>
            </a:r>
            <a:endParaRPr lang="en-GB" sz="2000" baseline="300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latin typeface="Constantia" panose="02030602050306030303" pitchFamily="18" charset="0"/>
              </a:rPr>
              <a:t>Since 2021, FIGARO published annually as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European</a:t>
            </a:r>
            <a:r>
              <a:rPr lang="en-GB" sz="2000" noProof="0" dirty="0">
                <a:latin typeface="Constantia" panose="02030602050306030303" pitchFamily="18" charset="0"/>
              </a:rPr>
              <a:t> statistics (last release July 2025)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latin typeface="Constantia" panose="02030602050306030303" pitchFamily="18" charset="0"/>
              </a:rPr>
              <a:t>Allow deep analyses of the socio-economic and environmental effects of globalisation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GB" sz="20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AutoShape 3"/>
          <p:cNvSpPr>
            <a:spLocks noChangeAspect="1" noChangeArrowheads="1" noTextEdit="1"/>
          </p:cNvSpPr>
          <p:nvPr/>
        </p:nvSpPr>
        <p:spPr bwMode="auto">
          <a:xfrm>
            <a:off x="4487001" y="1200716"/>
            <a:ext cx="7709386" cy="44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6" name="Line 26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7" name="Line 26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8" name="Line 26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9" name="Line 263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0" name="Line 264"/>
          <p:cNvSpPr>
            <a:spLocks noChangeShapeType="1"/>
          </p:cNvSpPr>
          <p:nvPr/>
        </p:nvSpPr>
        <p:spPr bwMode="auto">
          <a:xfrm flipH="1">
            <a:off x="12470485" y="1819801"/>
            <a:ext cx="1575" cy="788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1" name="Line 268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2" name="Line 269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3" name="Line 27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4" name="Line 27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5" name="Line 27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18" name="Freeform 301"/>
          <p:cNvSpPr>
            <a:spLocks/>
          </p:cNvSpPr>
          <p:nvPr/>
        </p:nvSpPr>
        <p:spPr bwMode="auto">
          <a:xfrm>
            <a:off x="4487001" y="1418892"/>
            <a:ext cx="7700722" cy="4260341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3414240" y="571638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noProof="0" dirty="0">
              <a:latin typeface="Constantia" panose="02030602050306030303" pitchFamily="18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266" r="14890"/>
          <a:stretch/>
        </p:blipFill>
        <p:spPr>
          <a:xfrm>
            <a:off x="7444751" y="1210718"/>
            <a:ext cx="4744527" cy="4674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277" y="6307856"/>
            <a:ext cx="9251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GB" sz="1100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https://ec.europa.eu/eurostat/web/esa-supply-use-input-tables/database</a:t>
            </a:r>
            <a:endParaRPr lang="en-GB" sz="11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E1666-6DFB-17D5-B51B-6B27CC73D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DE33B-EBE4-4969-5419-D342B01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I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A885842-F90B-29DE-A9F0-536DF9769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9534525" cy="5019674"/>
              </a:xfrm>
            </p:spPr>
            <p:txBody>
              <a:bodyPr/>
              <a:lstStyle/>
              <a:p>
                <a:r>
                  <a:rPr lang="en-US" sz="2000" dirty="0"/>
                  <a:t>The table below presents, by country, the share of free-for-publication cells that remain unchanged.</a:t>
                </a:r>
              </a:p>
              <a:p>
                <a:r>
                  <a:rPr lang="en-US" sz="2000" dirty="0"/>
                  <a:t>A cell is counted as unchanged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∣</m:t>
                      </m:r>
                      <m:r>
                        <m:rPr>
                          <m:nor/>
                        </m:rPr>
                        <a:rPr lang="en-US" sz="2000" dirty="0"/>
                        <m:t>REFERENCE</m:t>
                      </m:r>
                      <m:r>
                        <m:rPr>
                          <m:nor/>
                        </m:rPr>
                        <a:rPr lang="en-US" sz="2000" dirty="0"/>
                        <m:t>​−</m:t>
                      </m:r>
                      <m:r>
                        <m:rPr>
                          <m:nor/>
                        </m:rPr>
                        <a:rPr lang="en-US" sz="2000" dirty="0"/>
                        <m:t>DISSEMINATION</m:t>
                      </m:r>
                      <m:r>
                        <m:rPr>
                          <m:nor/>
                        </m:rPr>
                        <a:rPr lang="en-US" sz="2000" dirty="0"/>
                        <m:t>∣&lt;0.001 </m:t>
                      </m:r>
                      <m:r>
                        <m:rPr>
                          <m:nor/>
                        </m:rPr>
                        <a:rPr lang="en-US" sz="2000" dirty="0"/>
                        <m:t>million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A885842-F90B-29DE-A9F0-536DF9769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9534525" cy="5019674"/>
              </a:xfrm>
              <a:blipFill>
                <a:blip r:embed="rId2"/>
                <a:stretch>
                  <a:fillRect l="-575" t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51BA13-CAA6-B937-A74E-296007761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35536"/>
              </p:ext>
            </p:extLst>
          </p:nvPr>
        </p:nvGraphicFramePr>
        <p:xfrm>
          <a:off x="343940" y="3727832"/>
          <a:ext cx="11504120" cy="79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06">
                  <a:extLst>
                    <a:ext uri="{9D8B030D-6E8A-4147-A177-3AD203B41FA5}">
                      <a16:colId xmlns:a16="http://schemas.microsoft.com/office/drawing/2014/main" val="2113284114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508938370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549381804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3518333506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654862279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558154999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394941414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76449024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642486933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3779866883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450458218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3084508979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4216966528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3759764432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690934689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498470627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278707817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3265659645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1884065199"/>
                    </a:ext>
                  </a:extLst>
                </a:gridCol>
                <a:gridCol w="575206">
                  <a:extLst>
                    <a:ext uri="{9D8B030D-6E8A-4147-A177-3AD203B41FA5}">
                      <a16:colId xmlns:a16="http://schemas.microsoft.com/office/drawing/2014/main" val="1120130890"/>
                    </a:ext>
                  </a:extLst>
                </a:gridCol>
              </a:tblGrid>
              <a:tr h="193442"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Table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C03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C07</a:t>
                      </a: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C09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C13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C17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C18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C19</a:t>
                      </a: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5870"/>
                  </a:ext>
                </a:extLst>
              </a:tr>
              <a:tr h="193442"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T1500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98.01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97.66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98.88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98.61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98.27</a:t>
                      </a: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99.09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98.34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97.19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98.41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98.59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98.06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97.85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99.99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97.72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99.89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98.52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425719"/>
                  </a:ext>
                </a:extLst>
              </a:tr>
              <a:tr h="193442"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T1611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97.72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97.74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94.89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97.67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98.25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99.50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98.02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97.53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97.51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97.72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98.19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97.78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100.00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98.43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99.80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97.26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895906"/>
                  </a:ext>
                </a:extLst>
              </a:tr>
              <a:tr h="193442"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T1612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98.04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97.51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97.65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98.04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98.18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99.19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98.11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97.52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97.66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97.49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97.25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98.17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100.00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97.48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99.84</a:t>
                      </a:r>
                      <a:endParaRPr lang="en-GB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97.87</a:t>
                      </a:r>
                      <a:endParaRPr lang="en-GB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1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64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25C86-96BB-2D5E-C50D-D63B75A3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3CB18C-8B53-2A85-F596-B535F097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I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C4946-9D52-99E2-5947-AEE050FD7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23730"/>
              </p:ext>
            </p:extLst>
          </p:nvPr>
        </p:nvGraphicFramePr>
        <p:xfrm>
          <a:off x="890587" y="1184821"/>
          <a:ext cx="10410825" cy="491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055">
                  <a:extLst>
                    <a:ext uri="{9D8B030D-6E8A-4147-A177-3AD203B41FA5}">
                      <a16:colId xmlns:a16="http://schemas.microsoft.com/office/drawing/2014/main" val="4081787394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993560486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3973595170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1731794157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674353799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704543634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846940305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808071112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405541112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3431238422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1422270659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41419547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464092194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3082455456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552123259"/>
                    </a:ext>
                  </a:extLst>
                </a:gridCol>
              </a:tblGrid>
              <a:tr h="348835"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Size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Table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1000" kern="100">
                          <a:effectLst/>
                        </a:rPr>
                        <a:t>Revision Indicator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C09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C15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C19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71723"/>
                  </a:ext>
                </a:extLst>
              </a:tr>
              <a:tr h="169249">
                <a:tc rowSpan="9"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small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08" marR="104108" marT="52054" marB="52054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90.29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91.03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99.44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84.80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72.41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100.00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72.35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89.92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74.39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90.68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90.47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108104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93.74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99.78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88.00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74.14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100.00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78.80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92.76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85.98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93.66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94.41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98.52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2133894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95.28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97.28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99.79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90.40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74.14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100.00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83.41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94.36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90.85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94.41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675114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97.69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95.85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77.78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92.56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99.32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93.46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90.27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72.09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85.58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89.84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605328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99.93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88.27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95.84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99.61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83.14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89.74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95.52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63282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98.87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99.66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99.93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91.36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96.06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99.61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97.29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88.95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93.06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99.49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4211174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97.05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97.47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96.72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88.59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79.26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90.92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93.43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79.90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85.71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106126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98.99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99.30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92.62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82.47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99.91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85.78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90.79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96.17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75115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&lt;5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99.49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99.95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95.30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83.21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99.94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98.20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96.66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89.22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94.20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97.29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99.87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527598"/>
                  </a:ext>
                </a:extLst>
              </a:tr>
              <a:tr h="169249">
                <a:tc rowSpan="9"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e-DE" sz="1000" kern="0">
                          <a:effectLst/>
                        </a:rPr>
                        <a:t>medium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08" marR="104108" marT="52054" marB="52054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2.77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2.90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5.84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0.94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4.35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3.65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2.53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1.88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942206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1.71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2.78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11.46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6.06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2.57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1.19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19017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12.28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12.89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12.23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19.62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3.50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15.12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13.17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14.22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10.97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7.98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5603088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0.56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2.72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2.59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4.68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4051763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2.81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0.92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3.84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2.99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4.93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983144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6.85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17.43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14.76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2.81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8.15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9.67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7.80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7.93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18.45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630757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2.49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6.83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0.91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4.55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2.85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2.37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2.75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6191254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3.65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9.04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5.97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7.23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4.50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4.40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3.16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3.21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4931663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7.41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25.98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5.90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12.05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3.67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13.70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10.64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9.72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9.60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10.13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3730191"/>
                  </a:ext>
                </a:extLst>
              </a:tr>
              <a:tr h="169249">
                <a:tc rowSpan="9"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large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08" marR="104108" marT="52054" marB="52054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0.51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0.92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2.09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1.74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0.94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542822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1.62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1.00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1.25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44951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T1500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2.58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2.90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5.18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11.25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1.00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9.55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9.54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7.88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9.35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2.33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801946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4.04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0.72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1.92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1.68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444597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2.70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3.01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2.25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31156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21.46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1.38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5.26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3.99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4.08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1.46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3.75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3.37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991869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Mean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0.65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1.35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1.81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1.01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08091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75%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0.80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2.10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1.24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3.34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1.53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1.39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1.68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1.59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154470"/>
                  </a:ext>
                </a:extLst>
              </a:tr>
              <a:tr h="169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T1612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95%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1.69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4.81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5.61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3.76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4.95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4.45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1.02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9.09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3.48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8.03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4.14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27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2.47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675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61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1779-A445-9CDE-4E9A-C3C57182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DD589-B66E-1347-E207-F1A4EB9B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6825"/>
            <a:ext cx="10801351" cy="546735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000" dirty="0"/>
              <a:t>We propose a Controlled Tabular Adjustment (CTA)-based framework for confidentiality protection in large-scale SUT compilation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The key innovation is the pre-determination of adjustment directions, which transforms the original mixed-integer CTA problem into a computationally tractable linear program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The method preserves: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full accounting consistency (row and column totals)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strong confidentiality protection and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minimal distortion of non-confidential data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Empirically, the approach shows good numerical stability and feasibility performance, with the direction refinement and feasibility checks ensuring convergence in practice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Overall, the method delivers a scalable and operational solution for production-level SUT systems, making large-scale implementation feasible without compromising data quality</a:t>
            </a:r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E4203-6B98-C8D5-00CF-C89F7BE5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201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GB" noProof="0" dirty="0">
                <a:solidFill>
                  <a:srgbClr val="FFC000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2" y="4035416"/>
            <a:ext cx="8941016" cy="1853519"/>
          </a:xfrm>
        </p:spPr>
        <p:txBody>
          <a:bodyPr wrap="square" anchor="b" anchorCtr="0"/>
          <a:lstStyle/>
          <a:p>
            <a:r>
              <a:rPr lang="en-GB" sz="1050" b="1" noProof="0" dirty="0"/>
              <a:t>© European Union 2020</a:t>
            </a:r>
          </a:p>
          <a:p>
            <a:r>
              <a:rPr lang="en-GB" sz="1050" noProof="0" dirty="0"/>
              <a:t>Unless otherwise noted the reuse of this presentation is authorised under the </a:t>
            </a:r>
            <a:r>
              <a:rPr lang="en-GB" sz="1050" noProof="0" dirty="0">
                <a:hlinkClick r:id="rId3"/>
              </a:rPr>
              <a:t>CC BY 4.0 </a:t>
            </a:r>
            <a:r>
              <a:rPr lang="en-GB" sz="1050" noProof="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1" y="4721907"/>
            <a:ext cx="1023496" cy="3580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5FCD2D6-E08E-580B-53B3-B7C68185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1" y="4368126"/>
            <a:ext cx="14097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1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4" y="1756698"/>
            <a:ext cx="1663751" cy="1036915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37" y="1036236"/>
            <a:ext cx="1088689" cy="1089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6399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616355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86311" y="5232053"/>
            <a:ext cx="827780" cy="1399421"/>
          </a:xfrm>
          <a:prstGeom prst="rect">
            <a:avLst/>
          </a:prstGeom>
          <a:gradFill flip="none" rotWithShape="1">
            <a:gsLst>
              <a:gs pos="83000">
                <a:schemeClr val="bg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3414240" y="571638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noProof="0" dirty="0">
              <a:latin typeface="Constantia" panose="02030602050306030303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66630" y="3567731"/>
            <a:ext cx="5589134" cy="2441943"/>
            <a:chOff x="1052356" y="3567731"/>
            <a:chExt cx="5347962" cy="2441943"/>
          </a:xfrm>
        </p:grpSpPr>
        <p:sp>
          <p:nvSpPr>
            <p:cNvPr id="36" name="Freeform 35"/>
            <p:cNvSpPr/>
            <p:nvPr/>
          </p:nvSpPr>
          <p:spPr>
            <a:xfrm>
              <a:off x="1617717" y="3567731"/>
              <a:ext cx="4031726" cy="1529440"/>
            </a:xfrm>
            <a:custGeom>
              <a:avLst/>
              <a:gdLst>
                <a:gd name="connsiteX0" fmla="*/ 0 w 3985260"/>
                <a:gd name="connsiteY0" fmla="*/ 418450 h 1737009"/>
                <a:gd name="connsiteX1" fmla="*/ 1181100 w 3985260"/>
                <a:gd name="connsiteY1" fmla="*/ 75550 h 1737009"/>
                <a:gd name="connsiteX2" fmla="*/ 2453640 w 3985260"/>
                <a:gd name="connsiteY2" fmla="*/ 1698610 h 1737009"/>
                <a:gd name="connsiteX3" fmla="*/ 3238500 w 3985260"/>
                <a:gd name="connsiteY3" fmla="*/ 1218550 h 1737009"/>
                <a:gd name="connsiteX4" fmla="*/ 3985260 w 3985260"/>
                <a:gd name="connsiteY4" fmla="*/ 1127110 h 173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5260" h="1737009">
                  <a:moveTo>
                    <a:pt x="0" y="418450"/>
                  </a:moveTo>
                  <a:cubicBezTo>
                    <a:pt x="386080" y="140320"/>
                    <a:pt x="772160" y="-137810"/>
                    <a:pt x="1181100" y="75550"/>
                  </a:cubicBezTo>
                  <a:cubicBezTo>
                    <a:pt x="1590040" y="288910"/>
                    <a:pt x="2110740" y="1508110"/>
                    <a:pt x="2453640" y="1698610"/>
                  </a:cubicBezTo>
                  <a:cubicBezTo>
                    <a:pt x="2796540" y="1889110"/>
                    <a:pt x="2983230" y="1313800"/>
                    <a:pt x="3238500" y="1218550"/>
                  </a:cubicBezTo>
                  <a:cubicBezTo>
                    <a:pt x="3493770" y="1123300"/>
                    <a:pt x="3739515" y="1125205"/>
                    <a:pt x="3985260" y="1127110"/>
                  </a:cubicBezTo>
                </a:path>
              </a:pathLst>
            </a:custGeom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80199" y="3743233"/>
              <a:ext cx="3367815" cy="779138"/>
            </a:xfrm>
            <a:custGeom>
              <a:avLst/>
              <a:gdLst>
                <a:gd name="connsiteX0" fmla="*/ 0 w 3299460"/>
                <a:gd name="connsiteY0" fmla="*/ 354735 h 950406"/>
                <a:gd name="connsiteX1" fmla="*/ 1043940 w 3299460"/>
                <a:gd name="connsiteY1" fmla="*/ 11835 h 950406"/>
                <a:gd name="connsiteX2" fmla="*/ 1379220 w 3299460"/>
                <a:gd name="connsiteY2" fmla="*/ 735735 h 950406"/>
                <a:gd name="connsiteX3" fmla="*/ 2301240 w 3299460"/>
                <a:gd name="connsiteY3" fmla="*/ 918615 h 950406"/>
                <a:gd name="connsiteX4" fmla="*/ 3299460 w 3299460"/>
                <a:gd name="connsiteY4" fmla="*/ 949095 h 9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460" h="950406">
                  <a:moveTo>
                    <a:pt x="0" y="354735"/>
                  </a:moveTo>
                  <a:cubicBezTo>
                    <a:pt x="407035" y="151535"/>
                    <a:pt x="814070" y="-51665"/>
                    <a:pt x="1043940" y="11835"/>
                  </a:cubicBezTo>
                  <a:cubicBezTo>
                    <a:pt x="1273810" y="75335"/>
                    <a:pt x="1169670" y="584605"/>
                    <a:pt x="1379220" y="735735"/>
                  </a:cubicBezTo>
                  <a:cubicBezTo>
                    <a:pt x="1588770" y="886865"/>
                    <a:pt x="1981200" y="883055"/>
                    <a:pt x="2301240" y="918615"/>
                  </a:cubicBezTo>
                  <a:cubicBezTo>
                    <a:pt x="2621280" y="954175"/>
                    <a:pt x="2960370" y="951635"/>
                    <a:pt x="3299460" y="949095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51354" y="4641269"/>
              <a:ext cx="4394332" cy="1368405"/>
            </a:xfrm>
            <a:custGeom>
              <a:avLst/>
              <a:gdLst>
                <a:gd name="connsiteX0" fmla="*/ 0 w 4366260"/>
                <a:gd name="connsiteY0" fmla="*/ 893674 h 1339948"/>
                <a:gd name="connsiteX1" fmla="*/ 1920240 w 4366260"/>
                <a:gd name="connsiteY1" fmla="*/ 1312774 h 1339948"/>
                <a:gd name="connsiteX2" fmla="*/ 2407920 w 4366260"/>
                <a:gd name="connsiteY2" fmla="*/ 207874 h 1339948"/>
                <a:gd name="connsiteX3" fmla="*/ 4366260 w 4366260"/>
                <a:gd name="connsiteY3" fmla="*/ 2134 h 133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6260" h="1339948">
                  <a:moveTo>
                    <a:pt x="0" y="893674"/>
                  </a:moveTo>
                  <a:cubicBezTo>
                    <a:pt x="759460" y="1160374"/>
                    <a:pt x="1518920" y="1427074"/>
                    <a:pt x="1920240" y="1312774"/>
                  </a:cubicBezTo>
                  <a:cubicBezTo>
                    <a:pt x="2321560" y="1198474"/>
                    <a:pt x="2000250" y="426314"/>
                    <a:pt x="2407920" y="207874"/>
                  </a:cubicBezTo>
                  <a:cubicBezTo>
                    <a:pt x="2815590" y="-10566"/>
                    <a:pt x="3590925" y="-4216"/>
                    <a:pt x="4366260" y="2134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8429" y="4095574"/>
              <a:ext cx="4240965" cy="653414"/>
            </a:xfrm>
            <a:custGeom>
              <a:avLst/>
              <a:gdLst>
                <a:gd name="connsiteX0" fmla="*/ 0 w 4091940"/>
                <a:gd name="connsiteY0" fmla="*/ 308103 h 653414"/>
                <a:gd name="connsiteX1" fmla="*/ 1424940 w 4091940"/>
                <a:gd name="connsiteY1" fmla="*/ 10923 h 653414"/>
                <a:gd name="connsiteX2" fmla="*/ 1882140 w 4091940"/>
                <a:gd name="connsiteY2" fmla="*/ 651003 h 653414"/>
                <a:gd name="connsiteX3" fmla="*/ 2491740 w 4091940"/>
                <a:gd name="connsiteY3" fmla="*/ 231903 h 653414"/>
                <a:gd name="connsiteX4" fmla="*/ 3474720 w 4091940"/>
                <a:gd name="connsiteY4" fmla="*/ 292863 h 653414"/>
                <a:gd name="connsiteX5" fmla="*/ 4091940 w 4091940"/>
                <a:gd name="connsiteY5" fmla="*/ 384303 h 6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1940" h="653414">
                  <a:moveTo>
                    <a:pt x="0" y="308103"/>
                  </a:moveTo>
                  <a:cubicBezTo>
                    <a:pt x="555625" y="130938"/>
                    <a:pt x="1111250" y="-46227"/>
                    <a:pt x="1424940" y="10923"/>
                  </a:cubicBezTo>
                  <a:cubicBezTo>
                    <a:pt x="1738630" y="68073"/>
                    <a:pt x="1704340" y="614173"/>
                    <a:pt x="1882140" y="651003"/>
                  </a:cubicBezTo>
                  <a:cubicBezTo>
                    <a:pt x="2059940" y="687833"/>
                    <a:pt x="2226310" y="291593"/>
                    <a:pt x="2491740" y="231903"/>
                  </a:cubicBezTo>
                  <a:cubicBezTo>
                    <a:pt x="2757170" y="172213"/>
                    <a:pt x="3208020" y="267463"/>
                    <a:pt x="3474720" y="292863"/>
                  </a:cubicBezTo>
                  <a:cubicBezTo>
                    <a:pt x="3741420" y="318263"/>
                    <a:pt x="3916680" y="351283"/>
                    <a:pt x="4091940" y="38430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52356" y="4297067"/>
              <a:ext cx="4594976" cy="816632"/>
            </a:xfrm>
            <a:custGeom>
              <a:avLst/>
              <a:gdLst>
                <a:gd name="connsiteX0" fmla="*/ 0 w 4472940"/>
                <a:gd name="connsiteY0" fmla="*/ 488058 h 816632"/>
                <a:gd name="connsiteX1" fmla="*/ 1744980 w 4472940"/>
                <a:gd name="connsiteY1" fmla="*/ 168018 h 816632"/>
                <a:gd name="connsiteX2" fmla="*/ 2476500 w 4472940"/>
                <a:gd name="connsiteY2" fmla="*/ 815718 h 816632"/>
                <a:gd name="connsiteX3" fmla="*/ 3032760 w 4472940"/>
                <a:gd name="connsiteY3" fmla="*/ 378 h 816632"/>
                <a:gd name="connsiteX4" fmla="*/ 3413760 w 4472940"/>
                <a:gd name="connsiteY4" fmla="*/ 709038 h 816632"/>
                <a:gd name="connsiteX5" fmla="*/ 3931920 w 4472940"/>
                <a:gd name="connsiteY5" fmla="*/ 678558 h 816632"/>
                <a:gd name="connsiteX6" fmla="*/ 4152900 w 4472940"/>
                <a:gd name="connsiteY6" fmla="*/ 335658 h 816632"/>
                <a:gd name="connsiteX7" fmla="*/ 4472940 w 4472940"/>
                <a:gd name="connsiteY7" fmla="*/ 305178 h 8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2940" h="816632">
                  <a:moveTo>
                    <a:pt x="0" y="488058"/>
                  </a:moveTo>
                  <a:cubicBezTo>
                    <a:pt x="666115" y="300733"/>
                    <a:pt x="1332230" y="113408"/>
                    <a:pt x="1744980" y="168018"/>
                  </a:cubicBezTo>
                  <a:cubicBezTo>
                    <a:pt x="2157730" y="222628"/>
                    <a:pt x="2261870" y="843658"/>
                    <a:pt x="2476500" y="815718"/>
                  </a:cubicBezTo>
                  <a:cubicBezTo>
                    <a:pt x="2691130" y="787778"/>
                    <a:pt x="2876550" y="18158"/>
                    <a:pt x="3032760" y="378"/>
                  </a:cubicBezTo>
                  <a:cubicBezTo>
                    <a:pt x="3188970" y="-17402"/>
                    <a:pt x="3263900" y="596008"/>
                    <a:pt x="3413760" y="709038"/>
                  </a:cubicBezTo>
                  <a:cubicBezTo>
                    <a:pt x="3563620" y="822068"/>
                    <a:pt x="3808730" y="740788"/>
                    <a:pt x="3931920" y="678558"/>
                  </a:cubicBezTo>
                  <a:cubicBezTo>
                    <a:pt x="4055110" y="616328"/>
                    <a:pt x="4062730" y="397888"/>
                    <a:pt x="4152900" y="335658"/>
                  </a:cubicBezTo>
                  <a:cubicBezTo>
                    <a:pt x="4243070" y="273428"/>
                    <a:pt x="4358005" y="289303"/>
                    <a:pt x="4472940" y="305178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72047" y="4107908"/>
              <a:ext cx="3879309" cy="1179425"/>
            </a:xfrm>
            <a:custGeom>
              <a:avLst/>
              <a:gdLst>
                <a:gd name="connsiteX0" fmla="*/ 3779520 w 3779520"/>
                <a:gd name="connsiteY0" fmla="*/ 778332 h 1179425"/>
                <a:gd name="connsiteX1" fmla="*/ 3718560 w 3779520"/>
                <a:gd name="connsiteY1" fmla="*/ 778332 h 1179425"/>
                <a:gd name="connsiteX2" fmla="*/ 3009900 w 3779520"/>
                <a:gd name="connsiteY2" fmla="*/ 763092 h 1179425"/>
                <a:gd name="connsiteX3" fmla="*/ 2560320 w 3779520"/>
                <a:gd name="connsiteY3" fmla="*/ 1121232 h 1179425"/>
                <a:gd name="connsiteX4" fmla="*/ 2080260 w 3779520"/>
                <a:gd name="connsiteY4" fmla="*/ 1060272 h 1179425"/>
                <a:gd name="connsiteX5" fmla="*/ 1219200 w 3779520"/>
                <a:gd name="connsiteY5" fmla="*/ 1092 h 1179425"/>
                <a:gd name="connsiteX6" fmla="*/ 685800 w 3779520"/>
                <a:gd name="connsiteY6" fmla="*/ 854532 h 1179425"/>
                <a:gd name="connsiteX7" fmla="*/ 0 w 3779520"/>
                <a:gd name="connsiteY7" fmla="*/ 625932 h 11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520" h="1179425">
                  <a:moveTo>
                    <a:pt x="3779520" y="778332"/>
                  </a:moveTo>
                  <a:lnTo>
                    <a:pt x="3718560" y="778332"/>
                  </a:lnTo>
                  <a:cubicBezTo>
                    <a:pt x="3590290" y="775792"/>
                    <a:pt x="3202940" y="705942"/>
                    <a:pt x="3009900" y="763092"/>
                  </a:cubicBezTo>
                  <a:cubicBezTo>
                    <a:pt x="2816860" y="820242"/>
                    <a:pt x="2715260" y="1071702"/>
                    <a:pt x="2560320" y="1121232"/>
                  </a:cubicBezTo>
                  <a:cubicBezTo>
                    <a:pt x="2405380" y="1170762"/>
                    <a:pt x="2303780" y="1246962"/>
                    <a:pt x="2080260" y="1060272"/>
                  </a:cubicBezTo>
                  <a:cubicBezTo>
                    <a:pt x="1856740" y="873582"/>
                    <a:pt x="1451610" y="35382"/>
                    <a:pt x="1219200" y="1092"/>
                  </a:cubicBezTo>
                  <a:cubicBezTo>
                    <a:pt x="986790" y="-33198"/>
                    <a:pt x="889000" y="750392"/>
                    <a:pt x="685800" y="854532"/>
                  </a:cubicBezTo>
                  <a:cubicBezTo>
                    <a:pt x="482600" y="958672"/>
                    <a:pt x="241300" y="792302"/>
                    <a:pt x="0" y="625932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31172" y="4310215"/>
              <a:ext cx="4517166" cy="1468878"/>
            </a:xfrm>
            <a:custGeom>
              <a:avLst/>
              <a:gdLst>
                <a:gd name="connsiteX0" fmla="*/ 0 w 4442460"/>
                <a:gd name="connsiteY0" fmla="*/ 1059269 h 1468878"/>
                <a:gd name="connsiteX1" fmla="*/ 1607820 w 4442460"/>
                <a:gd name="connsiteY1" fmla="*/ 1455509 h 1468878"/>
                <a:gd name="connsiteX2" fmla="*/ 2849880 w 4442460"/>
                <a:gd name="connsiteY2" fmla="*/ 624929 h 1468878"/>
                <a:gd name="connsiteX3" fmla="*/ 3352800 w 4442460"/>
                <a:gd name="connsiteY3" fmla="*/ 89 h 1468878"/>
                <a:gd name="connsiteX4" fmla="*/ 4030980 w 4442460"/>
                <a:gd name="connsiteY4" fmla="*/ 579209 h 1468878"/>
                <a:gd name="connsiteX5" fmla="*/ 4442460 w 4442460"/>
                <a:gd name="connsiteY5" fmla="*/ 617309 h 146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2460" h="1468878">
                  <a:moveTo>
                    <a:pt x="0" y="1059269"/>
                  </a:moveTo>
                  <a:cubicBezTo>
                    <a:pt x="566420" y="1293584"/>
                    <a:pt x="1132840" y="1527899"/>
                    <a:pt x="1607820" y="1455509"/>
                  </a:cubicBezTo>
                  <a:cubicBezTo>
                    <a:pt x="2082800" y="1383119"/>
                    <a:pt x="2559050" y="867499"/>
                    <a:pt x="2849880" y="624929"/>
                  </a:cubicBezTo>
                  <a:cubicBezTo>
                    <a:pt x="3140710" y="382359"/>
                    <a:pt x="3155950" y="7709"/>
                    <a:pt x="3352800" y="89"/>
                  </a:cubicBezTo>
                  <a:cubicBezTo>
                    <a:pt x="3549650" y="-7531"/>
                    <a:pt x="3849370" y="476339"/>
                    <a:pt x="4030980" y="579209"/>
                  </a:cubicBezTo>
                  <a:cubicBezTo>
                    <a:pt x="4212590" y="682079"/>
                    <a:pt x="4327525" y="649694"/>
                    <a:pt x="4442460" y="617309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93934" y="4685029"/>
              <a:ext cx="3052783" cy="689854"/>
            </a:xfrm>
            <a:custGeom>
              <a:avLst/>
              <a:gdLst>
                <a:gd name="connsiteX0" fmla="*/ 8929 w 2942629"/>
                <a:gd name="connsiteY0" fmla="*/ 342900 h 591349"/>
                <a:gd name="connsiteX1" fmla="*/ 237529 w 2942629"/>
                <a:gd name="connsiteY1" fmla="*/ 586740 h 591349"/>
                <a:gd name="connsiteX2" fmla="*/ 1593889 w 2942629"/>
                <a:gd name="connsiteY2" fmla="*/ 152400 h 591349"/>
                <a:gd name="connsiteX3" fmla="*/ 2942629 w 2942629"/>
                <a:gd name="connsiteY3" fmla="*/ 0 h 59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629" h="591349">
                  <a:moveTo>
                    <a:pt x="8929" y="342900"/>
                  </a:moveTo>
                  <a:cubicBezTo>
                    <a:pt x="-8851" y="480695"/>
                    <a:pt x="-26631" y="618490"/>
                    <a:pt x="237529" y="586740"/>
                  </a:cubicBezTo>
                  <a:cubicBezTo>
                    <a:pt x="501689" y="554990"/>
                    <a:pt x="1143039" y="250190"/>
                    <a:pt x="1593889" y="152400"/>
                  </a:cubicBezTo>
                  <a:cubicBezTo>
                    <a:pt x="2044739" y="54610"/>
                    <a:pt x="2493684" y="27305"/>
                    <a:pt x="2942629" y="0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81434" y="4745913"/>
              <a:ext cx="3666051" cy="759902"/>
            </a:xfrm>
            <a:custGeom>
              <a:avLst/>
              <a:gdLst>
                <a:gd name="connsiteX0" fmla="*/ 0 w 3566160"/>
                <a:gd name="connsiteY0" fmla="*/ 467752 h 759902"/>
                <a:gd name="connsiteX1" fmla="*/ 1135380 w 3566160"/>
                <a:gd name="connsiteY1" fmla="*/ 742072 h 759902"/>
                <a:gd name="connsiteX2" fmla="*/ 1988820 w 3566160"/>
                <a:gd name="connsiteY2" fmla="*/ 18172 h 759902"/>
                <a:gd name="connsiteX3" fmla="*/ 2766060 w 3566160"/>
                <a:gd name="connsiteY3" fmla="*/ 208672 h 759902"/>
                <a:gd name="connsiteX4" fmla="*/ 3566160 w 3566160"/>
                <a:gd name="connsiteY4" fmla="*/ 101992 h 75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6160" h="759902">
                  <a:moveTo>
                    <a:pt x="0" y="467752"/>
                  </a:moveTo>
                  <a:cubicBezTo>
                    <a:pt x="401955" y="642377"/>
                    <a:pt x="803910" y="817002"/>
                    <a:pt x="1135380" y="742072"/>
                  </a:cubicBezTo>
                  <a:cubicBezTo>
                    <a:pt x="1466850" y="667142"/>
                    <a:pt x="1717040" y="107072"/>
                    <a:pt x="1988820" y="18172"/>
                  </a:cubicBezTo>
                  <a:cubicBezTo>
                    <a:pt x="2260600" y="-70728"/>
                    <a:pt x="2503170" y="194702"/>
                    <a:pt x="2766060" y="208672"/>
                  </a:cubicBezTo>
                  <a:cubicBezTo>
                    <a:pt x="3028950" y="222642"/>
                    <a:pt x="3297555" y="162317"/>
                    <a:pt x="3566160" y="101992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62113" y="4566969"/>
              <a:ext cx="3986213" cy="1200418"/>
            </a:xfrm>
            <a:custGeom>
              <a:avLst/>
              <a:gdLst>
                <a:gd name="connsiteX0" fmla="*/ 0 w 3986213"/>
                <a:gd name="connsiteY0" fmla="*/ 1200418 h 1200418"/>
                <a:gd name="connsiteX1" fmla="*/ 1371600 w 3986213"/>
                <a:gd name="connsiteY1" fmla="*/ 309831 h 1200418"/>
                <a:gd name="connsiteX2" fmla="*/ 2043113 w 3986213"/>
                <a:gd name="connsiteY2" fmla="*/ 586056 h 1200418"/>
                <a:gd name="connsiteX3" fmla="*/ 2871788 w 3986213"/>
                <a:gd name="connsiteY3" fmla="*/ 9793 h 1200418"/>
                <a:gd name="connsiteX4" fmla="*/ 3609975 w 3986213"/>
                <a:gd name="connsiteY4" fmla="*/ 224106 h 1200418"/>
                <a:gd name="connsiteX5" fmla="*/ 3986213 w 3986213"/>
                <a:gd name="connsiteY5" fmla="*/ 238393 h 120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213" h="1200418">
                  <a:moveTo>
                    <a:pt x="0" y="1200418"/>
                  </a:moveTo>
                  <a:cubicBezTo>
                    <a:pt x="515540" y="806321"/>
                    <a:pt x="1031081" y="412225"/>
                    <a:pt x="1371600" y="309831"/>
                  </a:cubicBezTo>
                  <a:cubicBezTo>
                    <a:pt x="1712119" y="207437"/>
                    <a:pt x="1793082" y="636062"/>
                    <a:pt x="2043113" y="586056"/>
                  </a:cubicBezTo>
                  <a:cubicBezTo>
                    <a:pt x="2293144" y="536050"/>
                    <a:pt x="2610644" y="70118"/>
                    <a:pt x="2871788" y="9793"/>
                  </a:cubicBezTo>
                  <a:cubicBezTo>
                    <a:pt x="3132932" y="-50532"/>
                    <a:pt x="3424238" y="186006"/>
                    <a:pt x="3609975" y="224106"/>
                  </a:cubicBezTo>
                  <a:cubicBezTo>
                    <a:pt x="3795712" y="262206"/>
                    <a:pt x="3890962" y="250299"/>
                    <a:pt x="3986213" y="23839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27538" y="4318429"/>
              <a:ext cx="4318407" cy="1643316"/>
            </a:xfrm>
            <a:custGeom>
              <a:avLst/>
              <a:gdLst>
                <a:gd name="connsiteX0" fmla="*/ 108357 w 4318407"/>
                <a:gd name="connsiteY0" fmla="*/ 994140 h 1643316"/>
                <a:gd name="connsiteX1" fmla="*/ 89307 w 4318407"/>
                <a:gd name="connsiteY1" fmla="*/ 1232265 h 1643316"/>
                <a:gd name="connsiteX2" fmla="*/ 1079907 w 4318407"/>
                <a:gd name="connsiteY2" fmla="*/ 1532303 h 1643316"/>
                <a:gd name="connsiteX3" fmla="*/ 1713319 w 4318407"/>
                <a:gd name="connsiteY3" fmla="*/ 1513253 h 1643316"/>
                <a:gd name="connsiteX4" fmla="*/ 2165757 w 4318407"/>
                <a:gd name="connsiteY4" fmla="*/ 8303 h 1643316"/>
                <a:gd name="connsiteX5" fmla="*/ 2884894 w 4318407"/>
                <a:gd name="connsiteY5" fmla="*/ 875078 h 1643316"/>
                <a:gd name="connsiteX6" fmla="*/ 3246844 w 4318407"/>
                <a:gd name="connsiteY6" fmla="*/ 146415 h 1643316"/>
                <a:gd name="connsiteX7" fmla="*/ 3804057 w 4318407"/>
                <a:gd name="connsiteY7" fmla="*/ 365490 h 1643316"/>
                <a:gd name="connsiteX8" fmla="*/ 4318407 w 4318407"/>
                <a:gd name="connsiteY8" fmla="*/ 446453 h 164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407" h="1643316">
                  <a:moveTo>
                    <a:pt x="108357" y="994140"/>
                  </a:moveTo>
                  <a:cubicBezTo>
                    <a:pt x="17869" y="1068355"/>
                    <a:pt x="-72618" y="1142571"/>
                    <a:pt x="89307" y="1232265"/>
                  </a:cubicBezTo>
                  <a:cubicBezTo>
                    <a:pt x="251232" y="1321959"/>
                    <a:pt x="809238" y="1485472"/>
                    <a:pt x="1079907" y="1532303"/>
                  </a:cubicBezTo>
                  <a:cubicBezTo>
                    <a:pt x="1350576" y="1579134"/>
                    <a:pt x="1532344" y="1767253"/>
                    <a:pt x="1713319" y="1513253"/>
                  </a:cubicBezTo>
                  <a:cubicBezTo>
                    <a:pt x="1894294" y="1259253"/>
                    <a:pt x="1970495" y="114665"/>
                    <a:pt x="2165757" y="8303"/>
                  </a:cubicBezTo>
                  <a:cubicBezTo>
                    <a:pt x="2361019" y="-98059"/>
                    <a:pt x="2704713" y="852059"/>
                    <a:pt x="2884894" y="875078"/>
                  </a:cubicBezTo>
                  <a:cubicBezTo>
                    <a:pt x="3065075" y="898097"/>
                    <a:pt x="3093650" y="231346"/>
                    <a:pt x="3246844" y="146415"/>
                  </a:cubicBezTo>
                  <a:cubicBezTo>
                    <a:pt x="3400038" y="61484"/>
                    <a:pt x="3625463" y="315484"/>
                    <a:pt x="3804057" y="365490"/>
                  </a:cubicBezTo>
                  <a:cubicBezTo>
                    <a:pt x="3982651" y="415496"/>
                    <a:pt x="4150529" y="430974"/>
                    <a:pt x="4318407" y="446453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33676" y="4798886"/>
              <a:ext cx="2914650" cy="749426"/>
            </a:xfrm>
            <a:custGeom>
              <a:avLst/>
              <a:gdLst>
                <a:gd name="connsiteX0" fmla="*/ 0 w 2914650"/>
                <a:gd name="connsiteY0" fmla="*/ 749426 h 749426"/>
                <a:gd name="connsiteX1" fmla="*/ 776288 w 2914650"/>
                <a:gd name="connsiteY1" fmla="*/ 16001 h 749426"/>
                <a:gd name="connsiteX2" fmla="*/ 1695450 w 2914650"/>
                <a:gd name="connsiteY2" fmla="*/ 235076 h 749426"/>
                <a:gd name="connsiteX3" fmla="*/ 2266950 w 2914650"/>
                <a:gd name="connsiteY3" fmla="*/ 130301 h 749426"/>
                <a:gd name="connsiteX4" fmla="*/ 2619375 w 2914650"/>
                <a:gd name="connsiteY4" fmla="*/ 182689 h 749426"/>
                <a:gd name="connsiteX5" fmla="*/ 2914650 w 2914650"/>
                <a:gd name="connsiteY5" fmla="*/ 168401 h 7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650" h="749426">
                  <a:moveTo>
                    <a:pt x="0" y="749426"/>
                  </a:moveTo>
                  <a:cubicBezTo>
                    <a:pt x="246856" y="425576"/>
                    <a:pt x="493713" y="101726"/>
                    <a:pt x="776288" y="16001"/>
                  </a:cubicBezTo>
                  <a:cubicBezTo>
                    <a:pt x="1058863" y="-69724"/>
                    <a:pt x="1447006" y="216026"/>
                    <a:pt x="1695450" y="235076"/>
                  </a:cubicBezTo>
                  <a:cubicBezTo>
                    <a:pt x="1943894" y="254126"/>
                    <a:pt x="2112963" y="139032"/>
                    <a:pt x="2266950" y="130301"/>
                  </a:cubicBezTo>
                  <a:cubicBezTo>
                    <a:pt x="2420937" y="121570"/>
                    <a:pt x="2511425" y="176339"/>
                    <a:pt x="2619375" y="182689"/>
                  </a:cubicBezTo>
                  <a:cubicBezTo>
                    <a:pt x="2727325" y="189039"/>
                    <a:pt x="2820987" y="178720"/>
                    <a:pt x="2914650" y="168401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88419" y="4127070"/>
              <a:ext cx="3057525" cy="615243"/>
            </a:xfrm>
            <a:custGeom>
              <a:avLst/>
              <a:gdLst>
                <a:gd name="connsiteX0" fmla="*/ 0 w 3057525"/>
                <a:gd name="connsiteY0" fmla="*/ 521131 h 615243"/>
                <a:gd name="connsiteX1" fmla="*/ 1028700 w 3057525"/>
                <a:gd name="connsiteY1" fmla="*/ 16306 h 615243"/>
                <a:gd name="connsiteX2" fmla="*/ 1438275 w 3057525"/>
                <a:gd name="connsiteY2" fmla="*/ 163943 h 615243"/>
                <a:gd name="connsiteX3" fmla="*/ 2066925 w 3057525"/>
                <a:gd name="connsiteY3" fmla="*/ 563993 h 615243"/>
                <a:gd name="connsiteX4" fmla="*/ 3057525 w 3057525"/>
                <a:gd name="connsiteY4" fmla="*/ 597331 h 6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615243">
                  <a:moveTo>
                    <a:pt x="0" y="521131"/>
                  </a:moveTo>
                  <a:cubicBezTo>
                    <a:pt x="394494" y="298484"/>
                    <a:pt x="788988" y="75837"/>
                    <a:pt x="1028700" y="16306"/>
                  </a:cubicBezTo>
                  <a:cubicBezTo>
                    <a:pt x="1268412" y="-43225"/>
                    <a:pt x="1265237" y="72662"/>
                    <a:pt x="1438275" y="163943"/>
                  </a:cubicBezTo>
                  <a:cubicBezTo>
                    <a:pt x="1611313" y="255224"/>
                    <a:pt x="1797050" y="491762"/>
                    <a:pt x="2066925" y="563993"/>
                  </a:cubicBezTo>
                  <a:cubicBezTo>
                    <a:pt x="2336800" y="636224"/>
                    <a:pt x="2697162" y="616777"/>
                    <a:pt x="3057525" y="597331"/>
                  </a:cubicBezTo>
                </a:path>
              </a:pathLst>
            </a:custGeom>
            <a:noFill/>
            <a:ln w="28575">
              <a:solidFill>
                <a:srgbClr val="7F7F7F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49" name="Straight Connector 48"/>
            <p:cNvCxnSpPr>
              <a:stCxn id="225" idx="3"/>
              <a:endCxn id="243" idx="1"/>
            </p:cNvCxnSpPr>
            <p:nvPr/>
          </p:nvCxnSpPr>
          <p:spPr>
            <a:xfrm flipV="1">
              <a:off x="5645694" y="4480192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27" idx="3"/>
              <a:endCxn id="244" idx="1"/>
            </p:cNvCxnSpPr>
            <p:nvPr/>
          </p:nvCxnSpPr>
          <p:spPr>
            <a:xfrm flipV="1">
              <a:off x="5645694" y="4520719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28" idx="3"/>
              <a:endCxn id="245" idx="1"/>
            </p:cNvCxnSpPr>
            <p:nvPr/>
          </p:nvCxnSpPr>
          <p:spPr>
            <a:xfrm flipV="1">
              <a:off x="5645694" y="4561246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29" idx="3"/>
              <a:endCxn id="246" idx="1"/>
            </p:cNvCxnSpPr>
            <p:nvPr/>
          </p:nvCxnSpPr>
          <p:spPr>
            <a:xfrm flipV="1">
              <a:off x="5645694" y="4601773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30" idx="3"/>
              <a:endCxn id="247" idx="1"/>
            </p:cNvCxnSpPr>
            <p:nvPr/>
          </p:nvCxnSpPr>
          <p:spPr>
            <a:xfrm flipV="1">
              <a:off x="5645868" y="4642300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1" idx="3"/>
            </p:cNvCxnSpPr>
            <p:nvPr/>
          </p:nvCxnSpPr>
          <p:spPr>
            <a:xfrm flipV="1">
              <a:off x="5645868" y="4682827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32" idx="3"/>
            </p:cNvCxnSpPr>
            <p:nvPr/>
          </p:nvCxnSpPr>
          <p:spPr>
            <a:xfrm flipV="1">
              <a:off x="5645868" y="4723354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33" idx="3"/>
            </p:cNvCxnSpPr>
            <p:nvPr/>
          </p:nvCxnSpPr>
          <p:spPr>
            <a:xfrm flipV="1">
              <a:off x="5645868" y="4763881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45694" y="4804408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35" idx="3"/>
            </p:cNvCxnSpPr>
            <p:nvPr/>
          </p:nvCxnSpPr>
          <p:spPr>
            <a:xfrm flipV="1">
              <a:off x="5645694" y="4844935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36" idx="3"/>
            </p:cNvCxnSpPr>
            <p:nvPr/>
          </p:nvCxnSpPr>
          <p:spPr>
            <a:xfrm flipV="1">
              <a:off x="5645694" y="4885462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37" idx="3"/>
            </p:cNvCxnSpPr>
            <p:nvPr/>
          </p:nvCxnSpPr>
          <p:spPr>
            <a:xfrm flipV="1">
              <a:off x="5645694" y="4925989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38" idx="3"/>
            </p:cNvCxnSpPr>
            <p:nvPr/>
          </p:nvCxnSpPr>
          <p:spPr>
            <a:xfrm flipV="1">
              <a:off x="5645868" y="4966514"/>
              <a:ext cx="754450" cy="544"/>
            </a:xfrm>
            <a:prstGeom prst="line">
              <a:avLst/>
            </a:prstGeom>
            <a:ln w="28575">
              <a:solidFill>
                <a:srgbClr val="CACA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3825240" y="3770616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27260" y="3872636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025371" y="3970747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801891" y="3894742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03911" y="3996762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002022" y="4094873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765591" y="401403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67611" y="4116050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65722" y="4214161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 rot="8693768">
            <a:off x="731613" y="5442937"/>
            <a:ext cx="548989" cy="161746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60278" y="4675859"/>
            <a:ext cx="522448" cy="174149"/>
          </a:xfrm>
          <a:prstGeom prst="rect">
            <a:avLst/>
          </a:prstGeom>
          <a:solidFill>
            <a:srgbClr val="97703E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246474" y="5325130"/>
            <a:ext cx="522448" cy="174149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 rot="8693768">
            <a:off x="1436024" y="4524878"/>
            <a:ext cx="548989" cy="161746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 rot="8693768">
            <a:off x="2325491" y="4859478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166084" y="5023883"/>
            <a:ext cx="522448" cy="174149"/>
          </a:xfrm>
          <a:prstGeom prst="rect">
            <a:avLst/>
          </a:prstGeom>
          <a:solidFill>
            <a:srgbClr val="CE9D62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065944" y="4286072"/>
            <a:ext cx="522448" cy="174149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 rot="8693768">
            <a:off x="705785" y="5199503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 rot="8693768">
            <a:off x="2061505" y="4619083"/>
            <a:ext cx="548989" cy="161746"/>
          </a:xfrm>
          <a:prstGeom prst="rect">
            <a:avLst/>
          </a:prstGeom>
          <a:solidFill>
            <a:srgbClr val="9A6835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672370" y="5314120"/>
            <a:ext cx="522448" cy="174149"/>
          </a:xfrm>
          <a:prstGeom prst="rect">
            <a:avLst/>
          </a:prstGeom>
          <a:solidFill>
            <a:srgbClr val="97703E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 rot="8693768">
            <a:off x="1088425" y="3968194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277182" y="5680062"/>
            <a:ext cx="522448" cy="174149"/>
          </a:xfrm>
          <a:prstGeom prst="rect">
            <a:avLst/>
          </a:prstGeom>
          <a:solidFill>
            <a:srgbClr val="CE9D61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561834" y="4941540"/>
            <a:ext cx="522448" cy="174149"/>
          </a:xfrm>
          <a:prstGeom prst="rect">
            <a:avLst/>
          </a:prstGeom>
          <a:solidFill>
            <a:srgbClr val="CE9D62"/>
          </a:solidFill>
          <a:ln>
            <a:noFill/>
          </a:ln>
          <a:scene3d>
            <a:camera prst="isometricOffAxis2Top">
              <a:rot lat="19398000" lon="3719999" rev="17178000"/>
            </a:camera>
            <a:lightRig rig="morning" dir="t"/>
          </a:scene3d>
          <a:sp3d>
            <a:bevelT w="0" h="120650"/>
            <a:contourClr>
              <a:srgbClr val="AE855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 rot="8693768">
            <a:off x="891491" y="4374347"/>
            <a:ext cx="548989" cy="161746"/>
          </a:xfrm>
          <a:prstGeom prst="rect">
            <a:avLst/>
          </a:prstGeom>
          <a:solidFill>
            <a:srgbClr val="AE8551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 rot="8693768">
            <a:off x="1747751" y="3981184"/>
            <a:ext cx="548989" cy="161746"/>
          </a:xfrm>
          <a:prstGeom prst="rect">
            <a:avLst/>
          </a:prstGeom>
          <a:solidFill>
            <a:srgbClr val="CB8F47"/>
          </a:solidFill>
          <a:ln>
            <a:noFill/>
          </a:ln>
          <a:scene3d>
            <a:camera prst="isometricOffAxis2Top">
              <a:rot lat="2634000" lon="3558000" rev="1830000"/>
            </a:camera>
            <a:lightRig rig="morning" dir="t">
              <a:rot lat="0" lon="0" rev="10200000"/>
            </a:lightRig>
          </a:scene3d>
          <a:sp3d>
            <a:bevelT w="0" h="120650"/>
            <a:contourClr>
              <a:srgbClr val="CB8F4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825155" y="5296893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927175" y="5398913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025286" y="5497024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4801891" y="5039619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903911" y="5141639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002022" y="5239750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769579" y="4990745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871599" y="5092765"/>
            <a:ext cx="253161" cy="253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969710" y="5190876"/>
            <a:ext cx="56939" cy="5693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7" y="120008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2" y="115305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2" y="118437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1" y="121406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1" y="130233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0" y="141918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1" y="1528783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" y="1692594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" y="184715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8" y="199758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8" y="218728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8" y="237386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" y="253182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" y="269556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0" y="283268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1" y="293438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1" y="303938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2" y="3098660"/>
            <a:ext cx="3126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2" y="315721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97" y="309866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97" y="3039385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93" y="2934380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4" y="283268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04" y="2695569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2" y="2531821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06" y="2373866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47" y="2187288"/>
            <a:ext cx="298191" cy="198794"/>
          </a:xfrm>
          <a:prstGeom prst="rect">
            <a:avLst/>
          </a:prstGeom>
          <a:ln w="3175">
            <a:solidFill>
              <a:srgbClr val="D9D9D9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7" name="Picture 2" descr="Archive:Empleo — estadísticas anuales - Statistics Explained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22" y="2869318"/>
            <a:ext cx="2985597" cy="9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40475" y="3567731"/>
            <a:ext cx="1347525" cy="2566195"/>
            <a:chOff x="6397600" y="3567731"/>
            <a:chExt cx="1347525" cy="2566195"/>
          </a:xfrm>
        </p:grpSpPr>
        <p:grpSp>
          <p:nvGrpSpPr>
            <p:cNvPr id="6" name="Group 5"/>
            <p:cNvGrpSpPr/>
            <p:nvPr/>
          </p:nvGrpSpPr>
          <p:grpSpPr>
            <a:xfrm>
              <a:off x="6689898" y="3792792"/>
              <a:ext cx="809942" cy="1805489"/>
              <a:chOff x="6794673" y="3811842"/>
              <a:chExt cx="809942" cy="180548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071251" y="5362228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932962" y="5402705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94673" y="544318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8693768">
                <a:off x="6810109" y="5298750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8693768">
                <a:off x="6921545" y="5351131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8693768">
                <a:off x="7035887" y="5400119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075675" y="5231314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937387" y="5271791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799098" y="531226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8693768">
                <a:off x="6814168" y="5162806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8693768">
                <a:off x="6925603" y="5215187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8693768">
                <a:off x="7035886" y="526987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75675" y="5107126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937387" y="5147603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799098" y="518807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8693768">
                <a:off x="6816097" y="5038405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8693768">
                <a:off x="6927532" y="5090786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8693768">
                <a:off x="7037815" y="5145471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075675" y="4971299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937387" y="5011775"/>
                <a:ext cx="522448" cy="174149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99098" y="505225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8693768">
                <a:off x="6814168" y="4902790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8693768">
                <a:off x="6925603" y="495517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8693768">
                <a:off x="7035886" y="500985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75675" y="4847110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937387" y="4887587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799098" y="4928064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8693768">
                <a:off x="6816097" y="4778389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8693768">
                <a:off x="6927532" y="4830771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8693768">
                <a:off x="7037815" y="4885456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078747" y="4712973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940459" y="4753450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802170" y="479999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8693768">
                <a:off x="6817239" y="4644465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8693768">
                <a:off x="6928675" y="469684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8693768">
                <a:off x="7035886" y="4751532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78747" y="4588785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940459" y="4629262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802170" y="4669738"/>
                <a:ext cx="522448" cy="174149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8693768">
                <a:off x="6819169" y="4520064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8693768">
                <a:off x="6930604" y="4572446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8693768">
                <a:off x="7040887" y="4627130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2167" y="4454371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943879" y="4494848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805590" y="4535324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8693768">
                <a:off x="6820659" y="4385863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8693768">
                <a:off x="6932095" y="4438244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 rot="8693768">
                <a:off x="7042378" y="4492929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2167" y="4330183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943879" y="4370659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05590" y="4411136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8693768">
                <a:off x="6819517" y="4255318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8693768">
                <a:off x="6930952" y="4313843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8693768">
                <a:off x="7044307" y="4368528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076024" y="4194356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940807" y="4234832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02518" y="4275309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693768">
                <a:off x="6814516" y="4125847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8693768">
                <a:off x="6925951" y="4178229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8693768">
                <a:off x="7039306" y="4232914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76024" y="407016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937735" y="4110644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799446" y="4151121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8693768">
                <a:off x="6816445" y="4001446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8693768">
                <a:off x="6927884" y="4053828"/>
                <a:ext cx="548989" cy="161746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8693768">
                <a:off x="7038164" y="4108513"/>
                <a:ext cx="548989" cy="161746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76024" y="3936030"/>
                <a:ext cx="522448" cy="174149"/>
              </a:xfrm>
              <a:prstGeom prst="rect">
                <a:avLst/>
              </a:prstGeom>
              <a:solidFill>
                <a:srgbClr val="9A6835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937735" y="3976507"/>
                <a:ext cx="522448" cy="174149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799446" y="4016984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8693768">
                <a:off x="6814516" y="3867522"/>
                <a:ext cx="548989" cy="161746"/>
              </a:xfrm>
              <a:prstGeom prst="rect">
                <a:avLst/>
              </a:prstGeom>
              <a:solidFill>
                <a:srgbClr val="AE855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8693768">
                <a:off x="6925951" y="3919904"/>
                <a:ext cx="548989" cy="161746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8693768">
                <a:off x="7036234" y="3974588"/>
                <a:ext cx="548989" cy="161746"/>
              </a:xfrm>
              <a:prstGeom prst="rect">
                <a:avLst/>
              </a:prstGeom>
              <a:solidFill>
                <a:srgbClr val="CE9D61"/>
              </a:solidFill>
              <a:ln>
                <a:noFill/>
              </a:ln>
              <a:scene3d>
                <a:camera prst="isometricOffAxis2Top">
                  <a:rot lat="2634000" lon="3558000" rev="1830000"/>
                </a:camera>
                <a:lightRig rig="morning" dir="t">
                  <a:rot lat="0" lon="0" rev="10200000"/>
                </a:lightRig>
              </a:scene3d>
              <a:sp3d>
                <a:bevelT w="0" h="120650"/>
                <a:contourClr>
                  <a:srgbClr val="CB8F47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076024" y="3811842"/>
                <a:ext cx="522448" cy="174149"/>
              </a:xfrm>
              <a:prstGeom prst="rect">
                <a:avLst/>
              </a:prstGeom>
              <a:solidFill>
                <a:srgbClr val="CE9D62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937735" y="3852319"/>
                <a:ext cx="522448" cy="174149"/>
              </a:xfrm>
              <a:prstGeom prst="rect">
                <a:avLst/>
              </a:prstGeom>
              <a:solidFill>
                <a:srgbClr val="CB8F47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799446" y="3892795"/>
                <a:ext cx="522448" cy="174149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  <a:scene3d>
                <a:camera prst="isometricOffAxis2Top">
                  <a:rot lat="19398000" lon="3719999" rev="17178000"/>
                </a:camera>
                <a:lightRig rig="morning" dir="t"/>
              </a:scene3d>
              <a:sp3d>
                <a:bevelT w="0" h="120650"/>
                <a:contourClr>
                  <a:srgbClr val="AE855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6397600" y="4449458"/>
              <a:ext cx="63378" cy="562318"/>
            </a:xfrm>
            <a:prstGeom prst="rect">
              <a:avLst/>
            </a:prstGeom>
            <a:solidFill>
              <a:srgbClr val="977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56481" y="3567731"/>
              <a:ext cx="1288644" cy="2566195"/>
            </a:xfrm>
            <a:prstGeom prst="rect">
              <a:avLst/>
            </a:prstGeom>
            <a:noFill/>
            <a:ln>
              <a:solidFill>
                <a:srgbClr val="AA7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336755" y="1426748"/>
            <a:ext cx="434691" cy="432652"/>
            <a:chOff x="2830509" y="1352650"/>
            <a:chExt cx="1848270" cy="1839600"/>
          </a:xfrm>
        </p:grpSpPr>
        <p:sp>
          <p:nvSpPr>
            <p:cNvPr id="208" name="5-Point Star 207"/>
            <p:cNvSpPr>
              <a:spLocks noChangeAspect="1"/>
            </p:cNvSpPr>
            <p:nvPr/>
          </p:nvSpPr>
          <p:spPr>
            <a:xfrm>
              <a:off x="3983224" y="1445914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09" name="5-Point Star 208"/>
            <p:cNvSpPr>
              <a:spLocks noChangeAspect="1"/>
            </p:cNvSpPr>
            <p:nvPr/>
          </p:nvSpPr>
          <p:spPr>
            <a:xfrm>
              <a:off x="4274076" y="17223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0" name="5-Point Star 209"/>
            <p:cNvSpPr>
              <a:spLocks noChangeAspect="1"/>
            </p:cNvSpPr>
            <p:nvPr/>
          </p:nvSpPr>
          <p:spPr>
            <a:xfrm>
              <a:off x="4374474" y="2111681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1" name="5-Point Star 210"/>
            <p:cNvSpPr>
              <a:spLocks noChangeAspect="1"/>
            </p:cNvSpPr>
            <p:nvPr/>
          </p:nvSpPr>
          <p:spPr>
            <a:xfrm>
              <a:off x="4274075" y="2514316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2" name="5-Point Star 211"/>
            <p:cNvSpPr>
              <a:spLocks noChangeAspect="1"/>
            </p:cNvSpPr>
            <p:nvPr/>
          </p:nvSpPr>
          <p:spPr>
            <a:xfrm>
              <a:off x="3982094" y="278793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3" name="5-Point Star 212"/>
            <p:cNvSpPr>
              <a:spLocks noChangeAspect="1"/>
            </p:cNvSpPr>
            <p:nvPr/>
          </p:nvSpPr>
          <p:spPr>
            <a:xfrm>
              <a:off x="3600470" y="2887945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4" name="5-Point Star 213"/>
            <p:cNvSpPr>
              <a:spLocks noChangeAspect="1"/>
            </p:cNvSpPr>
            <p:nvPr/>
          </p:nvSpPr>
          <p:spPr>
            <a:xfrm>
              <a:off x="3215669" y="27797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15" name="5-Point Star 214"/>
            <p:cNvSpPr>
              <a:spLocks noChangeAspect="1"/>
            </p:cNvSpPr>
            <p:nvPr/>
          </p:nvSpPr>
          <p:spPr>
            <a:xfrm>
              <a:off x="2930521" y="2514315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34" name="5-Point Star 233"/>
            <p:cNvSpPr>
              <a:spLocks noChangeAspect="1"/>
            </p:cNvSpPr>
            <p:nvPr/>
          </p:nvSpPr>
          <p:spPr>
            <a:xfrm>
              <a:off x="2830509" y="2111680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49" name="5-Point Star 248"/>
            <p:cNvSpPr>
              <a:spLocks noChangeAspect="1"/>
            </p:cNvSpPr>
            <p:nvPr/>
          </p:nvSpPr>
          <p:spPr>
            <a:xfrm>
              <a:off x="2930303" y="1722382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50" name="5-Point Star 249"/>
            <p:cNvSpPr>
              <a:spLocks noChangeAspect="1"/>
            </p:cNvSpPr>
            <p:nvPr/>
          </p:nvSpPr>
          <p:spPr>
            <a:xfrm>
              <a:off x="3210192" y="1437496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sp>
          <p:nvSpPr>
            <p:cNvPr id="251" name="5-Point Star 250"/>
            <p:cNvSpPr>
              <a:spLocks noChangeAspect="1"/>
            </p:cNvSpPr>
            <p:nvPr/>
          </p:nvSpPr>
          <p:spPr>
            <a:xfrm>
              <a:off x="3600470" y="1352650"/>
              <a:ext cx="304305" cy="304305"/>
            </a:xfrm>
            <a:prstGeom prst="star5">
              <a:avLst/>
            </a:prstGeom>
            <a:solidFill>
              <a:srgbClr val="FEE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41369" y="2462438"/>
            <a:ext cx="2616175" cy="1710371"/>
            <a:chOff x="9093794" y="2462438"/>
            <a:chExt cx="2616175" cy="1710371"/>
          </a:xfrm>
        </p:grpSpPr>
        <p:grpSp>
          <p:nvGrpSpPr>
            <p:cNvPr id="321" name="Group 320"/>
            <p:cNvGrpSpPr/>
            <p:nvPr/>
          </p:nvGrpSpPr>
          <p:grpSpPr>
            <a:xfrm>
              <a:off x="9093794" y="2462438"/>
              <a:ext cx="2616175" cy="1710371"/>
              <a:chOff x="3480241" y="1214064"/>
              <a:chExt cx="2616175" cy="1710371"/>
            </a:xfrm>
          </p:grpSpPr>
          <p:sp>
            <p:nvSpPr>
              <p:cNvPr id="322" name="Rounded Rectangle 321"/>
              <p:cNvSpPr/>
              <p:nvPr/>
            </p:nvSpPr>
            <p:spPr>
              <a:xfrm>
                <a:off x="3480241" y="1323011"/>
                <a:ext cx="2616175" cy="1601424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285750" indent="-285750">
                  <a:buClr>
                    <a:srgbClr val="FFFF0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endParaRPr lang="en-GB" sz="1400" noProof="0" dirty="0">
                  <a:latin typeface="Constantia" panose="02030602050306030303" pitchFamily="18" charset="0"/>
                </a:endParaRP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Consolidate data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Produces European aggregates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Publish official statistics for Europe as open data</a:t>
                </a:r>
              </a:p>
            </p:txBody>
          </p:sp>
          <p:grpSp>
            <p:nvGrpSpPr>
              <p:cNvPr id="323" name="Group 322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26" name="5-Point Star 325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7" name="5-Point Star 326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8" name="5-Point Star 327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29" name="5-Point Star 328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0" name="5-Point Star 329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1" name="5-Point Star 330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2" name="5-Point Star 331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3" name="5-Point Star 332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4" name="5-Point Star 333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5" name="5-Point Star 334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6" name="5-Point Star 335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37" name="5-Point Star 336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58" name="TextBox 357"/>
            <p:cNvSpPr txBox="1"/>
            <p:nvPr/>
          </p:nvSpPr>
          <p:spPr>
            <a:xfrm>
              <a:off x="9928467" y="2652623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Eurostat</a:t>
              </a: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8741369" y="4299303"/>
            <a:ext cx="2616175" cy="1834623"/>
            <a:chOff x="9093794" y="2462438"/>
            <a:chExt cx="2616175" cy="1834623"/>
          </a:xfrm>
        </p:grpSpPr>
        <p:grpSp>
          <p:nvGrpSpPr>
            <p:cNvPr id="377" name="Group 376"/>
            <p:cNvGrpSpPr/>
            <p:nvPr/>
          </p:nvGrpSpPr>
          <p:grpSpPr>
            <a:xfrm>
              <a:off x="9093794" y="2462438"/>
              <a:ext cx="2616175" cy="1834623"/>
              <a:chOff x="3480241" y="1214064"/>
              <a:chExt cx="2616175" cy="1834623"/>
            </a:xfrm>
          </p:grpSpPr>
          <p:sp>
            <p:nvSpPr>
              <p:cNvPr id="379" name="Rounded Rectangle 378"/>
              <p:cNvSpPr/>
              <p:nvPr/>
            </p:nvSpPr>
            <p:spPr>
              <a:xfrm>
                <a:off x="3480241" y="1323011"/>
                <a:ext cx="2616175" cy="1725676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Methodological support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Economic modelling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Development of additional FIGARO applications</a:t>
                </a:r>
              </a:p>
            </p:txBody>
          </p:sp>
          <p:grpSp>
            <p:nvGrpSpPr>
              <p:cNvPr id="380" name="Group 379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81" name="Oval 380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82" name="Group 381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83" name="5-Point Star 382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4" name="5-Point Star 383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5" name="5-Point Star 384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6" name="5-Point Star 385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7" name="5-Point Star 386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8" name="5-Point Star 387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89" name="5-Point Star 388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0" name="5-Point Star 389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1" name="5-Point Star 390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2" name="5-Point Star 391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3" name="5-Point Star 392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94" name="5-Point Star 393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78" name="TextBox 377"/>
            <p:cNvSpPr txBox="1"/>
            <p:nvPr/>
          </p:nvSpPr>
          <p:spPr>
            <a:xfrm>
              <a:off x="9928467" y="2652623"/>
              <a:ext cx="54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JRC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76101" y="573601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cap="small" noProof="0" dirty="0">
                <a:solidFill>
                  <a:srgbClr val="835E30"/>
                </a:solidFill>
                <a:latin typeface="Constantia" panose="02030602050306030303" pitchFamily="18" charset="0"/>
              </a:rPr>
              <a:t>Figaro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41369" y="632448"/>
            <a:ext cx="2616175" cy="1710371"/>
            <a:chOff x="8741369" y="632448"/>
            <a:chExt cx="2616175" cy="1710371"/>
          </a:xfrm>
        </p:grpSpPr>
        <p:grpSp>
          <p:nvGrpSpPr>
            <p:cNvPr id="339" name="Group 338"/>
            <p:cNvGrpSpPr/>
            <p:nvPr/>
          </p:nvGrpSpPr>
          <p:grpSpPr>
            <a:xfrm>
              <a:off x="8741369" y="632448"/>
              <a:ext cx="2616175" cy="1710371"/>
              <a:chOff x="3480241" y="1214064"/>
              <a:chExt cx="2616175" cy="1710371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3480241" y="1323011"/>
                <a:ext cx="2616175" cy="1601424"/>
              </a:xfrm>
              <a:prstGeom prst="roundRect">
                <a:avLst>
                  <a:gd name="adj" fmla="val 3898"/>
                </a:avLst>
              </a:prstGeom>
              <a:solidFill>
                <a:srgbClr val="004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bIns="0" rtlCol="0" anchor="ctr"/>
              <a:lstStyle/>
              <a:p>
                <a:pPr marL="285750" indent="-285750">
                  <a:buClr>
                    <a:srgbClr val="FFFF0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endParaRPr lang="en-GB" sz="1400" noProof="0" dirty="0">
                  <a:latin typeface="Constantia" panose="02030602050306030303" pitchFamily="18" charset="0"/>
                </a:endParaRP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National statistical institutes collect and verify data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Use common definitions and methods</a:t>
                </a:r>
              </a:p>
              <a:p>
                <a:pPr marL="180975" indent="-180975">
                  <a:buClr>
                    <a:srgbClr val="90D2F0"/>
                  </a:buClr>
                  <a:buSzPct val="105000"/>
                  <a:buFont typeface="Arial" panose="020B0604020202020204" pitchFamily="34" charset="0"/>
                  <a:buChar char="•"/>
                  <a:tabLst>
                    <a:tab pos="2867025" algn="l"/>
                  </a:tabLst>
                </a:pPr>
                <a:r>
                  <a:rPr lang="en-GB" sz="1400" noProof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onstantia" panose="02030602050306030303" pitchFamily="18" charset="0"/>
                  </a:rPr>
                  <a:t>Send data to Eurostat</a:t>
                </a:r>
              </a:p>
            </p:txBody>
          </p:sp>
          <p:grpSp>
            <p:nvGrpSpPr>
              <p:cNvPr id="341" name="Group 340"/>
              <p:cNvGrpSpPr/>
              <p:nvPr/>
            </p:nvGrpSpPr>
            <p:grpSpPr>
              <a:xfrm>
                <a:off x="3742436" y="1214064"/>
                <a:ext cx="474649" cy="474649"/>
                <a:chOff x="3889028" y="1280689"/>
                <a:chExt cx="474649" cy="474649"/>
              </a:xfrm>
            </p:grpSpPr>
            <p:sp>
              <p:nvSpPr>
                <p:cNvPr id="342" name="Oval 341"/>
                <p:cNvSpPr/>
                <p:nvPr/>
              </p:nvSpPr>
              <p:spPr>
                <a:xfrm>
                  <a:off x="3889028" y="1280689"/>
                  <a:ext cx="474649" cy="474649"/>
                </a:xfrm>
                <a:prstGeom prst="ellipse">
                  <a:avLst/>
                </a:prstGeom>
                <a:solidFill>
                  <a:srgbClr val="0044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grpSp>
              <p:nvGrpSpPr>
                <p:cNvPr id="343" name="Group 342"/>
                <p:cNvGrpSpPr/>
                <p:nvPr/>
              </p:nvGrpSpPr>
              <p:grpSpPr>
                <a:xfrm>
                  <a:off x="3909007" y="1301687"/>
                  <a:ext cx="434691" cy="432652"/>
                  <a:chOff x="2830509" y="1352650"/>
                  <a:chExt cx="1848270" cy="1839600"/>
                </a:xfrm>
              </p:grpSpPr>
              <p:sp>
                <p:nvSpPr>
                  <p:cNvPr id="344" name="5-Point Star 343"/>
                  <p:cNvSpPr>
                    <a:spLocks noChangeAspect="1"/>
                  </p:cNvSpPr>
                  <p:nvPr/>
                </p:nvSpPr>
                <p:spPr>
                  <a:xfrm>
                    <a:off x="3983224" y="1445914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5" name="5-Point Star 344"/>
                  <p:cNvSpPr>
                    <a:spLocks noChangeAspect="1"/>
                  </p:cNvSpPr>
                  <p:nvPr/>
                </p:nvSpPr>
                <p:spPr>
                  <a:xfrm>
                    <a:off x="4274076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6" name="5-Point Star 345"/>
                  <p:cNvSpPr>
                    <a:spLocks noChangeAspect="1"/>
                  </p:cNvSpPr>
                  <p:nvPr/>
                </p:nvSpPr>
                <p:spPr>
                  <a:xfrm>
                    <a:off x="4374474" y="2111681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7" name="5-Point Star 346"/>
                  <p:cNvSpPr>
                    <a:spLocks noChangeAspect="1"/>
                  </p:cNvSpPr>
                  <p:nvPr/>
                </p:nvSpPr>
                <p:spPr>
                  <a:xfrm>
                    <a:off x="4274075" y="251431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8" name="5-Point Star 347"/>
                  <p:cNvSpPr>
                    <a:spLocks noChangeAspect="1"/>
                  </p:cNvSpPr>
                  <p:nvPr/>
                </p:nvSpPr>
                <p:spPr>
                  <a:xfrm>
                    <a:off x="3982094" y="278793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49" name="5-Point Star 348"/>
                  <p:cNvSpPr>
                    <a:spLocks noChangeAspect="1"/>
                  </p:cNvSpPr>
                  <p:nvPr/>
                </p:nvSpPr>
                <p:spPr>
                  <a:xfrm>
                    <a:off x="3600470" y="288794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0" name="5-Point Star 349"/>
                  <p:cNvSpPr>
                    <a:spLocks noChangeAspect="1"/>
                  </p:cNvSpPr>
                  <p:nvPr/>
                </p:nvSpPr>
                <p:spPr>
                  <a:xfrm>
                    <a:off x="3215669" y="27797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1" name="5-Point Star 350"/>
                  <p:cNvSpPr>
                    <a:spLocks noChangeAspect="1"/>
                  </p:cNvSpPr>
                  <p:nvPr/>
                </p:nvSpPr>
                <p:spPr>
                  <a:xfrm>
                    <a:off x="2930521" y="2514315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2" name="5-Point Star 351"/>
                  <p:cNvSpPr>
                    <a:spLocks noChangeAspect="1"/>
                  </p:cNvSpPr>
                  <p:nvPr/>
                </p:nvSpPr>
                <p:spPr>
                  <a:xfrm>
                    <a:off x="2830509" y="211168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3" name="5-Point Star 352"/>
                  <p:cNvSpPr>
                    <a:spLocks noChangeAspect="1"/>
                  </p:cNvSpPr>
                  <p:nvPr/>
                </p:nvSpPr>
                <p:spPr>
                  <a:xfrm>
                    <a:off x="2930303" y="1722382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4" name="5-Point Star 353"/>
                  <p:cNvSpPr>
                    <a:spLocks noChangeAspect="1"/>
                  </p:cNvSpPr>
                  <p:nvPr/>
                </p:nvSpPr>
                <p:spPr>
                  <a:xfrm>
                    <a:off x="3210192" y="1437496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  <p:sp>
                <p:nvSpPr>
                  <p:cNvPr id="355" name="5-Point Star 354"/>
                  <p:cNvSpPr>
                    <a:spLocks noChangeAspect="1"/>
                  </p:cNvSpPr>
                  <p:nvPr/>
                </p:nvSpPr>
                <p:spPr>
                  <a:xfrm>
                    <a:off x="3600470" y="1352650"/>
                    <a:ext cx="304305" cy="304305"/>
                  </a:xfrm>
                  <a:prstGeom prst="star5">
                    <a:avLst/>
                  </a:prstGeom>
                  <a:solidFill>
                    <a:srgbClr val="FEED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>
                      <a:latin typeface="Constantia" panose="02030602050306030303" pitchFamily="18" charset="0"/>
                    </a:endParaRPr>
                  </a:p>
                </p:txBody>
              </p:sp>
            </p:grpSp>
          </p:grpSp>
        </p:grpSp>
        <p:sp>
          <p:nvSpPr>
            <p:cNvPr id="395" name="TextBox 394"/>
            <p:cNvSpPr txBox="1"/>
            <p:nvPr/>
          </p:nvSpPr>
          <p:spPr>
            <a:xfrm>
              <a:off x="9511091" y="798575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solidFill>
                    <a:srgbClr val="FEED00"/>
                  </a:solidFill>
                  <a:latin typeface="Constantia" panose="02030602050306030303" pitchFamily="18" charset="0"/>
                </a:rPr>
                <a:t>ESS</a:t>
              </a:r>
            </a:p>
          </p:txBody>
        </p:sp>
      </p:grpSp>
      <p:sp>
        <p:nvSpPr>
          <p:cNvPr id="9" name="Title 7">
            <a:extLst>
              <a:ext uri="{FF2B5EF4-FFF2-40B4-BE49-F238E27FC236}">
                <a16:creationId xmlns:a16="http://schemas.microsoft.com/office/drawing/2014/main" id="{B38E4CFF-0B91-DD7B-BD88-80912B62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3" y="123825"/>
            <a:ext cx="10669587" cy="766763"/>
          </a:xfrm>
        </p:spPr>
        <p:txBody>
          <a:bodyPr/>
          <a:lstStyle/>
          <a:p>
            <a:r>
              <a:rPr lang="en-GB" noProof="0" dirty="0"/>
              <a:t>Who are the main actors?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77FC35E-62C2-01CF-7DB0-D197AC558DCE}"/>
              </a:ext>
            </a:extLst>
          </p:cNvPr>
          <p:cNvSpPr/>
          <p:nvPr/>
        </p:nvSpPr>
        <p:spPr>
          <a:xfrm rot="800413">
            <a:off x="4944783" y="1556139"/>
            <a:ext cx="2459108" cy="850494"/>
          </a:xfrm>
          <a:prstGeom prst="roundRect">
            <a:avLst/>
          </a:prstGeom>
          <a:solidFill>
            <a:srgbClr val="00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solidFill>
                  <a:srgbClr val="FFFF00"/>
                </a:solidFill>
                <a:latin typeface="Palatino Linotype" panose="02040502050505030304" pitchFamily="18" charset="0"/>
              </a:rPr>
              <a:t>EU Regulations for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1969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 cap="small">
                  <a:solidFill>
                    <a:srgbClr val="835E30"/>
                  </a:solidFill>
                  <a:latin typeface="Constantia" panose="02030602050306030303" pitchFamily="18" charset="0"/>
                </a:defRPr>
              </a:lvl1pPr>
            </a:lstStyle>
            <a:p>
              <a:r>
                <a:rPr lang="en-GB" noProof="0" dirty="0"/>
                <a:t>Figaro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1698057" y="1026097"/>
            <a:ext cx="10206400" cy="5274119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991807" y="1459902"/>
            <a:ext cx="1074653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15 main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trading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partners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+ </a:t>
            </a:r>
            <a:r>
              <a:rPr lang="en-GB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GB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17492" y="1856585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27611" y="1859432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=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900263" y="328723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49 + </a:t>
            </a:r>
            <a:r>
              <a:rPr lang="en-GB" sz="24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GB" sz="24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71840" y="4238113"/>
            <a:ext cx="10132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Globally balanced view of </a:t>
            </a:r>
            <a:r>
              <a:rPr lang="en-GB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National Accounts Main Aggregates</a:t>
            </a: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, adjusted to latest national GDP main aggregates 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Fully aligned with countries’ National Accounts official statistics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Build upon available data from National Accounts and balanced international trade statistics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64 industry and product categories (NACE Rev.2: A*64 / CPA 2.1: P*64)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Time series from 2010 to year T-2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56B8C-A307-4402-6383-D79CFC5D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8921423" cy="766672"/>
          </a:xfrm>
        </p:spPr>
        <p:txBody>
          <a:bodyPr/>
          <a:lstStyle/>
          <a:p>
            <a:r>
              <a:rPr lang="en-GB" noProof="0" dirty="0"/>
              <a:t>What are its main characteristics?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60FE33-996F-37D7-50C5-E3B2D4A73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502" y="1126916"/>
            <a:ext cx="5967165" cy="2944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479D95-F834-8DF4-1199-31B58B2D57E7}"/>
              </a:ext>
            </a:extLst>
          </p:cNvPr>
          <p:cNvSpPr/>
          <p:nvPr/>
        </p:nvSpPr>
        <p:spPr>
          <a:xfrm>
            <a:off x="1698057" y="1517285"/>
            <a:ext cx="168886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EU-27 +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2 EFTA +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5 EU candidate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countries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0CEA242-FDA9-7BDB-E222-338F6C06B514}"/>
              </a:ext>
            </a:extLst>
          </p:cNvPr>
          <p:cNvSpPr/>
          <p:nvPr/>
        </p:nvSpPr>
        <p:spPr>
          <a:xfrm>
            <a:off x="8495808" y="92523"/>
            <a:ext cx="3359114" cy="959208"/>
          </a:xfrm>
          <a:prstGeom prst="roundRect">
            <a:avLst/>
          </a:prstGeom>
          <a:solidFill>
            <a:srgbClr val="171F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FIGARO 2010-2024 to be released 20 July 2026</a:t>
            </a:r>
          </a:p>
        </p:txBody>
      </p:sp>
    </p:spTree>
    <p:extLst>
      <p:ext uri="{BB962C8B-B14F-4D97-AF65-F5344CB8AC3E}">
        <p14:creationId xmlns:p14="http://schemas.microsoft.com/office/powerpoint/2010/main" val="250386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9A0A1-2214-8EC5-1DE4-A5082C65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A2E1C31-FEEA-72A1-1C36-F70E1805773E}"/>
              </a:ext>
            </a:extLst>
          </p:cNvPr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CADBBC-6450-4501-9ED2-9D5489AC6D87}"/>
                </a:ext>
              </a:extLst>
            </p:cNvPr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789F743-D88B-5815-D350-69F99DFD1A90}"/>
                  </a:ext>
                </a:extLst>
              </p:cNvPr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FEA0247-A298-5855-D5CF-4AB8C71F4E1A}"/>
                  </a:ext>
                </a:extLst>
              </p:cNvPr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11C192-E634-86C3-9B8E-696FC447D8D1}"/>
                  </a:ext>
                </a:extLst>
              </p:cNvPr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2986A6C-370A-2655-1338-88E36424E32F}"/>
                  </a:ext>
                </a:extLst>
              </p:cNvPr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A9540D5-4994-9290-9C89-4CF744D88B83}"/>
                  </a:ext>
                </a:extLst>
              </p:cNvPr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71DDA10-6CC9-043C-CB28-00B50B67ECD1}"/>
                  </a:ext>
                </a:extLst>
              </p:cNvPr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541F2F3-172B-77F7-9813-3C001E2597D0}"/>
                  </a:ext>
                </a:extLst>
              </p:cNvPr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7C45AE-A303-905C-07AF-0E2539E0ECFA}"/>
                  </a:ext>
                </a:extLst>
              </p:cNvPr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00D3E8D-0615-1CF7-2DF4-8F2DE90D6499}"/>
                  </a:ext>
                </a:extLst>
              </p:cNvPr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8F03AC7-242D-E054-183E-CB521A4B9BE0}"/>
                  </a:ext>
                </a:extLst>
              </p:cNvPr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B7CE6CF-04E4-0542-407F-14DECE9875EA}"/>
                  </a:ext>
                </a:extLst>
              </p:cNvPr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75A839A-16D6-491C-7CDB-3254356015BA}"/>
                  </a:ext>
                </a:extLst>
              </p:cNvPr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3DD70E7-84C8-6108-D61F-80A75786E72D}"/>
                  </a:ext>
                </a:extLst>
              </p:cNvPr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8CAFE1-E789-FE64-5E79-DF0F26536174}"/>
                </a:ext>
              </a:extLst>
            </p:cNvPr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BC3148C-51A6-C580-85F8-554B12D8A01B}"/>
                  </a:ext>
                </a:extLst>
              </p:cNvPr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7C9C95E-BABD-498B-359C-40E3C644A293}"/>
                    </a:ext>
                  </a:extLst>
                </p:cNvPr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44D2916-A625-347D-7CC4-E1E99B1918FE}"/>
                    </a:ext>
                  </a:extLst>
                </p:cNvPr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FEF8321-1942-52D4-DD33-6F4B61F0E9CD}"/>
                    </a:ext>
                  </a:extLst>
                </p:cNvPr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521EEDA-67FD-C3CB-F4AD-B1A7A41ED2F8}"/>
                    </a:ext>
                  </a:extLst>
                </p:cNvPr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0AE708-A03C-A3C7-7806-4030AB3CF967}"/>
                    </a:ext>
                  </a:extLst>
                </p:cNvPr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D6B160A-9A0D-D34F-19F1-7209A538C0DA}"/>
                    </a:ext>
                  </a:extLst>
                </p:cNvPr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EA21DB-0449-D715-6D6F-EE6B8A12D7C1}"/>
                    </a:ext>
                  </a:extLst>
                </p:cNvPr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AD2CDAD-6FC5-4EE9-9B60-4E7E734F86E4}"/>
                    </a:ext>
                  </a:extLst>
                </p:cNvPr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A9F78BA-617C-BEA7-2540-310CECC9EC44}"/>
                    </a:ext>
                  </a:extLst>
                </p:cNvPr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C55BAF3-8E41-64AE-94EA-6C7C5BAC20B1}"/>
                    </a:ext>
                  </a:extLst>
                </p:cNvPr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88D0F70-BB1A-9BDA-261E-1AF9889415A3}"/>
                    </a:ext>
                  </a:extLst>
                </p:cNvPr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5891870-0E00-4142-5F46-0B3EFA1ED533}"/>
                    </a:ext>
                  </a:extLst>
                </p:cNvPr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BA9DB6A-E870-BC45-E5C2-8FDA113129A6}"/>
                    </a:ext>
                  </a:extLst>
                </p:cNvPr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5D0804B-B34E-C0F7-9B83-79B24D36E15C}"/>
                    </a:ext>
                  </a:extLst>
                </p:cNvPr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986155A-AFEF-E26A-9E83-9B4146E11042}"/>
                    </a:ext>
                  </a:extLst>
                </p:cNvPr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E5EB9B8-E4A9-4CDD-20B2-5A44C79F163A}"/>
                    </a:ext>
                  </a:extLst>
                </p:cNvPr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72106FC-94B2-1894-CAE3-54188D2D0F35}"/>
                    </a:ext>
                  </a:extLst>
                </p:cNvPr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0C8506E-8691-B9EF-24A0-CCAB5CABE2B1}"/>
                    </a:ext>
                  </a:extLst>
                </p:cNvPr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ED19395-35E6-08D5-2D58-0BE0D5259632}"/>
                    </a:ext>
                  </a:extLst>
                </p:cNvPr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4994322-AED3-A5CB-F59E-F63FBFDED0C3}"/>
                    </a:ext>
                  </a:extLst>
                </p:cNvPr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40D908-1ACE-ACF7-24BB-AC5D20999BEE}"/>
                    </a:ext>
                  </a:extLst>
                </p:cNvPr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93DEA94-9F07-CC96-6187-1DB6C521822E}"/>
                    </a:ext>
                  </a:extLst>
                </p:cNvPr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1306CF6-B075-9E6D-7F34-59B6C2478E80}"/>
                    </a:ext>
                  </a:extLst>
                </p:cNvPr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48159AE-7B6C-1FFA-3E65-1D173B3BB16E}"/>
                    </a:ext>
                  </a:extLst>
                </p:cNvPr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C981D6C-838D-E826-DFE3-D1FF3CE92CAD}"/>
                    </a:ext>
                  </a:extLst>
                </p:cNvPr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A76C682-C0F0-A171-7984-2AFFC7D37C38}"/>
                    </a:ext>
                  </a:extLst>
                </p:cNvPr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278ABCF-787F-1504-AE95-ABD48862DB52}"/>
                    </a:ext>
                  </a:extLst>
                </p:cNvPr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9612E21-EB62-4A2D-CC5E-C9AA81B43ECA}"/>
                    </a:ext>
                  </a:extLst>
                </p:cNvPr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1384CA2-E2BA-2518-11E7-8928C8D53070}"/>
                    </a:ext>
                  </a:extLst>
                </p:cNvPr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5FBF428-D3F0-8FA5-BF9D-FC37B4DABD6F}"/>
                    </a:ext>
                  </a:extLst>
                </p:cNvPr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4FE2B6C-4D36-73E3-D056-40DBB24C6C04}"/>
                    </a:ext>
                  </a:extLst>
                </p:cNvPr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B239D90-6400-0792-5EF0-5EECAD261A87}"/>
                    </a:ext>
                  </a:extLst>
                </p:cNvPr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8081495-3E98-0166-A3A5-9987566BD380}"/>
                    </a:ext>
                  </a:extLst>
                </p:cNvPr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C278EC-2925-C62E-01EE-864593835469}"/>
                    </a:ext>
                  </a:extLst>
                </p:cNvPr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E0AF3AF-1FEB-BDBA-CDEE-E939F262A06E}"/>
                    </a:ext>
                  </a:extLst>
                </p:cNvPr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5BEFEB1-94C6-2C1A-90A3-3D43570A8C9E}"/>
                    </a:ext>
                  </a:extLst>
                </p:cNvPr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2EBFC06-9D41-FEAA-EC75-3C5CE55D7A4A}"/>
                    </a:ext>
                  </a:extLst>
                </p:cNvPr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FED6AC7-A960-A3E7-FBD1-D7D115551A17}"/>
                    </a:ext>
                  </a:extLst>
                </p:cNvPr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AC84EC4-2C64-F2C4-474E-611299C23F6D}"/>
                    </a:ext>
                  </a:extLst>
                </p:cNvPr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1E91CE3-95F6-860D-01B8-A49A667A7C13}"/>
                    </a:ext>
                  </a:extLst>
                </p:cNvPr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E4AFCB8-3F4B-FC51-AFDB-11B850ED8B14}"/>
                    </a:ext>
                  </a:extLst>
                </p:cNvPr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2259D04-3133-6729-CC06-4AB5C48FB2F1}"/>
                    </a:ext>
                  </a:extLst>
                </p:cNvPr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8E2C07D-A2FA-4EB8-E45F-A0FCB93F4560}"/>
                    </a:ext>
                  </a:extLst>
                </p:cNvPr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7D0FCFF-B14F-29D0-DC72-263AB7E75AF3}"/>
                    </a:ext>
                  </a:extLst>
                </p:cNvPr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9D39248-EA79-7FCC-C880-1D616944728A}"/>
                    </a:ext>
                  </a:extLst>
                </p:cNvPr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C061D18-CDEE-7AC2-0F3B-AA67907449B5}"/>
                    </a:ext>
                  </a:extLst>
                </p:cNvPr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685A9AC-41A6-32DC-2277-1CE6D488A7F2}"/>
                    </a:ext>
                  </a:extLst>
                </p:cNvPr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CF6B3D0-6833-1824-DBC6-2DD04D6DB5A3}"/>
                    </a:ext>
                  </a:extLst>
                </p:cNvPr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1AA9D2A-5DF5-8363-F3F4-756248343BBB}"/>
                    </a:ext>
                  </a:extLst>
                </p:cNvPr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6EDD0F6-0EC0-74CF-8CBD-50928AE5B5B0}"/>
                    </a:ext>
                  </a:extLst>
                </p:cNvPr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FCC152F-9669-8F7D-540E-DE64722DB530}"/>
                    </a:ext>
                  </a:extLst>
                </p:cNvPr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65384A9-A067-52A1-5992-CA99562A502A}"/>
                    </a:ext>
                  </a:extLst>
                </p:cNvPr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0D046C8-6E74-2817-7E17-46B3FD080273}"/>
                    </a:ext>
                  </a:extLst>
                </p:cNvPr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51153D6-3572-3F95-A3F6-5D168B5975EF}"/>
                    </a:ext>
                  </a:extLst>
                </p:cNvPr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3F31B5A-7036-B677-3C41-A84EBE892060}"/>
                    </a:ext>
                  </a:extLst>
                </p:cNvPr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95F244F-7120-F8CA-2E58-68223BACAC84}"/>
                    </a:ext>
                  </a:extLst>
                </p:cNvPr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9FEDE62-50FA-1F45-FF0C-58B9908AEF82}"/>
                    </a:ext>
                  </a:extLst>
                </p:cNvPr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F300E4D-41A7-1EB5-45F8-A19D5DAADEDF}"/>
                    </a:ext>
                  </a:extLst>
                </p:cNvPr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16E1E8C-35E3-1B9F-5ADE-766912D88A2A}"/>
                    </a:ext>
                  </a:extLst>
                </p:cNvPr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C6A9680-7D62-9A48-35FF-38EBD6FAECD9}"/>
                    </a:ext>
                  </a:extLst>
                </p:cNvPr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85FF039F-88C4-C862-7A99-8ACFBD1AAACD}"/>
                    </a:ext>
                  </a:extLst>
                </p:cNvPr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B095765-6F29-0D78-EFDF-F8EDB87A2F79}"/>
                    </a:ext>
                  </a:extLst>
                </p:cNvPr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6706F50-279B-26E0-6135-124A7BCE5AA2}"/>
                    </a:ext>
                  </a:extLst>
                </p:cNvPr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86C5F0C-5B32-0346-DCB4-29C2F6405FCC}"/>
                    </a:ext>
                  </a:extLst>
                </p:cNvPr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4756796-45B4-B1C3-EBE4-E6A96DFFE5CF}"/>
                    </a:ext>
                  </a:extLst>
                </p:cNvPr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C575963-5038-B327-5ABA-6DC9935BD2A5}"/>
                    </a:ext>
                  </a:extLst>
                </p:cNvPr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F19DA89-AEBD-C829-F7EA-2FCA299358E5}"/>
                    </a:ext>
                  </a:extLst>
                </p:cNvPr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70E1415-C477-FE22-30CA-359DE63901CB}"/>
                    </a:ext>
                  </a:extLst>
                </p:cNvPr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D226D88-957C-2CF3-B76F-9B2F050104A4}"/>
                    </a:ext>
                  </a:extLst>
                </p:cNvPr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EC980D6-AABB-06A9-BD85-2E1270B08B57}"/>
                    </a:ext>
                  </a:extLst>
                </p:cNvPr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35638E5-F842-67E5-4E43-E3D8BF8AD306}"/>
                    </a:ext>
                  </a:extLst>
                </p:cNvPr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651CCAB0-26EA-6BD9-F768-2E44FD313AE7}"/>
                    </a:ext>
                  </a:extLst>
                </p:cNvPr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B10D566-A519-C63D-34A8-3EB617410517}"/>
                    </a:ext>
                  </a:extLst>
                </p:cNvPr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BD11FBD-B2ED-1645-9819-2B2F39C599CE}"/>
                    </a:ext>
                  </a:extLst>
                </p:cNvPr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8F3DD75-3D71-C9F0-09EB-6B30178896CF}"/>
                    </a:ext>
                  </a:extLst>
                </p:cNvPr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D6085-9C9F-77D6-2BDC-B6EFFC1BFA3B}"/>
                  </a:ext>
                </a:extLst>
              </p:cNvPr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A1C851-2F1F-A050-0858-24CEB684A587}"/>
                  </a:ext>
                </a:extLst>
              </p:cNvPr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0D179E-CC90-2E8F-C4D4-32230AC9286E}"/>
                </a:ext>
              </a:extLst>
            </p:cNvPr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 cap="small">
                  <a:solidFill>
                    <a:srgbClr val="835E30"/>
                  </a:solidFill>
                  <a:latin typeface="Constantia" panose="02030602050306030303" pitchFamily="18" charset="0"/>
                </a:defRPr>
              </a:lvl1pPr>
            </a:lstStyle>
            <a:p>
              <a:r>
                <a:rPr lang="en-GB" noProof="0" dirty="0"/>
                <a:t>Figaro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8BEE89F-0DEC-B523-189B-8A29847CD311}"/>
              </a:ext>
            </a:extLst>
          </p:cNvPr>
          <p:cNvSpPr/>
          <p:nvPr/>
        </p:nvSpPr>
        <p:spPr>
          <a:xfrm>
            <a:off x="1698057" y="1026097"/>
            <a:ext cx="10206400" cy="5274119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49B41-FA2A-6F56-63E6-79211F9D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4532303" cy="766672"/>
          </a:xfrm>
        </p:spPr>
        <p:txBody>
          <a:bodyPr/>
          <a:lstStyle/>
          <a:p>
            <a:r>
              <a:rPr lang="en-GB" noProof="0" dirty="0"/>
              <a:t>How is it produced?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1FB90-2121-2277-FD75-08DC769B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0" y="1164768"/>
            <a:ext cx="6165846" cy="4991705"/>
          </a:xfrm>
          <a:prstGeom prst="rect">
            <a:avLst/>
          </a:prstGeom>
        </p:spPr>
      </p:pic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F0EEB572-94B0-D3A1-8507-040CA8DD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9" y="1989704"/>
            <a:ext cx="294919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386" y="1394375"/>
            <a:ext cx="5339103" cy="4590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Methodological overview</a:t>
            </a:r>
          </a:p>
        </p:txBody>
      </p:sp>
      <p:grpSp>
        <p:nvGrpSpPr>
          <p:cNvPr id="345" name="Group 34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238" name="Group 237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67" name="Rectangle 266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cap="small" noProof="0" dirty="0">
                  <a:solidFill>
                    <a:srgbClr val="835E30"/>
                  </a:solidFill>
                  <a:latin typeface="Constantia" panose="02030602050306030303" pitchFamily="18" charset="0"/>
                </a:rPr>
                <a:t>Figaro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610904" y="1181935"/>
            <a:ext cx="156306" cy="156306"/>
          </a:xfrm>
          <a:prstGeom prst="ellipse">
            <a:avLst/>
          </a:prstGeom>
          <a:solidFill>
            <a:srgbClr val="C58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4" name="Left Bracket 3"/>
          <p:cNvSpPr/>
          <p:nvPr/>
        </p:nvSpPr>
        <p:spPr>
          <a:xfrm rot="16200000">
            <a:off x="2089160" y="933294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828309" y="1142935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noProof="0" dirty="0">
                <a:solidFill>
                  <a:srgbClr val="835E30"/>
                </a:solidFill>
                <a:latin typeface="Constantia" panose="02030602050306030303" pitchFamily="18" charset="0"/>
              </a:rPr>
              <a:t>Tables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721567" y="1154350"/>
            <a:ext cx="811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cap="small" noProof="0" dirty="0">
                <a:solidFill>
                  <a:srgbClr val="835E30"/>
                </a:solidFill>
                <a:latin typeface="Constantia" panose="02030602050306030303" pitchFamily="18" charset="0"/>
              </a:rPr>
              <a:t>Process</a:t>
            </a:r>
          </a:p>
        </p:txBody>
      </p:sp>
      <p:sp>
        <p:nvSpPr>
          <p:cNvPr id="179" name="Left Bracket 178"/>
          <p:cNvSpPr/>
          <p:nvPr/>
        </p:nvSpPr>
        <p:spPr>
          <a:xfrm rot="5400000">
            <a:off x="3092902" y="728480"/>
            <a:ext cx="209087" cy="1003742"/>
          </a:xfrm>
          <a:prstGeom prst="leftBracket">
            <a:avLst>
              <a:gd name="adj" fmla="val 65011"/>
            </a:avLst>
          </a:prstGeom>
          <a:noFill/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7" name="Straight Connector 6"/>
          <p:cNvCxnSpPr>
            <a:stCxn id="179" idx="0"/>
          </p:cNvCxnSpPr>
          <p:nvPr/>
        </p:nvCxnSpPr>
        <p:spPr>
          <a:xfrm>
            <a:off x="3699317" y="1334895"/>
            <a:ext cx="0" cy="4890645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3631832" y="208618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186" name="Straight Connector 185"/>
          <p:cNvCxnSpPr>
            <a:endCxn id="184" idx="2"/>
          </p:cNvCxnSpPr>
          <p:nvPr/>
        </p:nvCxnSpPr>
        <p:spPr>
          <a:xfrm flipV="1">
            <a:off x="3436539" y="2164339"/>
            <a:ext cx="195293" cy="1932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3631832" y="299592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214" name="Straight Connector 213"/>
          <p:cNvCxnSpPr>
            <a:endCxn id="213" idx="2"/>
          </p:cNvCxnSpPr>
          <p:nvPr/>
        </p:nvCxnSpPr>
        <p:spPr>
          <a:xfrm>
            <a:off x="3436539" y="307328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349"/>
          <p:cNvSpPr/>
          <p:nvPr/>
        </p:nvSpPr>
        <p:spPr>
          <a:xfrm>
            <a:off x="3631832" y="3928865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351" name="Straight Connector 350"/>
          <p:cNvCxnSpPr>
            <a:endCxn id="350" idx="2"/>
          </p:cNvCxnSpPr>
          <p:nvPr/>
        </p:nvCxnSpPr>
        <p:spPr>
          <a:xfrm>
            <a:off x="3436539" y="4006225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357"/>
          <p:cNvSpPr/>
          <p:nvPr/>
        </p:nvSpPr>
        <p:spPr>
          <a:xfrm>
            <a:off x="3631832" y="4830860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359" name="Straight Connector 358"/>
          <p:cNvCxnSpPr>
            <a:endCxn id="358" idx="2"/>
          </p:cNvCxnSpPr>
          <p:nvPr/>
        </p:nvCxnSpPr>
        <p:spPr>
          <a:xfrm>
            <a:off x="3436539" y="4908220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Oval 360"/>
          <p:cNvSpPr/>
          <p:nvPr/>
        </p:nvSpPr>
        <p:spPr>
          <a:xfrm>
            <a:off x="3631832" y="5757956"/>
            <a:ext cx="156306" cy="156306"/>
          </a:xfrm>
          <a:prstGeom prst="ellipse">
            <a:avLst/>
          </a:prstGeom>
          <a:solidFill>
            <a:srgbClr val="C58742"/>
          </a:solidFill>
          <a:ln>
            <a:solidFill>
              <a:srgbClr val="C58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362" name="Straight Connector 361"/>
          <p:cNvCxnSpPr>
            <a:endCxn id="361" idx="2"/>
          </p:cNvCxnSpPr>
          <p:nvPr/>
        </p:nvCxnSpPr>
        <p:spPr>
          <a:xfrm>
            <a:off x="3436539" y="5835316"/>
            <a:ext cx="195293" cy="793"/>
          </a:xfrm>
          <a:prstGeom prst="line">
            <a:avLst/>
          </a:prstGeom>
          <a:ln w="28575">
            <a:solidFill>
              <a:srgbClr val="C58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7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2" y="3696037"/>
            <a:ext cx="1288644" cy="1827442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</p:pic>
      <p:sp>
        <p:nvSpPr>
          <p:cNvPr id="28" name="Oval 27"/>
          <p:cNvSpPr/>
          <p:nvPr/>
        </p:nvSpPr>
        <p:spPr>
          <a:xfrm>
            <a:off x="8963523" y="3053573"/>
            <a:ext cx="171732" cy="171732"/>
          </a:xfrm>
          <a:prstGeom prst="ellipse">
            <a:avLst/>
          </a:prstGeom>
          <a:solidFill>
            <a:srgbClr val="663300">
              <a:alpha val="60000"/>
            </a:srgbClr>
          </a:solidFill>
          <a:ln w="38100" cmpd="sng">
            <a:noFil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 flipH="1">
            <a:off x="6337855" y="1142935"/>
            <a:ext cx="182007" cy="171732"/>
          </a:xfrm>
          <a:prstGeom prst="ellipse">
            <a:avLst/>
          </a:prstGeom>
          <a:noFill/>
          <a:ln w="38100" cmpd="sng">
            <a:noFil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>
              <a:latin typeface="Constantia" panose="02030602050306030303" pitchFamily="18" charset="0"/>
            </a:endParaRPr>
          </a:p>
        </p:txBody>
      </p:sp>
      <p:cxnSp>
        <p:nvCxnSpPr>
          <p:cNvPr id="181" name="Elbow Connector 180"/>
          <p:cNvCxnSpPr>
            <a:stCxn id="28" idx="0"/>
            <a:endCxn id="180" idx="6"/>
          </p:cNvCxnSpPr>
          <p:nvPr/>
        </p:nvCxnSpPr>
        <p:spPr>
          <a:xfrm rot="16200000" flipV="1">
            <a:off x="6781236" y="785420"/>
            <a:ext cx="1824772" cy="2711534"/>
          </a:xfrm>
          <a:prstGeom prst="bentConnector4">
            <a:avLst>
              <a:gd name="adj1" fmla="val 99976"/>
              <a:gd name="adj2" fmla="val 93765"/>
            </a:avLst>
          </a:prstGeom>
          <a:ln w="38100" cmpd="sng">
            <a:solidFill>
              <a:srgbClr val="663300">
                <a:alpha val="60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610904" y="1804342"/>
            <a:ext cx="2177234" cy="723857"/>
            <a:chOff x="1610904" y="1804342"/>
            <a:chExt cx="2177234" cy="723857"/>
          </a:xfrm>
        </p:grpSpPr>
        <p:sp>
          <p:nvSpPr>
            <p:cNvPr id="146" name="Oval 145"/>
            <p:cNvSpPr/>
            <p:nvPr/>
          </p:nvSpPr>
          <p:spPr>
            <a:xfrm>
              <a:off x="3631832" y="208618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47" name="Straight Connector 146"/>
            <p:cNvCxnSpPr>
              <a:stCxn id="148" idx="3"/>
              <a:endCxn id="146" idx="2"/>
            </p:cNvCxnSpPr>
            <p:nvPr/>
          </p:nvCxnSpPr>
          <p:spPr>
            <a:xfrm flipV="1">
              <a:off x="3436539" y="2164339"/>
              <a:ext cx="195293" cy="193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1610904" y="1804342"/>
              <a:ext cx="1825635" cy="723857"/>
            </a:xfrm>
            <a:prstGeom prst="rect">
              <a:avLst/>
            </a:prstGeom>
            <a:solidFill>
              <a:srgbClr val="B17A36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Global National Accounts Main Aggregates (benchmark)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622688" y="2137213"/>
            <a:ext cx="1972246" cy="870375"/>
            <a:chOff x="3613544" y="2137213"/>
            <a:chExt cx="1972246" cy="870375"/>
          </a:xfrm>
        </p:grpSpPr>
        <p:sp>
          <p:nvSpPr>
            <p:cNvPr id="150" name="Oval 149"/>
            <p:cNvSpPr/>
            <p:nvPr/>
          </p:nvSpPr>
          <p:spPr>
            <a:xfrm>
              <a:off x="3613544" y="2571353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51" name="Straight Connector 150"/>
            <p:cNvCxnSpPr>
              <a:stCxn id="150" idx="6"/>
              <a:endCxn id="152" idx="1"/>
            </p:cNvCxnSpPr>
            <p:nvPr/>
          </p:nvCxnSpPr>
          <p:spPr>
            <a:xfrm flipV="1">
              <a:off x="3769850" y="2649024"/>
              <a:ext cx="310904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ounded Rectangle 151"/>
            <p:cNvSpPr/>
            <p:nvPr/>
          </p:nvSpPr>
          <p:spPr>
            <a:xfrm>
              <a:off x="4080754" y="2290459"/>
              <a:ext cx="1317604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noProof="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RAS methods</a:t>
              </a: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163081" y="2137213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4" name="Group 153"/>
          <p:cNvGrpSpPr/>
          <p:nvPr/>
        </p:nvGrpSpPr>
        <p:grpSpPr>
          <a:xfrm>
            <a:off x="1610904" y="2711351"/>
            <a:ext cx="2177234" cy="723857"/>
            <a:chOff x="1610904" y="2711351"/>
            <a:chExt cx="2177234" cy="723857"/>
          </a:xfrm>
        </p:grpSpPr>
        <p:sp>
          <p:nvSpPr>
            <p:cNvPr id="155" name="Oval 154"/>
            <p:cNvSpPr/>
            <p:nvPr/>
          </p:nvSpPr>
          <p:spPr>
            <a:xfrm>
              <a:off x="3631832" y="299592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56" name="Straight Connector 155"/>
            <p:cNvCxnSpPr>
              <a:stCxn id="157" idx="3"/>
              <a:endCxn id="155" idx="2"/>
            </p:cNvCxnSpPr>
            <p:nvPr/>
          </p:nvCxnSpPr>
          <p:spPr>
            <a:xfrm>
              <a:off x="3436539" y="307328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1610904" y="2711351"/>
              <a:ext cx="1825635" cy="723857"/>
            </a:xfrm>
            <a:prstGeom prst="rect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(purchaser’s prices, CIF)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610904" y="3644296"/>
            <a:ext cx="2177234" cy="723857"/>
            <a:chOff x="1610904" y="3644296"/>
            <a:chExt cx="2177234" cy="723857"/>
          </a:xfrm>
        </p:grpSpPr>
        <p:sp>
          <p:nvSpPr>
            <p:cNvPr id="159" name="Oval 158"/>
            <p:cNvSpPr/>
            <p:nvPr/>
          </p:nvSpPr>
          <p:spPr>
            <a:xfrm>
              <a:off x="3631832" y="3928865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60" name="Straight Connector 159"/>
            <p:cNvCxnSpPr>
              <a:stCxn id="161" idx="3"/>
              <a:endCxn id="159" idx="2"/>
            </p:cNvCxnSpPr>
            <p:nvPr/>
          </p:nvCxnSpPr>
          <p:spPr>
            <a:xfrm>
              <a:off x="3436539" y="4006225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1610904" y="3644296"/>
              <a:ext cx="1825635" cy="723857"/>
            </a:xfrm>
            <a:prstGeom prst="rect">
              <a:avLst/>
            </a:prstGeom>
            <a:solidFill>
              <a:srgbClr val="AA7C45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National Supply and Use tables (basic prices, FOB)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638831" y="3043034"/>
            <a:ext cx="2404776" cy="864491"/>
            <a:chOff x="3629687" y="3024695"/>
            <a:chExt cx="2404776" cy="864491"/>
          </a:xfrm>
        </p:grpSpPr>
        <p:sp>
          <p:nvSpPr>
            <p:cNvPr id="163" name="Oval 162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64" name="Straight Connector 163"/>
            <p:cNvCxnSpPr>
              <a:stCxn id="163" idx="6"/>
              <a:endCxn id="16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/>
            <p:cNvSpPr/>
            <p:nvPr/>
          </p:nvSpPr>
          <p:spPr>
            <a:xfrm>
              <a:off x="4096896" y="3172057"/>
              <a:ext cx="1726213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noProof="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Trade and transport margin, TLS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611754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7" name="Group 166"/>
          <p:cNvGrpSpPr/>
          <p:nvPr/>
        </p:nvGrpSpPr>
        <p:grpSpPr>
          <a:xfrm>
            <a:off x="1610904" y="4546291"/>
            <a:ext cx="2177234" cy="723857"/>
            <a:chOff x="1610904" y="4546291"/>
            <a:chExt cx="2177234" cy="723857"/>
          </a:xfrm>
        </p:grpSpPr>
        <p:sp>
          <p:nvSpPr>
            <p:cNvPr id="169" name="Oval 168"/>
            <p:cNvSpPr/>
            <p:nvPr/>
          </p:nvSpPr>
          <p:spPr>
            <a:xfrm>
              <a:off x="3631832" y="4830860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70" name="Straight Connector 169"/>
            <p:cNvCxnSpPr>
              <a:stCxn id="171" idx="3"/>
              <a:endCxn id="169" idx="2"/>
            </p:cNvCxnSpPr>
            <p:nvPr/>
          </p:nvCxnSpPr>
          <p:spPr>
            <a:xfrm>
              <a:off x="3436539" y="4908220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1610904" y="4546291"/>
              <a:ext cx="1825635" cy="723857"/>
            </a:xfrm>
            <a:prstGeom prst="rect">
              <a:avLst/>
            </a:prstGeom>
            <a:solidFill>
              <a:srgbClr val="F5A54E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rgbClr val="3B2A15"/>
                  </a:solidFill>
                  <a:latin typeface="Constantia" panose="02030602050306030303" pitchFamily="18" charset="0"/>
                </a:rPr>
                <a:t>Inter-Country SUT (Benchmarked to National Accounts)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10904" y="5473387"/>
            <a:ext cx="2177234" cy="723857"/>
            <a:chOff x="1610904" y="5473387"/>
            <a:chExt cx="2177234" cy="723857"/>
          </a:xfrm>
        </p:grpSpPr>
        <p:sp>
          <p:nvSpPr>
            <p:cNvPr id="173" name="Oval 172"/>
            <p:cNvSpPr/>
            <p:nvPr/>
          </p:nvSpPr>
          <p:spPr>
            <a:xfrm>
              <a:off x="3631832" y="5757956"/>
              <a:ext cx="156306" cy="156306"/>
            </a:xfrm>
            <a:prstGeom prst="ellipse">
              <a:avLst/>
            </a:prstGeom>
            <a:solidFill>
              <a:srgbClr val="C58742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74" name="Straight Connector 173"/>
            <p:cNvCxnSpPr>
              <a:stCxn id="175" idx="3"/>
              <a:endCxn id="173" idx="2"/>
            </p:cNvCxnSpPr>
            <p:nvPr/>
          </p:nvCxnSpPr>
          <p:spPr>
            <a:xfrm>
              <a:off x="3436539" y="5835316"/>
              <a:ext cx="195293" cy="793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1610904" y="5473387"/>
              <a:ext cx="1825635" cy="723857"/>
            </a:xfrm>
            <a:prstGeom prst="rect">
              <a:avLst/>
            </a:prstGeom>
            <a:solidFill>
              <a:srgbClr val="835E30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Inter-Country </a:t>
              </a:r>
              <a:br>
                <a:rPr lang="en-GB" sz="1200" noProof="0" dirty="0">
                  <a:solidFill>
                    <a:srgbClr val="F9EDDF"/>
                  </a:solidFill>
                  <a:latin typeface="Constantia" panose="02030602050306030303" pitchFamily="18" charset="0"/>
                </a:rPr>
              </a:br>
              <a:r>
                <a:rPr lang="en-GB" sz="1200" noProof="0" dirty="0">
                  <a:solidFill>
                    <a:srgbClr val="F9EDDF"/>
                  </a:solidFill>
                  <a:latin typeface="Constantia" panose="02030602050306030303" pitchFamily="18" charset="0"/>
                </a:rPr>
                <a:t>Input-Output tables</a:t>
              </a: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622688" y="3936153"/>
            <a:ext cx="2509655" cy="871309"/>
            <a:chOff x="3629687" y="3017877"/>
            <a:chExt cx="2509655" cy="871309"/>
          </a:xfrm>
        </p:grpSpPr>
        <p:sp>
          <p:nvSpPr>
            <p:cNvPr id="182" name="Oval 181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83" name="Straight Connector 182"/>
            <p:cNvCxnSpPr>
              <a:stCxn id="182" idx="6"/>
              <a:endCxn id="185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4096896" y="3172057"/>
              <a:ext cx="1742356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noProof="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Balanced View of trade (geographical distribution)</a:t>
              </a:r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716633" y="3017877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8" name="Group 187"/>
          <p:cNvGrpSpPr/>
          <p:nvPr/>
        </p:nvGrpSpPr>
        <p:grpSpPr>
          <a:xfrm>
            <a:off x="3622688" y="4842908"/>
            <a:ext cx="2254553" cy="864491"/>
            <a:chOff x="3629687" y="3024695"/>
            <a:chExt cx="2254553" cy="864491"/>
          </a:xfrm>
        </p:grpSpPr>
        <p:sp>
          <p:nvSpPr>
            <p:cNvPr id="189" name="Oval 188"/>
            <p:cNvSpPr/>
            <p:nvPr/>
          </p:nvSpPr>
          <p:spPr>
            <a:xfrm>
              <a:off x="3629687" y="3452951"/>
              <a:ext cx="156306" cy="156306"/>
            </a:xfrm>
            <a:prstGeom prst="ellipse">
              <a:avLst/>
            </a:prstGeom>
            <a:solidFill>
              <a:srgbClr val="F9EDDF"/>
            </a:solidFill>
            <a:ln>
              <a:solidFill>
                <a:srgbClr val="C587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Constantia" panose="02030602050306030303" pitchFamily="18" charset="0"/>
              </a:endParaRPr>
            </a:p>
          </p:txBody>
        </p:sp>
        <p:cxnSp>
          <p:nvCxnSpPr>
            <p:cNvPr id="190" name="Straight Connector 189"/>
            <p:cNvCxnSpPr>
              <a:stCxn id="189" idx="6"/>
              <a:endCxn id="191" idx="1"/>
            </p:cNvCxnSpPr>
            <p:nvPr/>
          </p:nvCxnSpPr>
          <p:spPr>
            <a:xfrm flipV="1">
              <a:off x="3785993" y="3530622"/>
              <a:ext cx="310903" cy="482"/>
            </a:xfrm>
            <a:prstGeom prst="line">
              <a:avLst/>
            </a:prstGeom>
            <a:ln w="28575">
              <a:solidFill>
                <a:srgbClr val="C587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/>
            <p:cNvSpPr/>
            <p:nvPr/>
          </p:nvSpPr>
          <p:spPr>
            <a:xfrm>
              <a:off x="4096896" y="3172057"/>
              <a:ext cx="1526087" cy="717129"/>
            </a:xfrm>
            <a:prstGeom prst="roundRect">
              <a:avLst/>
            </a:prstGeom>
            <a:noFill/>
            <a:ln>
              <a:solidFill>
                <a:srgbClr val="CE6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noProof="0" dirty="0">
                  <a:solidFill>
                    <a:srgbClr val="CE6906"/>
                  </a:solidFill>
                  <a:latin typeface="Constantia" panose="02030602050306030303" pitchFamily="18" charset="0"/>
                </a:rPr>
                <a:t>Technology/Sales Assumptions</a:t>
              </a: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5461531" y="3024695"/>
              <a:ext cx="422709" cy="43200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1" name="Elbow Connector 10"/>
          <p:cNvCxnSpPr>
            <a:stCxn id="185" idx="3"/>
            <a:endCxn id="180" idx="6"/>
          </p:cNvCxnSpPr>
          <p:nvPr/>
        </p:nvCxnSpPr>
        <p:spPr>
          <a:xfrm flipV="1">
            <a:off x="5832253" y="1228801"/>
            <a:ext cx="505602" cy="3220097"/>
          </a:xfrm>
          <a:prstGeom prst="bentConnector3">
            <a:avLst>
              <a:gd name="adj1" fmla="val 91984"/>
            </a:avLst>
          </a:prstGeom>
          <a:ln w="38100" cmpd="sng">
            <a:solidFill>
              <a:srgbClr val="663300">
                <a:alpha val="60000"/>
              </a:srgb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60">
            <a:extLst>
              <a:ext uri="{FF2B5EF4-FFF2-40B4-BE49-F238E27FC236}">
                <a16:creationId xmlns:a16="http://schemas.microsoft.com/office/drawing/2014/main" id="{37203B21-E4CF-8184-E07A-4CB39000606B}"/>
              </a:ext>
            </a:extLst>
          </p:cNvPr>
          <p:cNvSpPr/>
          <p:nvPr/>
        </p:nvSpPr>
        <p:spPr>
          <a:xfrm>
            <a:off x="5993879" y="4615476"/>
            <a:ext cx="2782430" cy="1816006"/>
          </a:xfrm>
          <a:prstGeom prst="roundRect">
            <a:avLst>
              <a:gd name="adj" fmla="val 8954"/>
            </a:avLst>
          </a:prstGeom>
          <a:solidFill>
            <a:schemeClr val="bg1"/>
          </a:solidFill>
          <a:ln>
            <a:solidFill>
              <a:srgbClr val="CE69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Balanced view of trade in goods (QDR methodology)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Balanced view of trade in services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Adjustments for goods sent abroad for processing, and merchanting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Direct purchases abroad</a:t>
            </a:r>
          </a:p>
        </p:txBody>
      </p:sp>
    </p:spTree>
    <p:extLst>
      <p:ext uri="{BB962C8B-B14F-4D97-AF65-F5344CB8AC3E}">
        <p14:creationId xmlns:p14="http://schemas.microsoft.com/office/powerpoint/2010/main" val="207853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3E17B-B948-2E05-83A9-B2513C05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FIGARO applications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1BCA33-6B59-CB89-9200-76720041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6875"/>
            <a:ext cx="10801351" cy="4324622"/>
          </a:xfrm>
        </p:spPr>
        <p:txBody>
          <a:bodyPr/>
          <a:lstStyle/>
          <a:p>
            <a:r>
              <a:rPr lang="en-US" sz="2000" dirty="0"/>
              <a:t>Macroeconomic </a:t>
            </a:r>
            <a:r>
              <a:rPr lang="en-US" sz="2000" dirty="0" err="1"/>
              <a:t>globalisation</a:t>
            </a:r>
            <a:r>
              <a:rPr lang="en-US" sz="2000" dirty="0"/>
              <a:t> indicators</a:t>
            </a:r>
          </a:p>
          <a:p>
            <a:r>
              <a:rPr lang="en-US" sz="2000" dirty="0"/>
              <a:t>Environmental footprints (GHG)</a:t>
            </a:r>
          </a:p>
          <a:p>
            <a:r>
              <a:rPr lang="en-US" sz="2000" dirty="0"/>
              <a:t>FIGARO-NAM: Multi-Country National Accounting Matrices that link data on production and consumption with data on income and saving</a:t>
            </a:r>
          </a:p>
          <a:p>
            <a:r>
              <a:rPr lang="en-US" sz="2000" dirty="0"/>
              <a:t>European space economy thematic account</a:t>
            </a:r>
          </a:p>
          <a:p>
            <a:r>
              <a:rPr lang="en-US" sz="2000" dirty="0"/>
              <a:t>Potentially in the future, a </a:t>
            </a:r>
            <a:r>
              <a:rPr lang="en-US" sz="2000" dirty="0" err="1"/>
              <a:t>defence</a:t>
            </a:r>
            <a:r>
              <a:rPr lang="en-US" sz="2000" dirty="0"/>
              <a:t> economy thematic account</a:t>
            </a:r>
          </a:p>
          <a:p>
            <a:r>
              <a:rPr lang="en-US" sz="2000" dirty="0"/>
              <a:t>Extended FIGARO tables by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96EE-DE50-EE0D-2D88-23F224D1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8BDDCE-3E30-746B-3B79-88220A73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Confidentiality Protection in FIGARO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B07850-08B4-639C-10AA-794C301C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7350"/>
            <a:ext cx="10801351" cy="4705350"/>
          </a:xfrm>
        </p:spPr>
        <p:txBody>
          <a:bodyPr/>
          <a:lstStyle/>
          <a:p>
            <a:r>
              <a:rPr lang="en-US" sz="2000" dirty="0"/>
              <a:t>National statistical institutes provide confidential primary data</a:t>
            </a:r>
          </a:p>
          <a:p>
            <a:r>
              <a:rPr lang="en-US" sz="2000" dirty="0"/>
              <a:t>FIGARO tables must remain </a:t>
            </a:r>
            <a:r>
              <a:rPr lang="en-US" sz="2000" b="1" dirty="0"/>
              <a:t>fully balanced</a:t>
            </a:r>
            <a:r>
              <a:rPr lang="en-US" sz="2000" dirty="0"/>
              <a:t> and economically consistent</a:t>
            </a:r>
          </a:p>
          <a:p>
            <a:r>
              <a:rPr lang="en-US" sz="2000" dirty="0"/>
              <a:t>Simple suppression or random perturbation breaks row and column totals</a:t>
            </a:r>
          </a:p>
          <a:p>
            <a:pPr marL="0" indent="0">
              <a:buNone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⇒ </a:t>
            </a:r>
            <a:r>
              <a:rPr lang="en-US" sz="2000" dirty="0"/>
              <a:t>We need a method that protects confidential cells while preserving the consistency of the Supply and Use Tables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1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ACFB-95B5-A416-8E7F-6DEAD61A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F4862-A96A-E585-CB53-852EFA04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FIGARO Confidentiality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F787D-DDDF-4805-89A3-CA5D392E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5"/>
            <a:ext cx="5971903" cy="3724275"/>
          </a:xfrm>
        </p:spPr>
        <p:txBody>
          <a:bodyPr/>
          <a:lstStyle/>
          <a:p>
            <a:r>
              <a:rPr lang="en-US" sz="2000" dirty="0"/>
              <a:t>Confidential data can come from two sources:</a:t>
            </a:r>
          </a:p>
          <a:p>
            <a:pPr lvl="1"/>
            <a:r>
              <a:rPr lang="en-US" sz="1800" dirty="0"/>
              <a:t>EU National Accounts Main Aggregates Data</a:t>
            </a:r>
          </a:p>
          <a:p>
            <a:pPr lvl="1"/>
            <a:r>
              <a:rPr lang="en-US" sz="1800" dirty="0"/>
              <a:t>EU SUTs</a:t>
            </a:r>
          </a:p>
          <a:p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Both</a:t>
            </a:r>
            <a:r>
              <a:rPr lang="en-US" sz="2000" dirty="0"/>
              <a:t> sources need to be masked separately </a:t>
            </a:r>
          </a:p>
          <a:p>
            <a:pPr marL="0" indent="0">
              <a:buNone/>
            </a:pPr>
            <a:r>
              <a:rPr lang="en-US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⇒ </a:t>
            </a:r>
            <a:r>
              <a:rPr lang="en-US" sz="2000" dirty="0"/>
              <a:t>Idea: Mask the NAMA values first and then find an algorithm that masks the SUTs without running </a:t>
            </a:r>
            <a:r>
              <a:rPr lang="en-US" sz="2000" dirty="0" err="1"/>
              <a:t>nD</a:t>
            </a:r>
            <a:r>
              <a:rPr lang="en-US" sz="2000" dirty="0"/>
              <a:t>-GRAS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0E469-F5EF-72BE-730F-1C43536C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6" y="1799997"/>
            <a:ext cx="3667637" cy="3258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12C2F-68A9-0033-963A-1D94E9BFD4C9}"/>
              </a:ext>
            </a:extLst>
          </p:cNvPr>
          <p:cNvSpPr txBox="1"/>
          <p:nvPr/>
        </p:nvSpPr>
        <p:spPr>
          <a:xfrm>
            <a:off x="7324725" y="5181600"/>
            <a:ext cx="3819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Illustration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initial </a:t>
            </a:r>
            <a:r>
              <a:rPr lang="de-DE" sz="1100" dirty="0" err="1"/>
              <a:t>step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FIGARO </a:t>
            </a:r>
            <a:r>
              <a:rPr lang="de-DE" sz="1100" dirty="0" err="1"/>
              <a:t>compilation</a:t>
            </a:r>
            <a:r>
              <a:rPr lang="de-DE" sz="1100" dirty="0"/>
              <a:t> 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7414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6389</TotalTime>
  <Words>2066</Words>
  <Application>Microsoft Office PowerPoint</Application>
  <PresentationFormat>Widescreen</PresentationFormat>
  <Paragraphs>663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Cambria Math</vt:lpstr>
      <vt:lpstr>Constantia</vt:lpstr>
      <vt:lpstr>Palatino Linotype</vt:lpstr>
      <vt:lpstr>Segoe UI Symbol</vt:lpstr>
      <vt:lpstr>Wingdings</vt:lpstr>
      <vt:lpstr>Office Theme</vt:lpstr>
      <vt:lpstr>Improving the confidentiality treatment  in the production of inter-country  supply, use, and input-output tables:  The FIGARO experience</vt:lpstr>
      <vt:lpstr>What is FIGARO?</vt:lpstr>
      <vt:lpstr>Who are the main actors?</vt:lpstr>
      <vt:lpstr>What are its main characteristics?</vt:lpstr>
      <vt:lpstr>How is it produced?</vt:lpstr>
      <vt:lpstr>Methodological overview</vt:lpstr>
      <vt:lpstr>FIGARO applications</vt:lpstr>
      <vt:lpstr>Challenges of Confidentiality Protection in FIGARO</vt:lpstr>
      <vt:lpstr>FIGARO Confidentiality</vt:lpstr>
      <vt:lpstr>Masking of NAMA values</vt:lpstr>
      <vt:lpstr>Masking of NAMA values</vt:lpstr>
      <vt:lpstr>Masking of SUTs</vt:lpstr>
      <vt:lpstr>Masking of SUTs</vt:lpstr>
      <vt:lpstr>Example</vt:lpstr>
      <vt:lpstr>Key Idea – Relaxation to a Linear Program</vt:lpstr>
      <vt:lpstr>Weighted Adjustment Strategy</vt:lpstr>
      <vt:lpstr>Formulation of the LP</vt:lpstr>
      <vt:lpstr>Ensuring Convergence via Gradual Relaxation</vt:lpstr>
      <vt:lpstr>Results</vt:lpstr>
      <vt:lpstr>Results</vt:lpstr>
      <vt:lpstr>Results</vt:lpstr>
      <vt:lpstr>Conclusions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PEDAUGA Luis (JRC-SEVILLA-EXT)</dc:creator>
  <cp:lastModifiedBy>BUCK Johannes (ESTAT)</cp:lastModifiedBy>
  <cp:revision>219</cp:revision>
  <dcterms:created xsi:type="dcterms:W3CDTF">2022-04-25T14:48:15Z</dcterms:created>
  <dcterms:modified xsi:type="dcterms:W3CDTF">2026-06-20T17:17:09Z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2024-06-18T14:03:48Z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d32c54ca-7ef5-4f10-b43e-13e079615372</vt:lpwstr>
  </property>
  <property fmtid="{D5CDD505-2E9C-101B-9397-08002B2CF9AE}" pid="8" name="MSIP_Label_6bd9ddd1-4d20-43f6-abfa-fc3c07406f94_ContentBits">
    <vt:lpwstr>0</vt:lpwstr>
  </property>
</Properties>
</file>