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9"/>
  </p:notesMasterIdLst>
  <p:sldIdLst>
    <p:sldId id="256" r:id="rId2"/>
    <p:sldId id="286" r:id="rId3"/>
    <p:sldId id="258" r:id="rId4"/>
    <p:sldId id="285" r:id="rId5"/>
    <p:sldId id="287" r:id="rId6"/>
    <p:sldId id="288" r:id="rId7"/>
    <p:sldId id="289" r:id="rId8"/>
    <p:sldId id="290" r:id="rId9"/>
    <p:sldId id="307" r:id="rId10"/>
    <p:sldId id="291" r:id="rId11"/>
    <p:sldId id="292" r:id="rId12"/>
    <p:sldId id="293" r:id="rId13"/>
    <p:sldId id="294" r:id="rId14"/>
    <p:sldId id="295" r:id="rId15"/>
    <p:sldId id="296" r:id="rId16"/>
    <p:sldId id="297" r:id="rId17"/>
    <p:sldId id="299" r:id="rId18"/>
    <p:sldId id="298" r:id="rId19"/>
    <p:sldId id="300" r:id="rId20"/>
    <p:sldId id="301" r:id="rId21"/>
    <p:sldId id="302" r:id="rId22"/>
    <p:sldId id="303" r:id="rId23"/>
    <p:sldId id="304" r:id="rId24"/>
    <p:sldId id="305" r:id="rId25"/>
    <p:sldId id="306" r:id="rId26"/>
    <p:sldId id="309" r:id="rId27"/>
    <p:sldId id="308"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192" userDrawn="1">
          <p15:clr>
            <a:srgbClr val="A4A3A4"/>
          </p15:clr>
        </p15:guide>
        <p15:guide id="2" pos="7488" userDrawn="1">
          <p15:clr>
            <a:srgbClr val="A4A3A4"/>
          </p15:clr>
        </p15:guide>
        <p15:guide id="3" orient="horz" pos="512" userDrawn="1">
          <p15:clr>
            <a:srgbClr val="A4A3A4"/>
          </p15:clr>
        </p15:guide>
        <p15:guide id="4" orient="horz" pos="560" userDrawn="1">
          <p15:clr>
            <a:srgbClr val="A4A3A4"/>
          </p15:clr>
        </p15:guide>
        <p15:guide id="5" orient="horz" pos="4104" userDrawn="1">
          <p15:clr>
            <a:srgbClr val="A4A3A4"/>
          </p15:clr>
        </p15:guide>
        <p15:guide id="6" orient="horz" pos="405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95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E5307E-1EFF-B444-AFF5-9B444575B797}" v="25" dt="2026-06-19T16:28:24.847"/>
  </p1510:revLst>
</p1510:revInfo>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中度样式 1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12"/>
    <p:restoredTop sz="85841"/>
  </p:normalViewPr>
  <p:slideViewPr>
    <p:cSldViewPr snapToGrid="0" showGuides="1">
      <p:cViewPr varScale="1">
        <p:scale>
          <a:sx n="99" d="100"/>
          <a:sy n="99" d="100"/>
        </p:scale>
        <p:origin x="200" y="200"/>
      </p:cViewPr>
      <p:guideLst>
        <p:guide pos="192"/>
        <p:guide pos="7488"/>
        <p:guide orient="horz" pos="512"/>
        <p:guide orient="horz" pos="560"/>
        <p:guide orient="horz" pos="4104"/>
        <p:guide orient="horz" pos="4056"/>
      </p:guideLst>
    </p:cSldViewPr>
  </p:slideViewPr>
  <p:notesTextViewPr>
    <p:cViewPr>
      <p:scale>
        <a:sx n="1" d="1"/>
        <a:sy n="1" d="1"/>
      </p:scale>
      <p:origin x="0" y="0"/>
    </p:cViewPr>
  </p:notesTextViewPr>
  <p:notesViewPr>
    <p:cSldViewPr snapToGrid="0" showGuides="1">
      <p:cViewPr varScale="1">
        <p:scale>
          <a:sx n="81" d="100"/>
          <a:sy n="81" d="100"/>
        </p:scale>
        <p:origin x="3042"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35"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F174BB-6CFC-4F41-BDB6-E81C1CDFE38D}" type="datetimeFigureOut">
              <a:rPr lang="zh-CN" altLang="en-US" smtClean="0"/>
              <a:t>2026/6/20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E7FCAC-C879-467A-AE16-2253A5012301}" type="slidenum">
              <a:rPr lang="zh-CN" altLang="en-US" smtClean="0"/>
              <a:t>‹#›</a:t>
            </a:fld>
            <a:endParaRPr lang="zh-CN" altLang="en-US"/>
          </a:p>
        </p:txBody>
      </p:sp>
    </p:spTree>
    <p:extLst>
      <p:ext uri="{BB962C8B-B14F-4D97-AF65-F5344CB8AC3E}">
        <p14:creationId xmlns:p14="http://schemas.microsoft.com/office/powerpoint/2010/main" val="3041176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Good afternoon, everyone. My name is Yuxuan Sun, and I am a Ph.D. candidate at Yokohama National University in Japan. It is my great pleasure to present my research today. The title of my presentation is “A Study on the Coordinated Development of China’s Digital Economy and Energy Structure Before and After the Entry into Force of RCEP.”</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a:t>
            </a:fld>
            <a:endParaRPr lang="zh-CN" altLang="en-US"/>
          </a:p>
        </p:txBody>
      </p:sp>
    </p:spTree>
    <p:extLst>
      <p:ext uri="{BB962C8B-B14F-4D97-AF65-F5344CB8AC3E}">
        <p14:creationId xmlns:p14="http://schemas.microsoft.com/office/powerpoint/2010/main" val="805147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Today, my presentation is organized into five parts.</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2</a:t>
            </a:fld>
            <a:endParaRPr lang="zh-CN" altLang="en-US"/>
          </a:p>
        </p:txBody>
      </p:sp>
    </p:spTree>
    <p:extLst>
      <p:ext uri="{BB962C8B-B14F-4D97-AF65-F5344CB8AC3E}">
        <p14:creationId xmlns:p14="http://schemas.microsoft.com/office/powerpoint/2010/main" val="562508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 Regional Comprehensive Economic Partnership (RCEP) was signed on November 15, 2020.</a:t>
            </a:r>
          </a:p>
          <a:p>
            <a:r>
              <a:rPr lang="en-US" altLang="zh-CN" dirty="0"/>
              <a:t>RCEP is a comprehensive agreement aimed at broadening and deepening free trade among the Association of Southeast Asian Nations </a:t>
            </a:r>
            <a:r>
              <a:rPr lang="en-US" altLang="zh-CN" dirty="0">
                <a:solidFill>
                  <a:schemeClr val="accent1">
                    <a:lumMod val="75000"/>
                  </a:schemeClr>
                </a:solidFill>
              </a:rPr>
              <a:t>(ASEAN) </a:t>
            </a:r>
            <a:r>
              <a:rPr lang="en-US" altLang="zh-CN" dirty="0"/>
              <a:t>and its existing partners.</a:t>
            </a:r>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4</a:t>
            </a:fld>
            <a:endParaRPr lang="zh-CN" altLang="en-US"/>
          </a:p>
        </p:txBody>
      </p:sp>
    </p:spTree>
    <p:extLst>
      <p:ext uri="{BB962C8B-B14F-4D97-AF65-F5344CB8AC3E}">
        <p14:creationId xmlns:p14="http://schemas.microsoft.com/office/powerpoint/2010/main" val="3707786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In recent years, the digital economy has become an important driving force for economic growth, industrial upgrading, and regional economic integration. With the rapid development of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digital technologies </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such as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big data</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cloud computing</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artificial intelligence</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the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Internet of Things</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and digital platforms</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altLang="zh-CN" sz="2000" b="0" i="0" u="none" strike="noStrike" kern="100" cap="none" spc="0" normalizeH="0" baseline="0" noProof="0" dirty="0">
                <a:ln>
                  <a:noFill/>
                </a:ln>
                <a:solidFill>
                  <a:srgbClr val="2D95D5">
                    <a:lumMod val="60000"/>
                    <a:lumOff val="4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digital transformation </a:t>
            </a:r>
            <a:r>
              <a:rPr kumimoji="0" lang="en-US" altLang="zh-CN" sz="2000" b="0" i="0" u="none" strike="noStrike" kern="100" cap="none" spc="0" normalizeH="0" baseline="0" noProof="0" dirty="0">
                <a:ln>
                  <a:noFill/>
                </a:ln>
                <a:solidFill>
                  <a:prstClr val="black"/>
                </a:solidFill>
                <a:effectLst/>
                <a:uLnTx/>
                <a:uFillTx/>
                <a:latin typeface="Times New Roman" panose="02020603050405020304" pitchFamily="18" charset="0"/>
                <a:ea typeface="DengXian" panose="02010600030101010101" pitchFamily="2" charset="-122"/>
                <a:cs typeface="Times New Roman" panose="02020603050405020304" pitchFamily="18" charset="0"/>
              </a:rPr>
              <a:t>has increasingly penetrated traditional industries and reshaped production methods, trade patterns, and value chain structures. </a:t>
            </a:r>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5</a:t>
            </a:fld>
            <a:endParaRPr lang="zh-CN" altLang="en-US"/>
          </a:p>
        </p:txBody>
      </p:sp>
    </p:spTree>
    <p:extLst>
      <p:ext uri="{BB962C8B-B14F-4D97-AF65-F5344CB8AC3E}">
        <p14:creationId xmlns:p14="http://schemas.microsoft.com/office/powerpoint/2010/main" val="3255445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00" dirty="0">
                <a:effectLst/>
                <a:latin typeface="Times New Roman" panose="02020603050405020304" pitchFamily="18" charset="0"/>
                <a:ea typeface="DengXian" panose="02010600030101010101" pitchFamily="2" charset="-122"/>
                <a:cs typeface="Times New Roman" panose="02020603050405020304" pitchFamily="18" charset="0"/>
              </a:rPr>
              <a:t>China’s digital economy may generate spillover effects on other RCEP economies through </a:t>
            </a:r>
            <a:r>
              <a:rPr lang="en-US" altLang="zh-CN" sz="12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digital products</a:t>
            </a:r>
            <a:r>
              <a:rPr lang="en-US" altLang="zh-CN" sz="12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2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technological services</a:t>
            </a:r>
            <a:r>
              <a:rPr lang="en-US" altLang="zh-CN" sz="12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2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intermediate goods trade</a:t>
            </a:r>
            <a:r>
              <a:rPr lang="en-US" altLang="zh-CN" sz="1200" kern="100" dirty="0">
                <a:effectLst/>
                <a:latin typeface="Times New Roman" panose="02020603050405020304" pitchFamily="18" charset="0"/>
                <a:ea typeface="DengXian" panose="02010600030101010101" pitchFamily="2" charset="-122"/>
                <a:cs typeface="Times New Roman" panose="02020603050405020304" pitchFamily="18" charset="0"/>
              </a:rPr>
              <a:t>, and </a:t>
            </a:r>
            <a:r>
              <a:rPr lang="en-US" altLang="zh-CN" sz="12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industrial chain cooperation</a:t>
            </a:r>
            <a:r>
              <a:rPr lang="en-US" altLang="zh-CN" sz="1200" kern="100" dirty="0">
                <a:effectLst/>
                <a:latin typeface="Times New Roman" panose="02020603050405020304" pitchFamily="18" charset="0"/>
                <a:ea typeface="DengXian" panose="02010600030101010101" pitchFamily="2" charset="-122"/>
                <a:cs typeface="Times New Roman" panose="02020603050405020304" pitchFamily="18" charset="0"/>
              </a:rPr>
              <a:t>. Meanwhile, the economic activities of RCEP countries may also generate reverse driving effects on China’s digital economy and energy sectors.</a:t>
            </a:r>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6</a:t>
            </a:fld>
            <a:endParaRPr lang="zh-CN" altLang="en-US"/>
          </a:p>
        </p:txBody>
      </p:sp>
    </p:spTree>
    <p:extLst>
      <p:ext uri="{BB962C8B-B14F-4D97-AF65-F5344CB8AC3E}">
        <p14:creationId xmlns:p14="http://schemas.microsoft.com/office/powerpoint/2010/main" val="182312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dirty="0"/>
              <a:t>The China Academy of Information and Communications Technology (CAICT), in its </a:t>
            </a:r>
            <a:r>
              <a:rPr lang="zh-CN" altLang="zh-CN" i="1" dirty="0"/>
              <a:t>Research Report on the Development of China’s Digital Economy</a:t>
            </a:r>
            <a:r>
              <a:rPr lang="zh-CN" altLang="zh-CN" dirty="0"/>
              <a:t>, provides a detailed definition of the digital economy. Specifically, the digital economy consists of four major components. First, digital industrialization. Second, industrial digitalization. Third, digital governance. Fourth, data valorization.</a:t>
            </a: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8</a:t>
            </a:fld>
            <a:endParaRPr lang="zh-CN" altLang="en-US"/>
          </a:p>
        </p:txBody>
      </p:sp>
    </p:spTree>
    <p:extLst>
      <p:ext uri="{BB962C8B-B14F-4D97-AF65-F5344CB8AC3E}">
        <p14:creationId xmlns:p14="http://schemas.microsoft.com/office/powerpoint/2010/main" val="2581442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zh-CN" b="1" dirty="0"/>
              <a:t>This study mainly focuses on China and the other 11 RCEP member countries for which the agreement entered into force at an earlier stage.</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9</a:t>
            </a:fld>
            <a:endParaRPr lang="zh-CN" altLang="en-US"/>
          </a:p>
        </p:txBody>
      </p:sp>
    </p:spTree>
    <p:extLst>
      <p:ext uri="{BB962C8B-B14F-4D97-AF65-F5344CB8AC3E}">
        <p14:creationId xmlns:p14="http://schemas.microsoft.com/office/powerpoint/2010/main" val="4230398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The analysis in this study consists of two main parts. First, it examines the impacts of China’s industrial digitalization, digital industrialization, and energy industries on the total output of the energy, agriculture, manufacturing, construction, and service sectors in other RCEP member countries. Second, it investigates the impacts of economic activities in RCEP countries on the total output of China’s industrial digitalization, digital industrialization, and energy industries. Through this two-way analysis, the study reveals the industrial linkages and mutual economic effects between China and other RCEP member countries under the framework of regional economic integration.</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10</a:t>
            </a:fld>
            <a:endParaRPr lang="zh-CN" altLang="en-US"/>
          </a:p>
        </p:txBody>
      </p:sp>
    </p:spTree>
    <p:extLst>
      <p:ext uri="{BB962C8B-B14F-4D97-AF65-F5344CB8AC3E}">
        <p14:creationId xmlns:p14="http://schemas.microsoft.com/office/powerpoint/2010/main" val="3257713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kern="100" dirty="0">
                <a:effectLst/>
                <a:latin typeface="Times New Roman" panose="02020603050405020304" pitchFamily="18" charset="0"/>
                <a:ea typeface="DengXian" panose="02010600030101010101" pitchFamily="2" charset="-122"/>
                <a:cs typeface="Times New Roman" panose="02020603050405020304" pitchFamily="18" charset="0"/>
              </a:rPr>
              <a:t>This study uses data from the China Digital Economy Development Research Report published by the China Academy of Information and Communications Technology, together with China’s input-output tables for 2020 and 2023 published by the National Bureau of Statistics of China, to calculate the separation coefficient of China’s overall industrial digitalization industries. The formulas are as follows:</a:t>
            </a:r>
            <a:endParaRPr lang="zh-CN" altLang="zh-CN" sz="1200" kern="100" dirty="0">
              <a:effectLst/>
              <a:latin typeface="DengXian" panose="02010600030101010101" pitchFamily="2" charset="-122"/>
              <a:ea typeface="DengXian" panose="02010600030101010101" pitchFamily="2" charset="-122"/>
              <a:cs typeface="Times New Roman" panose="02020603050405020304" pitchFamily="18" charset="0"/>
            </a:endParaRP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12</a:t>
            </a:fld>
            <a:endParaRPr lang="zh-CN" altLang="en-US"/>
          </a:p>
        </p:txBody>
      </p:sp>
    </p:spTree>
    <p:extLst>
      <p:ext uri="{BB962C8B-B14F-4D97-AF65-F5344CB8AC3E}">
        <p14:creationId xmlns:p14="http://schemas.microsoft.com/office/powerpoint/2010/main" val="1808209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This </a:t>
            </a:r>
            <a:r>
              <a:rPr lang="en-US" altLang="zh-CN" b="1" dirty="0"/>
              <a:t>table</a:t>
            </a:r>
            <a:r>
              <a:rPr lang="zh-CN" altLang="zh-CN" b="1" dirty="0"/>
              <a:t> illustrates the input-output model framework designed for this study. As shown in the</a:t>
            </a:r>
            <a:r>
              <a:rPr lang="en-US" altLang="zh-CN" b="1" dirty="0"/>
              <a:t>table</a:t>
            </a:r>
            <a:r>
              <a:rPr lang="zh-CN" altLang="zh-CN" b="1" dirty="0"/>
              <a:t>, China is divided into seven industrial sectors, including industrial digitalization, digital industrialization, the energy industry, agriculture, manufacturing, construction, and services. These sectors are used to analyze the economic linkages between China and other RCEP member countries.</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13</a:t>
            </a:fld>
            <a:endParaRPr lang="zh-CN" altLang="en-US"/>
          </a:p>
        </p:txBody>
      </p:sp>
    </p:spTree>
    <p:extLst>
      <p:ext uri="{BB962C8B-B14F-4D97-AF65-F5344CB8AC3E}">
        <p14:creationId xmlns:p14="http://schemas.microsoft.com/office/powerpoint/2010/main" val="1700258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The following equation presents the basic input-output model used in this study. To facilitate understanding and presentation, I have also expressed the model in matrix form below.</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14</a:t>
            </a:fld>
            <a:endParaRPr lang="zh-CN" altLang="en-US"/>
          </a:p>
        </p:txBody>
      </p:sp>
    </p:spTree>
    <p:extLst>
      <p:ext uri="{BB962C8B-B14F-4D97-AF65-F5344CB8AC3E}">
        <p14:creationId xmlns:p14="http://schemas.microsoft.com/office/powerpoint/2010/main" val="3269155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Since this study mainly focuses on the effects of external factors, I use a simplified framework with three sectors to illustrate the derivation process. As shown here, we can observe the changes in the positions of </a:t>
            </a:r>
            <a:r>
              <a:rPr lang="zh-CN" altLang="zh-CN" dirty="0"/>
              <a:t>X_3</a:t>
            </a:r>
            <a:r>
              <a:rPr lang="zh-CN" altLang="zh-CN" b="1" dirty="0"/>
              <a:t> and </a:t>
            </a:r>
            <a:r>
              <a:rPr lang="zh-CN" altLang="zh-CN" dirty="0"/>
              <a:t>Y_3</a:t>
            </a:r>
            <a:r>
              <a:rPr lang="zh-CN" altLang="zh-CN" b="1" dirty="0"/>
              <a:t>, which represent the endogenous and exogenous adjustments within the input-output system.</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15</a:t>
            </a:fld>
            <a:endParaRPr lang="zh-CN" altLang="en-US"/>
          </a:p>
        </p:txBody>
      </p:sp>
    </p:spTree>
    <p:extLst>
      <p:ext uri="{BB962C8B-B14F-4D97-AF65-F5344CB8AC3E}">
        <p14:creationId xmlns:p14="http://schemas.microsoft.com/office/powerpoint/2010/main" val="17761773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b="1" dirty="0"/>
              <a:t>Equation (8) is a simplified version of the model. Then, by substituting Equation (11) into Equation (10), we obtain Equation (12). To clearly demonstrate the influence of Sector 3 on Sectors 1 and 2, we assume that </a:t>
            </a:r>
            <a:r>
              <a:rPr lang="zh-CN" altLang="zh-CN" dirty="0"/>
              <a:t>F_1</a:t>
            </a:r>
            <a:r>
              <a:rPr lang="zh-CN" altLang="zh-CN" b="1" dirty="0"/>
              <a:t> and </a:t>
            </a:r>
            <a:r>
              <a:rPr lang="zh-CN" altLang="zh-CN" dirty="0"/>
              <a:t>F_2</a:t>
            </a:r>
            <a:r>
              <a:rPr lang="zh-CN" altLang="zh-CN" b="1" dirty="0"/>
              <a:t> are equal to zero. Under this assumption, Equation (13) can be derived.</a:t>
            </a:r>
            <a:endParaRPr lang="zh-CN" altLang="zh-CN" dirty="0"/>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16</a:t>
            </a:fld>
            <a:endParaRPr lang="zh-CN" altLang="en-US"/>
          </a:p>
        </p:txBody>
      </p:sp>
    </p:spTree>
    <p:extLst>
      <p:ext uri="{BB962C8B-B14F-4D97-AF65-F5344CB8AC3E}">
        <p14:creationId xmlns:p14="http://schemas.microsoft.com/office/powerpoint/2010/main" val="68671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From the perspective of total value, the value added generated by China’s industrial digitalization in RCEP countries increased from approximately USD 424.465 billion in 2020 to USD 518.985 billion in 2024, representing an increase of about 22.3%. The total reached a temporary peak in 2023, at around USD 534.203 billion, indicating that the spillover effect of China’s industrial digitalization on the RCEP regional economy further strengthened after the RCEP came into effect. However, the total value declined slightly in 2024 compared with 2023.</a:t>
            </a:r>
            <a:endParaRPr lang="zh-CN"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At the country level, Japan, South Korea, and Australia were the countries that most significantly affected by China’s industrial digitalization. In 2024, South Korea received the largest amount of value added, at approximately USD 135.423 billion, followed by Japan at around USD 127.461 billion and Australia at approximately USD 82.839 billion. This suggests that China’s industrial digitalization has strong industrial linkages with Northeast Asian economies and resource-based economies. South Korea’s value added increased from USD 92.710 billion in 2020 to USD 135.423 billion in 2024, representing growth of about 46.1%. This indicates that South Korea’s manufacturing, energy, and service sectors have become increasingly connected with China’s industrial digitalization through input-output linkages.</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18</a:t>
            </a:fld>
            <a:endParaRPr lang="zh-CN" altLang="en-US"/>
          </a:p>
        </p:txBody>
      </p:sp>
    </p:spTree>
    <p:extLst>
      <p:ext uri="{BB962C8B-B14F-4D97-AF65-F5344CB8AC3E}">
        <p14:creationId xmlns:p14="http://schemas.microsoft.com/office/powerpoint/2010/main" val="17799826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The results in the Fig.2 reflect the value-added impact generated by the development of China’s digital industrialization on different sectors in RCEP member countries from 2020 to 2024. Overall, China’s digital industrialization has had a significant driving effect on value added in RCEP countries, and its impact is mainly concentrated in sectors such as manufacturing, services, and energy. Compared with agriculture and construction, manufacturing and services are the main sectors absorbing the spillover effects of China’s digital industrialization.</a:t>
            </a:r>
            <a:endParaRPr lang="zh-CN"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From the perspective of overall changes, in 2024, China’s digital industrialization generated approximately USD 567.351 billion in value added for RCEP countries. Among them, South Korea, Japan, and Vietnam were the most significantly affected countries. In 2024, South Korea received approximately USD 204.379 billion in value added, ranking first among all RCEP countries; Japan received approximately USD 157.779 billion, ranking second; and Vietnam received approximately USD 76.861 billion, also showing strong growth. This indicates that the development of China’s digital industrialization has not only exerted a significant impact on Northeast Asian countries but has also generated a strong driving effect on ASEAN countries through regional production networks and industrial chain division of labor.</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19</a:t>
            </a:fld>
            <a:endParaRPr lang="zh-CN" altLang="en-US"/>
          </a:p>
        </p:txBody>
      </p:sp>
    </p:spTree>
    <p:extLst>
      <p:ext uri="{BB962C8B-B14F-4D97-AF65-F5344CB8AC3E}">
        <p14:creationId xmlns:p14="http://schemas.microsoft.com/office/powerpoint/2010/main" val="2461975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The results in the Fig.3 reflect the value-added impact generated by the development of China’s energy industry on different sectors in RCEP member countries from 2020 to 2024. Overall, China’s energy industry has a clear economic driving effect on RCEP countries, but this impact varies significantly across countries and sectors. Compared with China’s digital industrialization and industrial digitalization, the impact of the energy industry is more concentrated in resource supply, manufacturing production, and service support.</a:t>
            </a:r>
            <a:endParaRPr lang="zh-CN"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From the perspective of overall scale, in 2024, China’s energy industry generated approximately USD 151.041 billion in value added for RCEP countries. Among them, Australia, South Korea, Japan, Malaysia, and Singapore were the countries that most significantly affected. In 2024, Australia received approximately USD 60.300 billion in value added, ranking first among RCEP countries; South Korea received approximately USD 26.217 billion; Japan approximately USD 22.267 billion; Malaysia approximately USD 13.040 billion; and Singapore approximately USD 12.041 billion. This indicates that the development of China’s energy industry affects not only energy- and resource-based countries but also generates spillover effects on other regional economies through manufacturing and service-sector linkages.</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20</a:t>
            </a:fld>
            <a:endParaRPr lang="zh-CN" altLang="en-US"/>
          </a:p>
        </p:txBody>
      </p:sp>
    </p:spTree>
    <p:extLst>
      <p:ext uri="{BB962C8B-B14F-4D97-AF65-F5344CB8AC3E}">
        <p14:creationId xmlns:p14="http://schemas.microsoft.com/office/powerpoint/2010/main" val="29721977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Fig.4 shows the economic driving effect of RCEP countries’ economic development on China’s industrial digitalization sector. In other words, it reflects the value-added stimulus generated by other RCEP member countries for China’s industrial digitalization-related industries through trade, production division, and industrial chain linkages.</a:t>
            </a:r>
            <a:endParaRPr lang="zh-CN"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Overall, from 2020 to 2024, the driving effect of RCEP countries’ economies on China’s industrial digitalization sector showed a generally upward trend. In 2020, the total driving scale was approximately USD 185.364 billion, rising to about USD 279.114 billion in 2024, representing an increase of approximately 50.6%. The effect reached a temporary peak in 2023, at around USD 314.556 billion, indicating that after the RCEP came into effect, regional economic linkages and industrial chain cooperation were further strengthened, and the demand-driven effect of RCEP countries on China’s industrial digitalization sector expanded significantly. However, the decline in 2024 compared with 2023 suggests that this driving effect is also influenced by changes in international demand, industrial chain adjustments, and regional economic fluctuations.</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21</a:t>
            </a:fld>
            <a:endParaRPr lang="zh-CN" altLang="en-US"/>
          </a:p>
        </p:txBody>
      </p:sp>
    </p:spTree>
    <p:extLst>
      <p:ext uri="{BB962C8B-B14F-4D97-AF65-F5344CB8AC3E}">
        <p14:creationId xmlns:p14="http://schemas.microsoft.com/office/powerpoint/2010/main" val="31691186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As shown in the Fig.5, from 2020 to 2024, the driving effect of RCEP countries’ economic activities on China’s digital industrialization sector generally expanded, indicating that China’s digital industrialization sector has become increasingly embedded in the RCEP regional production network. The overall scale increased from USD 186.977 billion in 2020 to USD 284.177 billion in 2024, representing an increase of approximately 52.0%. In particular, the effect grew rapidly in 2021 and 2022, reaching USD 289.233 billion in 2022. It then declined slightly in 2023 before rebounding in 2024. This trend suggests that the driving effect of RCEP countries on China’s digital industrialization sector did not follow a simple linear growth pattern. Instead, it showed phased fluctuations under the combined influence of regional industrial chain adjustments, changes in external demand, and fluctuations in trade in digital-related products.</a:t>
            </a:r>
            <a:endParaRPr lang="zh-CN"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From the perspective of country distribution, the driving effect of RCEP countries on China’s digital industrialization sector is highly concentrated. In 2024, Vietnam, South Korea, and Japan were the three major sources of influence, jointly generating approximately USD 191.832 billion, accounting for about 67.5% of the total driving effect from RCEP countries. This indicates that the external demand for China’s digital industrialization sector is mainly concentrated in countries with close linkages to China’s manufacturing and digital industrial chains. Among them, Vietnam had the most prominent driving effect, reaching USD 90.236 billion in 2024, surpassing South Korea and Japan to become the largest contributor among RCEP countries. This may be closely related to Vietnam’s rising position in electronic product assembly, processing manufacturing, and export-oriented industries in recent years. As Vietnam’s manufacturing sector continues to expand, its demand for China’s electronic information products, digital equipment, communication technologies, and related intermediate goods has also increased.</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22</a:t>
            </a:fld>
            <a:endParaRPr lang="zh-CN" altLang="en-US"/>
          </a:p>
        </p:txBody>
      </p:sp>
    </p:spTree>
    <p:extLst>
      <p:ext uri="{BB962C8B-B14F-4D97-AF65-F5344CB8AC3E}">
        <p14:creationId xmlns:p14="http://schemas.microsoft.com/office/powerpoint/2010/main" val="8541368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from 2020 to 2024, the driving effect of RCEP countries on China’s energy industry increased from approximately USD 70.802 billion to approximately USD 105.638 billion, showing an overall expanding trend. Especially after 2021, the driving scale remained at a relatively high level and reached its highest value during the observation period in 2024. This indicates that after the RCEP came into effect, industrial linkages and trade exchanges within the region were further strengthened, and the demand-supporting role of RCEP countries’ economic activities for China’s energy industry gradually increased. Compared with digital-economy-related industries, the driving effect on the energy industry has a stronger characteristic of “basic input demand”; that is, its growth is usually accompanied by the expansion of production scale, the strengthening of manufacturing activities, and the acceleration of cross-border supply chain operations.</a:t>
            </a:r>
            <a:r>
              <a:rPr lang="zh-CN" altLang="zh-CN" dirty="0">
                <a:effectLst/>
              </a:rPr>
              <a:t> </a:t>
            </a:r>
            <a:endParaRPr lang="en-US" altLang="zh-CN" dirty="0">
              <a:effectLst/>
            </a:endParaRPr>
          </a:p>
          <a:p>
            <a:r>
              <a:rPr lang="en-US" altLang="zh-CN" sz="1200" kern="1200" dirty="0">
                <a:solidFill>
                  <a:schemeClr val="tx1"/>
                </a:solidFill>
                <a:effectLst/>
                <a:latin typeface="+mn-lt"/>
                <a:ea typeface="+mn-ea"/>
                <a:cs typeface="+mn-cs"/>
              </a:rPr>
              <a:t>this table reveals an important feature: China’s energy industry does not serve only domestic energy demand in isolation; rather, it has formed interactive linkages with neighboring economies through the RCEP regional production network. Economic expansion in RCEP countries can be transformed into a driving effect on China’s energy industry through manufacturing production, cross-border trade, logistics services, and intermediate input demand. Among them, Vietnam represents the rapidly rising demand from emerging manufacturing economies for China’s energy industry; South Korea and Japan represent the stable driving effect of mature manufacturing economies; while Singapore, Thailand, and Malaysia reflect the increasingly important connecting role of ASEAN countries in the regional value chain.</a:t>
            </a:r>
            <a:r>
              <a:rPr lang="zh-CN" altLang="zh-CN" dirty="0">
                <a:effectLst/>
              </a:rPr>
              <a:t> </a:t>
            </a:r>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23</a:t>
            </a:fld>
            <a:endParaRPr lang="zh-CN" altLang="en-US"/>
          </a:p>
        </p:txBody>
      </p:sp>
    </p:spTree>
    <p:extLst>
      <p:ext uri="{BB962C8B-B14F-4D97-AF65-F5344CB8AC3E}">
        <p14:creationId xmlns:p14="http://schemas.microsoft.com/office/powerpoint/2010/main" val="1771979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81E7FCAC-C879-467A-AE16-2253A5012301}" type="slidenum">
              <a:rPr lang="zh-CN" altLang="en-US" smtClean="0"/>
              <a:t>26</a:t>
            </a:fld>
            <a:endParaRPr lang="zh-CN" altLang="en-US"/>
          </a:p>
        </p:txBody>
      </p:sp>
    </p:spTree>
    <p:extLst>
      <p:ext uri="{BB962C8B-B14F-4D97-AF65-F5344CB8AC3E}">
        <p14:creationId xmlns:p14="http://schemas.microsoft.com/office/powerpoint/2010/main" val="27665395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封面页">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60204B01-C6EB-8173-F8CA-F890A9F55EFB}"/>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2443" t="2299" r="14498" b="37411"/>
          <a:stretch/>
        </p:blipFill>
        <p:spPr>
          <a:xfrm>
            <a:off x="0" y="862658"/>
            <a:ext cx="12192000" cy="5995342"/>
          </a:xfrm>
          <a:custGeom>
            <a:avLst/>
            <a:gdLst>
              <a:gd name="connsiteX0" fmla="*/ 5290404 w 12192000"/>
              <a:gd name="connsiteY0" fmla="*/ 1057584 h 5995342"/>
              <a:gd name="connsiteX1" fmla="*/ 4972051 w 12192000"/>
              <a:gd name="connsiteY1" fmla="*/ 1375938 h 5995342"/>
              <a:gd name="connsiteX2" fmla="*/ 4972051 w 12192000"/>
              <a:gd name="connsiteY2" fmla="*/ 2649313 h 5995342"/>
              <a:gd name="connsiteX3" fmla="*/ 5290404 w 12192000"/>
              <a:gd name="connsiteY3" fmla="*/ 2967667 h 5995342"/>
              <a:gd name="connsiteX4" fmla="*/ 11041625 w 12192000"/>
              <a:gd name="connsiteY4" fmla="*/ 2967667 h 5995342"/>
              <a:gd name="connsiteX5" fmla="*/ 11359979 w 12192000"/>
              <a:gd name="connsiteY5" fmla="*/ 2649313 h 5995342"/>
              <a:gd name="connsiteX6" fmla="*/ 11359979 w 12192000"/>
              <a:gd name="connsiteY6" fmla="*/ 1375938 h 5995342"/>
              <a:gd name="connsiteX7" fmla="*/ 11041625 w 12192000"/>
              <a:gd name="connsiteY7" fmla="*/ 1057584 h 5995342"/>
              <a:gd name="connsiteX8" fmla="*/ 0 w 12192000"/>
              <a:gd name="connsiteY8" fmla="*/ 0 h 5995342"/>
              <a:gd name="connsiteX9" fmla="*/ 12192000 w 12192000"/>
              <a:gd name="connsiteY9" fmla="*/ 0 h 5995342"/>
              <a:gd name="connsiteX10" fmla="*/ 12192000 w 12192000"/>
              <a:gd name="connsiteY10" fmla="*/ 5995342 h 5995342"/>
              <a:gd name="connsiteX11" fmla="*/ 0 w 12192000"/>
              <a:gd name="connsiteY11" fmla="*/ 5995342 h 5995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5995342">
                <a:moveTo>
                  <a:pt x="5290404" y="1057584"/>
                </a:moveTo>
                <a:cubicBezTo>
                  <a:pt x="5114583" y="1057584"/>
                  <a:pt x="4972051" y="1200116"/>
                  <a:pt x="4972051" y="1375938"/>
                </a:cubicBezTo>
                <a:lnTo>
                  <a:pt x="4972051" y="2649313"/>
                </a:lnTo>
                <a:cubicBezTo>
                  <a:pt x="4972051" y="2825135"/>
                  <a:pt x="5114583" y="2967667"/>
                  <a:pt x="5290404" y="2967667"/>
                </a:cubicBezTo>
                <a:lnTo>
                  <a:pt x="11041625" y="2967667"/>
                </a:lnTo>
                <a:cubicBezTo>
                  <a:pt x="11217447" y="2967667"/>
                  <a:pt x="11359979" y="2825135"/>
                  <a:pt x="11359979" y="2649313"/>
                </a:cubicBezTo>
                <a:lnTo>
                  <a:pt x="11359979" y="1375938"/>
                </a:lnTo>
                <a:cubicBezTo>
                  <a:pt x="11359979" y="1200116"/>
                  <a:pt x="11217447" y="1057584"/>
                  <a:pt x="11041625" y="1057584"/>
                </a:cubicBezTo>
                <a:close/>
                <a:moveTo>
                  <a:pt x="0" y="0"/>
                </a:moveTo>
                <a:lnTo>
                  <a:pt x="12192000" y="0"/>
                </a:lnTo>
                <a:lnTo>
                  <a:pt x="12192000" y="5995342"/>
                </a:lnTo>
                <a:lnTo>
                  <a:pt x="0" y="5995342"/>
                </a:lnTo>
                <a:close/>
              </a:path>
            </a:pathLst>
          </a:custGeom>
        </p:spPr>
      </p:pic>
      <p:sp>
        <p:nvSpPr>
          <p:cNvPr id="3" name="内容占位符 2">
            <a:extLst>
              <a:ext uri="{FF2B5EF4-FFF2-40B4-BE49-F238E27FC236}">
                <a16:creationId xmlns:a16="http://schemas.microsoft.com/office/drawing/2014/main" id="{770654C8-68F8-DC8B-36EA-E13478F272B6}"/>
              </a:ext>
            </a:extLst>
          </p:cNvPr>
          <p:cNvSpPr>
            <a:spLocks noGrp="1"/>
          </p:cNvSpPr>
          <p:nvPr>
            <p:ph sz="quarter" idx="10"/>
          </p:nvPr>
        </p:nvSpPr>
        <p:spPr>
          <a:xfrm>
            <a:off x="2011363" y="1804988"/>
            <a:ext cx="3560762" cy="682625"/>
          </a:xfrm>
          <a:prstGeom prst="rect">
            <a:avLst/>
          </a:prstGeo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页脚占位符 3">
            <a:extLst>
              <a:ext uri="{FF2B5EF4-FFF2-40B4-BE49-F238E27FC236}">
                <a16:creationId xmlns:a16="http://schemas.microsoft.com/office/drawing/2014/main" id="{8C371418-3FFC-9B4D-A3F4-945669BB0724}"/>
              </a:ext>
            </a:extLst>
          </p:cNvPr>
          <p:cNvSpPr>
            <a:spLocks noGrp="1"/>
          </p:cNvSpPr>
          <p:nvPr>
            <p:ph type="ftr" sz="quarter" idx="11"/>
          </p:nvPr>
        </p:nvSpPr>
        <p:spPr/>
        <p:txBody>
          <a:bodyPr/>
          <a:lstStyle/>
          <a:p>
            <a:r>
              <a:rPr kumimoji="1" lang="en-US" altLang="zh-CN"/>
              <a:t>2026-06-23</a:t>
            </a:r>
            <a:endParaRPr kumimoji="1" lang="zh-CN" altLang="en-US"/>
          </a:p>
        </p:txBody>
      </p:sp>
      <p:sp>
        <p:nvSpPr>
          <p:cNvPr id="5" name="灯片编号占位符 3">
            <a:extLst>
              <a:ext uri="{FF2B5EF4-FFF2-40B4-BE49-F238E27FC236}">
                <a16:creationId xmlns:a16="http://schemas.microsoft.com/office/drawing/2014/main" id="{AD2B3DCE-421F-7FC5-7280-FC74A4500F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06AE88-FF23-DC4E-A383-714A702F9DCF}" type="slidenum">
              <a:rPr kumimoji="1" lang="zh-CN" altLang="en-US" smtClean="0"/>
              <a:t>‹#›</a:t>
            </a:fld>
            <a:endParaRPr kumimoji="1" lang="zh-CN" altLang="en-US" dirty="0"/>
          </a:p>
        </p:txBody>
      </p:sp>
    </p:spTree>
    <p:extLst>
      <p:ext uri="{BB962C8B-B14F-4D97-AF65-F5344CB8AC3E}">
        <p14:creationId xmlns:p14="http://schemas.microsoft.com/office/powerpoint/2010/main" val="79176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目录页">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56D10B20-3395-0C4E-07B8-BA1F772C0E3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4096" t="2299" r="14498" b="41897"/>
          <a:stretch/>
        </p:blipFill>
        <p:spPr>
          <a:xfrm rot="21135439">
            <a:off x="-248486" y="1543437"/>
            <a:ext cx="13075433" cy="6089114"/>
          </a:xfrm>
          <a:custGeom>
            <a:avLst/>
            <a:gdLst>
              <a:gd name="connsiteX0" fmla="*/ 11883536 w 13075433"/>
              <a:gd name="connsiteY0" fmla="*/ 1167578 h 6089114"/>
              <a:gd name="connsiteX1" fmla="*/ 11813133 w 13075433"/>
              <a:gd name="connsiteY1" fmla="*/ 1160481 h 6089114"/>
              <a:gd name="connsiteX2" fmla="*/ 5502357 w 13075433"/>
              <a:gd name="connsiteY2" fmla="*/ 1160481 h 6089114"/>
              <a:gd name="connsiteX3" fmla="*/ 5153029 w 13075433"/>
              <a:gd name="connsiteY3" fmla="*/ 1509808 h 6089114"/>
              <a:gd name="connsiteX4" fmla="*/ 5153030 w 13075433"/>
              <a:gd name="connsiteY4" fmla="*/ 2907074 h 6089114"/>
              <a:gd name="connsiteX5" fmla="*/ 5502356 w 13075433"/>
              <a:gd name="connsiteY5" fmla="*/ 3256402 h 6089114"/>
              <a:gd name="connsiteX6" fmla="*/ 11813134 w 13075433"/>
              <a:gd name="connsiteY6" fmla="*/ 3256402 h 6089114"/>
              <a:gd name="connsiteX7" fmla="*/ 12162462 w 13075433"/>
              <a:gd name="connsiteY7" fmla="*/ 2907074 h 6089114"/>
              <a:gd name="connsiteX8" fmla="*/ 12162462 w 13075433"/>
              <a:gd name="connsiteY8" fmla="*/ 1509808 h 6089114"/>
              <a:gd name="connsiteX9" fmla="*/ 11883536 w 13075433"/>
              <a:gd name="connsiteY9" fmla="*/ 1167578 h 6089114"/>
              <a:gd name="connsiteX10" fmla="*/ 13075433 w 13075433"/>
              <a:gd name="connsiteY10" fmla="*/ 0 h 6089114"/>
              <a:gd name="connsiteX11" fmla="*/ 13075433 w 13075433"/>
              <a:gd name="connsiteY11" fmla="*/ 898940 h 6089114"/>
              <a:gd name="connsiteX12" fmla="*/ 12791767 w 13075433"/>
              <a:gd name="connsiteY12" fmla="*/ 860371 h 6089114"/>
              <a:gd name="connsiteX13" fmla="*/ 12080846 w 13075433"/>
              <a:gd name="connsiteY13" fmla="*/ 6089114 h 6089114"/>
              <a:gd name="connsiteX14" fmla="*/ 0 w 13075433"/>
              <a:gd name="connsiteY14" fmla="*/ 4446554 h 6089114"/>
              <a:gd name="connsiteX15" fmla="*/ 604571 w 13075433"/>
              <a:gd name="connsiteY15" fmla="*/ 0 h 6089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075433" h="6089114">
                <a:moveTo>
                  <a:pt x="11883536" y="1167578"/>
                </a:moveTo>
                <a:cubicBezTo>
                  <a:pt x="11860795" y="1162924"/>
                  <a:pt x="11837249" y="1160480"/>
                  <a:pt x="11813133" y="1160481"/>
                </a:cubicBezTo>
                <a:lnTo>
                  <a:pt x="5502357" y="1160481"/>
                </a:lnTo>
                <a:cubicBezTo>
                  <a:pt x="5309429" y="1160481"/>
                  <a:pt x="5153030" y="1316880"/>
                  <a:pt x="5153029" y="1509808"/>
                </a:cubicBezTo>
                <a:lnTo>
                  <a:pt x="5153030" y="2907074"/>
                </a:lnTo>
                <a:cubicBezTo>
                  <a:pt x="5153030" y="3100002"/>
                  <a:pt x="5309430" y="3256402"/>
                  <a:pt x="5502356" y="3256402"/>
                </a:cubicBezTo>
                <a:lnTo>
                  <a:pt x="11813134" y="3256402"/>
                </a:lnTo>
                <a:cubicBezTo>
                  <a:pt x="12006062" y="3256402"/>
                  <a:pt x="12162462" y="3100003"/>
                  <a:pt x="12162462" y="2907074"/>
                </a:cubicBezTo>
                <a:lnTo>
                  <a:pt x="12162462" y="1509808"/>
                </a:lnTo>
                <a:cubicBezTo>
                  <a:pt x="12162461" y="1340996"/>
                  <a:pt x="12042718" y="1200151"/>
                  <a:pt x="11883536" y="1167578"/>
                </a:cubicBezTo>
                <a:close/>
                <a:moveTo>
                  <a:pt x="13075433" y="0"/>
                </a:moveTo>
                <a:lnTo>
                  <a:pt x="13075433" y="898940"/>
                </a:lnTo>
                <a:lnTo>
                  <a:pt x="12791767" y="860371"/>
                </a:lnTo>
                <a:lnTo>
                  <a:pt x="12080846" y="6089114"/>
                </a:lnTo>
                <a:lnTo>
                  <a:pt x="0" y="4446554"/>
                </a:lnTo>
                <a:lnTo>
                  <a:pt x="604571" y="0"/>
                </a:lnTo>
                <a:close/>
              </a:path>
            </a:pathLst>
          </a:custGeom>
        </p:spPr>
      </p:pic>
      <p:sp>
        <p:nvSpPr>
          <p:cNvPr id="3" name="页脚占位符 2">
            <a:extLst>
              <a:ext uri="{FF2B5EF4-FFF2-40B4-BE49-F238E27FC236}">
                <a16:creationId xmlns:a16="http://schemas.microsoft.com/office/drawing/2014/main" id="{E9741B9C-8851-6398-37F9-578B43E40B29}"/>
              </a:ext>
            </a:extLst>
          </p:cNvPr>
          <p:cNvSpPr>
            <a:spLocks noGrp="1"/>
          </p:cNvSpPr>
          <p:nvPr>
            <p:ph type="ftr" sz="quarter" idx="10"/>
          </p:nvPr>
        </p:nvSpPr>
        <p:spPr/>
        <p:txBody>
          <a:bodyPr/>
          <a:lstStyle/>
          <a:p>
            <a:r>
              <a:rPr kumimoji="1" lang="en-US" altLang="zh-CN"/>
              <a:t>2026-06-23</a:t>
            </a:r>
            <a:endParaRPr kumimoji="1" lang="zh-CN" altLang="en-US"/>
          </a:p>
        </p:txBody>
      </p:sp>
      <p:sp>
        <p:nvSpPr>
          <p:cNvPr id="4" name="灯片编号占位符 3">
            <a:extLst>
              <a:ext uri="{FF2B5EF4-FFF2-40B4-BE49-F238E27FC236}">
                <a16:creationId xmlns:a16="http://schemas.microsoft.com/office/drawing/2014/main" id="{8477AE70-7052-F17B-6573-ACBB5191CD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06AE88-FF23-DC4E-A383-714A702F9DCF}" type="slidenum">
              <a:rPr kumimoji="1" lang="zh-CN" altLang="en-US" smtClean="0"/>
              <a:t>‹#›</a:t>
            </a:fld>
            <a:endParaRPr kumimoji="1" lang="zh-CN" altLang="en-US" dirty="0"/>
          </a:p>
        </p:txBody>
      </p:sp>
    </p:spTree>
    <p:extLst>
      <p:ext uri="{BB962C8B-B14F-4D97-AF65-F5344CB8AC3E}">
        <p14:creationId xmlns:p14="http://schemas.microsoft.com/office/powerpoint/2010/main" val="168111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过渡页">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84A69663-8645-5CAD-18E1-80EA5493AB7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2443" t="2299" r="14498" b="37411"/>
          <a:stretch/>
        </p:blipFill>
        <p:spPr>
          <a:xfrm>
            <a:off x="0" y="862658"/>
            <a:ext cx="12192000" cy="5995342"/>
          </a:xfrm>
          <a:custGeom>
            <a:avLst/>
            <a:gdLst>
              <a:gd name="connsiteX0" fmla="*/ 5290404 w 12192000"/>
              <a:gd name="connsiteY0" fmla="*/ 1057584 h 5995342"/>
              <a:gd name="connsiteX1" fmla="*/ 4972051 w 12192000"/>
              <a:gd name="connsiteY1" fmla="*/ 1375938 h 5995342"/>
              <a:gd name="connsiteX2" fmla="*/ 4972051 w 12192000"/>
              <a:gd name="connsiteY2" fmla="*/ 2649313 h 5995342"/>
              <a:gd name="connsiteX3" fmla="*/ 5290404 w 12192000"/>
              <a:gd name="connsiteY3" fmla="*/ 2967667 h 5995342"/>
              <a:gd name="connsiteX4" fmla="*/ 11041625 w 12192000"/>
              <a:gd name="connsiteY4" fmla="*/ 2967667 h 5995342"/>
              <a:gd name="connsiteX5" fmla="*/ 11359979 w 12192000"/>
              <a:gd name="connsiteY5" fmla="*/ 2649313 h 5995342"/>
              <a:gd name="connsiteX6" fmla="*/ 11359979 w 12192000"/>
              <a:gd name="connsiteY6" fmla="*/ 1375938 h 5995342"/>
              <a:gd name="connsiteX7" fmla="*/ 11041625 w 12192000"/>
              <a:gd name="connsiteY7" fmla="*/ 1057584 h 5995342"/>
              <a:gd name="connsiteX8" fmla="*/ 0 w 12192000"/>
              <a:gd name="connsiteY8" fmla="*/ 0 h 5995342"/>
              <a:gd name="connsiteX9" fmla="*/ 12192000 w 12192000"/>
              <a:gd name="connsiteY9" fmla="*/ 0 h 5995342"/>
              <a:gd name="connsiteX10" fmla="*/ 12192000 w 12192000"/>
              <a:gd name="connsiteY10" fmla="*/ 5995342 h 5995342"/>
              <a:gd name="connsiteX11" fmla="*/ 0 w 12192000"/>
              <a:gd name="connsiteY11" fmla="*/ 5995342 h 5995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5995342">
                <a:moveTo>
                  <a:pt x="5290404" y="1057584"/>
                </a:moveTo>
                <a:cubicBezTo>
                  <a:pt x="5114583" y="1057584"/>
                  <a:pt x="4972051" y="1200116"/>
                  <a:pt x="4972051" y="1375938"/>
                </a:cubicBezTo>
                <a:lnTo>
                  <a:pt x="4972051" y="2649313"/>
                </a:lnTo>
                <a:cubicBezTo>
                  <a:pt x="4972051" y="2825135"/>
                  <a:pt x="5114583" y="2967667"/>
                  <a:pt x="5290404" y="2967667"/>
                </a:cubicBezTo>
                <a:lnTo>
                  <a:pt x="11041625" y="2967667"/>
                </a:lnTo>
                <a:cubicBezTo>
                  <a:pt x="11217447" y="2967667"/>
                  <a:pt x="11359979" y="2825135"/>
                  <a:pt x="11359979" y="2649313"/>
                </a:cubicBezTo>
                <a:lnTo>
                  <a:pt x="11359979" y="1375938"/>
                </a:lnTo>
                <a:cubicBezTo>
                  <a:pt x="11359979" y="1200116"/>
                  <a:pt x="11217447" y="1057584"/>
                  <a:pt x="11041625" y="1057584"/>
                </a:cubicBezTo>
                <a:close/>
                <a:moveTo>
                  <a:pt x="0" y="0"/>
                </a:moveTo>
                <a:lnTo>
                  <a:pt x="12192000" y="0"/>
                </a:lnTo>
                <a:lnTo>
                  <a:pt x="12192000" y="5995342"/>
                </a:lnTo>
                <a:lnTo>
                  <a:pt x="0" y="5995342"/>
                </a:lnTo>
                <a:close/>
              </a:path>
            </a:pathLst>
          </a:custGeom>
        </p:spPr>
      </p:pic>
      <p:sp>
        <p:nvSpPr>
          <p:cNvPr id="3" name="页脚占位符 2">
            <a:extLst>
              <a:ext uri="{FF2B5EF4-FFF2-40B4-BE49-F238E27FC236}">
                <a16:creationId xmlns:a16="http://schemas.microsoft.com/office/drawing/2014/main" id="{1DDB3788-6135-FBE6-D5EE-EF1AFA4B986D}"/>
              </a:ext>
            </a:extLst>
          </p:cNvPr>
          <p:cNvSpPr>
            <a:spLocks noGrp="1"/>
          </p:cNvSpPr>
          <p:nvPr>
            <p:ph type="ftr" sz="quarter" idx="10"/>
          </p:nvPr>
        </p:nvSpPr>
        <p:spPr/>
        <p:txBody>
          <a:bodyPr/>
          <a:lstStyle/>
          <a:p>
            <a:r>
              <a:rPr kumimoji="1" lang="en-US" altLang="zh-CN"/>
              <a:t>2026-06-23</a:t>
            </a:r>
            <a:endParaRPr kumimoji="1" lang="zh-CN" altLang="en-US"/>
          </a:p>
        </p:txBody>
      </p:sp>
      <p:sp>
        <p:nvSpPr>
          <p:cNvPr id="5" name="灯片编号占位符 3">
            <a:extLst>
              <a:ext uri="{FF2B5EF4-FFF2-40B4-BE49-F238E27FC236}">
                <a16:creationId xmlns:a16="http://schemas.microsoft.com/office/drawing/2014/main" id="{A7E13558-5D84-6DE5-147E-74C005A6AF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06AE88-FF23-DC4E-A383-714A702F9DCF}" type="slidenum">
              <a:rPr kumimoji="1" lang="zh-CN" altLang="en-US" smtClean="0"/>
              <a:t>‹#›</a:t>
            </a:fld>
            <a:endParaRPr kumimoji="1" lang="zh-CN" altLang="en-US" dirty="0"/>
          </a:p>
        </p:txBody>
      </p:sp>
    </p:spTree>
    <p:extLst>
      <p:ext uri="{BB962C8B-B14F-4D97-AF65-F5344CB8AC3E}">
        <p14:creationId xmlns:p14="http://schemas.microsoft.com/office/powerpoint/2010/main" val="1074433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内容页">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FAC4933D-4637-FCC7-7038-7A7514144D1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4840" t="2299" r="58447" b="61740"/>
          <a:stretch/>
        </p:blipFill>
        <p:spPr>
          <a:xfrm>
            <a:off x="0" y="3282008"/>
            <a:ext cx="4457700" cy="3575992"/>
          </a:xfrm>
          <a:custGeom>
            <a:avLst/>
            <a:gdLst>
              <a:gd name="connsiteX0" fmla="*/ 5290404 w 12192000"/>
              <a:gd name="connsiteY0" fmla="*/ 1057584 h 5995342"/>
              <a:gd name="connsiteX1" fmla="*/ 4972051 w 12192000"/>
              <a:gd name="connsiteY1" fmla="*/ 1375938 h 5995342"/>
              <a:gd name="connsiteX2" fmla="*/ 4972051 w 12192000"/>
              <a:gd name="connsiteY2" fmla="*/ 2649313 h 5995342"/>
              <a:gd name="connsiteX3" fmla="*/ 5290404 w 12192000"/>
              <a:gd name="connsiteY3" fmla="*/ 2967667 h 5995342"/>
              <a:gd name="connsiteX4" fmla="*/ 11041625 w 12192000"/>
              <a:gd name="connsiteY4" fmla="*/ 2967667 h 5995342"/>
              <a:gd name="connsiteX5" fmla="*/ 11359979 w 12192000"/>
              <a:gd name="connsiteY5" fmla="*/ 2649313 h 5995342"/>
              <a:gd name="connsiteX6" fmla="*/ 11359979 w 12192000"/>
              <a:gd name="connsiteY6" fmla="*/ 1375938 h 5995342"/>
              <a:gd name="connsiteX7" fmla="*/ 11041625 w 12192000"/>
              <a:gd name="connsiteY7" fmla="*/ 1057584 h 5995342"/>
              <a:gd name="connsiteX8" fmla="*/ 0 w 12192000"/>
              <a:gd name="connsiteY8" fmla="*/ 0 h 5995342"/>
              <a:gd name="connsiteX9" fmla="*/ 12192000 w 12192000"/>
              <a:gd name="connsiteY9" fmla="*/ 0 h 5995342"/>
              <a:gd name="connsiteX10" fmla="*/ 12192000 w 12192000"/>
              <a:gd name="connsiteY10" fmla="*/ 5995342 h 5995342"/>
              <a:gd name="connsiteX11" fmla="*/ 0 w 12192000"/>
              <a:gd name="connsiteY11" fmla="*/ 5995342 h 5995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5995342">
                <a:moveTo>
                  <a:pt x="5290404" y="1057584"/>
                </a:moveTo>
                <a:cubicBezTo>
                  <a:pt x="5114583" y="1057584"/>
                  <a:pt x="4972051" y="1200116"/>
                  <a:pt x="4972051" y="1375938"/>
                </a:cubicBezTo>
                <a:lnTo>
                  <a:pt x="4972051" y="2649313"/>
                </a:lnTo>
                <a:cubicBezTo>
                  <a:pt x="4972051" y="2825135"/>
                  <a:pt x="5114583" y="2967667"/>
                  <a:pt x="5290404" y="2967667"/>
                </a:cubicBezTo>
                <a:lnTo>
                  <a:pt x="11041625" y="2967667"/>
                </a:lnTo>
                <a:cubicBezTo>
                  <a:pt x="11217447" y="2967667"/>
                  <a:pt x="11359979" y="2825135"/>
                  <a:pt x="11359979" y="2649313"/>
                </a:cubicBezTo>
                <a:lnTo>
                  <a:pt x="11359979" y="1375938"/>
                </a:lnTo>
                <a:cubicBezTo>
                  <a:pt x="11359979" y="1200116"/>
                  <a:pt x="11217447" y="1057584"/>
                  <a:pt x="11041625" y="1057584"/>
                </a:cubicBezTo>
                <a:close/>
                <a:moveTo>
                  <a:pt x="0" y="0"/>
                </a:moveTo>
                <a:lnTo>
                  <a:pt x="12192000" y="0"/>
                </a:lnTo>
                <a:lnTo>
                  <a:pt x="12192000" y="5995342"/>
                </a:lnTo>
                <a:lnTo>
                  <a:pt x="0" y="5995342"/>
                </a:lnTo>
                <a:close/>
              </a:path>
            </a:pathLst>
          </a:custGeom>
        </p:spPr>
      </p:pic>
      <p:pic>
        <p:nvPicPr>
          <p:cNvPr id="3" name="图片 2">
            <a:extLst>
              <a:ext uri="{FF2B5EF4-FFF2-40B4-BE49-F238E27FC236}">
                <a16:creationId xmlns:a16="http://schemas.microsoft.com/office/drawing/2014/main" id="{772F64B6-B643-B9A6-A8C5-EE30EAE97E35}"/>
              </a:ext>
            </a:extLst>
          </p:cNvPr>
          <p:cNvPicPr>
            <a:picLocks noChangeAspect="1"/>
          </p:cNvPicPr>
          <p:nvPr userDrawn="1"/>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6027" t="31171" r="15411" b="52737"/>
          <a:stretch/>
        </p:blipFill>
        <p:spPr>
          <a:xfrm>
            <a:off x="10763250" y="5257800"/>
            <a:ext cx="1428750" cy="1600200"/>
          </a:xfrm>
          <a:custGeom>
            <a:avLst/>
            <a:gdLst>
              <a:gd name="connsiteX0" fmla="*/ 5290404 w 12192000"/>
              <a:gd name="connsiteY0" fmla="*/ 1057584 h 5995342"/>
              <a:gd name="connsiteX1" fmla="*/ 4972051 w 12192000"/>
              <a:gd name="connsiteY1" fmla="*/ 1375938 h 5995342"/>
              <a:gd name="connsiteX2" fmla="*/ 4972051 w 12192000"/>
              <a:gd name="connsiteY2" fmla="*/ 2649313 h 5995342"/>
              <a:gd name="connsiteX3" fmla="*/ 5290404 w 12192000"/>
              <a:gd name="connsiteY3" fmla="*/ 2967667 h 5995342"/>
              <a:gd name="connsiteX4" fmla="*/ 11041625 w 12192000"/>
              <a:gd name="connsiteY4" fmla="*/ 2967667 h 5995342"/>
              <a:gd name="connsiteX5" fmla="*/ 11359979 w 12192000"/>
              <a:gd name="connsiteY5" fmla="*/ 2649313 h 5995342"/>
              <a:gd name="connsiteX6" fmla="*/ 11359979 w 12192000"/>
              <a:gd name="connsiteY6" fmla="*/ 1375938 h 5995342"/>
              <a:gd name="connsiteX7" fmla="*/ 11041625 w 12192000"/>
              <a:gd name="connsiteY7" fmla="*/ 1057584 h 5995342"/>
              <a:gd name="connsiteX8" fmla="*/ 0 w 12192000"/>
              <a:gd name="connsiteY8" fmla="*/ 0 h 5995342"/>
              <a:gd name="connsiteX9" fmla="*/ 12192000 w 12192000"/>
              <a:gd name="connsiteY9" fmla="*/ 0 h 5995342"/>
              <a:gd name="connsiteX10" fmla="*/ 12192000 w 12192000"/>
              <a:gd name="connsiteY10" fmla="*/ 5995342 h 5995342"/>
              <a:gd name="connsiteX11" fmla="*/ 0 w 12192000"/>
              <a:gd name="connsiteY11" fmla="*/ 5995342 h 5995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5995342">
                <a:moveTo>
                  <a:pt x="5290404" y="1057584"/>
                </a:moveTo>
                <a:cubicBezTo>
                  <a:pt x="5114583" y="1057584"/>
                  <a:pt x="4972051" y="1200116"/>
                  <a:pt x="4972051" y="1375938"/>
                </a:cubicBezTo>
                <a:lnTo>
                  <a:pt x="4972051" y="2649313"/>
                </a:lnTo>
                <a:cubicBezTo>
                  <a:pt x="4972051" y="2825135"/>
                  <a:pt x="5114583" y="2967667"/>
                  <a:pt x="5290404" y="2967667"/>
                </a:cubicBezTo>
                <a:lnTo>
                  <a:pt x="11041625" y="2967667"/>
                </a:lnTo>
                <a:cubicBezTo>
                  <a:pt x="11217447" y="2967667"/>
                  <a:pt x="11359979" y="2825135"/>
                  <a:pt x="11359979" y="2649313"/>
                </a:cubicBezTo>
                <a:lnTo>
                  <a:pt x="11359979" y="1375938"/>
                </a:lnTo>
                <a:cubicBezTo>
                  <a:pt x="11359979" y="1200116"/>
                  <a:pt x="11217447" y="1057584"/>
                  <a:pt x="11041625" y="1057584"/>
                </a:cubicBezTo>
                <a:close/>
                <a:moveTo>
                  <a:pt x="0" y="0"/>
                </a:moveTo>
                <a:lnTo>
                  <a:pt x="12192000" y="0"/>
                </a:lnTo>
                <a:lnTo>
                  <a:pt x="12192000" y="5995342"/>
                </a:lnTo>
                <a:lnTo>
                  <a:pt x="0" y="5995342"/>
                </a:lnTo>
                <a:close/>
              </a:path>
            </a:pathLst>
          </a:custGeom>
        </p:spPr>
      </p:pic>
      <p:sp>
        <p:nvSpPr>
          <p:cNvPr id="4" name="平行四边形 3">
            <a:extLst>
              <a:ext uri="{FF2B5EF4-FFF2-40B4-BE49-F238E27FC236}">
                <a16:creationId xmlns:a16="http://schemas.microsoft.com/office/drawing/2014/main" id="{A3B982F9-745A-8F70-B341-130575D4F485}"/>
              </a:ext>
            </a:extLst>
          </p:cNvPr>
          <p:cNvSpPr/>
          <p:nvPr userDrawn="1"/>
        </p:nvSpPr>
        <p:spPr>
          <a:xfrm>
            <a:off x="139700" y="0"/>
            <a:ext cx="571500" cy="673100"/>
          </a:xfrm>
          <a:prstGeom prst="parallelogram">
            <a:avLst>
              <a:gd name="adj" fmla="val 58333"/>
            </a:avLst>
          </a:prstGeom>
          <a:gradFill>
            <a:gsLst>
              <a:gs pos="67000">
                <a:schemeClr val="accent2">
                  <a:alpha val="0"/>
                </a:schemeClr>
              </a:gs>
              <a:gs pos="0">
                <a:schemeClr val="accent3"/>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4">
            <a:extLst>
              <a:ext uri="{FF2B5EF4-FFF2-40B4-BE49-F238E27FC236}">
                <a16:creationId xmlns:a16="http://schemas.microsoft.com/office/drawing/2014/main" id="{45EDDB27-5109-B4C9-19C4-7EB29DB82F1B}"/>
              </a:ext>
            </a:extLst>
          </p:cNvPr>
          <p:cNvSpPr/>
          <p:nvPr userDrawn="1"/>
        </p:nvSpPr>
        <p:spPr>
          <a:xfrm>
            <a:off x="228600" y="177800"/>
            <a:ext cx="571500" cy="673100"/>
          </a:xfrm>
          <a:prstGeom prst="parallelogram">
            <a:avLst>
              <a:gd name="adj" fmla="val 58333"/>
            </a:avLst>
          </a:prstGeom>
          <a:gradFill>
            <a:gsLst>
              <a:gs pos="67000">
                <a:schemeClr val="accent2">
                  <a:alpha val="0"/>
                </a:schemeClr>
              </a:gs>
              <a:gs pos="0">
                <a:schemeClr val="accent3"/>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页脚占位符 6">
            <a:extLst>
              <a:ext uri="{FF2B5EF4-FFF2-40B4-BE49-F238E27FC236}">
                <a16:creationId xmlns:a16="http://schemas.microsoft.com/office/drawing/2014/main" id="{FB661CBB-A9B7-DE93-FFFC-ED5C7D26080F}"/>
              </a:ext>
            </a:extLst>
          </p:cNvPr>
          <p:cNvSpPr>
            <a:spLocks noGrp="1"/>
          </p:cNvSpPr>
          <p:nvPr>
            <p:ph type="ftr" sz="quarter" idx="10"/>
          </p:nvPr>
        </p:nvSpPr>
        <p:spPr/>
        <p:txBody>
          <a:bodyPr/>
          <a:lstStyle/>
          <a:p>
            <a:r>
              <a:rPr kumimoji="1" lang="en-US" altLang="zh-CN"/>
              <a:t>2026-06-23</a:t>
            </a:r>
            <a:endParaRPr kumimoji="1" lang="zh-CN" altLang="en-US"/>
          </a:p>
        </p:txBody>
      </p:sp>
      <p:sp>
        <p:nvSpPr>
          <p:cNvPr id="8" name="灯片编号占位符 3">
            <a:extLst>
              <a:ext uri="{FF2B5EF4-FFF2-40B4-BE49-F238E27FC236}">
                <a16:creationId xmlns:a16="http://schemas.microsoft.com/office/drawing/2014/main" id="{F770FBD9-9DE0-7EC7-BF93-38DD42A709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06AE88-FF23-DC4E-A383-714A702F9DCF}" type="slidenum">
              <a:rPr kumimoji="1" lang="zh-CN" altLang="en-US" smtClean="0"/>
              <a:t>‹#›</a:t>
            </a:fld>
            <a:endParaRPr kumimoji="1" lang="zh-CN" altLang="en-US" dirty="0"/>
          </a:p>
        </p:txBody>
      </p:sp>
    </p:spTree>
    <p:extLst>
      <p:ext uri="{BB962C8B-B14F-4D97-AF65-F5344CB8AC3E}">
        <p14:creationId xmlns:p14="http://schemas.microsoft.com/office/powerpoint/2010/main" val="11446036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29F2C81F-4238-CC87-A189-E1C0CFE44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kumimoji="1" lang="en-US" altLang="zh-CN"/>
              <a:t>2026-06-23</a:t>
            </a:r>
            <a:endParaRPr kumimoji="1" lang="zh-CN" altLang="en-US"/>
          </a:p>
        </p:txBody>
      </p:sp>
      <p:sp>
        <p:nvSpPr>
          <p:cNvPr id="3" name="标题占位符 2">
            <a:extLst>
              <a:ext uri="{FF2B5EF4-FFF2-40B4-BE49-F238E27FC236}">
                <a16:creationId xmlns:a16="http://schemas.microsoft.com/office/drawing/2014/main" id="{80100686-997A-63FD-33DD-53CA611AE9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4" name="灯片编号占位符 3">
            <a:extLst>
              <a:ext uri="{FF2B5EF4-FFF2-40B4-BE49-F238E27FC236}">
                <a16:creationId xmlns:a16="http://schemas.microsoft.com/office/drawing/2014/main" id="{38EA83D7-AB7C-56D3-0134-7074D9A32F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06AE88-FF23-DC4E-A383-714A702F9DCF}" type="slidenum">
              <a:rPr kumimoji="1" lang="zh-CN" altLang="en-US" smtClean="0"/>
              <a:t>‹#›</a:t>
            </a:fld>
            <a:endParaRPr kumimoji="1" lang="zh-CN" altLang="en-US" dirty="0"/>
          </a:p>
        </p:txBody>
      </p:sp>
    </p:spTree>
    <p:extLst>
      <p:ext uri="{BB962C8B-B14F-4D97-AF65-F5344CB8AC3E}">
        <p14:creationId xmlns:p14="http://schemas.microsoft.com/office/powerpoint/2010/main" val="3661557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92">
          <p15:clr>
            <a:srgbClr val="F26B43"/>
          </p15:clr>
        </p15:guide>
        <p15:guide id="2" pos="7488">
          <p15:clr>
            <a:srgbClr val="F26B43"/>
          </p15:clr>
        </p15:guide>
        <p15:guide id="3" orient="horz" pos="512">
          <p15:clr>
            <a:srgbClr val="F26B43"/>
          </p15:clr>
        </p15:guide>
        <p15:guide id="4" orient="horz" pos="560">
          <p15:clr>
            <a:srgbClr val="F26B43"/>
          </p15:clr>
        </p15:guide>
        <p15:guide id="5" orient="horz" pos="4104">
          <p15:clr>
            <a:srgbClr val="F26B43"/>
          </p15:clr>
        </p15:guide>
        <p15:guide id="6" orient="horz" pos="405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svg"/><Relationship Id="rId12" Type="http://schemas.openxmlformats.org/officeDocument/2006/relationships/image" Target="../media/image14.sv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8.svg"/><Relationship Id="rId11" Type="http://schemas.openxmlformats.org/officeDocument/2006/relationships/image" Target="../media/image13.svg"/><Relationship Id="rId5" Type="http://schemas.openxmlformats.org/officeDocument/2006/relationships/image" Target="../media/image7.sv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svg"/><Relationship Id="rId14" Type="http://schemas.openxmlformats.org/officeDocument/2006/relationships/image" Target="../media/image16.sv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9.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矩形: 圆角 31">
            <a:extLst>
              <a:ext uri="{FF2B5EF4-FFF2-40B4-BE49-F238E27FC236}">
                <a16:creationId xmlns:a16="http://schemas.microsoft.com/office/drawing/2014/main" id="{3C3CFEA8-E1ED-57DE-7A67-920D206EC403}"/>
              </a:ext>
            </a:extLst>
          </p:cNvPr>
          <p:cNvSpPr/>
          <p:nvPr/>
        </p:nvSpPr>
        <p:spPr>
          <a:xfrm flipH="1" flipV="1">
            <a:off x="7269013" y="4406043"/>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33" name="矩形: 圆角 32">
            <a:extLst>
              <a:ext uri="{FF2B5EF4-FFF2-40B4-BE49-F238E27FC236}">
                <a16:creationId xmlns:a16="http://schemas.microsoft.com/office/drawing/2014/main" id="{7BE8593A-B760-C705-ED75-6E706C6539BE}"/>
              </a:ext>
            </a:extLst>
          </p:cNvPr>
          <p:cNvSpPr/>
          <p:nvPr/>
        </p:nvSpPr>
        <p:spPr>
          <a:xfrm flipH="1" flipV="1">
            <a:off x="8946710" y="3848906"/>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34" name="矩形: 圆角 33">
            <a:extLst>
              <a:ext uri="{FF2B5EF4-FFF2-40B4-BE49-F238E27FC236}">
                <a16:creationId xmlns:a16="http://schemas.microsoft.com/office/drawing/2014/main" id="{4E7491CB-5D23-9017-8CAD-95B6A67E0BD2}"/>
              </a:ext>
            </a:extLst>
          </p:cNvPr>
          <p:cNvSpPr/>
          <p:nvPr/>
        </p:nvSpPr>
        <p:spPr>
          <a:xfrm flipH="1" flipV="1">
            <a:off x="67922" y="1819627"/>
            <a:ext cx="1182371" cy="58725"/>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2" name="矩形: 圆角 1">
            <a:extLst>
              <a:ext uri="{FF2B5EF4-FFF2-40B4-BE49-F238E27FC236}">
                <a16:creationId xmlns:a16="http://schemas.microsoft.com/office/drawing/2014/main" id="{D5BB0A6E-3D9A-17F2-B71C-4C05AA84E0E6}"/>
              </a:ext>
            </a:extLst>
          </p:cNvPr>
          <p:cNvSpPr/>
          <p:nvPr/>
        </p:nvSpPr>
        <p:spPr>
          <a:xfrm flipH="1" flipV="1">
            <a:off x="812360" y="762806"/>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5" name="文本框 4">
            <a:extLst>
              <a:ext uri="{FF2B5EF4-FFF2-40B4-BE49-F238E27FC236}">
                <a16:creationId xmlns:a16="http://schemas.microsoft.com/office/drawing/2014/main" id="{7952D983-3518-C575-20CB-1DD888340F1E}"/>
              </a:ext>
            </a:extLst>
          </p:cNvPr>
          <p:cNvSpPr txBox="1"/>
          <p:nvPr/>
        </p:nvSpPr>
        <p:spPr>
          <a:xfrm>
            <a:off x="2010587" y="1465372"/>
            <a:ext cx="9131808" cy="2914452"/>
          </a:xfrm>
          <a:prstGeom prst="rect">
            <a:avLst/>
          </a:prstGeom>
          <a:noFill/>
        </p:spPr>
        <p:txBody>
          <a:bodyPr wrap="square">
            <a:spAutoFit/>
          </a:bodyPr>
          <a:lstStyle/>
          <a:p>
            <a:pPr algn="ctr">
              <a:lnSpc>
                <a:spcPct val="115000"/>
              </a:lnSpc>
              <a:spcAft>
                <a:spcPts val="800"/>
              </a:spcAft>
              <a:buNone/>
            </a:pPr>
            <a:r>
              <a:rPr lang="en-US" altLang="zh-CN" sz="2400" b="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 study on the coordinated development of China's digital economy and energy structure before and after the entry into force of RCEP</a:t>
            </a:r>
            <a:endParaRPr lang="zh-CN" altLang="zh-CN" sz="2400" b="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pPr algn="ctr">
              <a:lnSpc>
                <a:spcPct val="115000"/>
              </a:lnSpc>
              <a:spcAft>
                <a:spcPts val="800"/>
              </a:spcAft>
              <a:buNone/>
            </a:pPr>
            <a:r>
              <a:rPr lang="en-US"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SUN YUXUAN</a:t>
            </a:r>
            <a:r>
              <a:rPr lang="en-US" altLang="zh-CN" sz="2000" b="1" kern="100" baseline="300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1</a:t>
            </a:r>
            <a:r>
              <a:rPr lang="en-US"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 ISHIRO TAKU</a:t>
            </a:r>
            <a:r>
              <a:rPr lang="en-US" altLang="zh-CN" sz="2000" b="1" kern="100" baseline="300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2</a:t>
            </a:r>
            <a:r>
              <a:rPr lang="en-US"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 ZHU MINGJI</a:t>
            </a:r>
            <a:r>
              <a:rPr lang="en-US" altLang="zh-CN" sz="2000" b="1" kern="100" baseline="300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1</a:t>
            </a:r>
            <a:endParaRPr lang="zh-CN"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pPr>
              <a:lnSpc>
                <a:spcPct val="115000"/>
              </a:lnSpc>
              <a:spcAft>
                <a:spcPts val="800"/>
              </a:spcAft>
              <a:buNone/>
            </a:pPr>
            <a:r>
              <a:rPr lang="en-US"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1: Yokohama National University Graduate School of International Social Sciences</a:t>
            </a:r>
            <a:r>
              <a:rPr lang="zh-CN" altLang="en-US"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en-US"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Japan</a:t>
            </a:r>
            <a:endParaRPr lang="zh-CN"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pPr>
              <a:lnSpc>
                <a:spcPct val="115000"/>
              </a:lnSpc>
              <a:spcAft>
                <a:spcPts val="800"/>
              </a:spcAft>
              <a:buNone/>
            </a:pPr>
            <a:r>
              <a:rPr lang="en-US"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2: Yokohama National University</a:t>
            </a:r>
            <a:r>
              <a:rPr lang="zh-CN" altLang="en-US"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en-US"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Japan</a:t>
            </a:r>
            <a:endParaRPr lang="zh-CN"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页脚占位符 5">
            <a:extLst>
              <a:ext uri="{FF2B5EF4-FFF2-40B4-BE49-F238E27FC236}">
                <a16:creationId xmlns:a16="http://schemas.microsoft.com/office/drawing/2014/main" id="{73BB7A9A-4B12-D6AA-3533-A29418122AA7}"/>
              </a:ext>
            </a:extLst>
          </p:cNvPr>
          <p:cNvSpPr>
            <a:spLocks noGrp="1"/>
          </p:cNvSpPr>
          <p:nvPr>
            <p:ph type="ftr" sz="quarter" idx="11"/>
          </p:nvPr>
        </p:nvSpPr>
        <p:spPr/>
        <p:txBody>
          <a:bodyPr/>
          <a:lstStyle/>
          <a:p>
            <a:r>
              <a:rPr kumimoji="1" lang="en-US" altLang="zh-CN"/>
              <a:t>2026-06-23</a:t>
            </a:r>
            <a:endParaRPr kumimoji="1" lang="zh-CN" altLang="en-US"/>
          </a:p>
        </p:txBody>
      </p:sp>
    </p:spTree>
    <p:extLst>
      <p:ext uri="{BB962C8B-B14F-4D97-AF65-F5344CB8AC3E}">
        <p14:creationId xmlns:p14="http://schemas.microsoft.com/office/powerpoint/2010/main" val="1158293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1A188586-951A-957F-EB43-0BCDD4B78F27}"/>
              </a:ext>
            </a:extLst>
          </p:cNvPr>
          <p:cNvSpPr txBox="1"/>
          <p:nvPr/>
        </p:nvSpPr>
        <p:spPr>
          <a:xfrm>
            <a:off x="2651760" y="682752"/>
            <a:ext cx="6888480" cy="4350230"/>
          </a:xfrm>
          <a:prstGeom prst="rect">
            <a:avLst/>
          </a:prstGeom>
          <a:noFill/>
        </p:spPr>
        <p:txBody>
          <a:bodyPr wrap="square" rtlCol="0">
            <a:spAutoFit/>
          </a:bodyPr>
          <a:lstStyle/>
          <a:p>
            <a:r>
              <a:rPr kumimoji="1" lang="en-US" altLang="zh-CN" sz="4400" dirty="0">
                <a:solidFill>
                  <a:srgbClr val="0070C0"/>
                </a:solidFill>
                <a:latin typeface="Times New Roman" panose="02020603050405020304" pitchFamily="18" charset="0"/>
                <a:cs typeface="Times New Roman" panose="02020603050405020304" pitchFamily="18" charset="0"/>
              </a:rPr>
              <a:t>Content</a:t>
            </a:r>
          </a:p>
          <a:p>
            <a:pPr marL="342900" indent="-342900">
              <a:lnSpc>
                <a:spcPct val="200000"/>
              </a:lnSpc>
              <a:buFont typeface="Wingdings" pitchFamily="2" charset="2"/>
              <a:buChar char="u"/>
            </a:pPr>
            <a:r>
              <a:rPr kumimoji="1" lang="en" altLang="zh-CN" sz="2400" dirty="0">
                <a:solidFill>
                  <a:schemeClr val="accent3">
                    <a:lumMod val="75000"/>
                  </a:schemeClr>
                </a:solidFill>
                <a:latin typeface="Times New Roman" panose="02020603050405020304" pitchFamily="18" charset="0"/>
                <a:cs typeface="Times New Roman" panose="02020603050405020304" pitchFamily="18" charset="0"/>
              </a:rPr>
              <a:t>Introduction</a:t>
            </a:r>
          </a:p>
          <a:p>
            <a:pPr marL="342900" indent="-342900">
              <a:lnSpc>
                <a:spcPct val="200000"/>
              </a:lnSpc>
              <a:buFont typeface="Wingdings" pitchFamily="2" charset="2"/>
              <a:buChar char="u"/>
            </a:pPr>
            <a:r>
              <a:rPr kumimoji="1" lang="en" altLang="zh-CN" sz="2400" dirty="0">
                <a:solidFill>
                  <a:schemeClr val="accent3">
                    <a:lumMod val="75000"/>
                  </a:schemeClr>
                </a:solidFill>
                <a:latin typeface="Times New Roman" panose="02020603050405020304" pitchFamily="18" charset="0"/>
                <a:cs typeface="Times New Roman" panose="02020603050405020304" pitchFamily="18" charset="0"/>
              </a:rPr>
              <a:t>Theoretical analysis and research hypotheses</a:t>
            </a:r>
          </a:p>
          <a:p>
            <a:pPr marL="342900" indent="-342900">
              <a:lnSpc>
                <a:spcPct val="200000"/>
              </a:lnSpc>
              <a:buFont typeface="Wingdings" pitchFamily="2" charset="2"/>
              <a:buChar char="u"/>
            </a:pPr>
            <a:r>
              <a:rPr kumimoji="1" lang="en" altLang="zh-CN" sz="2400" dirty="0">
                <a:solidFill>
                  <a:schemeClr val="accent3">
                    <a:lumMod val="75000"/>
                  </a:schemeClr>
                </a:solidFill>
                <a:latin typeface="Times New Roman" panose="02020603050405020304" pitchFamily="18" charset="0"/>
                <a:cs typeface="Times New Roman" panose="02020603050405020304" pitchFamily="18" charset="0"/>
              </a:rPr>
              <a:t>Research design</a:t>
            </a:r>
          </a:p>
          <a:p>
            <a:pPr marL="342900" indent="-342900">
              <a:lnSpc>
                <a:spcPct val="200000"/>
              </a:lnSpc>
              <a:buFont typeface="Wingdings" pitchFamily="2" charset="2"/>
              <a:buChar char="u"/>
            </a:pPr>
            <a:r>
              <a:rPr kumimoji="1" lang="en" altLang="zh-CN" sz="2400" dirty="0">
                <a:solidFill>
                  <a:schemeClr val="accent3">
                    <a:lumMod val="75000"/>
                  </a:schemeClr>
                </a:solidFill>
                <a:latin typeface="Times New Roman" panose="02020603050405020304" pitchFamily="18" charset="0"/>
                <a:cs typeface="Times New Roman" panose="02020603050405020304" pitchFamily="18" charset="0"/>
              </a:rPr>
              <a:t>Empirical results and analysis</a:t>
            </a:r>
          </a:p>
          <a:p>
            <a:pPr marL="342900" indent="-342900">
              <a:lnSpc>
                <a:spcPct val="200000"/>
              </a:lnSpc>
              <a:buFont typeface="Wingdings" pitchFamily="2" charset="2"/>
              <a:buChar char="u"/>
            </a:pPr>
            <a:r>
              <a:rPr kumimoji="1" lang="en-US" altLang="zh-CN" sz="2400" dirty="0">
                <a:solidFill>
                  <a:schemeClr val="accent3">
                    <a:lumMod val="75000"/>
                  </a:schemeClr>
                </a:solidFill>
                <a:latin typeface="Times New Roman" panose="02020603050405020304" pitchFamily="18" charset="0"/>
                <a:cs typeface="Times New Roman" panose="02020603050405020304" pitchFamily="18" charset="0"/>
              </a:rPr>
              <a:t>Conclusion</a:t>
            </a:r>
            <a:endParaRPr kumimoji="1" lang="zh-CN" altLang="en-US" sz="2400" dirty="0">
              <a:solidFill>
                <a:schemeClr val="accent3">
                  <a:lumMod val="75000"/>
                </a:schemeClr>
              </a:solidFill>
              <a:latin typeface="Times New Roman" panose="02020603050405020304" pitchFamily="18" charset="0"/>
              <a:cs typeface="Times New Roman" panose="02020603050405020304" pitchFamily="18" charset="0"/>
            </a:endParaRPr>
          </a:p>
        </p:txBody>
      </p:sp>
      <p:sp>
        <p:nvSpPr>
          <p:cNvPr id="3" name="页脚占位符 2">
            <a:extLst>
              <a:ext uri="{FF2B5EF4-FFF2-40B4-BE49-F238E27FC236}">
                <a16:creationId xmlns:a16="http://schemas.microsoft.com/office/drawing/2014/main" id="{44CC31EA-47EF-8005-F4C6-07955AA07806}"/>
              </a:ext>
            </a:extLst>
          </p:cNvPr>
          <p:cNvSpPr>
            <a:spLocks noGrp="1"/>
          </p:cNvSpPr>
          <p:nvPr>
            <p:ph type="ftr" sz="quarter" idx="10"/>
          </p:nvPr>
        </p:nvSpPr>
        <p:spPr/>
        <p:txBody>
          <a:bodyPr/>
          <a:lstStyle/>
          <a:p>
            <a:r>
              <a:rPr kumimoji="1" lang="en-US" altLang="zh-CN"/>
              <a:t>2026-06-23</a:t>
            </a:r>
            <a:endParaRPr kumimoji="1" lang="zh-CN" altLang="en-US"/>
          </a:p>
        </p:txBody>
      </p:sp>
      <p:sp>
        <p:nvSpPr>
          <p:cNvPr id="4" name="灯片编号占位符 3">
            <a:extLst>
              <a:ext uri="{FF2B5EF4-FFF2-40B4-BE49-F238E27FC236}">
                <a16:creationId xmlns:a16="http://schemas.microsoft.com/office/drawing/2014/main" id="{6E2196FB-4245-363F-E12A-80194F6D53BB}"/>
              </a:ext>
            </a:extLst>
          </p:cNvPr>
          <p:cNvSpPr>
            <a:spLocks noGrp="1"/>
          </p:cNvSpPr>
          <p:nvPr>
            <p:ph type="sldNum" sz="quarter" idx="4"/>
          </p:nvPr>
        </p:nvSpPr>
        <p:spPr/>
        <p:txBody>
          <a:bodyPr/>
          <a:lstStyle/>
          <a:p>
            <a:fld id="{4106AE88-FF23-DC4E-A383-714A702F9DCF}" type="slidenum">
              <a:rPr kumimoji="1" lang="zh-CN" altLang="en-US" smtClean="0"/>
              <a:t>2</a:t>
            </a:fld>
            <a:endParaRPr kumimoji="1" lang="zh-CN" altLang="en-US" dirty="0"/>
          </a:p>
        </p:txBody>
      </p:sp>
    </p:spTree>
    <p:extLst>
      <p:ext uri="{BB962C8B-B14F-4D97-AF65-F5344CB8AC3E}">
        <p14:creationId xmlns:p14="http://schemas.microsoft.com/office/powerpoint/2010/main" val="987112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627B9848-3A67-695B-4048-BB699BE5C125}"/>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l="-48" r="3337"/>
          <a:stretch>
            <a:fillRect/>
          </a:stretch>
        </p:blipFill>
        <p:spPr>
          <a:xfrm>
            <a:off x="44022" y="463296"/>
            <a:ext cx="12154450" cy="5718048"/>
          </a:xfrm>
          <a:prstGeom prst="roundRect">
            <a:avLst>
              <a:gd name="adj" fmla="val 2341"/>
            </a:avLst>
          </a:prstGeom>
        </p:spPr>
      </p:pic>
      <p:sp>
        <p:nvSpPr>
          <p:cNvPr id="11" name="矩形: 圆角 10">
            <a:extLst>
              <a:ext uri="{FF2B5EF4-FFF2-40B4-BE49-F238E27FC236}">
                <a16:creationId xmlns:a16="http://schemas.microsoft.com/office/drawing/2014/main" id="{E7465DFE-3D22-FEEE-629F-1CC12FCA2F67}"/>
              </a:ext>
            </a:extLst>
          </p:cNvPr>
          <p:cNvSpPr/>
          <p:nvPr/>
        </p:nvSpPr>
        <p:spPr>
          <a:xfrm flipH="1" flipV="1">
            <a:off x="7269013" y="4777518"/>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12" name="矩形: 圆角 11">
            <a:extLst>
              <a:ext uri="{FF2B5EF4-FFF2-40B4-BE49-F238E27FC236}">
                <a16:creationId xmlns:a16="http://schemas.microsoft.com/office/drawing/2014/main" id="{070CD264-A77B-4703-EC6A-EB85E6713DAA}"/>
              </a:ext>
            </a:extLst>
          </p:cNvPr>
          <p:cNvSpPr/>
          <p:nvPr/>
        </p:nvSpPr>
        <p:spPr>
          <a:xfrm flipH="1" flipV="1">
            <a:off x="8946710" y="4220381"/>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18" name="矩形: 圆角 17">
            <a:extLst>
              <a:ext uri="{FF2B5EF4-FFF2-40B4-BE49-F238E27FC236}">
                <a16:creationId xmlns:a16="http://schemas.microsoft.com/office/drawing/2014/main" id="{FCAA0DE6-EA9F-8494-3750-FFA11A59224D}"/>
              </a:ext>
            </a:extLst>
          </p:cNvPr>
          <p:cNvSpPr/>
          <p:nvPr/>
        </p:nvSpPr>
        <p:spPr>
          <a:xfrm flipH="1" flipV="1">
            <a:off x="93513" y="1335818"/>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19" name="矩形: 圆角 18">
            <a:extLst>
              <a:ext uri="{FF2B5EF4-FFF2-40B4-BE49-F238E27FC236}">
                <a16:creationId xmlns:a16="http://schemas.microsoft.com/office/drawing/2014/main" id="{4CCB8E74-F2F0-8115-9BAC-651C4BD19491}"/>
              </a:ext>
            </a:extLst>
          </p:cNvPr>
          <p:cNvSpPr/>
          <p:nvPr/>
        </p:nvSpPr>
        <p:spPr>
          <a:xfrm flipH="1" flipV="1">
            <a:off x="1771210" y="778681"/>
            <a:ext cx="2396455" cy="55926"/>
          </a:xfrm>
          <a:prstGeom prst="roundRect">
            <a:avLst>
              <a:gd name="adj" fmla="val 50000"/>
            </a:avLst>
          </a:prstGeom>
          <a:gradFill>
            <a:gsLst>
              <a:gs pos="67000">
                <a:schemeClr val="accent2">
                  <a:alpha val="0"/>
                </a:schemeClr>
              </a:gs>
              <a:gs pos="0">
                <a:schemeClr val="accent3"/>
              </a:gs>
            </a:gsLst>
            <a:lin ang="2400000" scaled="0"/>
          </a:gra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122415" tIns="61208" rIns="122415" bIns="61208" rtlCol="0" anchor="ctr">
            <a:noAutofit/>
          </a:bodyPr>
          <a:lstStyle/>
          <a:p>
            <a:endParaRPr lang="zh-CN" altLang="en-US" sz="2410" dirty="0">
              <a:solidFill>
                <a:prstClr val="white"/>
              </a:solidFill>
              <a:latin typeface="阿里巴巴普惠体" panose="00020600040101010101" pitchFamily="18" charset="-122"/>
              <a:ea typeface="阿里巴巴普惠体" panose="00020600040101010101" pitchFamily="18" charset="-122"/>
              <a:cs typeface="+mn-ea"/>
              <a:sym typeface="+mn-lt"/>
            </a:endParaRPr>
          </a:p>
        </p:txBody>
      </p:sp>
      <p:sp>
        <p:nvSpPr>
          <p:cNvPr id="4" name="文本框 3">
            <a:extLst>
              <a:ext uri="{FF2B5EF4-FFF2-40B4-BE49-F238E27FC236}">
                <a16:creationId xmlns:a16="http://schemas.microsoft.com/office/drawing/2014/main" id="{AD558853-A94C-C05A-CD32-27B034812AB7}"/>
              </a:ext>
            </a:extLst>
          </p:cNvPr>
          <p:cNvSpPr txBox="1"/>
          <p:nvPr/>
        </p:nvSpPr>
        <p:spPr>
          <a:xfrm>
            <a:off x="3383280" y="2080482"/>
            <a:ext cx="5425440" cy="873701"/>
          </a:xfrm>
          <a:prstGeom prst="rect">
            <a:avLst/>
          </a:prstGeom>
          <a:solidFill>
            <a:schemeClr val="accent3">
              <a:lumMod val="20000"/>
              <a:lumOff val="80000"/>
              <a:alpha val="53971"/>
            </a:schemeClr>
          </a:solidFill>
        </p:spPr>
        <p:txBody>
          <a:bodyPr wrap="square">
            <a:spAutoFit/>
          </a:bodyPr>
          <a:lstStyle/>
          <a:p>
            <a:pPr lvl="0">
              <a:lnSpc>
                <a:spcPct val="115000"/>
              </a:lnSpc>
              <a:spcAft>
                <a:spcPts val="800"/>
              </a:spcAft>
            </a:pPr>
            <a:r>
              <a:rPr lang="en-US" altLang="zh-CN" sz="4800" b="1" kern="100" dirty="0">
                <a:solidFill>
                  <a:schemeClr val="accent3">
                    <a:lumMod val="50000"/>
                  </a:schemeClr>
                </a:solidFill>
                <a:effectLst/>
                <a:latin typeface="Times New Roman" panose="02020603050405020304" pitchFamily="18" charset="0"/>
                <a:ea typeface="DengXian" panose="02010600030101010101" pitchFamily="2" charset="-122"/>
                <a:cs typeface="Times New Roman" panose="02020603050405020304" pitchFamily="18" charset="0"/>
              </a:rPr>
              <a:t>Part</a:t>
            </a:r>
            <a:r>
              <a:rPr lang="zh-CN" altLang="en-US" sz="4800" b="1" kern="100" dirty="0">
                <a:solidFill>
                  <a:schemeClr val="accent3">
                    <a:lumMod val="50000"/>
                  </a:schemeClr>
                </a:solidFill>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4800" b="1" kern="100" dirty="0">
                <a:solidFill>
                  <a:schemeClr val="accent3">
                    <a:lumMod val="50000"/>
                  </a:schemeClr>
                </a:solidFill>
                <a:effectLst/>
                <a:latin typeface="Times New Roman" panose="02020603050405020304" pitchFamily="18" charset="0"/>
                <a:ea typeface="DengXian" panose="02010600030101010101" pitchFamily="2" charset="-122"/>
                <a:cs typeface="Times New Roman" panose="02020603050405020304" pitchFamily="18" charset="0"/>
              </a:rPr>
              <a:t>1.</a:t>
            </a:r>
            <a:r>
              <a:rPr lang="zh-CN" altLang="en-US" sz="4800" b="1" kern="100" dirty="0">
                <a:solidFill>
                  <a:schemeClr val="accent3">
                    <a:lumMod val="50000"/>
                  </a:schemeClr>
                </a:solidFill>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4800" b="1" kern="100" dirty="0">
                <a:solidFill>
                  <a:schemeClr val="accent3">
                    <a:lumMod val="50000"/>
                  </a:schemeClr>
                </a:solidFill>
                <a:effectLst/>
                <a:latin typeface="Times New Roman" panose="02020603050405020304" pitchFamily="18" charset="0"/>
                <a:ea typeface="DengXian" panose="02010600030101010101" pitchFamily="2" charset="-122"/>
                <a:cs typeface="Times New Roman" panose="02020603050405020304" pitchFamily="18" charset="0"/>
              </a:rPr>
              <a:t>Introduction</a:t>
            </a:r>
            <a:endParaRPr lang="zh-CN" altLang="zh-CN" sz="5400" b="1" kern="100" dirty="0">
              <a:solidFill>
                <a:schemeClr val="accent3">
                  <a:lumMod val="5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页脚占位符 5">
            <a:extLst>
              <a:ext uri="{FF2B5EF4-FFF2-40B4-BE49-F238E27FC236}">
                <a16:creationId xmlns:a16="http://schemas.microsoft.com/office/drawing/2014/main" id="{CB4CFBB6-8EF4-34F9-6A5F-319237F6C9BF}"/>
              </a:ext>
            </a:extLst>
          </p:cNvPr>
          <p:cNvSpPr>
            <a:spLocks noGrp="1"/>
          </p:cNvSpPr>
          <p:nvPr>
            <p:ph type="ftr" sz="quarter" idx="10"/>
          </p:nvPr>
        </p:nvSpPr>
        <p:spPr/>
        <p:txBody>
          <a:bodyPr/>
          <a:lstStyle/>
          <a:p>
            <a:r>
              <a:rPr kumimoji="1" lang="en-US" altLang="zh-CN"/>
              <a:t>2026-06-23</a:t>
            </a:r>
            <a:endParaRPr kumimoji="1" lang="zh-CN" altLang="en-US"/>
          </a:p>
        </p:txBody>
      </p:sp>
      <p:sp>
        <p:nvSpPr>
          <p:cNvPr id="10" name="灯片编号占位符 9">
            <a:extLst>
              <a:ext uri="{FF2B5EF4-FFF2-40B4-BE49-F238E27FC236}">
                <a16:creationId xmlns:a16="http://schemas.microsoft.com/office/drawing/2014/main" id="{75EE23E4-235B-7659-5DE1-EE1EE5C5B74C}"/>
              </a:ext>
            </a:extLst>
          </p:cNvPr>
          <p:cNvSpPr>
            <a:spLocks noGrp="1"/>
          </p:cNvSpPr>
          <p:nvPr>
            <p:ph type="sldNum" sz="quarter" idx="4"/>
          </p:nvPr>
        </p:nvSpPr>
        <p:spPr/>
        <p:txBody>
          <a:bodyPr/>
          <a:lstStyle/>
          <a:p>
            <a:fld id="{4106AE88-FF23-DC4E-A383-714A702F9DCF}" type="slidenum">
              <a:rPr kumimoji="1" lang="zh-CN" altLang="en-US" smtClean="0"/>
              <a:t>3</a:t>
            </a:fld>
            <a:endParaRPr kumimoji="1" lang="zh-CN" altLang="en-US" dirty="0"/>
          </a:p>
        </p:txBody>
      </p:sp>
    </p:spTree>
    <p:extLst>
      <p:ext uri="{BB962C8B-B14F-4D97-AF65-F5344CB8AC3E}">
        <p14:creationId xmlns:p14="http://schemas.microsoft.com/office/powerpoint/2010/main" val="3940968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33354D2D-774B-9D5A-7AB7-C8DCB7CAB587}"/>
              </a:ext>
            </a:extLst>
          </p:cNvPr>
          <p:cNvSpPr txBox="1"/>
          <p:nvPr/>
        </p:nvSpPr>
        <p:spPr>
          <a:xfrm>
            <a:off x="118533" y="160321"/>
            <a:ext cx="12073467" cy="6463308"/>
          </a:xfrm>
          <a:prstGeom prst="rect">
            <a:avLst/>
          </a:prstGeom>
          <a:noFill/>
        </p:spPr>
        <p:txBody>
          <a:bodyPr wrap="square">
            <a:spAutoFit/>
          </a:bodyPr>
          <a:lstStyle/>
          <a:p>
            <a:r>
              <a:rPr lang="en-US" altLang="zh-CN" dirty="0">
                <a:solidFill>
                  <a:srgbClr val="FF0000"/>
                </a:solidFill>
                <a:latin typeface="Times New Roman" panose="02020603050405020304" pitchFamily="18" charset="0"/>
                <a:cs typeface="Times New Roman" panose="02020603050405020304" pitchFamily="18" charset="0"/>
              </a:rPr>
              <a:t>Signing Background</a:t>
            </a:r>
          </a:p>
          <a:p>
            <a:r>
              <a:rPr lang="en-US" altLang="zh-CN" dirty="0">
                <a:latin typeface="Times New Roman" panose="02020603050405020304" pitchFamily="18" charset="0"/>
                <a:cs typeface="Times New Roman" panose="02020603050405020304" pitchFamily="18" charset="0"/>
              </a:rPr>
              <a:t>After multiple rounds of negotiations that commenced in 2012, the Regional Comprehensive Economic Partnership (RCEP) was signed on November 15, 2020.</a:t>
            </a:r>
          </a:p>
          <a:p>
            <a:endParaRPr lang="en-US" altLang="zh-CN" dirty="0">
              <a:latin typeface="Times New Roman" panose="02020603050405020304" pitchFamily="18" charset="0"/>
              <a:cs typeface="Times New Roman" panose="02020603050405020304" pitchFamily="18" charset="0"/>
            </a:endParaRPr>
          </a:p>
          <a:p>
            <a:r>
              <a:rPr lang="en-US" altLang="zh-CN" dirty="0">
                <a:solidFill>
                  <a:srgbClr val="FF0000"/>
                </a:solidFill>
                <a:latin typeface="Times New Roman" panose="02020603050405020304" pitchFamily="18" charset="0"/>
                <a:cs typeface="Times New Roman" panose="02020603050405020304" pitchFamily="18" charset="0"/>
              </a:rPr>
              <a:t>Coverage</a:t>
            </a:r>
          </a:p>
          <a:p>
            <a:r>
              <a:rPr lang="en-US" altLang="zh-CN" dirty="0">
                <a:latin typeface="Times New Roman" panose="02020603050405020304" pitchFamily="18" charset="0"/>
                <a:cs typeface="Times New Roman" panose="02020603050405020304" pitchFamily="18" charset="0"/>
              </a:rPr>
              <a:t>RCEP is a comprehensive agreement aimed at broadening and deepening free trade among the Association of Southeast Asian Nations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(ASEAN) </a:t>
            </a:r>
            <a:r>
              <a:rPr lang="en-US" altLang="zh-CN" dirty="0">
                <a:latin typeface="Times New Roman" panose="02020603050405020304" pitchFamily="18" charset="0"/>
                <a:cs typeface="Times New Roman" panose="02020603050405020304" pitchFamily="18" charset="0"/>
              </a:rPr>
              <a:t>and its existing partners, namely the so-called "+3" countries—</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the People's Republic of China, Japan, </a:t>
            </a:r>
            <a:r>
              <a:rPr lang="en-US" altLang="zh-CN" dirty="0">
                <a:latin typeface="Times New Roman" panose="02020603050405020304" pitchFamily="18" charset="0"/>
                <a:cs typeface="Times New Roman" panose="02020603050405020304" pitchFamily="18" charset="0"/>
              </a:rPr>
              <a:t>and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the Republic of Korea</a:t>
            </a:r>
            <a:r>
              <a:rPr lang="en-US" altLang="zh-CN" dirty="0">
                <a:latin typeface="Times New Roman" panose="02020603050405020304" pitchFamily="18" charset="0"/>
                <a:cs typeface="Times New Roman" panose="02020603050405020304" pitchFamily="18" charset="0"/>
              </a:rPr>
              <a:t>—as well as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Australia and New Zealand.</a:t>
            </a:r>
          </a:p>
          <a:p>
            <a:r>
              <a:rPr lang="en-US" altLang="zh-CN" dirty="0">
                <a:latin typeface="Times New Roman" panose="02020603050405020304" pitchFamily="18" charset="0"/>
                <a:cs typeface="Times New Roman" panose="02020603050405020304" pitchFamily="18" charset="0"/>
              </a:rPr>
              <a:t>The 15 RCEP participants collectively account for approximately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29% (USD 25.8 trillion) </a:t>
            </a:r>
            <a:r>
              <a:rPr lang="en-US" altLang="zh-CN" dirty="0">
                <a:latin typeface="Times New Roman" panose="02020603050405020304" pitchFamily="18" charset="0"/>
                <a:cs typeface="Times New Roman" panose="02020603050405020304" pitchFamily="18" charset="0"/>
              </a:rPr>
              <a:t>of the global gross domestic product (GDP),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30% (2.3 billion) </a:t>
            </a:r>
            <a:r>
              <a:rPr lang="en-US" altLang="zh-CN" dirty="0">
                <a:latin typeface="Times New Roman" panose="02020603050405020304" pitchFamily="18" charset="0"/>
                <a:cs typeface="Times New Roman" panose="02020603050405020304" pitchFamily="18" charset="0"/>
              </a:rPr>
              <a:t>of the world's population, and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25% (USD 12.7 trillion) </a:t>
            </a:r>
            <a:r>
              <a:rPr lang="en-US" altLang="zh-CN" dirty="0">
                <a:latin typeface="Times New Roman" panose="02020603050405020304" pitchFamily="18" charset="0"/>
                <a:cs typeface="Times New Roman" panose="02020603050405020304" pitchFamily="18" charset="0"/>
              </a:rPr>
              <a:t>of global trade in goods and services. In terms of GDP, RCEP will be </a:t>
            </a:r>
            <a:r>
              <a:rPr lang="en-US" altLang="zh-CN" dirty="0">
                <a:solidFill>
                  <a:schemeClr val="accent1">
                    <a:lumMod val="75000"/>
                  </a:schemeClr>
                </a:solidFill>
                <a:latin typeface="Times New Roman" panose="02020603050405020304" pitchFamily="18" charset="0"/>
                <a:cs typeface="Times New Roman" panose="02020603050405020304" pitchFamily="18" charset="0"/>
              </a:rPr>
              <a:t>the world's largest free trade agreement</a:t>
            </a:r>
            <a:r>
              <a:rPr lang="en-US" altLang="zh-CN" dirty="0">
                <a:latin typeface="Times New Roman" panose="02020603050405020304" pitchFamily="18" charset="0"/>
                <a:cs typeface="Times New Roman" panose="02020603050405020304" pitchFamily="18" charset="0"/>
              </a:rPr>
              <a:t>, surpassing the Comprehensive and Progressive Agreement for Trans-Pacific Partnership (CPTPP), the European Union (EU), the Southern Common Market (MERCOSUR), and the recently concluded United States-Mexico-Canada Agreement. RCEP is the first multilateral agreement to include China and establishes the first free trade agreements between China and Japan, and between China and the Republic of Korea.</a:t>
            </a:r>
          </a:p>
          <a:p>
            <a:endParaRPr lang="en-US" altLang="zh-CN" dirty="0">
              <a:latin typeface="Times New Roman" panose="02020603050405020304" pitchFamily="18" charset="0"/>
              <a:cs typeface="Times New Roman" panose="02020603050405020304" pitchFamily="18" charset="0"/>
            </a:endParaRPr>
          </a:p>
          <a:p>
            <a:r>
              <a:rPr lang="en-US" altLang="zh-CN" dirty="0">
                <a:solidFill>
                  <a:srgbClr val="FF0000"/>
                </a:solidFill>
                <a:latin typeface="Times New Roman" panose="02020603050405020304" pitchFamily="18" charset="0"/>
                <a:cs typeface="Times New Roman" panose="02020603050405020304" pitchFamily="18" charset="0"/>
              </a:rPr>
              <a:t>Significance</a:t>
            </a:r>
          </a:p>
          <a:p>
            <a:r>
              <a:rPr lang="en-US" altLang="zh-CN" dirty="0">
                <a:latin typeface="Times New Roman" panose="02020603050405020304" pitchFamily="18" charset="0"/>
                <a:cs typeface="Times New Roman" panose="02020603050405020304" pitchFamily="18" charset="0"/>
              </a:rPr>
              <a:t>At a time when regional economies are recovering from the economic slowdown caused by the COVID-19 pandemic, the implementation of RCEP has created new opportunities for regional trade, investment, and industrial cooperation. By promoting trade liberalization and strengthening regional production networks, RCEP enhances economic connectivity among member countries and deepens regional value chain integration. The agreement not only facilitates the development of digital industries and cross-border digital trade but also reshapes energy-related industrial linkages through increased economic interaction. Therefore, RCEP provides an important institutional framework for examining the coordinated development of China’s digital economy and energy structure and their spillover effects within the regional economy.</a:t>
            </a:r>
            <a:endParaRPr lang="zh-CN" altLang="en-US" dirty="0">
              <a:latin typeface="Times New Roman" panose="02020603050405020304" pitchFamily="18" charset="0"/>
              <a:cs typeface="Times New Roman" panose="02020603050405020304" pitchFamily="18" charset="0"/>
            </a:endParaRPr>
          </a:p>
        </p:txBody>
      </p:sp>
      <p:pic>
        <p:nvPicPr>
          <p:cNvPr id="3" name="图片 2" descr="徽标&#10;&#10;AI 生成的内容可能不正确。">
            <a:extLst>
              <a:ext uri="{FF2B5EF4-FFF2-40B4-BE49-F238E27FC236}">
                <a16:creationId xmlns:a16="http://schemas.microsoft.com/office/drawing/2014/main" id="{CA2CE51D-7029-AD47-BEE5-49826EB720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1500" y="6341083"/>
            <a:ext cx="3581400" cy="509991"/>
          </a:xfrm>
          <a:prstGeom prst="rect">
            <a:avLst/>
          </a:prstGeom>
        </p:spPr>
      </p:pic>
      <p:sp>
        <p:nvSpPr>
          <p:cNvPr id="4" name="页脚占位符 3">
            <a:extLst>
              <a:ext uri="{FF2B5EF4-FFF2-40B4-BE49-F238E27FC236}">
                <a16:creationId xmlns:a16="http://schemas.microsoft.com/office/drawing/2014/main" id="{A527C139-11B2-582D-B5FF-EA587AEC2777}"/>
              </a:ext>
            </a:extLst>
          </p:cNvPr>
          <p:cNvSpPr>
            <a:spLocks noGrp="1"/>
          </p:cNvSpPr>
          <p:nvPr>
            <p:ph type="ftr" sz="quarter" idx="10"/>
          </p:nvPr>
        </p:nvSpPr>
        <p:spPr/>
        <p:txBody>
          <a:bodyPr/>
          <a:lstStyle/>
          <a:p>
            <a:r>
              <a:rPr kumimoji="1" lang="en-US" altLang="zh-CN"/>
              <a:t>2026-06-23</a:t>
            </a:r>
            <a:endParaRPr kumimoji="1" lang="zh-CN" altLang="en-US"/>
          </a:p>
        </p:txBody>
      </p:sp>
      <p:sp>
        <p:nvSpPr>
          <p:cNvPr id="5" name="灯片编号占位符 4">
            <a:extLst>
              <a:ext uri="{FF2B5EF4-FFF2-40B4-BE49-F238E27FC236}">
                <a16:creationId xmlns:a16="http://schemas.microsoft.com/office/drawing/2014/main" id="{A1D557DD-F96C-DB80-93F5-45A579613FF4}"/>
              </a:ext>
            </a:extLst>
          </p:cNvPr>
          <p:cNvSpPr>
            <a:spLocks noGrp="1"/>
          </p:cNvSpPr>
          <p:nvPr>
            <p:ph type="sldNum" sz="quarter" idx="4"/>
          </p:nvPr>
        </p:nvSpPr>
        <p:spPr/>
        <p:txBody>
          <a:bodyPr/>
          <a:lstStyle/>
          <a:p>
            <a:fld id="{4106AE88-FF23-DC4E-A383-714A702F9DCF}" type="slidenum">
              <a:rPr kumimoji="1" lang="zh-CN" altLang="en-US" smtClean="0"/>
              <a:t>4</a:t>
            </a:fld>
            <a:endParaRPr kumimoji="1" lang="zh-CN" altLang="en-US" dirty="0"/>
          </a:p>
        </p:txBody>
      </p:sp>
    </p:spTree>
    <p:extLst>
      <p:ext uri="{BB962C8B-B14F-4D97-AF65-F5344CB8AC3E}">
        <p14:creationId xmlns:p14="http://schemas.microsoft.com/office/powerpoint/2010/main" val="804969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A4AE7B44-6D77-A4F8-89D8-6B9255C5B6E2}"/>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DF7A07D5-1ED6-41E8-C79D-F656D3842029}"/>
              </a:ext>
            </a:extLst>
          </p:cNvPr>
          <p:cNvSpPr>
            <a:spLocks noGrp="1"/>
          </p:cNvSpPr>
          <p:nvPr>
            <p:ph type="sldNum" sz="quarter" idx="4"/>
          </p:nvPr>
        </p:nvSpPr>
        <p:spPr/>
        <p:txBody>
          <a:bodyPr/>
          <a:lstStyle/>
          <a:p>
            <a:fld id="{4106AE88-FF23-DC4E-A383-714A702F9DCF}" type="slidenum">
              <a:rPr kumimoji="1" lang="zh-CN" altLang="en-US" smtClean="0"/>
              <a:t>5</a:t>
            </a:fld>
            <a:endParaRPr kumimoji="1" lang="zh-CN" altLang="en-US" dirty="0"/>
          </a:p>
        </p:txBody>
      </p:sp>
      <p:sp>
        <p:nvSpPr>
          <p:cNvPr id="5" name="文本框 4">
            <a:extLst>
              <a:ext uri="{FF2B5EF4-FFF2-40B4-BE49-F238E27FC236}">
                <a16:creationId xmlns:a16="http://schemas.microsoft.com/office/drawing/2014/main" id="{A300DDA0-35CF-94A7-75BA-E5A846FD4830}"/>
              </a:ext>
            </a:extLst>
          </p:cNvPr>
          <p:cNvSpPr txBox="1"/>
          <p:nvPr/>
        </p:nvSpPr>
        <p:spPr>
          <a:xfrm>
            <a:off x="268310" y="312625"/>
            <a:ext cx="11655380" cy="6183552"/>
          </a:xfrm>
          <a:prstGeom prst="rect">
            <a:avLst/>
          </a:prstGeom>
          <a:noFill/>
        </p:spPr>
        <p:txBody>
          <a:bodyPr wrap="square">
            <a:spAutoFit/>
          </a:bodyPr>
          <a:lstStyle/>
          <a:p>
            <a:pPr indent="133350" algn="just">
              <a:lnSpc>
                <a:spcPct val="115000"/>
              </a:lnSpc>
              <a:spcAft>
                <a:spcPts val="800"/>
              </a:spcAft>
              <a:buNone/>
            </a:pP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In recent years, the digital economy has become an important driving force for economic growth, industrial upgrading, and regional economic integration. With the rapid development of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digital technologies </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such as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big data</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cloud computing</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artificial intelligence</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the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Internet of Things</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and digital platforms</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20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digital transformation </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has increasingly penetrated traditional industries and reshaped production methods, trade patterns, and value chain structures. For China, the digital economy not only provides new momentum for high-quality economic development but also plays an important role in promoting industrial modernization and enhancing international competitiveness.</a:t>
            </a:r>
          </a:p>
          <a:p>
            <a:pPr indent="133350" algn="just">
              <a:lnSpc>
                <a:spcPct val="115000"/>
              </a:lnSpc>
              <a:spcAft>
                <a:spcPts val="800"/>
              </a:spcAft>
              <a:buNone/>
            </a:pPr>
            <a:r>
              <a:rPr lang="en"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At the same time, energy remains a fundamental input for economic and industrial development. The expansion of the digital economy depends heavily on stable energy supply, as digital infrastructure, data centers, communication networks, electronic information manufacturing, and intelligent manufacturing systems all require continuous energy support. Therefore, the development of the digital economy is closely related to the adjustment of energy structure. On the one hand, digital technologies can improve energy efficiency, optimize energy allocation, and promote the intelligent and low-carbon transformation of the energy system. On the other hand, the rapid expansion of digital industries may also increase energy consumption and impose additional pressure on the environment if the energy structure remains highly dependent on fossil fuels. Thus, the relationship between the digital economy and energy structure is not only mutually reinforcing, but also subject to environmental constraints.</a:t>
            </a:r>
          </a:p>
        </p:txBody>
      </p:sp>
    </p:spTree>
    <p:extLst>
      <p:ext uri="{BB962C8B-B14F-4D97-AF65-F5344CB8AC3E}">
        <p14:creationId xmlns:p14="http://schemas.microsoft.com/office/powerpoint/2010/main" val="2864739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5DDC7C0A-AA01-44F1-14F1-28EFC05E57BD}"/>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AA5E61FD-1A74-A60C-732C-F9C64CE830CF}"/>
              </a:ext>
            </a:extLst>
          </p:cNvPr>
          <p:cNvSpPr>
            <a:spLocks noGrp="1"/>
          </p:cNvSpPr>
          <p:nvPr>
            <p:ph type="sldNum" sz="quarter" idx="4"/>
          </p:nvPr>
        </p:nvSpPr>
        <p:spPr/>
        <p:txBody>
          <a:bodyPr/>
          <a:lstStyle/>
          <a:p>
            <a:fld id="{4106AE88-FF23-DC4E-A383-714A702F9DCF}" type="slidenum">
              <a:rPr kumimoji="1" lang="zh-CN" altLang="en-US" smtClean="0"/>
              <a:t>6</a:t>
            </a:fld>
            <a:endParaRPr kumimoji="1" lang="zh-CN" altLang="en-US" dirty="0"/>
          </a:p>
        </p:txBody>
      </p:sp>
      <p:sp>
        <p:nvSpPr>
          <p:cNvPr id="5" name="文本框 4">
            <a:extLst>
              <a:ext uri="{FF2B5EF4-FFF2-40B4-BE49-F238E27FC236}">
                <a16:creationId xmlns:a16="http://schemas.microsoft.com/office/drawing/2014/main" id="{CEA8AB53-5FCA-B40C-E61A-1C9B48AC0D2F}"/>
              </a:ext>
            </a:extLst>
          </p:cNvPr>
          <p:cNvSpPr txBox="1"/>
          <p:nvPr/>
        </p:nvSpPr>
        <p:spPr>
          <a:xfrm>
            <a:off x="1030309" y="1332174"/>
            <a:ext cx="10426521" cy="2939587"/>
          </a:xfrm>
          <a:prstGeom prst="rect">
            <a:avLst/>
          </a:prstGeom>
          <a:noFill/>
        </p:spPr>
        <p:txBody>
          <a:bodyPr wrap="square">
            <a:spAutoFit/>
          </a:bodyPr>
          <a:lstStyle/>
          <a:p>
            <a:pPr indent="133350" algn="just">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The entry into force of the Regional Comprehensive Economic Partnership Agreement has further strengthened economic and industrial linkages between China and other RCEP member countries. Through trade liberalization, regional production networks, and cross-border industrial cooperation, RCEP has created new opportunities for the development of China’s digital economy and energy-related industries. In this context, China’s digital economy may generate spillover effects on other RCEP economies through </a:t>
            </a:r>
            <a:r>
              <a:rPr lang="en-US" altLang="zh-CN" sz="18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digital products</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8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technological services</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8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intermediate goods trade</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and </a:t>
            </a:r>
            <a:r>
              <a:rPr lang="en-US" altLang="zh-CN" sz="1800" kern="100" dirty="0">
                <a:solidFill>
                  <a:schemeClr val="accent2">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industrial chain cooperation</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Meanwhile, the economic activities of RCEP countries may also generate reverse driving effects on China’s digital economy and energy sectors. These interactions indicate that the coordinated development of China’s digital economy and energy structure is no longer only a domestic issue but is increasingly embedded in regional value chains.</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98494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0F2F71F3-4ACF-A5F8-AC30-17670CD2B66D}"/>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24E80118-F49E-F076-4A7B-32703136782A}"/>
              </a:ext>
            </a:extLst>
          </p:cNvPr>
          <p:cNvSpPr>
            <a:spLocks noGrp="1"/>
          </p:cNvSpPr>
          <p:nvPr>
            <p:ph type="sldNum" sz="quarter" idx="4"/>
          </p:nvPr>
        </p:nvSpPr>
        <p:spPr/>
        <p:txBody>
          <a:bodyPr/>
          <a:lstStyle/>
          <a:p>
            <a:fld id="{4106AE88-FF23-DC4E-A383-714A702F9DCF}" type="slidenum">
              <a:rPr kumimoji="1" lang="zh-CN" altLang="en-US" smtClean="0"/>
              <a:t>7</a:t>
            </a:fld>
            <a:endParaRPr kumimoji="1" lang="zh-CN" altLang="en-US" dirty="0"/>
          </a:p>
        </p:txBody>
      </p:sp>
      <p:sp>
        <p:nvSpPr>
          <p:cNvPr id="5" name="文本框 4">
            <a:extLst>
              <a:ext uri="{FF2B5EF4-FFF2-40B4-BE49-F238E27FC236}">
                <a16:creationId xmlns:a16="http://schemas.microsoft.com/office/drawing/2014/main" id="{68B13FAA-2918-0FF8-79FB-6523067D1523}"/>
              </a:ext>
            </a:extLst>
          </p:cNvPr>
          <p:cNvSpPr txBox="1"/>
          <p:nvPr/>
        </p:nvSpPr>
        <p:spPr>
          <a:xfrm>
            <a:off x="2717442" y="1694074"/>
            <a:ext cx="7473771" cy="2772875"/>
          </a:xfrm>
          <a:prstGeom prst="rect">
            <a:avLst/>
          </a:prstGeom>
          <a:noFill/>
        </p:spPr>
        <p:txBody>
          <a:bodyPr wrap="square">
            <a:spAutoFit/>
          </a:bodyPr>
          <a:lstStyle/>
          <a:p>
            <a:pPr algn="r">
              <a:lnSpc>
                <a:spcPct val="115000"/>
              </a:lnSpc>
              <a:spcAft>
                <a:spcPts val="800"/>
              </a:spcAft>
              <a:defRPr/>
            </a:pP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Part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lang="en-US" altLang="zh-CN" sz="4800" b="1" kern="100" dirty="0">
                <a:solidFill>
                  <a:srgbClr val="2D95D5">
                    <a:lumMod val="50000"/>
                  </a:srgbClr>
                </a:solidFill>
                <a:latin typeface="Times New Roman" panose="02020603050405020304" pitchFamily="18" charset="0"/>
                <a:ea typeface="DengXian" panose="02010600030101010101" pitchFamily="2" charset="-122"/>
                <a:cs typeface="Times New Roman" panose="02020603050405020304" pitchFamily="18" charset="0"/>
              </a:rPr>
              <a:t>2</a:t>
            </a: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Theoretical analysis and research hypotheses</a:t>
            </a:r>
          </a:p>
          <a:p>
            <a:pPr algn="r">
              <a:lnSpc>
                <a:spcPct val="115000"/>
              </a:lnSpc>
              <a:spcAft>
                <a:spcPts val="800"/>
              </a:spcAft>
              <a:defRPr/>
            </a:pPr>
            <a:endParaRPr kumimoji="0" lang="zh-CN" altLang="zh-CN" sz="54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019695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AB4606F7-9514-959E-5AE5-67E816A6EA5C}"/>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D9644DAF-5712-D133-2E02-C012E12B8A6B}"/>
              </a:ext>
            </a:extLst>
          </p:cNvPr>
          <p:cNvSpPr>
            <a:spLocks noGrp="1"/>
          </p:cNvSpPr>
          <p:nvPr>
            <p:ph type="sldNum" sz="quarter" idx="4"/>
          </p:nvPr>
        </p:nvSpPr>
        <p:spPr/>
        <p:txBody>
          <a:bodyPr/>
          <a:lstStyle/>
          <a:p>
            <a:fld id="{4106AE88-FF23-DC4E-A383-714A702F9DCF}" type="slidenum">
              <a:rPr kumimoji="1" lang="zh-CN" altLang="en-US" smtClean="0"/>
              <a:t>8</a:t>
            </a:fld>
            <a:endParaRPr kumimoji="1" lang="zh-CN" altLang="en-US" dirty="0"/>
          </a:p>
        </p:txBody>
      </p:sp>
      <p:sp>
        <p:nvSpPr>
          <p:cNvPr id="5" name="文本框 4">
            <a:extLst>
              <a:ext uri="{FF2B5EF4-FFF2-40B4-BE49-F238E27FC236}">
                <a16:creationId xmlns:a16="http://schemas.microsoft.com/office/drawing/2014/main" id="{FA364495-A3D2-8DB2-5798-588144C7F0A8}"/>
              </a:ext>
            </a:extLst>
          </p:cNvPr>
          <p:cNvSpPr txBox="1"/>
          <p:nvPr/>
        </p:nvSpPr>
        <p:spPr>
          <a:xfrm>
            <a:off x="229673" y="269256"/>
            <a:ext cx="11732653" cy="6319487"/>
          </a:xfrm>
          <a:prstGeom prst="rect">
            <a:avLst/>
          </a:prstGeom>
          <a:noFill/>
        </p:spPr>
        <p:txBody>
          <a:bodyPr wrap="square">
            <a:spAutoFit/>
          </a:bodyPr>
          <a:lstStyle/>
          <a:p>
            <a:pPr indent="133350" algn="just">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The China Academy of Information and Communications Technology (CAICT), in its </a:t>
            </a:r>
            <a:r>
              <a:rPr lang="en-US" altLang="zh-CN" sz="1800" i="1" kern="100" dirty="0">
                <a:solidFill>
                  <a:srgbClr val="2D95D5"/>
                </a:solidFill>
                <a:effectLst/>
                <a:latin typeface="Times New Roman" panose="02020603050405020304" pitchFamily="18" charset="0"/>
                <a:ea typeface="DengXian" panose="02010600030101010101" pitchFamily="2" charset="-122"/>
                <a:cs typeface="Times New Roman" panose="02020603050405020304" pitchFamily="18" charset="0"/>
              </a:rPr>
              <a:t>Research Report on the Development of China’s Digital Economy</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provides a detailed explanation of what the digital economy is. The digital economy is a new form of economy that takes digital knowledge and information as key factors of production, digital technology as the core driving force, and modern information networks as important carriers. Through the deep integration of digital technology with the real economy, it continuously improves the digitalized, networked, and intelligent level of economic and social development, and accelerates the restructuring of economic development and governance models.</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gn="just">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Specifically, it consists of four major components. </a:t>
            </a:r>
          </a:p>
          <a:p>
            <a:pPr marL="285750" indent="-285750" algn="just">
              <a:lnSpc>
                <a:spcPct val="115000"/>
              </a:lnSpc>
              <a:spcAft>
                <a:spcPts val="800"/>
              </a:spcAft>
              <a:buFont typeface="Wingdings" pitchFamily="2" charset="2"/>
              <a:buChar char="u"/>
            </a:pPr>
            <a:r>
              <a:rPr lang="en-US" altLang="zh-CN" sz="1800" kern="100" dirty="0">
                <a:solidFill>
                  <a:srgbClr val="FF0000"/>
                </a:solidFill>
                <a:effectLst/>
                <a:latin typeface="Times New Roman" panose="02020603050405020304" pitchFamily="18" charset="0"/>
                <a:ea typeface="DengXian" panose="02010600030101010101" pitchFamily="2" charset="-122"/>
                <a:cs typeface="Times New Roman" panose="02020603050405020304" pitchFamily="18" charset="0"/>
              </a:rPr>
              <a:t>First</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800" i="1" kern="100" dirty="0">
                <a:solidFill>
                  <a:srgbClr val="2D95D5"/>
                </a:solidFill>
                <a:effectLst/>
                <a:latin typeface="Times New Roman" panose="02020603050405020304" pitchFamily="18" charset="0"/>
                <a:ea typeface="DengXian" panose="02010600030101010101" pitchFamily="2" charset="-122"/>
                <a:cs typeface="Times New Roman" panose="02020603050405020304" pitchFamily="18" charset="0"/>
              </a:rPr>
              <a:t>digital industrialization</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namely the information and communications industry, which specifically includes the electronic information manufacturing industry, the telecommunications industry, the software and information technology services industry, and the Internet industry, among others. </a:t>
            </a:r>
          </a:p>
          <a:p>
            <a:pPr marL="285750" indent="-285750" algn="just">
              <a:lnSpc>
                <a:spcPct val="115000"/>
              </a:lnSpc>
              <a:spcAft>
                <a:spcPts val="800"/>
              </a:spcAft>
              <a:buFont typeface="Wingdings" pitchFamily="2" charset="2"/>
              <a:buChar char="u"/>
            </a:pPr>
            <a:r>
              <a:rPr lang="en-US" altLang="zh-CN" sz="1800" kern="100" dirty="0">
                <a:solidFill>
                  <a:srgbClr val="FF0000"/>
                </a:solidFill>
                <a:effectLst/>
                <a:latin typeface="Times New Roman" panose="02020603050405020304" pitchFamily="18" charset="0"/>
                <a:ea typeface="DengXian" panose="02010600030101010101" pitchFamily="2" charset="-122"/>
                <a:cs typeface="Times New Roman" panose="02020603050405020304" pitchFamily="18" charset="0"/>
              </a:rPr>
              <a:t>Second</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800" i="1" kern="100" dirty="0">
                <a:solidFill>
                  <a:srgbClr val="2D95D5"/>
                </a:solidFill>
                <a:effectLst/>
                <a:latin typeface="Times New Roman" panose="02020603050405020304" pitchFamily="18" charset="0"/>
                <a:ea typeface="DengXian" panose="02010600030101010101" pitchFamily="2" charset="-122"/>
                <a:cs typeface="Times New Roman" panose="02020603050405020304" pitchFamily="18" charset="0"/>
              </a:rPr>
              <a:t>industrial digitalization</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which refers to the increase in output and improvement in efficiency brought about by the application of digital technologies in traditional industries, including but not limited to integrated new industries, new models, and new business forms such as the industrial Internet, intelligent manufacturing, the Internet of Vehicles, and the platform economy. </a:t>
            </a:r>
          </a:p>
          <a:p>
            <a:pPr marL="285750" indent="-285750" algn="just">
              <a:lnSpc>
                <a:spcPct val="115000"/>
              </a:lnSpc>
              <a:spcAft>
                <a:spcPts val="800"/>
              </a:spcAft>
              <a:buFont typeface="Wingdings" pitchFamily="2" charset="2"/>
              <a:buChar char="u"/>
            </a:pPr>
            <a:r>
              <a:rPr lang="en-US" altLang="zh-CN" sz="1800" kern="100" dirty="0">
                <a:solidFill>
                  <a:srgbClr val="FF0000"/>
                </a:solidFill>
                <a:effectLst/>
                <a:latin typeface="Times New Roman" panose="02020603050405020304" pitchFamily="18" charset="0"/>
                <a:ea typeface="DengXian" panose="02010600030101010101" pitchFamily="2" charset="-122"/>
                <a:cs typeface="Times New Roman" panose="02020603050405020304" pitchFamily="18" charset="0"/>
              </a:rPr>
              <a:t>Third</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800" i="1" kern="100" dirty="0">
                <a:solidFill>
                  <a:srgbClr val="2D95D5"/>
                </a:solidFill>
                <a:effectLst/>
                <a:latin typeface="Times New Roman" panose="02020603050405020304" pitchFamily="18" charset="0"/>
                <a:ea typeface="DengXian" panose="02010600030101010101" pitchFamily="2" charset="-122"/>
                <a:cs typeface="Times New Roman" panose="02020603050405020304" pitchFamily="18" charset="0"/>
              </a:rPr>
              <a:t>digital governance</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including but not limited to pluralistic governance, the integration of technology and management characterized by “digital technology + governance,” and digital public services. </a:t>
            </a:r>
          </a:p>
          <a:p>
            <a:pPr marL="285750" indent="-285750" algn="just">
              <a:lnSpc>
                <a:spcPct val="115000"/>
              </a:lnSpc>
              <a:spcAft>
                <a:spcPts val="800"/>
              </a:spcAft>
              <a:buFont typeface="Wingdings" pitchFamily="2" charset="2"/>
              <a:buChar char="u"/>
            </a:pPr>
            <a:r>
              <a:rPr lang="en-US" altLang="zh-CN" sz="1800" kern="100" dirty="0">
                <a:solidFill>
                  <a:srgbClr val="FF0000"/>
                </a:solidFill>
                <a:effectLst/>
                <a:latin typeface="Times New Roman" panose="02020603050405020304" pitchFamily="18" charset="0"/>
                <a:ea typeface="DengXian" panose="02010600030101010101" pitchFamily="2" charset="-122"/>
                <a:cs typeface="Times New Roman" panose="02020603050405020304" pitchFamily="18" charset="0"/>
              </a:rPr>
              <a:t>Fourth</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1800" i="1" kern="100" dirty="0">
                <a:solidFill>
                  <a:srgbClr val="2D95D5"/>
                </a:solidFill>
                <a:effectLst/>
                <a:latin typeface="Times New Roman" panose="02020603050405020304" pitchFamily="18" charset="0"/>
                <a:ea typeface="DengXian" panose="02010600030101010101" pitchFamily="2" charset="-122"/>
                <a:cs typeface="Times New Roman" panose="02020603050405020304" pitchFamily="18" charset="0"/>
              </a:rPr>
              <a:t>data valorization</a:t>
            </a: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including but not limited to data collection, data standards, data ownership confirmation, data annotation, data pricing, data transactions, data circulation, and data protection.</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268739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7B1F3AD5-CFC6-0611-7DF4-B3E834E79EFE}"/>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7C662C23-5C98-AD78-A9CE-9ED7721FD36D}"/>
              </a:ext>
            </a:extLst>
          </p:cNvPr>
          <p:cNvSpPr>
            <a:spLocks noGrp="1"/>
          </p:cNvSpPr>
          <p:nvPr>
            <p:ph type="sldNum" sz="quarter" idx="4"/>
          </p:nvPr>
        </p:nvSpPr>
        <p:spPr/>
        <p:txBody>
          <a:bodyPr/>
          <a:lstStyle/>
          <a:p>
            <a:fld id="{4106AE88-FF23-DC4E-A383-714A702F9DCF}" type="slidenum">
              <a:rPr kumimoji="1" lang="zh-CN" altLang="en-US" smtClean="0"/>
              <a:t>9</a:t>
            </a:fld>
            <a:endParaRPr kumimoji="1" lang="zh-CN" altLang="en-US" dirty="0"/>
          </a:p>
        </p:txBody>
      </p:sp>
      <p:grpSp>
        <p:nvGrpSpPr>
          <p:cNvPr id="4" name="组合 3">
            <a:extLst>
              <a:ext uri="{FF2B5EF4-FFF2-40B4-BE49-F238E27FC236}">
                <a16:creationId xmlns:a16="http://schemas.microsoft.com/office/drawing/2014/main" id="{1C2E4F13-65C1-45B5-F6FC-DC70A27EBB1B}"/>
              </a:ext>
            </a:extLst>
          </p:cNvPr>
          <p:cNvGrpSpPr/>
          <p:nvPr/>
        </p:nvGrpSpPr>
        <p:grpSpPr>
          <a:xfrm>
            <a:off x="195826" y="659134"/>
            <a:ext cx="11613502" cy="4650811"/>
            <a:chOff x="195826" y="659134"/>
            <a:chExt cx="11613502" cy="4650811"/>
          </a:xfrm>
        </p:grpSpPr>
        <p:pic>
          <p:nvPicPr>
            <p:cNvPr id="5" name="图片 4" descr="图片包含 背景图案&#10;&#10;AI 生成的内容可能不正确。">
              <a:extLst>
                <a:ext uri="{FF2B5EF4-FFF2-40B4-BE49-F238E27FC236}">
                  <a16:creationId xmlns:a16="http://schemas.microsoft.com/office/drawing/2014/main" id="{F2EFC26E-0EBE-6941-66D5-1D0EA6FB8B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26" y="2010050"/>
              <a:ext cx="4169697" cy="2783380"/>
            </a:xfrm>
            <a:prstGeom prst="rect">
              <a:avLst/>
            </a:prstGeom>
          </p:spPr>
        </p:pic>
        <p:pic>
          <p:nvPicPr>
            <p:cNvPr id="6" name="图形 5">
              <a:extLst>
                <a:ext uri="{FF2B5EF4-FFF2-40B4-BE49-F238E27FC236}">
                  <a16:creationId xmlns:a16="http://schemas.microsoft.com/office/drawing/2014/main" id="{A1E654B3-C016-4B6F-EEBD-38817A5F92A8}"/>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65403" y="659134"/>
              <a:ext cx="1599887" cy="909195"/>
            </a:xfrm>
            <a:prstGeom prst="rect">
              <a:avLst/>
            </a:prstGeom>
          </p:spPr>
        </p:pic>
        <p:pic>
          <p:nvPicPr>
            <p:cNvPr id="7" name="图形 6">
              <a:extLst>
                <a:ext uri="{FF2B5EF4-FFF2-40B4-BE49-F238E27FC236}">
                  <a16:creationId xmlns:a16="http://schemas.microsoft.com/office/drawing/2014/main" id="{42799134-66EB-F577-C7C9-2146174B9F01}"/>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851162" y="3175813"/>
              <a:ext cx="1599887" cy="909195"/>
            </a:xfrm>
            <a:prstGeom prst="rect">
              <a:avLst/>
            </a:prstGeom>
          </p:spPr>
        </p:pic>
        <p:pic>
          <p:nvPicPr>
            <p:cNvPr id="8" name="图形 7">
              <a:extLst>
                <a:ext uri="{FF2B5EF4-FFF2-40B4-BE49-F238E27FC236}">
                  <a16:creationId xmlns:a16="http://schemas.microsoft.com/office/drawing/2014/main" id="{6EBC9CCF-28ED-7338-0E49-F870CFC1C8A3}"/>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752052" y="662350"/>
              <a:ext cx="1599888" cy="931318"/>
            </a:xfrm>
            <a:prstGeom prst="rect">
              <a:avLst/>
            </a:prstGeom>
          </p:spPr>
        </p:pic>
        <p:pic>
          <p:nvPicPr>
            <p:cNvPr id="9" name="图形 8">
              <a:extLst>
                <a:ext uri="{FF2B5EF4-FFF2-40B4-BE49-F238E27FC236}">
                  <a16:creationId xmlns:a16="http://schemas.microsoft.com/office/drawing/2014/main" id="{4BC0BF9D-DDBE-7554-04D1-CBFDCCF0E890}"/>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209441" y="3884235"/>
              <a:ext cx="1599887" cy="909195"/>
            </a:xfrm>
            <a:prstGeom prst="rect">
              <a:avLst/>
            </a:prstGeom>
          </p:spPr>
        </p:pic>
        <p:pic>
          <p:nvPicPr>
            <p:cNvPr id="10" name="图形 9">
              <a:extLst>
                <a:ext uri="{FF2B5EF4-FFF2-40B4-BE49-F238E27FC236}">
                  <a16:creationId xmlns:a16="http://schemas.microsoft.com/office/drawing/2014/main" id="{A2C60742-0C4E-DBD5-713F-19E42AE57AD5}"/>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65402" y="1819871"/>
              <a:ext cx="1599887" cy="909195"/>
            </a:xfrm>
            <a:prstGeom prst="rect">
              <a:avLst/>
            </a:prstGeom>
          </p:spPr>
        </p:pic>
        <p:pic>
          <p:nvPicPr>
            <p:cNvPr id="11" name="图形 10">
              <a:extLst>
                <a:ext uri="{FF2B5EF4-FFF2-40B4-BE49-F238E27FC236}">
                  <a16:creationId xmlns:a16="http://schemas.microsoft.com/office/drawing/2014/main" id="{5918E062-D53C-285D-00F7-E66E5A18127C}"/>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083739" y="2555495"/>
              <a:ext cx="1599887" cy="909195"/>
            </a:xfrm>
            <a:prstGeom prst="rect">
              <a:avLst/>
            </a:prstGeom>
          </p:spPr>
        </p:pic>
        <p:pic>
          <p:nvPicPr>
            <p:cNvPr id="12" name="图形 11">
              <a:extLst>
                <a:ext uri="{FF2B5EF4-FFF2-40B4-BE49-F238E27FC236}">
                  <a16:creationId xmlns:a16="http://schemas.microsoft.com/office/drawing/2014/main" id="{94326912-2574-E538-A9AF-D46894787C92}"/>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565402" y="3175814"/>
              <a:ext cx="1599887" cy="909195"/>
            </a:xfrm>
            <a:prstGeom prst="rect">
              <a:avLst/>
            </a:prstGeom>
          </p:spPr>
        </p:pic>
        <p:pic>
          <p:nvPicPr>
            <p:cNvPr id="13" name="图形 12">
              <a:extLst>
                <a:ext uri="{FF2B5EF4-FFF2-40B4-BE49-F238E27FC236}">
                  <a16:creationId xmlns:a16="http://schemas.microsoft.com/office/drawing/2014/main" id="{4023CEF2-E53B-A4D2-4544-0C0FFE42F9F6}"/>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565401" y="4400750"/>
              <a:ext cx="1599887" cy="909195"/>
            </a:xfrm>
            <a:prstGeom prst="rect">
              <a:avLst/>
            </a:prstGeom>
          </p:spPr>
        </p:pic>
        <p:pic>
          <p:nvPicPr>
            <p:cNvPr id="14" name="图形 13">
              <a:extLst>
                <a:ext uri="{FF2B5EF4-FFF2-40B4-BE49-F238E27FC236}">
                  <a16:creationId xmlns:a16="http://schemas.microsoft.com/office/drawing/2014/main" id="{75E09139-1E6B-CBEB-49D8-A6295C423BDC}"/>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923680" y="4400750"/>
              <a:ext cx="1599887" cy="909195"/>
            </a:xfrm>
            <a:prstGeom prst="rect">
              <a:avLst/>
            </a:prstGeom>
          </p:spPr>
        </p:pic>
        <p:pic>
          <p:nvPicPr>
            <p:cNvPr id="15" name="图片 14" descr="徽标&#10;&#10;AI 生成的内容可能不正确。">
              <a:extLst>
                <a:ext uri="{FF2B5EF4-FFF2-40B4-BE49-F238E27FC236}">
                  <a16:creationId xmlns:a16="http://schemas.microsoft.com/office/drawing/2014/main" id="{052327EB-811D-E2E8-844A-E28A731A3ADC}"/>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938702" y="1049532"/>
              <a:ext cx="1744924" cy="1162828"/>
            </a:xfrm>
            <a:prstGeom prst="rect">
              <a:avLst/>
            </a:prstGeom>
          </p:spPr>
        </p:pic>
        <p:pic>
          <p:nvPicPr>
            <p:cNvPr id="16" name="图形 15">
              <a:extLst>
                <a:ext uri="{FF2B5EF4-FFF2-40B4-BE49-F238E27FC236}">
                  <a16:creationId xmlns:a16="http://schemas.microsoft.com/office/drawing/2014/main" id="{FF557333-F6E7-2529-B7E5-1F3C0832D862}"/>
                </a:ext>
              </a:extLst>
            </p:cNvPr>
            <p:cNvPicPr>
              <a:picLocks/>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824571" y="1838566"/>
              <a:ext cx="1599887" cy="909195"/>
            </a:xfrm>
            <a:prstGeom prst="rect">
              <a:avLst/>
            </a:prstGeom>
          </p:spPr>
        </p:pic>
        <p:sp>
          <p:nvSpPr>
            <p:cNvPr id="17" name="燕尾形 16">
              <a:extLst>
                <a:ext uri="{FF2B5EF4-FFF2-40B4-BE49-F238E27FC236}">
                  <a16:creationId xmlns:a16="http://schemas.microsoft.com/office/drawing/2014/main" id="{EF95015E-3D64-263A-DFDA-166CF5FC6A52}"/>
                </a:ext>
              </a:extLst>
            </p:cNvPr>
            <p:cNvSpPr/>
            <p:nvPr/>
          </p:nvSpPr>
          <p:spPr>
            <a:xfrm>
              <a:off x="4688496" y="2197560"/>
              <a:ext cx="619433" cy="2462879"/>
            </a:xfrm>
            <a:prstGeom prst="chevron">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Tree>
    <p:extLst>
      <p:ext uri="{BB962C8B-B14F-4D97-AF65-F5344CB8AC3E}">
        <p14:creationId xmlns:p14="http://schemas.microsoft.com/office/powerpoint/2010/main" val="3867054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991B750A-A200-49DE-A20F-C540E8A9B6C6}"/>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201A2435-8AF4-45F4-49B6-4EA5AE031DE3}"/>
              </a:ext>
            </a:extLst>
          </p:cNvPr>
          <p:cNvSpPr>
            <a:spLocks noGrp="1"/>
          </p:cNvSpPr>
          <p:nvPr>
            <p:ph type="sldNum" sz="quarter" idx="4"/>
          </p:nvPr>
        </p:nvSpPr>
        <p:spPr/>
        <p:txBody>
          <a:bodyPr/>
          <a:lstStyle/>
          <a:p>
            <a:fld id="{4106AE88-FF23-DC4E-A383-714A702F9DCF}" type="slidenum">
              <a:rPr kumimoji="1" lang="zh-CN" altLang="en-US" smtClean="0"/>
              <a:t>10</a:t>
            </a:fld>
            <a:endParaRPr kumimoji="1" lang="zh-CN" altLang="en-US" dirty="0"/>
          </a:p>
        </p:txBody>
      </p:sp>
      <p:pic>
        <p:nvPicPr>
          <p:cNvPr id="9" name="图片 8">
            <a:extLst>
              <a:ext uri="{FF2B5EF4-FFF2-40B4-BE49-F238E27FC236}">
                <a16:creationId xmlns:a16="http://schemas.microsoft.com/office/drawing/2014/main" id="{E220813F-EA3A-02EF-8A51-8C295D004C71}"/>
              </a:ext>
            </a:extLst>
          </p:cNvPr>
          <p:cNvPicPr>
            <a:picLocks noChangeAspect="1"/>
          </p:cNvPicPr>
          <p:nvPr/>
        </p:nvPicPr>
        <p:blipFill>
          <a:blip r:embed="rId3">
            <a:extLst>
              <a:ext uri="{28A0092B-C50C-407E-A947-70E740481C1C}">
                <a14:useLocalDpi xmlns:a14="http://schemas.microsoft.com/office/drawing/2010/main" val="0"/>
              </a:ext>
            </a:extLst>
          </a:blip>
          <a:srcRect t="8333" b="2942"/>
          <a:stretch>
            <a:fillRect/>
          </a:stretch>
        </p:blipFill>
        <p:spPr>
          <a:xfrm>
            <a:off x="660400" y="0"/>
            <a:ext cx="11049000" cy="6535520"/>
          </a:xfrm>
          <a:prstGeom prst="rect">
            <a:avLst/>
          </a:prstGeom>
        </p:spPr>
      </p:pic>
    </p:spTree>
    <p:extLst>
      <p:ext uri="{BB962C8B-B14F-4D97-AF65-F5344CB8AC3E}">
        <p14:creationId xmlns:p14="http://schemas.microsoft.com/office/powerpoint/2010/main" val="627795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7D6E991D-BD0D-5C01-A167-DB40AC3E3366}"/>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15D5938D-C087-D260-0843-3E107B6FB56A}"/>
              </a:ext>
            </a:extLst>
          </p:cNvPr>
          <p:cNvSpPr>
            <a:spLocks noGrp="1"/>
          </p:cNvSpPr>
          <p:nvPr>
            <p:ph type="sldNum" sz="quarter" idx="4"/>
          </p:nvPr>
        </p:nvSpPr>
        <p:spPr/>
        <p:txBody>
          <a:bodyPr/>
          <a:lstStyle/>
          <a:p>
            <a:fld id="{4106AE88-FF23-DC4E-A383-714A702F9DCF}" type="slidenum">
              <a:rPr kumimoji="1" lang="zh-CN" altLang="en-US" smtClean="0"/>
              <a:t>11</a:t>
            </a:fld>
            <a:endParaRPr kumimoji="1" lang="zh-CN" altLang="en-US" dirty="0"/>
          </a:p>
        </p:txBody>
      </p:sp>
      <p:sp>
        <p:nvSpPr>
          <p:cNvPr id="4" name="文本框 3">
            <a:extLst>
              <a:ext uri="{FF2B5EF4-FFF2-40B4-BE49-F238E27FC236}">
                <a16:creationId xmlns:a16="http://schemas.microsoft.com/office/drawing/2014/main" id="{161D09BB-024A-38FA-DB2E-DA925BC9D61D}"/>
              </a:ext>
            </a:extLst>
          </p:cNvPr>
          <p:cNvSpPr txBox="1"/>
          <p:nvPr/>
        </p:nvSpPr>
        <p:spPr>
          <a:xfrm>
            <a:off x="2919345" y="1977409"/>
            <a:ext cx="6353309" cy="873701"/>
          </a:xfrm>
          <a:prstGeom prst="rect">
            <a:avLst/>
          </a:prstGeom>
          <a:noFill/>
        </p:spPr>
        <p:txBody>
          <a:bodyPr wrap="square">
            <a:spAutoFit/>
          </a:bodyPr>
          <a:lstStyle/>
          <a:p>
            <a:pPr algn="r">
              <a:lnSpc>
                <a:spcPct val="115000"/>
              </a:lnSpc>
              <a:spcAft>
                <a:spcPts val="800"/>
              </a:spcAft>
              <a:defRPr/>
            </a:pP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Part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3.</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Research design</a:t>
            </a:r>
          </a:p>
        </p:txBody>
      </p:sp>
    </p:spTree>
    <p:extLst>
      <p:ext uri="{BB962C8B-B14F-4D97-AF65-F5344CB8AC3E}">
        <p14:creationId xmlns:p14="http://schemas.microsoft.com/office/powerpoint/2010/main" val="3928902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73F9452E-02DB-E54D-0EB1-1C3BA1097145}"/>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4F7EB1BE-DDEC-C7AE-76FA-BC3584617AED}"/>
              </a:ext>
            </a:extLst>
          </p:cNvPr>
          <p:cNvSpPr>
            <a:spLocks noGrp="1"/>
          </p:cNvSpPr>
          <p:nvPr>
            <p:ph type="sldNum" sz="quarter" idx="4"/>
          </p:nvPr>
        </p:nvSpPr>
        <p:spPr/>
        <p:txBody>
          <a:bodyPr/>
          <a:lstStyle/>
          <a:p>
            <a:fld id="{4106AE88-FF23-DC4E-A383-714A702F9DCF}" type="slidenum">
              <a:rPr kumimoji="1" lang="zh-CN" altLang="en-US" smtClean="0"/>
              <a:t>12</a:t>
            </a:fld>
            <a:endParaRPr kumimoji="1" lang="zh-CN" altLang="en-US" dirty="0"/>
          </a:p>
        </p:txBody>
      </p:sp>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70C07997-B8F3-9F5C-625D-8FCDF8B88FF9}"/>
                  </a:ext>
                </a:extLst>
              </p:cNvPr>
              <p:cNvSpPr txBox="1"/>
              <p:nvPr/>
            </p:nvSpPr>
            <p:spPr>
              <a:xfrm>
                <a:off x="1124755" y="958820"/>
                <a:ext cx="9942490" cy="4728217"/>
              </a:xfrm>
              <a:prstGeom prst="rect">
                <a:avLst/>
              </a:prstGeom>
              <a:noFill/>
            </p:spPr>
            <p:txBody>
              <a:bodyPr wrap="square">
                <a:spAutoFit/>
              </a:bodyPr>
              <a:lstStyle/>
              <a:p>
                <a:pPr indent="133350" algn="just">
                  <a:lnSpc>
                    <a:spcPct val="115000"/>
                  </a:lnSpc>
                  <a:spcAft>
                    <a:spcPts val="800"/>
                  </a:spcAft>
                  <a:buNone/>
                </a:pP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This study uses data from the China Digital Economy Development Research Report published by the China Academy of Information and Communications Technology, together with China’s input-output tables for 2020 and 2023 published by the National Bureau of Statistics of China, to calculate the separation coefficient of China’s overall industrial digitalization industries. The formulas are as follows:</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20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eqArrPr>
                        <m:e>
                          <m:sSub>
                            <m:sSub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𝜼</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𝑫𝑰</m:t>
                              </m:r>
                            </m:sub>
                          </m:sSub>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b>
                            <m:sSub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𝜼</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𝑫𝑬</m:t>
                              </m:r>
                            </m:sub>
                          </m:s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𝟏</m:t>
                              </m:r>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b>
                                <m:sSub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𝜼</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𝑰𝑫</m:t>
                                  </m:r>
                                </m:sub>
                              </m:sSub>
                            </m:e>
                          </m:d>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𝟏</m:t>
                              </m:r>
                            </m:e>
                          </m:d>
                        </m:e>
                      </m:eqArr>
                    </m:oMath>
                  </m:oMathPara>
                </a14:m>
                <a:endPar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20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eqArrPr>
                        <m:e>
                          <m:sSub>
                            <m:sSub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𝑫𝑰</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𝑺</m:t>
                              </m:r>
                            </m:sub>
                          </m:sSub>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b>
                            <m:sSub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𝑮𝑫𝑷</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𝑺</m:t>
                              </m:r>
                            </m:sub>
                          </m:s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b>
                            <m:sSub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𝜼</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𝑫𝑰</m:t>
                              </m:r>
                            </m:sub>
                          </m:sSub>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e>
                          </m:d>
                        </m:e>
                      </m:eqArr>
                    </m:oMath>
                  </m:oMathPara>
                </a14:m>
                <a:endPar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gn="just">
                  <a:lnSpc>
                    <a:spcPct val="115000"/>
                  </a:lnSpc>
                  <a:spcAft>
                    <a:spcPts val="800"/>
                  </a:spcAft>
                  <a:buNone/>
                </a:pPr>
                <a14:m>
                  <m:oMath xmlns:m="http://schemas.openxmlformats.org/officeDocument/2006/math">
                    <m:sSub>
                      <m:sSubPr>
                        <m:ctrlPr>
                          <a:rPr lang="zh-CN" altLang="en-US" sz="20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𝜼</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𝑫𝑰</m:t>
                        </m:r>
                      </m:sub>
                    </m:sSub>
                  </m:oMath>
                </a14:m>
                <a:r>
                  <a:rPr lang="en-US" altLang="zh-CN" sz="2000" b="1" kern="100" dirty="0">
                    <a:solidFill>
                      <a:srgbClr val="FF0000"/>
                    </a:solidFill>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denotes the separation coefficient of the overall industrial digitalization industries; </a:t>
                </a:r>
                <a14:m>
                  <m:oMath xmlns:m="http://schemas.openxmlformats.org/officeDocument/2006/math">
                    <m:sSub>
                      <m:sSub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𝜂</m:t>
                        </m:r>
                      </m:e>
                      <m:sub>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𝐷𝐸</m:t>
                        </m:r>
                      </m:sub>
                    </m:sSub>
                  </m:oMath>
                </a14:m>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denotes the share of the digital economy; </a:t>
                </a:r>
              </a:p>
              <a:p>
                <a:pPr indent="133350" algn="just">
                  <a:lnSpc>
                    <a:spcPct val="115000"/>
                  </a:lnSpc>
                  <a:spcAft>
                    <a:spcPts val="800"/>
                  </a:spcAft>
                  <a:buNone/>
                </a:pPr>
                <a14:m>
                  <m:oMath xmlns:m="http://schemas.openxmlformats.org/officeDocument/2006/math">
                    <m:sSub>
                      <m:sSubPr>
                        <m:ctrlPr>
                          <a:rPr lang="zh-CN" altLang="en-US" sz="20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𝜼</m:t>
                        </m:r>
                      </m:e>
                      <m:sub>
                        <m:r>
                          <a:rPr lang="zh-CN" altLang="en-US" sz="20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𝑰𝑫</m:t>
                        </m:r>
                      </m:sub>
                    </m:sSub>
                  </m:oMath>
                </a14:m>
                <a:r>
                  <a:rPr lang="en-US" altLang="zh-CN" sz="2000" b="1" kern="100" dirty="0">
                    <a:solidFill>
                      <a:srgbClr val="FF0000"/>
                    </a:solidFill>
                    <a:effectLst/>
                    <a:latin typeface="Times New Roman" panose="02020603050405020304" pitchFamily="18" charset="0"/>
                    <a:ea typeface="DengXian" panose="02010600030101010101" pitchFamily="2" charset="-122"/>
                    <a:cs typeface="Times New Roman" panose="02020603050405020304" pitchFamily="18" charset="0"/>
                  </a:rPr>
                  <a:t> </a:t>
                </a:r>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denotes the share of digital industrialization industries within the digital economy industries; </a:t>
                </a:r>
                <a14:m>
                  <m:oMath xmlns:m="http://schemas.openxmlformats.org/officeDocument/2006/math">
                    <m:sSub>
                      <m:sSub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𝐺𝐷𝑃</m:t>
                        </m:r>
                      </m:e>
                      <m:sub>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𝑆</m:t>
                        </m:r>
                      </m:sub>
                    </m:sSub>
                  </m:oMath>
                </a14:m>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denotes the sectoral gross output; and </a:t>
                </a:r>
                <a14:m>
                  <m:oMath xmlns:m="http://schemas.openxmlformats.org/officeDocument/2006/math">
                    <m:sSub>
                      <m:sSub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𝐷𝐼</m:t>
                        </m:r>
                      </m:e>
                      <m:sub>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𝑆</m:t>
                        </m:r>
                      </m:sub>
                    </m:sSub>
                  </m:oMath>
                </a14:m>
                <a:r>
                  <a:rPr lang="en-US" altLang="zh-CN" sz="2000" kern="100" dirty="0">
                    <a:effectLst/>
                    <a:latin typeface="Times New Roman" panose="02020603050405020304" pitchFamily="18" charset="0"/>
                    <a:ea typeface="DengXian" panose="02010600030101010101" pitchFamily="2" charset="-122"/>
                    <a:cs typeface="Times New Roman" panose="02020603050405020304" pitchFamily="18" charset="0"/>
                  </a:rPr>
                  <a:t> denotes the gross output of industrial digitalization industries in each sector.</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5" name="文本框 4">
                <a:extLst>
                  <a:ext uri="{FF2B5EF4-FFF2-40B4-BE49-F238E27FC236}">
                    <a16:creationId xmlns:a16="http://schemas.microsoft.com/office/drawing/2014/main" id="{70C07997-B8F3-9F5C-625D-8FCDF8B88FF9}"/>
                  </a:ext>
                </a:extLst>
              </p:cNvPr>
              <p:cNvSpPr txBox="1">
                <a:spLocks noRot="1" noChangeAspect="1" noMove="1" noResize="1" noEditPoints="1" noAdjustHandles="1" noChangeArrowheads="1" noChangeShapeType="1" noTextEdit="1"/>
              </p:cNvSpPr>
              <p:nvPr/>
            </p:nvSpPr>
            <p:spPr>
              <a:xfrm>
                <a:off x="1124755" y="958820"/>
                <a:ext cx="9942490" cy="4728217"/>
              </a:xfrm>
              <a:prstGeom prst="rect">
                <a:avLst/>
              </a:prstGeom>
              <a:blipFill>
                <a:blip r:embed="rId3"/>
                <a:stretch>
                  <a:fillRect l="-638" t="-268" r="-638" b="-1340"/>
                </a:stretch>
              </a:blipFill>
            </p:spPr>
            <p:txBody>
              <a:bodyPr/>
              <a:lstStyle/>
              <a:p>
                <a:r>
                  <a:rPr lang="zh-CN" altLang="en-US">
                    <a:noFill/>
                  </a:rPr>
                  <a:t> </a:t>
                </a:r>
              </a:p>
            </p:txBody>
          </p:sp>
        </mc:Fallback>
      </mc:AlternateContent>
      <p:sp>
        <p:nvSpPr>
          <p:cNvPr id="7" name="文本框 6">
            <a:extLst>
              <a:ext uri="{FF2B5EF4-FFF2-40B4-BE49-F238E27FC236}">
                <a16:creationId xmlns:a16="http://schemas.microsoft.com/office/drawing/2014/main" id="{812E7981-F4E3-55BC-C653-FA7BB4E454D2}"/>
              </a:ext>
            </a:extLst>
          </p:cNvPr>
          <p:cNvSpPr txBox="1"/>
          <p:nvPr/>
        </p:nvSpPr>
        <p:spPr>
          <a:xfrm>
            <a:off x="736600" y="136525"/>
            <a:ext cx="9004300" cy="385298"/>
          </a:xfrm>
          <a:prstGeom prst="rect">
            <a:avLst/>
          </a:prstGeom>
          <a:noFill/>
        </p:spPr>
        <p:txBody>
          <a:bodyPr wrap="square">
            <a:spAutoFit/>
          </a:bodyPr>
          <a:lstStyle/>
          <a:p>
            <a:pPr indent="133350">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Calculation Method for the Separation Coefficient of Industrial Digitalization Industries</a:t>
            </a:r>
          </a:p>
        </p:txBody>
      </p:sp>
    </p:spTree>
    <p:extLst>
      <p:ext uri="{BB962C8B-B14F-4D97-AF65-F5344CB8AC3E}">
        <p14:creationId xmlns:p14="http://schemas.microsoft.com/office/powerpoint/2010/main" val="120706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5ED8D519-356A-3731-885F-871423CB5059}"/>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CDCC6249-BD01-13F8-EF56-6BB421A5B2E8}"/>
              </a:ext>
            </a:extLst>
          </p:cNvPr>
          <p:cNvSpPr>
            <a:spLocks noGrp="1"/>
          </p:cNvSpPr>
          <p:nvPr>
            <p:ph type="sldNum" sz="quarter" idx="4"/>
          </p:nvPr>
        </p:nvSpPr>
        <p:spPr/>
        <p:txBody>
          <a:bodyPr/>
          <a:lstStyle/>
          <a:p>
            <a:fld id="{4106AE88-FF23-DC4E-A383-714A702F9DCF}" type="slidenum">
              <a:rPr kumimoji="1" lang="zh-CN" altLang="en-US" smtClean="0"/>
              <a:t>13</a:t>
            </a:fld>
            <a:endParaRPr kumimoji="1" lang="zh-CN" altLang="en-US" dirty="0"/>
          </a:p>
        </p:txBody>
      </p:sp>
      <p:sp>
        <p:nvSpPr>
          <p:cNvPr id="5" name="文本框 4">
            <a:extLst>
              <a:ext uri="{FF2B5EF4-FFF2-40B4-BE49-F238E27FC236}">
                <a16:creationId xmlns:a16="http://schemas.microsoft.com/office/drawing/2014/main" id="{D7E23A9F-9D30-02B9-1C3F-690211C4C241}"/>
              </a:ext>
            </a:extLst>
          </p:cNvPr>
          <p:cNvSpPr txBox="1"/>
          <p:nvPr/>
        </p:nvSpPr>
        <p:spPr>
          <a:xfrm>
            <a:off x="795270" y="491474"/>
            <a:ext cx="6098146" cy="400110"/>
          </a:xfrm>
          <a:prstGeom prst="rect">
            <a:avLst/>
          </a:prstGeom>
          <a:noFill/>
        </p:spPr>
        <p:txBody>
          <a:bodyPr wrap="square">
            <a:spAutoFit/>
          </a:bodyPr>
          <a:lstStyle/>
          <a:p>
            <a:r>
              <a:rPr lang="en-US" altLang="zh-CN" sz="2000" dirty="0">
                <a:effectLst/>
                <a:latin typeface="Times New Roman" panose="02020603050405020304" pitchFamily="18" charset="0"/>
                <a:ea typeface="DengXian" panose="02010600030101010101" pitchFamily="2" charset="-122"/>
              </a:rPr>
              <a:t>Establishment of the Input-Output Model</a:t>
            </a:r>
            <a:r>
              <a:rPr lang="zh-CN" altLang="zh-CN" sz="2000" dirty="0">
                <a:effectLst/>
              </a:rPr>
              <a:t> </a:t>
            </a:r>
            <a:endParaRPr lang="zh-CN" altLang="en-US" sz="2000" dirty="0"/>
          </a:p>
        </p:txBody>
      </p:sp>
      <p:sp>
        <p:nvSpPr>
          <p:cNvPr id="7" name="文本框 6">
            <a:extLst>
              <a:ext uri="{FF2B5EF4-FFF2-40B4-BE49-F238E27FC236}">
                <a16:creationId xmlns:a16="http://schemas.microsoft.com/office/drawing/2014/main" id="{F38494D2-84A5-563A-0E29-33C1CA2247BB}"/>
              </a:ext>
            </a:extLst>
          </p:cNvPr>
          <p:cNvSpPr txBox="1"/>
          <p:nvPr/>
        </p:nvSpPr>
        <p:spPr>
          <a:xfrm>
            <a:off x="795270" y="891584"/>
            <a:ext cx="6098146" cy="391197"/>
          </a:xfrm>
          <a:prstGeom prst="rect">
            <a:avLst/>
          </a:prstGeom>
          <a:noFill/>
        </p:spPr>
        <p:txBody>
          <a:bodyPr wrap="square">
            <a:spAutoFit/>
          </a:bodyPr>
          <a:lstStyle/>
          <a:p>
            <a:pPr>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Table 1. Model Based on an International Input-Output Table</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pic>
        <p:nvPicPr>
          <p:cNvPr id="8" name="图片 7">
            <a:extLst>
              <a:ext uri="{FF2B5EF4-FFF2-40B4-BE49-F238E27FC236}">
                <a16:creationId xmlns:a16="http://schemas.microsoft.com/office/drawing/2014/main" id="{EA09A460-2D53-6B55-7E82-6A91BE22D88A}"/>
              </a:ext>
            </a:extLst>
          </p:cNvPr>
          <p:cNvPicPr>
            <a:picLocks noChangeAspect="1"/>
          </p:cNvPicPr>
          <p:nvPr/>
        </p:nvPicPr>
        <p:blipFill>
          <a:blip r:embed="rId3"/>
          <a:stretch>
            <a:fillRect/>
          </a:stretch>
        </p:blipFill>
        <p:spPr>
          <a:xfrm>
            <a:off x="795270" y="1364013"/>
            <a:ext cx="9800823" cy="4128711"/>
          </a:xfrm>
          <a:prstGeom prst="rect">
            <a:avLst/>
          </a:prstGeom>
        </p:spPr>
      </p:pic>
    </p:spTree>
    <p:extLst>
      <p:ext uri="{BB962C8B-B14F-4D97-AF65-F5344CB8AC3E}">
        <p14:creationId xmlns:p14="http://schemas.microsoft.com/office/powerpoint/2010/main" val="102241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A04F5BC4-4AD2-15D4-DFF9-DEEAB205AC07}"/>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8A720927-4BC0-AF49-CF4C-751097D1CA0E}"/>
              </a:ext>
            </a:extLst>
          </p:cNvPr>
          <p:cNvSpPr>
            <a:spLocks noGrp="1"/>
          </p:cNvSpPr>
          <p:nvPr>
            <p:ph type="sldNum" sz="quarter" idx="4"/>
          </p:nvPr>
        </p:nvSpPr>
        <p:spPr/>
        <p:txBody>
          <a:bodyPr/>
          <a:lstStyle/>
          <a:p>
            <a:fld id="{4106AE88-FF23-DC4E-A383-714A702F9DCF}" type="slidenum">
              <a:rPr kumimoji="1" lang="zh-CN" altLang="en-US" smtClean="0"/>
              <a:t>14</a:t>
            </a:fld>
            <a:endParaRPr kumimoji="1" lang="zh-CN" altLang="en-US" dirty="0"/>
          </a:p>
        </p:txBody>
      </p:sp>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ED80B9C9-4F4E-7D93-2891-65BA99167C34}"/>
                  </a:ext>
                </a:extLst>
              </p:cNvPr>
              <p:cNvSpPr txBox="1"/>
              <p:nvPr/>
            </p:nvSpPr>
            <p:spPr>
              <a:xfrm>
                <a:off x="1697865" y="272968"/>
                <a:ext cx="8796270" cy="2496902"/>
              </a:xfrm>
              <a:prstGeom prst="rect">
                <a:avLst/>
              </a:prstGeom>
              <a:noFill/>
            </p:spPr>
            <p:txBody>
              <a:bodyPr wrap="square">
                <a:spAutoFit/>
              </a:bodyPr>
              <a:lstStyle/>
              <a:p>
                <a:pPr indent="133350">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eqArrPr>
                        <m:e>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𝒁</m:t>
                              </m:r>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𝒊</m:t>
                              </m:r>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up>
                          </m:sSup>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𝒀</m:t>
                              </m:r>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𝒊</m:t>
                              </m:r>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up>
                          </m:sSup>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𝑿</m:t>
                              </m:r>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𝒊</m:t>
                              </m:r>
                            </m:sup>
                          </m:sSup>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𝟑</m:t>
                              </m:r>
                            </m:e>
                          </m:d>
                        </m:e>
                      </m:eqArr>
                    </m:oMath>
                  </m:oMathPara>
                </a14:m>
                <a:endPar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Input coefficient matrix:</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eqArrPr>
                        <m:e>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𝑨</m:t>
                              </m:r>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𝒊𝒋</m:t>
                              </m:r>
                            </m:sup>
                          </m:sSup>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f>
                            <m:fPr>
                              <m:type m:val="lin"/>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𝒁</m:t>
                                  </m:r>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𝒊𝒋</m:t>
                                  </m:r>
                                </m:sup>
                              </m:sSup>
                            </m:num>
                            <m:den>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𝑿</m:t>
                                  </m:r>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𝒋</m:t>
                                  </m:r>
                                </m:sup>
                              </m:sSup>
                            </m:den>
                          </m:f>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𝟒</m:t>
                              </m:r>
                            </m:e>
                          </m:d>
                        </m:e>
                      </m:eqArr>
                    </m:oMath>
                  </m:oMathPara>
                </a14:m>
                <a:endPar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eqArr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𝑿</m:t>
                          </m:r>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d>
                                <m:d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𝑰</m:t>
                                  </m:r>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𝑨</m:t>
                                  </m:r>
                                </m:e>
                              </m:d>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𝟏</m:t>
                              </m:r>
                            </m:sup>
                          </m:s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𝒀</m:t>
                          </m:r>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𝟓</m:t>
                              </m:r>
                            </m:e>
                          </m:d>
                        </m:e>
                      </m:eqArr>
                    </m:oMath>
                  </m:oMathPara>
                </a14:m>
                <a:endPar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b="1"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eqArr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𝑳</m:t>
                          </m:r>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d>
                                <m:d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𝑰</m:t>
                                  </m:r>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𝑨</m:t>
                                  </m:r>
                                </m:e>
                              </m:d>
                            </m:e>
                            <m:sup>
                              <m:r>
                                <a:rPr lang="zh-CN" altLang="en-US"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𝟏</m:t>
                              </m:r>
                            </m:sup>
                          </m:sSup>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b="1"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b="1"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𝟔</m:t>
                              </m:r>
                            </m:e>
                          </m:d>
                        </m:e>
                      </m:eqArr>
                    </m:oMath>
                  </m:oMathPara>
                </a14:m>
                <a:endPar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133350">
                  <a:lnSpc>
                    <a:spcPct val="115000"/>
                  </a:lnSpc>
                  <a:spcAft>
                    <a:spcPts val="800"/>
                  </a:spcAft>
                  <a:buNone/>
                </a:pPr>
                <a14:m>
                  <m:oMath xmlns:m="http://schemas.openxmlformats.org/officeDocument/2006/math">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𝐼</m:t>
                    </m:r>
                  </m:oMath>
                </a14:m>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denotes the identity matrix, and </a:t>
                </a:r>
                <a14:m>
                  <m:oMath xmlns:m="http://schemas.openxmlformats.org/officeDocument/2006/math">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𝐿</m:t>
                    </m:r>
                  </m:oMath>
                </a14:m>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 denotes the Leontief inverse matrix.</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5" name="文本框 4">
                <a:extLst>
                  <a:ext uri="{FF2B5EF4-FFF2-40B4-BE49-F238E27FC236}">
                    <a16:creationId xmlns:a16="http://schemas.microsoft.com/office/drawing/2014/main" id="{ED80B9C9-4F4E-7D93-2891-65BA99167C34}"/>
                  </a:ext>
                </a:extLst>
              </p:cNvPr>
              <p:cNvSpPr txBox="1">
                <a:spLocks noRot="1" noChangeAspect="1" noMove="1" noResize="1" noEditPoints="1" noAdjustHandles="1" noChangeArrowheads="1" noChangeShapeType="1" noTextEdit="1"/>
              </p:cNvSpPr>
              <p:nvPr/>
            </p:nvSpPr>
            <p:spPr>
              <a:xfrm>
                <a:off x="1697865" y="272968"/>
                <a:ext cx="8796270" cy="2496902"/>
              </a:xfrm>
              <a:prstGeom prst="rect">
                <a:avLst/>
              </a:prstGeom>
              <a:blipFill>
                <a:blip r:embed="rId3"/>
                <a:stretch>
                  <a:fillRect b="-304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 name="文本框 6">
                <a:extLst>
                  <a:ext uri="{FF2B5EF4-FFF2-40B4-BE49-F238E27FC236}">
                    <a16:creationId xmlns:a16="http://schemas.microsoft.com/office/drawing/2014/main" id="{25A372C8-83CE-F863-6354-92F575600967}"/>
                  </a:ext>
                </a:extLst>
              </p:cNvPr>
              <p:cNvSpPr txBox="1"/>
              <p:nvPr/>
            </p:nvSpPr>
            <p:spPr>
              <a:xfrm>
                <a:off x="3046927" y="2622424"/>
                <a:ext cx="6098146" cy="3735638"/>
              </a:xfrm>
              <a:prstGeom prst="rect">
                <a:avLst/>
              </a:prstGeom>
              <a:noFill/>
            </p:spPr>
            <p:txBody>
              <a:bodyPr wrap="square">
                <a:spAutoFit/>
              </a:bodyPr>
              <a:lstStyle/>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smtClean="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f>
                                      <m:f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num>
                                      <m:den>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den>
                                    </m:f>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f>
                                      <m:f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num>
                                      <m:den>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den>
                                    </m:f>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f>
                                      <m:f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num>
                                      <m:den>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den>
                                    </m:f>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f>
                                      <m:f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𝑧</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num>
                                      <m:den>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den>
                                    </m:f>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7" name="文本框 6">
                <a:extLst>
                  <a:ext uri="{FF2B5EF4-FFF2-40B4-BE49-F238E27FC236}">
                    <a16:creationId xmlns:a16="http://schemas.microsoft.com/office/drawing/2014/main" id="{25A372C8-83CE-F863-6354-92F575600967}"/>
                  </a:ext>
                </a:extLst>
              </p:cNvPr>
              <p:cNvSpPr txBox="1">
                <a:spLocks noRot="1" noChangeAspect="1" noMove="1" noResize="1" noEditPoints="1" noAdjustHandles="1" noChangeArrowheads="1" noChangeShapeType="1" noTextEdit="1"/>
              </p:cNvSpPr>
              <p:nvPr/>
            </p:nvSpPr>
            <p:spPr>
              <a:xfrm>
                <a:off x="3046927" y="2622424"/>
                <a:ext cx="6098146" cy="3735638"/>
              </a:xfrm>
              <a:prstGeom prst="rect">
                <a:avLst/>
              </a:prstGeom>
              <a:blipFill>
                <a:blip r:embed="rId4"/>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965172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D49FFC3D-2870-DF91-279B-260CB839CEC1}"/>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6C71A82B-15E6-07E7-9C17-18078FB08055}"/>
              </a:ext>
            </a:extLst>
          </p:cNvPr>
          <p:cNvSpPr>
            <a:spLocks noGrp="1"/>
          </p:cNvSpPr>
          <p:nvPr>
            <p:ph type="sldNum" sz="quarter" idx="4"/>
          </p:nvPr>
        </p:nvSpPr>
        <p:spPr/>
        <p:txBody>
          <a:bodyPr/>
          <a:lstStyle/>
          <a:p>
            <a:fld id="{4106AE88-FF23-DC4E-A383-714A702F9DCF}" type="slidenum">
              <a:rPr kumimoji="1" lang="zh-CN" altLang="en-US" smtClean="0"/>
              <a:t>15</a:t>
            </a:fld>
            <a:endParaRPr kumimoji="1" lang="zh-CN" altLang="en-US" dirty="0"/>
          </a:p>
        </p:txBody>
      </p:sp>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C8E34CF4-E3CD-261F-F211-F6AC371CD8CA}"/>
                  </a:ext>
                </a:extLst>
              </p:cNvPr>
              <p:cNvSpPr txBox="1"/>
              <p:nvPr/>
            </p:nvSpPr>
            <p:spPr>
              <a:xfrm>
                <a:off x="738925" y="279997"/>
                <a:ext cx="10714149" cy="6298006"/>
              </a:xfrm>
              <a:prstGeom prst="rect">
                <a:avLst/>
              </a:prstGeom>
              <a:noFill/>
            </p:spPr>
            <p:txBody>
              <a:bodyPr wrap="square">
                <a:spAutoFit/>
              </a:bodyPr>
              <a:lstStyle/>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smtClean="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4</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𝑟𝑟</m:t>
                                        </m:r>
                                      </m:sup>
                                    </m:sSup>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𝑟</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5</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eqArr>
                            <m:eqArr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2"/>
                                            <m:mcJc m:val="center"/>
                                          </m:mcPr>
                                        </m:mc>
                                      </m:mcs>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31</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32</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e>
                          </m:eqArr>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6</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eqArr>
                                <m:eqArr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i="1"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&amp;=</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i="1"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&amp;=</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31</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32</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zh-CN" altLang="en-US"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&amp;=−</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qArr>
                            </m:e>
                          </m:d>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7</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eqArr>
                                <m:eqArr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&amp;=</m:t>
                                  </m:r>
                                  <m:sSup>
                                    <m:sSupPr>
                                      <m:ctrlPr>
                                        <a:rPr lang="zh-CN" altLang="en-US" sz="2000" i="1" kern="100" smtClean="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&amp;=</m:t>
                                  </m:r>
                                  <m:r>
                                    <a:rPr lang="en-US" altLang="zh-CN"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2</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31</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32</m:t>
                                      </m:r>
                                    </m:sup>
                                  </m:sSup>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2</m:t>
                                      </m:r>
                                    </m:sup>
                                  </m:sSup>
                                  <m:r>
                                    <a:rPr lang="zh-CN" altLang="en-US"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&amp;=</m:t>
                                  </m:r>
                                  <m:r>
                                    <a:rPr lang="en-US" altLang="zh-CN" sz="2000"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+0</m:t>
                                  </m:r>
                                  <m:r>
                                    <a:rPr lang="zh-CN" altLang="en-US" sz="2000" kern="100">
                                      <a:solidFill>
                                        <a:srgbClr val="FF0000"/>
                                      </a:solidFill>
                                      <a:effectLst/>
                                      <a:latin typeface="Cambria Math" panose="02040503050406030204" pitchFamily="18" charset="0"/>
                                      <a:ea typeface="DengXian" panose="02010600030101010101" pitchFamily="2" charset="-122"/>
                                      <a:cs typeface="Cambria Math" panose="02040503050406030204" pitchFamily="18" charset="0"/>
                                    </a:rPr>
                                    <m:t>⋅</m:t>
                                  </m:r>
                                  <m:sSup>
                                    <m:sSupPr>
                                      <m:ctrlPr>
                                        <a:rPr lang="zh-CN" altLang="en-US" sz="2000" i="1" kern="100">
                                          <a:solidFill>
                                            <a:srgbClr val="FF0000"/>
                                          </a:solidFill>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2000" i="1" kern="10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2</m:t>
                                      </m:r>
                                    </m:sup>
                                  </m:sSup>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sSup>
                                    <m:sSup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eqArr>
                            </m:e>
                          </m:d>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20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2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2000" i="1" kern="100">
                                  <a:effectLst/>
                                  <a:latin typeface="Cambria Math" panose="02040503050406030204" pitchFamily="18" charset="0"/>
                                  <a:ea typeface="DengXian" panose="02010600030101010101" pitchFamily="2" charset="-122"/>
                                  <a:cs typeface="Times New Roman" panose="02020603050405020304" pitchFamily="18" charset="0"/>
                                </a:rPr>
                                <m:t>8</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5" name="文本框 4">
                <a:extLst>
                  <a:ext uri="{FF2B5EF4-FFF2-40B4-BE49-F238E27FC236}">
                    <a16:creationId xmlns:a16="http://schemas.microsoft.com/office/drawing/2014/main" id="{C8E34CF4-E3CD-261F-F211-F6AC371CD8CA}"/>
                  </a:ext>
                </a:extLst>
              </p:cNvPr>
              <p:cNvSpPr txBox="1">
                <a:spLocks noRot="1" noChangeAspect="1" noMove="1" noResize="1" noEditPoints="1" noAdjustHandles="1" noChangeArrowheads="1" noChangeShapeType="1" noTextEdit="1"/>
              </p:cNvSpPr>
              <p:nvPr/>
            </p:nvSpPr>
            <p:spPr>
              <a:xfrm>
                <a:off x="738925" y="279997"/>
                <a:ext cx="10714149" cy="6298006"/>
              </a:xfrm>
              <a:prstGeom prst="rect">
                <a:avLst/>
              </a:prstGeom>
              <a:blipFill>
                <a:blip r:embed="rId3"/>
                <a:stretch>
                  <a:fillRect l="-7346" t="-8669" b="-5766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038294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9657622F-279B-36F8-5CB2-EC0D92C16D4F}"/>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10843019-AED7-BCA6-3360-3B843D07B169}"/>
              </a:ext>
            </a:extLst>
          </p:cNvPr>
          <p:cNvSpPr>
            <a:spLocks noGrp="1"/>
          </p:cNvSpPr>
          <p:nvPr>
            <p:ph type="sldNum" sz="quarter" idx="4"/>
          </p:nvPr>
        </p:nvSpPr>
        <p:spPr/>
        <p:txBody>
          <a:bodyPr/>
          <a:lstStyle/>
          <a:p>
            <a:fld id="{4106AE88-FF23-DC4E-A383-714A702F9DCF}" type="slidenum">
              <a:rPr kumimoji="1" lang="zh-CN" altLang="en-US" smtClean="0"/>
              <a:t>16</a:t>
            </a:fld>
            <a:endParaRPr kumimoji="1" lang="zh-CN" altLang="en-US" dirty="0"/>
          </a:p>
        </p:txBody>
      </p:sp>
      <p:grpSp>
        <p:nvGrpSpPr>
          <p:cNvPr id="14" name="组合 13">
            <a:extLst>
              <a:ext uri="{FF2B5EF4-FFF2-40B4-BE49-F238E27FC236}">
                <a16:creationId xmlns:a16="http://schemas.microsoft.com/office/drawing/2014/main" id="{79112D5A-EF8E-357B-5B03-B418A551559E}"/>
              </a:ext>
            </a:extLst>
          </p:cNvPr>
          <p:cNvGrpSpPr/>
          <p:nvPr/>
        </p:nvGrpSpPr>
        <p:grpSpPr>
          <a:xfrm>
            <a:off x="1524536" y="382397"/>
            <a:ext cx="9142927" cy="3046603"/>
            <a:chOff x="1524536" y="382397"/>
            <a:chExt cx="9142927" cy="3046603"/>
          </a:xfrm>
        </p:grpSpPr>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A3D0F461-B06B-4B18-7EB2-5E7364127C64}"/>
                    </a:ext>
                  </a:extLst>
                </p:cNvPr>
                <p:cNvSpPr txBox="1"/>
                <p:nvPr/>
              </p:nvSpPr>
              <p:spPr>
                <a:xfrm>
                  <a:off x="1524536" y="382397"/>
                  <a:ext cx="9142927" cy="3046603"/>
                </a:xfrm>
                <a:prstGeom prst="rect">
                  <a:avLst/>
                </a:prstGeom>
                <a:noFill/>
              </p:spPr>
              <p:txBody>
                <a:bodyPr wrap="square">
                  <a:spAutoFit/>
                </a:bodyPr>
                <a:lstStyle/>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smtClean="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32</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e>
                                  </m:m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e>
                                  </m:m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9</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32</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mr>
                                    </m:m>
                                  </m:e>
                                </m:d>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e>
                                  </m:m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e>
                                  </m:m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b="0" i="1" kern="100" smtClean="0">
                                    <a:effectLst/>
                                    <a:latin typeface="Cambria Math" panose="02040503050406030204" pitchFamily="18" charset="0"/>
                                    <a:ea typeface="Cambria Math" panose="02040503050406030204" pitchFamily="18" charset="0"/>
                                    <a:cs typeface="Times New Roman" panose="02020603050405020304" pitchFamily="18" charset="0"/>
                                  </a:rPr>
                                  <m:t>7</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𝑛𝑜</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𝑐𝑜</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2"/>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𝑃</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e>
                                              </m:d>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𝑅</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𝐼</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e>
                                              </m:d>
                                            </m:sup>
                                          </m:sSup>
                                        </m:e>
                                      </m:mr>
                                    </m:m>
                                  </m:e>
                                </m:d>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2"/>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𝐼</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𝑄</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e>
                                          </m:d>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𝑆</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𝑘</m:t>
                                                  </m:r>
                                                </m:e>
                                              </m:d>
                                            </m:e>
                                          </m:d>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acc>
                                            <m:accPr>
                                              <m: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acc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acc>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𝑛𝑜</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acc>
                                            <m:accPr>
                                              <m: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acc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acc>
                                        </m:e>
                                        <m:sup>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𝑐𝑜</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b="0" i="1" kern="100" smtClean="0">
                                    <a:effectLst/>
                                    <a:latin typeface="Cambria Math" panose="02040503050406030204" pitchFamily="18" charset="0"/>
                                    <a:ea typeface="Cambria Math" panose="02040503050406030204" pitchFamily="18" charset="0"/>
                                    <a:cs typeface="Times New Roman" panose="02020603050405020304" pitchFamily="18" charset="0"/>
                                  </a:rPr>
                                  <m:t>8</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5" name="文本框 4">
                  <a:extLst>
                    <a:ext uri="{FF2B5EF4-FFF2-40B4-BE49-F238E27FC236}">
                      <a16:creationId xmlns:a16="http://schemas.microsoft.com/office/drawing/2014/main" id="{A3D0F461-B06B-4B18-7EB2-5E7364127C64}"/>
                    </a:ext>
                  </a:extLst>
                </p:cNvPr>
                <p:cNvSpPr txBox="1">
                  <a:spLocks noRot="1" noChangeAspect="1" noMove="1" noResize="1" noEditPoints="1" noAdjustHandles="1" noChangeArrowheads="1" noChangeShapeType="1" noTextEdit="1"/>
                </p:cNvSpPr>
                <p:nvPr/>
              </p:nvSpPr>
              <p:spPr>
                <a:xfrm>
                  <a:off x="1524536" y="382397"/>
                  <a:ext cx="9142927" cy="3046603"/>
                </a:xfrm>
                <a:prstGeom prst="rect">
                  <a:avLst/>
                </a:prstGeom>
                <a:blipFill>
                  <a:blip r:embed="rId3"/>
                  <a:stretch>
                    <a:fillRect/>
                  </a:stretch>
                </a:blipFill>
              </p:spPr>
              <p:txBody>
                <a:bodyPr/>
                <a:lstStyle/>
                <a:p>
                  <a:r>
                    <a:rPr lang="zh-CN" altLang="en-US">
                      <a:noFill/>
                    </a:rPr>
                    <a:t> </a:t>
                  </a:r>
                </a:p>
              </p:txBody>
            </p:sp>
          </mc:Fallback>
        </mc:AlternateContent>
        <p:sp>
          <p:nvSpPr>
            <p:cNvPr id="6" name="圆角矩形 5">
              <a:extLst>
                <a:ext uri="{FF2B5EF4-FFF2-40B4-BE49-F238E27FC236}">
                  <a16:creationId xmlns:a16="http://schemas.microsoft.com/office/drawing/2014/main" id="{D79B0DA4-A415-CB29-C014-0814A19542FA}"/>
                </a:ext>
              </a:extLst>
            </p:cNvPr>
            <p:cNvSpPr/>
            <p:nvPr/>
          </p:nvSpPr>
          <p:spPr>
            <a:xfrm>
              <a:off x="3667975" y="1596981"/>
              <a:ext cx="1893194" cy="579550"/>
            </a:xfrm>
            <a:prstGeom prst="round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圆角矩形 6">
              <a:extLst>
                <a:ext uri="{FF2B5EF4-FFF2-40B4-BE49-F238E27FC236}">
                  <a16:creationId xmlns:a16="http://schemas.microsoft.com/office/drawing/2014/main" id="{AE44CCBB-1F12-8E67-E3E8-63A8E7701F02}"/>
                </a:ext>
              </a:extLst>
            </p:cNvPr>
            <p:cNvSpPr/>
            <p:nvPr/>
          </p:nvSpPr>
          <p:spPr>
            <a:xfrm>
              <a:off x="2930480" y="2653048"/>
              <a:ext cx="1071093" cy="306948"/>
            </a:xfrm>
            <a:prstGeom prst="round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圆角矩形 7">
              <a:extLst>
                <a:ext uri="{FF2B5EF4-FFF2-40B4-BE49-F238E27FC236}">
                  <a16:creationId xmlns:a16="http://schemas.microsoft.com/office/drawing/2014/main" id="{6CD56E17-8A33-EAF0-7383-ADE436FDAE3F}"/>
                </a:ext>
              </a:extLst>
            </p:cNvPr>
            <p:cNvSpPr/>
            <p:nvPr/>
          </p:nvSpPr>
          <p:spPr>
            <a:xfrm>
              <a:off x="5535232" y="2163652"/>
              <a:ext cx="513008" cy="332706"/>
            </a:xfrm>
            <a:prstGeom prst="round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圆角矩形 8">
              <a:extLst>
                <a:ext uri="{FF2B5EF4-FFF2-40B4-BE49-F238E27FC236}">
                  <a16:creationId xmlns:a16="http://schemas.microsoft.com/office/drawing/2014/main" id="{D818DD07-DA7B-0EDB-8175-2490516FFB4A}"/>
                </a:ext>
              </a:extLst>
            </p:cNvPr>
            <p:cNvSpPr/>
            <p:nvPr/>
          </p:nvSpPr>
          <p:spPr>
            <a:xfrm>
              <a:off x="4074195" y="2984683"/>
              <a:ext cx="1691425" cy="332706"/>
            </a:xfrm>
            <a:prstGeom prst="round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圆角矩形 9">
              <a:extLst>
                <a:ext uri="{FF2B5EF4-FFF2-40B4-BE49-F238E27FC236}">
                  <a16:creationId xmlns:a16="http://schemas.microsoft.com/office/drawing/2014/main" id="{8D2E9C3D-5B3D-7D72-9F0E-53F9E5BFBE6A}"/>
                </a:ext>
              </a:extLst>
            </p:cNvPr>
            <p:cNvSpPr/>
            <p:nvPr/>
          </p:nvSpPr>
          <p:spPr>
            <a:xfrm>
              <a:off x="6400799" y="1596980"/>
              <a:ext cx="712634" cy="566671"/>
            </a:xfrm>
            <a:prstGeom prst="roundRect">
              <a:avLst/>
            </a:prstGeom>
            <a:noFill/>
            <a:ln w="28575">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圆角矩形 10">
              <a:extLst>
                <a:ext uri="{FF2B5EF4-FFF2-40B4-BE49-F238E27FC236}">
                  <a16:creationId xmlns:a16="http://schemas.microsoft.com/office/drawing/2014/main" id="{16ADDD1D-FA99-9435-7E78-0A7615855371}"/>
                </a:ext>
              </a:extLst>
            </p:cNvPr>
            <p:cNvSpPr/>
            <p:nvPr/>
          </p:nvSpPr>
          <p:spPr>
            <a:xfrm>
              <a:off x="6425391" y="2651977"/>
              <a:ext cx="712634" cy="332706"/>
            </a:xfrm>
            <a:prstGeom prst="roundRect">
              <a:avLst/>
            </a:prstGeom>
            <a:noFill/>
            <a:ln w="28575">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圆角矩形 11">
              <a:extLst>
                <a:ext uri="{FF2B5EF4-FFF2-40B4-BE49-F238E27FC236}">
                  <a16:creationId xmlns:a16="http://schemas.microsoft.com/office/drawing/2014/main" id="{8568AB50-5E66-773B-0201-3FA1A2402A3A}"/>
                </a:ext>
              </a:extLst>
            </p:cNvPr>
            <p:cNvSpPr/>
            <p:nvPr/>
          </p:nvSpPr>
          <p:spPr>
            <a:xfrm>
              <a:off x="7030163" y="2150772"/>
              <a:ext cx="1286012" cy="332706"/>
            </a:xfrm>
            <a:prstGeom prst="roundRect">
              <a:avLst/>
            </a:prstGeom>
            <a:noFill/>
            <a:ln w="28575">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圆角矩形 12">
              <a:extLst>
                <a:ext uri="{FF2B5EF4-FFF2-40B4-BE49-F238E27FC236}">
                  <a16:creationId xmlns:a16="http://schemas.microsoft.com/office/drawing/2014/main" id="{FD381E7A-E50F-C223-4503-2F9D8EB9CE09}"/>
                </a:ext>
              </a:extLst>
            </p:cNvPr>
            <p:cNvSpPr/>
            <p:nvPr/>
          </p:nvSpPr>
          <p:spPr>
            <a:xfrm>
              <a:off x="7415098" y="2984683"/>
              <a:ext cx="1494220" cy="332706"/>
            </a:xfrm>
            <a:prstGeom prst="roundRect">
              <a:avLst/>
            </a:prstGeom>
            <a:noFill/>
            <a:ln w="28575">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3" name="组合 32">
            <a:extLst>
              <a:ext uri="{FF2B5EF4-FFF2-40B4-BE49-F238E27FC236}">
                <a16:creationId xmlns:a16="http://schemas.microsoft.com/office/drawing/2014/main" id="{95DD221C-B767-FE6D-2880-EFF9BFF6204B}"/>
              </a:ext>
            </a:extLst>
          </p:cNvPr>
          <p:cNvGrpSpPr/>
          <p:nvPr/>
        </p:nvGrpSpPr>
        <p:grpSpPr>
          <a:xfrm>
            <a:off x="1578734" y="3378234"/>
            <a:ext cx="9034532" cy="2246834"/>
            <a:chOff x="1578734" y="3378234"/>
            <a:chExt cx="9034532" cy="2246834"/>
          </a:xfrm>
        </p:grpSpPr>
        <p:grpSp>
          <p:nvGrpSpPr>
            <p:cNvPr id="31" name="组合 30">
              <a:extLst>
                <a:ext uri="{FF2B5EF4-FFF2-40B4-BE49-F238E27FC236}">
                  <a16:creationId xmlns:a16="http://schemas.microsoft.com/office/drawing/2014/main" id="{E7516486-6BD7-EF97-8A89-5F223C6DE640}"/>
                </a:ext>
              </a:extLst>
            </p:cNvPr>
            <p:cNvGrpSpPr/>
            <p:nvPr/>
          </p:nvGrpSpPr>
          <p:grpSpPr>
            <a:xfrm>
              <a:off x="1578734" y="3378234"/>
              <a:ext cx="9034532" cy="2246834"/>
              <a:chOff x="1578734" y="3378234"/>
              <a:chExt cx="9034532" cy="2246834"/>
            </a:xfrm>
          </p:grpSpPr>
          <mc:AlternateContent xmlns:mc="http://schemas.openxmlformats.org/markup-compatibility/2006" xmlns:a14="http://schemas.microsoft.com/office/drawing/2010/main">
            <mc:Choice Requires="a14">
              <p:sp>
                <p:nvSpPr>
                  <p:cNvPr id="18" name="文本框 17">
                    <a:extLst>
                      <a:ext uri="{FF2B5EF4-FFF2-40B4-BE49-F238E27FC236}">
                        <a16:creationId xmlns:a16="http://schemas.microsoft.com/office/drawing/2014/main" id="{2CDE9163-F2C9-4B17-F6A5-5177DA364D90}"/>
                      </a:ext>
                    </a:extLst>
                  </p:cNvPr>
                  <p:cNvSpPr txBox="1"/>
                  <p:nvPr/>
                </p:nvSpPr>
                <p:spPr>
                  <a:xfrm>
                    <a:off x="1578734" y="3378234"/>
                    <a:ext cx="6098146" cy="2246834"/>
                  </a:xfrm>
                  <a:prstGeom prst="rect">
                    <a:avLst/>
                  </a:prstGeom>
                  <a:noFill/>
                </p:spPr>
                <p:txBody>
                  <a:bodyPr wrap="square">
                    <a:spAutoFit/>
                  </a:bodyPr>
                  <a:lstStyle/>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smtClean="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𝛽</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𝛽</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e>
                                    </m:m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e>
                                    </m:mr>
                                    <m:m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0</m:t>
                                        </m:r>
                                      </m:e>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9</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3"/>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11</m:t>
                                            </m:r>
                                          </m:sup>
                                        </m:sSup>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12</m:t>
                                            </m:r>
                                          </m:sup>
                                        </m:sSup>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21</m:t>
                                            </m:r>
                                          </m:sup>
                                        </m:sSup>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𝑙</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22</m:t>
                                            </m:r>
                                          </m:sup>
                                        </m:sSup>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𝛽</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𝛽</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𝛽</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𝛽</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33</m:t>
                                                </m:r>
                                              </m:sup>
                                            </m:sSup>
                                          </m:e>
                                        </m:d>
                                      </m:e>
                                    </m:mr>
                                  </m:m>
                                </m:e>
                              </m:d>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𝑌</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10</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18" name="文本框 17">
                    <a:extLst>
                      <a:ext uri="{FF2B5EF4-FFF2-40B4-BE49-F238E27FC236}">
                        <a16:creationId xmlns:a16="http://schemas.microsoft.com/office/drawing/2014/main" id="{2CDE9163-F2C9-4B17-F6A5-5177DA364D90}"/>
                      </a:ext>
                    </a:extLst>
                  </p:cNvPr>
                  <p:cNvSpPr txBox="1">
                    <a:spLocks noRot="1" noChangeAspect="1" noMove="1" noResize="1" noEditPoints="1" noAdjustHandles="1" noChangeArrowheads="1" noChangeShapeType="1" noTextEdit="1"/>
                  </p:cNvSpPr>
                  <p:nvPr/>
                </p:nvSpPr>
                <p:spPr>
                  <a:xfrm>
                    <a:off x="1578734" y="3378234"/>
                    <a:ext cx="6098146" cy="2246834"/>
                  </a:xfrm>
                  <a:prstGeom prst="rect">
                    <a:avLst/>
                  </a:prstGeom>
                  <a:blipFill>
                    <a:blip r:embed="rId4"/>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0" name="文本框 19">
                    <a:extLst>
                      <a:ext uri="{FF2B5EF4-FFF2-40B4-BE49-F238E27FC236}">
                        <a16:creationId xmlns:a16="http://schemas.microsoft.com/office/drawing/2014/main" id="{1A233CB7-5631-238E-1A52-1D213EA37C9A}"/>
                      </a:ext>
                    </a:extLst>
                  </p:cNvPr>
                  <p:cNvSpPr txBox="1"/>
                  <p:nvPr/>
                </p:nvSpPr>
                <p:spPr>
                  <a:xfrm>
                    <a:off x="8235239" y="4201173"/>
                    <a:ext cx="2378027" cy="589649"/>
                  </a:xfrm>
                  <a:prstGeom prst="rect">
                    <a:avLst/>
                  </a:prstGeom>
                  <a:noFill/>
                  <a:ln>
                    <a:solidFill>
                      <a:srgbClr val="FF0000"/>
                    </a:solidFill>
                  </a:ln>
                </p:spPr>
                <p:txBody>
                  <a:bodyPr wrap="square">
                    <a:spAutoFit/>
                  </a:bodyPr>
                  <a:lstStyle/>
                  <a:p>
                    <a:pPr/>
                    <a14:m>
                      <m:oMathPara xmlns:m="http://schemas.openxmlformats.org/officeDocument/2006/math">
                        <m:oMathParaPr>
                          <m:jc m:val="centerGroup"/>
                        </m:oMathParaPr>
                        <m:oMath xmlns:m="http://schemas.openxmlformats.org/officeDocument/2006/math">
                          <m:eqArr>
                            <m:eqArrPr>
                              <m:ctrlPr>
                                <a:rPr lang="zh-CN" altLang="en-US" i="1" smtClean="0">
                                  <a:latin typeface="Cambria Math" panose="02040503050406030204" pitchFamily="18" charset="0"/>
                                </a:rPr>
                              </m:ctrlPr>
                            </m:eqArrPr>
                            <m:e>
                              <m:r>
                                <a:rPr lang="zh-CN" altLang="en-US">
                                  <a:latin typeface="Cambria Math" panose="02040503050406030204" pitchFamily="18" charset="0"/>
                                </a:rPr>
                                <m:t>&amp;</m:t>
                              </m:r>
                              <m:sSup>
                                <m:sSupPr>
                                  <m:ctrlPr>
                                    <a:rPr lang="zh-CN" altLang="en-US" i="1">
                                      <a:latin typeface="Cambria Math" panose="02040503050406030204" pitchFamily="18" charset="0"/>
                                    </a:rPr>
                                  </m:ctrlPr>
                                </m:sSupPr>
                                <m:e>
                                  <m:r>
                                    <a:rPr lang="zh-CN" altLang="en-US" i="1">
                                      <a:latin typeface="Cambria Math" panose="02040503050406030204" pitchFamily="18" charset="0"/>
                                    </a:rPr>
                                    <m:t>𝐿</m:t>
                                  </m:r>
                                </m:e>
                                <m:sup>
                                  <m:d>
                                    <m:dPr>
                                      <m:ctrlPr>
                                        <a:rPr lang="zh-CN" altLang="en-US" i="1">
                                          <a:latin typeface="Cambria Math" panose="02040503050406030204" pitchFamily="18" charset="0"/>
                                        </a:rPr>
                                      </m:ctrlPr>
                                    </m:dPr>
                                    <m:e>
                                      <m:r>
                                        <a:rPr lang="zh-CN" altLang="en-US" i="0">
                                          <a:latin typeface="Cambria Math" panose="02040503050406030204" pitchFamily="18" charset="0"/>
                                        </a:rPr>
                                        <m:t>2</m:t>
                                      </m:r>
                                    </m:e>
                                  </m:d>
                                </m:sup>
                              </m:sSup>
                              <m:r>
                                <a:rPr lang="zh-CN" altLang="en-US" i="0">
                                  <a:latin typeface="Cambria Math" panose="02040503050406030204" pitchFamily="18" charset="0"/>
                                </a:rPr>
                                <m:t>=</m:t>
                              </m:r>
                              <m:d>
                                <m:dPr>
                                  <m:begChr m:val="["/>
                                  <m:endChr m:val="]"/>
                                  <m:ctrlPr>
                                    <a:rPr lang="zh-CN" altLang="en-US" i="1">
                                      <a:latin typeface="Cambria Math" panose="02040503050406030204" pitchFamily="18" charset="0"/>
                                    </a:rPr>
                                  </m:ctrlPr>
                                </m:dPr>
                                <m:e>
                                  <m:m>
                                    <m:mPr>
                                      <m:plcHide m:val="on"/>
                                      <m:mcs>
                                        <m:mc>
                                          <m:mcPr>
                                            <m:count m:val="2"/>
                                            <m:mcJc m:val="center"/>
                                          </m:mcPr>
                                        </m:mc>
                                      </m:mcs>
                                      <m:ctrlPr>
                                        <a:rPr lang="zh-CN" altLang="en-US" i="1">
                                          <a:latin typeface="Cambria Math" panose="02040503050406030204" pitchFamily="18" charset="0"/>
                                        </a:rPr>
                                      </m:ctrlPr>
                                    </m:mPr>
                                    <m:mr>
                                      <m:e>
                                        <m:sSup>
                                          <m:sSupPr>
                                            <m:ctrlPr>
                                              <a:rPr lang="zh-CN" altLang="en-US" i="1">
                                                <a:latin typeface="Cambria Math" panose="02040503050406030204" pitchFamily="18" charset="0"/>
                                              </a:rPr>
                                            </m:ctrlPr>
                                          </m:sSupPr>
                                          <m:e>
                                            <m:r>
                                              <a:rPr lang="zh-CN" altLang="en-US" i="1">
                                                <a:latin typeface="Cambria Math" panose="02040503050406030204" pitchFamily="18" charset="0"/>
                                              </a:rPr>
                                              <m:t>𝑙</m:t>
                                            </m:r>
                                          </m:e>
                                          <m:sup>
                                            <m:r>
                                              <a:rPr lang="zh-CN" altLang="en-US" i="0">
                                                <a:latin typeface="Cambria Math" panose="02040503050406030204" pitchFamily="18" charset="0"/>
                                              </a:rPr>
                                              <m:t>11</m:t>
                                            </m:r>
                                          </m:sup>
                                        </m:sSup>
                                      </m:e>
                                      <m:e>
                                        <m:sSup>
                                          <m:sSupPr>
                                            <m:ctrlPr>
                                              <a:rPr lang="zh-CN" altLang="en-US" i="1">
                                                <a:latin typeface="Cambria Math" panose="02040503050406030204" pitchFamily="18" charset="0"/>
                                              </a:rPr>
                                            </m:ctrlPr>
                                          </m:sSupPr>
                                          <m:e>
                                            <m:r>
                                              <a:rPr lang="zh-CN" altLang="en-US" i="1">
                                                <a:latin typeface="Cambria Math" panose="02040503050406030204" pitchFamily="18" charset="0"/>
                                              </a:rPr>
                                              <m:t>𝑙</m:t>
                                            </m:r>
                                          </m:e>
                                          <m:sup>
                                            <m:r>
                                              <a:rPr lang="zh-CN" altLang="en-US" i="0">
                                                <a:latin typeface="Cambria Math" panose="02040503050406030204" pitchFamily="18" charset="0"/>
                                              </a:rPr>
                                              <m:t>12</m:t>
                                            </m:r>
                                          </m:sup>
                                        </m:sSup>
                                      </m:e>
                                    </m:mr>
                                    <m:mr>
                                      <m:e>
                                        <m:sSup>
                                          <m:sSupPr>
                                            <m:ctrlPr>
                                              <a:rPr lang="zh-CN" altLang="en-US" i="1">
                                                <a:latin typeface="Cambria Math" panose="02040503050406030204" pitchFamily="18" charset="0"/>
                                              </a:rPr>
                                            </m:ctrlPr>
                                          </m:sSupPr>
                                          <m:e>
                                            <m:r>
                                              <a:rPr lang="zh-CN" altLang="en-US" i="1">
                                                <a:latin typeface="Cambria Math" panose="02040503050406030204" pitchFamily="18" charset="0"/>
                                              </a:rPr>
                                              <m:t>𝑙</m:t>
                                            </m:r>
                                          </m:e>
                                          <m:sup>
                                            <m:r>
                                              <a:rPr lang="zh-CN" altLang="en-US" i="0">
                                                <a:latin typeface="Cambria Math" panose="02040503050406030204" pitchFamily="18" charset="0"/>
                                              </a:rPr>
                                              <m:t>21</m:t>
                                            </m:r>
                                          </m:sup>
                                        </m:sSup>
                                      </m:e>
                                      <m:e>
                                        <m:sSup>
                                          <m:sSupPr>
                                            <m:ctrlPr>
                                              <a:rPr lang="zh-CN" altLang="en-US" i="1">
                                                <a:latin typeface="Cambria Math" panose="02040503050406030204" pitchFamily="18" charset="0"/>
                                              </a:rPr>
                                            </m:ctrlPr>
                                          </m:sSupPr>
                                          <m:e>
                                            <m:r>
                                              <a:rPr lang="zh-CN" altLang="en-US" i="1">
                                                <a:latin typeface="Cambria Math" panose="02040503050406030204" pitchFamily="18" charset="0"/>
                                              </a:rPr>
                                              <m:t>𝑙</m:t>
                                            </m:r>
                                          </m:e>
                                          <m:sup>
                                            <m:r>
                                              <a:rPr lang="zh-CN" altLang="en-US" i="0">
                                                <a:latin typeface="Cambria Math" panose="02040503050406030204" pitchFamily="18" charset="0"/>
                                              </a:rPr>
                                              <m:t>22</m:t>
                                            </m:r>
                                          </m:sup>
                                        </m:sSup>
                                      </m:e>
                                    </m:mr>
                                  </m:m>
                                </m:e>
                              </m:d>
                              <m:r>
                                <a:rPr lang="zh-CN" altLang="en-US" i="0">
                                  <a:latin typeface="Cambria Math" panose="02040503050406030204" pitchFamily="18" charset="0"/>
                                </a:rPr>
                                <m:t>#</m:t>
                              </m:r>
                              <m:d>
                                <m:dPr>
                                  <m:ctrlPr>
                                    <a:rPr lang="zh-CN" altLang="en-US" i="1">
                                      <a:latin typeface="Cambria Math" panose="02040503050406030204" pitchFamily="18" charset="0"/>
                                    </a:rPr>
                                  </m:ctrlPr>
                                </m:dPr>
                                <m:e>
                                  <m:r>
                                    <a:rPr lang="zh-CN" altLang="en-US" i="0">
                                      <a:latin typeface="Cambria Math" panose="02040503050406030204" pitchFamily="18" charset="0"/>
                                    </a:rPr>
                                    <m:t>11</m:t>
                                  </m:r>
                                </m:e>
                              </m:d>
                            </m:e>
                          </m:eqArr>
                        </m:oMath>
                      </m:oMathPara>
                    </a14:m>
                    <a:endParaRPr lang="zh-CN" altLang="en-US" dirty="0"/>
                  </a:p>
                </p:txBody>
              </p:sp>
            </mc:Choice>
            <mc:Fallback xmlns="">
              <p:sp>
                <p:nvSpPr>
                  <p:cNvPr id="20" name="文本框 19">
                    <a:extLst>
                      <a:ext uri="{FF2B5EF4-FFF2-40B4-BE49-F238E27FC236}">
                        <a16:creationId xmlns:a16="http://schemas.microsoft.com/office/drawing/2014/main" id="{1A233CB7-5631-238E-1A52-1D213EA37C9A}"/>
                      </a:ext>
                    </a:extLst>
                  </p:cNvPr>
                  <p:cNvSpPr txBox="1">
                    <a:spLocks noRot="1" noChangeAspect="1" noMove="1" noResize="1" noEditPoints="1" noAdjustHandles="1" noChangeArrowheads="1" noChangeShapeType="1" noTextEdit="1"/>
                  </p:cNvSpPr>
                  <p:nvPr/>
                </p:nvSpPr>
                <p:spPr>
                  <a:xfrm>
                    <a:off x="8235239" y="4201173"/>
                    <a:ext cx="2378027" cy="589649"/>
                  </a:xfrm>
                  <a:prstGeom prst="rect">
                    <a:avLst/>
                  </a:prstGeom>
                  <a:blipFill>
                    <a:blip r:embed="rId5"/>
                    <a:stretch>
                      <a:fillRect b="-4167"/>
                    </a:stretch>
                  </a:blipFill>
                  <a:ln>
                    <a:solidFill>
                      <a:srgbClr val="FF0000"/>
                    </a:solidFill>
                  </a:ln>
                </p:spPr>
                <p:txBody>
                  <a:bodyPr/>
                  <a:lstStyle/>
                  <a:p>
                    <a:r>
                      <a:rPr lang="zh-CN" altLang="en-US">
                        <a:noFill/>
                      </a:rPr>
                      <a:t> </a:t>
                    </a:r>
                  </a:p>
                </p:txBody>
              </p:sp>
            </mc:Fallback>
          </mc:AlternateContent>
          <p:cxnSp>
            <p:nvCxnSpPr>
              <p:cNvPr id="25" name="肘形连接符 24">
                <a:extLst>
                  <a:ext uri="{FF2B5EF4-FFF2-40B4-BE49-F238E27FC236}">
                    <a16:creationId xmlns:a16="http://schemas.microsoft.com/office/drawing/2014/main" id="{2629FC04-1113-8D5A-88FF-8442F19DD34C}"/>
                  </a:ext>
                </a:extLst>
              </p:cNvPr>
              <p:cNvCxnSpPr>
                <a:cxnSpLocks/>
              </p:cNvCxnSpPr>
              <p:nvPr/>
            </p:nvCxnSpPr>
            <p:spPr>
              <a:xfrm flipV="1">
                <a:off x="2953622" y="4347185"/>
                <a:ext cx="5295228" cy="216000"/>
              </a:xfrm>
              <a:prstGeom prst="bentConnector3">
                <a:avLst>
                  <a:gd name="adj1" fmla="val -50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32" name="圆角矩形 31">
              <a:extLst>
                <a:ext uri="{FF2B5EF4-FFF2-40B4-BE49-F238E27FC236}">
                  <a16:creationId xmlns:a16="http://schemas.microsoft.com/office/drawing/2014/main" id="{27D6C856-00BF-BA15-7004-6A26F9111C50}"/>
                </a:ext>
              </a:extLst>
            </p:cNvPr>
            <p:cNvSpPr/>
            <p:nvPr/>
          </p:nvSpPr>
          <p:spPr>
            <a:xfrm>
              <a:off x="2543578" y="4556762"/>
              <a:ext cx="1191295" cy="579550"/>
            </a:xfrm>
            <a:prstGeom prst="round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45" name="组合 44">
            <a:extLst>
              <a:ext uri="{FF2B5EF4-FFF2-40B4-BE49-F238E27FC236}">
                <a16:creationId xmlns:a16="http://schemas.microsoft.com/office/drawing/2014/main" id="{59C84C16-98A7-1452-DA46-93DCF7491A29}"/>
              </a:ext>
            </a:extLst>
          </p:cNvPr>
          <p:cNvGrpSpPr/>
          <p:nvPr/>
        </p:nvGrpSpPr>
        <p:grpSpPr>
          <a:xfrm>
            <a:off x="251940" y="5550248"/>
            <a:ext cx="8944377" cy="914400"/>
            <a:chOff x="251940" y="5550248"/>
            <a:chExt cx="8944377" cy="914400"/>
          </a:xfrm>
        </p:grpSpPr>
        <mc:AlternateContent xmlns:mc="http://schemas.openxmlformats.org/markup-compatibility/2006" xmlns:a14="http://schemas.microsoft.com/office/drawing/2010/main">
          <mc:Choice Requires="a14">
            <p:sp>
              <p:nvSpPr>
                <p:cNvPr id="35" name="文本框 34">
                  <a:extLst>
                    <a:ext uri="{FF2B5EF4-FFF2-40B4-BE49-F238E27FC236}">
                      <a16:creationId xmlns:a16="http://schemas.microsoft.com/office/drawing/2014/main" id="{0636FB71-9C04-8E25-E26F-3B8F411ED817}"/>
                    </a:ext>
                  </a:extLst>
                </p:cNvPr>
                <p:cNvSpPr txBox="1"/>
                <p:nvPr/>
              </p:nvSpPr>
              <p:spPr>
                <a:xfrm>
                  <a:off x="251940" y="5625068"/>
                  <a:ext cx="3558060" cy="764761"/>
                </a:xfrm>
                <a:prstGeom prst="rect">
                  <a:avLst/>
                </a:prstGeom>
                <a:noFill/>
              </p:spPr>
              <p:txBody>
                <a:bodyPr wrap="square">
                  <a:spAutoFit/>
                </a:bodyPr>
                <a:lstStyle/>
                <a:p>
                  <a:pPr>
                    <a:lnSpc>
                      <a:spcPct val="115000"/>
                    </a:lnSpc>
                    <a:spcAft>
                      <a:spcPts val="800"/>
                    </a:spcAft>
                    <a:buNone/>
                  </a:pPr>
                  <a14:m>
                    <m:oMathPara xmlns:m="http://schemas.openxmlformats.org/officeDocument/2006/math">
                      <m:oMathParaPr>
                        <m:jc m:val="centerGroup"/>
                      </m:oMathParaPr>
                      <m:oMath xmlns:m="http://schemas.openxmlformats.org/officeDocument/2006/math">
                        <m:eqArr>
                          <m:eqArrPr>
                            <m:ctrlPr>
                              <a:rPr lang="zh-CN" altLang="en-US" sz="1800" i="1" kern="100" smtClean="0">
                                <a:effectLst/>
                                <a:latin typeface="Cambria Math" panose="02040503050406030204" pitchFamily="18" charset="0"/>
                                <a:ea typeface="Cambria Math" panose="02040503050406030204" pitchFamily="18" charset="0"/>
                                <a:cs typeface="Times New Roman" panose="02020603050405020304" pitchFamily="18" charset="0"/>
                              </a:rPr>
                            </m:ctrlPr>
                          </m:eqArrPr>
                          <m:e>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𝐿</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e>
                                </m:d>
                              </m:sup>
                            </m:sSup>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𝐹</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𝐹</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
                              </m:e>
                            </m:d>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𝐿</m:t>
                                </m:r>
                              </m:e>
                              <m:sup>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e>
                                </m:d>
                              </m:sup>
                            </m:sSup>
                            <m:d>
                              <m:dPr>
                                <m:begChr m:val="["/>
                                <m:endChr m:val="]"/>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13</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𝐴</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23</m:t>
                                          </m:r>
                                        </m:sup>
                                      </m:sSup>
                                    </m:e>
                                  </m:mr>
                                </m:m>
                              </m:e>
                            </m:d>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𝑋</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3</m:t>
                                </m:r>
                              </m:sup>
                            </m:s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m:t>
                            </m:r>
                            <m:d>
                              <m:d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dPr>
                              <m:e>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12</m:t>
                                </m:r>
                              </m:e>
                            </m:d>
                          </m:e>
                        </m:eqArr>
                      </m:oMath>
                    </m:oMathPara>
                  </a14:m>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mc:Choice>
          <mc:Fallback xmlns="">
            <p:sp>
              <p:nvSpPr>
                <p:cNvPr id="35" name="文本框 34">
                  <a:extLst>
                    <a:ext uri="{FF2B5EF4-FFF2-40B4-BE49-F238E27FC236}">
                      <a16:creationId xmlns:a16="http://schemas.microsoft.com/office/drawing/2014/main" id="{0636FB71-9C04-8E25-E26F-3B8F411ED817}"/>
                    </a:ext>
                  </a:extLst>
                </p:cNvPr>
                <p:cNvSpPr txBox="1">
                  <a:spLocks noRot="1" noChangeAspect="1" noMove="1" noResize="1" noEditPoints="1" noAdjustHandles="1" noChangeArrowheads="1" noChangeShapeType="1" noTextEdit="1"/>
                </p:cNvSpPr>
                <p:nvPr/>
              </p:nvSpPr>
              <p:spPr>
                <a:xfrm>
                  <a:off x="251940" y="5625068"/>
                  <a:ext cx="3558060" cy="764761"/>
                </a:xfrm>
                <a:prstGeom prst="rect">
                  <a:avLst/>
                </a:prstGeom>
                <a:blipFill>
                  <a:blip r:embed="rId6"/>
                  <a:stretch>
                    <a:fillRect r="-35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7" name="文本框 36">
                  <a:extLst>
                    <a:ext uri="{FF2B5EF4-FFF2-40B4-BE49-F238E27FC236}">
                      <a16:creationId xmlns:a16="http://schemas.microsoft.com/office/drawing/2014/main" id="{90C88DFC-5F1B-66C7-0021-FEC555E3C5E4}"/>
                    </a:ext>
                  </a:extLst>
                </p:cNvPr>
                <p:cNvSpPr txBox="1"/>
                <p:nvPr/>
              </p:nvSpPr>
              <p:spPr>
                <a:xfrm>
                  <a:off x="4541119" y="5713810"/>
                  <a:ext cx="1071093" cy="58727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d>
                          <m:dPr>
                            <m:begChr m:val="["/>
                            <m:endChr m:val="]"/>
                            <m:ctrlPr>
                              <a:rPr lang="zh-CN" altLang="en-US" sz="1800" i="1" kern="100" smtClean="0">
                                <a:effectLst/>
                                <a:latin typeface="Cambria Math" panose="02040503050406030204" pitchFamily="18" charset="0"/>
                                <a:ea typeface="Cambria Math" panose="02040503050406030204" pitchFamily="18" charset="0"/>
                                <a:cs typeface="Times New Roman" panose="02020603050405020304" pitchFamily="18" charset="0"/>
                              </a:rPr>
                            </m:ctrlPr>
                          </m:dPr>
                          <m:e>
                            <m:m>
                              <m:mPr>
                                <m:mcs>
                                  <m:mc>
                                    <m:mcPr>
                                      <m:count m:val="1"/>
                                      <m:mcJc m:val="center"/>
                                    </m:mcPr>
                                  </m:mc>
                                </m:mcs>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mP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𝐹</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1</m:t>
                                      </m:r>
                                    </m:sup>
                                  </m:sSup>
                                </m:e>
                              </m:mr>
                              <m:mr>
                                <m:e>
                                  <m:sSup>
                                    <m:sSupPr>
                                      <m:ctrlPr>
                                        <a:rPr lang="zh-CN" altLang="en-US" sz="1800" i="1" kern="100">
                                          <a:effectLst/>
                                          <a:latin typeface="Cambria Math" panose="02040503050406030204" pitchFamily="18" charset="0"/>
                                          <a:ea typeface="Cambria Math" panose="02040503050406030204" pitchFamily="18" charset="0"/>
                                          <a:cs typeface="Times New Roman" panose="02020603050405020304" pitchFamily="18" charset="0"/>
                                        </a:rPr>
                                      </m:ctrlPr>
                                    </m:sSupPr>
                                    <m:e>
                                      <m:r>
                                        <a:rPr lang="zh-CN" altLang="en-US" sz="1800" i="1" kern="100">
                                          <a:effectLst/>
                                          <a:latin typeface="Cambria Math" panose="02040503050406030204" pitchFamily="18" charset="0"/>
                                          <a:ea typeface="DengXian" panose="02010600030101010101" pitchFamily="2" charset="-122"/>
                                          <a:cs typeface="Times New Roman" panose="02020603050405020304" pitchFamily="18" charset="0"/>
                                        </a:rPr>
                                        <m:t>𝐹</m:t>
                                      </m:r>
                                    </m:e>
                                    <m:sup>
                                      <m:r>
                                        <a:rPr lang="en-US" altLang="zh-CN" sz="1800" i="1" kern="100">
                                          <a:effectLst/>
                                          <a:latin typeface="Cambria Math" panose="02040503050406030204" pitchFamily="18" charset="0"/>
                                          <a:ea typeface="DengXian" panose="02010600030101010101" pitchFamily="2" charset="-122"/>
                                          <a:cs typeface="Times New Roman" panose="02020603050405020304" pitchFamily="18" charset="0"/>
                                        </a:rPr>
                                        <m:t>2</m:t>
                                      </m:r>
                                    </m:sup>
                                  </m:sSup>
                                </m:e>
                              </m:mr>
                            </m:m>
                          </m:e>
                        </m:d>
                        <m:r>
                          <a:rPr lang="en-US" altLang="zh-CN" sz="1800" b="0" i="1" kern="100" smtClean="0">
                            <a:effectLst/>
                            <a:latin typeface="Cambria Math" panose="02040503050406030204" pitchFamily="18" charset="0"/>
                            <a:ea typeface="DengXian" panose="02010600030101010101" pitchFamily="2" charset="-122"/>
                            <a:cs typeface="Times New Roman" panose="02020603050405020304" pitchFamily="18" charset="0"/>
                          </a:rPr>
                          <m:t>=0</m:t>
                        </m:r>
                      </m:oMath>
                    </m:oMathPara>
                  </a14:m>
                  <a:endParaRPr lang="zh-CN" altLang="en-US" dirty="0"/>
                </a:p>
              </p:txBody>
            </p:sp>
          </mc:Choice>
          <mc:Fallback xmlns="">
            <p:sp>
              <p:nvSpPr>
                <p:cNvPr id="37" name="文本框 36">
                  <a:extLst>
                    <a:ext uri="{FF2B5EF4-FFF2-40B4-BE49-F238E27FC236}">
                      <a16:creationId xmlns:a16="http://schemas.microsoft.com/office/drawing/2014/main" id="{90C88DFC-5F1B-66C7-0021-FEC555E3C5E4}"/>
                    </a:ext>
                  </a:extLst>
                </p:cNvPr>
                <p:cNvSpPr txBox="1">
                  <a:spLocks noRot="1" noChangeAspect="1" noMove="1" noResize="1" noEditPoints="1" noAdjustHandles="1" noChangeArrowheads="1" noChangeShapeType="1" noTextEdit="1"/>
                </p:cNvSpPr>
                <p:nvPr/>
              </p:nvSpPr>
              <p:spPr>
                <a:xfrm>
                  <a:off x="4541119" y="5713810"/>
                  <a:ext cx="1071093" cy="587277"/>
                </a:xfrm>
                <a:prstGeom prst="rect">
                  <a:avLst/>
                </a:prstGeom>
                <a:blipFill>
                  <a:blip r:embed="rId7"/>
                  <a:stretch>
                    <a:fillRect b="-416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9" name="文本框 38">
                  <a:extLst>
                    <a:ext uri="{FF2B5EF4-FFF2-40B4-BE49-F238E27FC236}">
                      <a16:creationId xmlns:a16="http://schemas.microsoft.com/office/drawing/2014/main" id="{94696F0F-F796-CE9E-2BDE-900477F44347}"/>
                    </a:ext>
                  </a:extLst>
                </p:cNvPr>
                <p:cNvSpPr txBox="1"/>
                <p:nvPr/>
              </p:nvSpPr>
              <p:spPr>
                <a:xfrm>
                  <a:off x="6565808" y="5680331"/>
                  <a:ext cx="2630509" cy="587853"/>
                </a:xfrm>
                <a:prstGeom prst="rect">
                  <a:avLst/>
                </a:prstGeom>
                <a:noFill/>
                <a:ln w="28575">
                  <a:solidFill>
                    <a:srgbClr val="FF0000"/>
                  </a:solidFill>
                </a:ln>
              </p:spPr>
              <p:txBody>
                <a:bodyPr wrap="square">
                  <a:spAutoFit/>
                </a:bodyPr>
                <a:lstStyle/>
                <a:p>
                  <a:pPr/>
                  <a14:m>
                    <m:oMathPara xmlns:m="http://schemas.openxmlformats.org/officeDocument/2006/math">
                      <m:oMathParaPr>
                        <m:jc m:val="centerGroup"/>
                      </m:oMathParaPr>
                      <m:oMath xmlns:m="http://schemas.openxmlformats.org/officeDocument/2006/math">
                        <m:eqArr>
                          <m:eqArrPr>
                            <m:ctrlPr>
                              <a:rPr lang="zh-CN" altLang="en-US" i="1" smtClean="0">
                                <a:latin typeface="Cambria Math" panose="02040503050406030204" pitchFamily="18" charset="0"/>
                              </a:rPr>
                            </m:ctrlPr>
                          </m:eqArrPr>
                          <m:e>
                            <m:r>
                              <a:rPr lang="zh-CN" altLang="en-US">
                                <a:latin typeface="Cambria Math" panose="02040503050406030204" pitchFamily="18" charset="0"/>
                              </a:rPr>
                              <m:t>&amp;</m:t>
                            </m:r>
                            <m:d>
                              <m:dPr>
                                <m:begChr m:val="["/>
                                <m:endChr m:val="]"/>
                                <m:ctrlPr>
                                  <a:rPr lang="zh-CN" altLang="en-US" i="1">
                                    <a:latin typeface="Cambria Math" panose="02040503050406030204" pitchFamily="18" charset="0"/>
                                  </a:rPr>
                                </m:ctrlPr>
                              </m:dPr>
                              <m:e>
                                <m:m>
                                  <m:mPr>
                                    <m:plcHide m:val="on"/>
                                    <m:mcs>
                                      <m:mc>
                                        <m:mcPr>
                                          <m:count m:val="1"/>
                                          <m:mcJc m:val="center"/>
                                        </m:mcPr>
                                      </m:mc>
                                    </m:mcs>
                                    <m:ctrlPr>
                                      <a:rPr lang="zh-CN" altLang="en-US" i="1">
                                        <a:latin typeface="Cambria Math" panose="02040503050406030204" pitchFamily="18" charset="0"/>
                                      </a:rPr>
                                    </m:ctrlPr>
                                  </m:mPr>
                                  <m:mr>
                                    <m:e>
                                      <m:sSup>
                                        <m:sSupPr>
                                          <m:ctrlPr>
                                            <a:rPr lang="zh-CN" altLang="en-US" i="1">
                                              <a:latin typeface="Cambria Math" panose="02040503050406030204" pitchFamily="18" charset="0"/>
                                            </a:rPr>
                                          </m:ctrlPr>
                                        </m:sSupPr>
                                        <m:e>
                                          <m:r>
                                            <a:rPr lang="zh-CN" altLang="en-US" i="1">
                                              <a:latin typeface="Cambria Math" panose="02040503050406030204" pitchFamily="18" charset="0"/>
                                            </a:rPr>
                                            <m:t>𝑋</m:t>
                                          </m:r>
                                        </m:e>
                                        <m:sup>
                                          <m:r>
                                            <a:rPr lang="zh-CN" altLang="en-US" i="0">
                                              <a:latin typeface="Cambria Math" panose="02040503050406030204" pitchFamily="18" charset="0"/>
                                            </a:rPr>
                                            <m:t>1</m:t>
                                          </m:r>
                                        </m:sup>
                                      </m:sSup>
                                    </m:e>
                                  </m:mr>
                                  <m:mr>
                                    <m:e>
                                      <m:sSup>
                                        <m:sSupPr>
                                          <m:ctrlPr>
                                            <a:rPr lang="zh-CN" altLang="en-US" i="1">
                                              <a:latin typeface="Cambria Math" panose="02040503050406030204" pitchFamily="18" charset="0"/>
                                            </a:rPr>
                                          </m:ctrlPr>
                                        </m:sSupPr>
                                        <m:e>
                                          <m:r>
                                            <a:rPr lang="zh-CN" altLang="en-US" i="1">
                                              <a:latin typeface="Cambria Math" panose="02040503050406030204" pitchFamily="18" charset="0"/>
                                            </a:rPr>
                                            <m:t>𝑋</m:t>
                                          </m:r>
                                        </m:e>
                                        <m:sup>
                                          <m:r>
                                            <a:rPr lang="zh-CN" altLang="en-US" i="0">
                                              <a:latin typeface="Cambria Math" panose="02040503050406030204" pitchFamily="18" charset="0"/>
                                            </a:rPr>
                                            <m:t>2</m:t>
                                          </m:r>
                                        </m:sup>
                                      </m:sSup>
                                    </m:e>
                                  </m:mr>
                                </m:m>
                              </m:e>
                            </m:d>
                            <m:r>
                              <a:rPr lang="zh-CN" altLang="en-US" i="0">
                                <a:latin typeface="Cambria Math" panose="02040503050406030204" pitchFamily="18" charset="0"/>
                              </a:rPr>
                              <m:t>=</m:t>
                            </m:r>
                            <m:sSup>
                              <m:sSupPr>
                                <m:ctrlPr>
                                  <a:rPr lang="zh-CN" altLang="en-US" i="1">
                                    <a:latin typeface="Cambria Math" panose="02040503050406030204" pitchFamily="18" charset="0"/>
                                  </a:rPr>
                                </m:ctrlPr>
                              </m:sSupPr>
                              <m:e>
                                <m:r>
                                  <a:rPr lang="zh-CN" altLang="en-US" i="1">
                                    <a:latin typeface="Cambria Math" panose="02040503050406030204" pitchFamily="18" charset="0"/>
                                  </a:rPr>
                                  <m:t>𝐿</m:t>
                                </m:r>
                              </m:e>
                              <m:sup>
                                <m:d>
                                  <m:dPr>
                                    <m:ctrlPr>
                                      <a:rPr lang="zh-CN" altLang="en-US" i="1">
                                        <a:latin typeface="Cambria Math" panose="02040503050406030204" pitchFamily="18" charset="0"/>
                                      </a:rPr>
                                    </m:ctrlPr>
                                  </m:dPr>
                                  <m:e>
                                    <m:r>
                                      <a:rPr lang="zh-CN" altLang="en-US" i="0">
                                        <a:latin typeface="Cambria Math" panose="02040503050406030204" pitchFamily="18" charset="0"/>
                                      </a:rPr>
                                      <m:t>2</m:t>
                                    </m:r>
                                  </m:e>
                                </m:d>
                              </m:sup>
                            </m:sSup>
                            <m:d>
                              <m:dPr>
                                <m:begChr m:val="["/>
                                <m:endChr m:val="]"/>
                                <m:ctrlPr>
                                  <a:rPr lang="zh-CN" altLang="en-US" i="1">
                                    <a:latin typeface="Cambria Math" panose="02040503050406030204" pitchFamily="18" charset="0"/>
                                  </a:rPr>
                                </m:ctrlPr>
                              </m:dPr>
                              <m:e>
                                <m:m>
                                  <m:mPr>
                                    <m:plcHide m:val="on"/>
                                    <m:mcs>
                                      <m:mc>
                                        <m:mcPr>
                                          <m:count m:val="1"/>
                                          <m:mcJc m:val="center"/>
                                        </m:mcPr>
                                      </m:mc>
                                    </m:mcs>
                                    <m:ctrlPr>
                                      <a:rPr lang="zh-CN" altLang="en-US" i="1">
                                        <a:latin typeface="Cambria Math" panose="02040503050406030204" pitchFamily="18" charset="0"/>
                                      </a:rPr>
                                    </m:ctrlPr>
                                  </m:mPr>
                                  <m:mr>
                                    <m:e>
                                      <m:sSup>
                                        <m:sSupPr>
                                          <m:ctrlPr>
                                            <a:rPr lang="zh-CN" altLang="en-US" i="1">
                                              <a:latin typeface="Cambria Math" panose="02040503050406030204" pitchFamily="18" charset="0"/>
                                            </a:rPr>
                                          </m:ctrlPr>
                                        </m:sSupPr>
                                        <m:e>
                                          <m:r>
                                            <a:rPr lang="zh-CN" altLang="en-US" i="1">
                                              <a:latin typeface="Cambria Math" panose="02040503050406030204" pitchFamily="18" charset="0"/>
                                            </a:rPr>
                                            <m:t>𝐴</m:t>
                                          </m:r>
                                        </m:e>
                                        <m:sup>
                                          <m:r>
                                            <a:rPr lang="zh-CN" altLang="en-US" i="0">
                                              <a:latin typeface="Cambria Math" panose="02040503050406030204" pitchFamily="18" charset="0"/>
                                            </a:rPr>
                                            <m:t>13</m:t>
                                          </m:r>
                                        </m:sup>
                                      </m:sSup>
                                    </m:e>
                                  </m:mr>
                                  <m:mr>
                                    <m:e>
                                      <m:sSup>
                                        <m:sSupPr>
                                          <m:ctrlPr>
                                            <a:rPr lang="zh-CN" altLang="en-US" i="1">
                                              <a:latin typeface="Cambria Math" panose="02040503050406030204" pitchFamily="18" charset="0"/>
                                            </a:rPr>
                                          </m:ctrlPr>
                                        </m:sSupPr>
                                        <m:e>
                                          <m:r>
                                            <a:rPr lang="zh-CN" altLang="en-US" i="1">
                                              <a:latin typeface="Cambria Math" panose="02040503050406030204" pitchFamily="18" charset="0"/>
                                            </a:rPr>
                                            <m:t>𝐴</m:t>
                                          </m:r>
                                        </m:e>
                                        <m:sup>
                                          <m:r>
                                            <a:rPr lang="zh-CN" altLang="en-US" i="0">
                                              <a:latin typeface="Cambria Math" panose="02040503050406030204" pitchFamily="18" charset="0"/>
                                            </a:rPr>
                                            <m:t>23</m:t>
                                          </m:r>
                                        </m:sup>
                                      </m:sSup>
                                    </m:e>
                                  </m:mr>
                                </m:m>
                              </m:e>
                            </m:d>
                            <m:sSup>
                              <m:sSupPr>
                                <m:ctrlPr>
                                  <a:rPr lang="zh-CN" altLang="en-US" i="1">
                                    <a:latin typeface="Cambria Math" panose="02040503050406030204" pitchFamily="18" charset="0"/>
                                  </a:rPr>
                                </m:ctrlPr>
                              </m:sSupPr>
                              <m:e>
                                <m:acc>
                                  <m:accPr>
                                    <m:chr m:val="̅"/>
                                    <m:ctrlPr>
                                      <a:rPr lang="zh-CN" altLang="en-US" i="1">
                                        <a:latin typeface="Cambria Math" panose="02040503050406030204" pitchFamily="18" charset="0"/>
                                      </a:rPr>
                                    </m:ctrlPr>
                                  </m:accPr>
                                  <m:e>
                                    <m:r>
                                      <a:rPr lang="zh-CN" altLang="en-US" i="1">
                                        <a:latin typeface="Cambria Math" panose="02040503050406030204" pitchFamily="18" charset="0"/>
                                      </a:rPr>
                                      <m:t>𝑋</m:t>
                                    </m:r>
                                  </m:e>
                                </m:acc>
                              </m:e>
                              <m:sup>
                                <m:r>
                                  <a:rPr lang="zh-CN" altLang="en-US" i="0">
                                    <a:latin typeface="Cambria Math" panose="02040503050406030204" pitchFamily="18" charset="0"/>
                                  </a:rPr>
                                  <m:t>3</m:t>
                                </m:r>
                              </m:sup>
                            </m:sSup>
                            <m:r>
                              <a:rPr lang="zh-CN" altLang="en-US" i="0">
                                <a:latin typeface="Cambria Math" panose="02040503050406030204" pitchFamily="18" charset="0"/>
                              </a:rPr>
                              <m:t>#</m:t>
                            </m:r>
                            <m:d>
                              <m:dPr>
                                <m:ctrlPr>
                                  <a:rPr lang="zh-CN" altLang="en-US" i="1">
                                    <a:latin typeface="Cambria Math" panose="02040503050406030204" pitchFamily="18" charset="0"/>
                                  </a:rPr>
                                </m:ctrlPr>
                              </m:dPr>
                              <m:e>
                                <m:r>
                                  <a:rPr lang="zh-CN" altLang="en-US" i="0">
                                    <a:latin typeface="Cambria Math" panose="02040503050406030204" pitchFamily="18" charset="0"/>
                                  </a:rPr>
                                  <m:t>13</m:t>
                                </m:r>
                              </m:e>
                            </m:d>
                          </m:e>
                        </m:eqArr>
                      </m:oMath>
                    </m:oMathPara>
                  </a14:m>
                  <a:endParaRPr lang="zh-CN" altLang="en-US" dirty="0"/>
                </a:p>
              </p:txBody>
            </p:sp>
          </mc:Choice>
          <mc:Fallback xmlns="">
            <p:sp>
              <p:nvSpPr>
                <p:cNvPr id="39" name="文本框 38">
                  <a:extLst>
                    <a:ext uri="{FF2B5EF4-FFF2-40B4-BE49-F238E27FC236}">
                      <a16:creationId xmlns:a16="http://schemas.microsoft.com/office/drawing/2014/main" id="{94696F0F-F796-CE9E-2BDE-900477F44347}"/>
                    </a:ext>
                  </a:extLst>
                </p:cNvPr>
                <p:cNvSpPr txBox="1">
                  <a:spLocks noRot="1" noChangeAspect="1" noMove="1" noResize="1" noEditPoints="1" noAdjustHandles="1" noChangeArrowheads="1" noChangeShapeType="1" noTextEdit="1"/>
                </p:cNvSpPr>
                <p:nvPr/>
              </p:nvSpPr>
              <p:spPr>
                <a:xfrm>
                  <a:off x="6565808" y="5680331"/>
                  <a:ext cx="2630509" cy="587853"/>
                </a:xfrm>
                <a:prstGeom prst="rect">
                  <a:avLst/>
                </a:prstGeom>
                <a:blipFill>
                  <a:blip r:embed="rId8"/>
                  <a:stretch>
                    <a:fillRect b="-2041"/>
                  </a:stretch>
                </a:blipFill>
                <a:ln w="28575">
                  <a:solidFill>
                    <a:srgbClr val="FF0000"/>
                  </a:solidFill>
                </a:ln>
              </p:spPr>
              <p:txBody>
                <a:bodyPr/>
                <a:lstStyle/>
                <a:p>
                  <a:r>
                    <a:rPr lang="zh-CN" altLang="en-US">
                      <a:noFill/>
                    </a:rPr>
                    <a:t> </a:t>
                  </a:r>
                </a:p>
              </p:txBody>
            </p:sp>
          </mc:Fallback>
        </mc:AlternateContent>
        <p:pic>
          <p:nvPicPr>
            <p:cNvPr id="43" name="图形 42" descr="V 形箭头 纯色填充">
              <a:extLst>
                <a:ext uri="{FF2B5EF4-FFF2-40B4-BE49-F238E27FC236}">
                  <a16:creationId xmlns:a16="http://schemas.microsoft.com/office/drawing/2014/main" id="{0A1FF134-51AE-AC8D-7D14-BECFCF07869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713407" y="5550248"/>
              <a:ext cx="914400" cy="914400"/>
            </a:xfrm>
            <a:prstGeom prst="rect">
              <a:avLst/>
            </a:prstGeom>
          </p:spPr>
        </p:pic>
        <p:pic>
          <p:nvPicPr>
            <p:cNvPr id="44" name="图形 43" descr="V 形箭头 纯色填充">
              <a:extLst>
                <a:ext uri="{FF2B5EF4-FFF2-40B4-BE49-F238E27FC236}">
                  <a16:creationId xmlns:a16="http://schemas.microsoft.com/office/drawing/2014/main" id="{1583E9D8-E1A1-C498-47ED-BE8819B8B78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512319" y="5550248"/>
              <a:ext cx="914400" cy="914400"/>
            </a:xfrm>
            <a:prstGeom prst="rect">
              <a:avLst/>
            </a:prstGeom>
          </p:spPr>
        </p:pic>
      </p:grpSp>
    </p:spTree>
    <p:extLst>
      <p:ext uri="{BB962C8B-B14F-4D97-AF65-F5344CB8AC3E}">
        <p14:creationId xmlns:p14="http://schemas.microsoft.com/office/powerpoint/2010/main" val="2794400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6008915C-38DA-A444-BE48-796EA972D633}"/>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2A56A4BC-8C87-846F-2328-C25362DCCD10}"/>
              </a:ext>
            </a:extLst>
          </p:cNvPr>
          <p:cNvSpPr>
            <a:spLocks noGrp="1"/>
          </p:cNvSpPr>
          <p:nvPr>
            <p:ph type="sldNum" sz="quarter" idx="4"/>
          </p:nvPr>
        </p:nvSpPr>
        <p:spPr/>
        <p:txBody>
          <a:bodyPr/>
          <a:lstStyle/>
          <a:p>
            <a:fld id="{4106AE88-FF23-DC4E-A383-714A702F9DCF}" type="slidenum">
              <a:rPr kumimoji="1" lang="zh-CN" altLang="en-US" smtClean="0"/>
              <a:t>17</a:t>
            </a:fld>
            <a:endParaRPr kumimoji="1" lang="zh-CN" altLang="en-US" dirty="0"/>
          </a:p>
        </p:txBody>
      </p:sp>
      <p:sp>
        <p:nvSpPr>
          <p:cNvPr id="4" name="文本框 3">
            <a:extLst>
              <a:ext uri="{FF2B5EF4-FFF2-40B4-BE49-F238E27FC236}">
                <a16:creationId xmlns:a16="http://schemas.microsoft.com/office/drawing/2014/main" id="{682E2723-559C-B679-3BAA-40C0D22FCBC5}"/>
              </a:ext>
            </a:extLst>
          </p:cNvPr>
          <p:cNvSpPr txBox="1"/>
          <p:nvPr/>
        </p:nvSpPr>
        <p:spPr>
          <a:xfrm>
            <a:off x="918693" y="2350897"/>
            <a:ext cx="10354614" cy="873701"/>
          </a:xfrm>
          <a:prstGeom prst="rect">
            <a:avLst/>
          </a:prstGeom>
          <a:noFill/>
        </p:spPr>
        <p:txBody>
          <a:bodyPr wrap="square">
            <a:spAutoFit/>
          </a:bodyPr>
          <a:lstStyle/>
          <a:p>
            <a:pPr algn="ctr">
              <a:lnSpc>
                <a:spcPct val="115000"/>
              </a:lnSpc>
              <a:spcAft>
                <a:spcPts val="800"/>
              </a:spcAft>
              <a:defRPr/>
            </a:pP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Part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lang="en-US" altLang="zh-CN" sz="4800" b="1" kern="100" dirty="0">
                <a:solidFill>
                  <a:srgbClr val="2D95D5">
                    <a:lumMod val="50000"/>
                  </a:srgbClr>
                </a:solidFill>
                <a:latin typeface="Times New Roman" panose="02020603050405020304" pitchFamily="18" charset="0"/>
                <a:ea typeface="DengXian" panose="02010600030101010101" pitchFamily="2" charset="-122"/>
                <a:cs typeface="Times New Roman" panose="02020603050405020304" pitchFamily="18" charset="0"/>
              </a:rPr>
              <a:t>4</a:t>
            </a: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0" lang="en"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Empirical results and analysis</a:t>
            </a:r>
          </a:p>
        </p:txBody>
      </p:sp>
    </p:spTree>
    <p:extLst>
      <p:ext uri="{BB962C8B-B14F-4D97-AF65-F5344CB8AC3E}">
        <p14:creationId xmlns:p14="http://schemas.microsoft.com/office/powerpoint/2010/main" val="4011868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18ABF231-88D1-599B-90D3-1A0B0596F710}"/>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F96B3D66-F072-404C-1437-2FDDBC04269E}"/>
              </a:ext>
            </a:extLst>
          </p:cNvPr>
          <p:cNvSpPr>
            <a:spLocks noGrp="1"/>
          </p:cNvSpPr>
          <p:nvPr>
            <p:ph type="sldNum" sz="quarter" idx="4"/>
          </p:nvPr>
        </p:nvSpPr>
        <p:spPr/>
        <p:txBody>
          <a:bodyPr/>
          <a:lstStyle/>
          <a:p>
            <a:fld id="{4106AE88-FF23-DC4E-A383-714A702F9DCF}" type="slidenum">
              <a:rPr kumimoji="1" lang="zh-CN" altLang="en-US" smtClean="0"/>
              <a:t>18</a:t>
            </a:fld>
            <a:endParaRPr kumimoji="1" lang="zh-CN" altLang="en-US" dirty="0"/>
          </a:p>
        </p:txBody>
      </p:sp>
      <p:pic>
        <p:nvPicPr>
          <p:cNvPr id="4" name="图片 3" descr="图表, 条形图&#10;&#10;AI 生成的内容可能不正确。">
            <a:extLst>
              <a:ext uri="{FF2B5EF4-FFF2-40B4-BE49-F238E27FC236}">
                <a16:creationId xmlns:a16="http://schemas.microsoft.com/office/drawing/2014/main" id="{D0559284-C8AB-FF94-2A7B-E805E7D17F03}"/>
              </a:ext>
            </a:extLst>
          </p:cNvPr>
          <p:cNvPicPr>
            <a:picLocks noChangeAspect="1"/>
          </p:cNvPicPr>
          <p:nvPr/>
        </p:nvPicPr>
        <p:blipFill>
          <a:blip r:embed="rId3"/>
          <a:stretch>
            <a:fillRect/>
          </a:stretch>
        </p:blipFill>
        <p:spPr>
          <a:xfrm>
            <a:off x="524447" y="698729"/>
            <a:ext cx="8804790" cy="4700270"/>
          </a:xfrm>
          <a:prstGeom prst="rect">
            <a:avLst/>
          </a:prstGeom>
        </p:spPr>
      </p:pic>
      <p:sp>
        <p:nvSpPr>
          <p:cNvPr id="6" name="文本框 5">
            <a:extLst>
              <a:ext uri="{FF2B5EF4-FFF2-40B4-BE49-F238E27FC236}">
                <a16:creationId xmlns:a16="http://schemas.microsoft.com/office/drawing/2014/main" id="{B9381DB7-6A86-5E5D-A47B-A773D6481AF8}"/>
              </a:ext>
            </a:extLst>
          </p:cNvPr>
          <p:cNvSpPr txBox="1"/>
          <p:nvPr/>
        </p:nvSpPr>
        <p:spPr>
          <a:xfrm>
            <a:off x="524447" y="5682076"/>
            <a:ext cx="9762553" cy="847411"/>
          </a:xfrm>
          <a:prstGeom prst="rect">
            <a:avLst/>
          </a:prstGeom>
          <a:noFill/>
        </p:spPr>
        <p:txBody>
          <a:bodyPr wrap="square">
            <a:spAutoFit/>
          </a:bodyPr>
          <a:lstStyle/>
          <a:p>
            <a:pPr>
              <a:lnSpc>
                <a:spcPct val="115000"/>
              </a:lnSpc>
              <a:spcAft>
                <a:spcPts val="800"/>
              </a:spcAft>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Fig.1 The Economic Impact of Industrial Digitalization on Other RCEP Countries</a:t>
            </a:r>
            <a:r>
              <a:rPr lang="zh-CN" alt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Unit: Million USD</a:t>
            </a:r>
            <a:r>
              <a:rPr lang="zh-CN" alt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 altLang="zh-CN" sz="18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a:lnSpc>
                <a:spcPct val="115000"/>
              </a:lnSpc>
              <a:spcAft>
                <a:spcPts val="800"/>
              </a:spcAft>
            </a:pP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graphicFrame>
        <p:nvGraphicFramePr>
          <p:cNvPr id="7" name="表格 6">
            <a:extLst>
              <a:ext uri="{FF2B5EF4-FFF2-40B4-BE49-F238E27FC236}">
                <a16:creationId xmlns:a16="http://schemas.microsoft.com/office/drawing/2014/main" id="{034C7B22-7EE3-11BF-6361-ED1AE907AE26}"/>
              </a:ext>
            </a:extLst>
          </p:cNvPr>
          <p:cNvGraphicFramePr>
            <a:graphicFrameLocks noGrp="1"/>
          </p:cNvGraphicFramePr>
          <p:nvPr>
            <p:extLst>
              <p:ext uri="{D42A27DB-BD31-4B8C-83A1-F6EECF244321}">
                <p14:modId xmlns:p14="http://schemas.microsoft.com/office/powerpoint/2010/main" val="3733517597"/>
              </p:ext>
            </p:extLst>
          </p:nvPr>
        </p:nvGraphicFramePr>
        <p:xfrm>
          <a:off x="9784633" y="1741675"/>
          <a:ext cx="1882919" cy="2365375"/>
        </p:xfrm>
        <a:graphic>
          <a:graphicData uri="http://schemas.openxmlformats.org/drawingml/2006/table">
            <a:tbl>
              <a:tblPr>
                <a:tableStyleId>{1E171933-4619-4E11-9A3F-F7608DF75F80}</a:tableStyleId>
              </a:tblPr>
              <a:tblGrid>
                <a:gridCol w="1307982">
                  <a:extLst>
                    <a:ext uri="{9D8B030D-6E8A-4147-A177-3AD203B41FA5}">
                      <a16:colId xmlns:a16="http://schemas.microsoft.com/office/drawing/2014/main" val="1500785467"/>
                    </a:ext>
                  </a:extLst>
                </a:gridCol>
                <a:gridCol w="574937">
                  <a:extLst>
                    <a:ext uri="{9D8B030D-6E8A-4147-A177-3AD203B41FA5}">
                      <a16:colId xmlns:a16="http://schemas.microsoft.com/office/drawing/2014/main" val="1492060779"/>
                    </a:ext>
                  </a:extLst>
                </a:gridCol>
              </a:tblGrid>
              <a:tr h="0">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Industrial sector</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Code</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3517281757"/>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Industrial Digitalization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DI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096289418"/>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Digital Industrialization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ID</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448150172"/>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Energy Industry</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EI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200921547"/>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Agriculture</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AG</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194453130"/>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Manufacturing</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MI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4088415125"/>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Construction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CI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59132091"/>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Service Industry</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dirty="0">
                          <a:effectLst/>
                          <a:latin typeface="Times New Roman" panose="02020603050405020304" pitchFamily="18" charset="0"/>
                          <a:cs typeface="Times New Roman" panose="02020603050405020304" pitchFamily="18" charset="0"/>
                        </a:rPr>
                        <a:t>SI</a:t>
                      </a:r>
                      <a:endParaRPr lang="zh-CN" sz="1400" b="0" i="0" u="none" strike="noStrike" dirty="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1553216245"/>
                  </a:ext>
                </a:extLst>
              </a:tr>
            </a:tbl>
          </a:graphicData>
        </a:graphic>
      </p:graphicFrame>
    </p:spTree>
    <p:extLst>
      <p:ext uri="{BB962C8B-B14F-4D97-AF65-F5344CB8AC3E}">
        <p14:creationId xmlns:p14="http://schemas.microsoft.com/office/powerpoint/2010/main" val="2560485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A64165F4-6FFC-A41B-54CD-42F45F626CB1}"/>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CE74261E-DF05-5967-42EB-63BA885EF20F}"/>
              </a:ext>
            </a:extLst>
          </p:cNvPr>
          <p:cNvSpPr>
            <a:spLocks noGrp="1"/>
          </p:cNvSpPr>
          <p:nvPr>
            <p:ph type="sldNum" sz="quarter" idx="4"/>
          </p:nvPr>
        </p:nvSpPr>
        <p:spPr/>
        <p:txBody>
          <a:bodyPr/>
          <a:lstStyle/>
          <a:p>
            <a:fld id="{4106AE88-FF23-DC4E-A383-714A702F9DCF}" type="slidenum">
              <a:rPr kumimoji="1" lang="zh-CN" altLang="en-US" smtClean="0"/>
              <a:t>19</a:t>
            </a:fld>
            <a:endParaRPr kumimoji="1" lang="zh-CN" altLang="en-US" dirty="0"/>
          </a:p>
        </p:txBody>
      </p:sp>
      <p:pic>
        <p:nvPicPr>
          <p:cNvPr id="4" name="图片 3" descr="图表, 条形图&#10;&#10;AI 生成的内容可能不正确。">
            <a:extLst>
              <a:ext uri="{FF2B5EF4-FFF2-40B4-BE49-F238E27FC236}">
                <a16:creationId xmlns:a16="http://schemas.microsoft.com/office/drawing/2014/main" id="{DCEF9EB0-0187-3150-6D84-6C6131B268BE}"/>
              </a:ext>
            </a:extLst>
          </p:cNvPr>
          <p:cNvPicPr>
            <a:picLocks noChangeAspect="1"/>
          </p:cNvPicPr>
          <p:nvPr/>
        </p:nvPicPr>
        <p:blipFill>
          <a:blip r:embed="rId3"/>
          <a:stretch>
            <a:fillRect/>
          </a:stretch>
        </p:blipFill>
        <p:spPr>
          <a:xfrm>
            <a:off x="419431" y="468181"/>
            <a:ext cx="8801842" cy="5196753"/>
          </a:xfrm>
          <a:prstGeom prst="rect">
            <a:avLst/>
          </a:prstGeom>
        </p:spPr>
      </p:pic>
      <p:sp>
        <p:nvSpPr>
          <p:cNvPr id="6" name="文本框 5">
            <a:extLst>
              <a:ext uri="{FF2B5EF4-FFF2-40B4-BE49-F238E27FC236}">
                <a16:creationId xmlns:a16="http://schemas.microsoft.com/office/drawing/2014/main" id="{E7CB2772-3FF4-8C9F-2F78-B97ECFCADD9D}"/>
              </a:ext>
            </a:extLst>
          </p:cNvPr>
          <p:cNvSpPr txBox="1"/>
          <p:nvPr/>
        </p:nvSpPr>
        <p:spPr>
          <a:xfrm>
            <a:off x="419430" y="5829166"/>
            <a:ext cx="8363961" cy="391197"/>
          </a:xfrm>
          <a:prstGeom prst="rect">
            <a:avLst/>
          </a:prstGeom>
          <a:noFill/>
        </p:spPr>
        <p:txBody>
          <a:bodyPr wrap="square">
            <a:spAutoFit/>
          </a:bodyPr>
          <a:lstStyle/>
          <a:p>
            <a:pPr>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Fig.2 The Economic Impact of Digital Industrialization on Other RCEP Countries</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graphicFrame>
        <p:nvGraphicFramePr>
          <p:cNvPr id="7" name="表格 6">
            <a:extLst>
              <a:ext uri="{FF2B5EF4-FFF2-40B4-BE49-F238E27FC236}">
                <a16:creationId xmlns:a16="http://schemas.microsoft.com/office/drawing/2014/main" id="{0DEDA9A2-0AF4-7694-4278-B475A9D025EC}"/>
              </a:ext>
            </a:extLst>
          </p:cNvPr>
          <p:cNvGraphicFramePr>
            <a:graphicFrameLocks noGrp="1"/>
          </p:cNvGraphicFramePr>
          <p:nvPr>
            <p:extLst>
              <p:ext uri="{D42A27DB-BD31-4B8C-83A1-F6EECF244321}">
                <p14:modId xmlns:p14="http://schemas.microsoft.com/office/powerpoint/2010/main" val="3326639638"/>
              </p:ext>
            </p:extLst>
          </p:nvPr>
        </p:nvGraphicFramePr>
        <p:xfrm>
          <a:off x="9784633" y="1741675"/>
          <a:ext cx="1882919" cy="2365375"/>
        </p:xfrm>
        <a:graphic>
          <a:graphicData uri="http://schemas.openxmlformats.org/drawingml/2006/table">
            <a:tbl>
              <a:tblPr>
                <a:tableStyleId>{1E171933-4619-4E11-9A3F-F7608DF75F80}</a:tableStyleId>
              </a:tblPr>
              <a:tblGrid>
                <a:gridCol w="1307982">
                  <a:extLst>
                    <a:ext uri="{9D8B030D-6E8A-4147-A177-3AD203B41FA5}">
                      <a16:colId xmlns:a16="http://schemas.microsoft.com/office/drawing/2014/main" val="1500785467"/>
                    </a:ext>
                  </a:extLst>
                </a:gridCol>
                <a:gridCol w="574937">
                  <a:extLst>
                    <a:ext uri="{9D8B030D-6E8A-4147-A177-3AD203B41FA5}">
                      <a16:colId xmlns:a16="http://schemas.microsoft.com/office/drawing/2014/main" val="1492060779"/>
                    </a:ext>
                  </a:extLst>
                </a:gridCol>
              </a:tblGrid>
              <a:tr h="0">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Industrial sector</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Code</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3517281757"/>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Industrial Digitalization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DI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096289418"/>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Digital Industrialization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ID</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448150172"/>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Energy Industry</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EI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200921547"/>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Agriculture</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AG</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194453130"/>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Manufacturing</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MI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4088415125"/>
                  </a:ext>
                </a:extLst>
              </a:tr>
              <a:tr h="254000">
                <a:tc>
                  <a:txBody>
                    <a:bodyPr/>
                    <a:lstStyle/>
                    <a:p>
                      <a:pPr algn="l" fontAlgn="ctr">
                        <a:buNone/>
                      </a:pPr>
                      <a:r>
                        <a:rPr lang="zh-CN" sz="1400" u="none" strike="noStrike" dirty="0">
                          <a:effectLst/>
                          <a:latin typeface="Times New Roman" panose="02020603050405020304" pitchFamily="18" charset="0"/>
                          <a:cs typeface="Times New Roman" panose="02020603050405020304" pitchFamily="18" charset="0"/>
                        </a:rPr>
                        <a:t>Construction</a:t>
                      </a:r>
                      <a:endParaRPr lang="zh-CN" sz="1400" b="0" i="0" u="none" strike="noStrike" dirty="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CI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59132091"/>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Service Industry</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dirty="0">
                          <a:effectLst/>
                          <a:latin typeface="Times New Roman" panose="02020603050405020304" pitchFamily="18" charset="0"/>
                          <a:cs typeface="Times New Roman" panose="02020603050405020304" pitchFamily="18" charset="0"/>
                        </a:rPr>
                        <a:t>SI</a:t>
                      </a:r>
                      <a:endParaRPr lang="zh-CN" sz="1400" b="0" i="0" u="none" strike="noStrike" dirty="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1553216245"/>
                  </a:ext>
                </a:extLst>
              </a:tr>
            </a:tbl>
          </a:graphicData>
        </a:graphic>
      </p:graphicFrame>
    </p:spTree>
    <p:extLst>
      <p:ext uri="{BB962C8B-B14F-4D97-AF65-F5344CB8AC3E}">
        <p14:creationId xmlns:p14="http://schemas.microsoft.com/office/powerpoint/2010/main" val="3600347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B7F35F4E-DDDB-35AA-DD90-4D8DDEC9FEC7}"/>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A6789CA8-C771-8A70-4D76-2E4604E24124}"/>
              </a:ext>
            </a:extLst>
          </p:cNvPr>
          <p:cNvSpPr>
            <a:spLocks noGrp="1"/>
          </p:cNvSpPr>
          <p:nvPr>
            <p:ph type="sldNum" sz="quarter" idx="4"/>
          </p:nvPr>
        </p:nvSpPr>
        <p:spPr/>
        <p:txBody>
          <a:bodyPr/>
          <a:lstStyle/>
          <a:p>
            <a:fld id="{4106AE88-FF23-DC4E-A383-714A702F9DCF}" type="slidenum">
              <a:rPr kumimoji="1" lang="zh-CN" altLang="en-US" smtClean="0"/>
              <a:t>20</a:t>
            </a:fld>
            <a:endParaRPr kumimoji="1" lang="zh-CN" altLang="en-US" dirty="0"/>
          </a:p>
        </p:txBody>
      </p:sp>
      <p:pic>
        <p:nvPicPr>
          <p:cNvPr id="4" name="图片 3">
            <a:extLst>
              <a:ext uri="{FF2B5EF4-FFF2-40B4-BE49-F238E27FC236}">
                <a16:creationId xmlns:a16="http://schemas.microsoft.com/office/drawing/2014/main" id="{A0CA2BF3-D79B-CC37-793A-B67FA6ADA6D7}"/>
              </a:ext>
            </a:extLst>
          </p:cNvPr>
          <p:cNvPicPr>
            <a:picLocks noChangeAspect="1"/>
          </p:cNvPicPr>
          <p:nvPr/>
        </p:nvPicPr>
        <p:blipFill>
          <a:blip r:embed="rId3"/>
          <a:stretch>
            <a:fillRect/>
          </a:stretch>
        </p:blipFill>
        <p:spPr>
          <a:xfrm>
            <a:off x="528034" y="431538"/>
            <a:ext cx="8578340" cy="5353975"/>
          </a:xfrm>
          <a:prstGeom prst="rect">
            <a:avLst/>
          </a:prstGeom>
        </p:spPr>
      </p:pic>
      <p:sp>
        <p:nvSpPr>
          <p:cNvPr id="6" name="文本框 5">
            <a:extLst>
              <a:ext uri="{FF2B5EF4-FFF2-40B4-BE49-F238E27FC236}">
                <a16:creationId xmlns:a16="http://schemas.microsoft.com/office/drawing/2014/main" id="{0EA0C39B-B3D8-A21E-ACCA-9F88CB937B97}"/>
              </a:ext>
            </a:extLst>
          </p:cNvPr>
          <p:cNvSpPr txBox="1"/>
          <p:nvPr/>
        </p:nvSpPr>
        <p:spPr>
          <a:xfrm>
            <a:off x="528033" y="5875333"/>
            <a:ext cx="7740203" cy="391197"/>
          </a:xfrm>
          <a:prstGeom prst="rect">
            <a:avLst/>
          </a:prstGeom>
          <a:noFill/>
        </p:spPr>
        <p:txBody>
          <a:bodyPr wrap="square">
            <a:spAutoFit/>
          </a:bodyPr>
          <a:lstStyle/>
          <a:p>
            <a:pPr>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Fig.3 The Economic Impact of the Energy Industry on Other RCEP Countries</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graphicFrame>
        <p:nvGraphicFramePr>
          <p:cNvPr id="7" name="表格 6">
            <a:extLst>
              <a:ext uri="{FF2B5EF4-FFF2-40B4-BE49-F238E27FC236}">
                <a16:creationId xmlns:a16="http://schemas.microsoft.com/office/drawing/2014/main" id="{00C07ECE-83A7-37B1-F51F-D643599C860A}"/>
              </a:ext>
            </a:extLst>
          </p:cNvPr>
          <p:cNvGraphicFramePr>
            <a:graphicFrameLocks noGrp="1"/>
          </p:cNvGraphicFramePr>
          <p:nvPr>
            <p:extLst>
              <p:ext uri="{D42A27DB-BD31-4B8C-83A1-F6EECF244321}">
                <p14:modId xmlns:p14="http://schemas.microsoft.com/office/powerpoint/2010/main" val="2271781782"/>
              </p:ext>
            </p:extLst>
          </p:nvPr>
        </p:nvGraphicFramePr>
        <p:xfrm>
          <a:off x="9784633" y="1741675"/>
          <a:ext cx="1882919" cy="2365375"/>
        </p:xfrm>
        <a:graphic>
          <a:graphicData uri="http://schemas.openxmlformats.org/drawingml/2006/table">
            <a:tbl>
              <a:tblPr>
                <a:tableStyleId>{1E171933-4619-4E11-9A3F-F7608DF75F80}</a:tableStyleId>
              </a:tblPr>
              <a:tblGrid>
                <a:gridCol w="1307982">
                  <a:extLst>
                    <a:ext uri="{9D8B030D-6E8A-4147-A177-3AD203B41FA5}">
                      <a16:colId xmlns:a16="http://schemas.microsoft.com/office/drawing/2014/main" val="1500785467"/>
                    </a:ext>
                  </a:extLst>
                </a:gridCol>
                <a:gridCol w="574937">
                  <a:extLst>
                    <a:ext uri="{9D8B030D-6E8A-4147-A177-3AD203B41FA5}">
                      <a16:colId xmlns:a16="http://schemas.microsoft.com/office/drawing/2014/main" val="1492060779"/>
                    </a:ext>
                  </a:extLst>
                </a:gridCol>
              </a:tblGrid>
              <a:tr h="0">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Industrial sector</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Code</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3517281757"/>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Industrial Digitalization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DI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096289418"/>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Digital Industrialization</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ID</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448150172"/>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Energy Industry</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EI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200921547"/>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Agriculture</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AG</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194453130"/>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Manufacturing</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MI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4088415125"/>
                  </a:ext>
                </a:extLst>
              </a:tr>
              <a:tr h="254000">
                <a:tc>
                  <a:txBody>
                    <a:bodyPr/>
                    <a:lstStyle/>
                    <a:p>
                      <a:pPr algn="l" fontAlgn="ctr">
                        <a:buNone/>
                      </a:pPr>
                      <a:r>
                        <a:rPr lang="zh-CN" sz="1400" u="none" strike="noStrike" dirty="0">
                          <a:effectLst/>
                          <a:latin typeface="Times New Roman" panose="02020603050405020304" pitchFamily="18" charset="0"/>
                          <a:cs typeface="Times New Roman" panose="02020603050405020304" pitchFamily="18" charset="0"/>
                        </a:rPr>
                        <a:t>Construction</a:t>
                      </a:r>
                      <a:endParaRPr lang="zh-CN" sz="1400" b="0" i="0" u="none" strike="noStrike" dirty="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a:effectLst/>
                          <a:latin typeface="Times New Roman" panose="02020603050405020304" pitchFamily="18" charset="0"/>
                          <a:cs typeface="Times New Roman" panose="02020603050405020304" pitchFamily="18" charset="0"/>
                        </a:rPr>
                        <a:t>CI</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259132091"/>
                  </a:ext>
                </a:extLst>
              </a:tr>
              <a:tr h="254000">
                <a:tc>
                  <a:txBody>
                    <a:bodyPr/>
                    <a:lstStyle/>
                    <a:p>
                      <a:pPr algn="l" fontAlgn="ctr">
                        <a:buNone/>
                      </a:pPr>
                      <a:r>
                        <a:rPr lang="zh-CN" sz="1400" u="none" strike="noStrike">
                          <a:effectLst/>
                          <a:latin typeface="Times New Roman" panose="02020603050405020304" pitchFamily="18" charset="0"/>
                          <a:cs typeface="Times New Roman" panose="02020603050405020304" pitchFamily="18" charset="0"/>
                        </a:rPr>
                        <a:t>Service Industry</a:t>
                      </a:r>
                      <a:endParaRPr lang="zh-CN" sz="1400" b="0" i="0" u="none" strike="noStrike">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tc>
                  <a:txBody>
                    <a:bodyPr/>
                    <a:lstStyle/>
                    <a:p>
                      <a:pPr algn="ctr" fontAlgn="ctr">
                        <a:buNone/>
                      </a:pPr>
                      <a:r>
                        <a:rPr lang="zh-CN" sz="1400" u="none" strike="noStrike" dirty="0">
                          <a:effectLst/>
                          <a:latin typeface="Times New Roman" panose="02020603050405020304" pitchFamily="18" charset="0"/>
                          <a:cs typeface="Times New Roman" panose="02020603050405020304" pitchFamily="18" charset="0"/>
                        </a:rPr>
                        <a:t>SI</a:t>
                      </a:r>
                      <a:endParaRPr lang="zh-CN" sz="1400" b="0" i="0" u="none" strike="noStrike" dirty="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endParaRPr>
                    </a:p>
                  </a:txBody>
                  <a:tcPr marL="9525" marR="9525" marT="9525" marB="0" anchor="ctr"/>
                </a:tc>
                <a:extLst>
                  <a:ext uri="{0D108BD9-81ED-4DB2-BD59-A6C34878D82A}">
                    <a16:rowId xmlns:a16="http://schemas.microsoft.com/office/drawing/2014/main" val="1553216245"/>
                  </a:ext>
                </a:extLst>
              </a:tr>
            </a:tbl>
          </a:graphicData>
        </a:graphic>
      </p:graphicFrame>
    </p:spTree>
    <p:extLst>
      <p:ext uri="{BB962C8B-B14F-4D97-AF65-F5344CB8AC3E}">
        <p14:creationId xmlns:p14="http://schemas.microsoft.com/office/powerpoint/2010/main" val="3508470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C595D483-89C1-C983-4690-0133E997E369}"/>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EFC290DA-BC40-91F0-BBD4-B6B479BB446D}"/>
              </a:ext>
            </a:extLst>
          </p:cNvPr>
          <p:cNvSpPr>
            <a:spLocks noGrp="1"/>
          </p:cNvSpPr>
          <p:nvPr>
            <p:ph type="sldNum" sz="quarter" idx="4"/>
          </p:nvPr>
        </p:nvSpPr>
        <p:spPr/>
        <p:txBody>
          <a:bodyPr/>
          <a:lstStyle/>
          <a:p>
            <a:fld id="{4106AE88-FF23-DC4E-A383-714A702F9DCF}" type="slidenum">
              <a:rPr kumimoji="1" lang="zh-CN" altLang="en-US" smtClean="0"/>
              <a:t>21</a:t>
            </a:fld>
            <a:endParaRPr kumimoji="1" lang="zh-CN" altLang="en-US" dirty="0"/>
          </a:p>
        </p:txBody>
      </p:sp>
      <p:sp>
        <p:nvSpPr>
          <p:cNvPr id="6" name="文本框 5">
            <a:extLst>
              <a:ext uri="{FF2B5EF4-FFF2-40B4-BE49-F238E27FC236}">
                <a16:creationId xmlns:a16="http://schemas.microsoft.com/office/drawing/2014/main" id="{521DF38B-6DFE-6245-FCF0-6C9E8FC72FE3}"/>
              </a:ext>
            </a:extLst>
          </p:cNvPr>
          <p:cNvSpPr txBox="1"/>
          <p:nvPr/>
        </p:nvSpPr>
        <p:spPr>
          <a:xfrm>
            <a:off x="434662" y="5829166"/>
            <a:ext cx="9765406" cy="391197"/>
          </a:xfrm>
          <a:prstGeom prst="rect">
            <a:avLst/>
          </a:prstGeom>
          <a:noFill/>
        </p:spPr>
        <p:txBody>
          <a:bodyPr wrap="square">
            <a:spAutoFit/>
          </a:bodyPr>
          <a:lstStyle/>
          <a:p>
            <a:pPr>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Fig.4 Changes in the Influence of Other RCEP Countries on China’s Industrial Digitalization</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pic>
        <p:nvPicPr>
          <p:cNvPr id="16" name="图片 15">
            <a:extLst>
              <a:ext uri="{FF2B5EF4-FFF2-40B4-BE49-F238E27FC236}">
                <a16:creationId xmlns:a16="http://schemas.microsoft.com/office/drawing/2014/main" id="{9488372B-42CD-85F9-2714-50380A72EABC}"/>
              </a:ext>
            </a:extLst>
          </p:cNvPr>
          <p:cNvPicPr>
            <a:picLocks noChangeAspect="1"/>
          </p:cNvPicPr>
          <p:nvPr/>
        </p:nvPicPr>
        <p:blipFill>
          <a:blip r:embed="rId3">
            <a:extLst>
              <a:ext uri="{28A0092B-C50C-407E-A947-70E740481C1C}">
                <a14:useLocalDpi xmlns:a14="http://schemas.microsoft.com/office/drawing/2010/main" val="0"/>
              </a:ext>
            </a:extLst>
          </a:blip>
          <a:srcRect l="6863" t="14684" r="4575" b="11569"/>
          <a:stretch>
            <a:fillRect/>
          </a:stretch>
        </p:blipFill>
        <p:spPr>
          <a:xfrm>
            <a:off x="292099" y="444500"/>
            <a:ext cx="11345387" cy="5248679"/>
          </a:xfrm>
          <a:prstGeom prst="rect">
            <a:avLst/>
          </a:prstGeom>
        </p:spPr>
      </p:pic>
    </p:spTree>
    <p:extLst>
      <p:ext uri="{BB962C8B-B14F-4D97-AF65-F5344CB8AC3E}">
        <p14:creationId xmlns:p14="http://schemas.microsoft.com/office/powerpoint/2010/main" val="3608000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1178B003-501B-29F8-5651-0401C7022EB2}"/>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F265911D-0337-8F58-55E9-17CB1A51B965}"/>
              </a:ext>
            </a:extLst>
          </p:cNvPr>
          <p:cNvSpPr>
            <a:spLocks noGrp="1"/>
          </p:cNvSpPr>
          <p:nvPr>
            <p:ph type="sldNum" sz="quarter" idx="4"/>
          </p:nvPr>
        </p:nvSpPr>
        <p:spPr/>
        <p:txBody>
          <a:bodyPr/>
          <a:lstStyle/>
          <a:p>
            <a:fld id="{4106AE88-FF23-DC4E-A383-714A702F9DCF}" type="slidenum">
              <a:rPr kumimoji="1" lang="zh-CN" altLang="en-US" smtClean="0"/>
              <a:t>22</a:t>
            </a:fld>
            <a:endParaRPr kumimoji="1" lang="zh-CN" altLang="en-US" dirty="0"/>
          </a:p>
        </p:txBody>
      </p:sp>
      <p:sp>
        <p:nvSpPr>
          <p:cNvPr id="6" name="文本框 5">
            <a:extLst>
              <a:ext uri="{FF2B5EF4-FFF2-40B4-BE49-F238E27FC236}">
                <a16:creationId xmlns:a16="http://schemas.microsoft.com/office/drawing/2014/main" id="{3188F311-5640-25F0-AC3E-25D29B0035F7}"/>
              </a:ext>
            </a:extLst>
          </p:cNvPr>
          <p:cNvSpPr txBox="1"/>
          <p:nvPr/>
        </p:nvSpPr>
        <p:spPr>
          <a:xfrm>
            <a:off x="605307" y="5909668"/>
            <a:ext cx="9057067" cy="391197"/>
          </a:xfrm>
          <a:prstGeom prst="rect">
            <a:avLst/>
          </a:prstGeom>
          <a:noFill/>
        </p:spPr>
        <p:txBody>
          <a:bodyPr wrap="square">
            <a:spAutoFit/>
          </a:bodyPr>
          <a:lstStyle/>
          <a:p>
            <a:pPr>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Fig.5 Changes in the Influence of Other RCEP Countries on China’s Digital Industrialization</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pic>
        <p:nvPicPr>
          <p:cNvPr id="8" name="图片 7">
            <a:extLst>
              <a:ext uri="{FF2B5EF4-FFF2-40B4-BE49-F238E27FC236}">
                <a16:creationId xmlns:a16="http://schemas.microsoft.com/office/drawing/2014/main" id="{5F0B96C8-2572-3A38-6AF8-F771B64826D4}"/>
              </a:ext>
            </a:extLst>
          </p:cNvPr>
          <p:cNvPicPr>
            <a:picLocks noChangeAspect="1"/>
          </p:cNvPicPr>
          <p:nvPr/>
        </p:nvPicPr>
        <p:blipFill>
          <a:blip r:embed="rId3">
            <a:extLst>
              <a:ext uri="{28A0092B-C50C-407E-A947-70E740481C1C}">
                <a14:useLocalDpi xmlns:a14="http://schemas.microsoft.com/office/drawing/2010/main" val="0"/>
              </a:ext>
            </a:extLst>
          </a:blip>
          <a:srcRect l="3431" t="14902" r="4412" b="12157"/>
          <a:stretch>
            <a:fillRect/>
          </a:stretch>
        </p:blipFill>
        <p:spPr>
          <a:xfrm>
            <a:off x="0" y="685800"/>
            <a:ext cx="11753903" cy="5168383"/>
          </a:xfrm>
          <a:prstGeom prst="rect">
            <a:avLst/>
          </a:prstGeom>
        </p:spPr>
      </p:pic>
    </p:spTree>
    <p:extLst>
      <p:ext uri="{BB962C8B-B14F-4D97-AF65-F5344CB8AC3E}">
        <p14:creationId xmlns:p14="http://schemas.microsoft.com/office/powerpoint/2010/main" val="1611825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F9FEC5E5-05D3-62D1-E50B-F696B31C4B40}"/>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4CF896D0-9E00-BE17-00E9-76F19022032A}"/>
              </a:ext>
            </a:extLst>
          </p:cNvPr>
          <p:cNvSpPr>
            <a:spLocks noGrp="1"/>
          </p:cNvSpPr>
          <p:nvPr>
            <p:ph type="sldNum" sz="quarter" idx="4"/>
          </p:nvPr>
        </p:nvSpPr>
        <p:spPr/>
        <p:txBody>
          <a:bodyPr/>
          <a:lstStyle/>
          <a:p>
            <a:fld id="{4106AE88-FF23-DC4E-A383-714A702F9DCF}" type="slidenum">
              <a:rPr kumimoji="1" lang="zh-CN" altLang="en-US" smtClean="0"/>
              <a:t>23</a:t>
            </a:fld>
            <a:endParaRPr kumimoji="1" lang="zh-CN" altLang="en-US" dirty="0"/>
          </a:p>
        </p:txBody>
      </p:sp>
      <p:sp>
        <p:nvSpPr>
          <p:cNvPr id="6" name="文本框 5">
            <a:extLst>
              <a:ext uri="{FF2B5EF4-FFF2-40B4-BE49-F238E27FC236}">
                <a16:creationId xmlns:a16="http://schemas.microsoft.com/office/drawing/2014/main" id="{D64C6458-7768-AA1E-5CB2-1E0BB2728D27}"/>
              </a:ext>
            </a:extLst>
          </p:cNvPr>
          <p:cNvSpPr txBox="1"/>
          <p:nvPr/>
        </p:nvSpPr>
        <p:spPr>
          <a:xfrm>
            <a:off x="545206" y="5935136"/>
            <a:ext cx="8065394" cy="391197"/>
          </a:xfrm>
          <a:prstGeom prst="rect">
            <a:avLst/>
          </a:prstGeom>
          <a:noFill/>
        </p:spPr>
        <p:txBody>
          <a:bodyPr wrap="square">
            <a:spAutoFit/>
          </a:bodyPr>
          <a:lstStyle/>
          <a:p>
            <a:pPr>
              <a:lnSpc>
                <a:spcPct val="115000"/>
              </a:lnSpc>
              <a:spcAft>
                <a:spcPts val="800"/>
              </a:spcAft>
              <a:buNone/>
            </a:pPr>
            <a:r>
              <a:rPr lang="en-US" altLang="zh-CN" sz="1800" kern="100" dirty="0">
                <a:effectLst/>
                <a:latin typeface="Times New Roman" panose="02020603050405020304" pitchFamily="18" charset="0"/>
                <a:ea typeface="DengXian" panose="02010600030101010101" pitchFamily="2" charset="-122"/>
                <a:cs typeface="Times New Roman" panose="02020603050405020304" pitchFamily="18" charset="0"/>
              </a:rPr>
              <a:t>Fig.6 Changes in the Influence of Other RCEP Countries on China’s Energy Industry</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pic>
        <p:nvPicPr>
          <p:cNvPr id="10" name="图片 9">
            <a:extLst>
              <a:ext uri="{FF2B5EF4-FFF2-40B4-BE49-F238E27FC236}">
                <a16:creationId xmlns:a16="http://schemas.microsoft.com/office/drawing/2014/main" id="{24E96D02-57BC-A202-76A0-2BFED24FB9E5}"/>
              </a:ext>
            </a:extLst>
          </p:cNvPr>
          <p:cNvPicPr>
            <a:picLocks noChangeAspect="1"/>
          </p:cNvPicPr>
          <p:nvPr/>
        </p:nvPicPr>
        <p:blipFill>
          <a:blip r:embed="rId3">
            <a:extLst>
              <a:ext uri="{28A0092B-C50C-407E-A947-70E740481C1C}">
                <a14:useLocalDpi xmlns:a14="http://schemas.microsoft.com/office/drawing/2010/main" val="0"/>
              </a:ext>
            </a:extLst>
          </a:blip>
          <a:srcRect l="7015" t="14904" r="6863" b="12450"/>
          <a:stretch>
            <a:fillRect/>
          </a:stretch>
        </p:blipFill>
        <p:spPr>
          <a:xfrm>
            <a:off x="545206" y="531667"/>
            <a:ext cx="11083747" cy="5194156"/>
          </a:xfrm>
          <a:prstGeom prst="rect">
            <a:avLst/>
          </a:prstGeom>
        </p:spPr>
      </p:pic>
    </p:spTree>
    <p:extLst>
      <p:ext uri="{BB962C8B-B14F-4D97-AF65-F5344CB8AC3E}">
        <p14:creationId xmlns:p14="http://schemas.microsoft.com/office/powerpoint/2010/main" val="2629558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988CFDEE-0B90-23DD-4945-F8EC8AD3BB49}"/>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DE83A83F-DD14-C99F-454C-60B3413C7DB0}"/>
              </a:ext>
            </a:extLst>
          </p:cNvPr>
          <p:cNvSpPr>
            <a:spLocks noGrp="1"/>
          </p:cNvSpPr>
          <p:nvPr>
            <p:ph type="sldNum" sz="quarter" idx="4"/>
          </p:nvPr>
        </p:nvSpPr>
        <p:spPr/>
        <p:txBody>
          <a:bodyPr/>
          <a:lstStyle/>
          <a:p>
            <a:fld id="{4106AE88-FF23-DC4E-A383-714A702F9DCF}" type="slidenum">
              <a:rPr kumimoji="1" lang="zh-CN" altLang="en-US" smtClean="0"/>
              <a:t>24</a:t>
            </a:fld>
            <a:endParaRPr kumimoji="1" lang="zh-CN" altLang="en-US" dirty="0"/>
          </a:p>
        </p:txBody>
      </p:sp>
      <p:sp>
        <p:nvSpPr>
          <p:cNvPr id="4" name="文本框 3">
            <a:extLst>
              <a:ext uri="{FF2B5EF4-FFF2-40B4-BE49-F238E27FC236}">
                <a16:creationId xmlns:a16="http://schemas.microsoft.com/office/drawing/2014/main" id="{277B6BDA-D949-8771-416B-527BC9C8A5E7}"/>
              </a:ext>
            </a:extLst>
          </p:cNvPr>
          <p:cNvSpPr txBox="1"/>
          <p:nvPr/>
        </p:nvSpPr>
        <p:spPr>
          <a:xfrm>
            <a:off x="2919345" y="1977409"/>
            <a:ext cx="6353309" cy="1825756"/>
          </a:xfrm>
          <a:prstGeom prst="rect">
            <a:avLst/>
          </a:prstGeom>
          <a:noFill/>
        </p:spPr>
        <p:txBody>
          <a:bodyPr wrap="square">
            <a:spAutoFit/>
          </a:bodyPr>
          <a:lstStyle/>
          <a:p>
            <a:pPr algn="ctr">
              <a:lnSpc>
                <a:spcPct val="115000"/>
              </a:lnSpc>
              <a:spcAft>
                <a:spcPts val="800"/>
              </a:spcAft>
              <a:defRPr/>
            </a:pP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Part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lang="en-US" altLang="zh-CN" sz="4800" b="1" kern="100" dirty="0">
                <a:solidFill>
                  <a:srgbClr val="2D95D5">
                    <a:lumMod val="50000"/>
                  </a:srgbClr>
                </a:solidFill>
                <a:latin typeface="Times New Roman" panose="02020603050405020304" pitchFamily="18" charset="0"/>
                <a:ea typeface="DengXian" panose="02010600030101010101" pitchFamily="2" charset="-122"/>
                <a:cs typeface="Times New Roman" panose="02020603050405020304" pitchFamily="18" charset="0"/>
              </a:rPr>
              <a:t>5</a:t>
            </a:r>
            <a:r>
              <a:rPr kumimoji="0" lang="en-US"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a:t>
            </a:r>
            <a:r>
              <a:rPr kumimoji="0" lang="zh-CN" altLang="en-US"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rPr>
              <a:t> </a:t>
            </a:r>
            <a:r>
              <a:rPr kumimoji="1" lang="en-US" altLang="zh-CN" sz="4800" dirty="0">
                <a:solidFill>
                  <a:schemeClr val="accent3">
                    <a:lumMod val="50000"/>
                  </a:schemeClr>
                </a:solidFill>
                <a:latin typeface="Times New Roman" panose="02020603050405020304" pitchFamily="18" charset="0"/>
                <a:cs typeface="Times New Roman" panose="02020603050405020304" pitchFamily="18" charset="0"/>
              </a:rPr>
              <a:t>Conclusion</a:t>
            </a:r>
            <a:endParaRPr kumimoji="1" lang="zh-CN" altLang="en-US" sz="4800" dirty="0">
              <a:solidFill>
                <a:schemeClr val="accent3">
                  <a:lumMod val="50000"/>
                </a:schemeClr>
              </a:solidFill>
              <a:latin typeface="Times New Roman" panose="02020603050405020304" pitchFamily="18" charset="0"/>
              <a:cs typeface="Times New Roman" panose="02020603050405020304" pitchFamily="18" charset="0"/>
            </a:endParaRPr>
          </a:p>
          <a:p>
            <a:pPr algn="ctr">
              <a:lnSpc>
                <a:spcPct val="115000"/>
              </a:lnSpc>
              <a:spcAft>
                <a:spcPts val="800"/>
              </a:spcAft>
              <a:defRPr/>
            </a:pPr>
            <a:endParaRPr kumimoji="0" lang="en" altLang="zh-CN" sz="4800" b="1" i="0" u="none" strike="noStrike" kern="100" cap="none" spc="0" normalizeH="0" baseline="0" noProof="0" dirty="0">
              <a:ln>
                <a:noFill/>
              </a:ln>
              <a:solidFill>
                <a:srgbClr val="2D95D5">
                  <a:lumMod val="50000"/>
                </a:srgbClr>
              </a:solidFill>
              <a:effectLst/>
              <a:uLnTx/>
              <a:uFillTx/>
              <a:latin typeface="Times New Roman" panose="02020603050405020304" pitchFamily="18"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70590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819C869B-A8D9-DBA7-A97E-78F63D01C54F}"/>
              </a:ext>
            </a:extLst>
          </p:cNvPr>
          <p:cNvSpPr>
            <a:spLocks noGrp="1"/>
          </p:cNvSpPr>
          <p:nvPr>
            <p:ph type="ftr" sz="quarter" idx="10"/>
          </p:nvPr>
        </p:nvSpPr>
        <p:spPr/>
        <p:txBody>
          <a:bodyPr/>
          <a:lstStyle/>
          <a:p>
            <a:r>
              <a:rPr kumimoji="1" lang="en-US" altLang="zh-CN" dirty="0"/>
              <a:t>2026-06-23</a:t>
            </a:r>
            <a:endParaRPr kumimoji="1" lang="zh-CN" altLang="en-US" dirty="0"/>
          </a:p>
        </p:txBody>
      </p:sp>
      <p:sp>
        <p:nvSpPr>
          <p:cNvPr id="3" name="灯片编号占位符 2">
            <a:extLst>
              <a:ext uri="{FF2B5EF4-FFF2-40B4-BE49-F238E27FC236}">
                <a16:creationId xmlns:a16="http://schemas.microsoft.com/office/drawing/2014/main" id="{EF989582-22FD-4E53-4AFF-7C42EACF8121}"/>
              </a:ext>
            </a:extLst>
          </p:cNvPr>
          <p:cNvSpPr>
            <a:spLocks noGrp="1"/>
          </p:cNvSpPr>
          <p:nvPr>
            <p:ph type="sldNum" sz="quarter" idx="4"/>
          </p:nvPr>
        </p:nvSpPr>
        <p:spPr/>
        <p:txBody>
          <a:bodyPr/>
          <a:lstStyle/>
          <a:p>
            <a:fld id="{4106AE88-FF23-DC4E-A383-714A702F9DCF}" type="slidenum">
              <a:rPr kumimoji="1" lang="zh-CN" altLang="en-US" smtClean="0"/>
              <a:t>25</a:t>
            </a:fld>
            <a:endParaRPr kumimoji="1" lang="zh-CN" altLang="en-US" dirty="0"/>
          </a:p>
        </p:txBody>
      </p:sp>
      <p:sp>
        <p:nvSpPr>
          <p:cNvPr id="5" name="文本框 4">
            <a:extLst>
              <a:ext uri="{FF2B5EF4-FFF2-40B4-BE49-F238E27FC236}">
                <a16:creationId xmlns:a16="http://schemas.microsoft.com/office/drawing/2014/main" id="{CF105747-C49B-C40E-2F93-276A80535E6E}"/>
              </a:ext>
            </a:extLst>
          </p:cNvPr>
          <p:cNvSpPr txBox="1"/>
          <p:nvPr/>
        </p:nvSpPr>
        <p:spPr>
          <a:xfrm>
            <a:off x="165100" y="136525"/>
            <a:ext cx="12026900" cy="6038641"/>
          </a:xfrm>
          <a:prstGeom prst="rect">
            <a:avLst/>
          </a:prstGeom>
          <a:noFill/>
        </p:spPr>
        <p:txBody>
          <a:bodyPr wrap="square">
            <a:spAutoFit/>
          </a:bodyPr>
          <a:lstStyle/>
          <a:p>
            <a:pPr>
              <a:lnSpc>
                <a:spcPct val="150000"/>
              </a:lnSpc>
              <a:buFont typeface="+mj-lt"/>
              <a:buAutoNum type="arabicPeriod"/>
            </a:pPr>
            <a:r>
              <a:rPr lang="zh-CN" altLang="zh-CN" sz="2000" b="1" dirty="0">
                <a:solidFill>
                  <a:schemeClr val="accent2">
                    <a:lumMod val="50000"/>
                  </a:schemeClr>
                </a:solidFill>
                <a:latin typeface="Times New Roman" panose="02020603050405020304" pitchFamily="18" charset="0"/>
                <a:cs typeface="Times New Roman" panose="02020603050405020304" pitchFamily="18" charset="0"/>
              </a:rPr>
              <a:t>China’s digital economy generates significant spillover effects on RCEP member countries.</a:t>
            </a:r>
            <a:br>
              <a:rPr lang="zh-CN" altLang="zh-CN" sz="2000" dirty="0">
                <a:solidFill>
                  <a:schemeClr val="accent2">
                    <a:lumMod val="50000"/>
                  </a:schemeClr>
                </a:solidFill>
                <a:latin typeface="Times New Roman" panose="02020603050405020304" pitchFamily="18" charset="0"/>
                <a:cs typeface="Times New Roman" panose="02020603050405020304" pitchFamily="18" charset="0"/>
              </a:rPr>
            </a:br>
            <a:r>
              <a:rPr lang="zh-CN" altLang="zh-CN" sz="2000" dirty="0">
                <a:solidFill>
                  <a:schemeClr val="accent1">
                    <a:lumMod val="60000"/>
                    <a:lumOff val="40000"/>
                  </a:schemeClr>
                </a:solidFill>
                <a:latin typeface="Times New Roman" panose="02020603050405020304" pitchFamily="18" charset="0"/>
                <a:cs typeface="Times New Roman" panose="02020603050405020304" pitchFamily="18" charset="0"/>
              </a:rPr>
              <a:t>Through manufacturing value chains, service networks, and intermediate goods trade, China’s industrial digitalization and digital industrialization have created substantial value-added effects in the manufacturing, service, and energy sectors of RCEP countries. Among these channels, manufacturing serves as the most important transmission mechanism.</a:t>
            </a:r>
          </a:p>
          <a:p>
            <a:pPr>
              <a:lnSpc>
                <a:spcPct val="150000"/>
              </a:lnSpc>
              <a:buFont typeface="+mj-lt"/>
              <a:buAutoNum type="arabicPeriod"/>
            </a:pPr>
            <a:r>
              <a:rPr lang="zh-CN" altLang="zh-CN" sz="2000" b="1" dirty="0">
                <a:solidFill>
                  <a:schemeClr val="accent1">
                    <a:lumMod val="50000"/>
                  </a:schemeClr>
                </a:solidFill>
                <a:latin typeface="Times New Roman" panose="02020603050405020304" pitchFamily="18" charset="0"/>
                <a:cs typeface="Times New Roman" panose="02020603050405020304" pitchFamily="18" charset="0"/>
              </a:rPr>
              <a:t>RCEP member countries exert a reverse driving effect on China’s digital economy industries.</a:t>
            </a:r>
            <a:br>
              <a:rPr lang="zh-CN" altLang="zh-CN" sz="2000" dirty="0">
                <a:latin typeface="Times New Roman" panose="02020603050405020304" pitchFamily="18" charset="0"/>
                <a:cs typeface="Times New Roman" panose="02020603050405020304" pitchFamily="18" charset="0"/>
              </a:rPr>
            </a:br>
            <a:r>
              <a:rPr lang="zh-CN" altLang="zh-CN" sz="2000" dirty="0">
                <a:solidFill>
                  <a:schemeClr val="accent1">
                    <a:lumMod val="60000"/>
                    <a:lumOff val="40000"/>
                  </a:schemeClr>
                </a:solidFill>
                <a:latin typeface="Times New Roman" panose="02020603050405020304" pitchFamily="18" charset="0"/>
                <a:cs typeface="Times New Roman" panose="02020603050405020304" pitchFamily="18" charset="0"/>
              </a:rPr>
              <a:t>Countries such as Vietnam, Japan, South Korea, Singapore, and Thailand generate strong demand for China’s digital economy industries through regional industrial cooperation and market expansion. Among them, Vietnam demonstrates the most significant driving effect.</a:t>
            </a:r>
          </a:p>
          <a:p>
            <a:pPr>
              <a:lnSpc>
                <a:spcPct val="150000"/>
              </a:lnSpc>
              <a:buFont typeface="+mj-lt"/>
              <a:buAutoNum type="arabicPeriod"/>
            </a:pPr>
            <a:r>
              <a:rPr lang="zh-CN" altLang="zh-CN" sz="2000" b="1" dirty="0">
                <a:solidFill>
                  <a:schemeClr val="accent1">
                    <a:lumMod val="50000"/>
                  </a:schemeClr>
                </a:solidFill>
                <a:latin typeface="Times New Roman" panose="02020603050405020304" pitchFamily="18" charset="0"/>
                <a:cs typeface="Times New Roman" panose="02020603050405020304" pitchFamily="18" charset="0"/>
              </a:rPr>
              <a:t>The energy industry provides fundamental support for digital economy development.</a:t>
            </a:r>
            <a:br>
              <a:rPr lang="zh-CN" altLang="zh-CN" sz="2000" dirty="0">
                <a:latin typeface="Times New Roman" panose="02020603050405020304" pitchFamily="18" charset="0"/>
                <a:cs typeface="Times New Roman" panose="02020603050405020304" pitchFamily="18" charset="0"/>
              </a:rPr>
            </a:br>
            <a:r>
              <a:rPr lang="zh-CN" altLang="zh-CN" sz="2000" dirty="0">
                <a:solidFill>
                  <a:schemeClr val="accent1">
                    <a:lumMod val="60000"/>
                    <a:lumOff val="40000"/>
                  </a:schemeClr>
                </a:solidFill>
                <a:latin typeface="Times New Roman" panose="02020603050405020304" pitchFamily="18" charset="0"/>
                <a:cs typeface="Times New Roman" panose="02020603050405020304" pitchFamily="18" charset="0"/>
              </a:rPr>
              <a:t>The operation of digital infrastructure, data centers, intelligent manufacturing systems, and cross-border logistics all requires substantial energy inputs. As a result, the energy industry has become a key foundational sector supporting the regional digital economy and industrial networks.</a:t>
            </a:r>
          </a:p>
        </p:txBody>
      </p:sp>
    </p:spTree>
    <p:extLst>
      <p:ext uri="{BB962C8B-B14F-4D97-AF65-F5344CB8AC3E}">
        <p14:creationId xmlns:p14="http://schemas.microsoft.com/office/powerpoint/2010/main" val="3659931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747D2D42-80F1-1114-F5A7-7C6ECB5F92BE}"/>
              </a:ext>
            </a:extLst>
          </p:cNvPr>
          <p:cNvSpPr>
            <a:spLocks noGrp="1"/>
          </p:cNvSpPr>
          <p:nvPr>
            <p:ph type="ftr" sz="quarter" idx="10"/>
          </p:nvPr>
        </p:nvSpPr>
        <p:spPr/>
        <p:txBody>
          <a:bodyPr/>
          <a:lstStyle/>
          <a:p>
            <a:r>
              <a:rPr kumimoji="1" lang="en-US" altLang="zh-CN"/>
              <a:t>2026-06-23</a:t>
            </a:r>
            <a:endParaRPr kumimoji="1" lang="zh-CN" altLang="en-US"/>
          </a:p>
        </p:txBody>
      </p:sp>
      <p:sp>
        <p:nvSpPr>
          <p:cNvPr id="3" name="灯片编号占位符 2">
            <a:extLst>
              <a:ext uri="{FF2B5EF4-FFF2-40B4-BE49-F238E27FC236}">
                <a16:creationId xmlns:a16="http://schemas.microsoft.com/office/drawing/2014/main" id="{9504D620-0F03-0ECD-2352-AE84A2BDEC0B}"/>
              </a:ext>
            </a:extLst>
          </p:cNvPr>
          <p:cNvSpPr>
            <a:spLocks noGrp="1"/>
          </p:cNvSpPr>
          <p:nvPr>
            <p:ph type="sldNum" sz="quarter" idx="4"/>
          </p:nvPr>
        </p:nvSpPr>
        <p:spPr/>
        <p:txBody>
          <a:bodyPr/>
          <a:lstStyle/>
          <a:p>
            <a:fld id="{4106AE88-FF23-DC4E-A383-714A702F9DCF}" type="slidenum">
              <a:rPr kumimoji="1" lang="zh-CN" altLang="en-US" smtClean="0"/>
              <a:t>26</a:t>
            </a:fld>
            <a:endParaRPr kumimoji="1" lang="zh-CN" altLang="en-US" dirty="0"/>
          </a:p>
        </p:txBody>
      </p:sp>
      <p:sp>
        <p:nvSpPr>
          <p:cNvPr id="5" name="文本框 4">
            <a:extLst>
              <a:ext uri="{FF2B5EF4-FFF2-40B4-BE49-F238E27FC236}">
                <a16:creationId xmlns:a16="http://schemas.microsoft.com/office/drawing/2014/main" id="{E0099AC7-9F45-B213-940E-6AF9736911B7}"/>
              </a:ext>
            </a:extLst>
          </p:cNvPr>
          <p:cNvSpPr txBox="1"/>
          <p:nvPr/>
        </p:nvSpPr>
        <p:spPr>
          <a:xfrm>
            <a:off x="431800" y="58847"/>
            <a:ext cx="11582400" cy="6500306"/>
          </a:xfrm>
          <a:prstGeom prst="rect">
            <a:avLst/>
          </a:prstGeom>
          <a:noFill/>
        </p:spPr>
        <p:txBody>
          <a:bodyPr wrap="square">
            <a:spAutoFit/>
          </a:bodyPr>
          <a:lstStyle/>
          <a:p>
            <a:pPr>
              <a:lnSpc>
                <a:spcPct val="150000"/>
              </a:lnSpc>
              <a:buFont typeface="+mj-lt"/>
              <a:buAutoNum type="arabicPeriod" startAt="4"/>
            </a:pPr>
            <a:r>
              <a:rPr lang="zh-CN" altLang="zh-CN" sz="2000" b="1" dirty="0">
                <a:solidFill>
                  <a:schemeClr val="accent1">
                    <a:lumMod val="50000"/>
                  </a:schemeClr>
                </a:solidFill>
                <a:latin typeface="Times New Roman" panose="02020603050405020304" pitchFamily="18" charset="0"/>
                <a:cs typeface="Times New Roman" panose="02020603050405020304" pitchFamily="18" charset="0"/>
              </a:rPr>
              <a:t>There exists a two-way coupling relationship between the digital economy and the energy industry.</a:t>
            </a:r>
            <a:br>
              <a:rPr lang="zh-CN" altLang="zh-CN" sz="2000" dirty="0">
                <a:latin typeface="Times New Roman" panose="02020603050405020304" pitchFamily="18" charset="0"/>
                <a:cs typeface="Times New Roman" panose="02020603050405020304" pitchFamily="18" charset="0"/>
              </a:rPr>
            </a:br>
            <a:r>
              <a:rPr lang="zh-CN" altLang="zh-CN" sz="2000" dirty="0">
                <a:solidFill>
                  <a:schemeClr val="accent1">
                    <a:lumMod val="60000"/>
                    <a:lumOff val="40000"/>
                  </a:schemeClr>
                </a:solidFill>
                <a:latin typeface="Times New Roman" panose="02020603050405020304" pitchFamily="18" charset="0"/>
                <a:cs typeface="Times New Roman" panose="02020603050405020304" pitchFamily="18" charset="0"/>
              </a:rPr>
              <a:t>On the one hand, digital technologies can improve energy efficiency and facilitate the intelligent and low-carbon transformation of the energy sector. On the other hand, a stable energy supply is essential for the sustainable development of the digital economy. Therefore, the two sectors are mutually dependent and mutually reinforcing.</a:t>
            </a:r>
          </a:p>
          <a:p>
            <a:pPr>
              <a:lnSpc>
                <a:spcPct val="150000"/>
              </a:lnSpc>
              <a:buFont typeface="+mj-lt"/>
              <a:buAutoNum type="arabicPeriod" startAt="4"/>
            </a:pPr>
            <a:r>
              <a:rPr lang="zh-CN" altLang="zh-CN" sz="2000" b="1" dirty="0">
                <a:solidFill>
                  <a:schemeClr val="accent1">
                    <a:lumMod val="50000"/>
                  </a:schemeClr>
                </a:solidFill>
                <a:latin typeface="Times New Roman" panose="02020603050405020304" pitchFamily="18" charset="0"/>
                <a:cs typeface="Times New Roman" panose="02020603050405020304" pitchFamily="18" charset="0"/>
              </a:rPr>
              <a:t>The expansion of the energy industry may increase environmental pressure.</a:t>
            </a:r>
            <a:br>
              <a:rPr lang="zh-CN" altLang="zh-CN" sz="2000" dirty="0">
                <a:latin typeface="Times New Roman" panose="02020603050405020304" pitchFamily="18" charset="0"/>
                <a:cs typeface="Times New Roman" panose="02020603050405020304" pitchFamily="18" charset="0"/>
              </a:rPr>
            </a:br>
            <a:r>
              <a:rPr lang="zh-CN" altLang="zh-CN" sz="2000" dirty="0">
                <a:solidFill>
                  <a:schemeClr val="accent1">
                    <a:lumMod val="60000"/>
                    <a:lumOff val="40000"/>
                  </a:schemeClr>
                </a:solidFill>
                <a:latin typeface="Times New Roman" panose="02020603050405020304" pitchFamily="18" charset="0"/>
                <a:cs typeface="Times New Roman" panose="02020603050405020304" pitchFamily="18" charset="0"/>
              </a:rPr>
              <a:t>While energy industry growth supports the development of the digital economy and regional industrial chains, it may also lead to greater resource consumption, carbon emissions, and environmental burdens. Within the RCEP regional value chain, China provides energy and industrial support while simultaneously bearing a considerable share of the associated environmental costs.</a:t>
            </a:r>
          </a:p>
          <a:p>
            <a:pPr>
              <a:lnSpc>
                <a:spcPct val="150000"/>
              </a:lnSpc>
              <a:buFont typeface="+mj-lt"/>
              <a:buAutoNum type="arabicPeriod" startAt="4"/>
            </a:pPr>
            <a:r>
              <a:rPr lang="zh-CN" altLang="zh-CN" sz="2000" b="1" dirty="0">
                <a:solidFill>
                  <a:schemeClr val="accent1">
                    <a:lumMod val="50000"/>
                  </a:schemeClr>
                </a:solidFill>
                <a:latin typeface="Times New Roman" panose="02020603050405020304" pitchFamily="18" charset="0"/>
                <a:cs typeface="Times New Roman" panose="02020603050405020304" pitchFamily="18" charset="0"/>
              </a:rPr>
              <a:t>RCEP has strengthened industrial linkages between China and its member countries.</a:t>
            </a:r>
            <a:br>
              <a:rPr lang="zh-CN" altLang="zh-CN" sz="2000" dirty="0">
                <a:latin typeface="Times New Roman" panose="02020603050405020304" pitchFamily="18" charset="0"/>
                <a:cs typeface="Times New Roman" panose="02020603050405020304" pitchFamily="18" charset="0"/>
              </a:rPr>
            </a:br>
            <a:r>
              <a:rPr lang="zh-CN" altLang="zh-CN" sz="2000" dirty="0">
                <a:solidFill>
                  <a:schemeClr val="accent2">
                    <a:lumMod val="60000"/>
                    <a:lumOff val="40000"/>
                  </a:schemeClr>
                </a:solidFill>
                <a:latin typeface="Times New Roman" panose="02020603050405020304" pitchFamily="18" charset="0"/>
                <a:cs typeface="Times New Roman" panose="02020603050405020304" pitchFamily="18" charset="0"/>
              </a:rPr>
              <a:t>Since the implementation of RCEP, industrial connections between China and other member countries have become increasingly integrated. Regional value chain cooperation has deepened, and the interaction between the digital economy and the energy industry has become more closely intertwined.</a:t>
            </a:r>
          </a:p>
        </p:txBody>
      </p:sp>
    </p:spTree>
    <p:extLst>
      <p:ext uri="{BB962C8B-B14F-4D97-AF65-F5344CB8AC3E}">
        <p14:creationId xmlns:p14="http://schemas.microsoft.com/office/powerpoint/2010/main" val="3980779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页脚占位符 2">
            <a:extLst>
              <a:ext uri="{FF2B5EF4-FFF2-40B4-BE49-F238E27FC236}">
                <a16:creationId xmlns:a16="http://schemas.microsoft.com/office/drawing/2014/main" id="{9EA77734-2DE8-8127-2566-496E9330328A}"/>
              </a:ext>
            </a:extLst>
          </p:cNvPr>
          <p:cNvSpPr>
            <a:spLocks noGrp="1"/>
          </p:cNvSpPr>
          <p:nvPr>
            <p:ph type="ftr" sz="quarter" idx="11"/>
          </p:nvPr>
        </p:nvSpPr>
        <p:spPr/>
        <p:txBody>
          <a:bodyPr/>
          <a:lstStyle/>
          <a:p>
            <a:r>
              <a:rPr kumimoji="1" lang="en-US" altLang="zh-CN"/>
              <a:t>2026-06-23</a:t>
            </a:r>
            <a:endParaRPr kumimoji="1" lang="zh-CN" altLang="en-US"/>
          </a:p>
        </p:txBody>
      </p:sp>
      <p:sp>
        <p:nvSpPr>
          <p:cNvPr id="4" name="灯片编号占位符 3">
            <a:extLst>
              <a:ext uri="{FF2B5EF4-FFF2-40B4-BE49-F238E27FC236}">
                <a16:creationId xmlns:a16="http://schemas.microsoft.com/office/drawing/2014/main" id="{A2CC39A3-48CB-3B50-AF30-FF4393213A38}"/>
              </a:ext>
            </a:extLst>
          </p:cNvPr>
          <p:cNvSpPr>
            <a:spLocks noGrp="1"/>
          </p:cNvSpPr>
          <p:nvPr>
            <p:ph type="sldNum" sz="quarter" idx="4"/>
          </p:nvPr>
        </p:nvSpPr>
        <p:spPr/>
        <p:txBody>
          <a:bodyPr/>
          <a:lstStyle/>
          <a:p>
            <a:fld id="{4106AE88-FF23-DC4E-A383-714A702F9DCF}" type="slidenum">
              <a:rPr kumimoji="1" lang="zh-CN" altLang="en-US" smtClean="0"/>
              <a:t>27</a:t>
            </a:fld>
            <a:endParaRPr kumimoji="1" lang="zh-CN" altLang="en-US" dirty="0"/>
          </a:p>
        </p:txBody>
      </p:sp>
      <p:grpSp>
        <p:nvGrpSpPr>
          <p:cNvPr id="5" name="组合 4">
            <a:extLst>
              <a:ext uri="{FF2B5EF4-FFF2-40B4-BE49-F238E27FC236}">
                <a16:creationId xmlns:a16="http://schemas.microsoft.com/office/drawing/2014/main" id="{09178ED4-BDA2-FD5A-E972-0FF83CB1679A}"/>
              </a:ext>
            </a:extLst>
          </p:cNvPr>
          <p:cNvGrpSpPr/>
          <p:nvPr/>
        </p:nvGrpSpPr>
        <p:grpSpPr>
          <a:xfrm>
            <a:off x="2635567" y="229235"/>
            <a:ext cx="6920865" cy="1193165"/>
            <a:chOff x="410" y="569"/>
            <a:chExt cx="10899" cy="1879"/>
          </a:xfrm>
        </p:grpSpPr>
        <p:sp>
          <p:nvSpPr>
            <p:cNvPr id="6" name="平行四边形 5">
              <a:extLst>
                <a:ext uri="{FF2B5EF4-FFF2-40B4-BE49-F238E27FC236}">
                  <a16:creationId xmlns:a16="http://schemas.microsoft.com/office/drawing/2014/main" id="{ADE19BA0-2ABC-899D-07BB-B2137EDB6E32}"/>
                </a:ext>
              </a:extLst>
            </p:cNvPr>
            <p:cNvSpPr/>
            <p:nvPr>
              <p:custDataLst>
                <p:tags r:id="rId1"/>
              </p:custDataLst>
            </p:nvPr>
          </p:nvSpPr>
          <p:spPr>
            <a:xfrm>
              <a:off x="1609" y="1966"/>
              <a:ext cx="9700" cy="482"/>
            </a:xfrm>
            <a:prstGeom prst="parallelogram">
              <a:avLst/>
            </a:prstGeom>
            <a:gradFill>
              <a:gsLst>
                <a:gs pos="0">
                  <a:schemeClr val="accent1">
                    <a:alpha val="37000"/>
                  </a:schemeClr>
                </a:gs>
                <a:gs pos="100000">
                  <a:schemeClr val="bg1"/>
                </a:gs>
              </a:gsLst>
              <a:lin ang="9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cs typeface="+mn-ea"/>
                <a:sym typeface="+mn-lt"/>
              </a:endParaRPr>
            </a:p>
          </p:txBody>
        </p:sp>
        <p:sp>
          <p:nvSpPr>
            <p:cNvPr id="7" name="文本框 6">
              <a:extLst>
                <a:ext uri="{FF2B5EF4-FFF2-40B4-BE49-F238E27FC236}">
                  <a16:creationId xmlns:a16="http://schemas.microsoft.com/office/drawing/2014/main" id="{3955B669-935C-6B43-BFBF-4124E270B696}"/>
                </a:ext>
              </a:extLst>
            </p:cNvPr>
            <p:cNvSpPr txBox="1"/>
            <p:nvPr>
              <p:custDataLst>
                <p:tags r:id="rId2"/>
              </p:custDataLst>
            </p:nvPr>
          </p:nvSpPr>
          <p:spPr>
            <a:xfrm>
              <a:off x="410" y="569"/>
              <a:ext cx="10899" cy="1397"/>
            </a:xfrm>
            <a:prstGeom prst="rect">
              <a:avLst/>
            </a:prstGeom>
            <a:noFill/>
          </p:spPr>
          <p:txBody>
            <a:bodyPr wrap="square" rtlCol="0">
              <a:spAutoFit/>
            </a:bodyPr>
            <a:lstStyle/>
            <a:p>
              <a:pPr>
                <a:lnSpc>
                  <a:spcPct val="130000"/>
                </a:lnSpc>
              </a:pPr>
              <a:r>
                <a:rPr lang="en-US" altLang="zh-CN" sz="4400" i="1" dirty="0">
                  <a:solidFill>
                    <a:schemeClr val="accent1"/>
                  </a:solidFill>
                  <a:latin typeface="印品雅宋简 中黑（非商用）" panose="02000500000000000000" pitchFamily="2" charset="-122"/>
                  <a:ea typeface="印品雅宋简 中黑（非商用）" panose="02000500000000000000" pitchFamily="2" charset="-122"/>
                  <a:cs typeface="+mn-ea"/>
                  <a:sym typeface="+mn-lt"/>
                </a:rPr>
                <a:t>Thank</a:t>
              </a:r>
              <a:r>
                <a:rPr lang="zh-CN" altLang="en-US" sz="4400" i="1" dirty="0">
                  <a:solidFill>
                    <a:schemeClr val="accent1"/>
                  </a:solidFill>
                  <a:latin typeface="印品雅宋简 中黑（非商用）" panose="02000500000000000000" pitchFamily="2" charset="-122"/>
                  <a:ea typeface="印品雅宋简 中黑（非商用）" panose="02000500000000000000" pitchFamily="2" charset="-122"/>
                  <a:cs typeface="+mn-ea"/>
                  <a:sym typeface="+mn-lt"/>
                </a:rPr>
                <a:t> </a:t>
              </a:r>
              <a:r>
                <a:rPr lang="en-US" altLang="zh-CN" sz="4400" i="1" dirty="0">
                  <a:solidFill>
                    <a:schemeClr val="accent1"/>
                  </a:solidFill>
                  <a:latin typeface="印品雅宋简 中黑（非商用）" panose="02000500000000000000" pitchFamily="2" charset="-122"/>
                  <a:ea typeface="印品雅宋简 中黑（非商用）" panose="02000500000000000000" pitchFamily="2" charset="-122"/>
                  <a:cs typeface="+mn-ea"/>
                  <a:sym typeface="+mn-lt"/>
                </a:rPr>
                <a:t>you for listening</a:t>
              </a:r>
            </a:p>
          </p:txBody>
        </p:sp>
      </p:grpSp>
      <p:sp>
        <p:nvSpPr>
          <p:cNvPr id="8" name="文本框 7">
            <a:extLst>
              <a:ext uri="{FF2B5EF4-FFF2-40B4-BE49-F238E27FC236}">
                <a16:creationId xmlns:a16="http://schemas.microsoft.com/office/drawing/2014/main" id="{7BAA4F51-906A-BE97-DF28-494A95028182}"/>
              </a:ext>
            </a:extLst>
          </p:cNvPr>
          <p:cNvSpPr txBox="1"/>
          <p:nvPr/>
        </p:nvSpPr>
        <p:spPr>
          <a:xfrm>
            <a:off x="2010587" y="1465372"/>
            <a:ext cx="9131808" cy="2914452"/>
          </a:xfrm>
          <a:prstGeom prst="rect">
            <a:avLst/>
          </a:prstGeom>
          <a:noFill/>
        </p:spPr>
        <p:txBody>
          <a:bodyPr wrap="square">
            <a:spAutoFit/>
          </a:bodyPr>
          <a:lstStyle/>
          <a:p>
            <a:pPr algn="ctr">
              <a:lnSpc>
                <a:spcPct val="115000"/>
              </a:lnSpc>
              <a:spcAft>
                <a:spcPts val="800"/>
              </a:spcAft>
              <a:buNone/>
            </a:pPr>
            <a:r>
              <a:rPr lang="en-US" altLang="zh-CN" sz="2400" b="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 study on the coordinated development of China's digital economy and energy structure before and after the entry into force of RCEP</a:t>
            </a:r>
            <a:endParaRPr lang="zh-CN" altLang="zh-CN" sz="2400" b="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pPr algn="ctr">
              <a:lnSpc>
                <a:spcPct val="115000"/>
              </a:lnSpc>
              <a:spcAft>
                <a:spcPts val="800"/>
              </a:spcAft>
              <a:buNone/>
            </a:pPr>
            <a:r>
              <a:rPr lang="en-US"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SUN YUXUAN</a:t>
            </a:r>
            <a:r>
              <a:rPr lang="en-US" altLang="zh-CN" sz="2000" b="1" kern="100" baseline="300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1</a:t>
            </a:r>
            <a:r>
              <a:rPr lang="en-US"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 ISHIRO TAKU</a:t>
            </a:r>
            <a:r>
              <a:rPr lang="en-US" altLang="zh-CN" sz="2000" b="1" kern="100" baseline="300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2</a:t>
            </a:r>
            <a:r>
              <a:rPr lang="en-US"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 ZHU MINGJI</a:t>
            </a:r>
            <a:r>
              <a:rPr lang="en-US" altLang="zh-CN" sz="2000" b="1" kern="100" baseline="300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1</a:t>
            </a:r>
            <a:endParaRPr lang="zh-CN" altLang="zh-CN" sz="20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pPr>
              <a:lnSpc>
                <a:spcPct val="115000"/>
              </a:lnSpc>
              <a:spcAft>
                <a:spcPts val="800"/>
              </a:spcAft>
              <a:buNone/>
            </a:pPr>
            <a:r>
              <a:rPr lang="en-US"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1: Yokohama National University Graduate School of International Social Sciences</a:t>
            </a:r>
            <a:endParaRPr lang="zh-CN"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p>
            <a:pPr>
              <a:lnSpc>
                <a:spcPct val="115000"/>
              </a:lnSpc>
              <a:spcAft>
                <a:spcPts val="800"/>
              </a:spcAft>
              <a:buNone/>
            </a:pPr>
            <a:r>
              <a:rPr lang="en-US"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rPr>
              <a:t>2: Yokohama National University</a:t>
            </a:r>
            <a:endParaRPr lang="zh-CN" altLang="zh-CN" sz="2400" b="1" kern="100" dirty="0">
              <a:solidFill>
                <a:schemeClr val="accent3">
                  <a:lumMod val="60000"/>
                  <a:lumOff val="40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695225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GUIDESSETTING" val="{&quot;Id&quot;:&quot;db48cef3-fbea-4081-acc5-91c9da468e37&quot;,&quot;Name&quot;:&quot;11&quot;,&quot;Kind&quot;:&quot;Custom&quot;,&quot;OldGuidesSetting&quot;:{&quot;HeaderHeight&quot;:12.0,&quot;FooterHeight&quot;:5.0,&quot;SideMargin&quot;:2.5,&quot;TopMargin&quot;:0.0,&quot;BottomMargin&quot;:0.0,&quot;IntervalMargin&quot;:1.0}}"/>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主题​​">
  <a:themeElements>
    <a:clrScheme name="自定义 2303">
      <a:dk1>
        <a:sysClr val="windowText" lastClr="000000"/>
      </a:dk1>
      <a:lt1>
        <a:sysClr val="window" lastClr="FFFFFF"/>
      </a:lt1>
      <a:dk2>
        <a:srgbClr val="44546A"/>
      </a:dk2>
      <a:lt2>
        <a:srgbClr val="E7E6E6"/>
      </a:lt2>
      <a:accent1>
        <a:srgbClr val="2D95D5"/>
      </a:accent1>
      <a:accent2>
        <a:srgbClr val="2D95D5"/>
      </a:accent2>
      <a:accent3>
        <a:srgbClr val="2D95D5"/>
      </a:accent3>
      <a:accent4>
        <a:srgbClr val="2D95D5"/>
      </a:accent4>
      <a:accent5>
        <a:srgbClr val="2D95D5"/>
      </a:accent5>
      <a:accent6>
        <a:srgbClr val="2D95D5"/>
      </a:accent6>
      <a:hlink>
        <a:srgbClr val="2D95D5"/>
      </a:hlink>
      <a:folHlink>
        <a:srgbClr val="2D95D5"/>
      </a:folHlink>
    </a:clrScheme>
    <a:fontScheme name="自定义 28">
      <a:majorFont>
        <a:latin typeface="阿里巴巴普惠体"/>
        <a:ea typeface="思源宋体 CN Heavy"/>
        <a:cs typeface=""/>
      </a:majorFont>
      <a:minorFont>
        <a:latin typeface="阿里巴巴普惠体"/>
        <a:ea typeface="阿里巴巴普惠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4103</Words>
  <Application>Microsoft Macintosh PowerPoint</Application>
  <PresentationFormat>宽屏</PresentationFormat>
  <Paragraphs>228</Paragraphs>
  <Slides>27</Slides>
  <Notes>20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27</vt:i4>
      </vt:variant>
    </vt:vector>
  </HeadingPairs>
  <TitlesOfParts>
    <vt:vector size="36" baseType="lpstr">
      <vt:lpstr>阿里巴巴普惠体</vt:lpstr>
      <vt:lpstr>DengXian</vt:lpstr>
      <vt:lpstr>DengXian</vt:lpstr>
      <vt:lpstr>印品雅宋简 中黑（非商用）</vt:lpstr>
      <vt:lpstr>Arial</vt:lpstr>
      <vt:lpstr>Cambria Math</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2025-06-07T06:49:53Z</dcterms:created>
  <dcterms:modified xsi:type="dcterms:W3CDTF">2026-06-19T16:44:22Z</dcterms:modified>
</cp:coreProperties>
</file>