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75" r:id="rId4"/>
    <p:sldId id="276" r:id="rId5"/>
    <p:sldId id="277" r:id="rId6"/>
    <p:sldId id="278" r:id="rId7"/>
    <p:sldId id="279" r:id="rId8"/>
    <p:sldId id="280" r:id="rId9"/>
    <p:sldId id="281" r:id="rId10"/>
    <p:sldId id="282" r:id="rId11"/>
    <p:sldId id="283" r:id="rId12"/>
    <p:sldId id="284" r:id="rId13"/>
    <p:sldId id="287" r:id="rId14"/>
    <p:sldId id="285" r:id="rId15"/>
    <p:sldId id="286" r:id="rId16"/>
    <p:sldId id="288" r:id="rId17"/>
    <p:sldId id="289" r:id="rId18"/>
    <p:sldId id="290" r:id="rId19"/>
    <p:sldId id="274" r:id="rId2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172A93-25FF-423D-9A23-6E861CFD31C7}" v="188" dt="2026-06-19T15:03:09.457"/>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4660"/>
  </p:normalViewPr>
  <p:slideViewPr>
    <p:cSldViewPr snapToGrid="0">
      <p:cViewPr>
        <p:scale>
          <a:sx n="80" d="100"/>
          <a:sy n="80" d="100"/>
        </p:scale>
        <p:origin x="156" y="-5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ema Isis Souza" userId="7cd3e5019afaf446" providerId="LiveId" clId="{BB374269-9DEC-4557-A9B0-BDC2E9021931}"/>
    <pc:docChg chg="undo custSel addSld delSld modSld">
      <pc:chgData name="Poema Isis Souza" userId="7cd3e5019afaf446" providerId="LiveId" clId="{BB374269-9DEC-4557-A9B0-BDC2E9021931}" dt="2026-06-19T15:03:17.385" v="806" actId="27636"/>
      <pc:docMkLst>
        <pc:docMk/>
      </pc:docMkLst>
      <pc:sldChg chg="addSp delSp modSp mod">
        <pc:chgData name="Poema Isis Souza" userId="7cd3e5019afaf446" providerId="LiveId" clId="{BB374269-9DEC-4557-A9B0-BDC2E9021931}" dt="2026-06-19T14:39:03.610" v="712" actId="20577"/>
        <pc:sldMkLst>
          <pc:docMk/>
          <pc:sldMk cId="3268066740" sldId="256"/>
        </pc:sldMkLst>
        <pc:spChg chg="mod">
          <ac:chgData name="Poema Isis Souza" userId="7cd3e5019afaf446" providerId="LiveId" clId="{BB374269-9DEC-4557-A9B0-BDC2E9021931}" dt="2026-06-15T14:14:24.625" v="34" actId="27636"/>
          <ac:spMkLst>
            <pc:docMk/>
            <pc:sldMk cId="3268066740" sldId="256"/>
            <ac:spMk id="2" creationId="{5A084F35-A098-8E31-E6B6-AC3FCD94B89D}"/>
          </ac:spMkLst>
        </pc:spChg>
        <pc:spChg chg="mod">
          <ac:chgData name="Poema Isis Souza" userId="7cd3e5019afaf446" providerId="LiveId" clId="{BB374269-9DEC-4557-A9B0-BDC2E9021931}" dt="2026-06-19T14:37:00.126" v="678" actId="1076"/>
          <ac:spMkLst>
            <pc:docMk/>
            <pc:sldMk cId="3268066740" sldId="256"/>
            <ac:spMk id="3" creationId="{D414C848-B935-E02A-9EC0-55D81D883E81}"/>
          </ac:spMkLst>
        </pc:spChg>
        <pc:spChg chg="add mod">
          <ac:chgData name="Poema Isis Souza" userId="7cd3e5019afaf446" providerId="LiveId" clId="{BB374269-9DEC-4557-A9B0-BDC2E9021931}" dt="2026-06-19T14:36:12.787" v="672"/>
          <ac:spMkLst>
            <pc:docMk/>
            <pc:sldMk cId="3268066740" sldId="256"/>
            <ac:spMk id="4" creationId="{CFA8A262-1184-73CB-6431-220001FE82C4}"/>
          </ac:spMkLst>
        </pc:spChg>
        <pc:spChg chg="add mod">
          <ac:chgData name="Poema Isis Souza" userId="7cd3e5019afaf446" providerId="LiveId" clId="{BB374269-9DEC-4557-A9B0-BDC2E9021931}" dt="2026-06-19T14:36:16.537" v="673"/>
          <ac:spMkLst>
            <pc:docMk/>
            <pc:sldMk cId="3268066740" sldId="256"/>
            <ac:spMk id="6" creationId="{9BAE1F2B-77B7-2CED-9C51-1287C91BE8E8}"/>
          </ac:spMkLst>
        </pc:spChg>
        <pc:spChg chg="add mod">
          <ac:chgData name="Poema Isis Souza" userId="7cd3e5019afaf446" providerId="LiveId" clId="{BB374269-9DEC-4557-A9B0-BDC2E9021931}" dt="2026-06-19T14:39:03.610" v="712" actId="20577"/>
          <ac:spMkLst>
            <pc:docMk/>
            <pc:sldMk cId="3268066740" sldId="256"/>
            <ac:spMk id="7" creationId="{A824208F-9B9F-AE06-0A7D-428437F56A4E}"/>
          </ac:spMkLst>
        </pc:spChg>
        <pc:picChg chg="add mod">
          <ac:chgData name="Poema Isis Souza" userId="7cd3e5019afaf446" providerId="LiveId" clId="{BB374269-9DEC-4557-A9B0-BDC2E9021931}" dt="2026-06-15T14:19:43.064" v="141" actId="1076"/>
          <ac:picMkLst>
            <pc:docMk/>
            <pc:sldMk cId="3268066740" sldId="256"/>
            <ac:picMk id="5" creationId="{E8418752-410F-5D37-97BF-F8AF5A2AC980}"/>
          </ac:picMkLst>
        </pc:picChg>
      </pc:sldChg>
      <pc:sldChg chg="modSp mod">
        <pc:chgData name="Poema Isis Souza" userId="7cd3e5019afaf446" providerId="LiveId" clId="{BB374269-9DEC-4557-A9B0-BDC2E9021931}" dt="2026-06-16T13:55:00.110" v="459" actId="123"/>
        <pc:sldMkLst>
          <pc:docMk/>
          <pc:sldMk cId="1693169637" sldId="257"/>
        </pc:sldMkLst>
        <pc:spChg chg="mod">
          <ac:chgData name="Poema Isis Souza" userId="7cd3e5019afaf446" providerId="LiveId" clId="{BB374269-9DEC-4557-A9B0-BDC2E9021931}" dt="2026-06-15T14:23:15.283" v="165" actId="20577"/>
          <ac:spMkLst>
            <pc:docMk/>
            <pc:sldMk cId="1693169637" sldId="257"/>
            <ac:spMk id="2" creationId="{2711C3EB-27D7-3EBC-9E62-4FEE2D6C9DD9}"/>
          </ac:spMkLst>
        </pc:spChg>
        <pc:spChg chg="mod">
          <ac:chgData name="Poema Isis Souza" userId="7cd3e5019afaf446" providerId="LiveId" clId="{BB374269-9DEC-4557-A9B0-BDC2E9021931}" dt="2026-06-16T13:55:00.110" v="459" actId="123"/>
          <ac:spMkLst>
            <pc:docMk/>
            <pc:sldMk cId="1693169637" sldId="257"/>
            <ac:spMk id="6" creationId="{FEB45792-5503-7918-96B5-EC8CEFB4B9B2}"/>
          </ac:spMkLst>
        </pc:spChg>
      </pc:sldChg>
      <pc:sldChg chg="modSp mod">
        <pc:chgData name="Poema Isis Souza" userId="7cd3e5019afaf446" providerId="LiveId" clId="{BB374269-9DEC-4557-A9B0-BDC2E9021931}" dt="2026-06-16T15:23:57.438" v="637" actId="20577"/>
        <pc:sldMkLst>
          <pc:docMk/>
          <pc:sldMk cId="4139420001" sldId="274"/>
        </pc:sldMkLst>
        <pc:spChg chg="mod">
          <ac:chgData name="Poema Isis Souza" userId="7cd3e5019afaf446" providerId="LiveId" clId="{BB374269-9DEC-4557-A9B0-BDC2E9021931}" dt="2026-06-16T15:23:57.438" v="637" actId="20577"/>
          <ac:spMkLst>
            <pc:docMk/>
            <pc:sldMk cId="4139420001" sldId="274"/>
            <ac:spMk id="3" creationId="{2C3AF568-709C-0BBC-073F-68C2CAF0C763}"/>
          </ac:spMkLst>
        </pc:spChg>
      </pc:sldChg>
      <pc:sldChg chg="modSp new mod">
        <pc:chgData name="Poema Isis Souza" userId="7cd3e5019afaf446" providerId="LiveId" clId="{BB374269-9DEC-4557-A9B0-BDC2E9021931}" dt="2026-06-15T14:54:33.320" v="232"/>
        <pc:sldMkLst>
          <pc:docMk/>
          <pc:sldMk cId="3581305262" sldId="275"/>
        </pc:sldMkLst>
        <pc:spChg chg="mod">
          <ac:chgData name="Poema Isis Souza" userId="7cd3e5019afaf446" providerId="LiveId" clId="{BB374269-9DEC-4557-A9B0-BDC2E9021931}" dt="2026-06-15T14:50:58.746" v="229"/>
          <ac:spMkLst>
            <pc:docMk/>
            <pc:sldMk cId="3581305262" sldId="275"/>
            <ac:spMk id="2" creationId="{218CDC3B-6EF8-917A-4395-41607F6AE13D}"/>
          </ac:spMkLst>
        </pc:spChg>
        <pc:spChg chg="mod">
          <ac:chgData name="Poema Isis Souza" userId="7cd3e5019afaf446" providerId="LiveId" clId="{BB374269-9DEC-4557-A9B0-BDC2E9021931}" dt="2026-06-15T14:54:33.320" v="232"/>
          <ac:spMkLst>
            <pc:docMk/>
            <pc:sldMk cId="3581305262" sldId="275"/>
            <ac:spMk id="3" creationId="{216D85CB-80BD-79CC-D23A-273159BCB940}"/>
          </ac:spMkLst>
        </pc:spChg>
      </pc:sldChg>
      <pc:sldChg chg="modSp new mod">
        <pc:chgData name="Poema Isis Souza" userId="7cd3e5019afaf446" providerId="LiveId" clId="{BB374269-9DEC-4557-A9B0-BDC2E9021931}" dt="2026-06-15T15:17:39.975" v="278" actId="5793"/>
        <pc:sldMkLst>
          <pc:docMk/>
          <pc:sldMk cId="3720640739" sldId="276"/>
        </pc:sldMkLst>
        <pc:spChg chg="mod">
          <ac:chgData name="Poema Isis Souza" userId="7cd3e5019afaf446" providerId="LiveId" clId="{BB374269-9DEC-4557-A9B0-BDC2E9021931}" dt="2026-06-15T14:59:27.511" v="253" actId="20577"/>
          <ac:spMkLst>
            <pc:docMk/>
            <pc:sldMk cId="3720640739" sldId="276"/>
            <ac:spMk id="2" creationId="{32FECECE-F8FB-E4DA-6AF7-9FA5F438978C}"/>
          </ac:spMkLst>
        </pc:spChg>
        <pc:spChg chg="mod">
          <ac:chgData name="Poema Isis Souza" userId="7cd3e5019afaf446" providerId="LiveId" clId="{BB374269-9DEC-4557-A9B0-BDC2E9021931}" dt="2026-06-15T15:17:39.975" v="278" actId="5793"/>
          <ac:spMkLst>
            <pc:docMk/>
            <pc:sldMk cId="3720640739" sldId="276"/>
            <ac:spMk id="3" creationId="{42A8C83D-E711-C6DC-1523-E19071290D4D}"/>
          </ac:spMkLst>
        </pc:spChg>
      </pc:sldChg>
      <pc:sldChg chg="addSp delSp modSp new mod">
        <pc:chgData name="Poema Isis Souza" userId="7cd3e5019afaf446" providerId="LiveId" clId="{BB374269-9DEC-4557-A9B0-BDC2E9021931}" dt="2026-06-15T15:20:54.976" v="310" actId="1076"/>
        <pc:sldMkLst>
          <pc:docMk/>
          <pc:sldMk cId="2968063753" sldId="277"/>
        </pc:sldMkLst>
        <pc:spChg chg="mod">
          <ac:chgData name="Poema Isis Souza" userId="7cd3e5019afaf446" providerId="LiveId" clId="{BB374269-9DEC-4557-A9B0-BDC2E9021931}" dt="2026-06-15T15:15:46.446" v="263"/>
          <ac:spMkLst>
            <pc:docMk/>
            <pc:sldMk cId="2968063753" sldId="277"/>
            <ac:spMk id="2" creationId="{DBA1051E-9382-A684-5CA5-8E5EAF34F4E3}"/>
          </ac:spMkLst>
        </pc:spChg>
        <pc:spChg chg="add mod">
          <ac:chgData name="Poema Isis Souza" userId="7cd3e5019afaf446" providerId="LiveId" clId="{BB374269-9DEC-4557-A9B0-BDC2E9021931}" dt="2026-06-15T15:19:12.760" v="301" actId="14100"/>
          <ac:spMkLst>
            <pc:docMk/>
            <pc:sldMk cId="2968063753" sldId="277"/>
            <ac:spMk id="7" creationId="{167FEB98-D697-6329-35C2-4F3F675A6389}"/>
          </ac:spMkLst>
        </pc:spChg>
        <pc:spChg chg="add mod">
          <ac:chgData name="Poema Isis Souza" userId="7cd3e5019afaf446" providerId="LiveId" clId="{BB374269-9DEC-4557-A9B0-BDC2E9021931}" dt="2026-06-15T15:20:54.976" v="310" actId="1076"/>
          <ac:spMkLst>
            <pc:docMk/>
            <pc:sldMk cId="2968063753" sldId="277"/>
            <ac:spMk id="9" creationId="{21A0255E-27C5-1281-94C9-23A67AE90E29}"/>
          </ac:spMkLst>
        </pc:spChg>
        <pc:graphicFrameChg chg="add mod modGraphic">
          <ac:chgData name="Poema Isis Souza" userId="7cd3e5019afaf446" providerId="LiveId" clId="{BB374269-9DEC-4557-A9B0-BDC2E9021931}" dt="2026-06-15T15:20:36.337" v="308" actId="12"/>
          <ac:graphicFrameMkLst>
            <pc:docMk/>
            <pc:sldMk cId="2968063753" sldId="277"/>
            <ac:graphicFrameMk id="6" creationId="{193796EE-8AA2-2DDB-7612-5AF648FB08F0}"/>
          </ac:graphicFrameMkLst>
        </pc:graphicFrameChg>
      </pc:sldChg>
      <pc:sldChg chg="modSp new mod">
        <pc:chgData name="Poema Isis Souza" userId="7cd3e5019afaf446" providerId="LiveId" clId="{BB374269-9DEC-4557-A9B0-BDC2E9021931}" dt="2026-06-15T15:33:14.432" v="346" actId="20577"/>
        <pc:sldMkLst>
          <pc:docMk/>
          <pc:sldMk cId="1186938053" sldId="278"/>
        </pc:sldMkLst>
        <pc:spChg chg="mod">
          <ac:chgData name="Poema Isis Souza" userId="7cd3e5019afaf446" providerId="LiveId" clId="{BB374269-9DEC-4557-A9B0-BDC2E9021931}" dt="2026-06-15T15:24:37.100" v="326" actId="20577"/>
          <ac:spMkLst>
            <pc:docMk/>
            <pc:sldMk cId="1186938053" sldId="278"/>
            <ac:spMk id="2" creationId="{7153239B-921B-7838-D941-C9C5D46CC346}"/>
          </ac:spMkLst>
        </pc:spChg>
        <pc:spChg chg="mod">
          <ac:chgData name="Poema Isis Souza" userId="7cd3e5019afaf446" providerId="LiveId" clId="{BB374269-9DEC-4557-A9B0-BDC2E9021931}" dt="2026-06-15T15:33:14.432" v="346" actId="20577"/>
          <ac:spMkLst>
            <pc:docMk/>
            <pc:sldMk cId="1186938053" sldId="278"/>
            <ac:spMk id="3" creationId="{FE72E3B1-895C-BBE3-262D-FAB3EABA8314}"/>
          </ac:spMkLst>
        </pc:spChg>
      </pc:sldChg>
      <pc:sldChg chg="modSp new mod">
        <pc:chgData name="Poema Isis Souza" userId="7cd3e5019afaf446" providerId="LiveId" clId="{BB374269-9DEC-4557-A9B0-BDC2E9021931}" dt="2026-06-16T14:24:20.735" v="549" actId="20577"/>
        <pc:sldMkLst>
          <pc:docMk/>
          <pc:sldMk cId="2098452817" sldId="279"/>
        </pc:sldMkLst>
        <pc:spChg chg="mod">
          <ac:chgData name="Poema Isis Souza" userId="7cd3e5019afaf446" providerId="LiveId" clId="{BB374269-9DEC-4557-A9B0-BDC2E9021931}" dt="2026-06-15T15:34:43.758" v="357"/>
          <ac:spMkLst>
            <pc:docMk/>
            <pc:sldMk cId="2098452817" sldId="279"/>
            <ac:spMk id="2" creationId="{03B28F2F-DFD7-E8AD-AC84-897A62268393}"/>
          </ac:spMkLst>
        </pc:spChg>
        <pc:spChg chg="mod">
          <ac:chgData name="Poema Isis Souza" userId="7cd3e5019afaf446" providerId="LiveId" clId="{BB374269-9DEC-4557-A9B0-BDC2E9021931}" dt="2026-06-16T14:24:20.735" v="549" actId="20577"/>
          <ac:spMkLst>
            <pc:docMk/>
            <pc:sldMk cId="2098452817" sldId="279"/>
            <ac:spMk id="3" creationId="{982C7DD9-D408-6FC9-2133-47815204353E}"/>
          </ac:spMkLst>
        </pc:spChg>
      </pc:sldChg>
      <pc:sldChg chg="addSp delSp modSp new mod">
        <pc:chgData name="Poema Isis Souza" userId="7cd3e5019afaf446" providerId="LiveId" clId="{BB374269-9DEC-4557-A9B0-BDC2E9021931}" dt="2026-06-16T14:09:33.250" v="486" actId="14100"/>
        <pc:sldMkLst>
          <pc:docMk/>
          <pc:sldMk cId="2553103886" sldId="280"/>
        </pc:sldMkLst>
        <pc:spChg chg="mod">
          <ac:chgData name="Poema Isis Souza" userId="7cd3e5019afaf446" providerId="LiveId" clId="{BB374269-9DEC-4557-A9B0-BDC2E9021931}" dt="2026-06-15T15:35:06.914" v="360"/>
          <ac:spMkLst>
            <pc:docMk/>
            <pc:sldMk cId="2553103886" sldId="280"/>
            <ac:spMk id="2" creationId="{9084CD48-768B-A1C4-19D8-151EB7417841}"/>
          </ac:spMkLst>
        </pc:spChg>
        <pc:spChg chg="add mod">
          <ac:chgData name="Poema Isis Souza" userId="7cd3e5019afaf446" providerId="LiveId" clId="{BB374269-9DEC-4557-A9B0-BDC2E9021931}" dt="2026-06-16T14:07:44.866" v="471" actId="1076"/>
          <ac:spMkLst>
            <pc:docMk/>
            <pc:sldMk cId="2553103886" sldId="280"/>
            <ac:spMk id="7" creationId="{436655EE-764E-B881-13F5-869295410C49}"/>
          </ac:spMkLst>
        </pc:spChg>
        <pc:picChg chg="add mod">
          <ac:chgData name="Poema Isis Souza" userId="7cd3e5019afaf446" providerId="LiveId" clId="{BB374269-9DEC-4557-A9B0-BDC2E9021931}" dt="2026-06-16T14:09:33.250" v="486" actId="14100"/>
          <ac:picMkLst>
            <pc:docMk/>
            <pc:sldMk cId="2553103886" sldId="280"/>
            <ac:picMk id="30" creationId="{B90ED5B8-E2B8-DDAA-0305-4696C0B0EF77}"/>
          </ac:picMkLst>
        </pc:picChg>
      </pc:sldChg>
      <pc:sldChg chg="modSp new mod">
        <pc:chgData name="Poema Isis Souza" userId="7cd3e5019afaf446" providerId="LiveId" clId="{BB374269-9DEC-4557-A9B0-BDC2E9021931}" dt="2026-06-16T14:25:35.088" v="553" actId="27636"/>
        <pc:sldMkLst>
          <pc:docMk/>
          <pc:sldMk cId="559279408" sldId="281"/>
        </pc:sldMkLst>
        <pc:spChg chg="mod">
          <ac:chgData name="Poema Isis Souza" userId="7cd3e5019afaf446" providerId="LiveId" clId="{BB374269-9DEC-4557-A9B0-BDC2E9021931}" dt="2026-06-16T14:12:18.429" v="488"/>
          <ac:spMkLst>
            <pc:docMk/>
            <pc:sldMk cId="559279408" sldId="281"/>
            <ac:spMk id="2" creationId="{80FAE05E-2D96-1B77-9F14-B21C1C46A296}"/>
          </ac:spMkLst>
        </pc:spChg>
        <pc:spChg chg="mod">
          <ac:chgData name="Poema Isis Souza" userId="7cd3e5019afaf446" providerId="LiveId" clId="{BB374269-9DEC-4557-A9B0-BDC2E9021931}" dt="2026-06-16T14:25:35.088" v="553" actId="27636"/>
          <ac:spMkLst>
            <pc:docMk/>
            <pc:sldMk cId="559279408" sldId="281"/>
            <ac:spMk id="3" creationId="{31006A95-2ADD-EB33-9A9F-593C0CC0B616}"/>
          </ac:spMkLst>
        </pc:spChg>
      </pc:sldChg>
      <pc:sldChg chg="modSp new mod">
        <pc:chgData name="Poema Isis Souza" userId="7cd3e5019afaf446" providerId="LiveId" clId="{BB374269-9DEC-4557-A9B0-BDC2E9021931}" dt="2026-06-16T14:28:17.618" v="567" actId="6549"/>
        <pc:sldMkLst>
          <pc:docMk/>
          <pc:sldMk cId="4051231238" sldId="282"/>
        </pc:sldMkLst>
        <pc:spChg chg="mod">
          <ac:chgData name="Poema Isis Souza" userId="7cd3e5019afaf446" providerId="LiveId" clId="{BB374269-9DEC-4557-A9B0-BDC2E9021931}" dt="2026-06-16T14:25:47.974" v="554"/>
          <ac:spMkLst>
            <pc:docMk/>
            <pc:sldMk cId="4051231238" sldId="282"/>
            <ac:spMk id="2" creationId="{DB4DE035-5EE1-BCD8-8180-A49AB01FC871}"/>
          </ac:spMkLst>
        </pc:spChg>
        <pc:spChg chg="mod">
          <ac:chgData name="Poema Isis Souza" userId="7cd3e5019afaf446" providerId="LiveId" clId="{BB374269-9DEC-4557-A9B0-BDC2E9021931}" dt="2026-06-16T14:28:17.618" v="567" actId="6549"/>
          <ac:spMkLst>
            <pc:docMk/>
            <pc:sldMk cId="4051231238" sldId="282"/>
            <ac:spMk id="3" creationId="{B4CC35EB-4D72-D103-0F55-730F1A35A1C6}"/>
          </ac:spMkLst>
        </pc:spChg>
      </pc:sldChg>
      <pc:sldChg chg="modSp new mod">
        <pc:chgData name="Poema Isis Souza" userId="7cd3e5019afaf446" providerId="LiveId" clId="{BB374269-9DEC-4557-A9B0-BDC2E9021931}" dt="2026-06-16T14:32:22.926" v="577" actId="123"/>
        <pc:sldMkLst>
          <pc:docMk/>
          <pc:sldMk cId="2128464816" sldId="283"/>
        </pc:sldMkLst>
        <pc:spChg chg="mod">
          <ac:chgData name="Poema Isis Souza" userId="7cd3e5019afaf446" providerId="LiveId" clId="{BB374269-9DEC-4557-A9B0-BDC2E9021931}" dt="2026-06-16T14:32:15.952" v="576"/>
          <ac:spMkLst>
            <pc:docMk/>
            <pc:sldMk cId="2128464816" sldId="283"/>
            <ac:spMk id="2" creationId="{F4FD460A-9A8B-5B78-4CAA-A7BF50909D36}"/>
          </ac:spMkLst>
        </pc:spChg>
        <pc:spChg chg="mod">
          <ac:chgData name="Poema Isis Souza" userId="7cd3e5019afaf446" providerId="LiveId" clId="{BB374269-9DEC-4557-A9B0-BDC2E9021931}" dt="2026-06-16T14:32:22.926" v="577" actId="123"/>
          <ac:spMkLst>
            <pc:docMk/>
            <pc:sldMk cId="2128464816" sldId="283"/>
            <ac:spMk id="3" creationId="{468B4525-77E8-2199-FB21-27FE8AB612EC}"/>
          </ac:spMkLst>
        </pc:spChg>
      </pc:sldChg>
      <pc:sldChg chg="addSp delSp modSp new mod">
        <pc:chgData name="Poema Isis Souza" userId="7cd3e5019afaf446" providerId="LiveId" clId="{BB374269-9DEC-4557-A9B0-BDC2E9021931}" dt="2026-06-16T14:38:34.576" v="585" actId="1076"/>
        <pc:sldMkLst>
          <pc:docMk/>
          <pc:sldMk cId="944017485" sldId="284"/>
        </pc:sldMkLst>
        <pc:spChg chg="mod">
          <ac:chgData name="Poema Isis Souza" userId="7cd3e5019afaf446" providerId="LiveId" clId="{BB374269-9DEC-4557-A9B0-BDC2E9021931}" dt="2026-06-16T14:32:54.946" v="580"/>
          <ac:spMkLst>
            <pc:docMk/>
            <pc:sldMk cId="944017485" sldId="284"/>
            <ac:spMk id="2" creationId="{80A58262-ED61-6396-06B9-786B557A62CB}"/>
          </ac:spMkLst>
        </pc:spChg>
        <pc:picChg chg="add mod ord">
          <ac:chgData name="Poema Isis Souza" userId="7cd3e5019afaf446" providerId="LiveId" clId="{BB374269-9DEC-4557-A9B0-BDC2E9021931}" dt="2026-06-16T14:38:34.576" v="585" actId="1076"/>
          <ac:picMkLst>
            <pc:docMk/>
            <pc:sldMk cId="944017485" sldId="284"/>
            <ac:picMk id="5" creationId="{701C13BB-B926-7EB6-180A-FCBCEE804848}"/>
          </ac:picMkLst>
        </pc:picChg>
      </pc:sldChg>
      <pc:sldChg chg="addSp delSp modSp new mod">
        <pc:chgData name="Poema Isis Souza" userId="7cd3e5019afaf446" providerId="LiveId" clId="{BB374269-9DEC-4557-A9B0-BDC2E9021931}" dt="2026-06-16T14:50:19.496" v="601" actId="1076"/>
        <pc:sldMkLst>
          <pc:docMk/>
          <pc:sldMk cId="2391522099" sldId="285"/>
        </pc:sldMkLst>
        <pc:spChg chg="mod">
          <ac:chgData name="Poema Isis Souza" userId="7cd3e5019afaf446" providerId="LiveId" clId="{BB374269-9DEC-4557-A9B0-BDC2E9021931}" dt="2026-06-16T14:38:51.184" v="587"/>
          <ac:spMkLst>
            <pc:docMk/>
            <pc:sldMk cId="2391522099" sldId="285"/>
            <ac:spMk id="2" creationId="{C6E6F0F7-C358-D6A1-8F7E-006E1E9AB353}"/>
          </ac:spMkLst>
        </pc:spChg>
        <pc:picChg chg="add mod ord">
          <ac:chgData name="Poema Isis Souza" userId="7cd3e5019afaf446" providerId="LiveId" clId="{BB374269-9DEC-4557-A9B0-BDC2E9021931}" dt="2026-06-16T14:50:19.496" v="601" actId="1076"/>
          <ac:picMkLst>
            <pc:docMk/>
            <pc:sldMk cId="2391522099" sldId="285"/>
            <ac:picMk id="7" creationId="{4EC9E778-3793-712F-E9C6-A675E6E20D5E}"/>
          </ac:picMkLst>
        </pc:picChg>
        <pc:picChg chg="add mod">
          <ac:chgData name="Poema Isis Souza" userId="7cd3e5019afaf446" providerId="LiveId" clId="{BB374269-9DEC-4557-A9B0-BDC2E9021931}" dt="2026-06-16T14:49:41.250" v="599" actId="14100"/>
          <ac:picMkLst>
            <pc:docMk/>
            <pc:sldMk cId="2391522099" sldId="285"/>
            <ac:picMk id="9" creationId="{6EC05D6E-4E6B-B683-95EB-196F46C7B09C}"/>
          </ac:picMkLst>
        </pc:picChg>
      </pc:sldChg>
      <pc:sldChg chg="addSp delSp modSp new mod">
        <pc:chgData name="Poema Isis Souza" userId="7cd3e5019afaf446" providerId="LiveId" clId="{BB374269-9DEC-4557-A9B0-BDC2E9021931}" dt="2026-06-16T15:12:36.360" v="623" actId="1076"/>
        <pc:sldMkLst>
          <pc:docMk/>
          <pc:sldMk cId="501699081" sldId="286"/>
        </pc:sldMkLst>
        <pc:spChg chg="mod">
          <ac:chgData name="Poema Isis Souza" userId="7cd3e5019afaf446" providerId="LiveId" clId="{BB374269-9DEC-4557-A9B0-BDC2E9021931}" dt="2026-06-16T14:52:00.041" v="603"/>
          <ac:spMkLst>
            <pc:docMk/>
            <pc:sldMk cId="501699081" sldId="286"/>
            <ac:spMk id="2" creationId="{51CA2FB9-FADB-F1D4-EB01-C02F9A28C87B}"/>
          </ac:spMkLst>
        </pc:spChg>
        <pc:picChg chg="add mod ord">
          <ac:chgData name="Poema Isis Souza" userId="7cd3e5019afaf446" providerId="LiveId" clId="{BB374269-9DEC-4557-A9B0-BDC2E9021931}" dt="2026-06-16T15:12:36.360" v="623" actId="1076"/>
          <ac:picMkLst>
            <pc:docMk/>
            <pc:sldMk cId="501699081" sldId="286"/>
            <ac:picMk id="5" creationId="{B862C949-84F9-F41F-FEC1-F231B0EE8915}"/>
          </ac:picMkLst>
        </pc:picChg>
      </pc:sldChg>
      <pc:sldChg chg="addSp delSp modSp new mod">
        <pc:chgData name="Poema Isis Souza" userId="7cd3e5019afaf446" providerId="LiveId" clId="{BB374269-9DEC-4557-A9B0-BDC2E9021931}" dt="2026-06-16T15:07:23.559" v="618"/>
        <pc:sldMkLst>
          <pc:docMk/>
          <pc:sldMk cId="330626364" sldId="287"/>
        </pc:sldMkLst>
        <pc:spChg chg="mod">
          <ac:chgData name="Poema Isis Souza" userId="7cd3e5019afaf446" providerId="LiveId" clId="{BB374269-9DEC-4557-A9B0-BDC2E9021931}" dt="2026-06-16T15:07:23.559" v="618"/>
          <ac:spMkLst>
            <pc:docMk/>
            <pc:sldMk cId="330626364" sldId="287"/>
            <ac:spMk id="2" creationId="{646E8C87-BEA0-231E-C90B-9E9F78F5D3C2}"/>
          </ac:spMkLst>
        </pc:spChg>
        <pc:picChg chg="add mod ord">
          <ac:chgData name="Poema Isis Souza" userId="7cd3e5019afaf446" providerId="LiveId" clId="{BB374269-9DEC-4557-A9B0-BDC2E9021931}" dt="2026-06-16T15:07:05.319" v="615" actId="1076"/>
          <ac:picMkLst>
            <pc:docMk/>
            <pc:sldMk cId="330626364" sldId="287"/>
            <ac:picMk id="5" creationId="{D9318631-B3B2-DF3A-93BB-A1005CB2DCE8}"/>
          </ac:picMkLst>
        </pc:picChg>
        <pc:picChg chg="add mod">
          <ac:chgData name="Poema Isis Souza" userId="7cd3e5019afaf446" providerId="LiveId" clId="{BB374269-9DEC-4557-A9B0-BDC2E9021931}" dt="2026-06-16T15:07:12.003" v="617" actId="14100"/>
          <ac:picMkLst>
            <pc:docMk/>
            <pc:sldMk cId="330626364" sldId="287"/>
            <ac:picMk id="7" creationId="{49DEA86F-08E9-6A93-45E8-E6BECB83EF7E}"/>
          </ac:picMkLst>
        </pc:picChg>
      </pc:sldChg>
      <pc:sldChg chg="addSp delSp modSp new mod">
        <pc:chgData name="Poema Isis Souza" userId="7cd3e5019afaf446" providerId="LiveId" clId="{BB374269-9DEC-4557-A9B0-BDC2E9021931}" dt="2026-06-19T14:54:17.844" v="728" actId="14100"/>
        <pc:sldMkLst>
          <pc:docMk/>
          <pc:sldMk cId="1100742084" sldId="288"/>
        </pc:sldMkLst>
        <pc:spChg chg="mod">
          <ac:chgData name="Poema Isis Souza" userId="7cd3e5019afaf446" providerId="LiveId" clId="{BB374269-9DEC-4557-A9B0-BDC2E9021931}" dt="2026-06-16T15:12:47.202" v="625"/>
          <ac:spMkLst>
            <pc:docMk/>
            <pc:sldMk cId="1100742084" sldId="288"/>
            <ac:spMk id="2" creationId="{404CC0D4-F529-4424-5F62-117D96628584}"/>
          </ac:spMkLst>
        </pc:spChg>
        <pc:picChg chg="add mod">
          <ac:chgData name="Poema Isis Souza" userId="7cd3e5019afaf446" providerId="LiveId" clId="{BB374269-9DEC-4557-A9B0-BDC2E9021931}" dt="2026-06-16T15:15:55.287" v="628" actId="14100"/>
          <ac:picMkLst>
            <pc:docMk/>
            <pc:sldMk cId="1100742084" sldId="288"/>
            <ac:picMk id="5" creationId="{B11505B7-8360-8843-8953-BFD1030CA1B2}"/>
          </ac:picMkLst>
        </pc:picChg>
        <pc:picChg chg="add mod">
          <ac:chgData name="Poema Isis Souza" userId="7cd3e5019afaf446" providerId="LiveId" clId="{BB374269-9DEC-4557-A9B0-BDC2E9021931}" dt="2026-06-19T14:54:17.844" v="728" actId="14100"/>
          <ac:picMkLst>
            <pc:docMk/>
            <pc:sldMk cId="1100742084" sldId="288"/>
            <ac:picMk id="6" creationId="{4DE7B1E1-C3D4-A5ED-D3E9-EB57052C94FF}"/>
          </ac:picMkLst>
        </pc:picChg>
        <pc:picChg chg="add del mod">
          <ac:chgData name="Poema Isis Souza" userId="7cd3e5019afaf446" providerId="LiveId" clId="{BB374269-9DEC-4557-A9B0-BDC2E9021931}" dt="2026-06-19T14:49:14.811" v="725" actId="478"/>
          <ac:picMkLst>
            <pc:docMk/>
            <pc:sldMk cId="1100742084" sldId="288"/>
            <ac:picMk id="7" creationId="{980D7157-C4B0-7C77-D86D-BE1F88CA85C2}"/>
          </ac:picMkLst>
        </pc:picChg>
      </pc:sldChg>
      <pc:sldChg chg="modSp new mod">
        <pc:chgData name="Poema Isis Souza" userId="7cd3e5019afaf446" providerId="LiveId" clId="{BB374269-9DEC-4557-A9B0-BDC2E9021931}" dt="2026-06-19T15:01:49.879" v="773"/>
        <pc:sldMkLst>
          <pc:docMk/>
          <pc:sldMk cId="837745829" sldId="289"/>
        </pc:sldMkLst>
        <pc:spChg chg="mod">
          <ac:chgData name="Poema Isis Souza" userId="7cd3e5019afaf446" providerId="LiveId" clId="{BB374269-9DEC-4557-A9B0-BDC2E9021931}" dt="2026-06-16T15:24:29.875" v="638"/>
          <ac:spMkLst>
            <pc:docMk/>
            <pc:sldMk cId="837745829" sldId="289"/>
            <ac:spMk id="2" creationId="{920D8417-0678-C000-C36C-01BEEF88DF8D}"/>
          </ac:spMkLst>
        </pc:spChg>
        <pc:spChg chg="mod">
          <ac:chgData name="Poema Isis Souza" userId="7cd3e5019afaf446" providerId="LiveId" clId="{BB374269-9DEC-4557-A9B0-BDC2E9021931}" dt="2026-06-19T15:01:49.879" v="773"/>
          <ac:spMkLst>
            <pc:docMk/>
            <pc:sldMk cId="837745829" sldId="289"/>
            <ac:spMk id="3" creationId="{D9BC82DE-8BCD-0F5C-B131-4E3984F57BBC}"/>
          </ac:spMkLst>
        </pc:spChg>
      </pc:sldChg>
      <pc:sldChg chg="modSp new mod">
        <pc:chgData name="Poema Isis Souza" userId="7cd3e5019afaf446" providerId="LiveId" clId="{BB374269-9DEC-4557-A9B0-BDC2E9021931}" dt="2026-06-19T15:03:17.385" v="806" actId="27636"/>
        <pc:sldMkLst>
          <pc:docMk/>
          <pc:sldMk cId="2140824641" sldId="290"/>
        </pc:sldMkLst>
        <pc:spChg chg="mod">
          <ac:chgData name="Poema Isis Souza" userId="7cd3e5019afaf446" providerId="LiveId" clId="{BB374269-9DEC-4557-A9B0-BDC2E9021931}" dt="2026-06-16T15:34:08.155" v="649"/>
          <ac:spMkLst>
            <pc:docMk/>
            <pc:sldMk cId="2140824641" sldId="290"/>
            <ac:spMk id="2" creationId="{5BA34EC5-C5EC-83AA-5AAC-C19AD96F2FF6}"/>
          </ac:spMkLst>
        </pc:spChg>
        <pc:spChg chg="mod">
          <ac:chgData name="Poema Isis Souza" userId="7cd3e5019afaf446" providerId="LiveId" clId="{BB374269-9DEC-4557-A9B0-BDC2E9021931}" dt="2026-06-19T15:03:17.385" v="806" actId="27636"/>
          <ac:spMkLst>
            <pc:docMk/>
            <pc:sldMk cId="2140824641" sldId="290"/>
            <ac:spMk id="3" creationId="{CC9CA30C-1391-1059-A40B-914E21284D7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BED5AE-D1B9-DF39-3137-4F8D955AA46F}"/>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FF426900-E07E-BF64-16DB-8B72444151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66406570-467C-80E1-318C-34BC772E56C6}"/>
              </a:ext>
            </a:extLst>
          </p:cNvPr>
          <p:cNvSpPr>
            <a:spLocks noGrp="1"/>
          </p:cNvSpPr>
          <p:nvPr>
            <p:ph type="dt" sz="half" idx="10"/>
          </p:nvPr>
        </p:nvSpPr>
        <p:spPr/>
        <p:txBody>
          <a:bodyPr/>
          <a:lstStyle/>
          <a:p>
            <a:fld id="{8D3822F4-C053-4F4F-9D5C-F154226E15A6}" type="datetimeFigureOut">
              <a:rPr lang="pt-BR" smtClean="0"/>
              <a:t>16/06/2026</a:t>
            </a:fld>
            <a:endParaRPr lang="pt-BR"/>
          </a:p>
        </p:txBody>
      </p:sp>
      <p:sp>
        <p:nvSpPr>
          <p:cNvPr id="5" name="Espaço Reservado para Rodapé 4">
            <a:extLst>
              <a:ext uri="{FF2B5EF4-FFF2-40B4-BE49-F238E27FC236}">
                <a16:creationId xmlns:a16="http://schemas.microsoft.com/office/drawing/2014/main" id="{6A021D05-9ADF-3464-06CA-91EE1AE2377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94617F6-64A2-BA8C-3CB8-B011D614872A}"/>
              </a:ext>
            </a:extLst>
          </p:cNvPr>
          <p:cNvSpPr>
            <a:spLocks noGrp="1"/>
          </p:cNvSpPr>
          <p:nvPr>
            <p:ph type="sldNum" sz="quarter" idx="12"/>
          </p:nvPr>
        </p:nvSpPr>
        <p:spPr/>
        <p:txBody>
          <a:bodyPr/>
          <a:lstStyle/>
          <a:p>
            <a:fld id="{0851BA4E-2EB0-42C4-A44F-F689F8FAC199}" type="slidenum">
              <a:rPr lang="pt-BR" smtClean="0"/>
              <a:t>‹nº›</a:t>
            </a:fld>
            <a:endParaRPr lang="pt-BR"/>
          </a:p>
        </p:txBody>
      </p:sp>
    </p:spTree>
    <p:extLst>
      <p:ext uri="{BB962C8B-B14F-4D97-AF65-F5344CB8AC3E}">
        <p14:creationId xmlns:p14="http://schemas.microsoft.com/office/powerpoint/2010/main" val="3656033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4EA234-C17A-77B8-4D9B-D6EAA49F1F0A}"/>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C58EB521-7F89-0453-71EA-CDAE90E453F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9DA7D1B-E214-EC7A-A114-084FD682254A}"/>
              </a:ext>
            </a:extLst>
          </p:cNvPr>
          <p:cNvSpPr>
            <a:spLocks noGrp="1"/>
          </p:cNvSpPr>
          <p:nvPr>
            <p:ph type="dt" sz="half" idx="10"/>
          </p:nvPr>
        </p:nvSpPr>
        <p:spPr/>
        <p:txBody>
          <a:bodyPr/>
          <a:lstStyle/>
          <a:p>
            <a:fld id="{8D3822F4-C053-4F4F-9D5C-F154226E15A6}" type="datetimeFigureOut">
              <a:rPr lang="pt-BR" smtClean="0"/>
              <a:t>16/06/2026</a:t>
            </a:fld>
            <a:endParaRPr lang="pt-BR"/>
          </a:p>
        </p:txBody>
      </p:sp>
      <p:sp>
        <p:nvSpPr>
          <p:cNvPr id="5" name="Espaço Reservado para Rodapé 4">
            <a:extLst>
              <a:ext uri="{FF2B5EF4-FFF2-40B4-BE49-F238E27FC236}">
                <a16:creationId xmlns:a16="http://schemas.microsoft.com/office/drawing/2014/main" id="{E32B890B-A8F2-A1FB-F2D6-F5A176437B7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C9DB900-328D-D295-E189-A7F6A889BC32}"/>
              </a:ext>
            </a:extLst>
          </p:cNvPr>
          <p:cNvSpPr>
            <a:spLocks noGrp="1"/>
          </p:cNvSpPr>
          <p:nvPr>
            <p:ph type="sldNum" sz="quarter" idx="12"/>
          </p:nvPr>
        </p:nvSpPr>
        <p:spPr/>
        <p:txBody>
          <a:bodyPr/>
          <a:lstStyle/>
          <a:p>
            <a:fld id="{0851BA4E-2EB0-42C4-A44F-F689F8FAC199}" type="slidenum">
              <a:rPr lang="pt-BR" smtClean="0"/>
              <a:t>‹nº›</a:t>
            </a:fld>
            <a:endParaRPr lang="pt-BR"/>
          </a:p>
        </p:txBody>
      </p:sp>
    </p:spTree>
    <p:extLst>
      <p:ext uri="{BB962C8B-B14F-4D97-AF65-F5344CB8AC3E}">
        <p14:creationId xmlns:p14="http://schemas.microsoft.com/office/powerpoint/2010/main" val="313924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9DEBEA3-4994-2C1C-FEEC-5EC6B169ADC2}"/>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94877FDF-0421-50DA-DCA4-E3D2E0E049FE}"/>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48DFD2B-06FE-0C51-0CDC-ED27F37135D4}"/>
              </a:ext>
            </a:extLst>
          </p:cNvPr>
          <p:cNvSpPr>
            <a:spLocks noGrp="1"/>
          </p:cNvSpPr>
          <p:nvPr>
            <p:ph type="dt" sz="half" idx="10"/>
          </p:nvPr>
        </p:nvSpPr>
        <p:spPr/>
        <p:txBody>
          <a:bodyPr/>
          <a:lstStyle/>
          <a:p>
            <a:fld id="{8D3822F4-C053-4F4F-9D5C-F154226E15A6}" type="datetimeFigureOut">
              <a:rPr lang="pt-BR" smtClean="0"/>
              <a:t>16/06/2026</a:t>
            </a:fld>
            <a:endParaRPr lang="pt-BR"/>
          </a:p>
        </p:txBody>
      </p:sp>
      <p:sp>
        <p:nvSpPr>
          <p:cNvPr id="5" name="Espaço Reservado para Rodapé 4">
            <a:extLst>
              <a:ext uri="{FF2B5EF4-FFF2-40B4-BE49-F238E27FC236}">
                <a16:creationId xmlns:a16="http://schemas.microsoft.com/office/drawing/2014/main" id="{A557DBCF-CA14-B819-7F44-160D54B5445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C059454C-E53B-D9A6-8246-5BEFFD99C202}"/>
              </a:ext>
            </a:extLst>
          </p:cNvPr>
          <p:cNvSpPr>
            <a:spLocks noGrp="1"/>
          </p:cNvSpPr>
          <p:nvPr>
            <p:ph type="sldNum" sz="quarter" idx="12"/>
          </p:nvPr>
        </p:nvSpPr>
        <p:spPr/>
        <p:txBody>
          <a:bodyPr/>
          <a:lstStyle/>
          <a:p>
            <a:fld id="{0851BA4E-2EB0-42C4-A44F-F689F8FAC199}" type="slidenum">
              <a:rPr lang="pt-BR" smtClean="0"/>
              <a:t>‹nº›</a:t>
            </a:fld>
            <a:endParaRPr lang="pt-BR"/>
          </a:p>
        </p:txBody>
      </p:sp>
    </p:spTree>
    <p:extLst>
      <p:ext uri="{BB962C8B-B14F-4D97-AF65-F5344CB8AC3E}">
        <p14:creationId xmlns:p14="http://schemas.microsoft.com/office/powerpoint/2010/main" val="162773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953CBE-19E1-D78C-62AD-30D91D23A2C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7C503C18-9615-96C9-E10E-A55A85D1E315}"/>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BE40A42-882D-9D7A-063A-156F6DD516C4}"/>
              </a:ext>
            </a:extLst>
          </p:cNvPr>
          <p:cNvSpPr>
            <a:spLocks noGrp="1"/>
          </p:cNvSpPr>
          <p:nvPr>
            <p:ph type="dt" sz="half" idx="10"/>
          </p:nvPr>
        </p:nvSpPr>
        <p:spPr/>
        <p:txBody>
          <a:bodyPr/>
          <a:lstStyle/>
          <a:p>
            <a:fld id="{8D3822F4-C053-4F4F-9D5C-F154226E15A6}" type="datetimeFigureOut">
              <a:rPr lang="pt-BR" smtClean="0"/>
              <a:t>16/06/2026</a:t>
            </a:fld>
            <a:endParaRPr lang="pt-BR"/>
          </a:p>
        </p:txBody>
      </p:sp>
      <p:sp>
        <p:nvSpPr>
          <p:cNvPr id="5" name="Espaço Reservado para Rodapé 4">
            <a:extLst>
              <a:ext uri="{FF2B5EF4-FFF2-40B4-BE49-F238E27FC236}">
                <a16:creationId xmlns:a16="http://schemas.microsoft.com/office/drawing/2014/main" id="{E914A6DD-6EEE-36C4-7C98-B9D3FC050C2F}"/>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D13EE9A2-C3BD-71DF-18A7-3D5118DBF2FC}"/>
              </a:ext>
            </a:extLst>
          </p:cNvPr>
          <p:cNvSpPr>
            <a:spLocks noGrp="1"/>
          </p:cNvSpPr>
          <p:nvPr>
            <p:ph type="sldNum" sz="quarter" idx="12"/>
          </p:nvPr>
        </p:nvSpPr>
        <p:spPr/>
        <p:txBody>
          <a:bodyPr/>
          <a:lstStyle/>
          <a:p>
            <a:fld id="{0851BA4E-2EB0-42C4-A44F-F689F8FAC199}" type="slidenum">
              <a:rPr lang="pt-BR" smtClean="0"/>
              <a:t>‹nº›</a:t>
            </a:fld>
            <a:endParaRPr lang="pt-BR"/>
          </a:p>
        </p:txBody>
      </p:sp>
    </p:spTree>
    <p:extLst>
      <p:ext uri="{BB962C8B-B14F-4D97-AF65-F5344CB8AC3E}">
        <p14:creationId xmlns:p14="http://schemas.microsoft.com/office/powerpoint/2010/main" val="1478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7E7265-EC19-3204-6823-1076BE3F6E48}"/>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FF2B2BF8-EA57-0163-5FF1-2770D6CB73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406A3FED-1BDB-2395-A9AE-FDDEA10177EC}"/>
              </a:ext>
            </a:extLst>
          </p:cNvPr>
          <p:cNvSpPr>
            <a:spLocks noGrp="1"/>
          </p:cNvSpPr>
          <p:nvPr>
            <p:ph type="dt" sz="half" idx="10"/>
          </p:nvPr>
        </p:nvSpPr>
        <p:spPr/>
        <p:txBody>
          <a:bodyPr/>
          <a:lstStyle/>
          <a:p>
            <a:fld id="{8D3822F4-C053-4F4F-9D5C-F154226E15A6}" type="datetimeFigureOut">
              <a:rPr lang="pt-BR" smtClean="0"/>
              <a:t>16/06/2026</a:t>
            </a:fld>
            <a:endParaRPr lang="pt-BR"/>
          </a:p>
        </p:txBody>
      </p:sp>
      <p:sp>
        <p:nvSpPr>
          <p:cNvPr id="5" name="Espaço Reservado para Rodapé 4">
            <a:extLst>
              <a:ext uri="{FF2B5EF4-FFF2-40B4-BE49-F238E27FC236}">
                <a16:creationId xmlns:a16="http://schemas.microsoft.com/office/drawing/2014/main" id="{8F10AA65-B356-9A05-2730-62CE0659262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BC6E45C-4016-3626-32BA-5C112F9535EC}"/>
              </a:ext>
            </a:extLst>
          </p:cNvPr>
          <p:cNvSpPr>
            <a:spLocks noGrp="1"/>
          </p:cNvSpPr>
          <p:nvPr>
            <p:ph type="sldNum" sz="quarter" idx="12"/>
          </p:nvPr>
        </p:nvSpPr>
        <p:spPr/>
        <p:txBody>
          <a:bodyPr/>
          <a:lstStyle/>
          <a:p>
            <a:fld id="{0851BA4E-2EB0-42C4-A44F-F689F8FAC199}" type="slidenum">
              <a:rPr lang="pt-BR" smtClean="0"/>
              <a:t>‹nº›</a:t>
            </a:fld>
            <a:endParaRPr lang="pt-BR"/>
          </a:p>
        </p:txBody>
      </p:sp>
    </p:spTree>
    <p:extLst>
      <p:ext uri="{BB962C8B-B14F-4D97-AF65-F5344CB8AC3E}">
        <p14:creationId xmlns:p14="http://schemas.microsoft.com/office/powerpoint/2010/main" val="184635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0F1DEC-6BCA-EAE2-6C3A-FE78626D9355}"/>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DC68D812-69B9-7240-668A-F59743E052A4}"/>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3CDDADD7-E7BB-D779-1D89-470158EAC6BA}"/>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57FC618F-1ABF-79D7-40CD-91CB06033201}"/>
              </a:ext>
            </a:extLst>
          </p:cNvPr>
          <p:cNvSpPr>
            <a:spLocks noGrp="1"/>
          </p:cNvSpPr>
          <p:nvPr>
            <p:ph type="dt" sz="half" idx="10"/>
          </p:nvPr>
        </p:nvSpPr>
        <p:spPr/>
        <p:txBody>
          <a:bodyPr/>
          <a:lstStyle/>
          <a:p>
            <a:fld id="{8D3822F4-C053-4F4F-9D5C-F154226E15A6}" type="datetimeFigureOut">
              <a:rPr lang="pt-BR" smtClean="0"/>
              <a:t>16/06/2026</a:t>
            </a:fld>
            <a:endParaRPr lang="pt-BR"/>
          </a:p>
        </p:txBody>
      </p:sp>
      <p:sp>
        <p:nvSpPr>
          <p:cNvPr id="6" name="Espaço Reservado para Rodapé 5">
            <a:extLst>
              <a:ext uri="{FF2B5EF4-FFF2-40B4-BE49-F238E27FC236}">
                <a16:creationId xmlns:a16="http://schemas.microsoft.com/office/drawing/2014/main" id="{19B6051F-15A8-897F-1CB4-FA9C8823C5D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D8BFE6FE-9E50-3B08-C1FB-3449FA6CC483}"/>
              </a:ext>
            </a:extLst>
          </p:cNvPr>
          <p:cNvSpPr>
            <a:spLocks noGrp="1"/>
          </p:cNvSpPr>
          <p:nvPr>
            <p:ph type="sldNum" sz="quarter" idx="12"/>
          </p:nvPr>
        </p:nvSpPr>
        <p:spPr/>
        <p:txBody>
          <a:bodyPr/>
          <a:lstStyle/>
          <a:p>
            <a:fld id="{0851BA4E-2EB0-42C4-A44F-F689F8FAC199}" type="slidenum">
              <a:rPr lang="pt-BR" smtClean="0"/>
              <a:t>‹nº›</a:t>
            </a:fld>
            <a:endParaRPr lang="pt-BR"/>
          </a:p>
        </p:txBody>
      </p:sp>
    </p:spTree>
    <p:extLst>
      <p:ext uri="{BB962C8B-B14F-4D97-AF65-F5344CB8AC3E}">
        <p14:creationId xmlns:p14="http://schemas.microsoft.com/office/powerpoint/2010/main" val="1126731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74A516-6193-3071-11FD-F056743F37E0}"/>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CBE5B402-549D-38CF-2F44-BC811F9532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0E17C9E2-ED2D-06F6-5FBA-94C33D1F8FF7}"/>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6DF4E8CF-FDDB-9EB4-1771-5DFACC7AB0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1965A461-083A-BF91-331E-A2B404C0E613}"/>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54803DC4-9E3B-3D08-0A3A-6E96D7BB5809}"/>
              </a:ext>
            </a:extLst>
          </p:cNvPr>
          <p:cNvSpPr>
            <a:spLocks noGrp="1"/>
          </p:cNvSpPr>
          <p:nvPr>
            <p:ph type="dt" sz="half" idx="10"/>
          </p:nvPr>
        </p:nvSpPr>
        <p:spPr/>
        <p:txBody>
          <a:bodyPr/>
          <a:lstStyle/>
          <a:p>
            <a:fld id="{8D3822F4-C053-4F4F-9D5C-F154226E15A6}" type="datetimeFigureOut">
              <a:rPr lang="pt-BR" smtClean="0"/>
              <a:t>16/06/2026</a:t>
            </a:fld>
            <a:endParaRPr lang="pt-BR"/>
          </a:p>
        </p:txBody>
      </p:sp>
      <p:sp>
        <p:nvSpPr>
          <p:cNvPr id="8" name="Espaço Reservado para Rodapé 7">
            <a:extLst>
              <a:ext uri="{FF2B5EF4-FFF2-40B4-BE49-F238E27FC236}">
                <a16:creationId xmlns:a16="http://schemas.microsoft.com/office/drawing/2014/main" id="{599D72E8-560F-4A5D-B3A9-D26605DABFD5}"/>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EE777B38-1460-1AA4-47E1-748B73C07303}"/>
              </a:ext>
            </a:extLst>
          </p:cNvPr>
          <p:cNvSpPr>
            <a:spLocks noGrp="1"/>
          </p:cNvSpPr>
          <p:nvPr>
            <p:ph type="sldNum" sz="quarter" idx="12"/>
          </p:nvPr>
        </p:nvSpPr>
        <p:spPr/>
        <p:txBody>
          <a:bodyPr/>
          <a:lstStyle/>
          <a:p>
            <a:fld id="{0851BA4E-2EB0-42C4-A44F-F689F8FAC199}" type="slidenum">
              <a:rPr lang="pt-BR" smtClean="0"/>
              <a:t>‹nº›</a:t>
            </a:fld>
            <a:endParaRPr lang="pt-BR"/>
          </a:p>
        </p:txBody>
      </p:sp>
    </p:spTree>
    <p:extLst>
      <p:ext uri="{BB962C8B-B14F-4D97-AF65-F5344CB8AC3E}">
        <p14:creationId xmlns:p14="http://schemas.microsoft.com/office/powerpoint/2010/main" val="1422338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1331A8-02AD-1EED-1332-F2CC88393FF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84427B94-70F5-EFD4-58ED-C7DFC6C71577}"/>
              </a:ext>
            </a:extLst>
          </p:cNvPr>
          <p:cNvSpPr>
            <a:spLocks noGrp="1"/>
          </p:cNvSpPr>
          <p:nvPr>
            <p:ph type="dt" sz="half" idx="10"/>
          </p:nvPr>
        </p:nvSpPr>
        <p:spPr/>
        <p:txBody>
          <a:bodyPr/>
          <a:lstStyle/>
          <a:p>
            <a:fld id="{8D3822F4-C053-4F4F-9D5C-F154226E15A6}" type="datetimeFigureOut">
              <a:rPr lang="pt-BR" smtClean="0"/>
              <a:t>16/06/2026</a:t>
            </a:fld>
            <a:endParaRPr lang="pt-BR"/>
          </a:p>
        </p:txBody>
      </p:sp>
      <p:sp>
        <p:nvSpPr>
          <p:cNvPr id="4" name="Espaço Reservado para Rodapé 3">
            <a:extLst>
              <a:ext uri="{FF2B5EF4-FFF2-40B4-BE49-F238E27FC236}">
                <a16:creationId xmlns:a16="http://schemas.microsoft.com/office/drawing/2014/main" id="{A936EE38-E3EE-119A-C87A-3390636547C5}"/>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678E04AE-18E1-163B-A93D-0094A115351F}"/>
              </a:ext>
            </a:extLst>
          </p:cNvPr>
          <p:cNvSpPr>
            <a:spLocks noGrp="1"/>
          </p:cNvSpPr>
          <p:nvPr>
            <p:ph type="sldNum" sz="quarter" idx="12"/>
          </p:nvPr>
        </p:nvSpPr>
        <p:spPr/>
        <p:txBody>
          <a:bodyPr/>
          <a:lstStyle/>
          <a:p>
            <a:fld id="{0851BA4E-2EB0-42C4-A44F-F689F8FAC199}" type="slidenum">
              <a:rPr lang="pt-BR" smtClean="0"/>
              <a:t>‹nº›</a:t>
            </a:fld>
            <a:endParaRPr lang="pt-BR"/>
          </a:p>
        </p:txBody>
      </p:sp>
    </p:spTree>
    <p:extLst>
      <p:ext uri="{BB962C8B-B14F-4D97-AF65-F5344CB8AC3E}">
        <p14:creationId xmlns:p14="http://schemas.microsoft.com/office/powerpoint/2010/main" val="3152410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D4F9A82B-47E3-9062-DBB4-3BEDC5D6C0D0}"/>
              </a:ext>
            </a:extLst>
          </p:cNvPr>
          <p:cNvSpPr>
            <a:spLocks noGrp="1"/>
          </p:cNvSpPr>
          <p:nvPr>
            <p:ph type="dt" sz="half" idx="10"/>
          </p:nvPr>
        </p:nvSpPr>
        <p:spPr/>
        <p:txBody>
          <a:bodyPr/>
          <a:lstStyle/>
          <a:p>
            <a:fld id="{8D3822F4-C053-4F4F-9D5C-F154226E15A6}" type="datetimeFigureOut">
              <a:rPr lang="pt-BR" smtClean="0"/>
              <a:t>16/06/2026</a:t>
            </a:fld>
            <a:endParaRPr lang="pt-BR"/>
          </a:p>
        </p:txBody>
      </p:sp>
      <p:sp>
        <p:nvSpPr>
          <p:cNvPr id="3" name="Espaço Reservado para Rodapé 2">
            <a:extLst>
              <a:ext uri="{FF2B5EF4-FFF2-40B4-BE49-F238E27FC236}">
                <a16:creationId xmlns:a16="http://schemas.microsoft.com/office/drawing/2014/main" id="{CD0766CC-78C1-A130-CAE8-798A936F4E0A}"/>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3B9E0499-6363-83CD-1399-C9E9E8689593}"/>
              </a:ext>
            </a:extLst>
          </p:cNvPr>
          <p:cNvSpPr>
            <a:spLocks noGrp="1"/>
          </p:cNvSpPr>
          <p:nvPr>
            <p:ph type="sldNum" sz="quarter" idx="12"/>
          </p:nvPr>
        </p:nvSpPr>
        <p:spPr/>
        <p:txBody>
          <a:bodyPr/>
          <a:lstStyle/>
          <a:p>
            <a:fld id="{0851BA4E-2EB0-42C4-A44F-F689F8FAC199}" type="slidenum">
              <a:rPr lang="pt-BR" smtClean="0"/>
              <a:t>‹nº›</a:t>
            </a:fld>
            <a:endParaRPr lang="pt-BR"/>
          </a:p>
        </p:txBody>
      </p:sp>
    </p:spTree>
    <p:extLst>
      <p:ext uri="{BB962C8B-B14F-4D97-AF65-F5344CB8AC3E}">
        <p14:creationId xmlns:p14="http://schemas.microsoft.com/office/powerpoint/2010/main" val="1603904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1BFE6C-F9A1-C629-8287-77624A6D314B}"/>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CFB2A248-55BC-D730-363C-C8E91C1C6C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7B462853-2EF2-76C4-A9F2-808B04E189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77E83AF4-DED8-7F8F-4559-84E9C874DFBB}"/>
              </a:ext>
            </a:extLst>
          </p:cNvPr>
          <p:cNvSpPr>
            <a:spLocks noGrp="1"/>
          </p:cNvSpPr>
          <p:nvPr>
            <p:ph type="dt" sz="half" idx="10"/>
          </p:nvPr>
        </p:nvSpPr>
        <p:spPr/>
        <p:txBody>
          <a:bodyPr/>
          <a:lstStyle/>
          <a:p>
            <a:fld id="{8D3822F4-C053-4F4F-9D5C-F154226E15A6}" type="datetimeFigureOut">
              <a:rPr lang="pt-BR" smtClean="0"/>
              <a:t>16/06/2026</a:t>
            </a:fld>
            <a:endParaRPr lang="pt-BR"/>
          </a:p>
        </p:txBody>
      </p:sp>
      <p:sp>
        <p:nvSpPr>
          <p:cNvPr id="6" name="Espaço Reservado para Rodapé 5">
            <a:extLst>
              <a:ext uri="{FF2B5EF4-FFF2-40B4-BE49-F238E27FC236}">
                <a16:creationId xmlns:a16="http://schemas.microsoft.com/office/drawing/2014/main" id="{B4A0306B-8511-5F88-007E-6AFFCFEB114B}"/>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F507B26F-4F7A-5BF2-9037-B7420012C53E}"/>
              </a:ext>
            </a:extLst>
          </p:cNvPr>
          <p:cNvSpPr>
            <a:spLocks noGrp="1"/>
          </p:cNvSpPr>
          <p:nvPr>
            <p:ph type="sldNum" sz="quarter" idx="12"/>
          </p:nvPr>
        </p:nvSpPr>
        <p:spPr/>
        <p:txBody>
          <a:bodyPr/>
          <a:lstStyle/>
          <a:p>
            <a:fld id="{0851BA4E-2EB0-42C4-A44F-F689F8FAC199}" type="slidenum">
              <a:rPr lang="pt-BR" smtClean="0"/>
              <a:t>‹nº›</a:t>
            </a:fld>
            <a:endParaRPr lang="pt-BR"/>
          </a:p>
        </p:txBody>
      </p:sp>
    </p:spTree>
    <p:extLst>
      <p:ext uri="{BB962C8B-B14F-4D97-AF65-F5344CB8AC3E}">
        <p14:creationId xmlns:p14="http://schemas.microsoft.com/office/powerpoint/2010/main" val="3535469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694AEF-F664-30D8-984E-C61A593AB741}"/>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83659964-C7E2-0227-4D48-90E51804DE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40E73A21-7EA7-3F5A-7AF7-79128F5ED8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58FFCE0B-8E52-0409-299E-F1268730774A}"/>
              </a:ext>
            </a:extLst>
          </p:cNvPr>
          <p:cNvSpPr>
            <a:spLocks noGrp="1"/>
          </p:cNvSpPr>
          <p:nvPr>
            <p:ph type="dt" sz="half" idx="10"/>
          </p:nvPr>
        </p:nvSpPr>
        <p:spPr/>
        <p:txBody>
          <a:bodyPr/>
          <a:lstStyle/>
          <a:p>
            <a:fld id="{8D3822F4-C053-4F4F-9D5C-F154226E15A6}" type="datetimeFigureOut">
              <a:rPr lang="pt-BR" smtClean="0"/>
              <a:t>16/06/2026</a:t>
            </a:fld>
            <a:endParaRPr lang="pt-BR"/>
          </a:p>
        </p:txBody>
      </p:sp>
      <p:sp>
        <p:nvSpPr>
          <p:cNvPr id="6" name="Espaço Reservado para Rodapé 5">
            <a:extLst>
              <a:ext uri="{FF2B5EF4-FFF2-40B4-BE49-F238E27FC236}">
                <a16:creationId xmlns:a16="http://schemas.microsoft.com/office/drawing/2014/main" id="{36B26452-F830-0BBB-CB43-5F0216AC63C8}"/>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E29C8ED-D4A8-D328-B122-6106FAFA8A27}"/>
              </a:ext>
            </a:extLst>
          </p:cNvPr>
          <p:cNvSpPr>
            <a:spLocks noGrp="1"/>
          </p:cNvSpPr>
          <p:nvPr>
            <p:ph type="sldNum" sz="quarter" idx="12"/>
          </p:nvPr>
        </p:nvSpPr>
        <p:spPr/>
        <p:txBody>
          <a:bodyPr/>
          <a:lstStyle/>
          <a:p>
            <a:fld id="{0851BA4E-2EB0-42C4-A44F-F689F8FAC199}" type="slidenum">
              <a:rPr lang="pt-BR" smtClean="0"/>
              <a:t>‹nº›</a:t>
            </a:fld>
            <a:endParaRPr lang="pt-BR"/>
          </a:p>
        </p:txBody>
      </p:sp>
    </p:spTree>
    <p:extLst>
      <p:ext uri="{BB962C8B-B14F-4D97-AF65-F5344CB8AC3E}">
        <p14:creationId xmlns:p14="http://schemas.microsoft.com/office/powerpoint/2010/main" val="3638405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C9278777-545F-210D-AF85-FA159D260E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538219A5-C73D-9D92-E5EF-C85871D1AF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4CBB823-7D97-1558-20B0-C124C3C8A6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D3822F4-C053-4F4F-9D5C-F154226E15A6}" type="datetimeFigureOut">
              <a:rPr lang="pt-BR" smtClean="0"/>
              <a:t>16/06/2026</a:t>
            </a:fld>
            <a:endParaRPr lang="pt-BR"/>
          </a:p>
        </p:txBody>
      </p:sp>
      <p:sp>
        <p:nvSpPr>
          <p:cNvPr id="5" name="Espaço Reservado para Rodapé 4">
            <a:extLst>
              <a:ext uri="{FF2B5EF4-FFF2-40B4-BE49-F238E27FC236}">
                <a16:creationId xmlns:a16="http://schemas.microsoft.com/office/drawing/2014/main" id="{13299B51-32C5-D6B2-3BCC-698658F293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t-BR"/>
          </a:p>
        </p:txBody>
      </p:sp>
      <p:sp>
        <p:nvSpPr>
          <p:cNvPr id="6" name="Espaço Reservado para Número de Slide 5">
            <a:extLst>
              <a:ext uri="{FF2B5EF4-FFF2-40B4-BE49-F238E27FC236}">
                <a16:creationId xmlns:a16="http://schemas.microsoft.com/office/drawing/2014/main" id="{54FAC1BC-85D0-ABFA-BF75-A73B54023E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851BA4E-2EB0-42C4-A44F-F689F8FAC199}" type="slidenum">
              <a:rPr lang="pt-BR" smtClean="0"/>
              <a:t>‹nº›</a:t>
            </a:fld>
            <a:endParaRPr lang="pt-BR"/>
          </a:p>
        </p:txBody>
      </p:sp>
    </p:spTree>
    <p:extLst>
      <p:ext uri="{BB962C8B-B14F-4D97-AF65-F5344CB8AC3E}">
        <p14:creationId xmlns:p14="http://schemas.microsoft.com/office/powerpoint/2010/main" val="1871085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084F35-A098-8E31-E6B6-AC3FCD94B89D}"/>
              </a:ext>
            </a:extLst>
          </p:cNvPr>
          <p:cNvSpPr>
            <a:spLocks noGrp="1"/>
          </p:cNvSpPr>
          <p:nvPr>
            <p:ph type="ctrTitle"/>
          </p:nvPr>
        </p:nvSpPr>
        <p:spPr>
          <a:xfrm>
            <a:off x="1697255" y="1504160"/>
            <a:ext cx="9144000" cy="2387600"/>
          </a:xfrm>
        </p:spPr>
        <p:txBody>
          <a:bodyPr>
            <a:normAutofit/>
          </a:bodyPr>
          <a:lstStyle/>
          <a:p>
            <a:pPr>
              <a:lnSpc>
                <a:spcPct val="100000"/>
              </a:lnSpc>
            </a:pPr>
            <a:r>
              <a:rPr lang="en-US" sz="3600" b="1" i="0" u="none" strike="noStrike" baseline="0" dirty="0">
                <a:solidFill>
                  <a:srgbClr val="000000"/>
                </a:solidFill>
                <a:latin typeface="Times New Roman" panose="02020603050405020304" pitchFamily="18" charset="0"/>
              </a:rPr>
              <a:t>An Economic-Hydrological Approach to Brazil and Northeast Region of Brazil using the Input-Output Matrix </a:t>
            </a:r>
            <a:endParaRPr lang="pt-BR" sz="3600" dirty="0">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D414C848-B935-E02A-9EC0-55D81D883E81}"/>
              </a:ext>
            </a:extLst>
          </p:cNvPr>
          <p:cNvSpPr>
            <a:spLocks noGrp="1"/>
          </p:cNvSpPr>
          <p:nvPr>
            <p:ph type="subTitle" idx="1"/>
          </p:nvPr>
        </p:nvSpPr>
        <p:spPr>
          <a:xfrm>
            <a:off x="114945" y="4259932"/>
            <a:ext cx="9144000" cy="2187816"/>
          </a:xfrm>
        </p:spPr>
        <p:txBody>
          <a:bodyPr>
            <a:normAutofit/>
          </a:bodyPr>
          <a:lstStyle/>
          <a:p>
            <a:endParaRPr lang="pt-BR" dirty="0"/>
          </a:p>
          <a:p>
            <a:endParaRPr lang="pt-BR" dirty="0"/>
          </a:p>
          <a:p>
            <a:endParaRPr lang="pt-BR" dirty="0"/>
          </a:p>
        </p:txBody>
      </p:sp>
      <p:pic>
        <p:nvPicPr>
          <p:cNvPr id="5" name="Imagem 4">
            <a:extLst>
              <a:ext uri="{FF2B5EF4-FFF2-40B4-BE49-F238E27FC236}">
                <a16:creationId xmlns:a16="http://schemas.microsoft.com/office/drawing/2014/main" id="{E8418752-410F-5D37-97BF-F8AF5A2AC980}"/>
              </a:ext>
            </a:extLst>
          </p:cNvPr>
          <p:cNvPicPr>
            <a:picLocks noChangeAspect="1"/>
          </p:cNvPicPr>
          <p:nvPr/>
        </p:nvPicPr>
        <p:blipFill>
          <a:blip r:embed="rId2"/>
          <a:stretch>
            <a:fillRect/>
          </a:stretch>
        </p:blipFill>
        <p:spPr>
          <a:xfrm>
            <a:off x="4893343" y="121873"/>
            <a:ext cx="2405313" cy="2009744"/>
          </a:xfrm>
          <a:prstGeom prst="rect">
            <a:avLst/>
          </a:prstGeom>
        </p:spPr>
      </p:pic>
      <p:sp>
        <p:nvSpPr>
          <p:cNvPr id="7" name="Text 1">
            <a:extLst>
              <a:ext uri="{FF2B5EF4-FFF2-40B4-BE49-F238E27FC236}">
                <a16:creationId xmlns:a16="http://schemas.microsoft.com/office/drawing/2014/main" id="{A824208F-9B9F-AE06-0A7D-428437F56A4E}"/>
              </a:ext>
            </a:extLst>
          </p:cNvPr>
          <p:cNvSpPr/>
          <p:nvPr/>
        </p:nvSpPr>
        <p:spPr>
          <a:xfrm>
            <a:off x="2159338" y="4435803"/>
            <a:ext cx="8614679" cy="838244"/>
          </a:xfrm>
          <a:prstGeom prst="rect">
            <a:avLst/>
          </a:prstGeom>
          <a:noFill/>
          <a:ln/>
        </p:spPr>
        <p:txBody>
          <a:bodyPr wrap="square" lIns="0" tIns="0" rIns="0" bIns="0" rtlCol="0" anchor="t">
            <a:normAutofit/>
          </a:bodyPr>
          <a:lstStyle/>
          <a:p>
            <a:pPr marL="0" indent="0" algn="l">
              <a:lnSpc>
                <a:spcPct val="133000"/>
              </a:lnSpc>
              <a:buNone/>
            </a:pPr>
            <a:r>
              <a:rPr lang="en-US" sz="1550" b="1" dirty="0">
                <a:solidFill>
                  <a:schemeClr val="accent4">
                    <a:lumMod val="50000"/>
                  </a:schemeClr>
                </a:solidFill>
                <a:latin typeface="Arimo" pitchFamily="34" charset="0"/>
                <a:ea typeface="Arimo" pitchFamily="34" charset="-122"/>
                <a:cs typeface="Arimo" pitchFamily="34" charset="-120"/>
              </a:rPr>
              <a:t>Ana Cristina G. Carneiro</a:t>
            </a:r>
            <a:r>
              <a:rPr lang="en-US" sz="1550" dirty="0">
                <a:solidFill>
                  <a:schemeClr val="accent4">
                    <a:lumMod val="50000"/>
                  </a:schemeClr>
                </a:solidFill>
                <a:latin typeface="Arimo" pitchFamily="34" charset="0"/>
                <a:ea typeface="Arimo" pitchFamily="34" charset="-122"/>
                <a:cs typeface="Arimo" pitchFamily="34" charset="-120"/>
              </a:rPr>
              <a:t> · </a:t>
            </a:r>
            <a:r>
              <a:rPr lang="en-US" sz="1550" b="1" dirty="0">
                <a:solidFill>
                  <a:schemeClr val="accent4">
                    <a:lumMod val="50000"/>
                  </a:schemeClr>
                </a:solidFill>
                <a:latin typeface="Arimo" pitchFamily="34" charset="0"/>
                <a:ea typeface="Arimo" pitchFamily="34" charset="-122"/>
                <a:cs typeface="Arimo" pitchFamily="34" charset="-120"/>
              </a:rPr>
              <a:t>Poema Isis A. de Souza</a:t>
            </a:r>
            <a:r>
              <a:rPr lang="en-US" sz="1550" dirty="0">
                <a:solidFill>
                  <a:schemeClr val="accent4">
                    <a:lumMod val="50000"/>
                  </a:schemeClr>
                </a:solidFill>
                <a:latin typeface="Arimo" pitchFamily="34" charset="0"/>
                <a:ea typeface="Arimo" pitchFamily="34" charset="-122"/>
                <a:cs typeface="Arimo" pitchFamily="34" charset="-120"/>
              </a:rPr>
              <a:t> · </a:t>
            </a:r>
            <a:r>
              <a:rPr lang="en-US" sz="1550" b="1" dirty="0">
                <a:solidFill>
                  <a:schemeClr val="accent4">
                    <a:lumMod val="50000"/>
                  </a:schemeClr>
                </a:solidFill>
                <a:latin typeface="Arimo" pitchFamily="34" charset="0"/>
                <a:ea typeface="Arimo" pitchFamily="34" charset="-122"/>
                <a:cs typeface="Arimo" pitchFamily="34" charset="-120"/>
              </a:rPr>
              <a:t>Isabel Cristina P. de Oliveira</a:t>
            </a:r>
            <a:endParaRPr lang="en-US" sz="1550" dirty="0">
              <a:solidFill>
                <a:schemeClr val="accent4">
                  <a:lumMod val="50000"/>
                </a:schemeClr>
              </a:solidFill>
            </a:endParaRPr>
          </a:p>
          <a:p>
            <a:pPr>
              <a:lnSpc>
                <a:spcPct val="133000"/>
              </a:lnSpc>
            </a:pPr>
            <a:r>
              <a:rPr lang="en-US" sz="1550" dirty="0">
                <a:solidFill>
                  <a:schemeClr val="accent4">
                    <a:lumMod val="50000"/>
                  </a:schemeClr>
                </a:solidFill>
                <a:latin typeface="Arimo" pitchFamily="34" charset="0"/>
                <a:ea typeface="Arimo" pitchFamily="34" charset="-122"/>
                <a:cs typeface="Arimo" pitchFamily="34" charset="-120"/>
              </a:rPr>
              <a:t>Professors from the Department of Economics at UFRPE, Brazil</a:t>
            </a:r>
            <a:endParaRPr lang="en-US" sz="1550" dirty="0">
              <a:solidFill>
                <a:schemeClr val="accent4">
                  <a:lumMod val="50000"/>
                </a:schemeClr>
              </a:solidFill>
            </a:endParaRPr>
          </a:p>
        </p:txBody>
      </p:sp>
    </p:spTree>
    <p:extLst>
      <p:ext uri="{BB962C8B-B14F-4D97-AF65-F5344CB8AC3E}">
        <p14:creationId xmlns:p14="http://schemas.microsoft.com/office/powerpoint/2010/main" val="3268066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4DE035-5EE1-BCD8-8180-A49AB01FC871}"/>
              </a:ext>
            </a:extLst>
          </p:cNvPr>
          <p:cNvSpPr>
            <a:spLocks noGrp="1"/>
          </p:cNvSpPr>
          <p:nvPr>
            <p:ph type="title"/>
          </p:nvPr>
        </p:nvSpPr>
        <p:spPr/>
        <p:txBody>
          <a:bodyPr/>
          <a:lstStyle/>
          <a:p>
            <a:r>
              <a:rPr lang="en-US" dirty="0"/>
              <a:t>METHODOLOGY AND DATA</a:t>
            </a:r>
            <a:endParaRPr lang="pt-BR" dirty="0"/>
          </a:p>
        </p:txBody>
      </p:sp>
      <mc:AlternateContent xmlns:mc="http://schemas.openxmlformats.org/markup-compatibility/2006" xmlns:a14="http://schemas.microsoft.com/office/drawing/2010/main">
        <mc:Choice Requires="a14">
          <p:sp>
            <p:nvSpPr>
              <p:cNvPr id="3" name="Espaço Reservado para Conteúdo 2">
                <a:extLst>
                  <a:ext uri="{FF2B5EF4-FFF2-40B4-BE49-F238E27FC236}">
                    <a16:creationId xmlns:a16="http://schemas.microsoft.com/office/drawing/2014/main" id="{B4CC35EB-4D72-D103-0F55-730F1A35A1C6}"/>
                  </a:ext>
                </a:extLst>
              </p:cNvPr>
              <p:cNvSpPr>
                <a:spLocks noGrp="1"/>
              </p:cNvSpPr>
              <p:nvPr>
                <p:ph idx="1"/>
              </p:nvPr>
            </p:nvSpPr>
            <p:spPr/>
            <p:txBody>
              <a:bodyPr>
                <a:normAutofit fontScale="77500" lnSpcReduction="20000"/>
              </a:bodyPr>
              <a:lstStyle/>
              <a:p>
                <a:r>
                  <a:rPr lang="en-US" dirty="0"/>
                  <a:t>The matrix R</a:t>
                </a:r>
                <a14:m>
                  <m:oMath xmlns:m="http://schemas.openxmlformats.org/officeDocument/2006/math">
                    <m:r>
                      <a:rPr lang="en-US" i="1">
                        <a:latin typeface="Cambria Math" panose="02040503050406030204" pitchFamily="18" charset="0"/>
                      </a:rPr>
                      <m:t>(</m:t>
                    </m:r>
                    <m:r>
                      <a:rPr lang="pt-BR" i="1">
                        <a:latin typeface="Cambria Math" panose="02040503050406030204" pitchFamily="18" charset="0"/>
                      </a:rPr>
                      <m:t>𝑚𝑥𝑛</m:t>
                    </m:r>
                    <m:r>
                      <a:rPr lang="en-US" i="1">
                        <a:latin typeface="Cambria Math" panose="02040503050406030204" pitchFamily="18" charset="0"/>
                      </a:rPr>
                      <m:t>)</m:t>
                    </m:r>
                  </m:oMath>
                </a14:m>
                <a:r>
                  <a:rPr lang="en-US" dirty="0"/>
                  <a:t> quantifies the </a:t>
                </a:r>
                <a:r>
                  <a:rPr lang="en-US" u="sng" dirty="0"/>
                  <a:t>direct water outflows (discharge)</a:t>
                </a:r>
                <a:r>
                  <a:rPr lang="en-US" dirty="0"/>
                  <a:t> from each economic sector to natural water resources (e.g., pollution). The same process used to determine the total water input/consumption coefficient will be applied to determine the total water outflow coefficient. The direct wastewater coefficient (</a:t>
                </a:r>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𝑟</m:t>
                        </m:r>
                      </m:e>
                      <m:sub>
                        <m:r>
                          <a:rPr lang="pt-BR" i="1">
                            <a:latin typeface="Cambria Math" panose="02040503050406030204" pitchFamily="18" charset="0"/>
                          </a:rPr>
                          <m:t>𝑖𝑙</m:t>
                        </m:r>
                      </m:sub>
                    </m:sSub>
                  </m:oMath>
                </a14:m>
                <a:r>
                  <a:rPr lang="en-US" dirty="0"/>
                  <a:t> ) is presented below:</a:t>
                </a:r>
                <a:endParaRPr lang="pt-BR" dirty="0"/>
              </a:p>
              <a:p>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𝑟</m:t>
                        </m:r>
                      </m:e>
                      <m:sub>
                        <m:r>
                          <a:rPr lang="pt-BR" i="1">
                            <a:latin typeface="Cambria Math" panose="02040503050406030204" pitchFamily="18" charset="0"/>
                          </a:rPr>
                          <m:t>𝑖𝑙</m:t>
                        </m:r>
                      </m:sub>
                    </m:sSub>
                    <m:r>
                      <a:rPr lang="en-US" i="1">
                        <a:latin typeface="Cambria Math" panose="02040503050406030204" pitchFamily="18" charset="0"/>
                      </a:rPr>
                      <m:t>=</m:t>
                    </m:r>
                    <m:f>
                      <m:fPr>
                        <m:ctrlPr>
                          <a:rPr lang="pt-BR" i="1">
                            <a:latin typeface="Cambria Math" panose="02040503050406030204" pitchFamily="18" charset="0"/>
                          </a:rPr>
                        </m:ctrlPr>
                      </m:fPr>
                      <m:num>
                        <m:sSub>
                          <m:sSubPr>
                            <m:ctrlPr>
                              <a:rPr lang="pt-BR" i="1">
                                <a:latin typeface="Cambria Math" panose="02040503050406030204" pitchFamily="18" charset="0"/>
                              </a:rPr>
                            </m:ctrlPr>
                          </m:sSubPr>
                          <m:e>
                            <m:r>
                              <a:rPr lang="en-US" i="1">
                                <a:latin typeface="Cambria Math" panose="02040503050406030204" pitchFamily="18" charset="0"/>
                              </a:rPr>
                              <m:t>h</m:t>
                            </m:r>
                          </m:e>
                          <m:sub>
                            <m:r>
                              <a:rPr lang="pt-BR" i="1">
                                <a:latin typeface="Cambria Math" panose="02040503050406030204" pitchFamily="18" charset="0"/>
                              </a:rPr>
                              <m:t>𝑖𝑙</m:t>
                            </m:r>
                          </m:sub>
                        </m:sSub>
                      </m:num>
                      <m:den>
                        <m:sSub>
                          <m:sSubPr>
                            <m:ctrlPr>
                              <a:rPr lang="pt-BR" i="1">
                                <a:latin typeface="Cambria Math" panose="02040503050406030204" pitchFamily="18" charset="0"/>
                              </a:rPr>
                            </m:ctrlPr>
                          </m:sSubPr>
                          <m:e>
                            <m:r>
                              <a:rPr lang="pt-BR" i="1">
                                <a:latin typeface="Cambria Math" panose="02040503050406030204" pitchFamily="18" charset="0"/>
                              </a:rPr>
                              <m:t>𝑥</m:t>
                            </m:r>
                          </m:e>
                          <m:sub>
                            <m:r>
                              <a:rPr lang="pt-BR" i="1">
                                <a:latin typeface="Cambria Math" panose="02040503050406030204" pitchFamily="18" charset="0"/>
                              </a:rPr>
                              <m:t>𝑖</m:t>
                            </m:r>
                          </m:sub>
                        </m:sSub>
                      </m:den>
                    </m:f>
                  </m:oMath>
                </a14:m>
                <a:r>
                  <a:rPr lang="en-US" dirty="0"/>
                  <a:t>	               					(9)</a:t>
                </a:r>
                <a:endParaRPr lang="pt-BR" dirty="0"/>
              </a:p>
              <a:p>
                <a:r>
                  <a:rPr lang="en-US" dirty="0"/>
                  <a:t>Where: </a:t>
                </a:r>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𝑟</m:t>
                        </m:r>
                      </m:e>
                      <m:sub>
                        <m:r>
                          <a:rPr lang="pt-BR" i="1">
                            <a:latin typeface="Cambria Math" panose="02040503050406030204" pitchFamily="18" charset="0"/>
                          </a:rPr>
                          <m:t>𝑖𝑙</m:t>
                        </m:r>
                      </m:sub>
                    </m:sSub>
                  </m:oMath>
                </a14:m>
                <a:r>
                  <a:rPr lang="en-US" dirty="0"/>
                  <a:t>= direct water outflow/waste coefficient. That is, the amount of wastewater discharged into the l-</a:t>
                </a:r>
                <a:r>
                  <a:rPr lang="en-US" dirty="0" err="1"/>
                  <a:t>th</a:t>
                </a:r>
                <a:r>
                  <a:rPr lang="en-US" dirty="0"/>
                  <a:t> hydrological sector to produce one unit of economic output in the </a:t>
                </a:r>
                <a:r>
                  <a:rPr lang="en-US" dirty="0" err="1"/>
                  <a:t>i-th</a:t>
                </a:r>
                <a:r>
                  <a:rPr lang="en-US" dirty="0"/>
                  <a:t> production sector;</a:t>
                </a:r>
                <a:endParaRPr lang="pt-BR" dirty="0"/>
              </a:p>
              <a:p>
                <a14:m>
                  <m:oMath xmlns:m="http://schemas.openxmlformats.org/officeDocument/2006/math">
                    <m:sSub>
                      <m:sSubPr>
                        <m:ctrlPr>
                          <a:rPr lang="pt-BR" i="1">
                            <a:latin typeface="Cambria Math" panose="02040503050406030204" pitchFamily="18" charset="0"/>
                          </a:rPr>
                        </m:ctrlPr>
                      </m:sSubPr>
                      <m:e>
                        <m:r>
                          <a:rPr lang="en-US" i="1">
                            <a:latin typeface="Cambria Math" panose="02040503050406030204" pitchFamily="18" charset="0"/>
                          </a:rPr>
                          <m:t>h</m:t>
                        </m:r>
                      </m:e>
                      <m:sub>
                        <m:r>
                          <a:rPr lang="pt-BR" i="1">
                            <a:latin typeface="Cambria Math" panose="02040503050406030204" pitchFamily="18" charset="0"/>
                          </a:rPr>
                          <m:t>𝑖𝑙</m:t>
                        </m:r>
                      </m:sub>
                    </m:sSub>
                  </m:oMath>
                </a14:m>
                <a:r>
                  <a:rPr lang="en-US" dirty="0"/>
                  <a:t>= is the amount of pollution discharged from the </a:t>
                </a:r>
                <a:r>
                  <a:rPr lang="en-US" dirty="0" err="1"/>
                  <a:t>i-th</a:t>
                </a:r>
                <a:r>
                  <a:rPr lang="en-US" dirty="0"/>
                  <a:t> economic sector to the l-</a:t>
                </a:r>
                <a:r>
                  <a:rPr lang="en-US" dirty="0" err="1"/>
                  <a:t>th</a:t>
                </a:r>
                <a:r>
                  <a:rPr lang="en-US" dirty="0"/>
                  <a:t> hydrological sector;</a:t>
                </a:r>
                <a:endParaRPr lang="pt-BR" dirty="0"/>
              </a:p>
              <a:p>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𝑥</m:t>
                        </m:r>
                      </m:e>
                      <m:sub>
                        <m:r>
                          <a:rPr lang="pt-BR" i="1">
                            <a:latin typeface="Cambria Math" panose="02040503050406030204" pitchFamily="18" charset="0"/>
                          </a:rPr>
                          <m:t>𝑖</m:t>
                        </m:r>
                      </m:sub>
                    </m:sSub>
                  </m:oMath>
                </a14:m>
                <a:r>
                  <a:rPr lang="en-US" dirty="0"/>
                  <a:t>= is the total output of the </a:t>
                </a:r>
                <a:r>
                  <a:rPr lang="en-US" dirty="0" err="1"/>
                  <a:t>i-th</a:t>
                </a:r>
                <a:r>
                  <a:rPr lang="en-US" dirty="0"/>
                  <a:t> sector in monetary units.</a:t>
                </a:r>
              </a:p>
              <a:p>
                <a:r>
                  <a:rPr lang="en-US" b="1" dirty="0"/>
                  <a:t>Wastewater discharged</a:t>
                </a:r>
                <a:r>
                  <a:rPr lang="en-US" dirty="0"/>
                  <a:t> =</a:t>
                </a:r>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𝑟</m:t>
                        </m:r>
                        <m:r>
                          <a:rPr lang="en-US" i="1">
                            <a:latin typeface="Cambria Math" panose="02040503050406030204" pitchFamily="18" charset="0"/>
                          </a:rPr>
                          <m:t>^</m:t>
                        </m:r>
                      </m:e>
                      <m:sub>
                        <m:r>
                          <a:rPr lang="pt-BR" i="1">
                            <a:latin typeface="Cambria Math" panose="02040503050406030204" pitchFamily="18" charset="0"/>
                          </a:rPr>
                          <m:t>𝑙</m:t>
                        </m:r>
                      </m:sub>
                    </m:sSub>
                    <m:r>
                      <a:rPr lang="en-US" i="1">
                        <a:latin typeface="Cambria Math" panose="02040503050406030204" pitchFamily="18" charset="0"/>
                      </a:rPr>
                      <m:t>.</m:t>
                    </m:r>
                    <m:sSup>
                      <m:sSupPr>
                        <m:ctrlPr>
                          <a:rPr lang="pt-BR" i="1">
                            <a:latin typeface="Cambria Math" panose="02040503050406030204" pitchFamily="18" charset="0"/>
                          </a:rPr>
                        </m:ctrlPr>
                      </m:sSupPr>
                      <m:e>
                        <m:r>
                          <a:rPr lang="en-US" i="1">
                            <a:latin typeface="Cambria Math" panose="02040503050406030204" pitchFamily="18" charset="0"/>
                          </a:rPr>
                          <m:t>(</m:t>
                        </m:r>
                        <m:r>
                          <a:rPr lang="pt-BR" i="1">
                            <a:latin typeface="Cambria Math" panose="02040503050406030204" pitchFamily="18" charset="0"/>
                          </a:rPr>
                          <m:t>𝐼</m:t>
                        </m:r>
                        <m:r>
                          <a:rPr lang="en-US" i="1">
                            <a:latin typeface="Cambria Math" panose="02040503050406030204" pitchFamily="18" charset="0"/>
                          </a:rPr>
                          <m:t>−</m:t>
                        </m:r>
                        <m:r>
                          <a:rPr lang="pt-BR" i="1">
                            <a:latin typeface="Cambria Math" panose="02040503050406030204" pitchFamily="18" charset="0"/>
                          </a:rPr>
                          <m:t>𝐴</m:t>
                        </m:r>
                        <m:r>
                          <a:rPr lang="en-US" i="1">
                            <a:latin typeface="Cambria Math" panose="02040503050406030204" pitchFamily="18" charset="0"/>
                          </a:rPr>
                          <m:t>)</m:t>
                        </m:r>
                      </m:e>
                      <m:sup>
                        <m:r>
                          <a:rPr lang="en-US" i="1">
                            <a:latin typeface="Cambria Math" panose="02040503050406030204" pitchFamily="18" charset="0"/>
                          </a:rPr>
                          <m:t>−1</m:t>
                        </m:r>
                      </m:sup>
                    </m:sSup>
                    <m:r>
                      <a:rPr lang="en-US" i="1">
                        <a:latin typeface="Cambria Math" panose="02040503050406030204" pitchFamily="18" charset="0"/>
                      </a:rPr>
                      <m:t>.</m:t>
                    </m:r>
                    <m:r>
                      <a:rPr lang="pt-BR" i="1">
                        <a:latin typeface="Cambria Math" panose="02040503050406030204" pitchFamily="18" charset="0"/>
                      </a:rPr>
                      <m:t>𝑌</m:t>
                    </m:r>
                  </m:oMath>
                </a14:m>
                <a:r>
                  <a:rPr lang="en-US" dirty="0"/>
                  <a:t>					 (10)</a:t>
                </a:r>
                <a:endParaRPr lang="pt-BR" dirty="0"/>
              </a:p>
              <a:p>
                <a:endParaRPr lang="pt-BR" dirty="0"/>
              </a:p>
            </p:txBody>
          </p:sp>
        </mc:Choice>
        <mc:Fallback xmlns="">
          <p:sp>
            <p:nvSpPr>
              <p:cNvPr id="3" name="Espaço Reservado para Conteúdo 2">
                <a:extLst>
                  <a:ext uri="{FF2B5EF4-FFF2-40B4-BE49-F238E27FC236}">
                    <a16:creationId xmlns:a16="http://schemas.microsoft.com/office/drawing/2014/main" id="{B4CC35EB-4D72-D103-0F55-730F1A35A1C6}"/>
                  </a:ext>
                </a:extLst>
              </p:cNvPr>
              <p:cNvSpPr>
                <a:spLocks noGrp="1" noRot="1" noChangeAspect="1" noMove="1" noResize="1" noEditPoints="1" noAdjustHandles="1" noChangeArrowheads="1" noChangeShapeType="1" noTextEdit="1"/>
              </p:cNvSpPr>
              <p:nvPr>
                <p:ph idx="1"/>
              </p:nvPr>
            </p:nvSpPr>
            <p:spPr>
              <a:blipFill>
                <a:blip r:embed="rId2"/>
                <a:stretch>
                  <a:fillRect l="-696" t="-2661" r="-1101"/>
                </a:stretch>
              </a:blipFill>
            </p:spPr>
            <p:txBody>
              <a:bodyPr/>
              <a:lstStyle/>
              <a:p>
                <a:r>
                  <a:rPr lang="pt-BR">
                    <a:noFill/>
                  </a:rPr>
                  <a:t> </a:t>
                </a:r>
              </a:p>
            </p:txBody>
          </p:sp>
        </mc:Fallback>
      </mc:AlternateContent>
    </p:spTree>
    <p:extLst>
      <p:ext uri="{BB962C8B-B14F-4D97-AF65-F5344CB8AC3E}">
        <p14:creationId xmlns:p14="http://schemas.microsoft.com/office/powerpoint/2010/main" val="4051231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FD460A-9A8B-5B78-4CAA-A7BF50909D36}"/>
              </a:ext>
            </a:extLst>
          </p:cNvPr>
          <p:cNvSpPr>
            <a:spLocks noGrp="1"/>
          </p:cNvSpPr>
          <p:nvPr>
            <p:ph type="title"/>
          </p:nvPr>
        </p:nvSpPr>
        <p:spPr/>
        <p:txBody>
          <a:bodyPr/>
          <a:lstStyle/>
          <a:p>
            <a:r>
              <a:rPr lang="en-US" dirty="0"/>
              <a:t>METHODOLOGY AND DATA</a:t>
            </a:r>
            <a:endParaRPr lang="pt-BR" dirty="0"/>
          </a:p>
        </p:txBody>
      </p:sp>
      <p:sp>
        <p:nvSpPr>
          <p:cNvPr id="3" name="Espaço Reservado para Conteúdo 2">
            <a:extLst>
              <a:ext uri="{FF2B5EF4-FFF2-40B4-BE49-F238E27FC236}">
                <a16:creationId xmlns:a16="http://schemas.microsoft.com/office/drawing/2014/main" id="{468B4525-77E8-2199-FB21-27FE8AB612EC}"/>
              </a:ext>
            </a:extLst>
          </p:cNvPr>
          <p:cNvSpPr>
            <a:spLocks noGrp="1"/>
          </p:cNvSpPr>
          <p:nvPr>
            <p:ph idx="1"/>
          </p:nvPr>
        </p:nvSpPr>
        <p:spPr/>
        <p:txBody>
          <a:bodyPr>
            <a:normAutofit lnSpcReduction="10000"/>
          </a:bodyPr>
          <a:lstStyle/>
          <a:p>
            <a:pPr algn="just"/>
            <a:r>
              <a:rPr lang="en-US" dirty="0"/>
              <a:t>The input-output matrix used for Brazil (MIP -BR) refers to the year 2015, prepared and published by IBGE (2020) and aggregated into 6 economic sectors (1. Agriculture, livestock, forestry, fishing, and aquaculture; 2. Extractive industries; 3. Manufacturing and construction; 4. Electricity and gas; 5. Water and sewage; 6. Other activities).</a:t>
            </a:r>
          </a:p>
          <a:p>
            <a:pPr algn="just"/>
            <a:r>
              <a:rPr lang="en-US" dirty="0"/>
              <a:t> The water resource use matrix also refers to the year 2015 and includes 5 water withdrawal sources (surface water; groundwater; soil water; rainwater harvesting, and seawater abstraction), and 4 disposal destinations for these water resources (surface water; groundwater; soil water; and seawater). </a:t>
            </a:r>
            <a:endParaRPr lang="pt-BR" dirty="0"/>
          </a:p>
        </p:txBody>
      </p:sp>
    </p:spTree>
    <p:extLst>
      <p:ext uri="{BB962C8B-B14F-4D97-AF65-F5344CB8AC3E}">
        <p14:creationId xmlns:p14="http://schemas.microsoft.com/office/powerpoint/2010/main" val="2128464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A58262-ED61-6396-06B9-786B557A62CB}"/>
              </a:ext>
            </a:extLst>
          </p:cNvPr>
          <p:cNvSpPr>
            <a:spLocks noGrp="1"/>
          </p:cNvSpPr>
          <p:nvPr>
            <p:ph type="title"/>
          </p:nvPr>
        </p:nvSpPr>
        <p:spPr/>
        <p:txBody>
          <a:bodyPr/>
          <a:lstStyle/>
          <a:p>
            <a:r>
              <a:rPr lang="en-US" dirty="0"/>
              <a:t>RESULTS</a:t>
            </a:r>
            <a:endParaRPr lang="pt-BR" dirty="0"/>
          </a:p>
        </p:txBody>
      </p:sp>
      <p:pic>
        <p:nvPicPr>
          <p:cNvPr id="5" name="Espaço Reservado para Conteúdo 4">
            <a:extLst>
              <a:ext uri="{FF2B5EF4-FFF2-40B4-BE49-F238E27FC236}">
                <a16:creationId xmlns:a16="http://schemas.microsoft.com/office/drawing/2014/main" id="{701C13BB-B926-7EB6-180A-FCBCEE804848}"/>
              </a:ext>
            </a:extLst>
          </p:cNvPr>
          <p:cNvPicPr>
            <a:picLocks noGrp="1" noChangeAspect="1"/>
          </p:cNvPicPr>
          <p:nvPr>
            <p:ph idx="1"/>
          </p:nvPr>
        </p:nvPicPr>
        <p:blipFill>
          <a:blip r:embed="rId2"/>
          <a:stretch>
            <a:fillRect/>
          </a:stretch>
        </p:blipFill>
        <p:spPr>
          <a:xfrm>
            <a:off x="-22543" y="1690688"/>
            <a:ext cx="12214543" cy="3806345"/>
          </a:xfrm>
          <a:prstGeom prst="rect">
            <a:avLst/>
          </a:prstGeom>
        </p:spPr>
      </p:pic>
    </p:spTree>
    <p:extLst>
      <p:ext uri="{BB962C8B-B14F-4D97-AF65-F5344CB8AC3E}">
        <p14:creationId xmlns:p14="http://schemas.microsoft.com/office/powerpoint/2010/main" val="944017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6E8C87-BEA0-231E-C90B-9E9F78F5D3C2}"/>
              </a:ext>
            </a:extLst>
          </p:cNvPr>
          <p:cNvSpPr>
            <a:spLocks noGrp="1"/>
          </p:cNvSpPr>
          <p:nvPr>
            <p:ph type="title"/>
          </p:nvPr>
        </p:nvSpPr>
        <p:spPr/>
        <p:txBody>
          <a:bodyPr/>
          <a:lstStyle/>
          <a:p>
            <a:r>
              <a:rPr lang="en-US" dirty="0"/>
              <a:t>RESULTS</a:t>
            </a:r>
            <a:endParaRPr lang="pt-BR" dirty="0"/>
          </a:p>
        </p:txBody>
      </p:sp>
      <p:pic>
        <p:nvPicPr>
          <p:cNvPr id="5" name="Espaço Reservado para Conteúdo 4">
            <a:extLst>
              <a:ext uri="{FF2B5EF4-FFF2-40B4-BE49-F238E27FC236}">
                <a16:creationId xmlns:a16="http://schemas.microsoft.com/office/drawing/2014/main" id="{D9318631-B3B2-DF3A-93BB-A1005CB2DCE8}"/>
              </a:ext>
            </a:extLst>
          </p:cNvPr>
          <p:cNvPicPr>
            <a:picLocks noGrp="1" noChangeAspect="1"/>
          </p:cNvPicPr>
          <p:nvPr>
            <p:ph idx="1"/>
          </p:nvPr>
        </p:nvPicPr>
        <p:blipFill>
          <a:blip r:embed="rId2"/>
          <a:stretch>
            <a:fillRect/>
          </a:stretch>
        </p:blipFill>
        <p:spPr>
          <a:xfrm>
            <a:off x="542416" y="1690688"/>
            <a:ext cx="8237790" cy="2383379"/>
          </a:xfrm>
          <a:prstGeom prst="rect">
            <a:avLst/>
          </a:prstGeom>
        </p:spPr>
      </p:pic>
      <p:pic>
        <p:nvPicPr>
          <p:cNvPr id="7" name="Imagem 6">
            <a:extLst>
              <a:ext uri="{FF2B5EF4-FFF2-40B4-BE49-F238E27FC236}">
                <a16:creationId xmlns:a16="http://schemas.microsoft.com/office/drawing/2014/main" id="{49DEA86F-08E9-6A93-45E8-E6BECB83EF7E}"/>
              </a:ext>
            </a:extLst>
          </p:cNvPr>
          <p:cNvPicPr>
            <a:picLocks noChangeAspect="1"/>
          </p:cNvPicPr>
          <p:nvPr/>
        </p:nvPicPr>
        <p:blipFill>
          <a:blip r:embed="rId3"/>
          <a:stretch>
            <a:fillRect/>
          </a:stretch>
        </p:blipFill>
        <p:spPr>
          <a:xfrm>
            <a:off x="350229" y="4183029"/>
            <a:ext cx="8538131" cy="2676713"/>
          </a:xfrm>
          <a:prstGeom prst="rect">
            <a:avLst/>
          </a:prstGeom>
        </p:spPr>
      </p:pic>
    </p:spTree>
    <p:extLst>
      <p:ext uri="{BB962C8B-B14F-4D97-AF65-F5344CB8AC3E}">
        <p14:creationId xmlns:p14="http://schemas.microsoft.com/office/powerpoint/2010/main" val="330626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E6F0F7-C358-D6A1-8F7E-006E1E9AB353}"/>
              </a:ext>
            </a:extLst>
          </p:cNvPr>
          <p:cNvSpPr>
            <a:spLocks noGrp="1"/>
          </p:cNvSpPr>
          <p:nvPr>
            <p:ph type="title"/>
          </p:nvPr>
        </p:nvSpPr>
        <p:spPr/>
        <p:txBody>
          <a:bodyPr/>
          <a:lstStyle/>
          <a:p>
            <a:r>
              <a:rPr lang="en-US" dirty="0"/>
              <a:t>RESULTS</a:t>
            </a:r>
            <a:endParaRPr lang="pt-BR" dirty="0"/>
          </a:p>
        </p:txBody>
      </p:sp>
      <p:pic>
        <p:nvPicPr>
          <p:cNvPr id="7" name="Espaço Reservado para Conteúdo 6">
            <a:extLst>
              <a:ext uri="{FF2B5EF4-FFF2-40B4-BE49-F238E27FC236}">
                <a16:creationId xmlns:a16="http://schemas.microsoft.com/office/drawing/2014/main" id="{4EC9E778-3793-712F-E9C6-A675E6E20D5E}"/>
              </a:ext>
            </a:extLst>
          </p:cNvPr>
          <p:cNvPicPr>
            <a:picLocks noGrp="1" noChangeAspect="1"/>
          </p:cNvPicPr>
          <p:nvPr>
            <p:ph idx="1"/>
          </p:nvPr>
        </p:nvPicPr>
        <p:blipFill>
          <a:blip r:embed="rId2"/>
          <a:stretch>
            <a:fillRect/>
          </a:stretch>
        </p:blipFill>
        <p:spPr>
          <a:xfrm>
            <a:off x="548824" y="1307919"/>
            <a:ext cx="9145783" cy="2712556"/>
          </a:xfrm>
          <a:prstGeom prst="rect">
            <a:avLst/>
          </a:prstGeom>
        </p:spPr>
      </p:pic>
      <p:pic>
        <p:nvPicPr>
          <p:cNvPr id="9" name="Imagem 8">
            <a:extLst>
              <a:ext uri="{FF2B5EF4-FFF2-40B4-BE49-F238E27FC236}">
                <a16:creationId xmlns:a16="http://schemas.microsoft.com/office/drawing/2014/main" id="{6EC05D6E-4E6B-B683-95EB-196F46C7B09C}"/>
              </a:ext>
            </a:extLst>
          </p:cNvPr>
          <p:cNvPicPr>
            <a:picLocks noChangeAspect="1"/>
          </p:cNvPicPr>
          <p:nvPr/>
        </p:nvPicPr>
        <p:blipFill>
          <a:blip r:embed="rId3"/>
          <a:stretch>
            <a:fillRect/>
          </a:stretch>
        </p:blipFill>
        <p:spPr>
          <a:xfrm>
            <a:off x="197316" y="3853327"/>
            <a:ext cx="9497291" cy="3004673"/>
          </a:xfrm>
          <a:prstGeom prst="rect">
            <a:avLst/>
          </a:prstGeom>
        </p:spPr>
      </p:pic>
    </p:spTree>
    <p:extLst>
      <p:ext uri="{BB962C8B-B14F-4D97-AF65-F5344CB8AC3E}">
        <p14:creationId xmlns:p14="http://schemas.microsoft.com/office/powerpoint/2010/main" val="2391522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CA2FB9-FADB-F1D4-EB01-C02F9A28C87B}"/>
              </a:ext>
            </a:extLst>
          </p:cNvPr>
          <p:cNvSpPr>
            <a:spLocks noGrp="1"/>
          </p:cNvSpPr>
          <p:nvPr>
            <p:ph type="title"/>
          </p:nvPr>
        </p:nvSpPr>
        <p:spPr/>
        <p:txBody>
          <a:bodyPr/>
          <a:lstStyle/>
          <a:p>
            <a:r>
              <a:rPr lang="en-US" dirty="0"/>
              <a:t>RESULTS</a:t>
            </a:r>
            <a:endParaRPr lang="pt-BR" dirty="0"/>
          </a:p>
        </p:txBody>
      </p:sp>
      <p:pic>
        <p:nvPicPr>
          <p:cNvPr id="5" name="Espaço Reservado para Conteúdo 4">
            <a:extLst>
              <a:ext uri="{FF2B5EF4-FFF2-40B4-BE49-F238E27FC236}">
                <a16:creationId xmlns:a16="http://schemas.microsoft.com/office/drawing/2014/main" id="{B862C949-84F9-F41F-FEC1-F231B0EE8915}"/>
              </a:ext>
            </a:extLst>
          </p:cNvPr>
          <p:cNvPicPr>
            <a:picLocks noGrp="1" noChangeAspect="1"/>
          </p:cNvPicPr>
          <p:nvPr>
            <p:ph idx="1"/>
          </p:nvPr>
        </p:nvPicPr>
        <p:blipFill>
          <a:blip r:embed="rId2"/>
          <a:stretch>
            <a:fillRect/>
          </a:stretch>
        </p:blipFill>
        <p:spPr>
          <a:xfrm>
            <a:off x="402264" y="1552166"/>
            <a:ext cx="8090045" cy="4770588"/>
          </a:xfrm>
          <a:prstGeom prst="rect">
            <a:avLst/>
          </a:prstGeom>
        </p:spPr>
      </p:pic>
    </p:spTree>
    <p:extLst>
      <p:ext uri="{BB962C8B-B14F-4D97-AF65-F5344CB8AC3E}">
        <p14:creationId xmlns:p14="http://schemas.microsoft.com/office/powerpoint/2010/main" val="501699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CC0D4-F529-4424-5F62-117D96628584}"/>
              </a:ext>
            </a:extLst>
          </p:cNvPr>
          <p:cNvSpPr>
            <a:spLocks noGrp="1"/>
          </p:cNvSpPr>
          <p:nvPr>
            <p:ph type="title"/>
          </p:nvPr>
        </p:nvSpPr>
        <p:spPr/>
        <p:txBody>
          <a:bodyPr/>
          <a:lstStyle/>
          <a:p>
            <a:r>
              <a:rPr lang="en-US" dirty="0"/>
              <a:t>RESULTS</a:t>
            </a:r>
            <a:endParaRPr lang="pt-BR" dirty="0"/>
          </a:p>
        </p:txBody>
      </p:sp>
      <p:sp>
        <p:nvSpPr>
          <p:cNvPr id="3" name="Espaço Reservado para Conteúdo 2">
            <a:extLst>
              <a:ext uri="{FF2B5EF4-FFF2-40B4-BE49-F238E27FC236}">
                <a16:creationId xmlns:a16="http://schemas.microsoft.com/office/drawing/2014/main" id="{197BDF39-31C0-8705-4EBD-AF4CF4B5CB83}"/>
              </a:ext>
            </a:extLst>
          </p:cNvPr>
          <p:cNvSpPr>
            <a:spLocks noGrp="1"/>
          </p:cNvSpPr>
          <p:nvPr>
            <p:ph idx="1"/>
          </p:nvPr>
        </p:nvSpPr>
        <p:spPr/>
        <p:txBody>
          <a:bodyPr/>
          <a:lstStyle/>
          <a:p>
            <a:endParaRPr lang="pt-BR" dirty="0"/>
          </a:p>
        </p:txBody>
      </p:sp>
      <p:pic>
        <p:nvPicPr>
          <p:cNvPr id="5" name="Imagem 4">
            <a:extLst>
              <a:ext uri="{FF2B5EF4-FFF2-40B4-BE49-F238E27FC236}">
                <a16:creationId xmlns:a16="http://schemas.microsoft.com/office/drawing/2014/main" id="{B11505B7-8360-8843-8953-BFD1030CA1B2}"/>
              </a:ext>
            </a:extLst>
          </p:cNvPr>
          <p:cNvPicPr>
            <a:picLocks noChangeAspect="1"/>
          </p:cNvPicPr>
          <p:nvPr/>
        </p:nvPicPr>
        <p:blipFill>
          <a:blip r:embed="rId2"/>
          <a:stretch>
            <a:fillRect/>
          </a:stretch>
        </p:blipFill>
        <p:spPr>
          <a:xfrm>
            <a:off x="946102" y="1825625"/>
            <a:ext cx="9048585" cy="2254762"/>
          </a:xfrm>
          <a:prstGeom prst="rect">
            <a:avLst/>
          </a:prstGeom>
        </p:spPr>
      </p:pic>
      <p:pic>
        <p:nvPicPr>
          <p:cNvPr id="6" name="Imagem 5">
            <a:extLst>
              <a:ext uri="{FF2B5EF4-FFF2-40B4-BE49-F238E27FC236}">
                <a16:creationId xmlns:a16="http://schemas.microsoft.com/office/drawing/2014/main" id="{4DE7B1E1-C3D4-A5ED-D3E9-EB57052C94FF}"/>
              </a:ext>
            </a:extLst>
          </p:cNvPr>
          <p:cNvPicPr>
            <a:picLocks noChangeAspect="1"/>
          </p:cNvPicPr>
          <p:nvPr/>
        </p:nvPicPr>
        <p:blipFill>
          <a:blip r:embed="rId3"/>
          <a:stretch>
            <a:fillRect/>
          </a:stretch>
        </p:blipFill>
        <p:spPr>
          <a:xfrm>
            <a:off x="946102" y="4215323"/>
            <a:ext cx="9048585" cy="2421559"/>
          </a:xfrm>
          <a:prstGeom prst="rect">
            <a:avLst/>
          </a:prstGeom>
        </p:spPr>
      </p:pic>
    </p:spTree>
    <p:extLst>
      <p:ext uri="{BB962C8B-B14F-4D97-AF65-F5344CB8AC3E}">
        <p14:creationId xmlns:p14="http://schemas.microsoft.com/office/powerpoint/2010/main" val="1100742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0D8417-0678-C000-C36C-01BEEF88DF8D}"/>
              </a:ext>
            </a:extLst>
          </p:cNvPr>
          <p:cNvSpPr>
            <a:spLocks noGrp="1"/>
          </p:cNvSpPr>
          <p:nvPr>
            <p:ph type="title"/>
          </p:nvPr>
        </p:nvSpPr>
        <p:spPr/>
        <p:txBody>
          <a:bodyPr/>
          <a:lstStyle/>
          <a:p>
            <a:r>
              <a:rPr lang="en-US" b="1" dirty="0"/>
              <a:t>Concluding Remarks </a:t>
            </a:r>
            <a:endParaRPr lang="pt-BR" dirty="0"/>
          </a:p>
        </p:txBody>
      </p:sp>
      <p:sp>
        <p:nvSpPr>
          <p:cNvPr id="3" name="Espaço Reservado para Conteúdo 2">
            <a:extLst>
              <a:ext uri="{FF2B5EF4-FFF2-40B4-BE49-F238E27FC236}">
                <a16:creationId xmlns:a16="http://schemas.microsoft.com/office/drawing/2014/main" id="{D9BC82DE-8BCD-0F5C-B131-4E3984F57BBC}"/>
              </a:ext>
            </a:extLst>
          </p:cNvPr>
          <p:cNvSpPr>
            <a:spLocks noGrp="1"/>
          </p:cNvSpPr>
          <p:nvPr>
            <p:ph idx="1"/>
          </p:nvPr>
        </p:nvSpPr>
        <p:spPr/>
        <p:txBody>
          <a:bodyPr>
            <a:normAutofit/>
          </a:bodyPr>
          <a:lstStyle/>
          <a:p>
            <a:pPr algn="just"/>
            <a:r>
              <a:rPr lang="en-US" dirty="0"/>
              <a:t>The results indicate that the electricity and gas sector accounts for the largest share of water withdrawal and discharge. </a:t>
            </a:r>
          </a:p>
          <a:p>
            <a:pPr algn="just"/>
            <a:r>
              <a:rPr lang="en-US" dirty="0"/>
              <a:t>In terms of total water use and discharge in the Northeast and in Brazil, the sector with the greatest direct and indirect impacts is agriculture and livestock, which has the greatest impact on the Brazilian economy.</a:t>
            </a:r>
          </a:p>
          <a:p>
            <a:pPr algn="just"/>
            <a:r>
              <a:rPr lang="en-US" dirty="0"/>
              <a:t> The I-O extension reveals significant indirect water consumption embedded in manufacturing and energy sectors.</a:t>
            </a:r>
            <a:endParaRPr lang="pt-BR" dirty="0"/>
          </a:p>
          <a:p>
            <a:pPr algn="just"/>
            <a:r>
              <a:rPr lang="pt-BR" dirty="0"/>
              <a:t> </a:t>
            </a:r>
            <a:r>
              <a:rPr lang="en-US" dirty="0"/>
              <a:t>The Northeast has a water scarcity per unit of economic output compared to the national average.</a:t>
            </a:r>
          </a:p>
        </p:txBody>
      </p:sp>
    </p:spTree>
    <p:extLst>
      <p:ext uri="{BB962C8B-B14F-4D97-AF65-F5344CB8AC3E}">
        <p14:creationId xmlns:p14="http://schemas.microsoft.com/office/powerpoint/2010/main" val="837745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A34EC5-C5EC-83AA-5AAC-C19AD96F2FF6}"/>
              </a:ext>
            </a:extLst>
          </p:cNvPr>
          <p:cNvSpPr>
            <a:spLocks noGrp="1"/>
          </p:cNvSpPr>
          <p:nvPr>
            <p:ph type="title"/>
          </p:nvPr>
        </p:nvSpPr>
        <p:spPr/>
        <p:txBody>
          <a:bodyPr/>
          <a:lstStyle/>
          <a:p>
            <a:r>
              <a:rPr lang="en-US" b="1" dirty="0"/>
              <a:t>Concluding Remarks </a:t>
            </a:r>
            <a:endParaRPr lang="pt-BR" dirty="0"/>
          </a:p>
        </p:txBody>
      </p:sp>
      <p:sp>
        <p:nvSpPr>
          <p:cNvPr id="3" name="Espaço Reservado para Conteúdo 2">
            <a:extLst>
              <a:ext uri="{FF2B5EF4-FFF2-40B4-BE49-F238E27FC236}">
                <a16:creationId xmlns:a16="http://schemas.microsoft.com/office/drawing/2014/main" id="{CC9CA30C-1391-1059-A40B-914E21284D72}"/>
              </a:ext>
            </a:extLst>
          </p:cNvPr>
          <p:cNvSpPr>
            <a:spLocks noGrp="1"/>
          </p:cNvSpPr>
          <p:nvPr>
            <p:ph idx="1"/>
          </p:nvPr>
        </p:nvSpPr>
        <p:spPr/>
        <p:txBody>
          <a:bodyPr>
            <a:normAutofit lnSpcReduction="10000"/>
          </a:bodyPr>
          <a:lstStyle/>
          <a:p>
            <a:pPr algn="just"/>
            <a:r>
              <a:rPr lang="en-US" dirty="0"/>
              <a:t>The high level of aggregation of economic activities in the environmental accounts, it is still necessary to include information on the quality of discharged water in the model.</a:t>
            </a:r>
          </a:p>
          <a:p>
            <a:pPr algn="just"/>
            <a:r>
              <a:rPr lang="en-US" dirty="0"/>
              <a:t>Policy must prioritize the Northeast's water scarcity through infrastructure investment, efficient irrigation, and economic </a:t>
            </a:r>
            <a:r>
              <a:rPr lang="en-US"/>
              <a:t>diversification.</a:t>
            </a:r>
            <a:endParaRPr lang="en-US" dirty="0"/>
          </a:p>
          <a:p>
            <a:pPr algn="just"/>
            <a:r>
              <a:rPr lang="en-US" dirty="0"/>
              <a:t> Analyzing the impact of productive activities on water use (withdrawal and discharge) in Brazil would require a basin-by-basin analysis, using both regionalized IO and regionalized CEA-Water data by river basin; this is the main suggestion for future work. </a:t>
            </a:r>
            <a:endParaRPr lang="pt-BR" dirty="0"/>
          </a:p>
          <a:p>
            <a:pPr algn="just"/>
            <a:endParaRPr lang="pt-BR" dirty="0"/>
          </a:p>
          <a:p>
            <a:endParaRPr lang="pt-BR" dirty="0"/>
          </a:p>
        </p:txBody>
      </p:sp>
    </p:spTree>
    <p:extLst>
      <p:ext uri="{BB962C8B-B14F-4D97-AF65-F5344CB8AC3E}">
        <p14:creationId xmlns:p14="http://schemas.microsoft.com/office/powerpoint/2010/main" val="2140824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038959-62FC-DAF5-5720-9ACE13E8E72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C3AF568-709C-0BBC-073F-68C2CAF0C763}"/>
              </a:ext>
            </a:extLst>
          </p:cNvPr>
          <p:cNvSpPr>
            <a:spLocks noGrp="1"/>
          </p:cNvSpPr>
          <p:nvPr>
            <p:ph idx="1"/>
          </p:nvPr>
        </p:nvSpPr>
        <p:spPr/>
        <p:txBody>
          <a:bodyPr/>
          <a:lstStyle/>
          <a:p>
            <a:pPr marL="0" indent="0" algn="ctr">
              <a:buNone/>
            </a:pPr>
            <a:endParaRPr lang="pt-BR" dirty="0"/>
          </a:p>
          <a:p>
            <a:pPr marL="0" indent="0" algn="ctr">
              <a:buNone/>
            </a:pPr>
            <a:endParaRPr lang="pt-BR" dirty="0"/>
          </a:p>
          <a:p>
            <a:pPr marL="0" indent="0" algn="ctr">
              <a:buNone/>
            </a:pPr>
            <a:r>
              <a:rPr lang="en-US" dirty="0"/>
              <a:t>THANK YOU VERY MUCH!</a:t>
            </a:r>
          </a:p>
          <a:p>
            <a:pPr marL="0" indent="0" algn="ctr">
              <a:buNone/>
            </a:pPr>
            <a:r>
              <a:rPr lang="en-US" dirty="0"/>
              <a:t>Contact: poema.isis@gmail.com</a:t>
            </a:r>
            <a:endParaRPr lang="pt-BR" dirty="0"/>
          </a:p>
        </p:txBody>
      </p:sp>
    </p:spTree>
    <p:extLst>
      <p:ext uri="{BB962C8B-B14F-4D97-AF65-F5344CB8AC3E}">
        <p14:creationId xmlns:p14="http://schemas.microsoft.com/office/powerpoint/2010/main" val="4139420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53CF00F-82D0-0DBA-75D5-1D01B4526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711C3EB-27D7-3EBC-9E62-4FEE2D6C9DD9}"/>
              </a:ext>
            </a:extLst>
          </p:cNvPr>
          <p:cNvSpPr>
            <a:spLocks noGrp="1"/>
          </p:cNvSpPr>
          <p:nvPr>
            <p:ph type="title"/>
          </p:nvPr>
        </p:nvSpPr>
        <p:spPr>
          <a:xfrm>
            <a:off x="612648" y="548640"/>
            <a:ext cx="10945037" cy="1133856"/>
          </a:xfrm>
        </p:spPr>
        <p:txBody>
          <a:bodyPr anchor="t">
            <a:normAutofit/>
          </a:bodyPr>
          <a:lstStyle/>
          <a:p>
            <a:r>
              <a:rPr lang="pt-BR" dirty="0"/>
              <a:t>MOTIVATION</a:t>
            </a:r>
          </a:p>
        </p:txBody>
      </p:sp>
      <p:sp>
        <p:nvSpPr>
          <p:cNvPr id="6" name="Espaço Reservado para Conteúdo 5">
            <a:extLst>
              <a:ext uri="{FF2B5EF4-FFF2-40B4-BE49-F238E27FC236}">
                <a16:creationId xmlns:a16="http://schemas.microsoft.com/office/drawing/2014/main" id="{FEB45792-5503-7918-96B5-EC8CEFB4B9B2}"/>
              </a:ext>
            </a:extLst>
          </p:cNvPr>
          <p:cNvSpPr>
            <a:spLocks noGrp="1"/>
          </p:cNvSpPr>
          <p:nvPr>
            <p:ph idx="1"/>
          </p:nvPr>
        </p:nvSpPr>
        <p:spPr/>
        <p:txBody>
          <a:bodyPr/>
          <a:lstStyle/>
          <a:p>
            <a:pPr marL="514350" indent="-514350" algn="just">
              <a:buFont typeface="+mj-lt"/>
              <a:buAutoNum type="arabicPeriod"/>
            </a:pPr>
            <a:r>
              <a:rPr lang="en-US" dirty="0"/>
              <a:t>The use of natural resources and strong economic performance are fundamental to achieving sustainable development.</a:t>
            </a:r>
          </a:p>
          <a:p>
            <a:pPr marL="514350" indent="-514350" algn="just">
              <a:buFont typeface="+mj-lt"/>
              <a:buAutoNum type="arabicPeriod"/>
            </a:pPr>
            <a:r>
              <a:rPr lang="en-US" dirty="0"/>
              <a:t> Water is a scarce resource, even for a country like Brazil, which holds about 12% of the planet’s available freshwater (ANA, 2022).</a:t>
            </a:r>
          </a:p>
          <a:p>
            <a:pPr marL="514350" indent="-514350" algn="just">
              <a:buFont typeface="+mj-lt"/>
              <a:buAutoNum type="arabicPeriod"/>
            </a:pPr>
            <a:r>
              <a:rPr lang="en-US" dirty="0"/>
              <a:t>Water is distributed unequally throughout Brazil, with severe shortages in some regions; there is also the issue of water pollution, which limits the supply of potable water in many regions of Brazil, such as the Northeast (the country’s second most populous region).</a:t>
            </a:r>
            <a:endParaRPr lang="pt-BR" dirty="0"/>
          </a:p>
          <a:p>
            <a:pPr marL="514350" indent="-514350">
              <a:buFont typeface="+mj-lt"/>
              <a:buAutoNum type="arabicPeriod"/>
            </a:pPr>
            <a:endParaRPr lang="pt-BR" dirty="0"/>
          </a:p>
          <a:p>
            <a:pPr marL="514350" indent="-514350">
              <a:buFont typeface="+mj-lt"/>
              <a:buAutoNum type="arabicPeriod"/>
            </a:pPr>
            <a:endParaRPr lang="pt-BR" dirty="0"/>
          </a:p>
        </p:txBody>
      </p:sp>
    </p:spTree>
    <p:extLst>
      <p:ext uri="{BB962C8B-B14F-4D97-AF65-F5344CB8AC3E}">
        <p14:creationId xmlns:p14="http://schemas.microsoft.com/office/powerpoint/2010/main" val="1693169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8CDC3B-6EF8-917A-4395-41607F6AE13D}"/>
              </a:ext>
            </a:extLst>
          </p:cNvPr>
          <p:cNvSpPr>
            <a:spLocks noGrp="1"/>
          </p:cNvSpPr>
          <p:nvPr>
            <p:ph type="title"/>
          </p:nvPr>
        </p:nvSpPr>
        <p:spPr/>
        <p:txBody>
          <a:bodyPr/>
          <a:lstStyle/>
          <a:p>
            <a:r>
              <a:rPr lang="pt-BR" dirty="0"/>
              <a:t>MAIN OBJECTIVE</a:t>
            </a:r>
          </a:p>
        </p:txBody>
      </p:sp>
      <p:sp>
        <p:nvSpPr>
          <p:cNvPr id="3" name="Espaço Reservado para Conteúdo 2">
            <a:extLst>
              <a:ext uri="{FF2B5EF4-FFF2-40B4-BE49-F238E27FC236}">
                <a16:creationId xmlns:a16="http://schemas.microsoft.com/office/drawing/2014/main" id="{216D85CB-80BD-79CC-D23A-273159BCB940}"/>
              </a:ext>
            </a:extLst>
          </p:cNvPr>
          <p:cNvSpPr>
            <a:spLocks noGrp="1"/>
          </p:cNvSpPr>
          <p:nvPr>
            <p:ph idx="1"/>
          </p:nvPr>
        </p:nvSpPr>
        <p:spPr/>
        <p:txBody>
          <a:bodyPr/>
          <a:lstStyle/>
          <a:p>
            <a:pPr algn="just"/>
            <a:r>
              <a:rPr lang="en-US" dirty="0"/>
              <a:t>The objective is to conduct an economic and environmental analysis of Brazil’s water resources—and, more specifically, those of the Northeast Region—based on recent data from the water accounts and the Input-Output model.</a:t>
            </a:r>
            <a:endParaRPr lang="pt-BR" dirty="0"/>
          </a:p>
        </p:txBody>
      </p:sp>
    </p:spTree>
    <p:extLst>
      <p:ext uri="{BB962C8B-B14F-4D97-AF65-F5344CB8AC3E}">
        <p14:creationId xmlns:p14="http://schemas.microsoft.com/office/powerpoint/2010/main" val="358130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FECECE-F8FB-E4DA-6AF7-9FA5F438978C}"/>
              </a:ext>
            </a:extLst>
          </p:cNvPr>
          <p:cNvSpPr>
            <a:spLocks noGrp="1"/>
          </p:cNvSpPr>
          <p:nvPr>
            <p:ph type="title"/>
          </p:nvPr>
        </p:nvSpPr>
        <p:spPr>
          <a:xfrm>
            <a:off x="838200" y="345460"/>
            <a:ext cx="10515600" cy="1325563"/>
          </a:xfrm>
        </p:spPr>
        <p:txBody>
          <a:bodyPr>
            <a:normAutofit/>
          </a:bodyPr>
          <a:lstStyle/>
          <a:p>
            <a:r>
              <a:rPr lang="en-US" dirty="0"/>
              <a:t>The Environmental Economic Accounts for Water (CEAA) in Brazil and Regions</a:t>
            </a:r>
            <a:endParaRPr lang="pt-BR" dirty="0"/>
          </a:p>
        </p:txBody>
      </p:sp>
      <p:sp>
        <p:nvSpPr>
          <p:cNvPr id="3" name="Espaço Reservado para Conteúdo 2">
            <a:extLst>
              <a:ext uri="{FF2B5EF4-FFF2-40B4-BE49-F238E27FC236}">
                <a16:creationId xmlns:a16="http://schemas.microsoft.com/office/drawing/2014/main" id="{42A8C83D-E711-C6DC-1523-E19071290D4D}"/>
              </a:ext>
            </a:extLst>
          </p:cNvPr>
          <p:cNvSpPr>
            <a:spLocks noGrp="1"/>
          </p:cNvSpPr>
          <p:nvPr>
            <p:ph idx="1"/>
          </p:nvPr>
        </p:nvSpPr>
        <p:spPr/>
        <p:txBody>
          <a:bodyPr>
            <a:normAutofit/>
          </a:bodyPr>
          <a:lstStyle/>
          <a:p>
            <a:pPr algn="just"/>
            <a:r>
              <a:rPr lang="en-US" dirty="0"/>
              <a:t>In Brazil, the CEAA is published by the Brazilian Institute of Geography and Statistics (IBGE), and the water-related information is compiled based on data from the National Water Agency (ANA), which, for the time being, aggregates information from all registered river basins in Brazil. In addition, since the 2017 publication, water balance data have been aggregated by major regions of Brazil.</a:t>
            </a:r>
          </a:p>
          <a:p>
            <a:pPr marL="0" indent="0" algn="just">
              <a:buNone/>
            </a:pPr>
            <a:r>
              <a:rPr lang="en-US" dirty="0"/>
              <a:t> </a:t>
            </a:r>
          </a:p>
        </p:txBody>
      </p:sp>
    </p:spTree>
    <p:extLst>
      <p:ext uri="{BB962C8B-B14F-4D97-AF65-F5344CB8AC3E}">
        <p14:creationId xmlns:p14="http://schemas.microsoft.com/office/powerpoint/2010/main" val="3720640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A1051E-9382-A684-5CA5-8E5EAF34F4E3}"/>
              </a:ext>
            </a:extLst>
          </p:cNvPr>
          <p:cNvSpPr>
            <a:spLocks noGrp="1"/>
          </p:cNvSpPr>
          <p:nvPr>
            <p:ph type="title"/>
          </p:nvPr>
        </p:nvSpPr>
        <p:spPr/>
        <p:txBody>
          <a:bodyPr/>
          <a:lstStyle/>
          <a:p>
            <a:r>
              <a:rPr lang="en-US" dirty="0"/>
              <a:t>The Environmental Economic Accounts for Water (CEAA) in Brazil and Regions</a:t>
            </a:r>
            <a:endParaRPr lang="pt-BR" dirty="0"/>
          </a:p>
        </p:txBody>
      </p:sp>
      <p:graphicFrame>
        <p:nvGraphicFramePr>
          <p:cNvPr id="6" name="Espaço Reservado para Conteúdo 5">
            <a:extLst>
              <a:ext uri="{FF2B5EF4-FFF2-40B4-BE49-F238E27FC236}">
                <a16:creationId xmlns:a16="http://schemas.microsoft.com/office/drawing/2014/main" id="{193796EE-8AA2-2DDB-7612-5AF648FB08F0}"/>
              </a:ext>
            </a:extLst>
          </p:cNvPr>
          <p:cNvGraphicFramePr>
            <a:graphicFrameLocks noGrp="1"/>
          </p:cNvGraphicFramePr>
          <p:nvPr>
            <p:ph idx="1"/>
            <p:extLst>
              <p:ext uri="{D42A27DB-BD31-4B8C-83A1-F6EECF244321}">
                <p14:modId xmlns:p14="http://schemas.microsoft.com/office/powerpoint/2010/main" val="3658343550"/>
              </p:ext>
            </p:extLst>
          </p:nvPr>
        </p:nvGraphicFramePr>
        <p:xfrm>
          <a:off x="1661652" y="2477729"/>
          <a:ext cx="7531509" cy="3745230"/>
        </p:xfrm>
        <a:graphic>
          <a:graphicData uri="http://schemas.openxmlformats.org/drawingml/2006/table">
            <a:tbl>
              <a:tblPr>
                <a:tableStyleId>{5C22544A-7EE6-4342-B048-85BDC9FD1C3A}</a:tableStyleId>
              </a:tblPr>
              <a:tblGrid>
                <a:gridCol w="2510503">
                  <a:extLst>
                    <a:ext uri="{9D8B030D-6E8A-4147-A177-3AD203B41FA5}">
                      <a16:colId xmlns:a16="http://schemas.microsoft.com/office/drawing/2014/main" val="4096586563"/>
                    </a:ext>
                  </a:extLst>
                </a:gridCol>
                <a:gridCol w="2510503">
                  <a:extLst>
                    <a:ext uri="{9D8B030D-6E8A-4147-A177-3AD203B41FA5}">
                      <a16:colId xmlns:a16="http://schemas.microsoft.com/office/drawing/2014/main" val="131909576"/>
                    </a:ext>
                  </a:extLst>
                </a:gridCol>
                <a:gridCol w="2510503">
                  <a:extLst>
                    <a:ext uri="{9D8B030D-6E8A-4147-A177-3AD203B41FA5}">
                      <a16:colId xmlns:a16="http://schemas.microsoft.com/office/drawing/2014/main" val="770104159"/>
                    </a:ext>
                  </a:extLst>
                </a:gridCol>
              </a:tblGrid>
              <a:tr h="692425">
                <a:tc>
                  <a:txBody>
                    <a:bodyPr/>
                    <a:lstStyle/>
                    <a:p>
                      <a:pPr algn="ctr">
                        <a:lnSpc>
                          <a:spcPct val="107000"/>
                        </a:lnSpc>
                        <a:spcAft>
                          <a:spcPts val="800"/>
                        </a:spcAft>
                        <a:buNone/>
                      </a:pPr>
                      <a:r>
                        <a:rPr lang="pt-BR" sz="1800" b="1" dirty="0">
                          <a:effectLst/>
                        </a:rPr>
                        <a:t>Economic </a:t>
                      </a:r>
                      <a:r>
                        <a:rPr lang="pt-BR" sz="1800" b="1" dirty="0" err="1">
                          <a:effectLst/>
                        </a:rPr>
                        <a:t>Activities</a:t>
                      </a:r>
                      <a:endParaRPr lang="pt-BR" sz="1800" b="1"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tc>
                <a:tc>
                  <a:txBody>
                    <a:bodyPr/>
                    <a:lstStyle/>
                    <a:p>
                      <a:pPr algn="ctr">
                        <a:lnSpc>
                          <a:spcPct val="107000"/>
                        </a:lnSpc>
                        <a:spcAft>
                          <a:spcPts val="800"/>
                        </a:spcAft>
                        <a:buNone/>
                      </a:pPr>
                      <a:r>
                        <a:rPr lang="pt-BR" sz="1800" b="1" dirty="0" err="1">
                          <a:effectLst/>
                        </a:rPr>
                        <a:t>Withdrawal</a:t>
                      </a:r>
                      <a:r>
                        <a:rPr lang="pt-BR" sz="1800" b="1" dirty="0">
                          <a:effectLst/>
                        </a:rPr>
                        <a:t> </a:t>
                      </a:r>
                      <a:r>
                        <a:rPr lang="pt-BR" sz="1800" b="1" dirty="0" err="1">
                          <a:effectLst/>
                        </a:rPr>
                        <a:t>of</a:t>
                      </a:r>
                      <a:r>
                        <a:rPr lang="pt-BR" sz="1800" b="1" dirty="0">
                          <a:effectLst/>
                        </a:rPr>
                        <a:t> Environmental </a:t>
                      </a:r>
                      <a:r>
                        <a:rPr lang="pt-BR" sz="1800" b="1" dirty="0" err="1">
                          <a:effectLst/>
                        </a:rPr>
                        <a:t>Resources</a:t>
                      </a:r>
                      <a:endParaRPr lang="pt-BR" sz="1800" b="1"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tc>
                <a:tc>
                  <a:txBody>
                    <a:bodyPr/>
                    <a:lstStyle/>
                    <a:p>
                      <a:pPr algn="ctr">
                        <a:lnSpc>
                          <a:spcPct val="107000"/>
                        </a:lnSpc>
                        <a:spcAft>
                          <a:spcPts val="800"/>
                        </a:spcAft>
                        <a:buNone/>
                      </a:pPr>
                      <a:r>
                        <a:rPr lang="pt-BR" sz="1800" b="1" dirty="0" err="1">
                          <a:effectLst/>
                        </a:rPr>
                        <a:t>Discharge</a:t>
                      </a:r>
                      <a:r>
                        <a:rPr lang="pt-BR" sz="1800" b="1" dirty="0">
                          <a:effectLst/>
                        </a:rPr>
                        <a:t> </a:t>
                      </a:r>
                      <a:r>
                        <a:rPr lang="pt-BR" sz="1800" b="1" dirty="0" err="1">
                          <a:effectLst/>
                        </a:rPr>
                        <a:t>into</a:t>
                      </a:r>
                      <a:r>
                        <a:rPr lang="pt-BR" sz="1800" b="1" dirty="0">
                          <a:effectLst/>
                        </a:rPr>
                        <a:t> </a:t>
                      </a:r>
                      <a:r>
                        <a:rPr lang="pt-BR" sz="1800" b="1" dirty="0" err="1">
                          <a:effectLst/>
                        </a:rPr>
                        <a:t>the</a:t>
                      </a:r>
                      <a:r>
                        <a:rPr lang="pt-BR" sz="1800" b="1" dirty="0">
                          <a:effectLst/>
                        </a:rPr>
                        <a:t> </a:t>
                      </a:r>
                      <a:r>
                        <a:rPr lang="pt-BR" sz="1800" b="1" dirty="0" err="1">
                          <a:effectLst/>
                        </a:rPr>
                        <a:t>Environment</a:t>
                      </a:r>
                      <a:endParaRPr lang="pt-BR" sz="1800" b="1"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tc>
                <a:extLst>
                  <a:ext uri="{0D108BD9-81ED-4DB2-BD59-A6C34878D82A}">
                    <a16:rowId xmlns:a16="http://schemas.microsoft.com/office/drawing/2014/main" val="4191140472"/>
                  </a:ext>
                </a:extLst>
              </a:tr>
              <a:tr h="692425">
                <a:tc>
                  <a:txBody>
                    <a:bodyPr/>
                    <a:lstStyle/>
                    <a:p>
                      <a:pPr marL="285750" indent="-285750">
                        <a:lnSpc>
                          <a:spcPct val="107000"/>
                        </a:lnSpc>
                        <a:spcAft>
                          <a:spcPts val="800"/>
                        </a:spcAft>
                        <a:buFont typeface="Arial" panose="020B0604020202020204" pitchFamily="34" charset="0"/>
                        <a:buChar char="•"/>
                      </a:pPr>
                      <a:r>
                        <a:rPr lang="en-US" sz="1800" dirty="0">
                          <a:effectLst/>
                        </a:rPr>
                        <a:t>Agriculture, livestock, forestry, fishing, and aquaculture</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a:txBody>
                    <a:bodyPr/>
                    <a:lstStyle/>
                    <a:p>
                      <a:pPr marL="285750" indent="-285750" algn="ctr">
                        <a:lnSpc>
                          <a:spcPct val="107000"/>
                        </a:lnSpc>
                        <a:spcAft>
                          <a:spcPts val="800"/>
                        </a:spcAft>
                        <a:buFont typeface="Arial" panose="020B0604020202020204" pitchFamily="34" charset="0"/>
                        <a:buChar char="•"/>
                      </a:pPr>
                      <a:r>
                        <a:rPr lang="pt-BR" sz="1800" dirty="0">
                          <a:effectLst/>
                        </a:rPr>
                        <a:t>Surface </a:t>
                      </a:r>
                      <a:r>
                        <a:rPr lang="pt-BR" sz="1800" dirty="0" err="1">
                          <a:effectLst/>
                        </a:rPr>
                        <a:t>water</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a:txBody>
                    <a:bodyPr/>
                    <a:lstStyle/>
                    <a:p>
                      <a:pPr marL="285750" indent="-285750" algn="ctr">
                        <a:lnSpc>
                          <a:spcPct val="107000"/>
                        </a:lnSpc>
                        <a:spcAft>
                          <a:spcPts val="800"/>
                        </a:spcAft>
                        <a:buFont typeface="Arial" panose="020B0604020202020204" pitchFamily="34" charset="0"/>
                        <a:buChar char="•"/>
                      </a:pPr>
                      <a:r>
                        <a:rPr lang="pt-BR" sz="1800" dirty="0">
                          <a:effectLst/>
                        </a:rPr>
                        <a:t>Surface </a:t>
                      </a:r>
                      <a:r>
                        <a:rPr lang="pt-BR" sz="1800" dirty="0" err="1">
                          <a:effectLst/>
                        </a:rPr>
                        <a:t>water</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extLst>
                  <a:ext uri="{0D108BD9-81ED-4DB2-BD59-A6C34878D82A}">
                    <a16:rowId xmlns:a16="http://schemas.microsoft.com/office/drawing/2014/main" val="1384324327"/>
                  </a:ext>
                </a:extLst>
              </a:tr>
              <a:tr h="225474">
                <a:tc>
                  <a:txBody>
                    <a:bodyPr/>
                    <a:lstStyle/>
                    <a:p>
                      <a:pPr marL="285750" indent="-285750">
                        <a:lnSpc>
                          <a:spcPct val="107000"/>
                        </a:lnSpc>
                        <a:spcAft>
                          <a:spcPts val="800"/>
                        </a:spcAft>
                        <a:buFont typeface="Arial" panose="020B0604020202020204" pitchFamily="34" charset="0"/>
                        <a:buChar char="•"/>
                      </a:pPr>
                      <a:r>
                        <a:rPr lang="pt-BR" sz="1800" dirty="0" err="1">
                          <a:effectLst/>
                        </a:rPr>
                        <a:t>Extractive</a:t>
                      </a:r>
                      <a:r>
                        <a:rPr lang="pt-BR" sz="1800" dirty="0">
                          <a:effectLst/>
                        </a:rPr>
                        <a:t> industries</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a:txBody>
                    <a:bodyPr/>
                    <a:lstStyle/>
                    <a:p>
                      <a:pPr marL="285750" indent="-285750" algn="ctr">
                        <a:lnSpc>
                          <a:spcPct val="107000"/>
                        </a:lnSpc>
                        <a:spcAft>
                          <a:spcPts val="800"/>
                        </a:spcAft>
                        <a:buFont typeface="Arial" panose="020B0604020202020204" pitchFamily="34" charset="0"/>
                        <a:buChar char="•"/>
                      </a:pPr>
                      <a:r>
                        <a:rPr lang="pt-BR" sz="1800" dirty="0" err="1">
                          <a:effectLst/>
                        </a:rPr>
                        <a:t>Groundwater</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a:txBody>
                    <a:bodyPr/>
                    <a:lstStyle/>
                    <a:p>
                      <a:pPr marL="285750" indent="-285750" algn="ctr">
                        <a:lnSpc>
                          <a:spcPct val="107000"/>
                        </a:lnSpc>
                        <a:spcAft>
                          <a:spcPts val="800"/>
                        </a:spcAft>
                        <a:buFont typeface="Arial" panose="020B0604020202020204" pitchFamily="34" charset="0"/>
                        <a:buChar char="•"/>
                      </a:pPr>
                      <a:r>
                        <a:rPr lang="pt-BR" sz="1800" dirty="0" err="1">
                          <a:effectLst/>
                        </a:rPr>
                        <a:t>Groundwater</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extLst>
                  <a:ext uri="{0D108BD9-81ED-4DB2-BD59-A6C34878D82A}">
                    <a16:rowId xmlns:a16="http://schemas.microsoft.com/office/drawing/2014/main" val="2885658911"/>
                  </a:ext>
                </a:extLst>
              </a:tr>
              <a:tr h="692425">
                <a:tc>
                  <a:txBody>
                    <a:bodyPr/>
                    <a:lstStyle/>
                    <a:p>
                      <a:pPr marL="285750" indent="-285750">
                        <a:lnSpc>
                          <a:spcPct val="107000"/>
                        </a:lnSpc>
                        <a:spcAft>
                          <a:spcPts val="800"/>
                        </a:spcAft>
                        <a:buFont typeface="Arial" panose="020B0604020202020204" pitchFamily="34" charset="0"/>
                        <a:buChar char="•"/>
                      </a:pPr>
                      <a:r>
                        <a:rPr lang="pt-BR" sz="1800" dirty="0">
                          <a:effectLst/>
                        </a:rPr>
                        <a:t>Manufacturing </a:t>
                      </a:r>
                      <a:r>
                        <a:rPr lang="pt-BR" sz="1800" dirty="0" err="1">
                          <a:effectLst/>
                        </a:rPr>
                        <a:t>and</a:t>
                      </a:r>
                      <a:r>
                        <a:rPr lang="pt-BR" sz="1800" dirty="0">
                          <a:effectLst/>
                        </a:rPr>
                        <a:t> </a:t>
                      </a:r>
                      <a:r>
                        <a:rPr lang="pt-BR" sz="1800" dirty="0" err="1">
                          <a:effectLst/>
                        </a:rPr>
                        <a:t>construction</a:t>
                      </a:r>
                      <a:r>
                        <a:rPr lang="pt-BR" sz="1800" dirty="0">
                          <a:effectLst/>
                        </a:rPr>
                        <a:t> industries</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a:txBody>
                    <a:bodyPr/>
                    <a:lstStyle/>
                    <a:p>
                      <a:pPr marL="285750" indent="-285750" algn="ctr">
                        <a:lnSpc>
                          <a:spcPct val="107000"/>
                        </a:lnSpc>
                        <a:spcAft>
                          <a:spcPts val="800"/>
                        </a:spcAft>
                        <a:buFont typeface="Arial" panose="020B0604020202020204" pitchFamily="34" charset="0"/>
                        <a:buChar char="•"/>
                      </a:pPr>
                      <a:r>
                        <a:rPr lang="pt-BR" sz="1800" dirty="0" err="1">
                          <a:effectLst/>
                        </a:rPr>
                        <a:t>Soil</a:t>
                      </a:r>
                      <a:r>
                        <a:rPr lang="pt-BR" sz="1800" dirty="0">
                          <a:effectLst/>
                        </a:rPr>
                        <a:t> </a:t>
                      </a:r>
                      <a:r>
                        <a:rPr lang="pt-BR" sz="1800" dirty="0" err="1">
                          <a:effectLst/>
                        </a:rPr>
                        <a:t>water</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a:txBody>
                    <a:bodyPr/>
                    <a:lstStyle/>
                    <a:p>
                      <a:pPr marL="285750" indent="-285750" algn="ctr">
                        <a:lnSpc>
                          <a:spcPct val="107000"/>
                        </a:lnSpc>
                        <a:spcAft>
                          <a:spcPts val="800"/>
                        </a:spcAft>
                        <a:buFont typeface="Arial" panose="020B0604020202020204" pitchFamily="34" charset="0"/>
                        <a:buChar char="•"/>
                      </a:pPr>
                      <a:r>
                        <a:rPr lang="pt-BR" sz="1800" dirty="0" err="1">
                          <a:effectLst/>
                        </a:rPr>
                        <a:t>Soil</a:t>
                      </a:r>
                      <a:r>
                        <a:rPr lang="pt-BR" sz="1800" dirty="0">
                          <a:effectLst/>
                        </a:rPr>
                        <a:t> </a:t>
                      </a:r>
                      <a:r>
                        <a:rPr lang="pt-BR" sz="1800" dirty="0" err="1">
                          <a:effectLst/>
                        </a:rPr>
                        <a:t>water</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extLst>
                  <a:ext uri="{0D108BD9-81ED-4DB2-BD59-A6C34878D82A}">
                    <a16:rowId xmlns:a16="http://schemas.microsoft.com/office/drawing/2014/main" val="2100877103"/>
                  </a:ext>
                </a:extLst>
              </a:tr>
              <a:tr h="225474">
                <a:tc>
                  <a:txBody>
                    <a:bodyPr/>
                    <a:lstStyle/>
                    <a:p>
                      <a:pPr marL="285750" indent="-285750">
                        <a:lnSpc>
                          <a:spcPct val="107000"/>
                        </a:lnSpc>
                        <a:spcAft>
                          <a:spcPts val="800"/>
                        </a:spcAft>
                        <a:buFont typeface="Arial" panose="020B0604020202020204" pitchFamily="34" charset="0"/>
                        <a:buChar char="•"/>
                      </a:pPr>
                      <a:r>
                        <a:rPr lang="pt-BR" sz="1800" dirty="0" err="1">
                          <a:effectLst/>
                        </a:rPr>
                        <a:t>Electricity</a:t>
                      </a:r>
                      <a:r>
                        <a:rPr lang="pt-BR" sz="1800" dirty="0">
                          <a:effectLst/>
                        </a:rPr>
                        <a:t> </a:t>
                      </a:r>
                      <a:r>
                        <a:rPr lang="pt-BR" sz="1800" dirty="0" err="1">
                          <a:effectLst/>
                        </a:rPr>
                        <a:t>and</a:t>
                      </a:r>
                      <a:r>
                        <a:rPr lang="pt-BR" sz="1800" dirty="0">
                          <a:effectLst/>
                        </a:rPr>
                        <a:t> </a:t>
                      </a:r>
                      <a:r>
                        <a:rPr lang="pt-BR" sz="1800" dirty="0" err="1">
                          <a:effectLst/>
                        </a:rPr>
                        <a:t>gas</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a:txBody>
                    <a:bodyPr/>
                    <a:lstStyle/>
                    <a:p>
                      <a:pPr marL="285750" indent="-285750" algn="ctr">
                        <a:lnSpc>
                          <a:spcPct val="107000"/>
                        </a:lnSpc>
                        <a:spcAft>
                          <a:spcPts val="800"/>
                        </a:spcAft>
                        <a:buFont typeface="Arial" panose="020B0604020202020204" pitchFamily="34" charset="0"/>
                        <a:buChar char="•"/>
                      </a:pPr>
                      <a:r>
                        <a:rPr lang="pt-BR" sz="1800" dirty="0">
                          <a:effectLst/>
                        </a:rPr>
                        <a:t>Rainwater </a:t>
                      </a:r>
                      <a:r>
                        <a:rPr lang="pt-BR" sz="1800" dirty="0" err="1">
                          <a:effectLst/>
                        </a:rPr>
                        <a:t>harvesting</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a:txBody>
                    <a:bodyPr/>
                    <a:lstStyle/>
                    <a:p>
                      <a:pPr marL="285750" indent="-285750" algn="ctr">
                        <a:lnSpc>
                          <a:spcPct val="107000"/>
                        </a:lnSpc>
                        <a:spcAft>
                          <a:spcPts val="800"/>
                        </a:spcAft>
                        <a:buFont typeface="Arial" panose="020B0604020202020204" pitchFamily="34" charset="0"/>
                        <a:buChar char="•"/>
                      </a:pPr>
                      <a:r>
                        <a:rPr lang="pt-BR" sz="1800" dirty="0" err="1">
                          <a:effectLst/>
                        </a:rPr>
                        <a:t>To</a:t>
                      </a:r>
                      <a:r>
                        <a:rPr lang="pt-BR" sz="1800" dirty="0">
                          <a:effectLst/>
                        </a:rPr>
                        <a:t> </a:t>
                      </a:r>
                      <a:r>
                        <a:rPr lang="pt-BR" sz="1800" dirty="0" err="1">
                          <a:effectLst/>
                        </a:rPr>
                        <a:t>the</a:t>
                      </a:r>
                      <a:r>
                        <a:rPr lang="pt-BR" sz="1800" dirty="0">
                          <a:effectLst/>
                        </a:rPr>
                        <a:t> sea</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extLst>
                  <a:ext uri="{0D108BD9-81ED-4DB2-BD59-A6C34878D82A}">
                    <a16:rowId xmlns:a16="http://schemas.microsoft.com/office/drawing/2014/main" val="1752309169"/>
                  </a:ext>
                </a:extLst>
              </a:tr>
              <a:tr h="225474">
                <a:tc>
                  <a:txBody>
                    <a:bodyPr/>
                    <a:lstStyle/>
                    <a:p>
                      <a:pPr marL="285750" indent="-285750">
                        <a:lnSpc>
                          <a:spcPct val="107000"/>
                        </a:lnSpc>
                        <a:spcAft>
                          <a:spcPts val="800"/>
                        </a:spcAft>
                        <a:buFont typeface="Arial" panose="020B0604020202020204" pitchFamily="34" charset="0"/>
                        <a:buChar char="•"/>
                      </a:pPr>
                      <a:r>
                        <a:rPr lang="pt-BR" sz="1800" dirty="0" err="1">
                          <a:effectLst/>
                        </a:rPr>
                        <a:t>Water</a:t>
                      </a:r>
                      <a:r>
                        <a:rPr lang="pt-BR" sz="1800" dirty="0">
                          <a:effectLst/>
                        </a:rPr>
                        <a:t> </a:t>
                      </a:r>
                      <a:r>
                        <a:rPr lang="pt-BR" sz="1800" dirty="0" err="1">
                          <a:effectLst/>
                        </a:rPr>
                        <a:t>and</a:t>
                      </a:r>
                      <a:r>
                        <a:rPr lang="pt-BR" sz="1800" dirty="0">
                          <a:effectLst/>
                        </a:rPr>
                        <a:t> </a:t>
                      </a:r>
                      <a:r>
                        <a:rPr lang="pt-BR" sz="1800" dirty="0" err="1">
                          <a:effectLst/>
                        </a:rPr>
                        <a:t>sewage</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a:txBody>
                    <a:bodyPr/>
                    <a:lstStyle/>
                    <a:p>
                      <a:pPr marL="285750" indent="-285750" algn="ctr">
                        <a:lnSpc>
                          <a:spcPct val="107000"/>
                        </a:lnSpc>
                        <a:spcAft>
                          <a:spcPts val="800"/>
                        </a:spcAft>
                        <a:buFont typeface="Arial" panose="020B0604020202020204" pitchFamily="34" charset="0"/>
                        <a:buChar char="•"/>
                      </a:pPr>
                      <a:r>
                        <a:rPr lang="pt-BR" sz="1800" dirty="0" err="1">
                          <a:effectLst/>
                        </a:rPr>
                        <a:t>Seawater</a:t>
                      </a:r>
                      <a:r>
                        <a:rPr lang="pt-BR" sz="1800" dirty="0">
                          <a:effectLst/>
                        </a:rPr>
                        <a:t> </a:t>
                      </a:r>
                      <a:r>
                        <a:rPr lang="pt-BR" sz="1800" dirty="0" err="1">
                          <a:effectLst/>
                        </a:rPr>
                        <a:t>withdrawal</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a:txBody>
                    <a:bodyPr/>
                    <a:lstStyle/>
                    <a:p>
                      <a:pPr algn="ctr">
                        <a:lnSpc>
                          <a:spcPct val="107000"/>
                        </a:lnSpc>
                        <a:spcAft>
                          <a:spcPts val="800"/>
                        </a:spcAft>
                        <a:buNone/>
                      </a:pPr>
                      <a:r>
                        <a:rPr lang="pt-BR" sz="1800" dirty="0">
                          <a:effectLst/>
                        </a:rPr>
                        <a:t> </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extLst>
                  <a:ext uri="{0D108BD9-81ED-4DB2-BD59-A6C34878D82A}">
                    <a16:rowId xmlns:a16="http://schemas.microsoft.com/office/drawing/2014/main" val="2274635014"/>
                  </a:ext>
                </a:extLst>
              </a:tr>
              <a:tr h="225474">
                <a:tc>
                  <a:txBody>
                    <a:bodyPr/>
                    <a:lstStyle/>
                    <a:p>
                      <a:pPr marL="285750" indent="-285750">
                        <a:lnSpc>
                          <a:spcPct val="107000"/>
                        </a:lnSpc>
                        <a:spcAft>
                          <a:spcPts val="800"/>
                        </a:spcAft>
                        <a:buFont typeface="Arial" panose="020B0604020202020204" pitchFamily="34" charset="0"/>
                        <a:buChar char="•"/>
                      </a:pPr>
                      <a:r>
                        <a:rPr lang="pt-BR" sz="1800" dirty="0">
                          <a:effectLst/>
                        </a:rPr>
                        <a:t>Other </a:t>
                      </a:r>
                      <a:r>
                        <a:rPr lang="pt-BR" sz="1800" dirty="0" err="1">
                          <a:effectLst/>
                        </a:rPr>
                        <a:t>activities</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gridSpan="2">
                  <a:txBody>
                    <a:bodyPr/>
                    <a:lstStyle/>
                    <a:p>
                      <a:pPr algn="ctr">
                        <a:lnSpc>
                          <a:spcPct val="107000"/>
                        </a:lnSpc>
                        <a:spcAft>
                          <a:spcPts val="800"/>
                        </a:spcAft>
                        <a:buNone/>
                      </a:pPr>
                      <a:r>
                        <a:rPr lang="pt-BR" sz="1800" dirty="0">
                          <a:effectLst/>
                        </a:rPr>
                        <a:t> </a:t>
                      </a:r>
                      <a:endParaRPr lang="pt-BR" sz="18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b"/>
                </a:tc>
                <a:tc hMerge="1">
                  <a:txBody>
                    <a:bodyPr/>
                    <a:lstStyle/>
                    <a:p>
                      <a:endParaRPr lang="pt-BR"/>
                    </a:p>
                  </a:txBody>
                  <a:tcPr/>
                </a:tc>
                <a:extLst>
                  <a:ext uri="{0D108BD9-81ED-4DB2-BD59-A6C34878D82A}">
                    <a16:rowId xmlns:a16="http://schemas.microsoft.com/office/drawing/2014/main" val="2586536567"/>
                  </a:ext>
                </a:extLst>
              </a:tr>
            </a:tbl>
          </a:graphicData>
        </a:graphic>
      </p:graphicFrame>
      <p:sp>
        <p:nvSpPr>
          <p:cNvPr id="7" name="Rectangle 2">
            <a:extLst>
              <a:ext uri="{FF2B5EF4-FFF2-40B4-BE49-F238E27FC236}">
                <a16:creationId xmlns:a16="http://schemas.microsoft.com/office/drawing/2014/main" id="{167FEB98-D697-6329-35C2-4F3F675A6389}"/>
              </a:ext>
            </a:extLst>
          </p:cNvPr>
          <p:cNvSpPr>
            <a:spLocks noChangeArrowheads="1"/>
          </p:cNvSpPr>
          <p:nvPr/>
        </p:nvSpPr>
        <p:spPr bwMode="auto">
          <a:xfrm>
            <a:off x="838200" y="2034490"/>
            <a:ext cx="881707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pt-BR"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ptos" panose="020B0004020202020204" pitchFamily="34" charset="0"/>
              </a:rPr>
              <a:t>Table 1 - Structure of the Environmental Economic Accounts for Water (CEAA)</a:t>
            </a:r>
            <a:endParaRPr kumimoji="0" lang="pt-BR" altLang="pt-BR" b="0" i="0" u="none" strike="noStrike" cap="none" normalizeH="0" baseline="0" dirty="0">
              <a:ln>
                <a:noFill/>
              </a:ln>
              <a:solidFill>
                <a:schemeClr val="tx1"/>
              </a:solidFill>
              <a:effectLst/>
              <a:latin typeface="Arial" panose="020B0604020202020204" pitchFamily="34" charset="0"/>
            </a:endParaRPr>
          </a:p>
        </p:txBody>
      </p:sp>
      <p:sp>
        <p:nvSpPr>
          <p:cNvPr id="9" name="CaixaDeTexto 8">
            <a:extLst>
              <a:ext uri="{FF2B5EF4-FFF2-40B4-BE49-F238E27FC236}">
                <a16:creationId xmlns:a16="http://schemas.microsoft.com/office/drawing/2014/main" id="{21A0255E-27C5-1281-94C9-23A67AE90E29}"/>
              </a:ext>
            </a:extLst>
          </p:cNvPr>
          <p:cNvSpPr txBox="1"/>
          <p:nvPr/>
        </p:nvSpPr>
        <p:spPr>
          <a:xfrm>
            <a:off x="2064774" y="6296866"/>
            <a:ext cx="6096000" cy="369332"/>
          </a:xfrm>
          <a:prstGeom prst="rect">
            <a:avLst/>
          </a:prstGeom>
          <a:noFill/>
        </p:spPr>
        <p:txBody>
          <a:bodyPr wrap="square">
            <a:spAutoFit/>
          </a:bodyPr>
          <a:lstStyle/>
          <a:p>
            <a:r>
              <a:rPr lang="en-US" sz="1800" dirty="0">
                <a:effectLst/>
                <a:latin typeface="Times New Roman" panose="02020603050405020304" pitchFamily="18" charset="0"/>
                <a:ea typeface="Times New Roman" panose="02020603050405020304" pitchFamily="18" charset="0"/>
              </a:rPr>
              <a:t>Source: Adapted from CEAA (IBGE, 2018).</a:t>
            </a:r>
            <a:endParaRPr lang="pt-BR" dirty="0"/>
          </a:p>
        </p:txBody>
      </p:sp>
    </p:spTree>
    <p:extLst>
      <p:ext uri="{BB962C8B-B14F-4D97-AF65-F5344CB8AC3E}">
        <p14:creationId xmlns:p14="http://schemas.microsoft.com/office/powerpoint/2010/main" val="2968063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53239B-921B-7838-D941-C9C5D46CC346}"/>
              </a:ext>
            </a:extLst>
          </p:cNvPr>
          <p:cNvSpPr>
            <a:spLocks noGrp="1"/>
          </p:cNvSpPr>
          <p:nvPr>
            <p:ph type="title"/>
          </p:nvPr>
        </p:nvSpPr>
        <p:spPr/>
        <p:txBody>
          <a:bodyPr/>
          <a:lstStyle/>
          <a:p>
            <a:r>
              <a:rPr lang="en-US" dirty="0"/>
              <a:t>METHODOLOGY AND DATA</a:t>
            </a:r>
            <a:endParaRPr lang="pt-BR" dirty="0"/>
          </a:p>
        </p:txBody>
      </p:sp>
      <mc:AlternateContent xmlns:mc="http://schemas.openxmlformats.org/markup-compatibility/2006" xmlns:a14="http://schemas.microsoft.com/office/drawing/2010/main">
        <mc:Choice Requires="a14">
          <p:sp>
            <p:nvSpPr>
              <p:cNvPr id="3" name="Espaço Reservado para Conteúdo 2">
                <a:extLst>
                  <a:ext uri="{FF2B5EF4-FFF2-40B4-BE49-F238E27FC236}">
                    <a16:creationId xmlns:a16="http://schemas.microsoft.com/office/drawing/2014/main" id="{FE72E3B1-895C-BBE3-262D-FAB3EABA8314}"/>
                  </a:ext>
                </a:extLst>
              </p:cNvPr>
              <p:cNvSpPr>
                <a:spLocks noGrp="1"/>
              </p:cNvSpPr>
              <p:nvPr>
                <p:ph idx="1"/>
              </p:nvPr>
            </p:nvSpPr>
            <p:spPr/>
            <p:txBody>
              <a:bodyPr/>
              <a:lstStyle/>
              <a:p>
                <a:r>
                  <a:rPr lang="en-US" dirty="0"/>
                  <a:t>Regionalization from Brazilian IO Matrix 2015 (MIP -BR) to the Northeastern IO matrix (MIP -NE) (Miller and Blair ,1985)</a:t>
                </a:r>
              </a:p>
              <a:p>
                <a:pPr marL="0" indent="0">
                  <a:buNone/>
                </a:pPr>
                <a:r>
                  <a:rPr lang="en-US" dirty="0"/>
                  <a:t>The Locational Quotient (LQ) Method assumes that each regional input-output coefficient, </a:t>
                </a:r>
                <a14:m>
                  <m:oMath xmlns:m="http://schemas.openxmlformats.org/officeDocument/2006/math">
                    <m:sSubSup>
                      <m:sSubSupPr>
                        <m:ctrlPr>
                          <a:rPr lang="pt-BR" i="1">
                            <a:latin typeface="Cambria Math" panose="02040503050406030204" pitchFamily="18" charset="0"/>
                          </a:rPr>
                        </m:ctrlPr>
                      </m:sSubSupPr>
                      <m:e>
                        <m:r>
                          <a:rPr lang="pt-BR" i="1">
                            <a:latin typeface="Cambria Math" panose="02040503050406030204" pitchFamily="18" charset="0"/>
                          </a:rPr>
                          <m:t>𝑎</m:t>
                        </m:r>
                      </m:e>
                      <m:sub>
                        <m:r>
                          <a:rPr lang="pt-BR" i="1">
                            <a:latin typeface="Cambria Math" panose="02040503050406030204" pitchFamily="18" charset="0"/>
                          </a:rPr>
                          <m:t>𝑖𝑗</m:t>
                        </m:r>
                      </m:sub>
                      <m:sup>
                        <m:r>
                          <a:rPr lang="pt-BR" i="1">
                            <a:latin typeface="Cambria Math" panose="02040503050406030204" pitchFamily="18" charset="0"/>
                          </a:rPr>
                          <m:t>𝑅</m:t>
                        </m:r>
                      </m:sup>
                    </m:sSubSup>
                  </m:oMath>
                </a14:m>
                <a:r>
                  <a:rPr lang="en-US" dirty="0"/>
                  <a:t> , is related in some way to the national coefficient, </a:t>
                </a:r>
                <a14:m>
                  <m:oMath xmlns:m="http://schemas.openxmlformats.org/officeDocument/2006/math">
                    <m:sSubSup>
                      <m:sSubSupPr>
                        <m:ctrlPr>
                          <a:rPr lang="pt-BR" i="1">
                            <a:latin typeface="Cambria Math" panose="02040503050406030204" pitchFamily="18" charset="0"/>
                          </a:rPr>
                        </m:ctrlPr>
                      </m:sSubSupPr>
                      <m:e>
                        <m:r>
                          <a:rPr lang="pt-BR" i="1">
                            <a:latin typeface="Cambria Math" panose="02040503050406030204" pitchFamily="18" charset="0"/>
                          </a:rPr>
                          <m:t>𝑎</m:t>
                        </m:r>
                      </m:e>
                      <m:sub>
                        <m:r>
                          <a:rPr lang="pt-BR" i="1">
                            <a:latin typeface="Cambria Math" panose="02040503050406030204" pitchFamily="18" charset="0"/>
                          </a:rPr>
                          <m:t>𝑖𝑗</m:t>
                        </m:r>
                      </m:sub>
                      <m:sup>
                        <m:r>
                          <a:rPr lang="pt-BR" i="1">
                            <a:latin typeface="Cambria Math" panose="02040503050406030204" pitchFamily="18" charset="0"/>
                          </a:rPr>
                          <m:t>𝑁</m:t>
                        </m:r>
                      </m:sup>
                    </m:sSubSup>
                  </m:oMath>
                </a14:m>
                <a:r>
                  <a:rPr lang="en-US" dirty="0"/>
                  <a:t> .</a:t>
                </a:r>
                <a:endParaRPr lang="pt-BR" dirty="0"/>
              </a:p>
              <a:p>
                <a:pPr marL="0" indent="0" algn="r">
                  <a:buNone/>
                </a:pPr>
                <a14:m>
                  <m:oMath xmlns:m="http://schemas.openxmlformats.org/officeDocument/2006/math">
                    <m:sSubSup>
                      <m:sSubSupPr>
                        <m:ctrlPr>
                          <a:rPr lang="pt-BR" i="1">
                            <a:latin typeface="Cambria Math" panose="02040503050406030204" pitchFamily="18" charset="0"/>
                          </a:rPr>
                        </m:ctrlPr>
                      </m:sSubSupPr>
                      <m:e>
                        <m:r>
                          <a:rPr lang="pt-BR" i="1">
                            <a:latin typeface="Cambria Math" panose="02040503050406030204" pitchFamily="18" charset="0"/>
                          </a:rPr>
                          <m:t>𝑎</m:t>
                        </m:r>
                      </m:e>
                      <m:sub>
                        <m:r>
                          <a:rPr lang="pt-BR" i="1">
                            <a:latin typeface="Cambria Math" panose="02040503050406030204" pitchFamily="18" charset="0"/>
                          </a:rPr>
                          <m:t>𝑖𝑗</m:t>
                        </m:r>
                      </m:sub>
                      <m:sup>
                        <m:r>
                          <a:rPr lang="pt-BR" i="1">
                            <a:latin typeface="Cambria Math" panose="02040503050406030204" pitchFamily="18" charset="0"/>
                          </a:rPr>
                          <m:t>𝑅</m:t>
                        </m:r>
                      </m:sup>
                    </m:sSubSup>
                    <m:r>
                      <a:rPr lang="en-US" i="1">
                        <a:latin typeface="Cambria Math" panose="02040503050406030204" pitchFamily="18" charset="0"/>
                      </a:rPr>
                      <m:t>=</m:t>
                    </m:r>
                    <m:sSub>
                      <m:sSubPr>
                        <m:ctrlPr>
                          <a:rPr lang="pt-BR" i="1">
                            <a:latin typeface="Cambria Math" panose="02040503050406030204" pitchFamily="18" charset="0"/>
                          </a:rPr>
                        </m:ctrlPr>
                      </m:sSubPr>
                      <m:e>
                        <m:r>
                          <a:rPr lang="pt-BR" i="1">
                            <a:latin typeface="Cambria Math" panose="02040503050406030204" pitchFamily="18" charset="0"/>
                          </a:rPr>
                          <m:t>𝑡</m:t>
                        </m:r>
                      </m:e>
                      <m:sub>
                        <m:r>
                          <a:rPr lang="pt-BR" i="1">
                            <a:latin typeface="Cambria Math" panose="02040503050406030204" pitchFamily="18" charset="0"/>
                          </a:rPr>
                          <m:t>𝑖𝑗</m:t>
                        </m:r>
                      </m:sub>
                    </m:sSub>
                    <m:r>
                      <a:rPr lang="en-US" i="1">
                        <a:latin typeface="Cambria Math" panose="02040503050406030204" pitchFamily="18" charset="0"/>
                      </a:rPr>
                      <m:t>.</m:t>
                    </m:r>
                    <m:sSubSup>
                      <m:sSubSupPr>
                        <m:ctrlPr>
                          <a:rPr lang="pt-BR" i="1">
                            <a:latin typeface="Cambria Math" panose="02040503050406030204" pitchFamily="18" charset="0"/>
                          </a:rPr>
                        </m:ctrlPr>
                      </m:sSubSupPr>
                      <m:e>
                        <m:r>
                          <a:rPr lang="pt-BR" i="1">
                            <a:latin typeface="Cambria Math" panose="02040503050406030204" pitchFamily="18" charset="0"/>
                          </a:rPr>
                          <m:t>𝑎</m:t>
                        </m:r>
                      </m:e>
                      <m:sub>
                        <m:r>
                          <a:rPr lang="pt-BR" i="1">
                            <a:latin typeface="Cambria Math" panose="02040503050406030204" pitchFamily="18" charset="0"/>
                          </a:rPr>
                          <m:t>𝑖𝑗</m:t>
                        </m:r>
                      </m:sub>
                      <m:sup>
                        <m:r>
                          <a:rPr lang="pt-BR" i="1">
                            <a:latin typeface="Cambria Math" panose="02040503050406030204" pitchFamily="18" charset="0"/>
                          </a:rPr>
                          <m:t>𝑁</m:t>
                        </m:r>
                      </m:sup>
                    </m:sSubSup>
                  </m:oMath>
                </a14:m>
                <a:r>
                  <a:rPr lang="en-US" dirty="0"/>
                  <a:t> .            				    (1)</a:t>
                </a:r>
                <a:endParaRPr lang="pt-BR" dirty="0"/>
              </a:p>
              <a:p>
                <a:r>
                  <a:rPr lang="en-US" dirty="0"/>
                  <a:t>The simplest method for calculating the locational quotient of industry </a:t>
                </a:r>
                <a:r>
                  <a:rPr lang="en-US" dirty="0" err="1"/>
                  <a:t>i</a:t>
                </a:r>
                <a:r>
                  <a:rPr lang="en-US" dirty="0"/>
                  <a:t>,</a:t>
                </a:r>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 </m:t>
                        </m:r>
                        <m:r>
                          <a:rPr lang="pt-BR" i="1">
                            <a:latin typeface="Cambria Math" panose="02040503050406030204" pitchFamily="18" charset="0"/>
                          </a:rPr>
                          <m:t>𝐿𝑄</m:t>
                        </m:r>
                      </m:e>
                      <m:sub>
                        <m:r>
                          <a:rPr lang="pt-BR" i="1">
                            <a:latin typeface="Cambria Math" panose="02040503050406030204" pitchFamily="18" charset="0"/>
                          </a:rPr>
                          <m:t>𝑖</m:t>
                        </m:r>
                      </m:sub>
                    </m:sSub>
                  </m:oMath>
                </a14:m>
                <a:r>
                  <a:rPr lang="en-US" dirty="0"/>
                  <a:t> , is to use this as a proxy for </a:t>
                </a:r>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𝑡</m:t>
                        </m:r>
                      </m:e>
                      <m:sub>
                        <m:r>
                          <a:rPr lang="pt-BR" i="1">
                            <a:latin typeface="Cambria Math" panose="02040503050406030204" pitchFamily="18" charset="0"/>
                          </a:rPr>
                          <m:t>𝑖𝑗</m:t>
                        </m:r>
                      </m:sub>
                    </m:sSub>
                  </m:oMath>
                </a14:m>
                <a:r>
                  <a:rPr lang="en-US" dirty="0"/>
                  <a:t> . </a:t>
                </a:r>
                <a:endParaRPr lang="pt-BR" dirty="0"/>
              </a:p>
              <a:p>
                <a:pPr algn="r"/>
                <a:r>
                  <a:rPr lang="en-US" dirty="0"/>
                  <a:t>         	</a:t>
                </a:r>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𝐿𝑄</m:t>
                        </m:r>
                      </m:e>
                      <m:sub>
                        <m:r>
                          <a:rPr lang="pt-BR" i="1">
                            <a:latin typeface="Cambria Math" panose="02040503050406030204" pitchFamily="18" charset="0"/>
                          </a:rPr>
                          <m:t>𝑖</m:t>
                        </m:r>
                      </m:sub>
                    </m:sSub>
                    <m:r>
                      <a:rPr lang="en-US" i="1">
                        <a:latin typeface="Cambria Math" panose="02040503050406030204" pitchFamily="18" charset="0"/>
                      </a:rPr>
                      <m:t>= (</m:t>
                    </m:r>
                    <m:sSubSup>
                      <m:sSubSupPr>
                        <m:ctrlPr>
                          <a:rPr lang="pt-BR" i="1">
                            <a:latin typeface="Cambria Math" panose="02040503050406030204" pitchFamily="18" charset="0"/>
                          </a:rPr>
                        </m:ctrlPr>
                      </m:sSubSupPr>
                      <m:e>
                        <m:r>
                          <a:rPr lang="pt-BR" i="1">
                            <a:latin typeface="Cambria Math" panose="02040503050406030204" pitchFamily="18" charset="0"/>
                          </a:rPr>
                          <m:t>𝐿</m:t>
                        </m:r>
                      </m:e>
                      <m:sub>
                        <m:r>
                          <a:rPr lang="pt-BR" i="1">
                            <a:latin typeface="Cambria Math" panose="02040503050406030204" pitchFamily="18" charset="0"/>
                          </a:rPr>
                          <m:t>𝑖</m:t>
                        </m:r>
                      </m:sub>
                      <m:sup>
                        <m:r>
                          <a:rPr lang="pt-BR" i="1">
                            <a:latin typeface="Cambria Math" panose="02040503050406030204" pitchFamily="18" charset="0"/>
                          </a:rPr>
                          <m:t>𝑅</m:t>
                        </m:r>
                      </m:sup>
                    </m:sSubSup>
                    <m:r>
                      <a:rPr lang="en-US" i="1">
                        <a:latin typeface="Cambria Math" panose="02040503050406030204" pitchFamily="18" charset="0"/>
                      </a:rPr>
                      <m:t>/</m:t>
                    </m:r>
                    <m:bar>
                      <m:barPr>
                        <m:ctrlPr>
                          <a:rPr lang="pt-BR" i="1">
                            <a:latin typeface="Cambria Math" panose="02040503050406030204" pitchFamily="18" charset="0"/>
                          </a:rPr>
                        </m:ctrlPr>
                      </m:barPr>
                      <m:e>
                        <m:sSup>
                          <m:sSupPr>
                            <m:ctrlPr>
                              <a:rPr lang="pt-BR" i="1">
                                <a:latin typeface="Cambria Math" panose="02040503050406030204" pitchFamily="18" charset="0"/>
                              </a:rPr>
                            </m:ctrlPr>
                          </m:sSupPr>
                          <m:e>
                            <m:r>
                              <a:rPr lang="pt-BR" i="1">
                                <a:latin typeface="Cambria Math" panose="02040503050406030204" pitchFamily="18" charset="0"/>
                              </a:rPr>
                              <m:t>𝐿</m:t>
                            </m:r>
                          </m:e>
                          <m:sup>
                            <m:r>
                              <a:rPr lang="pt-BR" i="1">
                                <a:latin typeface="Cambria Math" panose="02040503050406030204" pitchFamily="18" charset="0"/>
                              </a:rPr>
                              <m:t>𝑅</m:t>
                            </m:r>
                          </m:sup>
                        </m:sSup>
                      </m:e>
                    </m:bar>
                    <m:r>
                      <a:rPr lang="en-US" i="1">
                        <a:latin typeface="Cambria Math" panose="02040503050406030204" pitchFamily="18" charset="0"/>
                      </a:rPr>
                      <m:t>)/(</m:t>
                    </m:r>
                    <m:sSubSup>
                      <m:sSubSupPr>
                        <m:ctrlPr>
                          <a:rPr lang="pt-BR" i="1">
                            <a:latin typeface="Cambria Math" panose="02040503050406030204" pitchFamily="18" charset="0"/>
                          </a:rPr>
                        </m:ctrlPr>
                      </m:sSubSupPr>
                      <m:e>
                        <m:r>
                          <a:rPr lang="pt-BR" i="1">
                            <a:latin typeface="Cambria Math" panose="02040503050406030204" pitchFamily="18" charset="0"/>
                          </a:rPr>
                          <m:t>𝐿</m:t>
                        </m:r>
                      </m:e>
                      <m:sub>
                        <m:r>
                          <a:rPr lang="pt-BR" i="1">
                            <a:latin typeface="Cambria Math" panose="02040503050406030204" pitchFamily="18" charset="0"/>
                          </a:rPr>
                          <m:t>𝑖</m:t>
                        </m:r>
                      </m:sub>
                      <m:sup>
                        <m:r>
                          <a:rPr lang="pt-BR" i="1">
                            <a:latin typeface="Cambria Math" panose="02040503050406030204" pitchFamily="18" charset="0"/>
                          </a:rPr>
                          <m:t>𝑁</m:t>
                        </m:r>
                      </m:sup>
                    </m:sSubSup>
                    <m:r>
                      <a:rPr lang="en-US" i="1">
                        <a:latin typeface="Cambria Math" panose="02040503050406030204" pitchFamily="18" charset="0"/>
                      </a:rPr>
                      <m:t>/</m:t>
                    </m:r>
                    <m:bar>
                      <m:barPr>
                        <m:ctrlPr>
                          <a:rPr lang="pt-BR" i="1">
                            <a:latin typeface="Cambria Math" panose="02040503050406030204" pitchFamily="18" charset="0"/>
                          </a:rPr>
                        </m:ctrlPr>
                      </m:barPr>
                      <m:e>
                        <m:sSup>
                          <m:sSupPr>
                            <m:ctrlPr>
                              <a:rPr lang="pt-BR" i="1">
                                <a:latin typeface="Cambria Math" panose="02040503050406030204" pitchFamily="18" charset="0"/>
                              </a:rPr>
                            </m:ctrlPr>
                          </m:sSupPr>
                          <m:e>
                            <m:r>
                              <a:rPr lang="pt-BR" i="1">
                                <a:latin typeface="Cambria Math" panose="02040503050406030204" pitchFamily="18" charset="0"/>
                              </a:rPr>
                              <m:t>𝐿</m:t>
                            </m:r>
                          </m:e>
                          <m:sup>
                            <m:r>
                              <a:rPr lang="pt-BR" i="1">
                                <a:latin typeface="Cambria Math" panose="02040503050406030204" pitchFamily="18" charset="0"/>
                              </a:rPr>
                              <m:t>𝑁</m:t>
                            </m:r>
                          </m:sup>
                        </m:sSup>
                      </m:e>
                    </m:bar>
                    <m:r>
                      <a:rPr lang="en-US" i="1">
                        <a:latin typeface="Cambria Math" panose="02040503050406030204" pitchFamily="18" charset="0"/>
                      </a:rPr>
                      <m:t>)</m:t>
                    </m:r>
                  </m:oMath>
                </a14:m>
                <a:r>
                  <a:rPr lang="en-US" dirty="0"/>
                  <a:t>    				   (2)</a:t>
                </a:r>
                <a:endParaRPr lang="pt-BR" dirty="0"/>
              </a:p>
              <a:p>
                <a:pPr marL="0" indent="0">
                  <a:buNone/>
                </a:pPr>
                <a:endParaRPr lang="pt-BR" dirty="0"/>
              </a:p>
              <a:p>
                <a:endParaRPr lang="pt-BR" dirty="0"/>
              </a:p>
            </p:txBody>
          </p:sp>
        </mc:Choice>
        <mc:Fallback xmlns="">
          <p:sp>
            <p:nvSpPr>
              <p:cNvPr id="3" name="Espaço Reservado para Conteúdo 2">
                <a:extLst>
                  <a:ext uri="{FF2B5EF4-FFF2-40B4-BE49-F238E27FC236}">
                    <a16:creationId xmlns:a16="http://schemas.microsoft.com/office/drawing/2014/main" id="{FE72E3B1-895C-BBE3-262D-FAB3EABA8314}"/>
                  </a:ext>
                </a:extLst>
              </p:cNvPr>
              <p:cNvSpPr>
                <a:spLocks noGrp="1" noRot="1" noChangeAspect="1" noMove="1" noResize="1" noEditPoints="1" noAdjustHandles="1" noChangeArrowheads="1" noChangeShapeType="1" noTextEdit="1"/>
              </p:cNvSpPr>
              <p:nvPr>
                <p:ph idx="1"/>
              </p:nvPr>
            </p:nvSpPr>
            <p:spPr>
              <a:blipFill>
                <a:blip r:embed="rId2"/>
                <a:stretch>
                  <a:fillRect l="-1217" t="-2381" r="-1159" b="-3501"/>
                </a:stretch>
              </a:blipFill>
            </p:spPr>
            <p:txBody>
              <a:bodyPr/>
              <a:lstStyle/>
              <a:p>
                <a:r>
                  <a:rPr lang="pt-BR">
                    <a:noFill/>
                  </a:rPr>
                  <a:t> </a:t>
                </a:r>
              </a:p>
            </p:txBody>
          </p:sp>
        </mc:Fallback>
      </mc:AlternateContent>
    </p:spTree>
    <p:extLst>
      <p:ext uri="{BB962C8B-B14F-4D97-AF65-F5344CB8AC3E}">
        <p14:creationId xmlns:p14="http://schemas.microsoft.com/office/powerpoint/2010/main" val="1186938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B28F2F-DFD7-E8AD-AC84-897A62268393}"/>
              </a:ext>
            </a:extLst>
          </p:cNvPr>
          <p:cNvSpPr>
            <a:spLocks noGrp="1"/>
          </p:cNvSpPr>
          <p:nvPr>
            <p:ph type="title"/>
          </p:nvPr>
        </p:nvSpPr>
        <p:spPr/>
        <p:txBody>
          <a:bodyPr/>
          <a:lstStyle/>
          <a:p>
            <a:r>
              <a:rPr lang="en-US" dirty="0"/>
              <a:t>METHODOLOGY AND DATA</a:t>
            </a:r>
            <a:endParaRPr lang="pt-BR" dirty="0"/>
          </a:p>
        </p:txBody>
      </p:sp>
      <mc:AlternateContent xmlns:mc="http://schemas.openxmlformats.org/markup-compatibility/2006" xmlns:a14="http://schemas.microsoft.com/office/drawing/2010/main">
        <mc:Choice Requires="a14">
          <p:sp>
            <p:nvSpPr>
              <p:cNvPr id="3" name="Espaço Reservado para Conteúdo 2">
                <a:extLst>
                  <a:ext uri="{FF2B5EF4-FFF2-40B4-BE49-F238E27FC236}">
                    <a16:creationId xmlns:a16="http://schemas.microsoft.com/office/drawing/2014/main" id="{982C7DD9-D408-6FC9-2133-47815204353E}"/>
                  </a:ext>
                </a:extLst>
              </p:cNvPr>
              <p:cNvSpPr>
                <a:spLocks noGrp="1"/>
              </p:cNvSpPr>
              <p:nvPr>
                <p:ph idx="1"/>
              </p:nvPr>
            </p:nvSpPr>
            <p:spPr/>
            <p:txBody>
              <a:bodyPr>
                <a:normAutofit/>
              </a:bodyPr>
              <a:lstStyle/>
              <a:p>
                <a:r>
                  <a:rPr lang="en-US" dirty="0"/>
                  <a:t>Thus, it is possible to obtain the matrix of regional coefficients, the regional product vector, and the regional inter-industry consumption matrix as proposed by the </a:t>
                </a:r>
                <a:r>
                  <a:rPr lang="en-US" i="1" dirty="0"/>
                  <a:t>Cross-</a:t>
                </a:r>
                <a:r>
                  <a:rPr lang="en-US" i="1" dirty="0" err="1"/>
                  <a:t>Houlings</a:t>
                </a:r>
                <a:r>
                  <a:rPr lang="en-US" i="1" dirty="0"/>
                  <a:t> </a:t>
                </a:r>
                <a:r>
                  <a:rPr lang="en-US" dirty="0"/>
                  <a:t>regionalization method (</a:t>
                </a:r>
                <a:r>
                  <a:rPr lang="en-US" cap="small" dirty="0"/>
                  <a:t>KRONENBERG</a:t>
                </a:r>
                <a:r>
                  <a:rPr lang="en-US" dirty="0"/>
                  <a:t>, 2009), respectively:</a:t>
                </a:r>
                <a:endParaRPr lang="pt-BR" dirty="0"/>
              </a:p>
              <a:p>
                <a14:m>
                  <m:oMath xmlns:m="http://schemas.openxmlformats.org/officeDocument/2006/math">
                    <m:sSup>
                      <m:sSupPr>
                        <m:ctrlPr>
                          <a:rPr lang="pt-BR" i="1">
                            <a:latin typeface="Cambria Math" panose="02040503050406030204" pitchFamily="18" charset="0"/>
                          </a:rPr>
                        </m:ctrlPr>
                      </m:sSupPr>
                      <m:e>
                        <m:r>
                          <a:rPr lang="pt-BR" i="1">
                            <a:latin typeface="Cambria Math" panose="02040503050406030204" pitchFamily="18" charset="0"/>
                          </a:rPr>
                          <m:t>𝐴</m:t>
                        </m:r>
                      </m:e>
                      <m:sup>
                        <m:r>
                          <a:rPr lang="pt-BR" i="1">
                            <a:latin typeface="Cambria Math" panose="02040503050406030204" pitchFamily="18" charset="0"/>
                          </a:rPr>
                          <m:t>𝑅</m:t>
                        </m:r>
                      </m:sup>
                    </m:sSup>
                    <m:r>
                      <a:rPr lang="pt-BR" i="1">
                        <a:latin typeface="Cambria Math" panose="02040503050406030204" pitchFamily="18" charset="0"/>
                      </a:rPr>
                      <m:t>=</m:t>
                    </m:r>
                    <m:d>
                      <m:dPr>
                        <m:begChr m:val="{"/>
                        <m:endChr m:val="}"/>
                        <m:ctrlPr>
                          <a:rPr lang="pt-BR" i="1">
                            <a:latin typeface="Cambria Math" panose="02040503050406030204" pitchFamily="18" charset="0"/>
                          </a:rPr>
                        </m:ctrlPr>
                      </m:dPr>
                      <m:e>
                        <m:sSubSup>
                          <m:sSubSupPr>
                            <m:ctrlPr>
                              <a:rPr lang="pt-BR" i="1">
                                <a:latin typeface="Cambria Math" panose="02040503050406030204" pitchFamily="18" charset="0"/>
                              </a:rPr>
                            </m:ctrlPr>
                          </m:sSubSupPr>
                          <m:e>
                            <m:r>
                              <a:rPr lang="pt-BR" i="1">
                                <a:latin typeface="Cambria Math" panose="02040503050406030204" pitchFamily="18" charset="0"/>
                              </a:rPr>
                              <m:t>𝑎</m:t>
                            </m:r>
                          </m:e>
                          <m:sub>
                            <m:r>
                              <a:rPr lang="pt-BR" i="1">
                                <a:latin typeface="Cambria Math" panose="02040503050406030204" pitchFamily="18" charset="0"/>
                              </a:rPr>
                              <m:t>𝑖𝑗</m:t>
                            </m:r>
                          </m:sub>
                          <m:sup>
                            <m:r>
                              <a:rPr lang="pt-BR" i="1">
                                <a:latin typeface="Cambria Math" panose="02040503050406030204" pitchFamily="18" charset="0"/>
                              </a:rPr>
                              <m:t>𝑅</m:t>
                            </m:r>
                          </m:sup>
                        </m:sSubSup>
                      </m:e>
                    </m:d>
                  </m:oMath>
                </a14:m>
                <a:r>
                  <a:rPr lang="pt-BR" dirty="0"/>
                  <a:t>						 (3)</a:t>
                </a:r>
              </a:p>
              <a:p>
                <a14:m>
                  <m:oMath xmlns:m="http://schemas.openxmlformats.org/officeDocument/2006/math">
                    <m:sSup>
                      <m:sSupPr>
                        <m:ctrlPr>
                          <a:rPr lang="pt-BR" i="1">
                            <a:latin typeface="Cambria Math" panose="02040503050406030204" pitchFamily="18" charset="0"/>
                          </a:rPr>
                        </m:ctrlPr>
                      </m:sSupPr>
                      <m:e>
                        <m:r>
                          <a:rPr lang="pt-BR" i="1">
                            <a:latin typeface="Cambria Math" panose="02040503050406030204" pitchFamily="18" charset="0"/>
                          </a:rPr>
                          <m:t>𝑋</m:t>
                        </m:r>
                      </m:e>
                      <m:sup>
                        <m:r>
                          <a:rPr lang="pt-BR" i="1">
                            <a:latin typeface="Cambria Math" panose="02040503050406030204" pitchFamily="18" charset="0"/>
                          </a:rPr>
                          <m:t>𝑅</m:t>
                        </m:r>
                      </m:sup>
                    </m:sSup>
                    <m:r>
                      <a:rPr lang="pt-BR" i="1">
                        <a:latin typeface="Cambria Math" panose="02040503050406030204" pitchFamily="18" charset="0"/>
                      </a:rPr>
                      <m:t>=</m:t>
                    </m:r>
                    <m:sSub>
                      <m:sSubPr>
                        <m:ctrlPr>
                          <a:rPr lang="pt-BR" i="1">
                            <a:latin typeface="Cambria Math" panose="02040503050406030204" pitchFamily="18" charset="0"/>
                          </a:rPr>
                        </m:ctrlPr>
                      </m:sSubPr>
                      <m:e>
                        <m:r>
                          <a:rPr lang="pt-BR" i="1">
                            <a:latin typeface="Cambria Math" panose="02040503050406030204" pitchFamily="18" charset="0"/>
                          </a:rPr>
                          <m:t>𝑡</m:t>
                        </m:r>
                      </m:e>
                      <m:sub>
                        <m:r>
                          <a:rPr lang="pt-BR" i="1">
                            <a:latin typeface="Cambria Math" panose="02040503050406030204" pitchFamily="18" charset="0"/>
                          </a:rPr>
                          <m:t>𝑖𝑗</m:t>
                        </m:r>
                      </m:sub>
                    </m:sSub>
                    <m:r>
                      <a:rPr lang="pt-BR" i="1">
                        <a:latin typeface="Cambria Math" panose="02040503050406030204" pitchFamily="18" charset="0"/>
                      </a:rPr>
                      <m:t>.</m:t>
                    </m:r>
                    <m:sSup>
                      <m:sSupPr>
                        <m:ctrlPr>
                          <a:rPr lang="pt-BR" i="1">
                            <a:latin typeface="Cambria Math" panose="02040503050406030204" pitchFamily="18" charset="0"/>
                          </a:rPr>
                        </m:ctrlPr>
                      </m:sSupPr>
                      <m:e>
                        <m:r>
                          <a:rPr lang="pt-BR" i="1">
                            <a:latin typeface="Cambria Math" panose="02040503050406030204" pitchFamily="18" charset="0"/>
                          </a:rPr>
                          <m:t>𝑋</m:t>
                        </m:r>
                      </m:e>
                      <m:sup>
                        <m:r>
                          <a:rPr lang="pt-BR" i="1">
                            <a:latin typeface="Cambria Math" panose="02040503050406030204" pitchFamily="18" charset="0"/>
                          </a:rPr>
                          <m:t>𝑁</m:t>
                        </m:r>
                      </m:sup>
                    </m:sSup>
                  </m:oMath>
                </a14:m>
                <a:r>
                  <a:rPr lang="pt-BR" dirty="0"/>
                  <a:t>     		    			 (4)</a:t>
                </a:r>
              </a:p>
              <a:p>
                <a14:m>
                  <m:oMath xmlns:m="http://schemas.openxmlformats.org/officeDocument/2006/math">
                    <m:sSup>
                      <m:sSupPr>
                        <m:ctrlPr>
                          <a:rPr lang="pt-BR" i="1">
                            <a:latin typeface="Cambria Math" panose="02040503050406030204" pitchFamily="18" charset="0"/>
                          </a:rPr>
                        </m:ctrlPr>
                      </m:sSupPr>
                      <m:e>
                        <m:r>
                          <a:rPr lang="pt-BR" i="1">
                            <a:latin typeface="Cambria Math" panose="02040503050406030204" pitchFamily="18" charset="0"/>
                          </a:rPr>
                          <m:t>𝑍</m:t>
                        </m:r>
                      </m:e>
                      <m:sup>
                        <m:r>
                          <a:rPr lang="pt-BR" i="1">
                            <a:latin typeface="Cambria Math" panose="02040503050406030204" pitchFamily="18" charset="0"/>
                          </a:rPr>
                          <m:t>𝑅</m:t>
                        </m:r>
                      </m:sup>
                    </m:sSup>
                    <m:r>
                      <a:rPr lang="pt-BR" i="1">
                        <a:latin typeface="Cambria Math" panose="02040503050406030204" pitchFamily="18" charset="0"/>
                      </a:rPr>
                      <m:t>=</m:t>
                    </m:r>
                    <m:sSup>
                      <m:sSupPr>
                        <m:ctrlPr>
                          <a:rPr lang="pt-BR" i="1">
                            <a:latin typeface="Cambria Math" panose="02040503050406030204" pitchFamily="18" charset="0"/>
                          </a:rPr>
                        </m:ctrlPr>
                      </m:sSupPr>
                      <m:e>
                        <m:r>
                          <a:rPr lang="pt-BR" i="1">
                            <a:latin typeface="Cambria Math" panose="02040503050406030204" pitchFamily="18" charset="0"/>
                          </a:rPr>
                          <m:t>𝐴</m:t>
                        </m:r>
                      </m:e>
                      <m:sup>
                        <m:r>
                          <a:rPr lang="pt-BR" i="1">
                            <a:latin typeface="Cambria Math" panose="02040503050406030204" pitchFamily="18" charset="0"/>
                          </a:rPr>
                          <m:t>𝑅</m:t>
                        </m:r>
                      </m:sup>
                    </m:sSup>
                    <m:r>
                      <a:rPr lang="pt-BR" i="1">
                        <a:latin typeface="Cambria Math" panose="02040503050406030204" pitchFamily="18" charset="0"/>
                      </a:rPr>
                      <m:t>.</m:t>
                    </m:r>
                    <m:sSup>
                      <m:sSupPr>
                        <m:ctrlPr>
                          <a:rPr lang="pt-BR" i="1">
                            <a:latin typeface="Cambria Math" panose="02040503050406030204" pitchFamily="18" charset="0"/>
                          </a:rPr>
                        </m:ctrlPr>
                      </m:sSupPr>
                      <m:e>
                        <m:r>
                          <a:rPr lang="pt-BR" i="1">
                            <a:latin typeface="Cambria Math" panose="02040503050406030204" pitchFamily="18" charset="0"/>
                          </a:rPr>
                          <m:t>𝑋</m:t>
                        </m:r>
                      </m:e>
                      <m:sup>
                        <m:r>
                          <a:rPr lang="pt-BR" i="1">
                            <a:latin typeface="Cambria Math" panose="02040503050406030204" pitchFamily="18" charset="0"/>
                          </a:rPr>
                          <m:t>𝑅</m:t>
                        </m:r>
                      </m:sup>
                    </m:sSup>
                  </m:oMath>
                </a14:m>
                <a:r>
                  <a:rPr lang="pt-BR" dirty="0"/>
                  <a:t>					 (5)</a:t>
                </a:r>
              </a:p>
              <a:p>
                <a:r>
                  <a:rPr lang="pt-BR" dirty="0"/>
                  <a:t> </a:t>
                </a:r>
                <a14:m>
                  <m:oMath xmlns:m="http://schemas.openxmlformats.org/officeDocument/2006/math">
                    <m:r>
                      <a:rPr lang="pt-BR" i="1">
                        <a:latin typeface="Cambria Math" panose="02040503050406030204" pitchFamily="18" charset="0"/>
                      </a:rPr>
                      <m:t>𝑋</m:t>
                    </m:r>
                    <m:r>
                      <a:rPr lang="en-US" i="1">
                        <a:latin typeface="Cambria Math" panose="02040503050406030204" pitchFamily="18" charset="0"/>
                      </a:rPr>
                      <m:t>=</m:t>
                    </m:r>
                    <m:sSup>
                      <m:sSupPr>
                        <m:ctrlPr>
                          <a:rPr lang="pt-BR" i="1">
                            <a:latin typeface="Cambria Math" panose="02040503050406030204" pitchFamily="18" charset="0"/>
                          </a:rPr>
                        </m:ctrlPr>
                      </m:sSupPr>
                      <m:e>
                        <m:r>
                          <a:rPr lang="en-US" i="1">
                            <a:latin typeface="Cambria Math" panose="02040503050406030204" pitchFamily="18" charset="0"/>
                          </a:rPr>
                          <m:t>(</m:t>
                        </m:r>
                        <m:r>
                          <a:rPr lang="pt-BR" i="1">
                            <a:latin typeface="Cambria Math" panose="02040503050406030204" pitchFamily="18" charset="0"/>
                          </a:rPr>
                          <m:t>𝐼</m:t>
                        </m:r>
                        <m:r>
                          <a:rPr lang="en-US" i="1">
                            <a:latin typeface="Cambria Math" panose="02040503050406030204" pitchFamily="18" charset="0"/>
                          </a:rPr>
                          <m:t>−</m:t>
                        </m:r>
                        <m:r>
                          <a:rPr lang="pt-BR" i="1">
                            <a:latin typeface="Cambria Math" panose="02040503050406030204" pitchFamily="18" charset="0"/>
                          </a:rPr>
                          <m:t>𝐴</m:t>
                        </m:r>
                        <m:r>
                          <a:rPr lang="en-US" i="1">
                            <a:latin typeface="Cambria Math" panose="02040503050406030204" pitchFamily="18" charset="0"/>
                          </a:rPr>
                          <m:t>)</m:t>
                        </m:r>
                      </m:e>
                      <m:sup>
                        <m:r>
                          <a:rPr lang="en-US" i="1">
                            <a:latin typeface="Cambria Math" panose="02040503050406030204" pitchFamily="18" charset="0"/>
                          </a:rPr>
                          <m:t>−1</m:t>
                        </m:r>
                      </m:sup>
                    </m:sSup>
                    <m:r>
                      <a:rPr lang="en-US" i="1">
                        <a:latin typeface="Cambria Math" panose="02040503050406030204" pitchFamily="18" charset="0"/>
                      </a:rPr>
                      <m:t>.</m:t>
                    </m:r>
                    <m:r>
                      <a:rPr lang="pt-BR" i="1">
                        <a:latin typeface="Cambria Math" panose="02040503050406030204" pitchFamily="18" charset="0"/>
                      </a:rPr>
                      <m:t>𝑌</m:t>
                    </m:r>
                  </m:oMath>
                </a14:m>
                <a:r>
                  <a:rPr lang="en-US" dirty="0"/>
                  <a:t>				 (6)</a:t>
                </a:r>
                <a:endParaRPr lang="pt-BR" dirty="0"/>
              </a:p>
              <a:p>
                <a:pPr marL="0" indent="0">
                  <a:buNone/>
                </a:pPr>
                <a:r>
                  <a:rPr lang="pt-BR" dirty="0"/>
                  <a:t> </a:t>
                </a:r>
              </a:p>
              <a:p>
                <a:endParaRPr lang="pt-BR" dirty="0"/>
              </a:p>
            </p:txBody>
          </p:sp>
        </mc:Choice>
        <mc:Fallback xmlns="">
          <p:sp>
            <p:nvSpPr>
              <p:cNvPr id="3" name="Espaço Reservado para Conteúdo 2">
                <a:extLst>
                  <a:ext uri="{FF2B5EF4-FFF2-40B4-BE49-F238E27FC236}">
                    <a16:creationId xmlns:a16="http://schemas.microsoft.com/office/drawing/2014/main" id="{982C7DD9-D408-6FC9-2133-47815204353E}"/>
                  </a:ext>
                </a:extLst>
              </p:cNvPr>
              <p:cNvSpPr>
                <a:spLocks noGrp="1" noRot="1" noChangeAspect="1" noMove="1" noResize="1" noEditPoints="1" noAdjustHandles="1" noChangeArrowheads="1" noChangeShapeType="1" noTextEdit="1"/>
              </p:cNvSpPr>
              <p:nvPr>
                <p:ph idx="1"/>
              </p:nvPr>
            </p:nvSpPr>
            <p:spPr>
              <a:blipFill>
                <a:blip r:embed="rId2"/>
                <a:stretch>
                  <a:fillRect l="-1043" t="-2381" r="-1681"/>
                </a:stretch>
              </a:blipFill>
            </p:spPr>
            <p:txBody>
              <a:bodyPr/>
              <a:lstStyle/>
              <a:p>
                <a:r>
                  <a:rPr lang="pt-BR">
                    <a:noFill/>
                  </a:rPr>
                  <a:t> </a:t>
                </a:r>
              </a:p>
            </p:txBody>
          </p:sp>
        </mc:Fallback>
      </mc:AlternateContent>
    </p:spTree>
    <p:extLst>
      <p:ext uri="{BB962C8B-B14F-4D97-AF65-F5344CB8AC3E}">
        <p14:creationId xmlns:p14="http://schemas.microsoft.com/office/powerpoint/2010/main" val="2098452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84CD48-768B-A1C4-19D8-151EB7417841}"/>
              </a:ext>
            </a:extLst>
          </p:cNvPr>
          <p:cNvSpPr>
            <a:spLocks noGrp="1"/>
          </p:cNvSpPr>
          <p:nvPr>
            <p:ph type="title"/>
          </p:nvPr>
        </p:nvSpPr>
        <p:spPr/>
        <p:txBody>
          <a:bodyPr/>
          <a:lstStyle/>
          <a:p>
            <a:r>
              <a:rPr lang="en-US" dirty="0"/>
              <a:t>METHODOLOGY AND DATA</a:t>
            </a:r>
            <a:endParaRPr lang="pt-BR" dirty="0"/>
          </a:p>
        </p:txBody>
      </p:sp>
      <p:sp>
        <p:nvSpPr>
          <p:cNvPr id="7" name="CaixaDeTexto 6">
            <a:extLst>
              <a:ext uri="{FF2B5EF4-FFF2-40B4-BE49-F238E27FC236}">
                <a16:creationId xmlns:a16="http://schemas.microsoft.com/office/drawing/2014/main" id="{436655EE-764E-B881-13F5-869295410C49}"/>
              </a:ext>
            </a:extLst>
          </p:cNvPr>
          <p:cNvSpPr txBox="1"/>
          <p:nvPr/>
        </p:nvSpPr>
        <p:spPr>
          <a:xfrm>
            <a:off x="726440" y="1480185"/>
            <a:ext cx="8305800" cy="376385"/>
          </a:xfrm>
          <a:prstGeom prst="rect">
            <a:avLst/>
          </a:prstGeom>
          <a:noFill/>
        </p:spPr>
        <p:txBody>
          <a:bodyPr wrap="square">
            <a:spAutoFit/>
          </a:bodyPr>
          <a:lstStyle/>
          <a:p>
            <a:pPr algn="ctr">
              <a:lnSpc>
                <a:spcPct val="107000"/>
              </a:lnSpc>
              <a:spcAft>
                <a:spcPts val="800"/>
              </a:spcAft>
              <a:buNone/>
            </a:pPr>
            <a:r>
              <a:rPr lang="en-US" sz="1800" b="1" dirty="0">
                <a:effectLst/>
                <a:latin typeface="Times New Roman" panose="02020603050405020304" pitchFamily="18" charset="0"/>
                <a:ea typeface="Times New Roman" panose="02020603050405020304" pitchFamily="18" charset="0"/>
                <a:cs typeface="Aptos" panose="020B0004020202020204" pitchFamily="34" charset="0"/>
              </a:rPr>
              <a:t>Figure 1 - Input-Output Model extended to Economic-Hydrological</a:t>
            </a:r>
            <a:endParaRPr lang="pt-BR" sz="1800" dirty="0">
              <a:effectLst/>
              <a:latin typeface="Aptos" panose="020B0004020202020204" pitchFamily="34" charset="0"/>
              <a:ea typeface="Aptos" panose="020B0004020202020204" pitchFamily="34" charset="0"/>
              <a:cs typeface="Aptos" panose="020B0004020202020204" pitchFamily="34" charset="0"/>
            </a:endParaRPr>
          </a:p>
        </p:txBody>
      </p:sp>
      <p:pic>
        <p:nvPicPr>
          <p:cNvPr id="30" name="Imagem 29">
            <a:extLst>
              <a:ext uri="{FF2B5EF4-FFF2-40B4-BE49-F238E27FC236}">
                <a16:creationId xmlns:a16="http://schemas.microsoft.com/office/drawing/2014/main" id="{B90ED5B8-E2B8-DDAA-0305-4696C0B0EF77}"/>
              </a:ext>
            </a:extLst>
          </p:cNvPr>
          <p:cNvPicPr>
            <a:picLocks noChangeAspect="1"/>
          </p:cNvPicPr>
          <p:nvPr/>
        </p:nvPicPr>
        <p:blipFill>
          <a:blip r:embed="rId2"/>
          <a:stretch>
            <a:fillRect/>
          </a:stretch>
        </p:blipFill>
        <p:spPr>
          <a:xfrm>
            <a:off x="959874" y="1966813"/>
            <a:ext cx="10212652" cy="4526061"/>
          </a:xfrm>
          <a:prstGeom prst="rect">
            <a:avLst/>
          </a:prstGeom>
        </p:spPr>
      </p:pic>
    </p:spTree>
    <p:extLst>
      <p:ext uri="{BB962C8B-B14F-4D97-AF65-F5344CB8AC3E}">
        <p14:creationId xmlns:p14="http://schemas.microsoft.com/office/powerpoint/2010/main" val="2553103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FAE05E-2D96-1B77-9F14-B21C1C46A296}"/>
              </a:ext>
            </a:extLst>
          </p:cNvPr>
          <p:cNvSpPr>
            <a:spLocks noGrp="1"/>
          </p:cNvSpPr>
          <p:nvPr>
            <p:ph type="title"/>
          </p:nvPr>
        </p:nvSpPr>
        <p:spPr/>
        <p:txBody>
          <a:bodyPr/>
          <a:lstStyle/>
          <a:p>
            <a:r>
              <a:rPr lang="en-US" dirty="0"/>
              <a:t>METHODOLOGY AND DATA</a:t>
            </a:r>
            <a:endParaRPr lang="pt-BR" dirty="0"/>
          </a:p>
        </p:txBody>
      </p:sp>
      <mc:AlternateContent xmlns:mc="http://schemas.openxmlformats.org/markup-compatibility/2006" xmlns:a14="http://schemas.microsoft.com/office/drawing/2010/main">
        <mc:Choice Requires="a14">
          <p:sp>
            <p:nvSpPr>
              <p:cNvPr id="3" name="Espaço Reservado para Conteúdo 2">
                <a:extLst>
                  <a:ext uri="{FF2B5EF4-FFF2-40B4-BE49-F238E27FC236}">
                    <a16:creationId xmlns:a16="http://schemas.microsoft.com/office/drawing/2014/main" id="{31006A95-2ADD-EB33-9A9F-593C0CC0B616}"/>
                  </a:ext>
                </a:extLst>
              </p:cNvPr>
              <p:cNvSpPr>
                <a:spLocks noGrp="1"/>
              </p:cNvSpPr>
              <p:nvPr>
                <p:ph idx="1"/>
              </p:nvPr>
            </p:nvSpPr>
            <p:spPr/>
            <p:txBody>
              <a:bodyPr>
                <a:normAutofit fontScale="92500"/>
              </a:bodyPr>
              <a:lstStyle/>
              <a:p>
                <a:r>
                  <a:rPr lang="en-US" dirty="0"/>
                  <a:t>The F matrix</a:t>
                </a:r>
                <a14:m>
                  <m:oMath xmlns:m="http://schemas.openxmlformats.org/officeDocument/2006/math">
                    <m:r>
                      <a:rPr lang="en-US" i="1">
                        <a:latin typeface="Cambria Math" panose="02040503050406030204" pitchFamily="18" charset="0"/>
                      </a:rPr>
                      <m:t>(</m:t>
                    </m:r>
                    <m:r>
                      <a:rPr lang="pt-BR" i="1">
                        <a:latin typeface="Cambria Math" panose="02040503050406030204" pitchFamily="18" charset="0"/>
                      </a:rPr>
                      <m:t>𝑚𝑥𝑛</m:t>
                    </m:r>
                    <m:r>
                      <a:rPr lang="en-US" i="1">
                        <a:latin typeface="Cambria Math" panose="02040503050406030204" pitchFamily="18" charset="0"/>
                      </a:rPr>
                      <m:t>)</m:t>
                    </m:r>
                  </m:oMath>
                </a14:m>
                <a:r>
                  <a:rPr lang="en-US" dirty="0"/>
                  <a:t> represents </a:t>
                </a:r>
                <a:r>
                  <a:rPr lang="en-US" u="sng" dirty="0"/>
                  <a:t>primary water inputs </a:t>
                </a:r>
                <a:r>
                  <a:rPr lang="en-US" dirty="0"/>
                  <a:t>(e.g., surface water, groundwater, or rain) for use in production sectors. </a:t>
                </a:r>
                <a:endParaRPr lang="pt-BR" dirty="0"/>
              </a:p>
              <a:p>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𝑓</m:t>
                        </m:r>
                      </m:e>
                      <m:sub>
                        <m:r>
                          <a:rPr lang="pt-BR" i="1">
                            <a:latin typeface="Cambria Math" panose="02040503050406030204" pitchFamily="18" charset="0"/>
                          </a:rPr>
                          <m:t>𝑘𝑗</m:t>
                        </m:r>
                      </m:sub>
                    </m:sSub>
                    <m:r>
                      <a:rPr lang="en-US" i="1">
                        <a:latin typeface="Cambria Math" panose="02040503050406030204" pitchFamily="18" charset="0"/>
                      </a:rPr>
                      <m:t>=</m:t>
                    </m:r>
                    <m:f>
                      <m:fPr>
                        <m:ctrlPr>
                          <a:rPr lang="pt-BR" i="1">
                            <a:latin typeface="Cambria Math" panose="02040503050406030204" pitchFamily="18" charset="0"/>
                          </a:rPr>
                        </m:ctrlPr>
                      </m:fPr>
                      <m:num>
                        <m:sSub>
                          <m:sSubPr>
                            <m:ctrlPr>
                              <a:rPr lang="pt-BR" i="1">
                                <a:latin typeface="Cambria Math" panose="02040503050406030204" pitchFamily="18" charset="0"/>
                              </a:rPr>
                            </m:ctrlPr>
                          </m:sSubPr>
                          <m:e>
                            <m:r>
                              <a:rPr lang="pt-BR" i="1">
                                <a:latin typeface="Cambria Math" panose="02040503050406030204" pitchFamily="18" charset="0"/>
                              </a:rPr>
                              <m:t>𝑔</m:t>
                            </m:r>
                          </m:e>
                          <m:sub>
                            <m:r>
                              <a:rPr lang="pt-BR" i="1">
                                <a:latin typeface="Cambria Math" panose="02040503050406030204" pitchFamily="18" charset="0"/>
                              </a:rPr>
                              <m:t>𝑘𝑗</m:t>
                            </m:r>
                          </m:sub>
                        </m:sSub>
                      </m:num>
                      <m:den>
                        <m:sSub>
                          <m:sSubPr>
                            <m:ctrlPr>
                              <a:rPr lang="pt-BR" i="1">
                                <a:latin typeface="Cambria Math" panose="02040503050406030204" pitchFamily="18" charset="0"/>
                              </a:rPr>
                            </m:ctrlPr>
                          </m:sSubPr>
                          <m:e>
                            <m:r>
                              <a:rPr lang="pt-BR" i="1">
                                <a:latin typeface="Cambria Math" panose="02040503050406030204" pitchFamily="18" charset="0"/>
                              </a:rPr>
                              <m:t>𝑥</m:t>
                            </m:r>
                          </m:e>
                          <m:sub>
                            <m:r>
                              <a:rPr lang="pt-BR" i="1">
                                <a:latin typeface="Cambria Math" panose="02040503050406030204" pitchFamily="18" charset="0"/>
                              </a:rPr>
                              <m:t>𝑗</m:t>
                            </m:r>
                          </m:sub>
                        </m:sSub>
                      </m:den>
                    </m:f>
                  </m:oMath>
                </a14:m>
                <a:r>
                  <a:rPr lang="en-US" dirty="0"/>
                  <a:t>						(7)</a:t>
                </a:r>
                <a:endParaRPr lang="pt-BR" dirty="0"/>
              </a:p>
              <a:p>
                <a:r>
                  <a:rPr lang="en-US" dirty="0"/>
                  <a:t>Where: </a:t>
                </a:r>
                <a14:m>
                  <m:oMath xmlns:m="http://schemas.openxmlformats.org/officeDocument/2006/math">
                    <m:r>
                      <a:rPr lang="en-US" i="1">
                        <a:latin typeface="Cambria Math" panose="02040503050406030204" pitchFamily="18" charset="0"/>
                      </a:rPr>
                      <m:t> </m:t>
                    </m:r>
                    <m:sSub>
                      <m:sSubPr>
                        <m:ctrlPr>
                          <a:rPr lang="pt-BR" i="1">
                            <a:latin typeface="Cambria Math" panose="02040503050406030204" pitchFamily="18" charset="0"/>
                          </a:rPr>
                        </m:ctrlPr>
                      </m:sSubPr>
                      <m:e>
                        <m:r>
                          <a:rPr lang="pt-BR" i="1">
                            <a:latin typeface="Cambria Math" panose="02040503050406030204" pitchFamily="18" charset="0"/>
                          </a:rPr>
                          <m:t>𝑓</m:t>
                        </m:r>
                      </m:e>
                      <m:sub>
                        <m:r>
                          <a:rPr lang="pt-BR" i="1">
                            <a:latin typeface="Cambria Math" panose="02040503050406030204" pitchFamily="18" charset="0"/>
                          </a:rPr>
                          <m:t>𝑘𝑗</m:t>
                        </m:r>
                      </m:sub>
                    </m:sSub>
                  </m:oMath>
                </a14:m>
                <a:r>
                  <a:rPr lang="en-US" dirty="0"/>
                  <a:t> = direct water use coefficient in</a:t>
                </a:r>
                <a14:m>
                  <m:oMath xmlns:m="http://schemas.openxmlformats.org/officeDocument/2006/math">
                    <m:r>
                      <a:rPr lang="en-US" i="1">
                        <a:latin typeface="Cambria Math" panose="02040503050406030204" pitchFamily="18" charset="0"/>
                      </a:rPr>
                      <m:t>(</m:t>
                    </m:r>
                    <m:f>
                      <m:fPr>
                        <m:ctrlPr>
                          <a:rPr lang="pt-BR" i="1">
                            <a:latin typeface="Cambria Math" panose="02040503050406030204" pitchFamily="18" charset="0"/>
                          </a:rPr>
                        </m:ctrlPr>
                      </m:fPr>
                      <m:num>
                        <m:sSup>
                          <m:sSupPr>
                            <m:ctrlPr>
                              <a:rPr lang="pt-BR" i="1">
                                <a:latin typeface="Cambria Math" panose="02040503050406030204" pitchFamily="18" charset="0"/>
                              </a:rPr>
                            </m:ctrlPr>
                          </m:sSupPr>
                          <m:e>
                            <m:r>
                              <a:rPr lang="pt-BR" i="1">
                                <a:latin typeface="Cambria Math" panose="02040503050406030204" pitchFamily="18" charset="0"/>
                              </a:rPr>
                              <m:t>𝑚</m:t>
                            </m:r>
                          </m:e>
                          <m:sup>
                            <m:r>
                              <a:rPr lang="en-US" i="1">
                                <a:latin typeface="Cambria Math" panose="02040503050406030204" pitchFamily="18" charset="0"/>
                              </a:rPr>
                              <m:t>3</m:t>
                            </m:r>
                          </m:sup>
                        </m:sSup>
                      </m:num>
                      <m:den>
                        <m:r>
                          <a:rPr lang="pt-BR" i="1">
                            <a:latin typeface="Cambria Math" panose="02040503050406030204" pitchFamily="18" charset="0"/>
                          </a:rPr>
                          <m:t>𝑎𝑛𝑜</m:t>
                        </m:r>
                      </m:den>
                    </m:f>
                    <m:r>
                      <a:rPr lang="en-US" i="1">
                        <a:latin typeface="Cambria Math" panose="02040503050406030204" pitchFamily="18" charset="0"/>
                      </a:rPr>
                      <m:t>)</m:t>
                    </m:r>
                  </m:oMath>
                </a14:m>
                <a:r>
                  <a:rPr lang="en-US" dirty="0"/>
                  <a:t> ;</a:t>
                </a:r>
                <a:endParaRPr lang="pt-BR" dirty="0"/>
              </a:p>
              <a:p>
                <a:r>
                  <a:rPr lang="en-US" dirty="0"/>
                  <a:t> </a:t>
                </a:r>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𝑔</m:t>
                        </m:r>
                      </m:e>
                      <m:sub>
                        <m:r>
                          <a:rPr lang="pt-BR" i="1">
                            <a:latin typeface="Cambria Math" panose="02040503050406030204" pitchFamily="18" charset="0"/>
                          </a:rPr>
                          <m:t>𝑘𝑗</m:t>
                        </m:r>
                      </m:sub>
                    </m:sSub>
                  </m:oMath>
                </a14:m>
                <a:r>
                  <a:rPr lang="en-US" dirty="0"/>
                  <a:t>= is the amount of water supplied from the </a:t>
                </a:r>
                <a:r>
                  <a:rPr lang="en-US" i="1" dirty="0"/>
                  <a:t>k </a:t>
                </a:r>
                <a:r>
                  <a:rPr lang="en-US" dirty="0"/>
                  <a:t>hydrological sectors consumed in the </a:t>
                </a:r>
                <a:r>
                  <a:rPr lang="en-US" i="1" dirty="0"/>
                  <a:t>j </a:t>
                </a:r>
                <a:r>
                  <a:rPr lang="en-US" dirty="0"/>
                  <a:t>economic sectors in</a:t>
                </a:r>
                <a14:m>
                  <m:oMath xmlns:m="http://schemas.openxmlformats.org/officeDocument/2006/math">
                    <m:r>
                      <a:rPr lang="en-US" i="1">
                        <a:latin typeface="Cambria Math" panose="02040503050406030204" pitchFamily="18" charset="0"/>
                      </a:rPr>
                      <m:t>(</m:t>
                    </m:r>
                    <m:f>
                      <m:fPr>
                        <m:ctrlPr>
                          <a:rPr lang="pt-BR" i="1">
                            <a:latin typeface="Cambria Math" panose="02040503050406030204" pitchFamily="18" charset="0"/>
                          </a:rPr>
                        </m:ctrlPr>
                      </m:fPr>
                      <m:num>
                        <m:sSup>
                          <m:sSupPr>
                            <m:ctrlPr>
                              <a:rPr lang="pt-BR" i="1">
                                <a:latin typeface="Cambria Math" panose="02040503050406030204" pitchFamily="18" charset="0"/>
                              </a:rPr>
                            </m:ctrlPr>
                          </m:sSupPr>
                          <m:e>
                            <m:r>
                              <a:rPr lang="pt-BR" i="1">
                                <a:latin typeface="Cambria Math" panose="02040503050406030204" pitchFamily="18" charset="0"/>
                              </a:rPr>
                              <m:t>𝑚</m:t>
                            </m:r>
                          </m:e>
                          <m:sup>
                            <m:r>
                              <a:rPr lang="en-US" i="1">
                                <a:latin typeface="Cambria Math" panose="02040503050406030204" pitchFamily="18" charset="0"/>
                              </a:rPr>
                              <m:t>3</m:t>
                            </m:r>
                          </m:sup>
                        </m:sSup>
                      </m:num>
                      <m:den>
                        <m:r>
                          <a:rPr lang="pt-BR" i="1">
                            <a:latin typeface="Cambria Math" panose="02040503050406030204" pitchFamily="18" charset="0"/>
                          </a:rPr>
                          <m:t>𝑎𝑛𝑜</m:t>
                        </m:r>
                      </m:den>
                    </m:f>
                    <m:r>
                      <a:rPr lang="en-US" i="1">
                        <a:latin typeface="Cambria Math" panose="02040503050406030204" pitchFamily="18" charset="0"/>
                      </a:rPr>
                      <m:t>)</m:t>
                    </m:r>
                  </m:oMath>
                </a14:m>
                <a:r>
                  <a:rPr lang="en-US" dirty="0"/>
                  <a:t> ;</a:t>
                </a:r>
                <a:endParaRPr lang="pt-BR" dirty="0"/>
              </a:p>
              <a:p>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𝑥</m:t>
                        </m:r>
                      </m:e>
                      <m:sub>
                        <m:r>
                          <a:rPr lang="pt-BR" i="1">
                            <a:latin typeface="Cambria Math" panose="02040503050406030204" pitchFamily="18" charset="0"/>
                          </a:rPr>
                          <m:t>𝑗</m:t>
                        </m:r>
                      </m:sub>
                    </m:sSub>
                  </m:oMath>
                </a14:m>
                <a:r>
                  <a:rPr lang="en-US" dirty="0"/>
                  <a:t> = is the total output of the </a:t>
                </a:r>
                <a:r>
                  <a:rPr lang="en-US" dirty="0" err="1"/>
                  <a:t>jth</a:t>
                </a:r>
                <a:r>
                  <a:rPr lang="en-US" dirty="0"/>
                  <a:t> sector in monetary units.</a:t>
                </a:r>
              </a:p>
              <a:p>
                <a:r>
                  <a:rPr lang="en-US" b="1" dirty="0"/>
                  <a:t>Net water consumption</a:t>
                </a:r>
                <a:r>
                  <a:rPr lang="en-US" dirty="0"/>
                  <a:t> = </a:t>
                </a:r>
                <a14:m>
                  <m:oMath xmlns:m="http://schemas.openxmlformats.org/officeDocument/2006/math">
                    <m:sSub>
                      <m:sSubPr>
                        <m:ctrlPr>
                          <a:rPr lang="pt-BR" i="1">
                            <a:latin typeface="Cambria Math" panose="02040503050406030204" pitchFamily="18" charset="0"/>
                          </a:rPr>
                        </m:ctrlPr>
                      </m:sSubPr>
                      <m:e>
                        <m:r>
                          <a:rPr lang="pt-BR" i="1">
                            <a:latin typeface="Cambria Math" panose="02040503050406030204" pitchFamily="18" charset="0"/>
                          </a:rPr>
                          <m:t>𝑓</m:t>
                        </m:r>
                        <m:r>
                          <a:rPr lang="en-US" i="1">
                            <a:latin typeface="Cambria Math" panose="02040503050406030204" pitchFamily="18" charset="0"/>
                          </a:rPr>
                          <m:t>^</m:t>
                        </m:r>
                      </m:e>
                      <m:sub>
                        <m:r>
                          <a:rPr lang="pt-BR" i="1">
                            <a:latin typeface="Cambria Math" panose="02040503050406030204" pitchFamily="18" charset="0"/>
                          </a:rPr>
                          <m:t>𝑘</m:t>
                        </m:r>
                      </m:sub>
                    </m:sSub>
                    <m:r>
                      <a:rPr lang="en-US" i="1">
                        <a:latin typeface="Cambria Math" panose="02040503050406030204" pitchFamily="18" charset="0"/>
                      </a:rPr>
                      <m:t>.</m:t>
                    </m:r>
                    <m:sSup>
                      <m:sSupPr>
                        <m:ctrlPr>
                          <a:rPr lang="pt-BR" i="1">
                            <a:latin typeface="Cambria Math" panose="02040503050406030204" pitchFamily="18" charset="0"/>
                          </a:rPr>
                        </m:ctrlPr>
                      </m:sSupPr>
                      <m:e>
                        <m:r>
                          <a:rPr lang="en-US" i="1">
                            <a:latin typeface="Cambria Math" panose="02040503050406030204" pitchFamily="18" charset="0"/>
                          </a:rPr>
                          <m:t>(</m:t>
                        </m:r>
                        <m:r>
                          <a:rPr lang="pt-BR" i="1">
                            <a:latin typeface="Cambria Math" panose="02040503050406030204" pitchFamily="18" charset="0"/>
                          </a:rPr>
                          <m:t>𝐼</m:t>
                        </m:r>
                        <m:r>
                          <a:rPr lang="en-US" i="1">
                            <a:latin typeface="Cambria Math" panose="02040503050406030204" pitchFamily="18" charset="0"/>
                          </a:rPr>
                          <m:t>−</m:t>
                        </m:r>
                        <m:r>
                          <a:rPr lang="pt-BR" i="1">
                            <a:latin typeface="Cambria Math" panose="02040503050406030204" pitchFamily="18" charset="0"/>
                          </a:rPr>
                          <m:t>𝐴</m:t>
                        </m:r>
                        <m:r>
                          <a:rPr lang="en-US" i="1">
                            <a:latin typeface="Cambria Math" panose="02040503050406030204" pitchFamily="18" charset="0"/>
                          </a:rPr>
                          <m:t>)</m:t>
                        </m:r>
                      </m:e>
                      <m:sup>
                        <m:r>
                          <a:rPr lang="en-US" i="1">
                            <a:latin typeface="Cambria Math" panose="02040503050406030204" pitchFamily="18" charset="0"/>
                          </a:rPr>
                          <m:t>−1</m:t>
                        </m:r>
                      </m:sup>
                    </m:sSup>
                    <m:r>
                      <a:rPr lang="en-US" i="1">
                        <a:latin typeface="Cambria Math" panose="02040503050406030204" pitchFamily="18" charset="0"/>
                      </a:rPr>
                      <m:t>.</m:t>
                    </m:r>
                    <m:r>
                      <a:rPr lang="pt-BR" i="1">
                        <a:latin typeface="Cambria Math" panose="02040503050406030204" pitchFamily="18" charset="0"/>
                      </a:rPr>
                      <m:t>𝑌</m:t>
                    </m:r>
                  </m:oMath>
                </a14:m>
                <a:r>
                  <a:rPr lang="en-US" dirty="0"/>
                  <a:t>	                          		 (8)</a:t>
                </a:r>
                <a:endParaRPr lang="pt-BR" dirty="0"/>
              </a:p>
              <a:p>
                <a:endParaRPr lang="pt-BR" dirty="0"/>
              </a:p>
              <a:p>
                <a:endParaRPr lang="pt-BR" dirty="0"/>
              </a:p>
            </p:txBody>
          </p:sp>
        </mc:Choice>
        <mc:Fallback xmlns="">
          <p:sp>
            <p:nvSpPr>
              <p:cNvPr id="3" name="Espaço Reservado para Conteúdo 2">
                <a:extLst>
                  <a:ext uri="{FF2B5EF4-FFF2-40B4-BE49-F238E27FC236}">
                    <a16:creationId xmlns:a16="http://schemas.microsoft.com/office/drawing/2014/main" id="{31006A95-2ADD-EB33-9A9F-593C0CC0B616}"/>
                  </a:ext>
                </a:extLst>
              </p:cNvPr>
              <p:cNvSpPr>
                <a:spLocks noGrp="1" noRot="1" noChangeAspect="1" noMove="1" noResize="1" noEditPoints="1" noAdjustHandles="1" noChangeArrowheads="1" noChangeShapeType="1" noTextEdit="1"/>
              </p:cNvSpPr>
              <p:nvPr>
                <p:ph idx="1"/>
              </p:nvPr>
            </p:nvSpPr>
            <p:spPr>
              <a:blipFill>
                <a:blip r:embed="rId2"/>
                <a:stretch>
                  <a:fillRect l="-928" t="-2101" r="-1391" b="-2521"/>
                </a:stretch>
              </a:blipFill>
            </p:spPr>
            <p:txBody>
              <a:bodyPr/>
              <a:lstStyle/>
              <a:p>
                <a:r>
                  <a:rPr lang="pt-BR">
                    <a:noFill/>
                  </a:rPr>
                  <a:t> </a:t>
                </a:r>
              </a:p>
            </p:txBody>
          </p:sp>
        </mc:Fallback>
      </mc:AlternateContent>
    </p:spTree>
    <p:extLst>
      <p:ext uri="{BB962C8B-B14F-4D97-AF65-F5344CB8AC3E}">
        <p14:creationId xmlns:p14="http://schemas.microsoft.com/office/powerpoint/2010/main" val="559279408"/>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7335</TotalTime>
  <Words>1199</Words>
  <Application>Microsoft Office PowerPoint</Application>
  <PresentationFormat>Widescreen</PresentationFormat>
  <Paragraphs>86</Paragraphs>
  <Slides>19</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19</vt:i4>
      </vt:variant>
    </vt:vector>
  </HeadingPairs>
  <TitlesOfParts>
    <vt:vector size="26" baseType="lpstr">
      <vt:lpstr>Aptos</vt:lpstr>
      <vt:lpstr>Aptos Display</vt:lpstr>
      <vt:lpstr>Arial</vt:lpstr>
      <vt:lpstr>Arimo</vt:lpstr>
      <vt:lpstr>Cambria Math</vt:lpstr>
      <vt:lpstr>Times New Roman</vt:lpstr>
      <vt:lpstr>Tema do Office</vt:lpstr>
      <vt:lpstr>An Economic-Hydrological Approach to Brazil and Northeast Region of Brazil using the Input-Output Matrix </vt:lpstr>
      <vt:lpstr>MOTIVATION</vt:lpstr>
      <vt:lpstr>MAIN OBJECTIVE</vt:lpstr>
      <vt:lpstr>The Environmental Economic Accounts for Water (CEAA) in Brazil and Regions</vt:lpstr>
      <vt:lpstr>The Environmental Economic Accounts for Water (CEAA) in Brazil and Regions</vt:lpstr>
      <vt:lpstr>METHODOLOGY AND DATA</vt:lpstr>
      <vt:lpstr>METHODOLOGY AND DATA</vt:lpstr>
      <vt:lpstr>METHODOLOGY AND DATA</vt:lpstr>
      <vt:lpstr>METHODOLOGY AND DATA</vt:lpstr>
      <vt:lpstr>METHODOLOGY AND DATA</vt:lpstr>
      <vt:lpstr>METHODOLOGY AND DATA</vt:lpstr>
      <vt:lpstr>RESULTS</vt:lpstr>
      <vt:lpstr>RESULTS</vt:lpstr>
      <vt:lpstr>RESULTS</vt:lpstr>
      <vt:lpstr>RESULTS</vt:lpstr>
      <vt:lpstr>RESULTS</vt:lpstr>
      <vt:lpstr>Concluding Remarks </vt:lpstr>
      <vt:lpstr>Concluding Remarks </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Poema Isis Souza</dc:creator>
  <cp:lastModifiedBy>Poema Isis Souza</cp:lastModifiedBy>
  <cp:revision>2</cp:revision>
  <dcterms:created xsi:type="dcterms:W3CDTF">2026-04-26T15:51:26Z</dcterms:created>
  <dcterms:modified xsi:type="dcterms:W3CDTF">2026-06-19T15:03:21Z</dcterms:modified>
</cp:coreProperties>
</file>