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1" r:id="rId3"/>
    <p:sldId id="283" r:id="rId4"/>
    <p:sldId id="280" r:id="rId5"/>
    <p:sldId id="277" r:id="rId6"/>
    <p:sldId id="286" r:id="rId7"/>
    <p:sldId id="288" r:id="rId8"/>
    <p:sldId id="279" r:id="rId9"/>
    <p:sldId id="262" r:id="rId10"/>
    <p:sldId id="272" r:id="rId11"/>
    <p:sldId id="287" r:id="rId12"/>
    <p:sldId id="269" r:id="rId13"/>
    <p:sldId id="264" r:id="rId14"/>
    <p:sldId id="293" r:id="rId15"/>
    <p:sldId id="294" r:id="rId16"/>
    <p:sldId id="295" r:id="rId17"/>
    <p:sldId id="296" r:id="rId18"/>
    <p:sldId id="290" r:id="rId19"/>
  </p:sldIdLst>
  <p:sldSz cx="9144000" cy="5143500" type="screen16x9"/>
  <p:notesSz cx="5143500" cy="9144000"/>
  <p:embeddedFontLst>
    <p:embeddedFont>
      <p:font typeface="Gelasio" panose="020B0604020202020204" charset="0"/>
      <p:regular r:id="rId21"/>
    </p:embeddedFont>
    <p:embeddedFont>
      <p:font typeface="Gelasio SemiBold" panose="020B0604020202020204" charset="0"/>
      <p:regular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6F3"/>
    <a:srgbClr val="E6DCD2"/>
    <a:srgbClr val="556135"/>
    <a:srgbClr val="FBF8F4"/>
    <a:srgbClr val="F9F6F0"/>
    <a:srgbClr val="C69EAF"/>
    <a:srgbClr val="F1EADF"/>
    <a:srgbClr val="A9AB95"/>
    <a:srgbClr val="639A78"/>
    <a:srgbClr val="FB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98" d="100"/>
          <a:sy n="98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0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5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37C2D-A44C-08A9-01FB-5421B8EFB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48E3A-6D34-2227-DD2A-ADF9B6A9B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B164E-F943-AC8F-5046-FFBA05430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F8BC5-1B47-AA84-E89F-E6F063BD4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1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F8816-14B6-1F61-DB89-3D62F3FD7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1C03E-2340-FB76-B117-5580DBE03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B31F0-784F-82E6-F8EE-60C8C9688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41661-D10A-7D25-B212-220D7FEB9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1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B25E9-62AD-6E29-5249-64BCFF24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92F2B-E7DF-BD64-4F73-F8E0B3B97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62A450-AF99-5548-2A8B-28E3DF5BA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A0AE4-5B59-553A-83A7-30FFB3180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2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7FCA-1D54-154B-3B14-4AD98DC1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8A8305-BE4F-1B28-1767-9580D871D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133C3-11A7-ECBE-3B2F-375228A51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D5913-0369-122F-2DA0-AE6FF0BCF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8CCAD-226A-217C-DC0D-7355889AF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778B7-7465-AB9C-89DD-030EC730C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4AD4B9-3600-06AB-972E-34F9E7D28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8FEC7-1B15-57A8-308F-98E466DFF9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43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0A9EC-8097-7CE8-2CBA-7CB87D025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3925C-DEC3-F25F-B697-D9A789A16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086C8-9471-DC19-13DE-1F6070AA2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FE6F8-DF77-E941-34F5-E7DED703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8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rgbClr val="F4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01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747465"/>
            <a:ext cx="2489969" cy="266402"/>
          </a:xfrm>
          <a:prstGeom prst="roundRect">
            <a:avLst>
              <a:gd name="adj" fmla="val 6386"/>
            </a:avLst>
          </a:prstGeom>
          <a:solidFill>
            <a:srgbClr val="ECE6DF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3" name="Text 1"/>
          <p:cNvSpPr/>
          <p:nvPr/>
        </p:nvSpPr>
        <p:spPr>
          <a:xfrm>
            <a:off x="581174" y="1789956"/>
            <a:ext cx="277705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REGIONAL CGE ANALYSIS · APULIA, ITALY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2070571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Soil Degradation and Regional Economic Impacts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3169146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Computable General Equilibrium Assessment</a:t>
            </a:r>
            <a:endParaRPr lang="en-US" sz="1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235774-E142-5FB2-7F16-7AE1719AB5A1}"/>
              </a:ext>
            </a:extLst>
          </p:cNvPr>
          <p:cNvSpPr/>
          <p:nvPr/>
        </p:nvSpPr>
        <p:spPr>
          <a:xfrm>
            <a:off x="7752806" y="4323806"/>
            <a:ext cx="1306285" cy="77070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F6118C2-A398-1D3F-6B10-CAD0F59A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420458-5264-74CB-AA39-182F967F50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34"/>
          <a:stretch>
            <a:fillRect/>
          </a:stretch>
        </p:blipFill>
        <p:spPr>
          <a:xfrm>
            <a:off x="356678" y="1011675"/>
            <a:ext cx="7282775" cy="26783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1643C9-38E4-46DD-9361-CBCEF852C9F2}"/>
              </a:ext>
            </a:extLst>
          </p:cNvPr>
          <p:cNvSpPr/>
          <p:nvPr/>
        </p:nvSpPr>
        <p:spPr>
          <a:xfrm>
            <a:off x="7723760" y="1543454"/>
            <a:ext cx="1417809" cy="2146571"/>
          </a:xfrm>
          <a:prstGeom prst="rect">
            <a:avLst/>
          </a:prstGeom>
          <a:solidFill>
            <a:srgbClr val="FBF8F4"/>
          </a:solidFill>
          <a:ln>
            <a:solidFill>
              <a:srgbClr val="F9F6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532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00AA2-E008-479F-DB52-DF09D6E0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E370FE1-257A-6553-2046-5A22FD3A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87CD05-43F4-EE01-63FA-93EB2BD7A211}"/>
              </a:ext>
            </a:extLst>
          </p:cNvPr>
          <p:cNvSpPr/>
          <p:nvPr/>
        </p:nvSpPr>
        <p:spPr>
          <a:xfrm>
            <a:off x="7723760" y="1543454"/>
            <a:ext cx="1417809" cy="2146571"/>
          </a:xfrm>
          <a:prstGeom prst="rect">
            <a:avLst/>
          </a:prstGeom>
          <a:solidFill>
            <a:srgbClr val="FBF8F4"/>
          </a:solidFill>
          <a:ln>
            <a:solidFill>
              <a:srgbClr val="F9F6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79B3F-4C64-543B-FAE4-29EA91BD0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9"/>
          <a:stretch>
            <a:fillRect/>
          </a:stretch>
        </p:blipFill>
        <p:spPr>
          <a:xfrm>
            <a:off x="369652" y="1024646"/>
            <a:ext cx="7259311" cy="25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17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FC336-2C38-D2BD-2803-33D444C6C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802660A-F7B7-E322-D048-13AF8057723A}"/>
              </a:ext>
            </a:extLst>
          </p:cNvPr>
          <p:cNvSpPr/>
          <p:nvPr/>
        </p:nvSpPr>
        <p:spPr>
          <a:xfrm>
            <a:off x="474342" y="205222"/>
            <a:ext cx="1283196" cy="278799"/>
          </a:xfrm>
          <a:prstGeom prst="roundRect">
            <a:avLst>
              <a:gd name="adj" fmla="val 6668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D3FB8D0-54DE-FDB3-FA38-C134C7CD402E}"/>
              </a:ext>
            </a:extLst>
          </p:cNvPr>
          <p:cNvSpPr/>
          <p:nvPr/>
        </p:nvSpPr>
        <p:spPr>
          <a:xfrm>
            <a:off x="513326" y="265328"/>
            <a:ext cx="1283196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90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MODEL STRUCTURE</a:t>
            </a:r>
            <a:endParaRPr lang="en-US" sz="9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9F8422F-245A-D834-328A-A8CFF0633894}"/>
              </a:ext>
            </a:extLst>
          </p:cNvPr>
          <p:cNvSpPr/>
          <p:nvPr/>
        </p:nvSpPr>
        <p:spPr>
          <a:xfrm>
            <a:off x="474342" y="679470"/>
            <a:ext cx="3059906" cy="325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I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lasio SemiBold" panose="020B0604020202020204" charset="0"/>
                <a:cs typeface="Gelasio SemiBold" panose="020B0604020202020204" charset="0"/>
              </a:rPr>
              <a:t>Land Productivity Module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Gelasio SemiBold" panose="020B0604020202020204" charset="0"/>
              <a:cs typeface="Gelasio SemiBold" panose="020B060402020202020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342C8369-6EDD-EC30-8FC4-22C74D77B4AE}"/>
              </a:ext>
            </a:extLst>
          </p:cNvPr>
          <p:cNvSpPr/>
          <p:nvPr/>
        </p:nvSpPr>
        <p:spPr>
          <a:xfrm>
            <a:off x="4703638" y="3132534"/>
            <a:ext cx="3921993" cy="182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138B5-FB33-33F0-051E-EB2F73B868EF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 descr="A diagram of land structure&#10;&#10;AI-generated content may be incorrect.">
            <a:extLst>
              <a:ext uri="{FF2B5EF4-FFF2-40B4-BE49-F238E27FC236}">
                <a16:creationId xmlns:a16="http://schemas.microsoft.com/office/drawing/2014/main" id="{2F1B012B-1694-81A3-C8CE-52AEA06358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81"/>
          <a:stretch>
            <a:fillRect/>
          </a:stretch>
        </p:blipFill>
        <p:spPr>
          <a:xfrm>
            <a:off x="474342" y="1052200"/>
            <a:ext cx="4375279" cy="3886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0038D1-365F-79C6-6063-6C2B9E4F6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205" y="1267950"/>
            <a:ext cx="4038808" cy="34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813" y="187895"/>
            <a:ext cx="1034504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 1"/>
          <p:cNvSpPr/>
          <p:nvPr/>
        </p:nvSpPr>
        <p:spPr>
          <a:xfrm>
            <a:off x="496119" y="239765"/>
            <a:ext cx="1312069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SHOCK DESIGN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11813" y="615897"/>
            <a:ext cx="551519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484237"/>
                </a:solidFill>
                <a:latin typeface="Gelasio SemiBold" panose="020B0604020202020204" charset="0"/>
                <a:ea typeface="Gelasio SemiBold" pitchFamily="34" charset="-122"/>
                <a:cs typeface="Gelasio SemiBold" panose="020B0604020202020204" charset="0"/>
              </a:rPr>
              <a:t>RUSLE-Based Erosion Shock</a:t>
            </a:r>
            <a:endParaRPr lang="en-US" sz="2400" dirty="0">
              <a:latin typeface="Gelasio SemiBold" panose="020B0604020202020204" charset="0"/>
              <a:cs typeface="Gelasio SemiBold" panose="020B060402020202020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2445246"/>
            <a:ext cx="563478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411813" y="1189168"/>
            <a:ext cx="4304493" cy="7568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The Revised Universal Soil Loss Equation (RUSLE) provides spatially explicit annual soil loss estimates (t·ha⁻¹·yr⁻¹). These are translated into </a:t>
            </a:r>
            <a:r>
              <a:rPr lang="en-US" sz="110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productivity shocks</a:t>
            </a:r>
            <a:r>
              <a:rPr lang="en-US" sz="11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on the land factor by sector and province.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8F98F-556F-9BF1-DCF2-EDFC12DAB661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CFDA5-3B58-CBFE-4D1E-C8AD98DD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31" y="2445246"/>
            <a:ext cx="1911448" cy="2248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1D3994-F5C6-9A7B-90B5-CAC18CFD81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66079" y="2457054"/>
            <a:ext cx="1816193" cy="2219406"/>
          </a:xfrm>
          <a:prstGeom prst="rect">
            <a:avLst/>
          </a:prstGeom>
          <a:ln w="12700">
            <a:solidFill>
              <a:srgbClr val="556135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D9F19A-7576-1F2A-D600-6F3EFC1E6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921" y="2406641"/>
            <a:ext cx="1225613" cy="13145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2667FC-8571-8F35-D46B-1801DDCC5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534" y="2571750"/>
            <a:ext cx="1492327" cy="11494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4A2923-D652-34C6-05D2-C2ED4E39D13A}"/>
              </a:ext>
            </a:extLst>
          </p:cNvPr>
          <p:cNvSpPr txBox="1"/>
          <p:nvPr/>
        </p:nvSpPr>
        <p:spPr>
          <a:xfrm>
            <a:off x="354631" y="2009473"/>
            <a:ext cx="3727641" cy="369332"/>
          </a:xfrm>
          <a:prstGeom prst="rect">
            <a:avLst/>
          </a:prstGeom>
          <a:noFill/>
          <a:ln>
            <a:solidFill>
              <a:srgbClr val="55613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E" dirty="0">
                <a:latin typeface="Gelasio" panose="020B0604020202020204" charset="0"/>
                <a:cs typeface="Gelasio" panose="020B0604020202020204" charset="0"/>
              </a:rPr>
              <a:t>productivity loss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62D836-D361-7E08-9FFF-0FE9CC3B0764}"/>
              </a:ext>
            </a:extLst>
          </p:cNvPr>
          <p:cNvSpPr txBox="1"/>
          <p:nvPr/>
        </p:nvSpPr>
        <p:spPr>
          <a:xfrm>
            <a:off x="5172426" y="1993360"/>
            <a:ext cx="2728435" cy="369332"/>
          </a:xfrm>
          <a:prstGeom prst="rect">
            <a:avLst/>
          </a:prstGeom>
          <a:noFill/>
          <a:ln>
            <a:solidFill>
              <a:srgbClr val="556135"/>
            </a:solidFill>
          </a:ln>
        </p:spPr>
        <p:txBody>
          <a:bodyPr wrap="square">
            <a:spAutoFit/>
          </a:bodyPr>
          <a:lstStyle/>
          <a:p>
            <a:r>
              <a:rPr lang="en-IE" dirty="0">
                <a:latin typeface="Gelasio" panose="020B0604020202020204" charset="0"/>
                <a:cs typeface="Gelasio" panose="020B0604020202020204" charset="0"/>
              </a:rPr>
              <a:t>effective land loss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FB9311-1A11-7CBC-6BA7-E01BF2FCC5A0}"/>
              </a:ext>
            </a:extLst>
          </p:cNvPr>
          <p:cNvSpPr/>
          <p:nvPr/>
        </p:nvSpPr>
        <p:spPr>
          <a:xfrm>
            <a:off x="5172426" y="1946057"/>
            <a:ext cx="2728435" cy="18282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7190" y="308610"/>
            <a:ext cx="1200150" cy="260604"/>
          </a:xfrm>
          <a:prstGeom prst="roundRect">
            <a:avLst/>
          </a:prstGeom>
          <a:solidFill>
            <a:srgbClr val="F8F3EA"/>
          </a:solidFill>
          <a:ln w="10160">
            <a:solidFill>
              <a:srgbClr val="D3C4B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850" b="1">
                <a:solidFill>
                  <a:srgbClr val="BEAA96"/>
                </a:solidFill>
                <a:latin typeface="Georgia"/>
              </a:defRPr>
            </a:pPr>
            <a:r>
              <a:rPr sz="638"/>
              <a:t>RESULTS · OUTPUT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0" y="699517"/>
            <a:ext cx="4766048" cy="4501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100" b="1">
                <a:solidFill>
                  <a:srgbClr val="4B443C"/>
                </a:solidFill>
                <a:latin typeface="Georgia"/>
              </a:defRPr>
            </a:pPr>
            <a:r>
              <a:rPr sz="2325"/>
              <a:t>Agricultural Output Response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764" y="1220724"/>
            <a:ext cx="3967753" cy="2423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 b="0">
                <a:solidFill>
                  <a:srgbClr val="766455"/>
                </a:solidFill>
                <a:latin typeface="DejaVu Sans"/>
              </a:defRPr>
            </a:pPr>
            <a:r>
              <a:rPr sz="975"/>
              <a:t>Activity-level response to the soil-erosion productivity shock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5196" y="1611630"/>
            <a:ext cx="4800600" cy="3003804"/>
          </a:xfrm>
          <a:prstGeom prst="roundRect">
            <a:avLst/>
          </a:prstGeom>
          <a:solidFill>
            <a:srgbClr val="F8F3EA"/>
          </a:solidFill>
          <a:ln w="11430">
            <a:solidFill>
              <a:srgbClr val="DDD3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6" name="Picture 5" descr="chart_output_verifi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6" y="1714500"/>
            <a:ext cx="4526280" cy="2674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1796797"/>
            <a:ext cx="3188970" cy="1569660"/>
          </a:xfrm>
          <a:prstGeom prst="rect">
            <a:avLst/>
          </a:prstGeom>
          <a:noFill/>
        </p:spPr>
        <p:txBody>
          <a:bodyPr wrap="square" lIns="13716" rIns="13716">
            <a:spAutoFit/>
          </a:bodyPr>
          <a:lstStyle/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/>
              <a:t>Output changes are computed as QXres / QX0 × 100.</a:t>
            </a:r>
          </a:p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/>
              <a:t>The largest contractions occur in cereals and vegetables, the activities most exposed to the arable-land shock.</a:t>
            </a:r>
          </a:p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/>
              <a:t>Fruit shows a very small positive response, consistent with endogenous reallocation effects in general equilibrium.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5524" y="1748791"/>
            <a:ext cx="10287" cy="2811779"/>
          </a:xfrm>
          <a:prstGeom prst="rect">
            <a:avLst/>
          </a:prstGeom>
          <a:solidFill>
            <a:srgbClr val="D8CA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54844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7190" y="308610"/>
            <a:ext cx="1200150" cy="260604"/>
          </a:xfrm>
          <a:prstGeom prst="roundRect">
            <a:avLst/>
          </a:prstGeom>
          <a:solidFill>
            <a:srgbClr val="F8F3EA"/>
          </a:solidFill>
          <a:ln w="10160">
            <a:solidFill>
              <a:srgbClr val="D3C4B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850" b="1">
                <a:solidFill>
                  <a:srgbClr val="BEAA96"/>
                </a:solidFill>
                <a:latin typeface="Georgia"/>
              </a:defRPr>
            </a:pPr>
            <a:r>
              <a:rPr sz="638"/>
              <a:t>RESULTS · LAND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0" y="699517"/>
            <a:ext cx="4168129" cy="4501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100" b="1">
                <a:solidFill>
                  <a:srgbClr val="4B443C"/>
                </a:solidFill>
                <a:latin typeface="Georgia"/>
              </a:defRPr>
            </a:pPr>
            <a:r>
              <a:rPr sz="2325" dirty="0"/>
              <a:t>Land Allocation Response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5196" y="1611630"/>
            <a:ext cx="4800600" cy="3003804"/>
          </a:xfrm>
          <a:prstGeom prst="roundRect">
            <a:avLst/>
          </a:prstGeom>
          <a:solidFill>
            <a:srgbClr val="F8F3EA"/>
          </a:solidFill>
          <a:ln w="11430">
            <a:solidFill>
              <a:srgbClr val="DDD3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6" name="Picture 5" descr="chart_land_verifi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6" y="1714500"/>
            <a:ext cx="4526280" cy="2674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1796796"/>
            <a:ext cx="3188970" cy="1569660"/>
          </a:xfrm>
          <a:prstGeom prst="rect">
            <a:avLst/>
          </a:prstGeom>
          <a:noFill/>
        </p:spPr>
        <p:txBody>
          <a:bodyPr wrap="square" lIns="13716" rIns="13716">
            <a:spAutoFit/>
          </a:bodyPr>
          <a:lstStyle/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 dirty="0"/>
              <a:t>The land response is reported in hectares using </a:t>
            </a:r>
            <a:r>
              <a:rPr sz="1200" dirty="0" err="1"/>
              <a:t>FDres</a:t>
            </a:r>
            <a:r>
              <a:rPr sz="1200" dirty="0"/>
              <a:t>(</a:t>
            </a:r>
            <a:r>
              <a:rPr sz="1200" dirty="0" err="1"/>
              <a:t>fl_land,a</a:t>
            </a:r>
            <a:r>
              <a:rPr sz="1200" dirty="0"/>
              <a:t>), not as a percentage.</a:t>
            </a:r>
          </a:p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 dirty="0"/>
              <a:t>Land is withdrawn from cereals and reallocated toward some less directly affected activities.</a:t>
            </a:r>
          </a:p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 dirty="0"/>
              <a:t>The land-market consistency check closes: ΔFS(</a:t>
            </a:r>
            <a:r>
              <a:rPr sz="1200" dirty="0" err="1"/>
              <a:t>fl_land</a:t>
            </a:r>
            <a:r>
              <a:rPr sz="1200" dirty="0"/>
              <a:t>) equals </a:t>
            </a:r>
            <a:r>
              <a:rPr sz="1200" dirty="0" err="1"/>
              <a:t>Σa</a:t>
            </a:r>
            <a:r>
              <a:rPr sz="1200" dirty="0"/>
              <a:t> ΔFD(</a:t>
            </a:r>
            <a:r>
              <a:rPr sz="1200" dirty="0" err="1"/>
              <a:t>fl_land,a</a:t>
            </a:r>
            <a:r>
              <a:rPr sz="1200" dirty="0"/>
              <a:t>) = −44.943 ha.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5524" y="1748791"/>
            <a:ext cx="10287" cy="2811779"/>
          </a:xfrm>
          <a:prstGeom prst="rect">
            <a:avLst/>
          </a:prstGeom>
          <a:solidFill>
            <a:srgbClr val="D8CA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440958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7190" y="308610"/>
            <a:ext cx="1200150" cy="260604"/>
          </a:xfrm>
          <a:prstGeom prst="roundRect">
            <a:avLst/>
          </a:prstGeom>
          <a:solidFill>
            <a:srgbClr val="F8F3EA"/>
          </a:solidFill>
          <a:ln w="10160">
            <a:solidFill>
              <a:srgbClr val="D3C4B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850" b="1">
                <a:solidFill>
                  <a:srgbClr val="BEAA96"/>
                </a:solidFill>
                <a:latin typeface="Georgia"/>
              </a:defRPr>
            </a:pPr>
            <a:r>
              <a:rPr sz="638"/>
              <a:t>RESULTS · HOUSEHOLDS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0" y="699517"/>
            <a:ext cx="4642618" cy="4501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100" b="1">
                <a:solidFill>
                  <a:srgbClr val="4B443C"/>
                </a:solidFill>
                <a:latin typeface="Georgia"/>
              </a:defRPr>
            </a:pPr>
            <a:r>
              <a:rPr lang="en-IE" sz="2325" dirty="0"/>
              <a:t>Household Income R</a:t>
            </a:r>
            <a:r>
              <a:rPr sz="2325" dirty="0" err="1"/>
              <a:t>esponse</a:t>
            </a:r>
            <a:endParaRPr sz="2325" dirty="0"/>
          </a:p>
        </p:txBody>
      </p:sp>
      <p:sp>
        <p:nvSpPr>
          <p:cNvPr id="5" name="Rounded Rectangle 4"/>
          <p:cNvSpPr/>
          <p:nvPr/>
        </p:nvSpPr>
        <p:spPr>
          <a:xfrm>
            <a:off x="425196" y="1611630"/>
            <a:ext cx="4800600" cy="3003804"/>
          </a:xfrm>
          <a:prstGeom prst="roundRect">
            <a:avLst/>
          </a:prstGeom>
          <a:solidFill>
            <a:srgbClr val="F8F3EA"/>
          </a:solidFill>
          <a:ln w="11430">
            <a:solidFill>
              <a:srgbClr val="DDD3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6" name="Picture 5" descr="chart_household_verifi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6" y="1714500"/>
            <a:ext cx="4526280" cy="2674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1796796"/>
            <a:ext cx="3188970" cy="1569660"/>
          </a:xfrm>
          <a:prstGeom prst="rect">
            <a:avLst/>
          </a:prstGeom>
          <a:noFill/>
        </p:spPr>
        <p:txBody>
          <a:bodyPr wrap="square" lIns="13716" rIns="13716">
            <a:spAutoFit/>
          </a:bodyPr>
          <a:lstStyle/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 dirty="0"/>
              <a:t>Household income changes are computed as </a:t>
            </a:r>
            <a:r>
              <a:rPr sz="1200" dirty="0" err="1"/>
              <a:t>YHres</a:t>
            </a:r>
            <a:r>
              <a:rPr sz="1200" dirty="0"/>
              <a:t> / YH0 × 100.</a:t>
            </a:r>
          </a:p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 dirty="0"/>
              <a:t>All household groups experience a negative income effect, although the magnitude is small.</a:t>
            </a:r>
          </a:p>
          <a:p>
            <a:pPr>
              <a:buChar char="•"/>
              <a:defRPr sz="1600">
                <a:solidFill>
                  <a:srgbClr val="706052"/>
                </a:solidFill>
                <a:latin typeface="Georgia"/>
              </a:defRPr>
            </a:pPr>
            <a:r>
              <a:rPr sz="1200" dirty="0"/>
              <a:t>In relative terms, h1 records the largest percentage loss; in absolute model units, h5 has the largest income loss.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5524" y="1748791"/>
            <a:ext cx="10287" cy="2811779"/>
          </a:xfrm>
          <a:prstGeom prst="rect">
            <a:avLst/>
          </a:prstGeom>
          <a:solidFill>
            <a:srgbClr val="D8CA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059216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blue squares&#10;&#10;AI-generated content may be incorrect.">
            <a:extLst>
              <a:ext uri="{FF2B5EF4-FFF2-40B4-BE49-F238E27FC236}">
                <a16:creationId xmlns:a16="http://schemas.microsoft.com/office/drawing/2014/main" id="{0398AFDD-09ED-DBDA-9437-0FD2F7A764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78948" y="954066"/>
            <a:ext cx="6356353" cy="3476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D6BE7-ED28-AAAB-475F-36F8F7852919}"/>
              </a:ext>
            </a:extLst>
          </p:cNvPr>
          <p:cNvSpPr txBox="1"/>
          <p:nvPr/>
        </p:nvSpPr>
        <p:spPr>
          <a:xfrm>
            <a:off x="478948" y="355806"/>
            <a:ext cx="4196983" cy="4501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100" b="1">
                <a:solidFill>
                  <a:srgbClr val="4B443C"/>
                </a:solidFill>
                <a:latin typeface="Georgia"/>
              </a:defRPr>
            </a:pPr>
            <a:r>
              <a:rPr lang="en-IE" sz="2325" dirty="0"/>
              <a:t>Macroeconomic R</a:t>
            </a:r>
            <a:r>
              <a:rPr sz="2325" dirty="0" err="1"/>
              <a:t>esponse</a:t>
            </a:r>
            <a:endParaRPr sz="2325" dirty="0"/>
          </a:p>
        </p:txBody>
      </p:sp>
    </p:spTree>
    <p:extLst>
      <p:ext uri="{BB962C8B-B14F-4D97-AF65-F5344CB8AC3E}">
        <p14:creationId xmlns:p14="http://schemas.microsoft.com/office/powerpoint/2010/main" val="370283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8610" y="260604"/>
            <a:ext cx="1062990" cy="260604"/>
          </a:xfrm>
          <a:prstGeom prst="roundRect">
            <a:avLst>
              <a:gd name="adj" fmla="val 13158"/>
            </a:avLst>
          </a:prstGeom>
          <a:solidFill>
            <a:srgbClr val="F9F6F3"/>
          </a:solidFill>
          <a:ln w="12700">
            <a:solidFill>
              <a:srgbClr val="CBBBA7"/>
            </a:solidFill>
            <a:prstDash val="solid"/>
          </a:ln>
        </p:spPr>
        <p:txBody>
          <a:bodyPr/>
          <a:lstStyle/>
          <a:p>
            <a:endParaRPr lang="en-IE" dirty="0">
              <a:solidFill>
                <a:srgbClr val="F9F6F3"/>
              </a:solidFill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90906" y="329184"/>
            <a:ext cx="925830" cy="960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algn="ctr"/>
            <a:r>
              <a:rPr lang="en-US" sz="788" b="1" dirty="0">
                <a:solidFill>
                  <a:srgbClr val="E6DCD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SHOCK DESIGN</a:t>
            </a:r>
            <a:endParaRPr lang="en-US" sz="788" dirty="0">
              <a:solidFill>
                <a:srgbClr val="E6DCD2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308610" y="713232"/>
            <a:ext cx="8332470" cy="3771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77500" lnSpcReduction="20000"/>
          </a:bodyPr>
          <a:lstStyle/>
          <a:p>
            <a:r>
              <a:rPr lang="en-US" sz="2850" b="1" dirty="0">
                <a:solidFill>
                  <a:srgbClr val="3F372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Linking soil </a:t>
            </a:r>
            <a:r>
              <a:rPr lang="en-US" sz="2850" b="1" dirty="0" err="1">
                <a:solidFill>
                  <a:srgbClr val="3F372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degration</a:t>
            </a:r>
            <a:r>
              <a:rPr lang="en-US" sz="2850" b="1" dirty="0">
                <a:solidFill>
                  <a:srgbClr val="3F372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and the economy: some limitations</a:t>
            </a:r>
            <a:endParaRPr lang="en-US" sz="2850" dirty="0"/>
          </a:p>
        </p:txBody>
      </p:sp>
      <p:sp>
        <p:nvSpPr>
          <p:cNvPr id="6" name="Shape 4"/>
          <p:cNvSpPr/>
          <p:nvPr/>
        </p:nvSpPr>
        <p:spPr>
          <a:xfrm>
            <a:off x="370332" y="1611630"/>
            <a:ext cx="233172" cy="233172"/>
          </a:xfrm>
          <a:prstGeom prst="ellipse">
            <a:avLst/>
          </a:prstGeom>
          <a:solidFill>
            <a:srgbClr val="EFE5D8"/>
          </a:solidFill>
          <a:ln w="12700">
            <a:solidFill>
              <a:srgbClr val="B79B79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7" name="Text 5"/>
          <p:cNvSpPr/>
          <p:nvPr/>
        </p:nvSpPr>
        <p:spPr>
          <a:xfrm>
            <a:off x="445770" y="1663065"/>
            <a:ext cx="82296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55000" lnSpcReduction="20000"/>
          </a:bodyPr>
          <a:lstStyle/>
          <a:p>
            <a:pPr algn="ctr"/>
            <a:r>
              <a:rPr lang="en-US" sz="1050" b="1" dirty="0">
                <a:solidFill>
                  <a:srgbClr val="3F372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720090" y="1591056"/>
            <a:ext cx="4149090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r>
              <a:rPr lang="en-US" sz="1500" b="1" dirty="0">
                <a:solidFill>
                  <a:srgbClr val="3F372F"/>
                </a:solidFill>
                <a:latin typeface="Gelasio SemiBold" panose="020B0604020202020204" charset="0"/>
                <a:ea typeface="Georgia" pitchFamily="34" charset="-122"/>
                <a:cs typeface="Gelasio SemiBold" panose="020B0604020202020204" charset="0"/>
              </a:rPr>
              <a:t>Phenomenon</a:t>
            </a:r>
            <a:endParaRPr lang="en-US" sz="1500" dirty="0">
              <a:latin typeface="Gelasio SemiBold" panose="020B0604020202020204" charset="0"/>
              <a:cs typeface="Gelasio SemiBold" panose="020B060402020202020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20090" y="1851660"/>
            <a:ext cx="4149090" cy="377190"/>
          </a:xfrm>
          <a:prstGeom prst="rect">
            <a:avLst/>
          </a:prstGeom>
          <a:noFill/>
          <a:ln/>
        </p:spPr>
        <p:txBody>
          <a:bodyPr wrap="square" lIns="191" tIns="191" rIns="191" bIns="191" rtlCol="0" anchor="t">
            <a:normAutofit/>
          </a:bodyPr>
          <a:lstStyle/>
          <a:p>
            <a:r>
              <a:rPr lang="en-US" sz="1140" dirty="0">
                <a:solidFill>
                  <a:srgbClr val="2A2521"/>
                </a:solidFill>
                <a:latin typeface="Gelasio" panose="020B0604020202020204" charset="0"/>
                <a:ea typeface="Aptos" pitchFamily="34" charset="-122"/>
                <a:cs typeface="Gelasio" panose="020B0604020202020204" charset="0"/>
              </a:rPr>
              <a:t>Soil degradation is multidimensional; this study focuses on water-driven soil erosion as the measurable channel.</a:t>
            </a:r>
            <a:endParaRPr lang="en-US" sz="1140" dirty="0"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370332" y="2462022"/>
            <a:ext cx="233172" cy="233172"/>
          </a:xfrm>
          <a:prstGeom prst="ellipse">
            <a:avLst/>
          </a:prstGeom>
          <a:solidFill>
            <a:srgbClr val="EFE5D8"/>
          </a:solidFill>
          <a:ln w="12700">
            <a:solidFill>
              <a:srgbClr val="B79B79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1" name="Text 9"/>
          <p:cNvSpPr/>
          <p:nvPr/>
        </p:nvSpPr>
        <p:spPr>
          <a:xfrm>
            <a:off x="445770" y="2513457"/>
            <a:ext cx="82296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55000" lnSpcReduction="20000"/>
          </a:bodyPr>
          <a:lstStyle/>
          <a:p>
            <a:pPr algn="ctr"/>
            <a:r>
              <a:rPr lang="en-US" sz="1050" b="1" dirty="0">
                <a:solidFill>
                  <a:srgbClr val="3F372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720090" y="2441448"/>
            <a:ext cx="4149090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r>
              <a:rPr lang="en-US" sz="1500" b="1" dirty="0">
                <a:solidFill>
                  <a:srgbClr val="3F372F"/>
                </a:solidFill>
                <a:latin typeface="Gelasio SemiBold" panose="020B0604020202020204" charset="0"/>
                <a:ea typeface="Georgia" pitchFamily="34" charset="-122"/>
                <a:cs typeface="Gelasio SemiBold" panose="020B0604020202020204" charset="0"/>
              </a:rPr>
              <a:t>Scale</a:t>
            </a:r>
            <a:endParaRPr lang="en-US" sz="1500" dirty="0">
              <a:latin typeface="Gelasio SemiBold" panose="020B0604020202020204" charset="0"/>
              <a:cs typeface="Gelasio SemiBold" panose="020B060402020202020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20090" y="2702052"/>
            <a:ext cx="4149090" cy="377190"/>
          </a:xfrm>
          <a:prstGeom prst="rect">
            <a:avLst/>
          </a:prstGeom>
          <a:noFill/>
          <a:ln/>
        </p:spPr>
        <p:txBody>
          <a:bodyPr wrap="square" lIns="191" tIns="191" rIns="191" bIns="191" rtlCol="0" anchor="t">
            <a:normAutofit fontScale="92500"/>
          </a:bodyPr>
          <a:lstStyle/>
          <a:p>
            <a:r>
              <a:rPr lang="en-US" sz="1140" dirty="0">
                <a:solidFill>
                  <a:srgbClr val="2A2521"/>
                </a:solidFill>
                <a:latin typeface="Gelasio" panose="020B0604020202020204" charset="0"/>
                <a:ea typeface="Aptos" pitchFamily="34" charset="-122"/>
                <a:cs typeface="Gelasio" panose="020B0604020202020204" charset="0"/>
              </a:rPr>
              <a:t>RUSLE-based erosion estimates are spatially sensitive: local results depend on rainfall erosivity, land cover, slope and topography.</a:t>
            </a:r>
            <a:endParaRPr lang="en-US" sz="1140" dirty="0"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370332" y="3312414"/>
            <a:ext cx="233172" cy="233172"/>
          </a:xfrm>
          <a:prstGeom prst="ellipse">
            <a:avLst/>
          </a:prstGeom>
          <a:solidFill>
            <a:srgbClr val="EFE5D8"/>
          </a:solidFill>
          <a:ln w="12700">
            <a:solidFill>
              <a:srgbClr val="B79B79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5" name="Text 13"/>
          <p:cNvSpPr/>
          <p:nvPr/>
        </p:nvSpPr>
        <p:spPr>
          <a:xfrm>
            <a:off x="445770" y="3363849"/>
            <a:ext cx="82296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55000" lnSpcReduction="20000"/>
          </a:bodyPr>
          <a:lstStyle/>
          <a:p>
            <a:pPr algn="ctr"/>
            <a:r>
              <a:rPr lang="en-US" sz="1050" b="1" dirty="0">
                <a:solidFill>
                  <a:srgbClr val="3F372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720090" y="3291840"/>
            <a:ext cx="4149090" cy="2057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r>
              <a:rPr lang="en-US" sz="1500" b="1" dirty="0">
                <a:solidFill>
                  <a:srgbClr val="3F372F"/>
                </a:solidFill>
                <a:latin typeface="Gelasio" panose="020B0604020202020204" charset="0"/>
                <a:ea typeface="Georgia" pitchFamily="34" charset="-122"/>
                <a:cs typeface="Gelasio" panose="020B0604020202020204" charset="0"/>
              </a:rPr>
              <a:t>Macro economic translation</a:t>
            </a:r>
            <a:endParaRPr lang="en-US" sz="1500" dirty="0"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20090" y="3552444"/>
            <a:ext cx="4149090" cy="377190"/>
          </a:xfrm>
          <a:prstGeom prst="rect">
            <a:avLst/>
          </a:prstGeom>
          <a:noFill/>
          <a:ln/>
        </p:spPr>
        <p:txBody>
          <a:bodyPr wrap="square" lIns="191" tIns="191" rIns="191" bIns="191" rtlCol="0" anchor="t">
            <a:normAutofit/>
          </a:bodyPr>
          <a:lstStyle/>
          <a:p>
            <a:endParaRPr lang="en-US" sz="1140" dirty="0"/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5E141C31-7435-33A9-2A14-FFC740A5EA15}"/>
              </a:ext>
            </a:extLst>
          </p:cNvPr>
          <p:cNvSpPr/>
          <p:nvPr/>
        </p:nvSpPr>
        <p:spPr>
          <a:xfrm>
            <a:off x="720090" y="3497580"/>
            <a:ext cx="4149090" cy="377190"/>
          </a:xfrm>
          <a:prstGeom prst="rect">
            <a:avLst/>
          </a:prstGeom>
          <a:noFill/>
          <a:ln/>
        </p:spPr>
        <p:txBody>
          <a:bodyPr wrap="square" lIns="191" tIns="191" rIns="191" bIns="191" rtlCol="0" anchor="t">
            <a:normAutofit/>
          </a:bodyPr>
          <a:lstStyle/>
          <a:p>
            <a:r>
              <a:rPr lang="en-US" sz="1140" dirty="0">
                <a:solidFill>
                  <a:srgbClr val="2A2521"/>
                </a:solidFill>
                <a:latin typeface="Gelasio" panose="020B0604020202020204" charset="0"/>
                <a:ea typeface="Aptos" pitchFamily="34" charset="-122"/>
                <a:cs typeface="Gelasio" panose="020B0604020202020204" charset="0"/>
              </a:rPr>
              <a:t>Challenging in translate climate model in consistent macro effect in the economic wide system</a:t>
            </a:r>
            <a:endParaRPr lang="en-US" sz="1140" dirty="0">
              <a:latin typeface="Gelasio" panose="020B0604020202020204" charset="0"/>
              <a:cs typeface="Gelas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3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197D8-9CFA-EAA0-30F1-14A281256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F1052FD-8669-1304-25B3-5F2007DCD2B2}"/>
              </a:ext>
            </a:extLst>
          </p:cNvPr>
          <p:cNvSpPr/>
          <p:nvPr/>
        </p:nvSpPr>
        <p:spPr>
          <a:xfrm>
            <a:off x="259573" y="163730"/>
            <a:ext cx="920502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30889CD-AE91-7521-88FD-83CE042507AE}"/>
              </a:ext>
            </a:extLst>
          </p:cNvPr>
          <p:cNvSpPr/>
          <p:nvPr/>
        </p:nvSpPr>
        <p:spPr>
          <a:xfrm>
            <a:off x="380862" y="210982"/>
            <a:ext cx="1198066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MOTIVATION</a:t>
            </a:r>
            <a:endParaRPr lang="en-US" sz="85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098D6B2-1308-8B2D-38EB-9EA784EB2597}"/>
              </a:ext>
            </a:extLst>
          </p:cNvPr>
          <p:cNvSpPr/>
          <p:nvPr/>
        </p:nvSpPr>
        <p:spPr>
          <a:xfrm>
            <a:off x="259573" y="620029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Why Soils Matters</a:t>
            </a:r>
            <a:endParaRPr lang="en-US" sz="27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A20B4BBA-E622-E1CC-9C8A-C3BD93F4BC1F}"/>
              </a:ext>
            </a:extLst>
          </p:cNvPr>
          <p:cNvSpPr/>
          <p:nvPr/>
        </p:nvSpPr>
        <p:spPr>
          <a:xfrm>
            <a:off x="496119" y="4371082"/>
            <a:ext cx="43601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endParaRPr lang="en-US" sz="110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9191C2F6-87DA-EAEA-1993-7AFFEFE9AAD3}"/>
              </a:ext>
            </a:extLst>
          </p:cNvPr>
          <p:cNvSpPr/>
          <p:nvPr/>
        </p:nvSpPr>
        <p:spPr>
          <a:xfrm>
            <a:off x="5210398" y="3771007"/>
            <a:ext cx="330048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.</a:t>
            </a:r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4FDE17-B2AF-9B36-C774-0D58212E5B8A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25FCD7-7B01-9EFA-7ACA-9BBB328E8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497" y="0"/>
            <a:ext cx="4366503" cy="51435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2846B6-4FA1-0E92-D9DA-ADBDB5DB8B7C}"/>
              </a:ext>
            </a:extLst>
          </p:cNvPr>
          <p:cNvSpPr/>
          <p:nvPr/>
        </p:nvSpPr>
        <p:spPr>
          <a:xfrm>
            <a:off x="259573" y="1145611"/>
            <a:ext cx="4298659" cy="442987"/>
          </a:xfrm>
          <a:prstGeom prst="roundRect">
            <a:avLst/>
          </a:prstGeom>
          <a:solidFill>
            <a:srgbClr val="F1EADF"/>
          </a:solidFill>
          <a:ln>
            <a:solidFill>
              <a:srgbClr val="E6DC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50000"/>
              </a:lnSpc>
            </a:pPr>
            <a:r>
              <a:rPr lang="en-US" sz="800" dirty="0">
                <a:solidFill>
                  <a:srgbClr val="222222"/>
                </a:solidFill>
                <a:latin typeface="Gelasio" panose="020B0604020202020204" charset="0"/>
                <a:cs typeface="Gelasio" panose="020B0604020202020204" charset="0"/>
              </a:rPr>
              <a:t>EU Soil Observatory (EUSO) monitors the state of soil health in the  EU through Soil Health Dashboard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3C09A9-9902-E2F0-A78F-83BB24C7E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59" y="1221046"/>
            <a:ext cx="285765" cy="2921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3CE4F4-24EF-AB66-9B0F-8A2A018E4B13}"/>
              </a:ext>
            </a:extLst>
          </p:cNvPr>
          <p:cNvSpPr txBox="1"/>
          <p:nvPr/>
        </p:nvSpPr>
        <p:spPr>
          <a:xfrm>
            <a:off x="288760" y="2133501"/>
            <a:ext cx="2086647" cy="2012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556135"/>
                </a:solidFill>
                <a:latin typeface="Gelasio" panose="020B0604020202020204" charset="0"/>
                <a:cs typeface="Gelasio" panose="020B0604020202020204" charset="0"/>
              </a:rPr>
              <a:t>62% of soils </a:t>
            </a:r>
            <a:r>
              <a:rPr lang="en-US" sz="1000" dirty="0">
                <a:solidFill>
                  <a:srgbClr val="222222"/>
                </a:solidFill>
                <a:latin typeface="Gelasio" panose="020B0604020202020204" charset="0"/>
                <a:cs typeface="Gelasio" panose="020B0604020202020204" charset="0"/>
              </a:rPr>
              <a:t>in the EU are unhealthy </a:t>
            </a:r>
          </a:p>
          <a:p>
            <a:pPr>
              <a:lnSpc>
                <a:spcPct val="150000"/>
              </a:lnSpc>
            </a:pPr>
            <a:r>
              <a:rPr lang="en-US" sz="1000" b="1" dirty="0">
                <a:solidFill>
                  <a:srgbClr val="556135"/>
                </a:solidFill>
                <a:latin typeface="Gelasio" panose="020B0604020202020204" charset="0"/>
                <a:cs typeface="Gelasio" panose="020B0604020202020204" charset="0"/>
              </a:rPr>
              <a:t>24% of EU soils </a:t>
            </a:r>
            <a:r>
              <a:rPr lang="en-US" sz="1000" dirty="0">
                <a:solidFill>
                  <a:srgbClr val="222222"/>
                </a:solidFill>
                <a:latin typeface="Gelasio" panose="020B0604020202020204" charset="0"/>
                <a:cs typeface="Gelasio" panose="020B0604020202020204" charset="0"/>
              </a:rPr>
              <a:t>are subject to one degradation process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rgbClr val="222222"/>
                </a:solidFill>
                <a:latin typeface="Gelasio" panose="020B0604020202020204" charset="0"/>
                <a:cs typeface="Gelasio" panose="020B0604020202020204" charset="0"/>
              </a:rPr>
              <a:t>16% to two, 10% to three and 5% to four processes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55613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40.9–72.7 billion </a:t>
            </a:r>
            <a:r>
              <a:rPr lang="en-US" sz="1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annual costs of soil degradation in Europe</a:t>
            </a:r>
            <a:endParaRPr lang="en-US" sz="1000" dirty="0">
              <a:solidFill>
                <a:srgbClr val="222222"/>
              </a:solidFill>
              <a:latin typeface="Gelasio" panose="020B0604020202020204" charset="0"/>
              <a:cs typeface="Gelasio" panose="020B0604020202020204" charset="0"/>
            </a:endParaRPr>
          </a:p>
        </p:txBody>
      </p:sp>
      <p:pic>
        <p:nvPicPr>
          <p:cNvPr id="31" name="Graphic 30" descr="Euro outline">
            <a:extLst>
              <a:ext uri="{FF2B5EF4-FFF2-40B4-BE49-F238E27FC236}">
                <a16:creationId xmlns:a16="http://schemas.microsoft.com/office/drawing/2014/main" id="{7F47470B-A60D-BFF7-C53D-2CD9936C6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288760" y="3418482"/>
            <a:ext cx="184204" cy="184204"/>
          </a:xfrm>
          <a:prstGeom prst="rect">
            <a:avLst/>
          </a:prstGeom>
        </p:spPr>
      </p:pic>
      <p:pic>
        <p:nvPicPr>
          <p:cNvPr id="9" name="Picture 8" descr="A diagram of different types of plants&#10;&#10;AI-generated content may be incorrect.">
            <a:extLst>
              <a:ext uri="{FF2B5EF4-FFF2-40B4-BE49-F238E27FC236}">
                <a16:creationId xmlns:a16="http://schemas.microsoft.com/office/drawing/2014/main" id="{02A14C55-AC55-4232-EBC8-90F9E7CD01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355" b="22531"/>
          <a:stretch>
            <a:fillRect/>
          </a:stretch>
        </p:blipFill>
        <p:spPr>
          <a:xfrm>
            <a:off x="2449096" y="1671193"/>
            <a:ext cx="2328401" cy="3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71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5C5D17A9-476C-35BF-9805-7D9AD874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683DD3-96A0-9E0B-0051-71D29764221B}"/>
              </a:ext>
            </a:extLst>
          </p:cNvPr>
          <p:cNvSpPr/>
          <p:nvPr/>
        </p:nvSpPr>
        <p:spPr>
          <a:xfrm>
            <a:off x="7752806" y="4806702"/>
            <a:ext cx="1306285" cy="287812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328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5E469-D198-9E99-9193-35B5BD64A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F4A58908-55E5-6198-CA4F-E1A416561D07}"/>
              </a:ext>
            </a:extLst>
          </p:cNvPr>
          <p:cNvSpPr/>
          <p:nvPr/>
        </p:nvSpPr>
        <p:spPr>
          <a:xfrm>
            <a:off x="1820838" y="440457"/>
            <a:ext cx="758056" cy="136996"/>
          </a:xfrm>
          <a:prstGeom prst="roundRect">
            <a:avLst>
              <a:gd name="adj" fmla="val 6985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97FAE92-6332-F8E4-6496-AABE2EE4E4E3}"/>
              </a:ext>
            </a:extLst>
          </p:cNvPr>
          <p:cNvSpPr/>
          <p:nvPr/>
        </p:nvSpPr>
        <p:spPr>
          <a:xfrm>
            <a:off x="1873374" y="469106"/>
            <a:ext cx="1110183" cy="79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0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REGIONAL CONTEXT</a:t>
            </a:r>
            <a:endParaRPr lang="en-US" sz="5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4962C71-BACC-45B5-A099-59C4C473F918}"/>
              </a:ext>
            </a:extLst>
          </p:cNvPr>
          <p:cNvSpPr/>
          <p:nvPr/>
        </p:nvSpPr>
        <p:spPr>
          <a:xfrm>
            <a:off x="1820838" y="595387"/>
            <a:ext cx="4095155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484237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The Mediterranean as a Critical Zone</a:t>
            </a:r>
            <a:endParaRPr lang="en-US" sz="155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BAFE6C8-FF0E-17B0-2455-EFB0B2C1B3F3}"/>
              </a:ext>
            </a:extLst>
          </p:cNvPr>
          <p:cNvSpPr/>
          <p:nvPr/>
        </p:nvSpPr>
        <p:spPr>
          <a:xfrm>
            <a:off x="1820838" y="911796"/>
            <a:ext cx="5959525" cy="99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Environmental vulnerability and agricultural specialization interact within regional economies</a:t>
            </a:r>
            <a:endParaRPr lang="en-US" sz="6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798AC965-8411-7161-1C4F-70C383495183}"/>
              </a:ext>
            </a:extLst>
          </p:cNvPr>
          <p:cNvSpPr/>
          <p:nvPr/>
        </p:nvSpPr>
        <p:spPr>
          <a:xfrm>
            <a:off x="1820838" y="1061963"/>
            <a:ext cx="1804243" cy="610046"/>
          </a:xfrm>
          <a:prstGeom prst="roundRect">
            <a:avLst>
              <a:gd name="adj" fmla="val 1961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48640432-8033-38A1-A787-0165431575D9}"/>
              </a:ext>
            </a:extLst>
          </p:cNvPr>
          <p:cNvSpPr/>
          <p:nvPr/>
        </p:nvSpPr>
        <p:spPr>
          <a:xfrm>
            <a:off x="1900535" y="1141661"/>
            <a:ext cx="996776" cy="124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750" dirty="0">
                <a:solidFill>
                  <a:srgbClr val="746558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Climate Stress</a:t>
            </a:r>
            <a:endParaRPr lang="en-US" sz="75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AF0776E-660B-0AEA-98DB-0790AF087569}"/>
              </a:ext>
            </a:extLst>
          </p:cNvPr>
          <p:cNvSpPr/>
          <p:nvPr/>
        </p:nvSpPr>
        <p:spPr>
          <a:xfrm>
            <a:off x="1900535" y="1293168"/>
            <a:ext cx="1644848" cy="299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Increasing drought frequency and extreme precipitation intensify erosion rates across Southern Europe.</a:t>
            </a:r>
            <a:endParaRPr lang="en-US" sz="6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CF1FBBCE-072B-61E0-3DAB-1F8F567A2599}"/>
              </a:ext>
            </a:extLst>
          </p:cNvPr>
          <p:cNvSpPr/>
          <p:nvPr/>
        </p:nvSpPr>
        <p:spPr>
          <a:xfrm>
            <a:off x="3669878" y="1061963"/>
            <a:ext cx="1804243" cy="610046"/>
          </a:xfrm>
          <a:prstGeom prst="roundRect">
            <a:avLst>
              <a:gd name="adj" fmla="val 1961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8D3143B-EAF5-C3EE-00B9-A317DA5DBEEA}"/>
              </a:ext>
            </a:extLst>
          </p:cNvPr>
          <p:cNvSpPr/>
          <p:nvPr/>
        </p:nvSpPr>
        <p:spPr>
          <a:xfrm>
            <a:off x="3749576" y="1141661"/>
            <a:ext cx="996776" cy="124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750" dirty="0">
                <a:solidFill>
                  <a:srgbClr val="746558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Land-Use Pressure</a:t>
            </a:r>
            <a:endParaRPr lang="en-US" sz="75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E819CF97-999B-28AB-0617-B003CA324698}"/>
              </a:ext>
            </a:extLst>
          </p:cNvPr>
          <p:cNvSpPr/>
          <p:nvPr/>
        </p:nvSpPr>
        <p:spPr>
          <a:xfrm>
            <a:off x="3749576" y="1293168"/>
            <a:ext cx="1644848" cy="299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Urban expansion and agricultural intensification reduce soil organic matter and structural stability.</a:t>
            </a:r>
            <a:endParaRPr lang="en-US" sz="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4A99A4CD-EFAD-1B9F-B5F2-3F15DFF803D1}"/>
              </a:ext>
            </a:extLst>
          </p:cNvPr>
          <p:cNvSpPr/>
          <p:nvPr/>
        </p:nvSpPr>
        <p:spPr>
          <a:xfrm>
            <a:off x="5598616" y="1141661"/>
            <a:ext cx="996776" cy="124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750" dirty="0">
                <a:solidFill>
                  <a:srgbClr val="746558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Apulia's Exposure</a:t>
            </a:r>
            <a:endParaRPr lang="en-US" sz="75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28345DA4-B1F9-E916-C0CE-ED794AB54D36}"/>
              </a:ext>
            </a:extLst>
          </p:cNvPr>
          <p:cNvSpPr/>
          <p:nvPr/>
        </p:nvSpPr>
        <p:spPr>
          <a:xfrm>
            <a:off x="5598616" y="1293168"/>
            <a:ext cx="1644848" cy="299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Italy's second-largest region by agricultural output faces severe erosion, salinization, and desertification risk.</a:t>
            </a:r>
            <a:endParaRPr lang="en-US" sz="600" dirty="0"/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DD2B808E-BC50-CBE7-93FD-AEF3CAF17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437" y="1762795"/>
            <a:ext cx="5021099" cy="3076176"/>
          </a:xfrm>
          <a:prstGeom prst="rect">
            <a:avLst/>
          </a:prstGeom>
        </p:spPr>
      </p:pic>
      <p:sp>
        <p:nvSpPr>
          <p:cNvPr id="16" name="Text 13">
            <a:extLst>
              <a:ext uri="{FF2B5EF4-FFF2-40B4-BE49-F238E27FC236}">
                <a16:creationId xmlns:a16="http://schemas.microsoft.com/office/drawing/2014/main" id="{A5482F50-5A6C-2BAB-9DB6-50C4C8E42B81}"/>
              </a:ext>
            </a:extLst>
          </p:cNvPr>
          <p:cNvSpPr/>
          <p:nvPr/>
        </p:nvSpPr>
        <p:spPr>
          <a:xfrm>
            <a:off x="5414590" y="1762795"/>
            <a:ext cx="2370460" cy="99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60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E6D82859-0694-3976-98FC-96B1E6052428}"/>
              </a:ext>
            </a:extLst>
          </p:cNvPr>
          <p:cNvSpPr/>
          <p:nvPr/>
        </p:nvSpPr>
        <p:spPr>
          <a:xfrm>
            <a:off x="1820838" y="3852416"/>
            <a:ext cx="5502325" cy="85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D2D98E-C367-3913-3EDE-5A332B53328E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DCE897-46C4-DC04-6AB4-8CA085098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4" y="0"/>
            <a:ext cx="7715250" cy="5143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9054D8-F323-F754-AEDD-4361DC87ED84}"/>
              </a:ext>
            </a:extLst>
          </p:cNvPr>
          <p:cNvSpPr/>
          <p:nvPr/>
        </p:nvSpPr>
        <p:spPr>
          <a:xfrm>
            <a:off x="809817" y="175472"/>
            <a:ext cx="1063557" cy="239424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402775-80B9-0F3B-B057-66CED624215F}"/>
              </a:ext>
            </a:extLst>
          </p:cNvPr>
          <p:cNvSpPr/>
          <p:nvPr/>
        </p:nvSpPr>
        <p:spPr>
          <a:xfrm>
            <a:off x="888727" y="1097458"/>
            <a:ext cx="1281626" cy="3134246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7C6240-ACFD-FB5A-B8B3-E3E964423736}"/>
              </a:ext>
            </a:extLst>
          </p:cNvPr>
          <p:cNvSpPr/>
          <p:nvPr/>
        </p:nvSpPr>
        <p:spPr>
          <a:xfrm>
            <a:off x="6841937" y="1078782"/>
            <a:ext cx="1464255" cy="3134246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4" name="Shape 0">
            <a:extLst>
              <a:ext uri="{FF2B5EF4-FFF2-40B4-BE49-F238E27FC236}">
                <a16:creationId xmlns:a16="http://schemas.microsoft.com/office/drawing/2014/main" id="{659372F0-43B5-CA70-E90D-5CEECE077D73}"/>
              </a:ext>
            </a:extLst>
          </p:cNvPr>
          <p:cNvSpPr/>
          <p:nvPr/>
        </p:nvSpPr>
        <p:spPr>
          <a:xfrm>
            <a:off x="181583" y="77201"/>
            <a:ext cx="1613954" cy="259407"/>
          </a:xfrm>
          <a:prstGeom prst="roundRect">
            <a:avLst>
              <a:gd name="adj" fmla="val 6251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r>
              <a:rPr lang="en-IE" sz="1000" dirty="0">
                <a:solidFill>
                  <a:srgbClr val="E6DCD2"/>
                </a:solidFill>
                <a:latin typeface="Gelasio" panose="020B0604020202020204" charset="0"/>
                <a:cs typeface="Gelasio" panose="020B0604020202020204" charset="0"/>
              </a:rPr>
              <a:t>  REGIONAL CONTEXT</a:t>
            </a:r>
          </a:p>
        </p:txBody>
      </p:sp>
    </p:spTree>
    <p:extLst>
      <p:ext uri="{BB962C8B-B14F-4D97-AF65-F5344CB8AC3E}">
        <p14:creationId xmlns:p14="http://schemas.microsoft.com/office/powerpoint/2010/main" val="4020260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5478C-7E7F-A749-FAE0-658449AE8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1">
            <a:extLst>
              <a:ext uri="{FF2B5EF4-FFF2-40B4-BE49-F238E27FC236}">
                <a16:creationId xmlns:a16="http://schemas.microsoft.com/office/drawing/2014/main" id="{4B396386-E916-6972-C4DA-226A3E31E3B3}"/>
              </a:ext>
            </a:extLst>
          </p:cNvPr>
          <p:cNvSpPr/>
          <p:nvPr/>
        </p:nvSpPr>
        <p:spPr>
          <a:xfrm>
            <a:off x="378105" y="1030269"/>
            <a:ext cx="996776" cy="124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75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F3DF417A-8193-F74A-B4B6-90C85383C796}"/>
              </a:ext>
            </a:extLst>
          </p:cNvPr>
          <p:cNvSpPr/>
          <p:nvPr/>
        </p:nvSpPr>
        <p:spPr>
          <a:xfrm>
            <a:off x="5414590" y="1762795"/>
            <a:ext cx="2370460" cy="99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60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20C91264-B787-726D-0E18-1E884B158AD6}"/>
              </a:ext>
            </a:extLst>
          </p:cNvPr>
          <p:cNvSpPr/>
          <p:nvPr/>
        </p:nvSpPr>
        <p:spPr>
          <a:xfrm>
            <a:off x="1820838" y="3852416"/>
            <a:ext cx="5502325" cy="85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  <a:p>
            <a:pPr marL="0" indent="0" algn="l">
              <a:lnSpc>
                <a:spcPct val="104000"/>
              </a:lnSpc>
              <a:spcAft>
                <a:spcPts val="1150"/>
              </a:spcAft>
              <a:buNone/>
            </a:pPr>
            <a:endParaRPr lang="en-US" sz="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56916-EADC-4281-8581-F74CC2B934C5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5" name="Picture 14" descr="A map of italy with a map and a graph&#10;&#10;AI-generated content may be incorrect.">
            <a:extLst>
              <a:ext uri="{FF2B5EF4-FFF2-40B4-BE49-F238E27FC236}">
                <a16:creationId xmlns:a16="http://schemas.microsoft.com/office/drawing/2014/main" id="{D4804687-6231-DD06-A3A7-021A94FE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7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C8EA8F-CA55-1C71-1F63-93A282F2D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AC09F3A-2098-06D8-24AF-68B5B03D8D7B}"/>
              </a:ext>
            </a:extLst>
          </p:cNvPr>
          <p:cNvSpPr/>
          <p:nvPr/>
        </p:nvSpPr>
        <p:spPr>
          <a:xfrm>
            <a:off x="496119" y="549399"/>
            <a:ext cx="1046187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C06FC8B-4178-0CFC-71C7-883FBB65D806}"/>
              </a:ext>
            </a:extLst>
          </p:cNvPr>
          <p:cNvSpPr/>
          <p:nvPr/>
        </p:nvSpPr>
        <p:spPr>
          <a:xfrm>
            <a:off x="585936" y="596652"/>
            <a:ext cx="1323752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RESEARCH GAP</a:t>
            </a:r>
            <a:endParaRPr lang="en-US" sz="85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C242C4A-2928-49AE-E23C-B4A942E18547}"/>
              </a:ext>
            </a:extLst>
          </p:cNvPr>
          <p:cNvSpPr/>
          <p:nvPr/>
        </p:nvSpPr>
        <p:spPr>
          <a:xfrm>
            <a:off x="496119" y="882030"/>
            <a:ext cx="61349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State of art</a:t>
            </a:r>
            <a:endParaRPr lang="en-US" sz="275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FD1FCBE-09E2-F582-2A18-273A7E81F695}"/>
              </a:ext>
            </a:extLst>
          </p:cNvPr>
          <p:cNvSpPr/>
          <p:nvPr/>
        </p:nvSpPr>
        <p:spPr>
          <a:xfrm>
            <a:off x="4789363" y="2683189"/>
            <a:ext cx="3823618" cy="581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2750"/>
              </a:spcAft>
              <a:buNone/>
            </a:pPr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3DD945-8AC3-7F58-6490-E38104BDF783}"/>
              </a:ext>
            </a:extLst>
          </p:cNvPr>
          <p:cNvSpPr/>
          <p:nvPr/>
        </p:nvSpPr>
        <p:spPr>
          <a:xfrm>
            <a:off x="7752806" y="4806702"/>
            <a:ext cx="1306285" cy="287812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Shape 12">
            <a:extLst>
              <a:ext uri="{FF2B5EF4-FFF2-40B4-BE49-F238E27FC236}">
                <a16:creationId xmlns:a16="http://schemas.microsoft.com/office/drawing/2014/main" id="{81F4C067-5CF2-012F-668E-06F054E67687}"/>
              </a:ext>
            </a:extLst>
          </p:cNvPr>
          <p:cNvSpPr/>
          <p:nvPr/>
        </p:nvSpPr>
        <p:spPr>
          <a:xfrm>
            <a:off x="5239445" y="2146291"/>
            <a:ext cx="3581060" cy="1234440"/>
          </a:xfrm>
          <a:prstGeom prst="roundRect">
            <a:avLst>
              <a:gd name="adj" fmla="val 2524"/>
            </a:avLst>
          </a:prstGeom>
          <a:solidFill>
            <a:srgbClr val="C69EAF"/>
          </a:solidFill>
          <a:ln w="12700">
            <a:solidFill>
              <a:srgbClr val="C69EA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24" name="Text 13">
            <a:extLst>
              <a:ext uri="{FF2B5EF4-FFF2-40B4-BE49-F238E27FC236}">
                <a16:creationId xmlns:a16="http://schemas.microsoft.com/office/drawing/2014/main" id="{C671932B-16CF-F4B4-8F6C-4B0E6FC3EAF8}"/>
              </a:ext>
            </a:extLst>
          </p:cNvPr>
          <p:cNvSpPr/>
          <p:nvPr/>
        </p:nvSpPr>
        <p:spPr>
          <a:xfrm>
            <a:off x="5479025" y="2217354"/>
            <a:ext cx="2194560" cy="2263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b="1" dirty="0">
                <a:latin typeface="Gelasio" panose="020B0604020202020204" charset="0"/>
                <a:cs typeface="Gelasio" panose="020B0604020202020204" charset="0"/>
              </a:rPr>
              <a:t>Research question</a:t>
            </a:r>
          </a:p>
        </p:txBody>
      </p:sp>
      <p:sp>
        <p:nvSpPr>
          <p:cNvPr id="25" name="Text 14">
            <a:extLst>
              <a:ext uri="{FF2B5EF4-FFF2-40B4-BE49-F238E27FC236}">
                <a16:creationId xmlns:a16="http://schemas.microsoft.com/office/drawing/2014/main" id="{712F5C23-D1CB-79AB-8207-D5120CA6616B}"/>
              </a:ext>
            </a:extLst>
          </p:cNvPr>
          <p:cNvSpPr/>
          <p:nvPr/>
        </p:nvSpPr>
        <p:spPr>
          <a:xfrm>
            <a:off x="5479025" y="2544055"/>
            <a:ext cx="3251209" cy="836676"/>
          </a:xfrm>
          <a:prstGeom prst="rect">
            <a:avLst/>
          </a:prstGeom>
          <a:noFill/>
          <a:ln/>
        </p:spPr>
        <p:txBody>
          <a:bodyPr wrap="square" lIns="191" tIns="191" rIns="191" bIns="191" rtlCol="0" anchor="t">
            <a:normAutofit/>
          </a:bodyPr>
          <a:lstStyle/>
          <a:p>
            <a:r>
              <a:rPr lang="en-US" sz="1100" b="1" dirty="0">
                <a:latin typeface="Gelasio" panose="020B0604020202020204" charset="0"/>
                <a:cs typeface="Gelasio" panose="020B0604020202020204" charset="0"/>
              </a:rPr>
              <a:t>How can spatially explicit soil degradation be integrated into a regional CGE model to assess its economic, land-use and distributive impacts on Mediterranean </a:t>
            </a:r>
            <a:r>
              <a:rPr lang="en-US" sz="1100" b="1" dirty="0" err="1">
                <a:latin typeface="Gelasio" panose="020B0604020202020204" charset="0"/>
                <a:cs typeface="Gelasio" panose="020B0604020202020204" charset="0"/>
              </a:rPr>
              <a:t>agro</a:t>
            </a:r>
            <a:r>
              <a:rPr lang="en-US" sz="1100" b="1" dirty="0">
                <a:latin typeface="Gelasio" panose="020B0604020202020204" charset="0"/>
                <a:cs typeface="Gelasio" panose="020B0604020202020204" charset="0"/>
              </a:rPr>
              <a:t>-food systems?</a:t>
            </a:r>
            <a:endParaRPr lang="en-US" sz="1100" dirty="0"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C49915E5-22B2-040B-624C-61339E1B6F50}"/>
              </a:ext>
            </a:extLst>
          </p:cNvPr>
          <p:cNvSpPr/>
          <p:nvPr/>
        </p:nvSpPr>
        <p:spPr>
          <a:xfrm>
            <a:off x="4359728" y="3979148"/>
            <a:ext cx="4046220" cy="754380"/>
          </a:xfrm>
          <a:prstGeom prst="rect">
            <a:avLst/>
          </a:prstGeom>
          <a:noFill/>
          <a:ln/>
        </p:spPr>
        <p:txBody>
          <a:bodyPr wrap="square" lIns="191" tIns="191" rIns="191" bIns="191" rtlCol="0" anchor="t">
            <a:normAutofit/>
          </a:bodyPr>
          <a:lstStyle/>
          <a:p>
            <a:endParaRPr lang="en-US" sz="96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8B2C31-0088-8477-0D56-A08D7A948AA1}"/>
              </a:ext>
            </a:extLst>
          </p:cNvPr>
          <p:cNvSpPr txBox="1"/>
          <p:nvPr/>
        </p:nvSpPr>
        <p:spPr>
          <a:xfrm>
            <a:off x="397268" y="2050914"/>
            <a:ext cx="43920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lasio" panose="020B0604020202020204" charset="0"/>
                <a:cs typeface="Gelasio" panose="020B0604020202020204" charset="0"/>
              </a:rPr>
              <a:t>Existing research provides partial but fragmented evidence on the soil–land–economy nexus.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200" dirty="0">
              <a:latin typeface="Gelasio" panose="020B0604020202020204" charset="0"/>
              <a:cs typeface="Gelasio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lasio" panose="020B0604020202020204" charset="0"/>
                <a:cs typeface="Gelasio" panose="020B0604020202020204" charset="0"/>
              </a:rPr>
              <a:t>Biophysical studies quantify soil erosion and productivity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lasio" panose="020B0604020202020204" charset="0"/>
                <a:cs typeface="Gelasio" panose="020B0604020202020204" charset="0"/>
              </a:rPr>
              <a:t>losses.CGE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lasio" panose="020B0604020202020204" charset="0"/>
                <a:cs typeface="Gelasio" panose="020B0604020202020204" charset="0"/>
              </a:rPr>
              <a:t> models represent land heterogeneity and land-use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lasio" panose="020B0604020202020204" charset="0"/>
                <a:cs typeface="Gelasio" panose="020B0604020202020204" charset="0"/>
              </a:rPr>
              <a:t>allocation.These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lasio" panose="020B0604020202020204" charset="0"/>
                <a:cs typeface="Gelasio" panose="020B0604020202020204" charset="0"/>
              </a:rPr>
              <a:t> strands are rarely integrated in a single regional framework.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Gelasio" panose="020B0604020202020204" charset="0"/>
              <a:cs typeface="Gelas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3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5E4F41-E49D-8759-EDFB-65D33C630104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A close-up of a paper&#10;&#10;AI-generated content may be incorrect.">
            <a:extLst>
              <a:ext uri="{FF2B5EF4-FFF2-40B4-BE49-F238E27FC236}">
                <a16:creationId xmlns:a16="http://schemas.microsoft.com/office/drawing/2014/main" id="{E51E8D9B-ED61-413A-89E0-588EACC66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6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6C2A7-E564-2CDA-56E6-3D4946798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832995-624A-A21D-8A6E-F923D1FD02A3}"/>
              </a:ext>
            </a:extLst>
          </p:cNvPr>
          <p:cNvCxnSpPr>
            <a:cxnSpLocks/>
          </p:cNvCxnSpPr>
          <p:nvPr/>
        </p:nvCxnSpPr>
        <p:spPr>
          <a:xfrm flipH="1">
            <a:off x="1581553" y="1103778"/>
            <a:ext cx="5689143" cy="1997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hape 0">
            <a:extLst>
              <a:ext uri="{FF2B5EF4-FFF2-40B4-BE49-F238E27FC236}">
                <a16:creationId xmlns:a16="http://schemas.microsoft.com/office/drawing/2014/main" id="{1CC77546-3A20-CE2E-9C5C-E33715C13C8B}"/>
              </a:ext>
            </a:extLst>
          </p:cNvPr>
          <p:cNvSpPr/>
          <p:nvPr/>
        </p:nvSpPr>
        <p:spPr>
          <a:xfrm>
            <a:off x="169765" y="162534"/>
            <a:ext cx="1312869" cy="250169"/>
          </a:xfrm>
          <a:prstGeom prst="roundRect">
            <a:avLst>
              <a:gd name="adj" fmla="val 6869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86D8C80-E513-1A59-342F-294AEC32AD21}"/>
              </a:ext>
            </a:extLst>
          </p:cNvPr>
          <p:cNvSpPr/>
          <p:nvPr/>
        </p:nvSpPr>
        <p:spPr>
          <a:xfrm>
            <a:off x="351661" y="218057"/>
            <a:ext cx="1104847" cy="16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90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METHODOLOGY</a:t>
            </a:r>
            <a:endParaRPr lang="en-US" sz="9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BDC6316-FCBB-1512-F6FA-32E6422B8248}"/>
              </a:ext>
            </a:extLst>
          </p:cNvPr>
          <p:cNvSpPr/>
          <p:nvPr/>
        </p:nvSpPr>
        <p:spPr>
          <a:xfrm>
            <a:off x="940526" y="534316"/>
            <a:ext cx="3440088" cy="276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484237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The DEMETRA Framework</a:t>
            </a:r>
            <a:endParaRPr lang="en-US" sz="17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FAA4EFF7-5D99-3AEA-7B87-C51EB25C3597}"/>
              </a:ext>
            </a:extLst>
          </p:cNvPr>
          <p:cNvSpPr/>
          <p:nvPr/>
        </p:nvSpPr>
        <p:spPr>
          <a:xfrm>
            <a:off x="1515145" y="4624164"/>
            <a:ext cx="6570911" cy="115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endParaRPr lang="en-US" sz="6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F3AADC-E91F-3C89-2A98-57E58D7C4428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A3446E-D4C0-C50B-4039-F41438F741E3}"/>
              </a:ext>
            </a:extLst>
          </p:cNvPr>
          <p:cNvSpPr/>
          <p:nvPr/>
        </p:nvSpPr>
        <p:spPr>
          <a:xfrm>
            <a:off x="1013354" y="889937"/>
            <a:ext cx="2291983" cy="422852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Social Accounting Matrix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0CC238-CCDB-EDDE-0875-101657470949}"/>
              </a:ext>
            </a:extLst>
          </p:cNvPr>
          <p:cNvSpPr/>
          <p:nvPr/>
        </p:nvSpPr>
        <p:spPr>
          <a:xfrm>
            <a:off x="989481" y="1729590"/>
            <a:ext cx="1580364" cy="1357664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Nested production structure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Leontief / CES nests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EA0A21-E0B5-AEDA-C897-238E618550E8}"/>
              </a:ext>
            </a:extLst>
          </p:cNvPr>
          <p:cNvSpPr/>
          <p:nvPr/>
        </p:nvSpPr>
        <p:spPr>
          <a:xfrm>
            <a:off x="2839291" y="1729590"/>
            <a:ext cx="1580364" cy="1357664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Market clearing Factor returns and income distribution</a:t>
            </a:r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DF2F14-6C46-19F5-E903-A1CBB7F235B9}"/>
              </a:ext>
            </a:extLst>
          </p:cNvPr>
          <p:cNvSpPr/>
          <p:nvPr/>
        </p:nvSpPr>
        <p:spPr>
          <a:xfrm>
            <a:off x="4627317" y="1785420"/>
            <a:ext cx="1580364" cy="1260565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Armington import 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CET export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Domestic market clearing</a:t>
            </a:r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21735B-C544-2FF5-BABF-1283104EFD17}"/>
              </a:ext>
            </a:extLst>
          </p:cNvPr>
          <p:cNvSpPr/>
          <p:nvPr/>
        </p:nvSpPr>
        <p:spPr>
          <a:xfrm>
            <a:off x="6368376" y="1702943"/>
            <a:ext cx="1580364" cy="1343042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  <a:p>
            <a:pPr algn="ctr"/>
            <a:r>
              <a:rPr lang="en-I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LES / LES-CES household demand</a:t>
            </a:r>
          </a:p>
          <a:p>
            <a:pPr algn="ctr"/>
            <a:r>
              <a:rPr lang="en-I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Government demand</a:t>
            </a:r>
          </a:p>
          <a:p>
            <a:pPr algn="ctr"/>
            <a:r>
              <a:rPr lang="en-I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Investment demand</a:t>
            </a:r>
          </a:p>
          <a:p>
            <a:pPr algn="ctr"/>
            <a:r>
              <a:rPr lang="en-I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Taxes and transfers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A7E532-7A74-7C92-4EE7-7BEF7D98C746}"/>
              </a:ext>
            </a:extLst>
          </p:cNvPr>
          <p:cNvSpPr/>
          <p:nvPr/>
        </p:nvSpPr>
        <p:spPr>
          <a:xfrm>
            <a:off x="986246" y="3256619"/>
            <a:ext cx="7099810" cy="731520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Walrasian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 equilibrium and closure rules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Markets clear through relative price and quantity adjustments.</a:t>
            </a:r>
          </a:p>
          <a:p>
            <a:pPr algn="ct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Government, savings-investment and external balances are closed by macro assumptions..</a:t>
            </a:r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29627C-65AA-B02D-6DF7-2E1C0372108E}"/>
              </a:ext>
            </a:extLst>
          </p:cNvPr>
          <p:cNvSpPr/>
          <p:nvPr/>
        </p:nvSpPr>
        <p:spPr>
          <a:xfrm>
            <a:off x="989481" y="4129400"/>
            <a:ext cx="7099810" cy="731520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Simulation output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Sectoral production • Factor income • Household welfare • Prices • Trade flows</a:t>
            </a:r>
            <a:endParaRPr lang="en-IE" sz="1000" dirty="0">
              <a:solidFill>
                <a:schemeClr val="tx1">
                  <a:lumMod val="65000"/>
                  <a:lumOff val="3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B750D61-3B0C-DD10-F163-17507D6E94EF}"/>
              </a:ext>
            </a:extLst>
          </p:cNvPr>
          <p:cNvSpPr/>
          <p:nvPr/>
        </p:nvSpPr>
        <p:spPr>
          <a:xfrm>
            <a:off x="999186" y="1707724"/>
            <a:ext cx="1577129" cy="5055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 dirty="0">
                <a:latin typeface="Gelasio" panose="020B0604020202020204" charset="0"/>
                <a:cs typeface="Gelasio" panose="020B0604020202020204" charset="0"/>
              </a:rPr>
              <a:t>Production system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CC478C-8183-5037-954D-B3C3F3BCD0A0}"/>
              </a:ext>
            </a:extLst>
          </p:cNvPr>
          <p:cNvSpPr/>
          <p:nvPr/>
        </p:nvSpPr>
        <p:spPr>
          <a:xfrm>
            <a:off x="2848996" y="1727832"/>
            <a:ext cx="1577129" cy="505502"/>
          </a:xfrm>
          <a:prstGeom prst="roundRect">
            <a:avLst/>
          </a:prstGeom>
          <a:solidFill>
            <a:srgbClr val="F1EAD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Factors market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F52043-7703-6A75-A4C6-8FF9FF8181C1}"/>
              </a:ext>
            </a:extLst>
          </p:cNvPr>
          <p:cNvSpPr/>
          <p:nvPr/>
        </p:nvSpPr>
        <p:spPr>
          <a:xfrm>
            <a:off x="4630552" y="1735640"/>
            <a:ext cx="1577129" cy="505502"/>
          </a:xfrm>
          <a:prstGeom prst="roundRect">
            <a:avLst/>
          </a:prstGeom>
          <a:solidFill>
            <a:srgbClr val="F1EAD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Trade &amp; Commodities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60A3DB-F4BD-E81B-81D7-DF43D0C08329}"/>
              </a:ext>
            </a:extLst>
          </p:cNvPr>
          <p:cNvSpPr/>
          <p:nvPr/>
        </p:nvSpPr>
        <p:spPr>
          <a:xfrm>
            <a:off x="6361906" y="1707724"/>
            <a:ext cx="1577129" cy="5055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050" b="1" dirty="0">
                <a:latin typeface="Gelasio" panose="020B0604020202020204" charset="0"/>
                <a:cs typeface="Gelasio" panose="020B0604020202020204" charset="0"/>
              </a:rPr>
              <a:t>Demand system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1BF7F4-30E7-2EE7-41D0-DA640ED0A35F}"/>
              </a:ext>
            </a:extLst>
          </p:cNvPr>
          <p:cNvSpPr/>
          <p:nvPr/>
        </p:nvSpPr>
        <p:spPr>
          <a:xfrm>
            <a:off x="4088860" y="881906"/>
            <a:ext cx="1044102" cy="430882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FACTUSE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475E6-1625-2AB7-F790-332758B0206C}"/>
              </a:ext>
            </a:extLst>
          </p:cNvPr>
          <p:cNvSpPr/>
          <p:nvPr/>
        </p:nvSpPr>
        <p:spPr>
          <a:xfrm>
            <a:off x="5291848" y="889936"/>
            <a:ext cx="1251625" cy="430882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  </a:t>
            </a:r>
            <a:r>
              <a:rPr lang="en-I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Elasticities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F46DDAD-1D32-19A1-80C6-7A8FCD0F9EB8}"/>
              </a:ext>
            </a:extLst>
          </p:cNvPr>
          <p:cNvSpPr/>
          <p:nvPr/>
        </p:nvSpPr>
        <p:spPr>
          <a:xfrm>
            <a:off x="6700008" y="888337"/>
            <a:ext cx="1251625" cy="430882"/>
          </a:xfrm>
          <a:prstGeom prst="roundRect">
            <a:avLst/>
          </a:prstGeom>
          <a:solidFill>
            <a:srgbClr val="FBF4EC"/>
          </a:solidFill>
          <a:ln>
            <a:solidFill>
              <a:srgbClr val="5561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  </a:t>
            </a:r>
            <a:r>
              <a:rPr lang="en-IE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lasio" panose="020B0604020202020204" charset="0"/>
                <a:cs typeface="Gelasio" panose="020B0604020202020204" charset="0"/>
              </a:rPr>
              <a:t>Sets&amp;Maps</a:t>
            </a:r>
            <a:endParaRPr lang="en-IE" sz="1400" dirty="0">
              <a:solidFill>
                <a:schemeClr val="tx1">
                  <a:lumMod val="75000"/>
                  <a:lumOff val="25000"/>
                </a:schemeClr>
              </a:solidFill>
              <a:latin typeface="Gelasio" panose="020B0604020202020204" charset="0"/>
              <a:cs typeface="Gelasio" panose="020B060402020202020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0D72E5F-87A2-560E-90F0-43B7AB646F79}"/>
              </a:ext>
            </a:extLst>
          </p:cNvPr>
          <p:cNvCxnSpPr>
            <a:cxnSpLocks/>
          </p:cNvCxnSpPr>
          <p:nvPr/>
        </p:nvCxnSpPr>
        <p:spPr>
          <a:xfrm flipH="1" flipV="1">
            <a:off x="979776" y="2213226"/>
            <a:ext cx="6975434" cy="1993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33C4A4F-2CAE-797D-996A-3B9CA618EFEE}"/>
              </a:ext>
            </a:extLst>
          </p:cNvPr>
          <p:cNvSpPr/>
          <p:nvPr/>
        </p:nvSpPr>
        <p:spPr>
          <a:xfrm>
            <a:off x="726505" y="1053606"/>
            <a:ext cx="285172" cy="1183756"/>
          </a:xfrm>
          <a:custGeom>
            <a:avLst/>
            <a:gdLst>
              <a:gd name="connsiteX0" fmla="*/ 849916 w 849916"/>
              <a:gd name="connsiteY0" fmla="*/ 3466 h 1183756"/>
              <a:gd name="connsiteX1" fmla="*/ 201405 w 849916"/>
              <a:gd name="connsiteY1" fmla="*/ 74803 h 1183756"/>
              <a:gd name="connsiteX2" fmla="*/ 39277 w 849916"/>
              <a:gd name="connsiteY2" fmla="*/ 509305 h 1183756"/>
              <a:gd name="connsiteX3" fmla="*/ 849916 w 849916"/>
              <a:gd name="connsiteY3" fmla="*/ 1118905 h 1183756"/>
              <a:gd name="connsiteX4" fmla="*/ 849916 w 849916"/>
              <a:gd name="connsiteY4" fmla="*/ 1118905 h 1183756"/>
              <a:gd name="connsiteX5" fmla="*/ 849916 w 849916"/>
              <a:gd name="connsiteY5" fmla="*/ 1183756 h 11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9916" h="1183756">
                <a:moveTo>
                  <a:pt x="849916" y="3466"/>
                </a:moveTo>
                <a:cubicBezTo>
                  <a:pt x="593213" y="-3019"/>
                  <a:pt x="336511" y="-9504"/>
                  <a:pt x="201405" y="74803"/>
                </a:cubicBezTo>
                <a:cubicBezTo>
                  <a:pt x="66298" y="159110"/>
                  <a:pt x="-68808" y="335288"/>
                  <a:pt x="39277" y="509305"/>
                </a:cubicBezTo>
                <a:cubicBezTo>
                  <a:pt x="147362" y="683322"/>
                  <a:pt x="849916" y="1118905"/>
                  <a:pt x="849916" y="1118905"/>
                </a:cubicBezTo>
                <a:lnTo>
                  <a:pt x="849916" y="1118905"/>
                </a:lnTo>
                <a:lnTo>
                  <a:pt x="849916" y="118375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3CE4A3E-3033-64C5-AD8E-D8D022A4E61B}"/>
              </a:ext>
            </a:extLst>
          </p:cNvPr>
          <p:cNvSpPr/>
          <p:nvPr/>
        </p:nvSpPr>
        <p:spPr>
          <a:xfrm flipH="1">
            <a:off x="7951633" y="1081144"/>
            <a:ext cx="285172" cy="1183756"/>
          </a:xfrm>
          <a:custGeom>
            <a:avLst/>
            <a:gdLst>
              <a:gd name="connsiteX0" fmla="*/ 849916 w 849916"/>
              <a:gd name="connsiteY0" fmla="*/ 3466 h 1183756"/>
              <a:gd name="connsiteX1" fmla="*/ 201405 w 849916"/>
              <a:gd name="connsiteY1" fmla="*/ 74803 h 1183756"/>
              <a:gd name="connsiteX2" fmla="*/ 39277 w 849916"/>
              <a:gd name="connsiteY2" fmla="*/ 509305 h 1183756"/>
              <a:gd name="connsiteX3" fmla="*/ 849916 w 849916"/>
              <a:gd name="connsiteY3" fmla="*/ 1118905 h 1183756"/>
              <a:gd name="connsiteX4" fmla="*/ 849916 w 849916"/>
              <a:gd name="connsiteY4" fmla="*/ 1118905 h 1183756"/>
              <a:gd name="connsiteX5" fmla="*/ 849916 w 849916"/>
              <a:gd name="connsiteY5" fmla="*/ 1183756 h 11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9916" h="1183756">
                <a:moveTo>
                  <a:pt x="849916" y="3466"/>
                </a:moveTo>
                <a:cubicBezTo>
                  <a:pt x="593213" y="-3019"/>
                  <a:pt x="336511" y="-9504"/>
                  <a:pt x="201405" y="74803"/>
                </a:cubicBezTo>
                <a:cubicBezTo>
                  <a:pt x="66298" y="159110"/>
                  <a:pt x="-68808" y="335288"/>
                  <a:pt x="39277" y="509305"/>
                </a:cubicBezTo>
                <a:cubicBezTo>
                  <a:pt x="147362" y="683322"/>
                  <a:pt x="849916" y="1118905"/>
                  <a:pt x="849916" y="1118905"/>
                </a:cubicBezTo>
                <a:lnTo>
                  <a:pt x="849916" y="1118905"/>
                </a:lnTo>
                <a:lnTo>
                  <a:pt x="849916" y="118375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78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42565" y="286893"/>
            <a:ext cx="486742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D3C5B6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 1"/>
          <p:cNvSpPr/>
          <p:nvPr/>
        </p:nvSpPr>
        <p:spPr>
          <a:xfrm>
            <a:off x="447153" y="335635"/>
            <a:ext cx="764307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D3C5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DATA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342565" y="733562"/>
            <a:ext cx="607799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484237"/>
                </a:solidFill>
                <a:latin typeface="Gelasio SemiBold" pitchFamily="34" charset="0"/>
                <a:ea typeface="Gelasio SemiBold" pitchFamily="34" charset="-122"/>
                <a:cs typeface="Gelasio SemiBold" pitchFamily="34" charset="-120"/>
              </a:rPr>
              <a:t>Regional Database Construction</a:t>
            </a:r>
            <a:endParaRPr lang="en-US" sz="2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3" y="1274512"/>
            <a:ext cx="3945860" cy="82710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 rot="5400000">
            <a:off x="3894026" y="1668909"/>
            <a:ext cx="834511" cy="45720"/>
          </a:xfrm>
          <a:prstGeom prst="rect">
            <a:avLst/>
          </a:prstGeom>
          <a:solidFill>
            <a:srgbClr val="D3C5B6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4412027" y="1403640"/>
            <a:ext cx="5698254" cy="584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ct val="133000"/>
              </a:lnSpc>
              <a:buNone/>
            </a:pPr>
            <a:r>
              <a:rPr lang="en-US" sz="9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Starting point: RHOMOLO NUTS2 SAM (2017): </a:t>
            </a:r>
          </a:p>
          <a:p>
            <a:pPr marL="0" indent="0" algn="just">
              <a:lnSpc>
                <a:spcPct val="133000"/>
              </a:lnSpc>
              <a:buNone/>
            </a:pPr>
            <a:r>
              <a:rPr lang="en-US" sz="9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European Commission’s spatial CGE model, for regional policy impact assessment. </a:t>
            </a:r>
          </a:p>
          <a:p>
            <a:pPr marL="0" indent="0" algn="just">
              <a:lnSpc>
                <a:spcPct val="133000"/>
              </a:lnSpc>
              <a:buNone/>
            </a:pPr>
            <a:r>
              <a:rPr lang="en-US" sz="900" dirty="0">
                <a:solidFill>
                  <a:srgbClr val="746558"/>
                </a:solidFill>
                <a:highlight>
                  <a:srgbClr val="FFFF00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It provides sectoral, regional and time-specific results through scenario analysis</a:t>
            </a:r>
            <a:endParaRPr lang="en-US" sz="900" dirty="0">
              <a:highlight>
                <a:srgbClr val="FFFF00"/>
              </a:highlight>
            </a:endParaRPr>
          </a:p>
        </p:txBody>
      </p:sp>
      <p:sp>
        <p:nvSpPr>
          <p:cNvPr id="9" name="Text 6"/>
          <p:cNvSpPr/>
          <p:nvPr/>
        </p:nvSpPr>
        <p:spPr>
          <a:xfrm>
            <a:off x="4749701" y="2952378"/>
            <a:ext cx="43601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F977D4-4301-6508-7659-075B90EDA73D}"/>
              </a:ext>
            </a:extLst>
          </p:cNvPr>
          <p:cNvSpPr/>
          <p:nvPr/>
        </p:nvSpPr>
        <p:spPr>
          <a:xfrm>
            <a:off x="7752806" y="4597896"/>
            <a:ext cx="1306285" cy="496618"/>
          </a:xfrm>
          <a:prstGeom prst="rect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A6BC2-A43E-D9D8-C58E-2281EC0AAD12}"/>
              </a:ext>
            </a:extLst>
          </p:cNvPr>
          <p:cNvSpPr/>
          <p:nvPr/>
        </p:nvSpPr>
        <p:spPr>
          <a:xfrm>
            <a:off x="342562" y="1274513"/>
            <a:ext cx="8542031" cy="827104"/>
          </a:xfrm>
          <a:prstGeom prst="rect">
            <a:avLst/>
          </a:prstGeom>
          <a:noFill/>
          <a:ln w="28575">
            <a:solidFill>
              <a:srgbClr val="639A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1" name="Picture 10" descr="A diagram of a database construction&#10;&#10;AI-generated content may be incorrect.">
            <a:extLst>
              <a:ext uri="{FF2B5EF4-FFF2-40B4-BE49-F238E27FC236}">
                <a16:creationId xmlns:a16="http://schemas.microsoft.com/office/drawing/2014/main" id="{89B603D2-CE1E-8515-69DB-FE22732314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9" t="18408" r="5913" b="11615"/>
          <a:stretch>
            <a:fillRect/>
          </a:stretch>
        </p:blipFill>
        <p:spPr>
          <a:xfrm>
            <a:off x="2567500" y="2230743"/>
            <a:ext cx="6491591" cy="2792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D6BEED-6028-87DF-31DB-DE3AD0F6644C}"/>
              </a:ext>
            </a:extLst>
          </p:cNvPr>
          <p:cNvSpPr txBox="1"/>
          <p:nvPr/>
        </p:nvSpPr>
        <p:spPr>
          <a:xfrm>
            <a:off x="468755" y="2894342"/>
            <a:ext cx="1485409" cy="95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en-US" b="1" dirty="0">
                <a:solidFill>
                  <a:srgbClr val="556135"/>
                </a:solidFill>
                <a:latin typeface="Gelasio" panose="020B0604020202020204" charset="0"/>
                <a:cs typeface="Gelasio" panose="020B0604020202020204" charset="0"/>
              </a:rPr>
              <a:t>SAM adaption to DEMETRA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CD467E95-BFC9-0A12-F3A7-A47F9FEBAD25}"/>
              </a:ext>
            </a:extLst>
          </p:cNvPr>
          <p:cNvSpPr/>
          <p:nvPr/>
        </p:nvSpPr>
        <p:spPr>
          <a:xfrm>
            <a:off x="1854740" y="2380034"/>
            <a:ext cx="479898" cy="2029904"/>
          </a:xfrm>
          <a:prstGeom prst="chevron">
            <a:avLst/>
          </a:prstGeom>
          <a:solidFill>
            <a:srgbClr val="A9A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C3F6159-8CCC-57C3-9B82-E906E1CAAF7F}"/>
              </a:ext>
            </a:extLst>
          </p:cNvPr>
          <p:cNvSpPr/>
          <p:nvPr/>
        </p:nvSpPr>
        <p:spPr>
          <a:xfrm>
            <a:off x="1854739" y="2380034"/>
            <a:ext cx="392349" cy="2029904"/>
          </a:xfrm>
          <a:prstGeom prst="chevron">
            <a:avLst/>
          </a:prstGeom>
          <a:solidFill>
            <a:srgbClr val="F9F6F0"/>
          </a:solidFill>
          <a:ln>
            <a:solidFill>
              <a:srgbClr val="F9F6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696</Words>
  <Application>Microsoft Office PowerPoint</Application>
  <PresentationFormat>On-screen Show (16:9)</PresentationFormat>
  <Paragraphs>120</Paragraphs>
  <Slides>18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Gelasio</vt:lpstr>
      <vt:lpstr>Gelasio SemiBold</vt:lpstr>
      <vt:lpstr>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TAORMINA Viola (JRC-SEVILLA-EXT)</cp:lastModifiedBy>
  <cp:revision>11</cp:revision>
  <dcterms:created xsi:type="dcterms:W3CDTF">2026-06-18T07:49:57Z</dcterms:created>
  <dcterms:modified xsi:type="dcterms:W3CDTF">2026-06-22T17:55:30Z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2026-06-18T15:06:46Z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cf6a8c02-9839-4cc0-95e4-0b863a18553d</vt:lpwstr>
  </property>
  <property fmtid="{D5CDD505-2E9C-101B-9397-08002B2CF9AE}" pid="8" name="MSIP_Label_6bd9ddd1-4d20-43f6-abfa-fc3c07406f94_ContentBits">
    <vt:lpwstr>0</vt:lpwstr>
  </property>
  <property fmtid="{D5CDD505-2E9C-101B-9397-08002B2CF9AE}" pid="9" name="MSIP_Label_6bd9ddd1-4d20-43f6-abfa-fc3c07406f94_Tag">
    <vt:lpwstr>10, 3, 0, 1</vt:lpwstr>
  </property>
</Properties>
</file>