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337" r:id="rId2"/>
    <p:sldId id="716" r:id="rId3"/>
    <p:sldId id="696" r:id="rId4"/>
    <p:sldId id="719" r:id="rId5"/>
    <p:sldId id="720" r:id="rId6"/>
    <p:sldId id="721" r:id="rId7"/>
    <p:sldId id="722" r:id="rId8"/>
    <p:sldId id="723" r:id="rId9"/>
    <p:sldId id="725" r:id="rId10"/>
    <p:sldId id="724" r:id="rId11"/>
    <p:sldId id="726" r:id="rId12"/>
    <p:sldId id="727" r:id="rId13"/>
    <p:sldId id="717" r:id="rId14"/>
    <p:sldId id="718" r:id="rId15"/>
    <p:sldId id="728" r:id="rId16"/>
    <p:sldId id="732" r:id="rId17"/>
    <p:sldId id="729" r:id="rId18"/>
    <p:sldId id="730" r:id="rId19"/>
    <p:sldId id="731" r:id="rId20"/>
    <p:sldId id="733" r:id="rId21"/>
    <p:sldId id="734" r:id="rId22"/>
    <p:sldId id="735" r:id="rId23"/>
    <p:sldId id="736" r:id="rId24"/>
    <p:sldId id="737" r:id="rId25"/>
    <p:sldId id="713" r:id="rId26"/>
    <p:sldId id="714" r:id="rId2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2C6"/>
    <a:srgbClr val="D30000"/>
    <a:srgbClr val="EAB000"/>
    <a:srgbClr val="D5A000"/>
    <a:srgbClr val="008C40"/>
    <a:srgbClr val="007636"/>
    <a:srgbClr val="CC5E49"/>
    <a:srgbClr val="F5BA37"/>
    <a:srgbClr val="3ED450"/>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30" autoAdjust="0"/>
    <p:restoredTop sz="96374" autoAdjust="0"/>
  </p:normalViewPr>
  <p:slideViewPr>
    <p:cSldViewPr snapToGrid="0">
      <p:cViewPr varScale="1">
        <p:scale>
          <a:sx n="106" d="100"/>
          <a:sy n="106" d="100"/>
        </p:scale>
        <p:origin x="61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9B81D2-1CB5-495C-BE78-FCB968B23842}" type="datetimeFigureOut">
              <a:rPr lang="en-US" smtClean="0"/>
              <a:t>5/18/2026</a:t>
            </a:fld>
            <a:endParaRPr lang="en-US"/>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646266-0248-4412-B55B-50E997BFE6F5}" type="slidenum">
              <a:rPr lang="en-US" smtClean="0"/>
              <a:t>‹Nr.›</a:t>
            </a:fld>
            <a:endParaRPr lang="en-US"/>
          </a:p>
        </p:txBody>
      </p:sp>
    </p:spTree>
    <p:extLst>
      <p:ext uri="{BB962C8B-B14F-4D97-AF65-F5344CB8AC3E}">
        <p14:creationId xmlns:p14="http://schemas.microsoft.com/office/powerpoint/2010/main" val="2541401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5"/>
          </p:nvPr>
        </p:nvSpPr>
        <p:spPr/>
        <p:txBody>
          <a:bodyPr/>
          <a:lstStyle/>
          <a:p>
            <a:fld id="{27646266-0248-4412-B55B-50E997BFE6F5}" type="slidenum">
              <a:rPr lang="en-US" smtClean="0"/>
              <a:t>4</a:t>
            </a:fld>
            <a:endParaRPr lang="en-US"/>
          </a:p>
        </p:txBody>
      </p:sp>
    </p:spTree>
    <p:extLst>
      <p:ext uri="{BB962C8B-B14F-4D97-AF65-F5344CB8AC3E}">
        <p14:creationId xmlns:p14="http://schemas.microsoft.com/office/powerpoint/2010/main" val="3012225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D0B01-06A3-134B-100C-428B1762B8D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C83683B-DF97-2282-C586-483B6B4428B6}"/>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4E7203D5-83B4-5043-C311-D4B5F7CB5586}"/>
              </a:ext>
            </a:extLst>
          </p:cNvPr>
          <p:cNvSpPr>
            <a:spLocks noGrp="1"/>
          </p:cNvSpPr>
          <p:nvPr>
            <p:ph type="body" idx="1"/>
          </p:nvPr>
        </p:nvSpPr>
        <p:spPr/>
        <p:txBody>
          <a:bodyPr/>
          <a:lstStyle/>
          <a:p>
            <a:endParaRPr lang="de-AT" dirty="0"/>
          </a:p>
        </p:txBody>
      </p:sp>
      <p:sp>
        <p:nvSpPr>
          <p:cNvPr id="4" name="Foliennummernplatzhalter 3">
            <a:extLst>
              <a:ext uri="{FF2B5EF4-FFF2-40B4-BE49-F238E27FC236}">
                <a16:creationId xmlns:a16="http://schemas.microsoft.com/office/drawing/2014/main" id="{004E39CD-CD85-BCA5-5A0A-FB0EF0CBC7B0}"/>
              </a:ext>
            </a:extLst>
          </p:cNvPr>
          <p:cNvSpPr>
            <a:spLocks noGrp="1"/>
          </p:cNvSpPr>
          <p:nvPr>
            <p:ph type="sldNum" sz="quarter" idx="5"/>
          </p:nvPr>
        </p:nvSpPr>
        <p:spPr/>
        <p:txBody>
          <a:bodyPr/>
          <a:lstStyle/>
          <a:p>
            <a:fld id="{27646266-0248-4412-B55B-50E997BFE6F5}" type="slidenum">
              <a:rPr lang="en-US" smtClean="0"/>
              <a:t>5</a:t>
            </a:fld>
            <a:endParaRPr lang="en-US"/>
          </a:p>
        </p:txBody>
      </p:sp>
    </p:spTree>
    <p:extLst>
      <p:ext uri="{BB962C8B-B14F-4D97-AF65-F5344CB8AC3E}">
        <p14:creationId xmlns:p14="http://schemas.microsoft.com/office/powerpoint/2010/main" val="388817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1E26E1-C238-84D9-E9B3-F6485C66E45E}"/>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3C79A4F-1878-9FE5-8930-2E5F4535ECB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3607C35-37A9-966A-8442-3BC924662F23}"/>
              </a:ext>
            </a:extLst>
          </p:cNvPr>
          <p:cNvSpPr>
            <a:spLocks noGrp="1"/>
          </p:cNvSpPr>
          <p:nvPr>
            <p:ph type="body" idx="1"/>
          </p:nvPr>
        </p:nvSpPr>
        <p:spPr/>
        <p:txBody>
          <a:bodyPr/>
          <a:lstStyle/>
          <a:p>
            <a:endParaRPr lang="de-AT" dirty="0"/>
          </a:p>
        </p:txBody>
      </p:sp>
      <p:sp>
        <p:nvSpPr>
          <p:cNvPr id="4" name="Foliennummernplatzhalter 3">
            <a:extLst>
              <a:ext uri="{FF2B5EF4-FFF2-40B4-BE49-F238E27FC236}">
                <a16:creationId xmlns:a16="http://schemas.microsoft.com/office/drawing/2014/main" id="{E1D03626-7911-2092-C515-282C37A67E16}"/>
              </a:ext>
            </a:extLst>
          </p:cNvPr>
          <p:cNvSpPr>
            <a:spLocks noGrp="1"/>
          </p:cNvSpPr>
          <p:nvPr>
            <p:ph type="sldNum" sz="quarter" idx="5"/>
          </p:nvPr>
        </p:nvSpPr>
        <p:spPr/>
        <p:txBody>
          <a:bodyPr/>
          <a:lstStyle/>
          <a:p>
            <a:fld id="{27646266-0248-4412-B55B-50E997BFE6F5}" type="slidenum">
              <a:rPr lang="en-US" smtClean="0"/>
              <a:t>6</a:t>
            </a:fld>
            <a:endParaRPr lang="en-US"/>
          </a:p>
        </p:txBody>
      </p:sp>
    </p:spTree>
    <p:extLst>
      <p:ext uri="{BB962C8B-B14F-4D97-AF65-F5344CB8AC3E}">
        <p14:creationId xmlns:p14="http://schemas.microsoft.com/office/powerpoint/2010/main" val="17351129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10F542-9BAC-AE89-A033-8359104C199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063CDA6-0E39-898C-B588-8741DB84375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208EE9D5-8F2D-DC40-6464-6F377F8A7143}"/>
              </a:ext>
            </a:extLst>
          </p:cNvPr>
          <p:cNvSpPr>
            <a:spLocks noGrp="1"/>
          </p:cNvSpPr>
          <p:nvPr>
            <p:ph type="body" idx="1"/>
          </p:nvPr>
        </p:nvSpPr>
        <p:spPr/>
        <p:txBody>
          <a:bodyPr/>
          <a:lstStyle/>
          <a:p>
            <a:endParaRPr lang="de-AT" dirty="0"/>
          </a:p>
        </p:txBody>
      </p:sp>
      <p:sp>
        <p:nvSpPr>
          <p:cNvPr id="4" name="Foliennummernplatzhalter 3">
            <a:extLst>
              <a:ext uri="{FF2B5EF4-FFF2-40B4-BE49-F238E27FC236}">
                <a16:creationId xmlns:a16="http://schemas.microsoft.com/office/drawing/2014/main" id="{27CDA4E4-4E5D-918B-BD8E-5B7E77051419}"/>
              </a:ext>
            </a:extLst>
          </p:cNvPr>
          <p:cNvSpPr>
            <a:spLocks noGrp="1"/>
          </p:cNvSpPr>
          <p:nvPr>
            <p:ph type="sldNum" sz="quarter" idx="5"/>
          </p:nvPr>
        </p:nvSpPr>
        <p:spPr/>
        <p:txBody>
          <a:bodyPr/>
          <a:lstStyle/>
          <a:p>
            <a:fld id="{27646266-0248-4412-B55B-50E997BFE6F5}" type="slidenum">
              <a:rPr lang="en-US" smtClean="0"/>
              <a:t>7</a:t>
            </a:fld>
            <a:endParaRPr lang="en-US"/>
          </a:p>
        </p:txBody>
      </p:sp>
    </p:spTree>
    <p:extLst>
      <p:ext uri="{BB962C8B-B14F-4D97-AF65-F5344CB8AC3E}">
        <p14:creationId xmlns:p14="http://schemas.microsoft.com/office/powerpoint/2010/main" val="22154601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9A49EC-2604-6F8B-F9C1-F328B01AED5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9A257D2-2EF3-1141-E830-0D1C122405D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A4F4DF0-3FC9-83A1-8162-986902EECD7B}"/>
              </a:ext>
            </a:extLst>
          </p:cNvPr>
          <p:cNvSpPr>
            <a:spLocks noGrp="1"/>
          </p:cNvSpPr>
          <p:nvPr>
            <p:ph type="body" idx="1"/>
          </p:nvPr>
        </p:nvSpPr>
        <p:spPr/>
        <p:txBody>
          <a:bodyPr/>
          <a:lstStyle/>
          <a:p>
            <a:endParaRPr lang="de-AT" dirty="0"/>
          </a:p>
        </p:txBody>
      </p:sp>
      <p:sp>
        <p:nvSpPr>
          <p:cNvPr id="4" name="Foliennummernplatzhalter 3">
            <a:extLst>
              <a:ext uri="{FF2B5EF4-FFF2-40B4-BE49-F238E27FC236}">
                <a16:creationId xmlns:a16="http://schemas.microsoft.com/office/drawing/2014/main" id="{EF70DEF7-6B4B-8588-5355-3B9F803F5394}"/>
              </a:ext>
            </a:extLst>
          </p:cNvPr>
          <p:cNvSpPr>
            <a:spLocks noGrp="1"/>
          </p:cNvSpPr>
          <p:nvPr>
            <p:ph type="sldNum" sz="quarter" idx="5"/>
          </p:nvPr>
        </p:nvSpPr>
        <p:spPr/>
        <p:txBody>
          <a:bodyPr/>
          <a:lstStyle/>
          <a:p>
            <a:fld id="{27646266-0248-4412-B55B-50E997BFE6F5}" type="slidenum">
              <a:rPr lang="en-US" smtClean="0"/>
              <a:t>8</a:t>
            </a:fld>
            <a:endParaRPr lang="en-US"/>
          </a:p>
        </p:txBody>
      </p:sp>
    </p:spTree>
    <p:extLst>
      <p:ext uri="{BB962C8B-B14F-4D97-AF65-F5344CB8AC3E}">
        <p14:creationId xmlns:p14="http://schemas.microsoft.com/office/powerpoint/2010/main" val="2525547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ED2B9B-1529-1680-B764-C58F954C127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86B2BFB-6328-4C21-4B6A-AA73344227D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C51E02F-248B-6F7C-33E5-AD1F7A06D250}"/>
              </a:ext>
            </a:extLst>
          </p:cNvPr>
          <p:cNvSpPr>
            <a:spLocks noGrp="1"/>
          </p:cNvSpPr>
          <p:nvPr>
            <p:ph type="body" idx="1"/>
          </p:nvPr>
        </p:nvSpPr>
        <p:spPr/>
        <p:txBody>
          <a:bodyPr/>
          <a:lstStyle/>
          <a:p>
            <a:endParaRPr lang="de-AT" dirty="0"/>
          </a:p>
        </p:txBody>
      </p:sp>
      <p:sp>
        <p:nvSpPr>
          <p:cNvPr id="4" name="Foliennummernplatzhalter 3">
            <a:extLst>
              <a:ext uri="{FF2B5EF4-FFF2-40B4-BE49-F238E27FC236}">
                <a16:creationId xmlns:a16="http://schemas.microsoft.com/office/drawing/2014/main" id="{C5CA7FA1-9E2E-9D7E-CE93-0B0024824082}"/>
              </a:ext>
            </a:extLst>
          </p:cNvPr>
          <p:cNvSpPr>
            <a:spLocks noGrp="1"/>
          </p:cNvSpPr>
          <p:nvPr>
            <p:ph type="sldNum" sz="quarter" idx="5"/>
          </p:nvPr>
        </p:nvSpPr>
        <p:spPr/>
        <p:txBody>
          <a:bodyPr/>
          <a:lstStyle/>
          <a:p>
            <a:fld id="{27646266-0248-4412-B55B-50E997BFE6F5}" type="slidenum">
              <a:rPr lang="en-US" smtClean="0"/>
              <a:t>9</a:t>
            </a:fld>
            <a:endParaRPr lang="en-US"/>
          </a:p>
        </p:txBody>
      </p:sp>
    </p:spTree>
    <p:extLst>
      <p:ext uri="{BB962C8B-B14F-4D97-AF65-F5344CB8AC3E}">
        <p14:creationId xmlns:p14="http://schemas.microsoft.com/office/powerpoint/2010/main" val="39186155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2A03A-90A6-1692-4215-F81C49BD2FB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CD9F6A3-1E28-6CC4-E104-32609B5D3B4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A4B8CB5-9E8E-CB93-2CEB-BB0E3756FEF3}"/>
              </a:ext>
            </a:extLst>
          </p:cNvPr>
          <p:cNvSpPr>
            <a:spLocks noGrp="1"/>
          </p:cNvSpPr>
          <p:nvPr>
            <p:ph type="body" idx="1"/>
          </p:nvPr>
        </p:nvSpPr>
        <p:spPr/>
        <p:txBody>
          <a:bodyPr/>
          <a:lstStyle/>
          <a:p>
            <a:endParaRPr lang="de-AT" dirty="0"/>
          </a:p>
        </p:txBody>
      </p:sp>
      <p:sp>
        <p:nvSpPr>
          <p:cNvPr id="4" name="Foliennummernplatzhalter 3">
            <a:extLst>
              <a:ext uri="{FF2B5EF4-FFF2-40B4-BE49-F238E27FC236}">
                <a16:creationId xmlns:a16="http://schemas.microsoft.com/office/drawing/2014/main" id="{C2E74A54-D218-CC2B-6BF9-964E9B9D7225}"/>
              </a:ext>
            </a:extLst>
          </p:cNvPr>
          <p:cNvSpPr>
            <a:spLocks noGrp="1"/>
          </p:cNvSpPr>
          <p:nvPr>
            <p:ph type="sldNum" sz="quarter" idx="5"/>
          </p:nvPr>
        </p:nvSpPr>
        <p:spPr/>
        <p:txBody>
          <a:bodyPr/>
          <a:lstStyle/>
          <a:p>
            <a:fld id="{27646266-0248-4412-B55B-50E997BFE6F5}" type="slidenum">
              <a:rPr lang="en-US" smtClean="0"/>
              <a:t>10</a:t>
            </a:fld>
            <a:endParaRPr lang="en-US"/>
          </a:p>
        </p:txBody>
      </p:sp>
    </p:spTree>
    <p:extLst>
      <p:ext uri="{BB962C8B-B14F-4D97-AF65-F5344CB8AC3E}">
        <p14:creationId xmlns:p14="http://schemas.microsoft.com/office/powerpoint/2010/main" val="38576412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AD26B-D04F-2011-1F65-57B70AACCCA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925C352-CBD5-F931-866D-4BB960B1C453}"/>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6CB3AB88-79E0-312B-12AD-B7D8D63A0067}"/>
              </a:ext>
            </a:extLst>
          </p:cNvPr>
          <p:cNvSpPr>
            <a:spLocks noGrp="1"/>
          </p:cNvSpPr>
          <p:nvPr>
            <p:ph type="body" idx="1"/>
          </p:nvPr>
        </p:nvSpPr>
        <p:spPr/>
        <p:txBody>
          <a:bodyPr/>
          <a:lstStyle/>
          <a:p>
            <a:endParaRPr lang="de-AT" dirty="0"/>
          </a:p>
        </p:txBody>
      </p:sp>
      <p:sp>
        <p:nvSpPr>
          <p:cNvPr id="4" name="Foliennummernplatzhalter 3">
            <a:extLst>
              <a:ext uri="{FF2B5EF4-FFF2-40B4-BE49-F238E27FC236}">
                <a16:creationId xmlns:a16="http://schemas.microsoft.com/office/drawing/2014/main" id="{E787AAC1-9D90-F928-317C-28666500C6BE}"/>
              </a:ext>
            </a:extLst>
          </p:cNvPr>
          <p:cNvSpPr>
            <a:spLocks noGrp="1"/>
          </p:cNvSpPr>
          <p:nvPr>
            <p:ph type="sldNum" sz="quarter" idx="5"/>
          </p:nvPr>
        </p:nvSpPr>
        <p:spPr/>
        <p:txBody>
          <a:bodyPr/>
          <a:lstStyle/>
          <a:p>
            <a:fld id="{27646266-0248-4412-B55B-50E997BFE6F5}" type="slidenum">
              <a:rPr lang="en-US" smtClean="0"/>
              <a:t>11</a:t>
            </a:fld>
            <a:endParaRPr lang="en-US"/>
          </a:p>
        </p:txBody>
      </p:sp>
    </p:spTree>
    <p:extLst>
      <p:ext uri="{BB962C8B-B14F-4D97-AF65-F5344CB8AC3E}">
        <p14:creationId xmlns:p14="http://schemas.microsoft.com/office/powerpoint/2010/main" val="14642033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8C2DF-1EF3-1169-818C-D0A9EC105D0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F71D519-5F9E-4F92-3D81-09E664B2C9C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41344D2-3C2F-75D7-0198-BA08EC7509DF}"/>
              </a:ext>
            </a:extLst>
          </p:cNvPr>
          <p:cNvSpPr>
            <a:spLocks noGrp="1"/>
          </p:cNvSpPr>
          <p:nvPr>
            <p:ph type="body" idx="1"/>
          </p:nvPr>
        </p:nvSpPr>
        <p:spPr/>
        <p:txBody>
          <a:bodyPr/>
          <a:lstStyle/>
          <a:p>
            <a:endParaRPr lang="de-AT" dirty="0"/>
          </a:p>
        </p:txBody>
      </p:sp>
      <p:sp>
        <p:nvSpPr>
          <p:cNvPr id="4" name="Foliennummernplatzhalter 3">
            <a:extLst>
              <a:ext uri="{FF2B5EF4-FFF2-40B4-BE49-F238E27FC236}">
                <a16:creationId xmlns:a16="http://schemas.microsoft.com/office/drawing/2014/main" id="{4169AE19-1DEC-2E6D-8A6C-BFE3FD5AF72C}"/>
              </a:ext>
            </a:extLst>
          </p:cNvPr>
          <p:cNvSpPr>
            <a:spLocks noGrp="1"/>
          </p:cNvSpPr>
          <p:nvPr>
            <p:ph type="sldNum" sz="quarter" idx="5"/>
          </p:nvPr>
        </p:nvSpPr>
        <p:spPr/>
        <p:txBody>
          <a:bodyPr/>
          <a:lstStyle/>
          <a:p>
            <a:fld id="{27646266-0248-4412-B55B-50E997BFE6F5}" type="slidenum">
              <a:rPr lang="en-US" smtClean="0"/>
              <a:t>12</a:t>
            </a:fld>
            <a:endParaRPr lang="en-US"/>
          </a:p>
        </p:txBody>
      </p:sp>
    </p:spTree>
    <p:extLst>
      <p:ext uri="{BB962C8B-B14F-4D97-AF65-F5344CB8AC3E}">
        <p14:creationId xmlns:p14="http://schemas.microsoft.com/office/powerpoint/2010/main" val="29307766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A12CEEA3-D18E-4C67-A5B0-CCD9932277AF}"/>
              </a:ext>
            </a:extLst>
          </p:cNvPr>
          <p:cNvSpPr>
            <a:spLocks noGrp="1"/>
          </p:cNvSpPr>
          <p:nvPr>
            <p:ph type="dt" sz="half" idx="10"/>
          </p:nvPr>
        </p:nvSpPr>
        <p:spPr/>
        <p:txBody>
          <a:bodyPr/>
          <a:lstStyle/>
          <a:p>
            <a:fld id="{5D8A943B-8039-4450-8C32-F32CCA763416}" type="datetime1">
              <a:rPr lang="en-US" smtClean="0"/>
              <a:t>5/18/2026</a:t>
            </a:fld>
            <a:endParaRPr lang="en-US"/>
          </a:p>
        </p:txBody>
      </p:sp>
      <p:sp>
        <p:nvSpPr>
          <p:cNvPr id="5" name="Fußzeilenplatzhalter 4">
            <a:extLst>
              <a:ext uri="{FF2B5EF4-FFF2-40B4-BE49-F238E27FC236}">
                <a16:creationId xmlns:a16="http://schemas.microsoft.com/office/drawing/2014/main" id="{45F7E677-58F8-4257-8274-B16FBCFEB6F9}"/>
              </a:ext>
            </a:extLst>
          </p:cNvPr>
          <p:cNvSpPr>
            <a:spLocks noGrp="1"/>
          </p:cNvSpPr>
          <p:nvPr>
            <p:ph type="ftr" sz="quarter" idx="11"/>
          </p:nvPr>
        </p:nvSpPr>
        <p:spPr/>
        <p:txBody>
          <a:bodyPr/>
          <a:lstStyle/>
          <a:p>
            <a:endParaRPr lang="en-US"/>
          </a:p>
        </p:txBody>
      </p:sp>
      <p:sp>
        <p:nvSpPr>
          <p:cNvPr id="6" name="Foliennummernplatzhalter 5">
            <a:extLst>
              <a:ext uri="{FF2B5EF4-FFF2-40B4-BE49-F238E27FC236}">
                <a16:creationId xmlns:a16="http://schemas.microsoft.com/office/drawing/2014/main" id="{79ADA66D-4C89-4C7A-8EDE-C755645C4940}"/>
              </a:ext>
            </a:extLst>
          </p:cNvPr>
          <p:cNvSpPr>
            <a:spLocks noGrp="1"/>
          </p:cNvSpPr>
          <p:nvPr>
            <p:ph type="sldNum" sz="quarter" idx="12"/>
          </p:nvPr>
        </p:nvSpPr>
        <p:spPr/>
        <p:txBody>
          <a:bodyPr/>
          <a:lstStyle/>
          <a:p>
            <a:fld id="{15DEB220-3CF0-424D-9B08-920875419DDD}" type="slidenum">
              <a:rPr lang="en-US" smtClean="0"/>
              <a:t>‹Nr.›</a:t>
            </a:fld>
            <a:endParaRPr lang="en-US"/>
          </a:p>
        </p:txBody>
      </p:sp>
      <p:sp>
        <p:nvSpPr>
          <p:cNvPr id="7" name="Titel 1">
            <a:extLst>
              <a:ext uri="{FF2B5EF4-FFF2-40B4-BE49-F238E27FC236}">
                <a16:creationId xmlns:a16="http://schemas.microsoft.com/office/drawing/2014/main" id="{E32300F4-5B60-41C6-A153-707118E29E24}"/>
              </a:ext>
            </a:extLst>
          </p:cNvPr>
          <p:cNvSpPr>
            <a:spLocks noGrp="1"/>
          </p:cNvSpPr>
          <p:nvPr>
            <p:ph type="title" hasCustomPrompt="1"/>
          </p:nvPr>
        </p:nvSpPr>
        <p:spPr>
          <a:xfrm>
            <a:off x="838200" y="700088"/>
            <a:ext cx="10515600" cy="2852737"/>
          </a:xfrm>
        </p:spPr>
        <p:txBody>
          <a:bodyPr anchor="b">
            <a:normAutofit/>
          </a:bodyPr>
          <a:lstStyle>
            <a:lvl1pPr algn="ctr">
              <a:defRPr sz="2800" b="1">
                <a:solidFill>
                  <a:srgbClr val="193C6B"/>
                </a:solidFill>
                <a:latin typeface="+mn-lt"/>
              </a:defRPr>
            </a:lvl1pPr>
          </a:lstStyle>
          <a:p>
            <a:r>
              <a:rPr lang="de-DE" dirty="0"/>
              <a:t>Titel</a:t>
            </a:r>
            <a:endParaRPr lang="en-US" dirty="0"/>
          </a:p>
        </p:txBody>
      </p:sp>
      <p:sp>
        <p:nvSpPr>
          <p:cNvPr id="8" name="Textplatzhalter 2">
            <a:extLst>
              <a:ext uri="{FF2B5EF4-FFF2-40B4-BE49-F238E27FC236}">
                <a16:creationId xmlns:a16="http://schemas.microsoft.com/office/drawing/2014/main" id="{79A32D8C-0C39-43A5-9DF8-35C08EB3A0AC}"/>
              </a:ext>
            </a:extLst>
          </p:cNvPr>
          <p:cNvSpPr>
            <a:spLocks noGrp="1"/>
          </p:cNvSpPr>
          <p:nvPr>
            <p:ph type="body" idx="1"/>
          </p:nvPr>
        </p:nvSpPr>
        <p:spPr>
          <a:xfrm>
            <a:off x="838200" y="3722688"/>
            <a:ext cx="10515600" cy="1500187"/>
          </a:xfrm>
        </p:spPr>
        <p:txBody>
          <a:bodyPr>
            <a:normAutofit/>
          </a:bodyPr>
          <a:lstStyle>
            <a:lvl1pPr marL="0" indent="0" algn="ctr">
              <a:buNone/>
              <a:defRPr sz="3600">
                <a:solidFill>
                  <a:schemeClr val="accent1">
                    <a:lumMod val="50000"/>
                  </a:schemeClr>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dirty="0"/>
              <a:t>Mastertextformat bearbeiten</a:t>
            </a:r>
          </a:p>
        </p:txBody>
      </p:sp>
      <p:sp>
        <p:nvSpPr>
          <p:cNvPr id="11" name="Rechtwinkliges Dreieck 10">
            <a:extLst>
              <a:ext uri="{FF2B5EF4-FFF2-40B4-BE49-F238E27FC236}">
                <a16:creationId xmlns:a16="http://schemas.microsoft.com/office/drawing/2014/main" id="{1A2D1ECF-C745-4589-919F-EFBCCA103D9A}"/>
              </a:ext>
            </a:extLst>
          </p:cNvPr>
          <p:cNvSpPr/>
          <p:nvPr userDrawn="1"/>
        </p:nvSpPr>
        <p:spPr>
          <a:xfrm flipV="1">
            <a:off x="0" y="-6"/>
            <a:ext cx="5956300" cy="2876561"/>
          </a:xfrm>
          <a:prstGeom prst="rtTriangle">
            <a:avLst/>
          </a:prstGeom>
          <a:solidFill>
            <a:srgbClr val="193C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noProof="0" dirty="0"/>
          </a:p>
        </p:txBody>
      </p:sp>
      <p:cxnSp>
        <p:nvCxnSpPr>
          <p:cNvPr id="12" name="Gerader Verbinder 11">
            <a:extLst>
              <a:ext uri="{FF2B5EF4-FFF2-40B4-BE49-F238E27FC236}">
                <a16:creationId xmlns:a16="http://schemas.microsoft.com/office/drawing/2014/main" id="{CCF6FD61-B4D1-4DF0-A584-EA36929030F6}"/>
              </a:ext>
            </a:extLst>
          </p:cNvPr>
          <p:cNvCxnSpPr>
            <a:cxnSpLocks/>
          </p:cNvCxnSpPr>
          <p:nvPr userDrawn="1"/>
        </p:nvCxnSpPr>
        <p:spPr>
          <a:xfrm flipV="1">
            <a:off x="-17837" y="0"/>
            <a:ext cx="4875534" cy="2428966"/>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Gerader Verbinder 12">
            <a:extLst>
              <a:ext uri="{FF2B5EF4-FFF2-40B4-BE49-F238E27FC236}">
                <a16:creationId xmlns:a16="http://schemas.microsoft.com/office/drawing/2014/main" id="{729FEEFC-C12B-4043-88F2-4FC74D058CF3}"/>
              </a:ext>
            </a:extLst>
          </p:cNvPr>
          <p:cNvCxnSpPr>
            <a:cxnSpLocks/>
          </p:cNvCxnSpPr>
          <p:nvPr userDrawn="1"/>
        </p:nvCxnSpPr>
        <p:spPr>
          <a:xfrm flipV="1">
            <a:off x="9656748" y="3924300"/>
            <a:ext cx="2535253" cy="1251212"/>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 name="Gerader Verbinder 13">
            <a:extLst>
              <a:ext uri="{FF2B5EF4-FFF2-40B4-BE49-F238E27FC236}">
                <a16:creationId xmlns:a16="http://schemas.microsoft.com/office/drawing/2014/main" id="{E009BA89-B98B-4C07-A9FC-DD8C44460E86}"/>
              </a:ext>
            </a:extLst>
          </p:cNvPr>
          <p:cNvCxnSpPr>
            <a:cxnSpLocks/>
          </p:cNvCxnSpPr>
          <p:nvPr userDrawn="1"/>
        </p:nvCxnSpPr>
        <p:spPr>
          <a:xfrm flipV="1">
            <a:off x="-17837" y="4930923"/>
            <a:ext cx="1516917" cy="770147"/>
          </a:xfrm>
          <a:prstGeom prst="line">
            <a:avLst/>
          </a:prstGeom>
          <a:ln>
            <a:solidFill>
              <a:srgbClr val="193C6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0065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A6D7A1-CC36-431D-80A4-80414F2484A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a:p>
        </p:txBody>
      </p:sp>
      <p:sp>
        <p:nvSpPr>
          <p:cNvPr id="3" name="Inhaltsplatzhalter 2">
            <a:extLst>
              <a:ext uri="{FF2B5EF4-FFF2-40B4-BE49-F238E27FC236}">
                <a16:creationId xmlns:a16="http://schemas.microsoft.com/office/drawing/2014/main" id="{4709C9BA-2A1F-4702-AE2C-D44F10D00F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Textplatzhalter 3">
            <a:extLst>
              <a:ext uri="{FF2B5EF4-FFF2-40B4-BE49-F238E27FC236}">
                <a16:creationId xmlns:a16="http://schemas.microsoft.com/office/drawing/2014/main" id="{F7FE8B44-9EEF-4A41-A544-AE9951A515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8F1E6D5-EB00-43ED-AF78-A9B737B573A2}"/>
              </a:ext>
            </a:extLst>
          </p:cNvPr>
          <p:cNvSpPr>
            <a:spLocks noGrp="1"/>
          </p:cNvSpPr>
          <p:nvPr>
            <p:ph type="dt" sz="half" idx="10"/>
          </p:nvPr>
        </p:nvSpPr>
        <p:spPr/>
        <p:txBody>
          <a:bodyPr/>
          <a:lstStyle/>
          <a:p>
            <a:fld id="{67A5CDDB-F7D3-4B66-B122-189B1F703366}" type="datetime1">
              <a:rPr lang="en-US" smtClean="0"/>
              <a:t>5/18/2026</a:t>
            </a:fld>
            <a:endParaRPr lang="en-US"/>
          </a:p>
        </p:txBody>
      </p:sp>
      <p:sp>
        <p:nvSpPr>
          <p:cNvPr id="6" name="Fußzeilenplatzhalter 5">
            <a:extLst>
              <a:ext uri="{FF2B5EF4-FFF2-40B4-BE49-F238E27FC236}">
                <a16:creationId xmlns:a16="http://schemas.microsoft.com/office/drawing/2014/main" id="{9AC4B028-1737-4100-A1DB-C7592E318B88}"/>
              </a:ext>
            </a:extLst>
          </p:cNvPr>
          <p:cNvSpPr>
            <a:spLocks noGrp="1"/>
          </p:cNvSpPr>
          <p:nvPr>
            <p:ph type="ftr" sz="quarter" idx="11"/>
          </p:nvPr>
        </p:nvSpPr>
        <p:spPr/>
        <p:txBody>
          <a:bodyPr/>
          <a:lstStyle/>
          <a:p>
            <a:endParaRPr lang="en-US"/>
          </a:p>
        </p:txBody>
      </p:sp>
      <p:sp>
        <p:nvSpPr>
          <p:cNvPr id="7" name="Foliennummernplatzhalter 6">
            <a:extLst>
              <a:ext uri="{FF2B5EF4-FFF2-40B4-BE49-F238E27FC236}">
                <a16:creationId xmlns:a16="http://schemas.microsoft.com/office/drawing/2014/main" id="{5991C341-D5DC-42CC-86F7-2D6E47977F45}"/>
              </a:ext>
            </a:extLst>
          </p:cNvPr>
          <p:cNvSpPr>
            <a:spLocks noGrp="1"/>
          </p:cNvSpPr>
          <p:nvPr>
            <p:ph type="sldNum" sz="quarter" idx="12"/>
          </p:nvPr>
        </p:nvSpPr>
        <p:spPr/>
        <p:txBody>
          <a:bodyPr/>
          <a:lstStyle/>
          <a:p>
            <a:fld id="{15DEB220-3CF0-424D-9B08-920875419DDD}" type="slidenum">
              <a:rPr lang="en-US" smtClean="0"/>
              <a:t>‹Nr.›</a:t>
            </a:fld>
            <a:endParaRPr lang="en-US"/>
          </a:p>
        </p:txBody>
      </p:sp>
    </p:spTree>
    <p:extLst>
      <p:ext uri="{BB962C8B-B14F-4D97-AF65-F5344CB8AC3E}">
        <p14:creationId xmlns:p14="http://schemas.microsoft.com/office/powerpoint/2010/main" val="639484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23A6FF-FCF3-4E5F-AA62-9EA3FC0FA91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en-US"/>
          </a:p>
        </p:txBody>
      </p:sp>
      <p:sp>
        <p:nvSpPr>
          <p:cNvPr id="3" name="Bildplatzhalter 2">
            <a:extLst>
              <a:ext uri="{FF2B5EF4-FFF2-40B4-BE49-F238E27FC236}">
                <a16:creationId xmlns:a16="http://schemas.microsoft.com/office/drawing/2014/main" id="{87767AD9-35FE-4BB1-8184-F7123C2454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platzhalter 3">
            <a:extLst>
              <a:ext uri="{FF2B5EF4-FFF2-40B4-BE49-F238E27FC236}">
                <a16:creationId xmlns:a16="http://schemas.microsoft.com/office/drawing/2014/main" id="{8AA6483C-6A4B-4BC9-8481-3354C9A3A4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9312CBE-A9D4-4A7E-B311-4444546E629A}"/>
              </a:ext>
            </a:extLst>
          </p:cNvPr>
          <p:cNvSpPr>
            <a:spLocks noGrp="1"/>
          </p:cNvSpPr>
          <p:nvPr>
            <p:ph type="dt" sz="half" idx="10"/>
          </p:nvPr>
        </p:nvSpPr>
        <p:spPr/>
        <p:txBody>
          <a:bodyPr/>
          <a:lstStyle/>
          <a:p>
            <a:fld id="{9B3E76A6-DD87-4E10-B8C3-1A1CDF1CEDA2}" type="datetime1">
              <a:rPr lang="en-US" smtClean="0"/>
              <a:t>5/18/2026</a:t>
            </a:fld>
            <a:endParaRPr lang="en-US"/>
          </a:p>
        </p:txBody>
      </p:sp>
      <p:sp>
        <p:nvSpPr>
          <p:cNvPr id="6" name="Fußzeilenplatzhalter 5">
            <a:extLst>
              <a:ext uri="{FF2B5EF4-FFF2-40B4-BE49-F238E27FC236}">
                <a16:creationId xmlns:a16="http://schemas.microsoft.com/office/drawing/2014/main" id="{E1708263-F3A5-47EB-9344-420F3FCA75FC}"/>
              </a:ext>
            </a:extLst>
          </p:cNvPr>
          <p:cNvSpPr>
            <a:spLocks noGrp="1"/>
          </p:cNvSpPr>
          <p:nvPr>
            <p:ph type="ftr" sz="quarter" idx="11"/>
          </p:nvPr>
        </p:nvSpPr>
        <p:spPr/>
        <p:txBody>
          <a:bodyPr/>
          <a:lstStyle/>
          <a:p>
            <a:endParaRPr lang="en-US"/>
          </a:p>
        </p:txBody>
      </p:sp>
      <p:sp>
        <p:nvSpPr>
          <p:cNvPr id="7" name="Foliennummernplatzhalter 6">
            <a:extLst>
              <a:ext uri="{FF2B5EF4-FFF2-40B4-BE49-F238E27FC236}">
                <a16:creationId xmlns:a16="http://schemas.microsoft.com/office/drawing/2014/main" id="{E4FC3326-76E3-4C8B-96DE-3F4E7D6D7CDF}"/>
              </a:ext>
            </a:extLst>
          </p:cNvPr>
          <p:cNvSpPr>
            <a:spLocks noGrp="1"/>
          </p:cNvSpPr>
          <p:nvPr>
            <p:ph type="sldNum" sz="quarter" idx="12"/>
          </p:nvPr>
        </p:nvSpPr>
        <p:spPr/>
        <p:txBody>
          <a:bodyPr/>
          <a:lstStyle/>
          <a:p>
            <a:fld id="{15DEB220-3CF0-424D-9B08-920875419DDD}" type="slidenum">
              <a:rPr lang="en-US" smtClean="0"/>
              <a:t>‹Nr.›</a:t>
            </a:fld>
            <a:endParaRPr lang="en-US"/>
          </a:p>
        </p:txBody>
      </p:sp>
    </p:spTree>
    <p:extLst>
      <p:ext uri="{BB962C8B-B14F-4D97-AF65-F5344CB8AC3E}">
        <p14:creationId xmlns:p14="http://schemas.microsoft.com/office/powerpoint/2010/main" val="39415734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B65BD7-A9A3-4EF9-96EF-FF9315A87DD4}"/>
              </a:ext>
            </a:extLst>
          </p:cNvPr>
          <p:cNvSpPr>
            <a:spLocks noGrp="1"/>
          </p:cNvSpPr>
          <p:nvPr>
            <p:ph type="title"/>
          </p:nvPr>
        </p:nvSpPr>
        <p:spPr/>
        <p:txBody>
          <a:bodyPr/>
          <a:lstStyle/>
          <a:p>
            <a:r>
              <a:rPr lang="de-DE"/>
              <a:t>Mastertitelformat bearbeiten</a:t>
            </a:r>
            <a:endParaRPr lang="en-US"/>
          </a:p>
        </p:txBody>
      </p:sp>
      <p:sp>
        <p:nvSpPr>
          <p:cNvPr id="3" name="Vertikaler Textplatzhalter 2">
            <a:extLst>
              <a:ext uri="{FF2B5EF4-FFF2-40B4-BE49-F238E27FC236}">
                <a16:creationId xmlns:a16="http://schemas.microsoft.com/office/drawing/2014/main" id="{43F6A575-825B-4173-9CD2-46A094BC56C5}"/>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a:extLst>
              <a:ext uri="{FF2B5EF4-FFF2-40B4-BE49-F238E27FC236}">
                <a16:creationId xmlns:a16="http://schemas.microsoft.com/office/drawing/2014/main" id="{E274D19A-79D4-4C51-B453-FD9986DC847F}"/>
              </a:ext>
            </a:extLst>
          </p:cNvPr>
          <p:cNvSpPr>
            <a:spLocks noGrp="1"/>
          </p:cNvSpPr>
          <p:nvPr>
            <p:ph type="dt" sz="half" idx="10"/>
          </p:nvPr>
        </p:nvSpPr>
        <p:spPr/>
        <p:txBody>
          <a:bodyPr/>
          <a:lstStyle/>
          <a:p>
            <a:fld id="{66F7460D-32E6-47E0-B2B9-F71108B1B78C}" type="datetime1">
              <a:rPr lang="en-US" smtClean="0"/>
              <a:t>5/18/2026</a:t>
            </a:fld>
            <a:endParaRPr lang="en-US"/>
          </a:p>
        </p:txBody>
      </p:sp>
      <p:sp>
        <p:nvSpPr>
          <p:cNvPr id="5" name="Fußzeilenplatzhalter 4">
            <a:extLst>
              <a:ext uri="{FF2B5EF4-FFF2-40B4-BE49-F238E27FC236}">
                <a16:creationId xmlns:a16="http://schemas.microsoft.com/office/drawing/2014/main" id="{0431FD49-A815-4ABE-BC8C-8B8B21C0F7E4}"/>
              </a:ext>
            </a:extLst>
          </p:cNvPr>
          <p:cNvSpPr>
            <a:spLocks noGrp="1"/>
          </p:cNvSpPr>
          <p:nvPr>
            <p:ph type="ftr" sz="quarter" idx="11"/>
          </p:nvPr>
        </p:nvSpPr>
        <p:spPr/>
        <p:txBody>
          <a:bodyPr/>
          <a:lstStyle/>
          <a:p>
            <a:endParaRPr lang="en-US"/>
          </a:p>
        </p:txBody>
      </p:sp>
      <p:sp>
        <p:nvSpPr>
          <p:cNvPr id="6" name="Foliennummernplatzhalter 5">
            <a:extLst>
              <a:ext uri="{FF2B5EF4-FFF2-40B4-BE49-F238E27FC236}">
                <a16:creationId xmlns:a16="http://schemas.microsoft.com/office/drawing/2014/main" id="{FAB745FD-8052-4502-85A9-BDE971B19D4A}"/>
              </a:ext>
            </a:extLst>
          </p:cNvPr>
          <p:cNvSpPr>
            <a:spLocks noGrp="1"/>
          </p:cNvSpPr>
          <p:nvPr>
            <p:ph type="sldNum" sz="quarter" idx="12"/>
          </p:nvPr>
        </p:nvSpPr>
        <p:spPr/>
        <p:txBody>
          <a:bodyPr/>
          <a:lstStyle/>
          <a:p>
            <a:fld id="{15DEB220-3CF0-424D-9B08-920875419DDD}" type="slidenum">
              <a:rPr lang="en-US" smtClean="0"/>
              <a:t>‹Nr.›</a:t>
            </a:fld>
            <a:endParaRPr lang="en-US"/>
          </a:p>
        </p:txBody>
      </p:sp>
    </p:spTree>
    <p:extLst>
      <p:ext uri="{BB962C8B-B14F-4D97-AF65-F5344CB8AC3E}">
        <p14:creationId xmlns:p14="http://schemas.microsoft.com/office/powerpoint/2010/main" val="25881299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33C88FF-6239-465C-A759-1FEDE63019AC}"/>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en-US"/>
          </a:p>
        </p:txBody>
      </p:sp>
      <p:sp>
        <p:nvSpPr>
          <p:cNvPr id="3" name="Vertikaler Textplatzhalter 2">
            <a:extLst>
              <a:ext uri="{FF2B5EF4-FFF2-40B4-BE49-F238E27FC236}">
                <a16:creationId xmlns:a16="http://schemas.microsoft.com/office/drawing/2014/main" id="{DD59FFAE-A0C3-40B9-A2F2-B3B20FE09713}"/>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a:extLst>
              <a:ext uri="{FF2B5EF4-FFF2-40B4-BE49-F238E27FC236}">
                <a16:creationId xmlns:a16="http://schemas.microsoft.com/office/drawing/2014/main" id="{59BFBDC9-2E06-4F88-B9B3-784E56925A64}"/>
              </a:ext>
            </a:extLst>
          </p:cNvPr>
          <p:cNvSpPr>
            <a:spLocks noGrp="1"/>
          </p:cNvSpPr>
          <p:nvPr>
            <p:ph type="dt" sz="half" idx="10"/>
          </p:nvPr>
        </p:nvSpPr>
        <p:spPr/>
        <p:txBody>
          <a:bodyPr/>
          <a:lstStyle/>
          <a:p>
            <a:fld id="{8D7F872C-2BFD-478D-A60E-7E51945DB875}" type="datetime1">
              <a:rPr lang="en-US" smtClean="0"/>
              <a:t>5/18/2026</a:t>
            </a:fld>
            <a:endParaRPr lang="en-US"/>
          </a:p>
        </p:txBody>
      </p:sp>
      <p:sp>
        <p:nvSpPr>
          <p:cNvPr id="5" name="Fußzeilenplatzhalter 4">
            <a:extLst>
              <a:ext uri="{FF2B5EF4-FFF2-40B4-BE49-F238E27FC236}">
                <a16:creationId xmlns:a16="http://schemas.microsoft.com/office/drawing/2014/main" id="{A40CA77D-32C4-42C5-B36A-E25E5F1523D6}"/>
              </a:ext>
            </a:extLst>
          </p:cNvPr>
          <p:cNvSpPr>
            <a:spLocks noGrp="1"/>
          </p:cNvSpPr>
          <p:nvPr>
            <p:ph type="ftr" sz="quarter" idx="11"/>
          </p:nvPr>
        </p:nvSpPr>
        <p:spPr/>
        <p:txBody>
          <a:bodyPr/>
          <a:lstStyle/>
          <a:p>
            <a:endParaRPr lang="en-US"/>
          </a:p>
        </p:txBody>
      </p:sp>
      <p:sp>
        <p:nvSpPr>
          <p:cNvPr id="6" name="Foliennummernplatzhalter 5">
            <a:extLst>
              <a:ext uri="{FF2B5EF4-FFF2-40B4-BE49-F238E27FC236}">
                <a16:creationId xmlns:a16="http://schemas.microsoft.com/office/drawing/2014/main" id="{EDD5CA5B-768D-4FE9-A4B4-5E6B1B49A23E}"/>
              </a:ext>
            </a:extLst>
          </p:cNvPr>
          <p:cNvSpPr>
            <a:spLocks noGrp="1"/>
          </p:cNvSpPr>
          <p:nvPr>
            <p:ph type="sldNum" sz="quarter" idx="12"/>
          </p:nvPr>
        </p:nvSpPr>
        <p:spPr/>
        <p:txBody>
          <a:bodyPr/>
          <a:lstStyle/>
          <a:p>
            <a:fld id="{15DEB220-3CF0-424D-9B08-920875419DDD}" type="slidenum">
              <a:rPr lang="en-US" smtClean="0"/>
              <a:t>‹Nr.›</a:t>
            </a:fld>
            <a:endParaRPr lang="en-US"/>
          </a:p>
        </p:txBody>
      </p:sp>
    </p:spTree>
    <p:extLst>
      <p:ext uri="{BB962C8B-B14F-4D97-AF65-F5344CB8AC3E}">
        <p14:creationId xmlns:p14="http://schemas.microsoft.com/office/powerpoint/2010/main" val="20786253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_Titel und Inhalt">
    <p:spTree>
      <p:nvGrpSpPr>
        <p:cNvPr id="1" name=""/>
        <p:cNvGrpSpPr/>
        <p:nvPr/>
      </p:nvGrpSpPr>
      <p:grpSpPr>
        <a:xfrm>
          <a:off x="0" y="0"/>
          <a:ext cx="0" cy="0"/>
          <a:chOff x="0" y="0"/>
          <a:chExt cx="0" cy="0"/>
        </a:xfrm>
      </p:grpSpPr>
      <p:sp>
        <p:nvSpPr>
          <p:cNvPr id="2" name="Rectangle 4"/>
          <p:cNvSpPr txBox="1">
            <a:spLocks noGrp="1"/>
          </p:cNvSpPr>
          <p:nvPr>
            <p:ph type="dt" sz="half" idx="7"/>
          </p:nvPr>
        </p:nvSpPr>
        <p:spPr/>
        <p:txBody>
          <a:bodyPr/>
          <a:lstStyle>
            <a:lvl1pPr>
              <a:defRPr/>
            </a:lvl1pPr>
          </a:lstStyle>
          <a:p>
            <a:pPr lvl="0"/>
            <a:fld id="{3B523B79-A563-41CA-9179-3FD366386403}" type="datetime1">
              <a:rPr lang="en-US" smtClean="0"/>
              <a:t>5/18/2026</a:t>
            </a:fld>
            <a:endParaRPr lang="de-DE"/>
          </a:p>
        </p:txBody>
      </p:sp>
      <p:sp>
        <p:nvSpPr>
          <p:cNvPr id="3" name="Rectangle 5"/>
          <p:cNvSpPr txBox="1">
            <a:spLocks noGrp="1"/>
          </p:cNvSpPr>
          <p:nvPr>
            <p:ph type="ftr" sz="quarter" idx="9"/>
          </p:nvPr>
        </p:nvSpPr>
        <p:spPr/>
        <p:txBody>
          <a:bodyPr/>
          <a:lstStyle>
            <a:lvl1pPr>
              <a:defRPr/>
            </a:lvl1pPr>
          </a:lstStyle>
          <a:p>
            <a:pPr lvl="0"/>
            <a:endParaRPr lang="de-DE" dirty="0"/>
          </a:p>
        </p:txBody>
      </p:sp>
      <p:sp>
        <p:nvSpPr>
          <p:cNvPr id="4" name="Rectangle 6"/>
          <p:cNvSpPr txBox="1">
            <a:spLocks noGrp="1"/>
          </p:cNvSpPr>
          <p:nvPr>
            <p:ph type="sldNum" sz="quarter" idx="8"/>
          </p:nvPr>
        </p:nvSpPr>
        <p:spPr/>
        <p:txBody>
          <a:bodyPr/>
          <a:lstStyle>
            <a:lvl1pPr>
              <a:defRPr/>
            </a:lvl1pPr>
          </a:lstStyle>
          <a:p>
            <a:pPr lvl="0"/>
            <a:fld id="{5FBBE22F-7B90-4466-B892-4DB7DB8F7FEA}" type="slidenum">
              <a:rPr/>
              <a:pPr lvl="0"/>
              <a:t>‹Nr.›</a:t>
            </a:fld>
            <a:endParaRPr lang="de-DE"/>
          </a:p>
        </p:txBody>
      </p:sp>
    </p:spTree>
    <p:extLst>
      <p:ext uri="{BB962C8B-B14F-4D97-AF65-F5344CB8AC3E}">
        <p14:creationId xmlns:p14="http://schemas.microsoft.com/office/powerpoint/2010/main" val="222225567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grpSp>
        <p:nvGrpSpPr>
          <p:cNvPr id="44" name="Gruppieren 43">
            <a:extLst>
              <a:ext uri="{FF2B5EF4-FFF2-40B4-BE49-F238E27FC236}">
                <a16:creationId xmlns:a16="http://schemas.microsoft.com/office/drawing/2014/main" id="{5A676442-AA55-4B01-86F1-1F9E7AD2EE77}"/>
              </a:ext>
            </a:extLst>
          </p:cNvPr>
          <p:cNvGrpSpPr/>
          <p:nvPr userDrawn="1"/>
        </p:nvGrpSpPr>
        <p:grpSpPr>
          <a:xfrm>
            <a:off x="10895572" y="6304769"/>
            <a:ext cx="633673" cy="553231"/>
            <a:chOff x="9381683" y="6246087"/>
            <a:chExt cx="633673" cy="553231"/>
          </a:xfrm>
        </p:grpSpPr>
        <p:grpSp>
          <p:nvGrpSpPr>
            <p:cNvPr id="14" name="Gruppieren 13">
              <a:extLst>
                <a:ext uri="{FF2B5EF4-FFF2-40B4-BE49-F238E27FC236}">
                  <a16:creationId xmlns:a16="http://schemas.microsoft.com/office/drawing/2014/main" id="{BBD98BF4-D50A-4BE9-A75D-2D1415D3548B}"/>
                </a:ext>
              </a:extLst>
            </p:cNvPr>
            <p:cNvGrpSpPr/>
            <p:nvPr userDrawn="1"/>
          </p:nvGrpSpPr>
          <p:grpSpPr>
            <a:xfrm>
              <a:off x="9381683" y="6247339"/>
              <a:ext cx="549223" cy="473468"/>
              <a:chOff x="0" y="6176963"/>
              <a:chExt cx="790003" cy="681037"/>
            </a:xfrm>
          </p:grpSpPr>
          <p:sp>
            <p:nvSpPr>
              <p:cNvPr id="11" name="Sechseck 10">
                <a:extLst>
                  <a:ext uri="{FF2B5EF4-FFF2-40B4-BE49-F238E27FC236}">
                    <a16:creationId xmlns:a16="http://schemas.microsoft.com/office/drawing/2014/main" id="{6EF6322D-C9A6-4244-8F05-25CAF82B7311}"/>
                  </a:ext>
                </a:extLst>
              </p:cNvPr>
              <p:cNvSpPr/>
              <p:nvPr userDrawn="1"/>
            </p:nvSpPr>
            <p:spPr>
              <a:xfrm>
                <a:off x="0" y="6176963"/>
                <a:ext cx="790003" cy="681037"/>
              </a:xfrm>
              <a:prstGeom prst="hexagon">
                <a:avLst/>
              </a:prstGeom>
              <a:solidFill>
                <a:srgbClr val="4E71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echseck 12">
                <a:extLst>
                  <a:ext uri="{FF2B5EF4-FFF2-40B4-BE49-F238E27FC236}">
                    <a16:creationId xmlns:a16="http://schemas.microsoft.com/office/drawing/2014/main" id="{187605BE-FD57-46AC-8203-F96C4499289F}"/>
                  </a:ext>
                </a:extLst>
              </p:cNvPr>
              <p:cNvSpPr/>
              <p:nvPr userDrawn="1"/>
            </p:nvSpPr>
            <p:spPr>
              <a:xfrm>
                <a:off x="66216" y="6234045"/>
                <a:ext cx="657570" cy="566871"/>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hteck 14">
              <a:extLst>
                <a:ext uri="{FF2B5EF4-FFF2-40B4-BE49-F238E27FC236}">
                  <a16:creationId xmlns:a16="http://schemas.microsoft.com/office/drawing/2014/main" id="{0BACEA6F-D18B-4FDA-914B-3E5679D61921}"/>
                </a:ext>
              </a:extLst>
            </p:cNvPr>
            <p:cNvSpPr/>
            <p:nvPr userDrawn="1"/>
          </p:nvSpPr>
          <p:spPr>
            <a:xfrm>
              <a:off x="9381683" y="6246087"/>
              <a:ext cx="633673" cy="553231"/>
            </a:xfrm>
            <a:prstGeom prst="rect">
              <a:avLst/>
            </a:prstGeom>
            <a:solidFill>
              <a:schemeClr val="bg1">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el 1">
            <a:extLst>
              <a:ext uri="{FF2B5EF4-FFF2-40B4-BE49-F238E27FC236}">
                <a16:creationId xmlns:a16="http://schemas.microsoft.com/office/drawing/2014/main" id="{59CCC773-70F6-4C3E-AA87-7E797ED100D8}"/>
              </a:ext>
            </a:extLst>
          </p:cNvPr>
          <p:cNvSpPr>
            <a:spLocks noGrp="1"/>
          </p:cNvSpPr>
          <p:nvPr>
            <p:ph type="title"/>
          </p:nvPr>
        </p:nvSpPr>
        <p:spPr>
          <a:xfrm>
            <a:off x="1200150" y="285765"/>
            <a:ext cx="8869822" cy="1325563"/>
          </a:xfrm>
        </p:spPr>
        <p:txBody>
          <a:bodyPr/>
          <a:lstStyle>
            <a:lvl1pPr>
              <a:defRPr sz="3200">
                <a:solidFill>
                  <a:schemeClr val="accent1">
                    <a:lumMod val="75000"/>
                  </a:schemeClr>
                </a:solidFill>
              </a:defRPr>
            </a:lvl1pPr>
          </a:lstStyle>
          <a:p>
            <a:r>
              <a:rPr lang="de-DE" dirty="0"/>
              <a:t>Mastertitelformat bearbeiten</a:t>
            </a:r>
            <a:endParaRPr lang="en-US" dirty="0"/>
          </a:p>
        </p:txBody>
      </p:sp>
      <p:sp>
        <p:nvSpPr>
          <p:cNvPr id="3" name="Inhaltsplatzhalter 2">
            <a:extLst>
              <a:ext uri="{FF2B5EF4-FFF2-40B4-BE49-F238E27FC236}">
                <a16:creationId xmlns:a16="http://schemas.microsoft.com/office/drawing/2014/main" id="{F9AE64EA-2CA3-4EEC-8656-5A6D44C964C2}"/>
              </a:ext>
            </a:extLst>
          </p:cNvPr>
          <p:cNvSpPr>
            <a:spLocks noGrp="1"/>
          </p:cNvSpPr>
          <p:nvPr>
            <p:ph idx="1"/>
          </p:nvPr>
        </p:nvSpPr>
        <p:spPr>
          <a:xfrm>
            <a:off x="838200" y="1825625"/>
            <a:ext cx="10515600" cy="435133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umsplatzhalter 3">
            <a:extLst>
              <a:ext uri="{FF2B5EF4-FFF2-40B4-BE49-F238E27FC236}">
                <a16:creationId xmlns:a16="http://schemas.microsoft.com/office/drawing/2014/main" id="{CBF3AF98-81E7-4F97-BFF7-DD580CA3630A}"/>
              </a:ext>
            </a:extLst>
          </p:cNvPr>
          <p:cNvSpPr>
            <a:spLocks noGrp="1"/>
          </p:cNvSpPr>
          <p:nvPr>
            <p:ph type="dt" sz="half" idx="10"/>
          </p:nvPr>
        </p:nvSpPr>
        <p:spPr/>
        <p:txBody>
          <a:bodyPr/>
          <a:lstStyle/>
          <a:p>
            <a:fld id="{5F1166FA-7F7B-4CB7-9F8B-35A5487FC271}" type="datetime1">
              <a:rPr lang="en-US" smtClean="0"/>
              <a:t>5/18/2026</a:t>
            </a:fld>
            <a:endParaRPr lang="en-US"/>
          </a:p>
        </p:txBody>
      </p:sp>
      <p:sp>
        <p:nvSpPr>
          <p:cNvPr id="5" name="Fußzeilenplatzhalter 4">
            <a:extLst>
              <a:ext uri="{FF2B5EF4-FFF2-40B4-BE49-F238E27FC236}">
                <a16:creationId xmlns:a16="http://schemas.microsoft.com/office/drawing/2014/main" id="{5049877D-E4C7-43BE-9985-5D234CE10255}"/>
              </a:ext>
            </a:extLst>
          </p:cNvPr>
          <p:cNvSpPr>
            <a:spLocks noGrp="1"/>
          </p:cNvSpPr>
          <p:nvPr>
            <p:ph type="ftr" sz="quarter" idx="11"/>
          </p:nvPr>
        </p:nvSpPr>
        <p:spPr/>
        <p:txBody>
          <a:bodyPr/>
          <a:lstStyle/>
          <a:p>
            <a:endParaRPr lang="en-US"/>
          </a:p>
        </p:txBody>
      </p:sp>
      <p:sp>
        <p:nvSpPr>
          <p:cNvPr id="6" name="Foliennummernplatzhalter 5">
            <a:extLst>
              <a:ext uri="{FF2B5EF4-FFF2-40B4-BE49-F238E27FC236}">
                <a16:creationId xmlns:a16="http://schemas.microsoft.com/office/drawing/2014/main" id="{9738A7C9-4168-47AD-8F2A-30A8601BF416}"/>
              </a:ext>
            </a:extLst>
          </p:cNvPr>
          <p:cNvSpPr>
            <a:spLocks noGrp="1"/>
          </p:cNvSpPr>
          <p:nvPr>
            <p:ph type="sldNum" sz="quarter" idx="12"/>
          </p:nvPr>
        </p:nvSpPr>
        <p:spPr>
          <a:xfrm>
            <a:off x="10945412" y="6340141"/>
            <a:ext cx="427678" cy="365125"/>
          </a:xfrm>
        </p:spPr>
        <p:txBody>
          <a:bodyPr/>
          <a:lstStyle>
            <a:lvl1pPr algn="ctr">
              <a:defRPr sz="1200" b="1">
                <a:solidFill>
                  <a:srgbClr val="2F5597"/>
                </a:solidFill>
                <a:latin typeface="Century Gothic" panose="020B0502020202020204" pitchFamily="34" charset="0"/>
              </a:defRPr>
            </a:lvl1pPr>
          </a:lstStyle>
          <a:p>
            <a:r>
              <a:rPr lang="en-US" dirty="0"/>
              <a:t>10</a:t>
            </a:r>
          </a:p>
        </p:txBody>
      </p:sp>
      <p:pic>
        <p:nvPicPr>
          <p:cNvPr id="7" name="Grafik 6" descr="Ein Bild, das Text enthält.&#10;&#10;Automatisch generierte Beschreibung">
            <a:extLst>
              <a:ext uri="{FF2B5EF4-FFF2-40B4-BE49-F238E27FC236}">
                <a16:creationId xmlns:a16="http://schemas.microsoft.com/office/drawing/2014/main" id="{D5B1F08E-A2B2-41E4-AE67-1E365BD85E15}"/>
              </a:ext>
            </a:extLst>
          </p:cNvPr>
          <p:cNvPicPr>
            <a:picLocks noChangeAspect="1"/>
          </p:cNvPicPr>
          <p:nvPr userDrawn="1"/>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656295" y="0"/>
            <a:ext cx="2535705" cy="669602"/>
          </a:xfrm>
          <a:prstGeom prst="rect">
            <a:avLst/>
          </a:prstGeom>
        </p:spPr>
      </p:pic>
      <p:sp>
        <p:nvSpPr>
          <p:cNvPr id="16" name="Rechtwinkliges Dreieck 15">
            <a:extLst>
              <a:ext uri="{FF2B5EF4-FFF2-40B4-BE49-F238E27FC236}">
                <a16:creationId xmlns:a16="http://schemas.microsoft.com/office/drawing/2014/main" id="{2AAB5545-642D-46E4-A5BB-767BA7176608}"/>
              </a:ext>
            </a:extLst>
          </p:cNvPr>
          <p:cNvSpPr/>
          <p:nvPr userDrawn="1"/>
        </p:nvSpPr>
        <p:spPr>
          <a:xfrm rot="16200000" flipV="1">
            <a:off x="-534716" y="5491275"/>
            <a:ext cx="1901439" cy="832010"/>
          </a:xfrm>
          <a:prstGeom prst="rtTriangle">
            <a:avLst/>
          </a:prstGeom>
          <a:solidFill>
            <a:srgbClr val="5072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noProof="0" dirty="0"/>
          </a:p>
        </p:txBody>
      </p:sp>
      <p:cxnSp>
        <p:nvCxnSpPr>
          <p:cNvPr id="17" name="Gerader Verbinder 16">
            <a:extLst>
              <a:ext uri="{FF2B5EF4-FFF2-40B4-BE49-F238E27FC236}">
                <a16:creationId xmlns:a16="http://schemas.microsoft.com/office/drawing/2014/main" id="{D226EFCA-EE74-459F-A076-7E19995F90C0}"/>
              </a:ext>
            </a:extLst>
          </p:cNvPr>
          <p:cNvCxnSpPr>
            <a:cxnSpLocks/>
          </p:cNvCxnSpPr>
          <p:nvPr userDrawn="1"/>
        </p:nvCxnSpPr>
        <p:spPr>
          <a:xfrm flipH="1" flipV="1">
            <a:off x="-6193" y="5187297"/>
            <a:ext cx="717427" cy="1670703"/>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Rechteck 21">
            <a:extLst>
              <a:ext uri="{FF2B5EF4-FFF2-40B4-BE49-F238E27FC236}">
                <a16:creationId xmlns:a16="http://schemas.microsoft.com/office/drawing/2014/main" id="{A7347F7D-9AC2-47FF-8F43-449346885F58}"/>
              </a:ext>
            </a:extLst>
          </p:cNvPr>
          <p:cNvSpPr/>
          <p:nvPr userDrawn="1"/>
        </p:nvSpPr>
        <p:spPr>
          <a:xfrm>
            <a:off x="-3561" y="4910681"/>
            <a:ext cx="844393" cy="1947319"/>
          </a:xfrm>
          <a:prstGeom prst="rect">
            <a:avLst/>
          </a:prstGeom>
          <a:solidFill>
            <a:schemeClr val="bg1">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2" name="Gruppieren 31">
            <a:extLst>
              <a:ext uri="{FF2B5EF4-FFF2-40B4-BE49-F238E27FC236}">
                <a16:creationId xmlns:a16="http://schemas.microsoft.com/office/drawing/2014/main" id="{563E9999-592E-4223-9B6D-BF1719CA8C0C}"/>
              </a:ext>
            </a:extLst>
          </p:cNvPr>
          <p:cNvGrpSpPr/>
          <p:nvPr userDrawn="1"/>
        </p:nvGrpSpPr>
        <p:grpSpPr>
          <a:xfrm>
            <a:off x="1231353" y="1137399"/>
            <a:ext cx="2224311" cy="154689"/>
            <a:chOff x="824698" y="1656779"/>
            <a:chExt cx="1130308" cy="213295"/>
          </a:xfrm>
        </p:grpSpPr>
        <p:sp>
          <p:nvSpPr>
            <p:cNvPr id="23" name="Rechtwinkliges Dreieck 22">
              <a:extLst>
                <a:ext uri="{FF2B5EF4-FFF2-40B4-BE49-F238E27FC236}">
                  <a16:creationId xmlns:a16="http://schemas.microsoft.com/office/drawing/2014/main" id="{32C9E43A-5CBA-4CBE-8E1D-3E889A7CDEE7}"/>
                </a:ext>
              </a:extLst>
            </p:cNvPr>
            <p:cNvSpPr/>
            <p:nvPr userDrawn="1"/>
          </p:nvSpPr>
          <p:spPr>
            <a:xfrm flipV="1">
              <a:off x="840833" y="1689098"/>
              <a:ext cx="1114173" cy="180976"/>
            </a:xfrm>
            <a:prstGeom prst="rtTriangle">
              <a:avLst/>
            </a:prstGeom>
            <a:solidFill>
              <a:srgbClr val="5072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noProof="0" dirty="0"/>
            </a:p>
          </p:txBody>
        </p:sp>
        <p:cxnSp>
          <p:nvCxnSpPr>
            <p:cNvPr id="24" name="Gerader Verbinder 23">
              <a:extLst>
                <a:ext uri="{FF2B5EF4-FFF2-40B4-BE49-F238E27FC236}">
                  <a16:creationId xmlns:a16="http://schemas.microsoft.com/office/drawing/2014/main" id="{0BA67300-D59D-4AA9-9631-91BD8E1F8994}"/>
                </a:ext>
              </a:extLst>
            </p:cNvPr>
            <p:cNvCxnSpPr>
              <a:cxnSpLocks/>
            </p:cNvCxnSpPr>
            <p:nvPr userDrawn="1"/>
          </p:nvCxnSpPr>
          <p:spPr>
            <a:xfrm flipV="1">
              <a:off x="824698" y="1656779"/>
              <a:ext cx="739220" cy="143925"/>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43" name="Gruppieren 42">
            <a:extLst>
              <a:ext uri="{FF2B5EF4-FFF2-40B4-BE49-F238E27FC236}">
                <a16:creationId xmlns:a16="http://schemas.microsoft.com/office/drawing/2014/main" id="{5C2FC1AC-5237-45FF-A32C-65F939B417FD}"/>
              </a:ext>
            </a:extLst>
          </p:cNvPr>
          <p:cNvGrpSpPr/>
          <p:nvPr userDrawn="1"/>
        </p:nvGrpSpPr>
        <p:grpSpPr>
          <a:xfrm>
            <a:off x="761996" y="589311"/>
            <a:ext cx="469358" cy="663254"/>
            <a:chOff x="761996" y="589311"/>
            <a:chExt cx="469358" cy="663254"/>
          </a:xfrm>
        </p:grpSpPr>
        <p:pic>
          <p:nvPicPr>
            <p:cNvPr id="10" name="Grafik 9">
              <a:extLst>
                <a:ext uri="{FF2B5EF4-FFF2-40B4-BE49-F238E27FC236}">
                  <a16:creationId xmlns:a16="http://schemas.microsoft.com/office/drawing/2014/main" id="{3108F682-F8A3-4AC3-894D-C5AD9BFA0454}"/>
                </a:ext>
              </a:extLst>
            </p:cNvPr>
            <p:cNvPicPr>
              <a:picLocks noChangeAspect="1"/>
            </p:cNvPicPr>
            <p:nvPr userDrawn="1"/>
          </p:nvPicPr>
          <p:blipFill rotWithShape="1">
            <a:blip r:embed="rId3"/>
            <a:srcRect l="63618" b="-4910"/>
            <a:stretch/>
          </p:blipFill>
          <p:spPr>
            <a:xfrm rot="16200000">
              <a:off x="726514" y="655999"/>
              <a:ext cx="571527" cy="438152"/>
            </a:xfrm>
            <a:prstGeom prst="rect">
              <a:avLst/>
            </a:prstGeom>
          </p:spPr>
        </p:pic>
        <p:sp>
          <p:nvSpPr>
            <p:cNvPr id="42" name="Rechteck 41">
              <a:extLst>
                <a:ext uri="{FF2B5EF4-FFF2-40B4-BE49-F238E27FC236}">
                  <a16:creationId xmlns:a16="http://schemas.microsoft.com/office/drawing/2014/main" id="{96DFBC94-7300-4143-B69E-432B9F2EE732}"/>
                </a:ext>
              </a:extLst>
            </p:cNvPr>
            <p:cNvSpPr/>
            <p:nvPr userDrawn="1"/>
          </p:nvSpPr>
          <p:spPr>
            <a:xfrm>
              <a:off x="761996" y="681037"/>
              <a:ext cx="438154" cy="571528"/>
            </a:xfrm>
            <a:prstGeom prst="rect">
              <a:avLst/>
            </a:prstGeom>
            <a:solidFill>
              <a:schemeClr val="bg1">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805743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el und Inhalt">
    <p:spTree>
      <p:nvGrpSpPr>
        <p:cNvPr id="1" name=""/>
        <p:cNvGrpSpPr/>
        <p:nvPr/>
      </p:nvGrpSpPr>
      <p:grpSpPr>
        <a:xfrm>
          <a:off x="0" y="0"/>
          <a:ext cx="0" cy="0"/>
          <a:chOff x="0" y="0"/>
          <a:chExt cx="0" cy="0"/>
        </a:xfrm>
      </p:grpSpPr>
      <p:grpSp>
        <p:nvGrpSpPr>
          <p:cNvPr id="41" name="Gruppieren 40">
            <a:extLst>
              <a:ext uri="{FF2B5EF4-FFF2-40B4-BE49-F238E27FC236}">
                <a16:creationId xmlns:a16="http://schemas.microsoft.com/office/drawing/2014/main" id="{0C8C3293-CEB7-4055-8FE3-A994355449BF}"/>
              </a:ext>
            </a:extLst>
          </p:cNvPr>
          <p:cNvGrpSpPr/>
          <p:nvPr userDrawn="1"/>
        </p:nvGrpSpPr>
        <p:grpSpPr>
          <a:xfrm>
            <a:off x="10895572" y="6304769"/>
            <a:ext cx="633673" cy="553231"/>
            <a:chOff x="9381683" y="6246087"/>
            <a:chExt cx="633673" cy="553231"/>
          </a:xfrm>
        </p:grpSpPr>
        <p:grpSp>
          <p:nvGrpSpPr>
            <p:cNvPr id="42" name="Gruppieren 41">
              <a:extLst>
                <a:ext uri="{FF2B5EF4-FFF2-40B4-BE49-F238E27FC236}">
                  <a16:creationId xmlns:a16="http://schemas.microsoft.com/office/drawing/2014/main" id="{E2D1843F-669C-4C5E-B20F-E38C30CABC1B}"/>
                </a:ext>
              </a:extLst>
            </p:cNvPr>
            <p:cNvGrpSpPr/>
            <p:nvPr userDrawn="1"/>
          </p:nvGrpSpPr>
          <p:grpSpPr>
            <a:xfrm>
              <a:off x="9381683" y="6247339"/>
              <a:ext cx="549223" cy="473468"/>
              <a:chOff x="0" y="6176963"/>
              <a:chExt cx="790003" cy="681037"/>
            </a:xfrm>
          </p:grpSpPr>
          <p:sp>
            <p:nvSpPr>
              <p:cNvPr id="44" name="Sechseck 43">
                <a:extLst>
                  <a:ext uri="{FF2B5EF4-FFF2-40B4-BE49-F238E27FC236}">
                    <a16:creationId xmlns:a16="http://schemas.microsoft.com/office/drawing/2014/main" id="{C3109BFF-8FAF-47F7-8B06-5A57BF55F89F}"/>
                  </a:ext>
                </a:extLst>
              </p:cNvPr>
              <p:cNvSpPr/>
              <p:nvPr userDrawn="1"/>
            </p:nvSpPr>
            <p:spPr>
              <a:xfrm>
                <a:off x="0" y="6176963"/>
                <a:ext cx="790003" cy="681037"/>
              </a:xfrm>
              <a:prstGeom prst="hexagon">
                <a:avLst/>
              </a:prstGeom>
              <a:solidFill>
                <a:srgbClr val="4E71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echseck 44">
                <a:extLst>
                  <a:ext uri="{FF2B5EF4-FFF2-40B4-BE49-F238E27FC236}">
                    <a16:creationId xmlns:a16="http://schemas.microsoft.com/office/drawing/2014/main" id="{F9FF8BD6-A4F3-47CE-82BD-B0DB3E63B577}"/>
                  </a:ext>
                </a:extLst>
              </p:cNvPr>
              <p:cNvSpPr/>
              <p:nvPr userDrawn="1"/>
            </p:nvSpPr>
            <p:spPr>
              <a:xfrm>
                <a:off x="66216" y="6234045"/>
                <a:ext cx="657570" cy="566871"/>
              </a:xfrm>
              <a:prstGeom prst="hexag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3" name="Rechteck 42">
              <a:extLst>
                <a:ext uri="{FF2B5EF4-FFF2-40B4-BE49-F238E27FC236}">
                  <a16:creationId xmlns:a16="http://schemas.microsoft.com/office/drawing/2014/main" id="{7DD75042-7310-4C22-8E74-57E0E680732B}"/>
                </a:ext>
              </a:extLst>
            </p:cNvPr>
            <p:cNvSpPr/>
            <p:nvPr userDrawn="1"/>
          </p:nvSpPr>
          <p:spPr>
            <a:xfrm>
              <a:off x="9381683" y="6246087"/>
              <a:ext cx="633673" cy="553231"/>
            </a:xfrm>
            <a:prstGeom prst="rect">
              <a:avLst/>
            </a:prstGeom>
            <a:solidFill>
              <a:schemeClr val="bg1">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Inhaltsplatzhalter 2">
            <a:extLst>
              <a:ext uri="{FF2B5EF4-FFF2-40B4-BE49-F238E27FC236}">
                <a16:creationId xmlns:a16="http://schemas.microsoft.com/office/drawing/2014/main" id="{F9AE64EA-2CA3-4EEC-8656-5A6D44C964C2}"/>
              </a:ext>
            </a:extLst>
          </p:cNvPr>
          <p:cNvSpPr>
            <a:spLocks noGrp="1"/>
          </p:cNvSpPr>
          <p:nvPr>
            <p:ph idx="1"/>
          </p:nvPr>
        </p:nvSpPr>
        <p:spPr>
          <a:xfrm>
            <a:off x="838200" y="1825625"/>
            <a:ext cx="10515600" cy="435133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umsplatzhalter 3">
            <a:extLst>
              <a:ext uri="{FF2B5EF4-FFF2-40B4-BE49-F238E27FC236}">
                <a16:creationId xmlns:a16="http://schemas.microsoft.com/office/drawing/2014/main" id="{CBF3AF98-81E7-4F97-BFF7-DD580CA3630A}"/>
              </a:ext>
            </a:extLst>
          </p:cNvPr>
          <p:cNvSpPr>
            <a:spLocks noGrp="1"/>
          </p:cNvSpPr>
          <p:nvPr>
            <p:ph type="dt" sz="half" idx="10"/>
          </p:nvPr>
        </p:nvSpPr>
        <p:spPr/>
        <p:txBody>
          <a:bodyPr/>
          <a:lstStyle/>
          <a:p>
            <a:fld id="{5F1166FA-7F7B-4CB7-9F8B-35A5487FC271}" type="datetime1">
              <a:rPr lang="en-US" smtClean="0"/>
              <a:t>5/18/2026</a:t>
            </a:fld>
            <a:endParaRPr lang="en-US"/>
          </a:p>
        </p:txBody>
      </p:sp>
      <p:sp>
        <p:nvSpPr>
          <p:cNvPr id="5" name="Fußzeilenplatzhalter 4">
            <a:extLst>
              <a:ext uri="{FF2B5EF4-FFF2-40B4-BE49-F238E27FC236}">
                <a16:creationId xmlns:a16="http://schemas.microsoft.com/office/drawing/2014/main" id="{5049877D-E4C7-43BE-9985-5D234CE10255}"/>
              </a:ext>
            </a:extLst>
          </p:cNvPr>
          <p:cNvSpPr>
            <a:spLocks noGrp="1"/>
          </p:cNvSpPr>
          <p:nvPr>
            <p:ph type="ftr" sz="quarter" idx="11"/>
          </p:nvPr>
        </p:nvSpPr>
        <p:spPr/>
        <p:txBody>
          <a:bodyPr/>
          <a:lstStyle/>
          <a:p>
            <a:endParaRPr lang="en-US"/>
          </a:p>
        </p:txBody>
      </p:sp>
      <p:sp>
        <p:nvSpPr>
          <p:cNvPr id="6" name="Foliennummernplatzhalter 5">
            <a:extLst>
              <a:ext uri="{FF2B5EF4-FFF2-40B4-BE49-F238E27FC236}">
                <a16:creationId xmlns:a16="http://schemas.microsoft.com/office/drawing/2014/main" id="{9738A7C9-4168-47AD-8F2A-30A8601BF416}"/>
              </a:ext>
            </a:extLst>
          </p:cNvPr>
          <p:cNvSpPr>
            <a:spLocks noGrp="1"/>
          </p:cNvSpPr>
          <p:nvPr>
            <p:ph type="sldNum" sz="quarter" idx="12"/>
          </p:nvPr>
        </p:nvSpPr>
        <p:spPr>
          <a:xfrm>
            <a:off x="10945412" y="6340141"/>
            <a:ext cx="427678" cy="365125"/>
          </a:xfrm>
        </p:spPr>
        <p:txBody>
          <a:bodyPr/>
          <a:lstStyle>
            <a:lvl1pPr algn="ctr">
              <a:defRPr sz="1200" b="1">
                <a:solidFill>
                  <a:srgbClr val="2F5597"/>
                </a:solidFill>
                <a:latin typeface="Century Gothic" panose="020B0502020202020204" pitchFamily="34" charset="0"/>
              </a:defRPr>
            </a:lvl1pPr>
          </a:lstStyle>
          <a:p>
            <a:r>
              <a:rPr lang="en-US" dirty="0"/>
              <a:t>9</a:t>
            </a:r>
          </a:p>
        </p:txBody>
      </p:sp>
      <p:pic>
        <p:nvPicPr>
          <p:cNvPr id="7" name="Grafik 6" descr="Ein Bild, das Text enthält.&#10;&#10;Automatisch generierte Beschreibung">
            <a:extLst>
              <a:ext uri="{FF2B5EF4-FFF2-40B4-BE49-F238E27FC236}">
                <a16:creationId xmlns:a16="http://schemas.microsoft.com/office/drawing/2014/main" id="{D5B1F08E-A2B2-41E4-AE67-1E365BD85E15}"/>
              </a:ext>
            </a:extLst>
          </p:cNvPr>
          <p:cNvPicPr>
            <a:picLocks noChangeAspect="1"/>
          </p:cNvPicPr>
          <p:nvPr userDrawn="1"/>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656295" y="0"/>
            <a:ext cx="2535705" cy="669602"/>
          </a:xfrm>
          <a:prstGeom prst="rect">
            <a:avLst/>
          </a:prstGeom>
        </p:spPr>
      </p:pic>
      <p:sp>
        <p:nvSpPr>
          <p:cNvPr id="16" name="Rechtwinkliges Dreieck 15">
            <a:extLst>
              <a:ext uri="{FF2B5EF4-FFF2-40B4-BE49-F238E27FC236}">
                <a16:creationId xmlns:a16="http://schemas.microsoft.com/office/drawing/2014/main" id="{2AAB5545-642D-46E4-A5BB-767BA7176608}"/>
              </a:ext>
            </a:extLst>
          </p:cNvPr>
          <p:cNvSpPr/>
          <p:nvPr userDrawn="1"/>
        </p:nvSpPr>
        <p:spPr>
          <a:xfrm rot="16200000" flipV="1">
            <a:off x="-534716" y="5491275"/>
            <a:ext cx="1901439" cy="832010"/>
          </a:xfrm>
          <a:prstGeom prst="rtTriangle">
            <a:avLst/>
          </a:prstGeom>
          <a:solidFill>
            <a:srgbClr val="5072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noProof="0" dirty="0"/>
          </a:p>
        </p:txBody>
      </p:sp>
      <p:cxnSp>
        <p:nvCxnSpPr>
          <p:cNvPr id="17" name="Gerader Verbinder 16">
            <a:extLst>
              <a:ext uri="{FF2B5EF4-FFF2-40B4-BE49-F238E27FC236}">
                <a16:creationId xmlns:a16="http://schemas.microsoft.com/office/drawing/2014/main" id="{D226EFCA-EE74-459F-A076-7E19995F90C0}"/>
              </a:ext>
            </a:extLst>
          </p:cNvPr>
          <p:cNvCxnSpPr>
            <a:cxnSpLocks/>
          </p:cNvCxnSpPr>
          <p:nvPr userDrawn="1"/>
        </p:nvCxnSpPr>
        <p:spPr>
          <a:xfrm flipH="1" flipV="1">
            <a:off x="-6193" y="5187297"/>
            <a:ext cx="717427" cy="1670703"/>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Rechteck 21">
            <a:extLst>
              <a:ext uri="{FF2B5EF4-FFF2-40B4-BE49-F238E27FC236}">
                <a16:creationId xmlns:a16="http://schemas.microsoft.com/office/drawing/2014/main" id="{A7347F7D-9AC2-47FF-8F43-449346885F58}"/>
              </a:ext>
            </a:extLst>
          </p:cNvPr>
          <p:cNvSpPr/>
          <p:nvPr userDrawn="1"/>
        </p:nvSpPr>
        <p:spPr>
          <a:xfrm>
            <a:off x="-3561" y="4910681"/>
            <a:ext cx="844393" cy="1947319"/>
          </a:xfrm>
          <a:prstGeom prst="rect">
            <a:avLst/>
          </a:prstGeom>
          <a:solidFill>
            <a:schemeClr val="bg1">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itel 1">
            <a:extLst>
              <a:ext uri="{FF2B5EF4-FFF2-40B4-BE49-F238E27FC236}">
                <a16:creationId xmlns:a16="http://schemas.microsoft.com/office/drawing/2014/main" id="{91DFC417-D3F6-4C45-ACBE-114F4357B072}"/>
              </a:ext>
            </a:extLst>
          </p:cNvPr>
          <p:cNvSpPr>
            <a:spLocks noGrp="1"/>
          </p:cNvSpPr>
          <p:nvPr>
            <p:ph type="title" hasCustomPrompt="1"/>
          </p:nvPr>
        </p:nvSpPr>
        <p:spPr>
          <a:xfrm>
            <a:off x="1200150" y="285765"/>
            <a:ext cx="8869822" cy="1325563"/>
          </a:xfrm>
        </p:spPr>
        <p:txBody>
          <a:bodyPr/>
          <a:lstStyle>
            <a:lvl1pPr>
              <a:defRPr sz="3200">
                <a:solidFill>
                  <a:schemeClr val="accent1">
                    <a:lumMod val="75000"/>
                  </a:schemeClr>
                </a:solidFill>
              </a:defRPr>
            </a:lvl1pPr>
          </a:lstStyle>
          <a:p>
            <a:r>
              <a:rPr lang="de-DE" dirty="0"/>
              <a:t>Mastertitelformat bearbeiten</a:t>
            </a:r>
            <a:br>
              <a:rPr lang="de-DE" dirty="0"/>
            </a:br>
            <a:r>
              <a:rPr lang="de-DE" dirty="0"/>
              <a:t>X</a:t>
            </a:r>
            <a:endParaRPr lang="en-US" dirty="0"/>
          </a:p>
        </p:txBody>
      </p:sp>
      <p:grpSp>
        <p:nvGrpSpPr>
          <p:cNvPr id="27" name="Gruppieren 26">
            <a:extLst>
              <a:ext uri="{FF2B5EF4-FFF2-40B4-BE49-F238E27FC236}">
                <a16:creationId xmlns:a16="http://schemas.microsoft.com/office/drawing/2014/main" id="{B717CA9F-15F5-4BCB-A4C9-9CF397875DA1}"/>
              </a:ext>
            </a:extLst>
          </p:cNvPr>
          <p:cNvGrpSpPr/>
          <p:nvPr userDrawn="1"/>
        </p:nvGrpSpPr>
        <p:grpSpPr>
          <a:xfrm>
            <a:off x="1231353" y="1441854"/>
            <a:ext cx="2224311" cy="154689"/>
            <a:chOff x="824698" y="1656779"/>
            <a:chExt cx="1130308" cy="213295"/>
          </a:xfrm>
        </p:grpSpPr>
        <p:sp>
          <p:nvSpPr>
            <p:cNvPr id="28" name="Rechtwinkliges Dreieck 27">
              <a:extLst>
                <a:ext uri="{FF2B5EF4-FFF2-40B4-BE49-F238E27FC236}">
                  <a16:creationId xmlns:a16="http://schemas.microsoft.com/office/drawing/2014/main" id="{D1502CB9-989A-45B6-BECF-348E447BA901}"/>
                </a:ext>
              </a:extLst>
            </p:cNvPr>
            <p:cNvSpPr/>
            <p:nvPr userDrawn="1"/>
          </p:nvSpPr>
          <p:spPr>
            <a:xfrm flipV="1">
              <a:off x="840833" y="1689098"/>
              <a:ext cx="1114173" cy="180976"/>
            </a:xfrm>
            <a:prstGeom prst="rtTriangle">
              <a:avLst/>
            </a:prstGeom>
            <a:solidFill>
              <a:srgbClr val="5072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noProof="0" dirty="0"/>
            </a:p>
          </p:txBody>
        </p:sp>
        <p:cxnSp>
          <p:nvCxnSpPr>
            <p:cNvPr id="29" name="Gerader Verbinder 28">
              <a:extLst>
                <a:ext uri="{FF2B5EF4-FFF2-40B4-BE49-F238E27FC236}">
                  <a16:creationId xmlns:a16="http://schemas.microsoft.com/office/drawing/2014/main" id="{A5EFC537-564B-4177-807B-164FCCA3CA72}"/>
                </a:ext>
              </a:extLst>
            </p:cNvPr>
            <p:cNvCxnSpPr>
              <a:cxnSpLocks/>
            </p:cNvCxnSpPr>
            <p:nvPr userDrawn="1"/>
          </p:nvCxnSpPr>
          <p:spPr>
            <a:xfrm flipV="1">
              <a:off x="824698" y="1656779"/>
              <a:ext cx="739220" cy="143925"/>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31" name="Gruppieren 30">
            <a:extLst>
              <a:ext uri="{FF2B5EF4-FFF2-40B4-BE49-F238E27FC236}">
                <a16:creationId xmlns:a16="http://schemas.microsoft.com/office/drawing/2014/main" id="{212F56E2-4825-4F17-87ED-95A919F1D26D}"/>
              </a:ext>
            </a:extLst>
          </p:cNvPr>
          <p:cNvGrpSpPr/>
          <p:nvPr userDrawn="1"/>
        </p:nvGrpSpPr>
        <p:grpSpPr>
          <a:xfrm>
            <a:off x="761996" y="589311"/>
            <a:ext cx="469358" cy="663254"/>
            <a:chOff x="761996" y="589311"/>
            <a:chExt cx="469358" cy="663254"/>
          </a:xfrm>
        </p:grpSpPr>
        <p:pic>
          <p:nvPicPr>
            <p:cNvPr id="34" name="Grafik 33">
              <a:extLst>
                <a:ext uri="{FF2B5EF4-FFF2-40B4-BE49-F238E27FC236}">
                  <a16:creationId xmlns:a16="http://schemas.microsoft.com/office/drawing/2014/main" id="{FE7AA6B7-BFA8-4903-BF37-620B8567D272}"/>
                </a:ext>
              </a:extLst>
            </p:cNvPr>
            <p:cNvPicPr>
              <a:picLocks noChangeAspect="1"/>
            </p:cNvPicPr>
            <p:nvPr userDrawn="1"/>
          </p:nvPicPr>
          <p:blipFill rotWithShape="1">
            <a:blip r:embed="rId3"/>
            <a:srcRect l="63618" b="-4910"/>
            <a:stretch/>
          </p:blipFill>
          <p:spPr>
            <a:xfrm rot="16200000">
              <a:off x="726514" y="655999"/>
              <a:ext cx="571527" cy="438152"/>
            </a:xfrm>
            <a:prstGeom prst="rect">
              <a:avLst/>
            </a:prstGeom>
          </p:spPr>
        </p:pic>
        <p:sp>
          <p:nvSpPr>
            <p:cNvPr id="35" name="Rechteck 34">
              <a:extLst>
                <a:ext uri="{FF2B5EF4-FFF2-40B4-BE49-F238E27FC236}">
                  <a16:creationId xmlns:a16="http://schemas.microsoft.com/office/drawing/2014/main" id="{3B0EC612-7F7B-41DE-9C19-795E7D49B219}"/>
                </a:ext>
              </a:extLst>
            </p:cNvPr>
            <p:cNvSpPr/>
            <p:nvPr userDrawn="1"/>
          </p:nvSpPr>
          <p:spPr>
            <a:xfrm>
              <a:off x="761996" y="681037"/>
              <a:ext cx="438154" cy="571528"/>
            </a:xfrm>
            <a:prstGeom prst="rect">
              <a:avLst/>
            </a:prstGeom>
            <a:solidFill>
              <a:schemeClr val="bg1">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427321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el und Inhalt">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CBF3AF98-81E7-4F97-BFF7-DD580CA3630A}"/>
              </a:ext>
            </a:extLst>
          </p:cNvPr>
          <p:cNvSpPr>
            <a:spLocks noGrp="1"/>
          </p:cNvSpPr>
          <p:nvPr>
            <p:ph type="dt" sz="half" idx="10"/>
          </p:nvPr>
        </p:nvSpPr>
        <p:spPr/>
        <p:txBody>
          <a:bodyPr/>
          <a:lstStyle/>
          <a:p>
            <a:fld id="{5F1166FA-7F7B-4CB7-9F8B-35A5487FC271}" type="datetime1">
              <a:rPr lang="en-US" smtClean="0"/>
              <a:t>5/18/2026</a:t>
            </a:fld>
            <a:endParaRPr lang="en-US"/>
          </a:p>
        </p:txBody>
      </p:sp>
      <p:sp>
        <p:nvSpPr>
          <p:cNvPr id="5" name="Fußzeilenplatzhalter 4">
            <a:extLst>
              <a:ext uri="{FF2B5EF4-FFF2-40B4-BE49-F238E27FC236}">
                <a16:creationId xmlns:a16="http://schemas.microsoft.com/office/drawing/2014/main" id="{5049877D-E4C7-43BE-9985-5D234CE10255}"/>
              </a:ext>
            </a:extLst>
          </p:cNvPr>
          <p:cNvSpPr>
            <a:spLocks noGrp="1"/>
          </p:cNvSpPr>
          <p:nvPr>
            <p:ph type="ftr" sz="quarter" idx="11"/>
          </p:nvPr>
        </p:nvSpPr>
        <p:spPr/>
        <p:txBody>
          <a:bodyPr/>
          <a:lstStyle/>
          <a:p>
            <a:endParaRPr lang="en-US"/>
          </a:p>
        </p:txBody>
      </p:sp>
      <p:sp>
        <p:nvSpPr>
          <p:cNvPr id="6" name="Foliennummernplatzhalter 5">
            <a:extLst>
              <a:ext uri="{FF2B5EF4-FFF2-40B4-BE49-F238E27FC236}">
                <a16:creationId xmlns:a16="http://schemas.microsoft.com/office/drawing/2014/main" id="{9738A7C9-4168-47AD-8F2A-30A8601BF416}"/>
              </a:ext>
            </a:extLst>
          </p:cNvPr>
          <p:cNvSpPr>
            <a:spLocks noGrp="1"/>
          </p:cNvSpPr>
          <p:nvPr>
            <p:ph type="sldNum" sz="quarter" idx="12"/>
          </p:nvPr>
        </p:nvSpPr>
        <p:spPr>
          <a:xfrm>
            <a:off x="10945412" y="6340141"/>
            <a:ext cx="427678" cy="365125"/>
          </a:xfrm>
        </p:spPr>
        <p:txBody>
          <a:bodyPr/>
          <a:lstStyle>
            <a:lvl1pPr algn="ctr">
              <a:defRPr sz="1200" b="1">
                <a:solidFill>
                  <a:srgbClr val="2F5597"/>
                </a:solidFill>
                <a:latin typeface="Century Gothic" panose="020B0502020202020204" pitchFamily="34" charset="0"/>
              </a:defRPr>
            </a:lvl1pPr>
          </a:lstStyle>
          <a:p>
            <a:r>
              <a:rPr lang="en-US" dirty="0"/>
              <a:t>9</a:t>
            </a:r>
          </a:p>
        </p:txBody>
      </p:sp>
      <p:pic>
        <p:nvPicPr>
          <p:cNvPr id="7" name="Grafik 6" descr="Ein Bild, das Text enthält.&#10;&#10;Automatisch generierte Beschreibung">
            <a:extLst>
              <a:ext uri="{FF2B5EF4-FFF2-40B4-BE49-F238E27FC236}">
                <a16:creationId xmlns:a16="http://schemas.microsoft.com/office/drawing/2014/main" id="{D5B1F08E-A2B2-41E4-AE67-1E365BD85E15}"/>
              </a:ext>
            </a:extLst>
          </p:cNvPr>
          <p:cNvPicPr>
            <a:picLocks noChangeAspect="1"/>
          </p:cNvPicPr>
          <p:nvPr userDrawn="1"/>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656295" y="0"/>
            <a:ext cx="2535705" cy="669602"/>
          </a:xfrm>
          <a:prstGeom prst="rect">
            <a:avLst/>
          </a:prstGeom>
        </p:spPr>
      </p:pic>
      <p:sp>
        <p:nvSpPr>
          <p:cNvPr id="26" name="Titel 1">
            <a:extLst>
              <a:ext uri="{FF2B5EF4-FFF2-40B4-BE49-F238E27FC236}">
                <a16:creationId xmlns:a16="http://schemas.microsoft.com/office/drawing/2014/main" id="{91DFC417-D3F6-4C45-ACBE-114F4357B072}"/>
              </a:ext>
            </a:extLst>
          </p:cNvPr>
          <p:cNvSpPr>
            <a:spLocks noGrp="1"/>
          </p:cNvSpPr>
          <p:nvPr>
            <p:ph type="title" hasCustomPrompt="1"/>
          </p:nvPr>
        </p:nvSpPr>
        <p:spPr>
          <a:xfrm>
            <a:off x="1200150" y="-247828"/>
            <a:ext cx="8869822" cy="1325563"/>
          </a:xfrm>
        </p:spPr>
        <p:txBody>
          <a:bodyPr>
            <a:normAutofit/>
          </a:bodyPr>
          <a:lstStyle>
            <a:lvl1pPr>
              <a:defRPr sz="2400">
                <a:solidFill>
                  <a:schemeClr val="accent1">
                    <a:lumMod val="75000"/>
                  </a:schemeClr>
                </a:solidFill>
              </a:defRPr>
            </a:lvl1pPr>
          </a:lstStyle>
          <a:p>
            <a:r>
              <a:rPr lang="de-DE" dirty="0"/>
              <a:t>Mastertitelformat bearbeiten</a:t>
            </a:r>
            <a:br>
              <a:rPr lang="de-DE" dirty="0"/>
            </a:br>
            <a:r>
              <a:rPr lang="de-DE" dirty="0"/>
              <a:t>X</a:t>
            </a:r>
            <a:endParaRPr lang="en-US" dirty="0"/>
          </a:p>
        </p:txBody>
      </p:sp>
      <p:grpSp>
        <p:nvGrpSpPr>
          <p:cNvPr id="27" name="Gruppieren 26">
            <a:extLst>
              <a:ext uri="{FF2B5EF4-FFF2-40B4-BE49-F238E27FC236}">
                <a16:creationId xmlns:a16="http://schemas.microsoft.com/office/drawing/2014/main" id="{B717CA9F-15F5-4BCB-A4C9-9CF397875DA1}"/>
              </a:ext>
            </a:extLst>
          </p:cNvPr>
          <p:cNvGrpSpPr/>
          <p:nvPr userDrawn="1"/>
        </p:nvGrpSpPr>
        <p:grpSpPr>
          <a:xfrm>
            <a:off x="1231353" y="775146"/>
            <a:ext cx="2224311" cy="154689"/>
            <a:chOff x="824698" y="1656779"/>
            <a:chExt cx="1130308" cy="213295"/>
          </a:xfrm>
        </p:grpSpPr>
        <p:sp>
          <p:nvSpPr>
            <p:cNvPr id="28" name="Rechtwinkliges Dreieck 27">
              <a:extLst>
                <a:ext uri="{FF2B5EF4-FFF2-40B4-BE49-F238E27FC236}">
                  <a16:creationId xmlns:a16="http://schemas.microsoft.com/office/drawing/2014/main" id="{D1502CB9-989A-45B6-BECF-348E447BA901}"/>
                </a:ext>
              </a:extLst>
            </p:cNvPr>
            <p:cNvSpPr/>
            <p:nvPr userDrawn="1"/>
          </p:nvSpPr>
          <p:spPr>
            <a:xfrm flipV="1">
              <a:off x="840833" y="1689098"/>
              <a:ext cx="1114173" cy="180976"/>
            </a:xfrm>
            <a:prstGeom prst="rtTriangle">
              <a:avLst/>
            </a:prstGeom>
            <a:solidFill>
              <a:srgbClr val="5072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noProof="0" dirty="0"/>
            </a:p>
          </p:txBody>
        </p:sp>
        <p:cxnSp>
          <p:nvCxnSpPr>
            <p:cNvPr id="29" name="Gerader Verbinder 28">
              <a:extLst>
                <a:ext uri="{FF2B5EF4-FFF2-40B4-BE49-F238E27FC236}">
                  <a16:creationId xmlns:a16="http://schemas.microsoft.com/office/drawing/2014/main" id="{A5EFC537-564B-4177-807B-164FCCA3CA72}"/>
                </a:ext>
              </a:extLst>
            </p:cNvPr>
            <p:cNvCxnSpPr>
              <a:cxnSpLocks/>
            </p:cNvCxnSpPr>
            <p:nvPr userDrawn="1"/>
          </p:nvCxnSpPr>
          <p:spPr>
            <a:xfrm flipV="1">
              <a:off x="824698" y="1656779"/>
              <a:ext cx="739220" cy="143925"/>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31" name="Gruppieren 30">
            <a:extLst>
              <a:ext uri="{FF2B5EF4-FFF2-40B4-BE49-F238E27FC236}">
                <a16:creationId xmlns:a16="http://schemas.microsoft.com/office/drawing/2014/main" id="{212F56E2-4825-4F17-87ED-95A919F1D26D}"/>
              </a:ext>
            </a:extLst>
          </p:cNvPr>
          <p:cNvGrpSpPr/>
          <p:nvPr userDrawn="1"/>
        </p:nvGrpSpPr>
        <p:grpSpPr>
          <a:xfrm>
            <a:off x="761996" y="55718"/>
            <a:ext cx="469358" cy="663254"/>
            <a:chOff x="761996" y="589311"/>
            <a:chExt cx="469358" cy="663254"/>
          </a:xfrm>
        </p:grpSpPr>
        <p:pic>
          <p:nvPicPr>
            <p:cNvPr id="34" name="Grafik 33">
              <a:extLst>
                <a:ext uri="{FF2B5EF4-FFF2-40B4-BE49-F238E27FC236}">
                  <a16:creationId xmlns:a16="http://schemas.microsoft.com/office/drawing/2014/main" id="{FE7AA6B7-BFA8-4903-BF37-620B8567D272}"/>
                </a:ext>
              </a:extLst>
            </p:cNvPr>
            <p:cNvPicPr>
              <a:picLocks noChangeAspect="1"/>
            </p:cNvPicPr>
            <p:nvPr userDrawn="1"/>
          </p:nvPicPr>
          <p:blipFill rotWithShape="1">
            <a:blip r:embed="rId3"/>
            <a:srcRect l="63618" b="-4910"/>
            <a:stretch/>
          </p:blipFill>
          <p:spPr>
            <a:xfrm rot="16200000">
              <a:off x="726514" y="655999"/>
              <a:ext cx="571527" cy="438152"/>
            </a:xfrm>
            <a:prstGeom prst="rect">
              <a:avLst/>
            </a:prstGeom>
          </p:spPr>
        </p:pic>
        <p:sp>
          <p:nvSpPr>
            <p:cNvPr id="35" name="Rechteck 34">
              <a:extLst>
                <a:ext uri="{FF2B5EF4-FFF2-40B4-BE49-F238E27FC236}">
                  <a16:creationId xmlns:a16="http://schemas.microsoft.com/office/drawing/2014/main" id="{3B0EC612-7F7B-41DE-9C19-795E7D49B219}"/>
                </a:ext>
              </a:extLst>
            </p:cNvPr>
            <p:cNvSpPr/>
            <p:nvPr userDrawn="1"/>
          </p:nvSpPr>
          <p:spPr>
            <a:xfrm>
              <a:off x="761996" y="681037"/>
              <a:ext cx="438154" cy="571528"/>
            </a:xfrm>
            <a:prstGeom prst="rect">
              <a:avLst/>
            </a:prstGeom>
            <a:solidFill>
              <a:schemeClr val="bg1">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655325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860A6F-3633-4FAC-9CFA-38B0F055E682}"/>
              </a:ext>
            </a:extLst>
          </p:cNvPr>
          <p:cNvSpPr>
            <a:spLocks noGrp="1"/>
          </p:cNvSpPr>
          <p:nvPr>
            <p:ph type="title"/>
          </p:nvPr>
        </p:nvSpPr>
        <p:spPr>
          <a:xfrm>
            <a:off x="838200" y="623090"/>
            <a:ext cx="10515600" cy="2852737"/>
          </a:xfrm>
        </p:spPr>
        <p:txBody>
          <a:bodyPr anchor="b">
            <a:normAutofit/>
          </a:bodyPr>
          <a:lstStyle>
            <a:lvl1pPr algn="ctr">
              <a:defRPr sz="1800">
                <a:solidFill>
                  <a:schemeClr val="accent1">
                    <a:lumMod val="75000"/>
                  </a:schemeClr>
                </a:solidFill>
                <a:latin typeface="+mn-lt"/>
              </a:defRPr>
            </a:lvl1pPr>
          </a:lstStyle>
          <a:p>
            <a:endParaRPr lang="en-US" dirty="0"/>
          </a:p>
        </p:txBody>
      </p:sp>
      <p:sp>
        <p:nvSpPr>
          <p:cNvPr id="3" name="Textplatzhalter 2">
            <a:extLst>
              <a:ext uri="{FF2B5EF4-FFF2-40B4-BE49-F238E27FC236}">
                <a16:creationId xmlns:a16="http://schemas.microsoft.com/office/drawing/2014/main" id="{EBBBEC6E-88B6-42B4-B0F9-0DDDE1CE1EAD}"/>
              </a:ext>
            </a:extLst>
          </p:cNvPr>
          <p:cNvSpPr>
            <a:spLocks noGrp="1"/>
          </p:cNvSpPr>
          <p:nvPr>
            <p:ph type="body" idx="1"/>
          </p:nvPr>
        </p:nvSpPr>
        <p:spPr>
          <a:xfrm>
            <a:off x="1259556" y="3731207"/>
            <a:ext cx="9410606" cy="1500187"/>
          </a:xfrm>
        </p:spPr>
        <p:txBody>
          <a:bodyPr>
            <a:normAutofit/>
          </a:bodyPr>
          <a:lstStyle>
            <a:lvl1pPr marL="0" indent="0" algn="ctr">
              <a:buNone/>
              <a:defRPr sz="3200">
                <a:solidFill>
                  <a:schemeClr val="accent1">
                    <a:lumMod val="50000"/>
                  </a:schemeClr>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dirty="0"/>
              <a:t>Mastertextformat bearbeiten</a:t>
            </a:r>
          </a:p>
        </p:txBody>
      </p:sp>
      <p:sp>
        <p:nvSpPr>
          <p:cNvPr id="4" name="Datumsplatzhalter 3">
            <a:extLst>
              <a:ext uri="{FF2B5EF4-FFF2-40B4-BE49-F238E27FC236}">
                <a16:creationId xmlns:a16="http://schemas.microsoft.com/office/drawing/2014/main" id="{117B908C-ABCB-42E1-9F45-8EF4B71BCA1A}"/>
              </a:ext>
            </a:extLst>
          </p:cNvPr>
          <p:cNvSpPr>
            <a:spLocks noGrp="1"/>
          </p:cNvSpPr>
          <p:nvPr>
            <p:ph type="dt" sz="half" idx="10"/>
          </p:nvPr>
        </p:nvSpPr>
        <p:spPr/>
        <p:txBody>
          <a:bodyPr/>
          <a:lstStyle/>
          <a:p>
            <a:fld id="{FD487008-5A0D-41AD-BB6C-CD61D1E1324C}" type="datetime1">
              <a:rPr lang="en-US" smtClean="0"/>
              <a:t>5/18/2026</a:t>
            </a:fld>
            <a:endParaRPr lang="en-US"/>
          </a:p>
        </p:txBody>
      </p:sp>
      <p:sp>
        <p:nvSpPr>
          <p:cNvPr id="5" name="Fußzeilenplatzhalter 4">
            <a:extLst>
              <a:ext uri="{FF2B5EF4-FFF2-40B4-BE49-F238E27FC236}">
                <a16:creationId xmlns:a16="http://schemas.microsoft.com/office/drawing/2014/main" id="{A39365CE-112D-4D5D-A4D4-52B000910968}"/>
              </a:ext>
            </a:extLst>
          </p:cNvPr>
          <p:cNvSpPr>
            <a:spLocks noGrp="1"/>
          </p:cNvSpPr>
          <p:nvPr>
            <p:ph type="ftr" sz="quarter" idx="11"/>
          </p:nvPr>
        </p:nvSpPr>
        <p:spPr/>
        <p:txBody>
          <a:bodyPr/>
          <a:lstStyle/>
          <a:p>
            <a:endParaRPr lang="en-US"/>
          </a:p>
        </p:txBody>
      </p:sp>
      <p:sp>
        <p:nvSpPr>
          <p:cNvPr id="8" name="Rechtwinkliges Dreieck 7">
            <a:extLst>
              <a:ext uri="{FF2B5EF4-FFF2-40B4-BE49-F238E27FC236}">
                <a16:creationId xmlns:a16="http://schemas.microsoft.com/office/drawing/2014/main" id="{7686B981-22EA-413A-AC58-FDAC47B2020C}"/>
              </a:ext>
            </a:extLst>
          </p:cNvPr>
          <p:cNvSpPr/>
          <p:nvPr userDrawn="1"/>
        </p:nvSpPr>
        <p:spPr>
          <a:xfrm flipV="1">
            <a:off x="0" y="-6"/>
            <a:ext cx="4343400" cy="2097620"/>
          </a:xfrm>
          <a:prstGeom prst="rtTriangle">
            <a:avLst/>
          </a:prstGeom>
          <a:solidFill>
            <a:srgbClr val="5072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noProof="0" dirty="0"/>
          </a:p>
        </p:txBody>
      </p:sp>
      <p:cxnSp>
        <p:nvCxnSpPr>
          <p:cNvPr id="9" name="Gerader Verbinder 8">
            <a:extLst>
              <a:ext uri="{FF2B5EF4-FFF2-40B4-BE49-F238E27FC236}">
                <a16:creationId xmlns:a16="http://schemas.microsoft.com/office/drawing/2014/main" id="{ABA7CD94-A109-4E57-8B24-397B7E018B9F}"/>
              </a:ext>
            </a:extLst>
          </p:cNvPr>
          <p:cNvCxnSpPr>
            <a:cxnSpLocks/>
          </p:cNvCxnSpPr>
          <p:nvPr userDrawn="1"/>
        </p:nvCxnSpPr>
        <p:spPr>
          <a:xfrm flipV="1">
            <a:off x="10670162" y="3924300"/>
            <a:ext cx="1521839" cy="75106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 name="Gerader Verbinder 9">
            <a:extLst>
              <a:ext uri="{FF2B5EF4-FFF2-40B4-BE49-F238E27FC236}">
                <a16:creationId xmlns:a16="http://schemas.microsoft.com/office/drawing/2014/main" id="{6F17D3D1-E38B-451C-8A01-4EEEDA859C26}"/>
              </a:ext>
            </a:extLst>
          </p:cNvPr>
          <p:cNvCxnSpPr>
            <a:cxnSpLocks/>
          </p:cNvCxnSpPr>
          <p:nvPr userDrawn="1"/>
        </p:nvCxnSpPr>
        <p:spPr>
          <a:xfrm flipV="1">
            <a:off x="-17837" y="5052531"/>
            <a:ext cx="1277393" cy="648539"/>
          </a:xfrm>
          <a:prstGeom prst="line">
            <a:avLst/>
          </a:prstGeom>
          <a:ln>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12" name="Gerader Verbinder 11">
            <a:extLst>
              <a:ext uri="{FF2B5EF4-FFF2-40B4-BE49-F238E27FC236}">
                <a16:creationId xmlns:a16="http://schemas.microsoft.com/office/drawing/2014/main" id="{AD2BBD45-C443-47D1-A059-6946669AC8C1}"/>
              </a:ext>
            </a:extLst>
          </p:cNvPr>
          <p:cNvCxnSpPr>
            <a:cxnSpLocks/>
          </p:cNvCxnSpPr>
          <p:nvPr userDrawn="1"/>
        </p:nvCxnSpPr>
        <p:spPr>
          <a:xfrm flipV="1">
            <a:off x="-17837" y="12348"/>
            <a:ext cx="3599237" cy="1793123"/>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Rechteck 14">
            <a:extLst>
              <a:ext uri="{FF2B5EF4-FFF2-40B4-BE49-F238E27FC236}">
                <a16:creationId xmlns:a16="http://schemas.microsoft.com/office/drawing/2014/main" id="{7D107847-04AD-A9C6-C85E-28F02A03BA93}"/>
              </a:ext>
            </a:extLst>
          </p:cNvPr>
          <p:cNvSpPr/>
          <p:nvPr userDrawn="1"/>
        </p:nvSpPr>
        <p:spPr>
          <a:xfrm>
            <a:off x="-3561" y="-5"/>
            <a:ext cx="12195561" cy="6858006"/>
          </a:xfrm>
          <a:prstGeom prst="rect">
            <a:avLst/>
          </a:prstGeom>
          <a:solidFill>
            <a:schemeClr val="bg1">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93467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943C71-06E8-41F8-B8E7-46AC11FF64CC}"/>
              </a:ext>
            </a:extLst>
          </p:cNvPr>
          <p:cNvSpPr>
            <a:spLocks noGrp="1"/>
          </p:cNvSpPr>
          <p:nvPr>
            <p:ph type="title"/>
          </p:nvPr>
        </p:nvSpPr>
        <p:spPr/>
        <p:txBody>
          <a:bodyPr/>
          <a:lstStyle/>
          <a:p>
            <a:r>
              <a:rPr lang="de-DE"/>
              <a:t>Mastertitelformat bearbeiten</a:t>
            </a:r>
            <a:endParaRPr lang="en-US"/>
          </a:p>
        </p:txBody>
      </p:sp>
      <p:sp>
        <p:nvSpPr>
          <p:cNvPr id="3" name="Inhaltsplatzhalter 2">
            <a:extLst>
              <a:ext uri="{FF2B5EF4-FFF2-40B4-BE49-F238E27FC236}">
                <a16:creationId xmlns:a16="http://schemas.microsoft.com/office/drawing/2014/main" id="{08517368-FDE9-4820-AE32-FCFA530F7FFC}"/>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Inhaltsplatzhalter 3">
            <a:extLst>
              <a:ext uri="{FF2B5EF4-FFF2-40B4-BE49-F238E27FC236}">
                <a16:creationId xmlns:a16="http://schemas.microsoft.com/office/drawing/2014/main" id="{7CA711EB-BF65-4E3F-9F07-25F7A76267CF}"/>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Datumsplatzhalter 4">
            <a:extLst>
              <a:ext uri="{FF2B5EF4-FFF2-40B4-BE49-F238E27FC236}">
                <a16:creationId xmlns:a16="http://schemas.microsoft.com/office/drawing/2014/main" id="{046C4EC4-1950-4EFF-81E5-CB08AE0D3A1C}"/>
              </a:ext>
            </a:extLst>
          </p:cNvPr>
          <p:cNvSpPr>
            <a:spLocks noGrp="1"/>
          </p:cNvSpPr>
          <p:nvPr>
            <p:ph type="dt" sz="half" idx="10"/>
          </p:nvPr>
        </p:nvSpPr>
        <p:spPr/>
        <p:txBody>
          <a:bodyPr/>
          <a:lstStyle/>
          <a:p>
            <a:fld id="{5EA94E01-9D0E-4261-BA3A-0C8AD81674BB}" type="datetime1">
              <a:rPr lang="en-US" smtClean="0"/>
              <a:t>5/18/2026</a:t>
            </a:fld>
            <a:endParaRPr lang="en-US"/>
          </a:p>
        </p:txBody>
      </p:sp>
      <p:sp>
        <p:nvSpPr>
          <p:cNvPr id="6" name="Fußzeilenplatzhalter 5">
            <a:extLst>
              <a:ext uri="{FF2B5EF4-FFF2-40B4-BE49-F238E27FC236}">
                <a16:creationId xmlns:a16="http://schemas.microsoft.com/office/drawing/2014/main" id="{1B2BD740-9D56-4E7A-98CB-2272EA29C968}"/>
              </a:ext>
            </a:extLst>
          </p:cNvPr>
          <p:cNvSpPr>
            <a:spLocks noGrp="1"/>
          </p:cNvSpPr>
          <p:nvPr>
            <p:ph type="ftr" sz="quarter" idx="11"/>
          </p:nvPr>
        </p:nvSpPr>
        <p:spPr/>
        <p:txBody>
          <a:bodyPr/>
          <a:lstStyle/>
          <a:p>
            <a:endParaRPr lang="en-US"/>
          </a:p>
        </p:txBody>
      </p:sp>
      <p:sp>
        <p:nvSpPr>
          <p:cNvPr id="7" name="Foliennummernplatzhalter 6">
            <a:extLst>
              <a:ext uri="{FF2B5EF4-FFF2-40B4-BE49-F238E27FC236}">
                <a16:creationId xmlns:a16="http://schemas.microsoft.com/office/drawing/2014/main" id="{70BCC3CE-7497-4AC2-BF7A-6D24BE50FA43}"/>
              </a:ext>
            </a:extLst>
          </p:cNvPr>
          <p:cNvSpPr>
            <a:spLocks noGrp="1"/>
          </p:cNvSpPr>
          <p:nvPr>
            <p:ph type="sldNum" sz="quarter" idx="12"/>
          </p:nvPr>
        </p:nvSpPr>
        <p:spPr/>
        <p:txBody>
          <a:bodyPr/>
          <a:lstStyle/>
          <a:p>
            <a:fld id="{15DEB220-3CF0-424D-9B08-920875419DDD}" type="slidenum">
              <a:rPr lang="en-US" smtClean="0"/>
              <a:t>‹Nr.›</a:t>
            </a:fld>
            <a:endParaRPr lang="en-US"/>
          </a:p>
        </p:txBody>
      </p:sp>
    </p:spTree>
    <p:extLst>
      <p:ext uri="{BB962C8B-B14F-4D97-AF65-F5344CB8AC3E}">
        <p14:creationId xmlns:p14="http://schemas.microsoft.com/office/powerpoint/2010/main" val="2005676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3E158B-4A0A-4B49-9067-ACE8E74072BC}"/>
              </a:ext>
            </a:extLst>
          </p:cNvPr>
          <p:cNvSpPr>
            <a:spLocks noGrp="1"/>
          </p:cNvSpPr>
          <p:nvPr>
            <p:ph type="title"/>
          </p:nvPr>
        </p:nvSpPr>
        <p:spPr>
          <a:xfrm>
            <a:off x="839788" y="365125"/>
            <a:ext cx="10515600" cy="1325563"/>
          </a:xfrm>
        </p:spPr>
        <p:txBody>
          <a:bodyPr/>
          <a:lstStyle/>
          <a:p>
            <a:r>
              <a:rPr lang="de-DE"/>
              <a:t>Mastertitelformat bearbeiten</a:t>
            </a:r>
            <a:endParaRPr lang="en-US"/>
          </a:p>
        </p:txBody>
      </p:sp>
      <p:sp>
        <p:nvSpPr>
          <p:cNvPr id="3" name="Textplatzhalter 2">
            <a:extLst>
              <a:ext uri="{FF2B5EF4-FFF2-40B4-BE49-F238E27FC236}">
                <a16:creationId xmlns:a16="http://schemas.microsoft.com/office/drawing/2014/main" id="{6A75FDAB-19BB-4890-91C8-ABA82CC4F8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E879CACB-A7CA-4D6E-A72C-FCDF35429085}"/>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5" name="Textplatzhalter 4">
            <a:extLst>
              <a:ext uri="{FF2B5EF4-FFF2-40B4-BE49-F238E27FC236}">
                <a16:creationId xmlns:a16="http://schemas.microsoft.com/office/drawing/2014/main" id="{2910614B-7B6E-4556-B43A-BF175F59BE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602616A5-0617-4817-AA4E-C61271795B2D}"/>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7" name="Datumsplatzhalter 6">
            <a:extLst>
              <a:ext uri="{FF2B5EF4-FFF2-40B4-BE49-F238E27FC236}">
                <a16:creationId xmlns:a16="http://schemas.microsoft.com/office/drawing/2014/main" id="{F004B23A-E49E-40C3-9A88-C378AB159B37}"/>
              </a:ext>
            </a:extLst>
          </p:cNvPr>
          <p:cNvSpPr>
            <a:spLocks noGrp="1"/>
          </p:cNvSpPr>
          <p:nvPr>
            <p:ph type="dt" sz="half" idx="10"/>
          </p:nvPr>
        </p:nvSpPr>
        <p:spPr/>
        <p:txBody>
          <a:bodyPr/>
          <a:lstStyle/>
          <a:p>
            <a:fld id="{7499E7B7-5919-41CD-89E3-4352100B97D4}" type="datetime1">
              <a:rPr lang="en-US" smtClean="0"/>
              <a:t>5/18/2026</a:t>
            </a:fld>
            <a:endParaRPr lang="en-US"/>
          </a:p>
        </p:txBody>
      </p:sp>
      <p:sp>
        <p:nvSpPr>
          <p:cNvPr id="8" name="Fußzeilenplatzhalter 7">
            <a:extLst>
              <a:ext uri="{FF2B5EF4-FFF2-40B4-BE49-F238E27FC236}">
                <a16:creationId xmlns:a16="http://schemas.microsoft.com/office/drawing/2014/main" id="{93BB5684-2174-4DA0-ABB6-5AC79F132B9C}"/>
              </a:ext>
            </a:extLst>
          </p:cNvPr>
          <p:cNvSpPr>
            <a:spLocks noGrp="1"/>
          </p:cNvSpPr>
          <p:nvPr>
            <p:ph type="ftr" sz="quarter" idx="11"/>
          </p:nvPr>
        </p:nvSpPr>
        <p:spPr/>
        <p:txBody>
          <a:bodyPr/>
          <a:lstStyle/>
          <a:p>
            <a:endParaRPr lang="en-US"/>
          </a:p>
        </p:txBody>
      </p:sp>
      <p:sp>
        <p:nvSpPr>
          <p:cNvPr id="9" name="Foliennummernplatzhalter 8">
            <a:extLst>
              <a:ext uri="{FF2B5EF4-FFF2-40B4-BE49-F238E27FC236}">
                <a16:creationId xmlns:a16="http://schemas.microsoft.com/office/drawing/2014/main" id="{6C8B50E0-9BAF-4C5B-926E-0E96D3F3FB5D}"/>
              </a:ext>
            </a:extLst>
          </p:cNvPr>
          <p:cNvSpPr>
            <a:spLocks noGrp="1"/>
          </p:cNvSpPr>
          <p:nvPr>
            <p:ph type="sldNum" sz="quarter" idx="12"/>
          </p:nvPr>
        </p:nvSpPr>
        <p:spPr/>
        <p:txBody>
          <a:bodyPr/>
          <a:lstStyle/>
          <a:p>
            <a:fld id="{15DEB220-3CF0-424D-9B08-920875419DDD}" type="slidenum">
              <a:rPr lang="en-US" smtClean="0"/>
              <a:t>‹Nr.›</a:t>
            </a:fld>
            <a:endParaRPr lang="en-US"/>
          </a:p>
        </p:txBody>
      </p:sp>
    </p:spTree>
    <p:extLst>
      <p:ext uri="{BB962C8B-B14F-4D97-AF65-F5344CB8AC3E}">
        <p14:creationId xmlns:p14="http://schemas.microsoft.com/office/powerpoint/2010/main" val="182609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44B4FD-A82B-44FA-B885-DBFED245FC8F}"/>
              </a:ext>
            </a:extLst>
          </p:cNvPr>
          <p:cNvSpPr>
            <a:spLocks noGrp="1"/>
          </p:cNvSpPr>
          <p:nvPr>
            <p:ph type="title"/>
          </p:nvPr>
        </p:nvSpPr>
        <p:spPr/>
        <p:txBody>
          <a:bodyPr/>
          <a:lstStyle/>
          <a:p>
            <a:r>
              <a:rPr lang="de-DE"/>
              <a:t>Mastertitelformat bearbeiten</a:t>
            </a:r>
            <a:endParaRPr lang="en-US"/>
          </a:p>
        </p:txBody>
      </p:sp>
      <p:sp>
        <p:nvSpPr>
          <p:cNvPr id="3" name="Datumsplatzhalter 2">
            <a:extLst>
              <a:ext uri="{FF2B5EF4-FFF2-40B4-BE49-F238E27FC236}">
                <a16:creationId xmlns:a16="http://schemas.microsoft.com/office/drawing/2014/main" id="{DA02E377-F87D-4890-BE6A-1933C065AED6}"/>
              </a:ext>
            </a:extLst>
          </p:cNvPr>
          <p:cNvSpPr>
            <a:spLocks noGrp="1"/>
          </p:cNvSpPr>
          <p:nvPr>
            <p:ph type="dt" sz="half" idx="10"/>
          </p:nvPr>
        </p:nvSpPr>
        <p:spPr/>
        <p:txBody>
          <a:bodyPr/>
          <a:lstStyle/>
          <a:p>
            <a:fld id="{0543ABC8-E082-4E43-A841-0774DAF88B5C}" type="datetime1">
              <a:rPr lang="en-US" smtClean="0"/>
              <a:t>5/18/2026</a:t>
            </a:fld>
            <a:endParaRPr lang="en-US"/>
          </a:p>
        </p:txBody>
      </p:sp>
      <p:sp>
        <p:nvSpPr>
          <p:cNvPr id="4" name="Fußzeilenplatzhalter 3">
            <a:extLst>
              <a:ext uri="{FF2B5EF4-FFF2-40B4-BE49-F238E27FC236}">
                <a16:creationId xmlns:a16="http://schemas.microsoft.com/office/drawing/2014/main" id="{06616E3D-CA61-49A4-B835-888482EAB8BE}"/>
              </a:ext>
            </a:extLst>
          </p:cNvPr>
          <p:cNvSpPr>
            <a:spLocks noGrp="1"/>
          </p:cNvSpPr>
          <p:nvPr>
            <p:ph type="ftr" sz="quarter" idx="11"/>
          </p:nvPr>
        </p:nvSpPr>
        <p:spPr/>
        <p:txBody>
          <a:bodyPr/>
          <a:lstStyle/>
          <a:p>
            <a:endParaRPr lang="en-US"/>
          </a:p>
        </p:txBody>
      </p:sp>
      <p:sp>
        <p:nvSpPr>
          <p:cNvPr id="5" name="Foliennummernplatzhalter 4">
            <a:extLst>
              <a:ext uri="{FF2B5EF4-FFF2-40B4-BE49-F238E27FC236}">
                <a16:creationId xmlns:a16="http://schemas.microsoft.com/office/drawing/2014/main" id="{3A5235E6-1571-4407-B766-046B1276DA61}"/>
              </a:ext>
            </a:extLst>
          </p:cNvPr>
          <p:cNvSpPr>
            <a:spLocks noGrp="1"/>
          </p:cNvSpPr>
          <p:nvPr>
            <p:ph type="sldNum" sz="quarter" idx="12"/>
          </p:nvPr>
        </p:nvSpPr>
        <p:spPr/>
        <p:txBody>
          <a:bodyPr/>
          <a:lstStyle/>
          <a:p>
            <a:fld id="{15DEB220-3CF0-424D-9B08-920875419DDD}" type="slidenum">
              <a:rPr lang="en-US" smtClean="0"/>
              <a:t>‹Nr.›</a:t>
            </a:fld>
            <a:endParaRPr lang="en-US"/>
          </a:p>
        </p:txBody>
      </p:sp>
    </p:spTree>
    <p:extLst>
      <p:ext uri="{BB962C8B-B14F-4D97-AF65-F5344CB8AC3E}">
        <p14:creationId xmlns:p14="http://schemas.microsoft.com/office/powerpoint/2010/main" val="508153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D8C92D53-15E8-482C-B1A0-3F78A6A5F5DF}"/>
              </a:ext>
            </a:extLst>
          </p:cNvPr>
          <p:cNvSpPr>
            <a:spLocks noGrp="1"/>
          </p:cNvSpPr>
          <p:nvPr>
            <p:ph type="dt" sz="half" idx="10"/>
          </p:nvPr>
        </p:nvSpPr>
        <p:spPr/>
        <p:txBody>
          <a:bodyPr/>
          <a:lstStyle/>
          <a:p>
            <a:fld id="{F231828A-0559-4879-8284-03D809686B4B}" type="datetime1">
              <a:rPr lang="en-US" smtClean="0"/>
              <a:t>5/18/2026</a:t>
            </a:fld>
            <a:endParaRPr lang="en-US"/>
          </a:p>
        </p:txBody>
      </p:sp>
      <p:sp>
        <p:nvSpPr>
          <p:cNvPr id="3" name="Fußzeilenplatzhalter 2">
            <a:extLst>
              <a:ext uri="{FF2B5EF4-FFF2-40B4-BE49-F238E27FC236}">
                <a16:creationId xmlns:a16="http://schemas.microsoft.com/office/drawing/2014/main" id="{FE26408B-7C1B-4274-9257-A3CE4A6A2D36}"/>
              </a:ext>
            </a:extLst>
          </p:cNvPr>
          <p:cNvSpPr>
            <a:spLocks noGrp="1"/>
          </p:cNvSpPr>
          <p:nvPr>
            <p:ph type="ftr" sz="quarter" idx="11"/>
          </p:nvPr>
        </p:nvSpPr>
        <p:spPr/>
        <p:txBody>
          <a:bodyPr/>
          <a:lstStyle/>
          <a:p>
            <a:endParaRPr lang="en-US"/>
          </a:p>
        </p:txBody>
      </p:sp>
      <p:sp>
        <p:nvSpPr>
          <p:cNvPr id="4" name="Foliennummernplatzhalter 3">
            <a:extLst>
              <a:ext uri="{FF2B5EF4-FFF2-40B4-BE49-F238E27FC236}">
                <a16:creationId xmlns:a16="http://schemas.microsoft.com/office/drawing/2014/main" id="{AC18D525-E5F4-4486-8312-82CDC4DF032F}"/>
              </a:ext>
            </a:extLst>
          </p:cNvPr>
          <p:cNvSpPr>
            <a:spLocks noGrp="1"/>
          </p:cNvSpPr>
          <p:nvPr>
            <p:ph type="sldNum" sz="quarter" idx="12"/>
          </p:nvPr>
        </p:nvSpPr>
        <p:spPr/>
        <p:txBody>
          <a:bodyPr/>
          <a:lstStyle/>
          <a:p>
            <a:fld id="{15DEB220-3CF0-424D-9B08-920875419DDD}" type="slidenum">
              <a:rPr lang="en-US" smtClean="0"/>
              <a:t>‹Nr.›</a:t>
            </a:fld>
            <a:endParaRPr lang="en-US"/>
          </a:p>
        </p:txBody>
      </p:sp>
    </p:spTree>
    <p:extLst>
      <p:ext uri="{BB962C8B-B14F-4D97-AF65-F5344CB8AC3E}">
        <p14:creationId xmlns:p14="http://schemas.microsoft.com/office/powerpoint/2010/main" val="3845397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868CF298-CC99-4FC9-A37B-960C208F7E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en-US"/>
          </a:p>
        </p:txBody>
      </p:sp>
      <p:sp>
        <p:nvSpPr>
          <p:cNvPr id="3" name="Textplatzhalter 2">
            <a:extLst>
              <a:ext uri="{FF2B5EF4-FFF2-40B4-BE49-F238E27FC236}">
                <a16:creationId xmlns:a16="http://schemas.microsoft.com/office/drawing/2014/main" id="{6FB54BEA-540F-463A-8F0A-ED5404FCAA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4" name="Datumsplatzhalter 3">
            <a:extLst>
              <a:ext uri="{FF2B5EF4-FFF2-40B4-BE49-F238E27FC236}">
                <a16:creationId xmlns:a16="http://schemas.microsoft.com/office/drawing/2014/main" id="{AF213BF6-FDD3-456B-85B9-63E6F5FBA5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5FF178-76D3-4EB1-A423-4E815B20898A}" type="datetime1">
              <a:rPr lang="en-US" smtClean="0"/>
              <a:t>5/18/2026</a:t>
            </a:fld>
            <a:endParaRPr lang="en-US"/>
          </a:p>
        </p:txBody>
      </p:sp>
      <p:sp>
        <p:nvSpPr>
          <p:cNvPr id="5" name="Fußzeilenplatzhalter 4">
            <a:extLst>
              <a:ext uri="{FF2B5EF4-FFF2-40B4-BE49-F238E27FC236}">
                <a16:creationId xmlns:a16="http://schemas.microsoft.com/office/drawing/2014/main" id="{D1D59A8F-8F8E-4B2A-BA51-F2063ACE43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Foliennummernplatzhalter 5">
            <a:extLst>
              <a:ext uri="{FF2B5EF4-FFF2-40B4-BE49-F238E27FC236}">
                <a16:creationId xmlns:a16="http://schemas.microsoft.com/office/drawing/2014/main" id="{BB992124-0B92-42B5-9269-D9BDDBBADF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DEB220-3CF0-424D-9B08-920875419DDD}" type="slidenum">
              <a:rPr lang="en-US" smtClean="0"/>
              <a:t>‹Nr.›</a:t>
            </a:fld>
            <a:endParaRPr lang="en-US"/>
          </a:p>
        </p:txBody>
      </p:sp>
    </p:spTree>
    <p:extLst>
      <p:ext uri="{BB962C8B-B14F-4D97-AF65-F5344CB8AC3E}">
        <p14:creationId xmlns:p14="http://schemas.microsoft.com/office/powerpoint/2010/main" val="3937570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3"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2"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20.emf"/><Relationship Id="rId5" Type="http://schemas.openxmlformats.org/officeDocument/2006/relationships/image" Target="../media/image19.emf"/><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 Id="rId9" Type="http://schemas.openxmlformats.org/officeDocument/2006/relationships/image" Target="../media/image27.png"/></Relationships>
</file>

<file path=ppt/slides/_rels/slide12.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30.png"/><Relationship Id="rId4" Type="http://schemas.openxmlformats.org/officeDocument/2006/relationships/image" Target="../media/image29.png"/></Relationships>
</file>

<file path=ppt/slides/_rels/slide13.xml.rels><?xml version="1.0" encoding="UTF-8" standalone="yes"?>
<Relationships xmlns="http://schemas.openxmlformats.org/package/2006/relationships"><Relationship Id="rId8" Type="http://schemas.openxmlformats.org/officeDocument/2006/relationships/image" Target="../media/image90.png"/><Relationship Id="rId3" Type="http://schemas.openxmlformats.org/officeDocument/2006/relationships/image" Target="../media/image32.emf"/><Relationship Id="rId7" Type="http://schemas.openxmlformats.org/officeDocument/2006/relationships/image" Target="../media/image80.png"/><Relationship Id="rId2" Type="http://schemas.openxmlformats.org/officeDocument/2006/relationships/image" Target="../media/image31.emf"/><Relationship Id="rId1" Type="http://schemas.openxmlformats.org/officeDocument/2006/relationships/slideLayout" Target="../slideLayouts/slideLayout2.xml"/><Relationship Id="rId6" Type="http://schemas.openxmlformats.org/officeDocument/2006/relationships/image" Target="../media/image79.png"/><Relationship Id="rId5" Type="http://schemas.openxmlformats.org/officeDocument/2006/relationships/image" Target="../media/image610.png"/><Relationship Id="rId4" Type="http://schemas.openxmlformats.org/officeDocument/2006/relationships/image" Target="../media/image33.emf"/></Relationships>
</file>

<file path=ppt/slides/_rels/slide14.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32.emf"/><Relationship Id="rId7" Type="http://schemas.openxmlformats.org/officeDocument/2006/relationships/image" Target="../media/image100.png"/><Relationship Id="rId2" Type="http://schemas.openxmlformats.org/officeDocument/2006/relationships/image" Target="../media/image31.emf"/><Relationship Id="rId1" Type="http://schemas.openxmlformats.org/officeDocument/2006/relationships/slideLayout" Target="../slideLayouts/slideLayout2.xml"/><Relationship Id="rId6" Type="http://schemas.openxmlformats.org/officeDocument/2006/relationships/image" Target="../media/image79.png"/><Relationship Id="rId5" Type="http://schemas.openxmlformats.org/officeDocument/2006/relationships/image" Target="../media/image610.png"/><Relationship Id="rId4" Type="http://schemas.openxmlformats.org/officeDocument/2006/relationships/image" Target="../media/image33.emf"/><Relationship Id="rId9" Type="http://schemas.openxmlformats.org/officeDocument/2006/relationships/image" Target="../media/image120.png"/></Relationships>
</file>

<file path=ppt/slides/_rels/slide15.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1.emf"/><Relationship Id="rId1" Type="http://schemas.openxmlformats.org/officeDocument/2006/relationships/slideLayout" Target="../slideLayouts/slideLayout2.xml"/><Relationship Id="rId5" Type="http://schemas.openxmlformats.org/officeDocument/2006/relationships/image" Target="../media/image36.png"/><Relationship Id="rId4" Type="http://schemas.openxmlformats.org/officeDocument/2006/relationships/image" Target="../media/image35.png"/></Relationships>
</file>

<file path=ppt/slides/_rels/slide16.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43.png"/><Relationship Id="rId3" Type="http://schemas.openxmlformats.org/officeDocument/2006/relationships/image" Target="../media/image38.png"/><Relationship Id="rId7" Type="http://schemas.openxmlformats.org/officeDocument/2006/relationships/image" Target="../media/image42.png"/><Relationship Id="rId2" Type="http://schemas.openxmlformats.org/officeDocument/2006/relationships/image" Target="../media/image370.png"/><Relationship Id="rId1" Type="http://schemas.openxmlformats.org/officeDocument/2006/relationships/slideLayout" Target="../slideLayouts/slideLayout2.xml"/><Relationship Id="rId6" Type="http://schemas.openxmlformats.org/officeDocument/2006/relationships/image" Target="../media/image41.png"/><Relationship Id="rId5" Type="http://schemas.openxmlformats.org/officeDocument/2006/relationships/image" Target="../media/image40.png"/><Relationship Id="rId4" Type="http://schemas.openxmlformats.org/officeDocument/2006/relationships/image" Target="../media/image39.png"/></Relationships>
</file>

<file path=ppt/slides/_rels/slide19.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7.png"/><Relationship Id="rId1" Type="http://schemas.openxmlformats.org/officeDocument/2006/relationships/slideLayout" Target="../slideLayouts/slideLayout2.xml"/><Relationship Id="rId4" Type="http://schemas.openxmlformats.org/officeDocument/2006/relationships/image" Target="../media/image480.png"/></Relationships>
</file>

<file path=ppt/slides/_rels/slide22.xml.rels><?xml version="1.0" encoding="UTF-8" standalone="yes"?>
<Relationships xmlns="http://schemas.openxmlformats.org/package/2006/relationships"><Relationship Id="rId3" Type="http://schemas.openxmlformats.org/officeDocument/2006/relationships/image" Target="../media/image50.png"/><Relationship Id="rId7" Type="http://schemas.openxmlformats.org/officeDocument/2006/relationships/image" Target="../media/image54.png"/><Relationship Id="rId2" Type="http://schemas.openxmlformats.org/officeDocument/2006/relationships/image" Target="../media/image49.png"/><Relationship Id="rId1" Type="http://schemas.openxmlformats.org/officeDocument/2006/relationships/slideLayout" Target="../slideLayouts/slideLayout2.xml"/><Relationship Id="rId6" Type="http://schemas.openxmlformats.org/officeDocument/2006/relationships/image" Target="../media/image53.png"/><Relationship Id="rId5" Type="http://schemas.openxmlformats.org/officeDocument/2006/relationships/image" Target="../media/image52.png"/><Relationship Id="rId4" Type="http://schemas.openxmlformats.org/officeDocument/2006/relationships/image" Target="../media/image51.png"/></Relationships>
</file>

<file path=ppt/slides/_rels/slide23.xml.rels><?xml version="1.0" encoding="UTF-8" standalone="yes"?>
<Relationships xmlns="http://schemas.openxmlformats.org/package/2006/relationships"><Relationship Id="rId3" Type="http://schemas.openxmlformats.org/officeDocument/2006/relationships/image" Target="../media/image56.png"/><Relationship Id="rId2" Type="http://schemas.openxmlformats.org/officeDocument/2006/relationships/image" Target="../media/image5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mailto:koller@science.iwi.ac.a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2EDEFD-D0CB-4815-9770-5930ED5AE365}"/>
              </a:ext>
            </a:extLst>
          </p:cNvPr>
          <p:cNvSpPr>
            <a:spLocks noGrp="1"/>
          </p:cNvSpPr>
          <p:nvPr>
            <p:ph type="title"/>
          </p:nvPr>
        </p:nvSpPr>
        <p:spPr>
          <a:xfrm>
            <a:off x="2415207" y="1535703"/>
            <a:ext cx="8218429" cy="2111958"/>
          </a:xfrm>
        </p:spPr>
        <p:txBody>
          <a:bodyPr>
            <a:normAutofit/>
          </a:bodyPr>
          <a:lstStyle/>
          <a:p>
            <a:r>
              <a:rPr lang="en-GB" sz="3100" dirty="0"/>
              <a:t>The Construction of Commodity-by-Commodity</a:t>
            </a:r>
            <a:r>
              <a:rPr lang="en-GB" sz="3100" noProof="0" dirty="0"/>
              <a:t> Input-Output Tables: A Theoretical and Empirical Review of Almon´s Algorithm</a:t>
            </a:r>
            <a:br>
              <a:rPr lang="en-GB" noProof="0" dirty="0"/>
            </a:br>
            <a:br>
              <a:rPr lang="en-GB" noProof="0" dirty="0"/>
            </a:br>
            <a:endParaRPr lang="en-GB" sz="2400" b="0" noProof="0" dirty="0"/>
          </a:p>
        </p:txBody>
      </p:sp>
      <p:sp>
        <p:nvSpPr>
          <p:cNvPr id="3" name="Textplatzhalter 2">
            <a:extLst>
              <a:ext uri="{FF2B5EF4-FFF2-40B4-BE49-F238E27FC236}">
                <a16:creationId xmlns:a16="http://schemas.microsoft.com/office/drawing/2014/main" id="{076769D1-F439-4710-AF83-FF481C814476}"/>
              </a:ext>
            </a:extLst>
          </p:cNvPr>
          <p:cNvSpPr>
            <a:spLocks noGrp="1"/>
          </p:cNvSpPr>
          <p:nvPr>
            <p:ph type="body" idx="1"/>
          </p:nvPr>
        </p:nvSpPr>
        <p:spPr>
          <a:xfrm>
            <a:off x="4819246" y="3289440"/>
            <a:ext cx="2780211" cy="1249342"/>
          </a:xfrm>
        </p:spPr>
        <p:txBody>
          <a:bodyPr>
            <a:normAutofit/>
          </a:bodyPr>
          <a:lstStyle/>
          <a:p>
            <a:r>
              <a:rPr lang="en-GB" sz="2400" b="1" noProof="0" dirty="0"/>
              <a:t>Wolfgang Koller</a:t>
            </a:r>
          </a:p>
          <a:p>
            <a:r>
              <a:rPr lang="en-GB" sz="1800" noProof="0" dirty="0"/>
              <a:t>Institute for Industrial Research, Vienna</a:t>
            </a:r>
          </a:p>
        </p:txBody>
      </p:sp>
      <p:sp>
        <p:nvSpPr>
          <p:cNvPr id="5" name="Titel 1">
            <a:extLst>
              <a:ext uri="{FF2B5EF4-FFF2-40B4-BE49-F238E27FC236}">
                <a16:creationId xmlns:a16="http://schemas.microsoft.com/office/drawing/2014/main" id="{B89306FA-9C63-83E7-BDB3-F6509666B991}"/>
              </a:ext>
            </a:extLst>
          </p:cNvPr>
          <p:cNvSpPr txBox="1">
            <a:spLocks/>
          </p:cNvSpPr>
          <p:nvPr/>
        </p:nvSpPr>
        <p:spPr>
          <a:xfrm>
            <a:off x="705395" y="4857554"/>
            <a:ext cx="10515600" cy="1249341"/>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2800" b="1" kern="1200">
                <a:solidFill>
                  <a:srgbClr val="193C6B"/>
                </a:solidFill>
                <a:latin typeface="+mn-lt"/>
                <a:ea typeface="+mj-ea"/>
                <a:cs typeface="+mj-cs"/>
              </a:defRPr>
            </a:lvl1pPr>
          </a:lstStyle>
          <a:p>
            <a:r>
              <a:rPr lang="en-GB" sz="2400" b="0" dirty="0"/>
              <a:t>International Input-Output Association Conference 2026,</a:t>
            </a:r>
            <a:br>
              <a:rPr lang="en-GB" sz="2400" b="0" dirty="0"/>
            </a:br>
            <a:r>
              <a:rPr lang="en-GB" sz="2400" b="0" dirty="0"/>
              <a:t> June 22nd-26th, Seville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A7216-4197-7DB9-B8F5-B5EDD14D385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D9F5B46-E6EF-4EC4-98A5-FC6D569999BA}"/>
              </a:ext>
            </a:extLst>
          </p:cNvPr>
          <p:cNvSpPr>
            <a:spLocks noGrp="1"/>
          </p:cNvSpPr>
          <p:nvPr>
            <p:ph type="title"/>
          </p:nvPr>
        </p:nvSpPr>
        <p:spPr/>
        <p:txBody>
          <a:bodyPr/>
          <a:lstStyle/>
          <a:p>
            <a:r>
              <a:rPr lang="en-GB" dirty="0"/>
              <a:t>Why are there negatives? Another example</a:t>
            </a:r>
            <a:endParaRPr lang="en-GB" noProof="0" dirty="0"/>
          </a:p>
        </p:txBody>
      </p:sp>
      <p:sp>
        <p:nvSpPr>
          <p:cNvPr id="4" name="Foliennummernplatzhalter 3">
            <a:extLst>
              <a:ext uri="{FF2B5EF4-FFF2-40B4-BE49-F238E27FC236}">
                <a16:creationId xmlns:a16="http://schemas.microsoft.com/office/drawing/2014/main" id="{311A9D14-19E1-86E6-7208-9F0CF343E499}"/>
              </a:ext>
            </a:extLst>
          </p:cNvPr>
          <p:cNvSpPr>
            <a:spLocks noGrp="1"/>
          </p:cNvSpPr>
          <p:nvPr>
            <p:ph type="sldNum" sz="quarter" idx="12"/>
          </p:nvPr>
        </p:nvSpPr>
        <p:spPr/>
        <p:txBody>
          <a:bodyPr/>
          <a:lstStyle/>
          <a:p>
            <a:fld id="{EBA7BD4F-31B9-4AD1-BCFC-9234B989C4EA}" type="slidenum">
              <a:rPr lang="en-GB" noProof="0" smtClean="0"/>
              <a:t>10</a:t>
            </a:fld>
            <a:endParaRPr lang="en-GB" noProof="0" dirty="0"/>
          </a:p>
        </p:txBody>
      </p:sp>
      <p:sp>
        <p:nvSpPr>
          <p:cNvPr id="13" name="Inhaltsplatzhalter 2">
            <a:extLst>
              <a:ext uri="{FF2B5EF4-FFF2-40B4-BE49-F238E27FC236}">
                <a16:creationId xmlns:a16="http://schemas.microsoft.com/office/drawing/2014/main" id="{6AC983FE-EC3A-DD91-7245-7CABBD00304E}"/>
              </a:ext>
            </a:extLst>
          </p:cNvPr>
          <p:cNvSpPr txBox="1">
            <a:spLocks/>
          </p:cNvSpPr>
          <p:nvPr/>
        </p:nvSpPr>
        <p:spPr>
          <a:xfrm>
            <a:off x="7486795" y="1460511"/>
            <a:ext cx="4524927" cy="148278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t>Different </a:t>
            </a:r>
            <a:r>
              <a:rPr lang="de-AT" dirty="0" err="1"/>
              <a:t>technologies</a:t>
            </a:r>
            <a:r>
              <a:rPr lang="de-AT" dirty="0"/>
              <a:t> </a:t>
            </a:r>
            <a:r>
              <a:rPr lang="de-AT" dirty="0" err="1"/>
              <a:t>are</a:t>
            </a:r>
            <a:r>
              <a:rPr lang="de-AT" dirty="0"/>
              <a:t> </a:t>
            </a:r>
            <a:r>
              <a:rPr lang="de-AT" dirty="0" err="1"/>
              <a:t>used</a:t>
            </a:r>
            <a:r>
              <a:rPr lang="de-AT" dirty="0"/>
              <a:t> </a:t>
            </a:r>
            <a:r>
              <a:rPr lang="de-AT" dirty="0" err="1"/>
              <a:t>for</a:t>
            </a:r>
            <a:r>
              <a:rPr lang="de-AT" dirty="0"/>
              <a:t> </a:t>
            </a:r>
            <a:r>
              <a:rPr lang="de-AT" dirty="0" err="1"/>
              <a:t>producing</a:t>
            </a:r>
            <a:r>
              <a:rPr lang="de-AT" dirty="0"/>
              <a:t> </a:t>
            </a:r>
            <a:r>
              <a:rPr lang="de-AT" dirty="0" err="1"/>
              <a:t>one</a:t>
            </a:r>
            <a:r>
              <a:rPr lang="de-AT" dirty="0"/>
              <a:t> and </a:t>
            </a:r>
            <a:r>
              <a:rPr lang="de-AT" dirty="0" err="1"/>
              <a:t>the</a:t>
            </a:r>
            <a:r>
              <a:rPr lang="de-AT" dirty="0"/>
              <a:t> same </a:t>
            </a:r>
            <a:r>
              <a:rPr lang="de-AT" dirty="0" err="1"/>
              <a:t>commodity</a:t>
            </a:r>
            <a:r>
              <a:rPr lang="de-AT" dirty="0"/>
              <a:t>.</a:t>
            </a:r>
            <a:endParaRPr lang="en-GB" dirty="0"/>
          </a:p>
        </p:txBody>
      </p:sp>
      <p:pic>
        <p:nvPicPr>
          <p:cNvPr id="37" name="Grafik 36">
            <a:extLst>
              <a:ext uri="{FF2B5EF4-FFF2-40B4-BE49-F238E27FC236}">
                <a16:creationId xmlns:a16="http://schemas.microsoft.com/office/drawing/2014/main" id="{BE91410F-0353-592F-C2D9-8DF7E5206CCE}"/>
              </a:ext>
            </a:extLst>
          </p:cNvPr>
          <p:cNvPicPr>
            <a:picLocks noChangeAspect="1"/>
          </p:cNvPicPr>
          <p:nvPr/>
        </p:nvPicPr>
        <p:blipFill>
          <a:blip r:embed="rId3"/>
          <a:stretch>
            <a:fillRect/>
          </a:stretch>
        </p:blipFill>
        <p:spPr>
          <a:xfrm>
            <a:off x="7345344" y="3848791"/>
            <a:ext cx="4770869" cy="1667753"/>
          </a:xfrm>
          <a:prstGeom prst="rect">
            <a:avLst/>
          </a:prstGeom>
        </p:spPr>
      </p:pic>
      <mc:AlternateContent xmlns:mc="http://schemas.openxmlformats.org/markup-compatibility/2006" xmlns:a14="http://schemas.microsoft.com/office/drawing/2010/main">
        <mc:Choice Requires="a14">
          <p:sp>
            <p:nvSpPr>
              <p:cNvPr id="38" name="Inhaltsplatzhalter 2">
                <a:extLst>
                  <a:ext uri="{FF2B5EF4-FFF2-40B4-BE49-F238E27FC236}">
                    <a16:creationId xmlns:a16="http://schemas.microsoft.com/office/drawing/2014/main" id="{FA194174-7E51-1A63-850B-DA5C53B2A2E8}"/>
                  </a:ext>
                </a:extLst>
              </p:cNvPr>
              <p:cNvSpPr txBox="1">
                <a:spLocks/>
              </p:cNvSpPr>
              <p:nvPr/>
            </p:nvSpPr>
            <p:spPr>
              <a:xfrm>
                <a:off x="7345344" y="3380295"/>
                <a:ext cx="4666378" cy="52074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t> </a:t>
                </a:r>
                <a14:m>
                  <m:oMath xmlns:m="http://schemas.openxmlformats.org/officeDocument/2006/math">
                    <m:r>
                      <a:rPr lang="de-AT" b="0" i="1" smtClean="0">
                        <a:latin typeface="Cambria Math" panose="02040503050406030204" pitchFamily="18" charset="0"/>
                      </a:rPr>
                      <m:t>𝑅</m:t>
                    </m:r>
                  </m:oMath>
                </a14:m>
                <a:endParaRPr lang="de-AT" b="0" dirty="0"/>
              </a:p>
            </p:txBody>
          </p:sp>
        </mc:Choice>
        <mc:Fallback xmlns="">
          <p:sp>
            <p:nvSpPr>
              <p:cNvPr id="38" name="Inhaltsplatzhalter 2">
                <a:extLst>
                  <a:ext uri="{FF2B5EF4-FFF2-40B4-BE49-F238E27FC236}">
                    <a16:creationId xmlns:a16="http://schemas.microsoft.com/office/drawing/2014/main" id="{FA194174-7E51-1A63-850B-DA5C53B2A2E8}"/>
                  </a:ext>
                </a:extLst>
              </p:cNvPr>
              <p:cNvSpPr txBox="1">
                <a:spLocks noRot="1" noChangeAspect="1" noMove="1" noResize="1" noEditPoints="1" noAdjustHandles="1" noChangeArrowheads="1" noChangeShapeType="1" noTextEdit="1"/>
              </p:cNvSpPr>
              <p:nvPr/>
            </p:nvSpPr>
            <p:spPr>
              <a:xfrm>
                <a:off x="7345344" y="3380295"/>
                <a:ext cx="4666378" cy="520749"/>
              </a:xfrm>
              <a:prstGeom prst="rect">
                <a:avLst/>
              </a:prstGeom>
              <a:blipFill>
                <a:blip r:embed="rId4"/>
                <a:stretch>
                  <a:fillRect/>
                </a:stretch>
              </a:blipFill>
            </p:spPr>
            <p:txBody>
              <a:bodyPr/>
              <a:lstStyle/>
              <a:p>
                <a:r>
                  <a:rPr lang="de-AT">
                    <a:noFill/>
                  </a:rPr>
                  <a:t> </a:t>
                </a:r>
              </a:p>
            </p:txBody>
          </p:sp>
        </mc:Fallback>
      </mc:AlternateContent>
      <p:pic>
        <p:nvPicPr>
          <p:cNvPr id="40" name="Grafik 39">
            <a:extLst>
              <a:ext uri="{FF2B5EF4-FFF2-40B4-BE49-F238E27FC236}">
                <a16:creationId xmlns:a16="http://schemas.microsoft.com/office/drawing/2014/main" id="{F72AB878-0F48-A96E-0AA7-272EE54F9B7D}"/>
              </a:ext>
            </a:extLst>
          </p:cNvPr>
          <p:cNvPicPr>
            <a:picLocks noChangeAspect="1"/>
          </p:cNvPicPr>
          <p:nvPr/>
        </p:nvPicPr>
        <p:blipFill>
          <a:blip r:embed="rId5"/>
          <a:stretch>
            <a:fillRect/>
          </a:stretch>
        </p:blipFill>
        <p:spPr>
          <a:xfrm>
            <a:off x="632459" y="1617358"/>
            <a:ext cx="6426208" cy="1953854"/>
          </a:xfrm>
          <a:prstGeom prst="rect">
            <a:avLst/>
          </a:prstGeom>
        </p:spPr>
      </p:pic>
      <p:pic>
        <p:nvPicPr>
          <p:cNvPr id="41" name="Grafik 40">
            <a:extLst>
              <a:ext uri="{FF2B5EF4-FFF2-40B4-BE49-F238E27FC236}">
                <a16:creationId xmlns:a16="http://schemas.microsoft.com/office/drawing/2014/main" id="{54A5B52E-72B9-E6AC-B22F-0E64DAF6E45B}"/>
              </a:ext>
            </a:extLst>
          </p:cNvPr>
          <p:cNvPicPr>
            <a:picLocks noChangeAspect="1"/>
          </p:cNvPicPr>
          <p:nvPr/>
        </p:nvPicPr>
        <p:blipFill>
          <a:blip r:embed="rId6"/>
          <a:stretch>
            <a:fillRect/>
          </a:stretch>
        </p:blipFill>
        <p:spPr>
          <a:xfrm>
            <a:off x="672651" y="4014232"/>
            <a:ext cx="6356433" cy="2145407"/>
          </a:xfrm>
          <a:prstGeom prst="rect">
            <a:avLst/>
          </a:prstGeom>
        </p:spPr>
      </p:pic>
      <p:sp>
        <p:nvSpPr>
          <p:cNvPr id="42" name="Ellipse 41">
            <a:extLst>
              <a:ext uri="{FF2B5EF4-FFF2-40B4-BE49-F238E27FC236}">
                <a16:creationId xmlns:a16="http://schemas.microsoft.com/office/drawing/2014/main" id="{43BF7CB3-FB3C-EC19-48E0-C77D7E5835EF}"/>
              </a:ext>
            </a:extLst>
          </p:cNvPr>
          <p:cNvSpPr/>
          <p:nvPr/>
        </p:nvSpPr>
        <p:spPr>
          <a:xfrm>
            <a:off x="8356742" y="4602555"/>
            <a:ext cx="697979" cy="407967"/>
          </a:xfrm>
          <a:prstGeom prst="ellipse">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Tree>
    <p:extLst>
      <p:ext uri="{BB962C8B-B14F-4D97-AF65-F5344CB8AC3E}">
        <p14:creationId xmlns:p14="http://schemas.microsoft.com/office/powerpoint/2010/main" val="342949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76D3F-FA50-CE0E-537F-9F28AD61C66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92DCB6C-9D47-031F-C613-549292CDFD9C}"/>
              </a:ext>
            </a:extLst>
          </p:cNvPr>
          <p:cNvSpPr>
            <a:spLocks noGrp="1"/>
          </p:cNvSpPr>
          <p:nvPr>
            <p:ph type="title"/>
          </p:nvPr>
        </p:nvSpPr>
        <p:spPr/>
        <p:txBody>
          <a:bodyPr/>
          <a:lstStyle/>
          <a:p>
            <a:r>
              <a:rPr lang="en-GB" dirty="0"/>
              <a:t>Almon’s algorithm (1)</a:t>
            </a:r>
            <a:endParaRPr lang="en-GB" noProof="0" dirty="0"/>
          </a:p>
        </p:txBody>
      </p:sp>
      <p:sp>
        <p:nvSpPr>
          <p:cNvPr id="4" name="Foliennummernplatzhalter 3">
            <a:extLst>
              <a:ext uri="{FF2B5EF4-FFF2-40B4-BE49-F238E27FC236}">
                <a16:creationId xmlns:a16="http://schemas.microsoft.com/office/drawing/2014/main" id="{FDC68B99-89A3-A322-0791-35FC37E9BBC9}"/>
              </a:ext>
            </a:extLst>
          </p:cNvPr>
          <p:cNvSpPr>
            <a:spLocks noGrp="1"/>
          </p:cNvSpPr>
          <p:nvPr>
            <p:ph type="sldNum" sz="quarter" idx="12"/>
          </p:nvPr>
        </p:nvSpPr>
        <p:spPr/>
        <p:txBody>
          <a:bodyPr/>
          <a:lstStyle/>
          <a:p>
            <a:fld id="{EBA7BD4F-31B9-4AD1-BCFC-9234B989C4EA}" type="slidenum">
              <a:rPr lang="en-GB" noProof="0" smtClean="0"/>
              <a:t>11</a:t>
            </a:fld>
            <a:endParaRPr lang="en-GB" noProof="0" dirty="0"/>
          </a:p>
        </p:txBody>
      </p:sp>
      <mc:AlternateContent xmlns:mc="http://schemas.openxmlformats.org/markup-compatibility/2006" xmlns:a14="http://schemas.microsoft.com/office/drawing/2010/main">
        <mc:Choice Requires="a14">
          <p:sp>
            <p:nvSpPr>
              <p:cNvPr id="6" name="Inhaltsplatzhalter 2">
                <a:extLst>
                  <a:ext uri="{FF2B5EF4-FFF2-40B4-BE49-F238E27FC236}">
                    <a16:creationId xmlns:a16="http://schemas.microsoft.com/office/drawing/2014/main" id="{2473528E-4DA9-8776-2299-DE88F102B892}"/>
                  </a:ext>
                </a:extLst>
              </p:cNvPr>
              <p:cNvSpPr txBox="1">
                <a:spLocks/>
              </p:cNvSpPr>
              <p:nvPr/>
            </p:nvSpPr>
            <p:spPr>
              <a:xfrm>
                <a:off x="649960" y="1604871"/>
                <a:ext cx="6454225" cy="9317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sz="2400" dirty="0"/>
                  <a:t>S</a:t>
                </a:r>
                <a14:m>
                  <m:oMath xmlns:m="http://schemas.openxmlformats.org/officeDocument/2006/math">
                    <m:r>
                      <m:rPr>
                        <m:sty m:val="p"/>
                      </m:rPr>
                      <a:rPr lang="de-AT" sz="2400" b="0" i="0" dirty="0" smtClean="0">
                        <a:latin typeface="Cambria Math" panose="02040503050406030204" pitchFamily="18" charset="0"/>
                      </a:rPr>
                      <m:t>tart</m:t>
                    </m:r>
                    <m:r>
                      <a:rPr lang="de-AT" sz="2400" b="0" i="0" dirty="0" smtClean="0">
                        <a:latin typeface="Cambria Math" panose="02040503050406030204" pitchFamily="18" charset="0"/>
                      </a:rPr>
                      <m:t> </m:t>
                    </m:r>
                    <m:r>
                      <m:rPr>
                        <m:sty m:val="p"/>
                      </m:rPr>
                      <a:rPr lang="de-AT" sz="2400" b="0" i="0" dirty="0" smtClean="0">
                        <a:latin typeface="Cambria Math" panose="02040503050406030204" pitchFamily="18" charset="0"/>
                      </a:rPr>
                      <m:t>with</m:t>
                    </m:r>
                    <m:r>
                      <a:rPr lang="de-AT" sz="2400" b="0" i="0" dirty="0" smtClean="0">
                        <a:latin typeface="Cambria Math" panose="02040503050406030204" pitchFamily="18" charset="0"/>
                      </a:rPr>
                      <m:t> </m:t>
                    </m:r>
                    <m:r>
                      <a:rPr lang="de-AT" sz="2400" b="0" i="1" dirty="0" smtClean="0">
                        <a:latin typeface="Cambria Math" panose="02040503050406030204" pitchFamily="18" charset="0"/>
                      </a:rPr>
                      <m:t>𝑈</m:t>
                    </m:r>
                    <m:r>
                      <a:rPr lang="de-AT" sz="2400" b="0" i="1" dirty="0" smtClean="0">
                        <a:latin typeface="Cambria Math" panose="02040503050406030204" pitchFamily="18" charset="0"/>
                      </a:rPr>
                      <m:t>=</m:t>
                    </m:r>
                    <m:r>
                      <a:rPr lang="de-AT" sz="2400" b="0" i="1" dirty="0" smtClean="0">
                        <a:latin typeface="Cambria Math" panose="02040503050406030204" pitchFamily="18" charset="0"/>
                      </a:rPr>
                      <m:t>𝐴</m:t>
                    </m:r>
                    <m:sSup>
                      <m:sSupPr>
                        <m:ctrlPr>
                          <a:rPr lang="de-AT" sz="2400" b="0" i="1" dirty="0" smtClean="0">
                            <a:latin typeface="Cambria Math" panose="02040503050406030204" pitchFamily="18" charset="0"/>
                          </a:rPr>
                        </m:ctrlPr>
                      </m:sSupPr>
                      <m:e>
                        <m:r>
                          <a:rPr lang="de-AT" sz="2400" b="0" i="1" dirty="0" smtClean="0">
                            <a:latin typeface="Cambria Math" panose="02040503050406030204" pitchFamily="18" charset="0"/>
                          </a:rPr>
                          <m:t>𝑉</m:t>
                        </m:r>
                      </m:e>
                      <m:sup>
                        <m:r>
                          <a:rPr lang="de-AT" sz="2400" b="0" i="1" dirty="0" smtClean="0">
                            <a:latin typeface="Cambria Math" panose="02040503050406030204" pitchFamily="18" charset="0"/>
                          </a:rPr>
                          <m:t>′</m:t>
                        </m:r>
                      </m:sup>
                    </m:sSup>
                    <m:r>
                      <a:rPr lang="de-AT" sz="2400" b="0" i="1" dirty="0" smtClean="0">
                        <a:latin typeface="Cambria Math" panose="02040503050406030204" pitchFamily="18" charset="0"/>
                      </a:rPr>
                      <m:t>=</m:t>
                    </m:r>
                    <m:r>
                      <a:rPr lang="de-AT" sz="2400" b="0" i="1" dirty="0" smtClean="0">
                        <a:latin typeface="Cambria Math" panose="02040503050406030204" pitchFamily="18" charset="0"/>
                      </a:rPr>
                      <m:t>𝑅𝑀</m:t>
                    </m:r>
                    <m:r>
                      <a:rPr lang="de-AT" sz="2400" b="0" i="1" dirty="0" smtClean="0">
                        <a:latin typeface="Cambria Math" panose="02040503050406030204" pitchFamily="18" charset="0"/>
                      </a:rPr>
                      <m:t>′</m:t>
                    </m:r>
                  </m:oMath>
                </a14:m>
                <a:r>
                  <a:rPr lang="en-GB" sz="2400" dirty="0"/>
                  <a:t>, transpose and select the column of input </a:t>
                </a:r>
                <a14:m>
                  <m:oMath xmlns:m="http://schemas.openxmlformats.org/officeDocument/2006/math">
                    <m:r>
                      <a:rPr lang="de-AT" sz="2400" b="0" i="1" smtClean="0">
                        <a:latin typeface="Cambria Math" panose="02040503050406030204" pitchFamily="18" charset="0"/>
                      </a:rPr>
                      <m:t>𝑘</m:t>
                    </m:r>
                  </m:oMath>
                </a14:m>
                <a:endParaRPr lang="en-GB" sz="2400" dirty="0"/>
              </a:p>
            </p:txBody>
          </p:sp>
        </mc:Choice>
        <mc:Fallback xmlns="">
          <p:sp>
            <p:nvSpPr>
              <p:cNvPr id="6" name="Inhaltsplatzhalter 2">
                <a:extLst>
                  <a:ext uri="{FF2B5EF4-FFF2-40B4-BE49-F238E27FC236}">
                    <a16:creationId xmlns:a16="http://schemas.microsoft.com/office/drawing/2014/main" id="{2473528E-4DA9-8776-2299-DE88F102B892}"/>
                  </a:ext>
                </a:extLst>
              </p:cNvPr>
              <p:cNvSpPr txBox="1">
                <a:spLocks noRot="1" noChangeAspect="1" noMove="1" noResize="1" noEditPoints="1" noAdjustHandles="1" noChangeArrowheads="1" noChangeShapeType="1" noTextEdit="1"/>
              </p:cNvSpPr>
              <p:nvPr/>
            </p:nvSpPr>
            <p:spPr>
              <a:xfrm>
                <a:off x="649960" y="1604871"/>
                <a:ext cx="6454225" cy="931705"/>
              </a:xfrm>
              <a:prstGeom prst="rect">
                <a:avLst/>
              </a:prstGeom>
              <a:blipFill>
                <a:blip r:embed="rId3"/>
                <a:stretch>
                  <a:fillRect l="-1512" t="-9150"/>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10" name="Textfeld 9">
                <a:extLst>
                  <a:ext uri="{FF2B5EF4-FFF2-40B4-BE49-F238E27FC236}">
                    <a16:creationId xmlns:a16="http://schemas.microsoft.com/office/drawing/2014/main" id="{7E62C2D6-B665-B4C6-7487-FDD65B95560D}"/>
                  </a:ext>
                </a:extLst>
              </p:cNvPr>
              <p:cNvSpPr txBox="1"/>
              <p:nvPr/>
            </p:nvSpPr>
            <p:spPr>
              <a:xfrm>
                <a:off x="790680" y="2536576"/>
                <a:ext cx="1542422"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de-AT" sz="2400" i="1" smtClean="0">
                          <a:latin typeface="Cambria Math" panose="02040503050406030204" pitchFamily="18" charset="0"/>
                        </a:rPr>
                        <m:t>𝑢</m:t>
                      </m:r>
                      <m:r>
                        <a:rPr lang="de-AT" sz="2400" i="0">
                          <a:latin typeface="Cambria Math" panose="02040503050406030204" pitchFamily="18" charset="0"/>
                        </a:rPr>
                        <m:t>=</m:t>
                      </m:r>
                      <m:r>
                        <a:rPr lang="de-AT" sz="2400" i="1">
                          <a:latin typeface="Cambria Math" panose="02040503050406030204" pitchFamily="18" charset="0"/>
                        </a:rPr>
                        <m:t>𝑀𝑟</m:t>
                      </m:r>
                    </m:oMath>
                  </m:oMathPara>
                </a14:m>
                <a:endParaRPr lang="de-AT" sz="2400" dirty="0"/>
              </a:p>
            </p:txBody>
          </p:sp>
        </mc:Choice>
        <mc:Fallback xmlns="">
          <p:sp>
            <p:nvSpPr>
              <p:cNvPr id="10" name="Textfeld 9">
                <a:extLst>
                  <a:ext uri="{FF2B5EF4-FFF2-40B4-BE49-F238E27FC236}">
                    <a16:creationId xmlns:a16="http://schemas.microsoft.com/office/drawing/2014/main" id="{7E62C2D6-B665-B4C6-7487-FDD65B95560D}"/>
                  </a:ext>
                </a:extLst>
              </p:cNvPr>
              <p:cNvSpPr txBox="1">
                <a:spLocks noRot="1" noChangeAspect="1" noMove="1" noResize="1" noEditPoints="1" noAdjustHandles="1" noChangeArrowheads="1" noChangeShapeType="1" noTextEdit="1"/>
              </p:cNvSpPr>
              <p:nvPr/>
            </p:nvSpPr>
            <p:spPr>
              <a:xfrm>
                <a:off x="790680" y="2536576"/>
                <a:ext cx="1542422" cy="461665"/>
              </a:xfrm>
              <a:prstGeom prst="rect">
                <a:avLst/>
              </a:prstGeom>
              <a:blipFill>
                <a:blip r:embed="rId4"/>
                <a:stretch>
                  <a:fillRect/>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12" name="Textfeld 11">
                <a:extLst>
                  <a:ext uri="{FF2B5EF4-FFF2-40B4-BE49-F238E27FC236}">
                    <a16:creationId xmlns:a16="http://schemas.microsoft.com/office/drawing/2014/main" id="{58008F28-D370-6A52-4868-25F5B9BE38BD}"/>
                  </a:ext>
                </a:extLst>
              </p:cNvPr>
              <p:cNvSpPr txBox="1"/>
              <p:nvPr/>
            </p:nvSpPr>
            <p:spPr>
              <a:xfrm>
                <a:off x="657524" y="3934635"/>
                <a:ext cx="2896437"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de-AT" sz="2400" i="1" smtClean="0">
                          <a:latin typeface="Cambria Math" panose="02040503050406030204" pitchFamily="18" charset="0"/>
                        </a:rPr>
                        <m:t>𝑟</m:t>
                      </m:r>
                      <m:r>
                        <a:rPr lang="de-AT" sz="2400" i="0">
                          <a:latin typeface="Cambria Math" panose="02040503050406030204" pitchFamily="18" charset="0"/>
                        </a:rPr>
                        <m:t>=</m:t>
                      </m:r>
                      <m:d>
                        <m:dPr>
                          <m:ctrlPr>
                            <a:rPr lang="de-AT" sz="2400" i="1">
                              <a:latin typeface="Cambria Math" panose="02040503050406030204" pitchFamily="18" charset="0"/>
                            </a:rPr>
                          </m:ctrlPr>
                        </m:dPr>
                        <m:e>
                          <m:r>
                            <a:rPr lang="de-AT" sz="2400" i="1">
                              <a:latin typeface="Cambria Math" panose="02040503050406030204" pitchFamily="18" charset="0"/>
                            </a:rPr>
                            <m:t>𝐼</m:t>
                          </m:r>
                          <m:r>
                            <a:rPr lang="de-AT" sz="2400" i="0">
                              <a:latin typeface="Cambria Math" panose="02040503050406030204" pitchFamily="18" charset="0"/>
                            </a:rPr>
                            <m:t>−</m:t>
                          </m:r>
                          <m:r>
                            <a:rPr lang="de-AT" sz="2400" i="1">
                              <a:latin typeface="Cambria Math" panose="02040503050406030204" pitchFamily="18" charset="0"/>
                            </a:rPr>
                            <m:t>𝑀</m:t>
                          </m:r>
                        </m:e>
                      </m:d>
                      <m:r>
                        <a:rPr lang="de-AT" sz="2400" i="1">
                          <a:latin typeface="Cambria Math" panose="02040503050406030204" pitchFamily="18" charset="0"/>
                        </a:rPr>
                        <m:t>𝑟</m:t>
                      </m:r>
                      <m:r>
                        <a:rPr lang="de-AT" sz="2400" i="0">
                          <a:latin typeface="Cambria Math" panose="02040503050406030204" pitchFamily="18" charset="0"/>
                        </a:rPr>
                        <m:t>+</m:t>
                      </m:r>
                      <m:r>
                        <a:rPr lang="de-AT" sz="2400" i="1">
                          <a:latin typeface="Cambria Math" panose="02040503050406030204" pitchFamily="18" charset="0"/>
                        </a:rPr>
                        <m:t>𝑢</m:t>
                      </m:r>
                    </m:oMath>
                  </m:oMathPara>
                </a14:m>
                <a:endParaRPr lang="de-AT" sz="2400" dirty="0"/>
              </a:p>
            </p:txBody>
          </p:sp>
        </mc:Choice>
        <mc:Fallback xmlns="">
          <p:sp>
            <p:nvSpPr>
              <p:cNvPr id="12" name="Textfeld 11">
                <a:extLst>
                  <a:ext uri="{FF2B5EF4-FFF2-40B4-BE49-F238E27FC236}">
                    <a16:creationId xmlns:a16="http://schemas.microsoft.com/office/drawing/2014/main" id="{58008F28-D370-6A52-4868-25F5B9BE38BD}"/>
                  </a:ext>
                </a:extLst>
              </p:cNvPr>
              <p:cNvSpPr txBox="1">
                <a:spLocks noRot="1" noChangeAspect="1" noMove="1" noResize="1" noEditPoints="1" noAdjustHandles="1" noChangeArrowheads="1" noChangeShapeType="1" noTextEdit="1"/>
              </p:cNvSpPr>
              <p:nvPr/>
            </p:nvSpPr>
            <p:spPr>
              <a:xfrm>
                <a:off x="657524" y="3934635"/>
                <a:ext cx="2896437" cy="461665"/>
              </a:xfrm>
              <a:prstGeom prst="rect">
                <a:avLst/>
              </a:prstGeom>
              <a:blipFill>
                <a:blip r:embed="rId5"/>
                <a:stretch>
                  <a:fillRect/>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15" name="Textfeld 14">
                <a:extLst>
                  <a:ext uri="{FF2B5EF4-FFF2-40B4-BE49-F238E27FC236}">
                    <a16:creationId xmlns:a16="http://schemas.microsoft.com/office/drawing/2014/main" id="{677F5142-B1E3-D678-E750-6D205D4F6F0E}"/>
                  </a:ext>
                </a:extLst>
              </p:cNvPr>
              <p:cNvSpPr txBox="1"/>
              <p:nvPr/>
            </p:nvSpPr>
            <p:spPr>
              <a:xfrm>
                <a:off x="-469313" y="4630130"/>
                <a:ext cx="6104374" cy="486672"/>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p>
                        <m:sSupPr>
                          <m:ctrlPr>
                            <a:rPr lang="de-AT" sz="2400" i="1" smtClean="0">
                              <a:latin typeface="Cambria Math" panose="02040503050406030204" pitchFamily="18" charset="0"/>
                            </a:rPr>
                          </m:ctrlPr>
                        </m:sSupPr>
                        <m:e>
                          <m:r>
                            <a:rPr lang="de-AT" sz="2400" i="1">
                              <a:latin typeface="Cambria Math" panose="02040503050406030204" pitchFamily="18" charset="0"/>
                            </a:rPr>
                            <m:t>𝑟</m:t>
                          </m:r>
                        </m:e>
                        <m:sup>
                          <m:d>
                            <m:dPr>
                              <m:ctrlPr>
                                <a:rPr lang="de-AT" sz="2400" i="1">
                                  <a:latin typeface="Cambria Math" panose="02040503050406030204" pitchFamily="18" charset="0"/>
                                </a:rPr>
                              </m:ctrlPr>
                            </m:dPr>
                            <m:e>
                              <m:r>
                                <a:rPr lang="de-AT" sz="2400" i="1">
                                  <a:latin typeface="Cambria Math" panose="02040503050406030204" pitchFamily="18" charset="0"/>
                                </a:rPr>
                                <m:t>𝑘</m:t>
                              </m:r>
                              <m:r>
                                <a:rPr lang="de-AT" sz="2400" i="0">
                                  <a:latin typeface="Cambria Math" panose="02040503050406030204" pitchFamily="18" charset="0"/>
                                </a:rPr>
                                <m:t>+1</m:t>
                              </m:r>
                            </m:e>
                          </m:d>
                        </m:sup>
                      </m:sSup>
                      <m:r>
                        <a:rPr lang="de-AT" sz="2400" i="0">
                          <a:latin typeface="Cambria Math" panose="02040503050406030204" pitchFamily="18" charset="0"/>
                        </a:rPr>
                        <m:t>=</m:t>
                      </m:r>
                      <m:d>
                        <m:dPr>
                          <m:ctrlPr>
                            <a:rPr lang="de-AT" sz="2400" i="1">
                              <a:latin typeface="Cambria Math" panose="02040503050406030204" pitchFamily="18" charset="0"/>
                            </a:rPr>
                          </m:ctrlPr>
                        </m:dPr>
                        <m:e>
                          <m:r>
                            <a:rPr lang="de-AT" sz="2400" i="1">
                              <a:latin typeface="Cambria Math" panose="02040503050406030204" pitchFamily="18" charset="0"/>
                            </a:rPr>
                            <m:t>𝐼</m:t>
                          </m:r>
                          <m:r>
                            <a:rPr lang="de-AT" sz="2400" i="0">
                              <a:latin typeface="Cambria Math" panose="02040503050406030204" pitchFamily="18" charset="0"/>
                            </a:rPr>
                            <m:t>−</m:t>
                          </m:r>
                          <m:r>
                            <a:rPr lang="de-AT" sz="2400" i="1">
                              <a:latin typeface="Cambria Math" panose="02040503050406030204" pitchFamily="18" charset="0"/>
                            </a:rPr>
                            <m:t>𝑀</m:t>
                          </m:r>
                        </m:e>
                      </m:d>
                      <m:sSup>
                        <m:sSupPr>
                          <m:ctrlPr>
                            <a:rPr lang="de-AT" sz="2400" i="1">
                              <a:latin typeface="Cambria Math" panose="02040503050406030204" pitchFamily="18" charset="0"/>
                            </a:rPr>
                          </m:ctrlPr>
                        </m:sSupPr>
                        <m:e>
                          <m:r>
                            <a:rPr lang="de-AT" sz="2400" i="1">
                              <a:latin typeface="Cambria Math" panose="02040503050406030204" pitchFamily="18" charset="0"/>
                            </a:rPr>
                            <m:t>𝑟</m:t>
                          </m:r>
                        </m:e>
                        <m:sup>
                          <m:d>
                            <m:dPr>
                              <m:ctrlPr>
                                <a:rPr lang="de-AT" sz="2400" i="1">
                                  <a:latin typeface="Cambria Math" panose="02040503050406030204" pitchFamily="18" charset="0"/>
                                </a:rPr>
                              </m:ctrlPr>
                            </m:dPr>
                            <m:e>
                              <m:r>
                                <a:rPr lang="de-AT" sz="2400" i="1">
                                  <a:latin typeface="Cambria Math" panose="02040503050406030204" pitchFamily="18" charset="0"/>
                                </a:rPr>
                                <m:t>𝑘</m:t>
                              </m:r>
                            </m:e>
                          </m:d>
                        </m:sup>
                      </m:sSup>
                      <m:r>
                        <a:rPr lang="de-AT" sz="2400" i="0">
                          <a:latin typeface="Cambria Math" panose="02040503050406030204" pitchFamily="18" charset="0"/>
                        </a:rPr>
                        <m:t>+</m:t>
                      </m:r>
                      <m:r>
                        <a:rPr lang="de-AT" sz="2400" i="1">
                          <a:latin typeface="Cambria Math" panose="02040503050406030204" pitchFamily="18" charset="0"/>
                        </a:rPr>
                        <m:t>𝑢</m:t>
                      </m:r>
                    </m:oMath>
                  </m:oMathPara>
                </a14:m>
                <a:endParaRPr lang="de-AT" sz="2400" dirty="0"/>
              </a:p>
            </p:txBody>
          </p:sp>
        </mc:Choice>
        <mc:Fallback xmlns="">
          <p:sp>
            <p:nvSpPr>
              <p:cNvPr id="15" name="Textfeld 14">
                <a:extLst>
                  <a:ext uri="{FF2B5EF4-FFF2-40B4-BE49-F238E27FC236}">
                    <a16:creationId xmlns:a16="http://schemas.microsoft.com/office/drawing/2014/main" id="{677F5142-B1E3-D678-E750-6D205D4F6F0E}"/>
                  </a:ext>
                </a:extLst>
              </p:cNvPr>
              <p:cNvSpPr txBox="1">
                <a:spLocks noRot="1" noChangeAspect="1" noMove="1" noResize="1" noEditPoints="1" noAdjustHandles="1" noChangeArrowheads="1" noChangeShapeType="1" noTextEdit="1"/>
              </p:cNvSpPr>
              <p:nvPr/>
            </p:nvSpPr>
            <p:spPr>
              <a:xfrm>
                <a:off x="-469313" y="4630130"/>
                <a:ext cx="6104374" cy="486672"/>
              </a:xfrm>
              <a:prstGeom prst="rect">
                <a:avLst/>
              </a:prstGeom>
              <a:blipFill>
                <a:blip r:embed="rId6"/>
                <a:stretch>
                  <a:fillRect/>
                </a:stretch>
              </a:blipFill>
            </p:spPr>
            <p:txBody>
              <a:bodyPr/>
              <a:lstStyle/>
              <a:p>
                <a:r>
                  <a:rPr lang="de-AT">
                    <a:noFill/>
                  </a:rPr>
                  <a:t> </a:t>
                </a:r>
              </a:p>
            </p:txBody>
          </p:sp>
        </mc:Fallback>
      </mc:AlternateContent>
      <p:sp>
        <p:nvSpPr>
          <p:cNvPr id="16" name="Inhaltsplatzhalter 2">
            <a:extLst>
              <a:ext uri="{FF2B5EF4-FFF2-40B4-BE49-F238E27FC236}">
                <a16:creationId xmlns:a16="http://schemas.microsoft.com/office/drawing/2014/main" id="{6EFD5216-E55E-5D4F-C12D-23782BDD1652}"/>
              </a:ext>
            </a:extLst>
          </p:cNvPr>
          <p:cNvSpPr txBox="1">
            <a:spLocks/>
          </p:cNvSpPr>
          <p:nvPr/>
        </p:nvSpPr>
        <p:spPr>
          <a:xfrm>
            <a:off x="598826" y="3437943"/>
            <a:ext cx="3762159" cy="60795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sz="2400" dirty="0"/>
              <a:t>Iterative </a:t>
            </a:r>
            <a:r>
              <a:rPr lang="de-AT" sz="2400" dirty="0" err="1"/>
              <a:t>procedure</a:t>
            </a:r>
            <a:r>
              <a:rPr lang="de-AT" sz="2400" dirty="0"/>
              <a:t>:</a:t>
            </a:r>
            <a:endParaRPr lang="en-GB" sz="2400" dirty="0"/>
          </a:p>
        </p:txBody>
      </p:sp>
      <mc:AlternateContent xmlns:mc="http://schemas.openxmlformats.org/markup-compatibility/2006" xmlns:a14="http://schemas.microsoft.com/office/drawing/2010/main">
        <mc:Choice Requires="a14">
          <p:sp>
            <p:nvSpPr>
              <p:cNvPr id="17" name="Inhaltsplatzhalter 2">
                <a:extLst>
                  <a:ext uri="{FF2B5EF4-FFF2-40B4-BE49-F238E27FC236}">
                    <a16:creationId xmlns:a16="http://schemas.microsoft.com/office/drawing/2014/main" id="{8A36E217-69EB-E637-932D-C4DF1931541D}"/>
                  </a:ext>
                </a:extLst>
              </p:cNvPr>
              <p:cNvSpPr txBox="1">
                <a:spLocks/>
              </p:cNvSpPr>
              <p:nvPr/>
            </p:nvSpPr>
            <p:spPr>
              <a:xfrm>
                <a:off x="3331977" y="2579961"/>
                <a:ext cx="7613436" cy="71879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sz="2400" i="1" dirty="0">
                    <a:solidFill>
                      <a:srgbClr val="C00000"/>
                    </a:solidFill>
                  </a:rPr>
                  <a:t>Finally, </a:t>
                </a:r>
                <a:r>
                  <a:rPr lang="de-AT" sz="2400" i="1" dirty="0" err="1">
                    <a:solidFill>
                      <a:srgbClr val="C00000"/>
                    </a:solidFill>
                  </a:rPr>
                  <a:t>we</a:t>
                </a:r>
                <a:r>
                  <a:rPr lang="de-AT" sz="2400" i="1" dirty="0">
                    <a:solidFill>
                      <a:srgbClr val="C00000"/>
                    </a:solidFill>
                  </a:rPr>
                  <a:t> </a:t>
                </a:r>
                <a:r>
                  <a:rPr lang="de-AT" sz="2400" i="1" dirty="0" err="1">
                    <a:solidFill>
                      <a:srgbClr val="C00000"/>
                    </a:solidFill>
                  </a:rPr>
                  <a:t>got</a:t>
                </a:r>
                <a:r>
                  <a:rPr lang="de-AT" sz="2400" i="1" dirty="0">
                    <a:solidFill>
                      <a:srgbClr val="C00000"/>
                    </a:solidFill>
                  </a:rPr>
                  <a:t> </a:t>
                </a:r>
                <a:r>
                  <a:rPr lang="de-AT" sz="2400" i="1" dirty="0" err="1">
                    <a:solidFill>
                      <a:srgbClr val="C00000"/>
                    </a:solidFill>
                  </a:rPr>
                  <a:t>rid</a:t>
                </a:r>
                <a:r>
                  <a:rPr lang="de-AT" sz="2400" i="1" dirty="0">
                    <a:solidFill>
                      <a:srgbClr val="C00000"/>
                    </a:solidFill>
                  </a:rPr>
                  <a:t> </a:t>
                </a:r>
                <a:r>
                  <a:rPr lang="de-AT" sz="2400" i="1" dirty="0" err="1">
                    <a:solidFill>
                      <a:srgbClr val="C00000"/>
                    </a:solidFill>
                  </a:rPr>
                  <a:t>of</a:t>
                </a:r>
                <a:r>
                  <a:rPr lang="de-AT" sz="2400" i="1" dirty="0">
                    <a:solidFill>
                      <a:srgbClr val="C00000"/>
                    </a:solidFill>
                  </a:rPr>
                  <a:t> </a:t>
                </a:r>
                <a14:m>
                  <m:oMath xmlns:m="http://schemas.openxmlformats.org/officeDocument/2006/math">
                    <m:r>
                      <a:rPr lang="de-AT" sz="2400" b="0" i="1" smtClean="0">
                        <a:solidFill>
                          <a:srgbClr val="C00000"/>
                        </a:solidFill>
                        <a:latin typeface="Cambria Math" panose="02040503050406030204" pitchFamily="18" charset="0"/>
                      </a:rPr>
                      <m:t>𝑘</m:t>
                    </m:r>
                  </m:oMath>
                </a14:m>
                <a:r>
                  <a:rPr lang="en-GB" sz="2400" i="1" dirty="0">
                    <a:solidFill>
                      <a:srgbClr val="C00000"/>
                    </a:solidFill>
                  </a:rPr>
                  <a:t> and the input dimension, considering only one input from now on…</a:t>
                </a:r>
              </a:p>
            </p:txBody>
          </p:sp>
        </mc:Choice>
        <mc:Fallback xmlns="">
          <p:sp>
            <p:nvSpPr>
              <p:cNvPr id="17" name="Inhaltsplatzhalter 2">
                <a:extLst>
                  <a:ext uri="{FF2B5EF4-FFF2-40B4-BE49-F238E27FC236}">
                    <a16:creationId xmlns:a16="http://schemas.microsoft.com/office/drawing/2014/main" id="{8A36E217-69EB-E637-932D-C4DF1931541D}"/>
                  </a:ext>
                </a:extLst>
              </p:cNvPr>
              <p:cNvSpPr txBox="1">
                <a:spLocks noRot="1" noChangeAspect="1" noMove="1" noResize="1" noEditPoints="1" noAdjustHandles="1" noChangeArrowheads="1" noChangeShapeType="1" noTextEdit="1"/>
              </p:cNvSpPr>
              <p:nvPr/>
            </p:nvSpPr>
            <p:spPr>
              <a:xfrm>
                <a:off x="3331977" y="2579961"/>
                <a:ext cx="7613436" cy="718797"/>
              </a:xfrm>
              <a:prstGeom prst="rect">
                <a:avLst/>
              </a:prstGeom>
              <a:blipFill>
                <a:blip r:embed="rId7"/>
                <a:stretch>
                  <a:fillRect l="-1281" t="-16102" r="-1281" b="-14407"/>
                </a:stretch>
              </a:blipFill>
            </p:spPr>
            <p:txBody>
              <a:bodyPr/>
              <a:lstStyle/>
              <a:p>
                <a:r>
                  <a:rPr lang="de-AT">
                    <a:noFill/>
                  </a:rPr>
                  <a:t> </a:t>
                </a:r>
              </a:p>
            </p:txBody>
          </p:sp>
        </mc:Fallback>
      </mc:AlternateContent>
      <p:pic>
        <p:nvPicPr>
          <p:cNvPr id="19" name="Grafik 18">
            <a:extLst>
              <a:ext uri="{FF2B5EF4-FFF2-40B4-BE49-F238E27FC236}">
                <a16:creationId xmlns:a16="http://schemas.microsoft.com/office/drawing/2014/main" id="{7D7DE550-AE86-5DCD-D477-8D392DDBA4C2}"/>
              </a:ext>
            </a:extLst>
          </p:cNvPr>
          <p:cNvPicPr>
            <a:picLocks noChangeAspect="1"/>
          </p:cNvPicPr>
          <p:nvPr/>
        </p:nvPicPr>
        <p:blipFill>
          <a:blip r:embed="rId8"/>
          <a:stretch>
            <a:fillRect/>
          </a:stretch>
        </p:blipFill>
        <p:spPr>
          <a:xfrm>
            <a:off x="750467" y="5253129"/>
            <a:ext cx="5890755" cy="1341279"/>
          </a:xfrm>
          <a:prstGeom prst="rect">
            <a:avLst/>
          </a:prstGeom>
        </p:spPr>
      </p:pic>
      <mc:AlternateContent xmlns:mc="http://schemas.openxmlformats.org/markup-compatibility/2006">
        <mc:Choice xmlns:a14="http://schemas.microsoft.com/office/drawing/2010/main" Requires="a14">
          <p:sp>
            <p:nvSpPr>
              <p:cNvPr id="3" name="Inhaltsplatzhalter 2">
                <a:extLst>
                  <a:ext uri="{FF2B5EF4-FFF2-40B4-BE49-F238E27FC236}">
                    <a16:creationId xmlns:a16="http://schemas.microsoft.com/office/drawing/2014/main" id="{C675297F-B994-15C0-1DCE-29F2802DEE33}"/>
                  </a:ext>
                </a:extLst>
              </p:cNvPr>
              <p:cNvSpPr txBox="1">
                <a:spLocks/>
              </p:cNvSpPr>
              <p:nvPr/>
            </p:nvSpPr>
            <p:spPr>
              <a:xfrm>
                <a:off x="6298484" y="4534332"/>
                <a:ext cx="4989667" cy="71879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sz="2400" i="1" dirty="0">
                    <a:solidFill>
                      <a:srgbClr val="C00000"/>
                    </a:solidFill>
                  </a:rPr>
                  <a:t>The </a:t>
                </a:r>
                <a:r>
                  <a:rPr lang="de-AT" sz="2400" i="1" dirty="0" err="1">
                    <a:solidFill>
                      <a:srgbClr val="C00000"/>
                    </a:solidFill>
                  </a:rPr>
                  <a:t>symbol</a:t>
                </a:r>
                <a:r>
                  <a:rPr lang="de-AT" sz="2400" i="1" dirty="0">
                    <a:solidFill>
                      <a:srgbClr val="C00000"/>
                    </a:solidFill>
                  </a:rPr>
                  <a:t> </a:t>
                </a:r>
                <a14:m>
                  <m:oMath xmlns:m="http://schemas.openxmlformats.org/officeDocument/2006/math">
                    <m:r>
                      <a:rPr lang="de-AT" sz="2400" b="0" i="1" smtClean="0">
                        <a:solidFill>
                          <a:srgbClr val="C00000"/>
                        </a:solidFill>
                        <a:latin typeface="Cambria Math" panose="02040503050406030204" pitchFamily="18" charset="0"/>
                      </a:rPr>
                      <m:t>𝑘</m:t>
                    </m:r>
                  </m:oMath>
                </a14:m>
                <a:r>
                  <a:rPr lang="en-GB" sz="2400" i="1" dirty="0">
                    <a:solidFill>
                      <a:srgbClr val="C00000"/>
                    </a:solidFill>
                  </a:rPr>
                  <a:t> is put to a new use and counts iterations. </a:t>
                </a:r>
              </a:p>
            </p:txBody>
          </p:sp>
        </mc:Choice>
        <mc:Fallback>
          <p:sp>
            <p:nvSpPr>
              <p:cNvPr id="3" name="Inhaltsplatzhalter 2">
                <a:extLst>
                  <a:ext uri="{FF2B5EF4-FFF2-40B4-BE49-F238E27FC236}">
                    <a16:creationId xmlns:a16="http://schemas.microsoft.com/office/drawing/2014/main" id="{C675297F-B994-15C0-1DCE-29F2802DEE33}"/>
                  </a:ext>
                </a:extLst>
              </p:cNvPr>
              <p:cNvSpPr txBox="1">
                <a:spLocks noRot="1" noChangeAspect="1" noMove="1" noResize="1" noEditPoints="1" noAdjustHandles="1" noChangeArrowheads="1" noChangeShapeType="1" noTextEdit="1"/>
              </p:cNvSpPr>
              <p:nvPr/>
            </p:nvSpPr>
            <p:spPr>
              <a:xfrm>
                <a:off x="6298484" y="4534332"/>
                <a:ext cx="4989667" cy="718797"/>
              </a:xfrm>
              <a:prstGeom prst="rect">
                <a:avLst/>
              </a:prstGeom>
              <a:blipFill>
                <a:blip r:embed="rId9"/>
                <a:stretch>
                  <a:fillRect l="-1832" t="-16102" b="-14407"/>
                </a:stretch>
              </a:blipFill>
            </p:spPr>
            <p:txBody>
              <a:bodyPr/>
              <a:lstStyle/>
              <a:p>
                <a:r>
                  <a:rPr lang="de-AT">
                    <a:noFill/>
                  </a:rPr>
                  <a:t> </a:t>
                </a:r>
              </a:p>
            </p:txBody>
          </p:sp>
        </mc:Fallback>
      </mc:AlternateContent>
    </p:spTree>
    <p:extLst>
      <p:ext uri="{BB962C8B-B14F-4D97-AF65-F5344CB8AC3E}">
        <p14:creationId xmlns:p14="http://schemas.microsoft.com/office/powerpoint/2010/main" val="1067663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4809D-1201-1FB8-868C-859B60A9304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CA6B89B-A7EA-4C4C-47DC-67B9490C3957}"/>
              </a:ext>
            </a:extLst>
          </p:cNvPr>
          <p:cNvSpPr>
            <a:spLocks noGrp="1"/>
          </p:cNvSpPr>
          <p:nvPr>
            <p:ph type="title"/>
          </p:nvPr>
        </p:nvSpPr>
        <p:spPr/>
        <p:txBody>
          <a:bodyPr/>
          <a:lstStyle/>
          <a:p>
            <a:r>
              <a:rPr lang="en-GB" dirty="0"/>
              <a:t>Almon’s algorithm (2)</a:t>
            </a:r>
            <a:endParaRPr lang="en-GB" noProof="0" dirty="0"/>
          </a:p>
        </p:txBody>
      </p:sp>
      <p:sp>
        <p:nvSpPr>
          <p:cNvPr id="4" name="Foliennummernplatzhalter 3">
            <a:extLst>
              <a:ext uri="{FF2B5EF4-FFF2-40B4-BE49-F238E27FC236}">
                <a16:creationId xmlns:a16="http://schemas.microsoft.com/office/drawing/2014/main" id="{88FF3A2D-306A-2708-4415-1E5D8C1A2C23}"/>
              </a:ext>
            </a:extLst>
          </p:cNvPr>
          <p:cNvSpPr>
            <a:spLocks noGrp="1"/>
          </p:cNvSpPr>
          <p:nvPr>
            <p:ph type="sldNum" sz="quarter" idx="12"/>
          </p:nvPr>
        </p:nvSpPr>
        <p:spPr/>
        <p:txBody>
          <a:bodyPr/>
          <a:lstStyle/>
          <a:p>
            <a:fld id="{EBA7BD4F-31B9-4AD1-BCFC-9234B989C4EA}" type="slidenum">
              <a:rPr lang="en-GB" noProof="0" smtClean="0"/>
              <a:t>12</a:t>
            </a:fld>
            <a:endParaRPr lang="en-GB" noProof="0" dirty="0"/>
          </a:p>
        </p:txBody>
      </p:sp>
      <p:sp>
        <p:nvSpPr>
          <p:cNvPr id="6" name="Inhaltsplatzhalter 2">
            <a:extLst>
              <a:ext uri="{FF2B5EF4-FFF2-40B4-BE49-F238E27FC236}">
                <a16:creationId xmlns:a16="http://schemas.microsoft.com/office/drawing/2014/main" id="{D64E9FD7-733E-42CA-3638-0E9BB57A4813}"/>
              </a:ext>
            </a:extLst>
          </p:cNvPr>
          <p:cNvSpPr txBox="1">
            <a:spLocks/>
          </p:cNvSpPr>
          <p:nvPr/>
        </p:nvSpPr>
        <p:spPr>
          <a:xfrm>
            <a:off x="649960" y="1604871"/>
            <a:ext cx="7818179" cy="9317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noProof="0" dirty="0"/>
              <a:t>Introduce „stops“ to prevent negatives from occurring</a:t>
            </a:r>
          </a:p>
        </p:txBody>
      </p:sp>
      <p:sp>
        <p:nvSpPr>
          <p:cNvPr id="16" name="Inhaltsplatzhalter 2">
            <a:extLst>
              <a:ext uri="{FF2B5EF4-FFF2-40B4-BE49-F238E27FC236}">
                <a16:creationId xmlns:a16="http://schemas.microsoft.com/office/drawing/2014/main" id="{B17CF3CF-0C23-08BB-0580-C90F5BCFF9E6}"/>
              </a:ext>
            </a:extLst>
          </p:cNvPr>
          <p:cNvSpPr txBox="1">
            <a:spLocks/>
          </p:cNvSpPr>
          <p:nvPr/>
        </p:nvSpPr>
        <p:spPr>
          <a:xfrm>
            <a:off x="4898863" y="2520989"/>
            <a:ext cx="1014920" cy="60795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sz="2400" dirty="0"/>
              <a:t>and</a:t>
            </a:r>
            <a:endParaRPr lang="en-GB" sz="2400" dirty="0"/>
          </a:p>
        </p:txBody>
      </p:sp>
      <p:pic>
        <p:nvPicPr>
          <p:cNvPr id="5" name="Grafik 4">
            <a:extLst>
              <a:ext uri="{FF2B5EF4-FFF2-40B4-BE49-F238E27FC236}">
                <a16:creationId xmlns:a16="http://schemas.microsoft.com/office/drawing/2014/main" id="{9E19D8B4-2442-DB75-DD18-98B269473454}"/>
              </a:ext>
            </a:extLst>
          </p:cNvPr>
          <p:cNvPicPr>
            <a:picLocks noChangeAspect="1"/>
          </p:cNvPicPr>
          <p:nvPr/>
        </p:nvPicPr>
        <p:blipFill>
          <a:blip r:embed="rId3"/>
          <a:stretch>
            <a:fillRect/>
          </a:stretch>
        </p:blipFill>
        <p:spPr>
          <a:xfrm>
            <a:off x="1095631" y="2181876"/>
            <a:ext cx="3613563" cy="1286184"/>
          </a:xfrm>
          <a:prstGeom prst="rect">
            <a:avLst/>
          </a:prstGeom>
        </p:spPr>
      </p:pic>
      <p:pic>
        <p:nvPicPr>
          <p:cNvPr id="8" name="Grafik 7">
            <a:extLst>
              <a:ext uri="{FF2B5EF4-FFF2-40B4-BE49-F238E27FC236}">
                <a16:creationId xmlns:a16="http://schemas.microsoft.com/office/drawing/2014/main" id="{F004EE5A-EA42-3325-034B-3F8474B8962E}"/>
              </a:ext>
            </a:extLst>
          </p:cNvPr>
          <p:cNvPicPr>
            <a:picLocks noChangeAspect="1"/>
          </p:cNvPicPr>
          <p:nvPr/>
        </p:nvPicPr>
        <p:blipFill>
          <a:blip r:embed="rId4"/>
          <a:stretch>
            <a:fillRect/>
          </a:stretch>
        </p:blipFill>
        <p:spPr>
          <a:xfrm>
            <a:off x="5638005" y="2279084"/>
            <a:ext cx="4177058" cy="1456369"/>
          </a:xfrm>
          <a:prstGeom prst="rect">
            <a:avLst/>
          </a:prstGeom>
        </p:spPr>
      </p:pic>
      <p:pic>
        <p:nvPicPr>
          <p:cNvPr id="11" name="Grafik 10">
            <a:extLst>
              <a:ext uri="{FF2B5EF4-FFF2-40B4-BE49-F238E27FC236}">
                <a16:creationId xmlns:a16="http://schemas.microsoft.com/office/drawing/2014/main" id="{B4D3B2E4-A4A1-3675-22E8-1BFF43870F6C}"/>
              </a:ext>
            </a:extLst>
          </p:cNvPr>
          <p:cNvPicPr>
            <a:picLocks noChangeAspect="1"/>
          </p:cNvPicPr>
          <p:nvPr/>
        </p:nvPicPr>
        <p:blipFill>
          <a:blip r:embed="rId5"/>
          <a:stretch>
            <a:fillRect/>
          </a:stretch>
        </p:blipFill>
        <p:spPr>
          <a:xfrm>
            <a:off x="1379055" y="4361946"/>
            <a:ext cx="7089084" cy="1597539"/>
          </a:xfrm>
          <a:prstGeom prst="rect">
            <a:avLst/>
          </a:prstGeom>
        </p:spPr>
      </p:pic>
      <p:sp>
        <p:nvSpPr>
          <p:cNvPr id="13" name="Inhaltsplatzhalter 2">
            <a:extLst>
              <a:ext uri="{FF2B5EF4-FFF2-40B4-BE49-F238E27FC236}">
                <a16:creationId xmlns:a16="http://schemas.microsoft.com/office/drawing/2014/main" id="{5CBE969E-612F-2D69-9F7A-35C4D3DA40EB}"/>
              </a:ext>
            </a:extLst>
          </p:cNvPr>
          <p:cNvSpPr txBox="1">
            <a:spLocks/>
          </p:cNvSpPr>
          <p:nvPr/>
        </p:nvSpPr>
        <p:spPr>
          <a:xfrm>
            <a:off x="649960" y="4038607"/>
            <a:ext cx="7818179" cy="9317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noProof="0" dirty="0"/>
              <a:t>Iterative procedure without negatives:</a:t>
            </a:r>
          </a:p>
        </p:txBody>
      </p:sp>
    </p:spTree>
    <p:extLst>
      <p:ext uri="{BB962C8B-B14F-4D97-AF65-F5344CB8AC3E}">
        <p14:creationId xmlns:p14="http://schemas.microsoft.com/office/powerpoint/2010/main" val="1131861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31DA65-E97E-6E6F-0094-43908DA0029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C041FE7-BEEB-05CF-29E1-8D9BC4B37C78}"/>
              </a:ext>
            </a:extLst>
          </p:cNvPr>
          <p:cNvSpPr>
            <a:spLocks noGrp="1"/>
          </p:cNvSpPr>
          <p:nvPr>
            <p:ph type="title"/>
          </p:nvPr>
        </p:nvSpPr>
        <p:spPr/>
        <p:txBody>
          <a:bodyPr/>
          <a:lstStyle/>
          <a:p>
            <a:r>
              <a:rPr lang="en-GB" noProof="0" dirty="0"/>
              <a:t>The accounting transfer matrix (1)</a:t>
            </a:r>
          </a:p>
        </p:txBody>
      </p:sp>
      <p:sp>
        <p:nvSpPr>
          <p:cNvPr id="4" name="Foliennummernplatzhalter 3">
            <a:extLst>
              <a:ext uri="{FF2B5EF4-FFF2-40B4-BE49-F238E27FC236}">
                <a16:creationId xmlns:a16="http://schemas.microsoft.com/office/drawing/2014/main" id="{3D612188-3323-4ACF-33D9-F999724779CA}"/>
              </a:ext>
            </a:extLst>
          </p:cNvPr>
          <p:cNvSpPr>
            <a:spLocks noGrp="1"/>
          </p:cNvSpPr>
          <p:nvPr>
            <p:ph type="sldNum" sz="quarter" idx="12"/>
          </p:nvPr>
        </p:nvSpPr>
        <p:spPr/>
        <p:txBody>
          <a:bodyPr/>
          <a:lstStyle/>
          <a:p>
            <a:fld id="{EBA7BD4F-31B9-4AD1-BCFC-9234B989C4EA}" type="slidenum">
              <a:rPr lang="en-GB" noProof="0" smtClean="0"/>
              <a:t>13</a:t>
            </a:fld>
            <a:endParaRPr lang="en-GB" noProof="0" dirty="0"/>
          </a:p>
        </p:txBody>
      </p:sp>
      <p:sp>
        <p:nvSpPr>
          <p:cNvPr id="11" name="Textfeld 10">
            <a:extLst>
              <a:ext uri="{FF2B5EF4-FFF2-40B4-BE49-F238E27FC236}">
                <a16:creationId xmlns:a16="http://schemas.microsoft.com/office/drawing/2014/main" id="{676443B1-2A3D-AA65-AD9A-B65E12C483EF}"/>
              </a:ext>
            </a:extLst>
          </p:cNvPr>
          <p:cNvSpPr txBox="1"/>
          <p:nvPr/>
        </p:nvSpPr>
        <p:spPr>
          <a:xfrm>
            <a:off x="1080882" y="1611328"/>
            <a:ext cx="3729658" cy="707886"/>
          </a:xfrm>
          <a:prstGeom prst="rect">
            <a:avLst/>
          </a:prstGeom>
          <a:noFill/>
        </p:spPr>
        <p:txBody>
          <a:bodyPr wrap="square" rtlCol="0">
            <a:spAutoFit/>
          </a:bodyPr>
          <a:lstStyle/>
          <a:p>
            <a:r>
              <a:rPr lang="de-AT" sz="2000" dirty="0"/>
              <a:t>Case </a:t>
            </a:r>
            <a:r>
              <a:rPr lang="de-AT" sz="2000" dirty="0" err="1"/>
              <a:t>without</a:t>
            </a:r>
            <a:r>
              <a:rPr lang="de-AT" sz="2000" dirty="0"/>
              <a:t> negatives </a:t>
            </a:r>
            <a:r>
              <a:rPr lang="de-AT" sz="2000" dirty="0" err="1"/>
              <a:t>problem</a:t>
            </a:r>
            <a:r>
              <a:rPr lang="de-AT" sz="2000" dirty="0"/>
              <a:t> (</a:t>
            </a:r>
            <a:r>
              <a:rPr lang="de-AT" sz="2000" dirty="0" err="1"/>
              <a:t>or</a:t>
            </a:r>
            <a:r>
              <a:rPr lang="de-AT" sz="2000" dirty="0"/>
              <a:t> </a:t>
            </a:r>
            <a:r>
              <a:rPr lang="de-AT" sz="2000" dirty="0" err="1"/>
              <a:t>without</a:t>
            </a:r>
            <a:r>
              <a:rPr lang="de-AT" sz="2000" dirty="0"/>
              <a:t> </a:t>
            </a:r>
            <a:r>
              <a:rPr lang="de-AT" sz="2000" dirty="0" err="1"/>
              <a:t>caring</a:t>
            </a:r>
            <a:r>
              <a:rPr lang="de-AT" sz="2000" dirty="0"/>
              <a:t>)</a:t>
            </a:r>
          </a:p>
        </p:txBody>
      </p:sp>
      <p:pic>
        <p:nvPicPr>
          <p:cNvPr id="12" name="Grafik 11">
            <a:extLst>
              <a:ext uri="{FF2B5EF4-FFF2-40B4-BE49-F238E27FC236}">
                <a16:creationId xmlns:a16="http://schemas.microsoft.com/office/drawing/2014/main" id="{648A3A55-3FFC-1EF9-21F6-8D902D2CBFDA}"/>
              </a:ext>
            </a:extLst>
          </p:cNvPr>
          <p:cNvPicPr>
            <a:picLocks noChangeAspect="1"/>
          </p:cNvPicPr>
          <p:nvPr/>
        </p:nvPicPr>
        <p:blipFill>
          <a:blip r:embed="rId2"/>
          <a:stretch>
            <a:fillRect/>
          </a:stretch>
        </p:blipFill>
        <p:spPr>
          <a:xfrm>
            <a:off x="2740715" y="2576209"/>
            <a:ext cx="3729659" cy="2916620"/>
          </a:xfrm>
          <a:prstGeom prst="rect">
            <a:avLst/>
          </a:prstGeom>
        </p:spPr>
      </p:pic>
      <p:pic>
        <p:nvPicPr>
          <p:cNvPr id="15" name="Grafik 14">
            <a:extLst>
              <a:ext uri="{FF2B5EF4-FFF2-40B4-BE49-F238E27FC236}">
                <a16:creationId xmlns:a16="http://schemas.microsoft.com/office/drawing/2014/main" id="{C6161061-D576-01F6-AABB-D61F60BD9085}"/>
              </a:ext>
            </a:extLst>
          </p:cNvPr>
          <p:cNvPicPr>
            <a:picLocks noChangeAspect="1"/>
          </p:cNvPicPr>
          <p:nvPr/>
        </p:nvPicPr>
        <p:blipFill>
          <a:blip r:embed="rId3"/>
          <a:stretch>
            <a:fillRect/>
          </a:stretch>
        </p:blipFill>
        <p:spPr>
          <a:xfrm>
            <a:off x="1837581" y="2576209"/>
            <a:ext cx="554770" cy="2915768"/>
          </a:xfrm>
          <a:prstGeom prst="rect">
            <a:avLst/>
          </a:prstGeom>
        </p:spPr>
      </p:pic>
      <p:pic>
        <p:nvPicPr>
          <p:cNvPr id="17" name="Grafik 16">
            <a:extLst>
              <a:ext uri="{FF2B5EF4-FFF2-40B4-BE49-F238E27FC236}">
                <a16:creationId xmlns:a16="http://schemas.microsoft.com/office/drawing/2014/main" id="{14C72374-B427-9995-078C-5FB5DCE4FABD}"/>
              </a:ext>
            </a:extLst>
          </p:cNvPr>
          <p:cNvPicPr>
            <a:picLocks noChangeAspect="1"/>
          </p:cNvPicPr>
          <p:nvPr/>
        </p:nvPicPr>
        <p:blipFill>
          <a:blip r:embed="rId4"/>
          <a:stretch>
            <a:fillRect/>
          </a:stretch>
        </p:blipFill>
        <p:spPr>
          <a:xfrm>
            <a:off x="2740715" y="5772604"/>
            <a:ext cx="3729657" cy="438783"/>
          </a:xfrm>
          <a:prstGeom prst="rect">
            <a:avLst/>
          </a:prstGeom>
        </p:spPr>
      </p:pic>
      <mc:AlternateContent xmlns:mc="http://schemas.openxmlformats.org/markup-compatibility/2006" xmlns:a14="http://schemas.microsoft.com/office/drawing/2010/main">
        <mc:Choice Requires="a14">
          <p:sp>
            <p:nvSpPr>
              <p:cNvPr id="18" name="Textfeld 17">
                <a:extLst>
                  <a:ext uri="{FF2B5EF4-FFF2-40B4-BE49-F238E27FC236}">
                    <a16:creationId xmlns:a16="http://schemas.microsoft.com/office/drawing/2014/main" id="{724CCC27-1B35-C9F5-AD66-CC61022B4F93}"/>
                  </a:ext>
                </a:extLst>
              </p:cNvPr>
              <p:cNvSpPr txBox="1"/>
              <p:nvPr/>
            </p:nvSpPr>
            <p:spPr>
              <a:xfrm>
                <a:off x="1255064" y="3803260"/>
                <a:ext cx="408335"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de-AT" sz="2400" i="1">
                          <a:latin typeface="Cambria Math" panose="02040503050406030204" pitchFamily="18" charset="0"/>
                        </a:rPr>
                        <m:t>𝑢</m:t>
                      </m:r>
                    </m:oMath>
                  </m:oMathPara>
                </a14:m>
                <a:endParaRPr lang="de-AT" sz="2400" dirty="0"/>
              </a:p>
            </p:txBody>
          </p:sp>
        </mc:Choice>
        <mc:Fallback xmlns="">
          <p:sp>
            <p:nvSpPr>
              <p:cNvPr id="18" name="Textfeld 17">
                <a:extLst>
                  <a:ext uri="{FF2B5EF4-FFF2-40B4-BE49-F238E27FC236}">
                    <a16:creationId xmlns:a16="http://schemas.microsoft.com/office/drawing/2014/main" id="{724CCC27-1B35-C9F5-AD66-CC61022B4F93}"/>
                  </a:ext>
                </a:extLst>
              </p:cNvPr>
              <p:cNvSpPr txBox="1">
                <a:spLocks noRot="1" noChangeAspect="1" noMove="1" noResize="1" noEditPoints="1" noAdjustHandles="1" noChangeArrowheads="1" noChangeShapeType="1" noTextEdit="1"/>
              </p:cNvSpPr>
              <p:nvPr/>
            </p:nvSpPr>
            <p:spPr>
              <a:xfrm>
                <a:off x="1255064" y="3803260"/>
                <a:ext cx="408335" cy="461665"/>
              </a:xfrm>
              <a:prstGeom prst="rect">
                <a:avLst/>
              </a:prstGeom>
              <a:blipFill>
                <a:blip r:embed="rId5"/>
                <a:stretch>
                  <a:fillRect/>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19" name="Textfeld 18">
                <a:extLst>
                  <a:ext uri="{FF2B5EF4-FFF2-40B4-BE49-F238E27FC236}">
                    <a16:creationId xmlns:a16="http://schemas.microsoft.com/office/drawing/2014/main" id="{F7111411-F53F-A64B-695B-CE5463596BC4}"/>
                  </a:ext>
                </a:extLst>
              </p:cNvPr>
              <p:cNvSpPr txBox="1"/>
              <p:nvPr/>
            </p:nvSpPr>
            <p:spPr>
              <a:xfrm>
                <a:off x="4401375" y="6226877"/>
                <a:ext cx="408335"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de-AT" sz="2400" b="0" i="1" smtClean="0">
                          <a:latin typeface="Cambria Math" panose="02040503050406030204" pitchFamily="18" charset="0"/>
                        </a:rPr>
                        <m:t>𝑟</m:t>
                      </m:r>
                    </m:oMath>
                  </m:oMathPara>
                </a14:m>
                <a:endParaRPr lang="de-AT" sz="2400" dirty="0"/>
              </a:p>
            </p:txBody>
          </p:sp>
        </mc:Choice>
        <mc:Fallback xmlns="">
          <p:sp>
            <p:nvSpPr>
              <p:cNvPr id="19" name="Textfeld 18">
                <a:extLst>
                  <a:ext uri="{FF2B5EF4-FFF2-40B4-BE49-F238E27FC236}">
                    <a16:creationId xmlns:a16="http://schemas.microsoft.com/office/drawing/2014/main" id="{F7111411-F53F-A64B-695B-CE5463596BC4}"/>
                  </a:ext>
                </a:extLst>
              </p:cNvPr>
              <p:cNvSpPr txBox="1">
                <a:spLocks noRot="1" noChangeAspect="1" noMove="1" noResize="1" noEditPoints="1" noAdjustHandles="1" noChangeArrowheads="1" noChangeShapeType="1" noTextEdit="1"/>
              </p:cNvSpPr>
              <p:nvPr/>
            </p:nvSpPr>
            <p:spPr>
              <a:xfrm>
                <a:off x="4401375" y="6226877"/>
                <a:ext cx="408335" cy="461665"/>
              </a:xfrm>
              <a:prstGeom prst="rect">
                <a:avLst/>
              </a:prstGeom>
              <a:blipFill>
                <a:blip r:embed="rId6"/>
                <a:stretch>
                  <a:fillRect/>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20" name="Textfeld 19">
                <a:extLst>
                  <a:ext uri="{FF2B5EF4-FFF2-40B4-BE49-F238E27FC236}">
                    <a16:creationId xmlns:a16="http://schemas.microsoft.com/office/drawing/2014/main" id="{B4A29B11-45AC-22AC-1BE8-3BE07E1E56ED}"/>
                  </a:ext>
                </a:extLst>
              </p:cNvPr>
              <p:cNvSpPr txBox="1"/>
              <p:nvPr/>
            </p:nvSpPr>
            <p:spPr>
              <a:xfrm>
                <a:off x="5606876" y="2745486"/>
                <a:ext cx="6107594" cy="491417"/>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𝑧</m:t>
                          </m:r>
                        </m:e>
                        <m:sub>
                          <m:r>
                            <a:rPr lang="de-AT" sz="2400" b="0" i="1" smtClean="0">
                              <a:latin typeface="Cambria Math" panose="02040503050406030204" pitchFamily="18" charset="0"/>
                            </a:rPr>
                            <m:t>𝑖𝑗</m:t>
                          </m:r>
                        </m:sub>
                      </m:sSub>
                      <m:r>
                        <a:rPr lang="de-AT" sz="2400" b="0" i="1" smtClean="0">
                          <a:latin typeface="Cambria Math" panose="02040503050406030204" pitchFamily="18" charset="0"/>
                        </a:rPr>
                        <m:t>=</m:t>
                      </m:r>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𝑚</m:t>
                          </m:r>
                        </m:e>
                        <m:sub>
                          <m:r>
                            <a:rPr lang="de-AT" sz="2400" b="0" i="1" smtClean="0">
                              <a:latin typeface="Cambria Math" panose="02040503050406030204" pitchFamily="18" charset="0"/>
                            </a:rPr>
                            <m:t>𝑖𝑗</m:t>
                          </m:r>
                        </m:sub>
                      </m:sSub>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𝑟</m:t>
                          </m:r>
                        </m:e>
                        <m:sub>
                          <m:r>
                            <a:rPr lang="de-AT" sz="2400" b="0" i="1" smtClean="0">
                              <a:latin typeface="Cambria Math" panose="02040503050406030204" pitchFamily="18" charset="0"/>
                            </a:rPr>
                            <m:t>𝑗</m:t>
                          </m:r>
                        </m:sub>
                      </m:sSub>
                    </m:oMath>
                  </m:oMathPara>
                </a14:m>
                <a:endParaRPr lang="de-AT" sz="2400" dirty="0"/>
              </a:p>
            </p:txBody>
          </p:sp>
        </mc:Choice>
        <mc:Fallback xmlns="">
          <p:sp>
            <p:nvSpPr>
              <p:cNvPr id="20" name="Textfeld 19">
                <a:extLst>
                  <a:ext uri="{FF2B5EF4-FFF2-40B4-BE49-F238E27FC236}">
                    <a16:creationId xmlns:a16="http://schemas.microsoft.com/office/drawing/2014/main" id="{B4A29B11-45AC-22AC-1BE8-3BE07E1E56ED}"/>
                  </a:ext>
                </a:extLst>
              </p:cNvPr>
              <p:cNvSpPr txBox="1">
                <a:spLocks noRot="1" noChangeAspect="1" noMove="1" noResize="1" noEditPoints="1" noAdjustHandles="1" noChangeArrowheads="1" noChangeShapeType="1" noTextEdit="1"/>
              </p:cNvSpPr>
              <p:nvPr/>
            </p:nvSpPr>
            <p:spPr>
              <a:xfrm>
                <a:off x="5606876" y="2745486"/>
                <a:ext cx="6107594" cy="491417"/>
              </a:xfrm>
              <a:prstGeom prst="rect">
                <a:avLst/>
              </a:prstGeom>
              <a:blipFill>
                <a:blip r:embed="rId7"/>
                <a:stretch>
                  <a:fillRect b="-9877"/>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22" name="Textfeld 21">
                <a:extLst>
                  <a:ext uri="{FF2B5EF4-FFF2-40B4-BE49-F238E27FC236}">
                    <a16:creationId xmlns:a16="http://schemas.microsoft.com/office/drawing/2014/main" id="{60863374-489D-E791-9E1E-5F688CD7B717}"/>
                  </a:ext>
                </a:extLst>
              </p:cNvPr>
              <p:cNvSpPr txBox="1"/>
              <p:nvPr/>
            </p:nvSpPr>
            <p:spPr>
              <a:xfrm>
                <a:off x="5635061" y="1583414"/>
                <a:ext cx="6107594"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de-AT" sz="2400" i="1" smtClean="0">
                          <a:latin typeface="Cambria Math" panose="02040503050406030204" pitchFamily="18" charset="0"/>
                        </a:rPr>
                        <m:t>𝑍</m:t>
                      </m:r>
                      <m:r>
                        <a:rPr lang="de-AT" sz="2400" i="0">
                          <a:latin typeface="Cambria Math" panose="02040503050406030204" pitchFamily="18" charset="0"/>
                        </a:rPr>
                        <m:t>=</m:t>
                      </m:r>
                      <m:r>
                        <a:rPr lang="de-AT" sz="2400" i="1">
                          <a:latin typeface="Cambria Math" panose="02040503050406030204" pitchFamily="18" charset="0"/>
                        </a:rPr>
                        <m:t>𝑀</m:t>
                      </m:r>
                      <m:acc>
                        <m:accPr>
                          <m:chr m:val="̂"/>
                          <m:ctrlPr>
                            <a:rPr lang="de-AT" sz="2400" i="1">
                              <a:latin typeface="Cambria Math" panose="02040503050406030204" pitchFamily="18" charset="0"/>
                            </a:rPr>
                          </m:ctrlPr>
                        </m:accPr>
                        <m:e>
                          <m:r>
                            <a:rPr lang="de-AT" sz="2400" i="1">
                              <a:latin typeface="Cambria Math" panose="02040503050406030204" pitchFamily="18" charset="0"/>
                            </a:rPr>
                            <m:t>𝑟</m:t>
                          </m:r>
                        </m:e>
                      </m:acc>
                      <m:r>
                        <a:rPr lang="de-AT" sz="2400" i="0">
                          <a:latin typeface="Cambria Math" panose="02040503050406030204" pitchFamily="18" charset="0"/>
                        </a:rPr>
                        <m:t>,   </m:t>
                      </m:r>
                      <m:r>
                        <a:rPr lang="de-AT" sz="2400" i="1">
                          <a:latin typeface="Cambria Math" panose="02040503050406030204" pitchFamily="18" charset="0"/>
                        </a:rPr>
                        <m:t>𝑢</m:t>
                      </m:r>
                      <m:r>
                        <a:rPr lang="de-AT" sz="2400" i="0">
                          <a:latin typeface="Cambria Math" panose="02040503050406030204" pitchFamily="18" charset="0"/>
                        </a:rPr>
                        <m:t>=</m:t>
                      </m:r>
                      <m:r>
                        <a:rPr lang="de-AT" sz="2400" i="1">
                          <a:latin typeface="Cambria Math" panose="02040503050406030204" pitchFamily="18" charset="0"/>
                        </a:rPr>
                        <m:t>𝑍𝑒</m:t>
                      </m:r>
                      <m:r>
                        <a:rPr lang="de-AT" sz="2400" i="0">
                          <a:latin typeface="Cambria Math" panose="02040503050406030204" pitchFamily="18" charset="0"/>
                        </a:rPr>
                        <m:t>, </m:t>
                      </m:r>
                      <m:r>
                        <a:rPr lang="de-AT" sz="2400" b="0" i="1" smtClean="0">
                          <a:latin typeface="Cambria Math" panose="02040503050406030204" pitchFamily="18" charset="0"/>
                        </a:rPr>
                        <m:t> </m:t>
                      </m:r>
                      <m:r>
                        <a:rPr lang="de-AT" sz="2400" i="1">
                          <a:latin typeface="Cambria Math" panose="02040503050406030204" pitchFamily="18" charset="0"/>
                        </a:rPr>
                        <m:t>𝑟</m:t>
                      </m:r>
                      <m:r>
                        <a:rPr lang="de-AT" sz="2400" i="0">
                          <a:latin typeface="Cambria Math" panose="02040503050406030204" pitchFamily="18" charset="0"/>
                        </a:rPr>
                        <m:t>=</m:t>
                      </m:r>
                      <m:r>
                        <a:rPr lang="de-AT" sz="2400" i="1">
                          <a:latin typeface="Cambria Math" panose="02040503050406030204" pitchFamily="18" charset="0"/>
                        </a:rPr>
                        <m:t>𝑒</m:t>
                      </m:r>
                      <m:r>
                        <a:rPr lang="de-AT" sz="2400" i="0">
                          <a:latin typeface="Cambria Math" panose="02040503050406030204" pitchFamily="18" charset="0"/>
                        </a:rPr>
                        <m:t>´</m:t>
                      </m:r>
                      <m:r>
                        <a:rPr lang="de-AT" sz="2400" i="1">
                          <a:latin typeface="Cambria Math" panose="02040503050406030204" pitchFamily="18" charset="0"/>
                        </a:rPr>
                        <m:t>𝑍</m:t>
                      </m:r>
                    </m:oMath>
                  </m:oMathPara>
                </a14:m>
                <a:endParaRPr lang="de-AT" sz="2400" dirty="0"/>
              </a:p>
            </p:txBody>
          </p:sp>
        </mc:Choice>
        <mc:Fallback xmlns="">
          <p:sp>
            <p:nvSpPr>
              <p:cNvPr id="22" name="Textfeld 21">
                <a:extLst>
                  <a:ext uri="{FF2B5EF4-FFF2-40B4-BE49-F238E27FC236}">
                    <a16:creationId xmlns:a16="http://schemas.microsoft.com/office/drawing/2014/main" id="{60863374-489D-E791-9E1E-5F688CD7B717}"/>
                  </a:ext>
                </a:extLst>
              </p:cNvPr>
              <p:cNvSpPr txBox="1">
                <a:spLocks noRot="1" noChangeAspect="1" noMove="1" noResize="1" noEditPoints="1" noAdjustHandles="1" noChangeArrowheads="1" noChangeShapeType="1" noTextEdit="1"/>
              </p:cNvSpPr>
              <p:nvPr/>
            </p:nvSpPr>
            <p:spPr>
              <a:xfrm>
                <a:off x="5635061" y="1583414"/>
                <a:ext cx="6107594" cy="461665"/>
              </a:xfrm>
              <a:prstGeom prst="rect">
                <a:avLst/>
              </a:prstGeom>
              <a:blipFill>
                <a:blip r:embed="rId8"/>
                <a:stretch>
                  <a:fillRect t="-4000"/>
                </a:stretch>
              </a:blipFill>
            </p:spPr>
            <p:txBody>
              <a:bodyPr/>
              <a:lstStyle/>
              <a:p>
                <a:r>
                  <a:rPr lang="de-AT">
                    <a:noFill/>
                  </a:rPr>
                  <a:t> </a:t>
                </a:r>
              </a:p>
            </p:txBody>
          </p:sp>
        </mc:Fallback>
      </mc:AlternateContent>
      <p:sp>
        <p:nvSpPr>
          <p:cNvPr id="3" name="Textfeld 2">
            <a:extLst>
              <a:ext uri="{FF2B5EF4-FFF2-40B4-BE49-F238E27FC236}">
                <a16:creationId xmlns:a16="http://schemas.microsoft.com/office/drawing/2014/main" id="{C75FAD6B-B015-AE90-B7EF-E95A15730B9E}"/>
              </a:ext>
            </a:extLst>
          </p:cNvPr>
          <p:cNvSpPr txBox="1"/>
          <p:nvPr/>
        </p:nvSpPr>
        <p:spPr>
          <a:xfrm>
            <a:off x="7429593" y="5518991"/>
            <a:ext cx="3729658" cy="1015663"/>
          </a:xfrm>
          <a:prstGeom prst="rect">
            <a:avLst/>
          </a:prstGeom>
          <a:noFill/>
        </p:spPr>
        <p:txBody>
          <a:bodyPr wrap="square" rtlCol="0">
            <a:spAutoFit/>
          </a:bodyPr>
          <a:lstStyle/>
          <a:p>
            <a:r>
              <a:rPr lang="de-AT" sz="2000" dirty="0"/>
              <a:t>Note: Stahmer (1985) </a:t>
            </a:r>
            <a:r>
              <a:rPr lang="de-AT" sz="2000" dirty="0" err="1"/>
              <a:t>used</a:t>
            </a:r>
            <a:r>
              <a:rPr lang="de-AT" sz="2000" dirty="0"/>
              <a:t> </a:t>
            </a:r>
            <a:r>
              <a:rPr lang="de-AT" sz="2000" dirty="0" err="1"/>
              <a:t>this</a:t>
            </a:r>
            <a:r>
              <a:rPr lang="de-AT" sz="2000" dirty="0"/>
              <a:t> </a:t>
            </a:r>
            <a:r>
              <a:rPr lang="de-AT" sz="2000" dirty="0" err="1"/>
              <a:t>concept</a:t>
            </a:r>
            <a:r>
              <a:rPr lang="de-AT" sz="2000" dirty="0"/>
              <a:t> </a:t>
            </a:r>
            <a:r>
              <a:rPr lang="de-AT" sz="2000" dirty="0" err="1"/>
              <a:t>before</a:t>
            </a:r>
            <a:r>
              <a:rPr lang="de-AT" sz="2000" dirty="0"/>
              <a:t> („</a:t>
            </a:r>
            <a:r>
              <a:rPr lang="de-AT" sz="2000" dirty="0" err="1"/>
              <a:t>transformation</a:t>
            </a:r>
            <a:r>
              <a:rPr lang="de-AT" sz="2000" dirty="0"/>
              <a:t> </a:t>
            </a:r>
            <a:r>
              <a:rPr lang="de-AT" sz="2000" dirty="0" err="1"/>
              <a:t>matrix</a:t>
            </a:r>
            <a:r>
              <a:rPr lang="de-AT" sz="2000" dirty="0"/>
              <a:t>“)</a:t>
            </a:r>
          </a:p>
        </p:txBody>
      </p:sp>
    </p:spTree>
    <p:extLst>
      <p:ext uri="{BB962C8B-B14F-4D97-AF65-F5344CB8AC3E}">
        <p14:creationId xmlns:p14="http://schemas.microsoft.com/office/powerpoint/2010/main" val="1775925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5B843-F7DA-8618-E4E3-5B09ADE0229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92DB5FA-16B3-F60F-1552-2BBF438B3361}"/>
              </a:ext>
            </a:extLst>
          </p:cNvPr>
          <p:cNvSpPr>
            <a:spLocks noGrp="1"/>
          </p:cNvSpPr>
          <p:nvPr>
            <p:ph type="title"/>
          </p:nvPr>
        </p:nvSpPr>
        <p:spPr/>
        <p:txBody>
          <a:bodyPr/>
          <a:lstStyle/>
          <a:p>
            <a:r>
              <a:rPr lang="en-GB" noProof="0" dirty="0"/>
              <a:t>The accounting transfer matrix (2)</a:t>
            </a:r>
          </a:p>
        </p:txBody>
      </p:sp>
      <p:sp>
        <p:nvSpPr>
          <p:cNvPr id="4" name="Foliennummernplatzhalter 3">
            <a:extLst>
              <a:ext uri="{FF2B5EF4-FFF2-40B4-BE49-F238E27FC236}">
                <a16:creationId xmlns:a16="http://schemas.microsoft.com/office/drawing/2014/main" id="{D2803372-07A1-6D82-65BC-DE2DB947874A}"/>
              </a:ext>
            </a:extLst>
          </p:cNvPr>
          <p:cNvSpPr>
            <a:spLocks noGrp="1"/>
          </p:cNvSpPr>
          <p:nvPr>
            <p:ph type="sldNum" sz="quarter" idx="12"/>
          </p:nvPr>
        </p:nvSpPr>
        <p:spPr/>
        <p:txBody>
          <a:bodyPr/>
          <a:lstStyle/>
          <a:p>
            <a:fld id="{EBA7BD4F-31B9-4AD1-BCFC-9234B989C4EA}" type="slidenum">
              <a:rPr lang="en-GB" noProof="0" smtClean="0"/>
              <a:t>14</a:t>
            </a:fld>
            <a:endParaRPr lang="en-GB" noProof="0" dirty="0"/>
          </a:p>
        </p:txBody>
      </p:sp>
      <p:sp>
        <p:nvSpPr>
          <p:cNvPr id="11" name="Textfeld 10">
            <a:extLst>
              <a:ext uri="{FF2B5EF4-FFF2-40B4-BE49-F238E27FC236}">
                <a16:creationId xmlns:a16="http://schemas.microsoft.com/office/drawing/2014/main" id="{9FA40937-4F9E-1046-0000-1C92BB654E05}"/>
              </a:ext>
            </a:extLst>
          </p:cNvPr>
          <p:cNvSpPr txBox="1"/>
          <p:nvPr/>
        </p:nvSpPr>
        <p:spPr>
          <a:xfrm>
            <a:off x="1080882" y="1611328"/>
            <a:ext cx="3729658" cy="400110"/>
          </a:xfrm>
          <a:prstGeom prst="rect">
            <a:avLst/>
          </a:prstGeom>
          <a:noFill/>
        </p:spPr>
        <p:txBody>
          <a:bodyPr wrap="square" rtlCol="0">
            <a:spAutoFit/>
          </a:bodyPr>
          <a:lstStyle/>
          <a:p>
            <a:r>
              <a:rPr lang="de-AT" sz="2000" dirty="0" err="1"/>
              <a:t>Almon´s</a:t>
            </a:r>
            <a:r>
              <a:rPr lang="de-AT" sz="2000" dirty="0"/>
              <a:t> </a:t>
            </a:r>
            <a:r>
              <a:rPr lang="de-AT" sz="2000" dirty="0" err="1"/>
              <a:t>algorithm</a:t>
            </a:r>
            <a:endParaRPr lang="de-AT" sz="2000" dirty="0"/>
          </a:p>
        </p:txBody>
      </p:sp>
      <p:pic>
        <p:nvPicPr>
          <p:cNvPr id="12" name="Grafik 11">
            <a:extLst>
              <a:ext uri="{FF2B5EF4-FFF2-40B4-BE49-F238E27FC236}">
                <a16:creationId xmlns:a16="http://schemas.microsoft.com/office/drawing/2014/main" id="{40CA41AB-0AFF-58DD-5D43-595E4C4F774F}"/>
              </a:ext>
            </a:extLst>
          </p:cNvPr>
          <p:cNvPicPr>
            <a:picLocks noChangeAspect="1"/>
          </p:cNvPicPr>
          <p:nvPr/>
        </p:nvPicPr>
        <p:blipFill>
          <a:blip r:embed="rId2"/>
          <a:stretch>
            <a:fillRect/>
          </a:stretch>
        </p:blipFill>
        <p:spPr>
          <a:xfrm>
            <a:off x="2740715" y="2576209"/>
            <a:ext cx="3729659" cy="2916620"/>
          </a:xfrm>
          <a:prstGeom prst="rect">
            <a:avLst/>
          </a:prstGeom>
        </p:spPr>
      </p:pic>
      <p:pic>
        <p:nvPicPr>
          <p:cNvPr id="15" name="Grafik 14">
            <a:extLst>
              <a:ext uri="{FF2B5EF4-FFF2-40B4-BE49-F238E27FC236}">
                <a16:creationId xmlns:a16="http://schemas.microsoft.com/office/drawing/2014/main" id="{484DDCBC-9B9A-C3F2-AC95-4783DC905D04}"/>
              </a:ext>
            </a:extLst>
          </p:cNvPr>
          <p:cNvPicPr>
            <a:picLocks noChangeAspect="1"/>
          </p:cNvPicPr>
          <p:nvPr/>
        </p:nvPicPr>
        <p:blipFill>
          <a:blip r:embed="rId3"/>
          <a:stretch>
            <a:fillRect/>
          </a:stretch>
        </p:blipFill>
        <p:spPr>
          <a:xfrm>
            <a:off x="1837581" y="2576209"/>
            <a:ext cx="554770" cy="2915768"/>
          </a:xfrm>
          <a:prstGeom prst="rect">
            <a:avLst/>
          </a:prstGeom>
        </p:spPr>
      </p:pic>
      <p:pic>
        <p:nvPicPr>
          <p:cNvPr id="17" name="Grafik 16">
            <a:extLst>
              <a:ext uri="{FF2B5EF4-FFF2-40B4-BE49-F238E27FC236}">
                <a16:creationId xmlns:a16="http://schemas.microsoft.com/office/drawing/2014/main" id="{A6BBDF55-0D65-8EA0-89A7-C1E32ABC5E91}"/>
              </a:ext>
            </a:extLst>
          </p:cNvPr>
          <p:cNvPicPr>
            <a:picLocks noChangeAspect="1"/>
          </p:cNvPicPr>
          <p:nvPr/>
        </p:nvPicPr>
        <p:blipFill>
          <a:blip r:embed="rId4"/>
          <a:stretch>
            <a:fillRect/>
          </a:stretch>
        </p:blipFill>
        <p:spPr>
          <a:xfrm>
            <a:off x="2740715" y="5772604"/>
            <a:ext cx="3729657" cy="438783"/>
          </a:xfrm>
          <a:prstGeom prst="rect">
            <a:avLst/>
          </a:prstGeom>
        </p:spPr>
      </p:pic>
      <mc:AlternateContent xmlns:mc="http://schemas.openxmlformats.org/markup-compatibility/2006" xmlns:a14="http://schemas.microsoft.com/office/drawing/2010/main">
        <mc:Choice Requires="a14">
          <p:sp>
            <p:nvSpPr>
              <p:cNvPr id="18" name="Textfeld 17">
                <a:extLst>
                  <a:ext uri="{FF2B5EF4-FFF2-40B4-BE49-F238E27FC236}">
                    <a16:creationId xmlns:a16="http://schemas.microsoft.com/office/drawing/2014/main" id="{1A955FE3-E885-C3DF-A4E4-554827D37A8A}"/>
                  </a:ext>
                </a:extLst>
              </p:cNvPr>
              <p:cNvSpPr txBox="1"/>
              <p:nvPr/>
            </p:nvSpPr>
            <p:spPr>
              <a:xfrm>
                <a:off x="1255064" y="3803260"/>
                <a:ext cx="408335"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de-AT" sz="2400" i="1">
                          <a:latin typeface="Cambria Math" panose="02040503050406030204" pitchFamily="18" charset="0"/>
                        </a:rPr>
                        <m:t>𝑢</m:t>
                      </m:r>
                    </m:oMath>
                  </m:oMathPara>
                </a14:m>
                <a:endParaRPr lang="de-AT" sz="2400" dirty="0"/>
              </a:p>
            </p:txBody>
          </p:sp>
        </mc:Choice>
        <mc:Fallback xmlns="">
          <p:sp>
            <p:nvSpPr>
              <p:cNvPr id="18" name="Textfeld 17">
                <a:extLst>
                  <a:ext uri="{FF2B5EF4-FFF2-40B4-BE49-F238E27FC236}">
                    <a16:creationId xmlns:a16="http://schemas.microsoft.com/office/drawing/2014/main" id="{1A955FE3-E885-C3DF-A4E4-554827D37A8A}"/>
                  </a:ext>
                </a:extLst>
              </p:cNvPr>
              <p:cNvSpPr txBox="1">
                <a:spLocks noRot="1" noChangeAspect="1" noMove="1" noResize="1" noEditPoints="1" noAdjustHandles="1" noChangeArrowheads="1" noChangeShapeType="1" noTextEdit="1"/>
              </p:cNvSpPr>
              <p:nvPr/>
            </p:nvSpPr>
            <p:spPr>
              <a:xfrm>
                <a:off x="1255064" y="3803260"/>
                <a:ext cx="408335" cy="461665"/>
              </a:xfrm>
              <a:prstGeom prst="rect">
                <a:avLst/>
              </a:prstGeom>
              <a:blipFill>
                <a:blip r:embed="rId5"/>
                <a:stretch>
                  <a:fillRect/>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19" name="Textfeld 18">
                <a:extLst>
                  <a:ext uri="{FF2B5EF4-FFF2-40B4-BE49-F238E27FC236}">
                    <a16:creationId xmlns:a16="http://schemas.microsoft.com/office/drawing/2014/main" id="{DB9E5A80-3B87-AE25-EBD0-A9670D9E28FB}"/>
                  </a:ext>
                </a:extLst>
              </p:cNvPr>
              <p:cNvSpPr txBox="1"/>
              <p:nvPr/>
            </p:nvSpPr>
            <p:spPr>
              <a:xfrm>
                <a:off x="4401375" y="6226877"/>
                <a:ext cx="408335"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de-AT" sz="2400" b="0" i="1" smtClean="0">
                          <a:latin typeface="Cambria Math" panose="02040503050406030204" pitchFamily="18" charset="0"/>
                        </a:rPr>
                        <m:t>𝑟</m:t>
                      </m:r>
                    </m:oMath>
                  </m:oMathPara>
                </a14:m>
                <a:endParaRPr lang="de-AT" sz="2400" dirty="0"/>
              </a:p>
            </p:txBody>
          </p:sp>
        </mc:Choice>
        <mc:Fallback xmlns="">
          <p:sp>
            <p:nvSpPr>
              <p:cNvPr id="19" name="Textfeld 18">
                <a:extLst>
                  <a:ext uri="{FF2B5EF4-FFF2-40B4-BE49-F238E27FC236}">
                    <a16:creationId xmlns:a16="http://schemas.microsoft.com/office/drawing/2014/main" id="{DB9E5A80-3B87-AE25-EBD0-A9670D9E28FB}"/>
                  </a:ext>
                </a:extLst>
              </p:cNvPr>
              <p:cNvSpPr txBox="1">
                <a:spLocks noRot="1" noChangeAspect="1" noMove="1" noResize="1" noEditPoints="1" noAdjustHandles="1" noChangeArrowheads="1" noChangeShapeType="1" noTextEdit="1"/>
              </p:cNvSpPr>
              <p:nvPr/>
            </p:nvSpPr>
            <p:spPr>
              <a:xfrm>
                <a:off x="4401375" y="6226877"/>
                <a:ext cx="408335" cy="461665"/>
              </a:xfrm>
              <a:prstGeom prst="rect">
                <a:avLst/>
              </a:prstGeom>
              <a:blipFill>
                <a:blip r:embed="rId6"/>
                <a:stretch>
                  <a:fillRect/>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20" name="Textfeld 19">
                <a:extLst>
                  <a:ext uri="{FF2B5EF4-FFF2-40B4-BE49-F238E27FC236}">
                    <a16:creationId xmlns:a16="http://schemas.microsoft.com/office/drawing/2014/main" id="{DE66AD33-8DC5-EF27-ABDB-43A86422EF41}"/>
                  </a:ext>
                </a:extLst>
              </p:cNvPr>
              <p:cNvSpPr txBox="1"/>
              <p:nvPr/>
            </p:nvSpPr>
            <p:spPr>
              <a:xfrm>
                <a:off x="5606876" y="2745486"/>
                <a:ext cx="6107594" cy="491417"/>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𝑧</m:t>
                          </m:r>
                        </m:e>
                        <m:sub>
                          <m:r>
                            <a:rPr lang="de-AT" sz="2400" b="0" i="1" smtClean="0">
                              <a:latin typeface="Cambria Math" panose="02040503050406030204" pitchFamily="18" charset="0"/>
                            </a:rPr>
                            <m:t>𝑖𝑗</m:t>
                          </m:r>
                        </m:sub>
                      </m:sSub>
                      <m:r>
                        <a:rPr lang="de-AT" sz="2400" b="0" i="1" smtClean="0">
                          <a:latin typeface="Cambria Math" panose="02040503050406030204" pitchFamily="18" charset="0"/>
                        </a:rPr>
                        <m:t>=</m:t>
                      </m:r>
                      <m:sSub>
                        <m:sSubPr>
                          <m:ctrlPr>
                            <a:rPr lang="de-AT" sz="2400" b="0" i="1" smtClean="0">
                              <a:latin typeface="Cambria Math" panose="02040503050406030204" pitchFamily="18" charset="0"/>
                            </a:rPr>
                          </m:ctrlPr>
                        </m:sSubPr>
                        <m:e>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𝑠</m:t>
                              </m:r>
                            </m:e>
                            <m:sub>
                              <m:r>
                                <a:rPr lang="de-AT" sz="2400" b="0" i="1" smtClean="0">
                                  <a:latin typeface="Cambria Math" panose="02040503050406030204" pitchFamily="18" charset="0"/>
                                </a:rPr>
                                <m:t>𝑖</m:t>
                              </m:r>
                            </m:sub>
                          </m:sSub>
                          <m:r>
                            <a:rPr lang="de-AT" sz="2400" b="0" i="1" smtClean="0">
                              <a:latin typeface="Cambria Math" panose="02040503050406030204" pitchFamily="18" charset="0"/>
                            </a:rPr>
                            <m:t>𝑚</m:t>
                          </m:r>
                        </m:e>
                        <m:sub>
                          <m:r>
                            <a:rPr lang="de-AT" sz="2400" b="0" i="1" smtClean="0">
                              <a:latin typeface="Cambria Math" panose="02040503050406030204" pitchFamily="18" charset="0"/>
                            </a:rPr>
                            <m:t>𝑖𝑗</m:t>
                          </m:r>
                        </m:sub>
                      </m:sSub>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𝑟</m:t>
                          </m:r>
                        </m:e>
                        <m:sub>
                          <m:r>
                            <a:rPr lang="de-AT" sz="2400" b="0" i="1" smtClean="0">
                              <a:latin typeface="Cambria Math" panose="02040503050406030204" pitchFamily="18" charset="0"/>
                            </a:rPr>
                            <m:t>𝑗</m:t>
                          </m:r>
                        </m:sub>
                      </m:sSub>
                      <m:r>
                        <a:rPr lang="de-AT" sz="2400" b="0" i="1" smtClean="0">
                          <a:latin typeface="Cambria Math" panose="02040503050406030204" pitchFamily="18" charset="0"/>
                        </a:rPr>
                        <m:t>,   </m:t>
                      </m:r>
                      <m:r>
                        <a:rPr lang="de-AT" sz="2400" b="0" i="1" smtClean="0">
                          <a:latin typeface="Cambria Math" panose="02040503050406030204" pitchFamily="18" charset="0"/>
                        </a:rPr>
                        <m:t>𝑖</m:t>
                      </m:r>
                      <m:r>
                        <a:rPr lang="de-AT" sz="2400" b="0" i="1" smtClean="0">
                          <a:latin typeface="Cambria Math" panose="02040503050406030204" pitchFamily="18" charset="0"/>
                          <a:ea typeface="Cambria Math" panose="02040503050406030204" pitchFamily="18" charset="0"/>
                        </a:rPr>
                        <m:t>≠</m:t>
                      </m:r>
                      <m:r>
                        <a:rPr lang="de-AT" sz="2400" b="0" i="1" smtClean="0">
                          <a:latin typeface="Cambria Math" panose="02040503050406030204" pitchFamily="18" charset="0"/>
                          <a:ea typeface="Cambria Math" panose="02040503050406030204" pitchFamily="18" charset="0"/>
                        </a:rPr>
                        <m:t>𝑗</m:t>
                      </m:r>
                    </m:oMath>
                  </m:oMathPara>
                </a14:m>
                <a:endParaRPr lang="de-AT" sz="2400" dirty="0"/>
              </a:p>
            </p:txBody>
          </p:sp>
        </mc:Choice>
        <mc:Fallback xmlns="">
          <p:sp>
            <p:nvSpPr>
              <p:cNvPr id="20" name="Textfeld 19">
                <a:extLst>
                  <a:ext uri="{FF2B5EF4-FFF2-40B4-BE49-F238E27FC236}">
                    <a16:creationId xmlns:a16="http://schemas.microsoft.com/office/drawing/2014/main" id="{DE66AD33-8DC5-EF27-ABDB-43A86422EF41}"/>
                  </a:ext>
                </a:extLst>
              </p:cNvPr>
              <p:cNvSpPr txBox="1">
                <a:spLocks noRot="1" noChangeAspect="1" noMove="1" noResize="1" noEditPoints="1" noAdjustHandles="1" noChangeArrowheads="1" noChangeShapeType="1" noTextEdit="1"/>
              </p:cNvSpPr>
              <p:nvPr/>
            </p:nvSpPr>
            <p:spPr>
              <a:xfrm>
                <a:off x="5606876" y="2745486"/>
                <a:ext cx="6107594" cy="491417"/>
              </a:xfrm>
              <a:prstGeom prst="rect">
                <a:avLst/>
              </a:prstGeom>
              <a:blipFill>
                <a:blip r:embed="rId7"/>
                <a:stretch>
                  <a:fillRect b="-11111"/>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22" name="Textfeld 21">
                <a:extLst>
                  <a:ext uri="{FF2B5EF4-FFF2-40B4-BE49-F238E27FC236}">
                    <a16:creationId xmlns:a16="http://schemas.microsoft.com/office/drawing/2014/main" id="{CEA56777-56C6-7743-1B07-B6CB92298FD2}"/>
                  </a:ext>
                </a:extLst>
              </p:cNvPr>
              <p:cNvSpPr txBox="1"/>
              <p:nvPr/>
            </p:nvSpPr>
            <p:spPr>
              <a:xfrm>
                <a:off x="5635061" y="1583414"/>
                <a:ext cx="6107594" cy="473656"/>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de-AT" sz="2400" i="1" smtClean="0">
                          <a:latin typeface="Cambria Math" panose="02040503050406030204" pitchFamily="18" charset="0"/>
                        </a:rPr>
                        <m:t>𝑍</m:t>
                      </m:r>
                      <m:r>
                        <a:rPr lang="de-AT" sz="2400" i="0">
                          <a:latin typeface="Cambria Math" panose="02040503050406030204" pitchFamily="18" charset="0"/>
                        </a:rPr>
                        <m:t>=</m:t>
                      </m:r>
                      <m:acc>
                        <m:accPr>
                          <m:chr m:val="̂"/>
                          <m:ctrlPr>
                            <a:rPr lang="de-AT" sz="2400" i="1" smtClean="0">
                              <a:latin typeface="Cambria Math" panose="02040503050406030204" pitchFamily="18" charset="0"/>
                            </a:rPr>
                          </m:ctrlPr>
                        </m:accPr>
                        <m:e>
                          <m:r>
                            <a:rPr lang="de-AT" sz="2400" b="0" i="1" smtClean="0">
                              <a:latin typeface="Cambria Math" panose="02040503050406030204" pitchFamily="18" charset="0"/>
                            </a:rPr>
                            <m:t>𝑠</m:t>
                          </m:r>
                        </m:e>
                      </m:acc>
                      <m:acc>
                        <m:accPr>
                          <m:chr m:val="̌"/>
                          <m:ctrlPr>
                            <a:rPr lang="de-AT" sz="2400" i="1" smtClean="0">
                              <a:latin typeface="Cambria Math" panose="02040503050406030204" pitchFamily="18" charset="0"/>
                            </a:rPr>
                          </m:ctrlPr>
                        </m:accPr>
                        <m:e>
                          <m:r>
                            <a:rPr lang="de-AT" sz="2400" b="0" i="1" smtClean="0">
                              <a:latin typeface="Cambria Math" panose="02040503050406030204" pitchFamily="18" charset="0"/>
                            </a:rPr>
                            <m:t>𝑀</m:t>
                          </m:r>
                        </m:e>
                      </m:acc>
                      <m:acc>
                        <m:accPr>
                          <m:chr m:val="̂"/>
                          <m:ctrlPr>
                            <a:rPr lang="de-AT" sz="2400" i="1">
                              <a:latin typeface="Cambria Math" panose="02040503050406030204" pitchFamily="18" charset="0"/>
                            </a:rPr>
                          </m:ctrlPr>
                        </m:accPr>
                        <m:e>
                          <m:r>
                            <a:rPr lang="de-AT" sz="2400" i="1">
                              <a:latin typeface="Cambria Math" panose="02040503050406030204" pitchFamily="18" charset="0"/>
                            </a:rPr>
                            <m:t>𝑟</m:t>
                          </m:r>
                        </m:e>
                      </m:acc>
                      <m:r>
                        <a:rPr lang="de-AT" sz="2400" b="0" i="1" smtClean="0">
                          <a:latin typeface="Cambria Math" panose="02040503050406030204" pitchFamily="18" charset="0"/>
                        </a:rPr>
                        <m:t>+</m:t>
                      </m:r>
                      <m:acc>
                        <m:accPr>
                          <m:chr m:val="̂"/>
                          <m:ctrlPr>
                            <a:rPr lang="de-AT" sz="2400" b="0" i="1" smtClean="0">
                              <a:latin typeface="Cambria Math" panose="02040503050406030204" pitchFamily="18" charset="0"/>
                            </a:rPr>
                          </m:ctrlPr>
                        </m:accPr>
                        <m:e>
                          <m:r>
                            <a:rPr lang="de-AT" sz="2400" b="0" i="1" smtClean="0">
                              <a:latin typeface="Cambria Math" panose="02040503050406030204" pitchFamily="18" charset="0"/>
                            </a:rPr>
                            <m:t>𝑧</m:t>
                          </m:r>
                        </m:e>
                      </m:acc>
                      <m:r>
                        <a:rPr lang="de-AT" sz="2400" i="0">
                          <a:latin typeface="Cambria Math" panose="02040503050406030204" pitchFamily="18" charset="0"/>
                        </a:rPr>
                        <m:t>,   </m:t>
                      </m:r>
                      <m:r>
                        <a:rPr lang="de-AT" sz="2400" i="1">
                          <a:latin typeface="Cambria Math" panose="02040503050406030204" pitchFamily="18" charset="0"/>
                        </a:rPr>
                        <m:t>𝑢</m:t>
                      </m:r>
                      <m:r>
                        <a:rPr lang="de-AT" sz="2400" i="0">
                          <a:latin typeface="Cambria Math" panose="02040503050406030204" pitchFamily="18" charset="0"/>
                        </a:rPr>
                        <m:t>=</m:t>
                      </m:r>
                      <m:r>
                        <a:rPr lang="de-AT" sz="2400" i="1">
                          <a:latin typeface="Cambria Math" panose="02040503050406030204" pitchFamily="18" charset="0"/>
                        </a:rPr>
                        <m:t>𝑍𝑒</m:t>
                      </m:r>
                      <m:r>
                        <a:rPr lang="de-AT" sz="2400" i="0">
                          <a:latin typeface="Cambria Math" panose="02040503050406030204" pitchFamily="18" charset="0"/>
                        </a:rPr>
                        <m:t>, </m:t>
                      </m:r>
                      <m:r>
                        <a:rPr lang="de-AT" sz="2400" b="0" i="1" smtClean="0">
                          <a:latin typeface="Cambria Math" panose="02040503050406030204" pitchFamily="18" charset="0"/>
                        </a:rPr>
                        <m:t> </m:t>
                      </m:r>
                      <m:r>
                        <a:rPr lang="de-AT" sz="2400" i="1">
                          <a:latin typeface="Cambria Math" panose="02040503050406030204" pitchFamily="18" charset="0"/>
                        </a:rPr>
                        <m:t>𝑟</m:t>
                      </m:r>
                      <m:r>
                        <a:rPr lang="de-AT" sz="2400" i="0">
                          <a:latin typeface="Cambria Math" panose="02040503050406030204" pitchFamily="18" charset="0"/>
                        </a:rPr>
                        <m:t>=</m:t>
                      </m:r>
                      <m:r>
                        <a:rPr lang="de-AT" sz="2400" i="1">
                          <a:latin typeface="Cambria Math" panose="02040503050406030204" pitchFamily="18" charset="0"/>
                        </a:rPr>
                        <m:t>𝑒</m:t>
                      </m:r>
                      <m:r>
                        <a:rPr lang="de-AT" sz="2400" i="0">
                          <a:latin typeface="Cambria Math" panose="02040503050406030204" pitchFamily="18" charset="0"/>
                        </a:rPr>
                        <m:t>´</m:t>
                      </m:r>
                      <m:r>
                        <a:rPr lang="de-AT" sz="2400" i="1">
                          <a:latin typeface="Cambria Math" panose="02040503050406030204" pitchFamily="18" charset="0"/>
                        </a:rPr>
                        <m:t>𝑍</m:t>
                      </m:r>
                    </m:oMath>
                  </m:oMathPara>
                </a14:m>
                <a:endParaRPr lang="de-AT" sz="2400" dirty="0"/>
              </a:p>
            </p:txBody>
          </p:sp>
        </mc:Choice>
        <mc:Fallback xmlns="">
          <p:sp>
            <p:nvSpPr>
              <p:cNvPr id="22" name="Textfeld 21">
                <a:extLst>
                  <a:ext uri="{FF2B5EF4-FFF2-40B4-BE49-F238E27FC236}">
                    <a16:creationId xmlns:a16="http://schemas.microsoft.com/office/drawing/2014/main" id="{CEA56777-56C6-7743-1B07-B6CB92298FD2}"/>
                  </a:ext>
                </a:extLst>
              </p:cNvPr>
              <p:cNvSpPr txBox="1">
                <a:spLocks noRot="1" noChangeAspect="1" noMove="1" noResize="1" noEditPoints="1" noAdjustHandles="1" noChangeArrowheads="1" noChangeShapeType="1" noTextEdit="1"/>
              </p:cNvSpPr>
              <p:nvPr/>
            </p:nvSpPr>
            <p:spPr>
              <a:xfrm>
                <a:off x="5635061" y="1583414"/>
                <a:ext cx="6107594" cy="473656"/>
              </a:xfrm>
              <a:prstGeom prst="rect">
                <a:avLst/>
              </a:prstGeom>
              <a:blipFill>
                <a:blip r:embed="rId8"/>
                <a:stretch>
                  <a:fillRect t="-5195"/>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6" name="Textfeld 5">
                <a:extLst>
                  <a:ext uri="{FF2B5EF4-FFF2-40B4-BE49-F238E27FC236}">
                    <a16:creationId xmlns:a16="http://schemas.microsoft.com/office/drawing/2014/main" id="{7D58211B-B213-F480-80B5-27957F1A90AD}"/>
                  </a:ext>
                </a:extLst>
              </p:cNvPr>
              <p:cNvSpPr txBox="1"/>
              <p:nvPr/>
            </p:nvSpPr>
            <p:spPr>
              <a:xfrm>
                <a:off x="5606876" y="3494651"/>
                <a:ext cx="6107594" cy="81689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de-AT" sz="2400" i="1" smtClean="0">
                              <a:latin typeface="Cambria Math" panose="02040503050406030204" pitchFamily="18" charset="0"/>
                            </a:rPr>
                          </m:ctrlPr>
                        </m:sSubPr>
                        <m:e>
                          <m:r>
                            <a:rPr lang="de-AT" sz="2400" i="1">
                              <a:latin typeface="Cambria Math" panose="02040503050406030204" pitchFamily="18" charset="0"/>
                            </a:rPr>
                            <m:t>𝑧</m:t>
                          </m:r>
                        </m:e>
                        <m:sub>
                          <m:r>
                            <a:rPr lang="de-AT" sz="2400" i="1">
                              <a:latin typeface="Cambria Math" panose="02040503050406030204" pitchFamily="18" charset="0"/>
                            </a:rPr>
                            <m:t>𝑖𝑖</m:t>
                          </m:r>
                        </m:sub>
                      </m:sSub>
                      <m:r>
                        <a:rPr lang="de-AT" sz="2400" i="0">
                          <a:latin typeface="Cambria Math" panose="02040503050406030204" pitchFamily="18" charset="0"/>
                        </a:rPr>
                        <m:t>=</m:t>
                      </m:r>
                      <m:sSub>
                        <m:sSubPr>
                          <m:ctrlPr>
                            <a:rPr lang="de-AT" sz="2400" i="1">
                              <a:latin typeface="Cambria Math" panose="02040503050406030204" pitchFamily="18" charset="0"/>
                            </a:rPr>
                          </m:ctrlPr>
                        </m:sSubPr>
                        <m:e>
                          <m:r>
                            <a:rPr lang="de-AT" sz="2400" i="1">
                              <a:latin typeface="Cambria Math" panose="02040503050406030204" pitchFamily="18" charset="0"/>
                            </a:rPr>
                            <m:t>𝑢</m:t>
                          </m:r>
                        </m:e>
                        <m:sub>
                          <m:r>
                            <a:rPr lang="de-AT" sz="2400" i="1">
                              <a:latin typeface="Cambria Math" panose="02040503050406030204" pitchFamily="18" charset="0"/>
                            </a:rPr>
                            <m:t>𝑖</m:t>
                          </m:r>
                        </m:sub>
                      </m:sSub>
                      <m:r>
                        <a:rPr lang="de-AT" sz="2400" i="0">
                          <a:latin typeface="Cambria Math" panose="02040503050406030204" pitchFamily="18" charset="0"/>
                        </a:rPr>
                        <m:t>− </m:t>
                      </m:r>
                      <m:nary>
                        <m:naryPr>
                          <m:chr m:val="∑"/>
                          <m:limLoc m:val="subSup"/>
                          <m:supHide m:val="on"/>
                          <m:ctrlPr>
                            <a:rPr lang="de-AT" sz="2400" i="1">
                              <a:latin typeface="Cambria Math" panose="02040503050406030204" pitchFamily="18" charset="0"/>
                            </a:rPr>
                          </m:ctrlPr>
                        </m:naryPr>
                        <m:sub>
                          <m:r>
                            <a:rPr lang="de-AT" sz="2400" i="1">
                              <a:latin typeface="Cambria Math" panose="02040503050406030204" pitchFamily="18" charset="0"/>
                            </a:rPr>
                            <m:t>𝑗</m:t>
                          </m:r>
                        </m:sub>
                        <m:sup/>
                        <m:e>
                          <m:sSub>
                            <m:sSubPr>
                              <m:ctrlPr>
                                <a:rPr lang="de-AT" sz="2400" i="1">
                                  <a:latin typeface="Cambria Math" panose="02040503050406030204" pitchFamily="18" charset="0"/>
                                </a:rPr>
                              </m:ctrlPr>
                            </m:sSubPr>
                            <m:e>
                              <m:r>
                                <a:rPr lang="de-AT" sz="2400" i="1">
                                  <a:latin typeface="Cambria Math" panose="02040503050406030204" pitchFamily="18" charset="0"/>
                                </a:rPr>
                                <m:t>𝑠</m:t>
                              </m:r>
                            </m:e>
                            <m:sub>
                              <m:r>
                                <a:rPr lang="de-AT" sz="2400" i="1">
                                  <a:latin typeface="Cambria Math" panose="02040503050406030204" pitchFamily="18" charset="0"/>
                                </a:rPr>
                                <m:t>𝑖</m:t>
                              </m:r>
                            </m:sub>
                          </m:sSub>
                          <m:sSub>
                            <m:sSubPr>
                              <m:ctrlPr>
                                <a:rPr lang="de-AT" sz="2400" i="1">
                                  <a:latin typeface="Cambria Math" panose="02040503050406030204" pitchFamily="18" charset="0"/>
                                </a:rPr>
                              </m:ctrlPr>
                            </m:sSubPr>
                            <m:e>
                              <m:r>
                                <a:rPr lang="de-AT" sz="2400" i="1">
                                  <a:latin typeface="Cambria Math" panose="02040503050406030204" pitchFamily="18" charset="0"/>
                                </a:rPr>
                                <m:t>𝑚</m:t>
                              </m:r>
                            </m:e>
                            <m:sub>
                              <m:r>
                                <a:rPr lang="de-AT" sz="2400" i="1">
                                  <a:latin typeface="Cambria Math" panose="02040503050406030204" pitchFamily="18" charset="0"/>
                                </a:rPr>
                                <m:t>𝑖𝑗</m:t>
                              </m:r>
                            </m:sub>
                          </m:sSub>
                          <m:sSub>
                            <m:sSubPr>
                              <m:ctrlPr>
                                <a:rPr lang="de-AT" sz="2400" i="1">
                                  <a:latin typeface="Cambria Math" panose="02040503050406030204" pitchFamily="18" charset="0"/>
                                </a:rPr>
                              </m:ctrlPr>
                            </m:sSubPr>
                            <m:e>
                              <m:r>
                                <a:rPr lang="de-AT" sz="2400" i="1">
                                  <a:latin typeface="Cambria Math" panose="02040503050406030204" pitchFamily="18" charset="0"/>
                                </a:rPr>
                                <m:t>𝑟</m:t>
                              </m:r>
                            </m:e>
                            <m:sub>
                              <m:r>
                                <a:rPr lang="de-AT" sz="2400" i="1">
                                  <a:latin typeface="Cambria Math" panose="02040503050406030204" pitchFamily="18" charset="0"/>
                                </a:rPr>
                                <m:t>𝑗</m:t>
                              </m:r>
                            </m:sub>
                          </m:sSub>
                        </m:e>
                      </m:nary>
                    </m:oMath>
                  </m:oMathPara>
                </a14:m>
                <a:endParaRPr lang="de-AT" sz="2400" dirty="0"/>
              </a:p>
            </p:txBody>
          </p:sp>
        </mc:Choice>
        <mc:Fallback xmlns="">
          <p:sp>
            <p:nvSpPr>
              <p:cNvPr id="6" name="Textfeld 5">
                <a:extLst>
                  <a:ext uri="{FF2B5EF4-FFF2-40B4-BE49-F238E27FC236}">
                    <a16:creationId xmlns:a16="http://schemas.microsoft.com/office/drawing/2014/main" id="{7D58211B-B213-F480-80B5-27957F1A90AD}"/>
                  </a:ext>
                </a:extLst>
              </p:cNvPr>
              <p:cNvSpPr txBox="1">
                <a:spLocks noRot="1" noChangeAspect="1" noMove="1" noResize="1" noEditPoints="1" noAdjustHandles="1" noChangeArrowheads="1" noChangeShapeType="1" noTextEdit="1"/>
              </p:cNvSpPr>
              <p:nvPr/>
            </p:nvSpPr>
            <p:spPr>
              <a:xfrm>
                <a:off x="5606876" y="3494651"/>
                <a:ext cx="6107594" cy="816890"/>
              </a:xfrm>
              <a:prstGeom prst="rect">
                <a:avLst/>
              </a:prstGeom>
              <a:blipFill>
                <a:blip r:embed="rId9"/>
                <a:stretch>
                  <a:fillRect/>
                </a:stretch>
              </a:blipFill>
            </p:spPr>
            <p:txBody>
              <a:bodyPr/>
              <a:lstStyle/>
              <a:p>
                <a:r>
                  <a:rPr lang="de-AT">
                    <a:noFill/>
                  </a:rPr>
                  <a:t> </a:t>
                </a:r>
              </a:p>
            </p:txBody>
          </p:sp>
        </mc:Fallback>
      </mc:AlternateContent>
      <p:sp>
        <p:nvSpPr>
          <p:cNvPr id="7" name="Pfeil: nach unten gekrümmt 6">
            <a:extLst>
              <a:ext uri="{FF2B5EF4-FFF2-40B4-BE49-F238E27FC236}">
                <a16:creationId xmlns:a16="http://schemas.microsoft.com/office/drawing/2014/main" id="{FF7AF034-A431-D685-5E2F-3738D8E6CF86}"/>
              </a:ext>
            </a:extLst>
          </p:cNvPr>
          <p:cNvSpPr/>
          <p:nvPr/>
        </p:nvSpPr>
        <p:spPr>
          <a:xfrm>
            <a:off x="4605542" y="3803261"/>
            <a:ext cx="562806" cy="230832"/>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8" name="Pfeil: nach unten gekrümmt 7">
            <a:extLst>
              <a:ext uri="{FF2B5EF4-FFF2-40B4-BE49-F238E27FC236}">
                <a16:creationId xmlns:a16="http://schemas.microsoft.com/office/drawing/2014/main" id="{8A7AA687-0CFE-5B5C-8418-B8D473114BFB}"/>
              </a:ext>
            </a:extLst>
          </p:cNvPr>
          <p:cNvSpPr/>
          <p:nvPr/>
        </p:nvSpPr>
        <p:spPr>
          <a:xfrm>
            <a:off x="4605542" y="3756042"/>
            <a:ext cx="1029519" cy="278050"/>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9" name="Pfeil: nach unten gekrümmt 8">
            <a:extLst>
              <a:ext uri="{FF2B5EF4-FFF2-40B4-BE49-F238E27FC236}">
                <a16:creationId xmlns:a16="http://schemas.microsoft.com/office/drawing/2014/main" id="{48EB7C66-D67B-BEC6-27F4-92DBA59F669B}"/>
              </a:ext>
            </a:extLst>
          </p:cNvPr>
          <p:cNvSpPr/>
          <p:nvPr/>
        </p:nvSpPr>
        <p:spPr>
          <a:xfrm>
            <a:off x="4605542" y="3756042"/>
            <a:ext cx="1576597" cy="278050"/>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16" name="Pfeil: nach oben gekrümmt 15">
            <a:extLst>
              <a:ext uri="{FF2B5EF4-FFF2-40B4-BE49-F238E27FC236}">
                <a16:creationId xmlns:a16="http://schemas.microsoft.com/office/drawing/2014/main" id="{5152361F-6D54-ED01-F963-04972E54943A}"/>
              </a:ext>
            </a:extLst>
          </p:cNvPr>
          <p:cNvSpPr/>
          <p:nvPr/>
        </p:nvSpPr>
        <p:spPr>
          <a:xfrm rot="10621739">
            <a:off x="4058308" y="3806613"/>
            <a:ext cx="562806" cy="227551"/>
          </a:xfrm>
          <a:prstGeom prst="curved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21" name="Pfeil: nach oben gekrümmt 20">
            <a:extLst>
              <a:ext uri="{FF2B5EF4-FFF2-40B4-BE49-F238E27FC236}">
                <a16:creationId xmlns:a16="http://schemas.microsoft.com/office/drawing/2014/main" id="{7798A4DE-B596-2634-423B-ADBB62D57847}"/>
              </a:ext>
            </a:extLst>
          </p:cNvPr>
          <p:cNvSpPr/>
          <p:nvPr/>
        </p:nvSpPr>
        <p:spPr>
          <a:xfrm rot="10800000">
            <a:off x="3594576" y="3803260"/>
            <a:ext cx="1031142" cy="261162"/>
          </a:xfrm>
          <a:prstGeom prst="curved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23" name="Pfeil: nach oben gekrümmt 22">
            <a:extLst>
              <a:ext uri="{FF2B5EF4-FFF2-40B4-BE49-F238E27FC236}">
                <a16:creationId xmlns:a16="http://schemas.microsoft.com/office/drawing/2014/main" id="{40389DFE-BEE9-7136-972D-44D8D9895507}"/>
              </a:ext>
            </a:extLst>
          </p:cNvPr>
          <p:cNvSpPr/>
          <p:nvPr/>
        </p:nvSpPr>
        <p:spPr>
          <a:xfrm rot="10800000">
            <a:off x="3072546" y="3770548"/>
            <a:ext cx="1486822" cy="278049"/>
          </a:xfrm>
          <a:prstGeom prst="curved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Tree>
    <p:extLst>
      <p:ext uri="{BB962C8B-B14F-4D97-AF65-F5344CB8AC3E}">
        <p14:creationId xmlns:p14="http://schemas.microsoft.com/office/powerpoint/2010/main" val="34457589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DF1AC-5A17-719C-0DBB-22BE4F51EF5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FC5F71F-39EA-0F4C-2A75-BE49001D1E15}"/>
              </a:ext>
            </a:extLst>
          </p:cNvPr>
          <p:cNvSpPr>
            <a:spLocks noGrp="1"/>
          </p:cNvSpPr>
          <p:nvPr>
            <p:ph type="title"/>
          </p:nvPr>
        </p:nvSpPr>
        <p:spPr/>
        <p:txBody>
          <a:bodyPr/>
          <a:lstStyle/>
          <a:p>
            <a:r>
              <a:rPr lang="en-GB" noProof="0" dirty="0"/>
              <a:t>The accounting transfer matrix (3)</a:t>
            </a:r>
          </a:p>
        </p:txBody>
      </p:sp>
      <p:sp>
        <p:nvSpPr>
          <p:cNvPr id="4" name="Foliennummernplatzhalter 3">
            <a:extLst>
              <a:ext uri="{FF2B5EF4-FFF2-40B4-BE49-F238E27FC236}">
                <a16:creationId xmlns:a16="http://schemas.microsoft.com/office/drawing/2014/main" id="{C23EDC50-E278-D6C4-A646-2A652C158FA5}"/>
              </a:ext>
            </a:extLst>
          </p:cNvPr>
          <p:cNvSpPr>
            <a:spLocks noGrp="1"/>
          </p:cNvSpPr>
          <p:nvPr>
            <p:ph type="sldNum" sz="quarter" idx="12"/>
          </p:nvPr>
        </p:nvSpPr>
        <p:spPr/>
        <p:txBody>
          <a:bodyPr/>
          <a:lstStyle/>
          <a:p>
            <a:fld id="{EBA7BD4F-31B9-4AD1-BCFC-9234B989C4EA}" type="slidenum">
              <a:rPr lang="en-GB" noProof="0" smtClean="0"/>
              <a:t>15</a:t>
            </a:fld>
            <a:endParaRPr lang="en-GB" noProof="0" dirty="0"/>
          </a:p>
        </p:txBody>
      </p:sp>
      <p:sp>
        <p:nvSpPr>
          <p:cNvPr id="11" name="Textfeld 10">
            <a:extLst>
              <a:ext uri="{FF2B5EF4-FFF2-40B4-BE49-F238E27FC236}">
                <a16:creationId xmlns:a16="http://schemas.microsoft.com/office/drawing/2014/main" id="{0C75D8BC-BFFA-FE83-C32A-2DCE25E41A14}"/>
              </a:ext>
            </a:extLst>
          </p:cNvPr>
          <p:cNvSpPr txBox="1"/>
          <p:nvPr/>
        </p:nvSpPr>
        <p:spPr>
          <a:xfrm>
            <a:off x="1080880" y="1611328"/>
            <a:ext cx="8589894" cy="400110"/>
          </a:xfrm>
          <a:prstGeom prst="rect">
            <a:avLst/>
          </a:prstGeom>
          <a:noFill/>
        </p:spPr>
        <p:txBody>
          <a:bodyPr wrap="square" rtlCol="0">
            <a:spAutoFit/>
          </a:bodyPr>
          <a:lstStyle/>
          <a:p>
            <a:r>
              <a:rPr lang="en-GB" sz="2000" noProof="0" dirty="0"/>
              <a:t>Consider the case, where just one industry, let’s say </a:t>
            </a:r>
            <a:r>
              <a:rPr lang="en-GB" sz="2000" noProof="0"/>
              <a:t>industry 4 </a:t>
            </a:r>
            <a:r>
              <a:rPr lang="en-GB" sz="2000" noProof="0" dirty="0"/>
              <a:t>needs a „stop“.</a:t>
            </a:r>
          </a:p>
        </p:txBody>
      </p:sp>
      <p:pic>
        <p:nvPicPr>
          <p:cNvPr id="117" name="Grafik 116">
            <a:extLst>
              <a:ext uri="{FF2B5EF4-FFF2-40B4-BE49-F238E27FC236}">
                <a16:creationId xmlns:a16="http://schemas.microsoft.com/office/drawing/2014/main" id="{52101B17-5DF7-9E37-5600-CCFCC033309E}"/>
              </a:ext>
            </a:extLst>
          </p:cNvPr>
          <p:cNvPicPr>
            <a:picLocks noChangeAspect="1"/>
          </p:cNvPicPr>
          <p:nvPr/>
        </p:nvPicPr>
        <p:blipFill>
          <a:blip r:embed="rId2"/>
          <a:stretch>
            <a:fillRect/>
          </a:stretch>
        </p:blipFill>
        <p:spPr>
          <a:xfrm>
            <a:off x="1955526" y="2566270"/>
            <a:ext cx="3729659" cy="2916620"/>
          </a:xfrm>
          <a:prstGeom prst="rect">
            <a:avLst/>
          </a:prstGeom>
        </p:spPr>
      </p:pic>
      <mc:AlternateContent xmlns:mc="http://schemas.openxmlformats.org/markup-compatibility/2006" xmlns:a14="http://schemas.microsoft.com/office/drawing/2010/main">
        <mc:Choice Requires="a14">
          <p:sp>
            <p:nvSpPr>
              <p:cNvPr id="118" name="Textfeld 117">
                <a:extLst>
                  <a:ext uri="{FF2B5EF4-FFF2-40B4-BE49-F238E27FC236}">
                    <a16:creationId xmlns:a16="http://schemas.microsoft.com/office/drawing/2014/main" id="{7613D2B9-9715-8B8C-7472-E378E3C76D00}"/>
                  </a:ext>
                </a:extLst>
              </p:cNvPr>
              <p:cNvSpPr txBox="1"/>
              <p:nvPr/>
            </p:nvSpPr>
            <p:spPr>
              <a:xfrm>
                <a:off x="755375" y="3793747"/>
                <a:ext cx="1033669"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𝑠</m:t>
                          </m:r>
                        </m:e>
                        <m:sub>
                          <m:r>
                            <a:rPr lang="de-AT" sz="2400" b="0" i="1" smtClean="0">
                              <a:latin typeface="Cambria Math" panose="02040503050406030204" pitchFamily="18" charset="0"/>
                            </a:rPr>
                            <m:t>4</m:t>
                          </m:r>
                        </m:sub>
                      </m:sSub>
                      <m:r>
                        <a:rPr lang="de-AT" sz="2400" b="0" i="1" smtClean="0">
                          <a:latin typeface="Cambria Math" panose="02040503050406030204" pitchFamily="18" charset="0"/>
                        </a:rPr>
                        <m:t>&lt;1</m:t>
                      </m:r>
                    </m:oMath>
                  </m:oMathPara>
                </a14:m>
                <a:endParaRPr lang="de-AT" sz="2400" dirty="0"/>
              </a:p>
            </p:txBody>
          </p:sp>
        </mc:Choice>
        <mc:Fallback xmlns="">
          <p:sp>
            <p:nvSpPr>
              <p:cNvPr id="118" name="Textfeld 117">
                <a:extLst>
                  <a:ext uri="{FF2B5EF4-FFF2-40B4-BE49-F238E27FC236}">
                    <a16:creationId xmlns:a16="http://schemas.microsoft.com/office/drawing/2014/main" id="{7613D2B9-9715-8B8C-7472-E378E3C76D00}"/>
                  </a:ext>
                </a:extLst>
              </p:cNvPr>
              <p:cNvSpPr txBox="1">
                <a:spLocks noRot="1" noChangeAspect="1" noMove="1" noResize="1" noEditPoints="1" noAdjustHandles="1" noChangeArrowheads="1" noChangeShapeType="1" noTextEdit="1"/>
              </p:cNvSpPr>
              <p:nvPr/>
            </p:nvSpPr>
            <p:spPr>
              <a:xfrm>
                <a:off x="755375" y="3793747"/>
                <a:ext cx="1033669" cy="461665"/>
              </a:xfrm>
              <a:prstGeom prst="rect">
                <a:avLst/>
              </a:prstGeom>
              <a:blipFill>
                <a:blip r:embed="rId3"/>
                <a:stretch>
                  <a:fillRect r="-1183" b="-1316"/>
                </a:stretch>
              </a:blipFill>
            </p:spPr>
            <p:txBody>
              <a:bodyPr/>
              <a:lstStyle/>
              <a:p>
                <a:r>
                  <a:rPr lang="de-AT">
                    <a:noFill/>
                  </a:rPr>
                  <a:t> </a:t>
                </a:r>
              </a:p>
            </p:txBody>
          </p:sp>
        </mc:Fallback>
      </mc:AlternateContent>
      <p:sp>
        <p:nvSpPr>
          <p:cNvPr id="122" name="Pfeil: nach unten 121">
            <a:extLst>
              <a:ext uri="{FF2B5EF4-FFF2-40B4-BE49-F238E27FC236}">
                <a16:creationId xmlns:a16="http://schemas.microsoft.com/office/drawing/2014/main" id="{322D47A7-74E3-DBB0-294F-EF9DF572E08D}"/>
              </a:ext>
            </a:extLst>
          </p:cNvPr>
          <p:cNvSpPr/>
          <p:nvPr/>
        </p:nvSpPr>
        <p:spPr>
          <a:xfrm>
            <a:off x="2117037" y="3937672"/>
            <a:ext cx="168965" cy="17381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24" name="Pfeil: nach unten 123">
            <a:extLst>
              <a:ext uri="{FF2B5EF4-FFF2-40B4-BE49-F238E27FC236}">
                <a16:creationId xmlns:a16="http://schemas.microsoft.com/office/drawing/2014/main" id="{019332E1-4953-16F5-3CF2-FD671BE3446F}"/>
              </a:ext>
            </a:extLst>
          </p:cNvPr>
          <p:cNvSpPr/>
          <p:nvPr/>
        </p:nvSpPr>
        <p:spPr>
          <a:xfrm>
            <a:off x="2706756" y="3937671"/>
            <a:ext cx="168965" cy="17381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25" name="Pfeil: nach unten 124">
            <a:extLst>
              <a:ext uri="{FF2B5EF4-FFF2-40B4-BE49-F238E27FC236}">
                <a16:creationId xmlns:a16="http://schemas.microsoft.com/office/drawing/2014/main" id="{B30830EB-F623-6733-1308-8783AE618296}"/>
              </a:ext>
            </a:extLst>
          </p:cNvPr>
          <p:cNvSpPr/>
          <p:nvPr/>
        </p:nvSpPr>
        <p:spPr>
          <a:xfrm>
            <a:off x="3195432" y="3937671"/>
            <a:ext cx="168965" cy="17381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26" name="Pfeil: nach unten 125">
            <a:extLst>
              <a:ext uri="{FF2B5EF4-FFF2-40B4-BE49-F238E27FC236}">
                <a16:creationId xmlns:a16="http://schemas.microsoft.com/office/drawing/2014/main" id="{43D07B01-E2F6-F656-0A60-A1FEE6A5C6F1}"/>
              </a:ext>
            </a:extLst>
          </p:cNvPr>
          <p:cNvSpPr/>
          <p:nvPr/>
        </p:nvSpPr>
        <p:spPr>
          <a:xfrm>
            <a:off x="4271343" y="3937670"/>
            <a:ext cx="168965" cy="17381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27" name="Pfeil: nach unten 126">
            <a:extLst>
              <a:ext uri="{FF2B5EF4-FFF2-40B4-BE49-F238E27FC236}">
                <a16:creationId xmlns:a16="http://schemas.microsoft.com/office/drawing/2014/main" id="{EA42E6A7-FF9F-BC3E-564A-DADE65BE77A0}"/>
              </a:ext>
            </a:extLst>
          </p:cNvPr>
          <p:cNvSpPr/>
          <p:nvPr/>
        </p:nvSpPr>
        <p:spPr>
          <a:xfrm>
            <a:off x="4809299" y="3937670"/>
            <a:ext cx="168965" cy="17381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28" name="Pfeil: nach unten 127">
            <a:extLst>
              <a:ext uri="{FF2B5EF4-FFF2-40B4-BE49-F238E27FC236}">
                <a16:creationId xmlns:a16="http://schemas.microsoft.com/office/drawing/2014/main" id="{F94B4E13-E72D-9C9D-88E1-DF13CD0850AC}"/>
              </a:ext>
            </a:extLst>
          </p:cNvPr>
          <p:cNvSpPr/>
          <p:nvPr/>
        </p:nvSpPr>
        <p:spPr>
          <a:xfrm>
            <a:off x="5262771" y="3937670"/>
            <a:ext cx="168965" cy="17381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29" name="Pfeil: nach unten 128">
            <a:extLst>
              <a:ext uri="{FF2B5EF4-FFF2-40B4-BE49-F238E27FC236}">
                <a16:creationId xmlns:a16="http://schemas.microsoft.com/office/drawing/2014/main" id="{C6D0B173-693A-BEC3-B89B-59EFEB297578}"/>
              </a:ext>
            </a:extLst>
          </p:cNvPr>
          <p:cNvSpPr/>
          <p:nvPr/>
        </p:nvSpPr>
        <p:spPr>
          <a:xfrm rot="10800000">
            <a:off x="2117037" y="2746515"/>
            <a:ext cx="168965" cy="17381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30" name="Pfeil: nach unten 129">
            <a:extLst>
              <a:ext uri="{FF2B5EF4-FFF2-40B4-BE49-F238E27FC236}">
                <a16:creationId xmlns:a16="http://schemas.microsoft.com/office/drawing/2014/main" id="{A06BDAD5-5EC4-8B6D-5E70-B98F03BDD1CE}"/>
              </a:ext>
            </a:extLst>
          </p:cNvPr>
          <p:cNvSpPr/>
          <p:nvPr/>
        </p:nvSpPr>
        <p:spPr>
          <a:xfrm rot="10800000">
            <a:off x="2647121" y="3165064"/>
            <a:ext cx="168965" cy="17381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31" name="Pfeil: nach unten 130">
            <a:extLst>
              <a:ext uri="{FF2B5EF4-FFF2-40B4-BE49-F238E27FC236}">
                <a16:creationId xmlns:a16="http://schemas.microsoft.com/office/drawing/2014/main" id="{97832465-3B7E-0645-C423-597F8D20AABF}"/>
              </a:ext>
            </a:extLst>
          </p:cNvPr>
          <p:cNvSpPr/>
          <p:nvPr/>
        </p:nvSpPr>
        <p:spPr>
          <a:xfrm rot="10800000">
            <a:off x="4271342" y="4369907"/>
            <a:ext cx="168965" cy="17381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32" name="Pfeil: nach unten 131">
            <a:extLst>
              <a:ext uri="{FF2B5EF4-FFF2-40B4-BE49-F238E27FC236}">
                <a16:creationId xmlns:a16="http://schemas.microsoft.com/office/drawing/2014/main" id="{5560119C-9104-F2CF-045F-A9CCB72B50E1}"/>
              </a:ext>
            </a:extLst>
          </p:cNvPr>
          <p:cNvSpPr/>
          <p:nvPr/>
        </p:nvSpPr>
        <p:spPr>
          <a:xfrm rot="10800000">
            <a:off x="5326950" y="5178636"/>
            <a:ext cx="168965" cy="17381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33" name="Pfeil: nach unten 132">
            <a:extLst>
              <a:ext uri="{FF2B5EF4-FFF2-40B4-BE49-F238E27FC236}">
                <a16:creationId xmlns:a16="http://schemas.microsoft.com/office/drawing/2014/main" id="{305E4FA0-08CF-50B8-1836-F72C2877A829}"/>
              </a:ext>
            </a:extLst>
          </p:cNvPr>
          <p:cNvSpPr/>
          <p:nvPr/>
        </p:nvSpPr>
        <p:spPr>
          <a:xfrm rot="10800000">
            <a:off x="4809298" y="4784384"/>
            <a:ext cx="168965" cy="17381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134" name="Pfeil: nach unten 133">
            <a:extLst>
              <a:ext uri="{FF2B5EF4-FFF2-40B4-BE49-F238E27FC236}">
                <a16:creationId xmlns:a16="http://schemas.microsoft.com/office/drawing/2014/main" id="{786C2FCA-7098-3419-AEC3-1D85C688F56C}"/>
              </a:ext>
            </a:extLst>
          </p:cNvPr>
          <p:cNvSpPr/>
          <p:nvPr/>
        </p:nvSpPr>
        <p:spPr>
          <a:xfrm rot="10800000">
            <a:off x="3195432" y="3518912"/>
            <a:ext cx="168965" cy="17381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mc:AlternateContent xmlns:mc="http://schemas.openxmlformats.org/markup-compatibility/2006" xmlns:a14="http://schemas.microsoft.com/office/drawing/2010/main">
        <mc:Choice Requires="a14">
          <p:sp>
            <p:nvSpPr>
              <p:cNvPr id="135" name="Inhaltsplatzhalter 2">
                <a:extLst>
                  <a:ext uri="{FF2B5EF4-FFF2-40B4-BE49-F238E27FC236}">
                    <a16:creationId xmlns:a16="http://schemas.microsoft.com/office/drawing/2014/main" id="{1590A609-B77F-6C45-F282-E28C9D1E6F73}"/>
                  </a:ext>
                </a:extLst>
              </p:cNvPr>
              <p:cNvSpPr txBox="1">
                <a:spLocks/>
              </p:cNvSpPr>
              <p:nvPr/>
            </p:nvSpPr>
            <p:spPr>
              <a:xfrm>
                <a:off x="6266596" y="2443810"/>
                <a:ext cx="5680213" cy="18036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noProof="0" dirty="0">
                    <a:solidFill>
                      <a:srgbClr val="C00000"/>
                    </a:solidFill>
                  </a:rPr>
                  <a:t>Observation 1</a:t>
                </a:r>
                <a:r>
                  <a:rPr lang="en-GB" sz="2400" noProof="0" dirty="0"/>
                  <a:t>: Whenever in an element </a:t>
                </a:r>
                <a14:m>
                  <m:oMath xmlns:m="http://schemas.openxmlformats.org/officeDocument/2006/math">
                    <m:sSub>
                      <m:sSubPr>
                        <m:ctrlPr>
                          <a:rPr lang="de-AT" sz="2400" b="0" i="1" noProof="0" smtClean="0">
                            <a:latin typeface="Cambria Math" panose="02040503050406030204" pitchFamily="18" charset="0"/>
                          </a:rPr>
                        </m:ctrlPr>
                      </m:sSubPr>
                      <m:e>
                        <m:r>
                          <a:rPr lang="de-AT" sz="2400" b="0" i="1" noProof="0" smtClean="0">
                            <a:latin typeface="Cambria Math" panose="02040503050406030204" pitchFamily="18" charset="0"/>
                          </a:rPr>
                          <m:t>𝑧</m:t>
                        </m:r>
                      </m:e>
                      <m:sub>
                        <m:r>
                          <a:rPr lang="de-AT" sz="2400" b="0" i="1" noProof="0" smtClean="0">
                            <a:latin typeface="Cambria Math" panose="02040503050406030204" pitchFamily="18" charset="0"/>
                          </a:rPr>
                          <m:t>𝑖𝑗</m:t>
                        </m:r>
                      </m:sub>
                    </m:sSub>
                  </m:oMath>
                </a14:m>
                <a:r>
                  <a:rPr lang="en-GB" sz="2400" noProof="0" dirty="0"/>
                  <a:t> the transfer is reduced by an amount </a:t>
                </a:r>
                <a14:m>
                  <m:oMath xmlns:m="http://schemas.openxmlformats.org/officeDocument/2006/math">
                    <m:r>
                      <a:rPr lang="de-AT" sz="2400" b="0" i="1" noProof="0" smtClean="0">
                        <a:latin typeface="Cambria Math" panose="02040503050406030204" pitchFamily="18" charset="0"/>
                      </a:rPr>
                      <m:t>𝛿</m:t>
                    </m:r>
                  </m:oMath>
                </a14:m>
                <a:r>
                  <a:rPr lang="en-GB" sz="2400" noProof="0" dirty="0"/>
                  <a:t> relative to what it would be according to the CTA, then the diagonal-element </a:t>
                </a:r>
                <a14:m>
                  <m:oMath xmlns:m="http://schemas.openxmlformats.org/officeDocument/2006/math">
                    <m:sSub>
                      <m:sSubPr>
                        <m:ctrlPr>
                          <a:rPr lang="de-AT" sz="2400" i="1">
                            <a:latin typeface="Cambria Math" panose="02040503050406030204" pitchFamily="18" charset="0"/>
                          </a:rPr>
                        </m:ctrlPr>
                      </m:sSubPr>
                      <m:e>
                        <m:r>
                          <a:rPr lang="de-AT" sz="2400" i="1">
                            <a:latin typeface="Cambria Math" panose="02040503050406030204" pitchFamily="18" charset="0"/>
                          </a:rPr>
                          <m:t>𝑧</m:t>
                        </m:r>
                      </m:e>
                      <m:sub>
                        <m:r>
                          <a:rPr lang="de-AT" sz="2400" b="0" i="1" smtClean="0">
                            <a:latin typeface="Cambria Math" panose="02040503050406030204" pitchFamily="18" charset="0"/>
                          </a:rPr>
                          <m:t>𝑗</m:t>
                        </m:r>
                        <m:r>
                          <a:rPr lang="de-AT" sz="2400" i="1">
                            <a:latin typeface="Cambria Math" panose="02040503050406030204" pitchFamily="18" charset="0"/>
                          </a:rPr>
                          <m:t>𝑗</m:t>
                        </m:r>
                      </m:sub>
                    </m:sSub>
                  </m:oMath>
                </a14:m>
                <a:r>
                  <a:rPr lang="en-GB" sz="2400" dirty="0"/>
                  <a:t> must be increased by the same amount.</a:t>
                </a:r>
                <a:endParaRPr lang="en-GB" sz="2400" noProof="0" dirty="0"/>
              </a:p>
            </p:txBody>
          </p:sp>
        </mc:Choice>
        <mc:Fallback xmlns="">
          <p:sp>
            <p:nvSpPr>
              <p:cNvPr id="135" name="Inhaltsplatzhalter 2">
                <a:extLst>
                  <a:ext uri="{FF2B5EF4-FFF2-40B4-BE49-F238E27FC236}">
                    <a16:creationId xmlns:a16="http://schemas.microsoft.com/office/drawing/2014/main" id="{1590A609-B77F-6C45-F282-E28C9D1E6F73}"/>
                  </a:ext>
                </a:extLst>
              </p:cNvPr>
              <p:cNvSpPr txBox="1">
                <a:spLocks noRot="1" noChangeAspect="1" noMove="1" noResize="1" noEditPoints="1" noAdjustHandles="1" noChangeArrowheads="1" noChangeShapeType="1" noTextEdit="1"/>
              </p:cNvSpPr>
              <p:nvPr/>
            </p:nvSpPr>
            <p:spPr>
              <a:xfrm>
                <a:off x="6266596" y="2443810"/>
                <a:ext cx="5680213" cy="1803637"/>
              </a:xfrm>
              <a:prstGeom prst="rect">
                <a:avLst/>
              </a:prstGeom>
              <a:blipFill>
                <a:blip r:embed="rId4"/>
                <a:stretch>
                  <a:fillRect l="-1717" t="-4054" r="-2361" b="-7095"/>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136" name="Inhaltsplatzhalter 2">
                <a:extLst>
                  <a:ext uri="{FF2B5EF4-FFF2-40B4-BE49-F238E27FC236}">
                    <a16:creationId xmlns:a16="http://schemas.microsoft.com/office/drawing/2014/main" id="{B495510B-5473-0B39-3962-14FF5192D1D3}"/>
                  </a:ext>
                </a:extLst>
              </p:cNvPr>
              <p:cNvSpPr txBox="1">
                <a:spLocks/>
              </p:cNvSpPr>
              <p:nvPr/>
            </p:nvSpPr>
            <p:spPr>
              <a:xfrm>
                <a:off x="6266596" y="4363725"/>
                <a:ext cx="5680213" cy="8829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noProof="0" dirty="0">
                    <a:solidFill>
                      <a:srgbClr val="C00000"/>
                    </a:solidFill>
                  </a:rPr>
                  <a:t>Observation 2</a:t>
                </a:r>
                <a:r>
                  <a:rPr lang="en-GB" sz="2400" noProof="0" dirty="0"/>
                  <a:t>: </a:t>
                </a:r>
                <a:r>
                  <a:rPr lang="de-AT" sz="2400" noProof="0" dirty="0" err="1"/>
                  <a:t>When</a:t>
                </a:r>
                <a:r>
                  <a:rPr lang="de-AT" sz="2400" noProof="0" dirty="0"/>
                  <a:t> </a:t>
                </a:r>
                <a14:m>
                  <m:oMath xmlns:m="http://schemas.openxmlformats.org/officeDocument/2006/math">
                    <m:sSub>
                      <m:sSubPr>
                        <m:ctrlPr>
                          <a:rPr lang="de-AT" sz="2400" b="0" i="1" noProof="0" smtClean="0">
                            <a:latin typeface="Cambria Math" panose="02040503050406030204" pitchFamily="18" charset="0"/>
                          </a:rPr>
                        </m:ctrlPr>
                      </m:sSubPr>
                      <m:e>
                        <m:r>
                          <a:rPr lang="de-AT" sz="2400" b="0" i="1" noProof="0" smtClean="0">
                            <a:latin typeface="Cambria Math" panose="02040503050406030204" pitchFamily="18" charset="0"/>
                          </a:rPr>
                          <m:t>𝑠</m:t>
                        </m:r>
                      </m:e>
                      <m:sub>
                        <m:r>
                          <a:rPr lang="de-AT" sz="2400" b="0" i="1" noProof="0" smtClean="0">
                            <a:latin typeface="Cambria Math" panose="02040503050406030204" pitchFamily="18" charset="0"/>
                          </a:rPr>
                          <m:t>𝑖</m:t>
                        </m:r>
                      </m:sub>
                    </m:sSub>
                    <m:r>
                      <a:rPr lang="de-AT" sz="2400" b="0" i="1" noProof="0" smtClean="0">
                        <a:latin typeface="Cambria Math" panose="02040503050406030204" pitchFamily="18" charset="0"/>
                      </a:rPr>
                      <m:t>&lt;0</m:t>
                    </m:r>
                  </m:oMath>
                </a14:m>
                <a:r>
                  <a:rPr lang="en-GB" sz="2400" noProof="0" dirty="0"/>
                  <a:t> then </a:t>
                </a:r>
                <a14:m>
                  <m:oMath xmlns:m="http://schemas.openxmlformats.org/officeDocument/2006/math">
                    <m:sSub>
                      <m:sSubPr>
                        <m:ctrlPr>
                          <a:rPr lang="de-AT" sz="2400" i="1">
                            <a:latin typeface="Cambria Math" panose="02040503050406030204" pitchFamily="18" charset="0"/>
                          </a:rPr>
                        </m:ctrlPr>
                      </m:sSubPr>
                      <m:e>
                        <m:r>
                          <a:rPr lang="de-AT" sz="2400" i="1">
                            <a:latin typeface="Cambria Math" panose="02040503050406030204" pitchFamily="18" charset="0"/>
                          </a:rPr>
                          <m:t>𝑧</m:t>
                        </m:r>
                      </m:e>
                      <m:sub>
                        <m:r>
                          <a:rPr lang="de-AT" sz="2400" i="1">
                            <a:latin typeface="Cambria Math" panose="02040503050406030204" pitchFamily="18" charset="0"/>
                          </a:rPr>
                          <m:t>𝑗𝑗</m:t>
                        </m:r>
                      </m:sub>
                    </m:sSub>
                    <m:r>
                      <a:rPr lang="de-AT" sz="2400" b="0" i="1" smtClean="0">
                        <a:latin typeface="Cambria Math" panose="02040503050406030204" pitchFamily="18" charset="0"/>
                      </a:rPr>
                      <m:t>=0</m:t>
                    </m:r>
                  </m:oMath>
                </a14:m>
                <a:r>
                  <a:rPr lang="en-GB" sz="2400" noProof="0" dirty="0"/>
                  <a:t> and </a:t>
                </a:r>
                <a14:m>
                  <m:oMath xmlns:m="http://schemas.openxmlformats.org/officeDocument/2006/math">
                    <m:sSub>
                      <m:sSubPr>
                        <m:ctrlPr>
                          <a:rPr lang="de-AT" sz="2400" i="1">
                            <a:latin typeface="Cambria Math" panose="02040503050406030204" pitchFamily="18" charset="0"/>
                          </a:rPr>
                        </m:ctrlPr>
                      </m:sSubPr>
                      <m:e>
                        <m:r>
                          <a:rPr lang="de-AT" sz="2400" b="0" i="1" smtClean="0">
                            <a:latin typeface="Cambria Math" panose="02040503050406030204" pitchFamily="18" charset="0"/>
                          </a:rPr>
                          <m:t>𝑟</m:t>
                        </m:r>
                      </m:e>
                      <m:sub>
                        <m:r>
                          <a:rPr lang="de-AT" sz="2400" i="1">
                            <a:latin typeface="Cambria Math" panose="02040503050406030204" pitchFamily="18" charset="0"/>
                          </a:rPr>
                          <m:t>𝑗</m:t>
                        </m:r>
                      </m:sub>
                    </m:sSub>
                    <m:r>
                      <a:rPr lang="de-AT" sz="2400" b="0" i="1" smtClean="0">
                        <a:latin typeface="Cambria Math" panose="02040503050406030204" pitchFamily="18" charset="0"/>
                      </a:rPr>
                      <m:t>=0</m:t>
                    </m:r>
                  </m:oMath>
                </a14:m>
                <a:r>
                  <a:rPr lang="en-GB" sz="2400" noProof="0" dirty="0"/>
                  <a:t> </a:t>
                </a:r>
              </a:p>
            </p:txBody>
          </p:sp>
        </mc:Choice>
        <mc:Fallback xmlns="">
          <p:sp>
            <p:nvSpPr>
              <p:cNvPr id="136" name="Inhaltsplatzhalter 2">
                <a:extLst>
                  <a:ext uri="{FF2B5EF4-FFF2-40B4-BE49-F238E27FC236}">
                    <a16:creationId xmlns:a16="http://schemas.microsoft.com/office/drawing/2014/main" id="{B495510B-5473-0B39-3962-14FF5192D1D3}"/>
                  </a:ext>
                </a:extLst>
              </p:cNvPr>
              <p:cNvSpPr txBox="1">
                <a:spLocks noRot="1" noChangeAspect="1" noMove="1" noResize="1" noEditPoints="1" noAdjustHandles="1" noChangeArrowheads="1" noChangeShapeType="1" noTextEdit="1"/>
              </p:cNvSpPr>
              <p:nvPr/>
            </p:nvSpPr>
            <p:spPr>
              <a:xfrm>
                <a:off x="6266596" y="4363725"/>
                <a:ext cx="5680213" cy="882948"/>
              </a:xfrm>
              <a:prstGeom prst="rect">
                <a:avLst/>
              </a:prstGeom>
              <a:blipFill>
                <a:blip r:embed="rId5"/>
                <a:stretch>
                  <a:fillRect l="-1717" t="-8276" b="-4828"/>
                </a:stretch>
              </a:blipFill>
            </p:spPr>
            <p:txBody>
              <a:bodyPr/>
              <a:lstStyle/>
              <a:p>
                <a:r>
                  <a:rPr lang="de-AT">
                    <a:noFill/>
                  </a:rPr>
                  <a:t> </a:t>
                </a:r>
              </a:p>
            </p:txBody>
          </p:sp>
        </mc:Fallback>
      </mc:AlternateContent>
      <p:sp>
        <p:nvSpPr>
          <p:cNvPr id="137" name="Inhaltsplatzhalter 2">
            <a:extLst>
              <a:ext uri="{FF2B5EF4-FFF2-40B4-BE49-F238E27FC236}">
                <a16:creationId xmlns:a16="http://schemas.microsoft.com/office/drawing/2014/main" id="{482047F8-334A-5F07-A94C-C1E9561B191C}"/>
              </a:ext>
            </a:extLst>
          </p:cNvPr>
          <p:cNvSpPr txBox="1">
            <a:spLocks/>
          </p:cNvSpPr>
          <p:nvPr/>
        </p:nvSpPr>
        <p:spPr>
          <a:xfrm>
            <a:off x="2286002" y="5951244"/>
            <a:ext cx="8069691" cy="650364"/>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AT" sz="2400" noProof="0" dirty="0">
                <a:sym typeface="Wingdings" panose="05000000000000000000" pitchFamily="2" charset="2"/>
              </a:rPr>
              <a:t> </a:t>
            </a:r>
            <a:r>
              <a:rPr lang="de-AT" sz="2400" noProof="0" dirty="0" err="1"/>
              <a:t>Almon‘s</a:t>
            </a:r>
            <a:r>
              <a:rPr lang="de-AT" sz="2400" noProof="0" dirty="0"/>
              <a:t> </a:t>
            </a:r>
            <a:r>
              <a:rPr lang="de-AT" sz="2400" noProof="0" dirty="0" err="1"/>
              <a:t>algorithm</a:t>
            </a:r>
            <a:r>
              <a:rPr lang="de-AT" sz="2400" noProof="0" dirty="0"/>
              <a:t> „</a:t>
            </a:r>
            <a:r>
              <a:rPr lang="de-AT" sz="2400" noProof="0" dirty="0" err="1"/>
              <a:t>somehow</a:t>
            </a:r>
            <a:r>
              <a:rPr lang="de-AT" sz="2400" noProof="0" dirty="0"/>
              <a:t>“ </a:t>
            </a:r>
            <a:r>
              <a:rPr lang="de-AT" sz="2400" noProof="0" dirty="0" err="1"/>
              <a:t>favors</a:t>
            </a:r>
            <a:r>
              <a:rPr lang="de-AT" sz="2400" noProof="0" dirty="0"/>
              <a:t> </a:t>
            </a:r>
            <a:r>
              <a:rPr lang="de-AT" sz="2400" noProof="0" dirty="0" err="1"/>
              <a:t>characteristic</a:t>
            </a:r>
            <a:r>
              <a:rPr lang="de-AT" sz="2400" noProof="0" dirty="0"/>
              <a:t> </a:t>
            </a:r>
            <a:r>
              <a:rPr lang="de-AT" sz="2400" noProof="0" dirty="0" err="1"/>
              <a:t>production</a:t>
            </a:r>
            <a:endParaRPr lang="en-GB" sz="2400" noProof="0" dirty="0"/>
          </a:p>
        </p:txBody>
      </p:sp>
    </p:spTree>
    <p:extLst>
      <p:ext uri="{BB962C8B-B14F-4D97-AF65-F5344CB8AC3E}">
        <p14:creationId xmlns:p14="http://schemas.microsoft.com/office/powerpoint/2010/main" val="936405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8BA0E2-DB36-FBE5-B850-AD2088C1D49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8F938C7-0E77-AADC-36E5-A62145F938C1}"/>
              </a:ext>
            </a:extLst>
          </p:cNvPr>
          <p:cNvSpPr>
            <a:spLocks noGrp="1"/>
          </p:cNvSpPr>
          <p:nvPr>
            <p:ph type="title"/>
          </p:nvPr>
        </p:nvSpPr>
        <p:spPr>
          <a:xfrm>
            <a:off x="1200150" y="285765"/>
            <a:ext cx="9037154" cy="1325563"/>
          </a:xfrm>
        </p:spPr>
        <p:txBody>
          <a:bodyPr/>
          <a:lstStyle/>
          <a:p>
            <a:r>
              <a:rPr lang="en-GB" noProof="0" dirty="0"/>
              <a:t>Economic Interpretation (of the iterative procedure)</a:t>
            </a:r>
          </a:p>
        </p:txBody>
      </p:sp>
      <p:sp>
        <p:nvSpPr>
          <p:cNvPr id="4" name="Foliennummernplatzhalter 3">
            <a:extLst>
              <a:ext uri="{FF2B5EF4-FFF2-40B4-BE49-F238E27FC236}">
                <a16:creationId xmlns:a16="http://schemas.microsoft.com/office/drawing/2014/main" id="{7E60C7F0-9E1E-E108-8A34-E58E6780A14D}"/>
              </a:ext>
            </a:extLst>
          </p:cNvPr>
          <p:cNvSpPr>
            <a:spLocks noGrp="1"/>
          </p:cNvSpPr>
          <p:nvPr>
            <p:ph type="sldNum" sz="quarter" idx="12"/>
          </p:nvPr>
        </p:nvSpPr>
        <p:spPr/>
        <p:txBody>
          <a:bodyPr/>
          <a:lstStyle/>
          <a:p>
            <a:fld id="{EBA7BD4F-31B9-4AD1-BCFC-9234B989C4EA}" type="slidenum">
              <a:rPr lang="en-GB" noProof="0" smtClean="0"/>
              <a:t>16</a:t>
            </a:fld>
            <a:endParaRPr lang="en-GB" noProof="0" dirty="0"/>
          </a:p>
        </p:txBody>
      </p:sp>
      <mc:AlternateContent xmlns:mc="http://schemas.openxmlformats.org/markup-compatibility/2006" xmlns:a14="http://schemas.microsoft.com/office/drawing/2010/main">
        <mc:Choice Requires="a14">
          <p:sp>
            <p:nvSpPr>
              <p:cNvPr id="11" name="Textfeld 10">
                <a:extLst>
                  <a:ext uri="{FF2B5EF4-FFF2-40B4-BE49-F238E27FC236}">
                    <a16:creationId xmlns:a16="http://schemas.microsoft.com/office/drawing/2014/main" id="{72683000-055B-95A6-387D-0C1572C10CD8}"/>
                  </a:ext>
                </a:extLst>
              </p:cNvPr>
              <p:cNvSpPr txBox="1"/>
              <p:nvPr/>
            </p:nvSpPr>
            <p:spPr>
              <a:xfrm>
                <a:off x="1021244" y="1827514"/>
                <a:ext cx="9924167" cy="1938992"/>
              </a:xfrm>
              <a:prstGeom prst="rect">
                <a:avLst/>
              </a:prstGeom>
              <a:noFill/>
            </p:spPr>
            <p:txBody>
              <a:bodyPr wrap="square" rtlCol="0">
                <a:spAutoFit/>
              </a:bodyPr>
              <a:lstStyle/>
              <a:p>
                <a:r>
                  <a:rPr lang="en-GB" sz="2000" noProof="0" dirty="0">
                    <a:solidFill>
                      <a:srgbClr val="C00000"/>
                    </a:solidFill>
                  </a:rPr>
                  <a:t>Imagine an accountant </a:t>
                </a:r>
                <a:r>
                  <a:rPr lang="en-GB" sz="2000" noProof="0" dirty="0"/>
                  <a:t>present in every industry who </a:t>
                </a:r>
                <a:r>
                  <a:rPr lang="en-GB" sz="2000" dirty="0"/>
                  <a:t>fulfils the task of allocating the resource use in this industry to different production processes. When all information that is available to him/her is the data from the use vector, the make matrix and the technology as stated by current version of </a:t>
                </a:r>
                <a14:m>
                  <m:oMath xmlns:m="http://schemas.openxmlformats.org/officeDocument/2006/math">
                    <m:r>
                      <a:rPr lang="de-AT" sz="2000" b="0" i="1" smtClean="0">
                        <a:latin typeface="Cambria Math" panose="02040503050406030204" pitchFamily="18" charset="0"/>
                      </a:rPr>
                      <m:t>𝑟</m:t>
                    </m:r>
                  </m:oMath>
                </a14:m>
                <a:r>
                  <a:rPr lang="en-GB" sz="2000" noProof="0" dirty="0"/>
                  <a:t>, then he/she will use this information in the way described by the iterative procedure: transfer resource use from the diagonal of </a:t>
                </a:r>
                <a14:m>
                  <m:oMath xmlns:m="http://schemas.openxmlformats.org/officeDocument/2006/math">
                    <m:r>
                      <a:rPr lang="de-AT" sz="2000" b="0" i="1" noProof="0" smtClean="0">
                        <a:latin typeface="Cambria Math" panose="02040503050406030204" pitchFamily="18" charset="0"/>
                      </a:rPr>
                      <m:t>𝑍</m:t>
                    </m:r>
                    <m:r>
                      <a:rPr lang="de-AT" sz="2000" b="0" i="0" noProof="0" smtClean="0">
                        <a:latin typeface="Cambria Math" panose="02040503050406030204" pitchFamily="18" charset="0"/>
                      </a:rPr>
                      <m:t> </m:t>
                    </m:r>
                  </m:oMath>
                </a14:m>
                <a:r>
                  <a:rPr lang="en-GB" sz="2000" noProof="0" dirty="0"/>
                  <a:t>to the off-diagonal elements in the same row (industry) until stopped because all available resources have been plundered. </a:t>
                </a:r>
              </a:p>
            </p:txBody>
          </p:sp>
        </mc:Choice>
        <mc:Fallback xmlns="">
          <p:sp>
            <p:nvSpPr>
              <p:cNvPr id="11" name="Textfeld 10">
                <a:extLst>
                  <a:ext uri="{FF2B5EF4-FFF2-40B4-BE49-F238E27FC236}">
                    <a16:creationId xmlns:a16="http://schemas.microsoft.com/office/drawing/2014/main" id="{72683000-055B-95A6-387D-0C1572C10CD8}"/>
                  </a:ext>
                </a:extLst>
              </p:cNvPr>
              <p:cNvSpPr txBox="1">
                <a:spLocks noRot="1" noChangeAspect="1" noMove="1" noResize="1" noEditPoints="1" noAdjustHandles="1" noChangeArrowheads="1" noChangeShapeType="1" noTextEdit="1"/>
              </p:cNvSpPr>
              <p:nvPr/>
            </p:nvSpPr>
            <p:spPr>
              <a:xfrm>
                <a:off x="1021244" y="1827514"/>
                <a:ext cx="9924167" cy="1938992"/>
              </a:xfrm>
              <a:prstGeom prst="rect">
                <a:avLst/>
              </a:prstGeom>
              <a:blipFill>
                <a:blip r:embed="rId2"/>
                <a:stretch>
                  <a:fillRect l="-676" t="-1887" r="-1044" b="-4717"/>
                </a:stretch>
              </a:blipFill>
            </p:spPr>
            <p:txBody>
              <a:bodyPr/>
              <a:lstStyle/>
              <a:p>
                <a:r>
                  <a:rPr lang="de-AT">
                    <a:noFill/>
                  </a:rPr>
                  <a:t> </a:t>
                </a:r>
              </a:p>
            </p:txBody>
          </p:sp>
        </mc:Fallback>
      </mc:AlternateContent>
      <p:sp>
        <p:nvSpPr>
          <p:cNvPr id="6" name="Textfeld 5">
            <a:extLst>
              <a:ext uri="{FF2B5EF4-FFF2-40B4-BE49-F238E27FC236}">
                <a16:creationId xmlns:a16="http://schemas.microsoft.com/office/drawing/2014/main" id="{4AFD030C-1CA3-5F78-7CA0-C056B8FD3F62}"/>
              </a:ext>
            </a:extLst>
          </p:cNvPr>
          <p:cNvSpPr txBox="1"/>
          <p:nvPr/>
        </p:nvSpPr>
        <p:spPr>
          <a:xfrm>
            <a:off x="1021244" y="5055268"/>
            <a:ext cx="8997827" cy="461665"/>
          </a:xfrm>
          <a:prstGeom prst="rect">
            <a:avLst/>
          </a:prstGeom>
          <a:noFill/>
        </p:spPr>
        <p:txBody>
          <a:bodyPr wrap="square" rtlCol="0">
            <a:spAutoFit/>
          </a:bodyPr>
          <a:lstStyle/>
          <a:p>
            <a:r>
              <a:rPr lang="en-GB" sz="2400" noProof="0" dirty="0"/>
              <a:t>Some critics are not convinced (e.g. Rueda-</a:t>
            </a:r>
            <a:r>
              <a:rPr lang="en-GB" sz="2400" noProof="0" dirty="0" err="1"/>
              <a:t>Cantuche</a:t>
            </a:r>
            <a:r>
              <a:rPr lang="en-GB" sz="2400" noProof="0" dirty="0"/>
              <a:t>, 2017, p. 162).</a:t>
            </a:r>
          </a:p>
        </p:txBody>
      </p:sp>
      <p:sp>
        <p:nvSpPr>
          <p:cNvPr id="3" name="Textfeld 2">
            <a:extLst>
              <a:ext uri="{FF2B5EF4-FFF2-40B4-BE49-F238E27FC236}">
                <a16:creationId xmlns:a16="http://schemas.microsoft.com/office/drawing/2014/main" id="{C84DBB8E-8F46-ACB3-002E-463050F60CD2}"/>
              </a:ext>
            </a:extLst>
          </p:cNvPr>
          <p:cNvSpPr txBox="1"/>
          <p:nvPr/>
        </p:nvSpPr>
        <p:spPr>
          <a:xfrm>
            <a:off x="1021244" y="3971333"/>
            <a:ext cx="9066653" cy="461665"/>
          </a:xfrm>
          <a:prstGeom prst="rect">
            <a:avLst/>
          </a:prstGeom>
          <a:noFill/>
        </p:spPr>
        <p:txBody>
          <a:bodyPr wrap="square" rtlCol="0">
            <a:spAutoFit/>
          </a:bodyPr>
          <a:lstStyle/>
          <a:p>
            <a:r>
              <a:rPr lang="en-GB" sz="2400" noProof="0" dirty="0">
                <a:sym typeface="Wingdings" panose="05000000000000000000" pitchFamily="2" charset="2"/>
              </a:rPr>
              <a:t> Similar line of argument as in an agent based economic model.</a:t>
            </a:r>
            <a:endParaRPr lang="en-GB" sz="2400" noProof="0" dirty="0"/>
          </a:p>
        </p:txBody>
      </p:sp>
    </p:spTree>
    <p:extLst>
      <p:ext uri="{BB962C8B-B14F-4D97-AF65-F5344CB8AC3E}">
        <p14:creationId xmlns:p14="http://schemas.microsoft.com/office/powerpoint/2010/main" val="1758941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3D8AF-5A78-508A-35B5-4C1DDDB1548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E188FF2-4BE2-04C5-0309-565D263290F0}"/>
              </a:ext>
            </a:extLst>
          </p:cNvPr>
          <p:cNvSpPr>
            <a:spLocks noGrp="1"/>
          </p:cNvSpPr>
          <p:nvPr>
            <p:ph type="title"/>
          </p:nvPr>
        </p:nvSpPr>
        <p:spPr>
          <a:xfrm>
            <a:off x="1200150" y="285765"/>
            <a:ext cx="9037154" cy="1325563"/>
          </a:xfrm>
        </p:spPr>
        <p:txBody>
          <a:bodyPr/>
          <a:lstStyle/>
          <a:p>
            <a:r>
              <a:rPr lang="en-GB" noProof="0" dirty="0"/>
              <a:t>An optimization model (1)</a:t>
            </a:r>
          </a:p>
        </p:txBody>
      </p:sp>
      <p:sp>
        <p:nvSpPr>
          <p:cNvPr id="4" name="Foliennummernplatzhalter 3">
            <a:extLst>
              <a:ext uri="{FF2B5EF4-FFF2-40B4-BE49-F238E27FC236}">
                <a16:creationId xmlns:a16="http://schemas.microsoft.com/office/drawing/2014/main" id="{5D468FD4-E15E-880B-31F8-7C0BA456E79C}"/>
              </a:ext>
            </a:extLst>
          </p:cNvPr>
          <p:cNvSpPr>
            <a:spLocks noGrp="1"/>
          </p:cNvSpPr>
          <p:nvPr>
            <p:ph type="sldNum" sz="quarter" idx="12"/>
          </p:nvPr>
        </p:nvSpPr>
        <p:spPr/>
        <p:txBody>
          <a:bodyPr/>
          <a:lstStyle/>
          <a:p>
            <a:fld id="{EBA7BD4F-31B9-4AD1-BCFC-9234B989C4EA}" type="slidenum">
              <a:rPr lang="en-GB" noProof="0" smtClean="0"/>
              <a:t>17</a:t>
            </a:fld>
            <a:endParaRPr lang="en-GB" noProof="0" dirty="0"/>
          </a:p>
        </p:txBody>
      </p:sp>
      <p:sp>
        <p:nvSpPr>
          <p:cNvPr id="11" name="Textfeld 10">
            <a:extLst>
              <a:ext uri="{FF2B5EF4-FFF2-40B4-BE49-F238E27FC236}">
                <a16:creationId xmlns:a16="http://schemas.microsoft.com/office/drawing/2014/main" id="{E027BE80-050D-3DF7-D33A-E21686AC8A71}"/>
              </a:ext>
            </a:extLst>
          </p:cNvPr>
          <p:cNvSpPr txBox="1"/>
          <p:nvPr/>
        </p:nvSpPr>
        <p:spPr>
          <a:xfrm>
            <a:off x="1021245" y="1827514"/>
            <a:ext cx="5309982" cy="830997"/>
          </a:xfrm>
          <a:prstGeom prst="rect">
            <a:avLst/>
          </a:prstGeom>
          <a:noFill/>
        </p:spPr>
        <p:txBody>
          <a:bodyPr wrap="square" rtlCol="0">
            <a:spAutoFit/>
          </a:bodyPr>
          <a:lstStyle/>
          <a:p>
            <a:r>
              <a:rPr lang="en-GB" sz="2400" noProof="0" dirty="0"/>
              <a:t>Is there an optimization model that replicates Almon‘s algorithm?</a:t>
            </a:r>
          </a:p>
        </p:txBody>
      </p:sp>
      <p:sp>
        <p:nvSpPr>
          <p:cNvPr id="6" name="Textfeld 5">
            <a:extLst>
              <a:ext uri="{FF2B5EF4-FFF2-40B4-BE49-F238E27FC236}">
                <a16:creationId xmlns:a16="http://schemas.microsoft.com/office/drawing/2014/main" id="{9812C48A-059A-C588-AD65-3CCFDDCD4344}"/>
              </a:ext>
            </a:extLst>
          </p:cNvPr>
          <p:cNvSpPr txBox="1"/>
          <p:nvPr/>
        </p:nvSpPr>
        <p:spPr>
          <a:xfrm>
            <a:off x="1021244" y="2875308"/>
            <a:ext cx="5190713" cy="830997"/>
          </a:xfrm>
          <a:prstGeom prst="rect">
            <a:avLst/>
          </a:prstGeom>
          <a:noFill/>
        </p:spPr>
        <p:txBody>
          <a:bodyPr wrap="square" rtlCol="0">
            <a:spAutoFit/>
          </a:bodyPr>
          <a:lstStyle/>
          <a:p>
            <a:r>
              <a:rPr lang="en-GB" sz="2400" noProof="0" dirty="0"/>
              <a:t>The constraints seem easy, but what is the objective function?</a:t>
            </a:r>
          </a:p>
        </p:txBody>
      </p:sp>
      <p:pic>
        <p:nvPicPr>
          <p:cNvPr id="7" name="Grafik 6">
            <a:extLst>
              <a:ext uri="{FF2B5EF4-FFF2-40B4-BE49-F238E27FC236}">
                <a16:creationId xmlns:a16="http://schemas.microsoft.com/office/drawing/2014/main" id="{E1FD71CE-90EA-DADE-738E-D12FC1A3C99E}"/>
              </a:ext>
            </a:extLst>
          </p:cNvPr>
          <p:cNvPicPr>
            <a:picLocks noChangeAspect="1"/>
          </p:cNvPicPr>
          <p:nvPr/>
        </p:nvPicPr>
        <p:blipFill>
          <a:blip r:embed="rId2"/>
          <a:stretch>
            <a:fillRect/>
          </a:stretch>
        </p:blipFill>
        <p:spPr>
          <a:xfrm>
            <a:off x="7113932" y="1827514"/>
            <a:ext cx="3729659" cy="2916620"/>
          </a:xfrm>
          <a:prstGeom prst="rect">
            <a:avLst/>
          </a:prstGeom>
        </p:spPr>
      </p:pic>
      <p:sp>
        <p:nvSpPr>
          <p:cNvPr id="8" name="Pfeil: nach unten gekrümmt 7">
            <a:extLst>
              <a:ext uri="{FF2B5EF4-FFF2-40B4-BE49-F238E27FC236}">
                <a16:creationId xmlns:a16="http://schemas.microsoft.com/office/drawing/2014/main" id="{A38CE323-BA2B-878B-2AF9-FD1868DD1C06}"/>
              </a:ext>
            </a:extLst>
          </p:cNvPr>
          <p:cNvSpPr/>
          <p:nvPr/>
        </p:nvSpPr>
        <p:spPr>
          <a:xfrm>
            <a:off x="8978759" y="3054566"/>
            <a:ext cx="562806" cy="230832"/>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9" name="Pfeil: nach unten gekrümmt 8">
            <a:extLst>
              <a:ext uri="{FF2B5EF4-FFF2-40B4-BE49-F238E27FC236}">
                <a16:creationId xmlns:a16="http://schemas.microsoft.com/office/drawing/2014/main" id="{CF7F2182-ED41-F259-6285-89273CF1680D}"/>
              </a:ext>
            </a:extLst>
          </p:cNvPr>
          <p:cNvSpPr/>
          <p:nvPr/>
        </p:nvSpPr>
        <p:spPr>
          <a:xfrm>
            <a:off x="8978759" y="3007347"/>
            <a:ext cx="1029519" cy="278050"/>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10" name="Pfeil: nach unten gekrümmt 9">
            <a:extLst>
              <a:ext uri="{FF2B5EF4-FFF2-40B4-BE49-F238E27FC236}">
                <a16:creationId xmlns:a16="http://schemas.microsoft.com/office/drawing/2014/main" id="{20A40CB3-4B3C-5B85-8E1E-5D56835CB6DF}"/>
              </a:ext>
            </a:extLst>
          </p:cNvPr>
          <p:cNvSpPr/>
          <p:nvPr/>
        </p:nvSpPr>
        <p:spPr>
          <a:xfrm>
            <a:off x="8978759" y="3007347"/>
            <a:ext cx="1576597" cy="278050"/>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12" name="Pfeil: nach oben gekrümmt 11">
            <a:extLst>
              <a:ext uri="{FF2B5EF4-FFF2-40B4-BE49-F238E27FC236}">
                <a16:creationId xmlns:a16="http://schemas.microsoft.com/office/drawing/2014/main" id="{41A0882B-8255-3958-9655-C3F543064CB4}"/>
              </a:ext>
            </a:extLst>
          </p:cNvPr>
          <p:cNvSpPr/>
          <p:nvPr/>
        </p:nvSpPr>
        <p:spPr>
          <a:xfrm rot="10621739">
            <a:off x="8431525" y="3057918"/>
            <a:ext cx="562806" cy="227551"/>
          </a:xfrm>
          <a:prstGeom prst="curved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13" name="Pfeil: nach oben gekrümmt 12">
            <a:extLst>
              <a:ext uri="{FF2B5EF4-FFF2-40B4-BE49-F238E27FC236}">
                <a16:creationId xmlns:a16="http://schemas.microsoft.com/office/drawing/2014/main" id="{2C1EA66D-C6FC-5891-85CC-F44853F1B118}"/>
              </a:ext>
            </a:extLst>
          </p:cNvPr>
          <p:cNvSpPr/>
          <p:nvPr/>
        </p:nvSpPr>
        <p:spPr>
          <a:xfrm rot="10800000">
            <a:off x="7967793" y="3054565"/>
            <a:ext cx="1031142" cy="261162"/>
          </a:xfrm>
          <a:prstGeom prst="curved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
        <p:nvSpPr>
          <p:cNvPr id="14" name="Pfeil: nach oben gekrümmt 13">
            <a:extLst>
              <a:ext uri="{FF2B5EF4-FFF2-40B4-BE49-F238E27FC236}">
                <a16:creationId xmlns:a16="http://schemas.microsoft.com/office/drawing/2014/main" id="{C821DF8E-7E31-3F6A-6563-699DFDB30A14}"/>
              </a:ext>
            </a:extLst>
          </p:cNvPr>
          <p:cNvSpPr/>
          <p:nvPr/>
        </p:nvSpPr>
        <p:spPr>
          <a:xfrm rot="10800000">
            <a:off x="7445763" y="3021853"/>
            <a:ext cx="1486822" cy="278049"/>
          </a:xfrm>
          <a:prstGeom prst="curved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solidFill>
                <a:schemeClr val="tx1"/>
              </a:solidFill>
            </a:endParaRPr>
          </a:p>
        </p:txBody>
      </p:sp>
    </p:spTree>
    <p:extLst>
      <p:ext uri="{BB962C8B-B14F-4D97-AF65-F5344CB8AC3E}">
        <p14:creationId xmlns:p14="http://schemas.microsoft.com/office/powerpoint/2010/main" val="6034285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C54F9-C0A2-E0F4-250A-2E7D6C06C6D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55D8095-0B6A-0E8F-1650-40D6BBC27BB8}"/>
              </a:ext>
            </a:extLst>
          </p:cNvPr>
          <p:cNvSpPr>
            <a:spLocks noGrp="1"/>
          </p:cNvSpPr>
          <p:nvPr>
            <p:ph type="title"/>
          </p:nvPr>
        </p:nvSpPr>
        <p:spPr>
          <a:xfrm>
            <a:off x="1200150" y="285765"/>
            <a:ext cx="9037154" cy="1325563"/>
          </a:xfrm>
        </p:spPr>
        <p:txBody>
          <a:bodyPr/>
          <a:lstStyle/>
          <a:p>
            <a:r>
              <a:rPr lang="en-GB" noProof="0" dirty="0"/>
              <a:t>An optimization model (2)</a:t>
            </a:r>
          </a:p>
        </p:txBody>
      </p:sp>
      <p:sp>
        <p:nvSpPr>
          <p:cNvPr id="4" name="Foliennummernplatzhalter 3">
            <a:extLst>
              <a:ext uri="{FF2B5EF4-FFF2-40B4-BE49-F238E27FC236}">
                <a16:creationId xmlns:a16="http://schemas.microsoft.com/office/drawing/2014/main" id="{7B61E1DD-4E1B-C919-A5C5-57B57BD4F38C}"/>
              </a:ext>
            </a:extLst>
          </p:cNvPr>
          <p:cNvSpPr>
            <a:spLocks noGrp="1"/>
          </p:cNvSpPr>
          <p:nvPr>
            <p:ph type="sldNum" sz="quarter" idx="12"/>
          </p:nvPr>
        </p:nvSpPr>
        <p:spPr/>
        <p:txBody>
          <a:bodyPr/>
          <a:lstStyle/>
          <a:p>
            <a:fld id="{EBA7BD4F-31B9-4AD1-BCFC-9234B989C4EA}" type="slidenum">
              <a:rPr lang="en-GB" noProof="0" smtClean="0"/>
              <a:t>18</a:t>
            </a:fld>
            <a:endParaRPr lang="en-GB" noProof="0" dirty="0"/>
          </a:p>
        </p:txBody>
      </p:sp>
      <mc:AlternateContent xmlns:mc="http://schemas.openxmlformats.org/markup-compatibility/2006" xmlns:a14="http://schemas.microsoft.com/office/drawing/2010/main">
        <mc:Choice Requires="a14">
          <p:sp>
            <p:nvSpPr>
              <p:cNvPr id="3" name="Inhaltsplatzhalter 2">
                <a:extLst>
                  <a:ext uri="{FF2B5EF4-FFF2-40B4-BE49-F238E27FC236}">
                    <a16:creationId xmlns:a16="http://schemas.microsoft.com/office/drawing/2014/main" id="{75C05FF5-F60F-883B-A7CC-049E15DBDDBE}"/>
                  </a:ext>
                </a:extLst>
              </p:cNvPr>
              <p:cNvSpPr txBox="1">
                <a:spLocks/>
              </p:cNvSpPr>
              <p:nvPr/>
            </p:nvSpPr>
            <p:spPr>
              <a:xfrm>
                <a:off x="745435" y="1625363"/>
                <a:ext cx="10962835" cy="18036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noProof="0" dirty="0"/>
                  <a:t>Target </a:t>
                </a:r>
                <a:r>
                  <a:rPr lang="en-GB" sz="2400" dirty="0"/>
                  <a:t>variables of the optimization model: </a:t>
                </a:r>
                <a14:m>
                  <m:oMath xmlns:m="http://schemas.openxmlformats.org/officeDocument/2006/math">
                    <m:r>
                      <a:rPr lang="en-GB" i="1">
                        <a:latin typeface="Cambria Math" panose="02040503050406030204" pitchFamily="18" charset="0"/>
                      </a:rPr>
                      <m:t>𝑥</m:t>
                    </m:r>
                    <m:r>
                      <a:rPr lang="en-GB" i="1">
                        <a:latin typeface="Cambria Math" panose="02040503050406030204" pitchFamily="18" charset="0"/>
                      </a:rPr>
                      <m:t>=(</m:t>
                    </m:r>
                    <m:sSup>
                      <m:sSupPr>
                        <m:ctrlPr>
                          <a:rPr lang="de-AT" i="1">
                            <a:latin typeface="Cambria Math" panose="02040503050406030204" pitchFamily="18" charset="0"/>
                          </a:rPr>
                        </m:ctrlPr>
                      </m:sSupPr>
                      <m:e>
                        <m:r>
                          <a:rPr lang="en-GB" i="1">
                            <a:latin typeface="Cambria Math" panose="02040503050406030204" pitchFamily="18" charset="0"/>
                          </a:rPr>
                          <m:t>𝑟</m:t>
                        </m:r>
                      </m:e>
                      <m:sup>
                        <m:r>
                          <a:rPr lang="en-GB" i="1">
                            <a:latin typeface="Cambria Math" panose="02040503050406030204" pitchFamily="18" charset="0"/>
                          </a:rPr>
                          <m:t>′</m:t>
                        </m:r>
                      </m:sup>
                    </m:sSup>
                    <m:r>
                      <a:rPr lang="en-GB" i="1">
                        <a:latin typeface="Cambria Math" panose="02040503050406030204" pitchFamily="18" charset="0"/>
                      </a:rPr>
                      <m:t>,</m:t>
                    </m:r>
                    <m:r>
                      <a:rPr lang="en-GB" i="1">
                        <a:latin typeface="Cambria Math" panose="02040503050406030204" pitchFamily="18" charset="0"/>
                      </a:rPr>
                      <m:t>𝑠</m:t>
                    </m:r>
                    <m:r>
                      <a:rPr lang="en-GB" i="1">
                        <a:latin typeface="Cambria Math" panose="02040503050406030204" pitchFamily="18" charset="0"/>
                      </a:rPr>
                      <m:t>′,</m:t>
                    </m:r>
                    <m:r>
                      <a:rPr lang="en-GB" i="1">
                        <a:latin typeface="Cambria Math" panose="02040503050406030204" pitchFamily="18" charset="0"/>
                      </a:rPr>
                      <m:t>𝑧</m:t>
                    </m:r>
                    <m:r>
                      <a:rPr lang="en-GB" i="1">
                        <a:latin typeface="Cambria Math" panose="02040503050406030204" pitchFamily="18" charset="0"/>
                      </a:rPr>
                      <m:t>′)′</m:t>
                    </m:r>
                  </m:oMath>
                </a14:m>
                <a:endParaRPr lang="en-GB" sz="2400" noProof="0" dirty="0"/>
              </a:p>
            </p:txBody>
          </p:sp>
        </mc:Choice>
        <mc:Fallback xmlns="">
          <p:sp>
            <p:nvSpPr>
              <p:cNvPr id="3" name="Inhaltsplatzhalter 2">
                <a:extLst>
                  <a:ext uri="{FF2B5EF4-FFF2-40B4-BE49-F238E27FC236}">
                    <a16:creationId xmlns:a16="http://schemas.microsoft.com/office/drawing/2014/main" id="{75C05FF5-F60F-883B-A7CC-049E15DBDDBE}"/>
                  </a:ext>
                </a:extLst>
              </p:cNvPr>
              <p:cNvSpPr txBox="1">
                <a:spLocks noRot="1" noChangeAspect="1" noMove="1" noResize="1" noEditPoints="1" noAdjustHandles="1" noChangeArrowheads="1" noChangeShapeType="1" noTextEdit="1"/>
              </p:cNvSpPr>
              <p:nvPr/>
            </p:nvSpPr>
            <p:spPr>
              <a:xfrm>
                <a:off x="745435" y="1625363"/>
                <a:ext cx="10962835" cy="1803637"/>
              </a:xfrm>
              <a:prstGeom prst="rect">
                <a:avLst/>
              </a:prstGeom>
              <a:blipFill>
                <a:blip r:embed="rId2"/>
                <a:stretch>
                  <a:fillRect l="-834" t="-676"/>
                </a:stretch>
              </a:blipFill>
            </p:spPr>
            <p:txBody>
              <a:bodyPr/>
              <a:lstStyle/>
              <a:p>
                <a:r>
                  <a:rPr lang="de-AT">
                    <a:noFill/>
                  </a:rPr>
                  <a:t> </a:t>
                </a:r>
              </a:p>
            </p:txBody>
          </p:sp>
        </mc:Fallback>
      </mc:AlternateContent>
      <p:sp>
        <p:nvSpPr>
          <p:cNvPr id="5" name="Inhaltsplatzhalter 2">
            <a:extLst>
              <a:ext uri="{FF2B5EF4-FFF2-40B4-BE49-F238E27FC236}">
                <a16:creationId xmlns:a16="http://schemas.microsoft.com/office/drawing/2014/main" id="{1A8A97B9-83C0-C4A0-9372-65E254A2A0CF}"/>
              </a:ext>
            </a:extLst>
          </p:cNvPr>
          <p:cNvSpPr txBox="1">
            <a:spLocks/>
          </p:cNvSpPr>
          <p:nvPr/>
        </p:nvSpPr>
        <p:spPr>
          <a:xfrm>
            <a:off x="745435" y="2925058"/>
            <a:ext cx="4519901" cy="72689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noProof="0" dirty="0"/>
              <a:t>Model M1:</a:t>
            </a:r>
          </a:p>
        </p:txBody>
      </p:sp>
      <mc:AlternateContent xmlns:mc="http://schemas.openxmlformats.org/markup-compatibility/2006" xmlns:a14="http://schemas.microsoft.com/office/drawing/2010/main">
        <mc:Choice Requires="a14">
          <p:sp>
            <p:nvSpPr>
              <p:cNvPr id="16" name="Textfeld 15">
                <a:extLst>
                  <a:ext uri="{FF2B5EF4-FFF2-40B4-BE49-F238E27FC236}">
                    <a16:creationId xmlns:a16="http://schemas.microsoft.com/office/drawing/2014/main" id="{480BD0EE-155E-6FB5-55EB-BAF73A611ABF}"/>
                  </a:ext>
                </a:extLst>
              </p:cNvPr>
              <p:cNvSpPr txBox="1"/>
              <p:nvPr/>
            </p:nvSpPr>
            <p:spPr>
              <a:xfrm>
                <a:off x="884583" y="3491098"/>
                <a:ext cx="3607904" cy="60382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unc>
                        <m:funcPr>
                          <m:ctrlPr>
                            <a:rPr lang="de-AT" sz="2400" i="1" smtClean="0">
                              <a:latin typeface="Cambria Math" panose="02040503050406030204" pitchFamily="18" charset="0"/>
                            </a:rPr>
                          </m:ctrlPr>
                        </m:funcPr>
                        <m:fName>
                          <m:limLow>
                            <m:limLowPr>
                              <m:ctrlPr>
                                <a:rPr lang="de-AT" sz="2400" i="1">
                                  <a:latin typeface="Cambria Math" panose="02040503050406030204" pitchFamily="18" charset="0"/>
                                </a:rPr>
                              </m:ctrlPr>
                            </m:limLowPr>
                            <m:e>
                              <m:r>
                                <m:rPr>
                                  <m:sty m:val="p"/>
                                </m:rPr>
                                <a:rPr lang="de-AT" sz="2400">
                                  <a:latin typeface="Cambria Math" panose="02040503050406030204" pitchFamily="18" charset="0"/>
                                </a:rPr>
                                <m:t>max</m:t>
                              </m:r>
                            </m:e>
                            <m:lim>
                              <m:r>
                                <a:rPr lang="de-AT" sz="2400" i="1">
                                  <a:latin typeface="Cambria Math" panose="02040503050406030204" pitchFamily="18" charset="0"/>
                                </a:rPr>
                                <m:t>𝑟</m:t>
                              </m:r>
                              <m:r>
                                <a:rPr lang="de-AT" sz="2400" i="0">
                                  <a:latin typeface="Cambria Math" panose="02040503050406030204" pitchFamily="18" charset="0"/>
                                </a:rPr>
                                <m:t>,</m:t>
                              </m:r>
                              <m:r>
                                <a:rPr lang="de-AT" sz="2400" i="1">
                                  <a:latin typeface="Cambria Math" panose="02040503050406030204" pitchFamily="18" charset="0"/>
                                </a:rPr>
                                <m:t>𝑠</m:t>
                              </m:r>
                              <m:r>
                                <a:rPr lang="de-AT" sz="2400" i="0">
                                  <a:latin typeface="Cambria Math" panose="02040503050406030204" pitchFamily="18" charset="0"/>
                                </a:rPr>
                                <m:t>,</m:t>
                              </m:r>
                              <m:r>
                                <a:rPr lang="de-AT" sz="2400" i="1">
                                  <a:latin typeface="Cambria Math" panose="02040503050406030204" pitchFamily="18" charset="0"/>
                                </a:rPr>
                                <m:t>𝑧</m:t>
                              </m:r>
                            </m:lim>
                          </m:limLow>
                        </m:fName>
                        <m:e>
                          <m:r>
                            <a:rPr lang="de-AT" sz="2400" i="0">
                              <a:latin typeface="Cambria Math" panose="02040503050406030204" pitchFamily="18" charset="0"/>
                            </a:rPr>
                            <m:t>  </m:t>
                          </m:r>
                          <m:r>
                            <a:rPr lang="de-AT" sz="2400" i="1">
                              <a:latin typeface="Cambria Math" panose="02040503050406030204" pitchFamily="18" charset="0"/>
                            </a:rPr>
                            <m:t>𝑠</m:t>
                          </m:r>
                          <m:r>
                            <a:rPr lang="de-AT" sz="2400" i="0">
                              <a:latin typeface="Cambria Math" panose="02040503050406030204" pitchFamily="18" charset="0"/>
                            </a:rPr>
                            <m:t>′</m:t>
                          </m:r>
                          <m:r>
                            <a:rPr lang="de-AT" sz="2400" i="1">
                              <a:latin typeface="Cambria Math" panose="02040503050406030204" pitchFamily="18" charset="0"/>
                            </a:rPr>
                            <m:t>𝑀𝑟</m:t>
                          </m:r>
                        </m:e>
                      </m:func>
                    </m:oMath>
                  </m:oMathPara>
                </a14:m>
                <a:endParaRPr lang="de-AT" sz="2400" dirty="0"/>
              </a:p>
            </p:txBody>
          </p:sp>
        </mc:Choice>
        <mc:Fallback xmlns="">
          <p:sp>
            <p:nvSpPr>
              <p:cNvPr id="16" name="Textfeld 15">
                <a:extLst>
                  <a:ext uri="{FF2B5EF4-FFF2-40B4-BE49-F238E27FC236}">
                    <a16:creationId xmlns:a16="http://schemas.microsoft.com/office/drawing/2014/main" id="{480BD0EE-155E-6FB5-55EB-BAF73A611ABF}"/>
                  </a:ext>
                </a:extLst>
              </p:cNvPr>
              <p:cNvSpPr txBox="1">
                <a:spLocks noRot="1" noChangeAspect="1" noMove="1" noResize="1" noEditPoints="1" noAdjustHandles="1" noChangeArrowheads="1" noChangeShapeType="1" noTextEdit="1"/>
              </p:cNvSpPr>
              <p:nvPr/>
            </p:nvSpPr>
            <p:spPr>
              <a:xfrm>
                <a:off x="884583" y="3491098"/>
                <a:ext cx="3607904" cy="603820"/>
              </a:xfrm>
              <a:prstGeom prst="rect">
                <a:avLst/>
              </a:prstGeom>
              <a:blipFill>
                <a:blip r:embed="rId3"/>
                <a:stretch>
                  <a:fillRect/>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17" name="Inhaltsplatzhalter 2">
                <a:extLst>
                  <a:ext uri="{FF2B5EF4-FFF2-40B4-BE49-F238E27FC236}">
                    <a16:creationId xmlns:a16="http://schemas.microsoft.com/office/drawing/2014/main" id="{64B704F3-B6D5-DA53-EC7F-9AD785EBC733}"/>
                  </a:ext>
                </a:extLst>
              </p:cNvPr>
              <p:cNvSpPr txBox="1">
                <a:spLocks/>
              </p:cNvSpPr>
              <p:nvPr/>
            </p:nvSpPr>
            <p:spPr>
              <a:xfrm>
                <a:off x="1229165" y="2184124"/>
                <a:ext cx="10962835" cy="7268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t>w</a:t>
                </a:r>
                <a:r>
                  <a:rPr lang="en-GB" sz="2400" noProof="0" dirty="0"/>
                  <a:t>here </a:t>
                </a:r>
                <a14:m>
                  <m:oMath xmlns:m="http://schemas.openxmlformats.org/officeDocument/2006/math">
                    <m:r>
                      <a:rPr lang="en-GB" i="1">
                        <a:latin typeface="Cambria Math" panose="02040503050406030204" pitchFamily="18" charset="0"/>
                      </a:rPr>
                      <m:t>𝑧</m:t>
                    </m:r>
                    <m:r>
                      <a:rPr lang="de-AT" b="0" i="1" smtClean="0">
                        <a:latin typeface="Cambria Math" panose="02040503050406030204" pitchFamily="18" charset="0"/>
                      </a:rPr>
                      <m:t>=</m:t>
                    </m:r>
                    <m:d>
                      <m:dPr>
                        <m:ctrlPr>
                          <a:rPr lang="de-AT" b="0" i="1" smtClean="0">
                            <a:latin typeface="Cambria Math" panose="02040503050406030204" pitchFamily="18" charset="0"/>
                          </a:rPr>
                        </m:ctrlPr>
                      </m:dPr>
                      <m:e>
                        <m:sSub>
                          <m:sSubPr>
                            <m:ctrlPr>
                              <a:rPr lang="de-AT" b="0" i="1" smtClean="0">
                                <a:latin typeface="Cambria Math" panose="02040503050406030204" pitchFamily="18" charset="0"/>
                              </a:rPr>
                            </m:ctrlPr>
                          </m:sSubPr>
                          <m:e>
                            <m:r>
                              <a:rPr lang="de-AT" b="0" i="1" smtClean="0">
                                <a:latin typeface="Cambria Math" panose="02040503050406030204" pitchFamily="18" charset="0"/>
                              </a:rPr>
                              <m:t>𝑧</m:t>
                            </m:r>
                          </m:e>
                          <m:sub>
                            <m:r>
                              <a:rPr lang="de-AT" b="0" i="1" smtClean="0">
                                <a:latin typeface="Cambria Math" panose="02040503050406030204" pitchFamily="18" charset="0"/>
                              </a:rPr>
                              <m:t>𝑖</m:t>
                            </m:r>
                          </m:sub>
                        </m:sSub>
                      </m:e>
                    </m:d>
                    <m:r>
                      <a:rPr lang="de-AT" b="0" i="1" smtClean="0">
                        <a:latin typeface="Cambria Math" panose="02040503050406030204" pitchFamily="18" charset="0"/>
                      </a:rPr>
                      <m:t>=</m:t>
                    </m:r>
                    <m:d>
                      <m:dPr>
                        <m:ctrlPr>
                          <a:rPr lang="de-AT" b="0" i="1" smtClean="0">
                            <a:latin typeface="Cambria Math" panose="02040503050406030204" pitchFamily="18" charset="0"/>
                          </a:rPr>
                        </m:ctrlPr>
                      </m:dPr>
                      <m:e>
                        <m:sSub>
                          <m:sSubPr>
                            <m:ctrlPr>
                              <a:rPr lang="de-AT" b="0" i="1" smtClean="0">
                                <a:latin typeface="Cambria Math" panose="02040503050406030204" pitchFamily="18" charset="0"/>
                              </a:rPr>
                            </m:ctrlPr>
                          </m:sSubPr>
                          <m:e>
                            <m:r>
                              <a:rPr lang="de-AT" b="0" i="1" smtClean="0">
                                <a:latin typeface="Cambria Math" panose="02040503050406030204" pitchFamily="18" charset="0"/>
                              </a:rPr>
                              <m:t>𝑧</m:t>
                            </m:r>
                          </m:e>
                          <m:sub>
                            <m:r>
                              <a:rPr lang="de-AT" b="0" i="1" smtClean="0">
                                <a:latin typeface="Cambria Math" panose="02040503050406030204" pitchFamily="18" charset="0"/>
                              </a:rPr>
                              <m:t>𝑖𝑖</m:t>
                            </m:r>
                          </m:sub>
                        </m:sSub>
                      </m:e>
                    </m:d>
                  </m:oMath>
                </a14:m>
                <a:r>
                  <a:rPr lang="en-GB" sz="2400" noProof="0" dirty="0"/>
                  <a:t> is the diagonal vector of  </a:t>
                </a:r>
                <a14:m>
                  <m:oMath xmlns:m="http://schemas.openxmlformats.org/officeDocument/2006/math">
                    <m:r>
                      <a:rPr lang="de-AT" sz="2400" b="0" i="1" noProof="0" smtClean="0">
                        <a:latin typeface="Cambria Math" panose="02040503050406030204" pitchFamily="18" charset="0"/>
                      </a:rPr>
                      <m:t>𝑍</m:t>
                    </m:r>
                  </m:oMath>
                </a14:m>
                <a:endParaRPr lang="en-GB" sz="2400" noProof="0" dirty="0"/>
              </a:p>
            </p:txBody>
          </p:sp>
        </mc:Choice>
        <mc:Fallback xmlns="">
          <p:sp>
            <p:nvSpPr>
              <p:cNvPr id="17" name="Inhaltsplatzhalter 2">
                <a:extLst>
                  <a:ext uri="{FF2B5EF4-FFF2-40B4-BE49-F238E27FC236}">
                    <a16:creationId xmlns:a16="http://schemas.microsoft.com/office/drawing/2014/main" id="{64B704F3-B6D5-DA53-EC7F-9AD785EBC733}"/>
                  </a:ext>
                </a:extLst>
              </p:cNvPr>
              <p:cNvSpPr txBox="1">
                <a:spLocks noRot="1" noChangeAspect="1" noMove="1" noResize="1" noEditPoints="1" noAdjustHandles="1" noChangeArrowheads="1" noChangeShapeType="1" noTextEdit="1"/>
              </p:cNvSpPr>
              <p:nvPr/>
            </p:nvSpPr>
            <p:spPr>
              <a:xfrm>
                <a:off x="1229165" y="2184124"/>
                <a:ext cx="10962835" cy="726899"/>
              </a:xfrm>
              <a:prstGeom prst="rect">
                <a:avLst/>
              </a:prstGeom>
              <a:blipFill>
                <a:blip r:embed="rId4"/>
                <a:stretch>
                  <a:fillRect l="-890" t="-5833"/>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20" name="Textfeld 19">
                <a:extLst>
                  <a:ext uri="{FF2B5EF4-FFF2-40B4-BE49-F238E27FC236}">
                    <a16:creationId xmlns:a16="http://schemas.microsoft.com/office/drawing/2014/main" id="{DEBC512D-A8B2-FF9E-E9F9-CC9E5A30710E}"/>
                  </a:ext>
                </a:extLst>
              </p:cNvPr>
              <p:cNvSpPr txBox="1"/>
              <p:nvPr/>
            </p:nvSpPr>
            <p:spPr>
              <a:xfrm>
                <a:off x="1637881" y="4255039"/>
                <a:ext cx="3125037" cy="473656"/>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m:rPr>
                          <m:sty m:val="p"/>
                        </m:rPr>
                        <a:rPr lang="de-AT" sz="2400" b="0" i="0" smtClean="0">
                          <a:latin typeface="Cambria Math" panose="02040503050406030204" pitchFamily="18" charset="0"/>
                        </a:rPr>
                        <m:t>s</m:t>
                      </m:r>
                      <m:r>
                        <a:rPr lang="de-AT" sz="2400" b="0" i="0" smtClean="0">
                          <a:latin typeface="Cambria Math" panose="02040503050406030204" pitchFamily="18" charset="0"/>
                        </a:rPr>
                        <m:t>.</m:t>
                      </m:r>
                      <m:r>
                        <m:rPr>
                          <m:sty m:val="p"/>
                        </m:rPr>
                        <a:rPr lang="de-AT" sz="2400" b="0" i="0" smtClean="0">
                          <a:latin typeface="Cambria Math" panose="02040503050406030204" pitchFamily="18" charset="0"/>
                        </a:rPr>
                        <m:t>t</m:t>
                      </m:r>
                      <m:r>
                        <a:rPr lang="de-AT" sz="2400" b="0" i="0" smtClean="0">
                          <a:latin typeface="Cambria Math" panose="02040503050406030204" pitchFamily="18" charset="0"/>
                        </a:rPr>
                        <m:t>.    </m:t>
                      </m:r>
                      <m:acc>
                        <m:accPr>
                          <m:chr m:val="̂"/>
                          <m:ctrlPr>
                            <a:rPr lang="de-AT" sz="2400" i="1" smtClean="0">
                              <a:latin typeface="Cambria Math" panose="02040503050406030204" pitchFamily="18" charset="0"/>
                            </a:rPr>
                          </m:ctrlPr>
                        </m:accPr>
                        <m:e>
                          <m:r>
                            <a:rPr lang="de-AT" sz="2400" i="1">
                              <a:latin typeface="Cambria Math" panose="02040503050406030204" pitchFamily="18" charset="0"/>
                            </a:rPr>
                            <m:t>𝑠</m:t>
                          </m:r>
                        </m:e>
                      </m:acc>
                      <m:acc>
                        <m:accPr>
                          <m:chr m:val="̌"/>
                          <m:ctrlPr>
                            <a:rPr lang="de-AT" sz="2400" i="1">
                              <a:latin typeface="Cambria Math" panose="02040503050406030204" pitchFamily="18" charset="0"/>
                            </a:rPr>
                          </m:ctrlPr>
                        </m:accPr>
                        <m:e>
                          <m:r>
                            <a:rPr lang="de-AT" sz="2400" i="1">
                              <a:latin typeface="Cambria Math" panose="02040503050406030204" pitchFamily="18" charset="0"/>
                            </a:rPr>
                            <m:t>𝑀</m:t>
                          </m:r>
                        </m:e>
                      </m:acc>
                      <m:r>
                        <a:rPr lang="de-AT" sz="2400" i="1">
                          <a:latin typeface="Cambria Math" panose="02040503050406030204" pitchFamily="18" charset="0"/>
                        </a:rPr>
                        <m:t>𝑟</m:t>
                      </m:r>
                      <m:r>
                        <a:rPr lang="de-AT" sz="2400" i="0">
                          <a:latin typeface="Cambria Math" panose="02040503050406030204" pitchFamily="18" charset="0"/>
                        </a:rPr>
                        <m:t>+</m:t>
                      </m:r>
                      <m:r>
                        <a:rPr lang="de-AT" sz="2400" i="1">
                          <a:latin typeface="Cambria Math" panose="02040503050406030204" pitchFamily="18" charset="0"/>
                        </a:rPr>
                        <m:t>𝑧</m:t>
                      </m:r>
                      <m:r>
                        <a:rPr lang="de-AT" sz="2400" i="0">
                          <a:latin typeface="Cambria Math" panose="02040503050406030204" pitchFamily="18" charset="0"/>
                        </a:rPr>
                        <m:t>=</m:t>
                      </m:r>
                      <m:r>
                        <a:rPr lang="de-AT" sz="2400" i="1">
                          <a:latin typeface="Cambria Math" panose="02040503050406030204" pitchFamily="18" charset="0"/>
                        </a:rPr>
                        <m:t>𝑢</m:t>
                      </m:r>
                    </m:oMath>
                  </m:oMathPara>
                </a14:m>
                <a:endParaRPr lang="de-AT" sz="2400" dirty="0"/>
              </a:p>
            </p:txBody>
          </p:sp>
        </mc:Choice>
        <mc:Fallback xmlns="">
          <p:sp>
            <p:nvSpPr>
              <p:cNvPr id="20" name="Textfeld 19">
                <a:extLst>
                  <a:ext uri="{FF2B5EF4-FFF2-40B4-BE49-F238E27FC236}">
                    <a16:creationId xmlns:a16="http://schemas.microsoft.com/office/drawing/2014/main" id="{DEBC512D-A8B2-FF9E-E9F9-CC9E5A30710E}"/>
                  </a:ext>
                </a:extLst>
              </p:cNvPr>
              <p:cNvSpPr txBox="1">
                <a:spLocks noRot="1" noChangeAspect="1" noMove="1" noResize="1" noEditPoints="1" noAdjustHandles="1" noChangeArrowheads="1" noChangeShapeType="1" noTextEdit="1"/>
              </p:cNvSpPr>
              <p:nvPr/>
            </p:nvSpPr>
            <p:spPr>
              <a:xfrm>
                <a:off x="1637881" y="4255039"/>
                <a:ext cx="3125037" cy="473656"/>
              </a:xfrm>
              <a:prstGeom prst="rect">
                <a:avLst/>
              </a:prstGeom>
              <a:blipFill>
                <a:blip r:embed="rId5"/>
                <a:stretch>
                  <a:fillRect t="-5128"/>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22" name="Textfeld 21">
                <a:extLst>
                  <a:ext uri="{FF2B5EF4-FFF2-40B4-BE49-F238E27FC236}">
                    <a16:creationId xmlns:a16="http://schemas.microsoft.com/office/drawing/2014/main" id="{777B05DB-B7EA-3007-0F5E-AC50EFD2FC4D}"/>
                  </a:ext>
                </a:extLst>
              </p:cNvPr>
              <p:cNvSpPr txBox="1"/>
              <p:nvPr/>
            </p:nvSpPr>
            <p:spPr>
              <a:xfrm>
                <a:off x="1999621" y="4951651"/>
                <a:ext cx="2974313" cy="473656"/>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de-AT" sz="2400" i="1" smtClean="0">
                          <a:latin typeface="Cambria Math" panose="02040503050406030204" pitchFamily="18" charset="0"/>
                        </a:rPr>
                        <m:t>𝑠</m:t>
                      </m:r>
                      <m:r>
                        <a:rPr lang="de-AT" sz="2400" b="0" i="1" smtClean="0">
                          <a:latin typeface="Cambria Math" panose="02040503050406030204" pitchFamily="18" charset="0"/>
                        </a:rPr>
                        <m:t>′</m:t>
                      </m:r>
                      <m:acc>
                        <m:accPr>
                          <m:chr m:val="̌"/>
                          <m:ctrlPr>
                            <a:rPr lang="de-AT" sz="2400" i="1">
                              <a:latin typeface="Cambria Math" panose="02040503050406030204" pitchFamily="18" charset="0"/>
                            </a:rPr>
                          </m:ctrlPr>
                        </m:accPr>
                        <m:e>
                          <m:r>
                            <a:rPr lang="de-AT" sz="2400" i="1">
                              <a:latin typeface="Cambria Math" panose="02040503050406030204" pitchFamily="18" charset="0"/>
                            </a:rPr>
                            <m:t>𝑀</m:t>
                          </m:r>
                        </m:e>
                      </m:acc>
                      <m:acc>
                        <m:accPr>
                          <m:chr m:val="̂"/>
                          <m:ctrlPr>
                            <a:rPr lang="de-AT" sz="2400" i="1">
                              <a:latin typeface="Cambria Math" panose="02040503050406030204" pitchFamily="18" charset="0"/>
                            </a:rPr>
                          </m:ctrlPr>
                        </m:accPr>
                        <m:e>
                          <m:r>
                            <a:rPr lang="de-AT" sz="2400" i="1">
                              <a:latin typeface="Cambria Math" panose="02040503050406030204" pitchFamily="18" charset="0"/>
                            </a:rPr>
                            <m:t>𝑟</m:t>
                          </m:r>
                        </m:e>
                      </m:acc>
                      <m:r>
                        <a:rPr lang="de-AT" sz="2400" i="0">
                          <a:latin typeface="Cambria Math" panose="02040503050406030204" pitchFamily="18" charset="0"/>
                        </a:rPr>
                        <m:t>+</m:t>
                      </m:r>
                      <m:r>
                        <a:rPr lang="de-AT" sz="2400" i="1">
                          <a:latin typeface="Cambria Math" panose="02040503050406030204" pitchFamily="18" charset="0"/>
                        </a:rPr>
                        <m:t>𝑧</m:t>
                      </m:r>
                      <m:r>
                        <a:rPr lang="de-AT" sz="2400" i="0">
                          <a:latin typeface="Cambria Math" panose="02040503050406030204" pitchFamily="18" charset="0"/>
                        </a:rPr>
                        <m:t>=</m:t>
                      </m:r>
                      <m:r>
                        <a:rPr lang="de-AT" sz="2400" i="1">
                          <a:latin typeface="Cambria Math" panose="02040503050406030204" pitchFamily="18" charset="0"/>
                        </a:rPr>
                        <m:t>𝑟</m:t>
                      </m:r>
                    </m:oMath>
                  </m:oMathPara>
                </a14:m>
                <a:endParaRPr lang="de-AT" sz="2400" dirty="0"/>
              </a:p>
            </p:txBody>
          </p:sp>
        </mc:Choice>
        <mc:Fallback xmlns="">
          <p:sp>
            <p:nvSpPr>
              <p:cNvPr id="22" name="Textfeld 21">
                <a:extLst>
                  <a:ext uri="{FF2B5EF4-FFF2-40B4-BE49-F238E27FC236}">
                    <a16:creationId xmlns:a16="http://schemas.microsoft.com/office/drawing/2014/main" id="{777B05DB-B7EA-3007-0F5E-AC50EFD2FC4D}"/>
                  </a:ext>
                </a:extLst>
              </p:cNvPr>
              <p:cNvSpPr txBox="1">
                <a:spLocks noRot="1" noChangeAspect="1" noMove="1" noResize="1" noEditPoints="1" noAdjustHandles="1" noChangeArrowheads="1" noChangeShapeType="1" noTextEdit="1"/>
              </p:cNvSpPr>
              <p:nvPr/>
            </p:nvSpPr>
            <p:spPr>
              <a:xfrm>
                <a:off x="1999621" y="4951651"/>
                <a:ext cx="2974313" cy="473656"/>
              </a:xfrm>
              <a:prstGeom prst="rect">
                <a:avLst/>
              </a:prstGeom>
              <a:blipFill>
                <a:blip r:embed="rId6"/>
                <a:stretch>
                  <a:fillRect t="-5128"/>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24" name="Textfeld 23">
                <a:extLst>
                  <a:ext uri="{FF2B5EF4-FFF2-40B4-BE49-F238E27FC236}">
                    <a16:creationId xmlns:a16="http://schemas.microsoft.com/office/drawing/2014/main" id="{CF5F05BC-AE57-084F-4DDB-193628E0DA12}"/>
                  </a:ext>
                </a:extLst>
              </p:cNvPr>
              <p:cNvSpPr txBox="1"/>
              <p:nvPr/>
            </p:nvSpPr>
            <p:spPr>
              <a:xfrm>
                <a:off x="1768510" y="5648263"/>
                <a:ext cx="4200211" cy="46166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de-AT" sz="2400" i="1" smtClean="0">
                          <a:latin typeface="Cambria Math" panose="02040503050406030204" pitchFamily="18" charset="0"/>
                        </a:rPr>
                        <m:t>𝑟</m:t>
                      </m:r>
                      <m:r>
                        <a:rPr lang="de-AT" sz="2400" i="0">
                          <a:latin typeface="Cambria Math" panose="02040503050406030204" pitchFamily="18" charset="0"/>
                        </a:rPr>
                        <m:t>,</m:t>
                      </m:r>
                      <m:r>
                        <a:rPr lang="de-AT" sz="2400" i="1">
                          <a:latin typeface="Cambria Math" panose="02040503050406030204" pitchFamily="18" charset="0"/>
                        </a:rPr>
                        <m:t>𝑧</m:t>
                      </m:r>
                      <m:r>
                        <a:rPr lang="de-AT" sz="2400" i="0">
                          <a:latin typeface="Cambria Math" panose="02040503050406030204" pitchFamily="18" charset="0"/>
                        </a:rPr>
                        <m:t>≥0,</m:t>
                      </m:r>
                      <m:r>
                        <a:rPr lang="de-AT" sz="2400" b="0" i="0" smtClean="0">
                          <a:latin typeface="Cambria Math" panose="02040503050406030204" pitchFamily="18" charset="0"/>
                        </a:rPr>
                        <m:t> </m:t>
                      </m:r>
                      <m:r>
                        <a:rPr lang="de-AT" sz="2400" i="0">
                          <a:latin typeface="Cambria Math" panose="02040503050406030204" pitchFamily="18" charset="0"/>
                        </a:rPr>
                        <m:t>0≤</m:t>
                      </m:r>
                      <m:r>
                        <a:rPr lang="de-AT" sz="2400" i="1">
                          <a:latin typeface="Cambria Math" panose="02040503050406030204" pitchFamily="18" charset="0"/>
                        </a:rPr>
                        <m:t>𝑠</m:t>
                      </m:r>
                      <m:r>
                        <a:rPr lang="de-AT" sz="2400" i="0">
                          <a:latin typeface="Cambria Math" panose="02040503050406030204" pitchFamily="18" charset="0"/>
                        </a:rPr>
                        <m:t>≤1</m:t>
                      </m:r>
                    </m:oMath>
                  </m:oMathPara>
                </a14:m>
                <a:endParaRPr lang="de-AT" sz="2400" dirty="0"/>
              </a:p>
            </p:txBody>
          </p:sp>
        </mc:Choice>
        <mc:Fallback xmlns="">
          <p:sp>
            <p:nvSpPr>
              <p:cNvPr id="24" name="Textfeld 23">
                <a:extLst>
                  <a:ext uri="{FF2B5EF4-FFF2-40B4-BE49-F238E27FC236}">
                    <a16:creationId xmlns:a16="http://schemas.microsoft.com/office/drawing/2014/main" id="{CF5F05BC-AE57-084F-4DDB-193628E0DA12}"/>
                  </a:ext>
                </a:extLst>
              </p:cNvPr>
              <p:cNvSpPr txBox="1">
                <a:spLocks noRot="1" noChangeAspect="1" noMove="1" noResize="1" noEditPoints="1" noAdjustHandles="1" noChangeArrowheads="1" noChangeShapeType="1" noTextEdit="1"/>
              </p:cNvSpPr>
              <p:nvPr/>
            </p:nvSpPr>
            <p:spPr>
              <a:xfrm>
                <a:off x="1768510" y="5648263"/>
                <a:ext cx="4200211" cy="461665"/>
              </a:xfrm>
              <a:prstGeom prst="rect">
                <a:avLst/>
              </a:prstGeom>
              <a:blipFill>
                <a:blip r:embed="rId7"/>
                <a:stretch>
                  <a:fillRect/>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27" name="Inhaltsplatzhalter 2">
                <a:extLst>
                  <a:ext uri="{FF2B5EF4-FFF2-40B4-BE49-F238E27FC236}">
                    <a16:creationId xmlns:a16="http://schemas.microsoft.com/office/drawing/2014/main" id="{F95DD06C-E65D-4BE0-6E3D-121CE9EEF518}"/>
                  </a:ext>
                </a:extLst>
              </p:cNvPr>
              <p:cNvSpPr txBox="1">
                <a:spLocks/>
              </p:cNvSpPr>
              <p:nvPr/>
            </p:nvSpPr>
            <p:spPr>
              <a:xfrm>
                <a:off x="7699515" y="2889282"/>
                <a:ext cx="4227878" cy="18036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t>The symbols</a:t>
                </a:r>
                <a:r>
                  <a:rPr lang="en-GB" sz="2400" noProof="0" dirty="0"/>
                  <a:t> </a:t>
                </a:r>
                <a14:m>
                  <m:oMath xmlns:m="http://schemas.openxmlformats.org/officeDocument/2006/math">
                    <m:acc>
                      <m:accPr>
                        <m:chr m:val="̂"/>
                        <m:ctrlPr>
                          <a:rPr lang="de-AT" b="0" i="1" smtClean="0">
                            <a:latin typeface="Cambria Math" panose="02040503050406030204" pitchFamily="18" charset="0"/>
                          </a:rPr>
                        </m:ctrlPr>
                      </m:accPr>
                      <m:e/>
                    </m:acc>
                  </m:oMath>
                </a14:m>
                <a:r>
                  <a:rPr lang="en-GB" sz="2400" noProof="0" dirty="0"/>
                  <a:t> </a:t>
                </a:r>
                <a:r>
                  <a:rPr lang="de-AT" sz="2400" noProof="0" dirty="0"/>
                  <a:t>and </a:t>
                </a:r>
                <a14:m>
                  <m:oMath xmlns:m="http://schemas.openxmlformats.org/officeDocument/2006/math">
                    <m:acc>
                      <m:accPr>
                        <m:chr m:val="̌"/>
                        <m:ctrlPr>
                          <a:rPr lang="de-AT" sz="2400" i="1" noProof="0" smtClean="0">
                            <a:latin typeface="Cambria Math" panose="02040503050406030204" pitchFamily="18" charset="0"/>
                          </a:rPr>
                        </m:ctrlPr>
                      </m:accPr>
                      <m:e/>
                    </m:acc>
                  </m:oMath>
                </a14:m>
                <a:r>
                  <a:rPr lang="de-AT" sz="2400" noProof="0" dirty="0"/>
                  <a:t>  </a:t>
                </a:r>
                <a:r>
                  <a:rPr lang="de-AT" sz="2400" noProof="0" dirty="0" err="1"/>
                  <a:t>denote</a:t>
                </a:r>
                <a:r>
                  <a:rPr lang="de-AT" sz="2400" noProof="0" dirty="0"/>
                  <a:t> </a:t>
                </a:r>
                <a:r>
                  <a:rPr lang="de-AT" sz="2400" noProof="0" dirty="0" err="1"/>
                  <a:t>diagonalization</a:t>
                </a:r>
                <a:r>
                  <a:rPr lang="de-AT" sz="2400" noProof="0" dirty="0"/>
                  <a:t> </a:t>
                </a:r>
                <a:r>
                  <a:rPr lang="de-AT" sz="2400" noProof="0" dirty="0" err="1"/>
                  <a:t>of</a:t>
                </a:r>
                <a:r>
                  <a:rPr lang="de-AT" sz="2400" noProof="0" dirty="0"/>
                  <a:t> a </a:t>
                </a:r>
                <a:r>
                  <a:rPr lang="de-AT" sz="2400" noProof="0" dirty="0" err="1"/>
                  <a:t>vector</a:t>
                </a:r>
                <a:r>
                  <a:rPr lang="de-AT" sz="2400" noProof="0" dirty="0"/>
                  <a:t> and off-</a:t>
                </a:r>
                <a:r>
                  <a:rPr lang="de-AT" sz="2400" noProof="0" dirty="0" err="1"/>
                  <a:t>diagonalization</a:t>
                </a:r>
                <a:r>
                  <a:rPr lang="de-AT" sz="2400" noProof="0" dirty="0"/>
                  <a:t> </a:t>
                </a:r>
                <a:r>
                  <a:rPr lang="de-AT" sz="2400" noProof="0" dirty="0" err="1"/>
                  <a:t>of</a:t>
                </a:r>
                <a:r>
                  <a:rPr lang="de-AT" sz="2400" noProof="0" dirty="0"/>
                  <a:t> a </a:t>
                </a:r>
                <a:r>
                  <a:rPr lang="de-AT" sz="2400" noProof="0" dirty="0" err="1"/>
                  <a:t>matrix</a:t>
                </a:r>
                <a:r>
                  <a:rPr lang="de-AT" sz="2400" noProof="0" dirty="0"/>
                  <a:t>, </a:t>
                </a:r>
                <a:r>
                  <a:rPr lang="de-AT" sz="2400" noProof="0" dirty="0" err="1"/>
                  <a:t>respectively</a:t>
                </a:r>
                <a:r>
                  <a:rPr lang="de-AT" sz="2400" noProof="0" dirty="0"/>
                  <a:t>.</a:t>
                </a:r>
                <a:endParaRPr lang="en-GB" sz="2400" noProof="0" dirty="0"/>
              </a:p>
            </p:txBody>
          </p:sp>
        </mc:Choice>
        <mc:Fallback xmlns="">
          <p:sp>
            <p:nvSpPr>
              <p:cNvPr id="27" name="Inhaltsplatzhalter 2">
                <a:extLst>
                  <a:ext uri="{FF2B5EF4-FFF2-40B4-BE49-F238E27FC236}">
                    <a16:creationId xmlns:a16="http://schemas.microsoft.com/office/drawing/2014/main" id="{F95DD06C-E65D-4BE0-6E3D-121CE9EEF518}"/>
                  </a:ext>
                </a:extLst>
              </p:cNvPr>
              <p:cNvSpPr txBox="1">
                <a:spLocks noRot="1" noChangeAspect="1" noMove="1" noResize="1" noEditPoints="1" noAdjustHandles="1" noChangeArrowheads="1" noChangeShapeType="1" noTextEdit="1"/>
              </p:cNvSpPr>
              <p:nvPr/>
            </p:nvSpPr>
            <p:spPr>
              <a:xfrm>
                <a:off x="7699515" y="2889282"/>
                <a:ext cx="4227878" cy="1803637"/>
              </a:xfrm>
              <a:prstGeom prst="rect">
                <a:avLst/>
              </a:prstGeom>
              <a:blipFill>
                <a:blip r:embed="rId8"/>
                <a:stretch>
                  <a:fillRect l="-2161"/>
                </a:stretch>
              </a:blipFill>
            </p:spPr>
            <p:txBody>
              <a:bodyPr/>
              <a:lstStyle/>
              <a:p>
                <a:r>
                  <a:rPr lang="de-AT">
                    <a:noFill/>
                  </a:rPr>
                  <a:t> </a:t>
                </a:r>
              </a:p>
            </p:txBody>
          </p:sp>
        </mc:Fallback>
      </mc:AlternateContent>
    </p:spTree>
    <p:extLst>
      <p:ext uri="{BB962C8B-B14F-4D97-AF65-F5344CB8AC3E}">
        <p14:creationId xmlns:p14="http://schemas.microsoft.com/office/powerpoint/2010/main" val="20394534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082ACA-3B5D-E126-877D-59B6E4B57BB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D1B7A74-4EA1-297A-1734-D699437AC42B}"/>
              </a:ext>
            </a:extLst>
          </p:cNvPr>
          <p:cNvSpPr>
            <a:spLocks noGrp="1"/>
          </p:cNvSpPr>
          <p:nvPr>
            <p:ph type="title"/>
          </p:nvPr>
        </p:nvSpPr>
        <p:spPr>
          <a:xfrm>
            <a:off x="1200150" y="285765"/>
            <a:ext cx="9037154" cy="1325563"/>
          </a:xfrm>
        </p:spPr>
        <p:txBody>
          <a:bodyPr/>
          <a:lstStyle/>
          <a:p>
            <a:r>
              <a:rPr lang="en-GB" noProof="0" dirty="0"/>
              <a:t>An optimization model (3)</a:t>
            </a:r>
          </a:p>
        </p:txBody>
      </p:sp>
      <p:sp>
        <p:nvSpPr>
          <p:cNvPr id="4" name="Foliennummernplatzhalter 3">
            <a:extLst>
              <a:ext uri="{FF2B5EF4-FFF2-40B4-BE49-F238E27FC236}">
                <a16:creationId xmlns:a16="http://schemas.microsoft.com/office/drawing/2014/main" id="{31AF13C0-CDF6-C609-8F45-4A1BCF7F5730}"/>
              </a:ext>
            </a:extLst>
          </p:cNvPr>
          <p:cNvSpPr>
            <a:spLocks noGrp="1"/>
          </p:cNvSpPr>
          <p:nvPr>
            <p:ph type="sldNum" sz="quarter" idx="12"/>
          </p:nvPr>
        </p:nvSpPr>
        <p:spPr/>
        <p:txBody>
          <a:bodyPr/>
          <a:lstStyle/>
          <a:p>
            <a:fld id="{EBA7BD4F-31B9-4AD1-BCFC-9234B989C4EA}" type="slidenum">
              <a:rPr lang="en-GB" noProof="0" smtClean="0"/>
              <a:t>19</a:t>
            </a:fld>
            <a:endParaRPr lang="en-GB" noProof="0" dirty="0"/>
          </a:p>
        </p:txBody>
      </p:sp>
      <mc:AlternateContent xmlns:mc="http://schemas.openxmlformats.org/markup-compatibility/2006" xmlns:a14="http://schemas.microsoft.com/office/drawing/2010/main">
        <mc:Choice Requires="a14">
          <p:sp>
            <p:nvSpPr>
              <p:cNvPr id="3" name="Inhaltsplatzhalter 2">
                <a:extLst>
                  <a:ext uri="{FF2B5EF4-FFF2-40B4-BE49-F238E27FC236}">
                    <a16:creationId xmlns:a16="http://schemas.microsoft.com/office/drawing/2014/main" id="{F8EC3D4E-1C42-7FEB-6871-A3D0611E02BB}"/>
                  </a:ext>
                </a:extLst>
              </p:cNvPr>
              <p:cNvSpPr txBox="1">
                <a:spLocks/>
              </p:cNvSpPr>
              <p:nvPr/>
            </p:nvSpPr>
            <p:spPr>
              <a:xfrm>
                <a:off x="745435" y="1625362"/>
                <a:ext cx="10962835" cy="507990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noProof="0" dirty="0"/>
                  <a:t>What can be said about optimization model M1?</a:t>
                </a:r>
              </a:p>
              <a:p>
                <a:r>
                  <a:rPr lang="en-GB" sz="2400" dirty="0"/>
                  <a:t>It is a </a:t>
                </a:r>
                <a:r>
                  <a:rPr lang="en-GB" sz="2400" dirty="0">
                    <a:solidFill>
                      <a:srgbClr val="C00000"/>
                    </a:solidFill>
                  </a:rPr>
                  <a:t>bilinear programming </a:t>
                </a:r>
                <a:r>
                  <a:rPr lang="en-GB" sz="2400" dirty="0"/>
                  <a:t>model, which is a special variant of the quadratic programming model.</a:t>
                </a:r>
              </a:p>
              <a:p>
                <a:r>
                  <a:rPr lang="en-GB" sz="2400" dirty="0"/>
                  <a:t>Bilinear models are </a:t>
                </a:r>
                <a:r>
                  <a:rPr lang="en-GB" sz="2400" dirty="0">
                    <a:solidFill>
                      <a:srgbClr val="C00000"/>
                    </a:solidFill>
                  </a:rPr>
                  <a:t>non-convex </a:t>
                </a:r>
                <a:r>
                  <a:rPr lang="en-GB" sz="2400" dirty="0"/>
                  <a:t>and</a:t>
                </a:r>
                <a:r>
                  <a:rPr lang="en-GB" sz="2400" dirty="0">
                    <a:solidFill>
                      <a:srgbClr val="C00000"/>
                    </a:solidFill>
                  </a:rPr>
                  <a:t> non-concave</a:t>
                </a:r>
                <a:r>
                  <a:rPr lang="en-GB" sz="2400" dirty="0"/>
                  <a:t>, thus there is no guarantee of a global optimum</a:t>
                </a:r>
              </a:p>
              <a:p>
                <a:r>
                  <a:rPr lang="en-GB" sz="2400" noProof="0" dirty="0"/>
                  <a:t>Bilinear models in practice are </a:t>
                </a:r>
                <a:r>
                  <a:rPr lang="en-GB" sz="2400" noProof="0" dirty="0">
                    <a:solidFill>
                      <a:srgbClr val="C00000"/>
                    </a:solidFill>
                  </a:rPr>
                  <a:t>often easy to solve</a:t>
                </a:r>
                <a:r>
                  <a:rPr lang="en-GB" sz="2400" noProof="0" dirty="0"/>
                  <a:t>, and several specialized algorithms have been proposed in the literature.</a:t>
                </a:r>
              </a:p>
              <a:p>
                <a:r>
                  <a:rPr lang="en-GB" sz="2400" noProof="0" dirty="0"/>
                  <a:t>In an extensive </a:t>
                </a:r>
                <a:r>
                  <a:rPr lang="en-GB" sz="2400" noProof="0" dirty="0">
                    <a:solidFill>
                      <a:srgbClr val="C00000"/>
                    </a:solidFill>
                  </a:rPr>
                  <a:t>simulative approach</a:t>
                </a:r>
                <a:r>
                  <a:rPr lang="en-GB" sz="2400" noProof="0" dirty="0"/>
                  <a:t>, involving 20 randomly generated use vectors and 20 randomly generated make matrices of dimension </a:t>
                </a:r>
                <a14:m>
                  <m:oMath xmlns:m="http://schemas.openxmlformats.org/officeDocument/2006/math">
                    <m:r>
                      <a:rPr lang="de-AT" sz="2400" b="0" i="1" noProof="0" smtClean="0">
                        <a:latin typeface="Cambria Math" panose="02040503050406030204" pitchFamily="18" charset="0"/>
                      </a:rPr>
                      <m:t>𝑛</m:t>
                    </m:r>
                    <m:r>
                      <a:rPr lang="de-AT" sz="2400" b="0" i="1" noProof="0" smtClean="0">
                        <a:latin typeface="Cambria Math" panose="02040503050406030204" pitchFamily="18" charset="0"/>
                      </a:rPr>
                      <m:t>=4,5,…9</m:t>
                    </m:r>
                  </m:oMath>
                </a14:m>
                <a:r>
                  <a:rPr lang="en-GB" sz="2400" noProof="0" dirty="0"/>
                  <a:t> it performed flawlessly, i.e. replicated the results of Almon’s algorithm.</a:t>
                </a:r>
              </a:p>
              <a:p>
                <a:r>
                  <a:rPr lang="en-GB" sz="2400" dirty="0"/>
                  <a:t>It is </a:t>
                </a:r>
                <a:r>
                  <a:rPr lang="en-GB" sz="2400" dirty="0">
                    <a:solidFill>
                      <a:srgbClr val="C00000"/>
                    </a:solidFill>
                  </a:rPr>
                  <a:t>easy to prove </a:t>
                </a:r>
                <a:r>
                  <a:rPr lang="en-GB" sz="2400" dirty="0"/>
                  <a:t>that if Almon’s algorithm converged to a solution then this will also be an optimal solution for M1 and vice versa.</a:t>
                </a:r>
              </a:p>
              <a:p>
                <a:r>
                  <a:rPr lang="en-GB" sz="2400" noProof="0" dirty="0"/>
                  <a:t>There are </a:t>
                </a:r>
                <a:r>
                  <a:rPr lang="en-GB" sz="2400" noProof="0" dirty="0">
                    <a:solidFill>
                      <a:srgbClr val="C00000"/>
                    </a:solidFill>
                  </a:rPr>
                  <a:t>other, mathematically equivalent model formulations</a:t>
                </a:r>
                <a:r>
                  <a:rPr lang="en-GB" sz="2400" noProof="0" dirty="0"/>
                  <a:t>, e.g. based on minimizing a target function that involves the sum of </a:t>
                </a:r>
                <a14:m>
                  <m:oMath xmlns:m="http://schemas.openxmlformats.org/officeDocument/2006/math">
                    <m:r>
                      <a:rPr lang="de-AT" sz="2400" b="0" i="1" noProof="0" smtClean="0">
                        <a:latin typeface="Cambria Math" panose="02040503050406030204" pitchFamily="18" charset="0"/>
                      </a:rPr>
                      <m:t>𝑦</m:t>
                    </m:r>
                    <m:r>
                      <a:rPr lang="de-AT" sz="2400" b="0" i="1" noProof="0" smtClean="0">
                        <a:latin typeface="Cambria Math" panose="02040503050406030204" pitchFamily="18" charset="0"/>
                      </a:rPr>
                      <m:t>=</m:t>
                    </m:r>
                    <m:r>
                      <a:rPr lang="de-AT" sz="2400" b="0" i="1" noProof="0" smtClean="0">
                        <a:latin typeface="Cambria Math" panose="02040503050406030204" pitchFamily="18" charset="0"/>
                      </a:rPr>
                      <m:t>𝑢</m:t>
                    </m:r>
                    <m:r>
                      <a:rPr lang="de-AT" sz="2400" b="0" i="1" noProof="0" smtClean="0">
                        <a:latin typeface="Cambria Math" panose="02040503050406030204" pitchFamily="18" charset="0"/>
                      </a:rPr>
                      <m:t>−</m:t>
                    </m:r>
                    <m:acc>
                      <m:accPr>
                        <m:chr m:val="̂"/>
                        <m:ctrlPr>
                          <a:rPr lang="de-AT" sz="2400" b="0" i="1" noProof="0" smtClean="0">
                            <a:latin typeface="Cambria Math" panose="02040503050406030204" pitchFamily="18" charset="0"/>
                          </a:rPr>
                        </m:ctrlPr>
                      </m:accPr>
                      <m:e>
                        <m:r>
                          <a:rPr lang="de-AT" sz="2400" b="0" i="1" noProof="0" smtClean="0">
                            <a:latin typeface="Cambria Math" panose="02040503050406030204" pitchFamily="18" charset="0"/>
                          </a:rPr>
                          <m:t>𝑠</m:t>
                        </m:r>
                      </m:e>
                    </m:acc>
                    <m:r>
                      <a:rPr lang="de-AT" sz="2400" b="0" i="1" noProof="0" smtClean="0">
                        <a:latin typeface="Cambria Math" panose="02040503050406030204" pitchFamily="18" charset="0"/>
                      </a:rPr>
                      <m:t>𝑀𝑟</m:t>
                    </m:r>
                    <m:r>
                      <a:rPr lang="de-AT" sz="2400" b="0" i="1" noProof="0" smtClean="0">
                        <a:latin typeface="Cambria Math" panose="02040503050406030204" pitchFamily="18" charset="0"/>
                      </a:rPr>
                      <m:t>.</m:t>
                    </m:r>
                  </m:oMath>
                </a14:m>
                <a:endParaRPr lang="en-GB" sz="2400" noProof="0" dirty="0"/>
              </a:p>
            </p:txBody>
          </p:sp>
        </mc:Choice>
        <mc:Fallback xmlns="">
          <p:sp>
            <p:nvSpPr>
              <p:cNvPr id="3" name="Inhaltsplatzhalter 2">
                <a:extLst>
                  <a:ext uri="{FF2B5EF4-FFF2-40B4-BE49-F238E27FC236}">
                    <a16:creationId xmlns:a16="http://schemas.microsoft.com/office/drawing/2014/main" id="{F8EC3D4E-1C42-7FEB-6871-A3D0611E02BB}"/>
                  </a:ext>
                </a:extLst>
              </p:cNvPr>
              <p:cNvSpPr txBox="1">
                <a:spLocks noRot="1" noChangeAspect="1" noMove="1" noResize="1" noEditPoints="1" noAdjustHandles="1" noChangeArrowheads="1" noChangeShapeType="1" noTextEdit="1"/>
              </p:cNvSpPr>
              <p:nvPr/>
            </p:nvSpPr>
            <p:spPr>
              <a:xfrm>
                <a:off x="745435" y="1625362"/>
                <a:ext cx="10962835" cy="5079903"/>
              </a:xfrm>
              <a:prstGeom prst="rect">
                <a:avLst/>
              </a:prstGeom>
              <a:blipFill>
                <a:blip r:embed="rId2"/>
                <a:stretch>
                  <a:fillRect l="-834" t="-2281" r="-778" b="-360"/>
                </a:stretch>
              </a:blipFill>
            </p:spPr>
            <p:txBody>
              <a:bodyPr/>
              <a:lstStyle/>
              <a:p>
                <a:r>
                  <a:rPr lang="de-AT">
                    <a:noFill/>
                  </a:rPr>
                  <a:t> </a:t>
                </a:r>
              </a:p>
            </p:txBody>
          </p:sp>
        </mc:Fallback>
      </mc:AlternateContent>
    </p:spTree>
    <p:extLst>
      <p:ext uri="{BB962C8B-B14F-4D97-AF65-F5344CB8AC3E}">
        <p14:creationId xmlns:p14="http://schemas.microsoft.com/office/powerpoint/2010/main" val="3294860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FD3864-0515-1966-906D-59130DBCB96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2D8BF20-C93C-3885-8E85-F9037B6A0684}"/>
              </a:ext>
            </a:extLst>
          </p:cNvPr>
          <p:cNvSpPr>
            <a:spLocks noGrp="1"/>
          </p:cNvSpPr>
          <p:nvPr>
            <p:ph type="title"/>
          </p:nvPr>
        </p:nvSpPr>
        <p:spPr/>
        <p:txBody>
          <a:bodyPr/>
          <a:lstStyle/>
          <a:p>
            <a:r>
              <a:rPr lang="en-GB" noProof="0" dirty="0"/>
              <a:t>Main Motivation</a:t>
            </a:r>
          </a:p>
        </p:txBody>
      </p:sp>
      <p:sp>
        <p:nvSpPr>
          <p:cNvPr id="3" name="Inhaltsplatzhalter 2">
            <a:extLst>
              <a:ext uri="{FF2B5EF4-FFF2-40B4-BE49-F238E27FC236}">
                <a16:creationId xmlns:a16="http://schemas.microsoft.com/office/drawing/2014/main" id="{AE48C87F-A05D-AD99-2061-5D63ED88A758}"/>
              </a:ext>
            </a:extLst>
          </p:cNvPr>
          <p:cNvSpPr>
            <a:spLocks noGrp="1"/>
          </p:cNvSpPr>
          <p:nvPr>
            <p:ph idx="1"/>
          </p:nvPr>
        </p:nvSpPr>
        <p:spPr>
          <a:xfrm>
            <a:off x="894282" y="2935272"/>
            <a:ext cx="9959249" cy="3404869"/>
          </a:xfrm>
        </p:spPr>
        <p:txBody>
          <a:bodyPr>
            <a:normAutofit/>
          </a:bodyPr>
          <a:lstStyle/>
          <a:p>
            <a:pPr marL="0" indent="0">
              <a:buNone/>
            </a:pPr>
            <a:r>
              <a:rPr lang="en-GB" noProof="0" dirty="0"/>
              <a:t>This is, among others, one of the main criticism brought forward against Almon´s algorithm</a:t>
            </a:r>
          </a:p>
          <a:p>
            <a:r>
              <a:rPr lang="en-GB" sz="2400" i="1" dirty="0"/>
              <a:t>Almon, C. (ESR, 2000): Product-to-product tables via product-technology with non-negative flows</a:t>
            </a:r>
          </a:p>
          <a:p>
            <a:pPr marL="0" indent="0">
              <a:buNone/>
            </a:pPr>
            <a:r>
              <a:rPr lang="en-GB" noProof="0" dirty="0"/>
              <a:t>In this research I strive to make it </a:t>
            </a:r>
            <a:r>
              <a:rPr lang="en-GB" dirty="0"/>
              <a:t>clear </a:t>
            </a:r>
            <a:r>
              <a:rPr lang="en-GB" i="1" dirty="0"/>
              <a:t>to what</a:t>
            </a:r>
            <a:r>
              <a:rPr lang="en-GB" dirty="0"/>
              <a:t> the algorithm converges:</a:t>
            </a:r>
          </a:p>
          <a:p>
            <a:pPr lvl="1"/>
            <a:r>
              <a:rPr lang="en-GB" dirty="0"/>
              <a:t>theoretically (both mathematically and economically)</a:t>
            </a:r>
          </a:p>
          <a:p>
            <a:pPr lvl="1"/>
            <a:r>
              <a:rPr lang="en-GB" dirty="0"/>
              <a:t>empirically</a:t>
            </a:r>
          </a:p>
        </p:txBody>
      </p:sp>
      <p:sp>
        <p:nvSpPr>
          <p:cNvPr id="4" name="Foliennummernplatzhalter 3">
            <a:extLst>
              <a:ext uri="{FF2B5EF4-FFF2-40B4-BE49-F238E27FC236}">
                <a16:creationId xmlns:a16="http://schemas.microsoft.com/office/drawing/2014/main" id="{5F8A37DF-C389-4365-683B-18F5DB63F66D}"/>
              </a:ext>
            </a:extLst>
          </p:cNvPr>
          <p:cNvSpPr>
            <a:spLocks noGrp="1"/>
          </p:cNvSpPr>
          <p:nvPr>
            <p:ph type="sldNum" sz="quarter" idx="12"/>
          </p:nvPr>
        </p:nvSpPr>
        <p:spPr/>
        <p:txBody>
          <a:bodyPr/>
          <a:lstStyle/>
          <a:p>
            <a:fld id="{EBA7BD4F-31B9-4AD1-BCFC-9234B989C4EA}" type="slidenum">
              <a:rPr lang="en-GB" noProof="0" smtClean="0"/>
              <a:t>2</a:t>
            </a:fld>
            <a:endParaRPr lang="en-GB" noProof="0" dirty="0"/>
          </a:p>
        </p:txBody>
      </p:sp>
      <p:sp>
        <p:nvSpPr>
          <p:cNvPr id="5" name="Inhaltsplatzhalter 2">
            <a:extLst>
              <a:ext uri="{FF2B5EF4-FFF2-40B4-BE49-F238E27FC236}">
                <a16:creationId xmlns:a16="http://schemas.microsoft.com/office/drawing/2014/main" id="{76EDDFDD-9EB6-F33D-C10B-32FDD1C3D597}"/>
              </a:ext>
            </a:extLst>
          </p:cNvPr>
          <p:cNvSpPr txBox="1">
            <a:spLocks/>
          </p:cNvSpPr>
          <p:nvPr/>
        </p:nvSpPr>
        <p:spPr>
          <a:xfrm>
            <a:off x="1042394" y="1759752"/>
            <a:ext cx="10107212" cy="1027096"/>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2400" i="1" noProof="0" dirty="0"/>
              <a:t>The procedure converges but it is not clear to what.</a:t>
            </a:r>
            <a:endParaRPr lang="en-GB" sz="2400" i="1" dirty="0"/>
          </a:p>
          <a:p>
            <a:pPr marL="0" indent="0">
              <a:buFont typeface="Arial" panose="020B0604020202020204" pitchFamily="34" charset="0"/>
              <a:buNone/>
            </a:pPr>
            <a:r>
              <a:rPr lang="en-GB" sz="1800" noProof="0" dirty="0"/>
              <a:t>Rueda-</a:t>
            </a:r>
            <a:r>
              <a:rPr lang="en-GB" sz="1800" noProof="0" dirty="0" err="1"/>
              <a:t>Cantuche</a:t>
            </a:r>
            <a:r>
              <a:rPr lang="en-GB" sz="1800" noProof="0" dirty="0"/>
              <a:t>, J. M., </a:t>
            </a:r>
            <a:r>
              <a:rPr lang="en-GB" sz="1800" dirty="0"/>
              <a:t>The construction of input-output coefficients, In: Handbook of input-output Analysis, </a:t>
            </a:r>
            <a:r>
              <a:rPr lang="en-GB" sz="1800" noProof="0" dirty="0"/>
              <a:t>2017, p. </a:t>
            </a:r>
            <a:r>
              <a:rPr lang="en-GB" sz="1800" dirty="0"/>
              <a:t>160 </a:t>
            </a:r>
            <a:endParaRPr lang="en-GB" sz="1800" noProof="0" dirty="0"/>
          </a:p>
        </p:txBody>
      </p:sp>
    </p:spTree>
    <p:extLst>
      <p:ext uri="{BB962C8B-B14F-4D97-AF65-F5344CB8AC3E}">
        <p14:creationId xmlns:p14="http://schemas.microsoft.com/office/powerpoint/2010/main" val="42347609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D7228-D26E-9C6B-BAB6-110D28F0026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57F566F-F4FC-A280-0C86-4AED02E41FB9}"/>
              </a:ext>
            </a:extLst>
          </p:cNvPr>
          <p:cNvSpPr>
            <a:spLocks noGrp="1"/>
          </p:cNvSpPr>
          <p:nvPr>
            <p:ph type="title"/>
          </p:nvPr>
        </p:nvSpPr>
        <p:spPr>
          <a:xfrm>
            <a:off x="1200150" y="285765"/>
            <a:ext cx="9037154" cy="1325563"/>
          </a:xfrm>
        </p:spPr>
        <p:txBody>
          <a:bodyPr/>
          <a:lstStyle/>
          <a:p>
            <a:r>
              <a:rPr lang="en-GB" noProof="0" dirty="0"/>
              <a:t>Economic Interpretation (of the optimization model)</a:t>
            </a:r>
          </a:p>
        </p:txBody>
      </p:sp>
      <p:sp>
        <p:nvSpPr>
          <p:cNvPr id="4" name="Foliennummernplatzhalter 3">
            <a:extLst>
              <a:ext uri="{FF2B5EF4-FFF2-40B4-BE49-F238E27FC236}">
                <a16:creationId xmlns:a16="http://schemas.microsoft.com/office/drawing/2014/main" id="{12BD315F-FF58-CE36-D741-A0B974E5A1B2}"/>
              </a:ext>
            </a:extLst>
          </p:cNvPr>
          <p:cNvSpPr>
            <a:spLocks noGrp="1"/>
          </p:cNvSpPr>
          <p:nvPr>
            <p:ph type="sldNum" sz="quarter" idx="12"/>
          </p:nvPr>
        </p:nvSpPr>
        <p:spPr/>
        <p:txBody>
          <a:bodyPr/>
          <a:lstStyle/>
          <a:p>
            <a:fld id="{EBA7BD4F-31B9-4AD1-BCFC-9234B989C4EA}" type="slidenum">
              <a:rPr lang="en-GB" noProof="0" smtClean="0"/>
              <a:t>20</a:t>
            </a:fld>
            <a:endParaRPr lang="en-GB" noProof="0" dirty="0"/>
          </a:p>
        </p:txBody>
      </p:sp>
      <mc:AlternateContent xmlns:mc="http://schemas.openxmlformats.org/markup-compatibility/2006" xmlns:a14="http://schemas.microsoft.com/office/drawing/2010/main">
        <mc:Choice Requires="a14">
          <p:sp>
            <p:nvSpPr>
              <p:cNvPr id="3" name="Textfeld 2">
                <a:extLst>
                  <a:ext uri="{FF2B5EF4-FFF2-40B4-BE49-F238E27FC236}">
                    <a16:creationId xmlns:a16="http://schemas.microsoft.com/office/drawing/2014/main" id="{ED099944-F3C4-42A9-765D-51F193D41E89}"/>
                  </a:ext>
                </a:extLst>
              </p:cNvPr>
              <p:cNvSpPr txBox="1"/>
              <p:nvPr/>
            </p:nvSpPr>
            <p:spPr>
              <a:xfrm>
                <a:off x="1008419" y="3368952"/>
                <a:ext cx="9420615" cy="668132"/>
              </a:xfrm>
              <a:prstGeom prst="rect">
                <a:avLst/>
              </a:prstGeom>
              <a:noFill/>
            </p:spPr>
            <p:txBody>
              <a:bodyPr wrap="square" rtlCol="0">
                <a:spAutoFit/>
              </a:bodyPr>
              <a:lstStyle/>
              <a:p>
                <a14:m>
                  <m:oMath xmlns:m="http://schemas.openxmlformats.org/officeDocument/2006/math">
                    <m:f>
                      <m:fPr>
                        <m:ctrlPr>
                          <a:rPr lang="de-AT" sz="2400" b="0" i="1" noProof="0" smtClean="0">
                            <a:latin typeface="Cambria Math" panose="02040503050406030204" pitchFamily="18" charset="0"/>
                            <a:sym typeface="Wingdings" panose="05000000000000000000" pitchFamily="2" charset="2"/>
                          </a:rPr>
                        </m:ctrlPr>
                      </m:fPr>
                      <m:num>
                        <m:sSup>
                          <m:sSupPr>
                            <m:ctrlPr>
                              <a:rPr lang="de-AT" sz="2400" b="0" i="1" noProof="0" smtClean="0">
                                <a:latin typeface="Cambria Math" panose="02040503050406030204" pitchFamily="18" charset="0"/>
                                <a:sym typeface="Wingdings" panose="05000000000000000000" pitchFamily="2" charset="2"/>
                              </a:rPr>
                            </m:ctrlPr>
                          </m:sSupPr>
                          <m:e>
                            <m:r>
                              <a:rPr lang="de-AT" sz="2400" b="0" i="1" noProof="0" smtClean="0">
                                <a:latin typeface="Cambria Math" panose="02040503050406030204" pitchFamily="18" charset="0"/>
                                <a:sym typeface="Wingdings" panose="05000000000000000000" pitchFamily="2" charset="2"/>
                              </a:rPr>
                              <m:t>𝑠</m:t>
                            </m:r>
                          </m:e>
                          <m:sup>
                            <m:r>
                              <a:rPr lang="de-AT" sz="2400" b="0" i="1" noProof="0" smtClean="0">
                                <a:latin typeface="Cambria Math" panose="02040503050406030204" pitchFamily="18" charset="0"/>
                                <a:sym typeface="Wingdings" panose="05000000000000000000" pitchFamily="2" charset="2"/>
                              </a:rPr>
                              <m:t>′</m:t>
                            </m:r>
                          </m:sup>
                        </m:sSup>
                        <m:r>
                          <a:rPr lang="de-AT" sz="2400" b="0" i="1" noProof="0" smtClean="0">
                            <a:latin typeface="Cambria Math" panose="02040503050406030204" pitchFamily="18" charset="0"/>
                            <a:sym typeface="Wingdings" panose="05000000000000000000" pitchFamily="2" charset="2"/>
                          </a:rPr>
                          <m:t>𝑀𝑟</m:t>
                        </m:r>
                      </m:num>
                      <m:den>
                        <m:sSup>
                          <m:sSupPr>
                            <m:ctrlPr>
                              <a:rPr lang="de-AT" sz="2400" b="0" i="1" noProof="0" smtClean="0">
                                <a:latin typeface="Cambria Math" panose="02040503050406030204" pitchFamily="18" charset="0"/>
                                <a:sym typeface="Wingdings" panose="05000000000000000000" pitchFamily="2" charset="2"/>
                              </a:rPr>
                            </m:ctrlPr>
                          </m:sSupPr>
                          <m:e>
                            <m:r>
                              <a:rPr lang="de-AT" sz="2400" b="0" i="1" noProof="0" smtClean="0">
                                <a:latin typeface="Cambria Math" panose="02040503050406030204" pitchFamily="18" charset="0"/>
                                <a:sym typeface="Wingdings" panose="05000000000000000000" pitchFamily="2" charset="2"/>
                              </a:rPr>
                              <m:t>𝑒</m:t>
                            </m:r>
                          </m:e>
                          <m:sup>
                            <m:r>
                              <a:rPr lang="de-AT" sz="2400" b="0" i="1" noProof="0" smtClean="0">
                                <a:latin typeface="Cambria Math" panose="02040503050406030204" pitchFamily="18" charset="0"/>
                                <a:sym typeface="Wingdings" panose="05000000000000000000" pitchFamily="2" charset="2"/>
                              </a:rPr>
                              <m:t>′</m:t>
                            </m:r>
                          </m:sup>
                        </m:sSup>
                        <m:r>
                          <a:rPr lang="de-AT" sz="2400" b="0" i="1" noProof="0" smtClean="0">
                            <a:latin typeface="Cambria Math" panose="02040503050406030204" pitchFamily="18" charset="0"/>
                            <a:sym typeface="Wingdings" panose="05000000000000000000" pitchFamily="2" charset="2"/>
                          </a:rPr>
                          <m:t>𝑟</m:t>
                        </m:r>
                      </m:den>
                    </m:f>
                  </m:oMath>
                </a14:m>
                <a:r>
                  <a:rPr lang="en-GB" sz="2400" noProof="0" dirty="0">
                    <a:sym typeface="Wingdings" panose="05000000000000000000" pitchFamily="2" charset="2"/>
                  </a:rPr>
                  <a:t>   A measure of the appropriateness of the CTA for the case at hand</a:t>
                </a:r>
                <a:endParaRPr lang="en-GB" sz="2400" noProof="0" dirty="0"/>
              </a:p>
            </p:txBody>
          </p:sp>
        </mc:Choice>
        <mc:Fallback xmlns="">
          <p:sp>
            <p:nvSpPr>
              <p:cNvPr id="3" name="Textfeld 2">
                <a:extLst>
                  <a:ext uri="{FF2B5EF4-FFF2-40B4-BE49-F238E27FC236}">
                    <a16:creationId xmlns:a16="http://schemas.microsoft.com/office/drawing/2014/main" id="{ED099944-F3C4-42A9-765D-51F193D41E89}"/>
                  </a:ext>
                </a:extLst>
              </p:cNvPr>
              <p:cNvSpPr txBox="1">
                <a:spLocks noRot="1" noChangeAspect="1" noMove="1" noResize="1" noEditPoints="1" noAdjustHandles="1" noChangeArrowheads="1" noChangeShapeType="1" noTextEdit="1"/>
              </p:cNvSpPr>
              <p:nvPr/>
            </p:nvSpPr>
            <p:spPr>
              <a:xfrm>
                <a:off x="1008419" y="3368952"/>
                <a:ext cx="9420615" cy="668132"/>
              </a:xfrm>
              <a:prstGeom prst="rect">
                <a:avLst/>
              </a:prstGeom>
              <a:blipFill>
                <a:blip r:embed="rId2"/>
                <a:stretch>
                  <a:fillRect b="-9174"/>
                </a:stretch>
              </a:blipFill>
            </p:spPr>
            <p:txBody>
              <a:bodyPr/>
              <a:lstStyle/>
              <a:p>
                <a:r>
                  <a:rPr lang="de-AT">
                    <a:noFill/>
                  </a:rPr>
                  <a:t> </a:t>
                </a:r>
              </a:p>
            </p:txBody>
          </p:sp>
        </mc:Fallback>
      </mc:AlternateContent>
      <p:sp>
        <p:nvSpPr>
          <p:cNvPr id="5" name="Textfeld 4">
            <a:extLst>
              <a:ext uri="{FF2B5EF4-FFF2-40B4-BE49-F238E27FC236}">
                <a16:creationId xmlns:a16="http://schemas.microsoft.com/office/drawing/2014/main" id="{844A9859-CD75-F5C7-76EB-CE1C82362739}"/>
              </a:ext>
            </a:extLst>
          </p:cNvPr>
          <p:cNvSpPr txBox="1"/>
          <p:nvPr/>
        </p:nvSpPr>
        <p:spPr>
          <a:xfrm>
            <a:off x="1021243" y="1954654"/>
            <a:ext cx="8997827" cy="1200329"/>
          </a:xfrm>
          <a:prstGeom prst="rect">
            <a:avLst/>
          </a:prstGeom>
          <a:noFill/>
        </p:spPr>
        <p:txBody>
          <a:bodyPr wrap="square" rtlCol="0">
            <a:spAutoFit/>
          </a:bodyPr>
          <a:lstStyle/>
          <a:p>
            <a:r>
              <a:rPr lang="en-GB" sz="2400" dirty="0"/>
              <a:t>Model M maximizes the sum of flows that are allocated according to the CTA.</a:t>
            </a:r>
          </a:p>
          <a:p>
            <a:endParaRPr lang="en-GB" sz="2400" dirty="0"/>
          </a:p>
        </p:txBody>
      </p:sp>
      <mc:AlternateContent xmlns:mc="http://schemas.openxmlformats.org/markup-compatibility/2006" xmlns:a14="http://schemas.microsoft.com/office/drawing/2010/main">
        <mc:Choice Requires="a14">
          <p:sp>
            <p:nvSpPr>
              <p:cNvPr id="7" name="Textfeld 6">
                <a:extLst>
                  <a:ext uri="{FF2B5EF4-FFF2-40B4-BE49-F238E27FC236}">
                    <a16:creationId xmlns:a16="http://schemas.microsoft.com/office/drawing/2014/main" id="{A6A07FBF-1866-4EF1-DC86-9FDA509B22D2}"/>
                  </a:ext>
                </a:extLst>
              </p:cNvPr>
              <p:cNvSpPr txBox="1"/>
              <p:nvPr/>
            </p:nvSpPr>
            <p:spPr>
              <a:xfrm>
                <a:off x="1008419" y="4694170"/>
                <a:ext cx="9420615" cy="1581651"/>
              </a:xfrm>
              <a:prstGeom prst="rect">
                <a:avLst/>
              </a:prstGeom>
              <a:noFill/>
            </p:spPr>
            <p:txBody>
              <a:bodyPr wrap="square" rtlCol="0">
                <a:spAutoFit/>
              </a:bodyPr>
              <a:lstStyle/>
              <a:p>
                <a:r>
                  <a:rPr lang="en-GB" sz="2400" noProof="0" dirty="0"/>
                  <a:t>The results of both the optimization model and Almon’s algorithm define not only </a:t>
                </a:r>
                <a14:m>
                  <m:oMath xmlns:m="http://schemas.openxmlformats.org/officeDocument/2006/math">
                    <m:r>
                      <a:rPr lang="de-AT" sz="2400" b="0" i="1" noProof="0" smtClean="0">
                        <a:latin typeface="Cambria Math" panose="02040503050406030204" pitchFamily="18" charset="0"/>
                      </a:rPr>
                      <m:t>𝑟</m:t>
                    </m:r>
                  </m:oMath>
                </a14:m>
                <a:r>
                  <a:rPr lang="en-GB" sz="2400" noProof="0" dirty="0"/>
                  <a:t> but  </a:t>
                </a:r>
                <a14:m>
                  <m:oMath xmlns:m="http://schemas.openxmlformats.org/officeDocument/2006/math">
                    <m:r>
                      <a:rPr lang="de-AT" sz="2400" i="1">
                        <a:latin typeface="Cambria Math" panose="02040503050406030204" pitchFamily="18" charset="0"/>
                      </a:rPr>
                      <m:t>𝑍</m:t>
                    </m:r>
                    <m:r>
                      <a:rPr lang="de-AT" sz="2400">
                        <a:latin typeface="Cambria Math" panose="02040503050406030204" pitchFamily="18" charset="0"/>
                      </a:rPr>
                      <m:t>=</m:t>
                    </m:r>
                    <m:acc>
                      <m:accPr>
                        <m:chr m:val="̂"/>
                        <m:ctrlPr>
                          <a:rPr lang="de-AT" sz="2400" i="1">
                            <a:latin typeface="Cambria Math" panose="02040503050406030204" pitchFamily="18" charset="0"/>
                          </a:rPr>
                        </m:ctrlPr>
                      </m:accPr>
                      <m:e>
                        <m:r>
                          <a:rPr lang="de-AT" sz="2400" i="1">
                            <a:latin typeface="Cambria Math" panose="02040503050406030204" pitchFamily="18" charset="0"/>
                          </a:rPr>
                          <m:t>𝑠</m:t>
                        </m:r>
                      </m:e>
                    </m:acc>
                    <m:acc>
                      <m:accPr>
                        <m:chr m:val="̌"/>
                        <m:ctrlPr>
                          <a:rPr lang="de-AT" sz="2400" i="1">
                            <a:latin typeface="Cambria Math" panose="02040503050406030204" pitchFamily="18" charset="0"/>
                          </a:rPr>
                        </m:ctrlPr>
                      </m:accPr>
                      <m:e>
                        <m:r>
                          <a:rPr lang="de-AT" sz="2400" i="1">
                            <a:latin typeface="Cambria Math" panose="02040503050406030204" pitchFamily="18" charset="0"/>
                          </a:rPr>
                          <m:t>𝑀</m:t>
                        </m:r>
                      </m:e>
                    </m:acc>
                    <m:acc>
                      <m:accPr>
                        <m:chr m:val="̂"/>
                        <m:ctrlPr>
                          <a:rPr lang="de-AT" sz="2400" i="1">
                            <a:latin typeface="Cambria Math" panose="02040503050406030204" pitchFamily="18" charset="0"/>
                          </a:rPr>
                        </m:ctrlPr>
                      </m:accPr>
                      <m:e>
                        <m:r>
                          <a:rPr lang="de-AT" sz="2400" i="1">
                            <a:latin typeface="Cambria Math" panose="02040503050406030204" pitchFamily="18" charset="0"/>
                          </a:rPr>
                          <m:t>𝑟</m:t>
                        </m:r>
                      </m:e>
                    </m:acc>
                    <m:r>
                      <a:rPr lang="de-AT" sz="2400" i="1">
                        <a:latin typeface="Cambria Math" panose="02040503050406030204" pitchFamily="18" charset="0"/>
                      </a:rPr>
                      <m:t>+</m:t>
                    </m:r>
                    <m:acc>
                      <m:accPr>
                        <m:chr m:val="̂"/>
                        <m:ctrlPr>
                          <a:rPr lang="de-AT" sz="2400" i="1">
                            <a:latin typeface="Cambria Math" panose="02040503050406030204" pitchFamily="18" charset="0"/>
                          </a:rPr>
                        </m:ctrlPr>
                      </m:accPr>
                      <m:e>
                        <m:r>
                          <a:rPr lang="de-AT" sz="2400" i="1">
                            <a:latin typeface="Cambria Math" panose="02040503050406030204" pitchFamily="18" charset="0"/>
                          </a:rPr>
                          <m:t>𝑧</m:t>
                        </m:r>
                      </m:e>
                    </m:acc>
                  </m:oMath>
                </a14:m>
                <a:r>
                  <a:rPr lang="en-GB" sz="2400" noProof="0" dirty="0"/>
                  <a:t>, thus defining different technologies used in different industries</a:t>
                </a:r>
                <a:br>
                  <a:rPr lang="en-GB" sz="2400" noProof="0" dirty="0"/>
                </a:br>
                <a:r>
                  <a:rPr lang="en-GB" sz="2400" noProof="0" dirty="0">
                    <a:sym typeface="Wingdings" panose="05000000000000000000" pitchFamily="2" charset="2"/>
                  </a:rPr>
                  <a:t> this could be used for designing new modelling approaches</a:t>
                </a:r>
                <a:endParaRPr lang="en-GB" sz="2400" noProof="0" dirty="0"/>
              </a:p>
            </p:txBody>
          </p:sp>
        </mc:Choice>
        <mc:Fallback xmlns="">
          <p:sp>
            <p:nvSpPr>
              <p:cNvPr id="7" name="Textfeld 6">
                <a:extLst>
                  <a:ext uri="{FF2B5EF4-FFF2-40B4-BE49-F238E27FC236}">
                    <a16:creationId xmlns:a16="http://schemas.microsoft.com/office/drawing/2014/main" id="{A6A07FBF-1866-4EF1-DC86-9FDA509B22D2}"/>
                  </a:ext>
                </a:extLst>
              </p:cNvPr>
              <p:cNvSpPr txBox="1">
                <a:spLocks noRot="1" noChangeAspect="1" noMove="1" noResize="1" noEditPoints="1" noAdjustHandles="1" noChangeArrowheads="1" noChangeShapeType="1" noTextEdit="1"/>
              </p:cNvSpPr>
              <p:nvPr/>
            </p:nvSpPr>
            <p:spPr>
              <a:xfrm>
                <a:off x="1008419" y="4694170"/>
                <a:ext cx="9420615" cy="1581651"/>
              </a:xfrm>
              <a:prstGeom prst="rect">
                <a:avLst/>
              </a:prstGeom>
              <a:blipFill>
                <a:blip r:embed="rId3"/>
                <a:stretch>
                  <a:fillRect l="-970" t="-3089" b="-8108"/>
                </a:stretch>
              </a:blipFill>
            </p:spPr>
            <p:txBody>
              <a:bodyPr/>
              <a:lstStyle/>
              <a:p>
                <a:r>
                  <a:rPr lang="de-AT">
                    <a:noFill/>
                  </a:rPr>
                  <a:t> </a:t>
                </a:r>
              </a:p>
            </p:txBody>
          </p:sp>
        </mc:Fallback>
      </mc:AlternateContent>
    </p:spTree>
    <p:extLst>
      <p:ext uri="{BB962C8B-B14F-4D97-AF65-F5344CB8AC3E}">
        <p14:creationId xmlns:p14="http://schemas.microsoft.com/office/powerpoint/2010/main" val="21536233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2E3CE-E326-AA9D-B6F7-89F770BEAE0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59F41BE-FFF1-C15F-D83E-B6D4B48E3577}"/>
              </a:ext>
            </a:extLst>
          </p:cNvPr>
          <p:cNvSpPr>
            <a:spLocks noGrp="1"/>
          </p:cNvSpPr>
          <p:nvPr>
            <p:ph type="title"/>
          </p:nvPr>
        </p:nvSpPr>
        <p:spPr>
          <a:xfrm>
            <a:off x="1200150" y="285765"/>
            <a:ext cx="9037154" cy="1325563"/>
          </a:xfrm>
        </p:spPr>
        <p:txBody>
          <a:bodyPr/>
          <a:lstStyle/>
          <a:p>
            <a:r>
              <a:rPr lang="en-GB" noProof="0" dirty="0"/>
              <a:t>Alternative approaches (1)</a:t>
            </a:r>
          </a:p>
        </p:txBody>
      </p:sp>
      <p:sp>
        <p:nvSpPr>
          <p:cNvPr id="4" name="Foliennummernplatzhalter 3">
            <a:extLst>
              <a:ext uri="{FF2B5EF4-FFF2-40B4-BE49-F238E27FC236}">
                <a16:creationId xmlns:a16="http://schemas.microsoft.com/office/drawing/2014/main" id="{F4C21209-31E4-97A4-A441-28AC6ADC16EB}"/>
              </a:ext>
            </a:extLst>
          </p:cNvPr>
          <p:cNvSpPr>
            <a:spLocks noGrp="1"/>
          </p:cNvSpPr>
          <p:nvPr>
            <p:ph type="sldNum" sz="quarter" idx="12"/>
          </p:nvPr>
        </p:nvSpPr>
        <p:spPr/>
        <p:txBody>
          <a:bodyPr/>
          <a:lstStyle/>
          <a:p>
            <a:fld id="{EBA7BD4F-31B9-4AD1-BCFC-9234B989C4EA}" type="slidenum">
              <a:rPr lang="en-GB" noProof="0" smtClean="0"/>
              <a:t>21</a:t>
            </a:fld>
            <a:endParaRPr lang="en-GB" noProof="0" dirty="0"/>
          </a:p>
        </p:txBody>
      </p:sp>
      <p:sp>
        <p:nvSpPr>
          <p:cNvPr id="5" name="Textfeld 4">
            <a:extLst>
              <a:ext uri="{FF2B5EF4-FFF2-40B4-BE49-F238E27FC236}">
                <a16:creationId xmlns:a16="http://schemas.microsoft.com/office/drawing/2014/main" id="{D527030C-4755-AE0D-1ED7-A88F030B3BF8}"/>
              </a:ext>
            </a:extLst>
          </p:cNvPr>
          <p:cNvSpPr txBox="1"/>
          <p:nvPr/>
        </p:nvSpPr>
        <p:spPr>
          <a:xfrm>
            <a:off x="1070404" y="1699015"/>
            <a:ext cx="8997827" cy="1200329"/>
          </a:xfrm>
          <a:prstGeom prst="rect">
            <a:avLst/>
          </a:prstGeom>
          <a:noFill/>
        </p:spPr>
        <p:txBody>
          <a:bodyPr wrap="square" rtlCol="0">
            <a:spAutoFit/>
          </a:bodyPr>
          <a:lstStyle/>
          <a:p>
            <a:r>
              <a:rPr lang="en-GB" sz="2400" dirty="0"/>
              <a:t>Bohlin/Widell (ESR, 2006) developed an optimization model to mix the CTA and ITA in the construction of commodity-by-commodity tables:</a:t>
            </a:r>
          </a:p>
          <a:p>
            <a:endParaRPr lang="en-GB" sz="2400" dirty="0"/>
          </a:p>
        </p:txBody>
      </p:sp>
      <p:pic>
        <p:nvPicPr>
          <p:cNvPr id="7" name="Grafik 6">
            <a:extLst>
              <a:ext uri="{FF2B5EF4-FFF2-40B4-BE49-F238E27FC236}">
                <a16:creationId xmlns:a16="http://schemas.microsoft.com/office/drawing/2014/main" id="{58C59D8A-9AE7-3595-D3A6-2A785B5DCC2F}"/>
              </a:ext>
            </a:extLst>
          </p:cNvPr>
          <p:cNvPicPr>
            <a:picLocks noChangeAspect="1"/>
          </p:cNvPicPr>
          <p:nvPr/>
        </p:nvPicPr>
        <p:blipFill>
          <a:blip r:embed="rId2"/>
          <a:stretch>
            <a:fillRect/>
          </a:stretch>
        </p:blipFill>
        <p:spPr>
          <a:xfrm>
            <a:off x="873757" y="2753140"/>
            <a:ext cx="5267325" cy="2165752"/>
          </a:xfrm>
          <a:prstGeom prst="rect">
            <a:avLst/>
          </a:prstGeom>
        </p:spPr>
      </p:pic>
      <p:sp>
        <p:nvSpPr>
          <p:cNvPr id="8" name="Geschweifte Klammer links 7">
            <a:extLst>
              <a:ext uri="{FF2B5EF4-FFF2-40B4-BE49-F238E27FC236}">
                <a16:creationId xmlns:a16="http://schemas.microsoft.com/office/drawing/2014/main" id="{6431CEC1-0A78-4DF9-6736-3365D18C525E}"/>
              </a:ext>
            </a:extLst>
          </p:cNvPr>
          <p:cNvSpPr/>
          <p:nvPr/>
        </p:nvSpPr>
        <p:spPr>
          <a:xfrm rot="5400000">
            <a:off x="2837338" y="2529456"/>
            <a:ext cx="226144" cy="872292"/>
          </a:xfrm>
          <a:prstGeom prst="leftBrace">
            <a:avLst/>
          </a:prstGeom>
          <a:ln w="15875"/>
        </p:spPr>
        <p:style>
          <a:lnRef idx="1">
            <a:schemeClr val="accent1"/>
          </a:lnRef>
          <a:fillRef idx="0">
            <a:schemeClr val="accent1"/>
          </a:fillRef>
          <a:effectRef idx="0">
            <a:schemeClr val="accent1"/>
          </a:effectRef>
          <a:fontRef idx="minor">
            <a:schemeClr val="tx1"/>
          </a:fontRef>
        </p:style>
        <p:txBody>
          <a:bodyPr rtlCol="0" anchor="ctr"/>
          <a:lstStyle/>
          <a:p>
            <a:pPr algn="ctr"/>
            <a:endParaRPr lang="de-AT"/>
          </a:p>
        </p:txBody>
      </p:sp>
      <p:sp>
        <p:nvSpPr>
          <p:cNvPr id="9" name="Geschweifte Klammer links 8">
            <a:extLst>
              <a:ext uri="{FF2B5EF4-FFF2-40B4-BE49-F238E27FC236}">
                <a16:creationId xmlns:a16="http://schemas.microsoft.com/office/drawing/2014/main" id="{2190C315-271E-A388-E4F6-6E55BAFFF1F2}"/>
              </a:ext>
            </a:extLst>
          </p:cNvPr>
          <p:cNvSpPr/>
          <p:nvPr/>
        </p:nvSpPr>
        <p:spPr>
          <a:xfrm rot="5400000">
            <a:off x="4383903" y="2529456"/>
            <a:ext cx="226144" cy="872292"/>
          </a:xfrm>
          <a:prstGeom prst="leftBrace">
            <a:avLst/>
          </a:prstGeom>
          <a:ln w="15875"/>
        </p:spPr>
        <p:style>
          <a:lnRef idx="1">
            <a:schemeClr val="accent1"/>
          </a:lnRef>
          <a:fillRef idx="0">
            <a:schemeClr val="accent1"/>
          </a:fillRef>
          <a:effectRef idx="0">
            <a:schemeClr val="accent1"/>
          </a:effectRef>
          <a:fontRef idx="minor">
            <a:schemeClr val="tx1"/>
          </a:fontRef>
        </p:style>
        <p:txBody>
          <a:bodyPr rtlCol="0" anchor="ctr"/>
          <a:lstStyle/>
          <a:p>
            <a:pPr algn="ctr"/>
            <a:endParaRPr lang="de-AT"/>
          </a:p>
        </p:txBody>
      </p:sp>
      <p:sp>
        <p:nvSpPr>
          <p:cNvPr id="10" name="Textfeld 9">
            <a:extLst>
              <a:ext uri="{FF2B5EF4-FFF2-40B4-BE49-F238E27FC236}">
                <a16:creationId xmlns:a16="http://schemas.microsoft.com/office/drawing/2014/main" id="{F2170324-99BD-0B21-1F1F-81CE35FE7D55}"/>
              </a:ext>
            </a:extLst>
          </p:cNvPr>
          <p:cNvSpPr txBox="1"/>
          <p:nvPr/>
        </p:nvSpPr>
        <p:spPr>
          <a:xfrm>
            <a:off x="2682163" y="2483198"/>
            <a:ext cx="536494" cy="369332"/>
          </a:xfrm>
          <a:prstGeom prst="rect">
            <a:avLst/>
          </a:prstGeom>
          <a:noFill/>
        </p:spPr>
        <p:txBody>
          <a:bodyPr wrap="none" rtlCol="0">
            <a:spAutoFit/>
          </a:bodyPr>
          <a:lstStyle/>
          <a:p>
            <a:r>
              <a:rPr lang="de-AT" dirty="0"/>
              <a:t>CTA</a:t>
            </a:r>
          </a:p>
        </p:txBody>
      </p:sp>
      <p:sp>
        <p:nvSpPr>
          <p:cNvPr id="11" name="Textfeld 10">
            <a:extLst>
              <a:ext uri="{FF2B5EF4-FFF2-40B4-BE49-F238E27FC236}">
                <a16:creationId xmlns:a16="http://schemas.microsoft.com/office/drawing/2014/main" id="{B0F621EF-4BF3-DD1F-33A0-D9380D05EA21}"/>
              </a:ext>
            </a:extLst>
          </p:cNvPr>
          <p:cNvSpPr txBox="1"/>
          <p:nvPr/>
        </p:nvSpPr>
        <p:spPr>
          <a:xfrm>
            <a:off x="4259983" y="2507540"/>
            <a:ext cx="469616" cy="369332"/>
          </a:xfrm>
          <a:prstGeom prst="rect">
            <a:avLst/>
          </a:prstGeom>
          <a:noFill/>
        </p:spPr>
        <p:txBody>
          <a:bodyPr wrap="none" rtlCol="0">
            <a:spAutoFit/>
          </a:bodyPr>
          <a:lstStyle/>
          <a:p>
            <a:r>
              <a:rPr lang="de-AT" dirty="0"/>
              <a:t>ITA</a:t>
            </a:r>
          </a:p>
        </p:txBody>
      </p:sp>
      <mc:AlternateContent xmlns:mc="http://schemas.openxmlformats.org/markup-compatibility/2006" xmlns:a14="http://schemas.microsoft.com/office/drawing/2010/main">
        <mc:Choice Requires="a14">
          <p:sp>
            <p:nvSpPr>
              <p:cNvPr id="13" name="Textfeld 12">
                <a:extLst>
                  <a:ext uri="{FF2B5EF4-FFF2-40B4-BE49-F238E27FC236}">
                    <a16:creationId xmlns:a16="http://schemas.microsoft.com/office/drawing/2014/main" id="{A07E9FC4-3B26-FB8C-FC95-9F9F1F667AC0}"/>
                  </a:ext>
                </a:extLst>
              </p:cNvPr>
              <p:cNvSpPr txBox="1"/>
              <p:nvPr/>
            </p:nvSpPr>
            <p:spPr>
              <a:xfrm>
                <a:off x="873758" y="4918891"/>
                <a:ext cx="8997827" cy="1968744"/>
              </a:xfrm>
              <a:prstGeom prst="rect">
                <a:avLst/>
              </a:prstGeom>
              <a:noFill/>
            </p:spPr>
            <p:txBody>
              <a:bodyPr wrap="square" rtlCol="0">
                <a:spAutoFit/>
              </a:bodyPr>
              <a:lstStyle/>
              <a:p>
                <a:r>
                  <a:rPr lang="en-GB" sz="2400" dirty="0"/>
                  <a:t>Some aspects of this approach:</a:t>
                </a:r>
              </a:p>
              <a:p>
                <a:pPr marL="342900" indent="-342900">
                  <a:buFont typeface="Arial" panose="020B0604020202020204" pitchFamily="34" charset="0"/>
                  <a:buChar char="•"/>
                </a:pPr>
                <a:r>
                  <a:rPr lang="en-GB" sz="2400" dirty="0"/>
                  <a:t>Inspired by stochastics and Least Square</a:t>
                </a:r>
              </a:p>
              <a:p>
                <a:pPr marL="342900" indent="-342900">
                  <a:buFont typeface="Arial" panose="020B0604020202020204" pitchFamily="34" charset="0"/>
                  <a:buChar char="•"/>
                </a:pPr>
                <a:r>
                  <a:rPr lang="en-GB" sz="2400" dirty="0"/>
                  <a:t>Operates on coefficients instead of flows</a:t>
                </a:r>
              </a:p>
              <a:p>
                <a:pPr marL="342900" indent="-342900">
                  <a:buFont typeface="Arial" panose="020B0604020202020204" pitchFamily="34" charset="0"/>
                  <a:buChar char="•"/>
                </a:pPr>
                <a:r>
                  <a:rPr lang="en-GB" sz="2400" dirty="0"/>
                  <a:t>Considered “sparse” algebra: include a target variable only if </a:t>
                </a:r>
                <a14:m>
                  <m:oMath xmlns:m="http://schemas.openxmlformats.org/officeDocument/2006/math">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𝑣</m:t>
                        </m:r>
                      </m:e>
                      <m:sub>
                        <m:r>
                          <a:rPr lang="de-AT" sz="2400" b="0" i="1" smtClean="0">
                            <a:latin typeface="Cambria Math" panose="02040503050406030204" pitchFamily="18" charset="0"/>
                          </a:rPr>
                          <m:t>𝑖𝑗</m:t>
                        </m:r>
                      </m:sub>
                    </m:sSub>
                    <m:r>
                      <a:rPr lang="de-AT" sz="2400" b="0" i="1" smtClean="0">
                        <a:latin typeface="Cambria Math" panose="02040503050406030204" pitchFamily="18" charset="0"/>
                      </a:rPr>
                      <m:t>&gt;0</m:t>
                    </m:r>
                  </m:oMath>
                </a14:m>
                <a:endParaRPr lang="en-GB" sz="2400" dirty="0"/>
              </a:p>
              <a:p>
                <a:pPr marL="342900" indent="-342900">
                  <a:buFont typeface="Arial" panose="020B0604020202020204" pitchFamily="34" charset="0"/>
                  <a:buChar char="•"/>
                </a:pPr>
                <a:endParaRPr lang="en-GB" sz="2400" dirty="0"/>
              </a:p>
            </p:txBody>
          </p:sp>
        </mc:Choice>
        <mc:Fallback xmlns="">
          <p:sp>
            <p:nvSpPr>
              <p:cNvPr id="13" name="Textfeld 12">
                <a:extLst>
                  <a:ext uri="{FF2B5EF4-FFF2-40B4-BE49-F238E27FC236}">
                    <a16:creationId xmlns:a16="http://schemas.microsoft.com/office/drawing/2014/main" id="{A07E9FC4-3B26-FB8C-FC95-9F9F1F667AC0}"/>
                  </a:ext>
                </a:extLst>
              </p:cNvPr>
              <p:cNvSpPr txBox="1">
                <a:spLocks noRot="1" noChangeAspect="1" noMove="1" noResize="1" noEditPoints="1" noAdjustHandles="1" noChangeArrowheads="1" noChangeShapeType="1" noTextEdit="1"/>
              </p:cNvSpPr>
              <p:nvPr/>
            </p:nvSpPr>
            <p:spPr>
              <a:xfrm>
                <a:off x="873758" y="4918891"/>
                <a:ext cx="8997827" cy="1968744"/>
              </a:xfrm>
              <a:prstGeom prst="rect">
                <a:avLst/>
              </a:prstGeom>
              <a:blipFill>
                <a:blip r:embed="rId3"/>
                <a:stretch>
                  <a:fillRect l="-1016" t="-2477"/>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14" name="Textfeld 13">
                <a:extLst>
                  <a:ext uri="{FF2B5EF4-FFF2-40B4-BE49-F238E27FC236}">
                    <a16:creationId xmlns:a16="http://schemas.microsoft.com/office/drawing/2014/main" id="{A0F74FEF-8951-C1DA-203D-8B3FA5FEEA0A}"/>
                  </a:ext>
                </a:extLst>
              </p:cNvPr>
              <p:cNvSpPr txBox="1"/>
              <p:nvPr/>
            </p:nvSpPr>
            <p:spPr>
              <a:xfrm>
                <a:off x="6582720" y="2876872"/>
                <a:ext cx="4790370" cy="1569660"/>
              </a:xfrm>
              <a:prstGeom prst="rect">
                <a:avLst/>
              </a:prstGeom>
              <a:noFill/>
            </p:spPr>
            <p:txBody>
              <a:bodyPr wrap="square" rtlCol="0">
                <a:spAutoFit/>
              </a:bodyPr>
              <a:lstStyle/>
              <a:p>
                <a:r>
                  <a:rPr lang="en-GB" sz="2400" dirty="0"/>
                  <a:t>Note: different notation is used here</a:t>
                </a:r>
              </a:p>
              <a:p>
                <a14:m>
                  <m:oMath xmlns:m="http://schemas.openxmlformats.org/officeDocument/2006/math">
                    <m:r>
                      <a:rPr lang="de-AT" sz="2400" b="0" i="1" smtClean="0">
                        <a:latin typeface="Cambria Math" panose="02040503050406030204" pitchFamily="18" charset="0"/>
                      </a:rPr>
                      <m:t>𝑖</m:t>
                    </m:r>
                  </m:oMath>
                </a14:m>
                <a:r>
                  <a:rPr lang="en-GB" sz="2400" dirty="0"/>
                  <a:t>   input</a:t>
                </a:r>
              </a:p>
              <a:p>
                <a14:m>
                  <m:oMath xmlns:m="http://schemas.openxmlformats.org/officeDocument/2006/math">
                    <m:r>
                      <a:rPr lang="de-AT" sz="2400" b="0" i="1" smtClean="0">
                        <a:latin typeface="Cambria Math" panose="02040503050406030204" pitchFamily="18" charset="0"/>
                      </a:rPr>
                      <m:t>𝑗</m:t>
                    </m:r>
                  </m:oMath>
                </a14:m>
                <a:r>
                  <a:rPr lang="en-GB" sz="2400" dirty="0"/>
                  <a:t>   produced commodity</a:t>
                </a:r>
              </a:p>
              <a:p>
                <a14:m>
                  <m:oMath xmlns:m="http://schemas.openxmlformats.org/officeDocument/2006/math">
                    <m:r>
                      <a:rPr lang="de-AT" sz="2400" b="0" i="1" smtClean="0">
                        <a:latin typeface="Cambria Math" panose="02040503050406030204" pitchFamily="18" charset="0"/>
                      </a:rPr>
                      <m:t>𝑘</m:t>
                    </m:r>
                  </m:oMath>
                </a14:m>
                <a:r>
                  <a:rPr lang="en-GB" sz="2400" dirty="0"/>
                  <a:t>  industry</a:t>
                </a:r>
              </a:p>
            </p:txBody>
          </p:sp>
        </mc:Choice>
        <mc:Fallback xmlns="">
          <p:sp>
            <p:nvSpPr>
              <p:cNvPr id="14" name="Textfeld 13">
                <a:extLst>
                  <a:ext uri="{FF2B5EF4-FFF2-40B4-BE49-F238E27FC236}">
                    <a16:creationId xmlns:a16="http://schemas.microsoft.com/office/drawing/2014/main" id="{A0F74FEF-8951-C1DA-203D-8B3FA5FEEA0A}"/>
                  </a:ext>
                </a:extLst>
              </p:cNvPr>
              <p:cNvSpPr txBox="1">
                <a:spLocks noRot="1" noChangeAspect="1" noMove="1" noResize="1" noEditPoints="1" noAdjustHandles="1" noChangeArrowheads="1" noChangeShapeType="1" noTextEdit="1"/>
              </p:cNvSpPr>
              <p:nvPr/>
            </p:nvSpPr>
            <p:spPr>
              <a:xfrm>
                <a:off x="6582720" y="2876872"/>
                <a:ext cx="4790370" cy="1569660"/>
              </a:xfrm>
              <a:prstGeom prst="rect">
                <a:avLst/>
              </a:prstGeom>
              <a:blipFill>
                <a:blip r:embed="rId4"/>
                <a:stretch>
                  <a:fillRect l="-2036" t="-3113" b="-8171"/>
                </a:stretch>
              </a:blipFill>
            </p:spPr>
            <p:txBody>
              <a:bodyPr/>
              <a:lstStyle/>
              <a:p>
                <a:r>
                  <a:rPr lang="de-AT">
                    <a:noFill/>
                  </a:rPr>
                  <a:t> </a:t>
                </a:r>
              </a:p>
            </p:txBody>
          </p:sp>
        </mc:Fallback>
      </mc:AlternateContent>
    </p:spTree>
    <p:extLst>
      <p:ext uri="{BB962C8B-B14F-4D97-AF65-F5344CB8AC3E}">
        <p14:creationId xmlns:p14="http://schemas.microsoft.com/office/powerpoint/2010/main" val="1039969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0C869-DDAE-0482-6B2C-C8F74961BD9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50E705D-0E2E-22FA-8731-AD57052D297F}"/>
              </a:ext>
            </a:extLst>
          </p:cNvPr>
          <p:cNvSpPr>
            <a:spLocks noGrp="1"/>
          </p:cNvSpPr>
          <p:nvPr>
            <p:ph type="title"/>
          </p:nvPr>
        </p:nvSpPr>
        <p:spPr>
          <a:xfrm>
            <a:off x="1200150" y="285765"/>
            <a:ext cx="9037154" cy="1325563"/>
          </a:xfrm>
        </p:spPr>
        <p:txBody>
          <a:bodyPr/>
          <a:lstStyle/>
          <a:p>
            <a:r>
              <a:rPr lang="en-GB" noProof="0" dirty="0"/>
              <a:t>Alternative approaches (2)</a:t>
            </a:r>
          </a:p>
        </p:txBody>
      </p:sp>
      <p:sp>
        <p:nvSpPr>
          <p:cNvPr id="4" name="Foliennummernplatzhalter 3">
            <a:extLst>
              <a:ext uri="{FF2B5EF4-FFF2-40B4-BE49-F238E27FC236}">
                <a16:creationId xmlns:a16="http://schemas.microsoft.com/office/drawing/2014/main" id="{61DFE5E1-FC54-56F3-EBC1-1EE8960FE792}"/>
              </a:ext>
            </a:extLst>
          </p:cNvPr>
          <p:cNvSpPr>
            <a:spLocks noGrp="1"/>
          </p:cNvSpPr>
          <p:nvPr>
            <p:ph type="sldNum" sz="quarter" idx="12"/>
          </p:nvPr>
        </p:nvSpPr>
        <p:spPr/>
        <p:txBody>
          <a:bodyPr/>
          <a:lstStyle/>
          <a:p>
            <a:fld id="{EBA7BD4F-31B9-4AD1-BCFC-9234B989C4EA}" type="slidenum">
              <a:rPr lang="en-GB" noProof="0" smtClean="0"/>
              <a:t>22</a:t>
            </a:fld>
            <a:endParaRPr lang="en-GB" noProof="0" dirty="0"/>
          </a:p>
        </p:txBody>
      </p:sp>
      <p:sp>
        <p:nvSpPr>
          <p:cNvPr id="5" name="Textfeld 4">
            <a:extLst>
              <a:ext uri="{FF2B5EF4-FFF2-40B4-BE49-F238E27FC236}">
                <a16:creationId xmlns:a16="http://schemas.microsoft.com/office/drawing/2014/main" id="{B52D5F4E-5B35-3F48-2D20-BB7D52D5EC81}"/>
              </a:ext>
            </a:extLst>
          </p:cNvPr>
          <p:cNvSpPr txBox="1"/>
          <p:nvPr/>
        </p:nvSpPr>
        <p:spPr>
          <a:xfrm>
            <a:off x="1040587" y="1699015"/>
            <a:ext cx="8997827" cy="1938992"/>
          </a:xfrm>
          <a:prstGeom prst="rect">
            <a:avLst/>
          </a:prstGeom>
          <a:noFill/>
        </p:spPr>
        <p:txBody>
          <a:bodyPr wrap="square" rtlCol="0">
            <a:spAutoFit/>
          </a:bodyPr>
          <a:lstStyle/>
          <a:p>
            <a:r>
              <a:rPr lang="en-GB" sz="2400" dirty="0"/>
              <a:t>A simplified version of this approach</a:t>
            </a:r>
          </a:p>
          <a:p>
            <a:pPr marL="342900" indent="-342900">
              <a:buFont typeface="Arial" panose="020B0604020202020204" pitchFamily="34" charset="0"/>
              <a:buChar char="•"/>
            </a:pPr>
            <a:r>
              <a:rPr lang="en-GB" sz="2400" dirty="0"/>
              <a:t>Focussing only on the CTA and</a:t>
            </a:r>
          </a:p>
          <a:p>
            <a:pPr marL="342900" indent="-342900">
              <a:buFont typeface="Arial" panose="020B0604020202020204" pitchFamily="34" charset="0"/>
              <a:buChar char="•"/>
            </a:pPr>
            <a:r>
              <a:rPr lang="en-GB" sz="2400" dirty="0"/>
              <a:t>Considering only one input at a time (e.g., one row of use matrix)</a:t>
            </a:r>
          </a:p>
          <a:p>
            <a:pPr marL="342900" indent="-342900">
              <a:buFont typeface="Arial" panose="020B0604020202020204" pitchFamily="34" charset="0"/>
              <a:buChar char="•"/>
            </a:pPr>
            <a:r>
              <a:rPr lang="en-GB" sz="2400" dirty="0"/>
              <a:t>Adapting the notation</a:t>
            </a:r>
          </a:p>
          <a:p>
            <a:endParaRPr lang="en-GB" sz="2400" dirty="0"/>
          </a:p>
        </p:txBody>
      </p:sp>
      <p:sp>
        <p:nvSpPr>
          <p:cNvPr id="3" name="Inhaltsplatzhalter 2">
            <a:extLst>
              <a:ext uri="{FF2B5EF4-FFF2-40B4-BE49-F238E27FC236}">
                <a16:creationId xmlns:a16="http://schemas.microsoft.com/office/drawing/2014/main" id="{C846D4CF-BFF1-7421-A2BC-CCF8466123A8}"/>
              </a:ext>
            </a:extLst>
          </p:cNvPr>
          <p:cNvSpPr txBox="1">
            <a:spLocks/>
          </p:cNvSpPr>
          <p:nvPr/>
        </p:nvSpPr>
        <p:spPr>
          <a:xfrm>
            <a:off x="1110633" y="3403499"/>
            <a:ext cx="4519901" cy="72689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noProof="0" dirty="0"/>
              <a:t>Model M2:</a:t>
            </a:r>
          </a:p>
        </p:txBody>
      </p:sp>
      <mc:AlternateContent xmlns:mc="http://schemas.openxmlformats.org/markup-compatibility/2006" xmlns:a14="http://schemas.microsoft.com/office/drawing/2010/main">
        <mc:Choice Requires="a14">
          <p:sp>
            <p:nvSpPr>
              <p:cNvPr id="6" name="Textfeld 5">
                <a:extLst>
                  <a:ext uri="{FF2B5EF4-FFF2-40B4-BE49-F238E27FC236}">
                    <a16:creationId xmlns:a16="http://schemas.microsoft.com/office/drawing/2014/main" id="{F8A7A3EF-0C32-FC7A-A147-A1A2F921D79B}"/>
                  </a:ext>
                </a:extLst>
              </p:cNvPr>
              <p:cNvSpPr txBox="1"/>
              <p:nvPr/>
            </p:nvSpPr>
            <p:spPr>
              <a:xfrm>
                <a:off x="2758126" y="3097866"/>
                <a:ext cx="3607904" cy="1142364"/>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func>
                        <m:funcPr>
                          <m:ctrlPr>
                            <a:rPr lang="de-AT" sz="2400" i="1" smtClean="0">
                              <a:latin typeface="Cambria Math" panose="02040503050406030204" pitchFamily="18" charset="0"/>
                            </a:rPr>
                          </m:ctrlPr>
                        </m:funcPr>
                        <m:fName>
                          <m:limLow>
                            <m:limLowPr>
                              <m:ctrlPr>
                                <a:rPr lang="de-AT" sz="2400" i="1">
                                  <a:latin typeface="Cambria Math" panose="02040503050406030204" pitchFamily="18" charset="0"/>
                                </a:rPr>
                              </m:ctrlPr>
                            </m:limLowPr>
                            <m:e>
                              <m:r>
                                <m:rPr>
                                  <m:sty m:val="p"/>
                                </m:rPr>
                                <a:rPr lang="de-AT" sz="2400">
                                  <a:latin typeface="Cambria Math" panose="02040503050406030204" pitchFamily="18" charset="0"/>
                                </a:rPr>
                                <m:t>m</m:t>
                              </m:r>
                              <m:r>
                                <m:rPr>
                                  <m:sty m:val="p"/>
                                </m:rPr>
                                <a:rPr lang="de-AT" sz="2400" b="0" i="0" smtClean="0">
                                  <a:latin typeface="Cambria Math" panose="02040503050406030204" pitchFamily="18" charset="0"/>
                                </a:rPr>
                                <m:t>in</m:t>
                              </m:r>
                            </m:e>
                            <m:lim>
                              <m:sSub>
                                <m:sSubPr>
                                  <m:ctrlPr>
                                    <a:rPr lang="de-AT" sz="2400" b="0" i="1" smtClean="0">
                                      <a:latin typeface="Cambria Math" panose="02040503050406030204" pitchFamily="18" charset="0"/>
                                      <a:ea typeface="Cambria Math" panose="02040503050406030204" pitchFamily="18" charset="0"/>
                                    </a:rPr>
                                  </m:ctrlPr>
                                </m:sSubPr>
                                <m:e>
                                  <m:r>
                                    <m:rPr>
                                      <m:sty m:val="p"/>
                                    </m:rPr>
                                    <a:rPr lang="el-GR" sz="2400" b="0" i="1" smtClean="0">
                                      <a:latin typeface="Cambria Math" panose="02040503050406030204" pitchFamily="18" charset="0"/>
                                      <a:ea typeface="Cambria Math" panose="02040503050406030204" pitchFamily="18" charset="0"/>
                                    </a:rPr>
                                    <m:t>ε</m:t>
                                  </m:r>
                                </m:e>
                                <m:sub>
                                  <m:r>
                                    <a:rPr lang="de-AT" sz="2400" b="0" i="1" smtClean="0">
                                      <a:latin typeface="Cambria Math" panose="02040503050406030204" pitchFamily="18" charset="0"/>
                                      <a:ea typeface="Cambria Math" panose="02040503050406030204" pitchFamily="18" charset="0"/>
                                    </a:rPr>
                                    <m:t>𝑖𝑗</m:t>
                                  </m:r>
                                </m:sub>
                              </m:sSub>
                              <m:r>
                                <a:rPr lang="de-AT" sz="2400" i="0">
                                  <a:latin typeface="Cambria Math" panose="02040503050406030204" pitchFamily="18" charset="0"/>
                                </a:rPr>
                                <m:t>,</m:t>
                              </m:r>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𝑏</m:t>
                                  </m:r>
                                </m:e>
                                <m:sub>
                                  <m:r>
                                    <a:rPr lang="de-AT" sz="2400" b="0" i="1" smtClean="0">
                                      <a:latin typeface="Cambria Math" panose="02040503050406030204" pitchFamily="18" charset="0"/>
                                    </a:rPr>
                                    <m:t>𝑖𝑗</m:t>
                                  </m:r>
                                </m:sub>
                              </m:sSub>
                            </m:lim>
                          </m:limLow>
                        </m:fName>
                        <m:e>
                          <m:r>
                            <a:rPr lang="de-AT" sz="2400" i="0">
                              <a:latin typeface="Cambria Math" panose="02040503050406030204" pitchFamily="18" charset="0"/>
                            </a:rPr>
                            <m:t> </m:t>
                          </m:r>
                          <m:nary>
                            <m:naryPr>
                              <m:chr m:val="∑"/>
                              <m:ctrlPr>
                                <a:rPr lang="de-AT" sz="2400" i="1" smtClean="0">
                                  <a:latin typeface="Cambria Math" panose="02040503050406030204" pitchFamily="18" charset="0"/>
                                </a:rPr>
                              </m:ctrlPr>
                            </m:naryPr>
                            <m:sub>
                              <m:r>
                                <m:rPr>
                                  <m:brk m:alnAt="23"/>
                                </m:rPr>
                                <a:rPr lang="de-AT" sz="2400" b="0" i="1" smtClean="0">
                                  <a:latin typeface="Cambria Math" panose="02040503050406030204" pitchFamily="18" charset="0"/>
                                </a:rPr>
                                <m:t>𝑖</m:t>
                              </m:r>
                              <m:r>
                                <a:rPr lang="de-AT" sz="2400" b="0" i="1" smtClean="0">
                                  <a:latin typeface="Cambria Math" panose="02040503050406030204" pitchFamily="18" charset="0"/>
                                </a:rPr>
                                <m:t>=1</m:t>
                              </m:r>
                            </m:sub>
                            <m:sup>
                              <m:r>
                                <a:rPr lang="de-AT" sz="2400" b="0" i="1" smtClean="0">
                                  <a:latin typeface="Cambria Math" panose="02040503050406030204" pitchFamily="18" charset="0"/>
                                </a:rPr>
                                <m:t>𝑛</m:t>
                              </m:r>
                            </m:sup>
                            <m:e>
                              <m:nary>
                                <m:naryPr>
                                  <m:chr m:val="∑"/>
                                  <m:ctrlPr>
                                    <a:rPr lang="de-AT" sz="2400" i="1" smtClean="0">
                                      <a:latin typeface="Cambria Math" panose="02040503050406030204" pitchFamily="18" charset="0"/>
                                    </a:rPr>
                                  </m:ctrlPr>
                                </m:naryPr>
                                <m:sub>
                                  <m:r>
                                    <m:rPr>
                                      <m:brk m:alnAt="23"/>
                                    </m:rPr>
                                    <a:rPr lang="de-AT" sz="2400" b="0" i="1" smtClean="0">
                                      <a:latin typeface="Cambria Math" panose="02040503050406030204" pitchFamily="18" charset="0"/>
                                    </a:rPr>
                                    <m:t>𝑗</m:t>
                                  </m:r>
                                </m:sub>
                                <m:sup>
                                  <m:r>
                                    <a:rPr lang="de-AT" sz="2400" b="0" i="1" smtClean="0">
                                      <a:latin typeface="Cambria Math" panose="02040503050406030204" pitchFamily="18" charset="0"/>
                                    </a:rPr>
                                    <m:t>𝑛</m:t>
                                  </m:r>
                                </m:sup>
                                <m:e>
                                  <m:sSubSup>
                                    <m:sSubSupPr>
                                      <m:ctrlPr>
                                        <a:rPr lang="de-AT" sz="2400" i="1">
                                          <a:latin typeface="Cambria Math" panose="02040503050406030204" pitchFamily="18" charset="0"/>
                                          <a:ea typeface="Cambria Math" panose="02040503050406030204" pitchFamily="18" charset="0"/>
                                        </a:rPr>
                                      </m:ctrlPr>
                                    </m:sSubSupPr>
                                    <m:e>
                                      <m:r>
                                        <a:rPr lang="de-AT" sz="2400" i="1">
                                          <a:latin typeface="Cambria Math" panose="02040503050406030204" pitchFamily="18" charset="0"/>
                                          <a:ea typeface="Cambria Math" panose="02040503050406030204" pitchFamily="18" charset="0"/>
                                        </a:rPr>
                                        <m:t>𝜀</m:t>
                                      </m:r>
                                    </m:e>
                                    <m:sub>
                                      <m:r>
                                        <a:rPr lang="de-AT" sz="2400" i="1">
                                          <a:latin typeface="Cambria Math" panose="02040503050406030204" pitchFamily="18" charset="0"/>
                                          <a:ea typeface="Cambria Math" panose="02040503050406030204" pitchFamily="18" charset="0"/>
                                        </a:rPr>
                                        <m:t>𝑖𝑗</m:t>
                                      </m:r>
                                    </m:sub>
                                    <m:sup>
                                      <m:r>
                                        <a:rPr lang="de-AT" sz="2400" i="1">
                                          <a:latin typeface="Cambria Math" panose="02040503050406030204" pitchFamily="18" charset="0"/>
                                          <a:ea typeface="Cambria Math" panose="02040503050406030204" pitchFamily="18" charset="0"/>
                                        </a:rPr>
                                        <m:t>2</m:t>
                                      </m:r>
                                    </m:sup>
                                  </m:sSubSup>
                                </m:e>
                              </m:nary>
                            </m:e>
                          </m:nary>
                        </m:e>
                      </m:func>
                    </m:oMath>
                  </m:oMathPara>
                </a14:m>
                <a:endParaRPr lang="de-AT" sz="2400" dirty="0"/>
              </a:p>
            </p:txBody>
          </p:sp>
        </mc:Choice>
        <mc:Fallback xmlns="">
          <p:sp>
            <p:nvSpPr>
              <p:cNvPr id="6" name="Textfeld 5">
                <a:extLst>
                  <a:ext uri="{FF2B5EF4-FFF2-40B4-BE49-F238E27FC236}">
                    <a16:creationId xmlns:a16="http://schemas.microsoft.com/office/drawing/2014/main" id="{F8A7A3EF-0C32-FC7A-A147-A1A2F921D79B}"/>
                  </a:ext>
                </a:extLst>
              </p:cNvPr>
              <p:cNvSpPr txBox="1">
                <a:spLocks noRot="1" noChangeAspect="1" noMove="1" noResize="1" noEditPoints="1" noAdjustHandles="1" noChangeArrowheads="1" noChangeShapeType="1" noTextEdit="1"/>
              </p:cNvSpPr>
              <p:nvPr/>
            </p:nvSpPr>
            <p:spPr>
              <a:xfrm>
                <a:off x="2758126" y="3097866"/>
                <a:ext cx="3607904" cy="1142364"/>
              </a:xfrm>
              <a:prstGeom prst="rect">
                <a:avLst/>
              </a:prstGeom>
              <a:blipFill>
                <a:blip r:embed="rId2"/>
                <a:stretch>
                  <a:fillRect/>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12" name="Textfeld 11">
                <a:extLst>
                  <a:ext uri="{FF2B5EF4-FFF2-40B4-BE49-F238E27FC236}">
                    <a16:creationId xmlns:a16="http://schemas.microsoft.com/office/drawing/2014/main" id="{1CFDAA16-3F1B-4E8A-C923-E70D554E29CC}"/>
                  </a:ext>
                </a:extLst>
              </p:cNvPr>
              <p:cNvSpPr txBox="1"/>
              <p:nvPr/>
            </p:nvSpPr>
            <p:spPr>
              <a:xfrm>
                <a:off x="1944217" y="4092573"/>
                <a:ext cx="6489416" cy="1100558"/>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m:rPr>
                          <m:sty m:val="p"/>
                        </m:rPr>
                        <a:rPr lang="de-AT" sz="2400" b="0" i="0" smtClean="0">
                          <a:latin typeface="Cambria Math" panose="02040503050406030204" pitchFamily="18" charset="0"/>
                        </a:rPr>
                        <m:t>s</m:t>
                      </m:r>
                      <m:r>
                        <a:rPr lang="de-AT" sz="2400" b="0" i="0" smtClean="0">
                          <a:latin typeface="Cambria Math" panose="02040503050406030204" pitchFamily="18" charset="0"/>
                        </a:rPr>
                        <m:t>.</m:t>
                      </m:r>
                      <m:r>
                        <m:rPr>
                          <m:sty m:val="p"/>
                        </m:rPr>
                        <a:rPr lang="de-AT" sz="2400" b="0" i="0" smtClean="0">
                          <a:latin typeface="Cambria Math" panose="02040503050406030204" pitchFamily="18" charset="0"/>
                        </a:rPr>
                        <m:t>t</m:t>
                      </m:r>
                      <m:r>
                        <a:rPr lang="de-AT" sz="2400" b="0" i="0" smtClean="0">
                          <a:latin typeface="Cambria Math" panose="02040503050406030204" pitchFamily="18" charset="0"/>
                        </a:rPr>
                        <m:t>.    </m:t>
                      </m:r>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𝑏</m:t>
                          </m:r>
                        </m:e>
                        <m:sub>
                          <m:r>
                            <a:rPr lang="de-AT" sz="2400" b="0" i="1" smtClean="0">
                              <a:latin typeface="Cambria Math" panose="02040503050406030204" pitchFamily="18" charset="0"/>
                            </a:rPr>
                            <m:t>𝑖𝑗</m:t>
                          </m:r>
                        </m:sub>
                      </m:sSub>
                      <m:r>
                        <a:rPr lang="de-AT" sz="2400" b="0" i="1" smtClean="0">
                          <a:latin typeface="Cambria Math" panose="02040503050406030204" pitchFamily="18" charset="0"/>
                        </a:rPr>
                        <m:t>+</m:t>
                      </m:r>
                      <m:sSub>
                        <m:sSubPr>
                          <m:ctrlPr>
                            <a:rPr lang="de-AT" sz="2400" b="0" i="1" smtClean="0">
                              <a:latin typeface="Cambria Math" panose="02040503050406030204" pitchFamily="18" charset="0"/>
                              <a:ea typeface="Cambria Math" panose="02040503050406030204" pitchFamily="18" charset="0"/>
                            </a:rPr>
                          </m:ctrlPr>
                        </m:sSubPr>
                        <m:e>
                          <m:r>
                            <a:rPr lang="de-AT" sz="2400" b="0" i="1" smtClean="0">
                              <a:latin typeface="Cambria Math" panose="02040503050406030204" pitchFamily="18" charset="0"/>
                              <a:ea typeface="Cambria Math" panose="02040503050406030204" pitchFamily="18" charset="0"/>
                            </a:rPr>
                            <m:t>𝜀</m:t>
                          </m:r>
                        </m:e>
                        <m:sub>
                          <m:r>
                            <a:rPr lang="de-AT" sz="2400" b="0" i="1" smtClean="0">
                              <a:latin typeface="Cambria Math" panose="02040503050406030204" pitchFamily="18" charset="0"/>
                              <a:ea typeface="Cambria Math" panose="02040503050406030204" pitchFamily="18" charset="0"/>
                            </a:rPr>
                            <m:t>𝑖𝑗</m:t>
                          </m:r>
                        </m:sub>
                      </m:sSub>
                      <m:r>
                        <a:rPr lang="de-AT" sz="2400" b="0" i="1" smtClean="0">
                          <a:latin typeface="Cambria Math" panose="02040503050406030204" pitchFamily="18" charset="0"/>
                          <a:ea typeface="Cambria Math" panose="02040503050406030204" pitchFamily="18" charset="0"/>
                        </a:rPr>
                        <m:t>=</m:t>
                      </m:r>
                      <m:f>
                        <m:fPr>
                          <m:ctrlPr>
                            <a:rPr lang="de-AT" sz="2400" b="0" i="1" smtClean="0">
                              <a:latin typeface="Cambria Math" panose="02040503050406030204" pitchFamily="18" charset="0"/>
                              <a:ea typeface="Cambria Math" panose="02040503050406030204" pitchFamily="18" charset="0"/>
                            </a:rPr>
                          </m:ctrlPr>
                        </m:fPr>
                        <m:num>
                          <m:r>
                            <a:rPr lang="de-AT" sz="2400" b="0" i="1" smtClean="0">
                              <a:latin typeface="Cambria Math" panose="02040503050406030204" pitchFamily="18" charset="0"/>
                              <a:ea typeface="Cambria Math" panose="02040503050406030204" pitchFamily="18" charset="0"/>
                            </a:rPr>
                            <m:t>1</m:t>
                          </m:r>
                        </m:num>
                        <m:den>
                          <m:r>
                            <a:rPr lang="de-AT" sz="2400" b="0" i="1" smtClean="0">
                              <a:latin typeface="Cambria Math" panose="02040503050406030204" pitchFamily="18" charset="0"/>
                              <a:ea typeface="Cambria Math" panose="02040503050406030204" pitchFamily="18" charset="0"/>
                            </a:rPr>
                            <m:t>𝑛</m:t>
                          </m:r>
                        </m:den>
                      </m:f>
                      <m:nary>
                        <m:naryPr>
                          <m:chr m:val="∑"/>
                          <m:ctrlPr>
                            <a:rPr lang="de-AT" sz="2400" b="0" i="1" smtClean="0">
                              <a:latin typeface="Cambria Math" panose="02040503050406030204" pitchFamily="18" charset="0"/>
                              <a:ea typeface="Cambria Math" panose="02040503050406030204" pitchFamily="18" charset="0"/>
                            </a:rPr>
                          </m:ctrlPr>
                        </m:naryPr>
                        <m:sub>
                          <m:r>
                            <m:rPr>
                              <m:brk m:alnAt="23"/>
                            </m:rPr>
                            <a:rPr lang="de-AT" sz="2400" b="0" i="1" smtClean="0">
                              <a:latin typeface="Cambria Math" panose="02040503050406030204" pitchFamily="18" charset="0"/>
                              <a:ea typeface="Cambria Math" panose="02040503050406030204" pitchFamily="18" charset="0"/>
                            </a:rPr>
                            <m:t>𝑖</m:t>
                          </m:r>
                          <m:r>
                            <a:rPr lang="de-AT" sz="2400" b="0" i="1" smtClean="0">
                              <a:latin typeface="Cambria Math" panose="02040503050406030204" pitchFamily="18" charset="0"/>
                              <a:ea typeface="Cambria Math" panose="02040503050406030204" pitchFamily="18" charset="0"/>
                            </a:rPr>
                            <m:t>=1</m:t>
                          </m:r>
                        </m:sub>
                        <m:sup>
                          <m:r>
                            <a:rPr lang="de-AT" sz="2400" b="0" i="1" smtClean="0">
                              <a:latin typeface="Cambria Math" panose="02040503050406030204" pitchFamily="18" charset="0"/>
                              <a:ea typeface="Cambria Math" panose="02040503050406030204" pitchFamily="18" charset="0"/>
                            </a:rPr>
                            <m:t>𝑛</m:t>
                          </m:r>
                        </m:sup>
                        <m:e>
                          <m:sSub>
                            <m:sSubPr>
                              <m:ctrlPr>
                                <a:rPr lang="de-AT" sz="2400" b="0" i="1" smtClean="0">
                                  <a:latin typeface="Cambria Math" panose="02040503050406030204" pitchFamily="18" charset="0"/>
                                  <a:ea typeface="Cambria Math" panose="02040503050406030204" pitchFamily="18" charset="0"/>
                                </a:rPr>
                              </m:ctrlPr>
                            </m:sSubPr>
                            <m:e>
                              <m:r>
                                <a:rPr lang="de-AT" sz="2400" b="0" i="1" smtClean="0">
                                  <a:latin typeface="Cambria Math" panose="02040503050406030204" pitchFamily="18" charset="0"/>
                                  <a:ea typeface="Cambria Math" panose="02040503050406030204" pitchFamily="18" charset="0"/>
                                </a:rPr>
                                <m:t>𝑏</m:t>
                              </m:r>
                            </m:e>
                            <m:sub>
                              <m:r>
                                <a:rPr lang="de-AT" sz="2400" b="0" i="1" smtClean="0">
                                  <a:latin typeface="Cambria Math" panose="02040503050406030204" pitchFamily="18" charset="0"/>
                                  <a:ea typeface="Cambria Math" panose="02040503050406030204" pitchFamily="18" charset="0"/>
                                </a:rPr>
                                <m:t>𝑖𝑗</m:t>
                              </m:r>
                            </m:sub>
                          </m:sSub>
                        </m:e>
                      </m:nary>
                    </m:oMath>
                  </m:oMathPara>
                </a14:m>
                <a:endParaRPr lang="de-AT" sz="2400" dirty="0"/>
              </a:p>
            </p:txBody>
          </p:sp>
        </mc:Choice>
        <mc:Fallback xmlns="">
          <p:sp>
            <p:nvSpPr>
              <p:cNvPr id="12" name="Textfeld 11">
                <a:extLst>
                  <a:ext uri="{FF2B5EF4-FFF2-40B4-BE49-F238E27FC236}">
                    <a16:creationId xmlns:a16="http://schemas.microsoft.com/office/drawing/2014/main" id="{1CFDAA16-3F1B-4E8A-C923-E70D554E29CC}"/>
                  </a:ext>
                </a:extLst>
              </p:cNvPr>
              <p:cNvSpPr txBox="1">
                <a:spLocks noRot="1" noChangeAspect="1" noMove="1" noResize="1" noEditPoints="1" noAdjustHandles="1" noChangeArrowheads="1" noChangeShapeType="1" noTextEdit="1"/>
              </p:cNvSpPr>
              <p:nvPr/>
            </p:nvSpPr>
            <p:spPr>
              <a:xfrm>
                <a:off x="1944217" y="4092573"/>
                <a:ext cx="6489416" cy="1100558"/>
              </a:xfrm>
              <a:prstGeom prst="rect">
                <a:avLst/>
              </a:prstGeom>
              <a:blipFill>
                <a:blip r:embed="rId3"/>
                <a:stretch>
                  <a:fillRect/>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15" name="Textfeld 14">
                <a:extLst>
                  <a:ext uri="{FF2B5EF4-FFF2-40B4-BE49-F238E27FC236}">
                    <a16:creationId xmlns:a16="http://schemas.microsoft.com/office/drawing/2014/main" id="{958E76CC-7429-37D5-4D77-E7F12847A161}"/>
                  </a:ext>
                </a:extLst>
              </p:cNvPr>
              <p:cNvSpPr txBox="1"/>
              <p:nvPr/>
            </p:nvSpPr>
            <p:spPr>
              <a:xfrm>
                <a:off x="3701768" y="4926085"/>
                <a:ext cx="2974313" cy="1142364"/>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nary>
                        <m:naryPr>
                          <m:chr m:val="∑"/>
                          <m:ctrlPr>
                            <a:rPr lang="de-AT" sz="2400" i="1" smtClean="0">
                              <a:latin typeface="Cambria Math" panose="02040503050406030204" pitchFamily="18" charset="0"/>
                            </a:rPr>
                          </m:ctrlPr>
                        </m:naryPr>
                        <m:sub>
                          <m:r>
                            <m:rPr>
                              <m:brk m:alnAt="23"/>
                            </m:rPr>
                            <a:rPr lang="de-AT" sz="2400" b="0" i="1" smtClean="0">
                              <a:latin typeface="Cambria Math" panose="02040503050406030204" pitchFamily="18" charset="0"/>
                            </a:rPr>
                            <m:t>𝑗</m:t>
                          </m:r>
                          <m:r>
                            <a:rPr lang="de-AT" sz="2400" b="0" i="1" smtClean="0">
                              <a:latin typeface="Cambria Math" panose="02040503050406030204" pitchFamily="18" charset="0"/>
                            </a:rPr>
                            <m:t>=1</m:t>
                          </m:r>
                        </m:sub>
                        <m:sup>
                          <m:r>
                            <a:rPr lang="de-AT" sz="2400" b="0" i="1" smtClean="0">
                              <a:latin typeface="Cambria Math" panose="02040503050406030204" pitchFamily="18" charset="0"/>
                            </a:rPr>
                            <m:t>𝑛</m:t>
                          </m:r>
                        </m:sup>
                        <m:e>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𝑏</m:t>
                              </m:r>
                            </m:e>
                            <m:sub>
                              <m:r>
                                <a:rPr lang="de-AT" sz="2400" b="0" i="1" smtClean="0">
                                  <a:latin typeface="Cambria Math" panose="02040503050406030204" pitchFamily="18" charset="0"/>
                                </a:rPr>
                                <m:t>𝑖𝑗</m:t>
                              </m:r>
                            </m:sub>
                          </m:sSub>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𝑣</m:t>
                              </m:r>
                            </m:e>
                            <m:sub>
                              <m:r>
                                <a:rPr lang="de-AT" sz="2400" b="0" i="1" smtClean="0">
                                  <a:latin typeface="Cambria Math" panose="02040503050406030204" pitchFamily="18" charset="0"/>
                                </a:rPr>
                                <m:t>𝑖𝑗</m:t>
                              </m:r>
                            </m:sub>
                          </m:sSub>
                          <m:r>
                            <a:rPr lang="de-AT" sz="2400" b="0" i="1" smtClean="0">
                              <a:latin typeface="Cambria Math" panose="02040503050406030204" pitchFamily="18" charset="0"/>
                            </a:rPr>
                            <m:t>=</m:t>
                          </m:r>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𝑢</m:t>
                              </m:r>
                            </m:e>
                            <m:sub>
                              <m:r>
                                <a:rPr lang="de-AT" sz="2400" b="0" i="1" smtClean="0">
                                  <a:latin typeface="Cambria Math" panose="02040503050406030204" pitchFamily="18" charset="0"/>
                                </a:rPr>
                                <m:t>𝑖</m:t>
                              </m:r>
                            </m:sub>
                          </m:sSub>
                        </m:e>
                      </m:nary>
                    </m:oMath>
                  </m:oMathPara>
                </a14:m>
                <a:endParaRPr lang="de-AT" sz="2400" dirty="0"/>
              </a:p>
            </p:txBody>
          </p:sp>
        </mc:Choice>
        <mc:Fallback xmlns="">
          <p:sp>
            <p:nvSpPr>
              <p:cNvPr id="15" name="Textfeld 14">
                <a:extLst>
                  <a:ext uri="{FF2B5EF4-FFF2-40B4-BE49-F238E27FC236}">
                    <a16:creationId xmlns:a16="http://schemas.microsoft.com/office/drawing/2014/main" id="{958E76CC-7429-37D5-4D77-E7F12847A161}"/>
                  </a:ext>
                </a:extLst>
              </p:cNvPr>
              <p:cNvSpPr txBox="1">
                <a:spLocks noRot="1" noChangeAspect="1" noMove="1" noResize="1" noEditPoints="1" noAdjustHandles="1" noChangeArrowheads="1" noChangeShapeType="1" noTextEdit="1"/>
              </p:cNvSpPr>
              <p:nvPr/>
            </p:nvSpPr>
            <p:spPr>
              <a:xfrm>
                <a:off x="3701768" y="4926085"/>
                <a:ext cx="2974313" cy="1142364"/>
              </a:xfrm>
              <a:prstGeom prst="rect">
                <a:avLst/>
              </a:prstGeom>
              <a:blipFill>
                <a:blip r:embed="rId4"/>
                <a:stretch>
                  <a:fillRect/>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16" name="Textfeld 15">
                <a:extLst>
                  <a:ext uri="{FF2B5EF4-FFF2-40B4-BE49-F238E27FC236}">
                    <a16:creationId xmlns:a16="http://schemas.microsoft.com/office/drawing/2014/main" id="{EB3E4F0B-0E2C-8A1A-A994-9512B962765A}"/>
                  </a:ext>
                </a:extLst>
              </p:cNvPr>
              <p:cNvSpPr txBox="1"/>
              <p:nvPr/>
            </p:nvSpPr>
            <p:spPr>
              <a:xfrm>
                <a:off x="3370584" y="6166997"/>
                <a:ext cx="2652530" cy="49590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𝑏</m:t>
                          </m:r>
                        </m:e>
                        <m:sub>
                          <m:r>
                            <a:rPr lang="de-AT" sz="2400" b="0" i="1" smtClean="0">
                              <a:latin typeface="Cambria Math" panose="02040503050406030204" pitchFamily="18" charset="0"/>
                            </a:rPr>
                            <m:t>𝑖𝑗</m:t>
                          </m:r>
                        </m:sub>
                      </m:sSub>
                      <m:r>
                        <a:rPr lang="de-AT" sz="2400" i="0">
                          <a:latin typeface="Cambria Math" panose="02040503050406030204" pitchFamily="18" charset="0"/>
                        </a:rPr>
                        <m:t>≥0</m:t>
                      </m:r>
                    </m:oMath>
                  </m:oMathPara>
                </a14:m>
                <a:endParaRPr lang="de-AT" sz="2400" dirty="0"/>
              </a:p>
            </p:txBody>
          </p:sp>
        </mc:Choice>
        <mc:Fallback xmlns="">
          <p:sp>
            <p:nvSpPr>
              <p:cNvPr id="16" name="Textfeld 15">
                <a:extLst>
                  <a:ext uri="{FF2B5EF4-FFF2-40B4-BE49-F238E27FC236}">
                    <a16:creationId xmlns:a16="http://schemas.microsoft.com/office/drawing/2014/main" id="{EB3E4F0B-0E2C-8A1A-A994-9512B962765A}"/>
                  </a:ext>
                </a:extLst>
              </p:cNvPr>
              <p:cNvSpPr txBox="1">
                <a:spLocks noRot="1" noChangeAspect="1" noMove="1" noResize="1" noEditPoints="1" noAdjustHandles="1" noChangeArrowheads="1" noChangeShapeType="1" noTextEdit="1"/>
              </p:cNvSpPr>
              <p:nvPr/>
            </p:nvSpPr>
            <p:spPr>
              <a:xfrm>
                <a:off x="3370584" y="6166997"/>
                <a:ext cx="2652530" cy="495905"/>
              </a:xfrm>
              <a:prstGeom prst="rect">
                <a:avLst/>
              </a:prstGeom>
              <a:blipFill>
                <a:blip r:embed="rId5"/>
                <a:stretch>
                  <a:fillRect b="-9877"/>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17" name="Textfeld 16">
                <a:extLst>
                  <a:ext uri="{FF2B5EF4-FFF2-40B4-BE49-F238E27FC236}">
                    <a16:creationId xmlns:a16="http://schemas.microsoft.com/office/drawing/2014/main" id="{F2382A26-FC38-5E69-EF11-F5FB207DF80F}"/>
                  </a:ext>
                </a:extLst>
              </p:cNvPr>
              <p:cNvSpPr txBox="1"/>
              <p:nvPr/>
            </p:nvSpPr>
            <p:spPr>
              <a:xfrm>
                <a:off x="7434470" y="3401421"/>
                <a:ext cx="4326246" cy="1230080"/>
              </a:xfrm>
              <a:prstGeom prst="rect">
                <a:avLst/>
              </a:prstGeom>
              <a:noFill/>
            </p:spPr>
            <p:txBody>
              <a:bodyPr wrap="square" rtlCol="0">
                <a:spAutoFit/>
              </a:bodyPr>
              <a:lstStyle/>
              <a:p>
                <a14:m>
                  <m:oMath xmlns:m="http://schemas.openxmlformats.org/officeDocument/2006/math">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𝑏</m:t>
                        </m:r>
                      </m:e>
                      <m:sub>
                        <m:r>
                          <a:rPr lang="de-AT" sz="2400" b="0" i="1" smtClean="0">
                            <a:latin typeface="Cambria Math" panose="02040503050406030204" pitchFamily="18" charset="0"/>
                          </a:rPr>
                          <m:t>𝑖𝑗</m:t>
                        </m:r>
                      </m:sub>
                    </m:sSub>
                    <m:r>
                      <a:rPr lang="de-AT" sz="2400" b="0" i="1" smtClean="0">
                        <a:latin typeface="Cambria Math" panose="02040503050406030204" pitchFamily="18" charset="0"/>
                      </a:rPr>
                      <m:t>=</m:t>
                    </m:r>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𝑧</m:t>
                        </m:r>
                      </m:e>
                      <m:sub>
                        <m:r>
                          <a:rPr lang="de-AT" sz="2400" b="0" i="1" smtClean="0">
                            <a:latin typeface="Cambria Math" panose="02040503050406030204" pitchFamily="18" charset="0"/>
                          </a:rPr>
                          <m:t>𝑖𝑗</m:t>
                        </m:r>
                      </m:sub>
                    </m:sSub>
                    <m:r>
                      <a:rPr lang="de-AT" sz="2400" b="0" i="1" smtClean="0">
                        <a:latin typeface="Cambria Math" panose="02040503050406030204" pitchFamily="18" charset="0"/>
                      </a:rPr>
                      <m:t>/</m:t>
                    </m:r>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𝑣</m:t>
                        </m:r>
                      </m:e>
                      <m:sub>
                        <m:r>
                          <a:rPr lang="de-AT" sz="2400" b="0" i="1" smtClean="0">
                            <a:latin typeface="Cambria Math" panose="02040503050406030204" pitchFamily="18" charset="0"/>
                          </a:rPr>
                          <m:t>𝑖𝑗</m:t>
                        </m:r>
                      </m:sub>
                    </m:sSub>
                  </m:oMath>
                </a14:m>
                <a:r>
                  <a:rPr lang="en-GB" sz="2400" dirty="0"/>
                  <a:t>   input coefficient for production of commodity </a:t>
                </a:r>
                <a14:m>
                  <m:oMath xmlns:m="http://schemas.openxmlformats.org/officeDocument/2006/math">
                    <m:r>
                      <a:rPr lang="de-AT" sz="2400" b="0" i="1" smtClean="0">
                        <a:latin typeface="Cambria Math" panose="02040503050406030204" pitchFamily="18" charset="0"/>
                      </a:rPr>
                      <m:t>𝑗</m:t>
                    </m:r>
                  </m:oMath>
                </a14:m>
                <a:r>
                  <a:rPr lang="en-GB" sz="2400" dirty="0"/>
                  <a:t> in industry </a:t>
                </a:r>
                <a14:m>
                  <m:oMath xmlns:m="http://schemas.openxmlformats.org/officeDocument/2006/math">
                    <m:r>
                      <a:rPr lang="de-AT" sz="2400" b="0" i="1" smtClean="0">
                        <a:latin typeface="Cambria Math" panose="02040503050406030204" pitchFamily="18" charset="0"/>
                      </a:rPr>
                      <m:t>𝑖</m:t>
                    </m:r>
                  </m:oMath>
                </a14:m>
                <a:endParaRPr lang="en-GB" sz="2400" dirty="0"/>
              </a:p>
            </p:txBody>
          </p:sp>
        </mc:Choice>
        <mc:Fallback xmlns="">
          <p:sp>
            <p:nvSpPr>
              <p:cNvPr id="17" name="Textfeld 16">
                <a:extLst>
                  <a:ext uri="{FF2B5EF4-FFF2-40B4-BE49-F238E27FC236}">
                    <a16:creationId xmlns:a16="http://schemas.microsoft.com/office/drawing/2014/main" id="{F2382A26-FC38-5E69-EF11-F5FB207DF80F}"/>
                  </a:ext>
                </a:extLst>
              </p:cNvPr>
              <p:cNvSpPr txBox="1">
                <a:spLocks noRot="1" noChangeAspect="1" noMove="1" noResize="1" noEditPoints="1" noAdjustHandles="1" noChangeArrowheads="1" noChangeShapeType="1" noTextEdit="1"/>
              </p:cNvSpPr>
              <p:nvPr/>
            </p:nvSpPr>
            <p:spPr>
              <a:xfrm>
                <a:off x="7434470" y="3401421"/>
                <a:ext cx="4326246" cy="1230080"/>
              </a:xfrm>
              <a:prstGeom prst="rect">
                <a:avLst/>
              </a:prstGeom>
              <a:blipFill>
                <a:blip r:embed="rId6"/>
                <a:stretch>
                  <a:fillRect l="-2257" t="-3465" r="-1834" b="-10396"/>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18" name="Textfeld 17">
                <a:extLst>
                  <a:ext uri="{FF2B5EF4-FFF2-40B4-BE49-F238E27FC236}">
                    <a16:creationId xmlns:a16="http://schemas.microsoft.com/office/drawing/2014/main" id="{7BAFDC64-D766-E417-F387-7C842ECBCAC5}"/>
                  </a:ext>
                </a:extLst>
              </p:cNvPr>
              <p:cNvSpPr txBox="1"/>
              <p:nvPr/>
            </p:nvSpPr>
            <p:spPr>
              <a:xfrm>
                <a:off x="7434470" y="4786949"/>
                <a:ext cx="4465394" cy="1230080"/>
              </a:xfrm>
              <a:prstGeom prst="rect">
                <a:avLst/>
              </a:prstGeom>
              <a:noFill/>
            </p:spPr>
            <p:txBody>
              <a:bodyPr wrap="square" rtlCol="0">
                <a:spAutoFit/>
              </a:bodyPr>
              <a:lstStyle/>
              <a:p>
                <a:r>
                  <a:rPr lang="de-AT" sz="2400" dirty="0"/>
                  <a:t>Note: </a:t>
                </a:r>
                <a:r>
                  <a:rPr lang="de-AT" sz="2400" dirty="0" err="1"/>
                  <a:t>this</a:t>
                </a:r>
                <a:r>
                  <a:rPr lang="de-AT" sz="2400" dirty="0"/>
                  <a:t> </a:t>
                </a:r>
                <a:r>
                  <a:rPr lang="de-AT" sz="2400" dirty="0" err="1"/>
                  <a:t>notation</a:t>
                </a:r>
                <a:r>
                  <a:rPr lang="de-AT" sz="2400" dirty="0"/>
                  <a:t> </a:t>
                </a:r>
                <a:r>
                  <a:rPr lang="de-AT" sz="2400" dirty="0" err="1"/>
                  <a:t>assumes</a:t>
                </a:r>
                <a:r>
                  <a:rPr lang="de-AT" sz="2400" dirty="0"/>
                  <a:t> all </a:t>
                </a:r>
                <a:r>
                  <a:rPr lang="de-AT" sz="2400" dirty="0" err="1"/>
                  <a:t>elements</a:t>
                </a:r>
                <a:r>
                  <a:rPr lang="de-AT" sz="2400" dirty="0"/>
                  <a:t> </a:t>
                </a:r>
                <a14:m>
                  <m:oMath xmlns:m="http://schemas.openxmlformats.org/officeDocument/2006/math">
                    <m:sSub>
                      <m:sSubPr>
                        <m:ctrlPr>
                          <a:rPr lang="de-AT" sz="2400" i="1">
                            <a:latin typeface="Cambria Math" panose="02040503050406030204" pitchFamily="18" charset="0"/>
                          </a:rPr>
                        </m:ctrlPr>
                      </m:sSubPr>
                      <m:e>
                        <m:r>
                          <a:rPr lang="de-AT" sz="2400" b="0" i="1" smtClean="0">
                            <a:latin typeface="Cambria Math" panose="02040503050406030204" pitchFamily="18" charset="0"/>
                          </a:rPr>
                          <m:t>𝑣</m:t>
                        </m:r>
                      </m:e>
                      <m:sub>
                        <m:r>
                          <a:rPr lang="de-AT" sz="2400" i="1">
                            <a:latin typeface="Cambria Math" panose="02040503050406030204" pitchFamily="18" charset="0"/>
                          </a:rPr>
                          <m:t>𝑖𝑗</m:t>
                        </m:r>
                      </m:sub>
                    </m:sSub>
                    <m:r>
                      <a:rPr lang="de-AT" sz="2400" b="0" i="1" smtClean="0">
                        <a:latin typeface="Cambria Math" panose="02040503050406030204" pitchFamily="18" charset="0"/>
                      </a:rPr>
                      <m:t>&gt;0</m:t>
                    </m:r>
                  </m:oMath>
                </a14:m>
                <a:r>
                  <a:rPr lang="en-GB" sz="2400" dirty="0"/>
                  <a:t> (no sparse algebra)</a:t>
                </a:r>
              </a:p>
            </p:txBody>
          </p:sp>
        </mc:Choice>
        <mc:Fallback xmlns="">
          <p:sp>
            <p:nvSpPr>
              <p:cNvPr id="18" name="Textfeld 17">
                <a:extLst>
                  <a:ext uri="{FF2B5EF4-FFF2-40B4-BE49-F238E27FC236}">
                    <a16:creationId xmlns:a16="http://schemas.microsoft.com/office/drawing/2014/main" id="{7BAFDC64-D766-E417-F387-7C842ECBCAC5}"/>
                  </a:ext>
                </a:extLst>
              </p:cNvPr>
              <p:cNvSpPr txBox="1">
                <a:spLocks noRot="1" noChangeAspect="1" noMove="1" noResize="1" noEditPoints="1" noAdjustHandles="1" noChangeArrowheads="1" noChangeShapeType="1" noTextEdit="1"/>
              </p:cNvSpPr>
              <p:nvPr/>
            </p:nvSpPr>
            <p:spPr>
              <a:xfrm>
                <a:off x="7434470" y="4786949"/>
                <a:ext cx="4465394" cy="1230080"/>
              </a:xfrm>
              <a:prstGeom prst="rect">
                <a:avLst/>
              </a:prstGeom>
              <a:blipFill>
                <a:blip r:embed="rId7"/>
                <a:stretch>
                  <a:fillRect l="-2186" t="-3960" b="-10396"/>
                </a:stretch>
              </a:blipFill>
            </p:spPr>
            <p:txBody>
              <a:bodyPr/>
              <a:lstStyle/>
              <a:p>
                <a:r>
                  <a:rPr lang="de-AT">
                    <a:noFill/>
                  </a:rPr>
                  <a:t> </a:t>
                </a:r>
              </a:p>
            </p:txBody>
          </p:sp>
        </mc:Fallback>
      </mc:AlternateContent>
    </p:spTree>
    <p:extLst>
      <p:ext uri="{BB962C8B-B14F-4D97-AF65-F5344CB8AC3E}">
        <p14:creationId xmlns:p14="http://schemas.microsoft.com/office/powerpoint/2010/main" val="25695160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0281D-8C4D-1EE8-6842-76269AF8AAD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5B11970-B29C-E54D-6467-3ED42B1682BA}"/>
              </a:ext>
            </a:extLst>
          </p:cNvPr>
          <p:cNvSpPr>
            <a:spLocks noGrp="1"/>
          </p:cNvSpPr>
          <p:nvPr>
            <p:ph type="title"/>
          </p:nvPr>
        </p:nvSpPr>
        <p:spPr>
          <a:xfrm>
            <a:off x="1200150" y="285765"/>
            <a:ext cx="9037154" cy="1325563"/>
          </a:xfrm>
        </p:spPr>
        <p:txBody>
          <a:bodyPr/>
          <a:lstStyle/>
          <a:p>
            <a:r>
              <a:rPr lang="en-GB" noProof="0" dirty="0"/>
              <a:t>Alternative approaches (3)</a:t>
            </a:r>
          </a:p>
        </p:txBody>
      </p:sp>
      <p:sp>
        <p:nvSpPr>
          <p:cNvPr id="4" name="Foliennummernplatzhalter 3">
            <a:extLst>
              <a:ext uri="{FF2B5EF4-FFF2-40B4-BE49-F238E27FC236}">
                <a16:creationId xmlns:a16="http://schemas.microsoft.com/office/drawing/2014/main" id="{7E4294A7-D536-915A-4328-D45B3FB23A44}"/>
              </a:ext>
            </a:extLst>
          </p:cNvPr>
          <p:cNvSpPr>
            <a:spLocks noGrp="1"/>
          </p:cNvSpPr>
          <p:nvPr>
            <p:ph type="sldNum" sz="quarter" idx="12"/>
          </p:nvPr>
        </p:nvSpPr>
        <p:spPr/>
        <p:txBody>
          <a:bodyPr/>
          <a:lstStyle/>
          <a:p>
            <a:fld id="{EBA7BD4F-31B9-4AD1-BCFC-9234B989C4EA}" type="slidenum">
              <a:rPr lang="en-GB" noProof="0" smtClean="0"/>
              <a:t>23</a:t>
            </a:fld>
            <a:endParaRPr lang="en-GB" noProof="0" dirty="0"/>
          </a:p>
        </p:txBody>
      </p:sp>
      <mc:AlternateContent xmlns:mc="http://schemas.openxmlformats.org/markup-compatibility/2006" xmlns:a14="http://schemas.microsoft.com/office/drawing/2010/main">
        <mc:Choice Requires="a14">
          <p:sp>
            <p:nvSpPr>
              <p:cNvPr id="5" name="Textfeld 4">
                <a:extLst>
                  <a:ext uri="{FF2B5EF4-FFF2-40B4-BE49-F238E27FC236}">
                    <a16:creationId xmlns:a16="http://schemas.microsoft.com/office/drawing/2014/main" id="{2D8FB4AF-F6B9-196C-3864-96067D024F95}"/>
                  </a:ext>
                </a:extLst>
              </p:cNvPr>
              <p:cNvSpPr txBox="1"/>
              <p:nvPr/>
            </p:nvSpPr>
            <p:spPr>
              <a:xfrm>
                <a:off x="1040587" y="1699015"/>
                <a:ext cx="8997827" cy="3564053"/>
              </a:xfrm>
              <a:prstGeom prst="rect">
                <a:avLst/>
              </a:prstGeom>
              <a:noFill/>
            </p:spPr>
            <p:txBody>
              <a:bodyPr wrap="square" rtlCol="0">
                <a:spAutoFit/>
              </a:bodyPr>
              <a:lstStyle/>
              <a:p>
                <a:r>
                  <a:rPr lang="en-GB" sz="2400" dirty="0"/>
                  <a:t>There is a </a:t>
                </a:r>
                <a:r>
                  <a:rPr lang="en-GB" sz="2400" dirty="0">
                    <a:solidFill>
                      <a:srgbClr val="C00000"/>
                    </a:solidFill>
                  </a:rPr>
                  <a:t>whole family of optimization models</a:t>
                </a:r>
                <a:r>
                  <a:rPr lang="en-GB" sz="2400" dirty="0"/>
                  <a:t> that minimize the sum of absolute or squared deviations:</a:t>
                </a:r>
              </a:p>
              <a:p>
                <a:pPr marL="342900" indent="-342900">
                  <a:buFont typeface="Arial" panose="020B0604020202020204" pitchFamily="34" charset="0"/>
                  <a:buChar char="•"/>
                </a:pPr>
                <a:r>
                  <a:rPr lang="en-GB" sz="2400" dirty="0"/>
                  <a:t>They have in common that the target variables are directly the (non-zero) elements of matrix </a:t>
                </a:r>
                <a14:m>
                  <m:oMath xmlns:m="http://schemas.openxmlformats.org/officeDocument/2006/math">
                    <m:r>
                      <a:rPr lang="de-AT" sz="2400" b="0" i="1" smtClean="0">
                        <a:latin typeface="Cambria Math" panose="02040503050406030204" pitchFamily="18" charset="0"/>
                      </a:rPr>
                      <m:t>𝑍</m:t>
                    </m:r>
                    <m:r>
                      <a:rPr lang="de-AT" sz="2400" b="0" i="1" smtClean="0">
                        <a:latin typeface="Cambria Math" panose="02040503050406030204" pitchFamily="18" charset="0"/>
                      </a:rPr>
                      <m:t> </m:t>
                    </m:r>
                  </m:oMath>
                </a14:m>
                <a:r>
                  <a:rPr lang="en-GB" sz="2400" dirty="0"/>
                  <a:t>or </a:t>
                </a:r>
                <a14:m>
                  <m:oMath xmlns:m="http://schemas.openxmlformats.org/officeDocument/2006/math">
                    <m:r>
                      <a:rPr lang="de-AT" sz="2400" b="0" i="1" smtClean="0">
                        <a:latin typeface="Cambria Math" panose="02040503050406030204" pitchFamily="18" charset="0"/>
                      </a:rPr>
                      <m:t>𝐵</m:t>
                    </m:r>
                    <m:r>
                      <a:rPr lang="de-AT" sz="2400" b="0" i="1" smtClean="0">
                        <a:latin typeface="Cambria Math" panose="02040503050406030204" pitchFamily="18" charset="0"/>
                      </a:rPr>
                      <m:t>=</m:t>
                    </m:r>
                    <m:d>
                      <m:dPr>
                        <m:ctrlPr>
                          <a:rPr lang="de-AT" sz="2400" b="0" i="1" smtClean="0">
                            <a:latin typeface="Cambria Math" panose="02040503050406030204" pitchFamily="18" charset="0"/>
                          </a:rPr>
                        </m:ctrlPr>
                      </m:dPr>
                      <m:e>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𝑏</m:t>
                            </m:r>
                          </m:e>
                          <m:sub>
                            <m:r>
                              <a:rPr lang="de-AT" sz="2400" b="0" i="1" smtClean="0">
                                <a:latin typeface="Cambria Math" panose="02040503050406030204" pitchFamily="18" charset="0"/>
                              </a:rPr>
                              <m:t>𝑖𝑗</m:t>
                            </m:r>
                          </m:sub>
                        </m:sSub>
                      </m:e>
                    </m:d>
                  </m:oMath>
                </a14:m>
                <a:endParaRPr lang="de-AT" sz="2400" b="0" dirty="0"/>
              </a:p>
              <a:p>
                <a:pPr marL="342900" indent="-342900">
                  <a:buFont typeface="Arial" panose="020B0604020202020204" pitchFamily="34" charset="0"/>
                  <a:buChar char="•"/>
                </a:pPr>
                <a:r>
                  <a:rPr lang="en-GB" sz="2400" dirty="0"/>
                  <a:t>Variations of the model:</a:t>
                </a:r>
              </a:p>
              <a:p>
                <a:pPr marL="800100" lvl="1" indent="-342900">
                  <a:buFont typeface="Symbol" panose="05050102010706020507" pitchFamily="18" charset="2"/>
                  <a:buChar char="-"/>
                </a:pPr>
                <a:r>
                  <a:rPr lang="en-GB" sz="2400" dirty="0"/>
                  <a:t>Based on coefficients </a:t>
                </a:r>
                <a14:m>
                  <m:oMath xmlns:m="http://schemas.openxmlformats.org/officeDocument/2006/math">
                    <m:sSub>
                      <m:sSubPr>
                        <m:ctrlPr>
                          <a:rPr lang="de-AT" sz="2400" i="1">
                            <a:latin typeface="Cambria Math" panose="02040503050406030204" pitchFamily="18" charset="0"/>
                          </a:rPr>
                        </m:ctrlPr>
                      </m:sSubPr>
                      <m:e>
                        <m:r>
                          <a:rPr lang="de-AT" sz="2400" i="1">
                            <a:latin typeface="Cambria Math" panose="02040503050406030204" pitchFamily="18" charset="0"/>
                          </a:rPr>
                          <m:t>𝑏</m:t>
                        </m:r>
                      </m:e>
                      <m:sub>
                        <m:r>
                          <a:rPr lang="de-AT" sz="2400" i="1">
                            <a:latin typeface="Cambria Math" panose="02040503050406030204" pitchFamily="18" charset="0"/>
                          </a:rPr>
                          <m:t>𝑖𝑗</m:t>
                        </m:r>
                      </m:sub>
                    </m:sSub>
                  </m:oMath>
                </a14:m>
                <a:r>
                  <a:rPr lang="en-GB" sz="2400" dirty="0"/>
                  <a:t> or </a:t>
                </a:r>
                <a14:m>
                  <m:oMath xmlns:m="http://schemas.openxmlformats.org/officeDocument/2006/math">
                    <m:sSub>
                      <m:sSubPr>
                        <m:ctrlPr>
                          <a:rPr lang="de-AT" sz="2400" i="1">
                            <a:latin typeface="Cambria Math" panose="02040503050406030204" pitchFamily="18" charset="0"/>
                          </a:rPr>
                        </m:ctrlPr>
                      </m:sSubPr>
                      <m:e>
                        <m:r>
                          <a:rPr lang="de-AT" sz="2400" b="0" i="1" smtClean="0">
                            <a:latin typeface="Cambria Math" panose="02040503050406030204" pitchFamily="18" charset="0"/>
                          </a:rPr>
                          <m:t>𝑧</m:t>
                        </m:r>
                      </m:e>
                      <m:sub>
                        <m:r>
                          <a:rPr lang="de-AT" sz="2400" i="1">
                            <a:latin typeface="Cambria Math" panose="02040503050406030204" pitchFamily="18" charset="0"/>
                          </a:rPr>
                          <m:t>𝑖𝑗</m:t>
                        </m:r>
                      </m:sub>
                    </m:sSub>
                  </m:oMath>
                </a14:m>
                <a:r>
                  <a:rPr lang="en-GB" sz="2400" dirty="0"/>
                  <a:t> </a:t>
                </a:r>
              </a:p>
              <a:p>
                <a:pPr marL="800100" lvl="1" indent="-342900">
                  <a:buFont typeface="Symbol" panose="05050102010706020507" pitchFamily="18" charset="2"/>
                  <a:buChar char="-"/>
                </a:pPr>
                <a:r>
                  <a:rPr lang="en-GB" sz="2400" dirty="0"/>
                  <a:t>Using no weights, weights </a:t>
                </a:r>
                <a14:m>
                  <m:oMath xmlns:m="http://schemas.openxmlformats.org/officeDocument/2006/math">
                    <m:sSub>
                      <m:sSubPr>
                        <m:ctrlPr>
                          <a:rPr lang="de-AT" sz="2400" i="1">
                            <a:latin typeface="Cambria Math" panose="02040503050406030204" pitchFamily="18" charset="0"/>
                          </a:rPr>
                        </m:ctrlPr>
                      </m:sSubPr>
                      <m:e>
                        <m:r>
                          <a:rPr lang="de-AT" sz="2400" b="0" i="1" smtClean="0">
                            <a:latin typeface="Cambria Math" panose="02040503050406030204" pitchFamily="18" charset="0"/>
                          </a:rPr>
                          <m:t>𝑣</m:t>
                        </m:r>
                      </m:e>
                      <m:sub>
                        <m:r>
                          <a:rPr lang="de-AT" sz="2400" i="1">
                            <a:latin typeface="Cambria Math" panose="02040503050406030204" pitchFamily="18" charset="0"/>
                          </a:rPr>
                          <m:t>𝑖𝑗</m:t>
                        </m:r>
                      </m:sub>
                    </m:sSub>
                  </m:oMath>
                </a14:m>
                <a:r>
                  <a:rPr lang="en-GB" sz="2400" dirty="0"/>
                  <a:t> or weights </a:t>
                </a:r>
                <a14:m>
                  <m:oMath xmlns:m="http://schemas.openxmlformats.org/officeDocument/2006/math">
                    <m:sSubSup>
                      <m:sSubSupPr>
                        <m:ctrlPr>
                          <a:rPr lang="de-AT" sz="2400" b="0" i="1" smtClean="0">
                            <a:latin typeface="Cambria Math" panose="02040503050406030204" pitchFamily="18" charset="0"/>
                          </a:rPr>
                        </m:ctrlPr>
                      </m:sSubSupPr>
                      <m:e>
                        <m:r>
                          <a:rPr lang="de-AT" sz="2400" i="1">
                            <a:latin typeface="Cambria Math" panose="02040503050406030204" pitchFamily="18" charset="0"/>
                          </a:rPr>
                          <m:t>𝑣</m:t>
                        </m:r>
                      </m:e>
                      <m:sub>
                        <m:r>
                          <a:rPr lang="de-AT" sz="2400" i="1">
                            <a:latin typeface="Cambria Math" panose="02040503050406030204" pitchFamily="18" charset="0"/>
                          </a:rPr>
                          <m:t>𝑖𝑗</m:t>
                        </m:r>
                      </m:sub>
                      <m:sup>
                        <m:r>
                          <a:rPr lang="de-AT" sz="2400" b="0" i="1" smtClean="0">
                            <a:latin typeface="Cambria Math" panose="02040503050406030204" pitchFamily="18" charset="0"/>
                          </a:rPr>
                          <m:t>2</m:t>
                        </m:r>
                      </m:sup>
                    </m:sSubSup>
                  </m:oMath>
                </a14:m>
                <a:r>
                  <a:rPr lang="en-GB" sz="2400" dirty="0"/>
                  <a:t>  (Note: </a:t>
                </a:r>
                <a14:m>
                  <m:oMath xmlns:m="http://schemas.openxmlformats.org/officeDocument/2006/math">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𝑧</m:t>
                        </m:r>
                      </m:e>
                      <m:sub>
                        <m:r>
                          <a:rPr lang="de-AT" sz="2400" b="0" i="1" smtClean="0">
                            <a:latin typeface="Cambria Math" panose="02040503050406030204" pitchFamily="18" charset="0"/>
                          </a:rPr>
                          <m:t>𝑖𝑗</m:t>
                        </m:r>
                      </m:sub>
                    </m:sSub>
                    <m:r>
                      <a:rPr lang="de-AT" sz="2400" b="0" i="1" smtClean="0">
                        <a:latin typeface="Cambria Math" panose="02040503050406030204" pitchFamily="18" charset="0"/>
                      </a:rPr>
                      <m:t>=</m:t>
                    </m:r>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𝑏</m:t>
                        </m:r>
                      </m:e>
                      <m:sub>
                        <m:r>
                          <a:rPr lang="de-AT" sz="2400" b="0" i="1" smtClean="0">
                            <a:latin typeface="Cambria Math" panose="02040503050406030204" pitchFamily="18" charset="0"/>
                          </a:rPr>
                          <m:t>𝑖𝑗</m:t>
                        </m:r>
                      </m:sub>
                    </m:sSub>
                    <m:sSub>
                      <m:sSubPr>
                        <m:ctrlPr>
                          <a:rPr lang="de-AT" sz="2400" b="0" i="1" smtClean="0">
                            <a:latin typeface="Cambria Math" panose="02040503050406030204" pitchFamily="18" charset="0"/>
                          </a:rPr>
                        </m:ctrlPr>
                      </m:sSubPr>
                      <m:e>
                        <m:r>
                          <a:rPr lang="de-AT" sz="2400" b="0" i="1" smtClean="0">
                            <a:latin typeface="Cambria Math" panose="02040503050406030204" pitchFamily="18" charset="0"/>
                          </a:rPr>
                          <m:t>𝑣</m:t>
                        </m:r>
                      </m:e>
                      <m:sub>
                        <m:r>
                          <a:rPr lang="de-AT" sz="2400" b="0" i="1" smtClean="0">
                            <a:latin typeface="Cambria Math" panose="02040503050406030204" pitchFamily="18" charset="0"/>
                          </a:rPr>
                          <m:t>𝑖𝑗</m:t>
                        </m:r>
                      </m:sub>
                    </m:sSub>
                    <m:r>
                      <a:rPr lang="de-AT" sz="2400" b="0" i="1" smtClean="0">
                        <a:latin typeface="Cambria Math" panose="02040503050406030204" pitchFamily="18" charset="0"/>
                      </a:rPr>
                      <m:t>)</m:t>
                    </m:r>
                  </m:oMath>
                </a14:m>
                <a:endParaRPr lang="en-GB" sz="2400" dirty="0"/>
              </a:p>
              <a:p>
                <a:pPr marL="800100" lvl="1" indent="-342900">
                  <a:buFont typeface="Symbol" panose="05050102010706020507" pitchFamily="18" charset="2"/>
                  <a:buChar char="-"/>
                </a:pPr>
                <a:r>
                  <a:rPr lang="en-GB" sz="2400" dirty="0"/>
                  <a:t>Apply absolute deviation, or squared deviations</a:t>
                </a:r>
              </a:p>
              <a:p>
                <a:pPr marL="800100" lvl="1" indent="-342900">
                  <a:buFont typeface="Symbol" panose="05050102010706020507" pitchFamily="18" charset="2"/>
                  <a:buChar char="-"/>
                </a:pPr>
                <a:r>
                  <a:rPr lang="en-GB" sz="2400" dirty="0"/>
                  <a:t>Additional constraints</a:t>
                </a:r>
              </a:p>
            </p:txBody>
          </p:sp>
        </mc:Choice>
        <mc:Fallback xmlns="">
          <p:sp>
            <p:nvSpPr>
              <p:cNvPr id="5" name="Textfeld 4">
                <a:extLst>
                  <a:ext uri="{FF2B5EF4-FFF2-40B4-BE49-F238E27FC236}">
                    <a16:creationId xmlns:a16="http://schemas.microsoft.com/office/drawing/2014/main" id="{2D8FB4AF-F6B9-196C-3864-96067D024F95}"/>
                  </a:ext>
                </a:extLst>
              </p:cNvPr>
              <p:cNvSpPr txBox="1">
                <a:spLocks noRot="1" noChangeAspect="1" noMove="1" noResize="1" noEditPoints="1" noAdjustHandles="1" noChangeArrowheads="1" noChangeShapeType="1" noTextEdit="1"/>
              </p:cNvSpPr>
              <p:nvPr/>
            </p:nvSpPr>
            <p:spPr>
              <a:xfrm>
                <a:off x="1040587" y="1699015"/>
                <a:ext cx="8997827" cy="3564053"/>
              </a:xfrm>
              <a:prstGeom prst="rect">
                <a:avLst/>
              </a:prstGeom>
              <a:blipFill>
                <a:blip r:embed="rId2"/>
                <a:stretch>
                  <a:fillRect l="-1084" t="-1370" r="-407" b="-3082"/>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3" name="Textfeld 2">
                <a:extLst>
                  <a:ext uri="{FF2B5EF4-FFF2-40B4-BE49-F238E27FC236}">
                    <a16:creationId xmlns:a16="http://schemas.microsoft.com/office/drawing/2014/main" id="{F543A8FC-61B8-EABA-FD72-589F00182584}"/>
                  </a:ext>
                </a:extLst>
              </p:cNvPr>
              <p:cNvSpPr txBox="1"/>
              <p:nvPr/>
            </p:nvSpPr>
            <p:spPr>
              <a:xfrm>
                <a:off x="895347" y="5418305"/>
                <a:ext cx="11041014" cy="860748"/>
              </a:xfrm>
              <a:prstGeom prst="rect">
                <a:avLst/>
              </a:prstGeom>
              <a:noFill/>
            </p:spPr>
            <p:txBody>
              <a:bodyPr wrap="square" rtlCol="0">
                <a:spAutoFit/>
              </a:bodyPr>
              <a:lstStyle/>
              <a:p>
                <a:pPr marL="342900" indent="-342900">
                  <a:buFont typeface="Wingdings" panose="05000000000000000000" pitchFamily="2" charset="2"/>
                  <a:buChar char="à"/>
                </a:pPr>
                <a:r>
                  <a:rPr lang="en-GB" sz="2400" noProof="0" dirty="0">
                    <a:sym typeface="Wingdings" panose="05000000000000000000" pitchFamily="2" charset="2"/>
                  </a:rPr>
                  <a:t>(provisional) Model M1 is mathematically equivalent to one member of this family:</a:t>
                </a:r>
              </a:p>
              <a:p>
                <a:pPr marL="800100" lvl="1" indent="-342900">
                  <a:buFont typeface="Symbol" panose="05050102010706020507" pitchFamily="18" charset="2"/>
                  <a:buChar char="-"/>
                </a:pPr>
                <a:r>
                  <a:rPr lang="en-GB" sz="2400" dirty="0">
                    <a:sym typeface="Wingdings" panose="05000000000000000000" pitchFamily="2" charset="2"/>
                  </a:rPr>
                  <a:t>Based on </a:t>
                </a:r>
                <a14:m>
                  <m:oMath xmlns:m="http://schemas.openxmlformats.org/officeDocument/2006/math">
                    <m:sSub>
                      <m:sSubPr>
                        <m:ctrlPr>
                          <a:rPr lang="de-AT" sz="2400" b="0" i="1" smtClean="0">
                            <a:latin typeface="Cambria Math" panose="02040503050406030204" pitchFamily="18" charset="0"/>
                            <a:sym typeface="Wingdings" panose="05000000000000000000" pitchFamily="2" charset="2"/>
                          </a:rPr>
                        </m:ctrlPr>
                      </m:sSubPr>
                      <m:e>
                        <m:r>
                          <a:rPr lang="de-AT" sz="2400" b="0" i="1" smtClean="0">
                            <a:latin typeface="Cambria Math" panose="02040503050406030204" pitchFamily="18" charset="0"/>
                            <a:sym typeface="Wingdings" panose="05000000000000000000" pitchFamily="2" charset="2"/>
                          </a:rPr>
                          <m:t>𝑧</m:t>
                        </m:r>
                      </m:e>
                      <m:sub>
                        <m:r>
                          <a:rPr lang="de-AT" sz="2400" b="0" i="1" smtClean="0">
                            <a:latin typeface="Cambria Math" panose="02040503050406030204" pitchFamily="18" charset="0"/>
                            <a:sym typeface="Wingdings" panose="05000000000000000000" pitchFamily="2" charset="2"/>
                          </a:rPr>
                          <m:t>𝑖𝑗</m:t>
                        </m:r>
                      </m:sub>
                    </m:sSub>
                  </m:oMath>
                </a14:m>
                <a:r>
                  <a:rPr lang="en-GB" sz="2400" noProof="0" dirty="0"/>
                  <a:t>, absolute deviations, proportionality constraint</a:t>
                </a:r>
              </a:p>
            </p:txBody>
          </p:sp>
        </mc:Choice>
        <mc:Fallback xmlns="">
          <p:sp>
            <p:nvSpPr>
              <p:cNvPr id="3" name="Textfeld 2">
                <a:extLst>
                  <a:ext uri="{FF2B5EF4-FFF2-40B4-BE49-F238E27FC236}">
                    <a16:creationId xmlns:a16="http://schemas.microsoft.com/office/drawing/2014/main" id="{F543A8FC-61B8-EABA-FD72-589F00182584}"/>
                  </a:ext>
                </a:extLst>
              </p:cNvPr>
              <p:cNvSpPr txBox="1">
                <a:spLocks noRot="1" noChangeAspect="1" noMove="1" noResize="1" noEditPoints="1" noAdjustHandles="1" noChangeArrowheads="1" noChangeShapeType="1" noTextEdit="1"/>
              </p:cNvSpPr>
              <p:nvPr/>
            </p:nvSpPr>
            <p:spPr>
              <a:xfrm>
                <a:off x="895347" y="5418305"/>
                <a:ext cx="11041014" cy="860748"/>
              </a:xfrm>
              <a:prstGeom prst="rect">
                <a:avLst/>
              </a:prstGeom>
              <a:blipFill>
                <a:blip r:embed="rId3"/>
                <a:stretch>
                  <a:fillRect l="-773" t="-5674" b="-12766"/>
                </a:stretch>
              </a:blipFill>
            </p:spPr>
            <p:txBody>
              <a:bodyPr/>
              <a:lstStyle/>
              <a:p>
                <a:r>
                  <a:rPr lang="de-AT">
                    <a:noFill/>
                  </a:rPr>
                  <a:t> </a:t>
                </a:r>
              </a:p>
            </p:txBody>
          </p:sp>
        </mc:Fallback>
      </mc:AlternateContent>
    </p:spTree>
    <p:extLst>
      <p:ext uri="{BB962C8B-B14F-4D97-AF65-F5344CB8AC3E}">
        <p14:creationId xmlns:p14="http://schemas.microsoft.com/office/powerpoint/2010/main" val="12532370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27890D-CC37-A02D-E701-E5C18CB02A6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97B27D7-0500-661A-3875-84D7C5E6933E}"/>
              </a:ext>
            </a:extLst>
          </p:cNvPr>
          <p:cNvSpPr>
            <a:spLocks noGrp="1"/>
          </p:cNvSpPr>
          <p:nvPr>
            <p:ph type="title"/>
          </p:nvPr>
        </p:nvSpPr>
        <p:spPr>
          <a:xfrm>
            <a:off x="1200150" y="285765"/>
            <a:ext cx="9037154" cy="1325563"/>
          </a:xfrm>
        </p:spPr>
        <p:txBody>
          <a:bodyPr/>
          <a:lstStyle/>
          <a:p>
            <a:r>
              <a:rPr lang="en-GB" noProof="0" dirty="0"/>
              <a:t>Empirical study</a:t>
            </a:r>
          </a:p>
        </p:txBody>
      </p:sp>
      <p:sp>
        <p:nvSpPr>
          <p:cNvPr id="4" name="Foliennummernplatzhalter 3">
            <a:extLst>
              <a:ext uri="{FF2B5EF4-FFF2-40B4-BE49-F238E27FC236}">
                <a16:creationId xmlns:a16="http://schemas.microsoft.com/office/drawing/2014/main" id="{B43D1716-5D14-5E33-A0A8-4AE43A4197ED}"/>
              </a:ext>
            </a:extLst>
          </p:cNvPr>
          <p:cNvSpPr>
            <a:spLocks noGrp="1"/>
          </p:cNvSpPr>
          <p:nvPr>
            <p:ph type="sldNum" sz="quarter" idx="12"/>
          </p:nvPr>
        </p:nvSpPr>
        <p:spPr/>
        <p:txBody>
          <a:bodyPr/>
          <a:lstStyle/>
          <a:p>
            <a:fld id="{EBA7BD4F-31B9-4AD1-BCFC-9234B989C4EA}" type="slidenum">
              <a:rPr lang="en-GB" noProof="0" smtClean="0"/>
              <a:t>24</a:t>
            </a:fld>
            <a:endParaRPr lang="en-GB" noProof="0" dirty="0"/>
          </a:p>
        </p:txBody>
      </p:sp>
      <p:sp>
        <p:nvSpPr>
          <p:cNvPr id="5" name="Textfeld 4">
            <a:extLst>
              <a:ext uri="{FF2B5EF4-FFF2-40B4-BE49-F238E27FC236}">
                <a16:creationId xmlns:a16="http://schemas.microsoft.com/office/drawing/2014/main" id="{887D323C-27A2-A940-7D25-D24C40AE2AF8}"/>
              </a:ext>
            </a:extLst>
          </p:cNvPr>
          <p:cNvSpPr txBox="1"/>
          <p:nvPr/>
        </p:nvSpPr>
        <p:spPr>
          <a:xfrm>
            <a:off x="1041442" y="1611328"/>
            <a:ext cx="8997827" cy="4647426"/>
          </a:xfrm>
          <a:prstGeom prst="rect">
            <a:avLst/>
          </a:prstGeom>
          <a:noFill/>
        </p:spPr>
        <p:txBody>
          <a:bodyPr wrap="square" rtlCol="0">
            <a:spAutoFit/>
          </a:bodyPr>
          <a:lstStyle/>
          <a:p>
            <a:endParaRPr lang="en-GB" sz="2400" dirty="0"/>
          </a:p>
          <a:p>
            <a:r>
              <a:rPr lang="en-GB" sz="2400" dirty="0"/>
              <a:t>Aim: to show “to what” Almon’s algorithm converges to with the help of empirical data.</a:t>
            </a:r>
          </a:p>
          <a:p>
            <a:endParaRPr lang="en-GB" sz="2400" dirty="0"/>
          </a:p>
          <a:p>
            <a:r>
              <a:rPr lang="en-GB" sz="2400" dirty="0"/>
              <a:t>What is planned:</a:t>
            </a:r>
          </a:p>
          <a:p>
            <a:pPr marL="342900" indent="-342900">
              <a:buFont typeface="Arial" panose="020B0604020202020204" pitchFamily="34" charset="0"/>
              <a:buChar char="•"/>
            </a:pPr>
            <a:r>
              <a:rPr lang="de-AT" sz="2400" dirty="0" err="1"/>
              <a:t>Selection</a:t>
            </a:r>
            <a:r>
              <a:rPr lang="de-AT" sz="2400" dirty="0"/>
              <a:t> </a:t>
            </a:r>
            <a:r>
              <a:rPr lang="de-AT" sz="2400" dirty="0" err="1"/>
              <a:t>of</a:t>
            </a:r>
            <a:r>
              <a:rPr lang="de-AT" sz="2400" dirty="0"/>
              <a:t> </a:t>
            </a:r>
            <a:r>
              <a:rPr lang="de-AT" sz="2400" dirty="0" err="1"/>
              <a:t>interesting</a:t>
            </a:r>
            <a:r>
              <a:rPr lang="de-AT" sz="2400" dirty="0"/>
              <a:t> </a:t>
            </a:r>
            <a:r>
              <a:rPr lang="de-AT" sz="2400" dirty="0" err="1"/>
              <a:t>input</a:t>
            </a:r>
            <a:r>
              <a:rPr lang="de-AT" sz="2400" dirty="0"/>
              <a:t> </a:t>
            </a:r>
            <a:r>
              <a:rPr lang="de-AT" sz="2400" dirty="0" err="1"/>
              <a:t>vectors</a:t>
            </a:r>
            <a:r>
              <a:rPr lang="de-AT" sz="2400" dirty="0"/>
              <a:t>, i.e. intermediate </a:t>
            </a:r>
            <a:r>
              <a:rPr lang="de-AT" sz="2400" dirty="0" err="1"/>
              <a:t>inputs</a:t>
            </a:r>
            <a:r>
              <a:rPr lang="de-AT" sz="2400" dirty="0"/>
              <a:t>, </a:t>
            </a:r>
            <a:r>
              <a:rPr lang="de-AT" sz="2400" dirty="0" err="1"/>
              <a:t>primary</a:t>
            </a:r>
            <a:r>
              <a:rPr lang="de-AT" sz="2400" dirty="0"/>
              <a:t> </a:t>
            </a:r>
            <a:r>
              <a:rPr lang="de-AT" sz="2400" dirty="0" err="1"/>
              <a:t>inputs</a:t>
            </a:r>
            <a:r>
              <a:rPr lang="de-AT" sz="2400" dirty="0"/>
              <a:t>, </a:t>
            </a:r>
            <a:r>
              <a:rPr lang="de-AT" sz="2400" dirty="0" err="1"/>
              <a:t>employment</a:t>
            </a:r>
            <a:r>
              <a:rPr lang="de-AT" sz="2400" dirty="0"/>
              <a:t> </a:t>
            </a:r>
            <a:r>
              <a:rPr lang="de-AT" sz="2400" dirty="0" err="1"/>
              <a:t>categories</a:t>
            </a:r>
            <a:endParaRPr lang="de-AT" sz="2400" b="0" dirty="0"/>
          </a:p>
          <a:p>
            <a:pPr marL="342900" indent="-342900">
              <a:buFont typeface="Arial" panose="020B0604020202020204" pitchFamily="34" charset="0"/>
              <a:buChar char="•"/>
            </a:pPr>
            <a:r>
              <a:rPr lang="en-GB" sz="2400" dirty="0"/>
              <a:t>Analyses:</a:t>
            </a:r>
          </a:p>
          <a:p>
            <a:pPr marL="800100" lvl="1" indent="-342900">
              <a:buFont typeface="Symbol" panose="05050102010706020507" pitchFamily="18" charset="2"/>
              <a:buChar char="-"/>
            </a:pPr>
            <a:r>
              <a:rPr lang="de-AT" sz="2000" dirty="0"/>
              <a:t>Analyse </a:t>
            </a:r>
            <a:r>
              <a:rPr lang="de-AT" sz="2000" dirty="0" err="1"/>
              <a:t>the</a:t>
            </a:r>
            <a:r>
              <a:rPr lang="de-AT" sz="2000" dirty="0"/>
              <a:t> </a:t>
            </a:r>
            <a:r>
              <a:rPr lang="de-AT" sz="2000" dirty="0" err="1"/>
              <a:t>performance</a:t>
            </a:r>
            <a:r>
              <a:rPr lang="de-AT" sz="2000" dirty="0"/>
              <a:t> </a:t>
            </a:r>
            <a:r>
              <a:rPr lang="de-AT" sz="2000" dirty="0" err="1"/>
              <a:t>of</a:t>
            </a:r>
            <a:r>
              <a:rPr lang="de-AT" sz="2000" dirty="0"/>
              <a:t> </a:t>
            </a:r>
            <a:r>
              <a:rPr lang="de-AT" sz="2000" dirty="0" err="1"/>
              <a:t>the</a:t>
            </a:r>
            <a:r>
              <a:rPr lang="de-AT" sz="2000" dirty="0"/>
              <a:t> </a:t>
            </a:r>
            <a:r>
              <a:rPr lang="de-AT" sz="2000" dirty="0" err="1"/>
              <a:t>methods</a:t>
            </a:r>
            <a:r>
              <a:rPr lang="de-AT" sz="2000" dirty="0"/>
              <a:t> </a:t>
            </a:r>
            <a:r>
              <a:rPr lang="de-AT" sz="2000" dirty="0" err="1"/>
              <a:t>given</a:t>
            </a:r>
            <a:r>
              <a:rPr lang="de-AT" sz="2000" dirty="0"/>
              <a:t> </a:t>
            </a:r>
            <a:r>
              <a:rPr lang="de-AT" sz="2000" dirty="0" err="1"/>
              <a:t>their</a:t>
            </a:r>
            <a:r>
              <a:rPr lang="de-AT" sz="2000" dirty="0"/>
              <a:t> own and </a:t>
            </a:r>
            <a:r>
              <a:rPr lang="de-AT" sz="2000" dirty="0" err="1"/>
              <a:t>each</a:t>
            </a:r>
            <a:r>
              <a:rPr lang="de-AT" sz="2000" dirty="0"/>
              <a:t> </a:t>
            </a:r>
            <a:r>
              <a:rPr lang="de-AT" sz="2000" dirty="0" err="1"/>
              <a:t>others</a:t>
            </a:r>
            <a:r>
              <a:rPr lang="de-AT" sz="2000" dirty="0"/>
              <a:t> </a:t>
            </a:r>
            <a:r>
              <a:rPr lang="de-AT" sz="2000" dirty="0" err="1"/>
              <a:t>performance</a:t>
            </a:r>
            <a:r>
              <a:rPr lang="de-AT" sz="2000" dirty="0"/>
              <a:t> </a:t>
            </a:r>
            <a:r>
              <a:rPr lang="de-AT" sz="2000" dirty="0" err="1"/>
              <a:t>measures</a:t>
            </a:r>
            <a:endParaRPr lang="de-AT" sz="2000" dirty="0"/>
          </a:p>
          <a:p>
            <a:pPr marL="800100" lvl="1" indent="-342900">
              <a:buFont typeface="Symbol" panose="05050102010706020507" pitchFamily="18" charset="2"/>
              <a:buChar char="-"/>
            </a:pPr>
            <a:r>
              <a:rPr lang="en-GB" sz="2000" dirty="0"/>
              <a:t>Analyse the distance of the solutions to each other and to other reference points (official IOT, or ITA-solution) Note: there is no true solution.</a:t>
            </a:r>
          </a:p>
          <a:p>
            <a:endParaRPr lang="en-GB" sz="2400" dirty="0"/>
          </a:p>
        </p:txBody>
      </p:sp>
    </p:spTree>
    <p:extLst>
      <p:ext uri="{BB962C8B-B14F-4D97-AF65-F5344CB8AC3E}">
        <p14:creationId xmlns:p14="http://schemas.microsoft.com/office/powerpoint/2010/main" val="27356696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A7F62-1410-31AB-E069-F0EE1C2FAEB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DCCD8C7-843F-2C77-A4F1-E0A4DD9DA259}"/>
              </a:ext>
            </a:extLst>
          </p:cNvPr>
          <p:cNvSpPr>
            <a:spLocks noGrp="1"/>
          </p:cNvSpPr>
          <p:nvPr>
            <p:ph type="title"/>
          </p:nvPr>
        </p:nvSpPr>
        <p:spPr/>
        <p:txBody>
          <a:bodyPr/>
          <a:lstStyle/>
          <a:p>
            <a:r>
              <a:rPr lang="en-GB" noProof="0" dirty="0"/>
              <a:t>Conclusions and further steps</a:t>
            </a:r>
          </a:p>
        </p:txBody>
      </p:sp>
      <p:sp>
        <p:nvSpPr>
          <p:cNvPr id="4" name="Foliennummernplatzhalter 3">
            <a:extLst>
              <a:ext uri="{FF2B5EF4-FFF2-40B4-BE49-F238E27FC236}">
                <a16:creationId xmlns:a16="http://schemas.microsoft.com/office/drawing/2014/main" id="{0F5039AC-CA49-A66D-80D6-F4A7E1852D6F}"/>
              </a:ext>
            </a:extLst>
          </p:cNvPr>
          <p:cNvSpPr>
            <a:spLocks noGrp="1"/>
          </p:cNvSpPr>
          <p:nvPr>
            <p:ph type="sldNum" sz="quarter" idx="12"/>
          </p:nvPr>
        </p:nvSpPr>
        <p:spPr/>
        <p:txBody>
          <a:bodyPr/>
          <a:lstStyle/>
          <a:p>
            <a:fld id="{EBA7BD4F-31B9-4AD1-BCFC-9234B989C4EA}" type="slidenum">
              <a:rPr lang="en-GB" noProof="0" smtClean="0"/>
              <a:t>25</a:t>
            </a:fld>
            <a:endParaRPr lang="en-GB" noProof="0" dirty="0"/>
          </a:p>
        </p:txBody>
      </p:sp>
      <p:sp>
        <p:nvSpPr>
          <p:cNvPr id="8" name="Inhaltsplatzhalter 2">
            <a:extLst>
              <a:ext uri="{FF2B5EF4-FFF2-40B4-BE49-F238E27FC236}">
                <a16:creationId xmlns:a16="http://schemas.microsoft.com/office/drawing/2014/main" id="{A051513C-88B2-C9E2-0849-31190DBC0CA9}"/>
              </a:ext>
            </a:extLst>
          </p:cNvPr>
          <p:cNvSpPr>
            <a:spLocks noGrp="1"/>
          </p:cNvSpPr>
          <p:nvPr>
            <p:ph idx="1"/>
          </p:nvPr>
        </p:nvSpPr>
        <p:spPr>
          <a:xfrm>
            <a:off x="838200" y="1611327"/>
            <a:ext cx="10107212" cy="4960907"/>
          </a:xfrm>
        </p:spPr>
        <p:txBody>
          <a:bodyPr>
            <a:normAutofit/>
          </a:bodyPr>
          <a:lstStyle/>
          <a:p>
            <a:pPr marL="539750" indent="-539750">
              <a:buFont typeface="Symbol" panose="05050102010706020507" pitchFamily="18" charset="2"/>
              <a:buChar char="-"/>
            </a:pPr>
            <a:r>
              <a:rPr lang="en-GB" sz="2400" noProof="0" dirty="0"/>
              <a:t>The optimisation model M1 and its equivalent formulations show that Almon’s algorithm has a convergence point that can be clearly interpreted.</a:t>
            </a:r>
          </a:p>
          <a:p>
            <a:pPr marL="539750" indent="-539750">
              <a:buFont typeface="Symbol" panose="05050102010706020507" pitchFamily="18" charset="2"/>
              <a:buChar char="-"/>
            </a:pPr>
            <a:r>
              <a:rPr lang="en-GB" sz="2400" noProof="0" dirty="0"/>
              <a:t>Our explorations, based on the “matrix of accounting transfers”, of the mechanisms behind both the iterative algorithm of Almon’s algorithm and the equivalent optimisation model M1 shed light on its meaning and its relation to other approaches.</a:t>
            </a:r>
          </a:p>
          <a:p>
            <a:pPr marL="539750" indent="-539750">
              <a:buFont typeface="Symbol" panose="05050102010706020507" pitchFamily="18" charset="2"/>
              <a:buChar char="-"/>
            </a:pPr>
            <a:r>
              <a:rPr lang="en-GB" sz="2400" dirty="0"/>
              <a:t>The preliminary results of the empirical part so far show that all the methods presented deliver solutions for the chosen input vectors to be transformed from industry to commodity dimension that are close to each other, relative to solutions based on algorithms not inspired by the CTA.</a:t>
            </a:r>
          </a:p>
          <a:p>
            <a:pPr marL="539750" indent="-539750">
              <a:buFont typeface="Symbol" panose="05050102010706020507" pitchFamily="18" charset="2"/>
              <a:buChar char="-"/>
            </a:pPr>
            <a:r>
              <a:rPr lang="en-GB" sz="2400" noProof="0" dirty="0"/>
              <a:t>As further steps we will work out the empirical part in detail and further work out the theoretical properties of the models M1 and the model family around M2.</a:t>
            </a:r>
          </a:p>
          <a:p>
            <a:pPr marL="539750" indent="-539750">
              <a:buFont typeface="Symbol" panose="05050102010706020507" pitchFamily="18" charset="2"/>
              <a:buChar char="-"/>
            </a:pPr>
            <a:endParaRPr lang="en-GB" sz="2400" dirty="0"/>
          </a:p>
          <a:p>
            <a:pPr marL="539750" indent="-539750">
              <a:buFont typeface="Symbol" panose="05050102010706020507" pitchFamily="18" charset="2"/>
              <a:buChar char="-"/>
            </a:pPr>
            <a:endParaRPr lang="en-GB" sz="2400" noProof="0" dirty="0"/>
          </a:p>
          <a:p>
            <a:pPr marL="539750" indent="-539750">
              <a:buFont typeface="Symbol" panose="05050102010706020507" pitchFamily="18" charset="2"/>
              <a:buChar char="-"/>
            </a:pPr>
            <a:endParaRPr lang="en-GB" sz="2400" noProof="0" dirty="0">
              <a:solidFill>
                <a:srgbClr val="FF0000"/>
              </a:solidFill>
            </a:endParaRPr>
          </a:p>
          <a:p>
            <a:pPr marL="457200" lvl="1" indent="0">
              <a:buNone/>
            </a:pPr>
            <a:endParaRPr lang="en-GB" sz="2000" noProof="0" dirty="0">
              <a:solidFill>
                <a:srgbClr val="FF0000"/>
              </a:solidFill>
            </a:endParaRPr>
          </a:p>
          <a:p>
            <a:pPr lvl="1"/>
            <a:endParaRPr lang="en-GB" sz="2000" noProof="0" dirty="0">
              <a:solidFill>
                <a:srgbClr val="FF0000"/>
              </a:solidFill>
            </a:endParaRPr>
          </a:p>
          <a:p>
            <a:endParaRPr lang="en-GB" sz="2400" noProof="0" dirty="0">
              <a:solidFill>
                <a:srgbClr val="FF0000"/>
              </a:solidFill>
            </a:endParaRPr>
          </a:p>
          <a:p>
            <a:pPr lvl="1"/>
            <a:endParaRPr lang="en-GB" sz="2800" noProof="0" dirty="0">
              <a:solidFill>
                <a:srgbClr val="FF0000"/>
              </a:solidFill>
            </a:endParaRPr>
          </a:p>
        </p:txBody>
      </p:sp>
    </p:spTree>
    <p:extLst>
      <p:ext uri="{BB962C8B-B14F-4D97-AF65-F5344CB8AC3E}">
        <p14:creationId xmlns:p14="http://schemas.microsoft.com/office/powerpoint/2010/main" val="26625928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14A495-F324-7D06-3E88-16D30E6B3E0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E94BA43-A7E1-3D21-341A-88F35A172904}"/>
              </a:ext>
            </a:extLst>
          </p:cNvPr>
          <p:cNvSpPr>
            <a:spLocks noGrp="1"/>
          </p:cNvSpPr>
          <p:nvPr>
            <p:ph type="title"/>
          </p:nvPr>
        </p:nvSpPr>
        <p:spPr/>
        <p:txBody>
          <a:bodyPr/>
          <a:lstStyle/>
          <a:p>
            <a:r>
              <a:rPr lang="en-GB" noProof="0" dirty="0"/>
              <a:t>Thank you for your attention!</a:t>
            </a:r>
          </a:p>
        </p:txBody>
      </p:sp>
      <p:sp>
        <p:nvSpPr>
          <p:cNvPr id="4" name="Foliennummernplatzhalter 3">
            <a:extLst>
              <a:ext uri="{FF2B5EF4-FFF2-40B4-BE49-F238E27FC236}">
                <a16:creationId xmlns:a16="http://schemas.microsoft.com/office/drawing/2014/main" id="{1747478E-7DE8-071F-6F56-2B61968DFE4B}"/>
              </a:ext>
            </a:extLst>
          </p:cNvPr>
          <p:cNvSpPr>
            <a:spLocks noGrp="1"/>
          </p:cNvSpPr>
          <p:nvPr>
            <p:ph type="sldNum" sz="quarter" idx="12"/>
          </p:nvPr>
        </p:nvSpPr>
        <p:spPr/>
        <p:txBody>
          <a:bodyPr/>
          <a:lstStyle/>
          <a:p>
            <a:fld id="{EBA7BD4F-31B9-4AD1-BCFC-9234B989C4EA}" type="slidenum">
              <a:rPr lang="en-GB" noProof="0" smtClean="0"/>
              <a:t>26</a:t>
            </a:fld>
            <a:endParaRPr lang="en-GB" noProof="0" dirty="0"/>
          </a:p>
        </p:txBody>
      </p:sp>
      <p:sp>
        <p:nvSpPr>
          <p:cNvPr id="8" name="Inhaltsplatzhalter 2">
            <a:extLst>
              <a:ext uri="{FF2B5EF4-FFF2-40B4-BE49-F238E27FC236}">
                <a16:creationId xmlns:a16="http://schemas.microsoft.com/office/drawing/2014/main" id="{6A9A0FCF-E649-C97B-82FA-F0D82B82BFC7}"/>
              </a:ext>
            </a:extLst>
          </p:cNvPr>
          <p:cNvSpPr>
            <a:spLocks noGrp="1"/>
          </p:cNvSpPr>
          <p:nvPr>
            <p:ph idx="1"/>
          </p:nvPr>
        </p:nvSpPr>
        <p:spPr>
          <a:xfrm>
            <a:off x="838200" y="1611327"/>
            <a:ext cx="9677400" cy="4960907"/>
          </a:xfrm>
        </p:spPr>
        <p:txBody>
          <a:bodyPr>
            <a:normAutofit/>
          </a:bodyPr>
          <a:lstStyle/>
          <a:p>
            <a:pPr marL="457200" lvl="1" indent="0">
              <a:buNone/>
            </a:pPr>
            <a:endParaRPr lang="en-GB" dirty="0">
              <a:solidFill>
                <a:schemeClr val="accent1">
                  <a:lumMod val="75000"/>
                </a:schemeClr>
              </a:solidFill>
            </a:endParaRPr>
          </a:p>
          <a:p>
            <a:pPr marL="457200" lvl="1" indent="0">
              <a:buNone/>
            </a:pPr>
            <a:endParaRPr lang="en-GB" dirty="0">
              <a:solidFill>
                <a:schemeClr val="accent1">
                  <a:lumMod val="75000"/>
                </a:schemeClr>
              </a:solidFill>
            </a:endParaRPr>
          </a:p>
          <a:p>
            <a:pPr marL="457200" lvl="1" indent="0">
              <a:buNone/>
            </a:pPr>
            <a:r>
              <a:rPr lang="en-GB" dirty="0">
                <a:solidFill>
                  <a:schemeClr val="accent1">
                    <a:lumMod val="75000"/>
                  </a:schemeClr>
                </a:solidFill>
              </a:rPr>
              <a:t>Contact:</a:t>
            </a:r>
            <a:endParaRPr lang="en-GB" sz="2000" noProof="0" dirty="0">
              <a:solidFill>
                <a:schemeClr val="accent1">
                  <a:lumMod val="75000"/>
                </a:schemeClr>
              </a:solidFill>
            </a:endParaRPr>
          </a:p>
          <a:p>
            <a:endParaRPr lang="en-GB" sz="2400" noProof="0" dirty="0">
              <a:solidFill>
                <a:schemeClr val="accent1">
                  <a:lumMod val="75000"/>
                </a:schemeClr>
              </a:solidFill>
            </a:endParaRPr>
          </a:p>
          <a:p>
            <a:pPr marL="457200" lvl="1" indent="0">
              <a:buNone/>
            </a:pPr>
            <a:r>
              <a:rPr lang="en-GB" sz="1800" noProof="0" dirty="0">
                <a:solidFill>
                  <a:schemeClr val="accent1">
                    <a:lumMod val="75000"/>
                  </a:schemeClr>
                </a:solidFill>
              </a:rPr>
              <a:t>Wolfgang Koller</a:t>
            </a:r>
          </a:p>
          <a:p>
            <a:pPr marL="457200" lvl="1" indent="0">
              <a:buNone/>
            </a:pPr>
            <a:r>
              <a:rPr lang="en-GB" sz="1800" dirty="0">
                <a:solidFill>
                  <a:schemeClr val="accent1">
                    <a:lumMod val="75000"/>
                  </a:schemeClr>
                </a:solidFill>
              </a:rPr>
              <a:t>Institute for Industrial Research, Vienna</a:t>
            </a:r>
          </a:p>
          <a:p>
            <a:pPr marL="457200" lvl="1" indent="0">
              <a:buNone/>
            </a:pPr>
            <a:r>
              <a:rPr lang="en-GB" sz="1800" noProof="0" dirty="0">
                <a:solidFill>
                  <a:schemeClr val="accent1">
                    <a:lumMod val="75000"/>
                  </a:schemeClr>
                </a:solidFill>
                <a:hlinkClick r:id="rId2">
                  <a:extLst>
                    <a:ext uri="{A12FA001-AC4F-418D-AE19-62706E023703}">
                      <ahyp:hlinkClr xmlns:ahyp="http://schemas.microsoft.com/office/drawing/2018/hyperlinkcolor" val="tx"/>
                    </a:ext>
                  </a:extLst>
                </a:hlinkClick>
              </a:rPr>
              <a:t>koller@science.iwi.ac.at</a:t>
            </a:r>
            <a:endParaRPr lang="en-GB" sz="1800" noProof="0" dirty="0">
              <a:solidFill>
                <a:schemeClr val="accent1">
                  <a:lumMod val="75000"/>
                </a:schemeClr>
              </a:solidFill>
            </a:endParaRPr>
          </a:p>
          <a:p>
            <a:pPr marL="457200" lvl="1" indent="0">
              <a:buNone/>
            </a:pPr>
            <a:endParaRPr lang="en-GB" sz="1800" dirty="0">
              <a:solidFill>
                <a:schemeClr val="accent1">
                  <a:lumMod val="75000"/>
                </a:schemeClr>
              </a:solidFill>
            </a:endParaRPr>
          </a:p>
          <a:p>
            <a:pPr marL="457200" lvl="1" indent="0">
              <a:buNone/>
            </a:pPr>
            <a:endParaRPr lang="en-GB" sz="1800" noProof="0" dirty="0">
              <a:solidFill>
                <a:schemeClr val="accent1">
                  <a:lumMod val="75000"/>
                </a:schemeClr>
              </a:solidFill>
            </a:endParaRPr>
          </a:p>
          <a:p>
            <a:pPr marL="457200" lvl="1" indent="0">
              <a:buNone/>
            </a:pPr>
            <a:endParaRPr lang="en-GB" sz="1800" noProof="0" dirty="0">
              <a:solidFill>
                <a:schemeClr val="accent1">
                  <a:lumMod val="75000"/>
                </a:schemeClr>
              </a:solidFill>
            </a:endParaRPr>
          </a:p>
          <a:p>
            <a:pPr marL="457200" lvl="1" indent="0">
              <a:buNone/>
            </a:pPr>
            <a:endParaRPr lang="en-GB" sz="1800" dirty="0">
              <a:solidFill>
                <a:srgbClr val="FF0000"/>
              </a:solidFill>
            </a:endParaRPr>
          </a:p>
          <a:p>
            <a:pPr marL="457200" lvl="1" indent="0">
              <a:buNone/>
            </a:pPr>
            <a:endParaRPr lang="en-GB" sz="1800" noProof="0" dirty="0">
              <a:solidFill>
                <a:srgbClr val="FF0000"/>
              </a:solidFill>
            </a:endParaRPr>
          </a:p>
        </p:txBody>
      </p:sp>
    </p:spTree>
    <p:extLst>
      <p:ext uri="{BB962C8B-B14F-4D97-AF65-F5344CB8AC3E}">
        <p14:creationId xmlns:p14="http://schemas.microsoft.com/office/powerpoint/2010/main" val="8437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7DA0B-5D93-8F52-D733-16B0CE00CB1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712E8D4-DE8E-00A3-1D21-D46FB3F9CCB0}"/>
              </a:ext>
            </a:extLst>
          </p:cNvPr>
          <p:cNvSpPr>
            <a:spLocks noGrp="1"/>
          </p:cNvSpPr>
          <p:nvPr>
            <p:ph type="title"/>
          </p:nvPr>
        </p:nvSpPr>
        <p:spPr/>
        <p:txBody>
          <a:bodyPr/>
          <a:lstStyle/>
          <a:p>
            <a:r>
              <a:rPr lang="en-GB" noProof="0" dirty="0"/>
              <a:t>Overview</a:t>
            </a:r>
          </a:p>
        </p:txBody>
      </p:sp>
      <p:sp>
        <p:nvSpPr>
          <p:cNvPr id="3" name="Inhaltsplatzhalter 2">
            <a:extLst>
              <a:ext uri="{FF2B5EF4-FFF2-40B4-BE49-F238E27FC236}">
                <a16:creationId xmlns:a16="http://schemas.microsoft.com/office/drawing/2014/main" id="{6C696DFF-DD05-0EC1-9886-ABE18076C7AA}"/>
              </a:ext>
            </a:extLst>
          </p:cNvPr>
          <p:cNvSpPr>
            <a:spLocks noGrp="1"/>
          </p:cNvSpPr>
          <p:nvPr>
            <p:ph idx="1"/>
          </p:nvPr>
        </p:nvSpPr>
        <p:spPr>
          <a:xfrm>
            <a:off x="685560" y="3220278"/>
            <a:ext cx="10259852" cy="3484988"/>
          </a:xfrm>
        </p:spPr>
        <p:txBody>
          <a:bodyPr>
            <a:normAutofit/>
          </a:bodyPr>
          <a:lstStyle/>
          <a:p>
            <a:pPr marL="0" indent="0">
              <a:buNone/>
            </a:pPr>
            <a:r>
              <a:rPr lang="en-GB" noProof="0" dirty="0"/>
              <a:t>Structure of the presentation:</a:t>
            </a:r>
          </a:p>
          <a:p>
            <a:pPr marL="914400" lvl="1" indent="-457200">
              <a:buFont typeface="+mj-lt"/>
              <a:buAutoNum type="arabicPeriod"/>
            </a:pPr>
            <a:r>
              <a:rPr lang="en-GB" noProof="0" dirty="0"/>
              <a:t>Introduction: The CTA and the ITA</a:t>
            </a:r>
          </a:p>
          <a:p>
            <a:pPr marL="914400" lvl="1" indent="-457200">
              <a:buFont typeface="+mj-lt"/>
              <a:buAutoNum type="arabicPeriod"/>
            </a:pPr>
            <a:r>
              <a:rPr lang="en-GB" noProof="0" dirty="0"/>
              <a:t>The negatives problem and Almon´s algorithm</a:t>
            </a:r>
          </a:p>
          <a:p>
            <a:pPr marL="914400" lvl="1" indent="-457200">
              <a:buFont typeface="+mj-lt"/>
              <a:buAutoNum type="arabicPeriod"/>
            </a:pPr>
            <a:r>
              <a:rPr lang="en-GB" dirty="0"/>
              <a:t>Schematic description with the help of an “accounting transfer matrix”</a:t>
            </a:r>
            <a:endParaRPr lang="en-GB" noProof="0" dirty="0"/>
          </a:p>
          <a:p>
            <a:pPr marL="914400" lvl="1" indent="-457200">
              <a:buFont typeface="+mj-lt"/>
              <a:buAutoNum type="arabicPeriod"/>
            </a:pPr>
            <a:r>
              <a:rPr lang="en-GB" noProof="0" dirty="0"/>
              <a:t>An optimization model equivalent to Almon´s algorithm</a:t>
            </a:r>
          </a:p>
          <a:p>
            <a:pPr marL="914400" lvl="1" indent="-457200">
              <a:buFont typeface="+mj-lt"/>
              <a:buAutoNum type="arabicPeriod"/>
            </a:pPr>
            <a:r>
              <a:rPr lang="en-GB" noProof="0" dirty="0"/>
              <a:t>Alternative approaches: Bohlin/Widell (2005) and similar</a:t>
            </a:r>
          </a:p>
          <a:p>
            <a:pPr marL="914400" lvl="1" indent="-457200">
              <a:buFont typeface="+mj-lt"/>
              <a:buAutoNum type="arabicPeriod"/>
            </a:pPr>
            <a:r>
              <a:rPr lang="en-GB" dirty="0"/>
              <a:t>Empirical results (preliminary)</a:t>
            </a:r>
          </a:p>
          <a:p>
            <a:pPr marL="914400" lvl="1" indent="-457200">
              <a:buFont typeface="+mj-lt"/>
              <a:buAutoNum type="arabicPeriod"/>
            </a:pPr>
            <a:r>
              <a:rPr lang="en-GB" noProof="0" dirty="0"/>
              <a:t>Conclusion and further steps</a:t>
            </a:r>
          </a:p>
        </p:txBody>
      </p:sp>
      <p:sp>
        <p:nvSpPr>
          <p:cNvPr id="4" name="Foliennummernplatzhalter 3">
            <a:extLst>
              <a:ext uri="{FF2B5EF4-FFF2-40B4-BE49-F238E27FC236}">
                <a16:creationId xmlns:a16="http://schemas.microsoft.com/office/drawing/2014/main" id="{EF7CFA77-F0B0-7AC7-CDF1-888A30B5DEF4}"/>
              </a:ext>
            </a:extLst>
          </p:cNvPr>
          <p:cNvSpPr>
            <a:spLocks noGrp="1"/>
          </p:cNvSpPr>
          <p:nvPr>
            <p:ph type="sldNum" sz="quarter" idx="12"/>
          </p:nvPr>
        </p:nvSpPr>
        <p:spPr/>
        <p:txBody>
          <a:bodyPr/>
          <a:lstStyle/>
          <a:p>
            <a:fld id="{EBA7BD4F-31B9-4AD1-BCFC-9234B989C4EA}" type="slidenum">
              <a:rPr lang="en-GB" noProof="0" smtClean="0"/>
              <a:t>3</a:t>
            </a:fld>
            <a:endParaRPr lang="en-GB" noProof="0" dirty="0"/>
          </a:p>
        </p:txBody>
      </p:sp>
      <p:sp>
        <p:nvSpPr>
          <p:cNvPr id="6" name="Inhaltsplatzhalter 2">
            <a:extLst>
              <a:ext uri="{FF2B5EF4-FFF2-40B4-BE49-F238E27FC236}">
                <a16:creationId xmlns:a16="http://schemas.microsoft.com/office/drawing/2014/main" id="{FC06347C-2E54-E7AD-1092-836998F86DF2}"/>
              </a:ext>
            </a:extLst>
          </p:cNvPr>
          <p:cNvSpPr txBox="1">
            <a:spLocks/>
          </p:cNvSpPr>
          <p:nvPr/>
        </p:nvSpPr>
        <p:spPr>
          <a:xfrm>
            <a:off x="685560" y="1611328"/>
            <a:ext cx="10259852" cy="28010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Further motivations:</a:t>
            </a:r>
          </a:p>
          <a:p>
            <a:pPr lvl="1"/>
            <a:r>
              <a:rPr lang="en-GB" dirty="0"/>
              <a:t>Review the economic interpretation of Almon´s algorithm</a:t>
            </a:r>
          </a:p>
          <a:p>
            <a:pPr lvl="1"/>
            <a:r>
              <a:rPr lang="en-GB" dirty="0"/>
              <a:t>Perform a comparison with alternative approaches (based on CTA)</a:t>
            </a:r>
            <a:endParaRPr lang="en-GB" sz="2000" dirty="0"/>
          </a:p>
        </p:txBody>
      </p:sp>
    </p:spTree>
    <p:extLst>
      <p:ext uri="{BB962C8B-B14F-4D97-AF65-F5344CB8AC3E}">
        <p14:creationId xmlns:p14="http://schemas.microsoft.com/office/powerpoint/2010/main" val="895410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C6537-E807-2D45-C6DE-23CC07E4E4F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9227736-9EF2-209C-B8F1-78B281289DB7}"/>
              </a:ext>
            </a:extLst>
          </p:cNvPr>
          <p:cNvSpPr>
            <a:spLocks noGrp="1"/>
          </p:cNvSpPr>
          <p:nvPr>
            <p:ph type="title"/>
          </p:nvPr>
        </p:nvSpPr>
        <p:spPr/>
        <p:txBody>
          <a:bodyPr/>
          <a:lstStyle/>
          <a:p>
            <a:r>
              <a:rPr lang="en-GB" dirty="0"/>
              <a:t>The commodity technology assumption (CTA)</a:t>
            </a:r>
            <a:endParaRPr lang="en-GB" noProof="0" dirty="0"/>
          </a:p>
        </p:txBody>
      </p:sp>
      <p:sp>
        <p:nvSpPr>
          <p:cNvPr id="4" name="Foliennummernplatzhalter 3">
            <a:extLst>
              <a:ext uri="{FF2B5EF4-FFF2-40B4-BE49-F238E27FC236}">
                <a16:creationId xmlns:a16="http://schemas.microsoft.com/office/drawing/2014/main" id="{37BC9DE3-58FB-2B8C-FBE7-4A40A852C3F4}"/>
              </a:ext>
            </a:extLst>
          </p:cNvPr>
          <p:cNvSpPr>
            <a:spLocks noGrp="1"/>
          </p:cNvSpPr>
          <p:nvPr>
            <p:ph type="sldNum" sz="quarter" idx="12"/>
          </p:nvPr>
        </p:nvSpPr>
        <p:spPr/>
        <p:txBody>
          <a:bodyPr/>
          <a:lstStyle/>
          <a:p>
            <a:fld id="{EBA7BD4F-31B9-4AD1-BCFC-9234B989C4EA}" type="slidenum">
              <a:rPr lang="en-GB" noProof="0" smtClean="0"/>
              <a:t>4</a:t>
            </a:fld>
            <a:endParaRPr lang="en-GB" noProof="0" dirty="0"/>
          </a:p>
        </p:txBody>
      </p:sp>
      <mc:AlternateContent xmlns:mc="http://schemas.openxmlformats.org/markup-compatibility/2006" xmlns:a14="http://schemas.microsoft.com/office/drawing/2010/main">
        <mc:Choice Requires="a14">
          <p:sp>
            <p:nvSpPr>
              <p:cNvPr id="6" name="Inhaltsplatzhalter 2">
                <a:extLst>
                  <a:ext uri="{FF2B5EF4-FFF2-40B4-BE49-F238E27FC236}">
                    <a16:creationId xmlns:a16="http://schemas.microsoft.com/office/drawing/2014/main" id="{C72DF180-27E2-B893-B481-3DAA6A896D7F}"/>
                  </a:ext>
                </a:extLst>
              </p:cNvPr>
              <p:cNvSpPr txBox="1">
                <a:spLocks/>
              </p:cNvSpPr>
              <p:nvPr/>
            </p:nvSpPr>
            <p:spPr>
              <a:xfrm>
                <a:off x="685560" y="2617022"/>
                <a:ext cx="10259852" cy="21456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CTA:</a:t>
                </a:r>
              </a:p>
              <a:p>
                <a:pPr marL="457200" lvl="1" indent="0">
                  <a:buNone/>
                </a:pPr>
                <a:r>
                  <a:rPr lang="en-GB" dirty="0"/>
                  <a:t>Producing one unit of </a:t>
                </a:r>
                <a:r>
                  <a:rPr lang="en-GB" dirty="0">
                    <a:solidFill>
                      <a:srgbClr val="C00000"/>
                    </a:solidFill>
                  </a:rPr>
                  <a:t>commodity </a:t>
                </a:r>
                <a14:m>
                  <m:oMath xmlns:m="http://schemas.openxmlformats.org/officeDocument/2006/math">
                    <m:r>
                      <a:rPr lang="de-AT" b="0" i="1" smtClean="0">
                        <a:solidFill>
                          <a:srgbClr val="C00000"/>
                        </a:solidFill>
                        <a:latin typeface="Cambria Math" panose="02040503050406030204" pitchFamily="18" charset="0"/>
                      </a:rPr>
                      <m:t>𝑗</m:t>
                    </m:r>
                  </m:oMath>
                </a14:m>
                <a:r>
                  <a:rPr lang="en-GB" dirty="0">
                    <a:solidFill>
                      <a:srgbClr val="C00000"/>
                    </a:solidFill>
                  </a:rPr>
                  <a:t> </a:t>
                </a:r>
                <a:r>
                  <a:rPr lang="en-GB" dirty="0"/>
                  <a:t>always requires the same quantity of </a:t>
                </a:r>
                <a:r>
                  <a:rPr lang="en-GB" dirty="0">
                    <a:solidFill>
                      <a:srgbClr val="C00000"/>
                    </a:solidFill>
                  </a:rPr>
                  <a:t>commodity </a:t>
                </a:r>
                <a14:m>
                  <m:oMath xmlns:m="http://schemas.openxmlformats.org/officeDocument/2006/math">
                    <m:r>
                      <a:rPr lang="de-AT" i="1">
                        <a:solidFill>
                          <a:srgbClr val="C00000"/>
                        </a:solidFill>
                        <a:latin typeface="Cambria Math" panose="02040503050406030204" pitchFamily="18" charset="0"/>
                      </a:rPr>
                      <m:t>𝑘</m:t>
                    </m:r>
                  </m:oMath>
                </a14:m>
                <a:r>
                  <a:rPr lang="en-GB" dirty="0">
                    <a:solidFill>
                      <a:srgbClr val="C00000"/>
                    </a:solidFill>
                  </a:rPr>
                  <a:t> </a:t>
                </a:r>
                <a:r>
                  <a:rPr lang="en-GB" dirty="0"/>
                  <a:t>as input, irrespective of the industry in which production is taking place.</a:t>
                </a:r>
              </a:p>
            </p:txBody>
          </p:sp>
        </mc:Choice>
        <mc:Fallback xmlns="">
          <p:sp>
            <p:nvSpPr>
              <p:cNvPr id="6" name="Inhaltsplatzhalter 2">
                <a:extLst>
                  <a:ext uri="{FF2B5EF4-FFF2-40B4-BE49-F238E27FC236}">
                    <a16:creationId xmlns:a16="http://schemas.microsoft.com/office/drawing/2014/main" id="{C72DF180-27E2-B893-B481-3DAA6A896D7F}"/>
                  </a:ext>
                </a:extLst>
              </p:cNvPr>
              <p:cNvSpPr txBox="1">
                <a:spLocks noRot="1" noChangeAspect="1" noMove="1" noResize="1" noEditPoints="1" noAdjustHandles="1" noChangeArrowheads="1" noChangeShapeType="1" noTextEdit="1"/>
              </p:cNvSpPr>
              <p:nvPr/>
            </p:nvSpPr>
            <p:spPr>
              <a:xfrm>
                <a:off x="685560" y="2617022"/>
                <a:ext cx="10259852" cy="2145663"/>
              </a:xfrm>
              <a:prstGeom prst="rect">
                <a:avLst/>
              </a:prstGeom>
              <a:blipFill>
                <a:blip r:embed="rId3"/>
                <a:stretch>
                  <a:fillRect l="-1188" t="-4545"/>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8" name="Inhaltsplatzhalter 2">
                <a:extLst>
                  <a:ext uri="{FF2B5EF4-FFF2-40B4-BE49-F238E27FC236}">
                    <a16:creationId xmlns:a16="http://schemas.microsoft.com/office/drawing/2014/main" id="{9E09DD7F-56F7-3AA7-2E93-DBD48978101B}"/>
                  </a:ext>
                </a:extLst>
              </p:cNvPr>
              <p:cNvSpPr txBox="1">
                <a:spLocks/>
              </p:cNvSpPr>
              <p:nvPr/>
            </p:nvSpPr>
            <p:spPr>
              <a:xfrm>
                <a:off x="685560" y="4648090"/>
                <a:ext cx="10259852" cy="15551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Industry technology assumption (ITA):</a:t>
                </a:r>
              </a:p>
              <a:p>
                <a:pPr marL="457200" lvl="1" indent="0">
                  <a:buNone/>
                </a:pPr>
                <a:r>
                  <a:rPr lang="en-GB" noProof="0" dirty="0"/>
                  <a:t>When </a:t>
                </a:r>
                <a:r>
                  <a:rPr lang="en-GB" noProof="0" dirty="0">
                    <a:solidFill>
                      <a:srgbClr val="C00000"/>
                    </a:solidFill>
                  </a:rPr>
                  <a:t>industry</a:t>
                </a:r>
                <a14:m>
                  <m:oMath xmlns:m="http://schemas.openxmlformats.org/officeDocument/2006/math">
                    <m:r>
                      <a:rPr lang="en-GB" b="0" i="0" noProof="0" smtClean="0">
                        <a:solidFill>
                          <a:srgbClr val="C00000"/>
                        </a:solidFill>
                        <a:latin typeface="Cambria Math" panose="02040503050406030204" pitchFamily="18" charset="0"/>
                      </a:rPr>
                      <m:t> </m:t>
                    </m:r>
                    <m:r>
                      <a:rPr lang="en-GB" b="0" i="1" noProof="0" smtClean="0">
                        <a:solidFill>
                          <a:srgbClr val="C00000"/>
                        </a:solidFill>
                        <a:latin typeface="Cambria Math" panose="02040503050406030204" pitchFamily="18" charset="0"/>
                      </a:rPr>
                      <m:t>𝑖</m:t>
                    </m:r>
                  </m:oMath>
                </a14:m>
                <a:r>
                  <a:rPr lang="en-GB" noProof="0" dirty="0">
                    <a:solidFill>
                      <a:srgbClr val="C00000"/>
                    </a:solidFill>
                  </a:rPr>
                  <a:t> </a:t>
                </a:r>
                <a:r>
                  <a:rPr lang="en-GB" noProof="0" dirty="0"/>
                  <a:t>produces one unit of its output, this always requires the same quantity of </a:t>
                </a:r>
                <a:r>
                  <a:rPr lang="en-GB" dirty="0">
                    <a:solidFill>
                      <a:srgbClr val="C00000"/>
                    </a:solidFill>
                  </a:rPr>
                  <a:t>commodity </a:t>
                </a:r>
                <a14:m>
                  <m:oMath xmlns:m="http://schemas.openxmlformats.org/officeDocument/2006/math">
                    <m:r>
                      <a:rPr lang="de-AT" i="1">
                        <a:solidFill>
                          <a:srgbClr val="C00000"/>
                        </a:solidFill>
                        <a:latin typeface="Cambria Math" panose="02040503050406030204" pitchFamily="18" charset="0"/>
                      </a:rPr>
                      <m:t>𝑘</m:t>
                    </m:r>
                  </m:oMath>
                </a14:m>
                <a:r>
                  <a:rPr lang="en-GB" dirty="0">
                    <a:solidFill>
                      <a:srgbClr val="C00000"/>
                    </a:solidFill>
                  </a:rPr>
                  <a:t> </a:t>
                </a:r>
                <a:r>
                  <a:rPr lang="en-GB" dirty="0"/>
                  <a:t>as input, irrespective of the</a:t>
                </a:r>
                <a:r>
                  <a:rPr lang="en-GB" noProof="0" dirty="0"/>
                  <a:t> commodity that is produced.</a:t>
                </a:r>
              </a:p>
            </p:txBody>
          </p:sp>
        </mc:Choice>
        <mc:Fallback xmlns="">
          <p:sp>
            <p:nvSpPr>
              <p:cNvPr id="8" name="Inhaltsplatzhalter 2">
                <a:extLst>
                  <a:ext uri="{FF2B5EF4-FFF2-40B4-BE49-F238E27FC236}">
                    <a16:creationId xmlns:a16="http://schemas.microsoft.com/office/drawing/2014/main" id="{9E09DD7F-56F7-3AA7-2E93-DBD48978101B}"/>
                  </a:ext>
                </a:extLst>
              </p:cNvPr>
              <p:cNvSpPr txBox="1">
                <a:spLocks noRot="1" noChangeAspect="1" noMove="1" noResize="1" noEditPoints="1" noAdjustHandles="1" noChangeArrowheads="1" noChangeShapeType="1" noTextEdit="1"/>
              </p:cNvSpPr>
              <p:nvPr/>
            </p:nvSpPr>
            <p:spPr>
              <a:xfrm>
                <a:off x="685560" y="4648090"/>
                <a:ext cx="10259852" cy="1555100"/>
              </a:xfrm>
              <a:prstGeom prst="rect">
                <a:avLst/>
              </a:prstGeom>
              <a:blipFill>
                <a:blip r:embed="rId4"/>
                <a:stretch>
                  <a:fillRect l="-1188" t="-6250" r="-950" b="-6641"/>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9" name="Inhaltsplatzhalter 2">
                <a:extLst>
                  <a:ext uri="{FF2B5EF4-FFF2-40B4-BE49-F238E27FC236}">
                    <a16:creationId xmlns:a16="http://schemas.microsoft.com/office/drawing/2014/main" id="{26849C7A-6ED0-58A6-F933-8BB3A6814715}"/>
                  </a:ext>
                </a:extLst>
              </p:cNvPr>
              <p:cNvSpPr txBox="1">
                <a:spLocks/>
              </p:cNvSpPr>
              <p:nvPr/>
            </p:nvSpPr>
            <p:spPr>
              <a:xfrm>
                <a:off x="685560" y="1723246"/>
                <a:ext cx="10259852" cy="11193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r>
                  <a:rPr lang="en-GB" dirty="0"/>
                  <a:t>Let </a:t>
                </a:r>
                <a14:m>
                  <m:oMath xmlns:m="http://schemas.openxmlformats.org/officeDocument/2006/math">
                    <m:sSub>
                      <m:sSubPr>
                        <m:ctrlPr>
                          <a:rPr lang="de-AT" b="0" i="1" smtClean="0">
                            <a:latin typeface="Cambria Math" panose="02040503050406030204" pitchFamily="18" charset="0"/>
                          </a:rPr>
                        </m:ctrlPr>
                      </m:sSubPr>
                      <m:e>
                        <m:r>
                          <a:rPr lang="de-AT" b="0" i="1" smtClean="0">
                            <a:latin typeface="Cambria Math" panose="02040503050406030204" pitchFamily="18" charset="0"/>
                          </a:rPr>
                          <m:t>𝑧</m:t>
                        </m:r>
                      </m:e>
                      <m:sub>
                        <m:r>
                          <a:rPr lang="de-AT" b="0" i="1" smtClean="0">
                            <a:latin typeface="Cambria Math" panose="02040503050406030204" pitchFamily="18" charset="0"/>
                          </a:rPr>
                          <m:t>𝑘𝑖𝑗</m:t>
                        </m:r>
                      </m:sub>
                    </m:sSub>
                  </m:oMath>
                </a14:m>
                <a:r>
                  <a:rPr lang="en-GB" dirty="0"/>
                  <a:t> be the amount of input </a:t>
                </a:r>
                <a14:m>
                  <m:oMath xmlns:m="http://schemas.openxmlformats.org/officeDocument/2006/math">
                    <m:r>
                      <a:rPr lang="de-AT" b="0" i="1" smtClean="0">
                        <a:latin typeface="Cambria Math" panose="02040503050406030204" pitchFamily="18" charset="0"/>
                      </a:rPr>
                      <m:t>𝑘</m:t>
                    </m:r>
                  </m:oMath>
                </a14:m>
                <a:r>
                  <a:rPr lang="en-GB" dirty="0"/>
                  <a:t> that is used in industry </a:t>
                </a:r>
                <a14:m>
                  <m:oMath xmlns:m="http://schemas.openxmlformats.org/officeDocument/2006/math">
                    <m:r>
                      <a:rPr lang="de-AT" b="0" i="1" smtClean="0">
                        <a:latin typeface="Cambria Math" panose="02040503050406030204" pitchFamily="18" charset="0"/>
                      </a:rPr>
                      <m:t>𝑖</m:t>
                    </m:r>
                  </m:oMath>
                </a14:m>
                <a:r>
                  <a:rPr lang="en-GB" dirty="0"/>
                  <a:t> for the production of commodity </a:t>
                </a:r>
                <a14:m>
                  <m:oMath xmlns:m="http://schemas.openxmlformats.org/officeDocument/2006/math">
                    <m:r>
                      <a:rPr lang="de-AT" b="0" i="1" smtClean="0">
                        <a:latin typeface="Cambria Math" panose="02040503050406030204" pitchFamily="18" charset="0"/>
                      </a:rPr>
                      <m:t>𝑗</m:t>
                    </m:r>
                  </m:oMath>
                </a14:m>
                <a:r>
                  <a:rPr lang="en-GB" dirty="0"/>
                  <a:t>.  </a:t>
                </a:r>
                <a14:m>
                  <m:oMath xmlns:m="http://schemas.openxmlformats.org/officeDocument/2006/math">
                    <m:r>
                      <a:rPr lang="de-AT" b="0" i="1" smtClean="0">
                        <a:latin typeface="Cambria Math" panose="02040503050406030204" pitchFamily="18" charset="0"/>
                      </a:rPr>
                      <m:t>𝑉</m:t>
                    </m:r>
                    <m:r>
                      <a:rPr lang="de-AT" b="0" i="1" smtClean="0">
                        <a:latin typeface="Cambria Math" panose="02040503050406030204" pitchFamily="18" charset="0"/>
                      </a:rPr>
                      <m:t>=(</m:t>
                    </m:r>
                    <m:sSub>
                      <m:sSubPr>
                        <m:ctrlPr>
                          <a:rPr lang="de-AT" b="0" i="1" smtClean="0">
                            <a:latin typeface="Cambria Math" panose="02040503050406030204" pitchFamily="18" charset="0"/>
                          </a:rPr>
                        </m:ctrlPr>
                      </m:sSubPr>
                      <m:e>
                        <m:r>
                          <a:rPr lang="de-AT" b="0" i="1" smtClean="0">
                            <a:latin typeface="Cambria Math" panose="02040503050406030204" pitchFamily="18" charset="0"/>
                          </a:rPr>
                          <m:t>𝑣</m:t>
                        </m:r>
                      </m:e>
                      <m:sub>
                        <m:r>
                          <a:rPr lang="de-AT" b="0" i="1" smtClean="0">
                            <a:latin typeface="Cambria Math" panose="02040503050406030204" pitchFamily="18" charset="0"/>
                          </a:rPr>
                          <m:t>𝑖𝑗</m:t>
                        </m:r>
                      </m:sub>
                    </m:sSub>
                    <m:r>
                      <a:rPr lang="de-AT" b="0" i="1" smtClean="0">
                        <a:latin typeface="Cambria Math" panose="02040503050406030204" pitchFamily="18" charset="0"/>
                      </a:rPr>
                      <m:t>)</m:t>
                    </m:r>
                  </m:oMath>
                </a14:m>
                <a:r>
                  <a:rPr lang="en-GB" dirty="0"/>
                  <a:t> is the “make” matrix.</a:t>
                </a:r>
              </a:p>
            </p:txBody>
          </p:sp>
        </mc:Choice>
        <mc:Fallback xmlns="">
          <p:sp>
            <p:nvSpPr>
              <p:cNvPr id="9" name="Inhaltsplatzhalter 2">
                <a:extLst>
                  <a:ext uri="{FF2B5EF4-FFF2-40B4-BE49-F238E27FC236}">
                    <a16:creationId xmlns:a16="http://schemas.microsoft.com/office/drawing/2014/main" id="{26849C7A-6ED0-58A6-F933-8BB3A6814715}"/>
                  </a:ext>
                </a:extLst>
              </p:cNvPr>
              <p:cNvSpPr txBox="1">
                <a:spLocks noRot="1" noChangeAspect="1" noMove="1" noResize="1" noEditPoints="1" noAdjustHandles="1" noChangeArrowheads="1" noChangeShapeType="1" noTextEdit="1"/>
              </p:cNvSpPr>
              <p:nvPr/>
            </p:nvSpPr>
            <p:spPr>
              <a:xfrm>
                <a:off x="685560" y="1723246"/>
                <a:ext cx="10259852" cy="1119331"/>
              </a:xfrm>
              <a:prstGeom prst="rect">
                <a:avLst/>
              </a:prstGeom>
              <a:blipFill>
                <a:blip r:embed="rId5"/>
                <a:stretch>
                  <a:fillRect t="-6557" r="-356"/>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12" name="Textfeld 11">
                <a:extLst>
                  <a:ext uri="{FF2B5EF4-FFF2-40B4-BE49-F238E27FC236}">
                    <a16:creationId xmlns:a16="http://schemas.microsoft.com/office/drawing/2014/main" id="{ED4C9F49-6A17-B32F-260A-686FC99412FB}"/>
                  </a:ext>
                </a:extLst>
              </p:cNvPr>
              <p:cNvSpPr txBox="1"/>
              <p:nvPr/>
            </p:nvSpPr>
            <p:spPr>
              <a:xfrm>
                <a:off x="3351972" y="3863580"/>
                <a:ext cx="6718000" cy="784510"/>
              </a:xfrm>
              <a:prstGeom prst="rect">
                <a:avLst/>
              </a:prstGeom>
              <a:noFill/>
            </p:spPr>
            <p:txBody>
              <a:bodyPr wrap="square">
                <a:spAutoFit/>
              </a:bodyPr>
              <a:lstStyle/>
              <a:p>
                <a:pPr>
                  <a:lnSpc>
                    <a:spcPct val="115000"/>
                  </a:lnSpc>
                  <a:spcAft>
                    <a:spcPts val="800"/>
                  </a:spcAft>
                  <a:buNone/>
                </a:pPr>
                <a14:m>
                  <m:oMath xmlns:m="http://schemas.openxmlformats.org/officeDocument/2006/math">
                    <m:f>
                      <m:fPr>
                        <m:ctrlPr>
                          <a:rPr lang="de-AT" sz="2400" i="1" kern="100" smtClean="0">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t>𝑧</m:t>
                            </m:r>
                          </m:e>
                          <m:sub>
                            <m: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t>𝑘</m:t>
                            </m:r>
                            <m:r>
                              <a:rPr lang="de-AT" sz="2400" b="0" i="1" kern="100" smtClean="0">
                                <a:effectLst/>
                                <a:latin typeface="Cambria Math" panose="02040503050406030204" pitchFamily="18" charset="0"/>
                                <a:ea typeface="Times New Roman" panose="02020603050405020304" pitchFamily="18" charset="0"/>
                                <a:cs typeface="Times New Roman" panose="02020603050405020304" pitchFamily="18" charset="0"/>
                              </a:rPr>
                              <m:t>𝑖</m:t>
                            </m:r>
                            <m: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t>𝑗</m:t>
                            </m:r>
                          </m:sub>
                        </m:sSub>
                      </m:num>
                      <m:den>
                        <m:sSub>
                          <m:sSubPr>
                            <m:ctrlP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t>𝑣</m:t>
                            </m:r>
                          </m:e>
                          <m:sub>
                            <m:r>
                              <a:rPr lang="de-AT" sz="2400" b="0" i="1" kern="100" smtClean="0">
                                <a:effectLst/>
                                <a:latin typeface="Cambria Math" panose="02040503050406030204" pitchFamily="18" charset="0"/>
                                <a:ea typeface="Times New Roman" panose="02020603050405020304" pitchFamily="18" charset="0"/>
                                <a:cs typeface="Times New Roman" panose="02020603050405020304" pitchFamily="18" charset="0"/>
                              </a:rPr>
                              <m:t>𝑖</m:t>
                            </m:r>
                            <m: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t>𝑗</m:t>
                            </m:r>
                          </m:sub>
                        </m:sSub>
                      </m:den>
                    </m:f>
                    <m:r>
                      <a:rPr lang="en-GB" sz="2400" i="1" kern="100">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t>𝑎</m:t>
                        </m:r>
                      </m:e>
                      <m:sub>
                        <m: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t>𝑘𝑗</m:t>
                        </m:r>
                      </m:sub>
                    </m:sSub>
                  </m:oMath>
                </a14:m>
                <a:r>
                  <a:rPr lang="de-AT" sz="2400" kern="100" dirty="0">
                    <a:effectLst/>
                    <a:latin typeface="Aptos" panose="020B0004020202020204" pitchFamily="34" charset="0"/>
                    <a:ea typeface="Times New Roman" panose="02020603050405020304" pitchFamily="18" charset="0"/>
                    <a:cs typeface="Times New Roman" panose="02020603050405020304" pitchFamily="18" charset="0"/>
                  </a:rPr>
                  <a:t>  </a:t>
                </a:r>
                <a:r>
                  <a:rPr lang="en-GB" sz="2400" kern="100" dirty="0">
                    <a:effectLst/>
                    <a:latin typeface="Aptos" panose="020B0004020202020204" pitchFamily="34" charset="0"/>
                    <a:ea typeface="Times New Roman" panose="02020603050405020304" pitchFamily="18" charset="0"/>
                    <a:cs typeface="Times New Roman" panose="02020603050405020304" pitchFamily="18" charset="0"/>
                  </a:rPr>
                  <a:t>for all </a:t>
                </a:r>
                <a14:m>
                  <m:oMath xmlns:m="http://schemas.openxmlformats.org/officeDocument/2006/math">
                    <m:r>
                      <a:rPr lang="en-GB" sz="2400" i="1" kern="100">
                        <a:effectLst/>
                        <a:latin typeface="Cambria Math" panose="02040503050406030204" pitchFamily="18" charset="0"/>
                        <a:ea typeface="Times New Roman" panose="02020603050405020304" pitchFamily="18" charset="0"/>
                        <a:cs typeface="Times New Roman" panose="02020603050405020304" pitchFamily="18" charset="0"/>
                      </a:rPr>
                      <m:t>𝑘</m:t>
                    </m:r>
                    <m:r>
                      <a:rPr lang="de-AT" sz="2400" b="0" i="1" kern="100"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de-AT" sz="2400" b="0" i="1" kern="100" smtClean="0">
                        <a:effectLst/>
                        <a:latin typeface="Cambria Math" panose="02040503050406030204" pitchFamily="18" charset="0"/>
                        <a:ea typeface="Times New Roman" panose="02020603050405020304" pitchFamily="18" charset="0"/>
                        <a:cs typeface="Times New Roman" panose="02020603050405020304" pitchFamily="18" charset="0"/>
                      </a:rPr>
                      <m:t>𝑖</m:t>
                    </m:r>
                  </m:oMath>
                </a14:m>
                <a:r>
                  <a:rPr lang="en-GB" sz="2400" kern="100" dirty="0">
                    <a:effectLst/>
                    <a:latin typeface="Aptos" panose="020B0004020202020204" pitchFamily="34" charset="0"/>
                    <a:ea typeface="Times New Roman" panose="02020603050405020304" pitchFamily="18" charset="0"/>
                    <a:cs typeface="Times New Roman" panose="02020603050405020304" pitchFamily="18" charset="0"/>
                  </a:rPr>
                  <a:t> and </a:t>
                </a:r>
                <a14:m>
                  <m:oMath xmlns:m="http://schemas.openxmlformats.org/officeDocument/2006/math">
                    <m:r>
                      <a:rPr lang="en-GB" sz="2400" i="1" kern="100">
                        <a:effectLst/>
                        <a:latin typeface="Cambria Math" panose="02040503050406030204" pitchFamily="18" charset="0"/>
                        <a:ea typeface="Times New Roman" panose="02020603050405020304" pitchFamily="18" charset="0"/>
                        <a:cs typeface="Times New Roman" panose="02020603050405020304" pitchFamily="18" charset="0"/>
                      </a:rPr>
                      <m:t>𝑗</m:t>
                    </m:r>
                  </m:oMath>
                </a14:m>
                <a:endParaRPr lang="de-AT" sz="2400" kern="100" dirty="0">
                  <a:effectLst/>
                  <a:latin typeface="Aptos" panose="020B0004020202020204" pitchFamily="34" charset="0"/>
                  <a:ea typeface="Aptos" panose="020B0004020202020204" pitchFamily="34" charset="0"/>
                  <a:cs typeface="Times New Roman" panose="02020603050405020304" pitchFamily="18" charset="0"/>
                </a:endParaRPr>
              </a:p>
            </p:txBody>
          </p:sp>
        </mc:Choice>
        <mc:Fallback xmlns="">
          <p:sp>
            <p:nvSpPr>
              <p:cNvPr id="12" name="Textfeld 11">
                <a:extLst>
                  <a:ext uri="{FF2B5EF4-FFF2-40B4-BE49-F238E27FC236}">
                    <a16:creationId xmlns:a16="http://schemas.microsoft.com/office/drawing/2014/main" id="{ED4C9F49-6A17-B32F-260A-686FC99412FB}"/>
                  </a:ext>
                </a:extLst>
              </p:cNvPr>
              <p:cNvSpPr txBox="1">
                <a:spLocks noRot="1" noChangeAspect="1" noMove="1" noResize="1" noEditPoints="1" noAdjustHandles="1" noChangeArrowheads="1" noChangeShapeType="1" noTextEdit="1"/>
              </p:cNvSpPr>
              <p:nvPr/>
            </p:nvSpPr>
            <p:spPr>
              <a:xfrm>
                <a:off x="3351972" y="3863580"/>
                <a:ext cx="6718000" cy="784510"/>
              </a:xfrm>
              <a:prstGeom prst="rect">
                <a:avLst/>
              </a:prstGeom>
              <a:blipFill>
                <a:blip r:embed="rId6"/>
                <a:stretch>
                  <a:fillRect/>
                </a:stretch>
              </a:blipFill>
            </p:spPr>
            <p:txBody>
              <a:bodyPr/>
              <a:lstStyle/>
              <a:p>
                <a:r>
                  <a:rPr lang="de-AT">
                    <a:noFill/>
                  </a:rPr>
                  <a:t> </a:t>
                </a:r>
              </a:p>
            </p:txBody>
          </p:sp>
        </mc:Fallback>
      </mc:AlternateContent>
      <mc:AlternateContent xmlns:mc="http://schemas.openxmlformats.org/markup-compatibility/2006" xmlns:a14="http://schemas.microsoft.com/office/drawing/2010/main">
        <mc:Choice Requires="a14">
          <p:sp>
            <p:nvSpPr>
              <p:cNvPr id="14" name="Textfeld 13">
                <a:extLst>
                  <a:ext uri="{FF2B5EF4-FFF2-40B4-BE49-F238E27FC236}">
                    <a16:creationId xmlns:a16="http://schemas.microsoft.com/office/drawing/2014/main" id="{2AB4C01C-29A8-31E8-7731-2339F3C84C6C}"/>
                  </a:ext>
                </a:extLst>
              </p:cNvPr>
              <p:cNvSpPr txBox="1"/>
              <p:nvPr/>
            </p:nvSpPr>
            <p:spPr>
              <a:xfrm>
                <a:off x="3351972" y="5948923"/>
                <a:ext cx="6107594" cy="784510"/>
              </a:xfrm>
              <a:prstGeom prst="rect">
                <a:avLst/>
              </a:prstGeom>
              <a:noFill/>
            </p:spPr>
            <p:txBody>
              <a:bodyPr wrap="square">
                <a:spAutoFit/>
              </a:bodyPr>
              <a:lstStyle/>
              <a:p>
                <a:pPr>
                  <a:lnSpc>
                    <a:spcPct val="115000"/>
                  </a:lnSpc>
                  <a:spcAft>
                    <a:spcPts val="800"/>
                  </a:spcAft>
                  <a:buNone/>
                </a:pPr>
                <a14:m>
                  <m:oMath xmlns:m="http://schemas.openxmlformats.org/officeDocument/2006/math">
                    <m:f>
                      <m:fPr>
                        <m:ctrlPr>
                          <a:rPr lang="de-AT" sz="2400" i="1" kern="100" smtClean="0">
                            <a:effectLst/>
                            <a:latin typeface="Cambria Math" panose="02040503050406030204" pitchFamily="18" charset="0"/>
                            <a:ea typeface="Times New Roman" panose="02020603050405020304" pitchFamily="18" charset="0"/>
                            <a:cs typeface="Times New Roman" panose="02020603050405020304" pitchFamily="18" charset="0"/>
                          </a:rPr>
                        </m:ctrlPr>
                      </m:fPr>
                      <m:num>
                        <m:sSub>
                          <m:sSubPr>
                            <m:ctrlP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t>𝑧</m:t>
                            </m:r>
                          </m:e>
                          <m:sub>
                            <m: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t>𝑘𝑖𝑗</m:t>
                            </m:r>
                          </m:sub>
                        </m:sSub>
                      </m:num>
                      <m:den>
                        <m:sSub>
                          <m:sSubPr>
                            <m:ctrlP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t>𝑣</m:t>
                            </m:r>
                          </m:e>
                          <m:sub>
                            <m: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t>𝑖𝑗</m:t>
                            </m:r>
                          </m:sub>
                        </m:sSub>
                      </m:den>
                    </m:f>
                    <m:r>
                      <a:rPr lang="en-GB" sz="2400" i="1" kern="100">
                        <a:effectLst/>
                        <a:latin typeface="Cambria Math" panose="02040503050406030204" pitchFamily="18" charset="0"/>
                        <a:ea typeface="Times New Roman" panose="02020603050405020304" pitchFamily="18" charset="0"/>
                        <a:cs typeface="Times New Roman" panose="02020603050405020304" pitchFamily="18" charset="0"/>
                      </a:rPr>
                      <m:t>=</m:t>
                    </m:r>
                    <m:sSub>
                      <m:sSubPr>
                        <m:ctrlP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ctrlPr>
                      </m:sSubPr>
                      <m:e>
                        <m: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t>𝑏</m:t>
                        </m:r>
                      </m:e>
                      <m:sub>
                        <m:r>
                          <a:rPr lang="de-AT" sz="2400" i="1" kern="100">
                            <a:effectLst/>
                            <a:latin typeface="Cambria Math" panose="02040503050406030204" pitchFamily="18" charset="0"/>
                            <a:ea typeface="Times New Roman" panose="02020603050405020304" pitchFamily="18" charset="0"/>
                            <a:cs typeface="Times New Roman" panose="02020603050405020304" pitchFamily="18" charset="0"/>
                          </a:rPr>
                          <m:t>𝑘𝑖</m:t>
                        </m:r>
                      </m:sub>
                    </m:sSub>
                  </m:oMath>
                </a14:m>
                <a:r>
                  <a:rPr lang="de-AT" sz="2400" kern="100" dirty="0">
                    <a:effectLst/>
                    <a:latin typeface="Aptos" panose="020B0004020202020204" pitchFamily="34" charset="0"/>
                    <a:ea typeface="Times New Roman" panose="02020603050405020304" pitchFamily="18" charset="0"/>
                    <a:cs typeface="Times New Roman" panose="02020603050405020304" pitchFamily="18" charset="0"/>
                  </a:rPr>
                  <a:t>  </a:t>
                </a:r>
                <a:r>
                  <a:rPr lang="en-GB" sz="2400" kern="100" dirty="0">
                    <a:effectLst/>
                    <a:latin typeface="Aptos" panose="020B0004020202020204" pitchFamily="34" charset="0"/>
                    <a:ea typeface="Times New Roman" panose="02020603050405020304" pitchFamily="18" charset="0"/>
                    <a:cs typeface="Times New Roman" panose="02020603050405020304" pitchFamily="18" charset="0"/>
                  </a:rPr>
                  <a:t>for all </a:t>
                </a:r>
                <a14:m>
                  <m:oMath xmlns:m="http://schemas.openxmlformats.org/officeDocument/2006/math">
                    <m:r>
                      <a:rPr lang="en-GB" sz="2400" i="1" kern="100">
                        <a:effectLst/>
                        <a:latin typeface="Cambria Math" panose="02040503050406030204" pitchFamily="18" charset="0"/>
                        <a:ea typeface="Times New Roman" panose="02020603050405020304" pitchFamily="18" charset="0"/>
                        <a:cs typeface="Times New Roman" panose="02020603050405020304" pitchFamily="18" charset="0"/>
                      </a:rPr>
                      <m:t>𝑘</m:t>
                    </m:r>
                    <m:r>
                      <a:rPr lang="de-AT" sz="2400" b="0" i="1" kern="100" smtClean="0">
                        <a:effectLst/>
                        <a:latin typeface="Cambria Math" panose="02040503050406030204" pitchFamily="18" charset="0"/>
                        <a:ea typeface="Times New Roman" panose="02020603050405020304" pitchFamily="18" charset="0"/>
                        <a:cs typeface="Times New Roman" panose="02020603050405020304" pitchFamily="18" charset="0"/>
                      </a:rPr>
                      <m:t>, </m:t>
                    </m:r>
                    <m:r>
                      <a:rPr lang="de-AT" sz="2400" b="0" i="1" kern="100" smtClean="0">
                        <a:effectLst/>
                        <a:latin typeface="Cambria Math" panose="02040503050406030204" pitchFamily="18" charset="0"/>
                        <a:ea typeface="Times New Roman" panose="02020603050405020304" pitchFamily="18" charset="0"/>
                        <a:cs typeface="Times New Roman" panose="02020603050405020304" pitchFamily="18" charset="0"/>
                      </a:rPr>
                      <m:t>𝑖</m:t>
                    </m:r>
                  </m:oMath>
                </a14:m>
                <a:r>
                  <a:rPr lang="en-GB" sz="2400" kern="100" dirty="0">
                    <a:effectLst/>
                    <a:latin typeface="Aptos" panose="020B0004020202020204" pitchFamily="34" charset="0"/>
                    <a:ea typeface="Times New Roman" panose="02020603050405020304" pitchFamily="18" charset="0"/>
                    <a:cs typeface="Times New Roman" panose="02020603050405020304" pitchFamily="18" charset="0"/>
                  </a:rPr>
                  <a:t> and </a:t>
                </a:r>
                <a14:m>
                  <m:oMath xmlns:m="http://schemas.openxmlformats.org/officeDocument/2006/math">
                    <m:r>
                      <a:rPr lang="en-GB" sz="2400" i="1" kern="100">
                        <a:effectLst/>
                        <a:latin typeface="Cambria Math" panose="02040503050406030204" pitchFamily="18" charset="0"/>
                        <a:ea typeface="Times New Roman" panose="02020603050405020304" pitchFamily="18" charset="0"/>
                        <a:cs typeface="Times New Roman" panose="02020603050405020304" pitchFamily="18" charset="0"/>
                      </a:rPr>
                      <m:t>𝑗</m:t>
                    </m:r>
                  </m:oMath>
                </a14:m>
                <a:endParaRPr lang="de-AT" sz="2400" kern="100" dirty="0">
                  <a:effectLst/>
                  <a:latin typeface="Aptos" panose="020B0004020202020204" pitchFamily="34" charset="0"/>
                  <a:ea typeface="Aptos" panose="020B0004020202020204" pitchFamily="34" charset="0"/>
                  <a:cs typeface="Times New Roman" panose="02020603050405020304" pitchFamily="18" charset="0"/>
                </a:endParaRPr>
              </a:p>
            </p:txBody>
          </p:sp>
        </mc:Choice>
        <mc:Fallback xmlns="">
          <p:sp>
            <p:nvSpPr>
              <p:cNvPr id="14" name="Textfeld 13">
                <a:extLst>
                  <a:ext uri="{FF2B5EF4-FFF2-40B4-BE49-F238E27FC236}">
                    <a16:creationId xmlns:a16="http://schemas.microsoft.com/office/drawing/2014/main" id="{2AB4C01C-29A8-31E8-7731-2339F3C84C6C}"/>
                  </a:ext>
                </a:extLst>
              </p:cNvPr>
              <p:cNvSpPr txBox="1">
                <a:spLocks noRot="1" noChangeAspect="1" noMove="1" noResize="1" noEditPoints="1" noAdjustHandles="1" noChangeArrowheads="1" noChangeShapeType="1" noTextEdit="1"/>
              </p:cNvSpPr>
              <p:nvPr/>
            </p:nvSpPr>
            <p:spPr>
              <a:xfrm>
                <a:off x="3351972" y="5948923"/>
                <a:ext cx="6107594" cy="784510"/>
              </a:xfrm>
              <a:prstGeom prst="rect">
                <a:avLst/>
              </a:prstGeom>
              <a:blipFill>
                <a:blip r:embed="rId7"/>
                <a:stretch>
                  <a:fillRect/>
                </a:stretch>
              </a:blipFill>
            </p:spPr>
            <p:txBody>
              <a:bodyPr/>
              <a:lstStyle/>
              <a:p>
                <a:r>
                  <a:rPr lang="de-AT">
                    <a:noFill/>
                  </a:rPr>
                  <a:t> </a:t>
                </a:r>
              </a:p>
            </p:txBody>
          </p:sp>
        </mc:Fallback>
      </mc:AlternateContent>
    </p:spTree>
    <p:extLst>
      <p:ext uri="{BB962C8B-B14F-4D97-AF65-F5344CB8AC3E}">
        <p14:creationId xmlns:p14="http://schemas.microsoft.com/office/powerpoint/2010/main" val="3841353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6F43E-2A78-8B7E-2E3E-CF8CB404AAA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AB9473F-6186-FD86-51A3-7C2450E257C8}"/>
              </a:ext>
            </a:extLst>
          </p:cNvPr>
          <p:cNvSpPr>
            <a:spLocks noGrp="1"/>
          </p:cNvSpPr>
          <p:nvPr>
            <p:ph type="title"/>
          </p:nvPr>
        </p:nvSpPr>
        <p:spPr/>
        <p:txBody>
          <a:bodyPr/>
          <a:lstStyle/>
          <a:p>
            <a:r>
              <a:rPr lang="en-GB" dirty="0"/>
              <a:t>Why focus on the CTA?</a:t>
            </a:r>
            <a:endParaRPr lang="en-GB" noProof="0" dirty="0"/>
          </a:p>
        </p:txBody>
      </p:sp>
      <p:sp>
        <p:nvSpPr>
          <p:cNvPr id="4" name="Foliennummernplatzhalter 3">
            <a:extLst>
              <a:ext uri="{FF2B5EF4-FFF2-40B4-BE49-F238E27FC236}">
                <a16:creationId xmlns:a16="http://schemas.microsoft.com/office/drawing/2014/main" id="{C7DE8738-0C65-84D4-3357-598755B81E1D}"/>
              </a:ext>
            </a:extLst>
          </p:cNvPr>
          <p:cNvSpPr>
            <a:spLocks noGrp="1"/>
          </p:cNvSpPr>
          <p:nvPr>
            <p:ph type="sldNum" sz="quarter" idx="12"/>
          </p:nvPr>
        </p:nvSpPr>
        <p:spPr/>
        <p:txBody>
          <a:bodyPr/>
          <a:lstStyle/>
          <a:p>
            <a:fld id="{EBA7BD4F-31B9-4AD1-BCFC-9234B989C4EA}" type="slidenum">
              <a:rPr lang="en-GB" noProof="0" smtClean="0"/>
              <a:t>5</a:t>
            </a:fld>
            <a:endParaRPr lang="en-GB" noProof="0" dirty="0"/>
          </a:p>
        </p:txBody>
      </p:sp>
      <p:sp>
        <p:nvSpPr>
          <p:cNvPr id="9" name="Inhaltsplatzhalter 2">
            <a:extLst>
              <a:ext uri="{FF2B5EF4-FFF2-40B4-BE49-F238E27FC236}">
                <a16:creationId xmlns:a16="http://schemas.microsoft.com/office/drawing/2014/main" id="{9C6BCB84-27CD-99B2-C87C-B55BF08DF1BB}"/>
              </a:ext>
            </a:extLst>
          </p:cNvPr>
          <p:cNvSpPr txBox="1">
            <a:spLocks/>
          </p:cNvSpPr>
          <p:nvPr/>
        </p:nvSpPr>
        <p:spPr>
          <a:xfrm>
            <a:off x="685560" y="1723246"/>
            <a:ext cx="10259852" cy="11193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r>
              <a:rPr lang="en-GB" noProof="0" dirty="0"/>
              <a:t>The CTA is the „normal“ starting point for the construction of input-output tables (IOT) in the commodity-by-commodity dimension, when data are available as make and use tables. </a:t>
            </a:r>
          </a:p>
        </p:txBody>
      </p:sp>
      <mc:AlternateContent xmlns:mc="http://schemas.openxmlformats.org/markup-compatibility/2006" xmlns:a14="http://schemas.microsoft.com/office/drawing/2010/main">
        <mc:Choice Requires="a14">
          <p:sp>
            <p:nvSpPr>
              <p:cNvPr id="3" name="Inhaltsplatzhalter 2">
                <a:extLst>
                  <a:ext uri="{FF2B5EF4-FFF2-40B4-BE49-F238E27FC236}">
                    <a16:creationId xmlns:a16="http://schemas.microsoft.com/office/drawing/2014/main" id="{F313A224-1932-56BD-48CC-510B92EEC4D0}"/>
                  </a:ext>
                </a:extLst>
              </p:cNvPr>
              <p:cNvSpPr txBox="1">
                <a:spLocks/>
              </p:cNvSpPr>
              <p:nvPr/>
            </p:nvSpPr>
            <p:spPr>
              <a:xfrm>
                <a:off x="685560" y="2954495"/>
                <a:ext cx="10259852" cy="299904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Mainly two reasons why:</a:t>
                </a:r>
              </a:p>
              <a:p>
                <a:pPr marL="914400" lvl="1" indent="-457200">
                  <a:buFont typeface="+mj-lt"/>
                  <a:buAutoNum type="arabicPeriod"/>
                </a:pPr>
                <a:r>
                  <a:rPr lang="en-GB" noProof="0" dirty="0"/>
                  <a:t>Normally, you will use the IOT to apply Leontief-type input-output analysis, thus assuming </a:t>
                </a:r>
                <a14:m>
                  <m:oMath xmlns:m="http://schemas.openxmlformats.org/officeDocument/2006/math">
                    <m:sSub>
                      <m:sSubPr>
                        <m:ctrlPr>
                          <a:rPr lang="en-GB" b="0" i="1" noProof="0" smtClean="0">
                            <a:latin typeface="Cambria Math" panose="02040503050406030204" pitchFamily="18" charset="0"/>
                          </a:rPr>
                        </m:ctrlPr>
                      </m:sSubPr>
                      <m:e>
                        <m:r>
                          <a:rPr lang="en-GB" b="0" i="1" noProof="0" smtClean="0">
                            <a:latin typeface="Cambria Math" panose="02040503050406030204" pitchFamily="18" charset="0"/>
                          </a:rPr>
                          <m:t>𝑎</m:t>
                        </m:r>
                      </m:e>
                      <m:sub>
                        <m:r>
                          <a:rPr lang="en-GB" b="0" i="1" noProof="0" smtClean="0">
                            <a:latin typeface="Cambria Math" panose="02040503050406030204" pitchFamily="18" charset="0"/>
                          </a:rPr>
                          <m:t>𝑘𝑗</m:t>
                        </m:r>
                      </m:sub>
                    </m:sSub>
                  </m:oMath>
                </a14:m>
                <a:r>
                  <a:rPr lang="en-GB" noProof="0" dirty="0"/>
                  <a:t> as fixed coefficients. With the ITA you assume </a:t>
                </a:r>
                <a14:m>
                  <m:oMath xmlns:m="http://schemas.openxmlformats.org/officeDocument/2006/math">
                    <m:sSub>
                      <m:sSubPr>
                        <m:ctrlPr>
                          <a:rPr lang="en-GB" b="0" i="1" noProof="0" smtClean="0">
                            <a:latin typeface="Cambria Math" panose="02040503050406030204" pitchFamily="18" charset="0"/>
                          </a:rPr>
                        </m:ctrlPr>
                      </m:sSubPr>
                      <m:e>
                        <m:r>
                          <a:rPr lang="en-GB" b="0" i="1" noProof="0" smtClean="0">
                            <a:latin typeface="Cambria Math" panose="02040503050406030204" pitchFamily="18" charset="0"/>
                          </a:rPr>
                          <m:t>𝑏</m:t>
                        </m:r>
                      </m:e>
                      <m:sub>
                        <m:r>
                          <a:rPr lang="en-GB" b="0" i="1" noProof="0" smtClean="0">
                            <a:latin typeface="Cambria Math" panose="02040503050406030204" pitchFamily="18" charset="0"/>
                          </a:rPr>
                          <m:t>𝑘𝑖</m:t>
                        </m:r>
                      </m:sub>
                    </m:sSub>
                  </m:oMath>
                </a14:m>
                <a:r>
                  <a:rPr lang="en-GB" noProof="0" dirty="0"/>
                  <a:t> as fixed coefficient.  </a:t>
                </a:r>
                <a:br>
                  <a:rPr lang="en-GB" noProof="0" dirty="0"/>
                </a:br>
                <a:r>
                  <a:rPr lang="en-GB" noProof="0" dirty="0">
                    <a:sym typeface="Wingdings" panose="05000000000000000000" pitchFamily="2" charset="2"/>
                  </a:rPr>
                  <a:t> Never use (starkly) contrasting assumptions for the data preparation and the model!</a:t>
                </a:r>
              </a:p>
              <a:p>
                <a:pPr marL="914400" lvl="1" indent="-457200">
                  <a:buFont typeface="+mj-lt"/>
                  <a:buAutoNum type="arabicPeriod"/>
                </a:pPr>
                <a:r>
                  <a:rPr lang="en-GB" noProof="0" dirty="0"/>
                  <a:t>Usually, the CTA fits reality better.</a:t>
                </a:r>
              </a:p>
            </p:txBody>
          </p:sp>
        </mc:Choice>
        <mc:Fallback xmlns="">
          <p:sp>
            <p:nvSpPr>
              <p:cNvPr id="3" name="Inhaltsplatzhalter 2">
                <a:extLst>
                  <a:ext uri="{FF2B5EF4-FFF2-40B4-BE49-F238E27FC236}">
                    <a16:creationId xmlns:a16="http://schemas.microsoft.com/office/drawing/2014/main" id="{F313A224-1932-56BD-48CC-510B92EEC4D0}"/>
                  </a:ext>
                </a:extLst>
              </p:cNvPr>
              <p:cNvSpPr txBox="1">
                <a:spLocks noRot="1" noChangeAspect="1" noMove="1" noResize="1" noEditPoints="1" noAdjustHandles="1" noChangeArrowheads="1" noChangeShapeType="1" noTextEdit="1"/>
              </p:cNvSpPr>
              <p:nvPr/>
            </p:nvSpPr>
            <p:spPr>
              <a:xfrm>
                <a:off x="685560" y="2954495"/>
                <a:ext cx="10259852" cy="2999044"/>
              </a:xfrm>
              <a:prstGeom prst="rect">
                <a:avLst/>
              </a:prstGeom>
              <a:blipFill>
                <a:blip r:embed="rId3"/>
                <a:stretch>
                  <a:fillRect l="-1188" t="-3455" r="-713"/>
                </a:stretch>
              </a:blipFill>
            </p:spPr>
            <p:txBody>
              <a:bodyPr/>
              <a:lstStyle/>
              <a:p>
                <a:r>
                  <a:rPr lang="de-AT">
                    <a:noFill/>
                  </a:rPr>
                  <a:t> </a:t>
                </a:r>
              </a:p>
            </p:txBody>
          </p:sp>
        </mc:Fallback>
      </mc:AlternateContent>
      <p:sp>
        <p:nvSpPr>
          <p:cNvPr id="5" name="Inhaltsplatzhalter 2">
            <a:extLst>
              <a:ext uri="{FF2B5EF4-FFF2-40B4-BE49-F238E27FC236}">
                <a16:creationId xmlns:a16="http://schemas.microsoft.com/office/drawing/2014/main" id="{46FB7BBB-B6A9-F78E-0E13-5CD36FDCC48D}"/>
              </a:ext>
            </a:extLst>
          </p:cNvPr>
          <p:cNvSpPr txBox="1">
            <a:spLocks/>
          </p:cNvSpPr>
          <p:nvPr/>
        </p:nvSpPr>
        <p:spPr>
          <a:xfrm>
            <a:off x="360882" y="5691547"/>
            <a:ext cx="10259852" cy="11193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r>
              <a:rPr lang="en-GB" i="1" noProof="0" dirty="0"/>
              <a:t>This focus of mine is not meant as a license to ignore other older and recent research strands and potential methods to construct IOTs (e.g., mixing CTA, and ITA, byproduct-based approaches</a:t>
            </a:r>
            <a:r>
              <a:rPr lang="de-AT" i="1" dirty="0"/>
              <a:t>)  </a:t>
            </a:r>
            <a:endParaRPr lang="en-GB" i="1" dirty="0"/>
          </a:p>
        </p:txBody>
      </p:sp>
    </p:spTree>
    <p:extLst>
      <p:ext uri="{BB962C8B-B14F-4D97-AF65-F5344CB8AC3E}">
        <p14:creationId xmlns:p14="http://schemas.microsoft.com/office/powerpoint/2010/main" val="3105294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F61A8-5130-F35D-C3DA-1B22984D6F6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57A901B-7AD4-0F66-D3A9-9755C0823ADF}"/>
              </a:ext>
            </a:extLst>
          </p:cNvPr>
          <p:cNvSpPr>
            <a:spLocks noGrp="1"/>
          </p:cNvSpPr>
          <p:nvPr>
            <p:ph type="title"/>
          </p:nvPr>
        </p:nvSpPr>
        <p:spPr/>
        <p:txBody>
          <a:bodyPr/>
          <a:lstStyle/>
          <a:p>
            <a:r>
              <a:rPr lang="en-GB" dirty="0"/>
              <a:t>The problem with negatives (1)</a:t>
            </a:r>
            <a:endParaRPr lang="en-GB" noProof="0" dirty="0"/>
          </a:p>
        </p:txBody>
      </p:sp>
      <p:sp>
        <p:nvSpPr>
          <p:cNvPr id="4" name="Foliennummernplatzhalter 3">
            <a:extLst>
              <a:ext uri="{FF2B5EF4-FFF2-40B4-BE49-F238E27FC236}">
                <a16:creationId xmlns:a16="http://schemas.microsoft.com/office/drawing/2014/main" id="{C03E7E6D-D8B6-E033-F22B-9719B5D176FA}"/>
              </a:ext>
            </a:extLst>
          </p:cNvPr>
          <p:cNvSpPr>
            <a:spLocks noGrp="1"/>
          </p:cNvSpPr>
          <p:nvPr>
            <p:ph type="sldNum" sz="quarter" idx="12"/>
          </p:nvPr>
        </p:nvSpPr>
        <p:spPr/>
        <p:txBody>
          <a:bodyPr/>
          <a:lstStyle/>
          <a:p>
            <a:fld id="{EBA7BD4F-31B9-4AD1-BCFC-9234B989C4EA}" type="slidenum">
              <a:rPr lang="en-GB" noProof="0" smtClean="0"/>
              <a:t>6</a:t>
            </a:fld>
            <a:endParaRPr lang="en-GB" noProof="0" dirty="0"/>
          </a:p>
        </p:txBody>
      </p:sp>
      <p:sp>
        <p:nvSpPr>
          <p:cNvPr id="9" name="Inhaltsplatzhalter 2">
            <a:extLst>
              <a:ext uri="{FF2B5EF4-FFF2-40B4-BE49-F238E27FC236}">
                <a16:creationId xmlns:a16="http://schemas.microsoft.com/office/drawing/2014/main" id="{17B5C1DE-E0F6-6A95-EA19-5D598D2EE765}"/>
              </a:ext>
            </a:extLst>
          </p:cNvPr>
          <p:cNvSpPr txBox="1">
            <a:spLocks/>
          </p:cNvSpPr>
          <p:nvPr/>
        </p:nvSpPr>
        <p:spPr>
          <a:xfrm>
            <a:off x="685559" y="1681854"/>
            <a:ext cx="10259852" cy="11193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r>
              <a:rPr lang="de-AT" dirty="0" err="1"/>
              <a:t>Unfortunately</a:t>
            </a:r>
            <a:r>
              <a:rPr lang="de-AT" dirty="0"/>
              <a:t>, an </a:t>
            </a:r>
            <a:r>
              <a:rPr lang="de-AT" dirty="0" err="1"/>
              <a:t>often</a:t>
            </a:r>
            <a:r>
              <a:rPr lang="de-AT" dirty="0"/>
              <a:t> </a:t>
            </a:r>
            <a:r>
              <a:rPr lang="de-AT" dirty="0" err="1"/>
              <a:t>occurring</a:t>
            </a:r>
            <a:r>
              <a:rPr lang="de-AT" dirty="0"/>
              <a:t> </a:t>
            </a:r>
            <a:r>
              <a:rPr lang="de-AT" dirty="0" err="1"/>
              <a:t>problem</a:t>
            </a:r>
            <a:r>
              <a:rPr lang="de-AT" dirty="0"/>
              <a:t> </a:t>
            </a:r>
            <a:r>
              <a:rPr lang="de-AT" dirty="0" err="1"/>
              <a:t>with</a:t>
            </a:r>
            <a:r>
              <a:rPr lang="de-AT" dirty="0"/>
              <a:t> </a:t>
            </a:r>
            <a:r>
              <a:rPr lang="de-AT" dirty="0" err="1"/>
              <a:t>application</a:t>
            </a:r>
            <a:r>
              <a:rPr lang="de-AT" dirty="0"/>
              <a:t> </a:t>
            </a:r>
            <a:r>
              <a:rPr lang="de-AT" dirty="0" err="1"/>
              <a:t>of</a:t>
            </a:r>
            <a:r>
              <a:rPr lang="de-AT" dirty="0"/>
              <a:t> </a:t>
            </a:r>
            <a:r>
              <a:rPr lang="de-AT" dirty="0" err="1"/>
              <a:t>the</a:t>
            </a:r>
            <a:r>
              <a:rPr lang="de-AT" dirty="0"/>
              <a:t> CTA </a:t>
            </a:r>
            <a:r>
              <a:rPr lang="de-AT" dirty="0" err="1"/>
              <a:t>is</a:t>
            </a:r>
            <a:r>
              <a:rPr lang="de-AT" dirty="0"/>
              <a:t> </a:t>
            </a:r>
            <a:r>
              <a:rPr lang="de-AT" dirty="0" err="1"/>
              <a:t>that</a:t>
            </a:r>
            <a:r>
              <a:rPr lang="de-AT" dirty="0"/>
              <a:t> </a:t>
            </a:r>
            <a:r>
              <a:rPr lang="de-AT" dirty="0" err="1"/>
              <a:t>the</a:t>
            </a:r>
            <a:r>
              <a:rPr lang="de-AT" dirty="0"/>
              <a:t> </a:t>
            </a:r>
            <a:r>
              <a:rPr lang="de-AT" dirty="0" err="1"/>
              <a:t>resulting</a:t>
            </a:r>
            <a:r>
              <a:rPr lang="de-AT" dirty="0"/>
              <a:t> IOT </a:t>
            </a:r>
            <a:r>
              <a:rPr lang="de-AT" dirty="0" err="1"/>
              <a:t>has</a:t>
            </a:r>
            <a:r>
              <a:rPr lang="de-AT" dirty="0"/>
              <a:t> (</a:t>
            </a:r>
            <a:r>
              <a:rPr lang="de-AT" dirty="0" err="1"/>
              <a:t>usually</a:t>
            </a:r>
            <a:r>
              <a:rPr lang="de-AT" dirty="0"/>
              <a:t> </a:t>
            </a:r>
            <a:r>
              <a:rPr lang="de-AT" dirty="0" err="1"/>
              <a:t>small</a:t>
            </a:r>
            <a:r>
              <a:rPr lang="de-AT" dirty="0"/>
              <a:t>) negative </a:t>
            </a:r>
            <a:r>
              <a:rPr lang="de-AT" dirty="0" err="1"/>
              <a:t>elements</a:t>
            </a:r>
            <a:r>
              <a:rPr lang="de-AT" dirty="0"/>
              <a:t>.</a:t>
            </a:r>
            <a:endParaRPr lang="en-GB" dirty="0"/>
          </a:p>
        </p:txBody>
      </p:sp>
      <mc:AlternateContent xmlns:mc="http://schemas.openxmlformats.org/markup-compatibility/2006" xmlns:a14="http://schemas.microsoft.com/office/drawing/2010/main">
        <mc:Choice Requires="a14">
          <p:sp>
            <p:nvSpPr>
              <p:cNvPr id="7" name="Inhaltsplatzhalter 2">
                <a:extLst>
                  <a:ext uri="{FF2B5EF4-FFF2-40B4-BE49-F238E27FC236}">
                    <a16:creationId xmlns:a16="http://schemas.microsoft.com/office/drawing/2014/main" id="{4DE65DC2-934C-4655-0324-F8F95A6AA8BA}"/>
                  </a:ext>
                </a:extLst>
              </p:cNvPr>
              <p:cNvSpPr txBox="1">
                <a:spLocks/>
              </p:cNvSpPr>
              <p:nvPr/>
            </p:nvSpPr>
            <p:spPr>
              <a:xfrm>
                <a:off x="685559" y="2494105"/>
                <a:ext cx="10575475" cy="372971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Define:</a:t>
                </a:r>
              </a:p>
              <a:p>
                <a:pPr marL="457200" lvl="1" indent="0">
                  <a:lnSpc>
                    <a:spcPct val="110000"/>
                  </a:lnSpc>
                  <a:buNone/>
                </a:pPr>
                <a:r>
                  <a:rPr lang="de-AT" dirty="0"/>
                  <a:t>Use </a:t>
                </a:r>
                <a:r>
                  <a:rPr lang="de-AT" dirty="0" err="1"/>
                  <a:t>matrix</a:t>
                </a:r>
                <a:r>
                  <a:rPr lang="de-AT" dirty="0"/>
                  <a:t>  </a:t>
                </a:r>
                <a14:m>
                  <m:oMath xmlns:m="http://schemas.openxmlformats.org/officeDocument/2006/math">
                    <m:r>
                      <a:rPr lang="en-GB" i="1">
                        <a:latin typeface="Cambria Math" panose="02040503050406030204" pitchFamily="18" charset="0"/>
                      </a:rPr>
                      <m:t>𝑈</m:t>
                    </m:r>
                    <m:r>
                      <a:rPr lang="en-GB" i="1">
                        <a:latin typeface="Cambria Math" panose="02040503050406030204" pitchFamily="18" charset="0"/>
                      </a:rPr>
                      <m:t>=</m:t>
                    </m:r>
                    <m:d>
                      <m:dPr>
                        <m:ctrlPr>
                          <a:rPr lang="en-GB" i="1">
                            <a:latin typeface="Cambria Math" panose="02040503050406030204" pitchFamily="18" charset="0"/>
                          </a:rPr>
                        </m:ctrlPr>
                      </m:dPr>
                      <m:e>
                        <m:sSub>
                          <m:sSubPr>
                            <m:ctrlPr>
                              <a:rPr lang="de-AT" i="1">
                                <a:latin typeface="Cambria Math" panose="02040503050406030204" pitchFamily="18" charset="0"/>
                              </a:rPr>
                            </m:ctrlPr>
                          </m:sSubPr>
                          <m:e>
                            <m:r>
                              <a:rPr lang="en-GB" i="1">
                                <a:latin typeface="Cambria Math" panose="02040503050406030204" pitchFamily="18" charset="0"/>
                              </a:rPr>
                              <m:t>𝑢</m:t>
                            </m:r>
                          </m:e>
                          <m:sub>
                            <m:r>
                              <a:rPr lang="en-GB" i="1">
                                <a:latin typeface="Cambria Math" panose="02040503050406030204" pitchFamily="18" charset="0"/>
                              </a:rPr>
                              <m:t>𝑘𝑖</m:t>
                            </m:r>
                          </m:sub>
                        </m:sSub>
                      </m:e>
                    </m:d>
                  </m:oMath>
                </a14:m>
                <a:r>
                  <a:rPr lang="de-AT" dirty="0"/>
                  <a:t>  </a:t>
                </a:r>
              </a:p>
              <a:p>
                <a:pPr marL="457200" lvl="1" indent="0">
                  <a:lnSpc>
                    <a:spcPct val="110000"/>
                  </a:lnSpc>
                  <a:buNone/>
                </a:pPr>
                <a:r>
                  <a:rPr lang="de-AT" dirty="0"/>
                  <a:t>Flow </a:t>
                </a:r>
                <a:r>
                  <a:rPr lang="de-AT" dirty="0" err="1"/>
                  <a:t>matrix</a:t>
                </a:r>
                <a:r>
                  <a:rPr lang="de-AT" dirty="0"/>
                  <a:t> </a:t>
                </a:r>
                <a14:m>
                  <m:oMath xmlns:m="http://schemas.openxmlformats.org/officeDocument/2006/math">
                    <m:r>
                      <a:rPr lang="en-GB" i="1">
                        <a:latin typeface="Cambria Math" panose="02040503050406030204" pitchFamily="18" charset="0"/>
                      </a:rPr>
                      <m:t>𝑅</m:t>
                    </m:r>
                    <m:r>
                      <a:rPr lang="en-GB" i="1">
                        <a:latin typeface="Cambria Math" panose="02040503050406030204" pitchFamily="18" charset="0"/>
                      </a:rPr>
                      <m:t>=</m:t>
                    </m:r>
                    <m:d>
                      <m:dPr>
                        <m:ctrlPr>
                          <a:rPr lang="de-AT" i="1">
                            <a:latin typeface="Cambria Math" panose="02040503050406030204" pitchFamily="18" charset="0"/>
                          </a:rPr>
                        </m:ctrlPr>
                      </m:dPr>
                      <m:e>
                        <m:sSub>
                          <m:sSubPr>
                            <m:ctrlPr>
                              <a:rPr lang="de-AT" i="1">
                                <a:latin typeface="Cambria Math" panose="02040503050406030204" pitchFamily="18" charset="0"/>
                              </a:rPr>
                            </m:ctrlPr>
                          </m:sSubPr>
                          <m:e>
                            <m:r>
                              <a:rPr lang="en-GB" i="1">
                                <a:latin typeface="Cambria Math" panose="02040503050406030204" pitchFamily="18" charset="0"/>
                              </a:rPr>
                              <m:t>𝑟</m:t>
                            </m:r>
                          </m:e>
                          <m:sub>
                            <m:r>
                              <a:rPr lang="en-GB" i="1">
                                <a:latin typeface="Cambria Math" panose="02040503050406030204" pitchFamily="18" charset="0"/>
                              </a:rPr>
                              <m:t>𝑘𝑗</m:t>
                            </m:r>
                          </m:sub>
                        </m:sSub>
                      </m:e>
                    </m:d>
                  </m:oMath>
                </a14:m>
                <a:endParaRPr lang="de-AT" dirty="0"/>
              </a:p>
              <a:p>
                <a:pPr marL="457200" lvl="1" indent="0">
                  <a:lnSpc>
                    <a:spcPct val="110000"/>
                  </a:lnSpc>
                  <a:buNone/>
                </a:pPr>
                <a:r>
                  <a:rPr lang="de-AT" dirty="0"/>
                  <a:t>Matrix </a:t>
                </a:r>
                <a:r>
                  <a:rPr lang="de-AT" dirty="0" err="1"/>
                  <a:t>of</a:t>
                </a:r>
                <a:r>
                  <a:rPr lang="de-AT" dirty="0"/>
                  <a:t> </a:t>
                </a:r>
                <a:r>
                  <a:rPr lang="de-AT" dirty="0" err="1"/>
                  <a:t>technical</a:t>
                </a:r>
                <a:r>
                  <a:rPr lang="de-AT" dirty="0"/>
                  <a:t> </a:t>
                </a:r>
                <a:r>
                  <a:rPr lang="de-AT" dirty="0" err="1"/>
                  <a:t>input</a:t>
                </a:r>
                <a:r>
                  <a:rPr lang="de-AT" dirty="0"/>
                  <a:t> </a:t>
                </a:r>
                <a:r>
                  <a:rPr lang="de-AT" dirty="0" err="1"/>
                  <a:t>coefficients</a:t>
                </a:r>
                <a:r>
                  <a:rPr lang="de-AT" dirty="0"/>
                  <a:t> </a:t>
                </a:r>
                <a14:m>
                  <m:oMath xmlns:m="http://schemas.openxmlformats.org/officeDocument/2006/math">
                    <m:r>
                      <a:rPr lang="en-GB" i="1">
                        <a:latin typeface="Cambria Math" panose="02040503050406030204" pitchFamily="18" charset="0"/>
                      </a:rPr>
                      <m:t>𝐴</m:t>
                    </m:r>
                    <m:r>
                      <a:rPr lang="en-GB" i="1">
                        <a:latin typeface="Cambria Math" panose="02040503050406030204" pitchFamily="18" charset="0"/>
                      </a:rPr>
                      <m:t>=</m:t>
                    </m:r>
                    <m:d>
                      <m:dPr>
                        <m:ctrlPr>
                          <a:rPr lang="de-AT" i="1">
                            <a:latin typeface="Cambria Math" panose="02040503050406030204" pitchFamily="18" charset="0"/>
                          </a:rPr>
                        </m:ctrlPr>
                      </m:dPr>
                      <m:e>
                        <m:sSub>
                          <m:sSubPr>
                            <m:ctrlPr>
                              <a:rPr lang="de-AT" i="1">
                                <a:latin typeface="Cambria Math" panose="02040503050406030204" pitchFamily="18" charset="0"/>
                              </a:rPr>
                            </m:ctrlPr>
                          </m:sSubPr>
                          <m:e>
                            <m:r>
                              <a:rPr lang="en-GB" i="1">
                                <a:latin typeface="Cambria Math" panose="02040503050406030204" pitchFamily="18" charset="0"/>
                              </a:rPr>
                              <m:t>𝑎</m:t>
                            </m:r>
                          </m:e>
                          <m:sub>
                            <m:r>
                              <a:rPr lang="en-GB" i="1">
                                <a:latin typeface="Cambria Math" panose="02040503050406030204" pitchFamily="18" charset="0"/>
                              </a:rPr>
                              <m:t>𝑘𝑗</m:t>
                            </m:r>
                          </m:sub>
                        </m:sSub>
                      </m:e>
                    </m:d>
                    <m:r>
                      <a:rPr lang="en-GB" i="1">
                        <a:latin typeface="Cambria Math" panose="02040503050406030204" pitchFamily="18" charset="0"/>
                      </a:rPr>
                      <m:t>, </m:t>
                    </m:r>
                    <m:sSub>
                      <m:sSubPr>
                        <m:ctrlPr>
                          <a:rPr lang="de-AT" i="1">
                            <a:latin typeface="Cambria Math" panose="02040503050406030204" pitchFamily="18" charset="0"/>
                          </a:rPr>
                        </m:ctrlPr>
                      </m:sSubPr>
                      <m:e>
                        <m:r>
                          <a:rPr lang="en-GB" i="1">
                            <a:latin typeface="Cambria Math" panose="02040503050406030204" pitchFamily="18" charset="0"/>
                          </a:rPr>
                          <m:t>𝑎</m:t>
                        </m:r>
                      </m:e>
                      <m:sub>
                        <m:r>
                          <a:rPr lang="en-GB" i="1">
                            <a:latin typeface="Cambria Math" panose="02040503050406030204" pitchFamily="18" charset="0"/>
                          </a:rPr>
                          <m:t>𝑘𝑗</m:t>
                        </m:r>
                      </m:sub>
                    </m:sSub>
                    <m:r>
                      <a:rPr lang="en-GB" i="1">
                        <a:latin typeface="Cambria Math" panose="02040503050406030204" pitchFamily="18" charset="0"/>
                      </a:rPr>
                      <m:t>=</m:t>
                    </m:r>
                    <m:sSub>
                      <m:sSubPr>
                        <m:ctrlPr>
                          <a:rPr lang="de-AT" i="1">
                            <a:latin typeface="Cambria Math" panose="02040503050406030204" pitchFamily="18" charset="0"/>
                          </a:rPr>
                        </m:ctrlPr>
                      </m:sSubPr>
                      <m:e>
                        <m:r>
                          <a:rPr lang="en-GB" i="1">
                            <a:latin typeface="Cambria Math" panose="02040503050406030204" pitchFamily="18" charset="0"/>
                          </a:rPr>
                          <m:t>𝑟</m:t>
                        </m:r>
                      </m:e>
                      <m:sub>
                        <m:r>
                          <a:rPr lang="en-GB" i="1">
                            <a:latin typeface="Cambria Math" panose="02040503050406030204" pitchFamily="18" charset="0"/>
                          </a:rPr>
                          <m:t>𝑘𝑗</m:t>
                        </m:r>
                      </m:sub>
                    </m:sSub>
                    <m:r>
                      <a:rPr lang="en-GB" i="1">
                        <a:latin typeface="Cambria Math" panose="02040503050406030204" pitchFamily="18" charset="0"/>
                      </a:rPr>
                      <m:t>/</m:t>
                    </m:r>
                    <m:sSub>
                      <m:sSubPr>
                        <m:ctrlPr>
                          <a:rPr lang="de-AT" i="1">
                            <a:latin typeface="Cambria Math" panose="02040503050406030204" pitchFamily="18" charset="0"/>
                          </a:rPr>
                        </m:ctrlPr>
                      </m:sSubPr>
                      <m:e>
                        <m:r>
                          <a:rPr lang="en-GB" i="1">
                            <a:latin typeface="Cambria Math" panose="02040503050406030204" pitchFamily="18" charset="0"/>
                          </a:rPr>
                          <m:t>𝑞</m:t>
                        </m:r>
                      </m:e>
                      <m:sub>
                        <m:r>
                          <a:rPr lang="en-GB" i="1">
                            <a:latin typeface="Cambria Math" panose="02040503050406030204" pitchFamily="18" charset="0"/>
                          </a:rPr>
                          <m:t>𝑗</m:t>
                        </m:r>
                      </m:sub>
                    </m:sSub>
                  </m:oMath>
                </a14:m>
                <a:r>
                  <a:rPr lang="de-AT" dirty="0"/>
                  <a:t> or </a:t>
                </a:r>
                <a14:m>
                  <m:oMath xmlns:m="http://schemas.openxmlformats.org/officeDocument/2006/math">
                    <m:r>
                      <a:rPr lang="en-GB" i="1">
                        <a:latin typeface="Cambria Math" panose="02040503050406030204" pitchFamily="18" charset="0"/>
                      </a:rPr>
                      <m:t>𝐴</m:t>
                    </m:r>
                    <m:r>
                      <a:rPr lang="en-GB" i="1">
                        <a:latin typeface="Cambria Math" panose="02040503050406030204" pitchFamily="18" charset="0"/>
                      </a:rPr>
                      <m:t>=</m:t>
                    </m:r>
                    <m:r>
                      <a:rPr lang="en-GB" i="1">
                        <a:latin typeface="Cambria Math" panose="02040503050406030204" pitchFamily="18" charset="0"/>
                      </a:rPr>
                      <m:t>𝑅</m:t>
                    </m:r>
                    <m:sSup>
                      <m:sSupPr>
                        <m:ctrlPr>
                          <a:rPr lang="de-AT" i="1">
                            <a:latin typeface="Cambria Math" panose="02040503050406030204" pitchFamily="18" charset="0"/>
                          </a:rPr>
                        </m:ctrlPr>
                      </m:sSupPr>
                      <m:e>
                        <m:acc>
                          <m:accPr>
                            <m:chr m:val="̂"/>
                            <m:ctrlPr>
                              <a:rPr lang="de-AT" i="1">
                                <a:latin typeface="Cambria Math" panose="02040503050406030204" pitchFamily="18" charset="0"/>
                              </a:rPr>
                            </m:ctrlPr>
                          </m:accPr>
                          <m:e>
                            <m:r>
                              <a:rPr lang="en-GB" i="1">
                                <a:latin typeface="Cambria Math" panose="02040503050406030204" pitchFamily="18" charset="0"/>
                              </a:rPr>
                              <m:t>𝑞</m:t>
                            </m:r>
                          </m:e>
                        </m:acc>
                      </m:e>
                      <m:sup>
                        <m:r>
                          <a:rPr lang="en-GB" i="1">
                            <a:latin typeface="Cambria Math" panose="02040503050406030204" pitchFamily="18" charset="0"/>
                          </a:rPr>
                          <m:t>−1</m:t>
                        </m:r>
                      </m:sup>
                    </m:sSup>
                  </m:oMath>
                </a14:m>
                <a:r>
                  <a:rPr lang="de-AT" dirty="0"/>
                  <a:t>, </a:t>
                </a:r>
                <a:r>
                  <a:rPr lang="de-AT" dirty="0" err="1"/>
                  <a:t>where</a:t>
                </a:r>
                <a:r>
                  <a:rPr lang="de-AT" dirty="0"/>
                  <a:t> </a:t>
                </a:r>
                <a14:m>
                  <m:oMath xmlns:m="http://schemas.openxmlformats.org/officeDocument/2006/math">
                    <m:sSub>
                      <m:sSubPr>
                        <m:ctrlPr>
                          <a:rPr lang="de-AT" b="0" i="1" smtClean="0">
                            <a:latin typeface="Cambria Math" panose="02040503050406030204" pitchFamily="18" charset="0"/>
                          </a:rPr>
                        </m:ctrlPr>
                      </m:sSubPr>
                      <m:e>
                        <m:r>
                          <a:rPr lang="de-AT" b="0" i="1" smtClean="0">
                            <a:latin typeface="Cambria Math" panose="02040503050406030204" pitchFamily="18" charset="0"/>
                          </a:rPr>
                          <m:t>𝑞</m:t>
                        </m:r>
                      </m:e>
                      <m:sub>
                        <m:r>
                          <a:rPr lang="de-AT" b="0" i="1" smtClean="0">
                            <a:latin typeface="Cambria Math" panose="02040503050406030204" pitchFamily="18" charset="0"/>
                          </a:rPr>
                          <m:t>𝑗</m:t>
                        </m:r>
                      </m:sub>
                    </m:sSub>
                  </m:oMath>
                </a14:m>
                <a:r>
                  <a:rPr lang="en-GB" dirty="0"/>
                  <a:t> is the quantity of commodity </a:t>
                </a:r>
                <a14:m>
                  <m:oMath xmlns:m="http://schemas.openxmlformats.org/officeDocument/2006/math">
                    <m:r>
                      <a:rPr lang="de-AT" b="0" i="1" smtClean="0">
                        <a:latin typeface="Cambria Math" panose="02040503050406030204" pitchFamily="18" charset="0"/>
                      </a:rPr>
                      <m:t>𝑗</m:t>
                    </m:r>
                  </m:oMath>
                </a14:m>
                <a:r>
                  <a:rPr lang="en-GB" dirty="0"/>
                  <a:t> produced in the economy and</a:t>
                </a:r>
                <a:r>
                  <a:rPr lang="de-AT" dirty="0"/>
                  <a:t> </a:t>
                </a:r>
                <a14:m>
                  <m:oMath xmlns:m="http://schemas.openxmlformats.org/officeDocument/2006/math">
                    <m:r>
                      <a:rPr lang="en-GB" i="1">
                        <a:latin typeface="Cambria Math" panose="02040503050406030204" pitchFamily="18" charset="0"/>
                      </a:rPr>
                      <m:t>𝑞</m:t>
                    </m:r>
                    <m:r>
                      <a:rPr lang="en-GB" i="1">
                        <a:latin typeface="Cambria Math" panose="02040503050406030204" pitchFamily="18" charset="0"/>
                      </a:rPr>
                      <m:t>=</m:t>
                    </m:r>
                    <m:r>
                      <a:rPr lang="en-GB" i="1">
                        <a:latin typeface="Cambria Math" panose="02040503050406030204" pitchFamily="18" charset="0"/>
                      </a:rPr>
                      <m:t>𝑉</m:t>
                    </m:r>
                    <m:r>
                      <a:rPr lang="en-GB" i="1">
                        <a:latin typeface="Cambria Math" panose="02040503050406030204" pitchFamily="18" charset="0"/>
                      </a:rPr>
                      <m:t>′</m:t>
                    </m:r>
                    <m:r>
                      <a:rPr lang="en-GB" i="1">
                        <a:latin typeface="Cambria Math" panose="02040503050406030204" pitchFamily="18" charset="0"/>
                      </a:rPr>
                      <m:t>𝑒</m:t>
                    </m:r>
                  </m:oMath>
                </a14:m>
                <a:r>
                  <a:rPr lang="de-AT" dirty="0"/>
                  <a:t>  </a:t>
                </a:r>
              </a:p>
              <a:p>
                <a:pPr marL="457200" lvl="1" indent="0">
                  <a:lnSpc>
                    <a:spcPct val="110000"/>
                  </a:lnSpc>
                  <a:buNone/>
                </a:pPr>
                <a:r>
                  <a:rPr lang="en-GB" dirty="0"/>
                  <a:t>Matrix of use coefficients </a:t>
                </a:r>
                <a14:m>
                  <m:oMath xmlns:m="http://schemas.openxmlformats.org/officeDocument/2006/math">
                    <m:r>
                      <a:rPr lang="en-GB" i="1">
                        <a:latin typeface="Cambria Math" panose="02040503050406030204" pitchFamily="18" charset="0"/>
                      </a:rPr>
                      <m:t>𝐵</m:t>
                    </m:r>
                    <m:r>
                      <a:rPr lang="en-GB" i="1">
                        <a:latin typeface="Cambria Math" panose="02040503050406030204" pitchFamily="18" charset="0"/>
                      </a:rPr>
                      <m:t>=</m:t>
                    </m:r>
                    <m:d>
                      <m:dPr>
                        <m:ctrlPr>
                          <a:rPr lang="de-AT" i="1">
                            <a:latin typeface="Cambria Math" panose="02040503050406030204" pitchFamily="18" charset="0"/>
                          </a:rPr>
                        </m:ctrlPr>
                      </m:dPr>
                      <m:e>
                        <m:sSub>
                          <m:sSubPr>
                            <m:ctrlPr>
                              <a:rPr lang="de-AT" i="1">
                                <a:latin typeface="Cambria Math" panose="02040503050406030204" pitchFamily="18" charset="0"/>
                              </a:rPr>
                            </m:ctrlPr>
                          </m:sSubPr>
                          <m:e>
                            <m:r>
                              <a:rPr lang="en-GB" i="1">
                                <a:latin typeface="Cambria Math" panose="02040503050406030204" pitchFamily="18" charset="0"/>
                              </a:rPr>
                              <m:t>𝑏</m:t>
                            </m:r>
                          </m:e>
                          <m:sub>
                            <m:r>
                              <a:rPr lang="en-GB" i="1">
                                <a:latin typeface="Cambria Math" panose="02040503050406030204" pitchFamily="18" charset="0"/>
                              </a:rPr>
                              <m:t>𝑘𝑖</m:t>
                            </m:r>
                          </m:sub>
                        </m:sSub>
                      </m:e>
                    </m:d>
                    <m:r>
                      <a:rPr lang="en-GB" i="1">
                        <a:latin typeface="Cambria Math" panose="02040503050406030204" pitchFamily="18" charset="0"/>
                      </a:rPr>
                      <m:t>, </m:t>
                    </m:r>
                    <m:sSub>
                      <m:sSubPr>
                        <m:ctrlPr>
                          <a:rPr lang="de-AT" i="1">
                            <a:latin typeface="Cambria Math" panose="02040503050406030204" pitchFamily="18" charset="0"/>
                          </a:rPr>
                        </m:ctrlPr>
                      </m:sSubPr>
                      <m:e>
                        <m:r>
                          <a:rPr lang="en-GB" i="1">
                            <a:latin typeface="Cambria Math" panose="02040503050406030204" pitchFamily="18" charset="0"/>
                          </a:rPr>
                          <m:t>𝑏</m:t>
                        </m:r>
                      </m:e>
                      <m:sub>
                        <m:r>
                          <a:rPr lang="en-GB" i="1">
                            <a:latin typeface="Cambria Math" panose="02040503050406030204" pitchFamily="18" charset="0"/>
                          </a:rPr>
                          <m:t>𝑘𝑖</m:t>
                        </m:r>
                      </m:sub>
                    </m:sSub>
                    <m:r>
                      <a:rPr lang="en-GB" i="1">
                        <a:latin typeface="Cambria Math" panose="02040503050406030204" pitchFamily="18" charset="0"/>
                      </a:rPr>
                      <m:t>=</m:t>
                    </m:r>
                    <m:sSub>
                      <m:sSubPr>
                        <m:ctrlPr>
                          <a:rPr lang="de-AT" i="1">
                            <a:latin typeface="Cambria Math" panose="02040503050406030204" pitchFamily="18" charset="0"/>
                          </a:rPr>
                        </m:ctrlPr>
                      </m:sSubPr>
                      <m:e>
                        <m:r>
                          <a:rPr lang="en-GB" i="1">
                            <a:latin typeface="Cambria Math" panose="02040503050406030204" pitchFamily="18" charset="0"/>
                          </a:rPr>
                          <m:t>𝑢</m:t>
                        </m:r>
                      </m:e>
                      <m:sub>
                        <m:r>
                          <a:rPr lang="en-GB" i="1">
                            <a:latin typeface="Cambria Math" panose="02040503050406030204" pitchFamily="18" charset="0"/>
                          </a:rPr>
                          <m:t>𝑘𝑖</m:t>
                        </m:r>
                      </m:sub>
                    </m:sSub>
                    <m:r>
                      <a:rPr lang="en-GB" i="1">
                        <a:latin typeface="Cambria Math" panose="02040503050406030204" pitchFamily="18" charset="0"/>
                      </a:rPr>
                      <m:t>/</m:t>
                    </m:r>
                    <m:sSub>
                      <m:sSubPr>
                        <m:ctrlPr>
                          <a:rPr lang="de-AT" i="1">
                            <a:latin typeface="Cambria Math" panose="02040503050406030204" pitchFamily="18" charset="0"/>
                          </a:rPr>
                        </m:ctrlPr>
                      </m:sSubPr>
                      <m:e>
                        <m:r>
                          <a:rPr lang="en-GB" i="1">
                            <a:latin typeface="Cambria Math" panose="02040503050406030204" pitchFamily="18" charset="0"/>
                          </a:rPr>
                          <m:t>𝑔</m:t>
                        </m:r>
                      </m:e>
                      <m:sub>
                        <m:r>
                          <a:rPr lang="en-GB" i="1">
                            <a:latin typeface="Cambria Math" panose="02040503050406030204" pitchFamily="18" charset="0"/>
                          </a:rPr>
                          <m:t>𝑖</m:t>
                        </m:r>
                      </m:sub>
                    </m:sSub>
                  </m:oMath>
                </a14:m>
                <a:r>
                  <a:rPr lang="en-GB" dirty="0"/>
                  <a:t> or </a:t>
                </a:r>
                <a14:m>
                  <m:oMath xmlns:m="http://schemas.openxmlformats.org/officeDocument/2006/math">
                    <m:r>
                      <a:rPr lang="en-GB" i="1">
                        <a:latin typeface="Cambria Math" panose="02040503050406030204" pitchFamily="18" charset="0"/>
                      </a:rPr>
                      <m:t>𝐵</m:t>
                    </m:r>
                    <m:r>
                      <a:rPr lang="en-GB" i="1">
                        <a:latin typeface="Cambria Math" panose="02040503050406030204" pitchFamily="18" charset="0"/>
                      </a:rPr>
                      <m:t>=</m:t>
                    </m:r>
                    <m:r>
                      <a:rPr lang="en-GB" i="1">
                        <a:latin typeface="Cambria Math" panose="02040503050406030204" pitchFamily="18" charset="0"/>
                      </a:rPr>
                      <m:t>𝑈</m:t>
                    </m:r>
                    <m:sSup>
                      <m:sSupPr>
                        <m:ctrlPr>
                          <a:rPr lang="de-AT" i="1">
                            <a:latin typeface="Cambria Math" panose="02040503050406030204" pitchFamily="18" charset="0"/>
                          </a:rPr>
                        </m:ctrlPr>
                      </m:sSupPr>
                      <m:e>
                        <m:acc>
                          <m:accPr>
                            <m:chr m:val="̂"/>
                            <m:ctrlPr>
                              <a:rPr lang="de-AT" i="1">
                                <a:latin typeface="Cambria Math" panose="02040503050406030204" pitchFamily="18" charset="0"/>
                              </a:rPr>
                            </m:ctrlPr>
                          </m:accPr>
                          <m:e>
                            <m:r>
                              <a:rPr lang="en-GB" i="1">
                                <a:latin typeface="Cambria Math" panose="02040503050406030204" pitchFamily="18" charset="0"/>
                              </a:rPr>
                              <m:t>𝑔</m:t>
                            </m:r>
                          </m:e>
                        </m:acc>
                      </m:e>
                      <m:sup>
                        <m:r>
                          <a:rPr lang="en-GB" i="1">
                            <a:latin typeface="Cambria Math" panose="02040503050406030204" pitchFamily="18" charset="0"/>
                          </a:rPr>
                          <m:t>−1</m:t>
                        </m:r>
                      </m:sup>
                    </m:sSup>
                  </m:oMath>
                </a14:m>
                <a:r>
                  <a:rPr lang="en-GB" dirty="0"/>
                  <a:t>, where </a:t>
                </a:r>
                <a14:m>
                  <m:oMath xmlns:m="http://schemas.openxmlformats.org/officeDocument/2006/math">
                    <m:sSub>
                      <m:sSubPr>
                        <m:ctrlPr>
                          <a:rPr lang="de-AT" b="0" i="1" smtClean="0">
                            <a:latin typeface="Cambria Math" panose="02040503050406030204" pitchFamily="18" charset="0"/>
                          </a:rPr>
                        </m:ctrlPr>
                      </m:sSubPr>
                      <m:e>
                        <m:r>
                          <a:rPr lang="de-AT" b="0" i="1" smtClean="0">
                            <a:latin typeface="Cambria Math" panose="02040503050406030204" pitchFamily="18" charset="0"/>
                          </a:rPr>
                          <m:t>𝑔</m:t>
                        </m:r>
                      </m:e>
                      <m:sub>
                        <m:r>
                          <a:rPr lang="de-AT" b="0" i="1" smtClean="0">
                            <a:latin typeface="Cambria Math" panose="02040503050406030204" pitchFamily="18" charset="0"/>
                          </a:rPr>
                          <m:t>𝑖</m:t>
                        </m:r>
                      </m:sub>
                    </m:sSub>
                  </m:oMath>
                </a14:m>
                <a:r>
                  <a:rPr lang="en-GB" dirty="0"/>
                  <a:t> is the output of industry </a:t>
                </a:r>
                <a14:m>
                  <m:oMath xmlns:m="http://schemas.openxmlformats.org/officeDocument/2006/math">
                    <m:r>
                      <a:rPr lang="de-AT" b="0" i="1" smtClean="0">
                        <a:latin typeface="Cambria Math" panose="02040503050406030204" pitchFamily="18" charset="0"/>
                      </a:rPr>
                      <m:t>𝑖</m:t>
                    </m:r>
                  </m:oMath>
                </a14:m>
                <a:r>
                  <a:rPr lang="en-GB" dirty="0"/>
                  <a:t> and </a:t>
                </a:r>
                <a14:m>
                  <m:oMath xmlns:m="http://schemas.openxmlformats.org/officeDocument/2006/math">
                    <m:r>
                      <a:rPr lang="en-GB" i="1">
                        <a:latin typeface="Cambria Math" panose="02040503050406030204" pitchFamily="18" charset="0"/>
                      </a:rPr>
                      <m:t>𝑔</m:t>
                    </m:r>
                    <m:r>
                      <a:rPr lang="en-GB" i="1">
                        <a:latin typeface="Cambria Math" panose="02040503050406030204" pitchFamily="18" charset="0"/>
                      </a:rPr>
                      <m:t>=</m:t>
                    </m:r>
                    <m:r>
                      <a:rPr lang="en-GB" i="1">
                        <a:latin typeface="Cambria Math" panose="02040503050406030204" pitchFamily="18" charset="0"/>
                      </a:rPr>
                      <m:t>𝑉𝑒</m:t>
                    </m:r>
                  </m:oMath>
                </a14:m>
                <a:r>
                  <a:rPr lang="en-GB" dirty="0"/>
                  <a:t>. </a:t>
                </a:r>
              </a:p>
              <a:p>
                <a:pPr marL="457200" lvl="1" indent="0">
                  <a:lnSpc>
                    <a:spcPct val="110000"/>
                  </a:lnSpc>
                  <a:buNone/>
                </a:pPr>
                <a:r>
                  <a:rPr lang="en-GB" dirty="0"/>
                  <a:t>“Market share matrix” </a:t>
                </a:r>
                <a14:m>
                  <m:oMath xmlns:m="http://schemas.openxmlformats.org/officeDocument/2006/math">
                    <m:r>
                      <a:rPr lang="en-GB" i="1">
                        <a:latin typeface="Cambria Math" panose="02040503050406030204" pitchFamily="18" charset="0"/>
                      </a:rPr>
                      <m:t>𝐷</m:t>
                    </m:r>
                    <m:r>
                      <a:rPr lang="en-GB" i="1">
                        <a:latin typeface="Cambria Math" panose="02040503050406030204" pitchFamily="18" charset="0"/>
                      </a:rPr>
                      <m:t>=</m:t>
                    </m:r>
                    <m:r>
                      <a:rPr lang="en-GB" i="1">
                        <a:latin typeface="Cambria Math" panose="02040503050406030204" pitchFamily="18" charset="0"/>
                      </a:rPr>
                      <m:t>𝑉</m:t>
                    </m:r>
                    <m:sSup>
                      <m:sSupPr>
                        <m:ctrlPr>
                          <a:rPr lang="de-AT" i="1">
                            <a:latin typeface="Cambria Math" panose="02040503050406030204" pitchFamily="18" charset="0"/>
                          </a:rPr>
                        </m:ctrlPr>
                      </m:sSupPr>
                      <m:e>
                        <m:acc>
                          <m:accPr>
                            <m:chr m:val="̂"/>
                            <m:ctrlPr>
                              <a:rPr lang="de-AT" i="1">
                                <a:latin typeface="Cambria Math" panose="02040503050406030204" pitchFamily="18" charset="0"/>
                              </a:rPr>
                            </m:ctrlPr>
                          </m:accPr>
                          <m:e>
                            <m:r>
                              <a:rPr lang="en-GB" i="1">
                                <a:latin typeface="Cambria Math" panose="02040503050406030204" pitchFamily="18" charset="0"/>
                              </a:rPr>
                              <m:t>𝑞</m:t>
                            </m:r>
                          </m:e>
                        </m:acc>
                      </m:e>
                      <m:sup>
                        <m:r>
                          <a:rPr lang="en-GB" i="1">
                            <a:latin typeface="Cambria Math" panose="02040503050406030204" pitchFamily="18" charset="0"/>
                          </a:rPr>
                          <m:t>−1</m:t>
                        </m:r>
                      </m:sup>
                    </m:sSup>
                  </m:oMath>
                </a14:m>
                <a:endParaRPr lang="de-AT" dirty="0"/>
              </a:p>
              <a:p>
                <a:pPr marL="457200" lvl="1" indent="0">
                  <a:lnSpc>
                    <a:spcPct val="110000"/>
                  </a:lnSpc>
                  <a:buNone/>
                </a:pPr>
                <a:r>
                  <a:rPr lang="en-GB" dirty="0"/>
                  <a:t>“Product mix matrix” </a:t>
                </a:r>
                <a14:m>
                  <m:oMath xmlns:m="http://schemas.openxmlformats.org/officeDocument/2006/math">
                    <m:r>
                      <a:rPr lang="de-AT" b="0" i="1" smtClean="0">
                        <a:latin typeface="Cambria Math" panose="02040503050406030204" pitchFamily="18" charset="0"/>
                      </a:rPr>
                      <m:t>𝐶</m:t>
                    </m:r>
                    <m:r>
                      <a:rPr lang="en-GB" i="1">
                        <a:latin typeface="Cambria Math" panose="02040503050406030204" pitchFamily="18" charset="0"/>
                      </a:rPr>
                      <m:t>=</m:t>
                    </m:r>
                    <m:r>
                      <a:rPr lang="de-AT" b="0" i="1" smtClean="0">
                        <a:latin typeface="Cambria Math" panose="02040503050406030204" pitchFamily="18" charset="0"/>
                      </a:rPr>
                      <m:t>(</m:t>
                    </m:r>
                    <m:r>
                      <a:rPr lang="en-GB" i="1">
                        <a:latin typeface="Cambria Math" panose="02040503050406030204" pitchFamily="18" charset="0"/>
                      </a:rPr>
                      <m:t>𝑉</m:t>
                    </m:r>
                    <m:sSup>
                      <m:sSupPr>
                        <m:ctrlPr>
                          <a:rPr lang="de-AT" i="1">
                            <a:latin typeface="Cambria Math" panose="02040503050406030204" pitchFamily="18" charset="0"/>
                          </a:rPr>
                        </m:ctrlPr>
                      </m:sSupPr>
                      <m:e>
                        <m:r>
                          <a:rPr lang="de-AT" b="0" i="1" smtClean="0">
                            <a:latin typeface="Cambria Math" panose="02040503050406030204" pitchFamily="18" charset="0"/>
                          </a:rPr>
                          <m:t>′)</m:t>
                        </m:r>
                        <m:acc>
                          <m:accPr>
                            <m:chr m:val="̂"/>
                            <m:ctrlPr>
                              <a:rPr lang="de-AT" i="1">
                                <a:latin typeface="Cambria Math" panose="02040503050406030204" pitchFamily="18" charset="0"/>
                              </a:rPr>
                            </m:ctrlPr>
                          </m:accPr>
                          <m:e>
                            <m:r>
                              <a:rPr lang="de-AT" b="0" i="1" smtClean="0">
                                <a:latin typeface="Cambria Math" panose="02040503050406030204" pitchFamily="18" charset="0"/>
                              </a:rPr>
                              <m:t>𝑔</m:t>
                            </m:r>
                          </m:e>
                        </m:acc>
                      </m:e>
                      <m:sup>
                        <m:r>
                          <a:rPr lang="en-GB" i="1">
                            <a:latin typeface="Cambria Math" panose="02040503050406030204" pitchFamily="18" charset="0"/>
                          </a:rPr>
                          <m:t>−1</m:t>
                        </m:r>
                      </m:sup>
                    </m:sSup>
                  </m:oMath>
                </a14:m>
                <a:endParaRPr lang="de-AT" dirty="0"/>
              </a:p>
              <a:p>
                <a:pPr marL="457200" lvl="1" indent="0">
                  <a:lnSpc>
                    <a:spcPct val="110000"/>
                  </a:lnSpc>
                  <a:buNone/>
                </a:pPr>
                <a:endParaRPr lang="en-GB" dirty="0"/>
              </a:p>
            </p:txBody>
          </p:sp>
        </mc:Choice>
        <mc:Fallback xmlns="">
          <p:sp>
            <p:nvSpPr>
              <p:cNvPr id="7" name="Inhaltsplatzhalter 2">
                <a:extLst>
                  <a:ext uri="{FF2B5EF4-FFF2-40B4-BE49-F238E27FC236}">
                    <a16:creationId xmlns:a16="http://schemas.microsoft.com/office/drawing/2014/main" id="{4DE65DC2-934C-4655-0324-F8F95A6AA8BA}"/>
                  </a:ext>
                </a:extLst>
              </p:cNvPr>
              <p:cNvSpPr txBox="1">
                <a:spLocks noRot="1" noChangeAspect="1" noMove="1" noResize="1" noEditPoints="1" noAdjustHandles="1" noChangeArrowheads="1" noChangeShapeType="1" noTextEdit="1"/>
              </p:cNvSpPr>
              <p:nvPr/>
            </p:nvSpPr>
            <p:spPr>
              <a:xfrm>
                <a:off x="685559" y="2494105"/>
                <a:ext cx="10575475" cy="3729713"/>
              </a:xfrm>
              <a:prstGeom prst="rect">
                <a:avLst/>
              </a:prstGeom>
              <a:blipFill>
                <a:blip r:embed="rId3"/>
                <a:stretch>
                  <a:fillRect l="-1037" t="-3268" r="-576" b="-163"/>
                </a:stretch>
              </a:blipFill>
            </p:spPr>
            <p:txBody>
              <a:bodyPr/>
              <a:lstStyle/>
              <a:p>
                <a:r>
                  <a:rPr lang="de-AT">
                    <a:noFill/>
                  </a:rPr>
                  <a:t> </a:t>
                </a:r>
              </a:p>
            </p:txBody>
          </p:sp>
        </mc:Fallback>
      </mc:AlternateContent>
    </p:spTree>
    <p:extLst>
      <p:ext uri="{BB962C8B-B14F-4D97-AF65-F5344CB8AC3E}">
        <p14:creationId xmlns:p14="http://schemas.microsoft.com/office/powerpoint/2010/main" val="1961094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0ECDD-60E8-8998-44D0-16A790411E2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CB6C38D-B1EE-2571-D31F-43E7643CE007}"/>
              </a:ext>
            </a:extLst>
          </p:cNvPr>
          <p:cNvSpPr>
            <a:spLocks noGrp="1"/>
          </p:cNvSpPr>
          <p:nvPr>
            <p:ph type="title"/>
          </p:nvPr>
        </p:nvSpPr>
        <p:spPr/>
        <p:txBody>
          <a:bodyPr/>
          <a:lstStyle/>
          <a:p>
            <a:r>
              <a:rPr lang="en-GB" dirty="0"/>
              <a:t>The problem with negatives (2)</a:t>
            </a:r>
            <a:endParaRPr lang="en-GB" noProof="0" dirty="0"/>
          </a:p>
        </p:txBody>
      </p:sp>
      <p:sp>
        <p:nvSpPr>
          <p:cNvPr id="4" name="Foliennummernplatzhalter 3">
            <a:extLst>
              <a:ext uri="{FF2B5EF4-FFF2-40B4-BE49-F238E27FC236}">
                <a16:creationId xmlns:a16="http://schemas.microsoft.com/office/drawing/2014/main" id="{443D5E26-9315-9683-0B76-65D9EEA1F0EA}"/>
              </a:ext>
            </a:extLst>
          </p:cNvPr>
          <p:cNvSpPr>
            <a:spLocks noGrp="1"/>
          </p:cNvSpPr>
          <p:nvPr>
            <p:ph type="sldNum" sz="quarter" idx="12"/>
          </p:nvPr>
        </p:nvSpPr>
        <p:spPr/>
        <p:txBody>
          <a:bodyPr/>
          <a:lstStyle/>
          <a:p>
            <a:fld id="{EBA7BD4F-31B9-4AD1-BCFC-9234B989C4EA}" type="slidenum">
              <a:rPr lang="en-GB" noProof="0" smtClean="0"/>
              <a:t>7</a:t>
            </a:fld>
            <a:endParaRPr lang="en-GB" noProof="0" dirty="0"/>
          </a:p>
        </p:txBody>
      </p:sp>
      <mc:AlternateContent xmlns:mc="http://schemas.openxmlformats.org/markup-compatibility/2006" xmlns:a14="http://schemas.microsoft.com/office/drawing/2010/main">
        <mc:Choice Requires="a14">
          <p:sp>
            <p:nvSpPr>
              <p:cNvPr id="3" name="Inhaltsplatzhalter 2">
                <a:extLst>
                  <a:ext uri="{FF2B5EF4-FFF2-40B4-BE49-F238E27FC236}">
                    <a16:creationId xmlns:a16="http://schemas.microsoft.com/office/drawing/2014/main" id="{F7F2369C-2C96-38DD-5795-6809E05F371A}"/>
                  </a:ext>
                </a:extLst>
              </p:cNvPr>
              <p:cNvSpPr txBox="1">
                <a:spLocks/>
              </p:cNvSpPr>
              <p:nvPr/>
            </p:nvSpPr>
            <p:spPr>
              <a:xfrm>
                <a:off x="899399" y="1954999"/>
                <a:ext cx="10259852" cy="9317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CTA:    </a:t>
                </a:r>
                <a14:m>
                  <m:oMath xmlns:m="http://schemas.openxmlformats.org/officeDocument/2006/math">
                    <m:r>
                      <a:rPr lang="de-AT" b="0" i="1" smtClean="0">
                        <a:latin typeface="Cambria Math" panose="02040503050406030204" pitchFamily="18" charset="0"/>
                      </a:rPr>
                      <m:t>𝐴</m:t>
                    </m:r>
                    <m:r>
                      <a:rPr lang="de-AT" b="0" i="1" smtClean="0">
                        <a:latin typeface="Cambria Math" panose="02040503050406030204" pitchFamily="18" charset="0"/>
                      </a:rPr>
                      <m:t>=</m:t>
                    </m:r>
                    <m:r>
                      <a:rPr lang="de-AT" b="0" i="1" smtClean="0">
                        <a:latin typeface="Cambria Math" panose="02040503050406030204" pitchFamily="18" charset="0"/>
                      </a:rPr>
                      <m:t>𝐵</m:t>
                    </m:r>
                    <m:sSup>
                      <m:sSupPr>
                        <m:ctrlPr>
                          <a:rPr lang="de-AT" b="0" i="1" smtClean="0">
                            <a:latin typeface="Cambria Math" panose="02040503050406030204" pitchFamily="18" charset="0"/>
                          </a:rPr>
                        </m:ctrlPr>
                      </m:sSupPr>
                      <m:e>
                        <m:r>
                          <a:rPr lang="de-AT" b="0" i="1" smtClean="0">
                            <a:latin typeface="Cambria Math" panose="02040503050406030204" pitchFamily="18" charset="0"/>
                          </a:rPr>
                          <m:t>𝐶</m:t>
                        </m:r>
                      </m:e>
                      <m:sup>
                        <m:r>
                          <a:rPr lang="de-AT" b="0" i="1" smtClean="0">
                            <a:latin typeface="Cambria Math" panose="02040503050406030204" pitchFamily="18" charset="0"/>
                          </a:rPr>
                          <m:t>−1</m:t>
                        </m:r>
                      </m:sup>
                    </m:sSup>
                  </m:oMath>
                </a14:m>
                <a:r>
                  <a:rPr lang="en-GB" dirty="0"/>
                  <a:t>          </a:t>
                </a:r>
                <a14:m>
                  <m:oMath xmlns:m="http://schemas.openxmlformats.org/officeDocument/2006/math">
                    <m:r>
                      <a:rPr lang="de-AT" b="0" i="1" dirty="0" smtClean="0">
                        <a:latin typeface="Cambria Math" panose="02040503050406030204" pitchFamily="18" charset="0"/>
                      </a:rPr>
                      <m:t>𝐴</m:t>
                    </m:r>
                    <m:r>
                      <a:rPr lang="de-AT" b="0" i="1" dirty="0" smtClean="0">
                        <a:latin typeface="Cambria Math" panose="02040503050406030204" pitchFamily="18" charset="0"/>
                      </a:rPr>
                      <m:t>=</m:t>
                    </m:r>
                    <m:r>
                      <a:rPr lang="de-AT" b="0" i="1" dirty="0" smtClean="0">
                        <a:latin typeface="Cambria Math" panose="02040503050406030204" pitchFamily="18" charset="0"/>
                      </a:rPr>
                      <m:t>𝑈</m:t>
                    </m:r>
                    <m:sSup>
                      <m:sSupPr>
                        <m:ctrlPr>
                          <a:rPr lang="de-AT" b="0" i="1" dirty="0" smtClean="0">
                            <a:latin typeface="Cambria Math" panose="02040503050406030204" pitchFamily="18" charset="0"/>
                          </a:rPr>
                        </m:ctrlPr>
                      </m:sSupPr>
                      <m:e>
                        <m:d>
                          <m:dPr>
                            <m:ctrlPr>
                              <a:rPr lang="de-AT" b="0" i="1" dirty="0" smtClean="0">
                                <a:latin typeface="Cambria Math" panose="02040503050406030204" pitchFamily="18" charset="0"/>
                              </a:rPr>
                            </m:ctrlPr>
                          </m:dPr>
                          <m:e>
                            <m:sSup>
                              <m:sSupPr>
                                <m:ctrlPr>
                                  <a:rPr lang="de-AT" b="0" i="1" dirty="0" smtClean="0">
                                    <a:latin typeface="Cambria Math" panose="02040503050406030204" pitchFamily="18" charset="0"/>
                                  </a:rPr>
                                </m:ctrlPr>
                              </m:sSupPr>
                              <m:e>
                                <m:r>
                                  <a:rPr lang="de-AT" b="0" i="1" dirty="0" smtClean="0">
                                    <a:latin typeface="Cambria Math" panose="02040503050406030204" pitchFamily="18" charset="0"/>
                                  </a:rPr>
                                  <m:t>𝑉</m:t>
                                </m:r>
                              </m:e>
                              <m:sup>
                                <m:r>
                                  <a:rPr lang="de-AT" b="0" i="1" dirty="0" smtClean="0">
                                    <a:latin typeface="Cambria Math" panose="02040503050406030204" pitchFamily="18" charset="0"/>
                                  </a:rPr>
                                  <m:t>′</m:t>
                                </m:r>
                              </m:sup>
                            </m:sSup>
                          </m:e>
                        </m:d>
                      </m:e>
                      <m:sup>
                        <m:r>
                          <a:rPr lang="de-AT" b="0" i="1" dirty="0" smtClean="0">
                            <a:latin typeface="Cambria Math" panose="02040503050406030204" pitchFamily="18" charset="0"/>
                          </a:rPr>
                          <m:t>−1</m:t>
                        </m:r>
                      </m:sup>
                    </m:sSup>
                  </m:oMath>
                </a14:m>
                <a:r>
                  <a:rPr lang="en-GB" dirty="0"/>
                  <a:t>          </a:t>
                </a:r>
                <a14:m>
                  <m:oMath xmlns:m="http://schemas.openxmlformats.org/officeDocument/2006/math">
                    <m:r>
                      <a:rPr lang="de-AT" b="0" i="1" dirty="0" smtClean="0">
                        <a:latin typeface="Cambria Math" panose="02040503050406030204" pitchFamily="18" charset="0"/>
                      </a:rPr>
                      <m:t>𝑅</m:t>
                    </m:r>
                    <m:r>
                      <a:rPr lang="de-AT" b="0" i="1" dirty="0" smtClean="0">
                        <a:latin typeface="Cambria Math" panose="02040503050406030204" pitchFamily="18" charset="0"/>
                      </a:rPr>
                      <m:t>=</m:t>
                    </m:r>
                    <m:r>
                      <a:rPr lang="de-AT" b="0" i="1" dirty="0" smtClean="0">
                        <a:latin typeface="Cambria Math" panose="02040503050406030204" pitchFamily="18" charset="0"/>
                      </a:rPr>
                      <m:t>𝑈</m:t>
                    </m:r>
                    <m:sSup>
                      <m:sSupPr>
                        <m:ctrlPr>
                          <a:rPr lang="de-AT" b="0" i="1" dirty="0" smtClean="0">
                            <a:latin typeface="Cambria Math" panose="02040503050406030204" pitchFamily="18" charset="0"/>
                          </a:rPr>
                        </m:ctrlPr>
                      </m:sSupPr>
                      <m:e>
                        <m:d>
                          <m:dPr>
                            <m:ctrlPr>
                              <a:rPr lang="de-AT" b="0" i="1" dirty="0" smtClean="0">
                                <a:latin typeface="Cambria Math" panose="02040503050406030204" pitchFamily="18" charset="0"/>
                              </a:rPr>
                            </m:ctrlPr>
                          </m:dPr>
                          <m:e>
                            <m:sSup>
                              <m:sSupPr>
                                <m:ctrlPr>
                                  <a:rPr lang="de-AT" b="0" i="1" dirty="0" smtClean="0">
                                    <a:latin typeface="Cambria Math" panose="02040503050406030204" pitchFamily="18" charset="0"/>
                                  </a:rPr>
                                </m:ctrlPr>
                              </m:sSupPr>
                              <m:e>
                                <m:r>
                                  <a:rPr lang="de-AT" b="0" i="1" dirty="0" smtClean="0">
                                    <a:latin typeface="Cambria Math" panose="02040503050406030204" pitchFamily="18" charset="0"/>
                                  </a:rPr>
                                  <m:t>𝐷</m:t>
                                </m:r>
                              </m:e>
                              <m:sup>
                                <m:r>
                                  <a:rPr lang="de-AT" b="0" i="1" dirty="0" smtClean="0">
                                    <a:latin typeface="Cambria Math" panose="02040503050406030204" pitchFamily="18" charset="0"/>
                                  </a:rPr>
                                  <m:t>′</m:t>
                                </m:r>
                              </m:sup>
                            </m:sSup>
                          </m:e>
                        </m:d>
                      </m:e>
                      <m:sup>
                        <m:r>
                          <a:rPr lang="de-AT" b="0" i="1" dirty="0" smtClean="0">
                            <a:latin typeface="Cambria Math" panose="02040503050406030204" pitchFamily="18" charset="0"/>
                          </a:rPr>
                          <m:t>−1</m:t>
                        </m:r>
                      </m:sup>
                    </m:sSup>
                  </m:oMath>
                </a14:m>
                <a:endParaRPr lang="en-GB" dirty="0"/>
              </a:p>
            </p:txBody>
          </p:sp>
        </mc:Choice>
        <mc:Fallback xmlns="">
          <p:sp>
            <p:nvSpPr>
              <p:cNvPr id="3" name="Inhaltsplatzhalter 2">
                <a:extLst>
                  <a:ext uri="{FF2B5EF4-FFF2-40B4-BE49-F238E27FC236}">
                    <a16:creationId xmlns:a16="http://schemas.microsoft.com/office/drawing/2014/main" id="{F7F2369C-2C96-38DD-5795-6809E05F371A}"/>
                  </a:ext>
                </a:extLst>
              </p:cNvPr>
              <p:cNvSpPr txBox="1">
                <a:spLocks noRot="1" noChangeAspect="1" noMove="1" noResize="1" noEditPoints="1" noAdjustHandles="1" noChangeArrowheads="1" noChangeShapeType="1" noTextEdit="1"/>
              </p:cNvSpPr>
              <p:nvPr/>
            </p:nvSpPr>
            <p:spPr>
              <a:xfrm>
                <a:off x="899399" y="1954999"/>
                <a:ext cx="10259852" cy="931705"/>
              </a:xfrm>
              <a:prstGeom prst="rect">
                <a:avLst/>
              </a:prstGeom>
              <a:blipFill>
                <a:blip r:embed="rId3"/>
                <a:stretch>
                  <a:fillRect l="-1248" t="-11111"/>
                </a:stretch>
              </a:blipFill>
            </p:spPr>
            <p:txBody>
              <a:bodyPr/>
              <a:lstStyle/>
              <a:p>
                <a:r>
                  <a:rPr lang="de-AT">
                    <a:noFill/>
                  </a:rPr>
                  <a:t> </a:t>
                </a:r>
              </a:p>
            </p:txBody>
          </p:sp>
        </mc:Fallback>
      </mc:AlternateContent>
      <p:sp>
        <p:nvSpPr>
          <p:cNvPr id="5" name="Inhaltsplatzhalter 2">
            <a:extLst>
              <a:ext uri="{FF2B5EF4-FFF2-40B4-BE49-F238E27FC236}">
                <a16:creationId xmlns:a16="http://schemas.microsoft.com/office/drawing/2014/main" id="{9C72E29B-423C-7A5A-19CB-6156958D10E1}"/>
              </a:ext>
            </a:extLst>
          </p:cNvPr>
          <p:cNvSpPr txBox="1">
            <a:spLocks/>
          </p:cNvSpPr>
          <p:nvPr/>
        </p:nvSpPr>
        <p:spPr>
          <a:xfrm>
            <a:off x="394280" y="4136217"/>
            <a:ext cx="10900152" cy="111933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buNone/>
            </a:pPr>
            <a:r>
              <a:rPr lang="de-AT" dirty="0">
                <a:sym typeface="Wingdings" panose="05000000000000000000" pitchFamily="2" charset="2"/>
              </a:rPr>
              <a:t> From </a:t>
            </a:r>
            <a:r>
              <a:rPr lang="en-GB" noProof="0" dirty="0">
                <a:sym typeface="Wingdings" panose="05000000000000000000" pitchFamily="2" charset="2"/>
              </a:rPr>
              <a:t>a mathematical point of </a:t>
            </a:r>
            <a:r>
              <a:rPr lang="en-GB" dirty="0">
                <a:sym typeface="Wingdings" panose="05000000000000000000" pitchFamily="2" charset="2"/>
              </a:rPr>
              <a:t>view</a:t>
            </a:r>
            <a:r>
              <a:rPr lang="en-GB" noProof="0" dirty="0">
                <a:sym typeface="Wingdings" panose="05000000000000000000" pitchFamily="2" charset="2"/>
              </a:rPr>
              <a:t> the occurrence of negatives is not surprising.</a:t>
            </a:r>
            <a:endParaRPr lang="en-GB" dirty="0"/>
          </a:p>
        </p:txBody>
      </p:sp>
      <mc:AlternateContent xmlns:mc="http://schemas.openxmlformats.org/markup-compatibility/2006" xmlns:a14="http://schemas.microsoft.com/office/drawing/2010/main">
        <mc:Choice Requires="a14">
          <p:sp>
            <p:nvSpPr>
              <p:cNvPr id="6" name="Inhaltsplatzhalter 2">
                <a:extLst>
                  <a:ext uri="{FF2B5EF4-FFF2-40B4-BE49-F238E27FC236}">
                    <a16:creationId xmlns:a16="http://schemas.microsoft.com/office/drawing/2014/main" id="{61298432-A988-FA13-400B-12E282A0B932}"/>
                  </a:ext>
                </a:extLst>
              </p:cNvPr>
              <p:cNvSpPr txBox="1">
                <a:spLocks/>
              </p:cNvSpPr>
              <p:nvPr/>
            </p:nvSpPr>
            <p:spPr>
              <a:xfrm>
                <a:off x="899399" y="3039592"/>
                <a:ext cx="10259852" cy="9317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ITA:     </a:t>
                </a:r>
                <a14:m>
                  <m:oMath xmlns:m="http://schemas.openxmlformats.org/officeDocument/2006/math">
                    <m:r>
                      <a:rPr lang="de-AT" b="0" i="1" smtClean="0">
                        <a:latin typeface="Cambria Math" panose="02040503050406030204" pitchFamily="18" charset="0"/>
                      </a:rPr>
                      <m:t>𝐴</m:t>
                    </m:r>
                    <m:r>
                      <a:rPr lang="de-AT" b="0" i="1" smtClean="0">
                        <a:latin typeface="Cambria Math" panose="02040503050406030204" pitchFamily="18" charset="0"/>
                      </a:rPr>
                      <m:t>=</m:t>
                    </m:r>
                    <m:r>
                      <a:rPr lang="de-AT" b="0" i="1" smtClean="0">
                        <a:latin typeface="Cambria Math" panose="02040503050406030204" pitchFamily="18" charset="0"/>
                      </a:rPr>
                      <m:t>𝐵𝐷</m:t>
                    </m:r>
                  </m:oMath>
                </a14:m>
                <a:r>
                  <a:rPr lang="en-GB" dirty="0"/>
                  <a:t>               </a:t>
                </a:r>
                <a14:m>
                  <m:oMath xmlns:m="http://schemas.openxmlformats.org/officeDocument/2006/math">
                    <m:r>
                      <a:rPr lang="de-AT" b="0" i="1" dirty="0" smtClean="0">
                        <a:latin typeface="Cambria Math" panose="02040503050406030204" pitchFamily="18" charset="0"/>
                      </a:rPr>
                      <m:t>𝑅</m:t>
                    </m:r>
                    <m:r>
                      <a:rPr lang="de-AT" b="0" i="1" dirty="0" smtClean="0">
                        <a:latin typeface="Cambria Math" panose="02040503050406030204" pitchFamily="18" charset="0"/>
                      </a:rPr>
                      <m:t>=</m:t>
                    </m:r>
                    <m:r>
                      <a:rPr lang="de-AT" b="0" i="1" dirty="0" smtClean="0">
                        <a:latin typeface="Cambria Math" panose="02040503050406030204" pitchFamily="18" charset="0"/>
                      </a:rPr>
                      <m:t>𝐵𝑉</m:t>
                    </m:r>
                  </m:oMath>
                </a14:m>
                <a:r>
                  <a:rPr lang="en-GB" dirty="0"/>
                  <a:t>                    </a:t>
                </a:r>
                <a14:m>
                  <m:oMath xmlns:m="http://schemas.openxmlformats.org/officeDocument/2006/math">
                    <m:r>
                      <a:rPr lang="de-AT" b="0" i="1" dirty="0" smtClean="0">
                        <a:latin typeface="Cambria Math" panose="02040503050406030204" pitchFamily="18" charset="0"/>
                      </a:rPr>
                      <m:t>𝑅</m:t>
                    </m:r>
                    <m:r>
                      <a:rPr lang="de-AT" b="0" i="1" dirty="0" smtClean="0">
                        <a:latin typeface="Cambria Math" panose="02040503050406030204" pitchFamily="18" charset="0"/>
                      </a:rPr>
                      <m:t>=</m:t>
                    </m:r>
                    <m:r>
                      <a:rPr lang="de-AT" b="0" i="1" dirty="0" smtClean="0">
                        <a:latin typeface="Cambria Math" panose="02040503050406030204" pitchFamily="18" charset="0"/>
                      </a:rPr>
                      <m:t>𝑈𝐶</m:t>
                    </m:r>
                    <m:r>
                      <a:rPr lang="de-AT" b="0" i="1" dirty="0" smtClean="0">
                        <a:latin typeface="Cambria Math" panose="02040503050406030204" pitchFamily="18" charset="0"/>
                      </a:rPr>
                      <m:t>′</m:t>
                    </m:r>
                  </m:oMath>
                </a14:m>
                <a:endParaRPr lang="en-GB" dirty="0"/>
              </a:p>
            </p:txBody>
          </p:sp>
        </mc:Choice>
        <mc:Fallback xmlns="">
          <p:sp>
            <p:nvSpPr>
              <p:cNvPr id="6" name="Inhaltsplatzhalter 2">
                <a:extLst>
                  <a:ext uri="{FF2B5EF4-FFF2-40B4-BE49-F238E27FC236}">
                    <a16:creationId xmlns:a16="http://schemas.microsoft.com/office/drawing/2014/main" id="{61298432-A988-FA13-400B-12E282A0B932}"/>
                  </a:ext>
                </a:extLst>
              </p:cNvPr>
              <p:cNvSpPr txBox="1">
                <a:spLocks noRot="1" noChangeAspect="1" noMove="1" noResize="1" noEditPoints="1" noAdjustHandles="1" noChangeArrowheads="1" noChangeShapeType="1" noTextEdit="1"/>
              </p:cNvSpPr>
              <p:nvPr/>
            </p:nvSpPr>
            <p:spPr>
              <a:xfrm>
                <a:off x="899399" y="3039592"/>
                <a:ext cx="10259852" cy="931705"/>
              </a:xfrm>
              <a:prstGeom prst="rect">
                <a:avLst/>
              </a:prstGeom>
              <a:blipFill>
                <a:blip r:embed="rId4"/>
                <a:stretch>
                  <a:fillRect l="-1248" t="-11184"/>
                </a:stretch>
              </a:blipFill>
            </p:spPr>
            <p:txBody>
              <a:bodyPr/>
              <a:lstStyle/>
              <a:p>
                <a:r>
                  <a:rPr lang="de-AT">
                    <a:noFill/>
                  </a:rPr>
                  <a:t> </a:t>
                </a:r>
              </a:p>
            </p:txBody>
          </p:sp>
        </mc:Fallback>
      </mc:AlternateContent>
    </p:spTree>
    <p:extLst>
      <p:ext uri="{BB962C8B-B14F-4D97-AF65-F5344CB8AC3E}">
        <p14:creationId xmlns:p14="http://schemas.microsoft.com/office/powerpoint/2010/main" val="1459282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0B1D12-6C30-5AFE-E48A-490172DAD12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78CBF4F-70F1-AA0C-9515-131DE924500F}"/>
              </a:ext>
            </a:extLst>
          </p:cNvPr>
          <p:cNvSpPr>
            <a:spLocks noGrp="1"/>
          </p:cNvSpPr>
          <p:nvPr>
            <p:ph type="title"/>
          </p:nvPr>
        </p:nvSpPr>
        <p:spPr/>
        <p:txBody>
          <a:bodyPr/>
          <a:lstStyle/>
          <a:p>
            <a:r>
              <a:rPr lang="en-GB" dirty="0"/>
              <a:t>Why are there negatives? An example (1)</a:t>
            </a:r>
            <a:endParaRPr lang="en-GB" noProof="0" dirty="0"/>
          </a:p>
        </p:txBody>
      </p:sp>
      <p:sp>
        <p:nvSpPr>
          <p:cNvPr id="4" name="Foliennummernplatzhalter 3">
            <a:extLst>
              <a:ext uri="{FF2B5EF4-FFF2-40B4-BE49-F238E27FC236}">
                <a16:creationId xmlns:a16="http://schemas.microsoft.com/office/drawing/2014/main" id="{40E8009A-1DA0-9C99-C024-35EB61A20DC1}"/>
              </a:ext>
            </a:extLst>
          </p:cNvPr>
          <p:cNvSpPr>
            <a:spLocks noGrp="1"/>
          </p:cNvSpPr>
          <p:nvPr>
            <p:ph type="sldNum" sz="quarter" idx="12"/>
          </p:nvPr>
        </p:nvSpPr>
        <p:spPr/>
        <p:txBody>
          <a:bodyPr/>
          <a:lstStyle/>
          <a:p>
            <a:fld id="{EBA7BD4F-31B9-4AD1-BCFC-9234B989C4EA}" type="slidenum">
              <a:rPr lang="en-GB" noProof="0" smtClean="0"/>
              <a:t>8</a:t>
            </a:fld>
            <a:endParaRPr lang="en-GB" noProof="0" dirty="0"/>
          </a:p>
        </p:txBody>
      </p:sp>
      <p:pic>
        <p:nvPicPr>
          <p:cNvPr id="8" name="Grafik 7">
            <a:extLst>
              <a:ext uri="{FF2B5EF4-FFF2-40B4-BE49-F238E27FC236}">
                <a16:creationId xmlns:a16="http://schemas.microsoft.com/office/drawing/2014/main" id="{1678B292-32D0-F561-738C-E532F9D46478}"/>
              </a:ext>
            </a:extLst>
          </p:cNvPr>
          <p:cNvPicPr>
            <a:picLocks noChangeAspect="1"/>
          </p:cNvPicPr>
          <p:nvPr/>
        </p:nvPicPr>
        <p:blipFill>
          <a:blip r:embed="rId3"/>
          <a:stretch>
            <a:fillRect/>
          </a:stretch>
        </p:blipFill>
        <p:spPr>
          <a:xfrm>
            <a:off x="823516" y="1641036"/>
            <a:ext cx="6003986" cy="2351141"/>
          </a:xfrm>
          <a:prstGeom prst="rect">
            <a:avLst/>
          </a:prstGeom>
        </p:spPr>
      </p:pic>
      <p:pic>
        <p:nvPicPr>
          <p:cNvPr id="10" name="Grafik 9">
            <a:extLst>
              <a:ext uri="{FF2B5EF4-FFF2-40B4-BE49-F238E27FC236}">
                <a16:creationId xmlns:a16="http://schemas.microsoft.com/office/drawing/2014/main" id="{0EEE73D4-1E7F-37C9-F948-DAB1453333D5}"/>
              </a:ext>
            </a:extLst>
          </p:cNvPr>
          <p:cNvPicPr>
            <a:picLocks noChangeAspect="1"/>
          </p:cNvPicPr>
          <p:nvPr/>
        </p:nvPicPr>
        <p:blipFill>
          <a:blip r:embed="rId4"/>
          <a:stretch>
            <a:fillRect/>
          </a:stretch>
        </p:blipFill>
        <p:spPr>
          <a:xfrm>
            <a:off x="818910" y="4034191"/>
            <a:ext cx="6003986" cy="2554460"/>
          </a:xfrm>
          <a:prstGeom prst="rect">
            <a:avLst/>
          </a:prstGeom>
        </p:spPr>
      </p:pic>
      <mc:AlternateContent xmlns:mc="http://schemas.openxmlformats.org/markup-compatibility/2006" xmlns:a14="http://schemas.microsoft.com/office/drawing/2010/main">
        <mc:Choice Requires="a14">
          <p:sp>
            <p:nvSpPr>
              <p:cNvPr id="13" name="Inhaltsplatzhalter 2">
                <a:extLst>
                  <a:ext uri="{FF2B5EF4-FFF2-40B4-BE49-F238E27FC236}">
                    <a16:creationId xmlns:a16="http://schemas.microsoft.com/office/drawing/2014/main" id="{8B5BBDDA-3097-8C1E-750E-FA3E96057642}"/>
                  </a:ext>
                </a:extLst>
              </p:cNvPr>
              <p:cNvSpPr txBox="1">
                <a:spLocks/>
              </p:cNvSpPr>
              <p:nvPr/>
            </p:nvSpPr>
            <p:spPr>
              <a:xfrm>
                <a:off x="7354276" y="1640233"/>
                <a:ext cx="5039285" cy="9317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t>Using </a:t>
                </a:r>
                <a:r>
                  <a:rPr lang="de-AT" dirty="0" err="1"/>
                  <a:t>the</a:t>
                </a:r>
                <a:r>
                  <a:rPr lang="de-AT" dirty="0"/>
                  <a:t> CTA, </a:t>
                </a:r>
                <a14:m>
                  <m:oMath xmlns:m="http://schemas.openxmlformats.org/officeDocument/2006/math">
                    <m:r>
                      <a:rPr lang="de-AT" b="0" i="1" dirty="0" smtClean="0">
                        <a:latin typeface="Cambria Math" panose="02040503050406030204" pitchFamily="18" charset="0"/>
                      </a:rPr>
                      <m:t>𝑅</m:t>
                    </m:r>
                    <m:r>
                      <a:rPr lang="de-AT" b="0" i="1" dirty="0" smtClean="0">
                        <a:latin typeface="Cambria Math" panose="02040503050406030204" pitchFamily="18" charset="0"/>
                      </a:rPr>
                      <m:t>=</m:t>
                    </m:r>
                    <m:r>
                      <a:rPr lang="de-AT" b="0" i="1" dirty="0" smtClean="0">
                        <a:latin typeface="Cambria Math" panose="02040503050406030204" pitchFamily="18" charset="0"/>
                      </a:rPr>
                      <m:t>𝑈</m:t>
                    </m:r>
                    <m:sSup>
                      <m:sSupPr>
                        <m:ctrlPr>
                          <a:rPr lang="de-AT" b="0" i="1" dirty="0" smtClean="0">
                            <a:latin typeface="Cambria Math" panose="02040503050406030204" pitchFamily="18" charset="0"/>
                          </a:rPr>
                        </m:ctrlPr>
                      </m:sSupPr>
                      <m:e>
                        <m:d>
                          <m:dPr>
                            <m:ctrlPr>
                              <a:rPr lang="de-AT" b="0" i="1" dirty="0" smtClean="0">
                                <a:latin typeface="Cambria Math" panose="02040503050406030204" pitchFamily="18" charset="0"/>
                              </a:rPr>
                            </m:ctrlPr>
                          </m:dPr>
                          <m:e>
                            <m:sSup>
                              <m:sSupPr>
                                <m:ctrlPr>
                                  <a:rPr lang="de-AT" b="0" i="1" dirty="0" smtClean="0">
                                    <a:latin typeface="Cambria Math" panose="02040503050406030204" pitchFamily="18" charset="0"/>
                                  </a:rPr>
                                </m:ctrlPr>
                              </m:sSupPr>
                              <m:e>
                                <m:r>
                                  <a:rPr lang="de-AT" b="0" i="1" dirty="0" smtClean="0">
                                    <a:latin typeface="Cambria Math" panose="02040503050406030204" pitchFamily="18" charset="0"/>
                                  </a:rPr>
                                  <m:t>𝑀</m:t>
                                </m:r>
                              </m:e>
                              <m:sup>
                                <m:r>
                                  <a:rPr lang="de-AT" b="0" i="1" dirty="0" smtClean="0">
                                    <a:latin typeface="Cambria Math" panose="02040503050406030204" pitchFamily="18" charset="0"/>
                                  </a:rPr>
                                  <m:t>′</m:t>
                                </m:r>
                              </m:sup>
                            </m:sSup>
                          </m:e>
                        </m:d>
                      </m:e>
                      <m:sup>
                        <m:r>
                          <a:rPr lang="de-AT" b="0" i="1" dirty="0" smtClean="0">
                            <a:latin typeface="Cambria Math" panose="02040503050406030204" pitchFamily="18" charset="0"/>
                          </a:rPr>
                          <m:t>−1</m:t>
                        </m:r>
                      </m:sup>
                    </m:sSup>
                  </m:oMath>
                </a14:m>
                <a:endParaRPr lang="en-GB" dirty="0"/>
              </a:p>
            </p:txBody>
          </p:sp>
        </mc:Choice>
        <mc:Fallback xmlns="">
          <p:sp>
            <p:nvSpPr>
              <p:cNvPr id="13" name="Inhaltsplatzhalter 2">
                <a:extLst>
                  <a:ext uri="{FF2B5EF4-FFF2-40B4-BE49-F238E27FC236}">
                    <a16:creationId xmlns:a16="http://schemas.microsoft.com/office/drawing/2014/main" id="{8B5BBDDA-3097-8C1E-750E-FA3E96057642}"/>
                  </a:ext>
                </a:extLst>
              </p:cNvPr>
              <p:cNvSpPr txBox="1">
                <a:spLocks noRot="1" noChangeAspect="1" noMove="1" noResize="1" noEditPoints="1" noAdjustHandles="1" noChangeArrowheads="1" noChangeShapeType="1" noTextEdit="1"/>
              </p:cNvSpPr>
              <p:nvPr/>
            </p:nvSpPr>
            <p:spPr>
              <a:xfrm>
                <a:off x="7354276" y="1640233"/>
                <a:ext cx="5039285" cy="931705"/>
              </a:xfrm>
              <a:prstGeom prst="rect">
                <a:avLst/>
              </a:prstGeom>
              <a:blipFill>
                <a:blip r:embed="rId5"/>
                <a:stretch>
                  <a:fillRect l="-2418" t="-10458"/>
                </a:stretch>
              </a:blipFill>
            </p:spPr>
            <p:txBody>
              <a:bodyPr/>
              <a:lstStyle/>
              <a:p>
                <a:r>
                  <a:rPr lang="de-AT">
                    <a:noFill/>
                  </a:rPr>
                  <a:t> </a:t>
                </a:r>
              </a:p>
            </p:txBody>
          </p:sp>
        </mc:Fallback>
      </mc:AlternateContent>
      <p:sp>
        <p:nvSpPr>
          <p:cNvPr id="14" name="Inhaltsplatzhalter 2">
            <a:extLst>
              <a:ext uri="{FF2B5EF4-FFF2-40B4-BE49-F238E27FC236}">
                <a16:creationId xmlns:a16="http://schemas.microsoft.com/office/drawing/2014/main" id="{0C19B3EC-396A-1BAD-5226-91883BFC2069}"/>
              </a:ext>
            </a:extLst>
          </p:cNvPr>
          <p:cNvSpPr txBox="1">
            <a:spLocks/>
          </p:cNvSpPr>
          <p:nvPr/>
        </p:nvSpPr>
        <p:spPr>
          <a:xfrm>
            <a:off x="11368484" y="1417826"/>
            <a:ext cx="565608" cy="9317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solidFill>
                  <a:srgbClr val="C00000"/>
                </a:solidFill>
              </a:rPr>
              <a:t>*</a:t>
            </a:r>
            <a:endParaRPr lang="en-GB" dirty="0">
              <a:solidFill>
                <a:srgbClr val="C00000"/>
              </a:solidFill>
            </a:endParaRPr>
          </a:p>
        </p:txBody>
      </p:sp>
      <p:sp>
        <p:nvSpPr>
          <p:cNvPr id="15" name="Inhaltsplatzhalter 2">
            <a:extLst>
              <a:ext uri="{FF2B5EF4-FFF2-40B4-BE49-F238E27FC236}">
                <a16:creationId xmlns:a16="http://schemas.microsoft.com/office/drawing/2014/main" id="{3BE71346-EDA6-7E19-EB15-CFFAD17277C1}"/>
              </a:ext>
            </a:extLst>
          </p:cNvPr>
          <p:cNvSpPr txBox="1">
            <a:spLocks/>
          </p:cNvSpPr>
          <p:nvPr/>
        </p:nvSpPr>
        <p:spPr>
          <a:xfrm>
            <a:off x="7432934" y="5988026"/>
            <a:ext cx="3303891" cy="9317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solidFill>
                  <a:srgbClr val="C00000"/>
                </a:solidFill>
              </a:rPr>
              <a:t>* </a:t>
            </a:r>
            <a:r>
              <a:rPr lang="de-AT" sz="2000" dirty="0" err="1">
                <a:solidFill>
                  <a:srgbClr val="C00000"/>
                </a:solidFill>
              </a:rPr>
              <a:t>Switching</a:t>
            </a:r>
            <a:r>
              <a:rPr lang="de-AT" sz="2000" dirty="0">
                <a:solidFill>
                  <a:srgbClr val="C00000"/>
                </a:solidFill>
              </a:rPr>
              <a:t> </a:t>
            </a:r>
            <a:r>
              <a:rPr lang="de-AT" sz="2000" dirty="0" err="1">
                <a:solidFill>
                  <a:srgbClr val="C00000"/>
                </a:solidFill>
              </a:rPr>
              <a:t>over</a:t>
            </a:r>
            <a:r>
              <a:rPr lang="de-AT" sz="2000" dirty="0">
                <a:solidFill>
                  <a:srgbClr val="C00000"/>
                </a:solidFill>
              </a:rPr>
              <a:t> </a:t>
            </a:r>
            <a:r>
              <a:rPr lang="de-AT" sz="2000" dirty="0" err="1">
                <a:solidFill>
                  <a:srgbClr val="C00000"/>
                </a:solidFill>
              </a:rPr>
              <a:t>to</a:t>
            </a:r>
            <a:r>
              <a:rPr lang="de-AT" sz="2000" dirty="0">
                <a:solidFill>
                  <a:srgbClr val="C00000"/>
                </a:solidFill>
              </a:rPr>
              <a:t> </a:t>
            </a:r>
            <a:r>
              <a:rPr lang="de-AT" sz="2000" dirty="0" err="1">
                <a:solidFill>
                  <a:srgbClr val="C00000"/>
                </a:solidFill>
              </a:rPr>
              <a:t>Almon‘s</a:t>
            </a:r>
            <a:r>
              <a:rPr lang="de-AT" sz="2000" dirty="0">
                <a:solidFill>
                  <a:srgbClr val="C00000"/>
                </a:solidFill>
              </a:rPr>
              <a:t> </a:t>
            </a:r>
            <a:r>
              <a:rPr lang="de-AT" sz="2000" dirty="0" err="1">
                <a:solidFill>
                  <a:srgbClr val="C00000"/>
                </a:solidFill>
              </a:rPr>
              <a:t>mathematical</a:t>
            </a:r>
            <a:r>
              <a:rPr lang="de-AT" sz="2000" dirty="0">
                <a:solidFill>
                  <a:srgbClr val="C00000"/>
                </a:solidFill>
              </a:rPr>
              <a:t> </a:t>
            </a:r>
            <a:r>
              <a:rPr lang="de-AT" sz="2000" dirty="0" err="1">
                <a:solidFill>
                  <a:srgbClr val="C00000"/>
                </a:solidFill>
              </a:rPr>
              <a:t>notation</a:t>
            </a:r>
            <a:endParaRPr lang="en-GB" sz="2000" dirty="0">
              <a:solidFill>
                <a:srgbClr val="C00000"/>
              </a:solidFill>
            </a:endParaRPr>
          </a:p>
        </p:txBody>
      </p:sp>
      <p:pic>
        <p:nvPicPr>
          <p:cNvPr id="17" name="Grafik 16">
            <a:extLst>
              <a:ext uri="{FF2B5EF4-FFF2-40B4-BE49-F238E27FC236}">
                <a16:creationId xmlns:a16="http://schemas.microsoft.com/office/drawing/2014/main" id="{E71585C3-347C-A525-FF34-8DDFF27CEA33}"/>
              </a:ext>
            </a:extLst>
          </p:cNvPr>
          <p:cNvPicPr>
            <a:picLocks noChangeAspect="1"/>
          </p:cNvPicPr>
          <p:nvPr/>
        </p:nvPicPr>
        <p:blipFill>
          <a:blip r:embed="rId6"/>
          <a:stretch>
            <a:fillRect/>
          </a:stretch>
        </p:blipFill>
        <p:spPr>
          <a:xfrm>
            <a:off x="7143206" y="2436116"/>
            <a:ext cx="3884818" cy="1722928"/>
          </a:xfrm>
          <a:prstGeom prst="rect">
            <a:avLst/>
          </a:prstGeom>
        </p:spPr>
      </p:pic>
      <p:sp>
        <p:nvSpPr>
          <p:cNvPr id="18" name="Inhaltsplatzhalter 2">
            <a:extLst>
              <a:ext uri="{FF2B5EF4-FFF2-40B4-BE49-F238E27FC236}">
                <a16:creationId xmlns:a16="http://schemas.microsoft.com/office/drawing/2014/main" id="{4B324856-7237-2612-FC25-DA53BA66EC98}"/>
              </a:ext>
            </a:extLst>
          </p:cNvPr>
          <p:cNvSpPr txBox="1">
            <a:spLocks/>
          </p:cNvSpPr>
          <p:nvPr/>
        </p:nvSpPr>
        <p:spPr>
          <a:xfrm>
            <a:off x="7432934" y="4470955"/>
            <a:ext cx="4501157" cy="1469802"/>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sz="2400" i="1" dirty="0"/>
              <a:t>This R </a:t>
            </a:r>
            <a:r>
              <a:rPr lang="de-AT" sz="2400" i="1" dirty="0" err="1"/>
              <a:t>is</a:t>
            </a:r>
            <a:r>
              <a:rPr lang="de-AT" sz="2400" i="1" dirty="0"/>
              <a:t> </a:t>
            </a:r>
            <a:r>
              <a:rPr lang="de-AT" sz="2400" i="1" dirty="0" err="1"/>
              <a:t>very</a:t>
            </a:r>
            <a:r>
              <a:rPr lang="de-AT" sz="2400" i="1" dirty="0"/>
              <a:t> </a:t>
            </a:r>
            <a:r>
              <a:rPr lang="de-AT" sz="2400" i="1" dirty="0" err="1"/>
              <a:t>neat</a:t>
            </a:r>
            <a:r>
              <a:rPr lang="de-AT" sz="2400" i="1" dirty="0"/>
              <a:t>. All rennet </a:t>
            </a:r>
            <a:r>
              <a:rPr lang="de-AT" sz="2400" i="1" dirty="0" err="1"/>
              <a:t>goes</a:t>
            </a:r>
            <a:r>
              <a:rPr lang="de-AT" sz="2400" i="1" dirty="0"/>
              <a:t> </a:t>
            </a:r>
            <a:r>
              <a:rPr lang="de-AT" sz="2400" i="1" dirty="0" err="1"/>
              <a:t>into</a:t>
            </a:r>
            <a:r>
              <a:rPr lang="de-AT" sz="2400" i="1" dirty="0"/>
              <a:t> </a:t>
            </a:r>
            <a:r>
              <a:rPr lang="de-AT" sz="2400" i="1" dirty="0" err="1"/>
              <a:t>cheese</a:t>
            </a:r>
            <a:r>
              <a:rPr lang="de-AT" sz="2400" i="1" dirty="0"/>
              <a:t> and all </a:t>
            </a:r>
            <a:r>
              <a:rPr lang="de-AT" sz="2400" i="1" dirty="0" err="1"/>
              <a:t>chocolate</a:t>
            </a:r>
            <a:r>
              <a:rPr lang="de-AT" sz="2400" i="1" dirty="0"/>
              <a:t> </a:t>
            </a:r>
            <a:r>
              <a:rPr lang="de-AT" sz="2400" i="1" dirty="0" err="1"/>
              <a:t>goes</a:t>
            </a:r>
            <a:r>
              <a:rPr lang="de-AT" sz="2400" i="1" dirty="0"/>
              <a:t> </a:t>
            </a:r>
            <a:r>
              <a:rPr lang="de-AT" sz="2400" i="1" dirty="0" err="1"/>
              <a:t>into</a:t>
            </a:r>
            <a:r>
              <a:rPr lang="de-AT" sz="2400" i="1" dirty="0"/>
              <a:t> </a:t>
            </a:r>
            <a:r>
              <a:rPr lang="de-AT" sz="2400" i="1" dirty="0" err="1"/>
              <a:t>ice</a:t>
            </a:r>
            <a:r>
              <a:rPr lang="de-AT" sz="2400" i="1" dirty="0"/>
              <a:t> </a:t>
            </a:r>
            <a:r>
              <a:rPr lang="de-AT" sz="2400" i="1" dirty="0" err="1"/>
              <a:t>cream</a:t>
            </a:r>
            <a:r>
              <a:rPr lang="de-AT" sz="2400" i="1" dirty="0"/>
              <a:t>.</a:t>
            </a:r>
          </a:p>
          <a:p>
            <a:pPr marL="0" indent="0">
              <a:buFont typeface="Arial" panose="020B0604020202020204" pitchFamily="34" charset="0"/>
              <a:buNone/>
            </a:pPr>
            <a:r>
              <a:rPr lang="de-AT" sz="2400" dirty="0"/>
              <a:t>Almon (2000, p. 30)</a:t>
            </a:r>
            <a:endParaRPr lang="en-GB" sz="2400" dirty="0"/>
          </a:p>
        </p:txBody>
      </p:sp>
    </p:spTree>
    <p:extLst>
      <p:ext uri="{BB962C8B-B14F-4D97-AF65-F5344CB8AC3E}">
        <p14:creationId xmlns:p14="http://schemas.microsoft.com/office/powerpoint/2010/main" val="2199216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006E6-6238-386F-E29C-181306F416F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BE46395-3D66-1920-07F7-867909069286}"/>
              </a:ext>
            </a:extLst>
          </p:cNvPr>
          <p:cNvSpPr>
            <a:spLocks noGrp="1"/>
          </p:cNvSpPr>
          <p:nvPr>
            <p:ph type="title"/>
          </p:nvPr>
        </p:nvSpPr>
        <p:spPr/>
        <p:txBody>
          <a:bodyPr/>
          <a:lstStyle/>
          <a:p>
            <a:r>
              <a:rPr lang="en-GB" dirty="0"/>
              <a:t>Why are there negatives? An example (2)</a:t>
            </a:r>
            <a:endParaRPr lang="en-GB" noProof="0" dirty="0"/>
          </a:p>
        </p:txBody>
      </p:sp>
      <p:sp>
        <p:nvSpPr>
          <p:cNvPr id="4" name="Foliennummernplatzhalter 3">
            <a:extLst>
              <a:ext uri="{FF2B5EF4-FFF2-40B4-BE49-F238E27FC236}">
                <a16:creationId xmlns:a16="http://schemas.microsoft.com/office/drawing/2014/main" id="{C2F64EA4-841F-52D4-A56D-A332223CB33F}"/>
              </a:ext>
            </a:extLst>
          </p:cNvPr>
          <p:cNvSpPr>
            <a:spLocks noGrp="1"/>
          </p:cNvSpPr>
          <p:nvPr>
            <p:ph type="sldNum" sz="quarter" idx="12"/>
          </p:nvPr>
        </p:nvSpPr>
        <p:spPr/>
        <p:txBody>
          <a:bodyPr/>
          <a:lstStyle/>
          <a:p>
            <a:fld id="{EBA7BD4F-31B9-4AD1-BCFC-9234B989C4EA}" type="slidenum">
              <a:rPr lang="en-GB" noProof="0" smtClean="0"/>
              <a:t>9</a:t>
            </a:fld>
            <a:endParaRPr lang="en-GB" noProof="0" dirty="0"/>
          </a:p>
        </p:txBody>
      </p:sp>
      <p:pic>
        <p:nvPicPr>
          <p:cNvPr id="8" name="Grafik 7">
            <a:extLst>
              <a:ext uri="{FF2B5EF4-FFF2-40B4-BE49-F238E27FC236}">
                <a16:creationId xmlns:a16="http://schemas.microsoft.com/office/drawing/2014/main" id="{79FA3EBA-76EB-B19F-0E33-CCA970DBE476}"/>
              </a:ext>
            </a:extLst>
          </p:cNvPr>
          <p:cNvPicPr>
            <a:picLocks noChangeAspect="1"/>
          </p:cNvPicPr>
          <p:nvPr/>
        </p:nvPicPr>
        <p:blipFill>
          <a:blip r:embed="rId3"/>
          <a:stretch>
            <a:fillRect/>
          </a:stretch>
        </p:blipFill>
        <p:spPr>
          <a:xfrm>
            <a:off x="823516" y="1641036"/>
            <a:ext cx="6003986" cy="2351141"/>
          </a:xfrm>
          <a:prstGeom prst="rect">
            <a:avLst/>
          </a:prstGeom>
        </p:spPr>
      </p:pic>
      <p:pic>
        <p:nvPicPr>
          <p:cNvPr id="10" name="Grafik 9">
            <a:extLst>
              <a:ext uri="{FF2B5EF4-FFF2-40B4-BE49-F238E27FC236}">
                <a16:creationId xmlns:a16="http://schemas.microsoft.com/office/drawing/2014/main" id="{7AFEC60F-3BE0-AD27-5BCD-77EC196B7FDF}"/>
              </a:ext>
            </a:extLst>
          </p:cNvPr>
          <p:cNvPicPr>
            <a:picLocks noChangeAspect="1"/>
          </p:cNvPicPr>
          <p:nvPr/>
        </p:nvPicPr>
        <p:blipFill>
          <a:blip r:embed="rId4"/>
          <a:stretch>
            <a:fillRect/>
          </a:stretch>
        </p:blipFill>
        <p:spPr>
          <a:xfrm>
            <a:off x="818910" y="4034191"/>
            <a:ext cx="6003986" cy="2554460"/>
          </a:xfrm>
          <a:prstGeom prst="rect">
            <a:avLst/>
          </a:prstGeom>
        </p:spPr>
      </p:pic>
      <mc:AlternateContent xmlns:mc="http://schemas.openxmlformats.org/markup-compatibility/2006" xmlns:a14="http://schemas.microsoft.com/office/drawing/2010/main">
        <mc:Choice Requires="a14">
          <p:sp>
            <p:nvSpPr>
              <p:cNvPr id="13" name="Inhaltsplatzhalter 2">
                <a:extLst>
                  <a:ext uri="{FF2B5EF4-FFF2-40B4-BE49-F238E27FC236}">
                    <a16:creationId xmlns:a16="http://schemas.microsoft.com/office/drawing/2014/main" id="{64A39042-86A5-309E-9532-657794A5D83D}"/>
                  </a:ext>
                </a:extLst>
              </p:cNvPr>
              <p:cNvSpPr txBox="1">
                <a:spLocks/>
              </p:cNvSpPr>
              <p:nvPr/>
            </p:nvSpPr>
            <p:spPr>
              <a:xfrm>
                <a:off x="7354276" y="1640233"/>
                <a:ext cx="5039285" cy="9317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dirty="0"/>
                  <a:t>Introduce </a:t>
                </a:r>
                <a:r>
                  <a:rPr lang="de-AT" dirty="0" err="1"/>
                  <a:t>small</a:t>
                </a:r>
                <a:r>
                  <a:rPr lang="de-AT" dirty="0"/>
                  <a:t> </a:t>
                </a:r>
                <a:r>
                  <a:rPr lang="de-AT" dirty="0" err="1"/>
                  <a:t>changes</a:t>
                </a:r>
                <a:r>
                  <a:rPr lang="de-AT" dirty="0"/>
                  <a:t> in </a:t>
                </a:r>
                <a14:m>
                  <m:oMath xmlns:m="http://schemas.openxmlformats.org/officeDocument/2006/math">
                    <m:r>
                      <a:rPr lang="de-AT" b="0" i="1" smtClean="0">
                        <a:latin typeface="Cambria Math" panose="02040503050406030204" pitchFamily="18" charset="0"/>
                      </a:rPr>
                      <m:t>𝑈</m:t>
                    </m:r>
                  </m:oMath>
                </a14:m>
                <a:endParaRPr lang="en-GB" dirty="0"/>
              </a:p>
            </p:txBody>
          </p:sp>
        </mc:Choice>
        <mc:Fallback xmlns="">
          <p:sp>
            <p:nvSpPr>
              <p:cNvPr id="13" name="Inhaltsplatzhalter 2">
                <a:extLst>
                  <a:ext uri="{FF2B5EF4-FFF2-40B4-BE49-F238E27FC236}">
                    <a16:creationId xmlns:a16="http://schemas.microsoft.com/office/drawing/2014/main" id="{64A39042-86A5-309E-9532-657794A5D83D}"/>
                  </a:ext>
                </a:extLst>
              </p:cNvPr>
              <p:cNvSpPr txBox="1">
                <a:spLocks noRot="1" noChangeAspect="1" noMove="1" noResize="1" noEditPoints="1" noAdjustHandles="1" noChangeArrowheads="1" noChangeShapeType="1" noTextEdit="1"/>
              </p:cNvSpPr>
              <p:nvPr/>
            </p:nvSpPr>
            <p:spPr>
              <a:xfrm>
                <a:off x="7354276" y="1640233"/>
                <a:ext cx="5039285" cy="931705"/>
              </a:xfrm>
              <a:prstGeom prst="rect">
                <a:avLst/>
              </a:prstGeom>
              <a:blipFill>
                <a:blip r:embed="rId5"/>
                <a:stretch>
                  <a:fillRect l="-2418" t="-10458"/>
                </a:stretch>
              </a:blipFill>
            </p:spPr>
            <p:txBody>
              <a:bodyPr/>
              <a:lstStyle/>
              <a:p>
                <a:r>
                  <a:rPr lang="de-AT">
                    <a:noFill/>
                  </a:rPr>
                  <a:t> </a:t>
                </a:r>
              </a:p>
            </p:txBody>
          </p:sp>
        </mc:Fallback>
      </mc:AlternateContent>
      <p:sp>
        <p:nvSpPr>
          <p:cNvPr id="18" name="Inhaltsplatzhalter 2">
            <a:extLst>
              <a:ext uri="{FF2B5EF4-FFF2-40B4-BE49-F238E27FC236}">
                <a16:creationId xmlns:a16="http://schemas.microsoft.com/office/drawing/2014/main" id="{6955008F-0716-B028-4DDE-8A16D7BF5B66}"/>
              </a:ext>
            </a:extLst>
          </p:cNvPr>
          <p:cNvSpPr txBox="1">
            <a:spLocks/>
          </p:cNvSpPr>
          <p:nvPr/>
        </p:nvSpPr>
        <p:spPr>
          <a:xfrm>
            <a:off x="7459955" y="2254949"/>
            <a:ext cx="4501157" cy="212462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sz="2400" i="1" dirty="0" err="1"/>
              <a:t>It</a:t>
            </a:r>
            <a:r>
              <a:rPr lang="de-AT" sz="2400" i="1" dirty="0"/>
              <a:t> </a:t>
            </a:r>
            <a:r>
              <a:rPr lang="de-AT" sz="2400" i="1" dirty="0" err="1"/>
              <a:t>is</a:t>
            </a:r>
            <a:r>
              <a:rPr lang="de-AT" sz="2400" i="1" dirty="0"/>
              <a:t> [..] </a:t>
            </a:r>
            <a:r>
              <a:rPr lang="de-AT" sz="2400" i="1" dirty="0" err="1"/>
              <a:t>very</a:t>
            </a:r>
            <a:r>
              <a:rPr lang="de-AT" sz="2400" i="1" dirty="0"/>
              <a:t> easy </a:t>
            </a:r>
            <a:r>
              <a:rPr lang="de-AT" sz="2400" i="1" dirty="0" err="1"/>
              <a:t>for</a:t>
            </a:r>
            <a:r>
              <a:rPr lang="de-AT" sz="2400" i="1" dirty="0"/>
              <a:t> </a:t>
            </a:r>
            <a:r>
              <a:rPr lang="de-AT" sz="2400" i="1" dirty="0" err="1"/>
              <a:t>the</a:t>
            </a:r>
            <a:r>
              <a:rPr lang="de-AT" sz="2400" i="1" dirty="0"/>
              <a:t> </a:t>
            </a:r>
            <a:r>
              <a:rPr lang="de-AT" sz="2400" i="1" dirty="0" err="1"/>
              <a:t>table</a:t>
            </a:r>
            <a:r>
              <a:rPr lang="de-AT" sz="2400" i="1" dirty="0"/>
              <a:t> </a:t>
            </a:r>
            <a:r>
              <a:rPr lang="de-AT" sz="2400" i="1" dirty="0" err="1"/>
              <a:t>makers</a:t>
            </a:r>
            <a:r>
              <a:rPr lang="de-AT" sz="2400" i="1" dirty="0"/>
              <a:t> </a:t>
            </a:r>
            <a:r>
              <a:rPr lang="de-AT" sz="2400" i="1" dirty="0" err="1"/>
              <a:t>to</a:t>
            </a:r>
            <a:r>
              <a:rPr lang="de-AT" sz="2400" i="1" dirty="0"/>
              <a:t> </a:t>
            </a:r>
            <a:r>
              <a:rPr lang="de-AT" sz="2400" i="1" dirty="0" err="1"/>
              <a:t>forget</a:t>
            </a:r>
            <a:r>
              <a:rPr lang="de-AT" sz="2400" i="1" dirty="0"/>
              <a:t> </a:t>
            </a:r>
            <a:r>
              <a:rPr lang="de-AT" sz="2400" i="1" dirty="0" err="1"/>
              <a:t>to</a:t>
            </a:r>
            <a:r>
              <a:rPr lang="de-AT" sz="2400" i="1" dirty="0"/>
              <a:t> </a:t>
            </a:r>
            <a:r>
              <a:rPr lang="de-AT" sz="2400" i="1" dirty="0" err="1"/>
              <a:t>put</a:t>
            </a:r>
            <a:r>
              <a:rPr lang="de-AT" sz="2400" i="1" dirty="0"/>
              <a:t> </a:t>
            </a:r>
            <a:r>
              <a:rPr lang="de-AT" sz="2400" i="1" dirty="0" err="1"/>
              <a:t>into</a:t>
            </a:r>
            <a:r>
              <a:rPr lang="de-AT" sz="2400" i="1" dirty="0"/>
              <a:t> </a:t>
            </a:r>
            <a:r>
              <a:rPr lang="de-AT" sz="2400" i="1" dirty="0" err="1"/>
              <a:t>the</a:t>
            </a:r>
            <a:r>
              <a:rPr lang="de-AT" sz="2400" i="1" dirty="0"/>
              <a:t> Cheese </a:t>
            </a:r>
            <a:r>
              <a:rPr lang="de-AT" sz="2400" i="1" dirty="0" err="1"/>
              <a:t>industry</a:t>
            </a:r>
            <a:r>
              <a:rPr lang="de-AT" sz="2400" i="1" dirty="0"/>
              <a:t> </a:t>
            </a:r>
            <a:r>
              <a:rPr lang="de-AT" sz="2400" i="1" dirty="0" err="1"/>
              <a:t>the</a:t>
            </a:r>
            <a:r>
              <a:rPr lang="de-AT" sz="2400" i="1" dirty="0"/>
              <a:t> </a:t>
            </a:r>
            <a:r>
              <a:rPr lang="de-AT" sz="2400" i="1" dirty="0" err="1"/>
              <a:t>chocolate</a:t>
            </a:r>
            <a:r>
              <a:rPr lang="de-AT" sz="2400" i="1" dirty="0"/>
              <a:t> </a:t>
            </a:r>
            <a:r>
              <a:rPr lang="de-AT" sz="2400" i="1" dirty="0" err="1"/>
              <a:t>necessary</a:t>
            </a:r>
            <a:r>
              <a:rPr lang="de-AT" sz="2400" i="1" dirty="0"/>
              <a:t> </a:t>
            </a:r>
            <a:r>
              <a:rPr lang="de-AT" sz="2400" i="1" dirty="0" err="1"/>
              <a:t>for</a:t>
            </a:r>
            <a:r>
              <a:rPr lang="de-AT" sz="2400" i="1" dirty="0"/>
              <a:t> </a:t>
            </a:r>
            <a:r>
              <a:rPr lang="de-AT" sz="2400" i="1" dirty="0" err="1"/>
              <a:t>the</a:t>
            </a:r>
            <a:r>
              <a:rPr lang="de-AT" sz="2400" i="1" dirty="0"/>
              <a:t> </a:t>
            </a:r>
            <a:r>
              <a:rPr lang="de-AT" sz="2400" i="1" dirty="0" err="1"/>
              <a:t>ice</a:t>
            </a:r>
            <a:r>
              <a:rPr lang="de-AT" sz="2400" i="1" dirty="0"/>
              <a:t> </a:t>
            </a:r>
            <a:r>
              <a:rPr lang="de-AT" sz="2400" i="1" dirty="0" err="1"/>
              <a:t>cream</a:t>
            </a:r>
            <a:r>
              <a:rPr lang="de-AT" sz="2400" i="1" dirty="0"/>
              <a:t> </a:t>
            </a:r>
            <a:r>
              <a:rPr lang="de-AT" sz="2400" i="1" dirty="0" err="1"/>
              <a:t>it</a:t>
            </a:r>
            <a:r>
              <a:rPr lang="de-AT" sz="2400" i="1" dirty="0"/>
              <a:t> </a:t>
            </a:r>
            <a:r>
              <a:rPr lang="de-AT" sz="2400" i="1" dirty="0" err="1"/>
              <a:t>produces</a:t>
            </a:r>
            <a:r>
              <a:rPr lang="de-AT" sz="2400" i="1" dirty="0"/>
              <a:t>, </a:t>
            </a:r>
            <a:r>
              <a:rPr lang="de-AT" sz="2400" i="1" dirty="0" err="1"/>
              <a:t>or</a:t>
            </a:r>
            <a:r>
              <a:rPr lang="de-AT" sz="2400" i="1" dirty="0"/>
              <a:t> </a:t>
            </a:r>
            <a:r>
              <a:rPr lang="de-AT" sz="2400" i="1" dirty="0" err="1"/>
              <a:t>to</a:t>
            </a:r>
            <a:r>
              <a:rPr lang="de-AT" sz="2400" i="1" dirty="0"/>
              <a:t> </a:t>
            </a:r>
            <a:r>
              <a:rPr lang="de-AT" sz="2400" i="1" dirty="0" err="1"/>
              <a:t>put</a:t>
            </a:r>
            <a:r>
              <a:rPr lang="de-AT" sz="2400" i="1" dirty="0"/>
              <a:t> in </a:t>
            </a:r>
            <a:r>
              <a:rPr lang="de-AT" sz="2400" i="1" dirty="0" err="1"/>
              <a:t>too</a:t>
            </a:r>
            <a:r>
              <a:rPr lang="de-AT" sz="2400" i="1" dirty="0"/>
              <a:t> </a:t>
            </a:r>
            <a:r>
              <a:rPr lang="de-AT" sz="2400" i="1" dirty="0" err="1"/>
              <a:t>little</a:t>
            </a:r>
            <a:r>
              <a:rPr lang="de-AT" sz="2400" i="1" dirty="0"/>
              <a:t>.</a:t>
            </a:r>
          </a:p>
          <a:p>
            <a:pPr marL="0" indent="0">
              <a:buFont typeface="Arial" panose="020B0604020202020204" pitchFamily="34" charset="0"/>
              <a:buNone/>
            </a:pPr>
            <a:r>
              <a:rPr lang="de-AT" sz="2400" dirty="0"/>
              <a:t>Almon (2000, p. 31)</a:t>
            </a:r>
            <a:endParaRPr lang="en-GB" sz="2400" dirty="0"/>
          </a:p>
        </p:txBody>
      </p:sp>
      <p:grpSp>
        <p:nvGrpSpPr>
          <p:cNvPr id="12" name="Gruppieren 11">
            <a:extLst>
              <a:ext uri="{FF2B5EF4-FFF2-40B4-BE49-F238E27FC236}">
                <a16:creationId xmlns:a16="http://schemas.microsoft.com/office/drawing/2014/main" id="{9A0C4C49-D1AC-FE9A-CC45-F21666041F59}"/>
              </a:ext>
            </a:extLst>
          </p:cNvPr>
          <p:cNvGrpSpPr/>
          <p:nvPr/>
        </p:nvGrpSpPr>
        <p:grpSpPr>
          <a:xfrm>
            <a:off x="2502778" y="3221903"/>
            <a:ext cx="175477" cy="95359"/>
            <a:chOff x="353646" y="3712966"/>
            <a:chExt cx="175477" cy="95359"/>
          </a:xfrm>
        </p:grpSpPr>
        <p:cxnSp>
          <p:nvCxnSpPr>
            <p:cNvPr id="6" name="Gerader Verbinder 5">
              <a:extLst>
                <a:ext uri="{FF2B5EF4-FFF2-40B4-BE49-F238E27FC236}">
                  <a16:creationId xmlns:a16="http://schemas.microsoft.com/office/drawing/2014/main" id="{00597BE8-F39D-341B-B1B0-DB9C00576602}"/>
                </a:ext>
              </a:extLst>
            </p:cNvPr>
            <p:cNvCxnSpPr>
              <a:cxnSpLocks/>
            </p:cNvCxnSpPr>
            <p:nvPr/>
          </p:nvCxnSpPr>
          <p:spPr>
            <a:xfrm>
              <a:off x="353646" y="3712966"/>
              <a:ext cx="154165" cy="95359"/>
            </a:xfrm>
            <a:prstGeom prst="line">
              <a:avLst/>
            </a:prstGeom>
            <a:ln w="95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Gerader Verbinder 8">
              <a:extLst>
                <a:ext uri="{FF2B5EF4-FFF2-40B4-BE49-F238E27FC236}">
                  <a16:creationId xmlns:a16="http://schemas.microsoft.com/office/drawing/2014/main" id="{4879DBEA-6551-AA4B-B211-EDA981E71986}"/>
                </a:ext>
              </a:extLst>
            </p:cNvPr>
            <p:cNvCxnSpPr>
              <a:cxnSpLocks/>
            </p:cNvCxnSpPr>
            <p:nvPr/>
          </p:nvCxnSpPr>
          <p:spPr>
            <a:xfrm flipH="1">
              <a:off x="353646" y="3721456"/>
              <a:ext cx="175477" cy="77270"/>
            </a:xfrm>
            <a:prstGeom prst="line">
              <a:avLst/>
            </a:prstGeom>
            <a:ln w="9525">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16" name="Gruppieren 15">
            <a:extLst>
              <a:ext uri="{FF2B5EF4-FFF2-40B4-BE49-F238E27FC236}">
                <a16:creationId xmlns:a16="http://schemas.microsoft.com/office/drawing/2014/main" id="{A187CCE8-5701-273B-B993-A82D67E5E724}"/>
              </a:ext>
            </a:extLst>
          </p:cNvPr>
          <p:cNvGrpSpPr/>
          <p:nvPr/>
        </p:nvGrpSpPr>
        <p:grpSpPr>
          <a:xfrm>
            <a:off x="3404433" y="3221903"/>
            <a:ext cx="175477" cy="95359"/>
            <a:chOff x="353646" y="3712966"/>
            <a:chExt cx="175477" cy="95359"/>
          </a:xfrm>
        </p:grpSpPr>
        <p:cxnSp>
          <p:nvCxnSpPr>
            <p:cNvPr id="19" name="Gerader Verbinder 18">
              <a:extLst>
                <a:ext uri="{FF2B5EF4-FFF2-40B4-BE49-F238E27FC236}">
                  <a16:creationId xmlns:a16="http://schemas.microsoft.com/office/drawing/2014/main" id="{1F8BB837-CA6B-490E-90B8-B1B7225A1DCE}"/>
                </a:ext>
              </a:extLst>
            </p:cNvPr>
            <p:cNvCxnSpPr>
              <a:cxnSpLocks/>
            </p:cNvCxnSpPr>
            <p:nvPr/>
          </p:nvCxnSpPr>
          <p:spPr>
            <a:xfrm>
              <a:off x="353646" y="3712966"/>
              <a:ext cx="154165" cy="95359"/>
            </a:xfrm>
            <a:prstGeom prst="line">
              <a:avLst/>
            </a:prstGeom>
            <a:ln w="95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Gerader Verbinder 19">
              <a:extLst>
                <a:ext uri="{FF2B5EF4-FFF2-40B4-BE49-F238E27FC236}">
                  <a16:creationId xmlns:a16="http://schemas.microsoft.com/office/drawing/2014/main" id="{84EDD9BB-D1A7-9583-978F-315672B35F4F}"/>
                </a:ext>
              </a:extLst>
            </p:cNvPr>
            <p:cNvCxnSpPr>
              <a:cxnSpLocks/>
            </p:cNvCxnSpPr>
            <p:nvPr/>
          </p:nvCxnSpPr>
          <p:spPr>
            <a:xfrm flipH="1">
              <a:off x="353646" y="3721456"/>
              <a:ext cx="175477" cy="77270"/>
            </a:xfrm>
            <a:prstGeom prst="line">
              <a:avLst/>
            </a:prstGeom>
            <a:ln w="9525">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21" name="Gruppieren 20">
            <a:extLst>
              <a:ext uri="{FF2B5EF4-FFF2-40B4-BE49-F238E27FC236}">
                <a16:creationId xmlns:a16="http://schemas.microsoft.com/office/drawing/2014/main" id="{C0764CA7-6A65-F33C-9FE5-87513EFE809A}"/>
              </a:ext>
            </a:extLst>
          </p:cNvPr>
          <p:cNvGrpSpPr/>
          <p:nvPr/>
        </p:nvGrpSpPr>
        <p:grpSpPr>
          <a:xfrm>
            <a:off x="3393776" y="3428999"/>
            <a:ext cx="175477" cy="95359"/>
            <a:chOff x="353646" y="3712966"/>
            <a:chExt cx="175477" cy="95359"/>
          </a:xfrm>
        </p:grpSpPr>
        <p:cxnSp>
          <p:nvCxnSpPr>
            <p:cNvPr id="22" name="Gerader Verbinder 21">
              <a:extLst>
                <a:ext uri="{FF2B5EF4-FFF2-40B4-BE49-F238E27FC236}">
                  <a16:creationId xmlns:a16="http://schemas.microsoft.com/office/drawing/2014/main" id="{25AA337E-6F6C-97D4-8879-69BB5068C7C3}"/>
                </a:ext>
              </a:extLst>
            </p:cNvPr>
            <p:cNvCxnSpPr>
              <a:cxnSpLocks/>
            </p:cNvCxnSpPr>
            <p:nvPr/>
          </p:nvCxnSpPr>
          <p:spPr>
            <a:xfrm>
              <a:off x="353646" y="3712966"/>
              <a:ext cx="154165" cy="95359"/>
            </a:xfrm>
            <a:prstGeom prst="line">
              <a:avLst/>
            </a:prstGeom>
            <a:ln w="95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Gerader Verbinder 22">
              <a:extLst>
                <a:ext uri="{FF2B5EF4-FFF2-40B4-BE49-F238E27FC236}">
                  <a16:creationId xmlns:a16="http://schemas.microsoft.com/office/drawing/2014/main" id="{094D2D12-EAF0-33A1-FD14-2132EF4202C8}"/>
                </a:ext>
              </a:extLst>
            </p:cNvPr>
            <p:cNvCxnSpPr>
              <a:cxnSpLocks/>
            </p:cNvCxnSpPr>
            <p:nvPr/>
          </p:nvCxnSpPr>
          <p:spPr>
            <a:xfrm flipH="1">
              <a:off x="353646" y="3721456"/>
              <a:ext cx="175477" cy="77270"/>
            </a:xfrm>
            <a:prstGeom prst="line">
              <a:avLst/>
            </a:prstGeom>
            <a:ln w="9525">
              <a:solidFill>
                <a:srgbClr val="C00000"/>
              </a:solidFill>
            </a:ln>
          </p:spPr>
          <p:style>
            <a:lnRef idx="1">
              <a:schemeClr val="accent1"/>
            </a:lnRef>
            <a:fillRef idx="0">
              <a:schemeClr val="accent1"/>
            </a:fillRef>
            <a:effectRef idx="0">
              <a:schemeClr val="accent1"/>
            </a:effectRef>
            <a:fontRef idx="minor">
              <a:schemeClr val="tx1"/>
            </a:fontRef>
          </p:style>
        </p:cxnSp>
      </p:grpSp>
      <p:grpSp>
        <p:nvGrpSpPr>
          <p:cNvPr id="24" name="Gruppieren 23">
            <a:extLst>
              <a:ext uri="{FF2B5EF4-FFF2-40B4-BE49-F238E27FC236}">
                <a16:creationId xmlns:a16="http://schemas.microsoft.com/office/drawing/2014/main" id="{7CAD0BA8-485D-EDAF-D7AA-A3911BFCDFEF}"/>
              </a:ext>
            </a:extLst>
          </p:cNvPr>
          <p:cNvGrpSpPr/>
          <p:nvPr/>
        </p:nvGrpSpPr>
        <p:grpSpPr>
          <a:xfrm>
            <a:off x="2481466" y="3381320"/>
            <a:ext cx="175477" cy="95359"/>
            <a:chOff x="353646" y="3712966"/>
            <a:chExt cx="175477" cy="95359"/>
          </a:xfrm>
        </p:grpSpPr>
        <p:cxnSp>
          <p:nvCxnSpPr>
            <p:cNvPr id="25" name="Gerader Verbinder 24">
              <a:extLst>
                <a:ext uri="{FF2B5EF4-FFF2-40B4-BE49-F238E27FC236}">
                  <a16:creationId xmlns:a16="http://schemas.microsoft.com/office/drawing/2014/main" id="{2A49489B-0320-6CC5-2ECB-2221AE3F5F26}"/>
                </a:ext>
              </a:extLst>
            </p:cNvPr>
            <p:cNvCxnSpPr>
              <a:cxnSpLocks/>
            </p:cNvCxnSpPr>
            <p:nvPr/>
          </p:nvCxnSpPr>
          <p:spPr>
            <a:xfrm>
              <a:off x="353646" y="3712966"/>
              <a:ext cx="154165" cy="95359"/>
            </a:xfrm>
            <a:prstGeom prst="line">
              <a:avLst/>
            </a:prstGeom>
            <a:ln w="95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6" name="Gerader Verbinder 25">
              <a:extLst>
                <a:ext uri="{FF2B5EF4-FFF2-40B4-BE49-F238E27FC236}">
                  <a16:creationId xmlns:a16="http://schemas.microsoft.com/office/drawing/2014/main" id="{14AF3BF4-5DFD-4750-519D-B9587B105484}"/>
                </a:ext>
              </a:extLst>
            </p:cNvPr>
            <p:cNvCxnSpPr>
              <a:cxnSpLocks/>
            </p:cNvCxnSpPr>
            <p:nvPr/>
          </p:nvCxnSpPr>
          <p:spPr>
            <a:xfrm flipH="1">
              <a:off x="353646" y="3721456"/>
              <a:ext cx="175477" cy="77270"/>
            </a:xfrm>
            <a:prstGeom prst="line">
              <a:avLst/>
            </a:prstGeom>
            <a:ln w="9525">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27" name="Textfeld 26">
            <a:extLst>
              <a:ext uri="{FF2B5EF4-FFF2-40B4-BE49-F238E27FC236}">
                <a16:creationId xmlns:a16="http://schemas.microsoft.com/office/drawing/2014/main" id="{045D514A-97FA-C0F4-5EE6-D8CBFA1920BE}"/>
              </a:ext>
            </a:extLst>
          </p:cNvPr>
          <p:cNvSpPr txBox="1"/>
          <p:nvPr/>
        </p:nvSpPr>
        <p:spPr>
          <a:xfrm>
            <a:off x="3562045" y="3276433"/>
            <a:ext cx="301686" cy="369332"/>
          </a:xfrm>
          <a:prstGeom prst="rect">
            <a:avLst/>
          </a:prstGeom>
          <a:noFill/>
        </p:spPr>
        <p:txBody>
          <a:bodyPr wrap="none" rtlCol="0">
            <a:spAutoFit/>
          </a:bodyPr>
          <a:lstStyle/>
          <a:p>
            <a:r>
              <a:rPr lang="de-AT" dirty="0">
                <a:solidFill>
                  <a:srgbClr val="C00000"/>
                </a:solidFill>
                <a:latin typeface="Times New Roman" panose="02020603050405020304" pitchFamily="18" charset="0"/>
                <a:cs typeface="Times New Roman" panose="02020603050405020304" pitchFamily="18" charset="0"/>
              </a:rPr>
              <a:t>5</a:t>
            </a:r>
          </a:p>
        </p:txBody>
      </p:sp>
      <p:sp>
        <p:nvSpPr>
          <p:cNvPr id="28" name="Textfeld 27">
            <a:extLst>
              <a:ext uri="{FF2B5EF4-FFF2-40B4-BE49-F238E27FC236}">
                <a16:creationId xmlns:a16="http://schemas.microsoft.com/office/drawing/2014/main" id="{0427F28E-0F03-1377-64CA-873ABFC0CD8B}"/>
              </a:ext>
            </a:extLst>
          </p:cNvPr>
          <p:cNvSpPr txBox="1"/>
          <p:nvPr/>
        </p:nvSpPr>
        <p:spPr>
          <a:xfrm>
            <a:off x="3547941" y="3063912"/>
            <a:ext cx="415498" cy="369332"/>
          </a:xfrm>
          <a:prstGeom prst="rect">
            <a:avLst/>
          </a:prstGeom>
          <a:noFill/>
        </p:spPr>
        <p:txBody>
          <a:bodyPr wrap="none" rtlCol="0">
            <a:spAutoFit/>
          </a:bodyPr>
          <a:lstStyle/>
          <a:p>
            <a:r>
              <a:rPr lang="de-AT" dirty="0">
                <a:solidFill>
                  <a:srgbClr val="C00000"/>
                </a:solidFill>
                <a:latin typeface="Times New Roman" panose="02020603050405020304" pitchFamily="18" charset="0"/>
                <a:cs typeface="Times New Roman" panose="02020603050405020304" pitchFamily="18" charset="0"/>
              </a:rPr>
              <a:t>37</a:t>
            </a:r>
          </a:p>
        </p:txBody>
      </p:sp>
      <p:sp>
        <p:nvSpPr>
          <p:cNvPr id="29" name="Textfeld 28">
            <a:extLst>
              <a:ext uri="{FF2B5EF4-FFF2-40B4-BE49-F238E27FC236}">
                <a16:creationId xmlns:a16="http://schemas.microsoft.com/office/drawing/2014/main" id="{4C8AC975-AA77-2FC8-0D6D-09B963D100BA}"/>
              </a:ext>
            </a:extLst>
          </p:cNvPr>
          <p:cNvSpPr txBox="1"/>
          <p:nvPr/>
        </p:nvSpPr>
        <p:spPr>
          <a:xfrm>
            <a:off x="2614622" y="3276433"/>
            <a:ext cx="415498" cy="369332"/>
          </a:xfrm>
          <a:prstGeom prst="rect">
            <a:avLst/>
          </a:prstGeom>
          <a:noFill/>
        </p:spPr>
        <p:txBody>
          <a:bodyPr wrap="none" rtlCol="0">
            <a:spAutoFit/>
          </a:bodyPr>
          <a:lstStyle/>
          <a:p>
            <a:r>
              <a:rPr lang="de-AT" dirty="0">
                <a:solidFill>
                  <a:srgbClr val="C00000"/>
                </a:solidFill>
                <a:latin typeface="Times New Roman" panose="02020603050405020304" pitchFamily="18" charset="0"/>
                <a:cs typeface="Times New Roman" panose="02020603050405020304" pitchFamily="18" charset="0"/>
              </a:rPr>
              <a:t>15</a:t>
            </a:r>
          </a:p>
        </p:txBody>
      </p:sp>
      <p:sp>
        <p:nvSpPr>
          <p:cNvPr id="30" name="Textfeld 29">
            <a:extLst>
              <a:ext uri="{FF2B5EF4-FFF2-40B4-BE49-F238E27FC236}">
                <a16:creationId xmlns:a16="http://schemas.microsoft.com/office/drawing/2014/main" id="{AF5E6B5F-B8D1-B09B-E65A-EBF11A1401DB}"/>
              </a:ext>
            </a:extLst>
          </p:cNvPr>
          <p:cNvSpPr txBox="1"/>
          <p:nvPr/>
        </p:nvSpPr>
        <p:spPr>
          <a:xfrm>
            <a:off x="2664754" y="3059113"/>
            <a:ext cx="300082" cy="369332"/>
          </a:xfrm>
          <a:prstGeom prst="rect">
            <a:avLst/>
          </a:prstGeom>
          <a:noFill/>
        </p:spPr>
        <p:txBody>
          <a:bodyPr wrap="none" rtlCol="0">
            <a:spAutoFit/>
          </a:bodyPr>
          <a:lstStyle/>
          <a:p>
            <a:r>
              <a:rPr lang="de-AT" dirty="0">
                <a:solidFill>
                  <a:srgbClr val="C00000"/>
                </a:solidFill>
                <a:latin typeface="Times New Roman" panose="02020603050405020304" pitchFamily="18" charset="0"/>
                <a:cs typeface="Times New Roman" panose="02020603050405020304" pitchFamily="18" charset="0"/>
              </a:rPr>
              <a:t>3</a:t>
            </a:r>
          </a:p>
        </p:txBody>
      </p:sp>
      <p:grpSp>
        <p:nvGrpSpPr>
          <p:cNvPr id="35" name="Gruppieren 34">
            <a:extLst>
              <a:ext uri="{FF2B5EF4-FFF2-40B4-BE49-F238E27FC236}">
                <a16:creationId xmlns:a16="http://schemas.microsoft.com/office/drawing/2014/main" id="{58E5149F-AD39-9D0A-B3BF-4A43444A75DD}"/>
              </a:ext>
            </a:extLst>
          </p:cNvPr>
          <p:cNvGrpSpPr/>
          <p:nvPr/>
        </p:nvGrpSpPr>
        <p:grpSpPr>
          <a:xfrm>
            <a:off x="7027506" y="4375504"/>
            <a:ext cx="4664842" cy="1684526"/>
            <a:chOff x="7201815" y="2387045"/>
            <a:chExt cx="4664842" cy="1684526"/>
          </a:xfrm>
        </p:grpSpPr>
        <p:pic>
          <p:nvPicPr>
            <p:cNvPr id="32" name="Grafik 31">
              <a:extLst>
                <a:ext uri="{FF2B5EF4-FFF2-40B4-BE49-F238E27FC236}">
                  <a16:creationId xmlns:a16="http://schemas.microsoft.com/office/drawing/2014/main" id="{8B86666C-17F3-4686-0612-AE52B4798412}"/>
                </a:ext>
              </a:extLst>
            </p:cNvPr>
            <p:cNvPicPr>
              <a:picLocks noChangeAspect="1"/>
            </p:cNvPicPr>
            <p:nvPr/>
          </p:nvPicPr>
          <p:blipFill>
            <a:blip r:embed="rId6"/>
            <a:stretch>
              <a:fillRect/>
            </a:stretch>
          </p:blipFill>
          <p:spPr>
            <a:xfrm>
              <a:off x="7201815" y="2387045"/>
              <a:ext cx="4664842" cy="1684526"/>
            </a:xfrm>
            <a:prstGeom prst="rect">
              <a:avLst/>
            </a:prstGeom>
          </p:spPr>
        </p:pic>
        <p:sp>
          <p:nvSpPr>
            <p:cNvPr id="33" name="Ellipse 32">
              <a:extLst>
                <a:ext uri="{FF2B5EF4-FFF2-40B4-BE49-F238E27FC236}">
                  <a16:creationId xmlns:a16="http://schemas.microsoft.com/office/drawing/2014/main" id="{256A77C7-506F-F3FB-B3D4-F09B25A2E3A2}"/>
                </a:ext>
              </a:extLst>
            </p:cNvPr>
            <p:cNvSpPr/>
            <p:nvPr/>
          </p:nvSpPr>
          <p:spPr>
            <a:xfrm>
              <a:off x="7787473" y="3059113"/>
              <a:ext cx="697979" cy="407967"/>
            </a:xfrm>
            <a:prstGeom prst="ellipse">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34" name="Ellipse 33">
              <a:extLst>
                <a:ext uri="{FF2B5EF4-FFF2-40B4-BE49-F238E27FC236}">
                  <a16:creationId xmlns:a16="http://schemas.microsoft.com/office/drawing/2014/main" id="{609BE899-221B-A29E-EBDF-B7ED43AD9DA7}"/>
                </a:ext>
              </a:extLst>
            </p:cNvPr>
            <p:cNvSpPr/>
            <p:nvPr/>
          </p:nvSpPr>
          <p:spPr>
            <a:xfrm>
              <a:off x="8677931" y="3320374"/>
              <a:ext cx="697979" cy="407967"/>
            </a:xfrm>
            <a:prstGeom prst="ellipse">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AT"/>
            </a:p>
          </p:txBody>
        </p:sp>
      </p:grpSp>
    </p:spTree>
    <p:extLst>
      <p:ext uri="{BB962C8B-B14F-4D97-AF65-F5344CB8AC3E}">
        <p14:creationId xmlns:p14="http://schemas.microsoft.com/office/powerpoint/2010/main" val="3063485822"/>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2144</Words>
  <Application>Microsoft Office PowerPoint</Application>
  <PresentationFormat>Breitbild</PresentationFormat>
  <Paragraphs>226</Paragraphs>
  <Slides>26</Slides>
  <Notes>9</Notes>
  <HiddenSlides>0</HiddenSlides>
  <MMClips>0</MMClips>
  <ScaleCrop>false</ScaleCrop>
  <HeadingPairs>
    <vt:vector size="6" baseType="variant">
      <vt:variant>
        <vt:lpstr>Verwendete Schriftarten</vt:lpstr>
      </vt:variant>
      <vt:variant>
        <vt:i4>9</vt:i4>
      </vt:variant>
      <vt:variant>
        <vt:lpstr>Design</vt:lpstr>
      </vt:variant>
      <vt:variant>
        <vt:i4>1</vt:i4>
      </vt:variant>
      <vt:variant>
        <vt:lpstr>Folientitel</vt:lpstr>
      </vt:variant>
      <vt:variant>
        <vt:i4>26</vt:i4>
      </vt:variant>
    </vt:vector>
  </HeadingPairs>
  <TitlesOfParts>
    <vt:vector size="36" baseType="lpstr">
      <vt:lpstr>Aptos</vt:lpstr>
      <vt:lpstr>Arial</vt:lpstr>
      <vt:lpstr>Calibri</vt:lpstr>
      <vt:lpstr>Calibri Light</vt:lpstr>
      <vt:lpstr>Cambria Math</vt:lpstr>
      <vt:lpstr>Century Gothic</vt:lpstr>
      <vt:lpstr>Symbol</vt:lpstr>
      <vt:lpstr>Times New Roman</vt:lpstr>
      <vt:lpstr>Wingdings</vt:lpstr>
      <vt:lpstr>Office</vt:lpstr>
      <vt:lpstr>The Construction of Commodity-by-Commodity Input-Output Tables: A Theoretical and Empirical Review of Almon´s Algorithm  </vt:lpstr>
      <vt:lpstr>Main Motivation</vt:lpstr>
      <vt:lpstr>Overview</vt:lpstr>
      <vt:lpstr>The commodity technology assumption (CTA)</vt:lpstr>
      <vt:lpstr>Why focus on the CTA?</vt:lpstr>
      <vt:lpstr>The problem with negatives (1)</vt:lpstr>
      <vt:lpstr>The problem with negatives (2)</vt:lpstr>
      <vt:lpstr>Why are there negatives? An example (1)</vt:lpstr>
      <vt:lpstr>Why are there negatives? An example (2)</vt:lpstr>
      <vt:lpstr>Why are there negatives? Another example</vt:lpstr>
      <vt:lpstr>Almon’s algorithm (1)</vt:lpstr>
      <vt:lpstr>Almon’s algorithm (2)</vt:lpstr>
      <vt:lpstr>The accounting transfer matrix (1)</vt:lpstr>
      <vt:lpstr>The accounting transfer matrix (2)</vt:lpstr>
      <vt:lpstr>The accounting transfer matrix (3)</vt:lpstr>
      <vt:lpstr>Economic Interpretation (of the iterative procedure)</vt:lpstr>
      <vt:lpstr>An optimization model (1)</vt:lpstr>
      <vt:lpstr>An optimization model (2)</vt:lpstr>
      <vt:lpstr>An optimization model (3)</vt:lpstr>
      <vt:lpstr>Economic Interpretation (of the optimization model)</vt:lpstr>
      <vt:lpstr>Alternative approaches (1)</vt:lpstr>
      <vt:lpstr>Alternative approaches (2)</vt:lpstr>
      <vt:lpstr>Alternative approaches (3)</vt:lpstr>
      <vt:lpstr>Empirical study</vt:lpstr>
      <vt:lpstr>Conclusions and further steps</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Nikias Dick</dc:creator>
  <cp:lastModifiedBy>Wolfgang Koller</cp:lastModifiedBy>
  <cp:revision>824</cp:revision>
  <dcterms:created xsi:type="dcterms:W3CDTF">2022-10-03T10:46:44Z</dcterms:created>
  <dcterms:modified xsi:type="dcterms:W3CDTF">2026-05-18T21:02:54Z</dcterms:modified>
</cp:coreProperties>
</file>