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439" r:id="rId3"/>
    <p:sldId id="369" r:id="rId4"/>
    <p:sldId id="353" r:id="rId5"/>
    <p:sldId id="463" r:id="rId6"/>
    <p:sldId id="1223" r:id="rId7"/>
    <p:sldId id="1224" r:id="rId8"/>
    <p:sldId id="1225" r:id="rId9"/>
    <p:sldId id="1226" r:id="rId10"/>
    <p:sldId id="1228" r:id="rId11"/>
    <p:sldId id="1233" r:id="rId12"/>
    <p:sldId id="1227" r:id="rId13"/>
    <p:sldId id="1235" r:id="rId14"/>
    <p:sldId id="1236" r:id="rId15"/>
    <p:sldId id="1238" r:id="rId16"/>
    <p:sldId id="1231" r:id="rId17"/>
    <p:sldId id="1237" r:id="rId18"/>
    <p:sldId id="34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268FBE-99ED-4ECB-6F84-3105FE170123}" name="LOBATO Ricardo (ESTAT)" initials="RL" userId="S::Ricardo.LOBATO@ec.europa.eu::debfeb88-cf01-4a81-b06a-442a38268585" providerId="AD"/>
  <p188:author id="{595EBFD0-89BF-B505-98B3-A27A06520E26}" name="CATALAN PIERA Alba (JRC-SEVILLA)" initials="AC" userId="S::Alba.CATALAN-PIERA@ec.europa.eu::abd93051-01ae-4ea9-a08c-1ba89dbd23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B9C"/>
    <a:srgbClr val="004494"/>
    <a:srgbClr val="034EA2"/>
    <a:srgbClr val="4D4D4D"/>
    <a:srgbClr val="FFC000"/>
    <a:srgbClr val="C64A95"/>
    <a:srgbClr val="97703E"/>
    <a:srgbClr val="787878"/>
    <a:srgbClr val="0D6CB4"/>
    <a:srgbClr val="32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64" y="96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\\net1.cec.eu.int\JRC\B\7\5.%20Input-Output\2.%20FIGARO\FIGARO_ACT_III\FIGARO%20working%20files\WP7_NowCasting\validation%20DVA\Unece_results_FINAL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net1.cec.eu.int\JRC\B\7\5.%20Input-Output\2.%20FIGARO\FIGARO_ACT_III\FIGARO%20working%20files\WP7_NowCasting\validation%20DVA\Validation%202022-2023\Unece_results_FINAL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'graf 1'!$B$5:$B$31</cx:f>
        <cx:lvl ptCount="27" formatCode="0.00%">
          <cx:pt idx="0">0.00021289619589716352</cx:pt>
          <cx:pt idx="1">0.00092354894396380746</cx:pt>
          <cx:pt idx="2">0.00010787404486949749</cx:pt>
          <cx:pt idx="3">9.9417176008950226e-05</cx:pt>
          <cx:pt idx="4">0.00070951038384930683</cx:pt>
          <cx:pt idx="5">0.0012402780443820998</cx:pt>
          <cx:pt idx="6">0.0009553596596207361</cx:pt>
          <cx:pt idx="7">7.9204396790447744e-05</cx:pt>
          <cx:pt idx="8">0.001871702683218023</cx:pt>
          <cx:pt idx="9">0.00025515804539383822</cx:pt>
          <cx:pt idx="10">0.00037248657934190339</cx:pt>
          <cx:pt idx="11">3.3505273956071572e-05</cx:pt>
          <cx:pt idx="12">0.00016066194235873967</cx:pt>
          <cx:pt idx="13">0.00025547803319335693</cx:pt>
          <cx:pt idx="14">0.0031598949911999835</cx:pt>
          <cx:pt idx="15">0.0016459637466648904</cx:pt>
          <cx:pt idx="16">0.00025091565628644245</cx:pt>
          <cx:pt idx="17">0.00030269058227651405</cx:pt>
          <cx:pt idx="18">1.9527443284149676e-06</cx:pt>
          <cx:pt idx="19">0.0002900199925092345</cx:pt>
          <cx:pt idx="20">0.0040728340291420776</cx:pt>
          <cx:pt idx="21">0.0013004917526245831</cx:pt>
          <cx:pt idx="22">0.00047546106845632898</cx:pt>
          <cx:pt idx="23">0.00019565167110841797</cx:pt>
          <cx:pt idx="24">0.00038208355292531959</cx:pt>
          <cx:pt idx="25">0.00024735089995260508</cx:pt>
          <cx:pt idx="26">0.00063647012320026182</cx:pt>
        </cx:lvl>
      </cx:numDim>
    </cx:data>
    <cx:data id="1">
      <cx:numDim type="val">
        <cx:f>'graf 1'!$C$5:$C$31</cx:f>
        <cx:lvl ptCount="27" formatCode="0.00%">
          <cx:pt idx="0">0.00029882229588705338</cx:pt>
          <cx:pt idx="1">0.00069303357152777185</cx:pt>
          <cx:pt idx="2">0.00015148004155657622</cx:pt>
          <cx:pt idx="3">4.5418630979240812e-05</cx:pt>
          <cx:pt idx="4">0.00013852657801922163</cx:pt>
          <cx:pt idx="5">0.0021640066554326487</cx:pt>
          <cx:pt idx="6">0.00083596849741165991</cx:pt>
          <cx:pt idx="7">1.2420860348008473e-05</cx:pt>
          <cx:pt idx="8">0.000903409986385328</cx:pt>
          <cx:pt idx="9">1.2831982845714795e-07</cx:pt>
          <cx:pt idx="10">0.0010678633979422057</cx:pt>
          <cx:pt idx="11">0.00027886311361080134</cx:pt>
          <cx:pt idx="12">1.8569475577160201e-05</cx:pt>
          <cx:pt idx="13">4.6990416696440424e-05</cx:pt>
          <cx:pt idx="14">0.0012015186438857359</cx:pt>
          <cx:pt idx="15">0.00071659126468645812</cx:pt>
          <cx:pt idx="16">9.7949729621585216e-05</cx:pt>
          <cx:pt idx="17">7.7116987829146171e-05</cx:pt>
          <cx:pt idx="18">5.9373199569563832e-05</cx:pt>
          <cx:pt idx="19">6.7257733862508978e-06</cx:pt>
          <cx:pt idx="20">0.00082718238664313286</cx:pt>
          <cx:pt idx="21">0.0004609240666723761</cx:pt>
          <cx:pt idx="22">0.00029550592484319736</cx:pt>
          <cx:pt idx="23">0.00022710819224728762</cx:pt>
          <cx:pt idx="24">6.6371858887694356e-05</cx:pt>
          <cx:pt idx="25">0.00010968158096129251</cx:pt>
          <cx:pt idx="26">9.4807072299843035e-05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200" b="0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Deviations at Member State level</a:t>
            </a:r>
          </a:p>
          <a:p>
            <a:pPr algn="ctr" rtl="0">
              <a:defRPr sz="1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12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rich>
      </cx:tx>
    </cx:title>
    <cx:plotArea>
      <cx:plotAreaRegion>
        <cx:series layoutId="boxWhisker" uniqueId="{2BAC5AE5-E823-427C-B570-A8B5A01CAAC0}">
          <cx:tx>
            <cx:txData>
              <cx:f>'graf 1'!$B$4</cx:f>
              <cx:v>EU perspective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AE71265D-49D0-4D14-8A4D-0C3938231A06}">
          <cx:tx>
            <cx:txData>
              <cx:f>'graf 1'!$C$4</cx:f>
              <cx:v>Country perspective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/>
        <cx:majorGridlines/>
        <cx:tickLabels/>
        <cx:numFmt formatCode="0.00%" sourceLinked="0"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9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'graf 1'!$M$5:$M$31</cx:f>
        <cx:lvl ptCount="27" formatCode="0.00%">
          <cx:pt idx="0">0.00038994801945262515</cx:pt>
          <cx:pt idx="1">0.0031393950356616495</cx:pt>
          <cx:pt idx="2">0.00022396776699270922</cx:pt>
          <cx:pt idx="3">4.5522595098216773e-05</cx:pt>
          <cx:pt idx="4">0.00017356794466979675</cx:pt>
          <cx:pt idx="5">0.011221664736929716</cx:pt>
          <cx:pt idx="6">0.00039407868773286693</cx:pt>
          <cx:pt idx="7">5.7692692971498417e-05</cx:pt>
          <cx:pt idx="8">0.00028823547997433276</cx:pt>
          <cx:pt idx="9">0.00040024279719514646</cx:pt>
          <cx:pt idx="10">0.0038543973416408275</cx:pt>
          <cx:pt idx="11">5.611536773396289e-05</cx:pt>
          <cx:pt idx="12">0.00010265025267425774</cx:pt>
          <cx:pt idx="13">0.00021312453073932857</cx:pt>
          <cx:pt idx="14">0.00041222032273523148</cx:pt>
          <cx:pt idx="15">0.00085499822545720015</cx:pt>
          <cx:pt idx="16">6.5475489568488768e-05</cx:pt>
          <cx:pt idx="17">0.0004287820133501953</cx:pt>
          <cx:pt idx="18">0.00014054505244913827</cx:pt>
          <cx:pt idx="19">0.00016772513209894384</cx:pt>
          <cx:pt idx="20">0.0058949428933474709</cx:pt>
          <cx:pt idx="21">0.0012525220135549365</cx:pt>
          <cx:pt idx="22">0.0005324040188430623</cx:pt>
          <cx:pt idx="23">0.00033140940529995718</cx:pt>
          <cx:pt idx="24">0.00099720700744736061</cx:pt>
          <cx:pt idx="25">2.9884720754037288e-05</cx:pt>
          <cx:pt idx="26">5.1119873737442426e-05</cx:pt>
        </cx:lvl>
      </cx:numDim>
    </cx:data>
    <cx:data id="1">
      <cx:numDim type="val">
        <cx:f>'graf 1'!$N$5:$N$31</cx:f>
        <cx:lvl ptCount="27" formatCode="0.00%">
          <cx:pt idx="0">1.4127567549290309e-05</cx:pt>
          <cx:pt idx="1">0.0014210366099101665</cx:pt>
          <cx:pt idx="2">3.8113300493968852e-05</cx:pt>
          <cx:pt idx="3">2.7650701343658226e-05</cx:pt>
          <cx:pt idx="4">0.00017452853038316064</cx:pt>
          <cx:pt idx="5">0.0010794533734176997</cx:pt>
          <cx:pt idx="6">0.00079412055033569221</cx:pt>
          <cx:pt idx="7">3.0184187831323789e-05</cx:pt>
          <cx:pt idx="8">2.2955591994233402e-05</cx:pt>
          <cx:pt idx="9">6.0548437203386074e-05</cx:pt>
          <cx:pt idx="10">0.0004580464847745278</cx:pt>
          <cx:pt idx="11">0.00027415864766162169</cx:pt>
          <cx:pt idx="12">4.4193656846928006e-05</cx:pt>
          <cx:pt idx="13">8.0285770714613272e-05</cx:pt>
          <cx:pt idx="14">0.00027135949150269655</cx:pt>
          <cx:pt idx="15">0.00021802793520337395</cx:pt>
          <cx:pt idx="16">5.288045372997155e-06</cx:pt>
          <cx:pt idx="17">5.6753813212333875e-05</cx:pt>
          <cx:pt idx="18">5.6301589300840759e-05</cx:pt>
          <cx:pt idx="19">3.7870377963605924e-05</cx:pt>
          <cx:pt idx="20">9.3058602879711857e-06</cx:pt>
          <cx:pt idx="21">0.0012396134703204509</cx:pt>
          <cx:pt idx="22">8.2072321851685937e-05</cx:pt>
          <cx:pt idx="23">0.00010193756264375565</cx:pt>
          <cx:pt idx="24">9.26118485340474e-05</cx:pt>
          <cx:pt idx="25">3.355847598721635e-05</cx:pt>
          <cx:pt idx="26">6.2369244562842795e-05</cx:pt>
        </cx:lvl>
      </cx:numDim>
    </cx:data>
  </cx:chartData>
  <cx:chart>
    <cx:title pos="t" align="ctr" overlay="0">
      <cx:tx>
        <cx:txData>
          <cx:v>Deviations at Member State level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en-US" sz="105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Deviations at Member State level</a:t>
          </a:r>
        </a:p>
      </cx:txPr>
    </cx:title>
    <cx:plotArea>
      <cx:plotAreaRegion>
        <cx:series layoutId="boxWhisker" uniqueId="{2BAC5AE5-E823-427C-B570-A8B5A01CAAC0}">
          <cx:tx>
            <cx:txData>
              <cx:f>'graf 1'!$B$4</cx:f>
              <cx:v>EU perspective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AE71265D-49D0-4D14-8A4D-0C3938231A06}">
          <cx:tx>
            <cx:txData>
              <cx:f>'graf 1'!$C$4</cx:f>
              <cx:v>Country perspective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 max="0.0045000000000000014"/>
        <cx:majorGridlines/>
        <cx:tickLabels/>
        <cx:numFmt formatCode="0.00%" sourceLinked="0"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900" b="0" i="0" u="none" strike="noStrike" baseline="0">
              <a:solidFill>
                <a:srgbClr val="4D4D4D">
                  <a:lumMod val="65000"/>
                  <a:lumOff val="3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endParaRPr lang="en-US" sz="900" b="0" i="0" u="none" strike="noStrike" baseline="0">
            <a:solidFill>
              <a:srgbClr val="4D4D4D">
                <a:lumMod val="65000"/>
                <a:lumOff val="35000"/>
              </a:srgb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>
                <a:latin typeface="Constantia" panose="02030602050306030303" pitchFamily="18" charset="0"/>
              </a:rPr>
              <a:t>20/06/2026</a:t>
            </a:fld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>
                <a:latin typeface="Constantia" panose="02030602050306030303" pitchFamily="18" charset="0"/>
              </a:rPr>
              <a:t>‹#›</a:t>
            </a:fld>
            <a:endParaRPr lang="en-GB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nstantia" panose="02030602050306030303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nstantia" panose="02030602050306030303" pitchFamily="18" charset="0"/>
              </a:defRPr>
            </a:lvl1pPr>
          </a:lstStyle>
          <a:p>
            <a:fld id="{A3B926D1-0013-4A80-B64E-9D824EE65210}" type="datetimeFigureOut">
              <a:rPr lang="en-GB" smtClean="0"/>
              <a:pPr/>
              <a:t>20/06/2026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nstantia" panose="02030602050306030303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nstantia" panose="02030602050306030303" pitchFamily="18" charset="0"/>
              </a:defRPr>
            </a:lvl1pPr>
          </a:lstStyle>
          <a:p>
            <a:fld id="{59CF2995-AB43-4B7C-B8CD-9DC7C3692A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2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3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 dirty="0">
              <a:solidFill>
                <a:schemeClr val="accent4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7" descr="Foot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28"/>
          <a:stretch/>
        </p:blipFill>
        <p:spPr>
          <a:xfrm>
            <a:off x="5732741" y="6464669"/>
            <a:ext cx="720000" cy="395485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5394028" y="261217"/>
            <a:ext cx="1665335" cy="1154663"/>
            <a:chOff x="5394028" y="261217"/>
            <a:chExt cx="1665335" cy="1154663"/>
          </a:xfrm>
        </p:grpSpPr>
        <p:sp>
          <p:nvSpPr>
            <p:cNvPr id="9" name="Rectangle 8"/>
            <p:cNvSpPr/>
            <p:nvPr userDrawn="1"/>
          </p:nvSpPr>
          <p:spPr>
            <a:xfrm>
              <a:off x="5732741" y="1078173"/>
              <a:ext cx="720000" cy="333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651"/>
            <a:stretch/>
          </p:blipFill>
          <p:spPr>
            <a:xfrm>
              <a:off x="5394028" y="261217"/>
              <a:ext cx="1665335" cy="111038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5732741" y="1370161"/>
              <a:ext cx="720000" cy="45719"/>
            </a:xfrm>
            <a:prstGeom prst="rect">
              <a:avLst/>
            </a:prstGeom>
            <a:solidFill>
              <a:srgbClr val="32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441938"/>
            <a:ext cx="5328000" cy="4290122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441938"/>
            <a:ext cx="5328000" cy="429012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8" y="0"/>
            <a:ext cx="3" cy="89049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430216"/>
            <a:ext cx="3358489" cy="415854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430215"/>
            <a:ext cx="3358489" cy="415854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430215"/>
            <a:ext cx="3358489" cy="415854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8" y="0"/>
            <a:ext cx="3" cy="89049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8" y="0"/>
            <a:ext cx="3" cy="89049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8" y="0"/>
            <a:ext cx="3" cy="89049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 dirty="0">
              <a:solidFill>
                <a:schemeClr val="accent4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30887"/>
            <a:ext cx="707409" cy="240594"/>
          </a:xfrm>
          <a:prstGeom prst="rect">
            <a:avLst/>
          </a:prstGeom>
          <a:solidFill>
            <a:srgbClr val="32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394028" y="261217"/>
            <a:ext cx="1665335" cy="1154663"/>
            <a:chOff x="5394028" y="261217"/>
            <a:chExt cx="1665335" cy="1154663"/>
          </a:xfrm>
        </p:grpSpPr>
        <p:sp>
          <p:nvSpPr>
            <p:cNvPr id="13" name="Rectangle 12"/>
            <p:cNvSpPr/>
            <p:nvPr userDrawn="1"/>
          </p:nvSpPr>
          <p:spPr>
            <a:xfrm>
              <a:off x="5732741" y="1078173"/>
              <a:ext cx="720000" cy="333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651"/>
            <a:stretch/>
          </p:blipFill>
          <p:spPr>
            <a:xfrm>
              <a:off x="5394028" y="261217"/>
              <a:ext cx="1665335" cy="111038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5732741" y="1370161"/>
              <a:ext cx="720000" cy="45719"/>
            </a:xfrm>
            <a:prstGeom prst="rect">
              <a:avLst/>
            </a:prstGeom>
            <a:solidFill>
              <a:srgbClr val="32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chemeClr val="accent4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394028" y="261217"/>
            <a:ext cx="1665335" cy="1154663"/>
            <a:chOff x="5394028" y="261217"/>
            <a:chExt cx="1665335" cy="1154663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732741" y="1078173"/>
              <a:ext cx="720000" cy="333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651"/>
            <a:stretch/>
          </p:blipFill>
          <p:spPr>
            <a:xfrm>
              <a:off x="5394028" y="261217"/>
              <a:ext cx="1665335" cy="111038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5732741" y="1370161"/>
              <a:ext cx="720000" cy="45719"/>
            </a:xfrm>
            <a:prstGeom prst="rect">
              <a:avLst/>
            </a:prstGeom>
            <a:solidFill>
              <a:srgbClr val="32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5741158" y="6630887"/>
            <a:ext cx="707409" cy="240594"/>
          </a:xfrm>
          <a:prstGeom prst="rect">
            <a:avLst/>
          </a:prstGeom>
          <a:solidFill>
            <a:srgbClr val="32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 dirty="0">
              <a:solidFill>
                <a:schemeClr val="accent4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350" y="6252421"/>
            <a:ext cx="1498206" cy="3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vert="horz" lIns="91440" tIns="45720" rIns="91440" bIns="0" rtlCol="0" anchor="b" anchorCtr="0">
            <a:noAutofit/>
          </a:bodyPr>
          <a:lstStyle>
            <a:lvl1pPr>
              <a:defRPr lang="en-GB" sz="6000" dirty="0">
                <a:solidFill>
                  <a:srgbClr val="0D6CB4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rgbClr val="0D6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420350" y="6252421"/>
            <a:ext cx="1498206" cy="393348"/>
            <a:chOff x="10420350" y="6252421"/>
            <a:chExt cx="1498206" cy="393348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3795"/>
            <a:stretch/>
          </p:blipFill>
          <p:spPr>
            <a:xfrm>
              <a:off x="10420350" y="6252421"/>
              <a:ext cx="1441349" cy="39331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 userDrawn="1"/>
          </p:nvSpPr>
          <p:spPr>
            <a:xfrm>
              <a:off x="11900556" y="6412637"/>
              <a:ext cx="18000" cy="233132"/>
            </a:xfrm>
            <a:prstGeom prst="rect">
              <a:avLst/>
            </a:prstGeom>
            <a:solidFill>
              <a:srgbClr val="32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 dirty="0">
              <a:solidFill>
                <a:schemeClr val="accent4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lang="en-GB" sz="6000" kern="1200" dirty="0">
                <a:solidFill>
                  <a:schemeClr val="accent5"/>
                </a:solidFill>
                <a:latin typeface="Constantia" panose="0203060205030603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GB" dirty="0">
              <a:solidFill>
                <a:schemeClr val="accent4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23950"/>
            <a:ext cx="10801351" cy="4953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8" y="0"/>
            <a:ext cx="3" cy="89049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430216"/>
            <a:ext cx="5328000" cy="4301846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430216"/>
            <a:ext cx="5328000" cy="4301846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8" y="0"/>
            <a:ext cx="3" cy="89049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123825"/>
            <a:ext cx="10668828" cy="76667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133350"/>
            <a:ext cx="10696575" cy="819151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1266825"/>
            <a:ext cx="109347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750" y="6346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nstantia" panose="02030602050306030303" pitchFamily="18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420350" y="6251802"/>
            <a:ext cx="1498206" cy="393967"/>
            <a:chOff x="10420350" y="6251802"/>
            <a:chExt cx="1498206" cy="39396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87"/>
            <a:stretch/>
          </p:blipFill>
          <p:spPr>
            <a:xfrm>
              <a:off x="10420350" y="6251802"/>
              <a:ext cx="1463373" cy="39396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11900556" y="6412637"/>
              <a:ext cx="18000" cy="233132"/>
            </a:xfrm>
            <a:prstGeom prst="rect">
              <a:avLst/>
            </a:prstGeom>
            <a:solidFill>
              <a:srgbClr val="32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microsoft.com/office/2014/relationships/chartEx" Target="../charts/chartEx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products-manuals-and-guidelines/-/KS-RA-07-013" TargetMode="External"/><Relationship Id="rId2" Type="http://schemas.openxmlformats.org/officeDocument/2006/relationships/hyperlink" Target="https://doi.org/10.1080/09535314.2014.939949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rug.nl/ggdc/valuechain/wiod/papers/wiod8.pdf" TargetMode="External"/><Relationship Id="rId5" Type="http://schemas.openxmlformats.org/officeDocument/2006/relationships/hyperlink" Target="https://ec.europa.eu/eurostat/en/web/products-statistical-working-papers/-/ks-tc-19-002" TargetMode="External"/><Relationship Id="rId4" Type="http://schemas.openxmlformats.org/officeDocument/2006/relationships/hyperlink" Target="https://ec.europa.eu/eurostat/web/products-statistical-working-papers/w/ks-01-24-01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ec.europa.eu/eurostat/web/products-statistical-working-papers/w/ks-01-24-01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04D06A-CEE8-EF80-3A14-21848F8FC7BC}"/>
              </a:ext>
            </a:extLst>
          </p:cNvPr>
          <p:cNvSpPr/>
          <p:nvPr/>
        </p:nvSpPr>
        <p:spPr>
          <a:xfrm>
            <a:off x="4274287" y="6482080"/>
            <a:ext cx="1414131" cy="3759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88573" y="1792912"/>
            <a:ext cx="9676656" cy="2017224"/>
          </a:xfrm>
        </p:spPr>
        <p:txBody>
          <a:bodyPr>
            <a:noAutofit/>
          </a:bodyPr>
          <a:lstStyle/>
          <a:p>
            <a:r>
              <a:rPr lang="en-GB" sz="4000" cap="small" noProof="0" dirty="0">
                <a:solidFill>
                  <a:srgbClr val="90D2F0"/>
                </a:solidFill>
              </a:rPr>
              <a:t>Improving timeliness of FIGARO for</a:t>
            </a:r>
            <a:br>
              <a:rPr lang="en-GB" sz="4000" cap="small" noProof="0" dirty="0">
                <a:solidFill>
                  <a:srgbClr val="90D2F0"/>
                </a:solidFill>
              </a:rPr>
            </a:br>
            <a:r>
              <a:rPr lang="en-GB" sz="4000" cap="small" noProof="0" dirty="0">
                <a:solidFill>
                  <a:srgbClr val="90D2F0"/>
                </a:solidFill>
              </a:rPr>
              <a:t>measuring globalisation and</a:t>
            </a:r>
            <a:br>
              <a:rPr lang="en-GB" sz="4000" cap="small" noProof="0" dirty="0">
                <a:solidFill>
                  <a:srgbClr val="90D2F0"/>
                </a:solidFill>
              </a:rPr>
            </a:br>
            <a:r>
              <a:rPr lang="en-GB" sz="4000" cap="small" noProof="0" dirty="0">
                <a:solidFill>
                  <a:srgbClr val="90D2F0"/>
                </a:solidFill>
              </a:rPr>
              <a:t>sustainability in the EU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55075" y="5471477"/>
            <a:ext cx="6351565" cy="101060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000" noProof="0" dirty="0"/>
              <a:t>Alba Catalán, Pablo Piñero, José M. Rueda-</a:t>
            </a:r>
            <a:r>
              <a:rPr lang="en-GB" sz="2000" noProof="0" dirty="0" err="1"/>
              <a:t>Cantuche</a:t>
            </a:r>
            <a:r>
              <a:rPr lang="en-GB" sz="2000" noProof="0" dirty="0"/>
              <a:t>, Santacruz </a:t>
            </a:r>
            <a:r>
              <a:rPr lang="en-GB" sz="2000" noProof="0" dirty="0" err="1"/>
              <a:t>Banacloche</a:t>
            </a:r>
            <a:r>
              <a:rPr lang="en-GB" sz="2000" noProof="0" dirty="0"/>
              <a:t> –  </a:t>
            </a:r>
            <a:r>
              <a:rPr lang="en-GB" sz="2000" noProof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Joint Research Centre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785721" y="5646076"/>
            <a:ext cx="2976598" cy="934721"/>
          </a:xfrm>
        </p:spPr>
        <p:txBody>
          <a:bodyPr/>
          <a:lstStyle/>
          <a:p>
            <a:r>
              <a:rPr lang="en-GB" i="0" noProof="0" dirty="0"/>
              <a:t>Seville,</a:t>
            </a:r>
            <a:br>
              <a:rPr lang="en-GB" i="0" noProof="0" dirty="0"/>
            </a:br>
            <a:r>
              <a:rPr lang="en-GB" i="0" noProof="0" dirty="0"/>
              <a:t>25</a:t>
            </a:r>
            <a:r>
              <a:rPr lang="en-GB" i="0" baseline="30000" noProof="0" dirty="0"/>
              <a:t>th</a:t>
            </a:r>
            <a:r>
              <a:rPr lang="en-GB" i="0" noProof="0" dirty="0"/>
              <a:t>  June 2026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672E00-23C5-8A24-086A-7ED630C1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11" y="6580797"/>
            <a:ext cx="1144328" cy="17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6">
            <a:extLst>
              <a:ext uri="{FF2B5EF4-FFF2-40B4-BE49-F238E27FC236}">
                <a16:creationId xmlns:a16="http://schemas.microsoft.com/office/drawing/2014/main" id="{D129B58B-174E-DEBB-B99E-16345C484678}"/>
              </a:ext>
            </a:extLst>
          </p:cNvPr>
          <p:cNvSpPr txBox="1">
            <a:spLocks/>
          </p:cNvSpPr>
          <p:nvPr/>
        </p:nvSpPr>
        <p:spPr>
          <a:xfrm>
            <a:off x="988573" y="3982899"/>
            <a:ext cx="8163740" cy="1010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800" i="0" kern="1200">
                <a:solidFill>
                  <a:schemeClr val="accent5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GB" noProof="0" dirty="0">
                <a:solidFill>
                  <a:schemeClr val="bg2"/>
                </a:solidFill>
              </a:rPr>
              <a:t>32</a:t>
            </a:r>
            <a:r>
              <a:rPr lang="en-GB" baseline="30000" noProof="0" dirty="0">
                <a:solidFill>
                  <a:schemeClr val="bg2"/>
                </a:solidFill>
              </a:rPr>
              <a:t>nd</a:t>
            </a:r>
            <a:r>
              <a:rPr lang="en-GB" noProof="0" dirty="0">
                <a:solidFill>
                  <a:schemeClr val="bg2"/>
                </a:solidFill>
              </a:rPr>
              <a:t> IIOA &amp; 11</a:t>
            </a:r>
            <a:r>
              <a:rPr lang="en-GB" baseline="30000" noProof="0" dirty="0">
                <a:solidFill>
                  <a:schemeClr val="bg2"/>
                </a:solidFill>
              </a:rPr>
              <a:t>th</a:t>
            </a:r>
            <a:r>
              <a:rPr lang="en-GB" noProof="0" dirty="0">
                <a:solidFill>
                  <a:schemeClr val="bg2"/>
                </a:solidFill>
              </a:rPr>
              <a:t> SHAIO Conference</a:t>
            </a:r>
          </a:p>
        </p:txBody>
      </p:sp>
      <p:pic>
        <p:nvPicPr>
          <p:cNvPr id="5" name="Picture 4" descr="Two arrows forming one">
            <a:extLst>
              <a:ext uri="{FF2B5EF4-FFF2-40B4-BE49-F238E27FC236}">
                <a16:creationId xmlns:a16="http://schemas.microsoft.com/office/drawing/2014/main" id="{AFD0B535-19AB-1A0D-A6F8-A072CA8CCE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56" y="2620369"/>
            <a:ext cx="3407307" cy="25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EE718-0179-16BD-5814-6829DDE2E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8EDAA05-8532-3C1A-E5A3-9B4E78105F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96290"/>
                <a:ext cx="10801351" cy="4580659"/>
              </a:xfrm>
            </p:spPr>
            <p:txBody>
              <a:bodyPr/>
              <a:lstStyle/>
              <a:p>
                <a:r>
                  <a:rPr lang="en-GB" noProof="0" dirty="0"/>
                  <a:t>Counterfactual exercise to assess the robustness of the proposed methodology</a:t>
                </a:r>
              </a:p>
              <a:p>
                <a:r>
                  <a:rPr lang="en-GB" noProof="0" dirty="0"/>
                  <a:t>For countries where all data are available for both years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r>
                  <a:rPr lang="en-GB" noProof="0" dirty="0"/>
                  <a:t> and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GB" b="1" noProof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1, </m:t>
                    </m:r>
                  </m:oMath>
                </a14:m>
                <a:r>
                  <a:rPr lang="en-GB" noProof="0" dirty="0"/>
                  <a:t>the FIGARO MEG indicators are computed using the observed data for both periods</a:t>
                </a:r>
              </a:p>
              <a:p>
                <a:r>
                  <a:rPr lang="en-GB" noProof="0" dirty="0"/>
                  <a:t>Counterfactual indicator values for year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GB" b="1" noProof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noProof="0" dirty="0"/>
                  <a:t> are computed and compared with the actual observed values for the year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GB" b="1" noProof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noProof="0" dirty="0"/>
              </a:p>
              <a:p>
                <a:r>
                  <a:rPr lang="en-GB" noProof="0" dirty="0"/>
                  <a:t>For the comparison of the matrices, we have used the methodology proposed in Arto et al. (2014), in particular the </a:t>
                </a:r>
                <a:r>
                  <a:rPr lang="en-GB" noProof="0" dirty="0">
                    <a:solidFill>
                      <a:srgbClr val="024B9C"/>
                    </a:solidFill>
                  </a:rPr>
                  <a:t>WAPE indicator </a:t>
                </a:r>
                <a:r>
                  <a:rPr lang="en-GB" noProof="0" dirty="0"/>
                  <a:t>(weighted average percentage error) and the </a:t>
                </a:r>
                <a:r>
                  <a:rPr lang="en-GB" noProof="0" dirty="0">
                    <a:solidFill>
                      <a:srgbClr val="024B9C"/>
                    </a:solidFill>
                  </a:rPr>
                  <a:t>ρ-likelihood indicator </a:t>
                </a:r>
                <a:r>
                  <a:rPr lang="en-GB" noProof="0" dirty="0"/>
                  <a:t>(1 - weighted relative percentage difference / 200)</a:t>
                </a:r>
                <a:endParaRPr lang="en-GB" b="1" noProof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8EDAA05-8532-3C1A-E5A3-9B4E78105F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96290"/>
                <a:ext cx="10801351" cy="4580659"/>
              </a:xfrm>
              <a:blipFill>
                <a:blip r:embed="rId2"/>
                <a:stretch>
                  <a:fillRect l="-734" t="-1064" r="-152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5E55A6A-D765-0C5D-5CDE-AF8ED19A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Robustness test</a:t>
            </a:r>
          </a:p>
        </p:txBody>
      </p:sp>
    </p:spTree>
    <p:extLst>
      <p:ext uri="{BB962C8B-B14F-4D97-AF65-F5344CB8AC3E}">
        <p14:creationId xmlns:p14="http://schemas.microsoft.com/office/powerpoint/2010/main" val="263961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B430A-FB25-4035-7BD9-6FEBA34CA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E19D5E-FFF9-0A6E-298C-53E7C579B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6290"/>
            <a:ext cx="10801351" cy="4580659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>
                <a:solidFill>
                  <a:srgbClr val="024B9C"/>
                </a:solidFill>
              </a:rPr>
              <a:t>1. WAPE indicator </a:t>
            </a:r>
            <a:r>
              <a:rPr lang="en-GB" noProof="0" dirty="0"/>
              <a:t>(weighted average percentage error) </a:t>
            </a:r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where the subscripts </a:t>
            </a:r>
            <a:r>
              <a:rPr lang="en-GB" b="1" dirty="0"/>
              <a:t>T</a:t>
            </a:r>
            <a:r>
              <a:rPr lang="en-GB" dirty="0"/>
              <a:t> and </a:t>
            </a:r>
            <a:r>
              <a:rPr lang="en-GB" b="1" dirty="0"/>
              <a:t>E</a:t>
            </a:r>
            <a:r>
              <a:rPr lang="en-GB" dirty="0"/>
              <a:t> denote the true matrix and the estimated matrix, respectively</a:t>
            </a:r>
            <a:endParaRPr lang="en-GB" noProof="0" dirty="0">
              <a:solidFill>
                <a:srgbClr val="024B9C"/>
              </a:solidFill>
            </a:endParaRPr>
          </a:p>
          <a:p>
            <a:endParaRPr lang="en-GB" dirty="0">
              <a:solidFill>
                <a:srgbClr val="024B9C"/>
              </a:solidFill>
            </a:endParaRPr>
          </a:p>
          <a:p>
            <a:pPr marL="0" indent="0">
              <a:buNone/>
            </a:pPr>
            <a:endParaRPr lang="en-GB" noProof="0" dirty="0">
              <a:solidFill>
                <a:srgbClr val="024B9C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13D353-0DED-8EEA-57C9-0E750F8E6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Robustness test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438300-41A9-88A6-7F5F-9E9DE50BE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641" y="2601536"/>
            <a:ext cx="13480552" cy="9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7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D67481-17F0-4DF7-904F-BD39BF672D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212359"/>
              </p:ext>
            </p:extLst>
          </p:nvPr>
        </p:nvGraphicFramePr>
        <p:xfrm>
          <a:off x="668796" y="1337094"/>
          <a:ext cx="10854407" cy="4597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8451">
                  <a:extLst>
                    <a:ext uri="{9D8B030D-6E8A-4147-A177-3AD203B41FA5}">
                      <a16:colId xmlns:a16="http://schemas.microsoft.com/office/drawing/2014/main" val="4213350376"/>
                    </a:ext>
                  </a:extLst>
                </a:gridCol>
                <a:gridCol w="1928102">
                  <a:extLst>
                    <a:ext uri="{9D8B030D-6E8A-4147-A177-3AD203B41FA5}">
                      <a16:colId xmlns:a16="http://schemas.microsoft.com/office/drawing/2014/main" val="4279478649"/>
                    </a:ext>
                  </a:extLst>
                </a:gridCol>
                <a:gridCol w="1730568">
                  <a:extLst>
                    <a:ext uri="{9D8B030D-6E8A-4147-A177-3AD203B41FA5}">
                      <a16:colId xmlns:a16="http://schemas.microsoft.com/office/drawing/2014/main" val="3643179562"/>
                    </a:ext>
                  </a:extLst>
                </a:gridCol>
                <a:gridCol w="1854668">
                  <a:extLst>
                    <a:ext uri="{9D8B030D-6E8A-4147-A177-3AD203B41FA5}">
                      <a16:colId xmlns:a16="http://schemas.microsoft.com/office/drawing/2014/main" val="2456773172"/>
                    </a:ext>
                  </a:extLst>
                </a:gridCol>
                <a:gridCol w="1792618">
                  <a:extLst>
                    <a:ext uri="{9D8B030D-6E8A-4147-A177-3AD203B41FA5}">
                      <a16:colId xmlns:a16="http://schemas.microsoft.com/office/drawing/2014/main" val="149675963"/>
                    </a:ext>
                  </a:extLst>
                </a:gridCol>
              </a:tblGrid>
              <a:tr h="9032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Deviations level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</a:rPr>
                        <a:t>Perspective 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</a:rPr>
                        <a:t>WAPE </a:t>
                      </a:r>
                    </a:p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estimated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</a:rPr>
                        <a:t>WAPE </a:t>
                      </a:r>
                    </a:p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 estimated</a:t>
                      </a:r>
                    </a:p>
                    <a:p>
                      <a:pPr algn="ctr">
                        <a:buNone/>
                      </a:pP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</a:rPr>
                        <a:t>WAPE </a:t>
                      </a:r>
                    </a:p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estimated</a:t>
                      </a:r>
                    </a:p>
                    <a:p>
                      <a:pPr algn="ctr">
                        <a:buNone/>
                      </a:pP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7332721"/>
                  </a:ext>
                </a:extLst>
              </a:tr>
              <a:tr h="430123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Deviations at total level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EU  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</a:rPr>
                        <a:t>0.15%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2.64%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2.97%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19699592"/>
                  </a:ext>
                </a:extLst>
              </a:tr>
              <a:tr h="45162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Country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</a:rPr>
                        <a:t>0.04%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1.66%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0.24%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89073962"/>
                  </a:ext>
                </a:extLst>
              </a:tr>
              <a:tr h="451628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Deviations at country level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EU  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</a:rPr>
                        <a:t>2.02%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3.04%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3.17%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7159954"/>
                  </a:ext>
                </a:extLst>
              </a:tr>
              <a:tr h="45162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Country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</a:rPr>
                        <a:t>1.09%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1.98%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0.68%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78467792"/>
                  </a:ext>
                </a:extLst>
              </a:tr>
              <a:tr h="451628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Deviations at country and industry levels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EU  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</a:rPr>
                        <a:t>7.61%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10.50%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7.05%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3038333"/>
                  </a:ext>
                </a:extLst>
              </a:tr>
              <a:tr h="45162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Country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</a:rPr>
                        <a:t>6.03%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9.91%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5.58%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357981"/>
                  </a:ext>
                </a:extLst>
              </a:tr>
              <a:tr h="451628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Deviations at country, industry, and trade partner levels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EU  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</a:rPr>
                        <a:t>14.12%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17.70%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13.37%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7785839"/>
                  </a:ext>
                </a:extLst>
              </a:tr>
              <a:tr h="55472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Country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</a:rPr>
                        <a:t>13.33%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16.89%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12.65%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0491389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9637CF7-BFF6-5C40-E07E-86EF1F6C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79" y="113222"/>
            <a:ext cx="10668828" cy="766672"/>
          </a:xfrm>
        </p:spPr>
        <p:txBody>
          <a:bodyPr/>
          <a:lstStyle/>
          <a:p>
            <a:r>
              <a:rPr lang="en-GB" noProof="0" dirty="0"/>
              <a:t>Results with WAPE indicator</a:t>
            </a:r>
          </a:p>
        </p:txBody>
      </p:sp>
    </p:spTree>
    <p:extLst>
      <p:ext uri="{BB962C8B-B14F-4D97-AF65-F5344CB8AC3E}">
        <p14:creationId xmlns:p14="http://schemas.microsoft.com/office/powerpoint/2010/main" val="67502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9EF67-6299-A8F9-F005-AD4A3F035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0E9F3D-60FA-A95F-9E5F-B672A00A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79" y="113222"/>
            <a:ext cx="10668828" cy="766672"/>
          </a:xfrm>
        </p:spPr>
        <p:txBody>
          <a:bodyPr/>
          <a:lstStyle/>
          <a:p>
            <a:r>
              <a:rPr lang="en-GB" noProof="0" dirty="0"/>
              <a:t>Results with WAPE indicator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A1A047-8EBE-242B-7FEC-FE96FA0B6466}"/>
              </a:ext>
            </a:extLst>
          </p:cNvPr>
          <p:cNvSpPr txBox="1"/>
          <p:nvPr/>
        </p:nvSpPr>
        <p:spPr>
          <a:xfrm>
            <a:off x="1095555" y="1162453"/>
            <a:ext cx="465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2023 estimated with year 2022 data</a:t>
            </a:r>
          </a:p>
          <a:p>
            <a:endParaRPr lang="en-150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B50B3B61-605E-D09A-10B0-E984F58AFBD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25202954"/>
                  </p:ext>
                </p:extLst>
              </p:nvPr>
            </p:nvGraphicFramePr>
            <p:xfrm>
              <a:off x="838200" y="1566190"/>
              <a:ext cx="4915619" cy="452089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ontent Placeholder 6">
                <a:extLst>
                  <a:ext uri="{FF2B5EF4-FFF2-40B4-BE49-F238E27FC236}">
                    <a16:creationId xmlns:a16="http://schemas.microsoft.com/office/drawing/2014/main" id="{B50B3B61-605E-D09A-10B0-E984F58AF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566190"/>
                <a:ext cx="4915619" cy="4520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9E43FDC4-2B2D-4635-A9E7-A43E6DDEE69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06086852"/>
                  </p:ext>
                </p:extLst>
              </p:nvPr>
            </p:nvGraphicFramePr>
            <p:xfrm>
              <a:off x="6288656" y="1657350"/>
              <a:ext cx="5238751" cy="442973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9E43FDC4-2B2D-4635-A9E7-A43E6DDEE6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8656" y="1657350"/>
                <a:ext cx="5238751" cy="4429732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72AC21A-F1AB-FEFE-DE47-93ED02EA0D0C}"/>
              </a:ext>
            </a:extLst>
          </p:cNvPr>
          <p:cNvSpPr txBox="1"/>
          <p:nvPr/>
        </p:nvSpPr>
        <p:spPr>
          <a:xfrm>
            <a:off x="6695536" y="1181221"/>
            <a:ext cx="465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2016 estimated with year 2015 data</a:t>
            </a:r>
          </a:p>
          <a:p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92253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08523-588F-3B62-750F-D9016FD9E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3E5ECB4-19DB-F4AA-FF2A-97993B1DFD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7506" y="1246731"/>
                <a:ext cx="10987651" cy="507417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noProof="0" dirty="0">
                    <a:solidFill>
                      <a:srgbClr val="024B9C"/>
                    </a:solidFill>
                  </a:rPr>
                  <a:t>2. ρ-likelihood indicator: </a:t>
                </a:r>
                <a:r>
                  <a:rPr lang="en-GB" dirty="0"/>
                  <a:t>with the WRPD (Weighted Relative Percentage Difference) and the RPD (Relative Percentage Difference) being computed as follows:</a:t>
                </a:r>
                <a:endParaRPr lang="en-GB" dirty="0">
                  <a:solidFill>
                    <a:srgbClr val="024B9C"/>
                  </a:solidFill>
                </a:endParaRPr>
              </a:p>
              <a:p>
                <a:pPr marL="0" indent="0" algn="ctr">
                  <a:buNone/>
                </a:pPr>
                <a:r>
                  <a:rPr lang="en-GB" noProof="0" dirty="0"/>
                  <a:t> </a:t>
                </a:r>
                <a:r>
                  <a:rPr lang="en-GB" dirty="0"/>
                  <a:t>ρ-</a:t>
                </a:r>
                <a:r>
                  <a:rPr lang="en-GB" dirty="0" err="1"/>
                  <a:t>likelyhood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= 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1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𝐖𝐑𝐏𝐃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</m:oMath>
                </a14:m>
                <a:endParaRPr lang="en-GB" b="1" dirty="0"/>
              </a:p>
              <a:p>
                <a:pPr marL="0" indent="0" algn="ctr">
                  <a:buNone/>
                </a:pPr>
                <a:endParaRPr lang="en-GB" b="1" noProof="0" dirty="0"/>
              </a:p>
              <a:p>
                <a:pPr marL="0" indent="0" algn="ctr">
                  <a:buNone/>
                </a:pPr>
                <a:endParaRPr lang="en-GB" b="1" dirty="0"/>
              </a:p>
              <a:p>
                <a:pPr marL="0" indent="0" algn="ctr">
                  <a:buNone/>
                </a:pPr>
                <a:endParaRPr lang="en-GB" b="1" noProof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3E5ECB4-19DB-F4AA-FF2A-97993B1DFD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506" y="1246731"/>
                <a:ext cx="10987651" cy="5074170"/>
              </a:xfrm>
              <a:blipFill>
                <a:blip r:embed="rId2"/>
                <a:stretch>
                  <a:fillRect l="-832" t="-962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481FF9C-628B-4DFC-C4BE-2353EA4D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Robustness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38852-F081-0611-12D8-BF2849855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9414" y="3727054"/>
            <a:ext cx="13501490" cy="106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CFE6ED-8592-C130-CC39-27FD68368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6113" y="5252120"/>
            <a:ext cx="14421857" cy="93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80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D3467-1C6B-53E8-B3B6-837F68D10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0F0F48E-42C5-B5AE-9EC0-7A624D497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333893"/>
              </p:ext>
            </p:extLst>
          </p:nvPr>
        </p:nvGraphicFramePr>
        <p:xfrm>
          <a:off x="668796" y="1337094"/>
          <a:ext cx="10854407" cy="4597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8451">
                  <a:extLst>
                    <a:ext uri="{9D8B030D-6E8A-4147-A177-3AD203B41FA5}">
                      <a16:colId xmlns:a16="http://schemas.microsoft.com/office/drawing/2014/main" val="4213350376"/>
                    </a:ext>
                  </a:extLst>
                </a:gridCol>
                <a:gridCol w="1928102">
                  <a:extLst>
                    <a:ext uri="{9D8B030D-6E8A-4147-A177-3AD203B41FA5}">
                      <a16:colId xmlns:a16="http://schemas.microsoft.com/office/drawing/2014/main" val="4279478649"/>
                    </a:ext>
                  </a:extLst>
                </a:gridCol>
                <a:gridCol w="1792618">
                  <a:extLst>
                    <a:ext uri="{9D8B030D-6E8A-4147-A177-3AD203B41FA5}">
                      <a16:colId xmlns:a16="http://schemas.microsoft.com/office/drawing/2014/main" val="3643179562"/>
                    </a:ext>
                  </a:extLst>
                </a:gridCol>
                <a:gridCol w="1792618">
                  <a:extLst>
                    <a:ext uri="{9D8B030D-6E8A-4147-A177-3AD203B41FA5}">
                      <a16:colId xmlns:a16="http://schemas.microsoft.com/office/drawing/2014/main" val="2456773172"/>
                    </a:ext>
                  </a:extLst>
                </a:gridCol>
                <a:gridCol w="1792618">
                  <a:extLst>
                    <a:ext uri="{9D8B030D-6E8A-4147-A177-3AD203B41FA5}">
                      <a16:colId xmlns:a16="http://schemas.microsoft.com/office/drawing/2014/main" val="149675963"/>
                    </a:ext>
                  </a:extLst>
                </a:gridCol>
              </a:tblGrid>
              <a:tr h="9032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Deviations level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</a:rPr>
                        <a:t>Perspective 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</a:rPr>
                        <a:t>WAPE </a:t>
                      </a:r>
                    </a:p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estimated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</a:rPr>
                        <a:t>WAPE </a:t>
                      </a:r>
                    </a:p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 estimated</a:t>
                      </a:r>
                    </a:p>
                    <a:p>
                      <a:pPr algn="ctr">
                        <a:buNone/>
                      </a:pP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</a:rPr>
                        <a:t>WAPE </a:t>
                      </a:r>
                    </a:p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estimated</a:t>
                      </a:r>
                    </a:p>
                    <a:p>
                      <a:pPr algn="ctr">
                        <a:buNone/>
                      </a:pP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7332721"/>
                  </a:ext>
                </a:extLst>
              </a:tr>
              <a:tr h="430123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Deviations at total level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EU  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99.92%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99.98%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99.98%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19699592"/>
                  </a:ext>
                </a:extLst>
              </a:tr>
              <a:tr h="45162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Country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99.98%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99.99%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99.99%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89073962"/>
                  </a:ext>
                </a:extLst>
              </a:tr>
              <a:tr h="451628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Deviations at country level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EU  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98.98%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98.42%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98.45%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7159954"/>
                  </a:ext>
                </a:extLst>
              </a:tr>
              <a:tr h="45162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Country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99.45%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98.98%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99.66%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78467792"/>
                  </a:ext>
                </a:extLst>
              </a:tr>
              <a:tr h="451628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Deviations at country and industry levels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EU  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96.45%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94.12%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96.57%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3038333"/>
                  </a:ext>
                </a:extLst>
              </a:tr>
              <a:tr h="45162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Country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97.05%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94.41%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97.21%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357981"/>
                  </a:ext>
                </a:extLst>
              </a:tr>
              <a:tr h="451628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Deviations at country, industry, and trade partner levels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EU  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92.82%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90.59%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93.62%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7785839"/>
                  </a:ext>
                </a:extLst>
              </a:tr>
              <a:tr h="55472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noProof="0" dirty="0">
                          <a:effectLst/>
                        </a:rPr>
                        <a:t>Country</a:t>
                      </a: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6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93.20%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91.01%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93.66%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0491389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3EA4E59-62F8-C8D9-88B6-11C54FEA4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79" y="113222"/>
            <a:ext cx="10668828" cy="766672"/>
          </a:xfrm>
        </p:spPr>
        <p:txBody>
          <a:bodyPr/>
          <a:lstStyle/>
          <a:p>
            <a:r>
              <a:rPr lang="en-GB" dirty="0"/>
              <a:t>Results with </a:t>
            </a:r>
            <a:r>
              <a:rPr lang="en-GB" dirty="0">
                <a:solidFill>
                  <a:srgbClr val="024B9C"/>
                </a:solidFill>
              </a:rPr>
              <a:t>ρ-likelihood indicator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0245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36977-E9D8-0E32-2DCF-DCC1FA4FF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3949"/>
            <a:ext cx="10801351" cy="5610226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dirty="0"/>
              <a:t>Short-term forecasting method for FIGARO MEG indicators, enhancing its timeliness and relevance for policy and decision-making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No need to fully construct the FIGARO tables for the latest year, extending time series by one year without compromising data integrity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Short-term changes in value added driven by: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Updated value-added intensities and total exports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Fixed production linkages and trade structures</a:t>
            </a:r>
            <a:endParaRPr lang="en-GB" dirty="0"/>
          </a:p>
          <a:p>
            <a:pPr lvl="0">
              <a:spcAft>
                <a:spcPts val="1200"/>
              </a:spcAft>
            </a:pPr>
            <a:r>
              <a:rPr lang="en-GB" dirty="0"/>
              <a:t>Tests demonstrated the robustness of the approach</a:t>
            </a:r>
            <a:r>
              <a:rPr lang="en-US" dirty="0"/>
              <a:t>: No significant deviations between 2023 forecast estimates and observed values, idem 2015, 2016 years</a:t>
            </a:r>
            <a:endParaRPr lang="en-GB" dirty="0"/>
          </a:p>
          <a:p>
            <a:pPr lvl="0"/>
            <a:r>
              <a:rPr lang="en-GB" dirty="0"/>
              <a:t>Further developments: </a:t>
            </a:r>
            <a:r>
              <a:rPr lang="en-US" dirty="0"/>
              <a:t>Explore supplementary estimation techniques where NA main aggregates for t+1 are unavailable; Develop allocation techniques if full 64-industry breakdown is unavailable; Conduct comparative evaluation against alternative approaches (e.g. Bayesian methods)</a:t>
            </a: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43E17B-B948-2E05-83A9-B2513C05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Conclusions and </a:t>
            </a:r>
            <a:r>
              <a:rPr lang="fr-BE" dirty="0" err="1"/>
              <a:t>next</a:t>
            </a:r>
            <a:r>
              <a:rPr lang="fr-BE" dirty="0"/>
              <a:t> </a:t>
            </a:r>
            <a:r>
              <a:rPr lang="fr-BE" dirty="0" err="1"/>
              <a:t>steps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5376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9E0CB-20AA-96F8-E81E-BA39FA5F8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2966C5-EF4F-637E-637A-B552672D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3949"/>
            <a:ext cx="10801351" cy="5610226"/>
          </a:xfrm>
        </p:spPr>
        <p:txBody>
          <a:bodyPr/>
          <a:lstStyle/>
          <a:p>
            <a:r>
              <a:rPr lang="en-GB" sz="1800" dirty="0"/>
              <a:t>Arto, I., Rueda-</a:t>
            </a:r>
            <a:r>
              <a:rPr lang="en-GB" sz="1800" dirty="0" err="1"/>
              <a:t>Cantuche</a:t>
            </a:r>
            <a:r>
              <a:rPr lang="en-GB" sz="1800" dirty="0"/>
              <a:t>, J.M. and Peters. G (2014). </a:t>
            </a:r>
            <a:r>
              <a:rPr lang="en-GB" sz="1800" i="1" dirty="0"/>
              <a:t>Comparting the GTAP-MRIO and WIOD databases for Carbon Footprint analysis</a:t>
            </a:r>
            <a:r>
              <a:rPr lang="en-GB" sz="1800" dirty="0"/>
              <a:t>, Economic Systems Research, 26:3, 327-353, DOI: </a:t>
            </a:r>
            <a:r>
              <a:rPr lang="en-GB" sz="1800" u="sng" dirty="0">
                <a:hlinkClick r:id="rId2"/>
              </a:rPr>
              <a:t>10.1080/09535314.2014.939949</a:t>
            </a:r>
            <a:endParaRPr lang="en-150" sz="1800" dirty="0"/>
          </a:p>
          <a:p>
            <a:r>
              <a:rPr lang="en-GB" sz="1800" dirty="0"/>
              <a:t>Eurostat (2008). </a:t>
            </a:r>
            <a:r>
              <a:rPr lang="en-GB" sz="1800" i="1" dirty="0"/>
              <a:t>European Manual of Supply, Use and Input–Output Tables. </a:t>
            </a:r>
            <a:r>
              <a:rPr lang="en-GB" sz="1800" dirty="0"/>
              <a:t>Eurostat Methodologies and Working Papers</a:t>
            </a:r>
            <a:r>
              <a:rPr lang="en-IE" sz="1800" dirty="0"/>
              <a:t>. Available at:	 </a:t>
            </a:r>
            <a:r>
              <a:rPr lang="en-IE" sz="1800" u="sng" dirty="0">
                <a:hlinkClick r:id="rId3"/>
              </a:rPr>
              <a:t>https://ec.europa.eu/eurostat/web/products-manuals-and-guidelines/-/KS-RA-07-013</a:t>
            </a:r>
            <a:endParaRPr lang="en-150" sz="1800" dirty="0"/>
          </a:p>
          <a:p>
            <a:r>
              <a:rPr lang="fr-FR" sz="1800" dirty="0" err="1"/>
              <a:t>Piñero</a:t>
            </a:r>
            <a:r>
              <a:rPr lang="fr-FR" sz="1800" dirty="0"/>
              <a:t>, P., </a:t>
            </a:r>
            <a:r>
              <a:rPr lang="fr-FR" sz="1800" dirty="0" err="1"/>
              <a:t>Banacloche</a:t>
            </a:r>
            <a:r>
              <a:rPr lang="fr-FR" sz="1800" dirty="0"/>
              <a:t>, S., Rueda-</a:t>
            </a:r>
            <a:r>
              <a:rPr lang="fr-FR" sz="1800" dirty="0" err="1"/>
              <a:t>Cantuche</a:t>
            </a:r>
            <a:r>
              <a:rPr lang="fr-FR" sz="1800" dirty="0"/>
              <a:t>, J.M., Montaigne, F. (2024). </a:t>
            </a:r>
            <a:r>
              <a:rPr lang="en-IE" sz="1800" i="1" dirty="0"/>
              <a:t>Macroeconomic globalisation indicators based on FIGARO. Insights into the measurement of value added and employment in the EU</a:t>
            </a:r>
            <a:r>
              <a:rPr lang="en-IE" sz="1800" dirty="0"/>
              <a:t>. Eurostat Statistical Working Paper. Available at: </a:t>
            </a:r>
            <a:r>
              <a:rPr lang="en-IE" sz="1800" u="sng" dirty="0">
                <a:hlinkClick r:id="rId4"/>
              </a:rPr>
              <a:t>https://ec.europa.eu/eurostat/web/products-statistical-working-papers/w/ks-01-24-017</a:t>
            </a:r>
            <a:r>
              <a:rPr lang="en-GB" sz="1800" dirty="0"/>
              <a:t> </a:t>
            </a:r>
            <a:endParaRPr lang="en-150" sz="1800" dirty="0"/>
          </a:p>
          <a:p>
            <a:r>
              <a:rPr lang="fr-FR" sz="1800" dirty="0" err="1"/>
              <a:t>Remond-Tiedrez</a:t>
            </a:r>
            <a:r>
              <a:rPr lang="fr-FR" sz="1800" dirty="0"/>
              <a:t>, I., Rueda-</a:t>
            </a:r>
            <a:r>
              <a:rPr lang="fr-FR" sz="1800" dirty="0" err="1"/>
              <a:t>Cantuche</a:t>
            </a:r>
            <a:r>
              <a:rPr lang="fr-FR" sz="1800" dirty="0"/>
              <a:t>, J.M. (2019). </a:t>
            </a:r>
            <a:r>
              <a:rPr lang="en-IE" sz="1800" i="1" dirty="0"/>
              <a:t>EU inter-country supply, use and input-output tables — Full international and global accounts for research in input-output analysis (FIGARO). 2019 edition.</a:t>
            </a:r>
            <a:r>
              <a:rPr lang="en-IE" sz="1800" dirty="0"/>
              <a:t> Eurostat Statistical Working Paper. Available at: </a:t>
            </a:r>
            <a:r>
              <a:rPr lang="en-IE" sz="1800" u="sng" dirty="0">
                <a:hlinkClick r:id="rId5"/>
              </a:rPr>
              <a:t>https://ec.europa.eu/eurostat/en/web/products-statistical-working-papers/-/ks-tc-19-002</a:t>
            </a:r>
            <a:r>
              <a:rPr lang="en-GB" sz="1800" dirty="0"/>
              <a:t> </a:t>
            </a:r>
            <a:endParaRPr lang="en-150" sz="1800" dirty="0"/>
          </a:p>
          <a:p>
            <a:r>
              <a:rPr lang="en-GB" sz="1800" dirty="0" err="1"/>
              <a:t>Stehrer</a:t>
            </a:r>
            <a:r>
              <a:rPr lang="en-GB" sz="1800" dirty="0"/>
              <a:t>, R. (2012). </a:t>
            </a:r>
            <a:r>
              <a:rPr lang="en-GB" sz="1800" i="1" dirty="0"/>
              <a:t>Trade in Value Added and the Value Added in Trade</a:t>
            </a:r>
            <a:r>
              <a:rPr lang="en-GB" sz="1800" dirty="0"/>
              <a:t>. WIOD Working Paper 8, 1–19. Available at: </a:t>
            </a:r>
            <a:r>
              <a:rPr lang="en-GB" sz="1800" u="sng" dirty="0">
                <a:hlinkClick r:id="rId6"/>
              </a:rPr>
              <a:t>https://www.rug.nl/ggdc/valuechain/wiod/papers/wiod8.pdf</a:t>
            </a:r>
            <a:r>
              <a:rPr lang="en-GB" sz="1800" dirty="0"/>
              <a:t>.</a:t>
            </a:r>
            <a:endParaRPr lang="en-150" sz="1800" dirty="0"/>
          </a:p>
          <a:p>
            <a:pPr marL="0" indent="0">
              <a:buNone/>
            </a:pPr>
            <a:endParaRPr lang="en-150" sz="1800" dirty="0"/>
          </a:p>
          <a:p>
            <a:pPr lvl="0">
              <a:spcAft>
                <a:spcPts val="1200"/>
              </a:spcAft>
            </a:pPr>
            <a:endParaRPr lang="en-IE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7E8B7D-9334-A8FB-8E5D-F9574BCC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631273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GB" noProof="0" dirty="0">
                <a:solidFill>
                  <a:srgbClr val="FFC000"/>
                </a:solidFill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992" y="4035416"/>
            <a:ext cx="8941016" cy="1853519"/>
          </a:xfrm>
        </p:spPr>
        <p:txBody>
          <a:bodyPr wrap="square" anchor="b" anchorCtr="0"/>
          <a:lstStyle/>
          <a:p>
            <a:r>
              <a:rPr lang="en-GB" sz="1050" b="1" noProof="0" dirty="0"/>
              <a:t>© European Union 2020</a:t>
            </a:r>
          </a:p>
          <a:p>
            <a:r>
              <a:rPr lang="en-GB" sz="1050" noProof="0" dirty="0"/>
              <a:t>Unless otherwise noted the reuse of this presentation is authorised under the </a:t>
            </a:r>
            <a:r>
              <a:rPr lang="en-GB" sz="1050" noProof="0" dirty="0">
                <a:hlinkClick r:id="rId3"/>
              </a:rPr>
              <a:t>CC BY 4.0 </a:t>
            </a:r>
            <a:r>
              <a:rPr lang="en-GB" sz="1050" noProof="0" dirty="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1" y="4721907"/>
            <a:ext cx="1023496" cy="35809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5FCD2D6-E08E-580B-53B3-B7C68185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71" y="4368126"/>
            <a:ext cx="14097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1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is FIGARO?</a:t>
            </a: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>
            <a:off x="800296" y="1350829"/>
            <a:ext cx="7099312" cy="42544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GB" sz="2000" b="1" noProof="0" dirty="0">
                <a:solidFill>
                  <a:srgbClr val="004494"/>
                </a:solidFill>
                <a:latin typeface="Constantia" panose="02030602050306030303" pitchFamily="18" charset="0"/>
              </a:rPr>
              <a:t>F</a:t>
            </a: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ull </a:t>
            </a:r>
            <a:r>
              <a:rPr lang="en-GB" sz="2000" b="1" noProof="0" dirty="0">
                <a:solidFill>
                  <a:srgbClr val="004494"/>
                </a:solidFill>
                <a:latin typeface="Constantia" panose="02030602050306030303" pitchFamily="18" charset="0"/>
              </a:rPr>
              <a:t>I</a:t>
            </a: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nternational and </a:t>
            </a:r>
            <a:r>
              <a:rPr lang="en-GB" sz="2000" b="1" noProof="0" dirty="0">
                <a:solidFill>
                  <a:srgbClr val="004494"/>
                </a:solidFill>
                <a:latin typeface="Constantia" panose="02030602050306030303" pitchFamily="18" charset="0"/>
              </a:rPr>
              <a:t>G</a:t>
            </a: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lobal </a:t>
            </a:r>
            <a:r>
              <a:rPr lang="en-GB" sz="2000" b="1" noProof="0" dirty="0">
                <a:solidFill>
                  <a:srgbClr val="004494"/>
                </a:solidFill>
                <a:latin typeface="Constantia" panose="02030602050306030303" pitchFamily="18" charset="0"/>
              </a:rPr>
              <a:t>A</a:t>
            </a: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ccounts for </a:t>
            </a:r>
            <a:r>
              <a:rPr lang="en-GB" sz="2000" b="1" noProof="0" dirty="0">
                <a:solidFill>
                  <a:srgbClr val="004494"/>
                </a:solidFill>
                <a:latin typeface="Constantia" panose="02030602050306030303" pitchFamily="18" charset="0"/>
              </a:rPr>
              <a:t>R</a:t>
            </a: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esearch in </a:t>
            </a:r>
            <a:r>
              <a:rPr lang="en-GB" sz="2000" noProof="0" dirty="0" err="1">
                <a:solidFill>
                  <a:srgbClr val="4D4D4D"/>
                </a:solidFill>
                <a:latin typeface="Constantia" panose="02030602050306030303" pitchFamily="18" charset="0"/>
              </a:rPr>
              <a:t>input-</a:t>
            </a:r>
            <a:r>
              <a:rPr lang="en-GB" sz="2000" b="1" noProof="0" dirty="0" err="1">
                <a:solidFill>
                  <a:srgbClr val="004494"/>
                </a:solidFill>
                <a:latin typeface="Constantia" panose="02030602050306030303" pitchFamily="18" charset="0"/>
              </a:rPr>
              <a:t>O</a:t>
            </a:r>
            <a:r>
              <a:rPr lang="en-GB" sz="2000" noProof="0" dirty="0" err="1">
                <a:solidFill>
                  <a:srgbClr val="4D4D4D"/>
                </a:solidFill>
                <a:latin typeface="Constantia" panose="02030602050306030303" pitchFamily="18" charset="0"/>
              </a:rPr>
              <a:t>utput</a:t>
            </a: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 analysis</a:t>
            </a:r>
          </a:p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EU inter-country Supply, Use and Input-Output tables and applications (environment, economic globalisation)</a:t>
            </a:r>
          </a:p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Long-term cooperation between </a:t>
            </a:r>
            <a:r>
              <a:rPr lang="en-GB" sz="2000" noProof="0" dirty="0">
                <a:solidFill>
                  <a:srgbClr val="034EA2"/>
                </a:solidFill>
                <a:latin typeface="Constantia" panose="02030602050306030303" pitchFamily="18" charset="0"/>
              </a:rPr>
              <a:t>Eurostat</a:t>
            </a: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 and </a:t>
            </a:r>
            <a:b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</a:br>
            <a:r>
              <a:rPr lang="en-GB" sz="20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the European Commission’s </a:t>
            </a:r>
            <a:r>
              <a:rPr lang="en-GB" sz="2000" noProof="0" dirty="0">
                <a:solidFill>
                  <a:srgbClr val="034EA2"/>
                </a:solidFill>
                <a:latin typeface="Constantia" panose="02030602050306030303" pitchFamily="18" charset="0"/>
              </a:rPr>
              <a:t>Joint Research Centre</a:t>
            </a:r>
            <a:endParaRPr lang="en-GB" sz="2000" baseline="30000" noProof="0" dirty="0">
              <a:solidFill>
                <a:srgbClr val="4D4D4D"/>
              </a:solidFill>
              <a:latin typeface="Constantia" panose="02030602050306030303" pitchFamily="18" charset="0"/>
            </a:endParaRPr>
          </a:p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GB" sz="2000" noProof="0" dirty="0">
                <a:latin typeface="Constantia" panose="02030602050306030303" pitchFamily="18" charset="0"/>
              </a:rPr>
              <a:t>Since 2021, FIGARO published annually as </a:t>
            </a:r>
            <a:r>
              <a:rPr lang="en-GB" sz="2000" noProof="0" dirty="0">
                <a:solidFill>
                  <a:srgbClr val="034EA2"/>
                </a:solidFill>
                <a:latin typeface="Constantia" panose="02030602050306030303" pitchFamily="18" charset="0"/>
              </a:rPr>
              <a:t>European</a:t>
            </a:r>
            <a:r>
              <a:rPr lang="en-GB" sz="2000" noProof="0" dirty="0">
                <a:latin typeface="Constantia" panose="02030602050306030303" pitchFamily="18" charset="0"/>
              </a:rPr>
              <a:t> statistics (last release July 2025)</a:t>
            </a:r>
          </a:p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r>
              <a:rPr lang="en-GB" sz="2000" noProof="0" dirty="0">
                <a:latin typeface="Constantia" panose="02030602050306030303" pitchFamily="18" charset="0"/>
              </a:rPr>
              <a:t>Allow deep analyses of the socio-economic and environmental effects of globalisation</a:t>
            </a:r>
          </a:p>
          <a:p>
            <a:pPr>
              <a:spcAft>
                <a:spcPts val="1200"/>
              </a:spcAft>
              <a:buClr>
                <a:srgbClr val="004494"/>
              </a:buClr>
              <a:buFont typeface="Wingdings" panose="05000000000000000000" pitchFamily="2" charset="2"/>
              <a:buChar char="§"/>
            </a:pPr>
            <a:endParaRPr lang="en-GB" sz="2000" noProof="0" dirty="0">
              <a:solidFill>
                <a:srgbClr val="4D4D4D"/>
              </a:solidFill>
              <a:latin typeface="Constantia" panose="02030602050306030303" pitchFamily="18" charset="0"/>
            </a:endParaRPr>
          </a:p>
        </p:txBody>
      </p:sp>
      <p:sp>
        <p:nvSpPr>
          <p:cNvPr id="34" name="AutoShape 3"/>
          <p:cNvSpPr>
            <a:spLocks noChangeAspect="1" noChangeArrowheads="1" noTextEdit="1"/>
          </p:cNvSpPr>
          <p:nvPr/>
        </p:nvSpPr>
        <p:spPr bwMode="auto">
          <a:xfrm>
            <a:off x="4487001" y="1200716"/>
            <a:ext cx="7709386" cy="449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86" name="Line 260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87" name="Line 261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88" name="Line 262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89" name="Line 263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90" name="Line 264"/>
          <p:cNvSpPr>
            <a:spLocks noChangeShapeType="1"/>
          </p:cNvSpPr>
          <p:nvPr/>
        </p:nvSpPr>
        <p:spPr bwMode="auto">
          <a:xfrm flipH="1">
            <a:off x="12470485" y="1819801"/>
            <a:ext cx="1575" cy="788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91" name="Line 268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92" name="Line 269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93" name="Line 270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94" name="Line 271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95" name="Line 272"/>
          <p:cNvSpPr>
            <a:spLocks noChangeShapeType="1"/>
          </p:cNvSpPr>
          <p:nvPr/>
        </p:nvSpPr>
        <p:spPr bwMode="auto">
          <a:xfrm>
            <a:off x="12472060" y="1819801"/>
            <a:ext cx="0" cy="0"/>
          </a:xfrm>
          <a:prstGeom prst="line">
            <a:avLst/>
          </a:prstGeom>
          <a:noFill/>
          <a:ln w="3175" cap="flat">
            <a:solidFill>
              <a:srgbClr val="E6F2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18" name="Freeform 301"/>
          <p:cNvSpPr>
            <a:spLocks/>
          </p:cNvSpPr>
          <p:nvPr/>
        </p:nvSpPr>
        <p:spPr bwMode="auto">
          <a:xfrm>
            <a:off x="4487001" y="1418892"/>
            <a:ext cx="7700722" cy="4260341"/>
          </a:xfrm>
          <a:custGeom>
            <a:avLst/>
            <a:gdLst>
              <a:gd name="T0" fmla="*/ 0 w 8031"/>
              <a:gd name="T1" fmla="*/ 2704 h 5409"/>
              <a:gd name="T2" fmla="*/ 0 w 8031"/>
              <a:gd name="T3" fmla="*/ 0 h 5409"/>
              <a:gd name="T4" fmla="*/ 8031 w 8031"/>
              <a:gd name="T5" fmla="*/ 0 h 5409"/>
              <a:gd name="T6" fmla="*/ 8031 w 8031"/>
              <a:gd name="T7" fmla="*/ 5409 h 5409"/>
              <a:gd name="T8" fmla="*/ 0 w 8031"/>
              <a:gd name="T9" fmla="*/ 5409 h 5409"/>
              <a:gd name="T10" fmla="*/ 0 w 8031"/>
              <a:gd name="T11" fmla="*/ 2704 h 5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31" h="5409">
                <a:moveTo>
                  <a:pt x="0" y="2704"/>
                </a:moveTo>
                <a:lnTo>
                  <a:pt x="0" y="0"/>
                </a:lnTo>
                <a:lnTo>
                  <a:pt x="8031" y="0"/>
                </a:lnTo>
                <a:lnTo>
                  <a:pt x="8031" y="5409"/>
                </a:lnTo>
                <a:lnTo>
                  <a:pt x="0" y="5409"/>
                </a:lnTo>
                <a:lnTo>
                  <a:pt x="0" y="2704"/>
                </a:lnTo>
              </a:path>
            </a:pathLst>
          </a:custGeom>
          <a:noFill/>
          <a:ln w="4763" cap="sq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>
              <a:latin typeface="Constantia" panose="02030602050306030303" pitchFamily="18" charset="0"/>
            </a:endParaRPr>
          </a:p>
        </p:txBody>
      </p:sp>
      <p:sp>
        <p:nvSpPr>
          <p:cNvPr id="119" name="Rectangle 307"/>
          <p:cNvSpPr>
            <a:spLocks noChangeArrowheads="1"/>
          </p:cNvSpPr>
          <p:nvPr/>
        </p:nvSpPr>
        <p:spPr bwMode="auto">
          <a:xfrm>
            <a:off x="3414240" y="5716380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noProof="0" dirty="0">
              <a:latin typeface="Constantia" panose="02030602050306030303" pitchFamily="18" charset="0"/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1266" r="14890"/>
          <a:stretch/>
        </p:blipFill>
        <p:spPr>
          <a:xfrm>
            <a:off x="7444751" y="1210718"/>
            <a:ext cx="4744527" cy="46745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8277" y="6307856"/>
            <a:ext cx="92513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en-GB" sz="1100" noProof="0" dirty="0">
                <a:solidFill>
                  <a:srgbClr val="004494"/>
                </a:solidFill>
                <a:latin typeface="Constantia" panose="02030602050306030303" pitchFamily="18" charset="0"/>
              </a:rPr>
              <a:t>https://ec.europa.eu/eurostat/web/esa-supply-use-input-tables/database</a:t>
            </a:r>
            <a:endParaRPr lang="en-GB" sz="1100" noProof="0" dirty="0">
              <a:solidFill>
                <a:srgbClr val="4D4D4D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9525" y="1036716"/>
            <a:ext cx="1468150" cy="2566195"/>
            <a:chOff x="-9525" y="1036716"/>
            <a:chExt cx="1468150" cy="2566195"/>
          </a:xfrm>
        </p:grpSpPr>
        <p:grpSp>
          <p:nvGrpSpPr>
            <p:cNvPr id="16" name="Group 15"/>
            <p:cNvGrpSpPr/>
            <p:nvPr/>
          </p:nvGrpSpPr>
          <p:grpSpPr>
            <a:xfrm>
              <a:off x="-9525" y="1949177"/>
              <a:ext cx="126392" cy="486866"/>
              <a:chOff x="5645694" y="4480192"/>
              <a:chExt cx="754624" cy="486866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 flipV="1">
                <a:off x="5645694" y="448019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5645694" y="452071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5645694" y="4561246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5645694" y="4601773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5645868" y="4642300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45868" y="4682827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5645868" y="472335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V="1">
                <a:off x="5645868" y="4763881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5645694" y="4804408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5645694" y="4844935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45694" y="4885462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5645694" y="4925989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5645868" y="4966514"/>
                <a:ext cx="754450" cy="544"/>
              </a:xfrm>
              <a:prstGeom prst="line">
                <a:avLst/>
              </a:prstGeom>
              <a:ln w="28575">
                <a:solidFill>
                  <a:srgbClr val="CAC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111100" y="1036716"/>
              <a:ext cx="1347525" cy="2566195"/>
              <a:chOff x="6397600" y="3567731"/>
              <a:chExt cx="1347525" cy="256619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689898" y="3792792"/>
                <a:ext cx="809942" cy="1805489"/>
                <a:chOff x="6794673" y="3811842"/>
                <a:chExt cx="809942" cy="180548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7071251" y="5362228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932962" y="5402705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794673" y="544318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 rot="8693768">
                  <a:off x="6810109" y="529875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 rot="8693768">
                  <a:off x="6921545" y="5351131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 rot="8693768">
                  <a:off x="7035887" y="5400119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075675" y="523131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937387" y="5271791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799098" y="53122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 rot="8693768">
                  <a:off x="6814168" y="5162806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 rot="8693768">
                  <a:off x="6925603" y="5215187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8693768">
                  <a:off x="7035886" y="52698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7075675" y="5107126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937387" y="5147603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799098" y="518807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 rot="8693768">
                  <a:off x="6816097" y="503840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 rot="8693768">
                  <a:off x="6927532" y="5090786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 rot="8693768">
                  <a:off x="7037815" y="5145471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7075675" y="4971299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937387" y="5011775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799098" y="505225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 rot="8693768">
                  <a:off x="6814168" y="4902790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 rot="8693768">
                  <a:off x="6925603" y="495517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 rot="8693768">
                  <a:off x="7035886" y="500985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7075675" y="4847110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937387" y="4887587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799098" y="4928064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rot="8693768">
                  <a:off x="6816097" y="477838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 rot="8693768">
                  <a:off x="6927532" y="4830771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 rot="8693768">
                  <a:off x="7037815" y="488545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7078747" y="471297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940459" y="475345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802170" y="479999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 rot="8693768">
                  <a:off x="6817239" y="4644465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 rot="8693768">
                  <a:off x="6928675" y="4696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 rot="8693768">
                  <a:off x="7035886" y="4751532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7078747" y="4588785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940459" y="4629262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802170" y="4669738"/>
                  <a:ext cx="522448" cy="174149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 rot="8693768">
                  <a:off x="6819169" y="4520064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 rot="8693768">
                  <a:off x="6930604" y="4572446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8693768">
                  <a:off x="7040887" y="4627130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7082167" y="445437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943879" y="4494848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805590" y="4535324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 rot="8693768">
                  <a:off x="6820659" y="4385863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 rot="8693768">
                  <a:off x="6932095" y="443824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 rot="8693768">
                  <a:off x="7042378" y="4492929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7082167" y="4330183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943879" y="437065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805590" y="441113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 rot="8693768">
                  <a:off x="6819517" y="4255318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 rot="8693768">
                  <a:off x="6930952" y="4313843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 rot="8693768">
                  <a:off x="7044307" y="4368528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7076024" y="4194356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940807" y="4234832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6802518" y="4275309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 rot="8693768">
                  <a:off x="6814516" y="4125847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 rot="8693768">
                  <a:off x="6925951" y="4178229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 rot="8693768">
                  <a:off x="7039306" y="4232914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7076024" y="407016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6937735" y="411064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799446" y="4151121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 rot="8693768">
                  <a:off x="6816445" y="4001446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 rot="8693768">
                  <a:off x="6927884" y="4053828"/>
                  <a:ext cx="548989" cy="161746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 rot="8693768">
                  <a:off x="7038164" y="4108513"/>
                  <a:ext cx="548989" cy="161746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7076024" y="3936030"/>
                  <a:ext cx="522448" cy="174149"/>
                </a:xfrm>
                <a:prstGeom prst="rect">
                  <a:avLst/>
                </a:prstGeom>
                <a:solidFill>
                  <a:srgbClr val="9A6835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937735" y="3976507"/>
                  <a:ext cx="522448" cy="174149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6799446" y="4016984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 rot="8693768">
                  <a:off x="6814516" y="3867522"/>
                  <a:ext cx="548989" cy="161746"/>
                </a:xfrm>
                <a:prstGeom prst="rect">
                  <a:avLst/>
                </a:prstGeom>
                <a:solidFill>
                  <a:srgbClr val="AE855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 rot="8693768">
                  <a:off x="6925951" y="3919904"/>
                  <a:ext cx="548989" cy="161746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 rot="8693768">
                  <a:off x="7036234" y="3974588"/>
                  <a:ext cx="548989" cy="161746"/>
                </a:xfrm>
                <a:prstGeom prst="rect">
                  <a:avLst/>
                </a:prstGeom>
                <a:solidFill>
                  <a:srgbClr val="CE9D61"/>
                </a:solidFill>
                <a:ln>
                  <a:noFill/>
                </a:ln>
                <a:scene3d>
                  <a:camera prst="isometricOffAxis2Top">
                    <a:rot lat="2634000" lon="3558000" rev="1830000"/>
                  </a:camera>
                  <a:lightRig rig="morning" dir="t">
                    <a:rot lat="0" lon="0" rev="10200000"/>
                  </a:lightRig>
                </a:scene3d>
                <a:sp3d>
                  <a:bevelT w="0" h="120650"/>
                  <a:contourClr>
                    <a:srgbClr val="CB8F47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7076024" y="3811842"/>
                  <a:ext cx="522448" cy="174149"/>
                </a:xfrm>
                <a:prstGeom prst="rect">
                  <a:avLst/>
                </a:prstGeom>
                <a:solidFill>
                  <a:srgbClr val="CE9D62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937735" y="3852319"/>
                  <a:ext cx="522448" cy="174149"/>
                </a:xfrm>
                <a:prstGeom prst="rect">
                  <a:avLst/>
                </a:prstGeom>
                <a:solidFill>
                  <a:srgbClr val="CB8F47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6799446" y="3892795"/>
                  <a:ext cx="522448" cy="174149"/>
                </a:xfrm>
                <a:prstGeom prst="rect">
                  <a:avLst/>
                </a:prstGeom>
                <a:solidFill>
                  <a:srgbClr val="97703E"/>
                </a:solidFill>
                <a:ln>
                  <a:noFill/>
                </a:ln>
                <a:scene3d>
                  <a:camera prst="isometricOffAxis2Top">
                    <a:rot lat="19398000" lon="3719999" rev="17178000"/>
                  </a:camera>
                  <a:lightRig rig="morning" dir="t"/>
                </a:scene3d>
                <a:sp3d>
                  <a:bevelT w="0" h="120650"/>
                  <a:contourClr>
                    <a:srgbClr val="AE855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rgbClr val="4D4D4D"/>
                    </a:solidFill>
                    <a:latin typeface="Constantia" panose="02030602050306030303" pitchFamily="18" charset="0"/>
                  </a:endParaRPr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6397600" y="4449458"/>
                <a:ext cx="63378" cy="562318"/>
              </a:xfrm>
              <a:prstGeom prst="rect">
                <a:avLst/>
              </a:prstGeom>
              <a:solidFill>
                <a:srgbClr val="9770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solidFill>
                    <a:srgbClr val="4D4D4D"/>
                  </a:solidFill>
                  <a:latin typeface="Constantia" panose="02030602050306030303" pitchFamily="18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456481" y="3567731"/>
                <a:ext cx="1288644" cy="2566195"/>
              </a:xfrm>
              <a:prstGeom prst="rect">
                <a:avLst/>
              </a:prstGeom>
              <a:noFill/>
              <a:ln>
                <a:solidFill>
                  <a:srgbClr val="AA7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solidFill>
                    <a:srgbClr val="4D4D4D"/>
                  </a:solidFill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7078" y="3202425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b="1" cap="small">
                  <a:solidFill>
                    <a:srgbClr val="835E30"/>
                  </a:solidFill>
                  <a:latin typeface="Constantia" panose="02030602050306030303" pitchFamily="18" charset="0"/>
                </a:defRPr>
              </a:lvl1pPr>
            </a:lstStyle>
            <a:p>
              <a:r>
                <a:rPr lang="en-GB" noProof="0" dirty="0"/>
                <a:t>Figaro</a:t>
              </a:r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1698057" y="1026097"/>
            <a:ext cx="10206400" cy="5274119"/>
          </a:xfrm>
          <a:prstGeom prst="rect">
            <a:avLst/>
          </a:prstGeom>
          <a:noFill/>
          <a:ln>
            <a:solidFill>
              <a:srgbClr val="AA7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4D4D4D"/>
              </a:solidFill>
              <a:latin typeface="Constantia" panose="02030602050306030303" pitchFamily="18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991807" y="1459902"/>
            <a:ext cx="1074653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15 main </a:t>
            </a:r>
          </a:p>
          <a:p>
            <a:pPr algn="ctr">
              <a:spcBef>
                <a:spcPts val="600"/>
              </a:spcBef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trading </a:t>
            </a:r>
          </a:p>
          <a:p>
            <a:pPr algn="ctr">
              <a:spcBef>
                <a:spcPts val="600"/>
              </a:spcBef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partners </a:t>
            </a:r>
          </a:p>
          <a:p>
            <a:pPr algn="ctr">
              <a:spcBef>
                <a:spcPts val="600"/>
              </a:spcBef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+ </a:t>
            </a:r>
            <a:r>
              <a:rPr lang="en-GB" noProof="0" dirty="0" err="1">
                <a:solidFill>
                  <a:srgbClr val="4D4D4D"/>
                </a:solidFill>
                <a:latin typeface="Constantia" panose="02030602050306030303" pitchFamily="18" charset="0"/>
              </a:rPr>
              <a:t>RoW</a:t>
            </a:r>
            <a:endParaRPr lang="en-GB" noProof="0" dirty="0">
              <a:solidFill>
                <a:srgbClr val="4D4D4D"/>
              </a:solidFill>
              <a:latin typeface="Constantia" panose="02030602050306030303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417492" y="1856585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+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27611" y="1859432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=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2900263" y="3287237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400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49 + </a:t>
            </a:r>
            <a:r>
              <a:rPr lang="en-GB" sz="2400" noProof="0" dirty="0" err="1">
                <a:solidFill>
                  <a:srgbClr val="4D4D4D"/>
                </a:solidFill>
                <a:latin typeface="Constantia" panose="02030602050306030303" pitchFamily="18" charset="0"/>
              </a:rPr>
              <a:t>RoW</a:t>
            </a:r>
            <a:endParaRPr lang="en-GB" sz="2400" noProof="0" dirty="0">
              <a:solidFill>
                <a:srgbClr val="4D4D4D"/>
              </a:solidFill>
              <a:latin typeface="Constantia" panose="02030602050306030303" pitchFamily="18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771840" y="4238113"/>
            <a:ext cx="101326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Globally balanced view of </a:t>
            </a:r>
            <a:r>
              <a:rPr lang="en-GB" noProof="0" dirty="0">
                <a:solidFill>
                  <a:srgbClr val="034EA2"/>
                </a:solidFill>
                <a:latin typeface="Constantia" panose="02030602050306030303" pitchFamily="18" charset="0"/>
              </a:rPr>
              <a:t>National Accounts Main Aggregates</a:t>
            </a: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, adjusted to latest national GDP main aggregates (99.1% population and 99.8% GDP)</a:t>
            </a:r>
          </a:p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Fully aligned with countries’ National Accounts official statistics</a:t>
            </a:r>
          </a:p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Build upon available data from National Accounts and balanced international trade statistics</a:t>
            </a:r>
          </a:p>
          <a:p>
            <a:pPr marL="285750" lvl="1" indent="-2857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64 industry and product categories (NACE Rev.2: A*64 / CPA 2.1: P*64)</a:t>
            </a:r>
          </a:p>
          <a:p>
            <a:pPr marL="285750" lvl="1" indent="-2857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Time series from 2010 to year T-2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656B8C-A307-4402-6383-D79CFC5D0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123825"/>
            <a:ext cx="8921423" cy="766672"/>
          </a:xfrm>
        </p:spPr>
        <p:txBody>
          <a:bodyPr/>
          <a:lstStyle/>
          <a:p>
            <a:r>
              <a:rPr lang="en-GB" noProof="0" dirty="0"/>
              <a:t>What are its main characteristics?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60FE33-996F-37D7-50C5-E3B2D4A73A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502" y="1126916"/>
            <a:ext cx="5967165" cy="29449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479D95-F834-8DF4-1199-31B58B2D57E7}"/>
              </a:ext>
            </a:extLst>
          </p:cNvPr>
          <p:cNvSpPr/>
          <p:nvPr/>
        </p:nvSpPr>
        <p:spPr>
          <a:xfrm>
            <a:off x="1698057" y="1517285"/>
            <a:ext cx="1688860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EU-27 +</a:t>
            </a:r>
          </a:p>
          <a:p>
            <a:pPr algn="ctr">
              <a:spcBef>
                <a:spcPts val="600"/>
              </a:spcBef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2 EFTA +</a:t>
            </a:r>
          </a:p>
          <a:p>
            <a:pPr algn="ctr">
              <a:spcBef>
                <a:spcPts val="600"/>
              </a:spcBef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5 EU candidate</a:t>
            </a:r>
          </a:p>
          <a:p>
            <a:pPr algn="ctr">
              <a:spcBef>
                <a:spcPts val="600"/>
              </a:spcBef>
            </a:pPr>
            <a:r>
              <a:rPr lang="en-GB" noProof="0" dirty="0">
                <a:solidFill>
                  <a:srgbClr val="4D4D4D"/>
                </a:solidFill>
                <a:latin typeface="Constantia" panose="02030602050306030303" pitchFamily="18" charset="0"/>
              </a:rPr>
              <a:t>countries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0CEA242-FDA9-7BDB-E222-338F6C06B514}"/>
              </a:ext>
            </a:extLst>
          </p:cNvPr>
          <p:cNvSpPr/>
          <p:nvPr/>
        </p:nvSpPr>
        <p:spPr>
          <a:xfrm>
            <a:off x="8495808" y="92523"/>
            <a:ext cx="3359114" cy="959208"/>
          </a:xfrm>
          <a:prstGeom prst="roundRect">
            <a:avLst/>
          </a:prstGeom>
          <a:solidFill>
            <a:srgbClr val="171F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noProof="0" dirty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FIGARO 2010-2024 to be released early July 2026</a:t>
            </a:r>
          </a:p>
        </p:txBody>
      </p:sp>
    </p:spTree>
    <p:extLst>
      <p:ext uri="{BB962C8B-B14F-4D97-AF65-F5344CB8AC3E}">
        <p14:creationId xmlns:p14="http://schemas.microsoft.com/office/powerpoint/2010/main" val="250386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970639" y="6433625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4F30C239-327E-AFB6-566D-CE1175EC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30" y="271941"/>
            <a:ext cx="10683565" cy="998071"/>
          </a:xfrm>
        </p:spPr>
        <p:txBody>
          <a:bodyPr/>
          <a:lstStyle/>
          <a:p>
            <a:r>
              <a:rPr lang="en-GB" noProof="0" dirty="0">
                <a:solidFill>
                  <a:srgbClr val="024B9C"/>
                </a:solidFill>
              </a:rPr>
              <a:t>FIGARO </a:t>
            </a:r>
            <a:r>
              <a:rPr lang="en-GB" dirty="0">
                <a:solidFill>
                  <a:srgbClr val="024B9C"/>
                </a:solidFill>
              </a:rPr>
              <a:t>M</a:t>
            </a:r>
            <a:r>
              <a:rPr lang="en-GB" noProof="0" dirty="0" err="1">
                <a:solidFill>
                  <a:srgbClr val="024B9C"/>
                </a:solidFill>
              </a:rPr>
              <a:t>acroEconomic</a:t>
            </a:r>
            <a:r>
              <a:rPr lang="en-GB" noProof="0" dirty="0">
                <a:solidFill>
                  <a:srgbClr val="024B9C"/>
                </a:solidFill>
              </a:rPr>
              <a:t> Globalisation indicators (MEG)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93A2C9-B28B-6AB6-F223-2E2DD381A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239" y="1433873"/>
            <a:ext cx="3977088" cy="3737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7F5700-5BC1-7079-4ADA-CF8B0F4F34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655"/>
          <a:stretch/>
        </p:blipFill>
        <p:spPr>
          <a:xfrm>
            <a:off x="7615347" y="5495895"/>
            <a:ext cx="2770872" cy="61000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C98B285-18E1-75A2-934A-1625EF6EE209}"/>
              </a:ext>
            </a:extLst>
          </p:cNvPr>
          <p:cNvGrpSpPr/>
          <p:nvPr/>
        </p:nvGrpSpPr>
        <p:grpSpPr>
          <a:xfrm>
            <a:off x="881031" y="6519755"/>
            <a:ext cx="5535047" cy="217597"/>
            <a:chOff x="310551" y="6478655"/>
            <a:chExt cx="7380063" cy="29012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102D164-90B9-1737-76B5-C52A9952284E}"/>
                </a:ext>
              </a:extLst>
            </p:cNvPr>
            <p:cNvGrpSpPr/>
            <p:nvPr/>
          </p:nvGrpSpPr>
          <p:grpSpPr>
            <a:xfrm>
              <a:off x="310551" y="6478655"/>
              <a:ext cx="6004688" cy="269334"/>
              <a:chOff x="845725" y="4805587"/>
              <a:chExt cx="6004688" cy="269334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AAAFDF3-08A7-0B09-2C06-3B571574626E}"/>
                  </a:ext>
                </a:extLst>
              </p:cNvPr>
              <p:cNvGrpSpPr/>
              <p:nvPr/>
            </p:nvGrpSpPr>
            <p:grpSpPr>
              <a:xfrm>
                <a:off x="845725" y="4805587"/>
                <a:ext cx="6004688" cy="269334"/>
                <a:chOff x="8209719" y="6117543"/>
                <a:chExt cx="6004688" cy="269334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548B829-E0AA-3BED-A2DD-F118D0A4B79A}"/>
                    </a:ext>
                  </a:extLst>
                </p:cNvPr>
                <p:cNvSpPr/>
                <p:nvPr/>
              </p:nvSpPr>
              <p:spPr>
                <a:xfrm>
                  <a:off x="10304610" y="6129424"/>
                  <a:ext cx="311727" cy="197428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 noProof="0" dirty="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48C691B-72E3-07D6-67C2-207BA57CC16A}"/>
                    </a:ext>
                  </a:extLst>
                </p:cNvPr>
                <p:cNvSpPr/>
                <p:nvPr/>
              </p:nvSpPr>
              <p:spPr>
                <a:xfrm>
                  <a:off x="12683168" y="6138477"/>
                  <a:ext cx="311727" cy="197428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 noProof="0" dirty="0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3C2ABC6-DDF2-5302-2943-0BB4E31404E1}"/>
                    </a:ext>
                  </a:extLst>
                </p:cNvPr>
                <p:cNvSpPr txBox="1"/>
                <p:nvPr/>
              </p:nvSpPr>
              <p:spPr>
                <a:xfrm>
                  <a:off x="10576611" y="6123539"/>
                  <a:ext cx="82147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noProof="0" dirty="0"/>
                    <a:t>VA in FU</a:t>
                  </a:r>
                  <a:endParaRPr lang="en-GB" sz="600" b="1" i="1" noProof="0" dirty="0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F89019B-DA73-9509-8833-9F4ABFE1F73A}"/>
                    </a:ext>
                  </a:extLst>
                </p:cNvPr>
                <p:cNvSpPr txBox="1"/>
                <p:nvPr/>
              </p:nvSpPr>
              <p:spPr>
                <a:xfrm>
                  <a:off x="12959952" y="6140656"/>
                  <a:ext cx="125445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noProof="0" dirty="0"/>
                    <a:t>Other developments</a:t>
                  </a:r>
                  <a:endParaRPr lang="en-GB" sz="600" b="1" i="1" noProof="0" dirty="0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60A2806-D5D3-8C5B-E1A6-B8A50B2F082D}"/>
                    </a:ext>
                  </a:extLst>
                </p:cNvPr>
                <p:cNvSpPr/>
                <p:nvPr/>
              </p:nvSpPr>
              <p:spPr>
                <a:xfrm>
                  <a:off x="8209719" y="6119016"/>
                  <a:ext cx="311727" cy="19742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 noProof="0" dirty="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3C20AF3-D7F0-88E8-D628-BFFEE5B11E84}"/>
                    </a:ext>
                  </a:extLst>
                </p:cNvPr>
                <p:cNvSpPr/>
                <p:nvPr/>
              </p:nvSpPr>
              <p:spPr>
                <a:xfrm>
                  <a:off x="9296644" y="6126551"/>
                  <a:ext cx="311727" cy="197428"/>
                </a:xfrm>
                <a:prstGeom prst="rect">
                  <a:avLst/>
                </a:prstGeom>
                <a:solidFill>
                  <a:srgbClr val="D3F9D8"/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 noProof="0" dirty="0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16FD7FE-039E-8BAA-BC55-08B62A91ABF3}"/>
                    </a:ext>
                  </a:extLst>
                </p:cNvPr>
                <p:cNvSpPr txBox="1"/>
                <p:nvPr/>
              </p:nvSpPr>
              <p:spPr>
                <a:xfrm>
                  <a:off x="8456163" y="6122962"/>
                  <a:ext cx="97994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noProof="0" dirty="0"/>
                    <a:t>Basic statistics</a:t>
                  </a:r>
                  <a:endParaRPr lang="en-GB" sz="600" b="1" i="1" noProof="0" dirty="0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7EA5D6F-A8D1-6230-1B16-E2BE8E1D429B}"/>
                    </a:ext>
                  </a:extLst>
                </p:cNvPr>
                <p:cNvSpPr txBox="1"/>
                <p:nvPr/>
              </p:nvSpPr>
              <p:spPr>
                <a:xfrm>
                  <a:off x="9572159" y="6117543"/>
                  <a:ext cx="97704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" noProof="0" dirty="0"/>
                    <a:t>VA in Trade</a:t>
                  </a:r>
                  <a:endParaRPr lang="en-GB" sz="600" b="1" i="1" noProof="0" dirty="0"/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9C1729E-1104-6C68-CDA0-85F0BB162418}"/>
                  </a:ext>
                </a:extLst>
              </p:cNvPr>
              <p:cNvSpPr/>
              <p:nvPr/>
            </p:nvSpPr>
            <p:spPr>
              <a:xfrm>
                <a:off x="3925325" y="4826521"/>
                <a:ext cx="311727" cy="197428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noProof="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76DB908-0B08-A979-EF36-AD10470746E9}"/>
                  </a:ext>
                </a:extLst>
              </p:cNvPr>
              <p:cNvSpPr txBox="1"/>
              <p:nvPr/>
            </p:nvSpPr>
            <p:spPr>
              <a:xfrm>
                <a:off x="4220584" y="4828700"/>
                <a:ext cx="12544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" noProof="0" dirty="0"/>
                  <a:t>Resilience/Semester</a:t>
                </a:r>
                <a:endParaRPr lang="en-GB" sz="600" b="1" i="1" noProof="0" dirty="0"/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A14800-9894-4F7A-E13C-8A8F1B8EEF13}"/>
                </a:ext>
              </a:extLst>
            </p:cNvPr>
            <p:cNvSpPr/>
            <p:nvPr/>
          </p:nvSpPr>
          <p:spPr>
            <a:xfrm>
              <a:off x="6128008" y="6510776"/>
              <a:ext cx="311727" cy="19742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304FB4-575B-D7D1-4F4A-AC69BDC523A3}"/>
                </a:ext>
              </a:extLst>
            </p:cNvPr>
            <p:cNvSpPr txBox="1"/>
            <p:nvPr/>
          </p:nvSpPr>
          <p:spPr>
            <a:xfrm>
              <a:off x="6436159" y="6522563"/>
              <a:ext cx="12544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noProof="0" dirty="0"/>
                <a:t>Employment</a:t>
              </a:r>
              <a:endParaRPr lang="en-GB" sz="600" b="1" i="1" noProof="0" dirty="0"/>
            </a:p>
          </p:txBody>
        </p:sp>
      </p:grp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BB8CBDD-4985-D28E-A5A9-DBD3A17D4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895941"/>
              </p:ext>
            </p:extLst>
          </p:nvPr>
        </p:nvGraphicFramePr>
        <p:xfrm>
          <a:off x="881030" y="1354346"/>
          <a:ext cx="5535048" cy="5033840"/>
        </p:xfrm>
        <a:graphic>
          <a:graphicData uri="http://schemas.openxmlformats.org/drawingml/2006/table">
            <a:tbl>
              <a:tblPr firstRow="1" bandRow="1"/>
              <a:tblGrid>
                <a:gridCol w="384670">
                  <a:extLst>
                    <a:ext uri="{9D8B030D-6E8A-4147-A177-3AD203B41FA5}">
                      <a16:colId xmlns:a16="http://schemas.microsoft.com/office/drawing/2014/main" val="1973508197"/>
                    </a:ext>
                  </a:extLst>
                </a:gridCol>
                <a:gridCol w="5150378">
                  <a:extLst>
                    <a:ext uri="{9D8B030D-6E8A-4147-A177-3AD203B41FA5}">
                      <a16:colId xmlns:a16="http://schemas.microsoft.com/office/drawing/2014/main" val="3217975755"/>
                    </a:ext>
                  </a:extLst>
                </a:gridCol>
              </a:tblGrid>
              <a:tr h="333760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Exports </a:t>
                      </a:r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– the sum of intermediate and final exports.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42" marR="39242" marT="39242" marB="392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97125"/>
                  </a:ext>
                </a:extLst>
              </a:tr>
              <a:tr h="333760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Imports </a:t>
                      </a:r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– the sum of intermediate and final imports 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42" marR="39242" marT="39242" marB="392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8240"/>
                  </a:ext>
                </a:extLst>
              </a:tr>
              <a:tr h="411486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9D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Domestic value added in exports </a:t>
                      </a:r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– the exported value added produced anywhere in the economy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42" marR="39242" marT="39242" marB="392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205034"/>
                  </a:ext>
                </a:extLst>
              </a:tr>
              <a:tr h="411486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9D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Foreign value added in exports </a:t>
                      </a:r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– the value added of intermediate imports embodied in domestic exports 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42" marR="39242" marT="39242" marB="392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835883"/>
                  </a:ext>
                </a:extLst>
              </a:tr>
              <a:tr h="576079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3F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Domestic value added in foreign final use </a:t>
                      </a:r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– the value added exported directly as final products, or indirectly via exports of intermediates that reach foreign final consumption through other countries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42" marR="39242" marT="39242" marB="392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510670"/>
                  </a:ext>
                </a:extLst>
              </a:tr>
              <a:tr h="576079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3F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Foreign value added in domestic final use </a:t>
                      </a:r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– the value added imported directly as final products, or indirectly via imports of intermediates that reach domestic final consumption through other countries. 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42" marR="39242" marT="39242" marB="392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579958"/>
                  </a:ext>
                </a:extLst>
              </a:tr>
              <a:tr h="411486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Forward participation </a:t>
                      </a:r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– domestic value added in exports which is exported again by trade partners as percentage of total exports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42" marR="39242" marT="39242" marB="392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953678"/>
                  </a:ext>
                </a:extLst>
              </a:tr>
              <a:tr h="411486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Backward participation </a:t>
                      </a:r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– foreign value added in exports which is exported again by trade partners as percentage of total exports 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42" marR="39242" marT="39242" marB="392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714677"/>
                  </a:ext>
                </a:extLst>
              </a:tr>
              <a:tr h="333760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GVC participation index </a:t>
                      </a:r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– the sum of forward and backward participation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42" marR="39242" marT="39242" marB="392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713341"/>
                  </a:ext>
                </a:extLst>
              </a:tr>
              <a:tr h="411486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Single exposure indicator </a:t>
                      </a:r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- a combination of value added in trade and value added in final use e to cover all value added pathways in bilateral trade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42" marR="39242" marT="39242" marB="392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897520"/>
                  </a:ext>
                </a:extLst>
              </a:tr>
              <a:tr h="411486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B8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Domestic employment in exports </a:t>
                      </a:r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– the employment supported by exporting industries and by those supplying inputs to them (spillover effects)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42" marR="39242" marT="39242" marB="392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708656"/>
                  </a:ext>
                </a:extLst>
              </a:tr>
              <a:tr h="411486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B8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b="1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Domestic employment in foreign final use </a:t>
                      </a:r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</a:rPr>
                        <a:t>– direct and indirect (spillover effects) employment supported by foreign final demand</a:t>
                      </a:r>
                      <a:endParaRPr lang="en-GB" sz="1000" noProof="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242" marR="39242" marT="39242" marB="392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72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44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612" y="2089917"/>
            <a:ext cx="2910752" cy="4198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990572" y="1760369"/>
            <a:ext cx="5830037" cy="242887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GB" noProof="0" dirty="0">
                <a:hlinkClick r:id="rId4"/>
              </a:rPr>
              <a:t>Methodological publication</a:t>
            </a:r>
            <a:r>
              <a:rPr lang="en-GB" noProof="0" dirty="0"/>
              <a:t>:</a:t>
            </a:r>
          </a:p>
          <a:p>
            <a:r>
              <a:rPr lang="en-GB" sz="2000" noProof="0" dirty="0"/>
              <a:t>40 equations detailing indicators calculations, and quality assurance operations</a:t>
            </a:r>
          </a:p>
          <a:p>
            <a:r>
              <a:rPr lang="en-GB" sz="2000" noProof="0" dirty="0"/>
              <a:t>Infographics</a:t>
            </a:r>
          </a:p>
          <a:p>
            <a:r>
              <a:rPr lang="en-GB" sz="2000" noProof="0" dirty="0"/>
              <a:t>16 Example boxes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108" y="4838682"/>
            <a:ext cx="1954501" cy="1726338"/>
          </a:xfrm>
          <a:prstGeom prst="rect">
            <a:avLst/>
          </a:prstGeom>
          <a:ln>
            <a:solidFill>
              <a:srgbClr val="195989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5523" y="4189244"/>
            <a:ext cx="2096789" cy="1484210"/>
          </a:xfrm>
          <a:prstGeom prst="rect">
            <a:avLst/>
          </a:prstGeom>
          <a:ln>
            <a:solidFill>
              <a:srgbClr val="195989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248" y="2714789"/>
            <a:ext cx="1372521" cy="1883991"/>
          </a:xfrm>
          <a:prstGeom prst="rect">
            <a:avLst/>
          </a:prstGeom>
          <a:ln>
            <a:solidFill>
              <a:srgbClr val="195989"/>
            </a:solidFill>
          </a:ln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4E059F63-E36F-A472-3EAA-8CDB9CB5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209"/>
            <a:ext cx="10515600" cy="782357"/>
          </a:xfrm>
        </p:spPr>
        <p:txBody>
          <a:bodyPr/>
          <a:lstStyle/>
          <a:p>
            <a:r>
              <a:rPr lang="en-GB" noProof="0" dirty="0">
                <a:solidFill>
                  <a:srgbClr val="024B9C"/>
                </a:solidFill>
              </a:rPr>
              <a:t>FIGARO </a:t>
            </a:r>
            <a:r>
              <a:rPr lang="en-GB" dirty="0">
                <a:solidFill>
                  <a:srgbClr val="024B9C"/>
                </a:solidFill>
              </a:rPr>
              <a:t>M</a:t>
            </a:r>
            <a:r>
              <a:rPr lang="en-GB" noProof="0" dirty="0" err="1">
                <a:solidFill>
                  <a:srgbClr val="024B9C"/>
                </a:solidFill>
              </a:rPr>
              <a:t>acroEconomic</a:t>
            </a:r>
            <a:r>
              <a:rPr lang="en-GB" noProof="0" dirty="0">
                <a:solidFill>
                  <a:srgbClr val="024B9C"/>
                </a:solidFill>
              </a:rPr>
              <a:t> </a:t>
            </a:r>
            <a:r>
              <a:rPr lang="en-GB" dirty="0">
                <a:solidFill>
                  <a:srgbClr val="024B9C"/>
                </a:solidFill>
              </a:rPr>
              <a:t>G</a:t>
            </a:r>
            <a:r>
              <a:rPr lang="en-GB" noProof="0" dirty="0" err="1">
                <a:solidFill>
                  <a:srgbClr val="024B9C"/>
                </a:solidFill>
              </a:rPr>
              <a:t>lobalisation</a:t>
            </a:r>
            <a:r>
              <a:rPr lang="en-GB" noProof="0" dirty="0">
                <a:solidFill>
                  <a:srgbClr val="024B9C"/>
                </a:solidFill>
              </a:rPr>
              <a:t> indicators (MEG)</a:t>
            </a:r>
          </a:p>
        </p:txBody>
      </p:sp>
    </p:spTree>
    <p:extLst>
      <p:ext uri="{BB962C8B-B14F-4D97-AF65-F5344CB8AC3E}">
        <p14:creationId xmlns:p14="http://schemas.microsoft.com/office/powerpoint/2010/main" val="113322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47038B-B379-7933-4D9B-773F26FC3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6290"/>
            <a:ext cx="10801351" cy="4580659"/>
          </a:xfrm>
        </p:spPr>
        <p:txBody>
          <a:bodyPr/>
          <a:lstStyle/>
          <a:p>
            <a:r>
              <a:rPr lang="en-GB" noProof="0" dirty="0"/>
              <a:t>Extend the time series of FIGARO MEG indicators by one additional year </a:t>
            </a:r>
            <a:br>
              <a:rPr lang="en-GB" noProof="0" dirty="0"/>
            </a:br>
            <a:r>
              <a:rPr lang="en-GB" noProof="0" dirty="0"/>
              <a:t>(new time series from 2010 to </a:t>
            </a:r>
            <a:r>
              <a:rPr lang="en-GB" b="1" noProof="0" dirty="0">
                <a:solidFill>
                  <a:srgbClr val="024B9C"/>
                </a:solidFill>
              </a:rPr>
              <a:t>T-1</a:t>
            </a:r>
            <a:r>
              <a:rPr lang="en-GB" noProof="0" dirty="0"/>
              <a:t>)</a:t>
            </a:r>
          </a:p>
          <a:p>
            <a:r>
              <a:rPr lang="en-GB" noProof="0" dirty="0"/>
              <a:t>Short-term forecasting of MEG indicators without complete annual database reconstruction</a:t>
            </a:r>
          </a:p>
          <a:p>
            <a:r>
              <a:rPr lang="en-GB" noProof="0" dirty="0"/>
              <a:t>No need to compile FIGARO tables for the reference year T-1</a:t>
            </a:r>
          </a:p>
          <a:p>
            <a:r>
              <a:rPr lang="en-GB" noProof="0" dirty="0"/>
              <a:t>Innovation to bridge the gap between data availability and policy relevance</a:t>
            </a:r>
          </a:p>
          <a:p>
            <a:r>
              <a:rPr lang="en-GB" noProof="0" dirty="0"/>
              <a:t>Ensure that EU policymakers can access the most granular and timely data</a:t>
            </a:r>
          </a:p>
          <a:p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F0256F-3317-1202-7CCC-BF351AAB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86" y="658662"/>
            <a:ext cx="10668828" cy="766672"/>
          </a:xfrm>
        </p:spPr>
        <p:txBody>
          <a:bodyPr/>
          <a:lstStyle/>
          <a:p>
            <a:r>
              <a:rPr lang="en-GB" noProof="0" dirty="0"/>
              <a:t>Improving timeliness of MEG indicators: Motivation</a:t>
            </a:r>
            <a:br>
              <a:rPr lang="en-GB" noProof="0" dirty="0"/>
            </a:b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72183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39DCD-4A29-28A5-E49A-4EF2183D3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C73F35A-72D5-AF49-0173-97D13FCC04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94698"/>
                <a:ext cx="10801351" cy="4580659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noProof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GB" b="1" i="1" noProof="0">
                              <a:latin typeface="Cambria Math" panose="02040503050406030204" pitchFamily="18" charset="0"/>
                            </a:rPr>
                            <m:t>𝐫𝐬</m:t>
                          </m:r>
                          <m:r>
                            <a:rPr lang="en-GB" b="1" noProof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1" i="1" noProof="0">
                              <a:latin typeface="Cambria Math" panose="02040503050406030204" pitchFamily="18" charset="0"/>
                            </a:rPr>
                            <m:t>𝐭</m:t>
                          </m:r>
                        </m:sup>
                      </m:sSup>
                      <m:r>
                        <a:rPr lang="en-GB" b="1" noProof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GB" b="1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noProof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p>
                              <m:r>
                                <a:rPr lang="en-GB" b="1" i="1" noProof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lang="en-GB" b="1" noProof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1" i="1" noProof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GB" b="1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 noProof="0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p>
                          <m:r>
                            <a:rPr lang="en-GB" b="1" i="1" noProof="0">
                              <a:latin typeface="Cambria Math" panose="02040503050406030204" pitchFamily="18" charset="0"/>
                            </a:rPr>
                            <m:t>𝐫𝐫</m:t>
                          </m:r>
                          <m:r>
                            <a:rPr lang="en-GB" b="1" noProof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 noProof="0">
                              <a:latin typeface="Cambria Math" panose="02040503050406030204" pitchFamily="18" charset="0"/>
                            </a:rPr>
                            <m:t>𝐭</m:t>
                          </m:r>
                        </m:sup>
                      </m:sSup>
                      <m:r>
                        <a:rPr lang="en-GB" b="1" i="1" noProof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〈"/>
                          <m:endChr m:val="〉"/>
                          <m:ctrlPr>
                            <a:rPr lang="en-GB" b="1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noProof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GB" b="1" i="1" noProof="0">
                                  <a:latin typeface="Cambria Math" panose="02040503050406030204" pitchFamily="18" charset="0"/>
                                </a:rPr>
                                <m:t>𝐫𝐬</m:t>
                              </m:r>
                              <m:r>
                                <a:rPr lang="en-GB" b="1" noProof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1" i="1" noProof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noProof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1" noProof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GB" b="1" i="1" noProof="0">
                        <a:latin typeface="Cambria Math" panose="02040503050406030204" pitchFamily="18" charset="0"/>
                      </a:rPr>
                      <m:t>𝐫</m:t>
                    </m:r>
                    <m:r>
                      <a:rPr lang="en-GB" b="1" noProof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GB" b="1" i="1" noProof="0">
                        <a:latin typeface="Cambria Math" panose="02040503050406030204" pitchFamily="18" charset="0"/>
                      </a:rPr>
                      <m:t>𝐄𝐔</m:t>
                    </m:r>
                    <m:r>
                      <a:rPr lang="en-GB" b="1" noProof="0">
                        <a:latin typeface="Cambria Math" panose="02040503050406030204" pitchFamily="18" charset="0"/>
                      </a:rPr>
                      <m:t>,  ∀ </m:t>
                    </m:r>
                    <m:r>
                      <a:rPr lang="en-GB" b="1" i="1" noProof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GB" b="1" noProof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GB" b="1" i="1" noProof="0">
                        <a:latin typeface="Cambria Math" panose="02040503050406030204" pitchFamily="18" charset="0"/>
                      </a:rPr>
                      <m:t>𝐄𝐔</m:t>
                    </m:r>
                    <m:r>
                      <a:rPr lang="en-GB" b="1" noProof="0">
                        <a:latin typeface="Cambria Math" panose="02040503050406030204" pitchFamily="18" charset="0"/>
                      </a:rPr>
                      <m:t> ∪</m:t>
                    </m:r>
                    <m:r>
                      <a:rPr lang="en-GB" b="1" i="1" noProof="0">
                        <a:latin typeface="Cambria Math" panose="02040503050406030204" pitchFamily="18" charset="0"/>
                      </a:rPr>
                      <m:t>𝐑𝐨𝐖</m:t>
                    </m:r>
                    <m:r>
                      <a:rPr lang="en-GB" b="1" noProof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b="1" i="1" noProof="0">
                        <a:latin typeface="Cambria Math" panose="02040503050406030204" pitchFamily="18" charset="0"/>
                      </a:rPr>
                      <m:t>𝐫</m:t>
                    </m:r>
                    <m:r>
                      <a:rPr lang="en-GB" b="1" noProof="0">
                        <a:latin typeface="Cambria Math" panose="02040503050406030204" pitchFamily="18" charset="0"/>
                      </a:rPr>
                      <m:t> ≠ </m:t>
                    </m:r>
                    <m:r>
                      <a:rPr lang="en-GB" b="1" i="1" noProof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GB" b="1" noProof="0" dirty="0"/>
                  <a:t>, </a:t>
                </a:r>
                <a14:m>
                  <m:oMath xmlns:m="http://schemas.openxmlformats.org/officeDocument/2006/math">
                    <m:r>
                      <a:rPr lang="en-GB" b="1" noProof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GB" b="1" i="1" noProof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GB" b="1" noProof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GB" b="1" i="1" noProof="0"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endParaRPr lang="en-GB" noProof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𝐫𝐬</m:t>
                        </m:r>
                        <m:r>
                          <a:rPr lang="en-GB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𝐭</m:t>
                        </m:r>
                      </m:sup>
                    </m:sSup>
                    <m:r>
                      <a:rPr lang="en-GB" noProof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noProof="0" dirty="0"/>
                  <a:t>= domestic value added generated in country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𝐫</m:t>
                    </m:r>
                  </m:oMath>
                </a14:m>
                <a:r>
                  <a:rPr lang="en-GB" noProof="0" dirty="0"/>
                  <a:t> that is embodied in exports to importing country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GB" b="1" i="1" noProof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noProof="0" dirty="0"/>
                  <a:t> in year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endParaRPr lang="en-GB" b="1" i="1" noProof="0" dirty="0"/>
              </a:p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noProof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GB" b="1" i="1" noProof="0">
                                <a:latin typeface="Cambria Math" panose="02040503050406030204" pitchFamily="18" charset="0"/>
                              </a:rPr>
                              <m:t>𝐫</m:t>
                            </m:r>
                            <m:r>
                              <a:rPr lang="en-GB" noProof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1" i="1" noProof="0">
                                <a:latin typeface="Cambria Math" panose="02040503050406030204" pitchFamily="18" charset="0"/>
                              </a:rPr>
                              <m:t>𝐭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noProof="0" dirty="0"/>
                  <a:t> = diagonalised vector of value added coefficients, defined as gross value added divided by the total output in country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𝐫</m:t>
                    </m:r>
                  </m:oMath>
                </a14:m>
                <a:r>
                  <a:rPr lang="en-GB" noProof="0" dirty="0"/>
                  <a:t>, in year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endParaRPr lang="en-GB" b="1" noProof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p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𝐫𝐫</m:t>
                        </m:r>
                        <m:r>
                          <a:rPr lang="en-GB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𝐭</m:t>
                        </m:r>
                      </m:sup>
                    </m:sSup>
                  </m:oMath>
                </a14:m>
                <a:r>
                  <a:rPr lang="en-GB" noProof="0" dirty="0"/>
                  <a:t> = local Leontief inverse in country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𝐫</m:t>
                    </m:r>
                  </m:oMath>
                </a14:m>
                <a:r>
                  <a:rPr lang="en-GB" noProof="0" dirty="0"/>
                  <a:t> and year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endParaRPr lang="en-GB" b="1" i="1" noProof="0" dirty="0"/>
              </a:p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noProof="0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GB" b="1" i="1" noProof="0">
                                <a:latin typeface="Cambria Math" panose="02040503050406030204" pitchFamily="18" charset="0"/>
                              </a:rPr>
                              <m:t>𝐫𝐬</m:t>
                            </m:r>
                            <m:r>
                              <a:rPr lang="en-GB" noProof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1" i="1" noProof="0">
                                <a:latin typeface="Cambria Math" panose="02040503050406030204" pitchFamily="18" charset="0"/>
                              </a:rPr>
                              <m:t>𝐭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noProof="0" dirty="0"/>
                  <a:t> = diagonalised vector of exports from country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𝐫</m:t>
                    </m:r>
                  </m:oMath>
                </a14:m>
                <a:r>
                  <a:rPr lang="en-GB" noProof="0" dirty="0"/>
                  <a:t> to country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GB" noProof="0" dirty="0"/>
                  <a:t> in year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r>
                  <a:rPr lang="en-GB" noProof="0" dirty="0"/>
                  <a:t>, including both exports for intermediate and final uses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C73F35A-72D5-AF49-0173-97D13FCC04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94698"/>
                <a:ext cx="10801351" cy="4580659"/>
              </a:xfrm>
              <a:blipFill>
                <a:blip r:embed="rId2"/>
                <a:stretch>
                  <a:fillRect l="-734" r="-1467" b="-1864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98C445C-D42D-6BA1-FB6E-04D28E5D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1" y="123825"/>
            <a:ext cx="10801351" cy="1057994"/>
          </a:xfrm>
        </p:spPr>
        <p:txBody>
          <a:bodyPr/>
          <a:lstStyle/>
          <a:p>
            <a:r>
              <a:rPr lang="en-GB" noProof="0" dirty="0"/>
              <a:t>Methodology: Illustration with Domestic Value Added in exports </a:t>
            </a:r>
          </a:p>
        </p:txBody>
      </p:sp>
    </p:spTree>
    <p:extLst>
      <p:ext uri="{BB962C8B-B14F-4D97-AF65-F5344CB8AC3E}">
        <p14:creationId xmlns:p14="http://schemas.microsoft.com/office/powerpoint/2010/main" val="346513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3DBE8-6C1A-EAF9-B021-32893088E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CCE97C-51F6-BC39-A31E-07B2C4EAAB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96290"/>
                <a:ext cx="10801351" cy="4580659"/>
              </a:xfrm>
            </p:spPr>
            <p:txBody>
              <a:bodyPr/>
              <a:lstStyle/>
              <a:p>
                <a:r>
                  <a:rPr lang="en-GB" noProof="0" dirty="0"/>
                  <a:t>Exports can be decomposed into two components:</a:t>
                </a:r>
                <a:endParaRPr lang="en-GB" b="1" i="1" noProof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GB" b="1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1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noProof="0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GB" b="1" i="1" noProof="0">
                                <a:latin typeface="Cambria Math" panose="02040503050406030204" pitchFamily="18" charset="0"/>
                              </a:rPr>
                              <m:t>𝐫𝐬</m:t>
                            </m:r>
                            <m:r>
                              <a:rPr lang="en-GB" b="1" noProof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1" i="1" noProof="0">
                                <a:latin typeface="Cambria Math" panose="02040503050406030204" pitchFamily="18" charset="0"/>
                              </a:rPr>
                              <m:t>𝐭</m:t>
                            </m:r>
                          </m:sup>
                        </m:sSup>
                      </m:e>
                    </m:d>
                    <m:r>
                      <a:rPr lang="en-GB" b="1" noProof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GB" b="1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GB" b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𝐭</m:t>
                        </m:r>
                      </m:sup>
                    </m:sSup>
                    <m:sSup>
                      <m:sSupPr>
                        <m:ctrlPr>
                          <a:rPr lang="en-GB" b="1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𝐫𝐬</m:t>
                        </m:r>
                        <m:r>
                          <a:rPr lang="en-GB" b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𝐭</m:t>
                        </m:r>
                      </m:sup>
                    </m:sSup>
                    <m:r>
                      <a:rPr lang="en-GB" b="0" i="0" noProof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 b="1" i="0" noProof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b="1" noProof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b="1" i="1" noProof="0">
                        <a:latin typeface="Cambria Math" panose="02040503050406030204" pitchFamily="18" charset="0"/>
                      </a:rPr>
                      <m:t>𝐫</m:t>
                    </m:r>
                    <m:r>
                      <a:rPr lang="en-GB" b="1" noProof="0">
                        <a:latin typeface="Cambria Math" panose="02040503050406030204" pitchFamily="18" charset="0"/>
                      </a:rPr>
                      <m:t> ,  ∀</m:t>
                    </m:r>
                    <m:r>
                      <a:rPr lang="en-GB" b="1" i="1" noProof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GB" b="1" noProof="0" dirty="0"/>
                  <a:t>,  </a:t>
                </a:r>
                <a14:m>
                  <m:oMath xmlns:m="http://schemas.openxmlformats.org/officeDocument/2006/math">
                    <m:r>
                      <a:rPr lang="en-GB" b="1" noProof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b="1" i="1" noProof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GB" b="1" noProof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noProof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GB" b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𝐭</m:t>
                        </m:r>
                      </m:sup>
                    </m:sSup>
                  </m:oMath>
                </a14:m>
                <a:r>
                  <a:rPr lang="en-GB" b="1" noProof="0" dirty="0"/>
                  <a:t> </a:t>
                </a:r>
                <a:r>
                  <a:rPr lang="en-GB" noProof="0" dirty="0"/>
                  <a:t>= total exports of country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𝐫</m:t>
                    </m:r>
                  </m:oMath>
                </a14:m>
                <a:r>
                  <a:rPr lang="en-GB" noProof="0" dirty="0"/>
                  <a:t> in year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r>
                  <a:rPr lang="en-GB" noProof="0" dirty="0"/>
                  <a:t> (scalar)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𝐫𝐬</m:t>
                        </m:r>
                        <m:r>
                          <a:rPr lang="en-GB" b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𝐭</m:t>
                        </m:r>
                      </m:sup>
                    </m:sSup>
                  </m:oMath>
                </a14:m>
                <a:r>
                  <a:rPr lang="en-GB" noProof="0" dirty="0"/>
                  <a:t> = matrix of export shares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lang="en-GB" b="1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1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noProof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p>
                                <m:r>
                                  <a:rPr lang="en-GB" b="1" i="1" noProof="0">
                                    <a:latin typeface="Cambria Math" panose="02040503050406030204" pitchFamily="18" charset="0"/>
                                  </a:rPr>
                                  <m:t>𝐫𝐬</m:t>
                                </m:r>
                                <m:r>
                                  <a:rPr lang="en-GB" b="1" noProof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1" i="1" noProof="0"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</m:sup>
                            </m:sSup>
                          </m:e>
                        </m:d>
                        <m:r>
                          <a:rPr lang="en-GB" b="1" noProof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GB" b="1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noProof="0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GB" b="1" i="1" noProof="0">
                                <a:latin typeface="Cambria Math" panose="02040503050406030204" pitchFamily="18" charset="0"/>
                              </a:rPr>
                              <m:t>𝐫</m:t>
                            </m:r>
                            <m:r>
                              <a:rPr lang="en-GB" b="1" noProof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1" i="1" noProof="0">
                                <a:latin typeface="Cambria Math" panose="02040503050406030204" pitchFamily="18" charset="0"/>
                              </a:rPr>
                              <m:t>𝐭</m:t>
                            </m:r>
                          </m:sup>
                        </m:sSup>
                        <m:r>
                          <a:rPr lang="en-GB" b="1" noProof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noProof="0" dirty="0"/>
                  <a:t> by destination country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GB" noProof="0" dirty="0"/>
                  <a:t> </a:t>
                </a:r>
                <a:br>
                  <a:rPr lang="en-GB" noProof="0" dirty="0"/>
                </a:br>
                <a:r>
                  <a:rPr lang="en-GB" noProof="0" dirty="0"/>
                  <a:t>it represents the distribution of bilateral exports over total exports of country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𝐫</m:t>
                    </m:r>
                  </m:oMath>
                </a14:m>
                <a:r>
                  <a:rPr lang="en-GB" noProof="0" dirty="0"/>
                  <a:t> in year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r>
                  <a:rPr lang="en-GB" noProof="0" dirty="0"/>
                  <a:t>  </a:t>
                </a:r>
                <a:r>
                  <a:rPr lang="en-GB" b="1" noProof="0" dirty="0">
                    <a:solidFill>
                      <a:srgbClr val="024B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</a:t>
                </a:r>
                <a:r>
                  <a:rPr lang="en-GB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𝐫𝐬</m:t>
                        </m:r>
                        <m:r>
                          <a:rPr lang="en-GB" b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𝐭</m:t>
                        </m:r>
                      </m:sup>
                    </m:sSup>
                  </m:oMath>
                </a14:m>
                <a:r>
                  <a:rPr lang="en-GB" noProof="0" dirty="0"/>
                  <a:t> captures the trade distribution structure in year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endParaRPr lang="en-GB" noProof="0" dirty="0"/>
              </a:p>
              <a:p>
                <a:endParaRPr lang="en-GB" noProof="0" dirty="0"/>
              </a:p>
              <a:p>
                <a:r>
                  <a:rPr lang="en-GB" noProof="0" dirty="0"/>
                  <a:t>Consequently :</a:t>
                </a:r>
                <a14:m>
                  <m:oMath xmlns:m="http://schemas.openxmlformats.org/officeDocument/2006/math">
                    <m:r>
                      <a:rPr lang="en-GB" b="0" i="0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1" i="1" noProof="0" smtClean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noProof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GB" b="1" i="1" noProof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𝐫𝐬</m:t>
                        </m:r>
                        <m:r>
                          <a:rPr lang="en-GB" b="1" noProof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1" i="1" noProof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p>
                    </m:sSup>
                    <m:r>
                      <a:rPr lang="en-GB" b="1" noProof="0">
                        <a:solidFill>
                          <a:srgbClr val="024B9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GB" b="1" i="1" noProof="0" smtClean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1" i="1" noProof="0" smtClean="0">
                                <a:solidFill>
                                  <a:srgbClr val="024B9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noProof="0">
                                <a:solidFill>
                                  <a:srgbClr val="024B9C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GB" b="1" i="1" noProof="0">
                                <a:solidFill>
                                  <a:srgbClr val="024B9C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  <m:r>
                              <a:rPr lang="en-GB" b="1" noProof="0">
                                <a:solidFill>
                                  <a:srgbClr val="024B9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1" i="1" noProof="0">
                                <a:solidFill>
                                  <a:srgbClr val="024B9C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GB" b="1" i="1" noProof="0" smtClean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noProof="0" smtClean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noProof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p>
                        <m:r>
                          <a:rPr lang="en-GB" b="1" i="1" noProof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𝐫𝐫</m:t>
                        </m:r>
                        <m:r>
                          <a:rPr lang="en-GB" b="1" noProof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noProof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p>
                    </m:sSup>
                    <m:sSup>
                      <m:sSupPr>
                        <m:ctrlPr>
                          <a:rPr lang="en-GB" b="1" i="1" noProof="0" smtClean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noProof="0" smtClean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noProof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GB" b="1" i="1" noProof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GB" b="1" noProof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noProof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p>
                    </m:sSup>
                    <m:sSup>
                      <m:sSupPr>
                        <m:ctrlPr>
                          <a:rPr lang="en-GB" b="1" i="1" noProof="0" smtClean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noProof="0" smtClean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noProof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en-GB" b="1" i="1" noProof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𝐫𝐬</m:t>
                        </m:r>
                        <m:r>
                          <a:rPr lang="en-GB" b="1" noProof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noProof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p>
                    </m:sSup>
                  </m:oMath>
                </a14:m>
                <a:endParaRPr lang="en-GB" noProof="0" dirty="0"/>
              </a:p>
              <a:p>
                <a:endParaRPr lang="en-GB" noProof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CCE97C-51F6-BC39-A31E-07B2C4EAAB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96290"/>
                <a:ext cx="10801351" cy="4580659"/>
              </a:xfrm>
              <a:blipFill>
                <a:blip r:embed="rId2"/>
                <a:stretch>
                  <a:fillRect l="-734" t="-106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202FD70-EDA5-A9BC-EB2F-444E0F31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397715"/>
            <a:ext cx="10668828" cy="766672"/>
          </a:xfrm>
        </p:spPr>
        <p:txBody>
          <a:bodyPr/>
          <a:lstStyle/>
          <a:p>
            <a:r>
              <a:rPr lang="en-GB" dirty="0"/>
              <a:t>Methodology: </a:t>
            </a:r>
            <a:r>
              <a:rPr lang="en-GB" noProof="0" dirty="0"/>
              <a:t>Illustration with Domestic Value Added in exports</a:t>
            </a:r>
          </a:p>
        </p:txBody>
      </p:sp>
    </p:spTree>
    <p:extLst>
      <p:ext uri="{BB962C8B-B14F-4D97-AF65-F5344CB8AC3E}">
        <p14:creationId xmlns:p14="http://schemas.microsoft.com/office/powerpoint/2010/main" val="169719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67835-E446-8D57-DC48-DAC189E90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BF1B05-B5BF-3020-B3A2-31DB492546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96290"/>
                <a:ext cx="10801351" cy="4887885"/>
              </a:xfrm>
            </p:spPr>
            <p:txBody>
              <a:bodyPr/>
              <a:lstStyle/>
              <a:p>
                <a:r>
                  <a:rPr lang="en-GB" noProof="0" dirty="0"/>
                  <a:t>Objective :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𝐫𝐬</m:t>
                        </m:r>
                        <m:r>
                          <a:rPr lang="en-GB" b="1" noProof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1" i="1" noProof="0" smtClean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  <m:r>
                          <a:rPr lang="en-GB" b="1" i="1" noProof="0" smtClean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noProof="0" smtClean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b="1" noProof="0" dirty="0"/>
              </a:p>
              <a:p>
                <a:pPr lvl="0"/>
                <a:r>
                  <a:rPr lang="en-GB" noProof="0" dirty="0"/>
                  <a:t>Proposed methodology = update all components with available information</a:t>
                </a:r>
              </a:p>
              <a:p>
                <a:pPr lvl="0"/>
                <a:r>
                  <a:rPr lang="en-GB" noProof="0" dirty="0"/>
                  <a:t>For year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GB" noProof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noProof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noProof="0" dirty="0"/>
                  <a:t>, we have value added coefficients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noProof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GB" b="1" i="1" noProof="0">
                                <a:latin typeface="Cambria Math" panose="02040503050406030204" pitchFamily="18" charset="0"/>
                              </a:rPr>
                              <m:t>𝐫</m:t>
                            </m:r>
                            <m:r>
                              <a:rPr lang="en-GB" noProof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1" i="1" noProof="0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GB" noProof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1" i="1" noProof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noProof="0" dirty="0"/>
                  <a:t> and total exports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GB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𝐭</m:t>
                        </m:r>
                        <m:r>
                          <a:rPr lang="en-GB" noProof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noProof="0" dirty="0"/>
                  <a:t> Data drawn from the national accounts main aggregates (ESA Table 3) </a:t>
                </a:r>
                <a:br>
                  <a:rPr lang="en-GB" noProof="0" dirty="0"/>
                </a:br>
                <a:r>
                  <a:rPr lang="en-GB" noProof="0" dirty="0"/>
                  <a:t>When not available, estimated using auto-ARIMA projections applied to the time series of value added and gross output from FIGARO</a:t>
                </a:r>
              </a:p>
              <a:p>
                <a:r>
                  <a:rPr lang="en-GB" noProof="0" dirty="0"/>
                  <a:t>Updated information on domestic inter-industry linkages and bilateral trade distribution not yet available; therefore, the local Leontief inverse and the trade distribution matrix are assumed to remain at their year </a:t>
                </a:r>
                <a14:m>
                  <m:oMath xmlns:m="http://schemas.openxmlformats.org/officeDocument/2006/math">
                    <m:r>
                      <a:rPr lang="en-GB" b="1" i="1" noProof="0"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r>
                  <a:rPr lang="en-GB" noProof="0" dirty="0"/>
                  <a:t> structures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𝐫𝐬</m:t>
                        </m:r>
                        <m:r>
                          <a:rPr lang="en-GB" b="1" noProof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1" i="1" noProof="0" smtClean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  <m:r>
                          <a:rPr lang="en-GB" b="1" noProof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noProof="0" smtClean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GB" b="1" noProof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GB" b="1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1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noProof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GB" b="1" i="1" noProof="0">
                                <a:latin typeface="Cambria Math" panose="02040503050406030204" pitchFamily="18" charset="0"/>
                              </a:rPr>
                              <m:t>𝐫</m:t>
                            </m:r>
                            <m:r>
                              <a:rPr lang="en-GB" b="1" noProof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1" i="1" noProof="0" smtClean="0">
                                <a:solidFill>
                                  <a:srgbClr val="024B9C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GB" b="1" noProof="0">
                                <a:solidFill>
                                  <a:srgbClr val="024B9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1" i="1" noProof="0" smtClean="0">
                                <a:solidFill>
                                  <a:srgbClr val="024B9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GB" b="1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p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𝐫𝐫</m:t>
                        </m:r>
                        <m:r>
                          <a:rPr lang="en-GB" b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noProof="0" smtClean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  <m:r>
                          <a:rPr lang="en-GB" b="1" noProof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GB" b="1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GB" b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noProof="0" smtClean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  <m:r>
                          <a:rPr lang="en-GB" b="1" noProof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noProof="0" smtClean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GB" b="1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en-GB" b="1" i="1" noProof="0">
                            <a:latin typeface="Cambria Math" panose="02040503050406030204" pitchFamily="18" charset="0"/>
                          </a:rPr>
                          <m:t>𝐫𝐬</m:t>
                        </m:r>
                        <m:r>
                          <a:rPr lang="en-GB" b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noProof="0" smtClean="0">
                            <a:solidFill>
                              <a:srgbClr val="024B9C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p>
                    </m:sSup>
                  </m:oMath>
                </a14:m>
                <a:endParaRPr lang="en-GB" noProof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BF1B05-B5BF-3020-B3A2-31DB492546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96290"/>
                <a:ext cx="10801351" cy="4887885"/>
              </a:xfrm>
              <a:blipFill>
                <a:blip r:embed="rId2"/>
                <a:stretch>
                  <a:fillRect l="-734" t="-748" r="-152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5CABE51-0EDA-FAB2-230A-8563CC178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73825"/>
            <a:ext cx="10668828" cy="766672"/>
          </a:xfrm>
        </p:spPr>
        <p:txBody>
          <a:bodyPr/>
          <a:lstStyle/>
          <a:p>
            <a:r>
              <a:rPr lang="en-GB" dirty="0"/>
              <a:t>Methodology: </a:t>
            </a:r>
            <a:r>
              <a:rPr lang="en-GB" noProof="0" dirty="0"/>
              <a:t>Illustration with Domestic Value Added in exports</a:t>
            </a:r>
          </a:p>
        </p:txBody>
      </p:sp>
    </p:spTree>
    <p:extLst>
      <p:ext uri="{BB962C8B-B14F-4D97-AF65-F5344CB8AC3E}">
        <p14:creationId xmlns:p14="http://schemas.microsoft.com/office/powerpoint/2010/main" val="2849512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C colour scheme">
    <a:dk1>
      <a:srgbClr val="4D4D4D"/>
    </a:dk1>
    <a:lt1>
      <a:srgbClr val="FFFFFF"/>
    </a:lt1>
    <a:dk2>
      <a:srgbClr val="034EA2"/>
    </a:dk2>
    <a:lt2>
      <a:srgbClr val="D3E8F9"/>
    </a:lt2>
    <a:accent1>
      <a:srgbClr val="1E858B"/>
    </a:accent1>
    <a:accent2>
      <a:srgbClr val="4BC5DE"/>
    </a:accent2>
    <a:accent3>
      <a:srgbClr val="1EC08A"/>
    </a:accent3>
    <a:accent4>
      <a:srgbClr val="ED8D2F"/>
    </a:accent4>
    <a:accent5>
      <a:srgbClr val="FFC000"/>
    </a:accent5>
    <a:accent6>
      <a:srgbClr val="E76C53"/>
    </a:accent6>
    <a:hlink>
      <a:srgbClr val="0563C1"/>
    </a:hlink>
    <a:folHlink>
      <a:srgbClr val="24337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5768</TotalTime>
  <Words>1797</Words>
  <Application>Microsoft Office PowerPoint</Application>
  <PresentationFormat>Widescreen</PresentationFormat>
  <Paragraphs>226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Cambria Math</vt:lpstr>
      <vt:lpstr>Constantia</vt:lpstr>
      <vt:lpstr>Palatino Linotype</vt:lpstr>
      <vt:lpstr>Times New Roman</vt:lpstr>
      <vt:lpstr>Wingdings</vt:lpstr>
      <vt:lpstr>Office Theme</vt:lpstr>
      <vt:lpstr>Improving timeliness of FIGARO for measuring globalisation and sustainability in the EU</vt:lpstr>
      <vt:lpstr>What is FIGARO?</vt:lpstr>
      <vt:lpstr>What are its main characteristics?</vt:lpstr>
      <vt:lpstr>FIGARO MacroEconomic Globalisation indicators (MEG)</vt:lpstr>
      <vt:lpstr>FIGARO MacroEconomic Globalisation indicators (MEG)</vt:lpstr>
      <vt:lpstr>Improving timeliness of MEG indicators: Motivation </vt:lpstr>
      <vt:lpstr>Methodology: Illustration with Domestic Value Added in exports </vt:lpstr>
      <vt:lpstr>Methodology: Illustration with Domestic Value Added in exports</vt:lpstr>
      <vt:lpstr>Methodology: Illustration with Domestic Value Added in exports</vt:lpstr>
      <vt:lpstr>Robustness test</vt:lpstr>
      <vt:lpstr>Robustness test</vt:lpstr>
      <vt:lpstr>Results with WAPE indicator</vt:lpstr>
      <vt:lpstr>Results with WAPE indicator</vt:lpstr>
      <vt:lpstr>Robustness test</vt:lpstr>
      <vt:lpstr>Results with ρ-likelihood indicator </vt:lpstr>
      <vt:lpstr>Conclusions and next steps</vt:lpstr>
      <vt:lpstr>References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PEDAUGA Luis (JRC-SEVILLA-EXT)</dc:creator>
  <cp:lastModifiedBy>CATALAN PIERA Alba (JRC-SEVILLA)</cp:lastModifiedBy>
  <cp:revision>229</cp:revision>
  <dcterms:created xsi:type="dcterms:W3CDTF">2022-04-25T14:48:15Z</dcterms:created>
  <dcterms:modified xsi:type="dcterms:W3CDTF">2026-06-20T15:58:24Z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2024-06-18T14:03:48Z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d32c54ca-7ef5-4f10-b43e-13e079615372</vt:lpwstr>
  </property>
  <property fmtid="{D5CDD505-2E9C-101B-9397-08002B2CF9AE}" pid="8" name="MSIP_Label_6bd9ddd1-4d20-43f6-abfa-fc3c07406f94_ContentBits">
    <vt:lpwstr>0</vt:lpwstr>
  </property>
</Properties>
</file>