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9" r:id="rId2"/>
    <p:sldMasterId id="2147492951" r:id="rId3"/>
  </p:sldMasterIdLst>
  <p:notesMasterIdLst>
    <p:notesMasterId r:id="rId34"/>
  </p:notesMasterIdLst>
  <p:handoutMasterIdLst>
    <p:handoutMasterId r:id="rId35"/>
  </p:handoutMasterIdLst>
  <p:sldIdLst>
    <p:sldId id="396" r:id="rId4"/>
    <p:sldId id="374" r:id="rId5"/>
    <p:sldId id="397" r:id="rId6"/>
    <p:sldId id="321" r:id="rId7"/>
    <p:sldId id="319" r:id="rId8"/>
    <p:sldId id="398" r:id="rId9"/>
    <p:sldId id="323" r:id="rId10"/>
    <p:sldId id="329" r:id="rId11"/>
    <p:sldId id="332" r:id="rId12"/>
    <p:sldId id="324" r:id="rId13"/>
    <p:sldId id="326" r:id="rId14"/>
    <p:sldId id="328" r:id="rId15"/>
    <p:sldId id="349" r:id="rId16"/>
    <p:sldId id="327" r:id="rId17"/>
    <p:sldId id="399" r:id="rId18"/>
    <p:sldId id="356" r:id="rId19"/>
    <p:sldId id="331" r:id="rId20"/>
    <p:sldId id="333" r:id="rId21"/>
    <p:sldId id="334" r:id="rId22"/>
    <p:sldId id="335" r:id="rId23"/>
    <p:sldId id="336" r:id="rId24"/>
    <p:sldId id="338" r:id="rId25"/>
    <p:sldId id="358" r:id="rId26"/>
    <p:sldId id="400" r:id="rId27"/>
    <p:sldId id="359" r:id="rId28"/>
    <p:sldId id="401" r:id="rId29"/>
    <p:sldId id="365" r:id="rId30"/>
    <p:sldId id="404" r:id="rId31"/>
    <p:sldId id="347" r:id="rId32"/>
    <p:sldId id="274" r:id="rId33"/>
  </p:sldIdLst>
  <p:sldSz cx="9144000" cy="6858000" type="screen4x3"/>
  <p:notesSz cx="6797675" cy="9929813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558967-5CE6-8234-D2A4-7049CB784F78}" name="Jorba Gimenez, Jonatan" initials="JJ" userId="S::jjorba@idescat.cat::060d16b3-ab95-49b7-84ad-8916143abb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620"/>
    <a:srgbClr val="99B335"/>
    <a:srgbClr val="820D26"/>
    <a:srgbClr val="9F3540"/>
    <a:srgbClr val="4E69CC"/>
    <a:srgbClr val="3D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13A9F-B652-4BB1-9036-658E0DE95F59}" v="33" dt="2026-06-17T12:31:52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4" autoAdjust="0"/>
    <p:restoredTop sz="85109" autoAdjust="0"/>
  </p:normalViewPr>
  <p:slideViewPr>
    <p:cSldViewPr snapToGrid="0" snapToObjects="1">
      <p:cViewPr varScale="1">
        <p:scale>
          <a:sx n="94" d="100"/>
          <a:sy n="9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ba Gimenez, Jonatan" userId="060d16b3-ab95-49b7-84ad-8916143abb5d" providerId="ADAL" clId="{F93A9525-3C21-443E-9D40-E33FCC0C590E}"/>
    <pc:docChg chg="undo redo custSel addSld delSld modSld delMainMaster">
      <pc:chgData name="Jorba Gimenez, Jonatan" userId="060d16b3-ab95-49b7-84ad-8916143abb5d" providerId="ADAL" clId="{F93A9525-3C21-443E-9D40-E33FCC0C590E}" dt="2026-06-17T12:31:52.462" v="3660" actId="20577"/>
      <pc:docMkLst>
        <pc:docMk/>
      </pc:docMkLst>
      <pc:sldChg chg="addSp modSp mod">
        <pc:chgData name="Jorba Gimenez, Jonatan" userId="060d16b3-ab95-49b7-84ad-8916143abb5d" providerId="ADAL" clId="{F93A9525-3C21-443E-9D40-E33FCC0C590E}" dt="2026-06-05T12:09:56.816" v="172" actId="20577"/>
        <pc:sldMkLst>
          <pc:docMk/>
          <pc:sldMk cId="0" sldId="319"/>
        </pc:sldMkLst>
        <pc:spChg chg="mod">
          <ac:chgData name="Jorba Gimenez, Jonatan" userId="060d16b3-ab95-49b7-84ad-8916143abb5d" providerId="ADAL" clId="{F93A9525-3C21-443E-9D40-E33FCC0C590E}" dt="2026-06-05T11:38:13.532" v="113" actId="20577"/>
          <ac:spMkLst>
            <pc:docMk/>
            <pc:sldMk cId="0" sldId="319"/>
            <ac:spMk id="3" creationId="{A90978D2-54D1-F823-D01B-7CD986242D1C}"/>
          </ac:spMkLst>
        </pc:spChg>
        <pc:spChg chg="add mod">
          <ac:chgData name="Jorba Gimenez, Jonatan" userId="060d16b3-ab95-49b7-84ad-8916143abb5d" providerId="ADAL" clId="{F93A9525-3C21-443E-9D40-E33FCC0C590E}" dt="2026-06-05T12:09:56.816" v="172" actId="20577"/>
          <ac:spMkLst>
            <pc:docMk/>
            <pc:sldMk cId="0" sldId="319"/>
            <ac:spMk id="5" creationId="{3D0A2690-5C4F-29F7-24BE-DE23263E5393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09:53.225" v="170" actId="20577"/>
        <pc:sldMkLst>
          <pc:docMk/>
          <pc:sldMk cId="0" sldId="321"/>
        </pc:sldMkLst>
        <pc:spChg chg="add mod">
          <ac:chgData name="Jorba Gimenez, Jonatan" userId="060d16b3-ab95-49b7-84ad-8916143abb5d" providerId="ADAL" clId="{F93A9525-3C21-443E-9D40-E33FCC0C590E}" dt="2026-06-05T12:09:53.225" v="170" actId="20577"/>
          <ac:spMkLst>
            <pc:docMk/>
            <pc:sldMk cId="0" sldId="321"/>
            <ac:spMk id="3" creationId="{8E38F478-F6D2-09A0-3C25-39ADC81F4BA0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04.991" v="175" actId="20577"/>
        <pc:sldMkLst>
          <pc:docMk/>
          <pc:sldMk cId="0" sldId="323"/>
        </pc:sldMkLst>
        <pc:spChg chg="mod">
          <ac:chgData name="Jorba Gimenez, Jonatan" userId="060d16b3-ab95-49b7-84ad-8916143abb5d" providerId="ADAL" clId="{F93A9525-3C21-443E-9D40-E33FCC0C590E}" dt="2026-06-05T11:39:54.540" v="124" actId="20577"/>
          <ac:spMkLst>
            <pc:docMk/>
            <pc:sldMk cId="0" sldId="323"/>
            <ac:spMk id="3" creationId="{AA3A7556-812B-8C80-4694-C3BF04B98760}"/>
          </ac:spMkLst>
        </pc:spChg>
        <pc:spChg chg="add mod">
          <ac:chgData name="Jorba Gimenez, Jonatan" userId="060d16b3-ab95-49b7-84ad-8916143abb5d" providerId="ADAL" clId="{F93A9525-3C21-443E-9D40-E33FCC0C590E}" dt="2026-06-05T12:10:04.991" v="175" actId="20577"/>
          <ac:spMkLst>
            <pc:docMk/>
            <pc:sldMk cId="0" sldId="323"/>
            <ac:spMk id="5" creationId="{137ABAB0-77FA-603B-B03F-164FDC432F13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20.516" v="178" actId="20577"/>
        <pc:sldMkLst>
          <pc:docMk/>
          <pc:sldMk cId="0" sldId="324"/>
        </pc:sldMkLst>
        <pc:spChg chg="add mod">
          <ac:chgData name="Jorba Gimenez, Jonatan" userId="060d16b3-ab95-49b7-84ad-8916143abb5d" providerId="ADAL" clId="{F93A9525-3C21-443E-9D40-E33FCC0C590E}" dt="2026-06-05T12:10:20.516" v="178" actId="20577"/>
          <ac:spMkLst>
            <pc:docMk/>
            <pc:sldMk cId="0" sldId="324"/>
            <ac:spMk id="6" creationId="{AC17D592-399E-5455-147A-41C4D922B2C6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30.487" v="182" actId="14100"/>
        <pc:sldMkLst>
          <pc:docMk/>
          <pc:sldMk cId="0" sldId="326"/>
        </pc:sldMkLst>
        <pc:spChg chg="add mod">
          <ac:chgData name="Jorba Gimenez, Jonatan" userId="060d16b3-ab95-49b7-84ad-8916143abb5d" providerId="ADAL" clId="{F93A9525-3C21-443E-9D40-E33FCC0C590E}" dt="2026-06-05T12:10:30.487" v="182" actId="14100"/>
          <ac:spMkLst>
            <pc:docMk/>
            <pc:sldMk cId="0" sldId="326"/>
            <ac:spMk id="6" creationId="{F01F49A9-7445-4779-A44F-3872841FE5FF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46.127" v="188" actId="14100"/>
        <pc:sldMkLst>
          <pc:docMk/>
          <pc:sldMk cId="0" sldId="327"/>
        </pc:sldMkLst>
        <pc:spChg chg="add mod">
          <ac:chgData name="Jorba Gimenez, Jonatan" userId="060d16b3-ab95-49b7-84ad-8916143abb5d" providerId="ADAL" clId="{F93A9525-3C21-443E-9D40-E33FCC0C590E}" dt="2026-06-05T12:10:46.127" v="188" actId="14100"/>
          <ac:spMkLst>
            <pc:docMk/>
            <pc:sldMk cId="0" sldId="327"/>
            <ac:spMk id="6" creationId="{2ABA772B-E7D0-5DE7-B846-F0328154A85B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36.414" v="184" actId="14100"/>
        <pc:sldMkLst>
          <pc:docMk/>
          <pc:sldMk cId="0" sldId="328"/>
        </pc:sldMkLst>
        <pc:spChg chg="add mod">
          <ac:chgData name="Jorba Gimenez, Jonatan" userId="060d16b3-ab95-49b7-84ad-8916143abb5d" providerId="ADAL" clId="{F93A9525-3C21-443E-9D40-E33FCC0C590E}" dt="2026-06-05T12:10:36.414" v="184" actId="14100"/>
          <ac:spMkLst>
            <pc:docMk/>
            <pc:sldMk cId="0" sldId="328"/>
            <ac:spMk id="5" creationId="{7384F745-9143-EB35-727B-F48B6C35AC12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11.527" v="176" actId="20577"/>
        <pc:sldMkLst>
          <pc:docMk/>
          <pc:sldMk cId="0" sldId="329"/>
        </pc:sldMkLst>
        <pc:spChg chg="add mod">
          <ac:chgData name="Jorba Gimenez, Jonatan" userId="060d16b3-ab95-49b7-84ad-8916143abb5d" providerId="ADAL" clId="{F93A9525-3C21-443E-9D40-E33FCC0C590E}" dt="2026-06-05T12:10:11.527" v="176" actId="20577"/>
          <ac:spMkLst>
            <pc:docMk/>
            <pc:sldMk cId="0" sldId="329"/>
            <ac:spMk id="4" creationId="{26E392DA-7B89-B697-4941-FB919BDF4390}"/>
          </ac:spMkLst>
        </pc:spChg>
      </pc:sldChg>
      <pc:sldChg chg="addSp modSp mod modNotesTx">
        <pc:chgData name="Jorba Gimenez, Jonatan" userId="060d16b3-ab95-49b7-84ad-8916143abb5d" providerId="ADAL" clId="{F93A9525-3C21-443E-9D40-E33FCC0C590E}" dt="2026-06-17T10:19:50.867" v="615" actId="20577"/>
        <pc:sldMkLst>
          <pc:docMk/>
          <pc:sldMk cId="0" sldId="331"/>
        </pc:sldMkLst>
        <pc:spChg chg="add mod">
          <ac:chgData name="Jorba Gimenez, Jonatan" userId="060d16b3-ab95-49b7-84ad-8916143abb5d" providerId="ADAL" clId="{F93A9525-3C21-443E-9D40-E33FCC0C590E}" dt="2026-06-05T12:11:10.758" v="196" actId="14100"/>
          <ac:spMkLst>
            <pc:docMk/>
            <pc:sldMk cId="0" sldId="331"/>
            <ac:spMk id="6" creationId="{AF69BA7E-91D9-ADBA-285D-09229085C7DD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16.668" v="177" actId="20577"/>
        <pc:sldMkLst>
          <pc:docMk/>
          <pc:sldMk cId="0" sldId="332"/>
        </pc:sldMkLst>
        <pc:spChg chg="add mod">
          <ac:chgData name="Jorba Gimenez, Jonatan" userId="060d16b3-ab95-49b7-84ad-8916143abb5d" providerId="ADAL" clId="{F93A9525-3C21-443E-9D40-E33FCC0C590E}" dt="2026-06-05T12:10:16.668" v="177" actId="20577"/>
          <ac:spMkLst>
            <pc:docMk/>
            <pc:sldMk cId="0" sldId="332"/>
            <ac:spMk id="4" creationId="{ACA1DA05-1BDA-0CF3-8188-B29BB04992E5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1:15.600" v="198" actId="14100"/>
        <pc:sldMkLst>
          <pc:docMk/>
          <pc:sldMk cId="0" sldId="333"/>
        </pc:sldMkLst>
        <pc:spChg chg="add mod">
          <ac:chgData name="Jorba Gimenez, Jonatan" userId="060d16b3-ab95-49b7-84ad-8916143abb5d" providerId="ADAL" clId="{F93A9525-3C21-443E-9D40-E33FCC0C590E}" dt="2026-06-05T12:11:15.600" v="198" actId="14100"/>
          <ac:spMkLst>
            <pc:docMk/>
            <pc:sldMk cId="0" sldId="333"/>
            <ac:spMk id="5" creationId="{4FAB1435-E790-13FE-E7C2-EBC21CBF2067}"/>
          </ac:spMkLst>
        </pc:spChg>
      </pc:sldChg>
      <pc:sldChg chg="addSp modSp mod modNotesTx">
        <pc:chgData name="Jorba Gimenez, Jonatan" userId="060d16b3-ab95-49b7-84ad-8916143abb5d" providerId="ADAL" clId="{F93A9525-3C21-443E-9D40-E33FCC0C590E}" dt="2026-06-17T10:21:50.921" v="619" actId="20577"/>
        <pc:sldMkLst>
          <pc:docMk/>
          <pc:sldMk cId="0" sldId="334"/>
        </pc:sldMkLst>
        <pc:spChg chg="add mod">
          <ac:chgData name="Jorba Gimenez, Jonatan" userId="060d16b3-ab95-49b7-84ad-8916143abb5d" providerId="ADAL" clId="{F93A9525-3C21-443E-9D40-E33FCC0C590E}" dt="2026-06-05T12:11:20.019" v="200" actId="14100"/>
          <ac:spMkLst>
            <pc:docMk/>
            <pc:sldMk cId="0" sldId="334"/>
            <ac:spMk id="5" creationId="{46A090D5-19D2-E969-80B2-28E4EDCC8F12}"/>
          </ac:spMkLst>
        </pc:spChg>
        <pc:spChg chg="mod">
          <ac:chgData name="Jorba Gimenez, Jonatan" userId="060d16b3-ab95-49b7-84ad-8916143abb5d" providerId="ADAL" clId="{F93A9525-3C21-443E-9D40-E33FCC0C590E}" dt="2026-06-05T12:03:14.015" v="127" actId="20577"/>
          <ac:spMkLst>
            <pc:docMk/>
            <pc:sldMk cId="0" sldId="334"/>
            <ac:spMk id="20" creationId="{ED0FD500-667C-0C86-9883-59A88ADC10D7}"/>
          </ac:spMkLst>
        </pc:spChg>
      </pc:sldChg>
      <pc:sldChg chg="addSp delSp modSp mod modNotesTx">
        <pc:chgData name="Jorba Gimenez, Jonatan" userId="060d16b3-ab95-49b7-84ad-8916143abb5d" providerId="ADAL" clId="{F93A9525-3C21-443E-9D40-E33FCC0C590E}" dt="2026-06-17T10:23:24.909" v="635" actId="20577"/>
        <pc:sldMkLst>
          <pc:docMk/>
          <pc:sldMk cId="0" sldId="335"/>
        </pc:sldMkLst>
        <pc:spChg chg="add mod">
          <ac:chgData name="Jorba Gimenez, Jonatan" userId="060d16b3-ab95-49b7-84ad-8916143abb5d" providerId="ADAL" clId="{F93A9525-3C21-443E-9D40-E33FCC0C590E}" dt="2026-06-05T12:11:26.707" v="203" actId="14100"/>
          <ac:spMkLst>
            <pc:docMk/>
            <pc:sldMk cId="0" sldId="335"/>
            <ac:spMk id="5" creationId="{420A1310-5EB8-0712-C03F-F2D2C04A9136}"/>
          </ac:spMkLst>
        </pc:spChg>
        <pc:spChg chg="add del mod">
          <ac:chgData name="Jorba Gimenez, Jonatan" userId="060d16b3-ab95-49b7-84ad-8916143abb5d" providerId="ADAL" clId="{F93A9525-3C21-443E-9D40-E33FCC0C590E}" dt="2026-06-04T12:39:32.045" v="63" actId="1076"/>
          <ac:spMkLst>
            <pc:docMk/>
            <pc:sldMk cId="0" sldId="335"/>
            <ac:spMk id="14" creationId="{2D64BA59-1074-07D6-221B-0338CEC0C0CB}"/>
          </ac:spMkLst>
        </pc:spChg>
        <pc:spChg chg="add del">
          <ac:chgData name="Jorba Gimenez, Jonatan" userId="060d16b3-ab95-49b7-84ad-8916143abb5d" providerId="ADAL" clId="{F93A9525-3C21-443E-9D40-E33FCC0C590E}" dt="2026-06-04T12:39:30.567" v="60" actId="478"/>
          <ac:spMkLst>
            <pc:docMk/>
            <pc:sldMk cId="0" sldId="335"/>
            <ac:spMk id="15" creationId="{09A9CF12-A4CB-13F5-E681-9AAFB39C3640}"/>
          </ac:spMkLst>
        </pc:spChg>
        <pc:spChg chg="add del">
          <ac:chgData name="Jorba Gimenez, Jonatan" userId="060d16b3-ab95-49b7-84ad-8916143abb5d" providerId="ADAL" clId="{F93A9525-3C21-443E-9D40-E33FCC0C590E}" dt="2026-06-04T12:39:30.567" v="60" actId="478"/>
          <ac:spMkLst>
            <pc:docMk/>
            <pc:sldMk cId="0" sldId="335"/>
            <ac:spMk id="16" creationId="{7F1F5FD5-1DD5-F622-B51F-D4816D1CB03B}"/>
          </ac:spMkLst>
        </pc:spChg>
        <pc:spChg chg="mod">
          <ac:chgData name="Jorba Gimenez, Jonatan" userId="060d16b3-ab95-49b7-84ad-8916143abb5d" providerId="ADAL" clId="{F93A9525-3C21-443E-9D40-E33FCC0C590E}" dt="2026-06-17T10:23:04.716" v="633" actId="1036"/>
          <ac:spMkLst>
            <pc:docMk/>
            <pc:sldMk cId="0" sldId="335"/>
            <ac:spMk id="114704" creationId="{57F279A4-371C-4C4F-9F84-E38A1C7E1E1B}"/>
          </ac:spMkLst>
        </pc:spChg>
        <pc:picChg chg="mod">
          <ac:chgData name="Jorba Gimenez, Jonatan" userId="060d16b3-ab95-49b7-84ad-8916143abb5d" providerId="ADAL" clId="{F93A9525-3C21-443E-9D40-E33FCC0C590E}" dt="2026-06-04T12:39:31.426" v="62" actId="1076"/>
          <ac:picMkLst>
            <pc:docMk/>
            <pc:sldMk cId="0" sldId="335"/>
            <ac:picMk id="114699" creationId="{5B3EB021-32D2-C7E0-B0B5-3D88157E4941}"/>
          </ac:picMkLst>
        </pc:picChg>
      </pc:sldChg>
      <pc:sldChg chg="addSp delSp modSp mod modNotesTx">
        <pc:chgData name="Jorba Gimenez, Jonatan" userId="060d16b3-ab95-49b7-84ad-8916143abb5d" providerId="ADAL" clId="{F93A9525-3C21-443E-9D40-E33FCC0C590E}" dt="2026-06-17T11:03:23.364" v="2444" actId="6549"/>
        <pc:sldMkLst>
          <pc:docMk/>
          <pc:sldMk cId="0" sldId="336"/>
        </pc:sldMkLst>
        <pc:spChg chg="mod">
          <ac:chgData name="Jorba Gimenez, Jonatan" userId="060d16b3-ab95-49b7-84ad-8916143abb5d" providerId="ADAL" clId="{F93A9525-3C21-443E-9D40-E33FCC0C590E}" dt="2026-06-15T11:50:26.754" v="230" actId="207"/>
          <ac:spMkLst>
            <pc:docMk/>
            <pc:sldMk cId="0" sldId="336"/>
            <ac:spMk id="4" creationId="{DAE1686F-A006-2D9A-AB8D-AB5543AC44FD}"/>
          </ac:spMkLst>
        </pc:spChg>
        <pc:spChg chg="add mod">
          <ac:chgData name="Jorba Gimenez, Jonatan" userId="060d16b3-ab95-49b7-84ad-8916143abb5d" providerId="ADAL" clId="{F93A9525-3C21-443E-9D40-E33FCC0C590E}" dt="2026-06-05T12:11:31.170" v="205" actId="14100"/>
          <ac:spMkLst>
            <pc:docMk/>
            <pc:sldMk cId="0" sldId="336"/>
            <ac:spMk id="5" creationId="{03B8C9ED-7A0B-BCF7-0D7E-63FA72E7B845}"/>
          </ac:spMkLst>
        </pc:spChg>
        <pc:picChg chg="add mod">
          <ac:chgData name="Jorba Gimenez, Jonatan" userId="060d16b3-ab95-49b7-84ad-8916143abb5d" providerId="ADAL" clId="{F93A9525-3C21-443E-9D40-E33FCC0C590E}" dt="2026-06-15T12:10:35.273" v="241" actId="14100"/>
          <ac:picMkLst>
            <pc:docMk/>
            <pc:sldMk cId="0" sldId="336"/>
            <ac:picMk id="9" creationId="{C90BEC69-E0B6-58ED-95CF-F037145A1058}"/>
          </ac:picMkLst>
        </pc:picChg>
      </pc:sldChg>
      <pc:sldChg chg="addSp modSp mod">
        <pc:chgData name="Jorba Gimenez, Jonatan" userId="060d16b3-ab95-49b7-84ad-8916143abb5d" providerId="ADAL" clId="{F93A9525-3C21-443E-9D40-E33FCC0C590E}" dt="2026-06-05T12:11:36.158" v="208" actId="14100"/>
        <pc:sldMkLst>
          <pc:docMk/>
          <pc:sldMk cId="0" sldId="338"/>
        </pc:sldMkLst>
        <pc:spChg chg="add mod">
          <ac:chgData name="Jorba Gimenez, Jonatan" userId="060d16b3-ab95-49b7-84ad-8916143abb5d" providerId="ADAL" clId="{F93A9525-3C21-443E-9D40-E33FCC0C590E}" dt="2026-06-05T12:11:36.158" v="208" actId="14100"/>
          <ac:spMkLst>
            <pc:docMk/>
            <pc:sldMk cId="0" sldId="338"/>
            <ac:spMk id="5" creationId="{CA67F617-E317-29F5-37F9-247A1670AEA8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34:53.471" v="1326" actId="20577"/>
        <pc:sldMkLst>
          <pc:docMk/>
          <pc:sldMk cId="0" sldId="347"/>
        </pc:sldMkLst>
        <pc:spChg chg="add mod">
          <ac:chgData name="Jorba Gimenez, Jonatan" userId="060d16b3-ab95-49b7-84ad-8916143abb5d" providerId="ADAL" clId="{F93A9525-3C21-443E-9D40-E33FCC0C590E}" dt="2026-06-17T10:34:53.471" v="1326" actId="20577"/>
          <ac:spMkLst>
            <pc:docMk/>
            <pc:sldMk cId="0" sldId="347"/>
            <ac:spMk id="4" creationId="{A11EBE74-B85D-25C1-0AF8-8C35C1F01801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05T12:10:41.139" v="186" actId="14100"/>
        <pc:sldMkLst>
          <pc:docMk/>
          <pc:sldMk cId="0" sldId="349"/>
        </pc:sldMkLst>
        <pc:spChg chg="add mod">
          <ac:chgData name="Jorba Gimenez, Jonatan" userId="060d16b3-ab95-49b7-84ad-8916143abb5d" providerId="ADAL" clId="{F93A9525-3C21-443E-9D40-E33FCC0C590E}" dt="2026-06-05T12:10:41.139" v="186" actId="14100"/>
          <ac:spMkLst>
            <pc:docMk/>
            <pc:sldMk cId="0" sldId="349"/>
            <ac:spMk id="6" creationId="{08440C62-6268-0F4C-DA64-3B422F6C6504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18:36.274" v="440" actId="1076"/>
        <pc:sldMkLst>
          <pc:docMk/>
          <pc:sldMk cId="0" sldId="356"/>
        </pc:sldMkLst>
        <pc:spChg chg="mod">
          <ac:chgData name="Jorba Gimenez, Jonatan" userId="060d16b3-ab95-49b7-84ad-8916143abb5d" providerId="ADAL" clId="{F93A9525-3C21-443E-9D40-E33FCC0C590E}" dt="2026-06-17T10:18:36.274" v="440" actId="1076"/>
          <ac:spMkLst>
            <pc:docMk/>
            <pc:sldMk cId="0" sldId="356"/>
            <ac:spMk id="3" creationId="{401ED308-BDB2-05B1-CADF-68E55A3B95E5}"/>
          </ac:spMkLst>
        </pc:spChg>
        <pc:spChg chg="add mod">
          <ac:chgData name="Jorba Gimenez, Jonatan" userId="060d16b3-ab95-49b7-84ad-8916143abb5d" providerId="ADAL" clId="{F93A9525-3C21-443E-9D40-E33FCC0C590E}" dt="2026-06-05T12:10:58.439" v="192" actId="14100"/>
          <ac:spMkLst>
            <pc:docMk/>
            <pc:sldMk cId="0" sldId="356"/>
            <ac:spMk id="6" creationId="{99392726-EC40-7110-D364-4380A7C85062}"/>
          </ac:spMkLst>
        </pc:spChg>
      </pc:sldChg>
      <pc:sldChg chg="addSp modSp del mod">
        <pc:chgData name="Jorba Gimenez, Jonatan" userId="060d16b3-ab95-49b7-84ad-8916143abb5d" providerId="ADAL" clId="{F93A9525-3C21-443E-9D40-E33FCC0C590E}" dt="2026-06-17T10:18:45.335" v="441" actId="47"/>
        <pc:sldMkLst>
          <pc:docMk/>
          <pc:sldMk cId="0" sldId="357"/>
        </pc:sldMkLst>
      </pc:sldChg>
      <pc:sldChg chg="addSp modSp mod modNotesTx">
        <pc:chgData name="Jorba Gimenez, Jonatan" userId="060d16b3-ab95-49b7-84ad-8916143abb5d" providerId="ADAL" clId="{F93A9525-3C21-443E-9D40-E33FCC0C590E}" dt="2026-06-17T10:33:22.147" v="1312" actId="20577"/>
        <pc:sldMkLst>
          <pc:docMk/>
          <pc:sldMk cId="0" sldId="358"/>
        </pc:sldMkLst>
        <pc:spChg chg="add mod">
          <ac:chgData name="Jorba Gimenez, Jonatan" userId="060d16b3-ab95-49b7-84ad-8916143abb5d" providerId="ADAL" clId="{F93A9525-3C21-443E-9D40-E33FCC0C590E}" dt="2026-06-05T12:11:41.309" v="211" actId="14100"/>
          <ac:spMkLst>
            <pc:docMk/>
            <pc:sldMk cId="0" sldId="358"/>
            <ac:spMk id="5" creationId="{9840859F-BF7D-612E-5E43-7578B32DFB45}"/>
          </ac:spMkLst>
        </pc:spChg>
      </pc:sldChg>
      <pc:sldChg chg="addSp delSp modSp mod modNotesTx">
        <pc:chgData name="Jorba Gimenez, Jonatan" userId="060d16b3-ab95-49b7-84ad-8916143abb5d" providerId="ADAL" clId="{F93A9525-3C21-443E-9D40-E33FCC0C590E}" dt="2026-06-17T12:31:49.014" v="3659" actId="20577"/>
        <pc:sldMkLst>
          <pc:docMk/>
          <pc:sldMk cId="0" sldId="359"/>
        </pc:sldMkLst>
        <pc:spChg chg="add mod">
          <ac:chgData name="Jorba Gimenez, Jonatan" userId="060d16b3-ab95-49b7-84ad-8916143abb5d" providerId="ADAL" clId="{F93A9525-3C21-443E-9D40-E33FCC0C590E}" dt="2026-06-05T12:11:56.671" v="220" actId="14100"/>
          <ac:spMkLst>
            <pc:docMk/>
            <pc:sldMk cId="0" sldId="359"/>
            <ac:spMk id="4" creationId="{63F44B69-DA52-16CA-79B9-3F019B2B2ED3}"/>
          </ac:spMkLst>
        </pc:spChg>
        <pc:spChg chg="mod">
          <ac:chgData name="Jorba Gimenez, Jonatan" userId="060d16b3-ab95-49b7-84ad-8916143abb5d" providerId="ADAL" clId="{F93A9525-3C21-443E-9D40-E33FCC0C590E}" dt="2026-06-17T10:33:42.240" v="1314" actId="207"/>
          <ac:spMkLst>
            <pc:docMk/>
            <pc:sldMk cId="0" sldId="359"/>
            <ac:spMk id="5" creationId="{2EE1ACDA-C0A4-C49D-7746-7F98FB078169}"/>
          </ac:spMkLst>
        </pc:spChg>
        <pc:graphicFrameChg chg="add mod">
          <ac:chgData name="Jorba Gimenez, Jonatan" userId="060d16b3-ab95-49b7-84ad-8916143abb5d" providerId="ADAL" clId="{F93A9525-3C21-443E-9D40-E33FCC0C590E}" dt="2026-06-17T12:26:46.220" v="2463" actId="14100"/>
          <ac:graphicFrameMkLst>
            <pc:docMk/>
            <pc:sldMk cId="0" sldId="359"/>
            <ac:graphicFrameMk id="8" creationId="{D4246C42-EB2C-DB62-7399-735E45F0CE65}"/>
          </ac:graphicFrameMkLst>
        </pc:graphicFrameChg>
        <pc:picChg chg="add del mod">
          <ac:chgData name="Jorba Gimenez, Jonatan" userId="060d16b3-ab95-49b7-84ad-8916143abb5d" providerId="ADAL" clId="{F93A9525-3C21-443E-9D40-E33FCC0C590E}" dt="2026-06-17T12:26:05.648" v="2455" actId="22"/>
          <ac:picMkLst>
            <pc:docMk/>
            <pc:sldMk cId="0" sldId="359"/>
            <ac:picMk id="7" creationId="{1792C58F-9057-E7CD-05A4-AF009BC24D7C}"/>
          </ac:picMkLst>
        </pc:picChg>
      </pc:sldChg>
      <pc:sldChg chg="addSp delSp modSp mod">
        <pc:chgData name="Jorba Gimenez, Jonatan" userId="060d16b3-ab95-49b7-84ad-8916143abb5d" providerId="ADAL" clId="{F93A9525-3C21-443E-9D40-E33FCC0C590E}" dt="2026-06-17T11:48:48.914" v="2449" actId="20577"/>
        <pc:sldMkLst>
          <pc:docMk/>
          <pc:sldMk cId="0" sldId="365"/>
        </pc:sldMkLst>
        <pc:spChg chg="mod">
          <ac:chgData name="Jorba Gimenez, Jonatan" userId="060d16b3-ab95-49b7-84ad-8916143abb5d" providerId="ADAL" clId="{F93A9525-3C21-443E-9D40-E33FCC0C590E}" dt="2026-06-17T10:47:06.887" v="1350" actId="1076"/>
          <ac:spMkLst>
            <pc:docMk/>
            <pc:sldMk cId="0" sldId="365"/>
            <ac:spMk id="4" creationId="{1054D05F-3C75-C9B5-F265-32C57465F18E}"/>
          </ac:spMkLst>
        </pc:spChg>
        <pc:spChg chg="add mod">
          <ac:chgData name="Jorba Gimenez, Jonatan" userId="060d16b3-ab95-49b7-84ad-8916143abb5d" providerId="ADAL" clId="{F93A9525-3C21-443E-9D40-E33FCC0C590E}" dt="2026-06-17T11:48:48.914" v="2449" actId="20577"/>
          <ac:spMkLst>
            <pc:docMk/>
            <pc:sldMk cId="0" sldId="365"/>
            <ac:spMk id="5" creationId="{6C54A59C-6293-7DAA-7EBA-DC0390744780}"/>
          </ac:spMkLst>
        </pc:spChg>
        <pc:spChg chg="mod">
          <ac:chgData name="Jorba Gimenez, Jonatan" userId="060d16b3-ab95-49b7-84ad-8916143abb5d" providerId="ADAL" clId="{F93A9525-3C21-443E-9D40-E33FCC0C590E}" dt="2026-06-17T10:49:55.530" v="1384" actId="1076"/>
          <ac:spMkLst>
            <pc:docMk/>
            <pc:sldMk cId="0" sldId="365"/>
            <ac:spMk id="16" creationId="{FE3A51A9-BB51-4368-B4F4-BFBB3C5BEF2D}"/>
          </ac:spMkLst>
        </pc:spChg>
        <pc:spChg chg="del">
          <ac:chgData name="Jorba Gimenez, Jonatan" userId="060d16b3-ab95-49b7-84ad-8916143abb5d" providerId="ADAL" clId="{F93A9525-3C21-443E-9D40-E33FCC0C590E}" dt="2026-06-17T10:48:23.693" v="1362" actId="478"/>
          <ac:spMkLst>
            <pc:docMk/>
            <pc:sldMk cId="0" sldId="365"/>
            <ac:spMk id="18" creationId="{9645D15F-E28E-981B-D98A-9EE5C95B4A91}"/>
          </ac:spMkLst>
        </pc:spChg>
        <pc:picChg chg="add del">
          <ac:chgData name="Jorba Gimenez, Jonatan" userId="060d16b3-ab95-49b7-84ad-8916143abb5d" providerId="ADAL" clId="{F93A9525-3C21-443E-9D40-E33FCC0C590E}" dt="2026-06-17T10:48:21.827" v="1361" actId="22"/>
          <ac:picMkLst>
            <pc:docMk/>
            <pc:sldMk cId="0" sldId="365"/>
            <ac:picMk id="7" creationId="{6A30EC44-1858-DC76-5593-12A22768308C}"/>
          </ac:picMkLst>
        </pc:picChg>
        <pc:picChg chg="add del mod">
          <ac:chgData name="Jorba Gimenez, Jonatan" userId="060d16b3-ab95-49b7-84ad-8916143abb5d" providerId="ADAL" clId="{F93A9525-3C21-443E-9D40-E33FCC0C590E}" dt="2026-06-17T10:49:37.424" v="1376" actId="478"/>
          <ac:picMkLst>
            <pc:docMk/>
            <pc:sldMk cId="0" sldId="365"/>
            <ac:picMk id="9" creationId="{0B7B2A71-9278-855E-0FFD-1F3BCE6D5749}"/>
          </ac:picMkLst>
        </pc:picChg>
        <pc:picChg chg="add mod">
          <ac:chgData name="Jorba Gimenez, Jonatan" userId="060d16b3-ab95-49b7-84ad-8916143abb5d" providerId="ADAL" clId="{F93A9525-3C21-443E-9D40-E33FCC0C590E}" dt="2026-06-17T10:49:59.967" v="1385" actId="1076"/>
          <ac:picMkLst>
            <pc:docMk/>
            <pc:sldMk cId="0" sldId="365"/>
            <ac:picMk id="11" creationId="{E6A0597A-48F2-0387-009B-1D82E8FAFEFC}"/>
          </ac:picMkLst>
        </pc:picChg>
        <pc:picChg chg="del">
          <ac:chgData name="Jorba Gimenez, Jonatan" userId="060d16b3-ab95-49b7-84ad-8916143abb5d" providerId="ADAL" clId="{F93A9525-3C21-443E-9D40-E33FCC0C590E}" dt="2026-06-17T10:48:20.291" v="1359" actId="478"/>
          <ac:picMkLst>
            <pc:docMk/>
            <pc:sldMk cId="0" sldId="365"/>
            <ac:picMk id="129029" creationId="{93DACA0D-199A-1550-CEA3-54CD9812BD3F}"/>
          </ac:picMkLst>
        </pc:picChg>
        <pc:picChg chg="del">
          <ac:chgData name="Jorba Gimenez, Jonatan" userId="060d16b3-ab95-49b7-84ad-8916143abb5d" providerId="ADAL" clId="{F93A9525-3C21-443E-9D40-E33FCC0C590E}" dt="2026-06-17T10:48:20.291" v="1359" actId="478"/>
          <ac:picMkLst>
            <pc:docMk/>
            <pc:sldMk cId="0" sldId="365"/>
            <ac:picMk id="129031" creationId="{0AE6C6C7-FF92-8B12-9F41-64739812E5D5}"/>
          </ac:picMkLst>
        </pc:picChg>
        <pc:cxnChg chg="del">
          <ac:chgData name="Jorba Gimenez, Jonatan" userId="060d16b3-ab95-49b7-84ad-8916143abb5d" providerId="ADAL" clId="{F93A9525-3C21-443E-9D40-E33FCC0C590E}" dt="2026-06-17T10:48:24.363" v="1363" actId="478"/>
          <ac:cxnSpMkLst>
            <pc:docMk/>
            <pc:sldMk cId="0" sldId="365"/>
            <ac:cxnSpMk id="20" creationId="{6B6F6A7D-0C09-BF53-CF32-EF4CD101669C}"/>
          </ac:cxnSpMkLst>
        </pc:cxnChg>
        <pc:cxnChg chg="del">
          <ac:chgData name="Jorba Gimenez, Jonatan" userId="060d16b3-ab95-49b7-84ad-8916143abb5d" providerId="ADAL" clId="{F93A9525-3C21-443E-9D40-E33FCC0C590E}" dt="2026-06-17T10:48:24.967" v="1364" actId="478"/>
          <ac:cxnSpMkLst>
            <pc:docMk/>
            <pc:sldMk cId="0" sldId="365"/>
            <ac:cxnSpMk id="22" creationId="{C37C686D-E914-6CEA-3A17-8FB475C5E945}"/>
          </ac:cxnSpMkLst>
        </pc:cxnChg>
      </pc:sldChg>
      <pc:sldChg chg="addSp delSp modSp mod">
        <pc:chgData name="Jorba Gimenez, Jonatan" userId="060d16b3-ab95-49b7-84ad-8916143abb5d" providerId="ADAL" clId="{F93A9525-3C21-443E-9D40-E33FCC0C590E}" dt="2026-06-17T10:09:50.970" v="434" actId="6549"/>
        <pc:sldMkLst>
          <pc:docMk/>
          <pc:sldMk cId="0" sldId="374"/>
        </pc:sldMkLst>
        <pc:spChg chg="add del mod">
          <ac:chgData name="Jorba Gimenez, Jonatan" userId="060d16b3-ab95-49b7-84ad-8916143abb5d" providerId="ADAL" clId="{F93A9525-3C21-443E-9D40-E33FCC0C590E}" dt="2026-06-05T12:08:57.167" v="139" actId="21"/>
          <ac:spMkLst>
            <pc:docMk/>
            <pc:sldMk cId="0" sldId="374"/>
            <ac:spMk id="3" creationId="{2DB0535A-77B0-7FCB-C821-B67A69ECA16C}"/>
          </ac:spMkLst>
        </pc:spChg>
        <pc:spChg chg="mod">
          <ac:chgData name="Jorba Gimenez, Jonatan" userId="060d16b3-ab95-49b7-84ad-8916143abb5d" providerId="ADAL" clId="{F93A9525-3C21-443E-9D40-E33FCC0C590E}" dt="2026-06-17T10:09:50.970" v="434" actId="6549"/>
          <ac:spMkLst>
            <pc:docMk/>
            <pc:sldMk cId="0" sldId="374"/>
            <ac:spMk id="12291" creationId="{A2D2491F-3833-ABBF-16A8-A39257BDECC0}"/>
          </ac:spMkLst>
        </pc:spChg>
      </pc:sldChg>
      <pc:sldChg chg="modSp mod">
        <pc:chgData name="Jorba Gimenez, Jonatan" userId="060d16b3-ab95-49b7-84ad-8916143abb5d" providerId="ADAL" clId="{F93A9525-3C21-443E-9D40-E33FCC0C590E}" dt="2026-06-17T10:09:10.541" v="433" actId="20577"/>
        <pc:sldMkLst>
          <pc:docMk/>
          <pc:sldMk cId="756539505" sldId="396"/>
        </pc:sldMkLst>
        <pc:spChg chg="mod">
          <ac:chgData name="Jorba Gimenez, Jonatan" userId="060d16b3-ab95-49b7-84ad-8916143abb5d" providerId="ADAL" clId="{F93A9525-3C21-443E-9D40-E33FCC0C590E}" dt="2026-06-17T10:09:10.541" v="433" actId="20577"/>
          <ac:spMkLst>
            <pc:docMk/>
            <pc:sldMk cId="756539505" sldId="396"/>
            <ac:spMk id="6" creationId="{C41E367F-00C7-806D-7D0E-815D05DAF354}"/>
          </ac:spMkLst>
        </pc:spChg>
        <pc:spChg chg="mod">
          <ac:chgData name="Jorba Gimenez, Jonatan" userId="060d16b3-ab95-49b7-84ad-8916143abb5d" providerId="ADAL" clId="{F93A9525-3C21-443E-9D40-E33FCC0C590E}" dt="2026-06-17T10:07:14.388" v="432" actId="20577"/>
          <ac:spMkLst>
            <pc:docMk/>
            <pc:sldMk cId="756539505" sldId="396"/>
            <ac:spMk id="7" creationId="{51FA74DD-CF7B-0690-3C67-7AA302FE8B8D}"/>
          </ac:spMkLst>
        </pc:spChg>
        <pc:spChg chg="mod">
          <ac:chgData name="Jorba Gimenez, Jonatan" userId="060d16b3-ab95-49b7-84ad-8916143abb5d" providerId="ADAL" clId="{F93A9525-3C21-443E-9D40-E33FCC0C590E}" dt="2026-06-05T11:39:28.912" v="123" actId="6549"/>
          <ac:spMkLst>
            <pc:docMk/>
            <pc:sldMk cId="756539505" sldId="396"/>
            <ac:spMk id="8" creationId="{914EA41B-3D1C-D00B-B8F1-62840310D44E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11:22.449" v="435" actId="6549"/>
        <pc:sldMkLst>
          <pc:docMk/>
          <pc:sldMk cId="2124507072" sldId="397"/>
        </pc:sldMkLst>
        <pc:spChg chg="add mod">
          <ac:chgData name="Jorba Gimenez, Jonatan" userId="060d16b3-ab95-49b7-84ad-8916143abb5d" providerId="ADAL" clId="{F93A9525-3C21-443E-9D40-E33FCC0C590E}" dt="2026-06-05T12:09:49.502" v="168" actId="20577"/>
          <ac:spMkLst>
            <pc:docMk/>
            <pc:sldMk cId="2124507072" sldId="397"/>
            <ac:spMk id="3" creationId="{165528AF-D8B8-BA72-083B-24C53AA2F555}"/>
          </ac:spMkLst>
        </pc:spChg>
        <pc:spChg chg="mod">
          <ac:chgData name="Jorba Gimenez, Jonatan" userId="060d16b3-ab95-49b7-84ad-8916143abb5d" providerId="ADAL" clId="{F93A9525-3C21-443E-9D40-E33FCC0C590E}" dt="2026-06-17T10:11:22.449" v="435" actId="6549"/>
          <ac:spMkLst>
            <pc:docMk/>
            <pc:sldMk cId="2124507072" sldId="397"/>
            <ac:spMk id="12291" creationId="{E3B56C51-DAD3-BA00-7535-4EEA8CE115D7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12:31.006" v="436" actId="6549"/>
        <pc:sldMkLst>
          <pc:docMk/>
          <pc:sldMk cId="1169580844" sldId="398"/>
        </pc:sldMkLst>
        <pc:spChg chg="add mod">
          <ac:chgData name="Jorba Gimenez, Jonatan" userId="060d16b3-ab95-49b7-84ad-8916143abb5d" providerId="ADAL" clId="{F93A9525-3C21-443E-9D40-E33FCC0C590E}" dt="2026-06-05T12:10:01.527" v="174" actId="20577"/>
          <ac:spMkLst>
            <pc:docMk/>
            <pc:sldMk cId="1169580844" sldId="398"/>
            <ac:spMk id="2" creationId="{1A0E24D3-3FA9-6D3F-2FE1-AB0DDA166B24}"/>
          </ac:spMkLst>
        </pc:spChg>
        <pc:spChg chg="mod">
          <ac:chgData name="Jorba Gimenez, Jonatan" userId="060d16b3-ab95-49b7-84ad-8916143abb5d" providerId="ADAL" clId="{F93A9525-3C21-443E-9D40-E33FCC0C590E}" dt="2026-06-17T10:12:31.006" v="436" actId="6549"/>
          <ac:spMkLst>
            <pc:docMk/>
            <pc:sldMk cId="1169580844" sldId="398"/>
            <ac:spMk id="12291" creationId="{CEC5AA0E-8C4E-E90B-B805-E89465D80B21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17:19.301" v="437" actId="6549"/>
        <pc:sldMkLst>
          <pc:docMk/>
          <pc:sldMk cId="261079876" sldId="399"/>
        </pc:sldMkLst>
        <pc:spChg chg="add mod">
          <ac:chgData name="Jorba Gimenez, Jonatan" userId="060d16b3-ab95-49b7-84ad-8916143abb5d" providerId="ADAL" clId="{F93A9525-3C21-443E-9D40-E33FCC0C590E}" dt="2026-06-05T12:10:51.467" v="190" actId="14100"/>
          <ac:spMkLst>
            <pc:docMk/>
            <pc:sldMk cId="261079876" sldId="399"/>
            <ac:spMk id="3" creationId="{840EB47E-201B-17D3-710E-A32CA90A1C21}"/>
          </ac:spMkLst>
        </pc:spChg>
        <pc:spChg chg="mod">
          <ac:chgData name="Jorba Gimenez, Jonatan" userId="060d16b3-ab95-49b7-84ad-8916143abb5d" providerId="ADAL" clId="{F93A9525-3C21-443E-9D40-E33FCC0C590E}" dt="2026-06-17T10:17:19.301" v="437" actId="6549"/>
          <ac:spMkLst>
            <pc:docMk/>
            <pc:sldMk cId="261079876" sldId="399"/>
            <ac:spMk id="12291" creationId="{7198C787-537C-98F3-D21F-CE6E418A4BCD}"/>
          </ac:spMkLst>
        </pc:spChg>
      </pc:sldChg>
      <pc:sldChg chg="addSp modSp mod">
        <pc:chgData name="Jorba Gimenez, Jonatan" userId="060d16b3-ab95-49b7-84ad-8916143abb5d" providerId="ADAL" clId="{F93A9525-3C21-443E-9D40-E33FCC0C590E}" dt="2026-06-17T10:33:28.551" v="1313" actId="6549"/>
        <pc:sldMkLst>
          <pc:docMk/>
          <pc:sldMk cId="1061851587" sldId="400"/>
        </pc:sldMkLst>
        <pc:spChg chg="add mod">
          <ac:chgData name="Jorba Gimenez, Jonatan" userId="060d16b3-ab95-49b7-84ad-8916143abb5d" providerId="ADAL" clId="{F93A9525-3C21-443E-9D40-E33FCC0C590E}" dt="2026-06-05T12:11:46.446" v="215" actId="14100"/>
          <ac:spMkLst>
            <pc:docMk/>
            <pc:sldMk cId="1061851587" sldId="400"/>
            <ac:spMk id="3" creationId="{84BBD152-B0DA-C1DB-0258-68C954B7EADF}"/>
          </ac:spMkLst>
        </pc:spChg>
        <pc:spChg chg="mod">
          <ac:chgData name="Jorba Gimenez, Jonatan" userId="060d16b3-ab95-49b7-84ad-8916143abb5d" providerId="ADAL" clId="{F93A9525-3C21-443E-9D40-E33FCC0C590E}" dt="2026-06-17T10:33:28.551" v="1313" actId="6549"/>
          <ac:spMkLst>
            <pc:docMk/>
            <pc:sldMk cId="1061851587" sldId="400"/>
            <ac:spMk id="12291" creationId="{3EE6707F-AF9E-BE4E-3A13-580198EA18C5}"/>
          </ac:spMkLst>
        </pc:spChg>
      </pc:sldChg>
      <pc:sldChg chg="addSp modSp mod modNotesTx">
        <pc:chgData name="Jorba Gimenez, Jonatan" userId="060d16b3-ab95-49b7-84ad-8916143abb5d" providerId="ADAL" clId="{F93A9525-3C21-443E-9D40-E33FCC0C590E}" dt="2026-06-17T12:31:52.462" v="3660" actId="20577"/>
        <pc:sldMkLst>
          <pc:docMk/>
          <pc:sldMk cId="1231022518" sldId="401"/>
        </pc:sldMkLst>
        <pc:spChg chg="add mod">
          <ac:chgData name="Jorba Gimenez, Jonatan" userId="060d16b3-ab95-49b7-84ad-8916143abb5d" providerId="ADAL" clId="{F93A9525-3C21-443E-9D40-E33FCC0C590E}" dt="2026-06-05T12:12:04.145" v="223" actId="14100"/>
          <ac:spMkLst>
            <pc:docMk/>
            <pc:sldMk cId="1231022518" sldId="401"/>
            <ac:spMk id="4" creationId="{286FF8FE-5925-353E-5282-26B4DB9CAB24}"/>
          </ac:spMkLst>
        </pc:spChg>
        <pc:spChg chg="mod">
          <ac:chgData name="Jorba Gimenez, Jonatan" userId="060d16b3-ab95-49b7-84ad-8916143abb5d" providerId="ADAL" clId="{F93A9525-3C21-443E-9D40-E33FCC0C590E}" dt="2026-06-17T11:48:45.547" v="2448" actId="20577"/>
          <ac:spMkLst>
            <pc:docMk/>
            <pc:sldMk cId="1231022518" sldId="401"/>
            <ac:spMk id="5" creationId="{384FFE79-CC5E-EEC8-1C5D-A76B94D0FA27}"/>
          </ac:spMkLst>
        </pc:spChg>
        <pc:graphicFrameChg chg="add mod">
          <ac:chgData name="Jorba Gimenez, Jonatan" userId="060d16b3-ab95-49b7-84ad-8916143abb5d" providerId="ADAL" clId="{F93A9525-3C21-443E-9D40-E33FCC0C590E}" dt="2026-06-17T12:27:14.152" v="2470" actId="14100"/>
          <ac:graphicFrameMkLst>
            <pc:docMk/>
            <pc:sldMk cId="1231022518" sldId="401"/>
            <ac:graphicFrameMk id="6" creationId="{706DC6C0-B8D8-4D80-BBBD-BE9D572C5877}"/>
          </ac:graphicFrameMkLst>
        </pc:graphicFrameChg>
      </pc:sldChg>
      <pc:sldChg chg="modSp add del mod">
        <pc:chgData name="Jorba Gimenez, Jonatan" userId="060d16b3-ab95-49b7-84ad-8916143abb5d" providerId="ADAL" clId="{F93A9525-3C21-443E-9D40-E33FCC0C590E}" dt="2026-06-17T11:48:41.190" v="2445" actId="47"/>
        <pc:sldMkLst>
          <pc:docMk/>
          <pc:sldMk cId="2212308452" sldId="402"/>
        </pc:sldMkLst>
        <pc:spChg chg="mod">
          <ac:chgData name="Jorba Gimenez, Jonatan" userId="060d16b3-ab95-49b7-84ad-8916143abb5d" providerId="ADAL" clId="{F93A9525-3C21-443E-9D40-E33FCC0C590E}" dt="2026-06-17T10:34:44.656" v="1324" actId="20577"/>
          <ac:spMkLst>
            <pc:docMk/>
            <pc:sldMk cId="2212308452" sldId="402"/>
            <ac:spMk id="4" creationId="{C8DFD088-5E11-1259-A949-81ED24BF4965}"/>
          </ac:spMkLst>
        </pc:spChg>
        <pc:spChg chg="mod">
          <ac:chgData name="Jorba Gimenez, Jonatan" userId="060d16b3-ab95-49b7-84ad-8916143abb5d" providerId="ADAL" clId="{F93A9525-3C21-443E-9D40-E33FCC0C590E}" dt="2026-06-17T10:46:07.044" v="1328" actId="20577"/>
          <ac:spMkLst>
            <pc:docMk/>
            <pc:sldMk cId="2212308452" sldId="402"/>
            <ac:spMk id="5" creationId="{CC154223-CB86-E8F1-EC29-59B6127145E4}"/>
          </ac:spMkLst>
        </pc:spChg>
      </pc:sldChg>
      <pc:sldChg chg="modSp add del mod">
        <pc:chgData name="Jorba Gimenez, Jonatan" userId="060d16b3-ab95-49b7-84ad-8916143abb5d" providerId="ADAL" clId="{F93A9525-3C21-443E-9D40-E33FCC0C590E}" dt="2026-06-17T11:48:42.218" v="2446" actId="47"/>
        <pc:sldMkLst>
          <pc:docMk/>
          <pc:sldMk cId="1097167669" sldId="403"/>
        </pc:sldMkLst>
        <pc:spChg chg="mod">
          <ac:chgData name="Jorba Gimenez, Jonatan" userId="060d16b3-ab95-49b7-84ad-8916143abb5d" providerId="ADAL" clId="{F93A9525-3C21-443E-9D40-E33FCC0C590E}" dt="2026-06-17T10:46:20.411" v="1335" actId="20577"/>
          <ac:spMkLst>
            <pc:docMk/>
            <pc:sldMk cId="1097167669" sldId="403"/>
            <ac:spMk id="4" creationId="{24C1833B-9F9A-57FF-A0C5-D4472D60B83D}"/>
          </ac:spMkLst>
        </pc:spChg>
        <pc:spChg chg="mod">
          <ac:chgData name="Jorba Gimenez, Jonatan" userId="060d16b3-ab95-49b7-84ad-8916143abb5d" providerId="ADAL" clId="{F93A9525-3C21-443E-9D40-E33FCC0C590E}" dt="2026-06-17T10:46:16.888" v="1333" actId="20577"/>
          <ac:spMkLst>
            <pc:docMk/>
            <pc:sldMk cId="1097167669" sldId="403"/>
            <ac:spMk id="5" creationId="{9B537732-36A2-97AA-99AA-8AF497983E7F}"/>
          </ac:spMkLst>
        </pc:spChg>
      </pc:sldChg>
      <pc:sldChg chg="addSp delSp modSp add mod">
        <pc:chgData name="Jorba Gimenez, Jonatan" userId="060d16b3-ab95-49b7-84ad-8916143abb5d" providerId="ADAL" clId="{F93A9525-3C21-443E-9D40-E33FCC0C590E}" dt="2026-06-17T11:48:55.084" v="2451" actId="20577"/>
        <pc:sldMkLst>
          <pc:docMk/>
          <pc:sldMk cId="2944139340" sldId="404"/>
        </pc:sldMkLst>
        <pc:spChg chg="mod">
          <ac:chgData name="Jorba Gimenez, Jonatan" userId="060d16b3-ab95-49b7-84ad-8916143abb5d" providerId="ADAL" clId="{F93A9525-3C21-443E-9D40-E33FCC0C590E}" dt="2026-06-17T10:47:17.017" v="1358" actId="1076"/>
          <ac:spMkLst>
            <pc:docMk/>
            <pc:sldMk cId="2944139340" sldId="404"/>
            <ac:spMk id="4" creationId="{09FEC231-3215-EE05-EBFA-30F4A1F7FF22}"/>
          </ac:spMkLst>
        </pc:spChg>
        <pc:spChg chg="mod">
          <ac:chgData name="Jorba Gimenez, Jonatan" userId="060d16b3-ab95-49b7-84ad-8916143abb5d" providerId="ADAL" clId="{F93A9525-3C21-443E-9D40-E33FCC0C590E}" dt="2026-06-17T11:48:55.084" v="2451" actId="20577"/>
          <ac:spMkLst>
            <pc:docMk/>
            <pc:sldMk cId="2944139340" sldId="404"/>
            <ac:spMk id="5" creationId="{35662E14-E6FE-5820-10E5-D39D74EE021D}"/>
          </ac:spMkLst>
        </pc:spChg>
        <pc:spChg chg="mod">
          <ac:chgData name="Jorba Gimenez, Jonatan" userId="060d16b3-ab95-49b7-84ad-8916143abb5d" providerId="ADAL" clId="{F93A9525-3C21-443E-9D40-E33FCC0C590E}" dt="2026-06-17T10:53:06.317" v="1414" actId="1076"/>
          <ac:spMkLst>
            <pc:docMk/>
            <pc:sldMk cId="2944139340" sldId="404"/>
            <ac:spMk id="16" creationId="{FB33542F-2B58-95AC-3D0E-A7905AE68DDC}"/>
          </ac:spMkLst>
        </pc:spChg>
        <pc:spChg chg="del">
          <ac:chgData name="Jorba Gimenez, Jonatan" userId="060d16b3-ab95-49b7-84ad-8916143abb5d" providerId="ADAL" clId="{F93A9525-3C21-443E-9D40-E33FCC0C590E}" dt="2026-06-17T10:50:41.640" v="1387" actId="478"/>
          <ac:spMkLst>
            <pc:docMk/>
            <pc:sldMk cId="2944139340" sldId="404"/>
            <ac:spMk id="18" creationId="{AFE0DB1F-0305-4AB8-49C9-A5220916F6C2}"/>
          </ac:spMkLst>
        </pc:spChg>
        <pc:picChg chg="add mod">
          <ac:chgData name="Jorba Gimenez, Jonatan" userId="060d16b3-ab95-49b7-84ad-8916143abb5d" providerId="ADAL" clId="{F93A9525-3C21-443E-9D40-E33FCC0C590E}" dt="2026-06-17T10:50:54.812" v="1395" actId="1076"/>
          <ac:picMkLst>
            <pc:docMk/>
            <pc:sldMk cId="2944139340" sldId="404"/>
            <ac:picMk id="7" creationId="{39D62770-E310-6D1E-8BB8-1B619CFA7ABC}"/>
          </ac:picMkLst>
        </pc:picChg>
        <pc:picChg chg="add del mod">
          <ac:chgData name="Jorba Gimenez, Jonatan" userId="060d16b3-ab95-49b7-84ad-8916143abb5d" providerId="ADAL" clId="{F93A9525-3C21-443E-9D40-E33FCC0C590E}" dt="2026-06-17T10:51:19.419" v="1398" actId="478"/>
          <ac:picMkLst>
            <pc:docMk/>
            <pc:sldMk cId="2944139340" sldId="404"/>
            <ac:picMk id="9" creationId="{6705F912-0BD9-EF7B-3738-0F5AA05DB0EF}"/>
          </ac:picMkLst>
        </pc:picChg>
        <pc:picChg chg="add mod">
          <ac:chgData name="Jorba Gimenez, Jonatan" userId="060d16b3-ab95-49b7-84ad-8916143abb5d" providerId="ADAL" clId="{F93A9525-3C21-443E-9D40-E33FCC0C590E}" dt="2026-06-17T10:51:34.475" v="1402" actId="1076"/>
          <ac:picMkLst>
            <pc:docMk/>
            <pc:sldMk cId="2944139340" sldId="404"/>
            <ac:picMk id="11" creationId="{9BA19ED8-8F2A-FF16-E563-01BE2DEF4BF2}"/>
          </ac:picMkLst>
        </pc:picChg>
        <pc:picChg chg="del">
          <ac:chgData name="Jorba Gimenez, Jonatan" userId="060d16b3-ab95-49b7-84ad-8916143abb5d" providerId="ADAL" clId="{F93A9525-3C21-443E-9D40-E33FCC0C590E}" dt="2026-06-17T10:50:43.876" v="1390" actId="478"/>
          <ac:picMkLst>
            <pc:docMk/>
            <pc:sldMk cId="2944139340" sldId="404"/>
            <ac:picMk id="129029" creationId="{C829CB11-BDA6-2AA1-362B-9F6BBB70A15C}"/>
          </ac:picMkLst>
        </pc:picChg>
        <pc:picChg chg="del">
          <ac:chgData name="Jorba Gimenez, Jonatan" userId="060d16b3-ab95-49b7-84ad-8916143abb5d" providerId="ADAL" clId="{F93A9525-3C21-443E-9D40-E33FCC0C590E}" dt="2026-06-17T10:50:38.709" v="1386" actId="478"/>
          <ac:picMkLst>
            <pc:docMk/>
            <pc:sldMk cId="2944139340" sldId="404"/>
            <ac:picMk id="129031" creationId="{58684BD4-3D67-FA58-9307-CB04762172C0}"/>
          </ac:picMkLst>
        </pc:picChg>
        <pc:cxnChg chg="add del mod">
          <ac:chgData name="Jorba Gimenez, Jonatan" userId="060d16b3-ab95-49b7-84ad-8916143abb5d" providerId="ADAL" clId="{F93A9525-3C21-443E-9D40-E33FCC0C590E}" dt="2026-06-17T10:52:06" v="1404" actId="11529"/>
          <ac:cxnSpMkLst>
            <pc:docMk/>
            <pc:sldMk cId="2944139340" sldId="404"/>
            <ac:cxnSpMk id="13" creationId="{DDCEB97F-9DEB-69E7-357F-E57C012CD721}"/>
          </ac:cxnSpMkLst>
        </pc:cxnChg>
        <pc:cxnChg chg="add mod">
          <ac:chgData name="Jorba Gimenez, Jonatan" userId="060d16b3-ab95-49b7-84ad-8916143abb5d" providerId="ADAL" clId="{F93A9525-3C21-443E-9D40-E33FCC0C590E}" dt="2026-06-17T10:52:51.068" v="1411" actId="14100"/>
          <ac:cxnSpMkLst>
            <pc:docMk/>
            <pc:sldMk cId="2944139340" sldId="404"/>
            <ac:cxnSpMk id="15" creationId="{3A9F35F2-0A12-5753-A39C-354F28B62625}"/>
          </ac:cxnSpMkLst>
        </pc:cxnChg>
        <pc:cxnChg chg="del">
          <ac:chgData name="Jorba Gimenez, Jonatan" userId="060d16b3-ab95-49b7-84ad-8916143abb5d" providerId="ADAL" clId="{F93A9525-3C21-443E-9D40-E33FCC0C590E}" dt="2026-06-17T10:50:42.557" v="1388" actId="478"/>
          <ac:cxnSpMkLst>
            <pc:docMk/>
            <pc:sldMk cId="2944139340" sldId="404"/>
            <ac:cxnSpMk id="20" creationId="{157C7700-5CA2-D3DE-28B7-FFE7D64AD3DB}"/>
          </ac:cxnSpMkLst>
        </pc:cxnChg>
        <pc:cxnChg chg="del">
          <ac:chgData name="Jorba Gimenez, Jonatan" userId="060d16b3-ab95-49b7-84ad-8916143abb5d" providerId="ADAL" clId="{F93A9525-3C21-443E-9D40-E33FCC0C590E}" dt="2026-06-17T10:50:43.295" v="1389" actId="478"/>
          <ac:cxnSpMkLst>
            <pc:docMk/>
            <pc:sldMk cId="2944139340" sldId="404"/>
            <ac:cxnSpMk id="22" creationId="{B0196FCB-B366-7EBA-E105-0D3B377AAA39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/>
              <a:t>Comparativa de los multiplicadores de </a:t>
            </a:r>
            <a:r>
              <a:rPr lang="ca-ES" dirty="0" err="1"/>
              <a:t>producción</a:t>
            </a:r>
            <a:r>
              <a:rPr lang="ca-ES" dirty="0"/>
              <a:t>.</a:t>
            </a:r>
            <a:r>
              <a:rPr lang="ca-ES" baseline="0" dirty="0"/>
              <a:t> 64 </a:t>
            </a:r>
            <a:r>
              <a:rPr lang="ca-ES" baseline="0" dirty="0" err="1"/>
              <a:t>ramas</a:t>
            </a:r>
            <a:r>
              <a:rPr lang="ca-ES" baseline="0" dirty="0"/>
              <a:t>. </a:t>
            </a:r>
          </a:p>
          <a:p>
            <a:pPr>
              <a:defRPr/>
            </a:pPr>
            <a:r>
              <a:rPr lang="ca-ES" baseline="0" dirty="0"/>
              <a:t>Sector </a:t>
            </a:r>
            <a:r>
              <a:rPr lang="ca-ES" baseline="0" dirty="0" err="1"/>
              <a:t>primario</a:t>
            </a:r>
            <a:r>
              <a:rPr lang="ca-ES" baseline="0" dirty="0"/>
              <a:t> e industria </a:t>
            </a:r>
            <a:endParaRPr lang="ca-ES" dirty="0"/>
          </a:p>
        </c:rich>
      </c:tx>
      <c:layout>
        <c:manualLayout>
          <c:xMode val="edge"/>
          <c:yMode val="edge"/>
          <c:x val="0.19971493498475537"/>
          <c:y val="2.5531935263684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Gràfics!$B$2</c:f>
              <c:strCache>
                <c:ptCount val="1"/>
                <c:pt idx="0">
                  <c:v>TS Cat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Gràfics!$E$3:$E$28</c:f>
              <c:strCache>
                <c:ptCount val="26"/>
                <c:pt idx="0">
                  <c:v>agricultura</c:v>
                </c:pt>
                <c:pt idx="1">
                  <c:v>selvicultura</c:v>
                </c:pt>
                <c:pt idx="2">
                  <c:v>pesca</c:v>
                </c:pt>
                <c:pt idx="3">
                  <c:v>extractiva</c:v>
                </c:pt>
                <c:pt idx="4">
                  <c:v>alimentación</c:v>
                </c:pt>
                <c:pt idx="5">
                  <c:v>téxtil</c:v>
                </c:pt>
                <c:pt idx="6">
                  <c:v>madera</c:v>
                </c:pt>
                <c:pt idx="7">
                  <c:v>papel</c:v>
                </c:pt>
                <c:pt idx="8">
                  <c:v>artes gráf</c:v>
                </c:pt>
                <c:pt idx="9">
                  <c:v>ref petróleo</c:v>
                </c:pt>
                <c:pt idx="10">
                  <c:v>química</c:v>
                </c:pt>
                <c:pt idx="11">
                  <c:v>farma</c:v>
                </c:pt>
                <c:pt idx="12">
                  <c:v>plástico</c:v>
                </c:pt>
                <c:pt idx="13">
                  <c:v>minerales no met</c:v>
                </c:pt>
                <c:pt idx="14">
                  <c:v>metalurgia</c:v>
                </c:pt>
                <c:pt idx="15">
                  <c:v>prod met</c:v>
                </c:pt>
                <c:pt idx="16">
                  <c:v>prod inform</c:v>
                </c:pt>
                <c:pt idx="17">
                  <c:v>equip elect</c:v>
                </c:pt>
                <c:pt idx="18">
                  <c:v>maquinaria</c:v>
                </c:pt>
                <c:pt idx="19">
                  <c:v>motor</c:v>
                </c:pt>
                <c:pt idx="20">
                  <c:v>otros transp</c:v>
                </c:pt>
                <c:pt idx="21">
                  <c:v>muebles y alt</c:v>
                </c:pt>
                <c:pt idx="22">
                  <c:v>repar</c:v>
                </c:pt>
                <c:pt idx="23">
                  <c:v>electr y gas</c:v>
                </c:pt>
                <c:pt idx="24">
                  <c:v>agua</c:v>
                </c:pt>
                <c:pt idx="25">
                  <c:v>saneamiento y resid</c:v>
                </c:pt>
              </c:strCache>
            </c:strRef>
          </c:cat>
          <c:val>
            <c:numRef>
              <c:f>Gràfics!$B$3:$B$28</c:f>
              <c:numCache>
                <c:formatCode>General</c:formatCode>
                <c:ptCount val="26"/>
                <c:pt idx="0">
                  <c:v>1.8200878018973212</c:v>
                </c:pt>
                <c:pt idx="1">
                  <c:v>1.6177935265979615</c:v>
                </c:pt>
                <c:pt idx="2">
                  <c:v>1.4582492319897866</c:v>
                </c:pt>
                <c:pt idx="3">
                  <c:v>1.5669849932867641</c:v>
                </c:pt>
                <c:pt idx="4">
                  <c:v>1.6863105142561923</c:v>
                </c:pt>
                <c:pt idx="5">
                  <c:v>1.4393808053604236</c:v>
                </c:pt>
                <c:pt idx="6">
                  <c:v>1.5738295994718914</c:v>
                </c:pt>
                <c:pt idx="7">
                  <c:v>1.653081152007976</c:v>
                </c:pt>
                <c:pt idx="8">
                  <c:v>1.6871588647265452</c:v>
                </c:pt>
                <c:pt idx="9">
                  <c:v>1.1359306425982014</c:v>
                </c:pt>
                <c:pt idx="10">
                  <c:v>1.4351176322401826</c:v>
                </c:pt>
                <c:pt idx="11">
                  <c:v>1.4010389673790618</c:v>
                </c:pt>
                <c:pt idx="12">
                  <c:v>1.4437283795682028</c:v>
                </c:pt>
                <c:pt idx="13">
                  <c:v>1.5580448175089237</c:v>
                </c:pt>
                <c:pt idx="14">
                  <c:v>1.3532675242592402</c:v>
                </c:pt>
                <c:pt idx="15">
                  <c:v>1.5064866669575416</c:v>
                </c:pt>
                <c:pt idx="16">
                  <c:v>1.290845978062868</c:v>
                </c:pt>
                <c:pt idx="17">
                  <c:v>1.3971033935113237</c:v>
                </c:pt>
                <c:pt idx="18">
                  <c:v>1.5074893622803038</c:v>
                </c:pt>
                <c:pt idx="19">
                  <c:v>1.2354753553307483</c:v>
                </c:pt>
                <c:pt idx="20">
                  <c:v>1.4517820699428536</c:v>
                </c:pt>
                <c:pt idx="21">
                  <c:v>1.5069152028412713</c:v>
                </c:pt>
                <c:pt idx="22">
                  <c:v>1.4613361719739495</c:v>
                </c:pt>
                <c:pt idx="23">
                  <c:v>1.2635105198660421</c:v>
                </c:pt>
                <c:pt idx="24">
                  <c:v>1.8227607755363262</c:v>
                </c:pt>
                <c:pt idx="25">
                  <c:v>1.7356957268083377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A-488B-882B-BCEA7A92AB70}"/>
            </c:ext>
          </c:extLst>
        </c:ser>
        <c:ser>
          <c:idx val="1"/>
          <c:order val="1"/>
          <c:tx>
            <c:strRef>
              <c:f>Gràfics!$C$2</c:f>
              <c:strCache>
                <c:ptCount val="1"/>
                <c:pt idx="0">
                  <c:v>TS Cat 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Gràfics!$E$3:$E$28</c:f>
              <c:strCache>
                <c:ptCount val="26"/>
                <c:pt idx="0">
                  <c:v>agricultura</c:v>
                </c:pt>
                <c:pt idx="1">
                  <c:v>selvicultura</c:v>
                </c:pt>
                <c:pt idx="2">
                  <c:v>pesca</c:v>
                </c:pt>
                <c:pt idx="3">
                  <c:v>extractiva</c:v>
                </c:pt>
                <c:pt idx="4">
                  <c:v>alimentación</c:v>
                </c:pt>
                <c:pt idx="5">
                  <c:v>téxtil</c:v>
                </c:pt>
                <c:pt idx="6">
                  <c:v>madera</c:v>
                </c:pt>
                <c:pt idx="7">
                  <c:v>papel</c:v>
                </c:pt>
                <c:pt idx="8">
                  <c:v>artes gráf</c:v>
                </c:pt>
                <c:pt idx="9">
                  <c:v>ref petróleo</c:v>
                </c:pt>
                <c:pt idx="10">
                  <c:v>química</c:v>
                </c:pt>
                <c:pt idx="11">
                  <c:v>farma</c:v>
                </c:pt>
                <c:pt idx="12">
                  <c:v>plástico</c:v>
                </c:pt>
                <c:pt idx="13">
                  <c:v>minerales no met</c:v>
                </c:pt>
                <c:pt idx="14">
                  <c:v>metalurgia</c:v>
                </c:pt>
                <c:pt idx="15">
                  <c:v>prod met</c:v>
                </c:pt>
                <c:pt idx="16">
                  <c:v>prod inform</c:v>
                </c:pt>
                <c:pt idx="17">
                  <c:v>equip elect</c:v>
                </c:pt>
                <c:pt idx="18">
                  <c:v>maquinaria</c:v>
                </c:pt>
                <c:pt idx="19">
                  <c:v>motor</c:v>
                </c:pt>
                <c:pt idx="20">
                  <c:v>otros transp</c:v>
                </c:pt>
                <c:pt idx="21">
                  <c:v>muebles y alt</c:v>
                </c:pt>
                <c:pt idx="22">
                  <c:v>repar</c:v>
                </c:pt>
                <c:pt idx="23">
                  <c:v>electr y gas</c:v>
                </c:pt>
                <c:pt idx="24">
                  <c:v>agua</c:v>
                </c:pt>
                <c:pt idx="25">
                  <c:v>saneamiento y resid</c:v>
                </c:pt>
              </c:strCache>
            </c:strRef>
          </c:cat>
          <c:val>
            <c:numRef>
              <c:f>Gràfics!$C$3:$C$28</c:f>
              <c:numCache>
                <c:formatCode>General</c:formatCode>
                <c:ptCount val="26"/>
                <c:pt idx="0">
                  <c:v>1.8546063229735632</c:v>
                </c:pt>
                <c:pt idx="1">
                  <c:v>1.499777939234143</c:v>
                </c:pt>
                <c:pt idx="2">
                  <c:v>1.5487119055248024</c:v>
                </c:pt>
                <c:pt idx="3">
                  <c:v>1.5363954829816957</c:v>
                </c:pt>
                <c:pt idx="4">
                  <c:v>1.8940114927340994</c:v>
                </c:pt>
                <c:pt idx="5">
                  <c:v>1.5938420011053547</c:v>
                </c:pt>
                <c:pt idx="6">
                  <c:v>1.6923536602988971</c:v>
                </c:pt>
                <c:pt idx="7">
                  <c:v>1.6134122574820309</c:v>
                </c:pt>
                <c:pt idx="8">
                  <c:v>1.6285449319103193</c:v>
                </c:pt>
                <c:pt idx="9">
                  <c:v>1.2710697796769954</c:v>
                </c:pt>
                <c:pt idx="10">
                  <c:v>1.5335245097731516</c:v>
                </c:pt>
                <c:pt idx="11">
                  <c:v>1.4316218395529303</c:v>
                </c:pt>
                <c:pt idx="12">
                  <c:v>1.4156454774699829</c:v>
                </c:pt>
                <c:pt idx="13">
                  <c:v>1.7013691818017778</c:v>
                </c:pt>
                <c:pt idx="14">
                  <c:v>1.5769846597442669</c:v>
                </c:pt>
                <c:pt idx="15">
                  <c:v>1.6412005551684781</c:v>
                </c:pt>
                <c:pt idx="16">
                  <c:v>1.314514403560441</c:v>
                </c:pt>
                <c:pt idx="17">
                  <c:v>1.4558908434949052</c:v>
                </c:pt>
                <c:pt idx="18">
                  <c:v>1.6476712541391729</c:v>
                </c:pt>
                <c:pt idx="19">
                  <c:v>1.418054246185366</c:v>
                </c:pt>
                <c:pt idx="20">
                  <c:v>1.4778351935723992</c:v>
                </c:pt>
                <c:pt idx="21">
                  <c:v>1.6738359086364099</c:v>
                </c:pt>
                <c:pt idx="22">
                  <c:v>1.4351091131600837</c:v>
                </c:pt>
                <c:pt idx="23">
                  <c:v>1.3496130245685674</c:v>
                </c:pt>
                <c:pt idx="24">
                  <c:v>1.7773228078047341</c:v>
                </c:pt>
                <c:pt idx="25">
                  <c:v>1.8354761501627765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A-488B-882B-BCEA7A92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598447"/>
        <c:axId val="1492593647"/>
      </c:barChart>
      <c:catAx>
        <c:axId val="149259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492593647"/>
        <c:crosses val="autoZero"/>
        <c:auto val="1"/>
        <c:lblAlgn val="ctr"/>
        <c:lblOffset val="100"/>
        <c:noMultiLvlLbl val="0"/>
      </c:catAx>
      <c:valAx>
        <c:axId val="1492593647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49259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/>
              <a:t>Comparativa de los multiplicadores de </a:t>
            </a:r>
            <a:r>
              <a:rPr lang="ca-ES" dirty="0" err="1"/>
              <a:t>producción</a:t>
            </a:r>
            <a:r>
              <a:rPr lang="ca-ES" dirty="0"/>
              <a:t>.</a:t>
            </a:r>
            <a:r>
              <a:rPr lang="ca-ES" baseline="0" dirty="0"/>
              <a:t> 64 </a:t>
            </a:r>
            <a:r>
              <a:rPr lang="ca-ES" baseline="0" dirty="0" err="1"/>
              <a:t>ramas</a:t>
            </a:r>
            <a:r>
              <a:rPr lang="ca-ES" baseline="0" dirty="0"/>
              <a:t>. </a:t>
            </a:r>
          </a:p>
          <a:p>
            <a:pPr>
              <a:defRPr/>
            </a:pPr>
            <a:r>
              <a:rPr lang="ca-ES" baseline="0" dirty="0" err="1"/>
              <a:t>Construcción</a:t>
            </a:r>
            <a:r>
              <a:rPr lang="ca-ES" baseline="0" dirty="0"/>
              <a:t> y </a:t>
            </a:r>
            <a:r>
              <a:rPr lang="ca-ES" baseline="0" dirty="0" err="1"/>
              <a:t>servicios</a:t>
            </a:r>
            <a:endParaRPr lang="ca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Gràfics!$B$2</c:f>
              <c:strCache>
                <c:ptCount val="1"/>
                <c:pt idx="0">
                  <c:v>TS Cat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Gràfics!$E$29:$E$64</c:f>
              <c:strCache>
                <c:ptCount val="36"/>
                <c:pt idx="0">
                  <c:v>construcción</c:v>
                </c:pt>
                <c:pt idx="1">
                  <c:v>comercio vehic</c:v>
                </c:pt>
                <c:pt idx="2">
                  <c:v>comercio x may</c:v>
                </c:pt>
                <c:pt idx="3">
                  <c:v>comercio x men</c:v>
                </c:pt>
                <c:pt idx="4">
                  <c:v>transp terrestre</c:v>
                </c:pt>
                <c:pt idx="5">
                  <c:v>transp mar</c:v>
                </c:pt>
                <c:pt idx="6">
                  <c:v>transp aéreo</c:v>
                </c:pt>
                <c:pt idx="7">
                  <c:v>afines transp</c:v>
                </c:pt>
                <c:pt idx="8">
                  <c:v>correos</c:v>
                </c:pt>
                <c:pt idx="9">
                  <c:v>hosteleria</c:v>
                </c:pt>
                <c:pt idx="10">
                  <c:v>edición</c:v>
                </c:pt>
                <c:pt idx="11">
                  <c:v>cine y tv</c:v>
                </c:pt>
                <c:pt idx="12">
                  <c:v>teleco</c:v>
                </c:pt>
                <c:pt idx="13">
                  <c:v>informática</c:v>
                </c:pt>
                <c:pt idx="14">
                  <c:v>med financiera</c:v>
                </c:pt>
                <c:pt idx="15">
                  <c:v>seguros</c:v>
                </c:pt>
                <c:pt idx="16">
                  <c:v>aux finanzas seg</c:v>
                </c:pt>
                <c:pt idx="17">
                  <c:v>inmob</c:v>
                </c:pt>
                <c:pt idx="18">
                  <c:v>jurídicos</c:v>
                </c:pt>
                <c:pt idx="19">
                  <c:v>arquitectura</c:v>
                </c:pt>
                <c:pt idx="20">
                  <c:v>i&amp;d</c:v>
                </c:pt>
                <c:pt idx="21">
                  <c:v>publicidad</c:v>
                </c:pt>
                <c:pt idx="22">
                  <c:v>otros serv</c:v>
                </c:pt>
                <c:pt idx="23">
                  <c:v>alquileres</c:v>
                </c:pt>
                <c:pt idx="24">
                  <c:v>act ocupación</c:v>
                </c:pt>
                <c:pt idx="25">
                  <c:v>agen viajes</c:v>
                </c:pt>
                <c:pt idx="26">
                  <c:v>seguridad y adm</c:v>
                </c:pt>
                <c:pt idx="27">
                  <c:v>aapp</c:v>
                </c:pt>
                <c:pt idx="28">
                  <c:v>educación</c:v>
                </c:pt>
                <c:pt idx="29">
                  <c:v>sanidad</c:v>
                </c:pt>
                <c:pt idx="30">
                  <c:v>serv sociales</c:v>
                </c:pt>
                <c:pt idx="31">
                  <c:v>act arte y cult</c:v>
                </c:pt>
                <c:pt idx="32">
                  <c:v>act deportivas</c:v>
                </c:pt>
                <c:pt idx="33">
                  <c:v>act asociativas</c:v>
                </c:pt>
                <c:pt idx="34">
                  <c:v>reparación orden</c:v>
                </c:pt>
                <c:pt idx="35">
                  <c:v>otros serv pers</c:v>
                </c:pt>
              </c:strCache>
            </c:strRef>
          </c:cat>
          <c:val>
            <c:numRef>
              <c:f>Gràfics!$B$29:$B$64</c:f>
              <c:numCache>
                <c:formatCode>General</c:formatCode>
                <c:ptCount val="36"/>
                <c:pt idx="0">
                  <c:v>1.7063883095051249</c:v>
                </c:pt>
                <c:pt idx="1">
                  <c:v>1.4170595573904101</c:v>
                </c:pt>
                <c:pt idx="2">
                  <c:v>1.4374915438157905</c:v>
                </c:pt>
                <c:pt idx="3">
                  <c:v>1.3527239194974972</c:v>
                </c:pt>
                <c:pt idx="4">
                  <c:v>1.5487161470752333</c:v>
                </c:pt>
                <c:pt idx="5">
                  <c:v>1.3389638839716844</c:v>
                </c:pt>
                <c:pt idx="6">
                  <c:v>1.8933765701535157</c:v>
                </c:pt>
                <c:pt idx="7">
                  <c:v>1.6161600529210025</c:v>
                </c:pt>
                <c:pt idx="8">
                  <c:v>1.5314928068976219</c:v>
                </c:pt>
                <c:pt idx="9">
                  <c:v>1.4733575897137712</c:v>
                </c:pt>
                <c:pt idx="10">
                  <c:v>1.5627403726714044</c:v>
                </c:pt>
                <c:pt idx="11">
                  <c:v>1.4689939469999185</c:v>
                </c:pt>
                <c:pt idx="12">
                  <c:v>1.3713409394948324</c:v>
                </c:pt>
                <c:pt idx="13">
                  <c:v>1.4421295145922215</c:v>
                </c:pt>
                <c:pt idx="14">
                  <c:v>1.313218119542362</c:v>
                </c:pt>
                <c:pt idx="15">
                  <c:v>1.724689750862425</c:v>
                </c:pt>
                <c:pt idx="16">
                  <c:v>1.4000301020188597</c:v>
                </c:pt>
                <c:pt idx="17">
                  <c:v>1.1717296172999085</c:v>
                </c:pt>
                <c:pt idx="18">
                  <c:v>1.494985099732459</c:v>
                </c:pt>
                <c:pt idx="19">
                  <c:v>1.3964902487934809</c:v>
                </c:pt>
                <c:pt idx="20">
                  <c:v>1.3033304607375416</c:v>
                </c:pt>
                <c:pt idx="21">
                  <c:v>1.397618821601248</c:v>
                </c:pt>
                <c:pt idx="22">
                  <c:v>1.2933585230638689</c:v>
                </c:pt>
                <c:pt idx="23">
                  <c:v>1.511440302095568</c:v>
                </c:pt>
                <c:pt idx="24">
                  <c:v>1.1322377232902401</c:v>
                </c:pt>
                <c:pt idx="25">
                  <c:v>1.4771124115173733</c:v>
                </c:pt>
                <c:pt idx="26">
                  <c:v>1.2868158716960241</c:v>
                </c:pt>
                <c:pt idx="27">
                  <c:v>1.2917525696680365</c:v>
                </c:pt>
                <c:pt idx="28">
                  <c:v>1.1588794594722038</c:v>
                </c:pt>
                <c:pt idx="29">
                  <c:v>1.3013259280873217</c:v>
                </c:pt>
                <c:pt idx="30">
                  <c:v>1.3004898794994784</c:v>
                </c:pt>
                <c:pt idx="31">
                  <c:v>1.5670308303159151</c:v>
                </c:pt>
                <c:pt idx="32">
                  <c:v>1.4979205926306811</c:v>
                </c:pt>
                <c:pt idx="33">
                  <c:v>1.6428251286521847</c:v>
                </c:pt>
                <c:pt idx="34">
                  <c:v>1.357760064628027</c:v>
                </c:pt>
                <c:pt idx="35">
                  <c:v>1.2870493852354543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D-4463-B7E3-9ED148C49A07}"/>
            </c:ext>
          </c:extLst>
        </c:ser>
        <c:ser>
          <c:idx val="1"/>
          <c:order val="1"/>
          <c:tx>
            <c:strRef>
              <c:f>Gràfics!$C$2</c:f>
              <c:strCache>
                <c:ptCount val="1"/>
                <c:pt idx="0">
                  <c:v>TS Cat 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Gràfics!$E$29:$E$64</c:f>
              <c:strCache>
                <c:ptCount val="36"/>
                <c:pt idx="0">
                  <c:v>construcción</c:v>
                </c:pt>
                <c:pt idx="1">
                  <c:v>comercio vehic</c:v>
                </c:pt>
                <c:pt idx="2">
                  <c:v>comercio x may</c:v>
                </c:pt>
                <c:pt idx="3">
                  <c:v>comercio x men</c:v>
                </c:pt>
                <c:pt idx="4">
                  <c:v>transp terrestre</c:v>
                </c:pt>
                <c:pt idx="5">
                  <c:v>transp mar</c:v>
                </c:pt>
                <c:pt idx="6">
                  <c:v>transp aéreo</c:v>
                </c:pt>
                <c:pt idx="7">
                  <c:v>afines transp</c:v>
                </c:pt>
                <c:pt idx="8">
                  <c:v>correos</c:v>
                </c:pt>
                <c:pt idx="9">
                  <c:v>hosteleria</c:v>
                </c:pt>
                <c:pt idx="10">
                  <c:v>edición</c:v>
                </c:pt>
                <c:pt idx="11">
                  <c:v>cine y tv</c:v>
                </c:pt>
                <c:pt idx="12">
                  <c:v>teleco</c:v>
                </c:pt>
                <c:pt idx="13">
                  <c:v>informática</c:v>
                </c:pt>
                <c:pt idx="14">
                  <c:v>med financiera</c:v>
                </c:pt>
                <c:pt idx="15">
                  <c:v>seguros</c:v>
                </c:pt>
                <c:pt idx="16">
                  <c:v>aux finanzas seg</c:v>
                </c:pt>
                <c:pt idx="17">
                  <c:v>inmob</c:v>
                </c:pt>
                <c:pt idx="18">
                  <c:v>jurídicos</c:v>
                </c:pt>
                <c:pt idx="19">
                  <c:v>arquitectura</c:v>
                </c:pt>
                <c:pt idx="20">
                  <c:v>i&amp;d</c:v>
                </c:pt>
                <c:pt idx="21">
                  <c:v>publicidad</c:v>
                </c:pt>
                <c:pt idx="22">
                  <c:v>otros serv</c:v>
                </c:pt>
                <c:pt idx="23">
                  <c:v>alquileres</c:v>
                </c:pt>
                <c:pt idx="24">
                  <c:v>act ocupación</c:v>
                </c:pt>
                <c:pt idx="25">
                  <c:v>agen viajes</c:v>
                </c:pt>
                <c:pt idx="26">
                  <c:v>seguridad y adm</c:v>
                </c:pt>
                <c:pt idx="27">
                  <c:v>aapp</c:v>
                </c:pt>
                <c:pt idx="28">
                  <c:v>educación</c:v>
                </c:pt>
                <c:pt idx="29">
                  <c:v>sanidad</c:v>
                </c:pt>
                <c:pt idx="30">
                  <c:v>serv sociales</c:v>
                </c:pt>
                <c:pt idx="31">
                  <c:v>act arte y cult</c:v>
                </c:pt>
                <c:pt idx="32">
                  <c:v>act deportivas</c:v>
                </c:pt>
                <c:pt idx="33">
                  <c:v>act asociativas</c:v>
                </c:pt>
                <c:pt idx="34">
                  <c:v>reparación orden</c:v>
                </c:pt>
                <c:pt idx="35">
                  <c:v>otros serv pers</c:v>
                </c:pt>
              </c:strCache>
            </c:strRef>
          </c:cat>
          <c:val>
            <c:numRef>
              <c:f>Gràfics!$C$29:$C$64</c:f>
              <c:numCache>
                <c:formatCode>General</c:formatCode>
                <c:ptCount val="36"/>
                <c:pt idx="0">
                  <c:v>1.8606008434817356</c:v>
                </c:pt>
                <c:pt idx="1">
                  <c:v>1.3885733759428176</c:v>
                </c:pt>
                <c:pt idx="2">
                  <c:v>1.5698393975087062</c:v>
                </c:pt>
                <c:pt idx="3">
                  <c:v>1.4105526816728056</c:v>
                </c:pt>
                <c:pt idx="4">
                  <c:v>1.5521164560294771</c:v>
                </c:pt>
                <c:pt idx="5">
                  <c:v>1.6706283101426247</c:v>
                </c:pt>
                <c:pt idx="6">
                  <c:v>1.6086602438807387</c:v>
                </c:pt>
                <c:pt idx="7">
                  <c:v>1.593667356535617</c:v>
                </c:pt>
                <c:pt idx="8">
                  <c:v>1.290692412407312</c:v>
                </c:pt>
                <c:pt idx="9">
                  <c:v>1.5460953283824646</c:v>
                </c:pt>
                <c:pt idx="10">
                  <c:v>1.6657042833813196</c:v>
                </c:pt>
                <c:pt idx="11">
                  <c:v>1.6799817324749797</c:v>
                </c:pt>
                <c:pt idx="12">
                  <c:v>1.1929594200704703</c:v>
                </c:pt>
                <c:pt idx="13">
                  <c:v>1.3560760552370221</c:v>
                </c:pt>
                <c:pt idx="14">
                  <c:v>1.2792744879030709</c:v>
                </c:pt>
                <c:pt idx="15">
                  <c:v>1.5615886050515595</c:v>
                </c:pt>
                <c:pt idx="16">
                  <c:v>1.394379718397039</c:v>
                </c:pt>
                <c:pt idx="17">
                  <c:v>1.2384697170893753</c:v>
                </c:pt>
                <c:pt idx="18">
                  <c:v>1.4107123303555882</c:v>
                </c:pt>
                <c:pt idx="19">
                  <c:v>1.536253186126892</c:v>
                </c:pt>
                <c:pt idx="20">
                  <c:v>1.4993464631924414</c:v>
                </c:pt>
                <c:pt idx="21">
                  <c:v>1.6088546855437147</c:v>
                </c:pt>
                <c:pt idx="22">
                  <c:v>1.4136766910356455</c:v>
                </c:pt>
                <c:pt idx="23">
                  <c:v>1.6007202286499038</c:v>
                </c:pt>
                <c:pt idx="24">
                  <c:v>1.0701606141120243</c:v>
                </c:pt>
                <c:pt idx="25">
                  <c:v>1.2074700308951174</c:v>
                </c:pt>
                <c:pt idx="26">
                  <c:v>1.3500428332619578</c:v>
                </c:pt>
                <c:pt idx="27">
                  <c:v>1.3241860123628262</c:v>
                </c:pt>
                <c:pt idx="28">
                  <c:v>1.1901378092982413</c:v>
                </c:pt>
                <c:pt idx="29">
                  <c:v>1.3103823227125808</c:v>
                </c:pt>
                <c:pt idx="30">
                  <c:v>1.3218573700799319</c:v>
                </c:pt>
                <c:pt idx="31">
                  <c:v>1.5816820073775113</c:v>
                </c:pt>
                <c:pt idx="32">
                  <c:v>1.4713454573657323</c:v>
                </c:pt>
                <c:pt idx="33">
                  <c:v>1.4916547549599137</c:v>
                </c:pt>
                <c:pt idx="34">
                  <c:v>1.5058016047655056</c:v>
                </c:pt>
                <c:pt idx="35">
                  <c:v>1.2861779249624554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D-4463-B7E3-9ED148C49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598447"/>
        <c:axId val="1492593647"/>
      </c:barChart>
      <c:catAx>
        <c:axId val="149259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492593647"/>
        <c:crosses val="autoZero"/>
        <c:auto val="1"/>
        <c:lblAlgn val="ctr"/>
        <c:lblOffset val="100"/>
        <c:noMultiLvlLbl val="0"/>
      </c:catAx>
      <c:valAx>
        <c:axId val="1492593647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49259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536BC02-2566-FA96-7C88-226A3E69FF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A6BBE-3148-6118-F0B5-49019E6109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25620-B0F0-43BB-8E6D-BA9D38C080A4}" type="datetimeFigureOut">
              <a:rPr lang="es-ES"/>
              <a:pPr>
                <a:defRPr/>
              </a:pPr>
              <a:t>17/06/2026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BAFFDB-6339-F822-46C1-6DF2FC378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0059C3-CD5A-9433-C53B-541DFA0CD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0A8E5B-B2D3-498E-B9F9-EE3C2592B1E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4D7329A-66CF-D1C9-A8C0-2061202335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EEA2F7-CE3F-D909-3AEA-7EE37E4F52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3CE995-642C-4CA2-AB65-780F9C756209}" type="datetimeFigureOut">
              <a:rPr lang="es-ES"/>
              <a:pPr>
                <a:defRPr/>
              </a:pPr>
              <a:t>17/06/2026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FBFA9AB-036B-F7F3-27E4-33D413BC0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AD9E1CE1-6E48-42D1-C3A8-21A218CB6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E310-2B22-1293-3D72-AC5D4CB0F1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4F777-F725-8211-6A5E-CE22A45C5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33522A-EBC7-4F53-87F5-DCECAB670C1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DD7B-5EFB-19E7-83CA-E06ED5957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1E417019-E75E-641F-0324-AE8FE9A09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47EC0BAE-AA28-C065-9181-EE1FC756D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3DA4962-C8B2-4039-93D7-0B0F53410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3140DAA-F5EF-3A72-3657-D7652F12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983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imagen de diapositiva 1">
            <a:extLst>
              <a:ext uri="{FF2B5EF4-FFF2-40B4-BE49-F238E27FC236}">
                <a16:creationId xmlns:a16="http://schemas.microsoft.com/office/drawing/2014/main" id="{4F3D725D-22A7-555C-C28A-7157FBA047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Marcador de notas 2">
            <a:extLst>
              <a:ext uri="{FF2B5EF4-FFF2-40B4-BE49-F238E27FC236}">
                <a16:creationId xmlns:a16="http://schemas.microsoft.com/office/drawing/2014/main" id="{43B63C0F-E107-AD86-A88C-AB7F93B8AA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93188" name="Marcador de número de diapositiva 3">
            <a:extLst>
              <a:ext uri="{FF2B5EF4-FFF2-40B4-BE49-F238E27FC236}">
                <a16:creationId xmlns:a16="http://schemas.microsoft.com/office/drawing/2014/main" id="{F7600A1B-057E-DC62-FE94-0BF878E8B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D9834-C13D-49DD-AEDF-54877810BC67}" type="slidenum">
              <a:rPr lang="es-ES" altLang="es-ES" smtClean="0">
                <a:latin typeface="Calibri" panose="020F0502020204030204" pitchFamily="34" charset="0"/>
              </a:rPr>
              <a:pPr/>
              <a:t>10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imagen de diapositiva 1">
            <a:extLst>
              <a:ext uri="{FF2B5EF4-FFF2-40B4-BE49-F238E27FC236}">
                <a16:creationId xmlns:a16="http://schemas.microsoft.com/office/drawing/2014/main" id="{1D0BF530-2AC6-65CF-271B-19FCBC5A9F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Marcador de notas 2">
            <a:extLst>
              <a:ext uri="{FF2B5EF4-FFF2-40B4-BE49-F238E27FC236}">
                <a16:creationId xmlns:a16="http://schemas.microsoft.com/office/drawing/2014/main" id="{EE014D0E-9C2C-4C80-B39A-BC67069E3B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95236" name="Marcador de número de diapositiva 3">
            <a:extLst>
              <a:ext uri="{FF2B5EF4-FFF2-40B4-BE49-F238E27FC236}">
                <a16:creationId xmlns:a16="http://schemas.microsoft.com/office/drawing/2014/main" id="{C4AEE600-1406-91DF-E2A5-AB7446236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01EB1A-7887-4D7E-870C-40E3470510F5}" type="slidenum">
              <a:rPr lang="es-ES" altLang="es-ES" smtClean="0">
                <a:latin typeface="Calibri" panose="020F0502020204030204" pitchFamily="34" charset="0"/>
              </a:rPr>
              <a:pPr/>
              <a:t>11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imagen de diapositiva 1">
            <a:extLst>
              <a:ext uri="{FF2B5EF4-FFF2-40B4-BE49-F238E27FC236}">
                <a16:creationId xmlns:a16="http://schemas.microsoft.com/office/drawing/2014/main" id="{07B721B7-A910-5934-FB2B-79CCF8328A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Marcador de notas 2">
            <a:extLst>
              <a:ext uri="{FF2B5EF4-FFF2-40B4-BE49-F238E27FC236}">
                <a16:creationId xmlns:a16="http://schemas.microsoft.com/office/drawing/2014/main" id="{C9290249-F26F-7B21-823A-E212387C6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/>
              <a:t>Axiomas deseables que cumple la tecnología de producto: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/>
              <a:t>Equivalencia material y financiera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/>
              <a:t>Invariancia a cambios de escala y de precios</a:t>
            </a:r>
            <a:endParaRPr lang="es-ES" altLang="es-ES" dirty="0"/>
          </a:p>
        </p:txBody>
      </p:sp>
      <p:sp>
        <p:nvSpPr>
          <p:cNvPr id="97284" name="Marcador de número de diapositiva 3">
            <a:extLst>
              <a:ext uri="{FF2B5EF4-FFF2-40B4-BE49-F238E27FC236}">
                <a16:creationId xmlns:a16="http://schemas.microsoft.com/office/drawing/2014/main" id="{4E999D80-C403-382F-0E51-5F86C277B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0F3E9-1A2A-44D7-8759-0ACB4822FF11}" type="slidenum">
              <a:rPr lang="es-ES" altLang="es-ES" smtClean="0">
                <a:latin typeface="Calibri" panose="020F0502020204030204" pitchFamily="34" charset="0"/>
              </a:rPr>
              <a:pPr/>
              <a:t>12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imagen de diapositiva 1">
            <a:extLst>
              <a:ext uri="{FF2B5EF4-FFF2-40B4-BE49-F238E27FC236}">
                <a16:creationId xmlns:a16="http://schemas.microsoft.com/office/drawing/2014/main" id="{C45072A7-817A-C3E2-4C08-68D400AB7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Marcador de notas 2">
            <a:extLst>
              <a:ext uri="{FF2B5EF4-FFF2-40B4-BE49-F238E27FC236}">
                <a16:creationId xmlns:a16="http://schemas.microsoft.com/office/drawing/2014/main" id="{8A13CCCE-AD0B-E5AD-FEF5-BA0D0CCC91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99332" name="Marcador de número de diapositiva 3">
            <a:extLst>
              <a:ext uri="{FF2B5EF4-FFF2-40B4-BE49-F238E27FC236}">
                <a16:creationId xmlns:a16="http://schemas.microsoft.com/office/drawing/2014/main" id="{02B491D5-0ADC-89C7-91A8-CA8A291B7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C25AD1-0959-4A6F-B64F-146CDC8DE3C4}" type="slidenum">
              <a:rPr lang="es-ES" altLang="es-ES" smtClean="0">
                <a:latin typeface="Calibri" panose="020F0502020204030204" pitchFamily="34" charset="0"/>
              </a:rPr>
              <a:pPr/>
              <a:t>13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imagen de diapositiva 1">
            <a:extLst>
              <a:ext uri="{FF2B5EF4-FFF2-40B4-BE49-F238E27FC236}">
                <a16:creationId xmlns:a16="http://schemas.microsoft.com/office/drawing/2014/main" id="{54998743-3F95-7CDC-9554-13CC52D89E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Marcador de notas 2">
            <a:extLst>
              <a:ext uri="{FF2B5EF4-FFF2-40B4-BE49-F238E27FC236}">
                <a16:creationId xmlns:a16="http://schemas.microsoft.com/office/drawing/2014/main" id="{ADAED0CB-DCCF-3135-D537-C8370A240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01380" name="Marcador de número de diapositiva 3">
            <a:extLst>
              <a:ext uri="{FF2B5EF4-FFF2-40B4-BE49-F238E27FC236}">
                <a16:creationId xmlns:a16="http://schemas.microsoft.com/office/drawing/2014/main" id="{52ED9164-0A55-A0B4-71CA-1BB74EC1D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1E31E-CED9-44CB-9FF6-8A558D5A6B35}" type="slidenum">
              <a:rPr lang="es-ES" altLang="es-ES" smtClean="0">
                <a:latin typeface="Calibri" panose="020F0502020204030204" pitchFamily="34" charset="0"/>
              </a:rPr>
              <a:pPr/>
              <a:t>14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1099-3C1A-17B8-950A-7F82831B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F2410807-FAC1-71FB-7055-4A61E51F9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477E4-121D-4A6A-8F9F-E7DA0997EBB9}" type="slidenum">
              <a:rPr lang="ca-ES" altLang="ca-ES" smtClean="0"/>
              <a:pPr/>
              <a:t>15</a:t>
            </a:fld>
            <a:endParaRPr lang="ca-ES" altLang="ca-E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A06AC9FB-F7A5-A4D5-2A9A-024AC58485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10239375"/>
            <a:ext cx="2917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1" tIns="45821" rIns="91641" bIns="45821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D5AC7F-F3DA-4081-A726-96A4E0B6F1D9}" type="slidenum">
              <a:rPr lang="es-ES" altLang="ca-ES" sz="1200">
                <a:ea typeface="ＭＳ Ｐゴシック" panose="020B0600070205080204" pitchFamily="34" charset="-128"/>
              </a:rPr>
              <a:pPr algn="r" eaLnBrk="1" hangingPunct="1"/>
              <a:t>15</a:t>
            </a:fld>
            <a:endParaRPr lang="es-ES" altLang="ca-ES" sz="1200">
              <a:ea typeface="ＭＳ Ｐゴシック" panose="020B0600070205080204" pitchFamily="34" charset="-128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3E659E6D-AF24-40B0-E3D8-61EF4BA5E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EBC1C0FA-B6F3-28CA-2AFE-DB39A5081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>
              <a:latin typeface="Arial" panose="020B0604020202020204" pitchFamily="34" charset="0"/>
            </a:endParaRPr>
          </a:p>
        </p:txBody>
      </p:sp>
      <p:sp>
        <p:nvSpPr>
          <p:cNvPr id="76806" name="5 Marcador de pie de página">
            <a:extLst>
              <a:ext uri="{FF2B5EF4-FFF2-40B4-BE49-F238E27FC236}">
                <a16:creationId xmlns:a16="http://schemas.microsoft.com/office/drawing/2014/main" id="{F65F84F5-F4F2-DAC8-1F47-CC86BA5C50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95268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imagen de diapositiva 1">
            <a:extLst>
              <a:ext uri="{FF2B5EF4-FFF2-40B4-BE49-F238E27FC236}">
                <a16:creationId xmlns:a16="http://schemas.microsoft.com/office/drawing/2014/main" id="{419BB639-C457-6B97-1F13-EF3D19BA3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Marcador de notas 2">
            <a:extLst>
              <a:ext uri="{FF2B5EF4-FFF2-40B4-BE49-F238E27FC236}">
                <a16:creationId xmlns:a16="http://schemas.microsoft.com/office/drawing/2014/main" id="{6C47E3D8-23A4-5DA2-8B2B-2F0F67788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05476" name="Marcador de número de diapositiva 3">
            <a:extLst>
              <a:ext uri="{FF2B5EF4-FFF2-40B4-BE49-F238E27FC236}">
                <a16:creationId xmlns:a16="http://schemas.microsoft.com/office/drawing/2014/main" id="{1EEAF331-7B24-20D2-8E6F-2EE686695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42C46-B4BF-4693-9980-2490FFD6B463}" type="slidenum">
              <a:rPr lang="es-ES" altLang="es-ES" smtClean="0">
                <a:latin typeface="Calibri" panose="020F0502020204030204" pitchFamily="34" charset="0"/>
              </a:rPr>
              <a:pPr/>
              <a:t>16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>
            <a:extLst>
              <a:ext uri="{FF2B5EF4-FFF2-40B4-BE49-F238E27FC236}">
                <a16:creationId xmlns:a16="http://schemas.microsoft.com/office/drawing/2014/main" id="{AB2EE2FE-8BC4-C132-B5CD-08A49DEF32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Marcador de notas 2">
            <a:extLst>
              <a:ext uri="{FF2B5EF4-FFF2-40B4-BE49-F238E27FC236}">
                <a16:creationId xmlns:a16="http://schemas.microsoft.com/office/drawing/2014/main" id="{2568EAC5-D21D-5212-106A-5EA6279C9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Inputs de la TD – salidas + entradas al reajustar (desplazando las producciones secundarias y ajustando los consumos intermedios consecuentemente)</a:t>
            </a:r>
          </a:p>
        </p:txBody>
      </p:sp>
      <p:sp>
        <p:nvSpPr>
          <p:cNvPr id="109572" name="Marcador de número de diapositiva 3">
            <a:extLst>
              <a:ext uri="{FF2B5EF4-FFF2-40B4-BE49-F238E27FC236}">
                <a16:creationId xmlns:a16="http://schemas.microsoft.com/office/drawing/2014/main" id="{A3C88694-04DC-EE93-3CEC-F54B7B7BE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A02110-C831-400A-95FB-E0D3875DEDF9}" type="slidenum">
              <a:rPr lang="es-ES" altLang="es-ES" smtClean="0">
                <a:latin typeface="Calibri" panose="020F0502020204030204" pitchFamily="34" charset="0"/>
              </a:rPr>
              <a:pPr/>
              <a:t>17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imagen de diapositiva 1">
            <a:extLst>
              <a:ext uri="{FF2B5EF4-FFF2-40B4-BE49-F238E27FC236}">
                <a16:creationId xmlns:a16="http://schemas.microsoft.com/office/drawing/2014/main" id="{7F7D30DC-F245-8BF4-696C-C5A838329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Marcador de notas 2">
            <a:extLst>
              <a:ext uri="{FF2B5EF4-FFF2-40B4-BE49-F238E27FC236}">
                <a16:creationId xmlns:a16="http://schemas.microsoft.com/office/drawing/2014/main" id="{20BCEA1E-C283-C19D-4FA8-EB1E0E8F5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1620" name="Marcador de número de diapositiva 3">
            <a:extLst>
              <a:ext uri="{FF2B5EF4-FFF2-40B4-BE49-F238E27FC236}">
                <a16:creationId xmlns:a16="http://schemas.microsoft.com/office/drawing/2014/main" id="{7E09B645-D9BE-C9EE-0AC3-FDAAFFA67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1B307-0CA6-4E2C-8C93-C340E5C0C692}" type="slidenum">
              <a:rPr lang="es-ES" altLang="es-ES" smtClean="0">
                <a:latin typeface="Calibri" panose="020F0502020204030204" pitchFamily="34" charset="0"/>
              </a:rPr>
              <a:pPr/>
              <a:t>18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Marcador de imagen de diapositiva 1">
            <a:extLst>
              <a:ext uri="{FF2B5EF4-FFF2-40B4-BE49-F238E27FC236}">
                <a16:creationId xmlns:a16="http://schemas.microsoft.com/office/drawing/2014/main" id="{06E7F0F8-C5D1-1DE1-39BE-DE6177184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Marcador de notas 2">
            <a:extLst>
              <a:ext uri="{FF2B5EF4-FFF2-40B4-BE49-F238E27FC236}">
                <a16:creationId xmlns:a16="http://schemas.microsoft.com/office/drawing/2014/main" id="{FF909320-1F62-DDA9-EC90-022E5E06C4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/>
              <a:t>Test F con grados de libertad: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Del numerador: n-1 siendo n = número de ramas que producen el bien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Del denominador: r-n siendo r = número de empresas (o establecimientos) que producen el bien y n = número de ramas que producen el bien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Es necesario que n&gt;1 y r&gt;n, es decir r&gt;n&gt;1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Recordar: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F = [(</a:t>
            </a:r>
            <a:r>
              <a:rPr lang="es-ES" altLang="es-ES" dirty="0" err="1"/>
              <a:t>RSSc</a:t>
            </a:r>
            <a:r>
              <a:rPr lang="es-ES" altLang="es-ES" dirty="0"/>
              <a:t>-(RSS1+RSS2+…+</a:t>
            </a:r>
            <a:r>
              <a:rPr lang="es-ES" altLang="es-ES" dirty="0" err="1"/>
              <a:t>RSSn</a:t>
            </a:r>
            <a:r>
              <a:rPr lang="es-ES" altLang="es-ES" dirty="0"/>
              <a:t>))/(n-1)]/[(RSS1+RSS2+…+</a:t>
            </a:r>
            <a:r>
              <a:rPr lang="es-ES" altLang="es-ES" dirty="0" err="1"/>
              <a:t>RSSn</a:t>
            </a:r>
            <a:r>
              <a:rPr lang="es-ES" altLang="es-ES" dirty="0"/>
              <a:t>)/(r-n)]</a:t>
            </a:r>
          </a:p>
        </p:txBody>
      </p:sp>
      <p:sp>
        <p:nvSpPr>
          <p:cNvPr id="113668" name="Marcador de número de diapositiva 3">
            <a:extLst>
              <a:ext uri="{FF2B5EF4-FFF2-40B4-BE49-F238E27FC236}">
                <a16:creationId xmlns:a16="http://schemas.microsoft.com/office/drawing/2014/main" id="{0BC4A2D9-B691-CEB1-88BC-696428DC9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AACB80-7653-4B0E-BB19-09326858F86A}" type="slidenum">
              <a:rPr lang="es-ES" altLang="es-ES" smtClean="0">
                <a:latin typeface="Calibri" panose="020F0502020204030204" pitchFamily="34" charset="0"/>
              </a:rPr>
              <a:pPr/>
              <a:t>19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1C687AE-DD19-9AC9-D654-2405A835F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477E4-121D-4A6A-8F9F-E7DA0997EBB9}" type="slidenum">
              <a:rPr lang="ca-ES" altLang="ca-ES" smtClean="0"/>
              <a:pPr/>
              <a:t>2</a:t>
            </a:fld>
            <a:endParaRPr lang="ca-ES" altLang="ca-E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7506D616-2E7C-4E38-5C74-E4F08C35E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10239375"/>
            <a:ext cx="2917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1" tIns="45821" rIns="91641" bIns="45821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D5AC7F-F3DA-4081-A726-96A4E0B6F1D9}" type="slidenum">
              <a:rPr lang="es-ES" altLang="ca-ES" sz="1200">
                <a:ea typeface="ＭＳ Ｐゴシック" panose="020B0600070205080204" pitchFamily="34" charset="-128"/>
              </a:rPr>
              <a:pPr algn="r" eaLnBrk="1" hangingPunct="1"/>
              <a:t>2</a:t>
            </a:fld>
            <a:endParaRPr lang="es-ES" altLang="ca-ES" sz="1200">
              <a:ea typeface="ＭＳ Ｐゴシック" panose="020B0600070205080204" pitchFamily="34" charset="-128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04C24C7-328E-4BF5-FFFE-60A734DB5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DCE7547E-DB85-56A0-0E19-61F3BF32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>
              <a:latin typeface="Arial" panose="020B0604020202020204" pitchFamily="34" charset="0"/>
            </a:endParaRPr>
          </a:p>
        </p:txBody>
      </p:sp>
      <p:sp>
        <p:nvSpPr>
          <p:cNvPr id="76806" name="5 Marcador de pie de página">
            <a:extLst>
              <a:ext uri="{FF2B5EF4-FFF2-40B4-BE49-F238E27FC236}">
                <a16:creationId xmlns:a16="http://schemas.microsoft.com/office/drawing/2014/main" id="{5DE8EBD9-8570-C3A3-9BAC-2038D0A25C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/>
              <a:t>xx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Marcador de imagen de diapositiva 1">
            <a:extLst>
              <a:ext uri="{FF2B5EF4-FFF2-40B4-BE49-F238E27FC236}">
                <a16:creationId xmlns:a16="http://schemas.microsoft.com/office/drawing/2014/main" id="{B969596C-111A-CAB4-D194-5D344D6F9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Marcador de notas 2">
            <a:extLst>
              <a:ext uri="{FF2B5EF4-FFF2-40B4-BE49-F238E27FC236}">
                <a16:creationId xmlns:a16="http://schemas.microsoft.com/office/drawing/2014/main" id="{5D115A51-7B62-3FA1-6019-C4D8F4B20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/>
              <a:t>Test F con grados de libertad: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Del numerador: ms-1 siendo ms = número de producciones secundarias de la rama j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/>
              <a:t>Del denominador: </a:t>
            </a:r>
            <a:r>
              <a:rPr lang="es-ES" altLang="es-ES" dirty="0" err="1"/>
              <a:t>mj</a:t>
            </a:r>
            <a:r>
              <a:rPr lang="es-ES" altLang="es-ES" dirty="0"/>
              <a:t>-ms siendo </a:t>
            </a:r>
            <a:r>
              <a:rPr lang="es-ES" altLang="es-ES" dirty="0" err="1"/>
              <a:t>mj</a:t>
            </a:r>
            <a:r>
              <a:rPr lang="es-ES" altLang="es-ES" dirty="0"/>
              <a:t> = número de empresas (o establecimientos) de la rama j y ms = número de producciones secundarias de la rama j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Es necesario que ms&gt;1 y </a:t>
            </a:r>
            <a:r>
              <a:rPr lang="es-ES" altLang="es-ES" dirty="0" err="1"/>
              <a:t>mj</a:t>
            </a:r>
            <a:r>
              <a:rPr lang="es-ES" altLang="es-ES" dirty="0"/>
              <a:t>&gt;ms, es decir que </a:t>
            </a:r>
            <a:r>
              <a:rPr lang="es-ES" altLang="es-ES" dirty="0" err="1"/>
              <a:t>mj</a:t>
            </a:r>
            <a:r>
              <a:rPr lang="es-ES" altLang="es-ES" dirty="0"/>
              <a:t>&gt;ms&gt;1.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Recordar: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ES" dirty="0"/>
              <a:t>F = [[(Rb-r)*[R(X’X)^(-1)R’]^(-1)*(Rb-r)]/(ms-1)]/[RSS/(</a:t>
            </a:r>
            <a:r>
              <a:rPr lang="es-ES" altLang="es-ES" dirty="0" err="1"/>
              <a:t>mj</a:t>
            </a:r>
            <a:r>
              <a:rPr lang="es-ES" altLang="es-ES" dirty="0"/>
              <a:t>-ms)]</a:t>
            </a:r>
          </a:p>
          <a:p>
            <a:pPr>
              <a:defRPr/>
            </a:pPr>
            <a:endParaRPr lang="es-ES" altLang="es-ES" dirty="0"/>
          </a:p>
        </p:txBody>
      </p:sp>
      <p:sp>
        <p:nvSpPr>
          <p:cNvPr id="115716" name="Marcador de número de diapositiva 3">
            <a:extLst>
              <a:ext uri="{FF2B5EF4-FFF2-40B4-BE49-F238E27FC236}">
                <a16:creationId xmlns:a16="http://schemas.microsoft.com/office/drawing/2014/main" id="{49531C03-5DCC-A84C-FB97-82C2ED0B0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7F8BC3-6836-4C45-8481-8FB0673F251E}" type="slidenum">
              <a:rPr lang="es-ES" altLang="es-ES" smtClean="0">
                <a:latin typeface="Calibri" panose="020F0502020204030204" pitchFamily="34" charset="0"/>
              </a:rPr>
              <a:pPr/>
              <a:t>20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Marcador de imagen de diapositiva 1">
            <a:extLst>
              <a:ext uri="{FF2B5EF4-FFF2-40B4-BE49-F238E27FC236}">
                <a16:creationId xmlns:a16="http://schemas.microsoft.com/office/drawing/2014/main" id="{E09BF554-D57B-53ED-16EE-23CB3ED8F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008061-E77A-DA54-C743-6E129B006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a-ES" dirty="0" err="1">
                <a:solidFill>
                  <a:srgbClr val="FF0000"/>
                </a:solidFill>
              </a:rPr>
              <a:t>Comentario</a:t>
            </a:r>
            <a:r>
              <a:rPr lang="ca-ES" dirty="0">
                <a:solidFill>
                  <a:srgbClr val="FF0000"/>
                </a:solidFill>
              </a:rPr>
              <a:t> de los </a:t>
            </a:r>
            <a:r>
              <a:rPr lang="ca-ES" b="1" dirty="0" err="1">
                <a:solidFill>
                  <a:srgbClr val="FF0000"/>
                </a:solidFill>
              </a:rPr>
              <a:t>resultados</a:t>
            </a:r>
            <a:r>
              <a:rPr lang="ca-ES" b="1" dirty="0">
                <a:solidFill>
                  <a:srgbClr val="FF0000"/>
                </a:solidFill>
              </a:rPr>
              <a:t> de los contrastes de Rueda-</a:t>
            </a:r>
            <a:r>
              <a:rPr lang="ca-ES" b="1" dirty="0" err="1">
                <a:solidFill>
                  <a:srgbClr val="FF0000"/>
                </a:solidFill>
              </a:rPr>
              <a:t>Cantuche</a:t>
            </a:r>
            <a:r>
              <a:rPr lang="ca-ES" b="1" dirty="0">
                <a:solidFill>
                  <a:srgbClr val="FF0000"/>
                </a:solidFill>
              </a:rPr>
              <a:t> y ten </a:t>
            </a:r>
            <a:r>
              <a:rPr lang="ca-ES" b="1" dirty="0" err="1">
                <a:solidFill>
                  <a:srgbClr val="FF0000"/>
                </a:solidFill>
              </a:rPr>
              <a:t>Raa</a:t>
            </a:r>
            <a:r>
              <a:rPr lang="ca-ES" b="1" dirty="0">
                <a:solidFill>
                  <a:srgbClr val="FF0000"/>
                </a:solidFill>
              </a:rPr>
              <a:t> (2013) en el caso del MIOC-2021</a:t>
            </a:r>
            <a:r>
              <a:rPr lang="ca-ES" dirty="0">
                <a:solidFill>
                  <a:srgbClr val="FF0000"/>
                </a:solidFill>
              </a:rPr>
              <a:t>. Se </a:t>
            </a:r>
            <a:r>
              <a:rPr lang="ca-ES" dirty="0" err="1">
                <a:solidFill>
                  <a:srgbClr val="FF0000"/>
                </a:solidFill>
              </a:rPr>
              <a:t>presentan</a:t>
            </a:r>
            <a:r>
              <a:rPr lang="ca-ES" dirty="0">
                <a:solidFill>
                  <a:srgbClr val="FF0000"/>
                </a:solidFill>
              </a:rPr>
              <a:t> los </a:t>
            </a:r>
            <a:r>
              <a:rPr lang="ca-ES" dirty="0" err="1">
                <a:solidFill>
                  <a:srgbClr val="FF0000"/>
                </a:solidFill>
              </a:rPr>
              <a:t>resultados</a:t>
            </a:r>
            <a:r>
              <a:rPr lang="ca-ES" dirty="0">
                <a:solidFill>
                  <a:srgbClr val="FF0000"/>
                </a:solidFill>
              </a:rPr>
              <a:t> de las </a:t>
            </a:r>
            <a:r>
              <a:rPr lang="ca-ES" dirty="0" err="1">
                <a:solidFill>
                  <a:srgbClr val="FF0000"/>
                </a:solidFill>
              </a:rPr>
              <a:t>ramas</a:t>
            </a:r>
            <a:r>
              <a:rPr lang="ca-ES" dirty="0">
                <a:solidFill>
                  <a:srgbClr val="FF0000"/>
                </a:solidFill>
              </a:rPr>
              <a:t> para las que se han </a:t>
            </a:r>
            <a:r>
              <a:rPr lang="ca-ES" dirty="0" err="1">
                <a:solidFill>
                  <a:srgbClr val="FF0000"/>
                </a:solidFill>
              </a:rPr>
              <a:t>podido</a:t>
            </a:r>
            <a:r>
              <a:rPr lang="ca-ES" dirty="0">
                <a:solidFill>
                  <a:srgbClr val="FF0000"/>
                </a:solidFill>
              </a:rPr>
              <a:t> calcular ambos test F. Recordar que en el resto de casos se ha </a:t>
            </a:r>
            <a:r>
              <a:rPr lang="ca-ES" dirty="0" err="1">
                <a:solidFill>
                  <a:srgbClr val="FF0000"/>
                </a:solidFill>
              </a:rPr>
              <a:t>adoptado</a:t>
            </a:r>
            <a:r>
              <a:rPr lang="ca-ES" dirty="0">
                <a:solidFill>
                  <a:srgbClr val="FF0000"/>
                </a:solidFill>
              </a:rPr>
              <a:t> el </a:t>
            </a:r>
            <a:r>
              <a:rPr lang="ca-ES" dirty="0" err="1">
                <a:solidFill>
                  <a:srgbClr val="FF0000"/>
                </a:solidFill>
              </a:rPr>
              <a:t>criterio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más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oportuno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según</a:t>
            </a:r>
            <a:r>
              <a:rPr lang="ca-ES" dirty="0">
                <a:solidFill>
                  <a:srgbClr val="FF0000"/>
                </a:solidFill>
              </a:rPr>
              <a:t> las </a:t>
            </a:r>
            <a:r>
              <a:rPr lang="ca-ES" dirty="0" err="1">
                <a:solidFill>
                  <a:srgbClr val="FF0000"/>
                </a:solidFill>
              </a:rPr>
              <a:t>características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económicas</a:t>
            </a:r>
            <a:r>
              <a:rPr lang="ca-ES" dirty="0">
                <a:solidFill>
                  <a:srgbClr val="FF0000"/>
                </a:solidFill>
              </a:rPr>
              <a:t> de la rama / </a:t>
            </a:r>
            <a:r>
              <a:rPr lang="ca-ES" dirty="0" err="1">
                <a:solidFill>
                  <a:srgbClr val="FF0000"/>
                </a:solidFill>
              </a:rPr>
              <a:t>producción</a:t>
            </a:r>
            <a:r>
              <a:rPr lang="ca-ES" dirty="0">
                <a:solidFill>
                  <a:srgbClr val="FF0000"/>
                </a:solidFill>
              </a:rPr>
              <a:t>, </a:t>
            </a:r>
            <a:r>
              <a:rPr lang="ca-ES" b="1" dirty="0" err="1">
                <a:solidFill>
                  <a:srgbClr val="FF0000"/>
                </a:solidFill>
              </a:rPr>
              <a:t>prioritzando</a:t>
            </a:r>
            <a:r>
              <a:rPr lang="ca-ES" b="1" dirty="0">
                <a:solidFill>
                  <a:srgbClr val="FF0000"/>
                </a:solidFill>
              </a:rPr>
              <a:t> la </a:t>
            </a:r>
            <a:r>
              <a:rPr lang="ca-ES" b="1" dirty="0" err="1">
                <a:solidFill>
                  <a:srgbClr val="FF0000"/>
                </a:solidFill>
              </a:rPr>
              <a:t>tecnología</a:t>
            </a:r>
            <a:r>
              <a:rPr lang="ca-ES" b="1" dirty="0">
                <a:solidFill>
                  <a:srgbClr val="FF0000"/>
                </a:solidFill>
              </a:rPr>
              <a:t> de </a:t>
            </a:r>
            <a:r>
              <a:rPr lang="ca-ES" b="1" dirty="0" err="1">
                <a:solidFill>
                  <a:srgbClr val="FF0000"/>
                </a:solidFill>
              </a:rPr>
              <a:t>producto</a:t>
            </a:r>
            <a:r>
              <a:rPr lang="ca-ES" b="1" dirty="0">
                <a:solidFill>
                  <a:srgbClr val="FF0000"/>
                </a:solidFill>
              </a:rPr>
              <a:t> </a:t>
            </a:r>
            <a:r>
              <a:rPr lang="ca-ES" dirty="0">
                <a:solidFill>
                  <a:srgbClr val="FF0000"/>
                </a:solidFill>
              </a:rPr>
              <a:t>para </a:t>
            </a:r>
            <a:r>
              <a:rPr lang="ca-ES" dirty="0" err="1">
                <a:solidFill>
                  <a:srgbClr val="FF0000"/>
                </a:solidFill>
              </a:rPr>
              <a:t>su</a:t>
            </a:r>
            <a:r>
              <a:rPr lang="ca-ES" dirty="0">
                <a:solidFill>
                  <a:srgbClr val="FF0000"/>
                </a:solidFill>
              </a:rPr>
              <a:t> major </a:t>
            </a:r>
            <a:r>
              <a:rPr lang="ca-ES" dirty="0" err="1">
                <a:solidFill>
                  <a:srgbClr val="FF0000"/>
                </a:solidFill>
              </a:rPr>
              <a:t>adecuación</a:t>
            </a:r>
            <a:r>
              <a:rPr lang="ca-ES" dirty="0">
                <a:solidFill>
                  <a:srgbClr val="FF0000"/>
                </a:solidFill>
              </a:rPr>
              <a:t> en </a:t>
            </a:r>
            <a:r>
              <a:rPr lang="ca-ES" dirty="0" err="1">
                <a:solidFill>
                  <a:srgbClr val="FF0000"/>
                </a:solidFill>
              </a:rPr>
              <a:t>términos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análisis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impactos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económicos</a:t>
            </a:r>
            <a:r>
              <a:rPr lang="ca-ES" dirty="0">
                <a:solidFill>
                  <a:srgbClr val="FF0000"/>
                </a:solidFill>
              </a:rPr>
              <a:t> (</a:t>
            </a:r>
            <a:r>
              <a:rPr lang="ca-ES" dirty="0" err="1">
                <a:solidFill>
                  <a:srgbClr val="FF0000"/>
                </a:solidFill>
              </a:rPr>
              <a:t>recomendaciones</a:t>
            </a:r>
            <a:r>
              <a:rPr lang="ca-ES" dirty="0">
                <a:solidFill>
                  <a:srgbClr val="FF0000"/>
                </a:solidFill>
              </a:rPr>
              <a:t> de Eurostat).</a:t>
            </a:r>
          </a:p>
          <a:p>
            <a:pPr>
              <a:defRPr/>
            </a:pPr>
            <a:endParaRPr lang="ca-E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a-ES" b="1" dirty="0">
                <a:solidFill>
                  <a:srgbClr val="FF0000"/>
                </a:solidFill>
              </a:rPr>
              <a:t>Se </a:t>
            </a:r>
            <a:r>
              <a:rPr lang="ca-ES" b="1" dirty="0" err="1">
                <a:solidFill>
                  <a:srgbClr val="FF0000"/>
                </a:solidFill>
              </a:rPr>
              <a:t>excluyen</a:t>
            </a:r>
            <a:r>
              <a:rPr lang="ca-ES" b="1" dirty="0">
                <a:solidFill>
                  <a:srgbClr val="FF0000"/>
                </a:solidFill>
              </a:rPr>
              <a:t> los </a:t>
            </a:r>
            <a:r>
              <a:rPr lang="ca-ES" b="1" dirty="0" err="1">
                <a:solidFill>
                  <a:srgbClr val="FF0000"/>
                </a:solidFill>
              </a:rPr>
              <a:t>servicios</a:t>
            </a:r>
            <a:r>
              <a:rPr lang="ca-ES" b="1" dirty="0">
                <a:solidFill>
                  <a:srgbClr val="FF0000"/>
                </a:solidFill>
              </a:rPr>
              <a:t> de </a:t>
            </a:r>
            <a:r>
              <a:rPr lang="ca-ES" b="1" dirty="0" err="1">
                <a:solidFill>
                  <a:srgbClr val="FF0000"/>
                </a:solidFill>
              </a:rPr>
              <a:t>provisión</a:t>
            </a:r>
            <a:r>
              <a:rPr lang="ca-ES" b="1" dirty="0">
                <a:solidFill>
                  <a:srgbClr val="FF0000"/>
                </a:solidFill>
              </a:rPr>
              <a:t> mixta en los que se </a:t>
            </a:r>
            <a:r>
              <a:rPr lang="ca-ES" b="1" dirty="0" err="1">
                <a:solidFill>
                  <a:srgbClr val="FF0000"/>
                </a:solidFill>
              </a:rPr>
              <a:t>presume</a:t>
            </a:r>
            <a:r>
              <a:rPr lang="ca-ES" b="1" dirty="0">
                <a:solidFill>
                  <a:srgbClr val="FF0000"/>
                </a:solidFill>
              </a:rPr>
              <a:t> la tecnologia de </a:t>
            </a:r>
            <a:r>
              <a:rPr lang="ca-ES" b="1" dirty="0" err="1">
                <a:solidFill>
                  <a:srgbClr val="FF0000"/>
                </a:solidFill>
              </a:rPr>
              <a:t>producto</a:t>
            </a:r>
            <a:r>
              <a:rPr lang="ca-ES" b="1" dirty="0">
                <a:solidFill>
                  <a:srgbClr val="FF0000"/>
                </a:solidFill>
              </a:rPr>
              <a:t> (P).</a:t>
            </a:r>
          </a:p>
          <a:p>
            <a:pPr>
              <a:defRPr/>
            </a:pPr>
            <a:endParaRPr lang="ca-E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a-ES" b="1" dirty="0" err="1">
                <a:solidFill>
                  <a:srgbClr val="FF0000"/>
                </a:solidFill>
              </a:rPr>
              <a:t>Algunos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b="1" dirty="0" err="1">
                <a:solidFill>
                  <a:srgbClr val="FF0000"/>
                </a:solidFill>
              </a:rPr>
              <a:t>ejemplos</a:t>
            </a:r>
            <a:r>
              <a:rPr lang="ca-ES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endParaRPr lang="ca-ES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ca-ES" b="1" dirty="0" err="1">
                <a:solidFill>
                  <a:srgbClr val="FF0000"/>
                </a:solidFill>
              </a:rPr>
              <a:t>Tecnología</a:t>
            </a:r>
            <a:r>
              <a:rPr lang="ca-ES" b="1" dirty="0">
                <a:solidFill>
                  <a:srgbClr val="FF0000"/>
                </a:solidFill>
              </a:rPr>
              <a:t> de </a:t>
            </a:r>
            <a:r>
              <a:rPr lang="ca-ES" b="1" dirty="0" err="1">
                <a:solidFill>
                  <a:srgbClr val="FF0000"/>
                </a:solidFill>
              </a:rPr>
              <a:t>producto</a:t>
            </a:r>
            <a:r>
              <a:rPr lang="ca-ES" b="1" dirty="0">
                <a:solidFill>
                  <a:srgbClr val="FF0000"/>
                </a:solidFill>
              </a:rPr>
              <a:t> (P):</a:t>
            </a:r>
            <a:r>
              <a:rPr lang="ca-ES" dirty="0">
                <a:solidFill>
                  <a:srgbClr val="FF0000"/>
                </a:solidFill>
              </a:rPr>
              <a:t> química (99,3%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61,9%), </a:t>
            </a:r>
            <a:r>
              <a:rPr lang="ca-ES" dirty="0" err="1">
                <a:solidFill>
                  <a:srgbClr val="FF0000"/>
                </a:solidFill>
              </a:rPr>
              <a:t>fabricación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productos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metálicos</a:t>
            </a:r>
            <a:r>
              <a:rPr lang="ca-ES" dirty="0">
                <a:solidFill>
                  <a:srgbClr val="FF0000"/>
                </a:solidFill>
              </a:rPr>
              <a:t> (98,5%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15,2%), venta y </a:t>
            </a:r>
            <a:r>
              <a:rPr lang="ca-ES" dirty="0" err="1">
                <a:solidFill>
                  <a:srgbClr val="FF0000"/>
                </a:solidFill>
              </a:rPr>
              <a:t>reparación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vehículos</a:t>
            </a:r>
            <a:r>
              <a:rPr lang="ca-ES" dirty="0">
                <a:solidFill>
                  <a:srgbClr val="FF0000"/>
                </a:solidFill>
              </a:rPr>
              <a:t> de motor y </a:t>
            </a:r>
            <a:r>
              <a:rPr lang="ca-ES" dirty="0" err="1">
                <a:solidFill>
                  <a:srgbClr val="FF0000"/>
                </a:solidFill>
              </a:rPr>
              <a:t>motocicletas</a:t>
            </a:r>
            <a:r>
              <a:rPr lang="ca-ES" dirty="0">
                <a:solidFill>
                  <a:srgbClr val="FF0000"/>
                </a:solidFill>
              </a:rPr>
              <a:t> (91,2%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38,4%) y </a:t>
            </a:r>
            <a:r>
              <a:rPr lang="ca-ES" dirty="0" err="1">
                <a:solidFill>
                  <a:srgbClr val="FF0000"/>
                </a:solidFill>
              </a:rPr>
              <a:t>almacenamiento</a:t>
            </a:r>
            <a:r>
              <a:rPr lang="ca-ES" dirty="0">
                <a:solidFill>
                  <a:srgbClr val="FF0000"/>
                </a:solidFill>
              </a:rPr>
              <a:t> y </a:t>
            </a:r>
            <a:r>
              <a:rPr lang="ca-ES" dirty="0" err="1">
                <a:solidFill>
                  <a:srgbClr val="FF0000"/>
                </a:solidFill>
              </a:rPr>
              <a:t>actividades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anexas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transporte</a:t>
            </a:r>
            <a:r>
              <a:rPr lang="ca-ES" dirty="0">
                <a:solidFill>
                  <a:srgbClr val="FF0000"/>
                </a:solidFill>
              </a:rPr>
              <a:t> (98,4%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30,4%)</a:t>
            </a:r>
          </a:p>
          <a:p>
            <a:pPr marL="171450" indent="-171450">
              <a:buFontTx/>
              <a:buChar char="-"/>
              <a:defRPr/>
            </a:pPr>
            <a:r>
              <a:rPr lang="ca-ES" b="1" dirty="0">
                <a:solidFill>
                  <a:srgbClr val="FF0000"/>
                </a:solidFill>
              </a:rPr>
              <a:t>Tecnologia de rama (R): </a:t>
            </a:r>
            <a:r>
              <a:rPr lang="ca-ES" dirty="0" err="1">
                <a:solidFill>
                  <a:srgbClr val="FF0000"/>
                </a:solidFill>
              </a:rPr>
              <a:t>fabricación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productos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hierro</a:t>
            </a:r>
            <a:r>
              <a:rPr lang="ca-ES" dirty="0">
                <a:solidFill>
                  <a:srgbClr val="FF0000"/>
                </a:solidFill>
              </a:rPr>
              <a:t> (68,4%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76,0%), </a:t>
            </a:r>
            <a:r>
              <a:rPr lang="ca-ES" dirty="0" err="1">
                <a:solidFill>
                  <a:srgbClr val="FF0000"/>
                </a:solidFill>
              </a:rPr>
              <a:t>resíduos</a:t>
            </a:r>
            <a:r>
              <a:rPr lang="ca-ES" dirty="0">
                <a:solidFill>
                  <a:srgbClr val="FF0000"/>
                </a:solidFill>
              </a:rPr>
              <a:t> (24,5%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89,5%), </a:t>
            </a:r>
            <a:r>
              <a:rPr lang="ca-ES" dirty="0" err="1">
                <a:solidFill>
                  <a:srgbClr val="FF0000"/>
                </a:solidFill>
              </a:rPr>
              <a:t>investigación</a:t>
            </a:r>
            <a:r>
              <a:rPr lang="ca-ES" dirty="0">
                <a:solidFill>
                  <a:srgbClr val="FF0000"/>
                </a:solidFill>
              </a:rPr>
              <a:t> científica y </a:t>
            </a:r>
            <a:r>
              <a:rPr lang="ca-ES" dirty="0" err="1">
                <a:solidFill>
                  <a:srgbClr val="FF0000"/>
                </a:solidFill>
              </a:rPr>
              <a:t>desarrollo</a:t>
            </a:r>
            <a:r>
              <a:rPr lang="ca-ES" dirty="0">
                <a:solidFill>
                  <a:srgbClr val="FF0000"/>
                </a:solidFill>
              </a:rPr>
              <a:t> (81,9%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98,0%) y </a:t>
            </a:r>
            <a:r>
              <a:rPr lang="ca-ES" dirty="0" err="1">
                <a:solidFill>
                  <a:srgbClr val="FF0000"/>
                </a:solidFill>
              </a:rPr>
              <a:t>otras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actividades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profesionales</a:t>
            </a:r>
            <a:r>
              <a:rPr lang="ca-ES" dirty="0">
                <a:solidFill>
                  <a:srgbClr val="FF0000"/>
                </a:solidFill>
              </a:rPr>
              <a:t> (39,9% </a:t>
            </a:r>
            <a:r>
              <a:rPr lang="ca-ES" dirty="0" err="1">
                <a:solidFill>
                  <a:srgbClr val="FF0000"/>
                </a:solidFill>
              </a:rPr>
              <a:t>vs</a:t>
            </a:r>
            <a:r>
              <a:rPr lang="ca-ES" dirty="0">
                <a:solidFill>
                  <a:srgbClr val="FF0000"/>
                </a:solidFill>
              </a:rPr>
              <a:t> 94,1%)</a:t>
            </a:r>
          </a:p>
        </p:txBody>
      </p:sp>
      <p:sp>
        <p:nvSpPr>
          <p:cNvPr id="117764" name="Marcador de número de diapositiva 3">
            <a:extLst>
              <a:ext uri="{FF2B5EF4-FFF2-40B4-BE49-F238E27FC236}">
                <a16:creationId xmlns:a16="http://schemas.microsoft.com/office/drawing/2014/main" id="{D278D972-64BF-437D-5C7E-31FCDD90F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3181A9-CCFC-410E-856D-D2AB1A0C76A8}" type="slidenum">
              <a:rPr lang="es-ES" altLang="es-ES" smtClean="0">
                <a:latin typeface="Calibri" panose="020F0502020204030204" pitchFamily="34" charset="0"/>
              </a:rPr>
              <a:pPr/>
              <a:t>21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Marcador de imagen de diapositiva 1">
            <a:extLst>
              <a:ext uri="{FF2B5EF4-FFF2-40B4-BE49-F238E27FC236}">
                <a16:creationId xmlns:a16="http://schemas.microsoft.com/office/drawing/2014/main" id="{4C4E4EFB-5F85-AB96-58E1-211B0AE9D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Marcador de notas 2">
            <a:extLst>
              <a:ext uri="{FF2B5EF4-FFF2-40B4-BE49-F238E27FC236}">
                <a16:creationId xmlns:a16="http://schemas.microsoft.com/office/drawing/2014/main" id="{8C2D4610-97AC-F822-A4F9-5249347520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9812" name="Marcador de número de diapositiva 3">
            <a:extLst>
              <a:ext uri="{FF2B5EF4-FFF2-40B4-BE49-F238E27FC236}">
                <a16:creationId xmlns:a16="http://schemas.microsoft.com/office/drawing/2014/main" id="{F492458C-B4D3-FB0C-33D3-DAAC71FD7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4E8B60-A793-4D4A-A82B-64B8A89526A6}" type="slidenum">
              <a:rPr lang="es-ES" altLang="es-ES" smtClean="0">
                <a:latin typeface="Calibri" panose="020F0502020204030204" pitchFamily="34" charset="0"/>
              </a:rPr>
              <a:pPr/>
              <a:t>22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Marcador de imagen de diapositiva 1">
            <a:extLst>
              <a:ext uri="{FF2B5EF4-FFF2-40B4-BE49-F238E27FC236}">
                <a16:creationId xmlns:a16="http://schemas.microsoft.com/office/drawing/2014/main" id="{9061EDF5-89CF-862E-5CEF-20CC5B0DA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Marcador de notas 2">
            <a:extLst>
              <a:ext uri="{FF2B5EF4-FFF2-40B4-BE49-F238E27FC236}">
                <a16:creationId xmlns:a16="http://schemas.microsoft.com/office/drawing/2014/main" id="{A810B0FD-E4AC-F875-C6AD-F89AB4B14B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Umbral de riesgo: 20 M€</a:t>
            </a:r>
          </a:p>
        </p:txBody>
      </p:sp>
      <p:sp>
        <p:nvSpPr>
          <p:cNvPr id="121860" name="Marcador de número de diapositiva 3">
            <a:extLst>
              <a:ext uri="{FF2B5EF4-FFF2-40B4-BE49-F238E27FC236}">
                <a16:creationId xmlns:a16="http://schemas.microsoft.com/office/drawing/2014/main" id="{6643F853-26A2-333E-82FB-008854CF5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F0901-D069-42C5-8760-44DBD530BF0A}" type="slidenum">
              <a:rPr lang="es-ES" altLang="es-ES" smtClean="0">
                <a:latin typeface="Calibri" panose="020F0502020204030204" pitchFamily="34" charset="0"/>
              </a:rPr>
              <a:pPr/>
              <a:t>23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B8617-A476-8EA6-9A16-B08642CC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B1CB9C4-ED38-6737-084C-B29455EFB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477E4-121D-4A6A-8F9F-E7DA0997EBB9}" type="slidenum">
              <a:rPr lang="ca-ES" altLang="ca-ES" smtClean="0"/>
              <a:pPr/>
              <a:t>24</a:t>
            </a:fld>
            <a:endParaRPr lang="ca-ES" altLang="ca-E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6130259E-E173-E59B-3412-93F31C912B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10239375"/>
            <a:ext cx="2917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1" tIns="45821" rIns="91641" bIns="45821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D5AC7F-F3DA-4081-A726-96A4E0B6F1D9}" type="slidenum">
              <a:rPr lang="es-ES" altLang="ca-ES" sz="1200">
                <a:ea typeface="ＭＳ Ｐゴシック" panose="020B0600070205080204" pitchFamily="34" charset="-128"/>
              </a:rPr>
              <a:pPr algn="r" eaLnBrk="1" hangingPunct="1"/>
              <a:t>24</a:t>
            </a:fld>
            <a:endParaRPr lang="es-ES" altLang="ca-ES" sz="1200">
              <a:ea typeface="ＭＳ Ｐゴシック" panose="020B0600070205080204" pitchFamily="34" charset="-128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5A8D5F61-B3C3-2E96-70D5-C85F66780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C7CBB481-BFC2-10C5-6408-207088638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>
              <a:latin typeface="Arial" panose="020B0604020202020204" pitchFamily="34" charset="0"/>
            </a:endParaRPr>
          </a:p>
        </p:txBody>
      </p:sp>
      <p:sp>
        <p:nvSpPr>
          <p:cNvPr id="76806" name="5 Marcador de pie de página">
            <a:extLst>
              <a:ext uri="{FF2B5EF4-FFF2-40B4-BE49-F238E27FC236}">
                <a16:creationId xmlns:a16="http://schemas.microsoft.com/office/drawing/2014/main" id="{44CD5F8F-AA3C-09E4-D6C1-21A20F7286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38196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Marcador de imagen de diapositiva 1">
            <a:extLst>
              <a:ext uri="{FF2B5EF4-FFF2-40B4-BE49-F238E27FC236}">
                <a16:creationId xmlns:a16="http://schemas.microsoft.com/office/drawing/2014/main" id="{98A8215D-71A4-F542-B07F-8C0FFD20F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Marcador de notas 2">
            <a:extLst>
              <a:ext uri="{FF2B5EF4-FFF2-40B4-BE49-F238E27FC236}">
                <a16:creationId xmlns:a16="http://schemas.microsoft.com/office/drawing/2014/main" id="{F8F3EBF8-793E-5261-18B3-175F22249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b="1" dirty="0"/>
              <a:t>Destacar los descensos en la industria de la </a:t>
            </a:r>
            <a:r>
              <a:rPr lang="ca-ES" b="1" dirty="0" err="1"/>
              <a:t>alimentación</a:t>
            </a:r>
            <a:r>
              <a:rPr lang="ca-ES" b="1" dirty="0"/>
              <a:t>, la </a:t>
            </a:r>
            <a:r>
              <a:rPr lang="ca-ES" b="1" dirty="0" err="1"/>
              <a:t>metalurgia</a:t>
            </a:r>
            <a:r>
              <a:rPr lang="ca-ES" b="1" dirty="0"/>
              <a:t> y el motor. RECORDAR QUE SON RESULTADOS PROVISIONALES.</a:t>
            </a:r>
          </a:p>
          <a:p>
            <a:endParaRPr lang="ca-ES" b="1" dirty="0"/>
          </a:p>
          <a:p>
            <a:pPr fontAlgn="base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apuntar que una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causa es la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externalización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producción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caso, son hipòtesis que no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confirmar. </a:t>
            </a:r>
          </a:p>
          <a:p>
            <a:pPr fontAlgn="base"/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diferencias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2021-2010 para España, con evoluciones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de Cataluña.</a:t>
            </a:r>
            <a:endParaRPr lang="ca-ES" b="1" dirty="0"/>
          </a:p>
        </p:txBody>
      </p:sp>
      <p:sp>
        <p:nvSpPr>
          <p:cNvPr id="125956" name="Marcador de número de diapositiva 3">
            <a:extLst>
              <a:ext uri="{FF2B5EF4-FFF2-40B4-BE49-F238E27FC236}">
                <a16:creationId xmlns:a16="http://schemas.microsoft.com/office/drawing/2014/main" id="{11FA6C03-1E6E-A768-04DF-363C13DA8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E9B69-2DDD-4818-A636-4F18FC28FD1C}" type="slidenum">
              <a:rPr lang="es-ES" altLang="es-ES" smtClean="0">
                <a:latin typeface="Calibri" panose="020F0502020204030204" pitchFamily="34" charset="0"/>
              </a:rPr>
              <a:pPr/>
              <a:t>25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5698A-442B-71D5-4D76-6BF7C5EC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Marcador de imagen de diapositiva 1">
            <a:extLst>
              <a:ext uri="{FF2B5EF4-FFF2-40B4-BE49-F238E27FC236}">
                <a16:creationId xmlns:a16="http://schemas.microsoft.com/office/drawing/2014/main" id="{36226D58-871B-7DF4-7237-EA78A866DF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Marcador de notas 2">
            <a:extLst>
              <a:ext uri="{FF2B5EF4-FFF2-40B4-BE49-F238E27FC236}">
                <a16:creationId xmlns:a16="http://schemas.microsoft.com/office/drawing/2014/main" id="{6715EBA8-423D-DD9B-AA7D-F0126485C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b="1" dirty="0"/>
              <a:t>Destacar el </a:t>
            </a:r>
            <a:r>
              <a:rPr lang="ca-ES" b="1" dirty="0" err="1"/>
              <a:t>descenso</a:t>
            </a:r>
            <a:r>
              <a:rPr lang="ca-ES" b="1" dirty="0"/>
              <a:t> en el </a:t>
            </a:r>
            <a:r>
              <a:rPr lang="ca-ES" b="1" dirty="0" err="1"/>
              <a:t>transporte</a:t>
            </a:r>
            <a:r>
              <a:rPr lang="ca-ES" b="1" dirty="0"/>
              <a:t> </a:t>
            </a:r>
            <a:r>
              <a:rPr lang="ca-ES" b="1" dirty="0" err="1"/>
              <a:t>marítimo</a:t>
            </a:r>
            <a:r>
              <a:rPr lang="ca-ES" b="1" dirty="0"/>
              <a:t> (</a:t>
            </a:r>
            <a:r>
              <a:rPr lang="ca-ES" b="1" dirty="0" err="1"/>
              <a:t>auqnue</a:t>
            </a:r>
            <a:r>
              <a:rPr lang="ca-ES" b="1" dirty="0"/>
              <a:t> es una rama </a:t>
            </a:r>
            <a:r>
              <a:rPr lang="ca-ES" b="1" dirty="0" err="1"/>
              <a:t>poco</a:t>
            </a:r>
            <a:r>
              <a:rPr lang="ca-ES" b="1" dirty="0"/>
              <a:t> </a:t>
            </a:r>
            <a:r>
              <a:rPr lang="ca-ES" b="1" dirty="0" err="1"/>
              <a:t>relevante</a:t>
            </a:r>
            <a:r>
              <a:rPr lang="ca-ES" b="1" dirty="0"/>
              <a:t>) y </a:t>
            </a:r>
            <a:r>
              <a:rPr lang="ca-ES" b="1" dirty="0" err="1"/>
              <a:t>subidas</a:t>
            </a:r>
            <a:r>
              <a:rPr lang="ca-ES" b="1" dirty="0"/>
              <a:t> en </a:t>
            </a:r>
            <a:r>
              <a:rPr lang="ca-ES" b="1" dirty="0" err="1"/>
              <a:t>transporte</a:t>
            </a:r>
            <a:r>
              <a:rPr lang="ca-ES" b="1" dirty="0"/>
              <a:t> </a:t>
            </a:r>
            <a:r>
              <a:rPr lang="ca-ES" b="1" dirty="0" err="1"/>
              <a:t>aéreo</a:t>
            </a:r>
            <a:r>
              <a:rPr lang="ca-ES" b="1" dirty="0"/>
              <a:t>, </a:t>
            </a:r>
            <a:r>
              <a:rPr lang="ca-ES" b="1" dirty="0" err="1"/>
              <a:t>agencias</a:t>
            </a:r>
            <a:r>
              <a:rPr lang="ca-ES" b="1" dirty="0"/>
              <a:t> de </a:t>
            </a:r>
            <a:r>
              <a:rPr lang="ca-ES" b="1" dirty="0" err="1"/>
              <a:t>viaje</a:t>
            </a:r>
            <a:r>
              <a:rPr lang="ca-ES" b="1" dirty="0"/>
              <a:t>, </a:t>
            </a:r>
            <a:r>
              <a:rPr lang="ca-ES" b="1" dirty="0" err="1"/>
              <a:t>telecomunicaciones</a:t>
            </a:r>
            <a:r>
              <a:rPr lang="ca-ES" b="1" dirty="0"/>
              <a:t> y </a:t>
            </a:r>
            <a:r>
              <a:rPr lang="ca-ES" b="1" dirty="0" err="1"/>
              <a:t>seguros</a:t>
            </a:r>
            <a:r>
              <a:rPr lang="ca-ES" b="1" dirty="0"/>
              <a:t>. RECORDAR QUE SON RESULTADOS PROVISIONALES.</a:t>
            </a:r>
          </a:p>
          <a:p>
            <a:endParaRPr lang="ca-ES" altLang="es-ES" b="1" dirty="0"/>
          </a:p>
          <a:p>
            <a:pPr fontAlgn="base"/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apuntar que una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causa es la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externalización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producción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caso, son hipòtesis que no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confirmar. </a:t>
            </a:r>
          </a:p>
          <a:p>
            <a:pPr fontAlgn="base"/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Disponemos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diferencias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2021-2010 para España, con evoluciones </a:t>
            </a:r>
            <a:r>
              <a:rPr lang="ca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ca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de Cataluña.</a:t>
            </a:r>
            <a:endParaRPr lang="ca-ES" b="1" dirty="0"/>
          </a:p>
          <a:p>
            <a:endParaRPr lang="ca-ES" altLang="es-ES" b="1" dirty="0"/>
          </a:p>
        </p:txBody>
      </p:sp>
      <p:sp>
        <p:nvSpPr>
          <p:cNvPr id="125956" name="Marcador de número de diapositiva 3">
            <a:extLst>
              <a:ext uri="{FF2B5EF4-FFF2-40B4-BE49-F238E27FC236}">
                <a16:creationId xmlns:a16="http://schemas.microsoft.com/office/drawing/2014/main" id="{DFDB7DD2-5F2D-6E59-9FBE-DDD27BB23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E9B69-2DDD-4818-A636-4F18FC28FD1C}" type="slidenum">
              <a:rPr lang="es-ES" altLang="es-ES" smtClean="0">
                <a:latin typeface="Calibri" panose="020F0502020204030204" pitchFamily="34" charset="0"/>
              </a:rPr>
              <a:pPr/>
              <a:t>26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9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Marcador de imagen de diapositiva 1">
            <a:extLst>
              <a:ext uri="{FF2B5EF4-FFF2-40B4-BE49-F238E27FC236}">
                <a16:creationId xmlns:a16="http://schemas.microsoft.com/office/drawing/2014/main" id="{A0A0F1FA-0AB5-27B6-C0E7-3C34C173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Marcador de notas 2">
            <a:extLst>
              <a:ext uri="{FF2B5EF4-FFF2-40B4-BE49-F238E27FC236}">
                <a16:creationId xmlns:a16="http://schemas.microsoft.com/office/drawing/2014/main" id="{06B7D160-6675-61DC-8EE3-61272A442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30052" name="Marcador de número de diapositiva 3">
            <a:extLst>
              <a:ext uri="{FF2B5EF4-FFF2-40B4-BE49-F238E27FC236}">
                <a16:creationId xmlns:a16="http://schemas.microsoft.com/office/drawing/2014/main" id="{738E8C68-6C11-3F46-0F85-9F3CE786D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A48BB7-39F2-4ED3-BACE-34E1652C0794}" type="slidenum">
              <a:rPr lang="es-ES" altLang="es-ES" smtClean="0">
                <a:latin typeface="Calibri" panose="020F0502020204030204" pitchFamily="34" charset="0"/>
              </a:rPr>
              <a:pPr/>
              <a:t>27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C7EE-CFF8-EE2E-62C7-79889A02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Marcador de imagen de diapositiva 1">
            <a:extLst>
              <a:ext uri="{FF2B5EF4-FFF2-40B4-BE49-F238E27FC236}">
                <a16:creationId xmlns:a16="http://schemas.microsoft.com/office/drawing/2014/main" id="{3193E239-185D-7414-159B-46FCDFF94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Marcador de notas 2">
            <a:extLst>
              <a:ext uri="{FF2B5EF4-FFF2-40B4-BE49-F238E27FC236}">
                <a16:creationId xmlns:a16="http://schemas.microsoft.com/office/drawing/2014/main" id="{BF7931D2-6206-3C3A-E940-A412F90D2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/>
          </a:p>
        </p:txBody>
      </p:sp>
      <p:sp>
        <p:nvSpPr>
          <p:cNvPr id="130052" name="Marcador de número de diapositiva 3">
            <a:extLst>
              <a:ext uri="{FF2B5EF4-FFF2-40B4-BE49-F238E27FC236}">
                <a16:creationId xmlns:a16="http://schemas.microsoft.com/office/drawing/2014/main" id="{B465024A-BB7A-040E-00FC-42A51E2A2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A48BB7-39F2-4ED3-BACE-34E1652C0794}" type="slidenum">
              <a:rPr lang="es-ES" altLang="es-ES" smtClean="0">
                <a:latin typeface="Calibri" panose="020F0502020204030204" pitchFamily="34" charset="0"/>
              </a:rPr>
              <a:pPr/>
              <a:t>28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9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imagen de diapositiva 1">
            <a:extLst>
              <a:ext uri="{FF2B5EF4-FFF2-40B4-BE49-F238E27FC236}">
                <a16:creationId xmlns:a16="http://schemas.microsoft.com/office/drawing/2014/main" id="{72C4A3BD-C19F-E64C-D979-57CA99E5BF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Marcador de notas 2">
            <a:extLst>
              <a:ext uri="{FF2B5EF4-FFF2-40B4-BE49-F238E27FC236}">
                <a16:creationId xmlns:a16="http://schemas.microsoft.com/office/drawing/2014/main" id="{D89BEB0B-5E7B-8691-C2D0-49DCA19B5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altLang="es-ES"/>
              <a:t>Agraïments al públic assistent</a:t>
            </a:r>
            <a:endParaRPr lang="es-ES" altLang="es-ES"/>
          </a:p>
        </p:txBody>
      </p:sp>
      <p:sp>
        <p:nvSpPr>
          <p:cNvPr id="132100" name="Marcador de número de diapositiva 3">
            <a:extLst>
              <a:ext uri="{FF2B5EF4-FFF2-40B4-BE49-F238E27FC236}">
                <a16:creationId xmlns:a16="http://schemas.microsoft.com/office/drawing/2014/main" id="{D455505B-82FF-09AE-7672-80A538D87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35D619-87D1-4BBB-89C1-65DB68B8AAC5}" type="slidenum">
              <a:rPr lang="es-ES" altLang="es-ES" smtClean="0">
                <a:latin typeface="Calibri" panose="020F0502020204030204" pitchFamily="34" charset="0"/>
              </a:rPr>
              <a:pPr/>
              <a:t>29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62743-17A4-C425-2F9E-4A4C43F9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968DB32-C454-620E-C899-5AE14AC6B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477E4-121D-4A6A-8F9F-E7DA0997EBB9}" type="slidenum">
              <a:rPr lang="ca-ES" altLang="ca-ES" smtClean="0"/>
              <a:pPr/>
              <a:t>3</a:t>
            </a:fld>
            <a:endParaRPr lang="ca-ES" altLang="ca-E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0CBC8F68-C83E-1D46-C082-14F6AD8BD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10239375"/>
            <a:ext cx="2917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1" tIns="45821" rIns="91641" bIns="45821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D5AC7F-F3DA-4081-A726-96A4E0B6F1D9}" type="slidenum">
              <a:rPr lang="es-ES" altLang="ca-ES" sz="1200">
                <a:ea typeface="ＭＳ Ｐゴシック" panose="020B0600070205080204" pitchFamily="34" charset="-128"/>
              </a:rPr>
              <a:pPr algn="r" eaLnBrk="1" hangingPunct="1"/>
              <a:t>3</a:t>
            </a:fld>
            <a:endParaRPr lang="es-ES" altLang="ca-ES" sz="1200">
              <a:ea typeface="ＭＳ Ｐゴシック" panose="020B0600070205080204" pitchFamily="34" charset="-128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70E3ADAE-C016-D543-6F21-6BEA23B5A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2C4B9832-F560-9925-D8A5-B54184A01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76806" name="5 Marcador de pie de página">
            <a:extLst>
              <a:ext uri="{FF2B5EF4-FFF2-40B4-BE49-F238E27FC236}">
                <a16:creationId xmlns:a16="http://schemas.microsoft.com/office/drawing/2014/main" id="{F6EE41B8-4F0A-F692-85B2-E9F0DE029A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6591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imagen de diapositiva 1">
            <a:extLst>
              <a:ext uri="{FF2B5EF4-FFF2-40B4-BE49-F238E27FC236}">
                <a16:creationId xmlns:a16="http://schemas.microsoft.com/office/drawing/2014/main" id="{614E7FB5-3E1C-5B8D-8AF3-3CBF13809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Marcador de notas 2">
            <a:extLst>
              <a:ext uri="{FF2B5EF4-FFF2-40B4-BE49-F238E27FC236}">
                <a16:creationId xmlns:a16="http://schemas.microsoft.com/office/drawing/2014/main" id="{31091757-35C6-D112-9766-1FFD8B937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/>
          </a:p>
        </p:txBody>
      </p:sp>
      <p:sp>
        <p:nvSpPr>
          <p:cNvPr id="80900" name="Marcador de número de diapositiva 3">
            <a:extLst>
              <a:ext uri="{FF2B5EF4-FFF2-40B4-BE49-F238E27FC236}">
                <a16:creationId xmlns:a16="http://schemas.microsoft.com/office/drawing/2014/main" id="{C229EF6D-4106-58D1-82BC-17F86B014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68CFB-D529-4E5B-8921-FE6AEDCB0DA8}" type="slidenum">
              <a:rPr lang="es-ES" altLang="es-ES" smtClean="0">
                <a:latin typeface="Calibri" panose="020F0502020204030204" pitchFamily="34" charset="0"/>
              </a:rPr>
              <a:pPr/>
              <a:t>4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imagen de diapositiva 1">
            <a:extLst>
              <a:ext uri="{FF2B5EF4-FFF2-40B4-BE49-F238E27FC236}">
                <a16:creationId xmlns:a16="http://schemas.microsoft.com/office/drawing/2014/main" id="{F0AACB74-F594-3EDF-6F60-A72512126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Marcador de notas 2">
            <a:extLst>
              <a:ext uri="{FF2B5EF4-FFF2-40B4-BE49-F238E27FC236}">
                <a16:creationId xmlns:a16="http://schemas.microsoft.com/office/drawing/2014/main" id="{C48A064B-A9C8-B1E1-6F4A-E2BD4F02E7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82948" name="Marcador de número de diapositiva 3">
            <a:extLst>
              <a:ext uri="{FF2B5EF4-FFF2-40B4-BE49-F238E27FC236}">
                <a16:creationId xmlns:a16="http://schemas.microsoft.com/office/drawing/2014/main" id="{4D2AD2F8-7261-6E66-7935-9EA5859EA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956435-A2B0-4AF4-90A3-755817EDCBFE}" type="slidenum">
              <a:rPr lang="es-ES" altLang="es-ES" smtClean="0">
                <a:latin typeface="Calibri" panose="020F0502020204030204" pitchFamily="34" charset="0"/>
              </a:rPr>
              <a:pPr/>
              <a:t>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0EE32-C879-DD65-37C2-A77BF16DF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59BA266-A9EA-A014-3D79-531B7D0F4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477E4-121D-4A6A-8F9F-E7DA0997EBB9}" type="slidenum">
              <a:rPr lang="ca-ES" altLang="ca-ES" smtClean="0"/>
              <a:pPr/>
              <a:t>6</a:t>
            </a:fld>
            <a:endParaRPr lang="ca-ES" altLang="ca-ES"/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85E4F28D-F4DD-A46E-531D-BD7D3FE1A1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10239375"/>
            <a:ext cx="2917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1" tIns="45821" rIns="91641" bIns="45821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D5AC7F-F3DA-4081-A726-96A4E0B6F1D9}" type="slidenum">
              <a:rPr lang="es-ES" altLang="ca-ES" sz="1200">
                <a:ea typeface="ＭＳ Ｐゴシック" panose="020B0600070205080204" pitchFamily="34" charset="-128"/>
              </a:rPr>
              <a:pPr algn="r" eaLnBrk="1" hangingPunct="1"/>
              <a:t>6</a:t>
            </a:fld>
            <a:endParaRPr lang="es-ES" altLang="ca-ES" sz="1200">
              <a:ea typeface="ＭＳ Ｐゴシック" panose="020B0600070205080204" pitchFamily="34" charset="-128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71E3B018-9532-BD9E-1749-FA7228713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7D0C9481-4658-1C8F-1105-2AF181598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ca-ES">
              <a:latin typeface="Arial" panose="020B0604020202020204" pitchFamily="34" charset="0"/>
            </a:endParaRPr>
          </a:p>
        </p:txBody>
      </p:sp>
      <p:sp>
        <p:nvSpPr>
          <p:cNvPr id="76806" name="5 Marcador de pie de página">
            <a:extLst>
              <a:ext uri="{FF2B5EF4-FFF2-40B4-BE49-F238E27FC236}">
                <a16:creationId xmlns:a16="http://schemas.microsoft.com/office/drawing/2014/main" id="{2CF0A8EA-B45D-EF69-4100-CF99F1A93C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1914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imagen de diapositiva 1">
            <a:extLst>
              <a:ext uri="{FF2B5EF4-FFF2-40B4-BE49-F238E27FC236}">
                <a16:creationId xmlns:a16="http://schemas.microsoft.com/office/drawing/2014/main" id="{8887744F-6C56-E437-B96A-7A2D3A1A8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Marcador de notas 2">
            <a:extLst>
              <a:ext uri="{FF2B5EF4-FFF2-40B4-BE49-F238E27FC236}">
                <a16:creationId xmlns:a16="http://schemas.microsoft.com/office/drawing/2014/main" id="{0176CE29-74B2-B720-FC81-F03302276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87044" name="Marcador de número de diapositiva 3">
            <a:extLst>
              <a:ext uri="{FF2B5EF4-FFF2-40B4-BE49-F238E27FC236}">
                <a16:creationId xmlns:a16="http://schemas.microsoft.com/office/drawing/2014/main" id="{BECF2AD5-1E34-086C-4A79-EBD7574A2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408D0-DA49-4A83-818E-9C89E8D0560C}" type="slidenum">
              <a:rPr lang="es-ES" altLang="es-ES" smtClean="0">
                <a:latin typeface="Calibri" panose="020F0502020204030204" pitchFamily="34" charset="0"/>
              </a:rPr>
              <a:pPr/>
              <a:t>7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imagen de diapositiva 1">
            <a:extLst>
              <a:ext uri="{FF2B5EF4-FFF2-40B4-BE49-F238E27FC236}">
                <a16:creationId xmlns:a16="http://schemas.microsoft.com/office/drawing/2014/main" id="{069149A1-04D5-6ADA-34D0-40BAFDA79F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Marcador de notas 2">
            <a:extLst>
              <a:ext uri="{FF2B5EF4-FFF2-40B4-BE49-F238E27FC236}">
                <a16:creationId xmlns:a16="http://schemas.microsoft.com/office/drawing/2014/main" id="{A72E0644-509F-F5BE-7DBC-581CB5F45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89092" name="Marcador de número de diapositiva 3">
            <a:extLst>
              <a:ext uri="{FF2B5EF4-FFF2-40B4-BE49-F238E27FC236}">
                <a16:creationId xmlns:a16="http://schemas.microsoft.com/office/drawing/2014/main" id="{E4BED889-56C3-2B33-E360-482EF409F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8012E-3110-4C4D-9B95-56DEF105B4A0}" type="slidenum">
              <a:rPr lang="es-ES" altLang="es-ES" smtClean="0">
                <a:latin typeface="Calibri" panose="020F0502020204030204" pitchFamily="34" charset="0"/>
              </a:rPr>
              <a:pPr/>
              <a:t>8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>
            <a:extLst>
              <a:ext uri="{FF2B5EF4-FFF2-40B4-BE49-F238E27FC236}">
                <a16:creationId xmlns:a16="http://schemas.microsoft.com/office/drawing/2014/main" id="{431EBE0E-721C-2409-F3B9-D4E7641B0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Marcador de notas 2">
            <a:extLst>
              <a:ext uri="{FF2B5EF4-FFF2-40B4-BE49-F238E27FC236}">
                <a16:creationId xmlns:a16="http://schemas.microsoft.com/office/drawing/2014/main" id="{70E791B3-4968-757C-D0C0-A3B93515CA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91140" name="Marcador de número de diapositiva 3">
            <a:extLst>
              <a:ext uri="{FF2B5EF4-FFF2-40B4-BE49-F238E27FC236}">
                <a16:creationId xmlns:a16="http://schemas.microsoft.com/office/drawing/2014/main" id="{B53EAF18-288E-F112-1691-EE36CC1BB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2F8A6-DC92-437F-9054-AE03688AC172}" type="slidenum">
              <a:rPr lang="es-ES" altLang="es-ES" smtClean="0">
                <a:latin typeface="Calibri" panose="020F0502020204030204" pitchFamily="34" charset="0"/>
              </a:rPr>
              <a:pPr/>
              <a:t>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 descr="logo idescat central vermell 2 línees (piv).eps">
            <a:extLst>
              <a:ext uri="{FF2B5EF4-FFF2-40B4-BE49-F238E27FC236}">
                <a16:creationId xmlns:a16="http://schemas.microsoft.com/office/drawing/2014/main" id="{A95AD75B-38B4-7C89-0518-C33CBBB9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04838"/>
            <a:ext cx="45196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481AA65B-C049-D127-C94A-9494D4A62014}"/>
              </a:ext>
            </a:extLst>
          </p:cNvPr>
          <p:cNvSpPr/>
          <p:nvPr userDrawn="1"/>
        </p:nvSpPr>
        <p:spPr>
          <a:xfrm>
            <a:off x="79375" y="6434138"/>
            <a:ext cx="1984375" cy="4238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 marL="0" indent="0"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DDC1A0-07FF-5F3C-D094-53FFCEE2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8CE529-CCD2-F692-35FB-3DF9ABFB5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3854-52E5-46A3-A559-7C4EF14BB95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840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47579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FD9423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FE76798-761A-ED05-BE3A-ECC80A765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C829-253D-446A-89D5-DFCD60D148E8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BECCDC-EABE-3877-79E6-EB9962B36AC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BD1C0D-0A3F-8EBF-D669-7B69EA7777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350726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211733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CE2AD9-03DC-F423-F001-FD019F4DD3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EF99CD-A26F-1451-7F30-F93F2A3C57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132496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46845-4EA8-D083-0550-943B4D7AB6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4F3A-86AD-4857-A57A-242DDD34A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60316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6DCF-6131-F05D-2165-A1F6FDA1432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7AC2-AF56-27B9-DA5D-7928BB8DCD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215931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86CB71-5546-E0A9-7AFD-8DE38144A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9FD8-346B-47F2-89D3-3DA41C4E5C7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FC99-09BB-7BB8-91B7-F6F6C0D4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419F35-D29B-ADBC-0EEF-C5FD1B0A7B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85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D93703-4E0B-00A0-9036-ACF59CFCE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4CE6-F2F1-445E-B5A1-2D20F3D7D97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EAD9-12FD-F3C7-E115-D274ADE8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799B64-F28E-6B3D-1BD4-4E9415530F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54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B69CF2-B716-48DC-740F-F7716209D7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0781F7-6645-FDE0-B6AD-DE92ADEEE3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7F6918-4869-4FE2-85DA-C3C4F7F557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9988" y="657701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05E7-38E6-48E1-8DB1-379FC0A394E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669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144001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C04590-1E84-F6D2-7BA7-036BA84BFF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1FF9-7BB3-4B9D-8A0B-4AD8FDBBFB9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C7F2A0-A84D-18ED-F551-B15CE382C3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3F6050-9EA0-40C1-0819-C5ADF228F7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46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25CD376-A0B2-FC56-6951-3FEB8127DE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Nom de la presentació  </a:t>
            </a:r>
            <a:fld id="{D030F04A-CB61-4A6C-B72E-C85D9DC40007}" type="datetime2">
              <a:rPr lang="ca-ES" altLang="ca-ES" smtClean="0"/>
              <a:pPr>
                <a:defRPr/>
              </a:pPr>
              <a:t>dimecres, 17 juny de 2026</a:t>
            </a:fld>
            <a:r>
              <a:rPr lang="ca-ES" altLang="ca-ES" sz="1000"/>
              <a:t>              </a:t>
            </a:r>
            <a:fld id="{2C676A0F-6D9A-4088-B579-20FA35DE0707}" type="slidenum">
              <a:rPr lang="ca-ES" altLang="ca-ES" sz="1000" smtClean="0">
                <a:solidFill>
                  <a:srgbClr val="F69200"/>
                </a:solidFill>
              </a:rPr>
              <a:pPr>
                <a:defRPr/>
              </a:pPr>
              <a:t>‹#›</a:t>
            </a:fld>
            <a:endParaRPr lang="ca-ES" altLang="ca-ES" sz="1000">
              <a:solidFill>
                <a:srgbClr val="F6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7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45DB1C2C-F8A0-EC7B-FE09-BF0DE6FC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76238"/>
            <a:ext cx="3835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5DB1F321-6C22-1A2E-310B-018D6B7C75D7}"/>
              </a:ext>
            </a:extLst>
          </p:cNvPr>
          <p:cNvSpPr/>
          <p:nvPr userDrawn="1"/>
        </p:nvSpPr>
        <p:spPr>
          <a:xfrm>
            <a:off x="79375" y="6397625"/>
            <a:ext cx="1984375" cy="47783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82271B67-36F4-E36D-E3DB-8FB7B3FE6F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74900" y="1462088"/>
            <a:ext cx="487997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ca-ES" sz="1400"/>
              <a:t>Institut d’Estadística de Catalunya</a:t>
            </a:r>
          </a:p>
          <a:p>
            <a:pPr algn="ctr" eaLnBrk="1" hangingPunct="1">
              <a:defRPr/>
            </a:pPr>
            <a:r>
              <a:rPr lang="es-ES" altLang="ca-ES" sz="1400"/>
              <a:t>Departament 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70745B-1D6B-EF3C-5E02-F501C8BB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87C2B0-FD5D-9BEE-D05E-F657A7DDA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FB3C-549F-431F-929A-92ABC9390B4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08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DCCC-A1BD-1F41-EDAA-A62BDE1D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4213" y="-44450"/>
            <a:ext cx="2133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488693-E6F7-87FD-1116-686AC43D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0E8B-E004-45FE-8660-A5156092AD4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46ADC-878B-6CFF-3789-43DF2FA8B6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167746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21D5D-FD4C-91C4-6A7B-5FFDAB2C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4213" y="-44450"/>
            <a:ext cx="2133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0623B1-37C9-62E3-6659-4D7D48A032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5E2E-2C6D-4AB2-ADE1-FAAD2ABAC67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B298CC-5371-03B3-2051-57B1985D0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33703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50892C-404D-810E-B003-F486D8C10A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1FF3-79D3-48A0-AE33-DE76225BF26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0C93AE-EEC8-0276-8BF7-E082EDF7EF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C0A1D-EB86-3FA0-A3F9-54EA893E4AA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18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700AA180-CB45-3D0C-57AF-4E36DF7A8A28}"/>
              </a:ext>
            </a:extLst>
          </p:cNvPr>
          <p:cNvSpPr/>
          <p:nvPr userDrawn="1"/>
        </p:nvSpPr>
        <p:spPr>
          <a:xfrm>
            <a:off x="79375" y="6407150"/>
            <a:ext cx="1984375" cy="47625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C570C337-1CEA-2881-9589-A6DE85394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906463"/>
            <a:ext cx="3835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2">
            <a:extLst>
              <a:ext uri="{FF2B5EF4-FFF2-40B4-BE49-F238E27FC236}">
                <a16:creationId xmlns:a16="http://schemas.microsoft.com/office/drawing/2014/main" id="{0D59D80B-9037-357F-8EDA-EEEA4806EE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74900" y="1992313"/>
            <a:ext cx="487997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ca-ES" sz="1400"/>
              <a:t>Institut d’Estadística de Catalunya</a:t>
            </a:r>
          </a:p>
          <a:p>
            <a:pPr algn="ctr" eaLnBrk="1" hangingPunct="1">
              <a:defRPr/>
            </a:pPr>
            <a:r>
              <a:rPr lang="es-ES" altLang="ca-ES" sz="1400"/>
              <a:t>Departament 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7" y="3200399"/>
            <a:ext cx="9180512" cy="2286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5501540"/>
            <a:ext cx="8229601" cy="896722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A708BD-6ECA-9446-347E-CA130594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08C769-B4F7-CCE5-E2EE-5F3BD47D6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8C28-AC73-4FE0-99BB-A19F9CC5B0C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8323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C200242-0419-28AA-E8EA-59D7E116A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3D57-7C72-432F-B3C9-1284AE75315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C4DB7B-F1C8-B5F9-D5C7-E5071727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581DDF-BCEF-2DEB-37A5-E6C567F96A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541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E6795C9-A06B-7504-503F-11D4F674EC76}"/>
              </a:ext>
            </a:extLst>
          </p:cNvPr>
          <p:cNvCxnSpPr/>
          <p:nvPr/>
        </p:nvCxnSpPr>
        <p:spPr>
          <a:xfrm>
            <a:off x="1120775" y="1965325"/>
            <a:ext cx="3565525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CD0494CA-5BE4-6A97-F505-9828CF497EB4}"/>
              </a:ext>
            </a:extLst>
          </p:cNvPr>
          <p:cNvCxnSpPr/>
          <p:nvPr/>
        </p:nvCxnSpPr>
        <p:spPr>
          <a:xfrm flipV="1">
            <a:off x="5148263" y="1965325"/>
            <a:ext cx="3565525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B1309-4C53-D942-F775-164382D8D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48CC-2927-485A-8000-14F925B6B88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D6E11E-01A5-9A26-21BE-C2EB7D87E94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400868-9F34-3046-84C7-A863136F86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4285774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16D8059-1253-493F-8773-6D8EFF505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62FE-BC8A-4DEE-97C7-2B5ED7524E8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736FD7-812C-7C7E-88EF-183BDF13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02E5BA-B099-54E8-8361-EBE1299C44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798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DBDF35-6227-F4C9-7101-EA6CD3BE0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F077-FBFC-431B-98B4-5A3810D2695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99697-77BE-5883-6F1B-ABD42184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64FA4-043E-7B24-01EA-968AEA2766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180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47577"/>
            <a:ext cx="3566160" cy="434221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036328D-1B61-61AE-B319-76B1FE4B7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2135-9052-4792-BC22-C6120EF1739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3E8A74-5DC7-7ADB-A989-95B8FFACF5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8DD6EB-C2F5-5CBD-C37E-6C013E784D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940704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1B334AB-3ADA-C8FD-1ACC-2BB2D077C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A1D7-7564-443D-87A1-E6395975AE3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BB1B57-A9DA-76CB-CA19-F91EC2D54F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9F0B52-A469-D745-3554-61B326BEE3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1922371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0FF0CC-5CEA-D92A-7F1E-315C35B9B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7A5E-9A59-4AF6-A509-220FBD36E8B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194EC4-9FFC-6CA8-D352-9162BE6DC0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671242-C2CC-3A8E-5168-3536BC8E88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30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DA1451-ADA7-98FC-0312-A62342048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F261-EB62-480A-B92D-BAA022A8AA8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49932C-C5A8-F051-9CB6-5CD015B2DE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744F-50DE-E173-33CE-AD2DB30022E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021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04B2-969C-65C1-0F11-D0B28E4E291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387FC-FBB8-45EE-3D80-821862B1B4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12C1190-3BCB-6448-3EB9-E991574EBA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53DA-ED45-48D1-8C09-55DB3A2170C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8692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34BA9-AC76-23C3-975A-5C704860B62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840C-4AF9-2911-8909-2A7914F3CE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B3F6AB1-10BE-FAB2-874C-EBFD263DAF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66B3-407D-47DA-BFAB-EE42E97EC94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7825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22D7B9-3A12-A4E8-9A5D-3AFB72CE6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8C85-108E-40EE-BE5D-A28A1257A4B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A49B4-C395-E2A9-7924-DAF7AD67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0D1811-A40E-9A4B-5E9F-3B7B4844EF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114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977C52-24C3-9B17-5AF1-A2A49773F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C239-5214-4EFC-8464-0FCE47C6C21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FED-F397-4C79-BE08-1F857C46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A1C154-2A40-D930-337A-EC827DBBB8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95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1676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CA40EA-BAF3-2D82-2DF7-270D3F84C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6DF7-56DA-42D3-9FD7-6505DD507E9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01DA28-D440-3334-E614-09CE6A69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613C8B-B700-6F99-24AA-C5D9D74D7D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964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002" y="3094316"/>
            <a:ext cx="3754877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4647" y="3980657"/>
            <a:ext cx="3755231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58" y="1"/>
            <a:ext cx="3488443" cy="5593091"/>
          </a:xfrm>
          <a:prstGeom prst="rect">
            <a:avLst/>
          </a:prstGeom>
        </p:spPr>
      </p:pic>
      <p:sp>
        <p:nvSpPr>
          <p:cNvPr id="6" name="Títol 4">
            <a:extLst>
              <a:ext uri="{FF2B5EF4-FFF2-40B4-BE49-F238E27FC236}">
                <a16:creationId xmlns:a16="http://schemas.microsoft.com/office/drawing/2014/main" id="{FE9F1FBA-6DFC-594E-4723-60441850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001" y="1529123"/>
            <a:ext cx="3754877" cy="1078346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/>
            </a:lvl1pPr>
          </a:lstStyle>
          <a:p>
            <a:r>
              <a:rPr lang="ca-ES" dirty="0"/>
              <a:t>Plantilla per a presentacions en PPT</a:t>
            </a:r>
          </a:p>
        </p:txBody>
      </p:sp>
    </p:spTree>
    <p:extLst>
      <p:ext uri="{BB962C8B-B14F-4D97-AF65-F5344CB8AC3E}">
        <p14:creationId xmlns:p14="http://schemas.microsoft.com/office/powerpoint/2010/main" val="332756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5656694" y="0"/>
            <a:ext cx="3486115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ca-ES" dirty="0"/>
              <a:t>Feu clic a la icona per afegir la imatge</a:t>
            </a:r>
          </a:p>
        </p:txBody>
      </p:sp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001" y="1987200"/>
            <a:ext cx="3754877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7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002" y="3094315"/>
            <a:ext cx="3754877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4647" y="3980657"/>
            <a:ext cx="3755231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58162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3087" y="0"/>
            <a:ext cx="34909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8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001" y="1987200"/>
            <a:ext cx="3754877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7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9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002" y="3094316"/>
            <a:ext cx="3754877" cy="6496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1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647" y="3980657"/>
            <a:ext cx="3755231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89254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 - Diapositiva de títol imatge fons i esc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9144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925" y="1996889"/>
            <a:ext cx="7554699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25" y="2682572"/>
            <a:ext cx="7554699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5925" y="3239969"/>
            <a:ext cx="755469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99713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925" y="2312900"/>
            <a:ext cx="7564784" cy="470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25" y="3008006"/>
            <a:ext cx="7564784" cy="3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5925" y="3571373"/>
            <a:ext cx="7564784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95346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 descr="logo idescat central vermell 2 línees (piv).eps">
            <a:extLst>
              <a:ext uri="{FF2B5EF4-FFF2-40B4-BE49-F238E27FC236}">
                <a16:creationId xmlns:a16="http://schemas.microsoft.com/office/drawing/2014/main" id="{380311A3-F5BD-BF46-8762-B475A727F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1541463"/>
            <a:ext cx="36433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922E1613-195E-22E9-3FAA-F4D3B154FC98}"/>
              </a:ext>
            </a:extLst>
          </p:cNvPr>
          <p:cNvSpPr/>
          <p:nvPr userDrawn="1"/>
        </p:nvSpPr>
        <p:spPr>
          <a:xfrm>
            <a:off x="0" y="6470650"/>
            <a:ext cx="1984375" cy="387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55" y="5397206"/>
            <a:ext cx="8229601" cy="990570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9180512" cy="2286000"/>
          </a:xfrm>
          <a:solidFill>
            <a:srgbClr val="FD9423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58670C-EC59-C00B-CA3A-854DAED3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43634-6321-06FC-A53D-BA5967061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E878-8EFB-4A8E-AC0B-D111B728FFF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6003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 - Diapositiva de títol imatge, caixa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925" y="2326330"/>
            <a:ext cx="7554699" cy="564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25" y="3018738"/>
            <a:ext cx="7554699" cy="2757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5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5925" y="3558932"/>
            <a:ext cx="755469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666666"/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610947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25CD376-A0B2-FC56-6951-3FEB8127DE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Nom de la presentació  </a:t>
            </a:r>
            <a:fld id="{D030F04A-CB61-4A6C-B72E-C85D9DC40007}" type="datetime2">
              <a:rPr lang="ca-ES" altLang="ca-ES" smtClean="0"/>
              <a:pPr>
                <a:defRPr/>
              </a:pPr>
              <a:t>dimecres, 17 juny de 2026</a:t>
            </a:fld>
            <a:r>
              <a:rPr lang="ca-ES" altLang="ca-ES" sz="1000"/>
              <a:t>              </a:t>
            </a:r>
            <a:fld id="{2C676A0F-6D9A-4088-B579-20FA35DE0707}" type="slidenum">
              <a:rPr lang="ca-ES" altLang="ca-ES" sz="1000" smtClean="0">
                <a:solidFill>
                  <a:srgbClr val="F69200"/>
                </a:solidFill>
              </a:rPr>
              <a:pPr>
                <a:defRPr/>
              </a:pPr>
              <a:t>‹#›</a:t>
            </a:fld>
            <a:endParaRPr lang="ca-ES" altLang="ca-ES" sz="1000">
              <a:solidFill>
                <a:srgbClr val="F6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34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DCCC-A1BD-1F41-EDAA-A62BDE1D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4213" y="-44450"/>
            <a:ext cx="2133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488693-E6F7-87FD-1116-686AC43D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0E8B-E004-45FE-8660-A5156092AD4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46ADC-878B-6CFF-3789-43DF2FA8B6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2027168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1016762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066A61-D796-4CDE-113A-0A6F67FD9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DED4-732A-4B97-B641-8A49F50EAE1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358DC1-C10A-D264-E5D1-B254B1E7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C2F21C-78F4-7493-48CB-45568DCFE6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775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1 - Tanc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77785" y="4684112"/>
            <a:ext cx="5399315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50" b="0"/>
            </a:lvl1pPr>
          </a:lstStyle>
          <a:p>
            <a:pPr lvl="0"/>
            <a:r>
              <a:rPr lang="ca-ES" dirty="0"/>
              <a:t>Adreça web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7785" y="3853498"/>
            <a:ext cx="5399315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ca-ES" dirty="0"/>
              <a:t>Departament</a:t>
            </a:r>
            <a:br>
              <a:rPr lang="ca-ES" dirty="0"/>
            </a:br>
            <a:r>
              <a:rPr lang="ca-ES" dirty="0"/>
              <a:t>Organisme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77785" y="5083030"/>
            <a:ext cx="5399315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50" b="0"/>
            </a:lvl1pPr>
          </a:lstStyle>
          <a:p>
            <a:pPr lvl="0"/>
            <a:r>
              <a:rPr lang="ca-ES" dirty="0"/>
              <a:t>Correu electrònic</a:t>
            </a:r>
          </a:p>
        </p:txBody>
      </p:sp>
    </p:spTree>
    <p:extLst>
      <p:ext uri="{BB962C8B-B14F-4D97-AF65-F5344CB8AC3E}">
        <p14:creationId xmlns:p14="http://schemas.microsoft.com/office/powerpoint/2010/main" val="321429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0C0221A-E176-491E-5875-5096C9598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3FE9-E599-41A3-86F6-A6A3BCE41CDA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40684C-D30E-82E7-3BC4-00FF9137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4A1D90-8E55-DEC6-644D-46EC3E1CEDE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5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5FAEE51D-77E6-304A-C92A-08D4D2EAD597}"/>
              </a:ext>
            </a:extLst>
          </p:cNvPr>
          <p:cNvCxnSpPr/>
          <p:nvPr/>
        </p:nvCxnSpPr>
        <p:spPr>
          <a:xfrm>
            <a:off x="1120775" y="1955800"/>
            <a:ext cx="3565525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12CA622E-134C-69F9-D479-3F7759AC1FAC}"/>
              </a:ext>
            </a:extLst>
          </p:cNvPr>
          <p:cNvCxnSpPr/>
          <p:nvPr/>
        </p:nvCxnSpPr>
        <p:spPr>
          <a:xfrm flipV="1">
            <a:off x="5148263" y="1955800"/>
            <a:ext cx="3565525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73A9E-46C4-2607-9E9C-F1D62E11E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9586-D17E-4055-9117-3AC0BB36A35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D3C0E3F-0423-2F1D-A62E-EDB90251C55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2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1016762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066A61-D796-4CDE-113A-0A6F67FD9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DED4-732A-4B97-B641-8A49F50EAE1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358DC1-C10A-D264-E5D1-B254B1E7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C2F21C-78F4-7493-48CB-45568DCFE6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74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677333"/>
            <a:ext cx="7988300" cy="5283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dirty="0"/>
              <a:t>Arrastre la imagen al marcador de posición o haga clic en el icono para agregar</a:t>
            </a:r>
            <a:endParaRPr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C433309-BC54-B434-8915-2B7D96BB00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1C3D-359E-4646-B905-EA33169F6C4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F0955C-E8F7-A666-B188-D4F540A1B1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C53A7-11AA-3F31-A7E9-CA975CAB89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26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990715"/>
            <a:ext cx="3566160" cy="439697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FD9423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86DC8A3-49D0-6D15-6627-8E90BAA37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07B9-9E1B-47C7-A4D9-17D0EB3BA6E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89BB27-5003-839A-30C0-AF31AE882D5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10400" y="-39688"/>
            <a:ext cx="2133600" cy="231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375370-5C29-CC14-75B5-7380DAD94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</p:spTree>
    <p:extLst>
      <p:ext uri="{BB962C8B-B14F-4D97-AF65-F5344CB8AC3E}">
        <p14:creationId xmlns:p14="http://schemas.microsoft.com/office/powerpoint/2010/main" val="31694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579FC2-D1AE-99C8-F80C-4D949801C0D3}"/>
              </a:ext>
            </a:extLst>
          </p:cNvPr>
          <p:cNvSpPr/>
          <p:nvPr/>
        </p:nvSpPr>
        <p:spPr>
          <a:xfrm>
            <a:off x="-36513" y="6394450"/>
            <a:ext cx="9217026" cy="471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7CACFC1-9F8D-315A-22A7-D6900403C6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36513" y="192088"/>
            <a:ext cx="9217026" cy="512762"/>
          </a:xfrm>
          <a:prstGeom prst="rect">
            <a:avLst/>
          </a:prstGeom>
          <a:solidFill>
            <a:srgbClr val="FD9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 para editar título</a:t>
            </a:r>
            <a:endParaRPr lang="ca-ES" altLang="ca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E9619FC-5E24-2AB6-8BAE-88B5D6D23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4425" y="1154113"/>
            <a:ext cx="76104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Haga clic para modificar el estilo de texto del patrón</a:t>
            </a:r>
          </a:p>
          <a:p>
            <a:pPr lvl="1"/>
            <a:r>
              <a:rPr lang="es-ES_tradnl" altLang="ca-ES"/>
              <a:t>Segundo nivel</a:t>
            </a:r>
          </a:p>
          <a:p>
            <a:pPr lvl="2"/>
            <a:r>
              <a:rPr lang="es-ES_tradnl" altLang="ca-ES"/>
              <a:t>Tercer nivel</a:t>
            </a:r>
          </a:p>
          <a:p>
            <a:pPr lvl="3"/>
            <a:r>
              <a:rPr lang="es-ES_tradnl" altLang="ca-ES"/>
              <a:t>Cuarto nivel</a:t>
            </a:r>
          </a:p>
          <a:p>
            <a:pPr lvl="4"/>
            <a:r>
              <a:rPr lang="es-ES_tradnl" altLang="ca-ES"/>
              <a:t>Quinto nivel</a:t>
            </a:r>
            <a:endParaRPr lang="ca-ES" alt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4743-DC6F-C4BE-B6DB-3DDA344EE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AC6953-8EC0-4E15-BDE4-D8CFE4E9537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674FB-F275-C1DC-139B-97999408198B}"/>
              </a:ext>
            </a:extLst>
          </p:cNvPr>
          <p:cNvSpPr/>
          <p:nvPr/>
        </p:nvSpPr>
        <p:spPr>
          <a:xfrm>
            <a:off x="0" y="-39688"/>
            <a:ext cx="9144000" cy="222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31" name="Imagen 8" descr="idescat-en-blanc.png">
            <a:extLst>
              <a:ext uri="{FF2B5EF4-FFF2-40B4-BE49-F238E27FC236}">
                <a16:creationId xmlns:a16="http://schemas.microsoft.com/office/drawing/2014/main" id="{37BAFB89-00D2-BB2D-7D2A-D1C7B4CA0E2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443663"/>
            <a:ext cx="15938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56113A-D27F-38A5-5A51-B17E85698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9725" y="6569075"/>
            <a:ext cx="2895600" cy="2317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87EC-E603-5127-026E-97F4BB05F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-39688"/>
            <a:ext cx="2133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888" r:id="rId1"/>
    <p:sldLayoutId id="2147492889" r:id="rId2"/>
    <p:sldLayoutId id="2147492850" r:id="rId3"/>
    <p:sldLayoutId id="2147492890" r:id="rId4"/>
    <p:sldLayoutId id="2147492891" r:id="rId5"/>
    <p:sldLayoutId id="2147492892" r:id="rId6"/>
    <p:sldLayoutId id="2147492851" r:id="rId7"/>
    <p:sldLayoutId id="2147492852" r:id="rId8"/>
    <p:sldLayoutId id="2147492893" r:id="rId9"/>
    <p:sldLayoutId id="2147492894" r:id="rId10"/>
    <p:sldLayoutId id="2147492895" r:id="rId11"/>
    <p:sldLayoutId id="2147492896" r:id="rId12"/>
    <p:sldLayoutId id="2147492897" r:id="rId13"/>
    <p:sldLayoutId id="2147492853" r:id="rId14"/>
    <p:sldLayoutId id="2147492854" r:id="rId15"/>
    <p:sldLayoutId id="2147492898" r:id="rId16"/>
    <p:sldLayoutId id="2147492855" r:id="rId17"/>
    <p:sldLayoutId id="214749289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4FBED1-978C-3EE8-FFDA-D9BCC80DB586}"/>
              </a:ext>
            </a:extLst>
          </p:cNvPr>
          <p:cNvSpPr/>
          <p:nvPr/>
        </p:nvSpPr>
        <p:spPr>
          <a:xfrm>
            <a:off x="0" y="6394450"/>
            <a:ext cx="9180513" cy="47148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147" name="Title Placeholder 1">
            <a:extLst>
              <a:ext uri="{FF2B5EF4-FFF2-40B4-BE49-F238E27FC236}">
                <a16:creationId xmlns:a16="http://schemas.microsoft.com/office/drawing/2014/main" id="{ADF3AC93-C490-040E-2186-AB5408E651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36513" y="192088"/>
            <a:ext cx="9217026" cy="512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 para editar título</a:t>
            </a:r>
            <a:endParaRPr lang="ca-ES" altLang="ca-ES"/>
          </a:p>
        </p:txBody>
      </p:sp>
      <p:sp>
        <p:nvSpPr>
          <p:cNvPr id="6148" name="Text Placeholder 2">
            <a:extLst>
              <a:ext uri="{FF2B5EF4-FFF2-40B4-BE49-F238E27FC236}">
                <a16:creationId xmlns:a16="http://schemas.microsoft.com/office/drawing/2014/main" id="{038764EB-B36F-2C0A-3EBA-246FDCF67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4425" y="1154113"/>
            <a:ext cx="76104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Haga clic para modificar el estilo de texto del patrón</a:t>
            </a:r>
          </a:p>
          <a:p>
            <a:pPr lvl="1"/>
            <a:r>
              <a:rPr lang="es-ES_tradnl" altLang="ca-ES"/>
              <a:t>Segundo nivel</a:t>
            </a:r>
          </a:p>
          <a:p>
            <a:pPr lvl="2"/>
            <a:r>
              <a:rPr lang="es-ES_tradnl" altLang="ca-ES"/>
              <a:t>Tercer nivel</a:t>
            </a:r>
          </a:p>
          <a:p>
            <a:pPr lvl="3"/>
            <a:r>
              <a:rPr lang="es-ES_tradnl" altLang="ca-ES"/>
              <a:t>Cuarto nivel</a:t>
            </a:r>
          </a:p>
          <a:p>
            <a:pPr lvl="4"/>
            <a:r>
              <a:rPr lang="es-ES_tradnl" altLang="ca-ES"/>
              <a:t>Quinto nivel</a:t>
            </a:r>
            <a:endParaRPr lang="ca-ES" alt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AB08-795A-883E-D21F-178242699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31974-8241-4A1D-AE56-702DFFC62C0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BB1FC-2BB2-E073-DD83-39C67EC79BEF}"/>
              </a:ext>
            </a:extLst>
          </p:cNvPr>
          <p:cNvSpPr/>
          <p:nvPr/>
        </p:nvSpPr>
        <p:spPr>
          <a:xfrm>
            <a:off x="0" y="-39688"/>
            <a:ext cx="9144000" cy="222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151" name="Imagen 8">
            <a:extLst>
              <a:ext uri="{FF2B5EF4-FFF2-40B4-BE49-F238E27FC236}">
                <a16:creationId xmlns:a16="http://schemas.microsoft.com/office/drawing/2014/main" id="{85DC4891-AD80-AFB4-785A-8C52EC36E0D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443663"/>
            <a:ext cx="14097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2D8E94-5F45-D2A4-D37D-2D41AAEB2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9725" y="6569075"/>
            <a:ext cx="2895600" cy="2317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EEA8-8680-607D-3EDE-6A6C9204A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-39688"/>
            <a:ext cx="2133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942" r:id="rId1"/>
    <p:sldLayoutId id="2147492943" r:id="rId2"/>
    <p:sldLayoutId id="2147492881" r:id="rId3"/>
    <p:sldLayoutId id="2147492944" r:id="rId4"/>
    <p:sldLayoutId id="2147492945" r:id="rId5"/>
    <p:sldLayoutId id="2147492946" r:id="rId6"/>
    <p:sldLayoutId id="2147492882" r:id="rId7"/>
    <p:sldLayoutId id="2147492883" r:id="rId8"/>
    <p:sldLayoutId id="2147492947" r:id="rId9"/>
    <p:sldLayoutId id="2147492948" r:id="rId10"/>
    <p:sldLayoutId id="2147492884" r:id="rId11"/>
    <p:sldLayoutId id="2147492949" r:id="rId12"/>
    <p:sldLayoutId id="2147492950" r:id="rId13"/>
    <p:sldLayoutId id="2147492885" r:id="rId14"/>
    <p:sldLayoutId id="2147492886" r:id="rId15"/>
    <p:sldLayoutId id="2147492887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idescat-en-blanc.png">
            <a:extLst>
              <a:ext uri="{FF2B5EF4-FFF2-40B4-BE49-F238E27FC236}">
                <a16:creationId xmlns:a16="http://schemas.microsoft.com/office/drawing/2014/main" id="{A53A721A-EE4C-289E-88CC-20F810A1C8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443663"/>
            <a:ext cx="15938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7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52" r:id="rId1"/>
    <p:sldLayoutId id="2147492953" r:id="rId2"/>
    <p:sldLayoutId id="2147492954" r:id="rId3"/>
    <p:sldLayoutId id="2147492955" r:id="rId4"/>
    <p:sldLayoutId id="2147492956" r:id="rId5"/>
    <p:sldLayoutId id="2147492957" r:id="rId6"/>
    <p:sldLayoutId id="2147492959" r:id="rId7"/>
    <p:sldLayoutId id="2147492960" r:id="rId8"/>
    <p:sldLayoutId id="2147492961" r:id="rId9"/>
    <p:sldLayoutId id="2147492991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scat.cat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5" Type="http://schemas.openxmlformats.org/officeDocument/2006/relationships/hyperlink" Target="https://twitter.com/idescat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131E3-DD80-A0ED-51D8-423C039D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>
            <a:extLst>
              <a:ext uri="{FF2B5EF4-FFF2-40B4-BE49-F238E27FC236}">
                <a16:creationId xmlns:a16="http://schemas.microsoft.com/office/drawing/2014/main" id="{C41E367F-00C7-806D-7D0E-815D05DA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6" y="1642733"/>
            <a:ext cx="4358891" cy="74710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dirty="0"/>
              <a:t>La tabla </a:t>
            </a:r>
            <a:r>
              <a:rPr lang="ca-ES" dirty="0" err="1"/>
              <a:t>simétrica</a:t>
            </a:r>
            <a:r>
              <a:rPr lang="ca-ES" dirty="0"/>
              <a:t> de la </a:t>
            </a:r>
            <a:r>
              <a:rPr lang="ca-ES" dirty="0" err="1"/>
              <a:t>economía</a:t>
            </a:r>
            <a:r>
              <a:rPr lang="ca-ES" dirty="0"/>
              <a:t> catalana en el Marco Input-Output de Cataluña 2021</a:t>
            </a:r>
          </a:p>
        </p:txBody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51FA74DD-CF7B-0690-3C67-7AA302FE8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646" y="3465514"/>
            <a:ext cx="3754877" cy="678485"/>
          </a:xfrm>
        </p:spPr>
        <p:txBody>
          <a:bodyPr lIns="0" tIns="0" rIns="0" bIns="0"/>
          <a:lstStyle/>
          <a:p>
            <a:r>
              <a:rPr lang="ca-ES" dirty="0"/>
              <a:t>Jonathan Jorba, Sergio Plaza, Arístides Gutiérrez y Jesús Muñoz</a:t>
            </a:r>
          </a:p>
        </p:txBody>
      </p:sp>
      <p:sp>
        <p:nvSpPr>
          <p:cNvPr id="8" name="Contenidor de contingut 7">
            <a:extLst>
              <a:ext uri="{FF2B5EF4-FFF2-40B4-BE49-F238E27FC236}">
                <a16:creationId xmlns:a16="http://schemas.microsoft.com/office/drawing/2014/main" id="{914EA41B-3D1C-D00B-B8F1-62840310D4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4292" y="4320233"/>
            <a:ext cx="3755231" cy="295852"/>
          </a:xfrm>
        </p:spPr>
        <p:txBody>
          <a:bodyPr lIns="0" tIns="0" rIns="0" bIns="0"/>
          <a:lstStyle/>
          <a:p>
            <a:r>
              <a:rPr lang="ca-ES" dirty="0"/>
              <a:t>23 a 26 de </a:t>
            </a:r>
            <a:r>
              <a:rPr lang="ca-ES" dirty="0" err="1"/>
              <a:t>junio</a:t>
            </a:r>
            <a:r>
              <a:rPr lang="ca-ES" dirty="0"/>
              <a:t> de 2026</a:t>
            </a:r>
          </a:p>
        </p:txBody>
      </p:sp>
      <p:pic>
        <p:nvPicPr>
          <p:cNvPr id="2" name="Gràfic 1" descr="Institut d'Estadística de Catalunya. Generalitat de Catalunya">
            <a:extLst>
              <a:ext uri="{FF2B5EF4-FFF2-40B4-BE49-F238E27FC236}">
                <a16:creationId xmlns:a16="http://schemas.microsoft.com/office/drawing/2014/main" id="{15A9337F-B356-9A23-4B12-FB4833C185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832" y="5996132"/>
            <a:ext cx="3962168" cy="4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Título">
            <a:extLst>
              <a:ext uri="{FF2B5EF4-FFF2-40B4-BE49-F238E27FC236}">
                <a16:creationId xmlns:a16="http://schemas.microsoft.com/office/drawing/2014/main" id="{D8930A79-0553-70C9-D14C-D35729E0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752B90A-CFC6-DD6A-75C4-E315BC25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001486"/>
            <a:ext cx="7610475" cy="4592864"/>
          </a:xfrm>
        </p:spPr>
        <p:txBody>
          <a:bodyPr/>
          <a:lstStyle/>
          <a:p>
            <a:pPr>
              <a:defRPr/>
            </a:pPr>
            <a:r>
              <a:rPr lang="ca-ES" sz="1800" dirty="0" err="1"/>
              <a:t>Bajo</a:t>
            </a:r>
            <a:r>
              <a:rPr lang="ca-ES" sz="1800" dirty="0"/>
              <a:t> esta </a:t>
            </a:r>
            <a:r>
              <a:rPr lang="ca-ES" sz="1800" dirty="0" err="1"/>
              <a:t>hipótesis</a:t>
            </a:r>
            <a:r>
              <a:rPr lang="ca-ES" sz="1800" dirty="0"/>
              <a:t> </a:t>
            </a:r>
            <a:r>
              <a:rPr lang="ca-ES" sz="1800" b="1" dirty="0" err="1"/>
              <a:t>todos</a:t>
            </a:r>
            <a:r>
              <a:rPr lang="ca-ES" sz="1800" b="1" dirty="0"/>
              <a:t> los </a:t>
            </a:r>
            <a:r>
              <a:rPr lang="ca-ES" sz="1800" b="1" dirty="0" err="1"/>
              <a:t>productos</a:t>
            </a:r>
            <a:r>
              <a:rPr lang="ca-ES" sz="1800" b="1" dirty="0"/>
              <a:t> de un </a:t>
            </a:r>
            <a:r>
              <a:rPr lang="ca-ES" sz="1800" b="1" dirty="0" err="1"/>
              <a:t>grupo</a:t>
            </a:r>
            <a:r>
              <a:rPr lang="ca-ES" sz="1800" b="1" dirty="0"/>
              <a:t> de </a:t>
            </a:r>
            <a:r>
              <a:rPr lang="ca-ES" sz="1800" b="1" dirty="0" err="1"/>
              <a:t>productos</a:t>
            </a:r>
            <a:r>
              <a:rPr lang="ca-ES" sz="1800" dirty="0"/>
              <a:t> </a:t>
            </a:r>
            <a:r>
              <a:rPr lang="ca-ES" sz="1800" dirty="0" err="1"/>
              <a:t>tienen</a:t>
            </a:r>
            <a:r>
              <a:rPr lang="ca-ES" sz="1800" dirty="0"/>
              <a:t> la </a:t>
            </a:r>
            <a:r>
              <a:rPr lang="ca-ES" sz="1800" dirty="0" err="1"/>
              <a:t>misma</a:t>
            </a:r>
            <a:r>
              <a:rPr lang="ca-ES" sz="1800" dirty="0"/>
              <a:t> estructura de </a:t>
            </a:r>
            <a:r>
              <a:rPr lang="ca-ES" sz="1800" dirty="0" err="1"/>
              <a:t>consumos</a:t>
            </a:r>
            <a:r>
              <a:rPr lang="ca-ES" sz="1800" dirty="0"/>
              <a:t> </a:t>
            </a:r>
            <a:r>
              <a:rPr lang="ca-ES" sz="1800" dirty="0" err="1"/>
              <a:t>intermedios</a:t>
            </a:r>
            <a:r>
              <a:rPr lang="ca-ES" sz="1800" dirty="0"/>
              <a:t>, con </a:t>
            </a:r>
            <a:r>
              <a:rPr lang="ca-ES" sz="1800" dirty="0" err="1"/>
              <a:t>independencia</a:t>
            </a:r>
            <a:r>
              <a:rPr lang="ca-ES" sz="1800" dirty="0"/>
              <a:t> de </a:t>
            </a:r>
            <a:r>
              <a:rPr lang="ca-ES" sz="1800" dirty="0" err="1"/>
              <a:t>cuál</a:t>
            </a:r>
            <a:r>
              <a:rPr lang="ca-ES" sz="1800" dirty="0"/>
              <a:t> </a:t>
            </a:r>
            <a:r>
              <a:rPr lang="ca-ES" sz="1800" dirty="0" err="1"/>
              <a:t>sea</a:t>
            </a:r>
            <a:r>
              <a:rPr lang="ca-ES" sz="1800" dirty="0"/>
              <a:t> la rama de </a:t>
            </a:r>
            <a:r>
              <a:rPr lang="ca-ES" sz="1800" dirty="0" err="1"/>
              <a:t>actividad</a:t>
            </a:r>
            <a:r>
              <a:rPr lang="ca-ES" sz="1800" dirty="0"/>
              <a:t> en la que se </a:t>
            </a:r>
            <a:r>
              <a:rPr lang="ca-ES" sz="1800" dirty="0" err="1"/>
              <a:t>produzca</a:t>
            </a:r>
            <a:endParaRPr lang="ca-ES" sz="1800" dirty="0"/>
          </a:p>
          <a:p>
            <a:pPr>
              <a:defRPr/>
            </a:pPr>
            <a:endParaRPr lang="ca-ES" sz="1800" dirty="0"/>
          </a:p>
          <a:p>
            <a:pPr>
              <a:defRPr/>
            </a:pPr>
            <a:r>
              <a:rPr lang="ca-ES" sz="1800" dirty="0"/>
              <a:t>Cada </a:t>
            </a:r>
            <a:r>
              <a:rPr lang="ca-ES" sz="1800" dirty="0" err="1"/>
              <a:t>producto</a:t>
            </a:r>
            <a:r>
              <a:rPr lang="ca-ES" sz="1800" dirty="0"/>
              <a:t> </a:t>
            </a:r>
            <a:r>
              <a:rPr lang="ca-ES" sz="1800" dirty="0" err="1"/>
              <a:t>requiere</a:t>
            </a:r>
            <a:r>
              <a:rPr lang="ca-ES" sz="1800" dirty="0"/>
              <a:t> para </a:t>
            </a:r>
            <a:r>
              <a:rPr lang="ca-ES" sz="1800" dirty="0" err="1"/>
              <a:t>su</a:t>
            </a:r>
            <a:r>
              <a:rPr lang="ca-ES" sz="1800" dirty="0"/>
              <a:t> </a:t>
            </a:r>
            <a:r>
              <a:rPr lang="ca-ES" sz="1800" dirty="0" err="1"/>
              <a:t>obtención</a:t>
            </a:r>
            <a:r>
              <a:rPr lang="ca-ES" sz="1800" dirty="0"/>
              <a:t> de una determinada </a:t>
            </a:r>
            <a:r>
              <a:rPr lang="ca-ES" sz="1800" dirty="0" err="1"/>
              <a:t>combinación</a:t>
            </a:r>
            <a:r>
              <a:rPr lang="ca-ES" sz="1800" dirty="0"/>
              <a:t> de factores </a:t>
            </a:r>
            <a:r>
              <a:rPr lang="ca-ES" sz="1800" dirty="0" err="1"/>
              <a:t>productivos</a:t>
            </a:r>
            <a:r>
              <a:rPr lang="ca-ES" sz="1800" dirty="0"/>
              <a:t>, </a:t>
            </a:r>
            <a:r>
              <a:rPr lang="ca-ES" sz="1800" dirty="0" err="1"/>
              <a:t>trabajo</a:t>
            </a:r>
            <a:r>
              <a:rPr lang="ca-ES" sz="1800" dirty="0"/>
              <a:t> y capital que son </a:t>
            </a:r>
            <a:r>
              <a:rPr lang="ca-ES" sz="1800" b="1" dirty="0" err="1"/>
              <a:t>independientes</a:t>
            </a:r>
            <a:r>
              <a:rPr lang="ca-ES" sz="1800" b="1" dirty="0"/>
              <a:t> de la rama de </a:t>
            </a:r>
            <a:r>
              <a:rPr lang="ca-ES" sz="1800" b="1" dirty="0" err="1"/>
              <a:t>actividad</a:t>
            </a:r>
            <a:r>
              <a:rPr lang="ca-ES" sz="1800" dirty="0"/>
              <a:t> concreta que lo </a:t>
            </a:r>
            <a:r>
              <a:rPr lang="ca-ES" sz="1800" dirty="0" err="1"/>
              <a:t>produce</a:t>
            </a:r>
            <a:endParaRPr lang="ca-ES" sz="1800" dirty="0"/>
          </a:p>
          <a:p>
            <a:pPr>
              <a:defRPr/>
            </a:pPr>
            <a:endParaRPr lang="ca-ES" sz="1800" dirty="0"/>
          </a:p>
          <a:p>
            <a:pPr>
              <a:defRPr/>
            </a:pPr>
            <a:r>
              <a:rPr lang="ca-ES" sz="1800" dirty="0"/>
              <a:t>La </a:t>
            </a:r>
            <a:r>
              <a:rPr lang="ca-ES" sz="1800" dirty="0" err="1"/>
              <a:t>tecnología</a:t>
            </a:r>
            <a:r>
              <a:rPr lang="ca-ES" sz="1800" dirty="0"/>
              <a:t> de </a:t>
            </a:r>
            <a:r>
              <a:rPr lang="ca-ES" sz="1800" dirty="0" err="1"/>
              <a:t>producto</a:t>
            </a:r>
            <a:r>
              <a:rPr lang="ca-ES" sz="1800" dirty="0"/>
              <a:t> </a:t>
            </a:r>
            <a:r>
              <a:rPr lang="ca-ES" sz="1800" dirty="0" err="1"/>
              <a:t>sería</a:t>
            </a:r>
            <a:r>
              <a:rPr lang="ca-ES" sz="1800" dirty="0"/>
              <a:t> la </a:t>
            </a:r>
            <a:r>
              <a:rPr lang="ca-ES" sz="1800" dirty="0" err="1"/>
              <a:t>más</a:t>
            </a:r>
            <a:r>
              <a:rPr lang="ca-ES" sz="1800" dirty="0"/>
              <a:t> </a:t>
            </a:r>
            <a:r>
              <a:rPr lang="ca-ES" sz="1800" dirty="0" err="1"/>
              <a:t>adecuada</a:t>
            </a:r>
            <a:r>
              <a:rPr lang="ca-ES" sz="1800" dirty="0"/>
              <a:t> para el </a:t>
            </a:r>
            <a:r>
              <a:rPr lang="ca-ES" sz="1800" dirty="0" err="1"/>
              <a:t>tratamiento</a:t>
            </a:r>
            <a:r>
              <a:rPr lang="ca-ES" sz="1800" dirty="0"/>
              <a:t> de las </a:t>
            </a:r>
            <a:r>
              <a:rPr lang="ca-ES" sz="1800" b="1" dirty="0" err="1"/>
              <a:t>producciones</a:t>
            </a:r>
            <a:r>
              <a:rPr lang="ca-ES" sz="1800" b="1" dirty="0"/>
              <a:t> </a:t>
            </a:r>
            <a:r>
              <a:rPr lang="ca-ES" sz="1800" b="1" dirty="0" err="1"/>
              <a:t>secundarias</a:t>
            </a:r>
            <a:r>
              <a:rPr lang="ca-ES" sz="1800" b="1" dirty="0"/>
              <a:t> no </a:t>
            </a:r>
            <a:r>
              <a:rPr lang="ca-ES" sz="1800" b="1" dirty="0" err="1"/>
              <a:t>relacionadas</a:t>
            </a:r>
            <a:r>
              <a:rPr lang="ca-ES" sz="1800" b="1" dirty="0"/>
              <a:t> </a:t>
            </a:r>
            <a:r>
              <a:rPr lang="ca-ES" sz="1800" b="1" dirty="0" err="1"/>
              <a:t>tecnológicamente</a:t>
            </a:r>
            <a:r>
              <a:rPr lang="ca-ES" sz="1800" b="1" dirty="0"/>
              <a:t> </a:t>
            </a:r>
            <a:r>
              <a:rPr lang="ca-ES" sz="1800" dirty="0"/>
              <a:t>con el </a:t>
            </a:r>
            <a:r>
              <a:rPr lang="ca-ES" sz="1800" dirty="0" err="1"/>
              <a:t>producto</a:t>
            </a:r>
            <a:r>
              <a:rPr lang="ca-ES" sz="1800" dirty="0"/>
              <a:t> principal (</a:t>
            </a:r>
            <a:r>
              <a:rPr lang="ca-ES" sz="1800" i="1" dirty="0" err="1"/>
              <a:t>subsidiary</a:t>
            </a:r>
            <a:r>
              <a:rPr lang="ca-ES" sz="1800" i="1" dirty="0"/>
              <a:t> </a:t>
            </a:r>
            <a:r>
              <a:rPr lang="ca-ES" sz="1800" i="1" dirty="0" err="1"/>
              <a:t>products</a:t>
            </a:r>
            <a:r>
              <a:rPr lang="ca-ES" sz="1800" dirty="0"/>
              <a:t>)</a:t>
            </a:r>
          </a:p>
          <a:p>
            <a:pPr>
              <a:defRPr/>
            </a:pPr>
            <a:endParaRPr lang="ca-ES" sz="1800" dirty="0"/>
          </a:p>
          <a:p>
            <a:pPr>
              <a:defRPr/>
            </a:pPr>
            <a:r>
              <a:rPr lang="ca-ES" sz="1800" dirty="0"/>
              <a:t>Es </a:t>
            </a:r>
            <a:r>
              <a:rPr lang="ca-ES" sz="1800" b="1" dirty="0"/>
              <a:t>la</a:t>
            </a:r>
            <a:r>
              <a:rPr lang="ca-ES" sz="1800" dirty="0"/>
              <a:t> </a:t>
            </a:r>
            <a:r>
              <a:rPr lang="ca-ES" sz="1800" b="1" dirty="0" err="1"/>
              <a:t>hipótesis</a:t>
            </a:r>
            <a:r>
              <a:rPr lang="ca-ES" sz="1800" b="1" dirty="0"/>
              <a:t> </a:t>
            </a:r>
            <a:r>
              <a:rPr lang="ca-ES" sz="1800" b="1" dirty="0" err="1"/>
              <a:t>más</a:t>
            </a:r>
            <a:r>
              <a:rPr lang="ca-ES" sz="1800" b="1" dirty="0"/>
              <a:t> </a:t>
            </a:r>
            <a:r>
              <a:rPr lang="ca-ES" sz="1800" b="1" dirty="0" err="1"/>
              <a:t>consistente</a:t>
            </a:r>
            <a:r>
              <a:rPr lang="ca-ES" sz="1800" b="1" dirty="0"/>
              <a:t> </a:t>
            </a:r>
            <a:r>
              <a:rPr lang="ca-ES" sz="1800" dirty="0"/>
              <a:t>con la </a:t>
            </a:r>
            <a:r>
              <a:rPr lang="ca-ES" sz="1800" dirty="0" err="1"/>
              <a:t>construcción</a:t>
            </a:r>
            <a:r>
              <a:rPr lang="ca-ES" sz="1800" dirty="0"/>
              <a:t> de </a:t>
            </a:r>
            <a:r>
              <a:rPr lang="ca-ES" sz="1800" dirty="0" err="1"/>
              <a:t>tablas</a:t>
            </a:r>
            <a:r>
              <a:rPr lang="ca-ES" sz="1800" dirty="0"/>
              <a:t> </a:t>
            </a:r>
            <a:r>
              <a:rPr lang="ca-ES" sz="1800" dirty="0" err="1"/>
              <a:t>producto</a:t>
            </a:r>
            <a:r>
              <a:rPr lang="ca-ES" sz="1800" dirty="0"/>
              <a:t> por </a:t>
            </a:r>
            <a:r>
              <a:rPr lang="ca-ES" sz="1800" dirty="0" err="1"/>
              <a:t>producto</a:t>
            </a:r>
            <a:r>
              <a:rPr lang="ca-ES" sz="1800" dirty="0"/>
              <a:t> para el </a:t>
            </a:r>
            <a:r>
              <a:rPr lang="ca-ES" sz="1800" dirty="0" err="1"/>
              <a:t>análisis</a:t>
            </a:r>
            <a:r>
              <a:rPr lang="ca-ES" sz="1800" dirty="0"/>
              <a:t> input-output</a:t>
            </a:r>
          </a:p>
          <a:p>
            <a:pPr>
              <a:defRPr/>
            </a:pPr>
            <a:endParaRPr lang="ca-ES" sz="1800" dirty="0"/>
          </a:p>
          <a:p>
            <a:pPr>
              <a:defRPr/>
            </a:pPr>
            <a:r>
              <a:rPr lang="ca-ES" sz="1800" dirty="0" err="1"/>
              <a:t>Puede</a:t>
            </a:r>
            <a:r>
              <a:rPr lang="ca-ES" sz="1800" dirty="0"/>
              <a:t> ocasionar </a:t>
            </a:r>
            <a:r>
              <a:rPr lang="ca-ES" sz="1800" dirty="0" err="1"/>
              <a:t>problemas</a:t>
            </a:r>
            <a:r>
              <a:rPr lang="ca-ES" sz="1800" dirty="0"/>
              <a:t> con </a:t>
            </a:r>
            <a:r>
              <a:rPr lang="ca-ES" sz="1800" b="1" dirty="0"/>
              <a:t>la </a:t>
            </a:r>
            <a:r>
              <a:rPr lang="ca-ES" sz="1800" b="1" dirty="0" err="1"/>
              <a:t>aparición</a:t>
            </a:r>
            <a:r>
              <a:rPr lang="ca-ES" sz="1800" b="1" dirty="0"/>
              <a:t> de valores </a:t>
            </a:r>
            <a:r>
              <a:rPr lang="ca-ES" sz="1800" b="1" dirty="0" err="1"/>
              <a:t>negativos</a:t>
            </a:r>
            <a:r>
              <a:rPr lang="ca-ES" sz="1800" dirty="0"/>
              <a:t> en la </a:t>
            </a:r>
            <a:r>
              <a:rPr lang="ca-ES" sz="1800" dirty="0" err="1"/>
              <a:t>matriz</a:t>
            </a:r>
            <a:r>
              <a:rPr lang="ca-ES" sz="1800" dirty="0"/>
              <a:t> </a:t>
            </a:r>
            <a:r>
              <a:rPr lang="ca-ES" sz="1800" dirty="0" err="1"/>
              <a:t>resultante</a:t>
            </a:r>
            <a:endParaRPr lang="ca-ES" sz="1800" dirty="0"/>
          </a:p>
        </p:txBody>
      </p:sp>
      <p:sp>
        <p:nvSpPr>
          <p:cNvPr id="92166" name="Contenidor de número de diapositiva 4">
            <a:extLst>
              <a:ext uri="{FF2B5EF4-FFF2-40B4-BE49-F238E27FC236}">
                <a16:creationId xmlns:a16="http://schemas.microsoft.com/office/drawing/2014/main" id="{7A3886AB-5E51-AA4A-CB12-78CD26801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0801F8A-8BD3-1547-4D0C-6D0495578D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5EB6EBF4-DCB5-FBCF-1D85-44E430741A2D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31DE6D-6151-F6D0-4812-A0F504B3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73108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Hipótesis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la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tecnología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producto</a:t>
            </a: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AC17D592-399E-5455-147A-41C4D922B2C6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Título">
            <a:extLst>
              <a:ext uri="{FF2B5EF4-FFF2-40B4-BE49-F238E27FC236}">
                <a16:creationId xmlns:a16="http://schemas.microsoft.com/office/drawing/2014/main" id="{63A97B96-98AF-235A-E1F0-BA2C9F66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2DB0ADC-7F47-1065-53AC-6334BCD12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101821"/>
            <a:ext cx="7610475" cy="5111750"/>
          </a:xfrm>
        </p:spPr>
        <p:txBody>
          <a:bodyPr/>
          <a:lstStyle/>
          <a:p>
            <a:pPr>
              <a:defRPr/>
            </a:pPr>
            <a:r>
              <a:rPr lang="ca-ES" sz="1900" dirty="0" err="1"/>
              <a:t>Bajo</a:t>
            </a:r>
            <a:r>
              <a:rPr lang="ca-ES" sz="1900" dirty="0"/>
              <a:t> esta </a:t>
            </a:r>
            <a:r>
              <a:rPr lang="ca-ES" sz="1900" b="1" dirty="0" err="1"/>
              <a:t>hipótesis</a:t>
            </a:r>
            <a:r>
              <a:rPr lang="ca-ES" sz="1900" b="1" dirty="0"/>
              <a:t> </a:t>
            </a:r>
            <a:r>
              <a:rPr lang="ca-ES" sz="1900" b="1" dirty="0" err="1"/>
              <a:t>todos</a:t>
            </a:r>
            <a:r>
              <a:rPr lang="ca-ES" sz="1900" b="1" dirty="0"/>
              <a:t> los </a:t>
            </a:r>
            <a:r>
              <a:rPr lang="ca-ES" sz="1900" b="1" dirty="0" err="1"/>
              <a:t>productos</a:t>
            </a:r>
            <a:r>
              <a:rPr lang="ca-ES" sz="1900" dirty="0"/>
              <a:t> de las </a:t>
            </a:r>
            <a:r>
              <a:rPr lang="ca-ES" sz="1900" dirty="0" err="1"/>
              <a:t>unidades</a:t>
            </a:r>
            <a:r>
              <a:rPr lang="ca-ES" sz="1900" dirty="0"/>
              <a:t> de </a:t>
            </a:r>
            <a:r>
              <a:rPr lang="ca-ES" sz="1900" dirty="0" err="1"/>
              <a:t>actividad</a:t>
            </a:r>
            <a:r>
              <a:rPr lang="ca-ES" sz="1900" dirty="0"/>
              <a:t> </a:t>
            </a:r>
            <a:r>
              <a:rPr lang="ca-ES" sz="1900" dirty="0" err="1"/>
              <a:t>económica</a:t>
            </a:r>
            <a:r>
              <a:rPr lang="ca-ES" sz="1900" dirty="0"/>
              <a:t> </a:t>
            </a:r>
            <a:r>
              <a:rPr lang="ca-ES" sz="1900" dirty="0" err="1"/>
              <a:t>locales</a:t>
            </a:r>
            <a:r>
              <a:rPr lang="ca-ES" sz="1900" dirty="0"/>
              <a:t> </a:t>
            </a:r>
            <a:r>
              <a:rPr lang="ca-ES" sz="1900" b="1" dirty="0"/>
              <a:t>de una rama de </a:t>
            </a:r>
            <a:r>
              <a:rPr lang="ca-ES" sz="1900" b="1" dirty="0" err="1"/>
              <a:t>actividad</a:t>
            </a:r>
            <a:r>
              <a:rPr lang="ca-ES" sz="1900" b="1" dirty="0"/>
              <a:t> </a:t>
            </a:r>
            <a:r>
              <a:rPr lang="ca-ES" sz="1900" dirty="0"/>
              <a:t>se </a:t>
            </a:r>
            <a:r>
              <a:rPr lang="ca-ES" sz="1900" dirty="0" err="1"/>
              <a:t>producen</a:t>
            </a:r>
            <a:r>
              <a:rPr lang="ca-ES" sz="1900" dirty="0"/>
              <a:t> </a:t>
            </a:r>
            <a:r>
              <a:rPr lang="ca-ES" sz="1900" dirty="0" err="1"/>
              <a:t>empleando</a:t>
            </a:r>
            <a:r>
              <a:rPr lang="ca-ES" sz="1900" dirty="0"/>
              <a:t> la </a:t>
            </a:r>
            <a:r>
              <a:rPr lang="ca-ES" sz="1900" dirty="0" err="1"/>
              <a:t>misma</a:t>
            </a:r>
            <a:r>
              <a:rPr lang="ca-ES" sz="1900" dirty="0"/>
              <a:t> estructura de </a:t>
            </a:r>
            <a:r>
              <a:rPr lang="ca-ES" sz="1900" dirty="0" err="1"/>
              <a:t>consumos</a:t>
            </a:r>
            <a:r>
              <a:rPr lang="ca-ES" sz="1900" dirty="0"/>
              <a:t> </a:t>
            </a:r>
            <a:r>
              <a:rPr lang="ca-ES" sz="1900" dirty="0" err="1"/>
              <a:t>intermedios</a:t>
            </a:r>
            <a:endParaRPr lang="ca-ES" sz="1900" dirty="0"/>
          </a:p>
          <a:p>
            <a:pPr>
              <a:defRPr/>
            </a:pPr>
            <a:endParaRPr lang="ca-ES" sz="1900" b="1" dirty="0"/>
          </a:p>
          <a:p>
            <a:pPr>
              <a:defRPr/>
            </a:pPr>
            <a:r>
              <a:rPr lang="ca-ES" sz="1900" b="1" dirty="0"/>
              <a:t>Cada rama de </a:t>
            </a:r>
            <a:r>
              <a:rPr lang="ca-ES" sz="1900" b="1" dirty="0" err="1"/>
              <a:t>actividad</a:t>
            </a:r>
            <a:r>
              <a:rPr lang="ca-ES" sz="1900" b="1" dirty="0"/>
              <a:t> </a:t>
            </a:r>
            <a:r>
              <a:rPr lang="ca-ES" sz="1900" b="1" dirty="0" err="1"/>
              <a:t>tiene</a:t>
            </a:r>
            <a:r>
              <a:rPr lang="ca-ES" sz="1900" b="1" dirty="0"/>
              <a:t> un </a:t>
            </a:r>
            <a:r>
              <a:rPr lang="ca-ES" sz="1900" b="1" dirty="0" err="1"/>
              <a:t>determinado</a:t>
            </a:r>
            <a:r>
              <a:rPr lang="ca-ES" sz="1900" b="1" dirty="0"/>
              <a:t> </a:t>
            </a:r>
            <a:r>
              <a:rPr lang="ca-ES" sz="1900" b="1" dirty="0" err="1"/>
              <a:t>proceso</a:t>
            </a:r>
            <a:r>
              <a:rPr lang="ca-ES" sz="1900" b="1" dirty="0"/>
              <a:t> </a:t>
            </a:r>
            <a:r>
              <a:rPr lang="ca-ES" sz="1900" b="1" dirty="0" err="1"/>
              <a:t>productivo</a:t>
            </a:r>
            <a:r>
              <a:rPr lang="ca-ES" sz="1900" dirty="0"/>
              <a:t>, </a:t>
            </a:r>
            <a:r>
              <a:rPr lang="ca-ES" sz="1900" dirty="0" err="1"/>
              <a:t>caracterizado</a:t>
            </a:r>
            <a:r>
              <a:rPr lang="ca-ES" sz="1900" dirty="0"/>
              <a:t> por </a:t>
            </a:r>
            <a:r>
              <a:rPr lang="ca-ES" sz="1900" dirty="0" err="1"/>
              <a:t>sus</a:t>
            </a:r>
            <a:r>
              <a:rPr lang="ca-ES" sz="1900" dirty="0"/>
              <a:t> inputs y una determinada estructura de costes, que es </a:t>
            </a:r>
            <a:r>
              <a:rPr lang="ca-ES" sz="1900" dirty="0" err="1"/>
              <a:t>común</a:t>
            </a:r>
            <a:r>
              <a:rPr lang="ca-ES" sz="1900" dirty="0"/>
              <a:t> para </a:t>
            </a:r>
            <a:r>
              <a:rPr lang="ca-ES" sz="1900" dirty="0" err="1"/>
              <a:t>todos</a:t>
            </a:r>
            <a:r>
              <a:rPr lang="ca-ES" sz="1900" dirty="0"/>
              <a:t> </a:t>
            </a:r>
            <a:r>
              <a:rPr lang="ca-ES" sz="1900" dirty="0" err="1"/>
              <a:t>sus</a:t>
            </a:r>
            <a:r>
              <a:rPr lang="ca-ES" sz="1900" dirty="0"/>
              <a:t> outputs</a:t>
            </a:r>
            <a:endParaRPr lang="ca-ES" sz="1900" b="1" dirty="0"/>
          </a:p>
          <a:p>
            <a:pPr>
              <a:defRPr/>
            </a:pPr>
            <a:endParaRPr lang="ca-ES" sz="1900" dirty="0"/>
          </a:p>
          <a:p>
            <a:pPr>
              <a:defRPr/>
            </a:pPr>
            <a:r>
              <a:rPr lang="ca-ES" sz="1900" dirty="0"/>
              <a:t>La </a:t>
            </a:r>
            <a:r>
              <a:rPr lang="ca-ES" sz="1900" dirty="0" err="1"/>
              <a:t>tecnología</a:t>
            </a:r>
            <a:r>
              <a:rPr lang="ca-ES" sz="1900" dirty="0"/>
              <a:t> de rama </a:t>
            </a:r>
            <a:r>
              <a:rPr lang="ca-ES" sz="1900" dirty="0" err="1"/>
              <a:t>sería</a:t>
            </a:r>
            <a:r>
              <a:rPr lang="ca-ES" sz="1900" dirty="0"/>
              <a:t> la </a:t>
            </a:r>
            <a:r>
              <a:rPr lang="ca-ES" sz="1900" dirty="0" err="1"/>
              <a:t>más</a:t>
            </a:r>
            <a:r>
              <a:rPr lang="ca-ES" sz="1900" dirty="0"/>
              <a:t> </a:t>
            </a:r>
            <a:r>
              <a:rPr lang="ca-ES" sz="1900" dirty="0" err="1"/>
              <a:t>adecuada</a:t>
            </a:r>
            <a:r>
              <a:rPr lang="ca-ES" sz="1900" dirty="0"/>
              <a:t> para el </a:t>
            </a:r>
            <a:r>
              <a:rPr lang="ca-ES" sz="1900" dirty="0" err="1"/>
              <a:t>tratamiento</a:t>
            </a:r>
            <a:r>
              <a:rPr lang="ca-ES" sz="1900" dirty="0"/>
              <a:t> de </a:t>
            </a:r>
            <a:r>
              <a:rPr lang="ca-ES" sz="1900" b="1" dirty="0" err="1"/>
              <a:t>producciones</a:t>
            </a:r>
            <a:r>
              <a:rPr lang="ca-ES" sz="1900" b="1" dirty="0"/>
              <a:t> </a:t>
            </a:r>
            <a:r>
              <a:rPr lang="ca-ES" sz="1900" b="1" dirty="0" err="1"/>
              <a:t>secundarias</a:t>
            </a:r>
            <a:r>
              <a:rPr lang="ca-ES" sz="1900" b="1" dirty="0"/>
              <a:t> </a:t>
            </a:r>
            <a:r>
              <a:rPr lang="ca-ES" sz="1900" b="1" dirty="0" err="1"/>
              <a:t>relacionadas</a:t>
            </a:r>
            <a:r>
              <a:rPr lang="ca-ES" sz="1900" b="1" dirty="0"/>
              <a:t> </a:t>
            </a:r>
            <a:r>
              <a:rPr lang="ca-ES" sz="1900" b="1" dirty="0" err="1"/>
              <a:t>tecnológicamente</a:t>
            </a:r>
            <a:r>
              <a:rPr lang="ca-ES" sz="1900" b="1" dirty="0"/>
              <a:t> </a:t>
            </a:r>
            <a:r>
              <a:rPr lang="ca-ES" sz="1900" dirty="0"/>
              <a:t>con el </a:t>
            </a:r>
            <a:r>
              <a:rPr lang="ca-ES" sz="1900" dirty="0" err="1"/>
              <a:t>producto</a:t>
            </a:r>
            <a:r>
              <a:rPr lang="ca-ES" sz="1900" dirty="0"/>
              <a:t> principal (</a:t>
            </a:r>
            <a:r>
              <a:rPr lang="ca-ES" sz="1900" i="1" dirty="0" err="1"/>
              <a:t>by-products</a:t>
            </a:r>
            <a:r>
              <a:rPr lang="ca-ES" sz="1900" i="1" dirty="0"/>
              <a:t> </a:t>
            </a:r>
            <a:r>
              <a:rPr lang="ca-ES" sz="1900" dirty="0"/>
              <a:t>y </a:t>
            </a:r>
            <a:r>
              <a:rPr lang="ca-ES" sz="1900" i="1" dirty="0" err="1"/>
              <a:t>joint</a:t>
            </a:r>
            <a:r>
              <a:rPr lang="ca-ES" sz="1900" i="1" dirty="0"/>
              <a:t> </a:t>
            </a:r>
            <a:r>
              <a:rPr lang="ca-ES" sz="1900" i="1" dirty="0" err="1"/>
              <a:t>products</a:t>
            </a:r>
            <a:r>
              <a:rPr lang="ca-ES" sz="1900" dirty="0"/>
              <a:t>)</a:t>
            </a:r>
          </a:p>
          <a:p>
            <a:pPr>
              <a:defRPr/>
            </a:pPr>
            <a:endParaRPr lang="ca-ES" sz="1900" dirty="0"/>
          </a:p>
          <a:p>
            <a:pPr>
              <a:defRPr/>
            </a:pPr>
            <a:r>
              <a:rPr lang="ca-ES" sz="1900" dirty="0"/>
              <a:t>En este caso </a:t>
            </a:r>
            <a:r>
              <a:rPr lang="ca-ES" sz="1900" b="1" dirty="0"/>
              <a:t>no </a:t>
            </a:r>
            <a:r>
              <a:rPr lang="ca-ES" sz="1900" b="1" dirty="0" err="1"/>
              <a:t>cabe</a:t>
            </a:r>
            <a:r>
              <a:rPr lang="ca-ES" sz="1900" b="1" dirty="0"/>
              <a:t> la </a:t>
            </a:r>
            <a:r>
              <a:rPr lang="ca-ES" sz="1900" b="1" dirty="0" err="1"/>
              <a:t>posibilidad</a:t>
            </a:r>
            <a:r>
              <a:rPr lang="ca-ES" sz="1900" b="1" dirty="0"/>
              <a:t> de </a:t>
            </a:r>
            <a:r>
              <a:rPr lang="ca-ES" sz="1900" b="1" dirty="0" err="1"/>
              <a:t>obtener</a:t>
            </a:r>
            <a:r>
              <a:rPr lang="ca-ES" sz="1900" b="1" dirty="0"/>
              <a:t> valores </a:t>
            </a:r>
            <a:r>
              <a:rPr lang="ca-ES" sz="1900" b="1" dirty="0" err="1"/>
              <a:t>negativos</a:t>
            </a:r>
            <a:r>
              <a:rPr lang="ca-ES" sz="1900" b="1" dirty="0"/>
              <a:t>, </a:t>
            </a:r>
            <a:r>
              <a:rPr lang="ca-ES" sz="1900" b="1" dirty="0" err="1"/>
              <a:t>pero</a:t>
            </a:r>
            <a:r>
              <a:rPr lang="ca-ES" sz="1900" b="1" dirty="0"/>
              <a:t> </a:t>
            </a:r>
            <a:r>
              <a:rPr lang="ca-ES" sz="1900" b="1" dirty="0" err="1"/>
              <a:t>pueden</a:t>
            </a:r>
            <a:r>
              <a:rPr lang="ca-ES" sz="1900" b="1" dirty="0"/>
              <a:t> </a:t>
            </a:r>
            <a:r>
              <a:rPr lang="ca-ES" sz="1900" b="1" dirty="0" err="1"/>
              <a:t>aparecer</a:t>
            </a:r>
            <a:r>
              <a:rPr lang="ca-ES" sz="1900" b="1" dirty="0"/>
              <a:t> </a:t>
            </a:r>
            <a:r>
              <a:rPr lang="ca-ES" sz="1900" b="1" dirty="0" err="1"/>
              <a:t>consumos</a:t>
            </a:r>
            <a:r>
              <a:rPr lang="ca-ES" sz="1900" b="1" dirty="0"/>
              <a:t> </a:t>
            </a:r>
            <a:r>
              <a:rPr lang="ca-ES" sz="1900" b="1" dirty="0" err="1"/>
              <a:t>intermedios</a:t>
            </a:r>
            <a:r>
              <a:rPr lang="ca-ES" sz="1900" b="1" dirty="0"/>
              <a:t> </a:t>
            </a:r>
            <a:r>
              <a:rPr lang="ca-ES" sz="1900" b="1" dirty="0" err="1"/>
              <a:t>poco</a:t>
            </a:r>
            <a:r>
              <a:rPr lang="ca-ES" sz="1900" b="1" dirty="0"/>
              <a:t> </a:t>
            </a:r>
            <a:r>
              <a:rPr lang="ca-ES" sz="1900" b="1" dirty="0" err="1"/>
              <a:t>coherentes</a:t>
            </a:r>
            <a:r>
              <a:rPr lang="ca-ES" sz="1900" dirty="0"/>
              <a:t> </a:t>
            </a:r>
            <a:r>
              <a:rPr lang="ca-ES" sz="1900" dirty="0" err="1"/>
              <a:t>desde</a:t>
            </a:r>
            <a:r>
              <a:rPr lang="ca-ES" sz="1900" dirty="0"/>
              <a:t> un punto de vista </a:t>
            </a:r>
            <a:r>
              <a:rPr lang="ca-ES" sz="1900" dirty="0" err="1"/>
              <a:t>económico</a:t>
            </a:r>
            <a:endParaRPr lang="ca-ES" sz="1900" dirty="0"/>
          </a:p>
        </p:txBody>
      </p:sp>
      <p:sp>
        <p:nvSpPr>
          <p:cNvPr id="94214" name="Contenidor de número de diapositiva 4">
            <a:extLst>
              <a:ext uri="{FF2B5EF4-FFF2-40B4-BE49-F238E27FC236}">
                <a16:creationId xmlns:a16="http://schemas.microsoft.com/office/drawing/2014/main" id="{C838283E-334E-1D1F-46F9-6F278C6F3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6B75C89-5B96-0E1B-DEBA-F14B3D9558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CA329E08-68E8-602A-E95D-B2C438976B9C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02657D-9558-C17A-FBFE-878F5839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73108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Hipótesis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la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tecnología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rama</a:t>
            </a: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F01F49A9-7445-4779-A44F-3872841FE5FF}"/>
              </a:ext>
            </a:extLst>
          </p:cNvPr>
          <p:cNvSpPr txBox="1"/>
          <p:nvPr/>
        </p:nvSpPr>
        <p:spPr>
          <a:xfrm>
            <a:off x="8728869" y="6556375"/>
            <a:ext cx="317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>
            <a:extLst>
              <a:ext uri="{FF2B5EF4-FFF2-40B4-BE49-F238E27FC236}">
                <a16:creationId xmlns:a16="http://schemas.microsoft.com/office/drawing/2014/main" id="{51F81E86-3D29-7E04-DE45-896DDBAB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F50673A-D26C-7F72-A9B0-15B53522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150805"/>
            <a:ext cx="7610475" cy="5111750"/>
          </a:xfrm>
        </p:spPr>
        <p:txBody>
          <a:bodyPr/>
          <a:lstStyle/>
          <a:p>
            <a:pPr>
              <a:defRPr/>
            </a:pPr>
            <a:endParaRPr lang="ca-ES" sz="200" dirty="0"/>
          </a:p>
          <a:p>
            <a:pPr>
              <a:defRPr/>
            </a:pPr>
            <a:r>
              <a:rPr lang="ca-ES" sz="2000" dirty="0"/>
              <a:t>La </a:t>
            </a:r>
            <a:r>
              <a:rPr lang="ca-ES" sz="2000" dirty="0" err="1"/>
              <a:t>propuesta</a:t>
            </a:r>
            <a:r>
              <a:rPr lang="ca-ES" sz="2000" dirty="0"/>
              <a:t> de </a:t>
            </a:r>
            <a:r>
              <a:rPr lang="ca-ES" sz="2000" dirty="0" err="1"/>
              <a:t>caracterización</a:t>
            </a:r>
            <a:r>
              <a:rPr lang="ca-ES" sz="2000" dirty="0"/>
              <a:t> de </a:t>
            </a:r>
            <a:r>
              <a:rPr lang="ca-ES" sz="2000" dirty="0" err="1"/>
              <a:t>Kop</a:t>
            </a:r>
            <a:r>
              <a:rPr lang="ca-ES" sz="2000" dirty="0"/>
              <a:t> </a:t>
            </a:r>
            <a:r>
              <a:rPr lang="ca-ES" sz="2000" dirty="0" err="1"/>
              <a:t>Jansen</a:t>
            </a:r>
            <a:r>
              <a:rPr lang="ca-ES" sz="2000" dirty="0"/>
              <a:t> y Ten </a:t>
            </a:r>
            <a:r>
              <a:rPr lang="ca-ES" sz="2000" dirty="0" err="1"/>
              <a:t>Raa</a:t>
            </a:r>
            <a:r>
              <a:rPr lang="ca-ES" sz="2000" dirty="0"/>
              <a:t> (1990) para construir TIO </a:t>
            </a:r>
            <a:r>
              <a:rPr lang="ca-ES" sz="2000" dirty="0" err="1"/>
              <a:t>producto</a:t>
            </a:r>
            <a:r>
              <a:rPr lang="ca-ES" sz="2000" dirty="0"/>
              <a:t> por </a:t>
            </a:r>
            <a:r>
              <a:rPr lang="ca-ES" sz="2000" dirty="0" err="1"/>
              <a:t>producto</a:t>
            </a:r>
            <a:r>
              <a:rPr lang="ca-ES" sz="2000" dirty="0"/>
              <a:t> </a:t>
            </a:r>
            <a:r>
              <a:rPr lang="ca-ES" sz="2000" dirty="0" err="1"/>
              <a:t>fue</a:t>
            </a:r>
            <a:r>
              <a:rPr lang="ca-ES" sz="2000" dirty="0"/>
              <a:t> adoptada por </a:t>
            </a:r>
            <a:r>
              <a:rPr lang="ca-ES" sz="2000" dirty="0" err="1"/>
              <a:t>Naciones</a:t>
            </a:r>
            <a:r>
              <a:rPr lang="ca-ES" sz="2000" dirty="0"/>
              <a:t> </a:t>
            </a:r>
            <a:r>
              <a:rPr lang="ca-ES" sz="2000" dirty="0" err="1"/>
              <a:t>Unidas</a:t>
            </a:r>
            <a:r>
              <a:rPr lang="ca-ES" sz="2000" dirty="0"/>
              <a:t> (1993), y </a:t>
            </a:r>
            <a:r>
              <a:rPr lang="ca-ES" sz="2000" dirty="0" err="1"/>
              <a:t>ésta</a:t>
            </a:r>
            <a:r>
              <a:rPr lang="ca-ES" sz="2000" dirty="0"/>
              <a:t> </a:t>
            </a:r>
            <a:r>
              <a:rPr lang="ca-ES" sz="2000" dirty="0" err="1"/>
              <a:t>demostraba</a:t>
            </a:r>
            <a:r>
              <a:rPr lang="ca-ES" sz="2000" dirty="0"/>
              <a:t> que se </a:t>
            </a:r>
            <a:r>
              <a:rPr lang="ca-ES" sz="2000" dirty="0" err="1"/>
              <a:t>tenía</a:t>
            </a:r>
            <a:r>
              <a:rPr lang="ca-ES" sz="2000" dirty="0"/>
              <a:t> que considerar la </a:t>
            </a:r>
            <a:r>
              <a:rPr lang="ca-ES" sz="2000" b="1" dirty="0" err="1"/>
              <a:t>tecnología</a:t>
            </a:r>
            <a:r>
              <a:rPr lang="ca-ES" sz="2000" b="1" dirty="0"/>
              <a:t> de </a:t>
            </a:r>
            <a:r>
              <a:rPr lang="ca-ES" sz="2000" b="1" dirty="0" err="1"/>
              <a:t>producto</a:t>
            </a:r>
            <a:r>
              <a:rPr lang="ca-ES" sz="2000" dirty="0"/>
              <a:t> como superior de </a:t>
            </a:r>
            <a:r>
              <a:rPr lang="ca-ES" sz="2000" dirty="0" err="1"/>
              <a:t>acuerdo</a:t>
            </a:r>
            <a:r>
              <a:rPr lang="ca-ES" sz="2000" dirty="0"/>
              <a:t> con </a:t>
            </a:r>
            <a:r>
              <a:rPr lang="ca-ES" sz="2000" dirty="0" err="1"/>
              <a:t>determinadas</a:t>
            </a:r>
            <a:r>
              <a:rPr lang="ca-ES" sz="2000" dirty="0"/>
              <a:t> </a:t>
            </a:r>
            <a:r>
              <a:rPr lang="ca-ES" sz="2000" dirty="0" err="1"/>
              <a:t>propiedades</a:t>
            </a:r>
            <a:r>
              <a:rPr lang="ca-ES" sz="2000" dirty="0"/>
              <a:t> </a:t>
            </a:r>
            <a:r>
              <a:rPr lang="ca-ES" sz="2000" dirty="0" err="1"/>
              <a:t>deseables</a:t>
            </a:r>
            <a:r>
              <a:rPr lang="ca-ES" sz="2000" dirty="0"/>
              <a:t> (</a:t>
            </a:r>
            <a:r>
              <a:rPr lang="ca-ES" sz="2000" dirty="0" err="1"/>
              <a:t>axiomas</a:t>
            </a:r>
            <a:r>
              <a:rPr lang="ca-ES" sz="2000" dirty="0"/>
              <a:t>)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No </a:t>
            </a:r>
            <a:r>
              <a:rPr lang="ca-ES" sz="2000" dirty="0" err="1"/>
              <a:t>obstante</a:t>
            </a:r>
            <a:r>
              <a:rPr lang="ca-ES" sz="2000" dirty="0"/>
              <a:t>, en </a:t>
            </a:r>
            <a:r>
              <a:rPr lang="ca-ES" sz="2000" dirty="0" err="1"/>
              <a:t>términos</a:t>
            </a:r>
            <a:r>
              <a:rPr lang="ca-ES" sz="2000" dirty="0"/>
              <a:t> </a:t>
            </a:r>
            <a:r>
              <a:rPr lang="ca-ES" sz="2000" dirty="0" err="1"/>
              <a:t>prácticos</a:t>
            </a:r>
            <a:r>
              <a:rPr lang="ca-ES" sz="2000" dirty="0"/>
              <a:t> no es tan </a:t>
            </a:r>
            <a:r>
              <a:rPr lang="ca-ES" sz="2000" dirty="0" err="1"/>
              <a:t>evidente</a:t>
            </a:r>
            <a:r>
              <a:rPr lang="ca-ES" sz="2000" dirty="0"/>
              <a:t>: ¿por </a:t>
            </a:r>
            <a:r>
              <a:rPr lang="ca-ES" sz="2000" dirty="0" err="1"/>
              <a:t>qué</a:t>
            </a:r>
            <a:r>
              <a:rPr lang="ca-ES" sz="2000" dirty="0"/>
              <a:t> </a:t>
            </a:r>
            <a:r>
              <a:rPr lang="ca-ES" sz="2000" dirty="0" err="1"/>
              <a:t>surgen</a:t>
            </a:r>
            <a:r>
              <a:rPr lang="ca-ES" sz="2000" dirty="0"/>
              <a:t> </a:t>
            </a:r>
            <a:r>
              <a:rPr lang="ca-ES" sz="2000" b="1" dirty="0"/>
              <a:t>valores </a:t>
            </a:r>
            <a:r>
              <a:rPr lang="ca-ES" sz="2000" b="1" dirty="0" err="1"/>
              <a:t>negativos</a:t>
            </a:r>
            <a:r>
              <a:rPr lang="ca-ES" sz="2000" dirty="0"/>
              <a:t>? ¿</a:t>
            </a:r>
            <a:r>
              <a:rPr lang="ca-ES" sz="2000" dirty="0" err="1"/>
              <a:t>cómo</a:t>
            </a:r>
            <a:r>
              <a:rPr lang="ca-ES" sz="2000" dirty="0"/>
              <a:t> </a:t>
            </a:r>
            <a:r>
              <a:rPr lang="ca-ES" sz="2000" dirty="0" err="1"/>
              <a:t>deben</a:t>
            </a:r>
            <a:r>
              <a:rPr lang="ca-ES" sz="2000" dirty="0"/>
              <a:t> </a:t>
            </a:r>
            <a:r>
              <a:rPr lang="ca-ES" sz="2000" dirty="0" err="1"/>
              <a:t>tratarse</a:t>
            </a:r>
            <a:r>
              <a:rPr lang="ca-ES" sz="2000" dirty="0"/>
              <a:t>?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En </a:t>
            </a:r>
            <a:r>
              <a:rPr lang="ca-ES" sz="2000" dirty="0" err="1"/>
              <a:t>realidad</a:t>
            </a:r>
            <a:r>
              <a:rPr lang="ca-ES" sz="2000" dirty="0"/>
              <a:t>, </a:t>
            </a:r>
            <a:r>
              <a:rPr lang="ca-ES" sz="2000" dirty="0" err="1"/>
              <a:t>ambas</a:t>
            </a:r>
            <a:r>
              <a:rPr lang="ca-ES" sz="2000" dirty="0"/>
              <a:t> </a:t>
            </a:r>
            <a:r>
              <a:rPr lang="ca-ES" sz="2000" dirty="0" err="1"/>
              <a:t>hipótesis</a:t>
            </a:r>
            <a:r>
              <a:rPr lang="ca-ES" sz="2000" dirty="0"/>
              <a:t> no </a:t>
            </a:r>
            <a:r>
              <a:rPr lang="ca-ES" sz="2000" dirty="0" err="1"/>
              <a:t>dejan</a:t>
            </a:r>
            <a:r>
              <a:rPr lang="ca-ES" sz="2000" dirty="0"/>
              <a:t> de ser casos </a:t>
            </a:r>
            <a:r>
              <a:rPr lang="ca-ES" sz="2000" dirty="0" err="1"/>
              <a:t>extremos</a:t>
            </a:r>
            <a:r>
              <a:rPr lang="ca-ES" sz="2000" dirty="0"/>
              <a:t>: la </a:t>
            </a:r>
            <a:r>
              <a:rPr lang="ca-ES" sz="2000" dirty="0" err="1"/>
              <a:t>realidad</a:t>
            </a:r>
            <a:r>
              <a:rPr lang="ca-ES" sz="2000" dirty="0"/>
              <a:t> se </a:t>
            </a:r>
            <a:r>
              <a:rPr lang="ca-ES" sz="2000" dirty="0" err="1"/>
              <a:t>adecúa</a:t>
            </a:r>
            <a:r>
              <a:rPr lang="ca-ES" sz="2000" dirty="0"/>
              <a:t> </a:t>
            </a:r>
            <a:r>
              <a:rPr lang="ca-ES" sz="2000" dirty="0" err="1"/>
              <a:t>más</a:t>
            </a:r>
            <a:r>
              <a:rPr lang="ca-ES" sz="2000" dirty="0"/>
              <a:t> a un </a:t>
            </a:r>
            <a:r>
              <a:rPr lang="ca-ES" sz="2000" b="1" dirty="0"/>
              <a:t>modelo de </a:t>
            </a:r>
            <a:r>
              <a:rPr lang="ca-ES" sz="2000" b="1" dirty="0" err="1"/>
              <a:t>tecnología</a:t>
            </a:r>
            <a:r>
              <a:rPr lang="ca-ES" sz="2000" b="1" dirty="0"/>
              <a:t> mixta</a:t>
            </a: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El </a:t>
            </a:r>
            <a:r>
              <a:rPr lang="ca-ES" sz="2000" dirty="0" err="1"/>
              <a:t>denominado</a:t>
            </a:r>
            <a:r>
              <a:rPr lang="ca-ES" sz="2000" dirty="0"/>
              <a:t> </a:t>
            </a:r>
            <a:r>
              <a:rPr lang="ca-ES" sz="2000" b="1" dirty="0" err="1"/>
              <a:t>método</a:t>
            </a:r>
            <a:r>
              <a:rPr lang="ca-ES" sz="2000" b="1" dirty="0"/>
              <a:t> </a:t>
            </a:r>
            <a:r>
              <a:rPr lang="ca-ES" sz="2000" b="1" dirty="0" err="1"/>
              <a:t>híbrido</a:t>
            </a:r>
            <a:r>
              <a:rPr lang="ca-ES" sz="2000" dirty="0"/>
              <a:t> combina las dos </a:t>
            </a:r>
            <a:r>
              <a:rPr lang="ca-ES" sz="2000" dirty="0" err="1"/>
              <a:t>hipótesis</a:t>
            </a:r>
            <a:r>
              <a:rPr lang="ca-ES" sz="2000" dirty="0"/>
              <a:t> </a:t>
            </a:r>
            <a:r>
              <a:rPr lang="ca-ES" sz="2000" dirty="0" err="1"/>
              <a:t>tecnológicas</a:t>
            </a:r>
            <a:r>
              <a:rPr lang="ca-ES" sz="2000" dirty="0"/>
              <a:t> </a:t>
            </a:r>
            <a:r>
              <a:rPr lang="ca-ES" sz="2000" dirty="0" err="1"/>
              <a:t>anteriores</a:t>
            </a:r>
            <a:r>
              <a:rPr lang="ca-ES" sz="2000" dirty="0"/>
              <a:t> (</a:t>
            </a:r>
            <a:r>
              <a:rPr lang="ca-ES" sz="2000" dirty="0" err="1"/>
              <a:t>tecnología</a:t>
            </a:r>
            <a:r>
              <a:rPr lang="ca-ES" sz="2000" dirty="0"/>
              <a:t> de </a:t>
            </a:r>
            <a:r>
              <a:rPr lang="ca-ES" sz="2000" dirty="0" err="1"/>
              <a:t>producto</a:t>
            </a:r>
            <a:r>
              <a:rPr lang="ca-ES" sz="2000" dirty="0"/>
              <a:t> y </a:t>
            </a:r>
            <a:r>
              <a:rPr lang="ca-ES" sz="2000" dirty="0" err="1"/>
              <a:t>tecnología</a:t>
            </a:r>
            <a:r>
              <a:rPr lang="ca-ES" sz="2000" dirty="0"/>
              <a:t> de rama)</a:t>
            </a:r>
          </a:p>
        </p:txBody>
      </p:sp>
      <p:sp>
        <p:nvSpPr>
          <p:cNvPr id="96262" name="Contenidor de número de diapositiva 4">
            <a:extLst>
              <a:ext uri="{FF2B5EF4-FFF2-40B4-BE49-F238E27FC236}">
                <a16:creationId xmlns:a16="http://schemas.microsoft.com/office/drawing/2014/main" id="{4746276C-9B56-1FB8-B4A3-34E77BC87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C76404D-BEF4-7CFB-462E-F63D61E13E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EDF9D75-4433-3605-5D01-617A3FDD189A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1B90B-3DC6-69A7-CEAE-A0F5D5C6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El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método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híbrido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: directrices de Eurostat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384F745-9143-EB35-727B-F48B6C35AC12}"/>
              </a:ext>
            </a:extLst>
          </p:cNvPr>
          <p:cNvSpPr txBox="1"/>
          <p:nvPr/>
        </p:nvSpPr>
        <p:spPr>
          <a:xfrm>
            <a:off x="8728869" y="6556375"/>
            <a:ext cx="3419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Título">
            <a:extLst>
              <a:ext uri="{FF2B5EF4-FFF2-40B4-BE49-F238E27FC236}">
                <a16:creationId xmlns:a16="http://schemas.microsoft.com/office/drawing/2014/main" id="{12A47F10-11DC-5EAD-8EFD-48452CF2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E3A0ECC-E782-23D0-AD2D-B60DF2D5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178605"/>
            <a:ext cx="8043862" cy="5697538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De </a:t>
            </a:r>
            <a:r>
              <a:rPr lang="ca-ES" sz="2000" dirty="0" err="1"/>
              <a:t>acuerdo</a:t>
            </a:r>
            <a:r>
              <a:rPr lang="ca-ES" sz="2000" dirty="0"/>
              <a:t> con el Manual de </a:t>
            </a:r>
            <a:r>
              <a:rPr lang="ca-ES" sz="2000" dirty="0" err="1"/>
              <a:t>Eurostat</a:t>
            </a:r>
            <a:r>
              <a:rPr lang="ca-ES" sz="2000" dirty="0"/>
              <a:t> (2008), </a:t>
            </a:r>
            <a:r>
              <a:rPr lang="ca-ES" sz="2000" dirty="0" err="1"/>
              <a:t>su</a:t>
            </a:r>
            <a:r>
              <a:rPr lang="ca-ES" sz="2000" dirty="0"/>
              <a:t> </a:t>
            </a:r>
            <a:r>
              <a:rPr lang="ca-ES" sz="2000" dirty="0" err="1"/>
              <a:t>aplicación</a:t>
            </a:r>
            <a:r>
              <a:rPr lang="ca-ES" sz="2000" dirty="0"/>
              <a:t> implica construir una </a:t>
            </a:r>
            <a:r>
              <a:rPr lang="ca-ES" sz="2000" b="1" dirty="0" err="1"/>
              <a:t>matriz</a:t>
            </a:r>
            <a:r>
              <a:rPr lang="ca-ES" sz="2000" b="1" dirty="0"/>
              <a:t> híbrida H</a:t>
            </a:r>
            <a:r>
              <a:rPr lang="ca-ES" sz="2000" dirty="0"/>
              <a:t> que </a:t>
            </a:r>
            <a:r>
              <a:rPr lang="ca-ES" sz="2000" dirty="0" err="1"/>
              <a:t>indicará</a:t>
            </a:r>
            <a:r>
              <a:rPr lang="ca-ES" sz="2000" dirty="0"/>
              <a:t> para cada una de las </a:t>
            </a:r>
            <a:r>
              <a:rPr lang="ca-ES" sz="2000" dirty="0" err="1"/>
              <a:t>producciones</a:t>
            </a:r>
            <a:r>
              <a:rPr lang="ca-ES" sz="2000" dirty="0"/>
              <a:t> </a:t>
            </a:r>
            <a:r>
              <a:rPr lang="ca-ES" sz="2000" dirty="0" err="1"/>
              <a:t>secundarias</a:t>
            </a:r>
            <a:r>
              <a:rPr lang="ca-ES" sz="2000" dirty="0"/>
              <a:t> el </a:t>
            </a:r>
            <a:r>
              <a:rPr lang="ca-ES" sz="2000" dirty="0" err="1"/>
              <a:t>tipo</a:t>
            </a:r>
            <a:r>
              <a:rPr lang="ca-ES" sz="2000" dirty="0"/>
              <a:t> de </a:t>
            </a:r>
            <a:r>
              <a:rPr lang="ca-ES" sz="2000" dirty="0" err="1"/>
              <a:t>tecnología</a:t>
            </a:r>
            <a:r>
              <a:rPr lang="ca-ES" sz="2000" dirty="0"/>
              <a:t> que se considera </a:t>
            </a:r>
            <a:r>
              <a:rPr lang="ca-ES" sz="2000" dirty="0" err="1"/>
              <a:t>más</a:t>
            </a:r>
            <a:r>
              <a:rPr lang="ca-ES" sz="2000" dirty="0"/>
              <a:t> </a:t>
            </a:r>
            <a:r>
              <a:rPr lang="ca-ES" sz="2000" dirty="0" err="1"/>
              <a:t>adecuada</a:t>
            </a: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 err="1"/>
              <a:t>Tradicionalmente</a:t>
            </a:r>
            <a:r>
              <a:rPr lang="ca-ES" sz="2000" dirty="0"/>
              <a:t>, el problema de los </a:t>
            </a:r>
            <a:r>
              <a:rPr lang="ca-ES" sz="2000" dirty="0" err="1"/>
              <a:t>negativos</a:t>
            </a:r>
            <a:r>
              <a:rPr lang="ca-ES" sz="2000" dirty="0"/>
              <a:t> se ha </a:t>
            </a:r>
            <a:r>
              <a:rPr lang="ca-ES" sz="2000" dirty="0" err="1"/>
              <a:t>tratado</a:t>
            </a:r>
            <a:r>
              <a:rPr lang="ca-ES" sz="2000" dirty="0"/>
              <a:t> </a:t>
            </a:r>
            <a:r>
              <a:rPr lang="ca-ES" sz="2000" b="1" dirty="0"/>
              <a:t>de forma discrecional</a:t>
            </a:r>
            <a:r>
              <a:rPr lang="ca-ES" sz="2000" dirty="0"/>
              <a:t>, </a:t>
            </a:r>
            <a:r>
              <a:rPr lang="ca-ES" sz="2000" dirty="0" err="1"/>
              <a:t>según</a:t>
            </a:r>
            <a:r>
              <a:rPr lang="ca-ES" sz="2000" dirty="0"/>
              <a:t> </a:t>
            </a:r>
            <a:r>
              <a:rPr lang="ca-ES" sz="2000" dirty="0" err="1"/>
              <a:t>criterios</a:t>
            </a:r>
            <a:r>
              <a:rPr lang="ca-ES" sz="2000" dirty="0"/>
              <a:t> </a:t>
            </a:r>
            <a:r>
              <a:rPr lang="ca-ES" sz="2000" dirty="0" err="1"/>
              <a:t>técnicos</a:t>
            </a:r>
            <a:r>
              <a:rPr lang="ca-ES" sz="2000" dirty="0"/>
              <a:t>:</a:t>
            </a:r>
          </a:p>
          <a:p>
            <a:pPr marL="806450" lvl="1" indent="-457200">
              <a:buFont typeface="+mj-lt"/>
              <a:buAutoNum type="arabicPeriod"/>
              <a:defRPr/>
            </a:pPr>
            <a:endParaRPr lang="ca-ES" sz="400" dirty="0"/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2000" dirty="0" err="1"/>
              <a:t>Cambiando</a:t>
            </a:r>
            <a:r>
              <a:rPr lang="ca-ES" sz="2000" dirty="0"/>
              <a:t> la </a:t>
            </a:r>
            <a:r>
              <a:rPr lang="ca-ES" sz="2000" dirty="0" err="1"/>
              <a:t>agrupación</a:t>
            </a:r>
            <a:r>
              <a:rPr lang="ca-ES" sz="2000" dirty="0"/>
              <a:t> inicial de </a:t>
            </a:r>
            <a:r>
              <a:rPr lang="ca-ES" sz="2000" dirty="0" err="1"/>
              <a:t>actividades</a:t>
            </a:r>
            <a:endParaRPr lang="ca-ES" sz="2000" dirty="0"/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2000" dirty="0" err="1"/>
              <a:t>Cambiando</a:t>
            </a:r>
            <a:r>
              <a:rPr lang="ca-ES" sz="2000" dirty="0"/>
              <a:t> el productor principal</a:t>
            </a:r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2000" dirty="0" err="1"/>
              <a:t>Aplicando</a:t>
            </a:r>
            <a:r>
              <a:rPr lang="ca-ES" sz="2000" dirty="0"/>
              <a:t> la </a:t>
            </a:r>
            <a:r>
              <a:rPr lang="ca-ES" sz="2000" dirty="0" err="1"/>
              <a:t>hipótesis</a:t>
            </a:r>
            <a:r>
              <a:rPr lang="ca-ES" sz="2000" dirty="0"/>
              <a:t> de </a:t>
            </a:r>
            <a:r>
              <a:rPr lang="ca-ES" sz="2000" dirty="0" err="1"/>
              <a:t>tecnología</a:t>
            </a:r>
            <a:r>
              <a:rPr lang="ca-ES" sz="2000" dirty="0"/>
              <a:t> de rama a las </a:t>
            </a:r>
            <a:r>
              <a:rPr lang="ca-ES" sz="2000" dirty="0" err="1"/>
              <a:t>producciones</a:t>
            </a:r>
            <a:r>
              <a:rPr lang="ca-ES" sz="2000" dirty="0"/>
              <a:t> </a:t>
            </a:r>
            <a:r>
              <a:rPr lang="ca-ES" sz="2000" dirty="0" err="1"/>
              <a:t>problemáticas</a:t>
            </a:r>
            <a:endParaRPr lang="ca-ES" sz="2000" dirty="0"/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2000" dirty="0" err="1"/>
              <a:t>Corrigiendo</a:t>
            </a:r>
            <a:r>
              <a:rPr lang="ca-ES" sz="2000" dirty="0"/>
              <a:t> </a:t>
            </a:r>
            <a:r>
              <a:rPr lang="ca-ES" sz="2000" dirty="0" err="1"/>
              <a:t>errores</a:t>
            </a:r>
            <a:r>
              <a:rPr lang="ca-ES" sz="2000" dirty="0"/>
              <a:t> en los </a:t>
            </a:r>
            <a:r>
              <a:rPr lang="ca-ES" sz="2000" dirty="0" err="1"/>
              <a:t>datos</a:t>
            </a:r>
            <a:r>
              <a:rPr lang="ca-ES" sz="2000" dirty="0"/>
              <a:t> </a:t>
            </a:r>
            <a:r>
              <a:rPr lang="ca-ES" sz="2000" dirty="0" err="1"/>
              <a:t>originales</a:t>
            </a:r>
            <a:r>
              <a:rPr lang="ca-ES" sz="2000" dirty="0"/>
              <a:t> de las </a:t>
            </a:r>
            <a:r>
              <a:rPr lang="ca-ES" sz="2000" dirty="0" err="1"/>
              <a:t>tablas</a:t>
            </a:r>
            <a:r>
              <a:rPr lang="ca-ES" sz="2000" dirty="0"/>
              <a:t> de origen y/o de destino</a:t>
            </a:r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2000" dirty="0" err="1"/>
              <a:t>Introduciendo</a:t>
            </a:r>
            <a:r>
              <a:rPr lang="ca-ES" sz="2000" dirty="0"/>
              <a:t> </a:t>
            </a:r>
            <a:r>
              <a:rPr lang="ca-ES" sz="2000" dirty="0" err="1"/>
              <a:t>correcciones</a:t>
            </a:r>
            <a:r>
              <a:rPr lang="ca-ES" sz="2000" dirty="0"/>
              <a:t> </a:t>
            </a:r>
            <a:r>
              <a:rPr lang="ca-ES" sz="2000" dirty="0" err="1"/>
              <a:t>manuales</a:t>
            </a:r>
            <a:r>
              <a:rPr lang="ca-ES" sz="2000" dirty="0"/>
              <a:t> en la </a:t>
            </a:r>
            <a:r>
              <a:rPr lang="ca-ES" sz="2000" dirty="0" err="1"/>
              <a:t>tabla</a:t>
            </a:r>
            <a:r>
              <a:rPr lang="ca-ES" sz="2000" dirty="0"/>
              <a:t> </a:t>
            </a:r>
            <a:r>
              <a:rPr lang="ca-ES" sz="2000" dirty="0" err="1"/>
              <a:t>simétrica</a:t>
            </a:r>
            <a:endParaRPr lang="ca-ES" sz="2000" dirty="0"/>
          </a:p>
        </p:txBody>
      </p:sp>
      <p:sp>
        <p:nvSpPr>
          <p:cNvPr id="98310" name="Contenidor de número de diapositiva 4">
            <a:extLst>
              <a:ext uri="{FF2B5EF4-FFF2-40B4-BE49-F238E27FC236}">
                <a16:creationId xmlns:a16="http://schemas.microsoft.com/office/drawing/2014/main" id="{41DED922-2869-253F-A449-1D920B949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5265773-E402-5CA9-60C5-5729BDB509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6A73DE6C-2D8F-CB00-767C-5FDD98BA88DE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6CCAAB-A6C9-015C-EDEA-D6519644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El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método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híbrido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: directrices de Eurostat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8440C62-6268-0F4C-DA64-3B422F6C6504}"/>
              </a:ext>
            </a:extLst>
          </p:cNvPr>
          <p:cNvSpPr txBox="1"/>
          <p:nvPr/>
        </p:nvSpPr>
        <p:spPr>
          <a:xfrm>
            <a:off x="8728869" y="6556375"/>
            <a:ext cx="3358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Título">
            <a:extLst>
              <a:ext uri="{FF2B5EF4-FFF2-40B4-BE49-F238E27FC236}">
                <a16:creationId xmlns:a16="http://schemas.microsoft.com/office/drawing/2014/main" id="{26F25971-7981-FD25-449A-D4B7B6A3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0B35FE0-50B9-154B-D92F-36B6405A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801688"/>
            <a:ext cx="8043862" cy="5697537"/>
          </a:xfrm>
        </p:spPr>
        <p:txBody>
          <a:bodyPr/>
          <a:lstStyle/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La </a:t>
            </a:r>
            <a:r>
              <a:rPr lang="ca-ES" sz="2000" dirty="0" err="1"/>
              <a:t>combinación</a:t>
            </a:r>
            <a:r>
              <a:rPr lang="ca-ES" sz="2000" dirty="0"/>
              <a:t> de </a:t>
            </a:r>
            <a:r>
              <a:rPr lang="ca-ES" sz="2000" dirty="0" err="1"/>
              <a:t>ambas</a:t>
            </a:r>
            <a:r>
              <a:rPr lang="ca-ES" sz="2000" dirty="0"/>
              <a:t> </a:t>
            </a:r>
            <a:r>
              <a:rPr lang="ca-ES" sz="2000" dirty="0" err="1"/>
              <a:t>hipótesis</a:t>
            </a:r>
            <a:r>
              <a:rPr lang="ca-ES" sz="2000" dirty="0"/>
              <a:t> </a:t>
            </a:r>
            <a:r>
              <a:rPr lang="ca-ES" sz="2000" dirty="0" err="1"/>
              <a:t>tecnológicas</a:t>
            </a:r>
            <a:r>
              <a:rPr lang="ca-ES" sz="2000" dirty="0"/>
              <a:t> en un modelo </a:t>
            </a:r>
            <a:r>
              <a:rPr lang="ca-ES" sz="2000" dirty="0" err="1"/>
              <a:t>mixto</a:t>
            </a:r>
            <a:r>
              <a:rPr lang="ca-ES" sz="2000" dirty="0"/>
              <a:t> no evita que </a:t>
            </a:r>
            <a:r>
              <a:rPr lang="ca-ES" sz="2000" dirty="0" err="1"/>
              <a:t>puedan</a:t>
            </a:r>
            <a:r>
              <a:rPr lang="ca-ES" sz="2000" dirty="0"/>
              <a:t> </a:t>
            </a:r>
            <a:r>
              <a:rPr lang="ca-ES" sz="2000" dirty="0" err="1"/>
              <a:t>darse</a:t>
            </a:r>
            <a:r>
              <a:rPr lang="ca-ES" sz="2000" dirty="0"/>
              <a:t> </a:t>
            </a:r>
            <a:r>
              <a:rPr lang="ca-ES" sz="2000" b="1" dirty="0"/>
              <a:t>los </a:t>
            </a:r>
            <a:r>
              <a:rPr lang="ca-ES" sz="2000" b="1" dirty="0" err="1"/>
              <a:t>problemas</a:t>
            </a:r>
            <a:r>
              <a:rPr lang="ca-ES" sz="2000" dirty="0"/>
              <a:t> antes </a:t>
            </a:r>
            <a:r>
              <a:rPr lang="ca-ES" sz="2000" dirty="0" err="1"/>
              <a:t>citados</a:t>
            </a:r>
            <a:r>
              <a:rPr lang="ca-ES" sz="2000" dirty="0"/>
              <a:t>:</a:t>
            </a:r>
          </a:p>
          <a:p>
            <a:pPr lvl="1">
              <a:defRPr/>
            </a:pPr>
            <a:endParaRPr lang="ca-ES" sz="600" dirty="0"/>
          </a:p>
          <a:p>
            <a:pPr lvl="1">
              <a:defRPr/>
            </a:pPr>
            <a:r>
              <a:rPr lang="ca-ES" sz="2000" dirty="0" err="1"/>
              <a:t>Aparición</a:t>
            </a:r>
            <a:r>
              <a:rPr lang="ca-ES" sz="2000" dirty="0"/>
              <a:t> de </a:t>
            </a:r>
            <a:r>
              <a:rPr lang="ca-ES" sz="2000" dirty="0" err="1"/>
              <a:t>negativos</a:t>
            </a:r>
            <a:r>
              <a:rPr lang="ca-ES" sz="2000" dirty="0"/>
              <a:t> en la </a:t>
            </a:r>
            <a:r>
              <a:rPr lang="ca-ES" sz="2000" dirty="0" err="1"/>
              <a:t>tabla</a:t>
            </a:r>
            <a:r>
              <a:rPr lang="ca-ES" sz="2000" dirty="0"/>
              <a:t> </a:t>
            </a:r>
            <a:r>
              <a:rPr lang="ca-ES" sz="2000" dirty="0" err="1"/>
              <a:t>simétrica</a:t>
            </a:r>
            <a:r>
              <a:rPr lang="ca-ES" sz="2000" dirty="0"/>
              <a:t> (</a:t>
            </a:r>
            <a:r>
              <a:rPr lang="ca-ES" sz="2000" dirty="0" err="1"/>
              <a:t>tecnología</a:t>
            </a:r>
            <a:r>
              <a:rPr lang="ca-ES" sz="2000" dirty="0"/>
              <a:t> de </a:t>
            </a:r>
            <a:r>
              <a:rPr lang="ca-ES" sz="2000" dirty="0" err="1"/>
              <a:t>producto</a:t>
            </a:r>
            <a:r>
              <a:rPr lang="ca-ES" sz="2000" dirty="0"/>
              <a:t>)</a:t>
            </a:r>
          </a:p>
          <a:p>
            <a:pPr lvl="1">
              <a:defRPr/>
            </a:pPr>
            <a:endParaRPr lang="ca-ES" sz="600" dirty="0"/>
          </a:p>
          <a:p>
            <a:pPr lvl="1">
              <a:defRPr/>
            </a:pPr>
            <a:r>
              <a:rPr lang="ca-ES" sz="2000" dirty="0"/>
              <a:t>Falta de </a:t>
            </a:r>
            <a:r>
              <a:rPr lang="ca-ES" sz="2000" dirty="0" err="1"/>
              <a:t>coherencia</a:t>
            </a:r>
            <a:r>
              <a:rPr lang="ca-ES" sz="2000" dirty="0"/>
              <a:t> </a:t>
            </a:r>
            <a:r>
              <a:rPr lang="ca-ES" sz="2000" dirty="0" err="1"/>
              <a:t>económica</a:t>
            </a:r>
            <a:r>
              <a:rPr lang="ca-ES" sz="2000" dirty="0"/>
              <a:t> de </a:t>
            </a:r>
            <a:r>
              <a:rPr lang="ca-ES" sz="2000" dirty="0" err="1"/>
              <a:t>algunos</a:t>
            </a:r>
            <a:r>
              <a:rPr lang="ca-ES" sz="2000" dirty="0"/>
              <a:t> </a:t>
            </a:r>
            <a:r>
              <a:rPr lang="ca-ES" sz="2000" dirty="0" err="1"/>
              <a:t>resultados</a:t>
            </a:r>
            <a:r>
              <a:rPr lang="ca-ES" sz="2000" dirty="0"/>
              <a:t> (</a:t>
            </a:r>
            <a:r>
              <a:rPr lang="ca-ES" sz="2000" dirty="0" err="1"/>
              <a:t>tecnología</a:t>
            </a:r>
            <a:r>
              <a:rPr lang="ca-ES" sz="2000" dirty="0"/>
              <a:t> de rama)</a:t>
            </a:r>
          </a:p>
        </p:txBody>
      </p:sp>
      <p:sp>
        <p:nvSpPr>
          <p:cNvPr id="100358" name="Contenidor de número de diapositiva 4">
            <a:extLst>
              <a:ext uri="{FF2B5EF4-FFF2-40B4-BE49-F238E27FC236}">
                <a16:creationId xmlns:a16="http://schemas.microsoft.com/office/drawing/2014/main" id="{94B464AD-5E64-9145-50E9-2E190D3F6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7DB8C55-EE4E-5F49-4A8A-B8D20C2B0F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6BDFBFA-4AE6-13CE-6086-509378972B5D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CA73A3-D00E-6313-68FC-34464530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El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método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híbrido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: directrices de Eurostat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BA772B-E7D0-5DE7-B846-F0328154A85B}"/>
              </a:ext>
            </a:extLst>
          </p:cNvPr>
          <p:cNvSpPr txBox="1"/>
          <p:nvPr/>
        </p:nvSpPr>
        <p:spPr>
          <a:xfrm>
            <a:off x="8728869" y="6556375"/>
            <a:ext cx="311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84DD1-08BC-77A7-D56F-9006837F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Contenidor de número de diapositiva 4">
            <a:extLst>
              <a:ext uri="{FF2B5EF4-FFF2-40B4-BE49-F238E27FC236}">
                <a16:creationId xmlns:a16="http://schemas.microsoft.com/office/drawing/2014/main" id="{AEB4CAC1-E401-00D3-28FA-09D53CD39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198C787-537C-98F3-D21F-CE6E418A4BC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158240"/>
            <a:ext cx="7855585" cy="4950460"/>
          </a:xfrm>
          <a:prstGeom prst="rect">
            <a:avLst/>
          </a:prstGeom>
        </p:spPr>
        <p:txBody>
          <a:bodyPr rtlCol="0" anchor="ctr" anchorCtr="1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concepto</a:t>
            </a:r>
            <a:r>
              <a:rPr lang="ca-ES" sz="1800" dirty="0">
                <a:solidFill>
                  <a:schemeClr val="accent4"/>
                </a:solidFill>
              </a:rPr>
              <a:t> y </a:t>
            </a: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Etapas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construcción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directrices</a:t>
            </a:r>
            <a:r>
              <a:rPr lang="ca-ES" sz="1800" dirty="0">
                <a:solidFill>
                  <a:schemeClr val="accent4"/>
                </a:solidFill>
              </a:rPr>
              <a:t> a partir del Manual d’Eurostat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producto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rama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El </a:t>
            </a:r>
            <a:r>
              <a:rPr lang="ca-ES" sz="1800" dirty="0" err="1">
                <a:solidFill>
                  <a:schemeClr val="accent4"/>
                </a:solidFill>
              </a:rPr>
              <a:t>método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híbrido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La </a:t>
            </a:r>
            <a:r>
              <a:rPr lang="ca-ES" sz="1800" dirty="0" err="1"/>
              <a:t>elaboración</a:t>
            </a:r>
            <a:r>
              <a:rPr lang="ca-ES" sz="1800" dirty="0"/>
              <a:t> de la Tabla </a:t>
            </a:r>
            <a:r>
              <a:rPr lang="ca-ES" sz="1800" dirty="0" err="1"/>
              <a:t>simétrica</a:t>
            </a:r>
            <a:r>
              <a:rPr lang="ca-ES" sz="1800" dirty="0"/>
              <a:t> en el MIOC-2021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Características</a:t>
            </a:r>
            <a:r>
              <a:rPr lang="ca-ES" sz="1800" dirty="0"/>
              <a:t> </a:t>
            </a:r>
            <a:r>
              <a:rPr lang="ca-ES" sz="1800" dirty="0" err="1"/>
              <a:t>principales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Contraste</a:t>
            </a:r>
            <a:r>
              <a:rPr lang="ca-ES" sz="1800" dirty="0"/>
              <a:t> </a:t>
            </a:r>
            <a:r>
              <a:rPr lang="ca-ES" sz="1800" dirty="0" err="1"/>
              <a:t>econométrico</a:t>
            </a:r>
            <a:r>
              <a:rPr lang="ca-ES" sz="1800" dirty="0"/>
              <a:t> de las </a:t>
            </a:r>
            <a:r>
              <a:rPr lang="ca-ES" sz="1800" dirty="0" err="1"/>
              <a:t>hipótesis</a:t>
            </a:r>
            <a:r>
              <a:rPr lang="ca-ES" sz="1800" dirty="0"/>
              <a:t> </a:t>
            </a:r>
            <a:r>
              <a:rPr lang="ca-ES" sz="1800" dirty="0" err="1"/>
              <a:t>tecnológicas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Tratamiento de los valores </a:t>
            </a:r>
            <a:r>
              <a:rPr lang="ca-ES" sz="1800" dirty="0" err="1"/>
              <a:t>negativos</a:t>
            </a:r>
            <a:endParaRPr lang="ca-ES" sz="1800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Ejemplos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resultados</a:t>
            </a:r>
            <a:endParaRPr lang="ca-ES" sz="1800" dirty="0">
              <a:solidFill>
                <a:schemeClr val="accent4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pPr>
            <a:endParaRPr lang="es-ES" sz="3100" dirty="0">
              <a:solidFill>
                <a:srgbClr val="404040"/>
              </a:solidFill>
            </a:endParaRP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965499E6-E4F2-5D0B-6107-B00F8985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401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DBEA79FD-3F42-7948-7D67-F51BA16E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2782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5B4F2-1C8D-D31F-49AE-872AC0E81B77}"/>
              </a:ext>
            </a:extLst>
          </p:cNvPr>
          <p:cNvSpPr/>
          <p:nvPr/>
        </p:nvSpPr>
        <p:spPr>
          <a:xfrm>
            <a:off x="1187450" y="333375"/>
            <a:ext cx="29177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 err="1">
                <a:latin typeface="+mj-lt"/>
              </a:rPr>
              <a:t>Índice</a:t>
            </a:r>
            <a:r>
              <a:rPr lang="ca-ES" sz="2400" b="1" dirty="0">
                <a:latin typeface="+mj-lt"/>
              </a:rPr>
              <a:t> de la </a:t>
            </a:r>
            <a:r>
              <a:rPr lang="ca-ES" sz="2400" b="1" dirty="0" err="1">
                <a:latin typeface="+mj-lt"/>
              </a:rPr>
              <a:t>sesión</a:t>
            </a:r>
            <a:endParaRPr lang="ca-ES" sz="2400" b="1" dirty="0">
              <a:latin typeface="+mj-lt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87E7C0A6-DB73-0AA5-F8E1-A4015EDF44EA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840EB47E-201B-17D3-710E-A32CA90A1C21}"/>
              </a:ext>
            </a:extLst>
          </p:cNvPr>
          <p:cNvSpPr txBox="1"/>
          <p:nvPr/>
        </p:nvSpPr>
        <p:spPr>
          <a:xfrm>
            <a:off x="8728869" y="6556375"/>
            <a:ext cx="3419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107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Título">
            <a:extLst>
              <a:ext uri="{FF2B5EF4-FFF2-40B4-BE49-F238E27FC236}">
                <a16:creationId xmlns:a16="http://schemas.microsoft.com/office/drawing/2014/main" id="{5FDB3417-ACE0-345E-557E-2F9DA261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01ED308-BDB2-05B1-CADF-68E55A3B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93" y="1240155"/>
            <a:ext cx="8248650" cy="5238433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Elaborada </a:t>
            </a:r>
            <a:r>
              <a:rPr lang="ca-ES" sz="2000" dirty="0" err="1"/>
              <a:t>siguiendo</a:t>
            </a:r>
            <a:r>
              <a:rPr lang="ca-ES" sz="2000" dirty="0"/>
              <a:t> las </a:t>
            </a:r>
            <a:r>
              <a:rPr lang="ca-ES" sz="2000" dirty="0" err="1"/>
              <a:t>etapas</a:t>
            </a:r>
            <a:r>
              <a:rPr lang="ca-ES" sz="2000" dirty="0"/>
              <a:t> y </a:t>
            </a:r>
            <a:r>
              <a:rPr lang="ca-ES" sz="2000" dirty="0" err="1"/>
              <a:t>recomendaciones</a:t>
            </a:r>
            <a:r>
              <a:rPr lang="ca-ES" sz="2000" dirty="0"/>
              <a:t> del </a:t>
            </a:r>
            <a:r>
              <a:rPr lang="ca-ES" sz="2000" b="1" dirty="0"/>
              <a:t>Manual de Eurostat (2008)</a:t>
            </a:r>
            <a:r>
              <a:rPr lang="ca-ES" sz="2000" dirty="0"/>
              <a:t>, en base a las </a:t>
            </a:r>
            <a:r>
              <a:rPr lang="ca-ES" sz="2000" dirty="0" err="1"/>
              <a:t>tablas</a:t>
            </a:r>
            <a:r>
              <a:rPr lang="ca-ES" sz="2000" dirty="0"/>
              <a:t> de origen y de destino a </a:t>
            </a:r>
            <a:r>
              <a:rPr lang="ca-ES" sz="2000" dirty="0" err="1"/>
              <a:t>precios</a:t>
            </a:r>
            <a:r>
              <a:rPr lang="ca-ES" sz="2000" dirty="0"/>
              <a:t> </a:t>
            </a:r>
            <a:r>
              <a:rPr lang="ca-ES" sz="2000" dirty="0" err="1"/>
              <a:t>básicos</a:t>
            </a:r>
            <a:endParaRPr lang="ca-ES" sz="2000" dirty="0"/>
          </a:p>
          <a:p>
            <a:pPr>
              <a:defRPr/>
            </a:pPr>
            <a:r>
              <a:rPr lang="ca-ES" sz="2000" dirty="0"/>
              <a:t>Se ha </a:t>
            </a:r>
            <a:r>
              <a:rPr lang="ca-ES" sz="2000" dirty="0" err="1"/>
              <a:t>optado</a:t>
            </a:r>
            <a:r>
              <a:rPr lang="ca-ES" sz="2000" dirty="0"/>
              <a:t> por la </a:t>
            </a:r>
            <a:r>
              <a:rPr lang="ca-ES" sz="2000" dirty="0" err="1"/>
              <a:t>construcción</a:t>
            </a:r>
            <a:r>
              <a:rPr lang="ca-ES" sz="2000" dirty="0"/>
              <a:t> de una </a:t>
            </a:r>
            <a:r>
              <a:rPr lang="ca-ES" sz="2000" b="1" dirty="0"/>
              <a:t>Tabla </a:t>
            </a:r>
            <a:r>
              <a:rPr lang="ca-ES" sz="2000" b="1" dirty="0" err="1"/>
              <a:t>simétrica</a:t>
            </a:r>
            <a:r>
              <a:rPr lang="ca-ES" sz="2000" b="1" dirty="0"/>
              <a:t> </a:t>
            </a:r>
            <a:r>
              <a:rPr lang="ca-ES" sz="2000" b="1" dirty="0" err="1"/>
              <a:t>producto</a:t>
            </a:r>
            <a:r>
              <a:rPr lang="ca-ES" sz="2000" b="1" dirty="0"/>
              <a:t> por </a:t>
            </a:r>
            <a:r>
              <a:rPr lang="ca-ES" sz="2000" b="1" dirty="0" err="1"/>
              <a:t>producto</a:t>
            </a:r>
            <a:r>
              <a:rPr lang="ca-ES" sz="2000" dirty="0"/>
              <a:t> con una </a:t>
            </a:r>
            <a:r>
              <a:rPr lang="ca-ES" sz="2000" dirty="0" err="1"/>
              <a:t>sectorización</a:t>
            </a:r>
            <a:r>
              <a:rPr lang="ca-ES" sz="2000" dirty="0"/>
              <a:t> de 64 </a:t>
            </a:r>
            <a:r>
              <a:rPr lang="ca-ES" sz="2000" dirty="0" err="1"/>
              <a:t>tipos</a:t>
            </a:r>
            <a:r>
              <a:rPr lang="ca-ES" sz="2000" dirty="0"/>
              <a:t> de outputs </a:t>
            </a:r>
            <a:r>
              <a:rPr lang="ca-ES" sz="2000" dirty="0" err="1"/>
              <a:t>homogéneos</a:t>
            </a:r>
            <a:r>
              <a:rPr lang="ca-ES" sz="2000" dirty="0"/>
              <a:t> (</a:t>
            </a:r>
            <a:r>
              <a:rPr lang="ca-ES" sz="2000" dirty="0" err="1"/>
              <a:t>correspondientes</a:t>
            </a:r>
            <a:r>
              <a:rPr lang="ca-ES" sz="2000" dirty="0"/>
              <a:t> a las </a:t>
            </a:r>
            <a:r>
              <a:rPr lang="ca-ES" sz="2000" dirty="0" err="1"/>
              <a:t>ramas</a:t>
            </a:r>
            <a:r>
              <a:rPr lang="ca-ES" sz="2000" dirty="0"/>
              <a:t> de las </a:t>
            </a:r>
            <a:r>
              <a:rPr lang="ca-ES" sz="2000" dirty="0" err="1"/>
              <a:t>tablas</a:t>
            </a:r>
            <a:r>
              <a:rPr lang="ca-ES" sz="2000" dirty="0"/>
              <a:t> de origen y destino)</a:t>
            </a:r>
          </a:p>
          <a:p>
            <a:pPr>
              <a:defRPr/>
            </a:pPr>
            <a:r>
              <a:rPr lang="ca-ES" sz="2000" dirty="0"/>
              <a:t>Se ha </a:t>
            </a:r>
            <a:r>
              <a:rPr lang="ca-ES" sz="2000" dirty="0" err="1"/>
              <a:t>seguido</a:t>
            </a:r>
            <a:r>
              <a:rPr lang="ca-ES" sz="2000" dirty="0"/>
              <a:t> la </a:t>
            </a:r>
            <a:r>
              <a:rPr lang="ca-ES" sz="2000" b="1" dirty="0" err="1"/>
              <a:t>aproximación</a:t>
            </a:r>
            <a:r>
              <a:rPr lang="ca-ES" sz="2000" b="1" dirty="0"/>
              <a:t> híbrida</a:t>
            </a:r>
            <a:r>
              <a:rPr lang="ca-ES" sz="2000" dirty="0"/>
              <a:t> en la </a:t>
            </a:r>
            <a:r>
              <a:rPr lang="ca-ES" sz="2000" dirty="0" err="1"/>
              <a:t>construcción</a:t>
            </a:r>
            <a:r>
              <a:rPr lang="ca-ES" sz="2000" dirty="0"/>
              <a:t> de la </a:t>
            </a:r>
            <a:r>
              <a:rPr lang="ca-ES" sz="2000" dirty="0" err="1"/>
              <a:t>Tabla</a:t>
            </a:r>
            <a:r>
              <a:rPr lang="ca-ES" sz="2000" dirty="0"/>
              <a:t> </a:t>
            </a:r>
            <a:r>
              <a:rPr lang="ca-ES" sz="2000" dirty="0" err="1"/>
              <a:t>simétrica</a:t>
            </a:r>
            <a:r>
              <a:rPr lang="ca-ES" sz="2000" dirty="0"/>
              <a:t>, </a:t>
            </a:r>
            <a:r>
              <a:rPr lang="ca-ES" sz="2000" dirty="0" err="1"/>
              <a:t>empleando</a:t>
            </a:r>
            <a:r>
              <a:rPr lang="ca-ES" sz="2000" dirty="0"/>
              <a:t> los </a:t>
            </a:r>
            <a:r>
              <a:rPr lang="ca-ES" sz="2000" b="1" dirty="0"/>
              <a:t>contrastes </a:t>
            </a:r>
            <a:r>
              <a:rPr lang="ca-ES" sz="2000" b="1" dirty="0" err="1"/>
              <a:t>econométricos</a:t>
            </a:r>
            <a:r>
              <a:rPr lang="ca-ES" sz="2000" b="1" dirty="0"/>
              <a:t> de </a:t>
            </a:r>
            <a:r>
              <a:rPr lang="ca-ES" sz="2000" b="1" dirty="0" err="1"/>
              <a:t>verosimilitud</a:t>
            </a:r>
            <a:r>
              <a:rPr lang="ca-ES" sz="2000" b="1" dirty="0"/>
              <a:t> </a:t>
            </a:r>
            <a:r>
              <a:rPr lang="ca-ES" sz="2000" dirty="0"/>
              <a:t>de </a:t>
            </a:r>
            <a:r>
              <a:rPr lang="ca-ES" sz="2000" dirty="0" err="1"/>
              <a:t>Rueda-Cantuche</a:t>
            </a:r>
            <a:r>
              <a:rPr lang="ca-ES" sz="2000" dirty="0"/>
              <a:t> y Ten </a:t>
            </a:r>
            <a:r>
              <a:rPr lang="ca-ES" sz="2000" dirty="0" err="1"/>
              <a:t>Raa</a:t>
            </a:r>
            <a:r>
              <a:rPr lang="ca-ES" sz="2000" dirty="0"/>
              <a:t> (2013) para la </a:t>
            </a:r>
            <a:r>
              <a:rPr lang="ca-ES" sz="2000" dirty="0" err="1"/>
              <a:t>elección</a:t>
            </a:r>
            <a:r>
              <a:rPr lang="ca-ES" sz="2000" dirty="0"/>
              <a:t> de la </a:t>
            </a:r>
            <a:r>
              <a:rPr lang="ca-ES" sz="2000" dirty="0" err="1"/>
              <a:t>hipótesis</a:t>
            </a:r>
            <a:r>
              <a:rPr lang="ca-ES" sz="2000" dirty="0"/>
              <a:t> </a:t>
            </a:r>
            <a:r>
              <a:rPr lang="ca-ES" sz="2000" dirty="0" err="1"/>
              <a:t>tecnológica</a:t>
            </a:r>
            <a:r>
              <a:rPr lang="ca-ES" sz="2000" dirty="0"/>
              <a:t> </a:t>
            </a:r>
            <a:r>
              <a:rPr lang="ca-ES" sz="2000" dirty="0" err="1"/>
              <a:t>más</a:t>
            </a:r>
            <a:r>
              <a:rPr lang="ca-ES" sz="2000" dirty="0"/>
              <a:t> </a:t>
            </a:r>
            <a:r>
              <a:rPr lang="ca-ES" sz="2000" dirty="0" err="1"/>
              <a:t>adecuada</a:t>
            </a:r>
            <a:r>
              <a:rPr lang="ca-ES" sz="2000" dirty="0"/>
              <a:t> para cada </a:t>
            </a:r>
            <a:r>
              <a:rPr lang="ca-ES" sz="2000" dirty="0" err="1"/>
              <a:t>bien</a:t>
            </a:r>
            <a:r>
              <a:rPr lang="ca-ES" sz="2000" dirty="0"/>
              <a:t> o </a:t>
            </a:r>
            <a:r>
              <a:rPr lang="ca-ES" sz="2000" dirty="0" err="1"/>
              <a:t>servicio</a:t>
            </a:r>
            <a:r>
              <a:rPr lang="ca-ES" sz="2000" dirty="0"/>
              <a:t> de la </a:t>
            </a:r>
            <a:r>
              <a:rPr lang="ca-ES" sz="2000" dirty="0" err="1"/>
              <a:t>economía</a:t>
            </a:r>
            <a:endParaRPr lang="ca-ES" sz="2000" dirty="0"/>
          </a:p>
          <a:p>
            <a:pPr>
              <a:defRPr/>
            </a:pPr>
            <a:endParaRPr lang="ca-ES" sz="2000" dirty="0"/>
          </a:p>
        </p:txBody>
      </p:sp>
      <p:sp>
        <p:nvSpPr>
          <p:cNvPr id="104454" name="Contenidor de número de diapositiva 4">
            <a:extLst>
              <a:ext uri="{FF2B5EF4-FFF2-40B4-BE49-F238E27FC236}">
                <a16:creationId xmlns:a16="http://schemas.microsoft.com/office/drawing/2014/main" id="{A97D4A88-C2F7-0798-7EA7-A9A5CD4D2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F87B2C1-35D4-EA9F-AE3C-1E75828234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5743C0F-D134-8584-2C0E-267D6BEFC194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728502-18E2-A425-5C0F-EC0B7E51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Características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la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tabla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simétrica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en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el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MIOC-2021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9392726-EC40-7110-D364-4380A7C85062}"/>
              </a:ext>
            </a:extLst>
          </p:cNvPr>
          <p:cNvSpPr txBox="1"/>
          <p:nvPr/>
        </p:nvSpPr>
        <p:spPr>
          <a:xfrm>
            <a:off x="8728869" y="6556375"/>
            <a:ext cx="311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Título">
            <a:extLst>
              <a:ext uri="{FF2B5EF4-FFF2-40B4-BE49-F238E27FC236}">
                <a16:creationId xmlns:a16="http://schemas.microsoft.com/office/drawing/2014/main" id="{3B94427E-B5B7-4F14-69DF-E5453921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DA2FE08-52DC-51AB-3C30-D5FE3CA9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9" y="1146176"/>
            <a:ext cx="8043862" cy="5697537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El </a:t>
            </a:r>
            <a:r>
              <a:rPr lang="ca-ES" sz="2000" b="1" dirty="0" err="1"/>
              <a:t>método</a:t>
            </a:r>
            <a:r>
              <a:rPr lang="ca-ES" sz="2000" b="1" dirty="0"/>
              <a:t> </a:t>
            </a:r>
            <a:r>
              <a:rPr lang="ca-ES" sz="2000" b="1" dirty="0" err="1"/>
              <a:t>econométrico</a:t>
            </a:r>
            <a:r>
              <a:rPr lang="ca-ES" sz="2000" b="1" dirty="0"/>
              <a:t> de </a:t>
            </a:r>
            <a:r>
              <a:rPr lang="ca-ES" sz="2000" b="1" dirty="0" err="1"/>
              <a:t>Rueda-Cantuche</a:t>
            </a:r>
            <a:r>
              <a:rPr lang="ca-ES" sz="2000" b="1" dirty="0"/>
              <a:t> y Ten </a:t>
            </a:r>
            <a:r>
              <a:rPr lang="ca-ES" sz="2000" b="1" dirty="0" err="1"/>
              <a:t>Raa</a:t>
            </a:r>
            <a:r>
              <a:rPr lang="ca-ES" sz="2000" b="1" dirty="0"/>
              <a:t> (2013)</a:t>
            </a:r>
            <a:r>
              <a:rPr lang="ca-ES" sz="2000" dirty="0"/>
              <a:t>  </a:t>
            </a:r>
            <a:r>
              <a:rPr lang="ca-ES" sz="2000" dirty="0" err="1"/>
              <a:t>permite</a:t>
            </a:r>
            <a:r>
              <a:rPr lang="ca-ES" sz="2000" dirty="0"/>
              <a:t> contrastar </a:t>
            </a:r>
            <a:r>
              <a:rPr lang="ca-ES" sz="2000" dirty="0" err="1"/>
              <a:t>empíricamente</a:t>
            </a:r>
            <a:r>
              <a:rPr lang="ca-ES" sz="2000" dirty="0"/>
              <a:t> con los </a:t>
            </a:r>
            <a:r>
              <a:rPr lang="ca-ES" sz="2000" dirty="0" err="1"/>
              <a:t>datos</a:t>
            </a:r>
            <a:r>
              <a:rPr lang="ca-ES" sz="2000" dirty="0"/>
              <a:t> de las </a:t>
            </a:r>
            <a:r>
              <a:rPr lang="ca-ES" sz="2000" dirty="0" err="1"/>
              <a:t>encuestas</a:t>
            </a:r>
            <a:r>
              <a:rPr lang="ca-ES" sz="2000" dirty="0"/>
              <a:t> </a:t>
            </a:r>
            <a:r>
              <a:rPr lang="ca-ES" sz="2000" dirty="0" err="1"/>
              <a:t>cuál</a:t>
            </a:r>
            <a:r>
              <a:rPr lang="ca-ES" sz="2000" dirty="0"/>
              <a:t> de las dos </a:t>
            </a:r>
            <a:r>
              <a:rPr lang="ca-ES" sz="2000" dirty="0" err="1"/>
              <a:t>hipótesis</a:t>
            </a:r>
            <a:r>
              <a:rPr lang="ca-ES" sz="2000" dirty="0"/>
              <a:t> (</a:t>
            </a:r>
            <a:r>
              <a:rPr lang="ca-ES" sz="2000" dirty="0" err="1"/>
              <a:t>tecnología</a:t>
            </a:r>
            <a:r>
              <a:rPr lang="ca-ES" sz="2000" dirty="0"/>
              <a:t> de </a:t>
            </a:r>
            <a:r>
              <a:rPr lang="ca-ES" sz="2000" dirty="0" err="1"/>
              <a:t>producto</a:t>
            </a:r>
            <a:r>
              <a:rPr lang="ca-ES" sz="2000" dirty="0"/>
              <a:t> o de rama) es </a:t>
            </a:r>
            <a:r>
              <a:rPr lang="ca-ES" sz="2000" dirty="0" err="1"/>
              <a:t>más</a:t>
            </a:r>
            <a:r>
              <a:rPr lang="ca-ES" sz="2000" dirty="0"/>
              <a:t> aplicable a cada rama o </a:t>
            </a:r>
            <a:r>
              <a:rPr lang="ca-ES" sz="2000" dirty="0" err="1"/>
              <a:t>producto</a:t>
            </a:r>
            <a:endParaRPr lang="ca-ES" sz="2000" dirty="0"/>
          </a:p>
          <a:p>
            <a:pPr>
              <a:defRPr/>
            </a:pPr>
            <a:r>
              <a:rPr lang="ca-ES" sz="2000" dirty="0"/>
              <a:t>El punto de partida: </a:t>
            </a:r>
            <a:r>
              <a:rPr lang="ca-ES" sz="2000" b="1" dirty="0"/>
              <a:t>los </a:t>
            </a:r>
            <a:r>
              <a:rPr lang="ca-ES" sz="2000" b="1" dirty="0" err="1"/>
              <a:t>coeficientes</a:t>
            </a:r>
            <a:r>
              <a:rPr lang="ca-ES" sz="2000" b="1" dirty="0"/>
              <a:t> de la TIO </a:t>
            </a:r>
            <a:r>
              <a:rPr lang="ca-ES" sz="2000" b="1" dirty="0" err="1"/>
              <a:t>producto</a:t>
            </a:r>
            <a:r>
              <a:rPr lang="ca-ES" sz="2000" b="1" dirty="0"/>
              <a:t> por </a:t>
            </a:r>
            <a:r>
              <a:rPr lang="ca-ES" sz="2000" b="1" dirty="0" err="1"/>
              <a:t>producto</a:t>
            </a:r>
            <a:r>
              <a:rPr lang="ca-ES" sz="2000" b="1" dirty="0"/>
              <a:t> </a:t>
            </a:r>
            <a:r>
              <a:rPr lang="ca-ES" sz="2000" dirty="0"/>
              <a:t>(</a:t>
            </a:r>
            <a:r>
              <a:rPr lang="ca-ES" sz="2000" dirty="0" err="1"/>
              <a:t>Rueda-Cantuche</a:t>
            </a:r>
            <a:r>
              <a:rPr lang="ca-ES" sz="2000" dirty="0"/>
              <a:t> y Ten </a:t>
            </a:r>
            <a:r>
              <a:rPr lang="ca-ES" sz="2000" dirty="0" err="1"/>
              <a:t>Raa</a:t>
            </a:r>
            <a:r>
              <a:rPr lang="ca-ES" sz="2000" dirty="0"/>
              <a:t>, 2007):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endParaRPr lang="ca-ES" sz="2000" dirty="0"/>
          </a:p>
        </p:txBody>
      </p:sp>
      <p:sp>
        <p:nvSpPr>
          <p:cNvPr id="108552" name="Contenidor de número de diapositiva 4">
            <a:extLst>
              <a:ext uri="{FF2B5EF4-FFF2-40B4-BE49-F238E27FC236}">
                <a16:creationId xmlns:a16="http://schemas.microsoft.com/office/drawing/2014/main" id="{073770DD-B4E7-3377-2066-4A74654B4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grpSp>
        <p:nvGrpSpPr>
          <p:cNvPr id="108550" name="1 Grupo">
            <a:extLst>
              <a:ext uri="{FF2B5EF4-FFF2-40B4-BE49-F238E27FC236}">
                <a16:creationId xmlns:a16="http://schemas.microsoft.com/office/drawing/2014/main" id="{8828A3FA-F23A-FC34-4900-BC5DE7491201}"/>
              </a:ext>
            </a:extLst>
          </p:cNvPr>
          <p:cNvGrpSpPr>
            <a:grpSpLocks/>
          </p:cNvGrpSpPr>
          <p:nvPr/>
        </p:nvGrpSpPr>
        <p:grpSpPr bwMode="auto">
          <a:xfrm>
            <a:off x="1090613" y="3684588"/>
            <a:ext cx="3935412" cy="1041400"/>
            <a:chOff x="2044570" y="2360883"/>
            <a:chExt cx="3935222" cy="1040274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95F40F49-82A1-AF58-B264-CCC99615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570" y="2996782"/>
              <a:ext cx="3935222" cy="4043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US" altLang="en-US" sz="2000" i="1" dirty="0">
                  <a:latin typeface="+mj-lt"/>
                </a:rPr>
                <a:t>   Inputs – </a:t>
              </a:r>
              <a:r>
                <a:rPr lang="en-US" altLang="en-US" sz="2000" i="1" dirty="0" err="1">
                  <a:latin typeface="+mj-lt"/>
                </a:rPr>
                <a:t>Salidas</a:t>
              </a:r>
              <a:r>
                <a:rPr lang="en-US" altLang="en-US" sz="2000" i="1" dirty="0">
                  <a:latin typeface="+mj-lt"/>
                </a:rPr>
                <a:t> + </a:t>
              </a:r>
              <a:r>
                <a:rPr lang="en-US" altLang="en-US" sz="2000" i="1" dirty="0" err="1">
                  <a:latin typeface="+mj-lt"/>
                </a:rPr>
                <a:t>Entradas</a:t>
              </a:r>
              <a:endParaRPr lang="en-GB" altLang="en-US" sz="2000" dirty="0">
                <a:latin typeface="+mj-lt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5C6E0F47-72DE-BE4D-260D-D37C47C96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355" y="2360883"/>
              <a:ext cx="3511380" cy="4662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GB" altLang="ja-JP" sz="2400" i="1" dirty="0" err="1">
                  <a:latin typeface="+mj-lt"/>
                  <a:ea typeface="ＭＳ 明朝" pitchFamily="49" charset="-128"/>
                </a:rPr>
                <a:t>u</a:t>
              </a:r>
              <a:r>
                <a:rPr lang="en-GB" altLang="ja-JP" sz="2400" i="1" baseline="-25000" dirty="0" err="1">
                  <a:latin typeface="+mj-lt"/>
                  <a:ea typeface="ＭＳ 明朝" pitchFamily="49" charset="-128"/>
                </a:rPr>
                <a:t>ij</a:t>
              </a:r>
              <a:r>
                <a:rPr lang="en-GB" altLang="ja-JP" sz="2400" i="1" baseline="-25000" dirty="0">
                  <a:latin typeface="+mj-lt"/>
                  <a:ea typeface="ＭＳ 明朝" pitchFamily="49" charset="-128"/>
                </a:rPr>
                <a:t> </a:t>
              </a:r>
              <a:r>
                <a:rPr lang="en-US" altLang="en-US" sz="2400" dirty="0">
                  <a:latin typeface="+mj-lt"/>
                </a:rPr>
                <a:t>- ∑</a:t>
              </a:r>
              <a:r>
                <a:rPr lang="en-US" altLang="en-US" sz="2400" i="1" baseline="-25000" dirty="0" err="1">
                  <a:latin typeface="+mj-lt"/>
                </a:rPr>
                <a:t>k</a:t>
              </a:r>
              <a:r>
                <a:rPr lang="en-US" altLang="en-US" sz="2400" baseline="-25000" dirty="0" err="1">
                  <a:latin typeface="+mj-lt"/>
                </a:rPr>
                <a:t>≠</a:t>
              </a:r>
              <a:r>
                <a:rPr lang="en-US" altLang="en-US" sz="2400" i="1" baseline="-25000" dirty="0" err="1">
                  <a:latin typeface="+mj-lt"/>
                </a:rPr>
                <a:t>j</a:t>
              </a:r>
              <a:r>
                <a:rPr lang="en-US" altLang="en-US" sz="2400" dirty="0">
                  <a:latin typeface="+mj-lt"/>
                </a:rPr>
                <a:t> </a:t>
              </a:r>
              <a:r>
                <a:rPr lang="en-US" altLang="en-US" sz="2400" i="1" dirty="0" err="1">
                  <a:latin typeface="+mj-lt"/>
                </a:rPr>
                <a:t>a</a:t>
              </a:r>
              <a:r>
                <a:rPr lang="en-US" altLang="en-US" sz="2400" i="1" baseline="-25000" dirty="0" err="1">
                  <a:latin typeface="+mj-lt"/>
                </a:rPr>
                <a:t>ijk</a:t>
              </a:r>
              <a:r>
                <a:rPr lang="en-US" altLang="en-US" sz="2400" i="1" dirty="0" err="1">
                  <a:latin typeface="+mj-lt"/>
                </a:rPr>
                <a:t>v</a:t>
              </a:r>
              <a:r>
                <a:rPr lang="en-US" altLang="en-US" sz="2400" i="1" baseline="-25000" dirty="0" err="1">
                  <a:latin typeface="+mj-lt"/>
                </a:rPr>
                <a:t>jk</a:t>
              </a:r>
              <a:r>
                <a:rPr lang="en-US" altLang="en-US" sz="2400" dirty="0">
                  <a:latin typeface="+mj-lt"/>
                </a:rPr>
                <a:t> + ∑</a:t>
              </a:r>
              <a:r>
                <a:rPr lang="en-US" altLang="en-US" sz="2400" i="1" baseline="-25000" dirty="0" err="1">
                  <a:latin typeface="+mj-lt"/>
                </a:rPr>
                <a:t>k</a:t>
              </a:r>
              <a:r>
                <a:rPr lang="en-US" altLang="en-US" sz="2400" baseline="-25000" dirty="0" err="1">
                  <a:latin typeface="+mj-lt"/>
                </a:rPr>
                <a:t>≠</a:t>
              </a:r>
              <a:r>
                <a:rPr lang="en-US" altLang="en-US" sz="2400" i="1" baseline="-25000" dirty="0" err="1">
                  <a:latin typeface="+mj-lt"/>
                </a:rPr>
                <a:t>j</a:t>
              </a:r>
              <a:r>
                <a:rPr lang="en-US" altLang="en-US" sz="2400" dirty="0">
                  <a:latin typeface="+mj-lt"/>
                </a:rPr>
                <a:t> </a:t>
              </a:r>
              <a:r>
                <a:rPr lang="en-US" altLang="en-US" sz="2400" i="1" dirty="0" err="1">
                  <a:latin typeface="+mj-lt"/>
                </a:rPr>
                <a:t>a</a:t>
              </a:r>
              <a:r>
                <a:rPr lang="en-US" altLang="en-US" sz="2400" i="1" baseline="-25000" dirty="0" err="1">
                  <a:latin typeface="+mj-lt"/>
                </a:rPr>
                <a:t>ikj</a:t>
              </a:r>
              <a:r>
                <a:rPr lang="en-US" altLang="en-US" sz="2400" i="1" dirty="0" err="1">
                  <a:latin typeface="+mj-lt"/>
                </a:rPr>
                <a:t>v</a:t>
              </a:r>
              <a:r>
                <a:rPr lang="en-US" altLang="en-US" sz="2400" i="1" baseline="-25000" dirty="0" err="1">
                  <a:latin typeface="+mj-lt"/>
                </a:rPr>
                <a:t>kj</a:t>
              </a:r>
              <a:endParaRPr lang="en-GB" altLang="en-US" sz="2400" i="1" baseline="-25000" dirty="0">
                <a:latin typeface="+mj-lt"/>
              </a:endParaRPr>
            </a:p>
          </p:txBody>
        </p:sp>
      </p:grpSp>
      <p:pic>
        <p:nvPicPr>
          <p:cNvPr id="108551" name="Picture 9">
            <a:extLst>
              <a:ext uri="{FF2B5EF4-FFF2-40B4-BE49-F238E27FC236}">
                <a16:creationId xmlns:a16="http://schemas.microsoft.com/office/drawing/2014/main" id="{70AC3B37-A17B-F497-5EF6-9881F1A7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917825"/>
            <a:ext cx="37369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8E451FD-9DAE-E815-579A-1EF7675A99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345D0D7C-2C19-F94E-1111-27762CFDCDA0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7FFE70-C9A1-A6F9-0551-420CBACA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Contrastes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verosimiltud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(1)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AF69BA7E-91D9-ADBA-285D-09229085C7DD}"/>
              </a:ext>
            </a:extLst>
          </p:cNvPr>
          <p:cNvSpPr txBox="1"/>
          <p:nvPr/>
        </p:nvSpPr>
        <p:spPr>
          <a:xfrm>
            <a:off x="8728869" y="6556375"/>
            <a:ext cx="3325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Título">
            <a:extLst>
              <a:ext uri="{FF2B5EF4-FFF2-40B4-BE49-F238E27FC236}">
                <a16:creationId xmlns:a16="http://schemas.microsoft.com/office/drawing/2014/main" id="{7EC97FC5-96D5-31BC-9383-52AA1A7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58861F4-5B70-569C-EFF2-D521764C9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096962"/>
            <a:ext cx="8043862" cy="5402263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Por lo </a:t>
            </a:r>
            <a:r>
              <a:rPr lang="ca-ES" sz="2000" dirty="0" err="1"/>
              <a:t>tanto</a:t>
            </a:r>
            <a:r>
              <a:rPr lang="ca-ES" sz="2000" dirty="0"/>
              <a:t>, los </a:t>
            </a:r>
            <a:r>
              <a:rPr lang="ca-ES" sz="2000" b="1" dirty="0" err="1"/>
              <a:t>coeficientes</a:t>
            </a:r>
            <a:r>
              <a:rPr lang="ca-ES" sz="2000" b="1" dirty="0"/>
              <a:t> input-output</a:t>
            </a:r>
            <a:r>
              <a:rPr lang="ca-ES" sz="2000" dirty="0"/>
              <a:t> </a:t>
            </a:r>
            <a:r>
              <a:rPr lang="ca-ES" sz="2000" dirty="0" err="1"/>
              <a:t>serán</a:t>
            </a:r>
            <a:r>
              <a:rPr lang="ca-ES" sz="2000" dirty="0"/>
              <a:t>:</a:t>
            </a:r>
          </a:p>
          <a:p>
            <a:pPr>
              <a:buFont typeface="Wingdings" charset="2"/>
              <a:buNone/>
              <a:defRPr/>
            </a:pPr>
            <a:r>
              <a:rPr lang="ca-ES" sz="2000" dirty="0"/>
              <a:t>							       		</a:t>
            </a:r>
          </a:p>
          <a:p>
            <a:pPr>
              <a:buFont typeface="Wingdings" charset="2"/>
              <a:buNone/>
              <a:defRPr/>
            </a:pPr>
            <a:r>
              <a:rPr lang="ca-ES" sz="2000" i="1" dirty="0"/>
              <a:t>									(1)</a:t>
            </a:r>
          </a:p>
          <a:p>
            <a:pPr>
              <a:buFont typeface="Wingdings" charset="2"/>
              <a:buNone/>
              <a:defRPr/>
            </a:pP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Bajo la </a:t>
            </a:r>
            <a:r>
              <a:rPr lang="ca-ES" sz="2000" b="1" dirty="0" err="1"/>
              <a:t>hipótesis</a:t>
            </a:r>
            <a:r>
              <a:rPr lang="ca-ES" sz="2000" b="1" dirty="0"/>
              <a:t> de la </a:t>
            </a:r>
            <a:r>
              <a:rPr lang="ca-ES" sz="2000" b="1" dirty="0" err="1"/>
              <a:t>tecnología</a:t>
            </a:r>
            <a:r>
              <a:rPr lang="ca-ES" sz="2000" b="1" dirty="0"/>
              <a:t> de </a:t>
            </a:r>
            <a:r>
              <a:rPr lang="ca-ES" sz="2000" b="1" dirty="0" err="1"/>
              <a:t>producto</a:t>
            </a:r>
            <a:r>
              <a:rPr lang="ca-ES" sz="2000" b="1" dirty="0"/>
              <a:t> </a:t>
            </a:r>
            <a:r>
              <a:rPr lang="ca-ES" sz="2000" dirty="0" err="1"/>
              <a:t>todos</a:t>
            </a:r>
            <a:r>
              <a:rPr lang="ca-ES" sz="2000" dirty="0"/>
              <a:t> los </a:t>
            </a:r>
            <a:r>
              <a:rPr lang="ca-ES" sz="2000" dirty="0" err="1"/>
              <a:t>productos</a:t>
            </a:r>
            <a:r>
              <a:rPr lang="ca-ES" sz="2000" dirty="0"/>
              <a:t> se </a:t>
            </a:r>
            <a:r>
              <a:rPr lang="ca-ES" sz="2000" dirty="0" err="1"/>
              <a:t>generan</a:t>
            </a:r>
            <a:r>
              <a:rPr lang="ca-ES" sz="2000" dirty="0"/>
              <a:t> de la </a:t>
            </a:r>
            <a:r>
              <a:rPr lang="ca-ES" sz="2000" dirty="0" err="1"/>
              <a:t>misma</a:t>
            </a:r>
            <a:r>
              <a:rPr lang="ca-ES" sz="2000" dirty="0"/>
              <a:t> manera </a:t>
            </a:r>
            <a:r>
              <a:rPr lang="ca-ES" sz="2000" dirty="0" err="1"/>
              <a:t>sea</a:t>
            </a:r>
            <a:r>
              <a:rPr lang="ca-ES" sz="2000" dirty="0"/>
              <a:t> </a:t>
            </a:r>
            <a:r>
              <a:rPr lang="ca-ES" sz="2000" dirty="0" err="1"/>
              <a:t>cual</a:t>
            </a:r>
            <a:r>
              <a:rPr lang="ca-ES" sz="2000" dirty="0"/>
              <a:t> </a:t>
            </a:r>
            <a:r>
              <a:rPr lang="ca-ES" sz="2000" dirty="0" err="1"/>
              <a:t>sea</a:t>
            </a:r>
            <a:r>
              <a:rPr lang="ca-ES" sz="2000" dirty="0"/>
              <a:t> la rama que los </a:t>
            </a:r>
            <a:r>
              <a:rPr lang="ca-ES" sz="2000" dirty="0" err="1"/>
              <a:t>produce</a:t>
            </a:r>
            <a:r>
              <a:rPr lang="ca-ES" sz="2000" dirty="0"/>
              <a:t>: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Bajo la </a:t>
            </a:r>
            <a:r>
              <a:rPr lang="ca-ES" sz="2000" b="1" dirty="0" err="1"/>
              <a:t>hipótesis</a:t>
            </a:r>
            <a:r>
              <a:rPr lang="ca-ES" sz="2000" b="1" dirty="0"/>
              <a:t> de la </a:t>
            </a:r>
            <a:r>
              <a:rPr lang="ca-ES" sz="2000" b="1" dirty="0" err="1"/>
              <a:t>tecnología</a:t>
            </a:r>
            <a:r>
              <a:rPr lang="ca-ES" sz="2000" b="1" dirty="0"/>
              <a:t> de rama </a:t>
            </a:r>
            <a:r>
              <a:rPr lang="ca-ES" sz="2000" dirty="0" err="1"/>
              <a:t>todos</a:t>
            </a:r>
            <a:r>
              <a:rPr lang="ca-ES" sz="2000" dirty="0"/>
              <a:t> los </a:t>
            </a:r>
            <a:r>
              <a:rPr lang="ca-ES" sz="2000" dirty="0" err="1"/>
              <a:t>sectores</a:t>
            </a:r>
            <a:r>
              <a:rPr lang="ca-ES" sz="2000" dirty="0"/>
              <a:t> </a:t>
            </a:r>
            <a:r>
              <a:rPr lang="ca-ES" sz="2000" dirty="0" err="1"/>
              <a:t>tienen</a:t>
            </a:r>
            <a:r>
              <a:rPr lang="ca-ES" sz="2000" dirty="0"/>
              <a:t> una estructura de inputs única </a:t>
            </a:r>
            <a:r>
              <a:rPr lang="ca-ES" sz="2000" dirty="0" err="1"/>
              <a:t>sea</a:t>
            </a:r>
            <a:r>
              <a:rPr lang="ca-ES" sz="2000" dirty="0"/>
              <a:t> </a:t>
            </a:r>
            <a:r>
              <a:rPr lang="ca-ES" sz="2000" dirty="0" err="1"/>
              <a:t>cual</a:t>
            </a:r>
            <a:r>
              <a:rPr lang="ca-ES" sz="2000" dirty="0"/>
              <a:t> </a:t>
            </a:r>
            <a:r>
              <a:rPr lang="ca-ES" sz="2000" dirty="0" err="1"/>
              <a:t>sea</a:t>
            </a:r>
            <a:r>
              <a:rPr lang="ca-ES" sz="2000" dirty="0"/>
              <a:t> la </a:t>
            </a:r>
            <a:r>
              <a:rPr lang="ca-ES" sz="2000" dirty="0" err="1"/>
              <a:t>combinación</a:t>
            </a:r>
            <a:r>
              <a:rPr lang="ca-ES" sz="2000" dirty="0"/>
              <a:t> de </a:t>
            </a:r>
            <a:r>
              <a:rPr lang="ca-ES" sz="2000" dirty="0" err="1"/>
              <a:t>productos</a:t>
            </a:r>
            <a:r>
              <a:rPr lang="ca-ES" sz="2000" dirty="0"/>
              <a:t> que </a:t>
            </a:r>
            <a:r>
              <a:rPr lang="ca-ES" sz="2000" dirty="0" err="1"/>
              <a:t>genere</a:t>
            </a:r>
            <a:r>
              <a:rPr lang="ca-ES" sz="2000" dirty="0"/>
              <a:t>:</a:t>
            </a:r>
          </a:p>
          <a:p>
            <a:pPr>
              <a:defRPr/>
            </a:pPr>
            <a:endParaRPr lang="ca-ES" sz="2000" dirty="0"/>
          </a:p>
        </p:txBody>
      </p:sp>
      <p:sp>
        <p:nvSpPr>
          <p:cNvPr id="110603" name="Contenidor de número de diapositiva 4">
            <a:extLst>
              <a:ext uri="{FF2B5EF4-FFF2-40B4-BE49-F238E27FC236}">
                <a16:creationId xmlns:a16="http://schemas.microsoft.com/office/drawing/2014/main" id="{16422CDC-B4A1-7865-C0E1-542889A43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 dirty="0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A5E6B1B-4988-1675-D6DC-612E39DF0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81" y="1363187"/>
            <a:ext cx="5959475" cy="8348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6838" tIns="47625" rIns="96838" bIns="47625">
            <a:spAutoFit/>
          </a:bodyPr>
          <a:lstStyle/>
          <a:p>
            <a:pPr marL="361950" indent="-361950" defTabSz="966788">
              <a:tabLst>
                <a:tab pos="188913" algn="l"/>
              </a:tabLst>
              <a:defRPr/>
            </a:pPr>
            <a:r>
              <a:rPr lang="en-US" altLang="en-US" sz="2400" dirty="0">
                <a:latin typeface="+mj-lt"/>
              </a:rPr>
              <a:t> </a:t>
            </a:r>
          </a:p>
          <a:p>
            <a:pPr marL="361950" indent="-361950" defTabSz="966788">
              <a:tabLst>
                <a:tab pos="188913" algn="l"/>
              </a:tabLst>
              <a:defRPr/>
            </a:pPr>
            <a:r>
              <a:rPr lang="en-US" altLang="en-US" sz="2400" i="1" dirty="0" err="1">
                <a:latin typeface="+mj-lt"/>
              </a:rPr>
              <a:t>a</a:t>
            </a:r>
            <a:r>
              <a:rPr lang="en-US" altLang="en-US" sz="2400" i="1" baseline="-25000" dirty="0" err="1">
                <a:latin typeface="+mj-lt"/>
              </a:rPr>
              <a:t>ij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= (</a:t>
            </a:r>
            <a:r>
              <a:rPr lang="en-GB" altLang="ja-JP" sz="2400" i="1" dirty="0" err="1">
                <a:latin typeface="+mj-lt"/>
                <a:ea typeface="ＭＳ 明朝" pitchFamily="49" charset="-128"/>
              </a:rPr>
              <a:t>u</a:t>
            </a:r>
            <a:r>
              <a:rPr lang="en-GB" altLang="ja-JP" sz="2400" i="1" baseline="-25000" dirty="0" err="1">
                <a:latin typeface="+mj-lt"/>
                <a:ea typeface="ＭＳ 明朝" pitchFamily="49" charset="-128"/>
              </a:rPr>
              <a:t>ij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- ∑</a:t>
            </a:r>
            <a:r>
              <a:rPr lang="en-US" altLang="en-US" sz="2400" i="1" baseline="-25000" dirty="0" err="1">
                <a:latin typeface="+mj-lt"/>
              </a:rPr>
              <a:t>k</a:t>
            </a:r>
            <a:r>
              <a:rPr lang="en-US" altLang="en-US" sz="2400" baseline="-25000" dirty="0" err="1">
                <a:latin typeface="+mj-lt"/>
              </a:rPr>
              <a:t>≠</a:t>
            </a:r>
            <a:r>
              <a:rPr lang="en-US" altLang="en-US" sz="2400" i="1" baseline="-25000" dirty="0" err="1">
                <a:latin typeface="+mj-lt"/>
              </a:rPr>
              <a:t>j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 err="1">
                <a:latin typeface="+mj-lt"/>
              </a:rPr>
              <a:t>a</a:t>
            </a:r>
            <a:r>
              <a:rPr lang="en-US" altLang="en-US" sz="2400" i="1" baseline="-25000" dirty="0" err="1">
                <a:latin typeface="+mj-lt"/>
              </a:rPr>
              <a:t>ijk</a:t>
            </a:r>
            <a:r>
              <a:rPr lang="en-US" altLang="en-US" sz="2400" i="1" dirty="0" err="1">
                <a:latin typeface="+mj-lt"/>
              </a:rPr>
              <a:t>v</a:t>
            </a:r>
            <a:r>
              <a:rPr lang="en-US" altLang="en-US" sz="2400" i="1" baseline="-25000" dirty="0" err="1">
                <a:latin typeface="+mj-lt"/>
              </a:rPr>
              <a:t>jk</a:t>
            </a:r>
            <a:r>
              <a:rPr lang="en-US" altLang="en-US" sz="2400" dirty="0">
                <a:latin typeface="+mj-lt"/>
              </a:rPr>
              <a:t> + ∑</a:t>
            </a:r>
            <a:r>
              <a:rPr lang="en-US" altLang="en-US" sz="2400" i="1" baseline="-25000" dirty="0" err="1">
                <a:latin typeface="+mj-lt"/>
              </a:rPr>
              <a:t>k</a:t>
            </a:r>
            <a:r>
              <a:rPr lang="en-US" altLang="en-US" sz="2400" baseline="-25000" dirty="0" err="1">
                <a:latin typeface="+mj-lt"/>
              </a:rPr>
              <a:t>≠</a:t>
            </a:r>
            <a:r>
              <a:rPr lang="en-US" altLang="en-US" sz="2400" i="1" baseline="-25000" dirty="0" err="1">
                <a:latin typeface="+mj-lt"/>
              </a:rPr>
              <a:t>j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i="1" dirty="0" err="1">
                <a:latin typeface="+mj-lt"/>
              </a:rPr>
              <a:t>a</a:t>
            </a:r>
            <a:r>
              <a:rPr lang="en-US" altLang="en-US" sz="2400" i="1" baseline="-25000" dirty="0" err="1">
                <a:latin typeface="+mj-lt"/>
              </a:rPr>
              <a:t>ikj</a:t>
            </a:r>
            <a:r>
              <a:rPr lang="en-US" altLang="en-US" sz="2400" i="1" dirty="0" err="1">
                <a:latin typeface="+mj-lt"/>
              </a:rPr>
              <a:t>v</a:t>
            </a:r>
            <a:r>
              <a:rPr lang="en-US" altLang="en-US" sz="2400" i="1" baseline="-25000" dirty="0" err="1">
                <a:latin typeface="+mj-lt"/>
              </a:rPr>
              <a:t>kj</a:t>
            </a:r>
            <a:r>
              <a:rPr lang="en-US" altLang="en-US" sz="2400" dirty="0">
                <a:latin typeface="+mj-lt"/>
              </a:rPr>
              <a:t>)/∑</a:t>
            </a:r>
            <a:r>
              <a:rPr lang="en-US" altLang="en-US" sz="2400" i="1" baseline="-25000" dirty="0">
                <a:latin typeface="+mj-lt"/>
              </a:rPr>
              <a:t>k</a:t>
            </a:r>
            <a:r>
              <a:rPr lang="en-US" altLang="en-US" sz="2400" i="1" dirty="0">
                <a:latin typeface="+mj-lt"/>
              </a:rPr>
              <a:t> </a:t>
            </a:r>
            <a:r>
              <a:rPr lang="en-US" altLang="en-US" sz="2400" i="1" dirty="0" err="1">
                <a:latin typeface="+mj-lt"/>
              </a:rPr>
              <a:t>v</a:t>
            </a:r>
            <a:r>
              <a:rPr lang="en-US" altLang="en-US" sz="2400" i="1" baseline="-25000" dirty="0" err="1">
                <a:latin typeface="+mj-lt"/>
              </a:rPr>
              <a:t>kj</a:t>
            </a:r>
            <a:endParaRPr lang="en-GB" altLang="en-US" sz="2400" dirty="0">
              <a:latin typeface="+mj-lt"/>
            </a:endParaRPr>
          </a:p>
        </p:txBody>
      </p:sp>
      <p:grpSp>
        <p:nvGrpSpPr>
          <p:cNvPr id="110599" name="9 Grupo">
            <a:extLst>
              <a:ext uri="{FF2B5EF4-FFF2-40B4-BE49-F238E27FC236}">
                <a16:creationId xmlns:a16="http://schemas.microsoft.com/office/drawing/2014/main" id="{8E0F96C1-0E68-B6CA-2DD0-5D4E285C4C2E}"/>
              </a:ext>
            </a:extLst>
          </p:cNvPr>
          <p:cNvGrpSpPr>
            <a:grpSpLocks/>
          </p:cNvGrpSpPr>
          <p:nvPr/>
        </p:nvGrpSpPr>
        <p:grpSpPr bwMode="auto">
          <a:xfrm>
            <a:off x="5039406" y="2464255"/>
            <a:ext cx="5092700" cy="277812"/>
            <a:chOff x="5646574" y="4164004"/>
            <a:chExt cx="5093505" cy="276999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05D54AA-3984-1F45-E0C1-1C304754D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6574" y="4164004"/>
              <a:ext cx="5093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altLang="en-US" sz="1200" dirty="0">
                  <a:latin typeface="+mj-lt"/>
                </a:rPr>
                <a:t>producto</a:t>
              </a:r>
              <a:r>
                <a:rPr lang="es-ES" altLang="en-US" sz="1200" i="1" dirty="0">
                  <a:latin typeface="+mj-lt"/>
                </a:rPr>
                <a:t> i  </a:t>
              </a:r>
              <a:r>
                <a:rPr lang="es-ES" altLang="en-US" sz="1200" dirty="0">
                  <a:latin typeface="+mj-lt"/>
                </a:rPr>
                <a:t>         sector </a:t>
              </a:r>
              <a:r>
                <a:rPr lang="es-ES" altLang="en-US" sz="1200" i="1" dirty="0">
                  <a:latin typeface="+mj-lt"/>
                </a:rPr>
                <a:t>j</a:t>
              </a:r>
              <a:r>
                <a:rPr lang="es-ES" altLang="en-US" sz="1200" dirty="0">
                  <a:latin typeface="+mj-lt"/>
                </a:rPr>
                <a:t>            producto </a:t>
              </a:r>
              <a:r>
                <a:rPr lang="es-ES" altLang="en-US" sz="1200" i="1" dirty="0">
                  <a:latin typeface="+mj-lt"/>
                </a:rPr>
                <a:t>k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4F860C07-C575-93A5-EB03-7575E8B4F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6828" y="4320706"/>
              <a:ext cx="2159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ca-ES" sz="2000">
                <a:latin typeface="+mj-lt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C68ADF89-4BCF-24D6-B01F-70227FAB3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471" y="4334952"/>
              <a:ext cx="2159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ca-ES" sz="2000">
                <a:latin typeface="+mj-lt"/>
              </a:endParaRPr>
            </a:p>
          </p:txBody>
        </p:sp>
      </p:grpSp>
      <p:grpSp>
        <p:nvGrpSpPr>
          <p:cNvPr id="110600" name="1 Grupo">
            <a:extLst>
              <a:ext uri="{FF2B5EF4-FFF2-40B4-BE49-F238E27FC236}">
                <a16:creationId xmlns:a16="http://schemas.microsoft.com/office/drawing/2014/main" id="{2F250703-18C0-B55D-FA36-98B119E3EC00}"/>
              </a:ext>
            </a:extLst>
          </p:cNvPr>
          <p:cNvGrpSpPr>
            <a:grpSpLocks/>
          </p:cNvGrpSpPr>
          <p:nvPr/>
        </p:nvGrpSpPr>
        <p:grpSpPr bwMode="auto">
          <a:xfrm>
            <a:off x="1067481" y="3742757"/>
            <a:ext cx="6252480" cy="512763"/>
            <a:chOff x="1499279" y="3673786"/>
            <a:chExt cx="6252578" cy="512763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0D2729C4-874C-7147-04DF-6C8F7830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279" y="3794210"/>
              <a:ext cx="2428913" cy="3730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US" altLang="en-US" i="1" dirty="0" err="1">
                  <a:latin typeface="+mj-lt"/>
                </a:rPr>
                <a:t>a</a:t>
              </a:r>
              <a:r>
                <a:rPr lang="en-US" altLang="en-US" i="1" baseline="-25000" dirty="0" err="1">
                  <a:latin typeface="+mj-lt"/>
                </a:rPr>
                <a:t>ijk</a:t>
              </a:r>
              <a:r>
                <a:rPr lang="en-US" altLang="en-US" i="1" dirty="0">
                  <a:latin typeface="+mj-lt"/>
                </a:rPr>
                <a:t> = </a:t>
              </a:r>
              <a:r>
                <a:rPr lang="en-US" altLang="en-US" i="1" dirty="0" err="1">
                  <a:latin typeface="+mj-lt"/>
                </a:rPr>
                <a:t>a</a:t>
              </a:r>
              <a:r>
                <a:rPr lang="en-US" altLang="en-US" i="1" baseline="30000" dirty="0" err="1">
                  <a:latin typeface="+mj-lt"/>
                </a:rPr>
                <a:t>PT</a:t>
              </a:r>
              <a:r>
                <a:rPr lang="en-US" altLang="en-US" i="1" baseline="-25000" dirty="0" err="1">
                  <a:latin typeface="+mj-lt"/>
                </a:rPr>
                <a:t>ik</a:t>
              </a:r>
              <a:r>
                <a:rPr lang="en-US" altLang="en-US" i="1" baseline="-25000" dirty="0">
                  <a:latin typeface="+mj-lt"/>
                </a:rPr>
                <a:t>    </a:t>
              </a:r>
              <a:r>
                <a:rPr lang="en-US" altLang="en-US" i="1" dirty="0" err="1">
                  <a:latin typeface="+mj-lt"/>
                </a:rPr>
                <a:t>para</a:t>
              </a:r>
              <a:r>
                <a:rPr lang="en-US" altLang="en-US" i="1" dirty="0">
                  <a:latin typeface="+mj-lt"/>
                </a:rPr>
                <a:t> </a:t>
              </a:r>
              <a:r>
                <a:rPr lang="en-US" altLang="en-US" i="1" dirty="0" err="1">
                  <a:latin typeface="+mj-lt"/>
                </a:rPr>
                <a:t>todo</a:t>
              </a:r>
              <a:r>
                <a:rPr lang="en-US" altLang="en-US" i="1" dirty="0">
                  <a:latin typeface="+mj-lt"/>
                </a:rPr>
                <a:t> j</a:t>
              </a:r>
              <a:endParaRPr lang="en-GB" altLang="en-US" dirty="0">
                <a:latin typeface="+mj-lt"/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6C665C03-A0ED-E865-00A8-426C65BCF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672" y="3798292"/>
              <a:ext cx="2519401" cy="3730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US" altLang="en-US" i="1" dirty="0">
                  <a:latin typeface="+mj-lt"/>
                </a:rPr>
                <a:t>y (1) se reduce a: </a:t>
              </a:r>
              <a:endParaRPr lang="en-GB" altLang="en-US" dirty="0">
                <a:latin typeface="+mj-lt"/>
              </a:endParaRPr>
            </a:p>
          </p:txBody>
        </p:sp>
        <p:pic>
          <p:nvPicPr>
            <p:cNvPr id="110608" name="Picture 11">
              <a:extLst>
                <a:ext uri="{FF2B5EF4-FFF2-40B4-BE49-F238E27FC236}">
                  <a16:creationId xmlns:a16="http://schemas.microsoft.com/office/drawing/2014/main" id="{1D55F761-9050-1681-844F-7B1CCF991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95" y="3673786"/>
              <a:ext cx="1871662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601" name="2 Grupo">
            <a:extLst>
              <a:ext uri="{FF2B5EF4-FFF2-40B4-BE49-F238E27FC236}">
                <a16:creationId xmlns:a16="http://schemas.microsoft.com/office/drawing/2014/main" id="{3367F8C4-2D71-CE0B-E757-D5A8CFF63194}"/>
              </a:ext>
            </a:extLst>
          </p:cNvPr>
          <p:cNvGrpSpPr>
            <a:grpSpLocks/>
          </p:cNvGrpSpPr>
          <p:nvPr/>
        </p:nvGrpSpPr>
        <p:grpSpPr bwMode="auto">
          <a:xfrm>
            <a:off x="1067481" y="5598661"/>
            <a:ext cx="4650922" cy="379980"/>
            <a:chOff x="1643739" y="5556116"/>
            <a:chExt cx="4651055" cy="380531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59F4562-46AC-FD37-1EAB-14D511460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238" y="5563043"/>
              <a:ext cx="2376556" cy="3736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US" altLang="en-US" i="1" dirty="0">
                  <a:latin typeface="+mj-lt"/>
                </a:rPr>
                <a:t>y (1) se reduce a: </a:t>
              </a:r>
              <a:endParaRPr lang="en-GB" altLang="en-US" dirty="0">
                <a:latin typeface="+mj-lt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A23D0363-F881-1208-A9CF-EEA54BA2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739" y="5556116"/>
              <a:ext cx="2390844" cy="3736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6838" tIns="47625" rIns="96838" bIns="47625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  <a:defRPr/>
              </a:pPr>
              <a:r>
                <a:rPr lang="en-US" altLang="en-US" i="1" dirty="0" err="1">
                  <a:latin typeface="+mj-lt"/>
                </a:rPr>
                <a:t>a</a:t>
              </a:r>
              <a:r>
                <a:rPr lang="en-US" altLang="en-US" i="1" baseline="-25000" dirty="0" err="1">
                  <a:latin typeface="+mj-lt"/>
                </a:rPr>
                <a:t>ijk</a:t>
              </a:r>
              <a:r>
                <a:rPr lang="en-US" altLang="en-US" i="1" dirty="0">
                  <a:latin typeface="+mj-lt"/>
                </a:rPr>
                <a:t> = </a:t>
              </a:r>
              <a:r>
                <a:rPr lang="en-US" altLang="en-US" i="1" dirty="0" err="1">
                  <a:latin typeface="+mj-lt"/>
                </a:rPr>
                <a:t>a</a:t>
              </a:r>
              <a:r>
                <a:rPr lang="en-US" altLang="en-US" i="1" baseline="30000" dirty="0" err="1">
                  <a:latin typeface="+mj-lt"/>
                </a:rPr>
                <a:t>IT</a:t>
              </a:r>
              <a:r>
                <a:rPr lang="en-US" altLang="en-US" i="1" baseline="-25000" dirty="0" err="1">
                  <a:latin typeface="+mj-lt"/>
                </a:rPr>
                <a:t>ij</a:t>
              </a:r>
              <a:r>
                <a:rPr lang="en-US" altLang="en-US" i="1" baseline="-25000" dirty="0">
                  <a:latin typeface="+mj-lt"/>
                </a:rPr>
                <a:t>    </a:t>
              </a:r>
              <a:r>
                <a:rPr lang="en-US" altLang="en-US" i="1" dirty="0" err="1">
                  <a:latin typeface="+mj-lt"/>
                </a:rPr>
                <a:t>para</a:t>
              </a:r>
              <a:r>
                <a:rPr lang="en-US" altLang="en-US" i="1" dirty="0">
                  <a:latin typeface="+mj-lt"/>
                </a:rPr>
                <a:t> </a:t>
              </a:r>
              <a:r>
                <a:rPr lang="en-US" altLang="en-US" i="1" dirty="0" err="1">
                  <a:latin typeface="+mj-lt"/>
                </a:rPr>
                <a:t>todo</a:t>
              </a:r>
              <a:r>
                <a:rPr lang="en-US" altLang="en-US" i="1" dirty="0">
                  <a:latin typeface="+mj-lt"/>
                </a:rPr>
                <a:t> k</a:t>
              </a:r>
              <a:endParaRPr lang="en-GB" altLang="en-US" dirty="0">
                <a:latin typeface="+mj-lt"/>
              </a:endParaRPr>
            </a:p>
          </p:txBody>
        </p:sp>
      </p:grpSp>
      <p:graphicFrame>
        <p:nvGraphicFramePr>
          <p:cNvPr id="110602" name="Object 14">
            <a:extLst>
              <a:ext uri="{FF2B5EF4-FFF2-40B4-BE49-F238E27FC236}">
                <a16:creationId xmlns:a16="http://schemas.microsoft.com/office/drawing/2014/main" id="{9B3BF6FA-4E7A-C62D-3C88-8850D3414EA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5314328"/>
              </p:ext>
            </p:extLst>
          </p:nvPr>
        </p:nvGraphicFramePr>
        <p:xfrm>
          <a:off x="5336950" y="5483225"/>
          <a:ext cx="21732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DSMT4">
                  <p:embed/>
                </p:oleObj>
              </mc:Choice>
              <mc:Fallback>
                <p:oleObj name="Equation" r:id="rId4" imgW="952087" imgH="228501" progId="Equation.DSMT4">
                  <p:embed/>
                  <p:pic>
                    <p:nvPicPr>
                      <p:cNvPr id="110602" name="Object 14">
                        <a:extLst>
                          <a:ext uri="{FF2B5EF4-FFF2-40B4-BE49-F238E27FC236}">
                            <a16:creationId xmlns:a16="http://schemas.microsoft.com/office/drawing/2014/main" id="{9B3BF6FA-4E7A-C62D-3C88-8850D3414E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950" y="5483225"/>
                        <a:ext cx="21732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858CD72-D2FB-D90D-E75D-0FA41E38DE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DEF192B2-86A2-6F11-9DD2-D2026E1E43AF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DF29835-43D2-2851-54BB-D38FAC6B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Contrastes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verosimiltud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(2)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FAB1435-E790-13FE-E7C2-EBC21CBF2067}"/>
              </a:ext>
            </a:extLst>
          </p:cNvPr>
          <p:cNvSpPr txBox="1"/>
          <p:nvPr/>
        </p:nvSpPr>
        <p:spPr>
          <a:xfrm>
            <a:off x="8728869" y="6556375"/>
            <a:ext cx="3297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Título">
            <a:extLst>
              <a:ext uri="{FF2B5EF4-FFF2-40B4-BE49-F238E27FC236}">
                <a16:creationId xmlns:a16="http://schemas.microsoft.com/office/drawing/2014/main" id="{8A0D9F10-41CF-7169-0CDD-5BDF0F3C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12657" name="Contenidor de número de diapositiva 4">
            <a:extLst>
              <a:ext uri="{FF2B5EF4-FFF2-40B4-BE49-F238E27FC236}">
                <a16:creationId xmlns:a16="http://schemas.microsoft.com/office/drawing/2014/main" id="{5745C4B3-1B8A-6BC5-D5D9-2BCF972EE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D0FD500-667C-0C86-9883-59A88ADC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" y="5103813"/>
            <a:ext cx="8470107" cy="1019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6838" tIns="47625" rIns="96838" bIns="47625">
            <a:spAutoFit/>
          </a:bodyPr>
          <a:lstStyle/>
          <a:p>
            <a:pPr defTabSz="966788">
              <a:defRPr/>
            </a:pP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donde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i="1" dirty="0" err="1">
                <a:latin typeface="+mj-lt"/>
                <a:ea typeface="Verdana" pitchFamily="34" charset="0"/>
                <a:cs typeface="Times New Roman" pitchFamily="18" charset="0"/>
              </a:rPr>
              <a:t>u</a:t>
            </a:r>
            <a:r>
              <a:rPr lang="en-US" altLang="en-US" sz="2000" i="1" baseline="-25000" dirty="0" err="1">
                <a:latin typeface="+mj-lt"/>
                <a:ea typeface="Verdana" pitchFamily="34" charset="0"/>
                <a:cs typeface="Times New Roman" pitchFamily="18" charset="0"/>
              </a:rPr>
              <a:t>ijl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y </a:t>
            </a:r>
            <a:r>
              <a:rPr lang="en-US" altLang="en-US" sz="2000" i="1" dirty="0" err="1">
                <a:latin typeface="+mj-lt"/>
                <a:ea typeface="Verdana" pitchFamily="34" charset="0"/>
                <a:cs typeface="Times New Roman" pitchFamily="18" charset="0"/>
              </a:rPr>
              <a:t>v</a:t>
            </a:r>
            <a:r>
              <a:rPr lang="en-US" altLang="en-US" sz="2000" i="1" baseline="-25000" dirty="0" err="1">
                <a:latin typeface="+mj-lt"/>
                <a:ea typeface="Verdana" pitchFamily="34" charset="0"/>
                <a:cs typeface="Times New Roman" pitchFamily="18" charset="0"/>
              </a:rPr>
              <a:t>jkl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son los inputs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i 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y las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producciones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k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de la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empresa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l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de la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rama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j; l = 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1,2…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m 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(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&gt;p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)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 ; m =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número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de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empresas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;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n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=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número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de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ramas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;  </a:t>
            </a:r>
            <a:r>
              <a:rPr lang="en-US" altLang="en-US" sz="2000" i="1" dirty="0">
                <a:latin typeface="+mj-lt"/>
                <a:ea typeface="Verdana" pitchFamily="34" charset="0"/>
                <a:cs typeface="Times New Roman" pitchFamily="18" charset="0"/>
              </a:rPr>
              <a:t>p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=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número</a:t>
            </a:r>
            <a:r>
              <a:rPr lang="en-US" altLang="en-US" sz="2000" dirty="0">
                <a:latin typeface="+mj-lt"/>
                <a:ea typeface="Verdana" pitchFamily="34" charset="0"/>
                <a:cs typeface="Times New Roman" pitchFamily="18" charset="0"/>
              </a:rPr>
              <a:t> de </a:t>
            </a:r>
            <a:r>
              <a:rPr lang="en-US" altLang="en-US" sz="2000" dirty="0" err="1">
                <a:latin typeface="+mj-lt"/>
                <a:ea typeface="Verdana" pitchFamily="34" charset="0"/>
                <a:cs typeface="Times New Roman" pitchFamily="18" charset="0"/>
              </a:rPr>
              <a:t>productos</a:t>
            </a:r>
            <a:endParaRPr lang="en-US" altLang="en-US" sz="2000" dirty="0">
              <a:latin typeface="+mj-lt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12646" name="Object 3">
            <a:extLst>
              <a:ext uri="{FF2B5EF4-FFF2-40B4-BE49-F238E27FC236}">
                <a16:creationId xmlns:a16="http://schemas.microsoft.com/office/drawing/2014/main" id="{DED91801-F48A-8B10-0153-3485075C3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20959"/>
              </p:ext>
            </p:extLst>
          </p:nvPr>
        </p:nvGraphicFramePr>
        <p:xfrm>
          <a:off x="729117" y="1943100"/>
          <a:ext cx="2808287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1218671" progId="Equation.DSMT4">
                  <p:embed/>
                </p:oleObj>
              </mc:Choice>
              <mc:Fallback>
                <p:oleObj name="Equation" r:id="rId3" imgW="1091726" imgH="1218671" progId="Equation.DSMT4">
                  <p:embed/>
                  <p:pic>
                    <p:nvPicPr>
                      <p:cNvPr id="112646" name="Object 3">
                        <a:extLst>
                          <a:ext uri="{FF2B5EF4-FFF2-40B4-BE49-F238E27FC236}">
                            <a16:creationId xmlns:a16="http://schemas.microsoft.com/office/drawing/2014/main" id="{DED91801-F48A-8B10-0153-3485075C3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17" y="1943100"/>
                        <a:ext cx="2808287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47" name="Group 6">
            <a:extLst>
              <a:ext uri="{FF2B5EF4-FFF2-40B4-BE49-F238E27FC236}">
                <a16:creationId xmlns:a16="http://schemas.microsoft.com/office/drawing/2014/main" id="{16D08510-FDDC-B966-74DD-56C860A2664E}"/>
              </a:ext>
            </a:extLst>
          </p:cNvPr>
          <p:cNvGrpSpPr>
            <a:grpSpLocks/>
          </p:cNvGrpSpPr>
          <p:nvPr/>
        </p:nvGrpSpPr>
        <p:grpSpPr bwMode="auto">
          <a:xfrm>
            <a:off x="3518354" y="2047875"/>
            <a:ext cx="2160588" cy="2784475"/>
            <a:chOff x="3347862" y="2925219"/>
            <a:chExt cx="1994391" cy="238835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39C9703-EB49-684D-535F-3F317801F71E}"/>
                </a:ext>
              </a:extLst>
            </p:cNvPr>
            <p:cNvSpPr txBox="1"/>
            <p:nvPr/>
          </p:nvSpPr>
          <p:spPr>
            <a:xfrm>
              <a:off x="3347862" y="2925219"/>
              <a:ext cx="1994391" cy="329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900" i="1" u="sng" dirty="0">
                  <a:latin typeface="+mj-lt"/>
                </a:rPr>
                <a:t>Sector 1</a:t>
              </a:r>
              <a:endParaRPr lang="en-GB" sz="1900" i="1" u="sng" dirty="0">
                <a:latin typeface="+mj-lt"/>
              </a:endParaRP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9DD49755-3BEC-6F13-CC07-E10978F0417E}"/>
                </a:ext>
              </a:extLst>
            </p:cNvPr>
            <p:cNvSpPr txBox="1"/>
            <p:nvPr/>
          </p:nvSpPr>
          <p:spPr>
            <a:xfrm>
              <a:off x="3347862" y="3949187"/>
              <a:ext cx="1994391" cy="329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900" i="1" u="sng" dirty="0">
                  <a:latin typeface="+mj-lt"/>
                </a:rPr>
                <a:t>Sector j</a:t>
              </a:r>
              <a:endParaRPr lang="en-GB" sz="1900" i="1" u="sng" dirty="0">
                <a:latin typeface="+mj-lt"/>
              </a:endParaRP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91F680B6-26C7-7561-32B7-B7EAA54B7969}"/>
                </a:ext>
              </a:extLst>
            </p:cNvPr>
            <p:cNvSpPr txBox="1"/>
            <p:nvPr/>
          </p:nvSpPr>
          <p:spPr>
            <a:xfrm>
              <a:off x="3347862" y="4984049"/>
              <a:ext cx="1994391" cy="329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900" i="1" u="sng" dirty="0">
                  <a:latin typeface="+mj-lt"/>
                </a:rPr>
                <a:t>Sector n</a:t>
              </a:r>
              <a:endParaRPr lang="en-GB" sz="1900" i="1" u="sng" dirty="0">
                <a:latin typeface="+mj-lt"/>
              </a:endParaRPr>
            </a:p>
          </p:txBody>
        </p:sp>
      </p:grpSp>
      <p:pic>
        <p:nvPicPr>
          <p:cNvPr id="112648" name="Picture 3">
            <a:extLst>
              <a:ext uri="{FF2B5EF4-FFF2-40B4-BE49-F238E27FC236}">
                <a16:creationId xmlns:a16="http://schemas.microsoft.com/office/drawing/2014/main" id="{E0C1FDCE-0343-DDDA-8DA6-34125291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0" y="2517775"/>
            <a:ext cx="339282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EADDFDA8-1209-C740-A053-52A7454E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05" y="4003675"/>
            <a:ext cx="1249363" cy="4651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38" tIns="47625" rIns="96838" bIns="47625">
            <a:spAutoFit/>
          </a:bodyPr>
          <a:lstStyle>
            <a:lvl1pPr marL="361950" indent="-361950"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Test-F</a:t>
            </a:r>
          </a:p>
        </p:txBody>
      </p:sp>
      <p:sp>
        <p:nvSpPr>
          <p:cNvPr id="32" name="Down Arrow 7">
            <a:extLst>
              <a:ext uri="{FF2B5EF4-FFF2-40B4-BE49-F238E27FC236}">
                <a16:creationId xmlns:a16="http://schemas.microsoft.com/office/drawing/2014/main" id="{CCA4925B-6214-4F50-AAFE-09804FF7F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805" y="3167063"/>
            <a:ext cx="420688" cy="647700"/>
          </a:xfrm>
          <a:prstGeom prst="downArrow">
            <a:avLst>
              <a:gd name="adj1" fmla="val 50000"/>
              <a:gd name="adj2" fmla="val 49924"/>
            </a:avLst>
          </a:prstGeom>
          <a:solidFill>
            <a:srgbClr val="FFC000"/>
          </a:solidFill>
          <a:ln w="12700" algn="ctr">
            <a:solidFill>
              <a:srgbClr val="FFC000"/>
            </a:solidFill>
            <a:round/>
            <a:headEnd/>
            <a:tailEnd/>
          </a:ln>
          <a:effectLst/>
        </p:spPr>
        <p:txBody>
          <a:bodyPr lIns="96838" tIns="47625" rIns="96838" bIns="47625"/>
          <a:lstStyle/>
          <a:p>
            <a:pPr defTabSz="966788">
              <a:spcBef>
                <a:spcPct val="50000"/>
              </a:spcBef>
              <a:defRPr/>
            </a:pPr>
            <a:endParaRPr lang="en-GB" altLang="en-US" i="1">
              <a:latin typeface="+mj-lt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D012988-F302-9CE6-F6CE-2D75A391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2" y="923925"/>
            <a:ext cx="8470107" cy="835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6838" tIns="47625" rIns="96838" bIns="47625" anchor="ctr">
            <a:spAutoFit/>
          </a:bodyPr>
          <a:lstStyle/>
          <a:p>
            <a:pPr>
              <a:defRPr/>
            </a:pPr>
            <a:r>
              <a:rPr lang="en-US" altLang="en-US" sz="2400" dirty="0" err="1">
                <a:latin typeface="+mj-lt"/>
                <a:cs typeface="Times New Roman" pitchFamily="18" charset="0"/>
              </a:rPr>
              <a:t>Contraste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del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modelo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de </a:t>
            </a:r>
            <a:r>
              <a:rPr lang="en-US" altLang="en-US" sz="2400" b="1" dirty="0" err="1">
                <a:latin typeface="+mj-lt"/>
                <a:cs typeface="Times New Roman" pitchFamily="18" charset="0"/>
              </a:rPr>
              <a:t>tecnología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de </a:t>
            </a:r>
            <a:r>
              <a:rPr lang="en-US" altLang="en-US" sz="2400" b="1" dirty="0" err="1">
                <a:latin typeface="+mj-lt"/>
                <a:cs typeface="Times New Roman" pitchFamily="18" charset="0"/>
              </a:rPr>
              <a:t>producto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para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la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construcción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de TIO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producto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por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producto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:</a:t>
            </a:r>
            <a:endParaRPr lang="en-GB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AE1E01E8-2BE4-2C29-E9A7-87F15B2F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280" y="4481513"/>
            <a:ext cx="2632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n-US" sz="1900" i="1" u="sng" dirty="0">
                <a:latin typeface="+mj-lt"/>
                <a:cs typeface="Times New Roman" pitchFamily="18" charset="0"/>
              </a:rPr>
              <a:t>Para un solo input i</a:t>
            </a:r>
            <a:endParaRPr lang="en-GB" altLang="en-US" sz="1900" i="1" u="sng" dirty="0">
              <a:latin typeface="+mj-lt"/>
              <a:cs typeface="Times New Roman" pitchFamily="18" charset="0"/>
            </a:endParaRPr>
          </a:p>
        </p:txBody>
      </p:sp>
      <p:sp>
        <p:nvSpPr>
          <p:cNvPr id="112653" name="CuadroTexto 1">
            <a:extLst>
              <a:ext uri="{FF2B5EF4-FFF2-40B4-BE49-F238E27FC236}">
                <a16:creationId xmlns:a16="http://schemas.microsoft.com/office/drawing/2014/main" id="{5F6D6D2C-C4A1-971F-CA50-03481168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2627313"/>
            <a:ext cx="65881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es-ES" sz="1600" i="1"/>
              <a:t>para</a:t>
            </a:r>
            <a:endParaRPr lang="es-ES" altLang="es-ES" sz="1600" i="1"/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74BA2E0-C795-4820-4D16-FC5C0E18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6016625"/>
            <a:ext cx="5092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en-US" sz="1200" dirty="0">
                <a:latin typeface="+mj-lt"/>
              </a:rPr>
              <a:t>producto</a:t>
            </a:r>
            <a:r>
              <a:rPr lang="es-ES" altLang="en-US" sz="1200" i="1" dirty="0">
                <a:latin typeface="+mj-lt"/>
              </a:rPr>
              <a:t> i  </a:t>
            </a:r>
            <a:r>
              <a:rPr lang="es-ES" altLang="en-US" sz="1200" dirty="0">
                <a:latin typeface="+mj-lt"/>
              </a:rPr>
              <a:t>         sector </a:t>
            </a:r>
            <a:r>
              <a:rPr lang="es-ES" altLang="en-US" sz="1200" i="1" dirty="0">
                <a:latin typeface="+mj-lt"/>
              </a:rPr>
              <a:t>j</a:t>
            </a:r>
            <a:r>
              <a:rPr lang="es-ES" altLang="en-US" sz="1200" dirty="0">
                <a:latin typeface="+mj-lt"/>
              </a:rPr>
              <a:t>            producto </a:t>
            </a:r>
            <a:r>
              <a:rPr lang="es-ES" altLang="en-US" sz="1200" i="1" dirty="0">
                <a:latin typeface="+mj-lt"/>
              </a:rPr>
              <a:t>k</a:t>
            </a: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6FE129C6-AF07-98A4-09FC-F49C0664A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0" y="6173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ca-ES" sz="2000">
              <a:latin typeface="+mj-lt"/>
            </a:endParaRP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98D59354-212E-06F0-9766-BB53341BB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3988" y="6167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ca-ES" sz="2000">
              <a:latin typeface="+mj-lt"/>
            </a:endParaRP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2BD5DDF-F38A-9A47-F9DC-EB08A7B8AA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246A0FC9-2A1F-6F00-2C30-900774F3B50C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EDB336-3E3B-AF50-A52B-B18EAABA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17" y="454967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Contrastes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verosimiltud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(3)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6A090D5-19D2-E969-80B2-28E4EDCC8F12}"/>
              </a:ext>
            </a:extLst>
          </p:cNvPr>
          <p:cNvSpPr txBox="1"/>
          <p:nvPr/>
        </p:nvSpPr>
        <p:spPr>
          <a:xfrm>
            <a:off x="8728869" y="6556375"/>
            <a:ext cx="2993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Contenidor de número de diapositiva 4">
            <a:extLst>
              <a:ext uri="{FF2B5EF4-FFF2-40B4-BE49-F238E27FC236}">
                <a16:creationId xmlns:a16="http://schemas.microsoft.com/office/drawing/2014/main" id="{FFA8A226-007F-8F99-0354-22DBD1530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2D2491F-3833-ABBF-16A8-A39257BDECC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158240"/>
            <a:ext cx="7855585" cy="4950460"/>
          </a:xfrm>
          <a:prstGeom prst="rect">
            <a:avLst/>
          </a:prstGeom>
        </p:spPr>
        <p:txBody>
          <a:bodyPr rtlCol="0" anchor="ctr" anchorCtr="1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tx1"/>
                </a:solidFill>
              </a:rPr>
              <a:t>La </a:t>
            </a:r>
            <a:r>
              <a:rPr lang="ca-ES" sz="1800" dirty="0" err="1">
                <a:solidFill>
                  <a:schemeClr val="tx1"/>
                </a:solidFill>
              </a:rPr>
              <a:t>Tabla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simétrica</a:t>
            </a:r>
            <a:r>
              <a:rPr lang="ca-ES" sz="1800" dirty="0">
                <a:solidFill>
                  <a:schemeClr val="tx1"/>
                </a:solidFill>
              </a:rPr>
              <a:t>: </a:t>
            </a:r>
            <a:r>
              <a:rPr lang="ca-ES" sz="1800" dirty="0" err="1">
                <a:solidFill>
                  <a:schemeClr val="tx1"/>
                </a:solidFill>
              </a:rPr>
              <a:t>concepto</a:t>
            </a:r>
            <a:r>
              <a:rPr lang="ca-ES" sz="1800" dirty="0">
                <a:solidFill>
                  <a:schemeClr val="tx1"/>
                </a:solidFill>
              </a:rPr>
              <a:t> y </a:t>
            </a:r>
            <a:r>
              <a:rPr lang="ca-ES" sz="1800" dirty="0" err="1">
                <a:solidFill>
                  <a:schemeClr val="tx1"/>
                </a:solidFill>
              </a:rPr>
              <a:t>características</a:t>
            </a:r>
            <a:endParaRPr lang="ca-ES" sz="180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Etapas</a:t>
            </a:r>
            <a:r>
              <a:rPr lang="ca-ES" sz="1800" dirty="0"/>
              <a:t> de la </a:t>
            </a:r>
            <a:r>
              <a:rPr lang="ca-ES" sz="1800" dirty="0" err="1"/>
              <a:t>construcción</a:t>
            </a:r>
            <a:r>
              <a:rPr lang="ca-ES" sz="1800" dirty="0"/>
              <a:t> de la </a:t>
            </a:r>
            <a:r>
              <a:rPr lang="ca-ES" sz="1800" dirty="0" err="1"/>
              <a:t>Tabla</a:t>
            </a:r>
            <a:r>
              <a:rPr lang="ca-ES" sz="1800" dirty="0"/>
              <a:t> </a:t>
            </a:r>
            <a:r>
              <a:rPr lang="ca-ES" sz="1800" dirty="0" err="1"/>
              <a:t>simétrica</a:t>
            </a:r>
            <a:r>
              <a:rPr lang="ca-ES" sz="1800" dirty="0"/>
              <a:t>: </a:t>
            </a:r>
            <a:r>
              <a:rPr lang="ca-ES" sz="1800" dirty="0" err="1"/>
              <a:t>directrices</a:t>
            </a:r>
            <a:r>
              <a:rPr lang="ca-ES" sz="1800" dirty="0"/>
              <a:t> a partir del Manual d’Eurostat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Hipótesis</a:t>
            </a:r>
            <a:r>
              <a:rPr lang="ca-ES" sz="1800" dirty="0"/>
              <a:t> de </a:t>
            </a:r>
            <a:r>
              <a:rPr lang="ca-ES" sz="1800" dirty="0" err="1"/>
              <a:t>tecnología</a:t>
            </a:r>
            <a:r>
              <a:rPr lang="ca-ES" sz="1800" dirty="0"/>
              <a:t> de </a:t>
            </a:r>
            <a:r>
              <a:rPr lang="ca-ES" sz="1800" dirty="0" err="1"/>
              <a:t>producto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Hipótesis</a:t>
            </a:r>
            <a:r>
              <a:rPr lang="ca-ES" sz="1800" dirty="0"/>
              <a:t> de </a:t>
            </a:r>
            <a:r>
              <a:rPr lang="ca-ES" sz="1800" dirty="0" err="1"/>
              <a:t>tecnología</a:t>
            </a:r>
            <a:r>
              <a:rPr lang="ca-ES" sz="1800" dirty="0"/>
              <a:t> de rama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El </a:t>
            </a:r>
            <a:r>
              <a:rPr lang="ca-ES" sz="1800" dirty="0" err="1"/>
              <a:t>método</a:t>
            </a:r>
            <a:r>
              <a:rPr lang="ca-ES" sz="1800" dirty="0"/>
              <a:t> </a:t>
            </a:r>
            <a:r>
              <a:rPr lang="ca-ES" sz="1800" dirty="0" err="1"/>
              <a:t>híbrido</a:t>
            </a:r>
            <a:endParaRPr lang="ca-ES" sz="1800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La </a:t>
            </a:r>
            <a:r>
              <a:rPr lang="ca-ES" sz="1800" dirty="0" err="1"/>
              <a:t>elaboración</a:t>
            </a:r>
            <a:r>
              <a:rPr lang="ca-ES" sz="1800" dirty="0"/>
              <a:t> de la Tabla </a:t>
            </a:r>
            <a:r>
              <a:rPr lang="ca-ES" sz="1800" dirty="0" err="1"/>
              <a:t>simétrica</a:t>
            </a:r>
            <a:r>
              <a:rPr lang="ca-ES" sz="1800" dirty="0"/>
              <a:t> en el MIOC-2021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Características</a:t>
            </a:r>
            <a:r>
              <a:rPr lang="ca-ES" sz="1800" dirty="0"/>
              <a:t> </a:t>
            </a:r>
            <a:r>
              <a:rPr lang="ca-ES" sz="1800" dirty="0" err="1"/>
              <a:t>principales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Contraste</a:t>
            </a:r>
            <a:r>
              <a:rPr lang="ca-ES" sz="1800" dirty="0"/>
              <a:t> </a:t>
            </a:r>
            <a:r>
              <a:rPr lang="ca-ES" sz="1800" dirty="0" err="1"/>
              <a:t>econométrico</a:t>
            </a:r>
            <a:r>
              <a:rPr lang="ca-ES" sz="1800" dirty="0"/>
              <a:t> de las </a:t>
            </a:r>
            <a:r>
              <a:rPr lang="ca-ES" sz="1800" dirty="0" err="1"/>
              <a:t>hipótesis</a:t>
            </a:r>
            <a:r>
              <a:rPr lang="ca-ES" sz="1800" dirty="0"/>
              <a:t> </a:t>
            </a:r>
            <a:r>
              <a:rPr lang="ca-ES" sz="1800" dirty="0" err="1"/>
              <a:t>tecnológicas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Tratamiento de los valores </a:t>
            </a:r>
            <a:r>
              <a:rPr lang="ca-ES" sz="1800" dirty="0" err="1"/>
              <a:t>negativos</a:t>
            </a:r>
            <a:endParaRPr lang="ca-ES" sz="1800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Ejemplos</a:t>
            </a:r>
            <a:r>
              <a:rPr lang="ca-ES" sz="1800" dirty="0"/>
              <a:t> de </a:t>
            </a:r>
            <a:r>
              <a:rPr lang="ca-ES" sz="1800" dirty="0" err="1"/>
              <a:t>resultados</a:t>
            </a:r>
            <a:endParaRPr lang="ca-ES" sz="18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pPr>
            <a:endParaRPr lang="es-ES" sz="3100" dirty="0">
              <a:solidFill>
                <a:srgbClr val="404040"/>
              </a:solidFill>
            </a:endParaRP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470FB2A6-F204-1E43-A6CF-EFEF8C7C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401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3376D34E-59B7-A076-E294-A4A7A46E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2782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EC3B4-E37D-4EA0-C4F7-A2E9F6C8E305}"/>
              </a:ext>
            </a:extLst>
          </p:cNvPr>
          <p:cNvSpPr/>
          <p:nvPr/>
        </p:nvSpPr>
        <p:spPr>
          <a:xfrm>
            <a:off x="1187450" y="333375"/>
            <a:ext cx="29177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 err="1">
                <a:latin typeface="+mj-lt"/>
              </a:rPr>
              <a:t>Índice</a:t>
            </a:r>
            <a:r>
              <a:rPr lang="ca-ES" sz="2400" b="1" dirty="0">
                <a:latin typeface="+mj-lt"/>
              </a:rPr>
              <a:t> de la </a:t>
            </a:r>
            <a:r>
              <a:rPr lang="ca-ES" sz="2400" b="1" dirty="0" err="1">
                <a:latin typeface="+mj-lt"/>
              </a:rPr>
              <a:t>sesión</a:t>
            </a:r>
            <a:endParaRPr lang="ca-ES" sz="2400" b="1" dirty="0">
              <a:latin typeface="+mj-lt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3F9DB8FD-1C0E-205F-7DBF-EDDEEE79E8E2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2DB0535A-77B0-7FCB-C821-B67A69ECA16C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Título">
            <a:extLst>
              <a:ext uri="{FF2B5EF4-FFF2-40B4-BE49-F238E27FC236}">
                <a16:creationId xmlns:a16="http://schemas.microsoft.com/office/drawing/2014/main" id="{263F56AA-0F4F-29EB-1C23-F3A7595F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sz="2000">
                <a:latin typeface="Arial" panose="020B0604020202020204" pitchFamily="34" charset="0"/>
              </a:rPr>
              <a:t>3. La Tabla simétrica en el MIOC-2021: contrastes de verosimilitud</a:t>
            </a:r>
          </a:p>
        </p:txBody>
      </p:sp>
      <p:sp>
        <p:nvSpPr>
          <p:cNvPr id="114705" name="Contenidor de número de diapositiva 4">
            <a:extLst>
              <a:ext uri="{FF2B5EF4-FFF2-40B4-BE49-F238E27FC236}">
                <a16:creationId xmlns:a16="http://schemas.microsoft.com/office/drawing/2014/main" id="{93E72414-2B62-F914-4BDA-6B5D2D43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pic>
        <p:nvPicPr>
          <p:cNvPr id="114693" name="Picture 23">
            <a:extLst>
              <a:ext uri="{FF2B5EF4-FFF2-40B4-BE49-F238E27FC236}">
                <a16:creationId xmlns:a16="http://schemas.microsoft.com/office/drawing/2014/main" id="{33E9572C-F1FB-4274-0933-0322697C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019300"/>
            <a:ext cx="446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24">
            <a:extLst>
              <a:ext uri="{FF2B5EF4-FFF2-40B4-BE49-F238E27FC236}">
                <a16:creationId xmlns:a16="http://schemas.microsoft.com/office/drawing/2014/main" id="{9A39CD17-3747-AD39-7AA0-C2D3A229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4389213"/>
            <a:ext cx="58642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9124B864-3BA1-C74D-3578-F306DDC74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1" y="5788481"/>
            <a:ext cx="1247775" cy="4651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38" tIns="47625" rIns="96838" bIns="47625">
            <a:spAutoFit/>
          </a:bodyPr>
          <a:lstStyle>
            <a:lvl1pPr marL="361950" indent="-361950"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dirty="0">
                <a:latin typeface="+mj-lt"/>
                <a:ea typeface="Verdana" panose="020B0604030504040204" pitchFamily="34" charset="0"/>
                <a:cs typeface="Arabic Typesetting" pitchFamily="66" charset="-78"/>
              </a:rPr>
              <a:t>Test-F</a:t>
            </a:r>
          </a:p>
        </p:txBody>
      </p:sp>
      <p:sp>
        <p:nvSpPr>
          <p:cNvPr id="21" name="Down Arrow 14">
            <a:extLst>
              <a:ext uri="{FF2B5EF4-FFF2-40B4-BE49-F238E27FC236}">
                <a16:creationId xmlns:a16="http://schemas.microsoft.com/office/drawing/2014/main" id="{7EA7244F-07A7-D206-AEF0-1CD04F8C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5001988"/>
            <a:ext cx="419100" cy="649288"/>
          </a:xfrm>
          <a:prstGeom prst="downArrow">
            <a:avLst>
              <a:gd name="adj1" fmla="val 50000"/>
              <a:gd name="adj2" fmla="val 50236"/>
            </a:avLst>
          </a:prstGeom>
          <a:solidFill>
            <a:srgbClr val="FFC000"/>
          </a:solidFill>
          <a:ln w="12700" algn="ctr">
            <a:solidFill>
              <a:srgbClr val="FFC000"/>
            </a:solidFill>
            <a:round/>
            <a:headEnd/>
            <a:tailEnd/>
          </a:ln>
          <a:effectLst/>
        </p:spPr>
        <p:txBody>
          <a:bodyPr lIns="96838" tIns="47625" rIns="96838" bIns="47625"/>
          <a:lstStyle/>
          <a:p>
            <a:pPr defTabSz="966788">
              <a:spcBef>
                <a:spcPct val="50000"/>
              </a:spcBef>
              <a:defRPr/>
            </a:pPr>
            <a:endParaRPr lang="en-GB" altLang="en-US" i="1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25999D2-EEBD-D343-C480-4FFE5044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1179514"/>
            <a:ext cx="8891588" cy="835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6838" tIns="47625" rIns="96838" bIns="47625" anchor="ctr">
            <a:spAutoFit/>
          </a:bodyPr>
          <a:lstStyle/>
          <a:p>
            <a:pPr>
              <a:defRPr/>
            </a:pPr>
            <a:r>
              <a:rPr lang="en-US" altLang="en-US" sz="2400" dirty="0" err="1">
                <a:latin typeface="+mj-lt"/>
                <a:cs typeface="Arabic Typesetting" pitchFamily="66" charset="-78"/>
              </a:rPr>
              <a:t>Contraste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del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modelo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 </a:t>
            </a:r>
            <a:r>
              <a:rPr lang="en-US" altLang="en-US" sz="2400" b="1" dirty="0" err="1">
                <a:latin typeface="+mj-lt"/>
                <a:cs typeface="Arabic Typesetting" pitchFamily="66" charset="-78"/>
              </a:rPr>
              <a:t>tecnología</a:t>
            </a:r>
            <a:r>
              <a:rPr lang="en-US" altLang="en-US" sz="2400" b="1" dirty="0">
                <a:latin typeface="+mj-lt"/>
                <a:cs typeface="Arabic Typesetting" pitchFamily="66" charset="-78"/>
              </a:rPr>
              <a:t> de </a:t>
            </a:r>
            <a:r>
              <a:rPr lang="en-US" altLang="en-US" sz="2400" b="1" dirty="0" err="1">
                <a:latin typeface="+mj-lt"/>
                <a:cs typeface="Arabic Typesetting" pitchFamily="66" charset="-78"/>
              </a:rPr>
              <a:t>rama</a:t>
            </a:r>
            <a:r>
              <a:rPr lang="en-US" altLang="en-US" sz="2400" b="1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para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la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construcción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 TIO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producto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por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producto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:</a:t>
            </a:r>
            <a:endParaRPr lang="en-GB" altLang="en-US" sz="2400" dirty="0">
              <a:latin typeface="+mj-lt"/>
              <a:cs typeface="Arabic Typesetting" pitchFamily="66" charset="-78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D302F15-6466-A16D-6B30-7A8A45E2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2" y="2979738"/>
            <a:ext cx="8508207" cy="157350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6838" tIns="47625" rIns="96838" bIns="47625">
            <a:spAutoFit/>
          </a:bodyPr>
          <a:lstStyle/>
          <a:p>
            <a:pPr defTabSz="966788">
              <a:defRPr/>
            </a:pPr>
            <a:r>
              <a:rPr lang="en-US" altLang="en-US" sz="2400" dirty="0" err="1">
                <a:latin typeface="+mj-lt"/>
                <a:cs typeface="Arabic Typesetting" pitchFamily="66" charset="-78"/>
              </a:rPr>
              <a:t>Por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tanto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,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sólo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si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la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hipótesis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tecnología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rama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se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cumple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entonces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todos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los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coeficientes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de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regresión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serán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iguales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.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Así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, se propone la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siguiente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hipótesis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nula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 a </a:t>
            </a:r>
            <a:r>
              <a:rPr lang="en-US" altLang="en-US" sz="2400" dirty="0" err="1">
                <a:latin typeface="+mj-lt"/>
                <a:cs typeface="Arabic Typesetting" pitchFamily="66" charset="-78"/>
              </a:rPr>
              <a:t>contrastar</a:t>
            </a:r>
            <a:r>
              <a:rPr lang="en-US" altLang="en-US" sz="2400" dirty="0">
                <a:latin typeface="+mj-lt"/>
                <a:cs typeface="Arabic Typesetting" pitchFamily="66" charset="-78"/>
              </a:rPr>
              <a:t>:</a:t>
            </a:r>
            <a:endParaRPr lang="en-GB" altLang="en-US" sz="2400" dirty="0">
              <a:latin typeface="+mj-lt"/>
              <a:cs typeface="Arabic Typesetting" pitchFamily="66" charset="-78"/>
            </a:endParaRPr>
          </a:p>
        </p:txBody>
      </p:sp>
      <p:pic>
        <p:nvPicPr>
          <p:cNvPr id="114699" name="Picture 3">
            <a:extLst>
              <a:ext uri="{FF2B5EF4-FFF2-40B4-BE49-F238E27FC236}">
                <a16:creationId xmlns:a16="http://schemas.microsoft.com/office/drawing/2014/main" id="{5B3EB021-32D2-C7E0-B0B5-3D88157E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6075363"/>
            <a:ext cx="3346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0">
            <a:extLst>
              <a:ext uri="{FF2B5EF4-FFF2-40B4-BE49-F238E27FC236}">
                <a16:creationId xmlns:a16="http://schemas.microsoft.com/office/drawing/2014/main" id="{14BC9D69-5ACF-8273-8AA0-C6BF25EA7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5658886"/>
            <a:ext cx="15128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n-US" sz="1900" i="1" u="sng" dirty="0">
                <a:latin typeface="+mj-lt"/>
                <a:cs typeface="Arabic Typesetting" pitchFamily="66" charset="-78"/>
              </a:rPr>
              <a:t>Para un solo input i</a:t>
            </a:r>
            <a:endParaRPr lang="en-GB" altLang="en-US" sz="1900" i="1" u="sng" dirty="0">
              <a:latin typeface="+mj-lt"/>
              <a:cs typeface="Arabic Typesetting" pitchFamily="66" charset="-78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D64BA59-1074-07D6-221B-0338CEC0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6116638"/>
            <a:ext cx="3224212" cy="277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en-US" sz="1200" dirty="0">
                <a:latin typeface="+mj-lt"/>
              </a:rPr>
              <a:t>producto</a:t>
            </a:r>
            <a:r>
              <a:rPr lang="es-ES" altLang="en-US" sz="1200" i="1" dirty="0">
                <a:latin typeface="+mj-lt"/>
              </a:rPr>
              <a:t> i  </a:t>
            </a:r>
            <a:r>
              <a:rPr lang="es-ES" altLang="en-US" sz="1200" dirty="0">
                <a:latin typeface="+mj-lt"/>
              </a:rPr>
              <a:t>         sector </a:t>
            </a:r>
            <a:r>
              <a:rPr lang="es-ES" altLang="en-US" sz="1200" i="1" dirty="0">
                <a:latin typeface="+mj-lt"/>
              </a:rPr>
              <a:t>j</a:t>
            </a:r>
            <a:r>
              <a:rPr lang="es-ES" altLang="en-US" sz="1200" dirty="0">
                <a:latin typeface="+mj-lt"/>
              </a:rPr>
              <a:t>            producto </a:t>
            </a:r>
            <a:r>
              <a:rPr lang="es-ES" altLang="en-US" sz="1200" i="1" dirty="0">
                <a:latin typeface="+mj-lt"/>
              </a:rPr>
              <a:t>k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09A9CF12-A4CB-13F5-E681-9AAFB39C3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627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ca-ES" sz="2000">
              <a:latin typeface="+mj-lt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7F1F5FD5-1DD5-F622-B51F-D4816D1CB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663" y="6270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ca-ES" sz="2000">
              <a:latin typeface="+mj-lt"/>
            </a:endParaRPr>
          </a:p>
        </p:txBody>
      </p:sp>
      <p:sp>
        <p:nvSpPr>
          <p:cNvPr id="114704" name="CuadroTexto 1">
            <a:extLst>
              <a:ext uri="{FF2B5EF4-FFF2-40B4-BE49-F238E27FC236}">
                <a16:creationId xmlns:a16="http://schemas.microsoft.com/office/drawing/2014/main" id="{57F279A4-371C-4C4F-9F84-E38A1C7E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048" y="4442460"/>
            <a:ext cx="85407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es-E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endParaRPr lang="es-ES" altLang="es-E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AE98740-21FE-F23B-8B29-7F1139F8B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DEB9AE16-164E-6B28-28CA-8D2008BE53AE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23328-BF78-9D6E-0E3C-0B1B6B71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Contrastes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verosimiltud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(4)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20A1310-5EB8-0712-C03F-F2D2C04A9136}"/>
              </a:ext>
            </a:extLst>
          </p:cNvPr>
          <p:cNvSpPr txBox="1"/>
          <p:nvPr/>
        </p:nvSpPr>
        <p:spPr>
          <a:xfrm>
            <a:off x="8728869" y="6556375"/>
            <a:ext cx="311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Título">
            <a:extLst>
              <a:ext uri="{FF2B5EF4-FFF2-40B4-BE49-F238E27FC236}">
                <a16:creationId xmlns:a16="http://schemas.microsoft.com/office/drawing/2014/main" id="{E827FEB8-03FF-D6C8-385E-4751E03A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16742" name="Contenidor de número de diapositiva 4">
            <a:extLst>
              <a:ext uri="{FF2B5EF4-FFF2-40B4-BE49-F238E27FC236}">
                <a16:creationId xmlns:a16="http://schemas.microsoft.com/office/drawing/2014/main" id="{E6F6B217-9504-23AF-82DA-A10170546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3A11BAD-2855-464D-396C-3B5E07157F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0E312A47-B096-3283-166D-F8CA998A5346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1686F-A006-2D9A-AB8D-AB5543AC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latin typeface="+mj-lt"/>
              </a:rPr>
              <a:t>Resultados</a:t>
            </a:r>
            <a:r>
              <a:rPr lang="en-US" altLang="en-US" sz="2400" b="1" dirty="0">
                <a:latin typeface="+mj-lt"/>
              </a:rPr>
              <a:t> de </a:t>
            </a:r>
            <a:r>
              <a:rPr lang="en-US" altLang="en-US" sz="2400" b="1" dirty="0" err="1">
                <a:latin typeface="+mj-lt"/>
              </a:rPr>
              <a:t>los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contrastes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3B8C9ED-7A0B-BCF7-0D7E-63FA72E7B845}"/>
              </a:ext>
            </a:extLst>
          </p:cNvPr>
          <p:cNvSpPr txBox="1"/>
          <p:nvPr/>
        </p:nvSpPr>
        <p:spPr>
          <a:xfrm>
            <a:off x="8728869" y="6556375"/>
            <a:ext cx="3054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21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C90BEC69-E0B6-58ED-95CF-F037145A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1041947"/>
            <a:ext cx="6065520" cy="53987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Título">
            <a:extLst>
              <a:ext uri="{FF2B5EF4-FFF2-40B4-BE49-F238E27FC236}">
                <a16:creationId xmlns:a16="http://schemas.microsoft.com/office/drawing/2014/main" id="{21A2F6D8-785C-7F86-51D6-EA9E99C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FAADAA7-77CF-3226-C31E-A4A1F2DCB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9" y="1178505"/>
            <a:ext cx="8043862" cy="5268459"/>
          </a:xfrm>
        </p:spPr>
        <p:txBody>
          <a:bodyPr/>
          <a:lstStyle/>
          <a:p>
            <a:pPr>
              <a:defRPr/>
            </a:pPr>
            <a:r>
              <a:rPr lang="ca-ES" sz="2000" b="1" dirty="0" err="1"/>
              <a:t>Observaciones</a:t>
            </a:r>
            <a:r>
              <a:rPr lang="ca-ES" sz="2000" b="1" dirty="0"/>
              <a:t>:</a:t>
            </a:r>
          </a:p>
          <a:p>
            <a:pPr lvl="1">
              <a:defRPr/>
            </a:pPr>
            <a:endParaRPr lang="ca-ES" sz="800" dirty="0"/>
          </a:p>
          <a:p>
            <a:pPr lvl="1">
              <a:defRPr/>
            </a:pPr>
            <a:r>
              <a:rPr lang="ca-ES" sz="2000" dirty="0"/>
              <a:t>No </a:t>
            </a:r>
            <a:r>
              <a:rPr lang="ca-ES" sz="2000" dirty="0" err="1"/>
              <a:t>existe</a:t>
            </a:r>
            <a:r>
              <a:rPr lang="ca-ES" sz="2000" dirty="0"/>
              <a:t> un test </a:t>
            </a:r>
            <a:r>
              <a:rPr lang="ca-ES" sz="2000" dirty="0" err="1"/>
              <a:t>único</a:t>
            </a:r>
            <a:r>
              <a:rPr lang="ca-ES" sz="2000" dirty="0"/>
              <a:t> que </a:t>
            </a:r>
            <a:r>
              <a:rPr lang="ca-ES" sz="2000" dirty="0" err="1"/>
              <a:t>contraste</a:t>
            </a:r>
            <a:r>
              <a:rPr lang="ca-ES" sz="2000" dirty="0"/>
              <a:t> un modelo contra el </a:t>
            </a:r>
            <a:r>
              <a:rPr lang="ca-ES" sz="2000" dirty="0" err="1"/>
              <a:t>otro</a:t>
            </a:r>
            <a:r>
              <a:rPr lang="ca-ES" sz="2000" dirty="0"/>
              <a:t>. </a:t>
            </a:r>
            <a:r>
              <a:rPr lang="ca-ES" sz="2000" b="1" dirty="0" err="1"/>
              <a:t>Únicamente</a:t>
            </a:r>
            <a:r>
              <a:rPr lang="ca-ES" sz="2000" b="1" dirty="0"/>
              <a:t> </a:t>
            </a:r>
            <a:r>
              <a:rPr lang="ca-ES" sz="2000" b="1" dirty="0" err="1"/>
              <a:t>podemos</a:t>
            </a:r>
            <a:r>
              <a:rPr lang="ca-ES" sz="2000" b="1" dirty="0"/>
              <a:t> </a:t>
            </a:r>
            <a:r>
              <a:rPr lang="ca-ES" sz="2000" b="1" dirty="0" err="1"/>
              <a:t>medir</a:t>
            </a:r>
            <a:r>
              <a:rPr lang="ca-ES" sz="2000" b="1" dirty="0"/>
              <a:t> </a:t>
            </a:r>
            <a:r>
              <a:rPr lang="ca-ES" sz="2000" b="1" dirty="0" err="1"/>
              <a:t>hasta</a:t>
            </a:r>
            <a:r>
              <a:rPr lang="ca-ES" sz="2000" b="1" dirty="0"/>
              <a:t> </a:t>
            </a:r>
            <a:r>
              <a:rPr lang="ca-ES" sz="2000" b="1" dirty="0" err="1"/>
              <a:t>qué</a:t>
            </a:r>
            <a:r>
              <a:rPr lang="ca-ES" sz="2000" b="1" dirty="0"/>
              <a:t> punto una u </a:t>
            </a:r>
            <a:r>
              <a:rPr lang="ca-ES" sz="2000" b="1" dirty="0" err="1"/>
              <a:t>otra</a:t>
            </a:r>
            <a:r>
              <a:rPr lang="ca-ES" sz="2000" b="1" dirty="0"/>
              <a:t> </a:t>
            </a:r>
            <a:r>
              <a:rPr lang="ca-ES" sz="2000" b="1" dirty="0" err="1"/>
              <a:t>tecnología</a:t>
            </a:r>
            <a:r>
              <a:rPr lang="ca-ES" sz="2000" b="1" dirty="0"/>
              <a:t> es </a:t>
            </a:r>
            <a:r>
              <a:rPr lang="ca-ES" sz="2000" b="1" dirty="0" err="1"/>
              <a:t>más</a:t>
            </a:r>
            <a:r>
              <a:rPr lang="ca-ES" sz="2000" b="1" dirty="0"/>
              <a:t> </a:t>
            </a:r>
            <a:r>
              <a:rPr lang="ca-ES" sz="2000" b="1" dirty="0" err="1"/>
              <a:t>verosímil</a:t>
            </a:r>
            <a:r>
              <a:rPr lang="ca-ES" sz="2000" b="1" dirty="0"/>
              <a:t> </a:t>
            </a:r>
            <a:r>
              <a:rPr lang="ca-ES" sz="2000" dirty="0"/>
              <a:t>que </a:t>
            </a:r>
            <a:r>
              <a:rPr lang="ca-ES" sz="2000" dirty="0" err="1"/>
              <a:t>esté</a:t>
            </a:r>
            <a:r>
              <a:rPr lang="ca-ES" sz="2000" dirty="0"/>
              <a:t> </a:t>
            </a:r>
            <a:r>
              <a:rPr lang="ca-ES" sz="2000" dirty="0" err="1"/>
              <a:t>presente</a:t>
            </a:r>
            <a:r>
              <a:rPr lang="ca-ES" sz="2000" dirty="0"/>
              <a:t> en los </a:t>
            </a:r>
            <a:r>
              <a:rPr lang="ca-ES" sz="2000" dirty="0" err="1"/>
              <a:t>datos</a:t>
            </a:r>
            <a:endParaRPr lang="ca-ES" sz="2000" dirty="0"/>
          </a:p>
          <a:p>
            <a:pPr lvl="1">
              <a:defRPr/>
            </a:pPr>
            <a:endParaRPr lang="ca-ES" sz="2000" dirty="0"/>
          </a:p>
          <a:p>
            <a:pPr lvl="1">
              <a:defRPr/>
            </a:pPr>
            <a:r>
              <a:rPr lang="ca-ES" sz="2000" dirty="0"/>
              <a:t>Se </a:t>
            </a:r>
            <a:r>
              <a:rPr lang="ca-ES" sz="2000" dirty="0" err="1"/>
              <a:t>requieren</a:t>
            </a:r>
            <a:r>
              <a:rPr lang="ca-ES" sz="2000" dirty="0"/>
              <a:t> </a:t>
            </a:r>
            <a:r>
              <a:rPr lang="ca-ES" sz="2000" dirty="0" err="1"/>
              <a:t>datos</a:t>
            </a:r>
            <a:r>
              <a:rPr lang="ca-ES" sz="2000" dirty="0"/>
              <a:t> de inputs y de </a:t>
            </a:r>
            <a:r>
              <a:rPr lang="ca-ES" sz="2000" dirty="0" err="1"/>
              <a:t>producción</a:t>
            </a:r>
            <a:r>
              <a:rPr lang="ca-ES" sz="2000" dirty="0"/>
              <a:t> </a:t>
            </a:r>
            <a:r>
              <a:rPr lang="ca-ES" sz="2000" b="1" dirty="0"/>
              <a:t>a </a:t>
            </a:r>
            <a:r>
              <a:rPr lang="ca-ES" sz="2000" b="1" dirty="0" err="1"/>
              <a:t>nivel</a:t>
            </a:r>
            <a:r>
              <a:rPr lang="ca-ES" sz="2000" b="1" dirty="0"/>
              <a:t> de </a:t>
            </a:r>
            <a:r>
              <a:rPr lang="ca-ES" sz="2000" b="1" dirty="0" err="1"/>
              <a:t>empresas</a:t>
            </a:r>
            <a:r>
              <a:rPr lang="ca-ES" sz="2000" b="1" dirty="0"/>
              <a:t> y a </a:t>
            </a:r>
            <a:r>
              <a:rPr lang="ca-ES" sz="2000" b="1" dirty="0" err="1"/>
              <a:t>precios</a:t>
            </a:r>
            <a:r>
              <a:rPr lang="ca-ES" sz="2000" b="1" dirty="0"/>
              <a:t> </a:t>
            </a:r>
            <a:r>
              <a:rPr lang="ca-ES" sz="2000" b="1" dirty="0" err="1"/>
              <a:t>básicos</a:t>
            </a:r>
            <a:endParaRPr lang="ca-ES" sz="2000" b="1" dirty="0"/>
          </a:p>
          <a:p>
            <a:pPr>
              <a:defRPr/>
            </a:pPr>
            <a:endParaRPr lang="ca-ES" sz="2000" dirty="0"/>
          </a:p>
          <a:p>
            <a:pPr lvl="1">
              <a:defRPr/>
            </a:pPr>
            <a:r>
              <a:rPr lang="ca-ES" sz="2000" b="1" dirty="0"/>
              <a:t>La </a:t>
            </a:r>
            <a:r>
              <a:rPr lang="ca-ES" sz="2000" b="1" dirty="0" err="1"/>
              <a:t>agregación</a:t>
            </a:r>
            <a:r>
              <a:rPr lang="ca-ES" sz="2000" b="1" dirty="0"/>
              <a:t> </a:t>
            </a:r>
            <a:r>
              <a:rPr lang="ca-ES" sz="2000" b="1" dirty="0" err="1"/>
              <a:t>juega</a:t>
            </a:r>
            <a:r>
              <a:rPr lang="ca-ES" sz="2000" b="1" dirty="0"/>
              <a:t> un </a:t>
            </a:r>
            <a:r>
              <a:rPr lang="ca-ES" sz="2000" b="1" dirty="0" err="1"/>
              <a:t>papel</a:t>
            </a:r>
            <a:r>
              <a:rPr lang="ca-ES" sz="2000" b="1" dirty="0"/>
              <a:t> primordial</a:t>
            </a:r>
            <a:r>
              <a:rPr lang="ca-ES" sz="2000" dirty="0"/>
              <a:t>: la </a:t>
            </a:r>
            <a:r>
              <a:rPr lang="ca-ES" sz="2000" dirty="0" err="1"/>
              <a:t>ausencia</a:t>
            </a:r>
            <a:r>
              <a:rPr lang="ca-ES" sz="2000" dirty="0"/>
              <a:t> de </a:t>
            </a:r>
            <a:r>
              <a:rPr lang="ca-ES" sz="2000" dirty="0" err="1"/>
              <a:t>homogeneidad</a:t>
            </a:r>
            <a:r>
              <a:rPr lang="ca-ES" sz="2000" dirty="0"/>
              <a:t> en la </a:t>
            </a:r>
            <a:r>
              <a:rPr lang="ca-ES" sz="2000" dirty="0" err="1"/>
              <a:t>clasificación</a:t>
            </a:r>
            <a:r>
              <a:rPr lang="ca-ES" sz="2000" dirty="0"/>
              <a:t> </a:t>
            </a:r>
            <a:r>
              <a:rPr lang="ca-ES" sz="2000" dirty="0" err="1"/>
              <a:t>sesga</a:t>
            </a:r>
            <a:r>
              <a:rPr lang="ca-ES" sz="2000" dirty="0"/>
              <a:t> las </a:t>
            </a:r>
            <a:r>
              <a:rPr lang="ca-ES" sz="2000" dirty="0" err="1"/>
              <a:t>regiones</a:t>
            </a:r>
            <a:r>
              <a:rPr lang="ca-ES" sz="2000" dirty="0"/>
              <a:t> de </a:t>
            </a:r>
            <a:r>
              <a:rPr lang="ca-ES" sz="2000" dirty="0" err="1"/>
              <a:t>aceptación</a:t>
            </a:r>
            <a:r>
              <a:rPr lang="ca-ES" sz="2000" dirty="0"/>
              <a:t> / </a:t>
            </a:r>
            <a:r>
              <a:rPr lang="ca-ES" sz="2000" dirty="0" err="1"/>
              <a:t>rechazo</a:t>
            </a:r>
            <a:r>
              <a:rPr lang="ca-ES" sz="2000" dirty="0"/>
              <a:t> a favor de la </a:t>
            </a:r>
            <a:r>
              <a:rPr lang="ca-ES" sz="2000" dirty="0" err="1"/>
              <a:t>tecnología</a:t>
            </a:r>
            <a:r>
              <a:rPr lang="ca-ES" sz="2000" dirty="0"/>
              <a:t> de rama, </a:t>
            </a:r>
            <a:r>
              <a:rPr lang="ca-ES" sz="2000" dirty="0" err="1"/>
              <a:t>hecho</a:t>
            </a:r>
            <a:r>
              <a:rPr lang="ca-ES" sz="2000" dirty="0"/>
              <a:t> que proporciona una clara </a:t>
            </a:r>
            <a:r>
              <a:rPr lang="ca-ES" sz="2000" dirty="0" err="1"/>
              <a:t>justificación</a:t>
            </a:r>
            <a:r>
              <a:rPr lang="ca-ES" sz="2000" dirty="0"/>
              <a:t> empírica para </a:t>
            </a:r>
            <a:r>
              <a:rPr lang="ca-ES" sz="2000" dirty="0" err="1"/>
              <a:t>su</a:t>
            </a:r>
            <a:r>
              <a:rPr lang="ca-ES" sz="2000" dirty="0"/>
              <a:t> uso</a:t>
            </a:r>
          </a:p>
        </p:txBody>
      </p:sp>
      <p:sp>
        <p:nvSpPr>
          <p:cNvPr id="118790" name="Contenidor de número de diapositiva 4">
            <a:extLst>
              <a:ext uri="{FF2B5EF4-FFF2-40B4-BE49-F238E27FC236}">
                <a16:creationId xmlns:a16="http://schemas.microsoft.com/office/drawing/2014/main" id="{575EABA6-7D85-3CF6-197A-50704ACC5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7CC9F8A-EFF8-472E-0247-42327EDD2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A4344994-11DB-8D5C-67A2-86370C35D13C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4E62B-B083-2100-6A34-B74C7B2C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Contrastes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verosimiltud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(y 5)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A67F617-E317-29F5-37F9-247A1670AEA8}"/>
              </a:ext>
            </a:extLst>
          </p:cNvPr>
          <p:cNvSpPr txBox="1"/>
          <p:nvPr/>
        </p:nvSpPr>
        <p:spPr>
          <a:xfrm>
            <a:off x="8728869" y="6556375"/>
            <a:ext cx="317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Título">
            <a:extLst>
              <a:ext uri="{FF2B5EF4-FFF2-40B4-BE49-F238E27FC236}">
                <a16:creationId xmlns:a16="http://schemas.microsoft.com/office/drawing/2014/main" id="{29DB2476-4ADF-073D-B929-689B9BEB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8CF973B-E964-0E33-2069-F55BB4BD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9" y="1049818"/>
            <a:ext cx="8043862" cy="5538079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La </a:t>
            </a:r>
            <a:r>
              <a:rPr lang="ca-ES" sz="2000" dirty="0" err="1"/>
              <a:t>construcción</a:t>
            </a:r>
            <a:r>
              <a:rPr lang="ca-ES" sz="2000" dirty="0"/>
              <a:t> de la </a:t>
            </a:r>
            <a:r>
              <a:rPr lang="ca-ES" sz="2000" dirty="0" err="1"/>
              <a:t>Tabla</a:t>
            </a:r>
            <a:r>
              <a:rPr lang="ca-ES" sz="2000" dirty="0"/>
              <a:t> </a:t>
            </a:r>
            <a:r>
              <a:rPr lang="ca-ES" sz="2000" dirty="0" err="1"/>
              <a:t>simétrica</a:t>
            </a:r>
            <a:r>
              <a:rPr lang="ca-ES" sz="2000" dirty="0"/>
              <a:t> </a:t>
            </a:r>
            <a:r>
              <a:rPr lang="ca-ES" sz="2000" dirty="0" err="1"/>
              <a:t>siguiendo</a:t>
            </a:r>
            <a:r>
              <a:rPr lang="ca-ES" sz="2000" dirty="0"/>
              <a:t> el </a:t>
            </a:r>
            <a:r>
              <a:rPr lang="ca-ES" sz="2000" dirty="0" err="1"/>
              <a:t>método</a:t>
            </a:r>
            <a:r>
              <a:rPr lang="ca-ES" sz="2000" dirty="0"/>
              <a:t> </a:t>
            </a:r>
            <a:r>
              <a:rPr lang="ca-ES" sz="2000" dirty="0" err="1"/>
              <a:t>híbrido</a:t>
            </a:r>
            <a:r>
              <a:rPr lang="ca-ES" sz="2000" dirty="0"/>
              <a:t> con la </a:t>
            </a:r>
            <a:r>
              <a:rPr lang="ca-ES" sz="2000" dirty="0" err="1"/>
              <a:t>aplicación</a:t>
            </a:r>
            <a:r>
              <a:rPr lang="ca-ES" sz="2000" dirty="0"/>
              <a:t> de contrastes de </a:t>
            </a:r>
            <a:r>
              <a:rPr lang="ca-ES" sz="2000" dirty="0" err="1"/>
              <a:t>verosimilitud</a:t>
            </a:r>
            <a:r>
              <a:rPr lang="ca-ES" sz="2000" dirty="0"/>
              <a:t> no </a:t>
            </a:r>
            <a:r>
              <a:rPr lang="ca-ES" sz="2000" dirty="0" err="1"/>
              <a:t>impide</a:t>
            </a:r>
            <a:r>
              <a:rPr lang="ca-ES" sz="2000" dirty="0"/>
              <a:t> que </a:t>
            </a:r>
            <a:r>
              <a:rPr lang="ca-ES" sz="2000" dirty="0" err="1"/>
              <a:t>puedan</a:t>
            </a:r>
            <a:r>
              <a:rPr lang="ca-ES" sz="2000" dirty="0"/>
              <a:t> </a:t>
            </a:r>
            <a:r>
              <a:rPr lang="ca-ES" sz="2000" dirty="0" err="1"/>
              <a:t>surgir</a:t>
            </a:r>
            <a:r>
              <a:rPr lang="ca-ES" sz="2000" dirty="0"/>
              <a:t> </a:t>
            </a:r>
            <a:r>
              <a:rPr lang="ca-ES" sz="2000" b="1" dirty="0"/>
              <a:t>valores </a:t>
            </a:r>
            <a:r>
              <a:rPr lang="ca-ES" sz="2000" b="1" dirty="0" err="1"/>
              <a:t>negativos</a:t>
            </a:r>
            <a:r>
              <a:rPr lang="ca-ES" sz="2000" dirty="0"/>
              <a:t> en la </a:t>
            </a:r>
            <a:r>
              <a:rPr lang="ca-ES" sz="2000" dirty="0" err="1"/>
              <a:t>matriz</a:t>
            </a:r>
            <a:r>
              <a:rPr lang="ca-ES" sz="2000" dirty="0"/>
              <a:t> </a:t>
            </a:r>
            <a:r>
              <a:rPr lang="ca-ES" sz="2000" dirty="0" err="1"/>
              <a:t>resultante</a:t>
            </a: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En los (</a:t>
            </a:r>
            <a:r>
              <a:rPr lang="ca-ES" sz="2000" dirty="0" err="1"/>
              <a:t>pocos</a:t>
            </a:r>
            <a:r>
              <a:rPr lang="ca-ES" sz="2000" dirty="0"/>
              <a:t>) casos en los que las </a:t>
            </a:r>
            <a:r>
              <a:rPr lang="ca-ES" sz="2000" dirty="0" err="1"/>
              <a:t>diferencias</a:t>
            </a:r>
            <a:r>
              <a:rPr lang="ca-ES" sz="2000" dirty="0"/>
              <a:t> </a:t>
            </a:r>
            <a:r>
              <a:rPr lang="ca-ES" sz="2000" dirty="0" err="1"/>
              <a:t>obtenidas</a:t>
            </a:r>
            <a:r>
              <a:rPr lang="ca-ES" sz="2000" dirty="0"/>
              <a:t> han </a:t>
            </a:r>
            <a:r>
              <a:rPr lang="ca-ES" sz="2000" dirty="0" err="1"/>
              <a:t>sido</a:t>
            </a:r>
            <a:r>
              <a:rPr lang="ca-ES" sz="2000" dirty="0"/>
              <a:t> de una </a:t>
            </a:r>
            <a:r>
              <a:rPr lang="ca-ES" sz="2000" dirty="0" err="1"/>
              <a:t>dimensión</a:t>
            </a:r>
            <a:r>
              <a:rPr lang="ca-ES" sz="2000" dirty="0"/>
              <a:t> </a:t>
            </a:r>
            <a:r>
              <a:rPr lang="ca-ES" sz="2000" dirty="0" err="1"/>
              <a:t>económicamente</a:t>
            </a:r>
            <a:r>
              <a:rPr lang="ca-ES" sz="2000" dirty="0"/>
              <a:t> </a:t>
            </a:r>
            <a:r>
              <a:rPr lang="ca-ES" sz="2000" dirty="0" err="1"/>
              <a:t>relevante</a:t>
            </a:r>
            <a:r>
              <a:rPr lang="ca-ES" sz="2000" dirty="0"/>
              <a:t>, se ha </a:t>
            </a:r>
            <a:r>
              <a:rPr lang="ca-ES" sz="2000" dirty="0" err="1"/>
              <a:t>realizado</a:t>
            </a:r>
            <a:r>
              <a:rPr lang="ca-ES" sz="2000" dirty="0"/>
              <a:t> una </a:t>
            </a:r>
            <a:r>
              <a:rPr lang="ca-ES" sz="2000" b="1" dirty="0" err="1"/>
              <a:t>corrección</a:t>
            </a:r>
            <a:r>
              <a:rPr lang="ca-ES" sz="2000" b="1" dirty="0"/>
              <a:t> caso por caso</a:t>
            </a:r>
            <a:r>
              <a:rPr lang="ca-ES" sz="2000" dirty="0"/>
              <a:t> </a:t>
            </a:r>
            <a:r>
              <a:rPr lang="ca-ES" sz="2000" dirty="0" err="1"/>
              <a:t>analizando</a:t>
            </a:r>
            <a:r>
              <a:rPr lang="ca-ES" sz="2000" dirty="0"/>
              <a:t> las </a:t>
            </a:r>
            <a:r>
              <a:rPr lang="ca-ES" sz="2000" dirty="0" err="1"/>
              <a:t>producciones</a:t>
            </a:r>
            <a:r>
              <a:rPr lang="ca-ES" sz="2000" dirty="0"/>
              <a:t> </a:t>
            </a:r>
            <a:r>
              <a:rPr lang="ca-ES" sz="2000" dirty="0" err="1"/>
              <a:t>secundarias</a:t>
            </a:r>
            <a:r>
              <a:rPr lang="ca-ES" sz="2000" dirty="0"/>
              <a:t> y los </a:t>
            </a:r>
            <a:r>
              <a:rPr lang="ca-ES" sz="2000" dirty="0" err="1"/>
              <a:t>consumos</a:t>
            </a:r>
            <a:r>
              <a:rPr lang="ca-ES" sz="2000" dirty="0"/>
              <a:t> </a:t>
            </a:r>
            <a:r>
              <a:rPr lang="ca-ES" sz="2000" dirty="0" err="1"/>
              <a:t>intermedios</a:t>
            </a:r>
            <a:r>
              <a:rPr lang="ca-ES" sz="2000" dirty="0"/>
              <a:t> </a:t>
            </a:r>
            <a:r>
              <a:rPr lang="ca-ES" sz="2000" dirty="0" err="1"/>
              <a:t>reasignados</a:t>
            </a: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En lo que respecta a los </a:t>
            </a:r>
            <a:r>
              <a:rPr lang="ca-ES" sz="2000" b="1" dirty="0"/>
              <a:t>valores </a:t>
            </a:r>
            <a:r>
              <a:rPr lang="ca-ES" sz="2000" b="1" dirty="0" err="1"/>
              <a:t>negativos</a:t>
            </a:r>
            <a:r>
              <a:rPr lang="ca-ES" sz="2000" b="1" dirty="0"/>
              <a:t> de menor magnitud</a:t>
            </a:r>
            <a:r>
              <a:rPr lang="ca-ES" sz="2000" dirty="0"/>
              <a:t>, se ha </a:t>
            </a:r>
            <a:r>
              <a:rPr lang="ca-ES" sz="2000" dirty="0" err="1"/>
              <a:t>aplicado</a:t>
            </a:r>
            <a:r>
              <a:rPr lang="ca-ES" sz="2000" dirty="0"/>
              <a:t> una </a:t>
            </a:r>
            <a:r>
              <a:rPr lang="ca-ES" sz="2000" dirty="0" err="1"/>
              <a:t>variante</a:t>
            </a:r>
            <a:r>
              <a:rPr lang="ca-ES" sz="2000" dirty="0"/>
              <a:t> del </a:t>
            </a:r>
            <a:r>
              <a:rPr lang="ca-ES" sz="2000" dirty="0" err="1"/>
              <a:t>método</a:t>
            </a:r>
            <a:r>
              <a:rPr lang="ca-ES" sz="2000" dirty="0"/>
              <a:t> GRAS </a:t>
            </a:r>
            <a:r>
              <a:rPr lang="ca-ES" sz="2000" dirty="0" err="1"/>
              <a:t>siguiendo</a:t>
            </a:r>
            <a:r>
              <a:rPr lang="ca-ES" sz="2000" dirty="0"/>
              <a:t> </a:t>
            </a:r>
            <a:r>
              <a:rPr lang="ca-ES" sz="2000" dirty="0" err="1"/>
              <a:t>Günlük-Senesen</a:t>
            </a:r>
            <a:r>
              <a:rPr lang="ca-ES" sz="2000" dirty="0"/>
              <a:t> y Bates (1988) y </a:t>
            </a:r>
            <a:r>
              <a:rPr lang="ca-ES" sz="2000" dirty="0" err="1"/>
              <a:t>Junius</a:t>
            </a:r>
            <a:r>
              <a:rPr lang="ca-ES" sz="2000" dirty="0"/>
              <a:t> y </a:t>
            </a:r>
            <a:r>
              <a:rPr lang="ca-ES" sz="2000" dirty="0" err="1"/>
              <a:t>Oosterhaven</a:t>
            </a:r>
            <a:r>
              <a:rPr lang="ca-ES" sz="2000" dirty="0"/>
              <a:t> (2003)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El </a:t>
            </a:r>
            <a:r>
              <a:rPr lang="ca-ES" sz="2000" b="1" dirty="0" err="1"/>
              <a:t>método</a:t>
            </a:r>
            <a:r>
              <a:rPr lang="ca-ES" sz="2000" b="1" dirty="0"/>
              <a:t> GRAS </a:t>
            </a:r>
            <a:r>
              <a:rPr lang="ca-ES" sz="2000" dirty="0"/>
              <a:t>es una </a:t>
            </a:r>
            <a:r>
              <a:rPr lang="ca-ES" sz="2000" dirty="0" err="1"/>
              <a:t>técnica</a:t>
            </a:r>
            <a:r>
              <a:rPr lang="ca-ES" sz="2000" dirty="0"/>
              <a:t> </a:t>
            </a:r>
            <a:r>
              <a:rPr lang="ca-ES" sz="2000" dirty="0" err="1"/>
              <a:t>biproporcional</a:t>
            </a:r>
            <a:r>
              <a:rPr lang="ca-ES" sz="2000" dirty="0"/>
              <a:t> </a:t>
            </a:r>
            <a:r>
              <a:rPr lang="ca-ES" sz="2000" dirty="0" err="1"/>
              <a:t>frecuentemente</a:t>
            </a:r>
            <a:r>
              <a:rPr lang="ca-ES" sz="2000" dirty="0"/>
              <a:t> empleada para equilibrar y </a:t>
            </a:r>
            <a:r>
              <a:rPr lang="ca-ES" sz="2000" dirty="0" err="1"/>
              <a:t>actualizar</a:t>
            </a:r>
            <a:r>
              <a:rPr lang="ca-ES" sz="2000" dirty="0"/>
              <a:t> </a:t>
            </a:r>
            <a:r>
              <a:rPr lang="ca-ES" sz="2000" dirty="0" err="1"/>
              <a:t>matrices</a:t>
            </a:r>
            <a:r>
              <a:rPr lang="ca-ES" sz="2000" dirty="0"/>
              <a:t> input-output con </a:t>
            </a:r>
            <a:r>
              <a:rPr lang="ca-ES" sz="2000" dirty="0" err="1"/>
              <a:t>elementos</a:t>
            </a:r>
            <a:r>
              <a:rPr lang="ca-ES" sz="2000" dirty="0"/>
              <a:t> </a:t>
            </a:r>
            <a:r>
              <a:rPr lang="ca-ES" sz="2000" dirty="0" err="1"/>
              <a:t>positivos</a:t>
            </a:r>
            <a:r>
              <a:rPr lang="ca-ES" sz="2000" dirty="0"/>
              <a:t> y </a:t>
            </a:r>
            <a:r>
              <a:rPr lang="ca-ES" sz="2000" dirty="0" err="1"/>
              <a:t>negativos</a:t>
            </a:r>
            <a:r>
              <a:rPr lang="ca-ES" sz="2000" dirty="0"/>
              <a:t> por </a:t>
            </a:r>
            <a:r>
              <a:rPr lang="ca-ES" sz="2000" dirty="0" err="1"/>
              <a:t>su</a:t>
            </a:r>
            <a:r>
              <a:rPr lang="ca-ES" sz="2000" dirty="0"/>
              <a:t> </a:t>
            </a:r>
            <a:r>
              <a:rPr lang="ca-ES" sz="2000" dirty="0" err="1"/>
              <a:t>facilidad</a:t>
            </a:r>
            <a:r>
              <a:rPr lang="ca-ES" sz="2000" dirty="0"/>
              <a:t> en la </a:t>
            </a:r>
            <a:r>
              <a:rPr lang="ca-ES" sz="2000" dirty="0" err="1"/>
              <a:t>implementación</a:t>
            </a:r>
            <a:r>
              <a:rPr lang="ca-ES" sz="2000" dirty="0"/>
              <a:t> </a:t>
            </a:r>
            <a:r>
              <a:rPr lang="ca-ES" sz="2000" dirty="0" err="1"/>
              <a:t>práctica</a:t>
            </a:r>
            <a:r>
              <a:rPr lang="ca-ES" sz="2000" dirty="0"/>
              <a:t> en </a:t>
            </a:r>
            <a:r>
              <a:rPr lang="ca-ES" sz="2000" dirty="0" err="1"/>
              <a:t>términos</a:t>
            </a:r>
            <a:r>
              <a:rPr lang="ca-ES" sz="2000" dirty="0"/>
              <a:t> de </a:t>
            </a:r>
            <a:r>
              <a:rPr lang="ca-ES" sz="2000" dirty="0" err="1"/>
              <a:t>programación</a:t>
            </a:r>
            <a:endParaRPr lang="ca-ES" sz="2000" dirty="0"/>
          </a:p>
        </p:txBody>
      </p:sp>
      <p:sp>
        <p:nvSpPr>
          <p:cNvPr id="120838" name="Contenidor de número de diapositiva 4">
            <a:extLst>
              <a:ext uri="{FF2B5EF4-FFF2-40B4-BE49-F238E27FC236}">
                <a16:creationId xmlns:a16="http://schemas.microsoft.com/office/drawing/2014/main" id="{476AF62D-82C8-D09F-9EBF-B199B8E8C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2309F01-5575-8AA7-1CA6-8AB4574191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836A3559-49B0-48A5-79AD-61EDB2AAF234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794D9F-045B-EB18-58C0-6E6443E10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Tratamiento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los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negativos</a:t>
            </a: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840859F-BF7D-612E-5E43-7578B32DFB45}"/>
              </a:ext>
            </a:extLst>
          </p:cNvPr>
          <p:cNvSpPr txBox="1"/>
          <p:nvPr/>
        </p:nvSpPr>
        <p:spPr>
          <a:xfrm>
            <a:off x="8728869" y="6556375"/>
            <a:ext cx="3236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849B-A95F-BF33-563C-E0296662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Contenidor de número de diapositiva 4">
            <a:extLst>
              <a:ext uri="{FF2B5EF4-FFF2-40B4-BE49-F238E27FC236}">
                <a16:creationId xmlns:a16="http://schemas.microsoft.com/office/drawing/2014/main" id="{F46A3894-0478-D6DC-0690-5B3BE1DED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E6707F-AF9E-BE4E-3A13-580198EA18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158240"/>
            <a:ext cx="7855585" cy="4950460"/>
          </a:xfrm>
          <a:prstGeom prst="rect">
            <a:avLst/>
          </a:prstGeom>
        </p:spPr>
        <p:txBody>
          <a:bodyPr rtlCol="0" anchor="ctr" anchorCtr="1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concepto</a:t>
            </a:r>
            <a:r>
              <a:rPr lang="ca-ES" sz="1800" dirty="0">
                <a:solidFill>
                  <a:schemeClr val="accent4"/>
                </a:solidFill>
              </a:rPr>
              <a:t> y </a:t>
            </a: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Etapas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construcción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directrices</a:t>
            </a:r>
            <a:r>
              <a:rPr lang="ca-ES" sz="1800" dirty="0">
                <a:solidFill>
                  <a:schemeClr val="accent4"/>
                </a:solidFill>
              </a:rPr>
              <a:t> a partir del Manual d’Eurostat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producto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rama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El </a:t>
            </a:r>
            <a:r>
              <a:rPr lang="ca-ES" sz="1800" dirty="0" err="1">
                <a:solidFill>
                  <a:schemeClr val="accent4"/>
                </a:solidFill>
              </a:rPr>
              <a:t>método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híbrido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elaboración</a:t>
            </a:r>
            <a:r>
              <a:rPr lang="ca-ES" sz="1800" dirty="0">
                <a:solidFill>
                  <a:schemeClr val="accent4"/>
                </a:solidFill>
              </a:rPr>
              <a:t> de la Tabla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 en el MIOC-2021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principales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Contraste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econométrico</a:t>
            </a:r>
            <a:r>
              <a:rPr lang="ca-ES" sz="1800" dirty="0">
                <a:solidFill>
                  <a:schemeClr val="accent4"/>
                </a:solidFill>
              </a:rPr>
              <a:t> de las </a:t>
            </a: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tecnológicas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Tratamiento de los valores </a:t>
            </a:r>
            <a:r>
              <a:rPr lang="ca-ES" sz="1800" dirty="0" err="1">
                <a:solidFill>
                  <a:schemeClr val="accent4"/>
                </a:solidFill>
              </a:rPr>
              <a:t>negativos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Ejemplos</a:t>
            </a:r>
            <a:r>
              <a:rPr lang="ca-ES" sz="1800" dirty="0"/>
              <a:t> de </a:t>
            </a:r>
            <a:r>
              <a:rPr lang="ca-ES" sz="1800" dirty="0" err="1"/>
              <a:t>resultados</a:t>
            </a:r>
            <a:endParaRPr lang="ca-ES" sz="18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pPr>
            <a:endParaRPr lang="es-ES" sz="3100" dirty="0">
              <a:solidFill>
                <a:srgbClr val="404040"/>
              </a:solidFill>
            </a:endParaRP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6E8B7643-C5DB-231B-6C14-16675E61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401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2131043B-B74E-4594-119B-127433A8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2782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7BBA4-7DBF-9889-BA36-FFBD95365BC8}"/>
              </a:ext>
            </a:extLst>
          </p:cNvPr>
          <p:cNvSpPr/>
          <p:nvPr/>
        </p:nvSpPr>
        <p:spPr>
          <a:xfrm>
            <a:off x="1187450" y="333375"/>
            <a:ext cx="29177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 err="1">
                <a:latin typeface="+mj-lt"/>
              </a:rPr>
              <a:t>Índice</a:t>
            </a:r>
            <a:r>
              <a:rPr lang="ca-ES" sz="2400" b="1" dirty="0">
                <a:latin typeface="+mj-lt"/>
              </a:rPr>
              <a:t> de la </a:t>
            </a:r>
            <a:r>
              <a:rPr lang="ca-ES" sz="2400" b="1" dirty="0" err="1">
                <a:latin typeface="+mj-lt"/>
              </a:rPr>
              <a:t>sesión</a:t>
            </a:r>
            <a:endParaRPr lang="ca-ES" sz="2400" b="1" dirty="0">
              <a:latin typeface="+mj-lt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0231399F-45B4-C611-44DC-5707767D9EAD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84BBD152-B0DA-C1DB-0258-68C954B7EADF}"/>
              </a:ext>
            </a:extLst>
          </p:cNvPr>
          <p:cNvSpPr txBox="1"/>
          <p:nvPr/>
        </p:nvSpPr>
        <p:spPr>
          <a:xfrm>
            <a:off x="8728869" y="6556375"/>
            <a:ext cx="3114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6185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Título">
            <a:extLst>
              <a:ext uri="{FF2B5EF4-FFF2-40B4-BE49-F238E27FC236}">
                <a16:creationId xmlns:a16="http://schemas.microsoft.com/office/drawing/2014/main" id="{62A07F75-E806-CF7F-3999-9C1DE355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pic>
        <p:nvPicPr>
          <p:cNvPr id="124933" name="Marcador de contenido 4">
            <a:extLst>
              <a:ext uri="{FF2B5EF4-FFF2-40B4-BE49-F238E27FC236}">
                <a16:creationId xmlns:a16="http://schemas.microsoft.com/office/drawing/2014/main" id="{5ABDC39A-4658-3EAE-D8CD-FFB7D09DE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704850"/>
            <a:ext cx="9150350" cy="5678488"/>
          </a:xfrm>
        </p:spPr>
      </p:pic>
      <p:sp>
        <p:nvSpPr>
          <p:cNvPr id="124934" name="Contenidor de número de diapositiva 4">
            <a:extLst>
              <a:ext uri="{FF2B5EF4-FFF2-40B4-BE49-F238E27FC236}">
                <a16:creationId xmlns:a16="http://schemas.microsoft.com/office/drawing/2014/main" id="{3098B5B9-9771-4A11-FEB0-D5F53D894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11287E1-50E1-406E-3E03-559A13B9BD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6BA79ABF-3E44-301B-4CF7-6D12B51540FE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1ACDA-C0A4-C49D-7746-7F98FB07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latin typeface="+mj-lt"/>
              </a:rPr>
              <a:t>Ejemplos</a:t>
            </a:r>
            <a:r>
              <a:rPr lang="en-US" altLang="en-US" sz="2400" b="1" dirty="0">
                <a:latin typeface="+mj-lt"/>
              </a:rPr>
              <a:t> de </a:t>
            </a:r>
            <a:r>
              <a:rPr lang="en-US" altLang="en-US" sz="2400" b="1" dirty="0" err="1">
                <a:latin typeface="+mj-lt"/>
              </a:rPr>
              <a:t>resultados</a:t>
            </a:r>
            <a:r>
              <a:rPr lang="en-US" altLang="en-US" sz="2400" b="1" dirty="0">
                <a:latin typeface="+mj-lt"/>
              </a:rPr>
              <a:t> (1)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63F44B69-DA52-16CA-79B9-3F019B2B2ED3}"/>
              </a:ext>
            </a:extLst>
          </p:cNvPr>
          <p:cNvSpPr txBox="1"/>
          <p:nvPr/>
        </p:nvSpPr>
        <p:spPr>
          <a:xfrm>
            <a:off x="8728869" y="6556375"/>
            <a:ext cx="317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25</a:t>
            </a:r>
          </a:p>
        </p:txBody>
      </p:sp>
      <p:graphicFrame>
        <p:nvGraphicFramePr>
          <p:cNvPr id="8" name="Gràfic 7">
            <a:extLst>
              <a:ext uri="{FF2B5EF4-FFF2-40B4-BE49-F238E27FC236}">
                <a16:creationId xmlns:a16="http://schemas.microsoft.com/office/drawing/2014/main" id="{D4246C42-EB2C-DB62-7399-735E45F0C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422795"/>
              </p:ext>
            </p:extLst>
          </p:nvPr>
        </p:nvGraphicFramePr>
        <p:xfrm>
          <a:off x="426720" y="1347787"/>
          <a:ext cx="842264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FA74-577C-11E2-45C9-E2D35AEF0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Título">
            <a:extLst>
              <a:ext uri="{FF2B5EF4-FFF2-40B4-BE49-F238E27FC236}">
                <a16:creationId xmlns:a16="http://schemas.microsoft.com/office/drawing/2014/main" id="{BD89234C-807E-EFF9-DDE3-05DA5967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pic>
        <p:nvPicPr>
          <p:cNvPr id="124933" name="Marcador de contenido 4">
            <a:extLst>
              <a:ext uri="{FF2B5EF4-FFF2-40B4-BE49-F238E27FC236}">
                <a16:creationId xmlns:a16="http://schemas.microsoft.com/office/drawing/2014/main" id="{283908D1-4E10-5B94-5FB9-C6429D7F6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704850"/>
            <a:ext cx="9150350" cy="5678488"/>
          </a:xfrm>
        </p:spPr>
      </p:pic>
      <p:sp>
        <p:nvSpPr>
          <p:cNvPr id="124934" name="Contenidor de número de diapositiva 4">
            <a:extLst>
              <a:ext uri="{FF2B5EF4-FFF2-40B4-BE49-F238E27FC236}">
                <a16:creationId xmlns:a16="http://schemas.microsoft.com/office/drawing/2014/main" id="{7C2C9015-89DC-6229-94A8-791610ED3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95459D6-DE7E-C298-2CCF-CC8864163D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95B3267A-899F-260C-D880-7F698CF94FD6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FFE79-CC5E-EEC8-1C5D-A76B94D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" y="542344"/>
            <a:ext cx="8062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latin typeface="+mj-lt"/>
              </a:rPr>
              <a:t>Ejemplos</a:t>
            </a:r>
            <a:r>
              <a:rPr lang="en-US" altLang="en-US" sz="2400" b="1" dirty="0">
                <a:latin typeface="+mj-lt"/>
              </a:rPr>
              <a:t> de </a:t>
            </a:r>
            <a:r>
              <a:rPr lang="en-US" altLang="en-US" sz="2400" b="1" dirty="0" err="1">
                <a:latin typeface="+mj-lt"/>
              </a:rPr>
              <a:t>resultados</a:t>
            </a:r>
            <a:r>
              <a:rPr lang="en-US" altLang="en-US" sz="2400" b="1" dirty="0">
                <a:latin typeface="+mj-lt"/>
              </a:rPr>
              <a:t> (y 2)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86FF8FE-5925-353E-5282-26B4DB9CAB24}"/>
              </a:ext>
            </a:extLst>
          </p:cNvPr>
          <p:cNvSpPr txBox="1"/>
          <p:nvPr/>
        </p:nvSpPr>
        <p:spPr>
          <a:xfrm>
            <a:off x="8728869" y="6556375"/>
            <a:ext cx="317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26</a:t>
            </a:r>
          </a:p>
        </p:txBody>
      </p:sp>
      <p:graphicFrame>
        <p:nvGraphicFramePr>
          <p:cNvPr id="6" name="Gràfic 5">
            <a:extLst>
              <a:ext uri="{FF2B5EF4-FFF2-40B4-BE49-F238E27FC236}">
                <a16:creationId xmlns:a16="http://schemas.microsoft.com/office/drawing/2014/main" id="{706DC6C0-B8D8-4D80-BBBD-BE9D572C5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19095"/>
              </p:ext>
            </p:extLst>
          </p:nvPr>
        </p:nvGraphicFramePr>
        <p:xfrm>
          <a:off x="274638" y="1340248"/>
          <a:ext cx="8635682" cy="481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102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Título">
            <a:extLst>
              <a:ext uri="{FF2B5EF4-FFF2-40B4-BE49-F238E27FC236}">
                <a16:creationId xmlns:a16="http://schemas.microsoft.com/office/drawing/2014/main" id="{9BAD7572-DB42-B0CE-52D1-E7DF40AE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29035" name="Contenidor de número de diapositiva 4">
            <a:extLst>
              <a:ext uri="{FF2B5EF4-FFF2-40B4-BE49-F238E27FC236}">
                <a16:creationId xmlns:a16="http://schemas.microsoft.com/office/drawing/2014/main" id="{FF178E2F-1AE8-154E-B9D3-40D9EB8C2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FE3A51A9-BB51-4368-B4F4-BFBB3C5BEF2D}"/>
              </a:ext>
            </a:extLst>
          </p:cNvPr>
          <p:cNvSpPr/>
          <p:nvPr/>
        </p:nvSpPr>
        <p:spPr>
          <a:xfrm>
            <a:off x="2406456" y="1107124"/>
            <a:ext cx="464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https://www.idescat.cat/pub/?id=mioc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87F1CFC-A927-4E28-0592-8ADE082AB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0A55487E-CB8D-A125-CFC0-53A4D1598062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4D05F-3C75-C9B5-F265-32C57465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3" y="621718"/>
            <a:ext cx="8589631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>
                <a:latin typeface="+mj-lt"/>
              </a:rPr>
              <a:t>La </a:t>
            </a:r>
            <a:r>
              <a:rPr lang="en-US" altLang="en-US" sz="2400" b="1" dirty="0" err="1">
                <a:latin typeface="+mj-lt"/>
              </a:rPr>
              <a:t>tabla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simétrica</a:t>
            </a:r>
            <a:r>
              <a:rPr lang="en-US" altLang="en-US" sz="2400" b="1" dirty="0">
                <a:latin typeface="+mj-lt"/>
              </a:rPr>
              <a:t> del MIOC-2021: </a:t>
            </a:r>
            <a:r>
              <a:rPr lang="en-US" altLang="en-US" sz="2400" b="1" dirty="0" err="1">
                <a:latin typeface="+mj-lt"/>
              </a:rPr>
              <a:t>resultados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en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el</a:t>
            </a:r>
            <a:r>
              <a:rPr lang="en-US" altLang="en-US" sz="2400" b="1" dirty="0">
                <a:latin typeface="+mj-lt"/>
              </a:rPr>
              <a:t> web (1)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C54A59C-6293-7DAA-7EBA-DC0390744780}"/>
              </a:ext>
            </a:extLst>
          </p:cNvPr>
          <p:cNvSpPr txBox="1"/>
          <p:nvPr/>
        </p:nvSpPr>
        <p:spPr>
          <a:xfrm>
            <a:off x="8728869" y="6556375"/>
            <a:ext cx="3358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27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E6A0597A-48F2-0387-009B-1D82E8FA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34" y="1500426"/>
            <a:ext cx="6666694" cy="50559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826E-D51B-CA5C-E133-BAF29ADF5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Título">
            <a:extLst>
              <a:ext uri="{FF2B5EF4-FFF2-40B4-BE49-F238E27FC236}">
                <a16:creationId xmlns:a16="http://schemas.microsoft.com/office/drawing/2014/main" id="{8DF3DCEB-A139-0E53-FDD4-29F2A4B7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29035" name="Contenidor de número de diapositiva 4">
            <a:extLst>
              <a:ext uri="{FF2B5EF4-FFF2-40B4-BE49-F238E27FC236}">
                <a16:creationId xmlns:a16="http://schemas.microsoft.com/office/drawing/2014/main" id="{17712BA2-77EE-5BCB-BFF2-FBD236853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FB33542F-2B58-95AC-3D0E-A7905AE68DDC}"/>
              </a:ext>
            </a:extLst>
          </p:cNvPr>
          <p:cNvSpPr/>
          <p:nvPr/>
        </p:nvSpPr>
        <p:spPr>
          <a:xfrm>
            <a:off x="2394437" y="1161640"/>
            <a:ext cx="4355122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https://www.idescat.cat/pub/?id=mioc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BFEBAC0-4087-D743-03AC-36A14304D7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10BAECC7-29DF-7334-041D-0BC22433ACC9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EC231-3215-EE05-EBFA-30F4A1F7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5" y="593229"/>
            <a:ext cx="9079707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>
                <a:latin typeface="+mj-lt"/>
              </a:rPr>
              <a:t>La </a:t>
            </a:r>
            <a:r>
              <a:rPr lang="en-US" altLang="en-US" sz="2400" b="1" dirty="0" err="1">
                <a:latin typeface="+mj-lt"/>
              </a:rPr>
              <a:t>tabla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simétrica</a:t>
            </a:r>
            <a:r>
              <a:rPr lang="en-US" altLang="en-US" sz="2400" b="1" dirty="0">
                <a:latin typeface="+mj-lt"/>
              </a:rPr>
              <a:t> del MIOC-2021: </a:t>
            </a:r>
            <a:r>
              <a:rPr lang="en-US" altLang="en-US" sz="2400" b="1" dirty="0" err="1">
                <a:latin typeface="+mj-lt"/>
              </a:rPr>
              <a:t>resultados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en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el</a:t>
            </a:r>
            <a:r>
              <a:rPr lang="en-US" altLang="en-US" sz="2400" b="1" dirty="0">
                <a:latin typeface="+mj-lt"/>
              </a:rPr>
              <a:t> web (y 2)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5662E14-E6FE-5820-10E5-D39D74EE021D}"/>
              </a:ext>
            </a:extLst>
          </p:cNvPr>
          <p:cNvSpPr txBox="1"/>
          <p:nvPr/>
        </p:nvSpPr>
        <p:spPr>
          <a:xfrm>
            <a:off x="8728869" y="6556375"/>
            <a:ext cx="3358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28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39D62770-E310-6D1E-8BB8-1B619CFA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" y="1492165"/>
            <a:ext cx="5762083" cy="506421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9BA19ED8-8F2A-FF16-E563-01BE2DEF4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928" y="2311869"/>
            <a:ext cx="2748941" cy="2909743"/>
          </a:xfrm>
          <a:prstGeom prst="rect">
            <a:avLst/>
          </a:prstGeom>
        </p:spPr>
      </p:pic>
      <p:cxnSp>
        <p:nvCxnSpPr>
          <p:cNvPr id="15" name="Connector: angular 14">
            <a:extLst>
              <a:ext uri="{FF2B5EF4-FFF2-40B4-BE49-F238E27FC236}">
                <a16:creationId xmlns:a16="http://schemas.microsoft.com/office/drawing/2014/main" id="{3A9F35F2-0A12-5753-A39C-354F28B62625}"/>
              </a:ext>
            </a:extLst>
          </p:cNvPr>
          <p:cNvCxnSpPr>
            <a:cxnSpLocks/>
          </p:cNvCxnSpPr>
          <p:nvPr/>
        </p:nvCxnSpPr>
        <p:spPr>
          <a:xfrm>
            <a:off x="736600" y="2222500"/>
            <a:ext cx="5473700" cy="927100"/>
          </a:xfrm>
          <a:prstGeom prst="bentConnector3">
            <a:avLst>
              <a:gd name="adj1" fmla="val 729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3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ítulo 4">
            <a:extLst>
              <a:ext uri="{FF2B5EF4-FFF2-40B4-BE49-F238E27FC236}">
                <a16:creationId xmlns:a16="http://schemas.microsoft.com/office/drawing/2014/main" id="{8DA413E2-CFCF-A426-6884-5356D545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088"/>
            <a:ext cx="9236075" cy="512762"/>
          </a:xfrm>
        </p:spPr>
        <p:txBody>
          <a:bodyPr/>
          <a:lstStyle/>
          <a:p>
            <a:r>
              <a:rPr lang="es-ES" altLang="es-ES">
                <a:latin typeface="Arial" panose="020B0604020202020204" pitchFamily="34" charset="0"/>
              </a:rPr>
              <a:t> </a:t>
            </a:r>
            <a:br>
              <a:rPr lang="es-ES" altLang="es-ES">
                <a:latin typeface="Arial" panose="020B0604020202020204" pitchFamily="34" charset="0"/>
              </a:rPr>
            </a:b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253AD-B324-05AA-E14A-6129378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3963"/>
            <a:ext cx="2659063" cy="579437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14400" dirty="0"/>
              <a:t>Gracias!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7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7200" dirty="0"/>
          </a:p>
        </p:txBody>
      </p:sp>
      <p:sp>
        <p:nvSpPr>
          <p:cNvPr id="131083" name="Contenidor de número de diapositiva 4">
            <a:extLst>
              <a:ext uri="{FF2B5EF4-FFF2-40B4-BE49-F238E27FC236}">
                <a16:creationId xmlns:a16="http://schemas.microsoft.com/office/drawing/2014/main" id="{E50DEDAA-C054-1B2B-0847-F06B97836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JECAS 2016</a:t>
            </a:r>
          </a:p>
        </p:txBody>
      </p:sp>
      <p:pic>
        <p:nvPicPr>
          <p:cNvPr id="131078" name="Imagen 9" descr="qr_img_www.idescat.cat.png">
            <a:hlinkClick r:id="rId3"/>
            <a:extLst>
              <a:ext uri="{FF2B5EF4-FFF2-40B4-BE49-F238E27FC236}">
                <a16:creationId xmlns:a16="http://schemas.microsoft.com/office/drawing/2014/main" id="{F3B87DB4-C1E9-0168-3179-102155E9D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81200"/>
            <a:ext cx="3602038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18E1D4C-3894-6A58-1E4C-6AD25812A2EA}"/>
              </a:ext>
            </a:extLst>
          </p:cNvPr>
          <p:cNvSpPr txBox="1">
            <a:spLocks/>
          </p:cNvSpPr>
          <p:nvPr/>
        </p:nvSpPr>
        <p:spPr>
          <a:xfrm>
            <a:off x="4822825" y="5608638"/>
            <a:ext cx="3022600" cy="581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s-ES" sz="2000" dirty="0" err="1"/>
              <a:t>https</a:t>
            </a:r>
            <a:r>
              <a:rPr lang="es-ES" sz="2000" dirty="0"/>
              <a:t>://</a:t>
            </a:r>
            <a:r>
              <a:rPr lang="es-ES" sz="2000" dirty="0" err="1"/>
              <a:t>twitter.com</a:t>
            </a:r>
            <a:r>
              <a:rPr lang="es-ES" sz="2000" dirty="0"/>
              <a:t>/</a:t>
            </a:r>
            <a:r>
              <a:rPr lang="es-ES" sz="2000" dirty="0" err="1"/>
              <a:t>idescat</a:t>
            </a: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  <a:p>
            <a:pPr marL="0" indent="0">
              <a:buFont typeface="Wingdings" charset="2"/>
              <a:buNone/>
              <a:defRPr/>
            </a:pPr>
            <a:endParaRPr lang="es-ES" sz="2000" dirty="0"/>
          </a:p>
        </p:txBody>
      </p:sp>
      <p:pic>
        <p:nvPicPr>
          <p:cNvPr id="131080" name="Imagen 12" descr="qr_img_twitter idescat.png">
            <a:hlinkClick r:id="rId5"/>
            <a:extLst>
              <a:ext uri="{FF2B5EF4-FFF2-40B4-BE49-F238E27FC236}">
                <a16:creationId xmlns:a16="http://schemas.microsoft.com/office/drawing/2014/main" id="{AD9F198C-86BA-CDD2-F5D0-32297E3EC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981200"/>
            <a:ext cx="36290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Marcador de contenido 2">
            <a:extLst>
              <a:ext uri="{FF2B5EF4-FFF2-40B4-BE49-F238E27FC236}">
                <a16:creationId xmlns:a16="http://schemas.microsoft.com/office/drawing/2014/main" id="{1978C0E7-B177-C717-BFD3-D7ED529915EE}"/>
              </a:ext>
            </a:extLst>
          </p:cNvPr>
          <p:cNvSpPr txBox="1">
            <a:spLocks/>
          </p:cNvSpPr>
          <p:nvPr/>
        </p:nvSpPr>
        <p:spPr bwMode="auto">
          <a:xfrm>
            <a:off x="1096963" y="5594350"/>
            <a:ext cx="218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es-ES" altLang="es-ES" sz="2000">
                <a:solidFill>
                  <a:srgbClr val="595959"/>
                </a:solidFill>
              </a:rPr>
              <a:t>www.idescat.cat</a:t>
            </a: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  <a:p>
            <a:pPr defTabSz="914400" eaLnBrk="1" hangingPunct="1">
              <a:spcBef>
                <a:spcPts val="2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595959"/>
              </a:solidFill>
            </a:endParaRPr>
          </a:p>
        </p:txBody>
      </p:sp>
      <p:pic>
        <p:nvPicPr>
          <p:cNvPr id="131082" name="Imagen 7">
            <a:extLst>
              <a:ext uri="{FF2B5EF4-FFF2-40B4-BE49-F238E27FC236}">
                <a16:creationId xmlns:a16="http://schemas.microsoft.com/office/drawing/2014/main" id="{DD78EB51-EEDD-35E7-F65D-EA860818B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943475"/>
            <a:ext cx="1298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C96B6F3-E604-0FBA-368C-42F1D88C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A11EBE74-B85D-25C1-0AF8-8C35C1F01801}"/>
              </a:ext>
            </a:extLst>
          </p:cNvPr>
          <p:cNvSpPr txBox="1"/>
          <p:nvPr/>
        </p:nvSpPr>
        <p:spPr>
          <a:xfrm>
            <a:off x="8728869" y="6556375"/>
            <a:ext cx="3054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7749-AAC4-78FE-D945-F5A868C3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Contenidor de número de diapositiva 4">
            <a:extLst>
              <a:ext uri="{FF2B5EF4-FFF2-40B4-BE49-F238E27FC236}">
                <a16:creationId xmlns:a16="http://schemas.microsoft.com/office/drawing/2014/main" id="{48A13A32-8A6C-4D6C-ADD4-3BBDF4227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3B56C51-DAD3-BA00-7535-4EEA8CE115D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158240"/>
            <a:ext cx="7855585" cy="4950460"/>
          </a:xfrm>
          <a:prstGeom prst="rect">
            <a:avLst/>
          </a:prstGeom>
        </p:spPr>
        <p:txBody>
          <a:bodyPr rtlCol="0" anchor="ctr" anchorCtr="1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tx1"/>
                </a:solidFill>
              </a:rPr>
              <a:t>La </a:t>
            </a:r>
            <a:r>
              <a:rPr lang="ca-ES" sz="1800" dirty="0" err="1">
                <a:solidFill>
                  <a:schemeClr val="tx1"/>
                </a:solidFill>
              </a:rPr>
              <a:t>Tabla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simétrica</a:t>
            </a:r>
            <a:r>
              <a:rPr lang="ca-ES" sz="1800" dirty="0">
                <a:solidFill>
                  <a:schemeClr val="tx1"/>
                </a:solidFill>
              </a:rPr>
              <a:t>: </a:t>
            </a:r>
            <a:r>
              <a:rPr lang="ca-ES" sz="1800" dirty="0" err="1">
                <a:solidFill>
                  <a:schemeClr val="tx1"/>
                </a:solidFill>
              </a:rPr>
              <a:t>concepto</a:t>
            </a:r>
            <a:r>
              <a:rPr lang="ca-ES" sz="1800" dirty="0">
                <a:solidFill>
                  <a:schemeClr val="tx1"/>
                </a:solidFill>
              </a:rPr>
              <a:t> y </a:t>
            </a:r>
            <a:r>
              <a:rPr lang="ca-ES" sz="1800" dirty="0" err="1">
                <a:solidFill>
                  <a:schemeClr val="tx1"/>
                </a:solidFill>
              </a:rPr>
              <a:t>características</a:t>
            </a:r>
            <a:endParaRPr lang="ca-ES" sz="180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Etapas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construcción</a:t>
            </a:r>
            <a:r>
              <a:rPr lang="ca-ES" sz="1800" dirty="0">
                <a:solidFill>
                  <a:schemeClr val="accent4"/>
                </a:solidFill>
              </a:rPr>
              <a:t> de 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directrices</a:t>
            </a:r>
            <a:r>
              <a:rPr lang="ca-ES" sz="1800" dirty="0">
                <a:solidFill>
                  <a:schemeClr val="accent4"/>
                </a:solidFill>
              </a:rPr>
              <a:t> a partir del Manual d’Eurostat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producto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tecnología</a:t>
            </a:r>
            <a:r>
              <a:rPr lang="ca-ES" sz="1800" dirty="0">
                <a:solidFill>
                  <a:schemeClr val="accent4"/>
                </a:solidFill>
              </a:rPr>
              <a:t> de rama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El </a:t>
            </a:r>
            <a:r>
              <a:rPr lang="ca-ES" sz="1800" dirty="0" err="1">
                <a:solidFill>
                  <a:schemeClr val="accent4"/>
                </a:solidFill>
              </a:rPr>
              <a:t>método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híbrido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elaboración</a:t>
            </a:r>
            <a:r>
              <a:rPr lang="ca-ES" sz="1800" dirty="0">
                <a:solidFill>
                  <a:schemeClr val="accent4"/>
                </a:solidFill>
              </a:rPr>
              <a:t> de la Tabla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 en el MIOC-2021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principales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Contraste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econométrico</a:t>
            </a:r>
            <a:r>
              <a:rPr lang="ca-ES" sz="1800" dirty="0">
                <a:solidFill>
                  <a:schemeClr val="accent4"/>
                </a:solidFill>
              </a:rPr>
              <a:t> de las </a:t>
            </a: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tecnológicas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Tratamiento de los valores </a:t>
            </a:r>
            <a:r>
              <a:rPr lang="ca-ES" sz="1800" dirty="0" err="1">
                <a:solidFill>
                  <a:schemeClr val="accent4"/>
                </a:solidFill>
              </a:rPr>
              <a:t>negativos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Ejemplos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resultados</a:t>
            </a:r>
            <a:endParaRPr lang="ca-ES" sz="1800" dirty="0">
              <a:solidFill>
                <a:schemeClr val="accent4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pPr>
            <a:endParaRPr lang="es-ES" sz="3100" dirty="0">
              <a:solidFill>
                <a:srgbClr val="404040"/>
              </a:solidFill>
            </a:endParaRP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B4B992C2-51B8-7C41-04DF-934A2383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401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6073B59F-D27E-AABC-B0E8-A09AC908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2782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17B89-2478-F875-2C5C-0E164C03AFB1}"/>
              </a:ext>
            </a:extLst>
          </p:cNvPr>
          <p:cNvSpPr/>
          <p:nvPr/>
        </p:nvSpPr>
        <p:spPr>
          <a:xfrm>
            <a:off x="1187450" y="333375"/>
            <a:ext cx="29177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 err="1">
                <a:latin typeface="+mj-lt"/>
              </a:rPr>
              <a:t>Índice</a:t>
            </a:r>
            <a:r>
              <a:rPr lang="ca-ES" sz="2400" b="1" dirty="0">
                <a:latin typeface="+mj-lt"/>
              </a:rPr>
              <a:t> de la </a:t>
            </a:r>
            <a:r>
              <a:rPr lang="ca-ES" sz="2400" b="1" dirty="0" err="1">
                <a:latin typeface="+mj-lt"/>
              </a:rPr>
              <a:t>sesión</a:t>
            </a:r>
            <a:endParaRPr lang="ca-ES" sz="2400" b="1" dirty="0">
              <a:latin typeface="+mj-lt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917A4927-B639-79CB-D645-C09A72451F63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165528AF-D8B8-BA72-083B-24C53AA2F555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4507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àfic 2" descr="Institut d'Estadística de Catalunya. Generalitat de Catalunya">
            <a:extLst>
              <a:ext uri="{FF2B5EF4-FFF2-40B4-BE49-F238E27FC236}">
                <a16:creationId xmlns:a16="http://schemas.microsoft.com/office/drawing/2014/main" id="{7C73731D-8FA2-6ACC-06AD-51B6CE6A23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7739" y="2237004"/>
            <a:ext cx="4579406" cy="1251075"/>
          </a:xfrm>
          <a:prstGeom prst="rect">
            <a:avLst/>
          </a:prstGeom>
        </p:spPr>
      </p:pic>
      <p:sp>
        <p:nvSpPr>
          <p:cNvPr id="8" name="Contenidor de contingut 7">
            <a:extLst>
              <a:ext uri="{FF2B5EF4-FFF2-40B4-BE49-F238E27FC236}">
                <a16:creationId xmlns:a16="http://schemas.microsoft.com/office/drawing/2014/main" id="{2C350458-20EA-4FF7-B90E-CECA29F86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7785" y="4370334"/>
            <a:ext cx="5399315" cy="11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50"/>
              </a:spcBef>
              <a:buClr>
                <a:srgbClr val="C00000"/>
              </a:buClr>
              <a:defRPr/>
            </a:pPr>
            <a:r>
              <a:rPr lang="ca-ES" sz="1050" dirty="0">
                <a:latin typeface="+mn-lt"/>
                <a:ea typeface="+mn-ea"/>
                <a:cs typeface="+mn-cs"/>
              </a:rPr>
              <a:t>idescat.cat</a:t>
            </a:r>
          </a:p>
        </p:txBody>
      </p:sp>
    </p:spTree>
    <p:extLst>
      <p:ext uri="{BB962C8B-B14F-4D97-AF65-F5344CB8AC3E}">
        <p14:creationId xmlns:p14="http://schemas.microsoft.com/office/powerpoint/2010/main" val="243368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Título">
            <a:extLst>
              <a:ext uri="{FF2B5EF4-FFF2-40B4-BE49-F238E27FC236}">
                <a16:creationId xmlns:a16="http://schemas.microsoft.com/office/drawing/2014/main" id="{E41361C8-3EF9-CF32-8D8E-6D019320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79878" name="Contenidor de número de diapositiva 4">
            <a:extLst>
              <a:ext uri="{FF2B5EF4-FFF2-40B4-BE49-F238E27FC236}">
                <a16:creationId xmlns:a16="http://schemas.microsoft.com/office/drawing/2014/main" id="{F277E3CC-5301-A196-7BE3-0004FE367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pic>
        <p:nvPicPr>
          <p:cNvPr id="79877" name="Imagen 1">
            <a:extLst>
              <a:ext uri="{FF2B5EF4-FFF2-40B4-BE49-F238E27FC236}">
                <a16:creationId xmlns:a16="http://schemas.microsoft.com/office/drawing/2014/main" id="{5877653E-FEE8-D852-A56C-A230DE571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04573"/>
            <a:ext cx="8371840" cy="637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9BA88E3-D16E-4B32-40CD-8521063404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467B2272-CE8C-7630-94F2-181C2A8B4B10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8E38F478-F6D2-09A0-3C25-39ADC81F4BA0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>
            <a:extLst>
              <a:ext uri="{FF2B5EF4-FFF2-40B4-BE49-F238E27FC236}">
                <a16:creationId xmlns:a16="http://schemas.microsoft.com/office/drawing/2014/main" id="{946817B2-0F00-654D-29A7-D196AD4B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90978D2-54D1-F823-D01B-7CD986242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2" y="632733"/>
            <a:ext cx="7966075" cy="5111750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En una tabla </a:t>
            </a:r>
            <a:r>
              <a:rPr lang="ca-ES" sz="2000" dirty="0" err="1"/>
              <a:t>simétrica</a:t>
            </a:r>
            <a:r>
              <a:rPr lang="ca-ES" sz="2000" dirty="0"/>
              <a:t> se </a:t>
            </a:r>
            <a:r>
              <a:rPr lang="ca-ES" sz="2000" dirty="0" err="1"/>
              <a:t>reproduce</a:t>
            </a:r>
            <a:r>
              <a:rPr lang="ca-ES" sz="2000" dirty="0"/>
              <a:t> el </a:t>
            </a:r>
            <a:r>
              <a:rPr lang="ca-ES" sz="2000" b="1" dirty="0" err="1"/>
              <a:t>equilibrio</a:t>
            </a:r>
            <a:r>
              <a:rPr lang="ca-ES" sz="2000" b="1" dirty="0"/>
              <a:t> oferta-demanda</a:t>
            </a:r>
            <a:r>
              <a:rPr lang="ca-ES" sz="2000" dirty="0"/>
              <a:t>, de manera que la oferta total a </a:t>
            </a:r>
            <a:r>
              <a:rPr lang="ca-ES" sz="2000" dirty="0" err="1"/>
              <a:t>precios</a:t>
            </a:r>
            <a:r>
              <a:rPr lang="ca-ES" sz="2000" dirty="0"/>
              <a:t> </a:t>
            </a:r>
            <a:r>
              <a:rPr lang="ca-ES" sz="2000" dirty="0" err="1"/>
              <a:t>básicos</a:t>
            </a:r>
            <a:r>
              <a:rPr lang="ca-ES" sz="2000" dirty="0"/>
              <a:t> por </a:t>
            </a:r>
            <a:r>
              <a:rPr lang="ca-ES" sz="2000" dirty="0" err="1"/>
              <a:t>producto</a:t>
            </a:r>
            <a:r>
              <a:rPr lang="ca-ES" sz="2000" dirty="0"/>
              <a:t> (vector fila) es igual a la demanda total a </a:t>
            </a:r>
            <a:r>
              <a:rPr lang="ca-ES" sz="2000" dirty="0" err="1"/>
              <a:t>precios</a:t>
            </a:r>
            <a:r>
              <a:rPr lang="ca-ES" sz="2000" dirty="0"/>
              <a:t> </a:t>
            </a:r>
            <a:r>
              <a:rPr lang="ca-ES" sz="2000" dirty="0" err="1"/>
              <a:t>básicos</a:t>
            </a:r>
            <a:r>
              <a:rPr lang="ca-ES" sz="2000" dirty="0"/>
              <a:t> por </a:t>
            </a:r>
            <a:r>
              <a:rPr lang="ca-ES" sz="2000" dirty="0" err="1"/>
              <a:t>producto</a:t>
            </a:r>
            <a:r>
              <a:rPr lang="ca-ES" sz="2000" dirty="0"/>
              <a:t> (vector columna)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La </a:t>
            </a:r>
            <a:r>
              <a:rPr lang="ca-ES" sz="2000" b="1" dirty="0"/>
              <a:t>tabla </a:t>
            </a:r>
            <a:r>
              <a:rPr lang="ca-ES" sz="2000" b="1" dirty="0" err="1"/>
              <a:t>simétrica</a:t>
            </a:r>
            <a:r>
              <a:rPr lang="ca-ES" sz="2000" dirty="0"/>
              <a:t> es una tabla que reordena y </a:t>
            </a:r>
            <a:r>
              <a:rPr lang="ca-ES" sz="2000" dirty="0" err="1"/>
              <a:t>sintetiza</a:t>
            </a:r>
            <a:r>
              <a:rPr lang="ca-ES" sz="2000" dirty="0"/>
              <a:t> la </a:t>
            </a:r>
            <a:r>
              <a:rPr lang="ca-ES" sz="2000" dirty="0" err="1"/>
              <a:t>información</a:t>
            </a:r>
            <a:r>
              <a:rPr lang="ca-ES" sz="2000" dirty="0"/>
              <a:t> </a:t>
            </a:r>
            <a:r>
              <a:rPr lang="ca-ES" sz="2000" dirty="0" err="1"/>
              <a:t>contenida</a:t>
            </a:r>
            <a:r>
              <a:rPr lang="ca-ES" sz="2000" dirty="0"/>
              <a:t> en las </a:t>
            </a:r>
            <a:r>
              <a:rPr lang="ca-ES" sz="2000" dirty="0" err="1"/>
              <a:t>tablas</a:t>
            </a:r>
            <a:r>
              <a:rPr lang="ca-ES" sz="2000" dirty="0"/>
              <a:t> de origen y de destino</a:t>
            </a:r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Las </a:t>
            </a:r>
            <a:r>
              <a:rPr lang="ca-ES" sz="2000" dirty="0" err="1"/>
              <a:t>tablas</a:t>
            </a:r>
            <a:r>
              <a:rPr lang="ca-ES" sz="2000" dirty="0"/>
              <a:t> de origen y de destino </a:t>
            </a:r>
            <a:r>
              <a:rPr lang="ca-ES" sz="2000" dirty="0" err="1"/>
              <a:t>reflejan</a:t>
            </a:r>
            <a:r>
              <a:rPr lang="ca-ES" sz="2000" dirty="0"/>
              <a:t> las </a:t>
            </a:r>
            <a:r>
              <a:rPr lang="ca-ES" sz="2000" dirty="0" err="1"/>
              <a:t>fuentes</a:t>
            </a:r>
            <a:r>
              <a:rPr lang="ca-ES" sz="2000" dirty="0"/>
              <a:t> </a:t>
            </a:r>
            <a:r>
              <a:rPr lang="ca-ES" sz="2000" dirty="0" err="1"/>
              <a:t>estadísticas</a:t>
            </a:r>
            <a:r>
              <a:rPr lang="ca-ES" sz="2000" dirty="0"/>
              <a:t> </a:t>
            </a:r>
            <a:r>
              <a:rPr lang="ca-ES" sz="2000" dirty="0" err="1"/>
              <a:t>originales</a:t>
            </a:r>
            <a:r>
              <a:rPr lang="ca-ES" sz="2000" dirty="0"/>
              <a:t>, y la </a:t>
            </a:r>
            <a:r>
              <a:rPr lang="ca-ES" sz="2000" b="1" dirty="0"/>
              <a:t>tabla </a:t>
            </a:r>
            <a:r>
              <a:rPr lang="ca-ES" sz="2000" b="1" dirty="0" err="1"/>
              <a:t>simétrica</a:t>
            </a:r>
            <a:r>
              <a:rPr lang="ca-ES" sz="2000" b="1" dirty="0"/>
              <a:t> es una </a:t>
            </a:r>
            <a:r>
              <a:rPr lang="ca-ES" sz="2000" b="1" dirty="0" err="1"/>
              <a:t>construcción</a:t>
            </a:r>
            <a:r>
              <a:rPr lang="ca-ES" sz="2000" b="1" dirty="0"/>
              <a:t> </a:t>
            </a:r>
            <a:r>
              <a:rPr lang="ca-ES" sz="2000" b="1" dirty="0" err="1"/>
              <a:t>teórica</a:t>
            </a:r>
            <a:r>
              <a:rPr lang="ca-ES" sz="2000" dirty="0"/>
              <a:t> elaborada a partir de las dos </a:t>
            </a:r>
            <a:r>
              <a:rPr lang="ca-ES" sz="2000" dirty="0" err="1"/>
              <a:t>tablas</a:t>
            </a:r>
            <a:r>
              <a:rPr lang="ca-ES" sz="2000" dirty="0"/>
              <a:t> </a:t>
            </a:r>
            <a:r>
              <a:rPr lang="ca-ES" sz="2000" dirty="0" err="1"/>
              <a:t>anteriores</a:t>
            </a:r>
            <a:r>
              <a:rPr lang="ca-ES" sz="2000" dirty="0"/>
              <a:t> </a:t>
            </a:r>
            <a:r>
              <a:rPr lang="ca-ES" sz="2000" dirty="0" err="1"/>
              <a:t>mediante</a:t>
            </a:r>
            <a:r>
              <a:rPr lang="ca-ES" sz="2000" dirty="0"/>
              <a:t> la </a:t>
            </a:r>
            <a:r>
              <a:rPr lang="ca-ES" sz="2000" dirty="0" err="1"/>
              <a:t>adopción</a:t>
            </a:r>
            <a:r>
              <a:rPr lang="ca-ES" sz="2000" dirty="0"/>
              <a:t> de </a:t>
            </a:r>
            <a:r>
              <a:rPr lang="ca-ES" sz="2000" dirty="0" err="1"/>
              <a:t>hipótesis</a:t>
            </a:r>
            <a:r>
              <a:rPr lang="ca-ES" sz="2000" dirty="0"/>
              <a:t> sobre las </a:t>
            </a:r>
            <a:r>
              <a:rPr lang="ca-ES" sz="2000" dirty="0" err="1"/>
              <a:t>estructuras</a:t>
            </a:r>
            <a:r>
              <a:rPr lang="ca-ES" sz="2000" dirty="0"/>
              <a:t> de funciones de </a:t>
            </a:r>
            <a:r>
              <a:rPr lang="ca-ES" sz="2000" dirty="0" err="1"/>
              <a:t>producción</a:t>
            </a:r>
            <a:endParaRPr lang="ca-ES" sz="2000" dirty="0"/>
          </a:p>
          <a:p>
            <a:pPr>
              <a:defRPr/>
            </a:pPr>
            <a:endParaRPr lang="ca-ES" sz="2000" dirty="0"/>
          </a:p>
          <a:p>
            <a:pPr>
              <a:defRPr/>
            </a:pPr>
            <a:r>
              <a:rPr lang="ca-ES" sz="2000" dirty="0"/>
              <a:t>La </a:t>
            </a:r>
            <a:r>
              <a:rPr lang="ca-ES" sz="2000" dirty="0" err="1"/>
              <a:t>relevancia</a:t>
            </a:r>
            <a:r>
              <a:rPr lang="ca-ES" sz="2000" dirty="0"/>
              <a:t> de la tabla </a:t>
            </a:r>
            <a:r>
              <a:rPr lang="ca-ES" sz="2000" dirty="0" err="1"/>
              <a:t>simétrica</a:t>
            </a:r>
            <a:r>
              <a:rPr lang="ca-ES" sz="2000" dirty="0"/>
              <a:t> se deriva de de </a:t>
            </a:r>
            <a:r>
              <a:rPr lang="ca-ES" sz="2000" b="1" dirty="0" err="1"/>
              <a:t>su</a:t>
            </a:r>
            <a:r>
              <a:rPr lang="ca-ES" sz="2000" b="1" dirty="0"/>
              <a:t> uso como un instrumento de </a:t>
            </a:r>
            <a:r>
              <a:rPr lang="ca-ES" sz="2000" b="1" dirty="0" err="1"/>
              <a:t>análisis</a:t>
            </a:r>
            <a:r>
              <a:rPr lang="ca-ES" sz="2000" b="1" dirty="0"/>
              <a:t> </a:t>
            </a:r>
            <a:r>
              <a:rPr lang="ca-ES" sz="2000" b="1" dirty="0" err="1"/>
              <a:t>económico</a:t>
            </a:r>
            <a:r>
              <a:rPr lang="ca-ES" sz="2000" dirty="0"/>
              <a:t> </a:t>
            </a:r>
            <a:r>
              <a:rPr lang="ca-ES" sz="2000" dirty="0" err="1"/>
              <a:t>ya</a:t>
            </a:r>
            <a:r>
              <a:rPr lang="ca-ES" sz="2000" dirty="0"/>
              <a:t> que el modelo input-output de </a:t>
            </a:r>
            <a:r>
              <a:rPr lang="ca-ES" sz="2000" dirty="0" err="1"/>
              <a:t>Leontief</a:t>
            </a:r>
            <a:r>
              <a:rPr lang="ca-ES" sz="2000" dirty="0"/>
              <a:t> se </a:t>
            </a:r>
            <a:r>
              <a:rPr lang="ca-ES" sz="2000" dirty="0" err="1"/>
              <a:t>fundamenta</a:t>
            </a:r>
            <a:r>
              <a:rPr lang="ca-ES" sz="2000" dirty="0"/>
              <a:t> en este tipo de tabla</a:t>
            </a:r>
            <a:endParaRPr lang="ca-ES" sz="2000" b="1" dirty="0"/>
          </a:p>
        </p:txBody>
      </p:sp>
      <p:sp>
        <p:nvSpPr>
          <p:cNvPr id="81926" name="Contenidor de número de diapositiva 4">
            <a:extLst>
              <a:ext uri="{FF2B5EF4-FFF2-40B4-BE49-F238E27FC236}">
                <a16:creationId xmlns:a16="http://schemas.microsoft.com/office/drawing/2014/main" id="{AB2FE809-64E4-3951-F183-ED6F1C925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615DB5A-6F79-4CAF-B43A-E2F6131306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0000E116-D734-198F-7532-EE8D854B1251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D0A2690-5C4F-29F7-24BE-DE23263E5393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23026-616A-9D4D-6994-68CEDD7E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Contenidor de número de diapositiva 4">
            <a:extLst>
              <a:ext uri="{FF2B5EF4-FFF2-40B4-BE49-F238E27FC236}">
                <a16:creationId xmlns:a16="http://schemas.microsoft.com/office/drawing/2014/main" id="{0BA5E83A-C9F4-576E-1383-CE59E3E30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EC5AA0E-8C4E-E90B-B805-E89465D80B2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158240"/>
            <a:ext cx="7855585" cy="4950460"/>
          </a:xfrm>
          <a:prstGeom prst="rect">
            <a:avLst/>
          </a:prstGeom>
        </p:spPr>
        <p:txBody>
          <a:bodyPr rtlCol="0" anchor="ctr" anchorCtr="1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Tabla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: </a:t>
            </a:r>
            <a:r>
              <a:rPr lang="ca-ES" sz="1800" dirty="0" err="1">
                <a:solidFill>
                  <a:schemeClr val="accent4"/>
                </a:solidFill>
              </a:rPr>
              <a:t>concepto</a:t>
            </a:r>
            <a:r>
              <a:rPr lang="ca-ES" sz="1800" dirty="0">
                <a:solidFill>
                  <a:schemeClr val="accent4"/>
                </a:solidFill>
              </a:rPr>
              <a:t> y </a:t>
            </a: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Etapas</a:t>
            </a:r>
            <a:r>
              <a:rPr lang="ca-ES" sz="1800" dirty="0"/>
              <a:t> de la </a:t>
            </a:r>
            <a:r>
              <a:rPr lang="ca-ES" sz="1800" dirty="0" err="1"/>
              <a:t>construcción</a:t>
            </a:r>
            <a:r>
              <a:rPr lang="ca-ES" sz="1800" dirty="0"/>
              <a:t> de la </a:t>
            </a:r>
            <a:r>
              <a:rPr lang="ca-ES" sz="1800" dirty="0" err="1"/>
              <a:t>Tabla</a:t>
            </a:r>
            <a:r>
              <a:rPr lang="ca-ES" sz="1800" dirty="0"/>
              <a:t> </a:t>
            </a:r>
            <a:r>
              <a:rPr lang="ca-ES" sz="1800" dirty="0" err="1"/>
              <a:t>simétrica</a:t>
            </a:r>
            <a:r>
              <a:rPr lang="ca-ES" sz="1800" dirty="0"/>
              <a:t>: </a:t>
            </a:r>
            <a:r>
              <a:rPr lang="ca-ES" sz="1800" dirty="0" err="1"/>
              <a:t>directrices</a:t>
            </a:r>
            <a:r>
              <a:rPr lang="ca-ES" sz="1800" dirty="0"/>
              <a:t> a partir del Manual d’Eurostat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Hipótesis</a:t>
            </a:r>
            <a:r>
              <a:rPr lang="ca-ES" sz="1800" dirty="0"/>
              <a:t> de </a:t>
            </a:r>
            <a:r>
              <a:rPr lang="ca-ES" sz="1800" dirty="0" err="1"/>
              <a:t>tecnología</a:t>
            </a:r>
            <a:r>
              <a:rPr lang="ca-ES" sz="1800" dirty="0"/>
              <a:t> de </a:t>
            </a:r>
            <a:r>
              <a:rPr lang="ca-ES" sz="1800" dirty="0" err="1"/>
              <a:t>producto</a:t>
            </a:r>
            <a:endParaRPr lang="ca-ES" sz="1800" dirty="0"/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/>
              <a:t>Hipótesis</a:t>
            </a:r>
            <a:r>
              <a:rPr lang="ca-ES" sz="1800" dirty="0"/>
              <a:t> de </a:t>
            </a:r>
            <a:r>
              <a:rPr lang="ca-ES" sz="1800" dirty="0" err="1"/>
              <a:t>tecnología</a:t>
            </a:r>
            <a:r>
              <a:rPr lang="ca-ES" sz="1800" dirty="0"/>
              <a:t> de rama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/>
              <a:t>El </a:t>
            </a:r>
            <a:r>
              <a:rPr lang="ca-ES" sz="1800" dirty="0" err="1"/>
              <a:t>método</a:t>
            </a:r>
            <a:r>
              <a:rPr lang="ca-ES" sz="1800" dirty="0"/>
              <a:t> </a:t>
            </a:r>
            <a:r>
              <a:rPr lang="ca-ES" sz="1800" dirty="0" err="1"/>
              <a:t>híbrido</a:t>
            </a:r>
            <a:endParaRPr lang="ca-ES" sz="1800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La </a:t>
            </a:r>
            <a:r>
              <a:rPr lang="ca-ES" sz="1800" dirty="0" err="1">
                <a:solidFill>
                  <a:schemeClr val="accent4"/>
                </a:solidFill>
              </a:rPr>
              <a:t>elaboración</a:t>
            </a:r>
            <a:r>
              <a:rPr lang="ca-ES" sz="1800" dirty="0">
                <a:solidFill>
                  <a:schemeClr val="accent4"/>
                </a:solidFill>
              </a:rPr>
              <a:t> de la Tabla </a:t>
            </a:r>
            <a:r>
              <a:rPr lang="ca-ES" sz="1800" dirty="0" err="1">
                <a:solidFill>
                  <a:schemeClr val="accent4"/>
                </a:solidFill>
              </a:rPr>
              <a:t>simétrica</a:t>
            </a:r>
            <a:r>
              <a:rPr lang="ca-ES" sz="1800" dirty="0">
                <a:solidFill>
                  <a:schemeClr val="accent4"/>
                </a:solidFill>
              </a:rPr>
              <a:t> en el MIOC-2021</a:t>
            </a: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Características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principales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Contraste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econométrico</a:t>
            </a:r>
            <a:r>
              <a:rPr lang="ca-ES" sz="1800" dirty="0">
                <a:solidFill>
                  <a:schemeClr val="accent4"/>
                </a:solidFill>
              </a:rPr>
              <a:t> de las </a:t>
            </a:r>
            <a:r>
              <a:rPr lang="ca-ES" sz="1800" dirty="0" err="1">
                <a:solidFill>
                  <a:schemeClr val="accent4"/>
                </a:solidFill>
              </a:rPr>
              <a:t>hipótesis</a:t>
            </a:r>
            <a:r>
              <a:rPr lang="ca-ES" sz="1800" dirty="0">
                <a:solidFill>
                  <a:schemeClr val="accent4"/>
                </a:solidFill>
              </a:rPr>
              <a:t> </a:t>
            </a:r>
            <a:r>
              <a:rPr lang="ca-ES" sz="1800" dirty="0" err="1">
                <a:solidFill>
                  <a:schemeClr val="accent4"/>
                </a:solidFill>
              </a:rPr>
              <a:t>tecnológicas</a:t>
            </a:r>
            <a:endParaRPr lang="ca-ES" sz="1800" dirty="0">
              <a:solidFill>
                <a:schemeClr val="accent4"/>
              </a:solidFill>
            </a:endParaRPr>
          </a:p>
          <a:p>
            <a:pPr marL="692150" lvl="1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>
                <a:solidFill>
                  <a:schemeClr val="accent4"/>
                </a:solidFill>
              </a:rPr>
              <a:t>Tratamiento de los valores </a:t>
            </a:r>
            <a:r>
              <a:rPr lang="ca-ES" sz="1800" dirty="0" err="1">
                <a:solidFill>
                  <a:schemeClr val="accent4"/>
                </a:solidFill>
              </a:rPr>
              <a:t>negativos</a:t>
            </a:r>
            <a:endParaRPr lang="ca-ES" sz="1800" dirty="0">
              <a:solidFill>
                <a:schemeClr val="accent4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ca-ES" sz="1800" dirty="0" err="1">
                <a:solidFill>
                  <a:schemeClr val="accent4"/>
                </a:solidFill>
              </a:rPr>
              <a:t>Ejemplos</a:t>
            </a:r>
            <a:r>
              <a:rPr lang="ca-ES" sz="1800" dirty="0">
                <a:solidFill>
                  <a:schemeClr val="accent4"/>
                </a:solidFill>
              </a:rPr>
              <a:t> de </a:t>
            </a:r>
            <a:r>
              <a:rPr lang="ca-ES" sz="1800" dirty="0" err="1">
                <a:solidFill>
                  <a:schemeClr val="accent4"/>
                </a:solidFill>
              </a:rPr>
              <a:t>resultados</a:t>
            </a:r>
            <a:endParaRPr lang="ca-ES" sz="1800" dirty="0">
              <a:solidFill>
                <a:schemeClr val="accent4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pPr>
            <a:endParaRPr lang="es-ES" sz="3100" dirty="0">
              <a:solidFill>
                <a:srgbClr val="404040"/>
              </a:solidFill>
            </a:endParaRP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5BCE1669-0714-424C-6A2A-A600A92E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2401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A18486D8-29B9-8A80-079C-ECF3431C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27828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2F3CE-04A0-7907-CAF9-AC76F567B895}"/>
              </a:ext>
            </a:extLst>
          </p:cNvPr>
          <p:cNvSpPr/>
          <p:nvPr/>
        </p:nvSpPr>
        <p:spPr>
          <a:xfrm>
            <a:off x="1187450" y="333375"/>
            <a:ext cx="29177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 err="1">
                <a:latin typeface="+mj-lt"/>
              </a:rPr>
              <a:t>Índice</a:t>
            </a:r>
            <a:r>
              <a:rPr lang="ca-ES" sz="2400" b="1" dirty="0">
                <a:latin typeface="+mj-lt"/>
              </a:rPr>
              <a:t> de la </a:t>
            </a:r>
            <a:r>
              <a:rPr lang="ca-ES" sz="2400" b="1" dirty="0" err="1">
                <a:latin typeface="+mj-lt"/>
              </a:rPr>
              <a:t>sesión</a:t>
            </a:r>
            <a:endParaRPr lang="ca-ES" sz="2400" b="1" dirty="0">
              <a:latin typeface="+mj-lt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41644AE3-37FD-303A-ACEB-297A7CDFF67C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A0E24D3-3FA9-6D3F-2FE1-AB0DDA166B24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958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Título">
            <a:extLst>
              <a:ext uri="{FF2B5EF4-FFF2-40B4-BE49-F238E27FC236}">
                <a16:creationId xmlns:a16="http://schemas.microsoft.com/office/drawing/2014/main" id="{7FD0426B-F208-6E41-E622-68D6C880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A3A7556-812B-8C80-4694-C3BF04B9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776062"/>
            <a:ext cx="7610475" cy="5111750"/>
          </a:xfrm>
        </p:spPr>
        <p:txBody>
          <a:bodyPr/>
          <a:lstStyle/>
          <a:p>
            <a:pPr>
              <a:defRPr/>
            </a:pPr>
            <a:r>
              <a:rPr lang="ca-ES" sz="2000" dirty="0"/>
              <a:t>Las </a:t>
            </a:r>
            <a:r>
              <a:rPr lang="ca-ES" sz="2000" b="1" dirty="0" err="1"/>
              <a:t>etapas</a:t>
            </a:r>
            <a:r>
              <a:rPr lang="ca-ES" sz="2000" dirty="0"/>
              <a:t> </a:t>
            </a:r>
            <a:r>
              <a:rPr lang="ca-ES" sz="2000" dirty="0" err="1"/>
              <a:t>seguidas</a:t>
            </a:r>
            <a:r>
              <a:rPr lang="ca-ES" sz="2000" dirty="0"/>
              <a:t> para derivar la tabla </a:t>
            </a:r>
            <a:r>
              <a:rPr lang="ca-ES" sz="2000" dirty="0" err="1"/>
              <a:t>simétrica</a:t>
            </a:r>
            <a:r>
              <a:rPr lang="ca-ES" sz="2000" dirty="0"/>
              <a:t> a partir de las </a:t>
            </a:r>
            <a:r>
              <a:rPr lang="ca-ES" sz="2000" dirty="0" err="1"/>
              <a:t>tablas</a:t>
            </a:r>
            <a:r>
              <a:rPr lang="ca-ES" sz="2000" dirty="0"/>
              <a:t> de origen y de destino son las </a:t>
            </a:r>
            <a:r>
              <a:rPr lang="ca-ES" sz="2000" dirty="0" err="1"/>
              <a:t>siguientes</a:t>
            </a:r>
            <a:r>
              <a:rPr lang="ca-ES" sz="2000" dirty="0"/>
              <a:t>:</a:t>
            </a:r>
            <a:endParaRPr lang="ca-ES" sz="600" dirty="0"/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1900" dirty="0" err="1"/>
              <a:t>Definición</a:t>
            </a:r>
            <a:r>
              <a:rPr lang="ca-ES" sz="1900" dirty="0"/>
              <a:t> de los </a:t>
            </a:r>
            <a:r>
              <a:rPr lang="ca-ES" sz="1900" dirty="0" err="1"/>
              <a:t>productos</a:t>
            </a:r>
            <a:r>
              <a:rPr lang="ca-ES" sz="1900" dirty="0"/>
              <a:t> / </a:t>
            </a:r>
            <a:r>
              <a:rPr lang="ca-ES" sz="1900" dirty="0" err="1"/>
              <a:t>ramas</a:t>
            </a:r>
            <a:r>
              <a:rPr lang="ca-ES" sz="1900" dirty="0"/>
              <a:t> </a:t>
            </a:r>
            <a:r>
              <a:rPr lang="ca-ES" sz="1900" dirty="0" err="1"/>
              <a:t>homogéneos</a:t>
            </a:r>
            <a:r>
              <a:rPr lang="ca-ES" sz="1900" dirty="0"/>
              <a:t>/as</a:t>
            </a:r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1900" dirty="0" err="1"/>
              <a:t>Reasignación</a:t>
            </a:r>
            <a:r>
              <a:rPr lang="ca-ES" sz="1900" dirty="0"/>
              <a:t> de las </a:t>
            </a:r>
            <a:r>
              <a:rPr lang="ca-ES" sz="1900" dirty="0" err="1"/>
              <a:t>producciones</a:t>
            </a:r>
            <a:r>
              <a:rPr lang="ca-ES" sz="1900" dirty="0"/>
              <a:t> </a:t>
            </a:r>
            <a:r>
              <a:rPr lang="ca-ES" sz="1900" dirty="0" err="1"/>
              <a:t>secundarias</a:t>
            </a:r>
            <a:r>
              <a:rPr lang="ca-ES" sz="1900" dirty="0"/>
              <a:t> de las </a:t>
            </a:r>
            <a:r>
              <a:rPr lang="ca-ES" sz="1900" dirty="0" err="1"/>
              <a:t>diferentes</a:t>
            </a:r>
            <a:r>
              <a:rPr lang="ca-ES" sz="1900" dirty="0"/>
              <a:t> </a:t>
            </a:r>
            <a:r>
              <a:rPr lang="ca-ES" sz="1900" dirty="0" err="1"/>
              <a:t>ramas</a:t>
            </a:r>
            <a:r>
              <a:rPr lang="ca-ES" sz="1900" dirty="0"/>
              <a:t> de </a:t>
            </a:r>
            <a:r>
              <a:rPr lang="ca-ES" sz="1900" dirty="0" err="1"/>
              <a:t>actividad</a:t>
            </a:r>
            <a:r>
              <a:rPr lang="ca-ES" sz="1900" dirty="0"/>
              <a:t> </a:t>
            </a:r>
            <a:r>
              <a:rPr lang="ca-ES" sz="1900" dirty="0" err="1"/>
              <a:t>consideradas</a:t>
            </a:r>
            <a:r>
              <a:rPr lang="ca-ES" sz="1900" dirty="0"/>
              <a:t> en la </a:t>
            </a:r>
            <a:r>
              <a:rPr lang="ca-ES" sz="1900" dirty="0" err="1"/>
              <a:t>tabla</a:t>
            </a:r>
            <a:r>
              <a:rPr lang="ca-ES" sz="1900" dirty="0"/>
              <a:t> de origen</a:t>
            </a:r>
          </a:p>
          <a:p>
            <a:pPr marL="806450" lvl="1" indent="-457200">
              <a:buFont typeface="+mj-lt"/>
              <a:buAutoNum type="arabicPeriod"/>
              <a:defRPr/>
            </a:pPr>
            <a:r>
              <a:rPr lang="ca-ES" sz="1900" dirty="0" err="1"/>
              <a:t>Reasignación</a:t>
            </a:r>
            <a:r>
              <a:rPr lang="ca-ES" sz="1900" dirty="0"/>
              <a:t> de los inputs </a:t>
            </a:r>
            <a:r>
              <a:rPr lang="ca-ES" sz="1900" dirty="0" err="1"/>
              <a:t>empleados</a:t>
            </a:r>
            <a:r>
              <a:rPr lang="ca-ES" sz="1900" dirty="0"/>
              <a:t> por las </a:t>
            </a:r>
            <a:r>
              <a:rPr lang="ca-ES" sz="1900" dirty="0" err="1"/>
              <a:t>diferentes</a:t>
            </a:r>
            <a:r>
              <a:rPr lang="ca-ES" sz="1900" dirty="0"/>
              <a:t> </a:t>
            </a:r>
            <a:r>
              <a:rPr lang="ca-ES" sz="1900" dirty="0" err="1"/>
              <a:t>ramas</a:t>
            </a:r>
            <a:r>
              <a:rPr lang="ca-ES" sz="1900" dirty="0"/>
              <a:t> de </a:t>
            </a:r>
            <a:r>
              <a:rPr lang="ca-ES" sz="1900" dirty="0" err="1"/>
              <a:t>actividad</a:t>
            </a:r>
            <a:r>
              <a:rPr lang="ca-ES" sz="1900" dirty="0"/>
              <a:t> </a:t>
            </a:r>
            <a:r>
              <a:rPr lang="ca-ES" sz="1900" dirty="0" err="1"/>
              <a:t>consideradas</a:t>
            </a:r>
            <a:r>
              <a:rPr lang="ca-ES" sz="1900" dirty="0"/>
              <a:t> en la tabla de destino</a:t>
            </a:r>
          </a:p>
          <a:p>
            <a:pPr marL="6350" indent="0">
              <a:buNone/>
              <a:defRPr/>
            </a:pPr>
            <a:endParaRPr lang="ca-ES" sz="2000" dirty="0"/>
          </a:p>
          <a:p>
            <a:pPr marL="463550" indent="-457200">
              <a:defRPr/>
            </a:pPr>
            <a:r>
              <a:rPr lang="ca-ES" sz="2000" dirty="0"/>
              <a:t>El SEC indica que la </a:t>
            </a:r>
            <a:r>
              <a:rPr lang="ca-ES" sz="2000" dirty="0" err="1"/>
              <a:t>transferencia</a:t>
            </a:r>
            <a:r>
              <a:rPr lang="ca-ES" sz="2000" dirty="0"/>
              <a:t>  se </a:t>
            </a:r>
            <a:r>
              <a:rPr lang="ca-ES" sz="2000" dirty="0" err="1"/>
              <a:t>puede</a:t>
            </a:r>
            <a:r>
              <a:rPr lang="ca-ES" sz="2000" dirty="0"/>
              <a:t> </a:t>
            </a:r>
            <a:r>
              <a:rPr lang="ca-ES" sz="2000" dirty="0" err="1"/>
              <a:t>realizar</a:t>
            </a:r>
            <a:r>
              <a:rPr lang="ca-ES" sz="2000" dirty="0"/>
              <a:t> </a:t>
            </a:r>
            <a:r>
              <a:rPr lang="ca-ES" sz="2000" dirty="0" err="1"/>
              <a:t>mediante</a:t>
            </a:r>
            <a:r>
              <a:rPr lang="ca-ES" sz="2000" dirty="0"/>
              <a:t> </a:t>
            </a:r>
            <a:r>
              <a:rPr lang="ca-ES" sz="2000" dirty="0" err="1"/>
              <a:t>información</a:t>
            </a:r>
            <a:r>
              <a:rPr lang="ca-ES" sz="2000" dirty="0"/>
              <a:t> estadística y </a:t>
            </a:r>
            <a:r>
              <a:rPr lang="ca-ES" sz="2000" dirty="0" err="1"/>
              <a:t>técnica</a:t>
            </a:r>
            <a:r>
              <a:rPr lang="ca-ES" sz="2000" dirty="0"/>
              <a:t> complementaria o por </a:t>
            </a:r>
            <a:r>
              <a:rPr lang="ca-ES" sz="2000" dirty="0" err="1"/>
              <a:t>medio</a:t>
            </a:r>
            <a:r>
              <a:rPr lang="ca-ES" sz="2000" dirty="0"/>
              <a:t> del </a:t>
            </a:r>
            <a:r>
              <a:rPr lang="ca-ES" sz="2000" dirty="0" err="1"/>
              <a:t>establecimiento</a:t>
            </a:r>
            <a:r>
              <a:rPr lang="ca-ES" sz="2000" dirty="0"/>
              <a:t> de </a:t>
            </a:r>
            <a:r>
              <a:rPr lang="ca-ES" sz="2000" b="1" dirty="0" err="1"/>
              <a:t>hipótesis</a:t>
            </a:r>
            <a:r>
              <a:rPr lang="ca-ES" sz="2000" b="1" dirty="0"/>
              <a:t> </a:t>
            </a:r>
            <a:r>
              <a:rPr lang="ca-ES" sz="2000" b="1" dirty="0" err="1"/>
              <a:t>tecnológicas</a:t>
            </a:r>
            <a:endParaRPr lang="ca-ES" sz="2000" dirty="0"/>
          </a:p>
          <a:p>
            <a:pPr marL="463550" indent="-457200">
              <a:defRPr/>
            </a:pPr>
            <a:endParaRPr lang="ca-ES" sz="2000" dirty="0"/>
          </a:p>
          <a:p>
            <a:pPr marL="463550" indent="-457200">
              <a:defRPr/>
            </a:pPr>
            <a:r>
              <a:rPr lang="ca-ES" sz="2000" dirty="0" err="1"/>
              <a:t>Existen</a:t>
            </a:r>
            <a:r>
              <a:rPr lang="ca-ES" sz="2000" dirty="0"/>
              <a:t> </a:t>
            </a:r>
            <a:r>
              <a:rPr lang="ca-ES" sz="2000" b="1" dirty="0"/>
              <a:t>dos </a:t>
            </a:r>
            <a:r>
              <a:rPr lang="ca-ES" sz="2000" b="1" dirty="0" err="1"/>
              <a:t>hipótesis</a:t>
            </a:r>
            <a:r>
              <a:rPr lang="ca-ES" sz="2000" b="1" dirty="0"/>
              <a:t> </a:t>
            </a:r>
            <a:r>
              <a:rPr lang="ca-ES" sz="2000" dirty="0"/>
              <a:t>a considerar en las </a:t>
            </a:r>
            <a:r>
              <a:rPr lang="ca-ES" sz="2000" dirty="0" err="1"/>
              <a:t>tablas</a:t>
            </a:r>
            <a:r>
              <a:rPr lang="ca-ES" sz="2000" dirty="0"/>
              <a:t> por </a:t>
            </a:r>
            <a:r>
              <a:rPr lang="ca-ES" sz="2000" dirty="0" err="1"/>
              <a:t>productos</a:t>
            </a:r>
            <a:r>
              <a:rPr lang="ca-ES" sz="2000" dirty="0"/>
              <a:t>:</a:t>
            </a:r>
          </a:p>
          <a:p>
            <a:pPr marL="806450" lvl="1" indent="-457200">
              <a:defRPr/>
            </a:pPr>
            <a:r>
              <a:rPr lang="ca-ES" sz="1900" dirty="0" err="1"/>
              <a:t>Tecnología</a:t>
            </a:r>
            <a:r>
              <a:rPr lang="ca-ES" sz="1900" dirty="0"/>
              <a:t> de la rama de </a:t>
            </a:r>
            <a:r>
              <a:rPr lang="ca-ES" sz="1900" dirty="0" err="1"/>
              <a:t>actividad</a:t>
            </a:r>
            <a:endParaRPr lang="ca-ES" sz="1900" dirty="0"/>
          </a:p>
          <a:p>
            <a:pPr marL="806450" lvl="1" indent="-457200">
              <a:defRPr/>
            </a:pPr>
            <a:r>
              <a:rPr lang="ca-ES" sz="1900" dirty="0" err="1"/>
              <a:t>Tecnología</a:t>
            </a:r>
            <a:r>
              <a:rPr lang="ca-ES" sz="1900" dirty="0"/>
              <a:t> de </a:t>
            </a:r>
            <a:r>
              <a:rPr lang="ca-ES" sz="1900" dirty="0" err="1"/>
              <a:t>producto</a:t>
            </a:r>
            <a:endParaRPr lang="ca-ES" sz="1900" dirty="0"/>
          </a:p>
        </p:txBody>
      </p:sp>
      <p:sp>
        <p:nvSpPr>
          <p:cNvPr id="86022" name="Contenidor de número de diapositiva 4">
            <a:extLst>
              <a:ext uri="{FF2B5EF4-FFF2-40B4-BE49-F238E27FC236}">
                <a16:creationId xmlns:a16="http://schemas.microsoft.com/office/drawing/2014/main" id="{95E2BE3F-9796-61A4-2FAD-F2BA02787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BE92D81-4B37-082D-0179-563EC799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1F90036E-DF33-F8A3-1793-2A61AC5B24D4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137ABAB0-77FA-603B-B03F-164FDC432F13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Título">
            <a:extLst>
              <a:ext uri="{FF2B5EF4-FFF2-40B4-BE49-F238E27FC236}">
                <a16:creationId xmlns:a16="http://schemas.microsoft.com/office/drawing/2014/main" id="{2BECCF2A-5A92-04C9-7D68-3B759C27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B5C1A0AD-1924-B466-E8FD-AAE98D77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88071" name="Contenidor de número de diapositiva 4">
            <a:extLst>
              <a:ext uri="{FF2B5EF4-FFF2-40B4-BE49-F238E27FC236}">
                <a16:creationId xmlns:a16="http://schemas.microsoft.com/office/drawing/2014/main" id="{9CD9A8DE-BA10-0085-EACD-CA99DA372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pic>
        <p:nvPicPr>
          <p:cNvPr id="88070" name="Picture 5">
            <a:extLst>
              <a:ext uri="{FF2B5EF4-FFF2-40B4-BE49-F238E27FC236}">
                <a16:creationId xmlns:a16="http://schemas.microsoft.com/office/drawing/2014/main" id="{A70E9153-137B-CF2E-B56C-6C236C9A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445770"/>
            <a:ext cx="918051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2144101-2A95-82FF-A76E-F411200413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894F934-8757-8BA9-0107-95B39CDC558E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6E392DA-7B89-B697-4941-FB919BDF4390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>
            <a:extLst>
              <a:ext uri="{FF2B5EF4-FFF2-40B4-BE49-F238E27FC236}">
                <a16:creationId xmlns:a16="http://schemas.microsoft.com/office/drawing/2014/main" id="{90CA6915-6F77-EF9B-95A5-17E48608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altLang="es-ES" dirty="0">
              <a:latin typeface="Arial" panose="020B0604020202020204" pitchFamily="34" charset="0"/>
            </a:endParaRPr>
          </a:p>
        </p:txBody>
      </p:sp>
      <p:sp>
        <p:nvSpPr>
          <p:cNvPr id="90120" name="Contenidor de número de diapositiva 4">
            <a:extLst>
              <a:ext uri="{FF2B5EF4-FFF2-40B4-BE49-F238E27FC236}">
                <a16:creationId xmlns:a16="http://schemas.microsoft.com/office/drawing/2014/main" id="{F249278C-DC16-D041-9E82-244C5D5C6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283575" y="6478588"/>
            <a:ext cx="890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ca-ES" sz="900" b="1">
                <a:solidFill>
                  <a:schemeClr val="bg1"/>
                </a:solidFill>
                <a:cs typeface="Arial" panose="020B0604020202020204" pitchFamily="34" charset="0"/>
              </a:rPr>
              <a:t>SHAIO 2026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6FBB22-3F82-3F53-C944-B716F18D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703941"/>
            <a:ext cx="4608512" cy="831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Transferencias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en TIO</a:t>
            </a:r>
          </a:p>
          <a:p>
            <a:pPr marL="457200" indent="-457200"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producto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por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+mj-lt"/>
              </a:rPr>
              <a:t>producto</a:t>
            </a: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5FC5E46-35DF-9EC1-DB0C-B8CE46A0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802491"/>
            <a:ext cx="417671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39788">
              <a:defRPr/>
            </a:pPr>
            <a:r>
              <a:rPr lang="en-GB" altLang="en-US" sz="2000" dirty="0">
                <a:latin typeface="+mj-lt"/>
              </a:rPr>
              <a:t>Las </a:t>
            </a:r>
            <a:r>
              <a:rPr lang="en-GB" altLang="en-US" sz="2000" dirty="0" err="1">
                <a:latin typeface="+mj-lt"/>
              </a:rPr>
              <a:t>producciones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secundarias</a:t>
            </a:r>
            <a:r>
              <a:rPr lang="en-GB" altLang="en-US" sz="2000" dirty="0">
                <a:latin typeface="+mj-lt"/>
              </a:rPr>
              <a:t> (de </a:t>
            </a:r>
            <a:r>
              <a:rPr lang="en-GB" altLang="en-US" sz="2000" dirty="0" err="1">
                <a:latin typeface="+mj-lt"/>
              </a:rPr>
              <a:t>una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rama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i="1" dirty="0">
                <a:latin typeface="+mj-lt"/>
              </a:rPr>
              <a:t>j</a:t>
            </a:r>
            <a:r>
              <a:rPr lang="en-GB" altLang="en-US" sz="2000" dirty="0">
                <a:latin typeface="+mj-lt"/>
              </a:rPr>
              <a:t>) son </a:t>
            </a:r>
            <a:r>
              <a:rPr lang="en-GB" altLang="en-US" sz="2000" dirty="0" err="1">
                <a:latin typeface="+mj-lt"/>
              </a:rPr>
              <a:t>transferidas</a:t>
            </a:r>
            <a:r>
              <a:rPr lang="en-GB" altLang="en-US" sz="2000" dirty="0">
                <a:latin typeface="+mj-lt"/>
              </a:rPr>
              <a:t> a </a:t>
            </a:r>
            <a:r>
              <a:rPr lang="en-GB" altLang="en-US" sz="2000" dirty="0" err="1">
                <a:latin typeface="+mj-lt"/>
              </a:rPr>
              <a:t>las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ramas</a:t>
            </a:r>
            <a:r>
              <a:rPr lang="en-GB" altLang="en-US" sz="2000" dirty="0">
                <a:latin typeface="+mj-lt"/>
              </a:rPr>
              <a:t> de </a:t>
            </a:r>
            <a:r>
              <a:rPr lang="en-GB" altLang="en-US" sz="2000" dirty="0" err="1">
                <a:latin typeface="+mj-lt"/>
              </a:rPr>
              <a:t>las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cuales</a:t>
            </a:r>
            <a:r>
              <a:rPr lang="en-GB" altLang="en-US" sz="2000" dirty="0">
                <a:latin typeface="+mj-lt"/>
              </a:rPr>
              <a:t> son </a:t>
            </a:r>
            <a:r>
              <a:rPr lang="en-GB" altLang="en-US" sz="2000" dirty="0" err="1">
                <a:latin typeface="+mj-lt"/>
              </a:rPr>
              <a:t>las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producciones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principales</a:t>
            </a:r>
            <a:endParaRPr lang="en-GB" altLang="en-US" sz="2000" dirty="0">
              <a:latin typeface="+mj-lt"/>
            </a:endParaRPr>
          </a:p>
          <a:p>
            <a:pPr defTabSz="839788">
              <a:defRPr/>
            </a:pPr>
            <a:endParaRPr lang="en-GB" altLang="en-US" sz="2000" dirty="0">
              <a:latin typeface="+mj-lt"/>
            </a:endParaRPr>
          </a:p>
          <a:p>
            <a:pPr defTabSz="839788">
              <a:defRPr/>
            </a:pPr>
            <a:r>
              <a:rPr lang="en-GB" altLang="en-US" sz="2000" dirty="0">
                <a:latin typeface="+mj-lt"/>
              </a:rPr>
              <a:t>Los </a:t>
            </a:r>
            <a:r>
              <a:rPr lang="en-GB" altLang="en-US" sz="2000" dirty="0" err="1">
                <a:latin typeface="+mj-lt"/>
              </a:rPr>
              <a:t>productos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i="1" dirty="0">
                <a:latin typeface="+mj-lt"/>
              </a:rPr>
              <a:t>j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producidos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por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otras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ramas</a:t>
            </a:r>
            <a:r>
              <a:rPr lang="en-GB" altLang="en-US" sz="2000" dirty="0">
                <a:latin typeface="+mj-lt"/>
              </a:rPr>
              <a:t> de forma </a:t>
            </a:r>
            <a:r>
              <a:rPr lang="en-GB" altLang="en-US" sz="2000" dirty="0" err="1">
                <a:latin typeface="+mj-lt"/>
              </a:rPr>
              <a:t>secundaria</a:t>
            </a:r>
            <a:r>
              <a:rPr lang="en-GB" altLang="en-US" sz="2000" dirty="0">
                <a:latin typeface="+mj-lt"/>
              </a:rPr>
              <a:t> se </a:t>
            </a:r>
            <a:r>
              <a:rPr lang="en-GB" altLang="en-US" sz="2000" dirty="0" err="1">
                <a:latin typeface="+mj-lt"/>
              </a:rPr>
              <a:t>añaden</a:t>
            </a:r>
            <a:endParaRPr lang="en-GB" altLang="en-US" sz="2000" dirty="0">
              <a:latin typeface="+mj-lt"/>
            </a:endParaRPr>
          </a:p>
          <a:p>
            <a:pPr defTabSz="839788">
              <a:defRPr/>
            </a:pPr>
            <a:endParaRPr lang="en-GB" altLang="en-US" sz="2000" dirty="0">
              <a:latin typeface="+mj-lt"/>
            </a:endParaRPr>
          </a:p>
          <a:p>
            <a:pPr defTabSz="839788">
              <a:defRPr/>
            </a:pPr>
            <a:r>
              <a:rPr lang="en-GB" altLang="en-US" sz="2000" dirty="0" err="1">
                <a:latin typeface="+mj-lt"/>
              </a:rPr>
              <a:t>Será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necesario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reasignar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también</a:t>
            </a:r>
            <a:r>
              <a:rPr lang="en-GB" altLang="en-US" sz="2000" dirty="0">
                <a:latin typeface="+mj-lt"/>
              </a:rPr>
              <a:t> los inputs </a:t>
            </a:r>
            <a:r>
              <a:rPr lang="en-GB" altLang="en-US" sz="2000" dirty="0" err="1">
                <a:latin typeface="+mj-lt"/>
              </a:rPr>
              <a:t>que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han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sido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empleados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para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obtener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las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producciones</a:t>
            </a: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err="1">
                <a:latin typeface="+mj-lt"/>
              </a:rPr>
              <a:t>secundarias</a:t>
            </a:r>
            <a:endParaRPr lang="en-GB" altLang="en-US" sz="2000" dirty="0">
              <a:latin typeface="+mj-lt"/>
            </a:endParaRPr>
          </a:p>
        </p:txBody>
      </p:sp>
      <p:pic>
        <p:nvPicPr>
          <p:cNvPr id="90119" name="Picture 9">
            <a:extLst>
              <a:ext uri="{FF2B5EF4-FFF2-40B4-BE49-F238E27FC236}">
                <a16:creationId xmlns:a16="http://schemas.microsoft.com/office/drawing/2014/main" id="{4839DDE2-16A6-C9E8-D434-8945258E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327829"/>
            <a:ext cx="4992688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06D7469-2880-6F92-F200-97630FEC15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SHAIO 2026. La tabla simétrica del MIOC 2021. 23-26.06.26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11E68BD6-3C23-0E9B-26B3-B27276BA1CCB}"/>
              </a:ext>
            </a:extLst>
          </p:cNvPr>
          <p:cNvSpPr txBox="1"/>
          <p:nvPr/>
        </p:nvSpPr>
        <p:spPr>
          <a:xfrm>
            <a:off x="2819400" y="6556147"/>
            <a:ext cx="3505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SHAIO 2026. La tabla simétrica del MIOC 2021. Idescat. 23-26.06.26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ACA1DA05-1BDA-0CF3-8188-B29BB04992E5}"/>
              </a:ext>
            </a:extLst>
          </p:cNvPr>
          <p:cNvSpPr txBox="1"/>
          <p:nvPr/>
        </p:nvSpPr>
        <p:spPr>
          <a:xfrm>
            <a:off x="8728869" y="6556375"/>
            <a:ext cx="202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aronja 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Generalitat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DE3F7BED-0561-4732-AFBA-3664F685FE2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3317</Words>
  <Application>Microsoft Office PowerPoint</Application>
  <PresentationFormat>Presentació en pantalla (4:3)</PresentationFormat>
  <Paragraphs>402</Paragraphs>
  <Slides>30</Slides>
  <Notes>29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Wingdings</vt:lpstr>
      <vt:lpstr>Wingdings 2</vt:lpstr>
      <vt:lpstr>1_Taronja </vt:lpstr>
      <vt:lpstr>6_Generalitat</vt:lpstr>
      <vt:lpstr>1 - Portades</vt:lpstr>
      <vt:lpstr>Equation</vt:lpstr>
      <vt:lpstr>La tabla simétrica de la economía catalana en el Marco Input-Output de Cataluña 2021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3. La Tabla simétrica en el MIOC-2021: contrastes de verosimilitud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  </vt:lpstr>
      <vt:lpstr>idescat.cat</vt:lpstr>
    </vt:vector>
  </TitlesOfParts>
  <Manager/>
  <Company>Institut d'Estadistica de Catalunya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Jesús Muñoz Malo</dc:creator>
  <cp:keywords/>
  <dc:description/>
  <cp:lastModifiedBy>Jorba Gimenez, Jonatan</cp:lastModifiedBy>
  <cp:revision>224</cp:revision>
  <cp:lastPrinted>2015-11-12T12:13:19Z</cp:lastPrinted>
  <dcterms:created xsi:type="dcterms:W3CDTF">2014-07-11T11:49:21Z</dcterms:created>
  <dcterms:modified xsi:type="dcterms:W3CDTF">2026-06-17T12:31:57Z</dcterms:modified>
  <cp:category/>
</cp:coreProperties>
</file>