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374" r:id="rId3"/>
    <p:sldId id="383" r:id="rId4"/>
    <p:sldId id="403" r:id="rId5"/>
    <p:sldId id="259" r:id="rId6"/>
    <p:sldId id="411" r:id="rId7"/>
    <p:sldId id="412" r:id="rId8"/>
    <p:sldId id="413" r:id="rId9"/>
    <p:sldId id="414" r:id="rId10"/>
    <p:sldId id="415" r:id="rId11"/>
    <p:sldId id="424" r:id="rId12"/>
    <p:sldId id="423" r:id="rId13"/>
    <p:sldId id="418" r:id="rId14"/>
    <p:sldId id="419" r:id="rId15"/>
    <p:sldId id="420" r:id="rId16"/>
    <p:sldId id="421" r:id="rId17"/>
    <p:sldId id="422" r:id="rId18"/>
    <p:sldId id="30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13690B-D505-4604-B03B-330400265DE7}" v="5" dt="2026-06-20T16:25:08.1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02" autoAdjust="0"/>
    <p:restoredTop sz="76923" autoAdjust="0"/>
  </p:normalViewPr>
  <p:slideViewPr>
    <p:cSldViewPr snapToGrid="0">
      <p:cViewPr>
        <p:scale>
          <a:sx n="50" d="100"/>
          <a:sy n="50" d="100"/>
        </p:scale>
        <p:origin x="1456" y="2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kgüç, Mehtap" userId="2a1e9e00-15ab-4168-934a-f734798e6f43" providerId="ADAL" clId="{2F2E5291-F1C3-487A-976C-6FEA777FABE1}"/>
    <pc:docChg chg="undo custSel addSld delSld modSld sldOrd">
      <pc:chgData name="Akgüç, Mehtap" userId="2a1e9e00-15ab-4168-934a-f734798e6f43" providerId="ADAL" clId="{2F2E5291-F1C3-487A-976C-6FEA777FABE1}" dt="2026-06-20T16:34:08.128" v="12471" actId="403"/>
      <pc:docMkLst>
        <pc:docMk/>
      </pc:docMkLst>
      <pc:sldChg chg="modSp mod modNotesTx">
        <pc:chgData name="Akgüç, Mehtap" userId="2a1e9e00-15ab-4168-934a-f734798e6f43" providerId="ADAL" clId="{2F2E5291-F1C3-487A-976C-6FEA777FABE1}" dt="2026-06-20T16:33:05.272" v="12452" actId="20577"/>
        <pc:sldMkLst>
          <pc:docMk/>
          <pc:sldMk cId="2269142803" sldId="256"/>
        </pc:sldMkLst>
        <pc:spChg chg="mod">
          <ac:chgData name="Akgüç, Mehtap" userId="2a1e9e00-15ab-4168-934a-f734798e6f43" providerId="ADAL" clId="{2F2E5291-F1C3-487A-976C-6FEA777FABE1}" dt="2026-06-20T16:26:51.084" v="12441" actId="20577"/>
          <ac:spMkLst>
            <pc:docMk/>
            <pc:sldMk cId="2269142803" sldId="256"/>
            <ac:spMk id="2" creationId="{388D1D1E-B6A5-457B-8045-826456696B6A}"/>
          </ac:spMkLst>
        </pc:spChg>
        <pc:spChg chg="mod">
          <ac:chgData name="Akgüç, Mehtap" userId="2a1e9e00-15ab-4168-934a-f734798e6f43" providerId="ADAL" clId="{2F2E5291-F1C3-487A-976C-6FEA777FABE1}" dt="2026-06-20T16:33:05.272" v="12452" actId="20577"/>
          <ac:spMkLst>
            <pc:docMk/>
            <pc:sldMk cId="2269142803" sldId="256"/>
            <ac:spMk id="3" creationId="{1147DBDD-BF87-4F26-A75E-DD254D779DFB}"/>
          </ac:spMkLst>
        </pc:spChg>
      </pc:sldChg>
      <pc:sldChg chg="modSp mod">
        <pc:chgData name="Akgüç, Mehtap" userId="2a1e9e00-15ab-4168-934a-f734798e6f43" providerId="ADAL" clId="{2F2E5291-F1C3-487A-976C-6FEA777FABE1}" dt="2026-06-19T15:47:02.803" v="11005" actId="20577"/>
        <pc:sldMkLst>
          <pc:docMk/>
          <pc:sldMk cId="549653571" sldId="259"/>
        </pc:sldMkLst>
        <pc:spChg chg="mod">
          <ac:chgData name="Akgüç, Mehtap" userId="2a1e9e00-15ab-4168-934a-f734798e6f43" providerId="ADAL" clId="{2F2E5291-F1C3-487A-976C-6FEA777FABE1}" dt="2026-06-19T15:47:02.803" v="11005" actId="20577"/>
          <ac:spMkLst>
            <pc:docMk/>
            <pc:sldMk cId="549653571" sldId="259"/>
            <ac:spMk id="2" creationId="{50FD3952-EBE1-5015-35D1-5195C9BC6297}"/>
          </ac:spMkLst>
        </pc:spChg>
      </pc:sldChg>
      <pc:sldChg chg="del">
        <pc:chgData name="Akgüç, Mehtap" userId="2a1e9e00-15ab-4168-934a-f734798e6f43" providerId="ADAL" clId="{2F2E5291-F1C3-487A-976C-6FEA777FABE1}" dt="2026-06-19T16:26:21.660" v="11609" actId="47"/>
        <pc:sldMkLst>
          <pc:docMk/>
          <pc:sldMk cId="236752834" sldId="267"/>
        </pc:sldMkLst>
      </pc:sldChg>
      <pc:sldChg chg="modSp mod ord">
        <pc:chgData name="Akgüç, Mehtap" userId="2a1e9e00-15ab-4168-934a-f734798e6f43" providerId="ADAL" clId="{2F2E5291-F1C3-487A-976C-6FEA777FABE1}" dt="2026-06-20T16:23:42.286" v="12298" actId="6549"/>
        <pc:sldMkLst>
          <pc:docMk/>
          <pc:sldMk cId="556587264" sldId="303"/>
        </pc:sldMkLst>
        <pc:spChg chg="mod">
          <ac:chgData name="Akgüç, Mehtap" userId="2a1e9e00-15ab-4168-934a-f734798e6f43" providerId="ADAL" clId="{2F2E5291-F1C3-487A-976C-6FEA777FABE1}" dt="2026-06-20T16:23:42.286" v="12298" actId="6549"/>
          <ac:spMkLst>
            <pc:docMk/>
            <pc:sldMk cId="556587264" sldId="303"/>
            <ac:spMk id="3" creationId="{95ACF8EA-0F5C-225F-9BA4-44AC2C90827B}"/>
          </ac:spMkLst>
        </pc:spChg>
      </pc:sldChg>
      <pc:sldChg chg="del">
        <pc:chgData name="Akgüç, Mehtap" userId="2a1e9e00-15ab-4168-934a-f734798e6f43" providerId="ADAL" clId="{2F2E5291-F1C3-487A-976C-6FEA777FABE1}" dt="2026-06-19T16:26:21.660" v="11609" actId="47"/>
        <pc:sldMkLst>
          <pc:docMk/>
          <pc:sldMk cId="1621558112" sldId="306"/>
        </pc:sldMkLst>
      </pc:sldChg>
      <pc:sldChg chg="del">
        <pc:chgData name="Akgüç, Mehtap" userId="2a1e9e00-15ab-4168-934a-f734798e6f43" providerId="ADAL" clId="{2F2E5291-F1C3-487A-976C-6FEA777FABE1}" dt="2026-06-19T16:26:21.660" v="11609" actId="47"/>
        <pc:sldMkLst>
          <pc:docMk/>
          <pc:sldMk cId="1946771879" sldId="371"/>
        </pc:sldMkLst>
      </pc:sldChg>
      <pc:sldChg chg="del">
        <pc:chgData name="Akgüç, Mehtap" userId="2a1e9e00-15ab-4168-934a-f734798e6f43" providerId="ADAL" clId="{2F2E5291-F1C3-487A-976C-6FEA777FABE1}" dt="2026-06-19T14:41:40.253" v="10443" actId="47"/>
        <pc:sldMkLst>
          <pc:docMk/>
          <pc:sldMk cId="3580285748" sldId="372"/>
        </pc:sldMkLst>
      </pc:sldChg>
      <pc:sldChg chg="modSp mod modNotesTx">
        <pc:chgData name="Akgüç, Mehtap" userId="2a1e9e00-15ab-4168-934a-f734798e6f43" providerId="ADAL" clId="{2F2E5291-F1C3-487A-976C-6FEA777FABE1}" dt="2026-06-20T13:48:07.133" v="11612" actId="20577"/>
        <pc:sldMkLst>
          <pc:docMk/>
          <pc:sldMk cId="3529010064" sldId="374"/>
        </pc:sldMkLst>
        <pc:spChg chg="mod">
          <ac:chgData name="Akgüç, Mehtap" userId="2a1e9e00-15ab-4168-934a-f734798e6f43" providerId="ADAL" clId="{2F2E5291-F1C3-487A-976C-6FEA777FABE1}" dt="2026-06-19T15:18:05.088" v="10991" actId="403"/>
          <ac:spMkLst>
            <pc:docMk/>
            <pc:sldMk cId="3529010064" sldId="374"/>
            <ac:spMk id="2" creationId="{8411E52B-2C8F-A8BE-4BBE-419CB9C01E2E}"/>
          </ac:spMkLst>
        </pc:spChg>
        <pc:spChg chg="mod">
          <ac:chgData name="Akgüç, Mehtap" userId="2a1e9e00-15ab-4168-934a-f734798e6f43" providerId="ADAL" clId="{2F2E5291-F1C3-487A-976C-6FEA777FABE1}" dt="2026-06-20T13:48:07.133" v="11612" actId="20577"/>
          <ac:spMkLst>
            <pc:docMk/>
            <pc:sldMk cId="3529010064" sldId="374"/>
            <ac:spMk id="3" creationId="{95F8F3B1-CC06-7958-6F68-C2AD267BE7FE}"/>
          </ac:spMkLst>
        </pc:spChg>
      </pc:sldChg>
      <pc:sldChg chg="del">
        <pc:chgData name="Akgüç, Mehtap" userId="2a1e9e00-15ab-4168-934a-f734798e6f43" providerId="ADAL" clId="{2F2E5291-F1C3-487A-976C-6FEA777FABE1}" dt="2026-06-19T14:41:42.011" v="10444" actId="47"/>
        <pc:sldMkLst>
          <pc:docMk/>
          <pc:sldMk cId="4155620617" sldId="380"/>
        </pc:sldMkLst>
      </pc:sldChg>
      <pc:sldChg chg="modSp mod">
        <pc:chgData name="Akgüç, Mehtap" userId="2a1e9e00-15ab-4168-934a-f734798e6f43" providerId="ADAL" clId="{2F2E5291-F1C3-487A-976C-6FEA777FABE1}" dt="2026-06-20T16:03:24.162" v="11632" actId="27636"/>
        <pc:sldMkLst>
          <pc:docMk/>
          <pc:sldMk cId="4280934816" sldId="383"/>
        </pc:sldMkLst>
        <pc:spChg chg="mod">
          <ac:chgData name="Akgüç, Mehtap" userId="2a1e9e00-15ab-4168-934a-f734798e6f43" providerId="ADAL" clId="{2F2E5291-F1C3-487A-976C-6FEA777FABE1}" dt="2026-06-19T15:45:56.248" v="11002" actId="20577"/>
          <ac:spMkLst>
            <pc:docMk/>
            <pc:sldMk cId="4280934816" sldId="383"/>
            <ac:spMk id="2" creationId="{EE3A7C5A-53A4-95A4-2086-542A5961895F}"/>
          </ac:spMkLst>
        </pc:spChg>
        <pc:spChg chg="mod">
          <ac:chgData name="Akgüç, Mehtap" userId="2a1e9e00-15ab-4168-934a-f734798e6f43" providerId="ADAL" clId="{2F2E5291-F1C3-487A-976C-6FEA777FABE1}" dt="2026-06-20T16:03:24.162" v="11632" actId="27636"/>
          <ac:spMkLst>
            <pc:docMk/>
            <pc:sldMk cId="4280934816" sldId="383"/>
            <ac:spMk id="3" creationId="{F897B3E2-B594-22EB-8482-83B5B3F255EA}"/>
          </ac:spMkLst>
        </pc:spChg>
      </pc:sldChg>
      <pc:sldChg chg="del">
        <pc:chgData name="Akgüç, Mehtap" userId="2a1e9e00-15ab-4168-934a-f734798e6f43" providerId="ADAL" clId="{2F2E5291-F1C3-487A-976C-6FEA777FABE1}" dt="2026-06-19T14:40:29.783" v="10400" actId="47"/>
        <pc:sldMkLst>
          <pc:docMk/>
          <pc:sldMk cId="4144539795" sldId="384"/>
        </pc:sldMkLst>
      </pc:sldChg>
      <pc:sldChg chg="del">
        <pc:chgData name="Akgüç, Mehtap" userId="2a1e9e00-15ab-4168-934a-f734798e6f43" providerId="ADAL" clId="{2F2E5291-F1C3-487A-976C-6FEA777FABE1}" dt="2026-06-19T14:40:34.067" v="10402" actId="47"/>
        <pc:sldMkLst>
          <pc:docMk/>
          <pc:sldMk cId="1161905928" sldId="385"/>
        </pc:sldMkLst>
      </pc:sldChg>
      <pc:sldChg chg="del">
        <pc:chgData name="Akgüç, Mehtap" userId="2a1e9e00-15ab-4168-934a-f734798e6f43" providerId="ADAL" clId="{2F2E5291-F1C3-487A-976C-6FEA777FABE1}" dt="2026-06-19T14:41:48.369" v="10446" actId="47"/>
        <pc:sldMkLst>
          <pc:docMk/>
          <pc:sldMk cId="3666367624" sldId="386"/>
        </pc:sldMkLst>
      </pc:sldChg>
      <pc:sldChg chg="del">
        <pc:chgData name="Akgüç, Mehtap" userId="2a1e9e00-15ab-4168-934a-f734798e6f43" providerId="ADAL" clId="{2F2E5291-F1C3-487A-976C-6FEA777FABE1}" dt="2026-06-19T16:26:21.660" v="11609" actId="47"/>
        <pc:sldMkLst>
          <pc:docMk/>
          <pc:sldMk cId="1438647026" sldId="387"/>
        </pc:sldMkLst>
      </pc:sldChg>
      <pc:sldChg chg="del">
        <pc:chgData name="Akgüç, Mehtap" userId="2a1e9e00-15ab-4168-934a-f734798e6f43" providerId="ADAL" clId="{2F2E5291-F1C3-487A-976C-6FEA777FABE1}" dt="2026-06-19T14:43:00.028" v="10493" actId="47"/>
        <pc:sldMkLst>
          <pc:docMk/>
          <pc:sldMk cId="1640163211" sldId="388"/>
        </pc:sldMkLst>
      </pc:sldChg>
      <pc:sldChg chg="modSp del mod">
        <pc:chgData name="Akgüç, Mehtap" userId="2a1e9e00-15ab-4168-934a-f734798e6f43" providerId="ADAL" clId="{2F2E5291-F1C3-487A-976C-6FEA777FABE1}" dt="2026-06-20T16:01:41.063" v="11613" actId="47"/>
        <pc:sldMkLst>
          <pc:docMk/>
          <pc:sldMk cId="4102846233" sldId="389"/>
        </pc:sldMkLst>
        <pc:spChg chg="mod">
          <ac:chgData name="Akgüç, Mehtap" userId="2a1e9e00-15ab-4168-934a-f734798e6f43" providerId="ADAL" clId="{2F2E5291-F1C3-487A-976C-6FEA777FABE1}" dt="2026-06-19T15:47:26.613" v="11010" actId="20577"/>
          <ac:spMkLst>
            <pc:docMk/>
            <pc:sldMk cId="4102846233" sldId="389"/>
            <ac:spMk id="2" creationId="{81C0E4C4-D565-A9E4-14EB-45C34CFF08A0}"/>
          </ac:spMkLst>
        </pc:spChg>
      </pc:sldChg>
      <pc:sldChg chg="del">
        <pc:chgData name="Akgüç, Mehtap" userId="2a1e9e00-15ab-4168-934a-f734798e6f43" providerId="ADAL" clId="{2F2E5291-F1C3-487A-976C-6FEA777FABE1}" dt="2026-06-19T14:40:32.958" v="10401" actId="47"/>
        <pc:sldMkLst>
          <pc:docMk/>
          <pc:sldMk cId="1896473684" sldId="390"/>
        </pc:sldMkLst>
      </pc:sldChg>
      <pc:sldChg chg="del">
        <pc:chgData name="Akgüç, Mehtap" userId="2a1e9e00-15ab-4168-934a-f734798e6f43" providerId="ADAL" clId="{2F2E5291-F1C3-487A-976C-6FEA777FABE1}" dt="2026-06-19T16:26:21.660" v="11609" actId="47"/>
        <pc:sldMkLst>
          <pc:docMk/>
          <pc:sldMk cId="4155435374" sldId="391"/>
        </pc:sldMkLst>
      </pc:sldChg>
      <pc:sldChg chg="del">
        <pc:chgData name="Akgüç, Mehtap" userId="2a1e9e00-15ab-4168-934a-f734798e6f43" providerId="ADAL" clId="{2F2E5291-F1C3-487A-976C-6FEA777FABE1}" dt="2026-06-19T16:26:21.660" v="11609" actId="47"/>
        <pc:sldMkLst>
          <pc:docMk/>
          <pc:sldMk cId="364333972" sldId="392"/>
        </pc:sldMkLst>
      </pc:sldChg>
      <pc:sldChg chg="del">
        <pc:chgData name="Akgüç, Mehtap" userId="2a1e9e00-15ab-4168-934a-f734798e6f43" providerId="ADAL" clId="{2F2E5291-F1C3-487A-976C-6FEA777FABE1}" dt="2026-06-19T16:26:21.660" v="11609" actId="47"/>
        <pc:sldMkLst>
          <pc:docMk/>
          <pc:sldMk cId="4231576172" sldId="393"/>
        </pc:sldMkLst>
      </pc:sldChg>
      <pc:sldChg chg="add del">
        <pc:chgData name="Akgüç, Mehtap" userId="2a1e9e00-15ab-4168-934a-f734798e6f43" providerId="ADAL" clId="{2F2E5291-F1C3-487A-976C-6FEA777FABE1}" dt="2026-06-19T16:26:21.660" v="11609" actId="47"/>
        <pc:sldMkLst>
          <pc:docMk/>
          <pc:sldMk cId="1044515208" sldId="394"/>
        </pc:sldMkLst>
      </pc:sldChg>
      <pc:sldChg chg="del">
        <pc:chgData name="Akgüç, Mehtap" userId="2a1e9e00-15ab-4168-934a-f734798e6f43" providerId="ADAL" clId="{2F2E5291-F1C3-487A-976C-6FEA777FABE1}" dt="2026-06-19T16:26:21.660" v="11609" actId="47"/>
        <pc:sldMkLst>
          <pc:docMk/>
          <pc:sldMk cId="4244524693" sldId="395"/>
        </pc:sldMkLst>
      </pc:sldChg>
      <pc:sldChg chg="del">
        <pc:chgData name="Akgüç, Mehtap" userId="2a1e9e00-15ab-4168-934a-f734798e6f43" providerId="ADAL" clId="{2F2E5291-F1C3-487A-976C-6FEA777FABE1}" dt="2026-06-19T16:26:21.660" v="11609" actId="47"/>
        <pc:sldMkLst>
          <pc:docMk/>
          <pc:sldMk cId="2277433547" sldId="397"/>
        </pc:sldMkLst>
      </pc:sldChg>
      <pc:sldChg chg="del">
        <pc:chgData name="Akgüç, Mehtap" userId="2a1e9e00-15ab-4168-934a-f734798e6f43" providerId="ADAL" clId="{2F2E5291-F1C3-487A-976C-6FEA777FABE1}" dt="2026-06-19T16:26:21.660" v="11609" actId="47"/>
        <pc:sldMkLst>
          <pc:docMk/>
          <pc:sldMk cId="1865686037" sldId="398"/>
        </pc:sldMkLst>
      </pc:sldChg>
      <pc:sldChg chg="del">
        <pc:chgData name="Akgüç, Mehtap" userId="2a1e9e00-15ab-4168-934a-f734798e6f43" providerId="ADAL" clId="{2F2E5291-F1C3-487A-976C-6FEA777FABE1}" dt="2026-06-19T14:42:18.331" v="10448" actId="47"/>
        <pc:sldMkLst>
          <pc:docMk/>
          <pc:sldMk cId="2529772486" sldId="401"/>
        </pc:sldMkLst>
      </pc:sldChg>
      <pc:sldChg chg="modSp mod ord modNotesTx">
        <pc:chgData name="Akgüç, Mehtap" userId="2a1e9e00-15ab-4168-934a-f734798e6f43" providerId="ADAL" clId="{2F2E5291-F1C3-487A-976C-6FEA777FABE1}" dt="2026-06-20T16:03:01.820" v="11628" actId="20577"/>
        <pc:sldMkLst>
          <pc:docMk/>
          <pc:sldMk cId="3498146011" sldId="403"/>
        </pc:sldMkLst>
        <pc:spChg chg="mod">
          <ac:chgData name="Akgüç, Mehtap" userId="2a1e9e00-15ab-4168-934a-f734798e6f43" providerId="ADAL" clId="{2F2E5291-F1C3-487A-976C-6FEA777FABE1}" dt="2026-06-20T16:03:01.820" v="11628" actId="20577"/>
          <ac:spMkLst>
            <pc:docMk/>
            <pc:sldMk cId="3498146011" sldId="403"/>
            <ac:spMk id="3" creationId="{0CA87066-7E80-2702-F4E5-3B3D75A1DCEC}"/>
          </ac:spMkLst>
        </pc:spChg>
      </pc:sldChg>
      <pc:sldChg chg="modSp del mod">
        <pc:chgData name="Akgüç, Mehtap" userId="2a1e9e00-15ab-4168-934a-f734798e6f43" providerId="ADAL" clId="{2F2E5291-F1C3-487A-976C-6FEA777FABE1}" dt="2026-06-19T15:48:26.805" v="11015" actId="47"/>
        <pc:sldMkLst>
          <pc:docMk/>
          <pc:sldMk cId="613387367" sldId="404"/>
        </pc:sldMkLst>
        <pc:spChg chg="mod">
          <ac:chgData name="Akgüç, Mehtap" userId="2a1e9e00-15ab-4168-934a-f734798e6f43" providerId="ADAL" clId="{2F2E5291-F1C3-487A-976C-6FEA777FABE1}" dt="2026-06-19T14:38:31.800" v="10386" actId="404"/>
          <ac:spMkLst>
            <pc:docMk/>
            <pc:sldMk cId="613387367" sldId="404"/>
            <ac:spMk id="3" creationId="{C95EF163-BF3A-50F5-93A8-DC4359DF98D5}"/>
          </ac:spMkLst>
        </pc:spChg>
      </pc:sldChg>
      <pc:sldChg chg="del">
        <pc:chgData name="Akgüç, Mehtap" userId="2a1e9e00-15ab-4168-934a-f734798e6f43" providerId="ADAL" clId="{2F2E5291-F1C3-487A-976C-6FEA777FABE1}" dt="2026-06-19T16:26:21.660" v="11609" actId="47"/>
        <pc:sldMkLst>
          <pc:docMk/>
          <pc:sldMk cId="825527906" sldId="405"/>
        </pc:sldMkLst>
      </pc:sldChg>
      <pc:sldChg chg="del">
        <pc:chgData name="Akgüç, Mehtap" userId="2a1e9e00-15ab-4168-934a-f734798e6f43" providerId="ADAL" clId="{2F2E5291-F1C3-487A-976C-6FEA777FABE1}" dt="2026-06-19T16:26:21.660" v="11609" actId="47"/>
        <pc:sldMkLst>
          <pc:docMk/>
          <pc:sldMk cId="3994664911" sldId="406"/>
        </pc:sldMkLst>
      </pc:sldChg>
      <pc:sldChg chg="del">
        <pc:chgData name="Akgüç, Mehtap" userId="2a1e9e00-15ab-4168-934a-f734798e6f43" providerId="ADAL" clId="{2F2E5291-F1C3-487A-976C-6FEA777FABE1}" dt="2026-06-19T14:41:43.947" v="10445" actId="47"/>
        <pc:sldMkLst>
          <pc:docMk/>
          <pc:sldMk cId="1055793422" sldId="407"/>
        </pc:sldMkLst>
      </pc:sldChg>
      <pc:sldChg chg="del">
        <pc:chgData name="Akgüç, Mehtap" userId="2a1e9e00-15ab-4168-934a-f734798e6f43" providerId="ADAL" clId="{2F2E5291-F1C3-487A-976C-6FEA777FABE1}" dt="2026-06-19T16:26:21.660" v="11609" actId="47"/>
        <pc:sldMkLst>
          <pc:docMk/>
          <pc:sldMk cId="1576144702" sldId="409"/>
        </pc:sldMkLst>
      </pc:sldChg>
      <pc:sldChg chg="del">
        <pc:chgData name="Akgüç, Mehtap" userId="2a1e9e00-15ab-4168-934a-f734798e6f43" providerId="ADAL" clId="{2F2E5291-F1C3-487A-976C-6FEA777FABE1}" dt="2026-06-19T14:41:50.865" v="10447" actId="47"/>
        <pc:sldMkLst>
          <pc:docMk/>
          <pc:sldMk cId="1174545511" sldId="410"/>
        </pc:sldMkLst>
      </pc:sldChg>
      <pc:sldChg chg="delSp modSp new del mod">
        <pc:chgData name="Akgüç, Mehtap" userId="2a1e9e00-15ab-4168-934a-f734798e6f43" providerId="ADAL" clId="{2F2E5291-F1C3-487A-976C-6FEA777FABE1}" dt="2026-06-19T16:26:21.660" v="11609" actId="47"/>
        <pc:sldMkLst>
          <pc:docMk/>
          <pc:sldMk cId="3211040345" sldId="410"/>
        </pc:sldMkLst>
        <pc:spChg chg="del">
          <ac:chgData name="Akgüç, Mehtap" userId="2a1e9e00-15ab-4168-934a-f734798e6f43" providerId="ADAL" clId="{2F2E5291-F1C3-487A-976C-6FEA777FABE1}" dt="2026-06-19T14:43:51.006" v="10527" actId="478"/>
          <ac:spMkLst>
            <pc:docMk/>
            <pc:sldMk cId="3211040345" sldId="410"/>
            <ac:spMk id="2" creationId="{9D22B16C-6CE9-7D4B-FBDC-3F2D79BC04B8}"/>
          </ac:spMkLst>
        </pc:spChg>
        <pc:spChg chg="mod">
          <ac:chgData name="Akgüç, Mehtap" userId="2a1e9e00-15ab-4168-934a-f734798e6f43" providerId="ADAL" clId="{2F2E5291-F1C3-487A-976C-6FEA777FABE1}" dt="2026-06-19T14:43:54.998" v="10528" actId="14100"/>
          <ac:spMkLst>
            <pc:docMk/>
            <pc:sldMk cId="3211040345" sldId="410"/>
            <ac:spMk id="3" creationId="{68822289-A906-81A6-A9B0-B4F7C7D10BF8}"/>
          </ac:spMkLst>
        </pc:spChg>
      </pc:sldChg>
      <pc:sldChg chg="modSp add mod">
        <pc:chgData name="Akgüç, Mehtap" userId="2a1e9e00-15ab-4168-934a-f734798e6f43" providerId="ADAL" clId="{2F2E5291-F1C3-487A-976C-6FEA777FABE1}" dt="2026-06-20T16:26:29.238" v="12440" actId="113"/>
        <pc:sldMkLst>
          <pc:docMk/>
          <pc:sldMk cId="1282702828" sldId="411"/>
        </pc:sldMkLst>
        <pc:spChg chg="mod">
          <ac:chgData name="Akgüç, Mehtap" userId="2a1e9e00-15ab-4168-934a-f734798e6f43" providerId="ADAL" clId="{2F2E5291-F1C3-487A-976C-6FEA777FABE1}" dt="2026-06-19T14:47:05.117" v="10581" actId="20577"/>
          <ac:spMkLst>
            <pc:docMk/>
            <pc:sldMk cId="1282702828" sldId="411"/>
            <ac:spMk id="2" creationId="{72079981-3127-A106-DD40-593AB9C32E30}"/>
          </ac:spMkLst>
        </pc:spChg>
        <pc:spChg chg="mod">
          <ac:chgData name="Akgüç, Mehtap" userId="2a1e9e00-15ab-4168-934a-f734798e6f43" providerId="ADAL" clId="{2F2E5291-F1C3-487A-976C-6FEA777FABE1}" dt="2026-06-20T16:26:29.238" v="12440" actId="113"/>
          <ac:spMkLst>
            <pc:docMk/>
            <pc:sldMk cId="1282702828" sldId="411"/>
            <ac:spMk id="3" creationId="{A5127159-6FCF-8BEB-190A-B102B98C1E15}"/>
          </ac:spMkLst>
        </pc:spChg>
      </pc:sldChg>
      <pc:sldChg chg="modSp add mod modNotesTx">
        <pc:chgData name="Akgüç, Mehtap" userId="2a1e9e00-15ab-4168-934a-f734798e6f43" providerId="ADAL" clId="{2F2E5291-F1C3-487A-976C-6FEA777FABE1}" dt="2026-06-20T16:25:57.328" v="12421" actId="14100"/>
        <pc:sldMkLst>
          <pc:docMk/>
          <pc:sldMk cId="4289579885" sldId="412"/>
        </pc:sldMkLst>
        <pc:spChg chg="mod">
          <ac:chgData name="Akgüç, Mehtap" userId="2a1e9e00-15ab-4168-934a-f734798e6f43" providerId="ADAL" clId="{2F2E5291-F1C3-487A-976C-6FEA777FABE1}" dt="2026-06-19T14:48:38.737" v="10655" actId="9"/>
          <ac:spMkLst>
            <pc:docMk/>
            <pc:sldMk cId="4289579885" sldId="412"/>
            <ac:spMk id="2" creationId="{50F3C670-FF51-7FDB-61C1-BDF106C5D178}"/>
          </ac:spMkLst>
        </pc:spChg>
        <pc:spChg chg="mod">
          <ac:chgData name="Akgüç, Mehtap" userId="2a1e9e00-15ab-4168-934a-f734798e6f43" providerId="ADAL" clId="{2F2E5291-F1C3-487A-976C-6FEA777FABE1}" dt="2026-06-20T16:25:57.328" v="12421" actId="14100"/>
          <ac:spMkLst>
            <pc:docMk/>
            <pc:sldMk cId="4289579885" sldId="412"/>
            <ac:spMk id="3" creationId="{A751F985-C43A-941F-2D28-055A32A79BA8}"/>
          </ac:spMkLst>
        </pc:spChg>
      </pc:sldChg>
      <pc:sldChg chg="modSp add mod modNotesTx">
        <pc:chgData name="Akgüç, Mehtap" userId="2a1e9e00-15ab-4168-934a-f734798e6f43" providerId="ADAL" clId="{2F2E5291-F1C3-487A-976C-6FEA777FABE1}" dt="2026-06-20T16:08:25.622" v="11702" actId="122"/>
        <pc:sldMkLst>
          <pc:docMk/>
          <pc:sldMk cId="102048667" sldId="413"/>
        </pc:sldMkLst>
        <pc:spChg chg="mod">
          <ac:chgData name="Akgüç, Mehtap" userId="2a1e9e00-15ab-4168-934a-f734798e6f43" providerId="ADAL" clId="{2F2E5291-F1C3-487A-976C-6FEA777FABE1}" dt="2026-06-19T16:08:27.418" v="11593" actId="20577"/>
          <ac:spMkLst>
            <pc:docMk/>
            <pc:sldMk cId="102048667" sldId="413"/>
            <ac:spMk id="2" creationId="{BD9953D2-3828-CBF2-A777-0FC6DFFD9AD0}"/>
          </ac:spMkLst>
        </pc:spChg>
        <pc:spChg chg="mod">
          <ac:chgData name="Akgüç, Mehtap" userId="2a1e9e00-15ab-4168-934a-f734798e6f43" providerId="ADAL" clId="{2F2E5291-F1C3-487A-976C-6FEA777FABE1}" dt="2026-06-20T16:08:25.622" v="11702" actId="122"/>
          <ac:spMkLst>
            <pc:docMk/>
            <pc:sldMk cId="102048667" sldId="413"/>
            <ac:spMk id="3" creationId="{B998DA13-DC87-187D-F62A-B4F7486B296A}"/>
          </ac:spMkLst>
        </pc:spChg>
      </pc:sldChg>
      <pc:sldChg chg="modSp add mod modNotesTx">
        <pc:chgData name="Akgüç, Mehtap" userId="2a1e9e00-15ab-4168-934a-f734798e6f43" providerId="ADAL" clId="{2F2E5291-F1C3-487A-976C-6FEA777FABE1}" dt="2026-06-20T16:11:40.246" v="11765" actId="20577"/>
        <pc:sldMkLst>
          <pc:docMk/>
          <pc:sldMk cId="3426480611" sldId="414"/>
        </pc:sldMkLst>
        <pc:spChg chg="mod">
          <ac:chgData name="Akgüç, Mehtap" userId="2a1e9e00-15ab-4168-934a-f734798e6f43" providerId="ADAL" clId="{2F2E5291-F1C3-487A-976C-6FEA777FABE1}" dt="2026-06-19T15:54:01.299" v="11087" actId="20577"/>
          <ac:spMkLst>
            <pc:docMk/>
            <pc:sldMk cId="3426480611" sldId="414"/>
            <ac:spMk id="2" creationId="{66A2CBF2-1EC4-30F1-98C4-2090FDFB6676}"/>
          </ac:spMkLst>
        </pc:spChg>
        <pc:spChg chg="mod">
          <ac:chgData name="Akgüç, Mehtap" userId="2a1e9e00-15ab-4168-934a-f734798e6f43" providerId="ADAL" clId="{2F2E5291-F1C3-487A-976C-6FEA777FABE1}" dt="2026-06-20T16:11:40.246" v="11765" actId="20577"/>
          <ac:spMkLst>
            <pc:docMk/>
            <pc:sldMk cId="3426480611" sldId="414"/>
            <ac:spMk id="3" creationId="{45FB0F84-B693-96FB-6D88-6976D895E443}"/>
          </ac:spMkLst>
        </pc:spChg>
      </pc:sldChg>
      <pc:sldChg chg="modSp add mod modNotesTx">
        <pc:chgData name="Akgüç, Mehtap" userId="2a1e9e00-15ab-4168-934a-f734798e6f43" providerId="ADAL" clId="{2F2E5291-F1C3-487A-976C-6FEA777FABE1}" dt="2026-06-20T16:25:43.280" v="12419" actId="113"/>
        <pc:sldMkLst>
          <pc:docMk/>
          <pc:sldMk cId="4285619148" sldId="415"/>
        </pc:sldMkLst>
        <pc:spChg chg="mod">
          <ac:chgData name="Akgüç, Mehtap" userId="2a1e9e00-15ab-4168-934a-f734798e6f43" providerId="ADAL" clId="{2F2E5291-F1C3-487A-976C-6FEA777FABE1}" dt="2026-06-19T14:51:53.074" v="10769" actId="20577"/>
          <ac:spMkLst>
            <pc:docMk/>
            <pc:sldMk cId="4285619148" sldId="415"/>
            <ac:spMk id="2" creationId="{9E5CF16B-33F1-18F2-B405-95B273BED419}"/>
          </ac:spMkLst>
        </pc:spChg>
        <pc:spChg chg="mod">
          <ac:chgData name="Akgüç, Mehtap" userId="2a1e9e00-15ab-4168-934a-f734798e6f43" providerId="ADAL" clId="{2F2E5291-F1C3-487A-976C-6FEA777FABE1}" dt="2026-06-20T16:25:43.280" v="12419" actId="113"/>
          <ac:spMkLst>
            <pc:docMk/>
            <pc:sldMk cId="4285619148" sldId="415"/>
            <ac:spMk id="3" creationId="{2E3B5099-FFA2-DE1D-E2BF-9BBE0C2A6F49}"/>
          </ac:spMkLst>
        </pc:spChg>
      </pc:sldChg>
      <pc:sldChg chg="modSp add del mod">
        <pc:chgData name="Akgüç, Mehtap" userId="2a1e9e00-15ab-4168-934a-f734798e6f43" providerId="ADAL" clId="{2F2E5291-F1C3-487A-976C-6FEA777FABE1}" dt="2026-06-19T15:59:18.746" v="11209" actId="47"/>
        <pc:sldMkLst>
          <pc:docMk/>
          <pc:sldMk cId="2059775081" sldId="416"/>
        </pc:sldMkLst>
        <pc:spChg chg="mod">
          <ac:chgData name="Akgüç, Mehtap" userId="2a1e9e00-15ab-4168-934a-f734798e6f43" providerId="ADAL" clId="{2F2E5291-F1C3-487A-976C-6FEA777FABE1}" dt="2026-06-19T14:52:38.544" v="10804" actId="20577"/>
          <ac:spMkLst>
            <pc:docMk/>
            <pc:sldMk cId="2059775081" sldId="416"/>
            <ac:spMk id="2" creationId="{E55F6116-EF9E-58A5-8834-24BB8B415645}"/>
          </ac:spMkLst>
        </pc:spChg>
        <pc:spChg chg="mod">
          <ac:chgData name="Akgüç, Mehtap" userId="2a1e9e00-15ab-4168-934a-f734798e6f43" providerId="ADAL" clId="{2F2E5291-F1C3-487A-976C-6FEA777FABE1}" dt="2026-06-19T14:52:47.649" v="10805"/>
          <ac:spMkLst>
            <pc:docMk/>
            <pc:sldMk cId="2059775081" sldId="416"/>
            <ac:spMk id="3" creationId="{2B35D232-5AE3-62F5-B6A1-E07D0AC4F45C}"/>
          </ac:spMkLst>
        </pc:spChg>
      </pc:sldChg>
      <pc:sldChg chg="modSp add del mod">
        <pc:chgData name="Akgüç, Mehtap" userId="2a1e9e00-15ab-4168-934a-f734798e6f43" providerId="ADAL" clId="{2F2E5291-F1C3-487A-976C-6FEA777FABE1}" dt="2026-06-19T16:02:29.691" v="11359" actId="47"/>
        <pc:sldMkLst>
          <pc:docMk/>
          <pc:sldMk cId="3617775127" sldId="417"/>
        </pc:sldMkLst>
        <pc:spChg chg="mod">
          <ac:chgData name="Akgüç, Mehtap" userId="2a1e9e00-15ab-4168-934a-f734798e6f43" providerId="ADAL" clId="{2F2E5291-F1C3-487A-976C-6FEA777FABE1}" dt="2026-06-19T14:53:28.189" v="10826" actId="9"/>
          <ac:spMkLst>
            <pc:docMk/>
            <pc:sldMk cId="3617775127" sldId="417"/>
            <ac:spMk id="2" creationId="{CE53B125-7369-CEAB-38C7-CF47DCE399C9}"/>
          </ac:spMkLst>
        </pc:spChg>
        <pc:spChg chg="mod">
          <ac:chgData name="Akgüç, Mehtap" userId="2a1e9e00-15ab-4168-934a-f734798e6f43" providerId="ADAL" clId="{2F2E5291-F1C3-487A-976C-6FEA777FABE1}" dt="2026-06-19T14:53:55.667" v="10833" actId="9"/>
          <ac:spMkLst>
            <pc:docMk/>
            <pc:sldMk cId="3617775127" sldId="417"/>
            <ac:spMk id="3" creationId="{FA5EEB6D-048F-F604-3D5C-80FACD7BD2DC}"/>
          </ac:spMkLst>
        </pc:spChg>
      </pc:sldChg>
      <pc:sldChg chg="addSp delSp modSp add mod modNotesTx">
        <pc:chgData name="Akgüç, Mehtap" userId="2a1e9e00-15ab-4168-934a-f734798e6f43" providerId="ADAL" clId="{2F2E5291-F1C3-487A-976C-6FEA777FABE1}" dt="2026-06-20T16:33:52.451" v="12460" actId="113"/>
        <pc:sldMkLst>
          <pc:docMk/>
          <pc:sldMk cId="340109574" sldId="418"/>
        </pc:sldMkLst>
        <pc:spChg chg="mod">
          <ac:chgData name="Akgüç, Mehtap" userId="2a1e9e00-15ab-4168-934a-f734798e6f43" providerId="ADAL" clId="{2F2E5291-F1C3-487A-976C-6FEA777FABE1}" dt="2026-06-20T16:33:52.451" v="12460" actId="113"/>
          <ac:spMkLst>
            <pc:docMk/>
            <pc:sldMk cId="340109574" sldId="418"/>
            <ac:spMk id="2" creationId="{D144F69B-AD0C-2118-D7B5-FB028DD73CB2}"/>
          </ac:spMkLst>
        </pc:spChg>
        <pc:spChg chg="del mod">
          <ac:chgData name="Akgüç, Mehtap" userId="2a1e9e00-15ab-4168-934a-f734798e6f43" providerId="ADAL" clId="{2F2E5291-F1C3-487A-976C-6FEA777FABE1}" dt="2026-06-19T16:03:45.873" v="11378" actId="478"/>
          <ac:spMkLst>
            <pc:docMk/>
            <pc:sldMk cId="340109574" sldId="418"/>
            <ac:spMk id="3" creationId="{04E36BB7-DEE8-AFC2-425D-382B289E86E7}"/>
          </ac:spMkLst>
        </pc:spChg>
        <pc:spChg chg="add mod">
          <ac:chgData name="Akgüç, Mehtap" userId="2a1e9e00-15ab-4168-934a-f734798e6f43" providerId="ADAL" clId="{2F2E5291-F1C3-487A-976C-6FEA777FABE1}" dt="2026-06-20T16:17:36.975" v="11967" actId="20577"/>
          <ac:spMkLst>
            <pc:docMk/>
            <pc:sldMk cId="340109574" sldId="418"/>
            <ac:spMk id="7" creationId="{91FF4896-2051-7E77-EF2E-B5C4F89E5823}"/>
          </ac:spMkLst>
        </pc:spChg>
        <pc:picChg chg="add mod">
          <ac:chgData name="Akgüç, Mehtap" userId="2a1e9e00-15ab-4168-934a-f734798e6f43" providerId="ADAL" clId="{2F2E5291-F1C3-487A-976C-6FEA777FABE1}" dt="2026-06-19T16:03:53.410" v="11446" actId="1037"/>
          <ac:picMkLst>
            <pc:docMk/>
            <pc:sldMk cId="340109574" sldId="418"/>
            <ac:picMk id="6" creationId="{9453325E-4649-C109-44AF-193297BCB28C}"/>
          </ac:picMkLst>
        </pc:picChg>
      </pc:sldChg>
      <pc:sldChg chg="modSp add mod modNotesTx">
        <pc:chgData name="Akgüç, Mehtap" userId="2a1e9e00-15ab-4168-934a-f734798e6f43" providerId="ADAL" clId="{2F2E5291-F1C3-487A-976C-6FEA777FABE1}" dt="2026-06-20T16:33:24.110" v="12454" actId="404"/>
        <pc:sldMkLst>
          <pc:docMk/>
          <pc:sldMk cId="1796714369" sldId="419"/>
        </pc:sldMkLst>
        <pc:spChg chg="mod">
          <ac:chgData name="Akgüç, Mehtap" userId="2a1e9e00-15ab-4168-934a-f734798e6f43" providerId="ADAL" clId="{2F2E5291-F1C3-487A-976C-6FEA777FABE1}" dt="2026-06-20T16:33:24.110" v="12454" actId="404"/>
          <ac:spMkLst>
            <pc:docMk/>
            <pc:sldMk cId="1796714369" sldId="419"/>
            <ac:spMk id="2" creationId="{BEDBD612-4D4F-14CD-52F4-06A44EAF40C7}"/>
          </ac:spMkLst>
        </pc:spChg>
        <pc:spChg chg="mod">
          <ac:chgData name="Akgüç, Mehtap" userId="2a1e9e00-15ab-4168-934a-f734798e6f43" providerId="ADAL" clId="{2F2E5291-F1C3-487A-976C-6FEA777FABE1}" dt="2026-06-20T16:19:11.241" v="11980" actId="20577"/>
          <ac:spMkLst>
            <pc:docMk/>
            <pc:sldMk cId="1796714369" sldId="419"/>
            <ac:spMk id="3" creationId="{26C5DDE7-2900-0BB4-F167-DDF9F5EA8DD4}"/>
          </ac:spMkLst>
        </pc:spChg>
      </pc:sldChg>
      <pc:sldChg chg="addSp modSp add mod modNotesTx">
        <pc:chgData name="Akgüç, Mehtap" userId="2a1e9e00-15ab-4168-934a-f734798e6f43" providerId="ADAL" clId="{2F2E5291-F1C3-487A-976C-6FEA777FABE1}" dt="2026-06-20T16:33:30.914" v="12456" actId="113"/>
        <pc:sldMkLst>
          <pc:docMk/>
          <pc:sldMk cId="2409444841" sldId="420"/>
        </pc:sldMkLst>
        <pc:spChg chg="mod">
          <ac:chgData name="Akgüç, Mehtap" userId="2a1e9e00-15ab-4168-934a-f734798e6f43" providerId="ADAL" clId="{2F2E5291-F1C3-487A-976C-6FEA777FABE1}" dt="2026-06-20T16:33:30.914" v="12456" actId="113"/>
          <ac:spMkLst>
            <pc:docMk/>
            <pc:sldMk cId="2409444841" sldId="420"/>
            <ac:spMk id="2" creationId="{7F36307C-809B-8CAB-0B24-004F44E24B93}"/>
          </ac:spMkLst>
        </pc:spChg>
        <pc:spChg chg="mod">
          <ac:chgData name="Akgüç, Mehtap" userId="2a1e9e00-15ab-4168-934a-f734798e6f43" providerId="ADAL" clId="{2F2E5291-F1C3-487A-976C-6FEA777FABE1}" dt="2026-06-20T16:20:14.163" v="12037" actId="14100"/>
          <ac:spMkLst>
            <pc:docMk/>
            <pc:sldMk cId="2409444841" sldId="420"/>
            <ac:spMk id="3" creationId="{C30C0A01-48C1-1991-EDB0-C2DF3B0084C2}"/>
          </ac:spMkLst>
        </pc:spChg>
        <pc:picChg chg="add mod">
          <ac:chgData name="Akgüç, Mehtap" userId="2a1e9e00-15ab-4168-934a-f734798e6f43" providerId="ADAL" clId="{2F2E5291-F1C3-487A-976C-6FEA777FABE1}" dt="2026-06-19T16:05:25.816" v="11491" actId="14100"/>
          <ac:picMkLst>
            <pc:docMk/>
            <pc:sldMk cId="2409444841" sldId="420"/>
            <ac:picMk id="6" creationId="{A17A55C4-F132-72E0-F5A6-025AA298D90A}"/>
          </ac:picMkLst>
        </pc:picChg>
      </pc:sldChg>
      <pc:sldChg chg="modSp add mod modNotesTx">
        <pc:chgData name="Akgüç, Mehtap" userId="2a1e9e00-15ab-4168-934a-f734798e6f43" providerId="ADAL" clId="{2F2E5291-F1C3-487A-976C-6FEA777FABE1}" dt="2026-06-20T16:33:37.199" v="12458" actId="113"/>
        <pc:sldMkLst>
          <pc:docMk/>
          <pc:sldMk cId="2319254588" sldId="421"/>
        </pc:sldMkLst>
        <pc:spChg chg="mod">
          <ac:chgData name="Akgüç, Mehtap" userId="2a1e9e00-15ab-4168-934a-f734798e6f43" providerId="ADAL" clId="{2F2E5291-F1C3-487A-976C-6FEA777FABE1}" dt="2026-06-20T16:33:37.199" v="12458" actId="113"/>
          <ac:spMkLst>
            <pc:docMk/>
            <pc:sldMk cId="2319254588" sldId="421"/>
            <ac:spMk id="2" creationId="{8A1086DC-EFCD-19C4-EA47-BFC519D0D4A7}"/>
          </ac:spMkLst>
        </pc:spChg>
        <pc:spChg chg="mod">
          <ac:chgData name="Akgüç, Mehtap" userId="2a1e9e00-15ab-4168-934a-f734798e6f43" providerId="ADAL" clId="{2F2E5291-F1C3-487A-976C-6FEA777FABE1}" dt="2026-06-20T16:22:19.923" v="12113" actId="20577"/>
          <ac:spMkLst>
            <pc:docMk/>
            <pc:sldMk cId="2319254588" sldId="421"/>
            <ac:spMk id="3" creationId="{1AFAB8A5-F1DB-4E78-C4DE-1D28430C0364}"/>
          </ac:spMkLst>
        </pc:spChg>
        <pc:picChg chg="mod">
          <ac:chgData name="Akgüç, Mehtap" userId="2a1e9e00-15ab-4168-934a-f734798e6f43" providerId="ADAL" clId="{2F2E5291-F1C3-487A-976C-6FEA777FABE1}" dt="2026-06-19T16:07:59.925" v="11577" actId="1036"/>
          <ac:picMkLst>
            <pc:docMk/>
            <pc:sldMk cId="2319254588" sldId="421"/>
            <ac:picMk id="4" creationId="{591374BC-AF57-FDC6-DF9A-F9E6A7489018}"/>
          </ac:picMkLst>
        </pc:picChg>
      </pc:sldChg>
      <pc:sldChg chg="modSp add mod">
        <pc:chgData name="Akgüç, Mehtap" userId="2a1e9e00-15ab-4168-934a-f734798e6f43" providerId="ADAL" clId="{2F2E5291-F1C3-487A-976C-6FEA777FABE1}" dt="2026-06-20T16:33:44.353" v="12459" actId="113"/>
        <pc:sldMkLst>
          <pc:docMk/>
          <pc:sldMk cId="415384147" sldId="422"/>
        </pc:sldMkLst>
        <pc:spChg chg="mod">
          <ac:chgData name="Akgüç, Mehtap" userId="2a1e9e00-15ab-4168-934a-f734798e6f43" providerId="ADAL" clId="{2F2E5291-F1C3-487A-976C-6FEA777FABE1}" dt="2026-06-20T16:33:44.353" v="12459" actId="113"/>
          <ac:spMkLst>
            <pc:docMk/>
            <pc:sldMk cId="415384147" sldId="422"/>
            <ac:spMk id="2" creationId="{2C5F1060-2FF1-2DC1-96A6-E5BE0F94DE7D}"/>
          </ac:spMkLst>
        </pc:spChg>
        <pc:spChg chg="mod">
          <ac:chgData name="Akgüç, Mehtap" userId="2a1e9e00-15ab-4168-934a-f734798e6f43" providerId="ADAL" clId="{2F2E5291-F1C3-487A-976C-6FEA777FABE1}" dt="2026-06-20T16:23:36.256" v="12297" actId="20577"/>
          <ac:spMkLst>
            <pc:docMk/>
            <pc:sldMk cId="415384147" sldId="422"/>
            <ac:spMk id="3" creationId="{316531BB-3BAA-FE02-4974-EBC58B9443B0}"/>
          </ac:spMkLst>
        </pc:spChg>
      </pc:sldChg>
      <pc:sldChg chg="addSp delSp modSp new mod">
        <pc:chgData name="Akgüç, Mehtap" userId="2a1e9e00-15ab-4168-934a-f734798e6f43" providerId="ADAL" clId="{2F2E5291-F1C3-487A-976C-6FEA777FABE1}" dt="2026-06-20T16:34:08.128" v="12471" actId="403"/>
        <pc:sldMkLst>
          <pc:docMk/>
          <pc:sldMk cId="915450827" sldId="423"/>
        </pc:sldMkLst>
        <pc:spChg chg="del">
          <ac:chgData name="Akgüç, Mehtap" userId="2a1e9e00-15ab-4168-934a-f734798e6f43" providerId="ADAL" clId="{2F2E5291-F1C3-487A-976C-6FEA777FABE1}" dt="2026-06-19T15:56:02.337" v="11097" actId="478"/>
          <ac:spMkLst>
            <pc:docMk/>
            <pc:sldMk cId="915450827" sldId="423"/>
            <ac:spMk id="2" creationId="{A102E800-9C20-51A4-474F-8C8A064D3191}"/>
          </ac:spMkLst>
        </pc:spChg>
        <pc:spChg chg="add mod">
          <ac:chgData name="Akgüç, Mehtap" userId="2a1e9e00-15ab-4168-934a-f734798e6f43" providerId="ADAL" clId="{2F2E5291-F1C3-487A-976C-6FEA777FABE1}" dt="2026-06-20T16:34:08.128" v="12471" actId="403"/>
          <ac:spMkLst>
            <pc:docMk/>
            <pc:sldMk cId="915450827" sldId="423"/>
            <ac:spMk id="2" creationId="{AB44C8D7-1AA4-2A43-5981-EEC47A0E8C97}"/>
          </ac:spMkLst>
        </pc:spChg>
        <pc:spChg chg="del">
          <ac:chgData name="Akgüç, Mehtap" userId="2a1e9e00-15ab-4168-934a-f734798e6f43" providerId="ADAL" clId="{2F2E5291-F1C3-487A-976C-6FEA777FABE1}" dt="2026-06-19T15:55:58.617" v="11096" actId="22"/>
          <ac:spMkLst>
            <pc:docMk/>
            <pc:sldMk cId="915450827" sldId="423"/>
            <ac:spMk id="3" creationId="{345E6CB5-F48E-640B-7804-62157E145542}"/>
          </ac:spMkLst>
        </pc:spChg>
        <pc:spChg chg="add mod">
          <ac:chgData name="Akgüç, Mehtap" userId="2a1e9e00-15ab-4168-934a-f734798e6f43" providerId="ADAL" clId="{2F2E5291-F1C3-487A-976C-6FEA777FABE1}" dt="2026-06-20T16:24:58.294" v="12352" actId="1036"/>
          <ac:spMkLst>
            <pc:docMk/>
            <pc:sldMk cId="915450827" sldId="423"/>
            <ac:spMk id="8" creationId="{DC4BB827-2F87-F969-F2C1-2DD9019C1A6D}"/>
          </ac:spMkLst>
        </pc:spChg>
        <pc:picChg chg="add mod ord">
          <ac:chgData name="Akgüç, Mehtap" userId="2a1e9e00-15ab-4168-934a-f734798e6f43" providerId="ADAL" clId="{2F2E5291-F1C3-487A-976C-6FEA777FABE1}" dt="2026-06-20T16:15:12.376" v="11845" actId="1036"/>
          <ac:picMkLst>
            <pc:docMk/>
            <pc:sldMk cId="915450827" sldId="423"/>
            <ac:picMk id="5" creationId="{FA45078B-0CF1-4672-941E-4EBB680BF073}"/>
          </ac:picMkLst>
        </pc:picChg>
        <pc:picChg chg="add mod">
          <ac:chgData name="Akgüç, Mehtap" userId="2a1e9e00-15ab-4168-934a-f734798e6f43" providerId="ADAL" clId="{2F2E5291-F1C3-487A-976C-6FEA777FABE1}" dt="2026-06-19T16:04:39.722" v="11481" actId="1036"/>
          <ac:picMkLst>
            <pc:docMk/>
            <pc:sldMk cId="915450827" sldId="423"/>
            <ac:picMk id="7" creationId="{22CAC3C9-42CF-58A7-815D-0AE3F689C623}"/>
          </ac:picMkLst>
        </pc:picChg>
      </pc:sldChg>
      <pc:sldChg chg="addSp delSp modSp new mod modNotesTx">
        <pc:chgData name="Akgüç, Mehtap" userId="2a1e9e00-15ab-4168-934a-f734798e6f43" providerId="ADAL" clId="{2F2E5291-F1C3-487A-976C-6FEA777FABE1}" dt="2026-06-20T16:15:51.991" v="11880" actId="115"/>
        <pc:sldMkLst>
          <pc:docMk/>
          <pc:sldMk cId="1103996816" sldId="424"/>
        </pc:sldMkLst>
        <pc:spChg chg="del">
          <ac:chgData name="Akgüç, Mehtap" userId="2a1e9e00-15ab-4168-934a-f734798e6f43" providerId="ADAL" clId="{2F2E5291-F1C3-487A-976C-6FEA777FABE1}" dt="2026-06-19T15:57:14.890" v="11106" actId="478"/>
          <ac:spMkLst>
            <pc:docMk/>
            <pc:sldMk cId="1103996816" sldId="424"/>
            <ac:spMk id="2" creationId="{CFA51CFB-9D89-4A6F-64A5-7D68481BD0C8}"/>
          </ac:spMkLst>
        </pc:spChg>
        <pc:spChg chg="mod">
          <ac:chgData name="Akgüç, Mehtap" userId="2a1e9e00-15ab-4168-934a-f734798e6f43" providerId="ADAL" clId="{2F2E5291-F1C3-487A-976C-6FEA777FABE1}" dt="2026-06-20T16:15:51.991" v="11880" actId="115"/>
          <ac:spMkLst>
            <pc:docMk/>
            <pc:sldMk cId="1103996816" sldId="424"/>
            <ac:spMk id="3" creationId="{B8348552-9AC6-FD0D-34E2-846734AA05FD}"/>
          </ac:spMkLst>
        </pc:spChg>
        <pc:picChg chg="add mod">
          <ac:chgData name="Akgüç, Mehtap" userId="2a1e9e00-15ab-4168-934a-f734798e6f43" providerId="ADAL" clId="{2F2E5291-F1C3-487A-976C-6FEA777FABE1}" dt="2026-06-19T15:57:07.659" v="11104" actId="1076"/>
          <ac:picMkLst>
            <pc:docMk/>
            <pc:sldMk cId="1103996816" sldId="424"/>
            <ac:picMk id="5" creationId="{A70FD231-8E97-4FEB-F2CD-E6EB69F778EF}"/>
          </ac:picMkLst>
        </pc:picChg>
        <pc:picChg chg="add">
          <ac:chgData name="Akgüç, Mehtap" userId="2a1e9e00-15ab-4168-934a-f734798e6f43" providerId="ADAL" clId="{2F2E5291-F1C3-487A-976C-6FEA777FABE1}" dt="2026-06-19T16:04:43.057" v="11482" actId="22"/>
          <ac:picMkLst>
            <pc:docMk/>
            <pc:sldMk cId="1103996816" sldId="424"/>
            <ac:picMk id="7" creationId="{F6B88C4A-4330-F1AF-9A29-7FF72E897689}"/>
          </ac:picMkLst>
        </pc:picChg>
      </pc:sldChg>
      <pc:sldChg chg="addSp delSp modSp new del mod">
        <pc:chgData name="Akgüç, Mehtap" userId="2a1e9e00-15ab-4168-934a-f734798e6f43" providerId="ADAL" clId="{2F2E5291-F1C3-487A-976C-6FEA777FABE1}" dt="2026-06-19T16:04:35.019" v="11472" actId="47"/>
        <pc:sldMkLst>
          <pc:docMk/>
          <pc:sldMk cId="1251951837" sldId="425"/>
        </pc:sldMkLst>
        <pc:spChg chg="del mod">
          <ac:chgData name="Akgüç, Mehtap" userId="2a1e9e00-15ab-4168-934a-f734798e6f43" providerId="ADAL" clId="{2F2E5291-F1C3-487A-976C-6FEA777FABE1}" dt="2026-06-19T16:03:42.270" v="11377" actId="21"/>
          <ac:spMkLst>
            <pc:docMk/>
            <pc:sldMk cId="1251951837" sldId="425"/>
            <ac:spMk id="3" creationId="{91FF4896-2051-7E77-EF2E-B5C4F89E5823}"/>
          </ac:spMkLst>
        </pc:spChg>
        <pc:spChg chg="add mod">
          <ac:chgData name="Akgüç, Mehtap" userId="2a1e9e00-15ab-4168-934a-f734798e6f43" providerId="ADAL" clId="{2F2E5291-F1C3-487A-976C-6FEA777FABE1}" dt="2026-06-19T16:03:42.270" v="11377" actId="21"/>
          <ac:spMkLst>
            <pc:docMk/>
            <pc:sldMk cId="1251951837" sldId="425"/>
            <ac:spMk id="7" creationId="{441FD651-4EF1-D785-BEDC-57376821631D}"/>
          </ac:spMkLst>
        </pc:spChg>
        <pc:picChg chg="add del">
          <ac:chgData name="Akgüç, Mehtap" userId="2a1e9e00-15ab-4168-934a-f734798e6f43" providerId="ADAL" clId="{2F2E5291-F1C3-487A-976C-6FEA777FABE1}" dt="2026-06-19T16:03:33.126" v="11375" actId="21"/>
          <ac:picMkLst>
            <pc:docMk/>
            <pc:sldMk cId="1251951837" sldId="425"/>
            <ac:picMk id="5" creationId="{0ED7F9F9-DCBF-C251-4396-CFD1141E91D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DE860-7AF7-4695-9D74-71C36A16FFE6}" type="datetimeFigureOut">
              <a:rPr lang="en-GB" smtClean="0"/>
              <a:t>20/06/2026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7B24F1-464C-4E51-AEE7-5BAC81F851CF}" type="slidenum">
              <a:rPr lang="en-GB" smtClean="0"/>
              <a:t>‹#›</a:t>
            </a:fld>
            <a:endParaRPr lang="en-GB"/>
          </a:p>
        </p:txBody>
      </p:sp>
    </p:spTree>
    <p:extLst>
      <p:ext uri="{BB962C8B-B14F-4D97-AF65-F5344CB8AC3E}">
        <p14:creationId xmlns:p14="http://schemas.microsoft.com/office/powerpoint/2010/main" val="996583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Good afternoon, everyone. Thank you for attending this session. Today, I am presenting my working paper titled 'Exploring the heterogeneous implications of the green transition in the European labour markets'. As the European Union rolls out its climate policies, public debate often prioritizes macroeconomic efficiency or environmental outcomes. However, the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market implications are equally deep. This paper investigates how these structural shifts affect different groups of workers unequally, depending on their geographic location, industrial sector, gender, age, and wage bracket. This research is currently in progress at the ETUI, and I look forward to your valuable feedback." </a:t>
            </a:r>
            <a:endParaRPr lang="en-GB" dirty="0"/>
          </a:p>
        </p:txBody>
      </p:sp>
      <p:sp>
        <p:nvSpPr>
          <p:cNvPr id="4" name="Slide Number Placeholder 3"/>
          <p:cNvSpPr>
            <a:spLocks noGrp="1"/>
          </p:cNvSpPr>
          <p:nvPr>
            <p:ph type="sldNum" sz="quarter" idx="5"/>
          </p:nvPr>
        </p:nvSpPr>
        <p:spPr/>
        <p:txBody>
          <a:bodyPr/>
          <a:lstStyle/>
          <a:p>
            <a:fld id="{BD7B24F1-464C-4E51-AEE7-5BAC81F851CF}" type="slidenum">
              <a:rPr lang="en-GB" smtClean="0"/>
              <a:t>1</a:t>
            </a:fld>
            <a:endParaRPr lang="en-GB"/>
          </a:p>
        </p:txBody>
      </p:sp>
    </p:spTree>
    <p:extLst>
      <p:ext uri="{BB962C8B-B14F-4D97-AF65-F5344CB8AC3E}">
        <p14:creationId xmlns:p14="http://schemas.microsoft.com/office/powerpoint/2010/main" val="3803956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Let's dive into the empirical results, starting with the aggregate country impacts shown in Table 1 of the paper. Across the EU, the model predicts a net expansion of roughly 118,000 jobs. What stands out immediately is the sharp geographical variation. Nearly half of all new jobs are concentrated in just three member states: Spain, Romania, and Italy. In relative terms, Romania sees the highest growth at 0.20%, while manufacturing </a:t>
            </a:r>
            <a:r>
              <a:rPr lang="en-GB" sz="1200" kern="1200" dirty="0" err="1">
                <a:solidFill>
                  <a:schemeClr val="tx1"/>
                </a:solidFill>
                <a:effectLst/>
                <a:latin typeface="+mn-lt"/>
                <a:ea typeface="+mn-ea"/>
                <a:cs typeface="+mn-cs"/>
              </a:rPr>
              <a:t>centers</a:t>
            </a:r>
            <a:r>
              <a:rPr lang="en-GB" sz="1200" kern="1200" dirty="0">
                <a:solidFill>
                  <a:schemeClr val="tx1"/>
                </a:solidFill>
                <a:effectLst/>
                <a:latin typeface="+mn-lt"/>
                <a:ea typeface="+mn-ea"/>
                <a:cs typeface="+mn-cs"/>
              </a:rPr>
              <a:t> like France or Germany experience much smaller relative employment changes. This demonstrates that an identical policy mandate filters through national economies in very different ways, heavily shaped by pre-existing industrial structures and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market capacities</a:t>
            </a:r>
            <a:endParaRPr lang="en-GB" dirty="0"/>
          </a:p>
          <a:p>
            <a:endParaRPr lang="en-GB" dirty="0"/>
          </a:p>
        </p:txBody>
      </p:sp>
      <p:sp>
        <p:nvSpPr>
          <p:cNvPr id="4" name="Slide Number Placeholder 3"/>
          <p:cNvSpPr>
            <a:spLocks noGrp="1"/>
          </p:cNvSpPr>
          <p:nvPr>
            <p:ph type="sldNum" sz="quarter" idx="5"/>
          </p:nvPr>
        </p:nvSpPr>
        <p:spPr/>
        <p:txBody>
          <a:bodyPr/>
          <a:lstStyle/>
          <a:p>
            <a:fld id="{BD7B24F1-464C-4E51-AEE7-5BAC81F851CF}" type="slidenum">
              <a:rPr lang="en-GB" smtClean="0"/>
              <a:t>11</a:t>
            </a:fld>
            <a:endParaRPr lang="en-GB"/>
          </a:p>
        </p:txBody>
      </p:sp>
    </p:spTree>
    <p:extLst>
      <p:ext uri="{BB962C8B-B14F-4D97-AF65-F5344CB8AC3E}">
        <p14:creationId xmlns:p14="http://schemas.microsoft.com/office/powerpoint/2010/main" val="1305925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Table 2 details these impacts by sector, illustrating the clear distinction between direct and indirect employment generation. Unsurprisingly, the largest relative growth occurs directly within the targeted utility and construction sectors; water and waste management, for instance, expands by over 2%. However, the Leontief framework reveals its true strength when we observe the indirect spillovers. Over 23,000 jobs are generated in manufacturing and retail trade, driven by the demand for equipment and distribution networks. Another 15,000 jobs appear in professional, scientific, and administrative services to support planning and project management. This highlights that green infrastructure spending acts as a broad economic driver across the entire supply chain</a:t>
            </a:r>
            <a:endParaRPr lang="en-GB" dirty="0"/>
          </a:p>
          <a:p>
            <a:endParaRPr lang="en-GB" dirty="0"/>
          </a:p>
        </p:txBody>
      </p:sp>
      <p:sp>
        <p:nvSpPr>
          <p:cNvPr id="4" name="Slide Number Placeholder 3"/>
          <p:cNvSpPr>
            <a:spLocks noGrp="1"/>
          </p:cNvSpPr>
          <p:nvPr>
            <p:ph type="sldNum" sz="quarter" idx="5"/>
          </p:nvPr>
        </p:nvSpPr>
        <p:spPr/>
        <p:txBody>
          <a:bodyPr/>
          <a:lstStyle/>
          <a:p>
            <a:fld id="{BD7B24F1-464C-4E51-AEE7-5BAC81F851CF}" type="slidenum">
              <a:rPr lang="en-GB" smtClean="0"/>
              <a:t>12</a:t>
            </a:fld>
            <a:endParaRPr lang="en-GB"/>
          </a:p>
        </p:txBody>
      </p:sp>
    </p:spTree>
    <p:extLst>
      <p:ext uri="{BB962C8B-B14F-4D97-AF65-F5344CB8AC3E}">
        <p14:creationId xmlns:p14="http://schemas.microsoft.com/office/powerpoint/2010/main" val="1243215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B19BC-1BBF-9C2C-DF59-C3D96CF443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5A06D3-3A0B-8A5B-078E-5B18322EFD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1DFECB-877F-F288-12A8-C7C799EF60CB}"/>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Now let's examine the intensive margin by intersecting these sectoral numbers with demographic data from Table 3. This is a central finding of the paper: green infrastructure spending triggers deep demographic imbalances. Out of the 118,000 jobs created, 53% are captured by men. This inequality becomes starker when we look at the sectors receiving the direct investments. In construction, 90% of new jobs go to men; in water supply, it's 78%; and in electricity, it's 73%. Women only achieve majority gains in sectors like health, education, or household employment—industries that are already highly gender-segregated and see almost no job growth from these green policies. Without specific interventions, green spending risks reinforcing structural gender segregation</a:t>
            </a:r>
            <a:endParaRPr lang="en-GB" dirty="0"/>
          </a:p>
        </p:txBody>
      </p:sp>
      <p:sp>
        <p:nvSpPr>
          <p:cNvPr id="4" name="Slide Number Placeholder 3">
            <a:extLst>
              <a:ext uri="{FF2B5EF4-FFF2-40B4-BE49-F238E27FC236}">
                <a16:creationId xmlns:a16="http://schemas.microsoft.com/office/drawing/2014/main" id="{68BF6438-BE97-D419-6618-6E450342B1AE}"/>
              </a:ext>
            </a:extLst>
          </p:cNvPr>
          <p:cNvSpPr>
            <a:spLocks noGrp="1"/>
          </p:cNvSpPr>
          <p:nvPr>
            <p:ph type="sldNum" sz="quarter" idx="5"/>
          </p:nvPr>
        </p:nvSpPr>
        <p:spPr/>
        <p:txBody>
          <a:bodyPr/>
          <a:lstStyle/>
          <a:p>
            <a:fld id="{BD7B24F1-464C-4E51-AEE7-5BAC81F851CF}" type="slidenum">
              <a:rPr lang="en-GB" smtClean="0"/>
              <a:t>13</a:t>
            </a:fld>
            <a:endParaRPr lang="en-GB"/>
          </a:p>
        </p:txBody>
      </p:sp>
    </p:spTree>
    <p:extLst>
      <p:ext uri="{BB962C8B-B14F-4D97-AF65-F5344CB8AC3E}">
        <p14:creationId xmlns:p14="http://schemas.microsoft.com/office/powerpoint/2010/main" val="31944863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FC658-390C-3897-3531-E17027DBB7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F1A09A-ACAF-7367-7DE0-4D79B1BCF0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F87904-9E2A-AD7E-440B-93D22BDB2C92}"/>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The demographic disparities extend directly into age distributions, as shown in the right-hand columns of Table 3. The simulated green transition strongly </a:t>
            </a:r>
            <a:r>
              <a:rPr lang="en-GB" sz="1200" kern="1200" dirty="0" err="1">
                <a:solidFill>
                  <a:schemeClr val="tx1"/>
                </a:solidFill>
                <a:effectLst/>
                <a:latin typeface="+mn-lt"/>
                <a:ea typeface="+mn-ea"/>
                <a:cs typeface="+mn-cs"/>
              </a:rPr>
              <a:t>favors</a:t>
            </a:r>
            <a:r>
              <a:rPr lang="en-GB" sz="1200" kern="1200" dirty="0">
                <a:solidFill>
                  <a:schemeClr val="tx1"/>
                </a:solidFill>
                <a:effectLst/>
                <a:latin typeface="+mn-lt"/>
                <a:ea typeface="+mn-ea"/>
                <a:cs typeface="+mn-cs"/>
              </a:rPr>
              <a:t> prime-age and career-established workers, while leaving younger cohorts behind. Young workers aged 15 to 24 capture a mere 8% of the total employment expansion. In the high-growth water and waste management sector, youth capture only 4% of the new jobs, while older workers secure 41%. The only sector where young workers see a double-digit share of job growth is wholesale and retail trade. This reveals a clear barrier to entry for the younger generation in core or enabling green industries, likely due to pre-existing experience requirements and structural hiring patterns</a:t>
            </a:r>
            <a:endParaRPr lang="en-GB" dirty="0"/>
          </a:p>
        </p:txBody>
      </p:sp>
      <p:sp>
        <p:nvSpPr>
          <p:cNvPr id="4" name="Slide Number Placeholder 3">
            <a:extLst>
              <a:ext uri="{FF2B5EF4-FFF2-40B4-BE49-F238E27FC236}">
                <a16:creationId xmlns:a16="http://schemas.microsoft.com/office/drawing/2014/main" id="{CDC1F905-EF3C-B751-2CA6-C24185365F2A}"/>
              </a:ext>
            </a:extLst>
          </p:cNvPr>
          <p:cNvSpPr>
            <a:spLocks noGrp="1"/>
          </p:cNvSpPr>
          <p:nvPr>
            <p:ph type="sldNum" sz="quarter" idx="5"/>
          </p:nvPr>
        </p:nvSpPr>
        <p:spPr/>
        <p:txBody>
          <a:bodyPr/>
          <a:lstStyle/>
          <a:p>
            <a:fld id="{BD7B24F1-464C-4E51-AEE7-5BAC81F851CF}" type="slidenum">
              <a:rPr lang="en-GB" smtClean="0"/>
              <a:t>14</a:t>
            </a:fld>
            <a:endParaRPr lang="en-GB"/>
          </a:p>
        </p:txBody>
      </p:sp>
    </p:spTree>
    <p:extLst>
      <p:ext uri="{BB962C8B-B14F-4D97-AF65-F5344CB8AC3E}">
        <p14:creationId xmlns:p14="http://schemas.microsoft.com/office/powerpoint/2010/main" val="24451488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B2288-86E1-A3C6-6051-03FE1E228E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DE471C-15D1-3979-A370-29B0F6B816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0D09AF-9BEB-2278-0E3C-97513A1F5D0E}"/>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To round out the distributional analysis, Table 4 incorporates data from the Structure of Earnings Survey to look at pay levels by sector. The economic returns of this transition are unevenly distributed by both job volume and wage gaps. While the electricity and gas sector is high-paying, the other two targeted sectors—construction and waste management—sit near the bottom of the average wage distribution. Crucially, the data confirms that men maintain a structural wage advantage over women across all 18 sectors. Therefore, we see a compounding inequality: green spending channels public funds into sectors where men are already the vast majority and hold a distinct wage advantage over their female counterparts. </a:t>
            </a:r>
          </a:p>
        </p:txBody>
      </p:sp>
      <p:sp>
        <p:nvSpPr>
          <p:cNvPr id="4" name="Slide Number Placeholder 3">
            <a:extLst>
              <a:ext uri="{FF2B5EF4-FFF2-40B4-BE49-F238E27FC236}">
                <a16:creationId xmlns:a16="http://schemas.microsoft.com/office/drawing/2014/main" id="{E8E6B2CD-BEC8-6B96-E2D7-066C3BDA1229}"/>
              </a:ext>
            </a:extLst>
          </p:cNvPr>
          <p:cNvSpPr>
            <a:spLocks noGrp="1"/>
          </p:cNvSpPr>
          <p:nvPr>
            <p:ph type="sldNum" sz="quarter" idx="5"/>
          </p:nvPr>
        </p:nvSpPr>
        <p:spPr/>
        <p:txBody>
          <a:bodyPr/>
          <a:lstStyle/>
          <a:p>
            <a:fld id="{BD7B24F1-464C-4E51-AEE7-5BAC81F851CF}" type="slidenum">
              <a:rPr lang="en-GB" smtClean="0"/>
              <a:t>15</a:t>
            </a:fld>
            <a:endParaRPr lang="en-GB"/>
          </a:p>
        </p:txBody>
      </p:sp>
    </p:spTree>
    <p:extLst>
      <p:ext uri="{BB962C8B-B14F-4D97-AF65-F5344CB8AC3E}">
        <p14:creationId xmlns:p14="http://schemas.microsoft.com/office/powerpoint/2010/main" val="26879168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4157C-1DF2-C527-7313-E415423E3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07FE35-2BD7-F526-B272-6991E9F91C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44AE2F-AE46-1621-B5F3-D4FB5AD5CA2A}"/>
              </a:ext>
            </a:extLst>
          </p:cNvPr>
          <p:cNvSpPr>
            <a:spLocks noGrp="1"/>
          </p:cNvSpPr>
          <p:nvPr>
            <p:ph type="body" idx="1"/>
          </p:nvPr>
        </p:nvSpPr>
        <p:spPr/>
        <p:txBody>
          <a:bodyPr/>
          <a:lstStyle/>
          <a:p>
            <a:r>
              <a:rPr lang="en-GB" sz="1200" b="1" kern="1200" dirty="0">
                <a:solidFill>
                  <a:schemeClr val="tx1"/>
                </a:solidFill>
                <a:effectLst/>
                <a:latin typeface="+mn-lt"/>
                <a:ea typeface="+mn-ea"/>
                <a:cs typeface="+mn-cs"/>
              </a:rPr>
              <a:t>What are the broader takeaways from these findings? </a:t>
            </a:r>
          </a:p>
          <a:p>
            <a:r>
              <a:rPr lang="en-GB" sz="1200" kern="1200" dirty="0">
                <a:solidFill>
                  <a:schemeClr val="tx1"/>
                </a:solidFill>
                <a:effectLst/>
                <a:latin typeface="+mn-lt"/>
                <a:ea typeface="+mn-ea"/>
                <a:cs typeface="+mn-cs"/>
              </a:rPr>
              <a:t>While this model has limitations—such as assuming fixed production technologies in the short run—the core lesson for a 'Just Transition' is clear.  </a:t>
            </a:r>
          </a:p>
          <a:p>
            <a:r>
              <a:rPr lang="en-GB" sz="1200" kern="1200" dirty="0">
                <a:solidFill>
                  <a:schemeClr val="tx1"/>
                </a:solidFill>
                <a:effectLst/>
                <a:latin typeface="+mn-lt"/>
                <a:ea typeface="+mn-ea"/>
                <a:cs typeface="+mn-cs"/>
              </a:rPr>
              <a:t>Climate policies do not automatically generate inclusive social outcomes. If left unmanaged, green investments can reinforce old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market segmentations.  </a:t>
            </a:r>
          </a:p>
          <a:p>
            <a:r>
              <a:rPr lang="en-GB" sz="1200" kern="1200" dirty="0">
                <a:solidFill>
                  <a:schemeClr val="tx1"/>
                </a:solidFill>
                <a:effectLst/>
                <a:latin typeface="+mn-lt"/>
                <a:ea typeface="+mn-ea"/>
                <a:cs typeface="+mn-cs"/>
              </a:rPr>
              <a:t>To address this, we must integrate social and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considerations directly into climate policy design. This means combining green infrastructure funds with targeted training programs to help women and young workers break into these sectors, alongside strong active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market policies and social dialogue to protect job quality across the supply chain." </a:t>
            </a:r>
          </a:p>
        </p:txBody>
      </p:sp>
      <p:sp>
        <p:nvSpPr>
          <p:cNvPr id="4" name="Slide Number Placeholder 3">
            <a:extLst>
              <a:ext uri="{FF2B5EF4-FFF2-40B4-BE49-F238E27FC236}">
                <a16:creationId xmlns:a16="http://schemas.microsoft.com/office/drawing/2014/main" id="{B977A9C3-B778-8CC4-4668-544F176EFB24}"/>
              </a:ext>
            </a:extLst>
          </p:cNvPr>
          <p:cNvSpPr>
            <a:spLocks noGrp="1"/>
          </p:cNvSpPr>
          <p:nvPr>
            <p:ph type="sldNum" sz="quarter" idx="5"/>
          </p:nvPr>
        </p:nvSpPr>
        <p:spPr/>
        <p:txBody>
          <a:bodyPr/>
          <a:lstStyle/>
          <a:p>
            <a:fld id="{BD7B24F1-464C-4E51-AEE7-5BAC81F851CF}" type="slidenum">
              <a:rPr lang="en-GB" smtClean="0"/>
              <a:t>16</a:t>
            </a:fld>
            <a:endParaRPr lang="en-GB"/>
          </a:p>
        </p:txBody>
      </p:sp>
    </p:spTree>
    <p:extLst>
      <p:ext uri="{BB962C8B-B14F-4D97-AF65-F5344CB8AC3E}">
        <p14:creationId xmlns:p14="http://schemas.microsoft.com/office/powerpoint/2010/main" val="2413045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3DE3E-73B1-7E90-070B-96852AB43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470A9B-5942-60B0-50AB-880F50FB30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9E0775-F98E-710E-D953-0B025F559448}"/>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To conclude, this paper demonstrates that while the green transition is macroeconomically positive, its benefits are distributed unevenly across borders and demographics. Future iterations of this work will incorporate deeper skill-group classifications as data becomes available. Thank you very much for your time, and I am now very happy to open the floor to your questions and comments</a:t>
            </a:r>
          </a:p>
        </p:txBody>
      </p:sp>
      <p:sp>
        <p:nvSpPr>
          <p:cNvPr id="4" name="Slide Number Placeholder 3">
            <a:extLst>
              <a:ext uri="{FF2B5EF4-FFF2-40B4-BE49-F238E27FC236}">
                <a16:creationId xmlns:a16="http://schemas.microsoft.com/office/drawing/2014/main" id="{A7B2C7CF-A09C-C170-5EA3-129039BF57A6}"/>
              </a:ext>
            </a:extLst>
          </p:cNvPr>
          <p:cNvSpPr>
            <a:spLocks noGrp="1"/>
          </p:cNvSpPr>
          <p:nvPr>
            <p:ph type="sldNum" sz="quarter" idx="5"/>
          </p:nvPr>
        </p:nvSpPr>
        <p:spPr/>
        <p:txBody>
          <a:bodyPr/>
          <a:lstStyle/>
          <a:p>
            <a:fld id="{BD7B24F1-464C-4E51-AEE7-5BAC81F851CF}" type="slidenum">
              <a:rPr lang="en-GB" smtClean="0"/>
              <a:t>17</a:t>
            </a:fld>
            <a:endParaRPr lang="en-GB"/>
          </a:p>
        </p:txBody>
      </p:sp>
    </p:spTree>
    <p:extLst>
      <p:ext uri="{BB962C8B-B14F-4D97-AF65-F5344CB8AC3E}">
        <p14:creationId xmlns:p14="http://schemas.microsoft.com/office/powerpoint/2010/main" val="8428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C4BF1-E284-794A-6ECC-BD2BF79EE3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ADE28E-1791-2CED-BB8B-65AD4B2776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57ABCC-FB60-190C-EEBD-660BDEBA0BB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F796B6-F3AE-03B7-C36D-5029DF8A3A2F}"/>
              </a:ext>
            </a:extLst>
          </p:cNvPr>
          <p:cNvSpPr>
            <a:spLocks noGrp="1"/>
          </p:cNvSpPr>
          <p:nvPr>
            <p:ph type="sldNum" sz="quarter" idx="5"/>
          </p:nvPr>
        </p:nvSpPr>
        <p:spPr/>
        <p:txBody>
          <a:bodyPr/>
          <a:lstStyle/>
          <a:p>
            <a:fld id="{BD7B24F1-464C-4E51-AEE7-5BAC81F851CF}" type="slidenum">
              <a:rPr lang="en-GB" smtClean="0"/>
              <a:t>2</a:t>
            </a:fld>
            <a:endParaRPr lang="en-GB"/>
          </a:p>
        </p:txBody>
      </p:sp>
    </p:spTree>
    <p:extLst>
      <p:ext uri="{BB962C8B-B14F-4D97-AF65-F5344CB8AC3E}">
        <p14:creationId xmlns:p14="http://schemas.microsoft.com/office/powerpoint/2010/main" val="801581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D75F6-0E2F-1955-7A0C-AE18C942F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9AF6F4-6155-2820-8278-15F5D7728F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97E432-83A4-8C55-40B1-BF91CBD2974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EA43DF4-5107-928A-8655-7AF993160369}"/>
              </a:ext>
            </a:extLst>
          </p:cNvPr>
          <p:cNvSpPr>
            <a:spLocks noGrp="1"/>
          </p:cNvSpPr>
          <p:nvPr>
            <p:ph type="sldNum" sz="quarter" idx="5"/>
          </p:nvPr>
        </p:nvSpPr>
        <p:spPr/>
        <p:txBody>
          <a:bodyPr/>
          <a:lstStyle/>
          <a:p>
            <a:fld id="{BD7B24F1-464C-4E51-AEE7-5BAC81F851CF}" type="slidenum">
              <a:rPr lang="en-GB" smtClean="0"/>
              <a:t>3</a:t>
            </a:fld>
            <a:endParaRPr lang="en-GB"/>
          </a:p>
        </p:txBody>
      </p:sp>
    </p:spTree>
    <p:extLst>
      <p:ext uri="{BB962C8B-B14F-4D97-AF65-F5344CB8AC3E}">
        <p14:creationId xmlns:p14="http://schemas.microsoft.com/office/powerpoint/2010/main" val="782360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To ground this study, we must look at the institutional backdrop. The European Green Deal and the subsequent 'Fit for 55' package have locked in ambitious, binding climate targets. Achieving a 55% emissions cut by 2030 requires deep adjustments in high-impact sectors like energy, waste management, and construction. While these policies are essential for environmental sustainability, they trigger deep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market adjustments. Workers are not perfectly mobile across industries; they face skills friction and geographic barriers. Therefore, the green transition risks compounding structural inequalities if complementary, targeted social measures are not introduced alongside it</a:t>
            </a:r>
            <a:endParaRPr lang="en-GB" dirty="0"/>
          </a:p>
        </p:txBody>
      </p:sp>
      <p:sp>
        <p:nvSpPr>
          <p:cNvPr id="4" name="Slide Number Placeholder 3"/>
          <p:cNvSpPr>
            <a:spLocks noGrp="1"/>
          </p:cNvSpPr>
          <p:nvPr>
            <p:ph type="sldNum" sz="quarter" idx="5"/>
          </p:nvPr>
        </p:nvSpPr>
        <p:spPr/>
        <p:txBody>
          <a:bodyPr/>
          <a:lstStyle/>
          <a:p>
            <a:fld id="{BD7B24F1-464C-4E51-AEE7-5BAC81F851CF}" type="slidenum">
              <a:rPr lang="en-GB" smtClean="0"/>
              <a:t>4</a:t>
            </a:fld>
            <a:endParaRPr lang="en-GB"/>
          </a:p>
        </p:txBody>
      </p:sp>
    </p:spTree>
    <p:extLst>
      <p:ext uri="{BB962C8B-B14F-4D97-AF65-F5344CB8AC3E}">
        <p14:creationId xmlns:p14="http://schemas.microsoft.com/office/powerpoint/2010/main" val="3096661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Where does this paper sit in the literature? The existing research can broadly be split into macro-level studies quantifying net employment and micro-level studies mapping occupational skill requirements. Yet, a significant gap remains: we lack a clear view of the intensive margin—how policy-driven sectoral shifts filter down to diverse worker demographics. This paper targets that gap. It combines a multi-regional Input-Output framework with detailed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force surveys across the EU27. By doing so, it captures the complex supply chain ripples across borders and links those macro shifts directly to gender compositions, age distributions, and wage structures</a:t>
            </a:r>
            <a:endParaRPr lang="en-GB" dirty="0"/>
          </a:p>
        </p:txBody>
      </p:sp>
      <p:sp>
        <p:nvSpPr>
          <p:cNvPr id="4" name="Slide Number Placeholder 3"/>
          <p:cNvSpPr>
            <a:spLocks noGrp="1"/>
          </p:cNvSpPr>
          <p:nvPr>
            <p:ph type="sldNum" sz="quarter" idx="5"/>
          </p:nvPr>
        </p:nvSpPr>
        <p:spPr/>
        <p:txBody>
          <a:bodyPr/>
          <a:lstStyle/>
          <a:p>
            <a:fld id="{BD7B24F1-464C-4E51-AEE7-5BAC81F851CF}" type="slidenum">
              <a:rPr lang="en-GB" smtClean="0"/>
              <a:t>6</a:t>
            </a:fld>
            <a:endParaRPr lang="en-GB"/>
          </a:p>
        </p:txBody>
      </p:sp>
    </p:spTree>
    <p:extLst>
      <p:ext uri="{BB962C8B-B14F-4D97-AF65-F5344CB8AC3E}">
        <p14:creationId xmlns:p14="http://schemas.microsoft.com/office/powerpoint/2010/main" val="1083568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C5DD2-57EE-B76F-3237-893BEB6AC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C9184-228D-CDE2-6215-6FC30CB783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79F4B8-14F1-BFC9-E8AE-3E36C549B490}"/>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Let's zoom into the two main strands of literature. The macro-economic strand emphasizes that green investments yield net positive employment, but underscores two vital caveats: regional concentration and supply chain linkages. For example, studies confirm that energy transition jobs are highly localized, and input-output linkages prove that a single green utility job can generate multiple indirect jobs elsewhere in the economy. The micro-economic strand, meanwhile, deals with job definitions and skills forecasting, showing an accelerating demand for technical, analytical, and creative thinking skills. This paper builds on these insights by using multi-regional input-output tables to look at how these supply chain links affect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markets. </a:t>
            </a:r>
          </a:p>
        </p:txBody>
      </p:sp>
      <p:sp>
        <p:nvSpPr>
          <p:cNvPr id="4" name="Slide Number Placeholder 3">
            <a:extLst>
              <a:ext uri="{FF2B5EF4-FFF2-40B4-BE49-F238E27FC236}">
                <a16:creationId xmlns:a16="http://schemas.microsoft.com/office/drawing/2014/main" id="{61789597-11D3-7D3B-5FE4-A87AAB48D807}"/>
              </a:ext>
            </a:extLst>
          </p:cNvPr>
          <p:cNvSpPr>
            <a:spLocks noGrp="1"/>
          </p:cNvSpPr>
          <p:nvPr>
            <p:ph type="sldNum" sz="quarter" idx="5"/>
          </p:nvPr>
        </p:nvSpPr>
        <p:spPr/>
        <p:txBody>
          <a:bodyPr/>
          <a:lstStyle/>
          <a:p>
            <a:fld id="{BD7B24F1-464C-4E51-AEE7-5BAC81F851CF}" type="slidenum">
              <a:rPr lang="en-GB" smtClean="0"/>
              <a:t>7</a:t>
            </a:fld>
            <a:endParaRPr lang="en-GB"/>
          </a:p>
        </p:txBody>
      </p:sp>
    </p:spTree>
    <p:extLst>
      <p:ext uri="{BB962C8B-B14F-4D97-AF65-F5344CB8AC3E}">
        <p14:creationId xmlns:p14="http://schemas.microsoft.com/office/powerpoint/2010/main" val="3605560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76740-89DC-84C5-5A8C-7629B72F62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C3A698-218F-5E19-5C91-BC0322B89F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6D2112-5501-541D-EC51-185B668DAA61}"/>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To model these interactions, I rely on the foundational input-output framework of Leontief. The mathematical intuition is straightforward but powerful: it treats the economy as an integrated system where total output matches total input. By computing the Leontief Inverse Matrix, denoted as L, we can model how a specific shock in final demand shifts total output across all sectors and borders. To extend this to the </a:t>
            </a:r>
            <a:r>
              <a:rPr lang="en-GB" sz="1200" kern="1200" dirty="0" err="1">
                <a:solidFill>
                  <a:schemeClr val="tx1"/>
                </a:solidFill>
                <a:effectLst/>
                <a:latin typeface="+mn-lt"/>
                <a:ea typeface="+mn-ea"/>
                <a:cs typeface="+mn-cs"/>
              </a:rPr>
              <a:t>labor</a:t>
            </a:r>
            <a:r>
              <a:rPr lang="en-GB" sz="1200" kern="1200" dirty="0">
                <a:solidFill>
                  <a:schemeClr val="tx1"/>
                </a:solidFill>
                <a:effectLst/>
                <a:latin typeface="+mn-lt"/>
                <a:ea typeface="+mn-ea"/>
                <a:cs typeface="+mn-cs"/>
              </a:rPr>
              <a:t> market, I scale these output shifts by sector-specific employment intensities, derived from integrated satellite accounts. This allows me to calculate changes in overall employment that account for direct, indirect, and cross-border trade ripples."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Leontief Output Model, allows to compute changes in total outputs as a result of change in final demands by the first derivatives of the relation above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Since the main goal is to assess the heterogeneity of impacts in the labour markets in this model, the effect of the green transition policy needs to be mapped to employment levels through the former’s impacts in the total output. This is done by computing the employment intensity for each sector and each country by using satellite accounts complementing the core input-output tables</a:t>
            </a:r>
            <a:endParaRPr lang="en-GB" dirty="0"/>
          </a:p>
        </p:txBody>
      </p:sp>
      <p:sp>
        <p:nvSpPr>
          <p:cNvPr id="4" name="Slide Number Placeholder 3">
            <a:extLst>
              <a:ext uri="{FF2B5EF4-FFF2-40B4-BE49-F238E27FC236}">
                <a16:creationId xmlns:a16="http://schemas.microsoft.com/office/drawing/2014/main" id="{09E4DED8-4BAC-601A-DB8F-208F6353F9E0}"/>
              </a:ext>
            </a:extLst>
          </p:cNvPr>
          <p:cNvSpPr>
            <a:spLocks noGrp="1"/>
          </p:cNvSpPr>
          <p:nvPr>
            <p:ph type="sldNum" sz="quarter" idx="5"/>
          </p:nvPr>
        </p:nvSpPr>
        <p:spPr/>
        <p:txBody>
          <a:bodyPr/>
          <a:lstStyle/>
          <a:p>
            <a:fld id="{BD7B24F1-464C-4E51-AEE7-5BAC81F851CF}" type="slidenum">
              <a:rPr lang="en-GB" smtClean="0"/>
              <a:t>8</a:t>
            </a:fld>
            <a:endParaRPr lang="en-GB"/>
          </a:p>
        </p:txBody>
      </p:sp>
    </p:spTree>
    <p:extLst>
      <p:ext uri="{BB962C8B-B14F-4D97-AF65-F5344CB8AC3E}">
        <p14:creationId xmlns:p14="http://schemas.microsoft.com/office/powerpoint/2010/main" val="1922326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7B5E4-4CA4-16D4-553A-F86E07C595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CE58BC-EE70-98A4-720F-CAD89E1386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8A66C5-F410-F538-369B-137300351A73}"/>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How do we operationalize this empirical exercise? We inject a synchronized 25% increase in government infrastructure spending across all 27 EU member states. This shock is strictly </a:t>
            </a:r>
            <a:r>
              <a:rPr lang="en-GB" sz="1200" kern="1200" dirty="0" err="1">
                <a:solidFill>
                  <a:schemeClr val="tx1"/>
                </a:solidFill>
                <a:effectLst/>
                <a:latin typeface="+mn-lt"/>
                <a:ea typeface="+mn-ea"/>
                <a:cs typeface="+mn-cs"/>
              </a:rPr>
              <a:t>channeled</a:t>
            </a:r>
            <a:r>
              <a:rPr lang="en-GB" sz="1200" kern="1200" dirty="0">
                <a:solidFill>
                  <a:schemeClr val="tx1"/>
                </a:solidFill>
                <a:effectLst/>
                <a:latin typeface="+mn-lt"/>
                <a:ea typeface="+mn-ea"/>
                <a:cs typeface="+mn-cs"/>
              </a:rPr>
              <a:t> into three core sectors driving the Green Deal: utilities, waste management, and construction. </a:t>
            </a:r>
            <a:endParaRPr lang="en-GB" dirty="0"/>
          </a:p>
        </p:txBody>
      </p:sp>
      <p:sp>
        <p:nvSpPr>
          <p:cNvPr id="4" name="Slide Number Placeholder 3">
            <a:extLst>
              <a:ext uri="{FF2B5EF4-FFF2-40B4-BE49-F238E27FC236}">
                <a16:creationId xmlns:a16="http://schemas.microsoft.com/office/drawing/2014/main" id="{E070B2CC-E36F-0414-C1B2-6611AF6CC9CD}"/>
              </a:ext>
            </a:extLst>
          </p:cNvPr>
          <p:cNvSpPr>
            <a:spLocks noGrp="1"/>
          </p:cNvSpPr>
          <p:nvPr>
            <p:ph type="sldNum" sz="quarter" idx="5"/>
          </p:nvPr>
        </p:nvSpPr>
        <p:spPr/>
        <p:txBody>
          <a:bodyPr/>
          <a:lstStyle/>
          <a:p>
            <a:fld id="{BD7B24F1-464C-4E51-AEE7-5BAC81F851CF}" type="slidenum">
              <a:rPr lang="en-GB" smtClean="0"/>
              <a:t>9</a:t>
            </a:fld>
            <a:endParaRPr lang="en-GB"/>
          </a:p>
        </p:txBody>
      </p:sp>
    </p:spTree>
    <p:extLst>
      <p:ext uri="{BB962C8B-B14F-4D97-AF65-F5344CB8AC3E}">
        <p14:creationId xmlns:p14="http://schemas.microsoft.com/office/powerpoint/2010/main" val="2070603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1B3EC-2D2D-6D86-6EE8-0D5323F438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145899-58CD-4501-9D3E-81345B341F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9FCA42-F4E6-BE1D-94EC-CD6C918799CF}"/>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To calibrate this shock, I rely on a unique combination of datasets. The structural linkages are derived from Eurostat’s 2023 FIGARO tables, which map intermediate transactions across 21 industries. I then merge this macro data with micro-demographic details from the 2023 EU Labor Force Survey and wage data from the 2022 Structure of Earnings Survey to </a:t>
            </a:r>
            <a:r>
              <a:rPr lang="en-GB" sz="1200" kern="1200" dirty="0" err="1">
                <a:solidFill>
                  <a:schemeClr val="tx1"/>
                </a:solidFill>
                <a:effectLst/>
                <a:latin typeface="+mn-lt"/>
                <a:ea typeface="+mn-ea"/>
                <a:cs typeface="+mn-cs"/>
              </a:rPr>
              <a:t>analyze</a:t>
            </a:r>
            <a:r>
              <a:rPr lang="en-GB" sz="1200" kern="1200" dirty="0">
                <a:solidFill>
                  <a:schemeClr val="tx1"/>
                </a:solidFill>
                <a:effectLst/>
                <a:latin typeface="+mn-lt"/>
                <a:ea typeface="+mn-ea"/>
                <a:cs typeface="+mn-cs"/>
              </a:rPr>
              <a:t> worker characteristics</a:t>
            </a:r>
            <a:endParaRPr lang="en-GB" dirty="0"/>
          </a:p>
        </p:txBody>
      </p:sp>
      <p:sp>
        <p:nvSpPr>
          <p:cNvPr id="4" name="Slide Number Placeholder 3">
            <a:extLst>
              <a:ext uri="{FF2B5EF4-FFF2-40B4-BE49-F238E27FC236}">
                <a16:creationId xmlns:a16="http://schemas.microsoft.com/office/drawing/2014/main" id="{38BA3FED-3726-D8AD-EAAD-C6D3C4668C3E}"/>
              </a:ext>
            </a:extLst>
          </p:cNvPr>
          <p:cNvSpPr>
            <a:spLocks noGrp="1"/>
          </p:cNvSpPr>
          <p:nvPr>
            <p:ph type="sldNum" sz="quarter" idx="5"/>
          </p:nvPr>
        </p:nvSpPr>
        <p:spPr/>
        <p:txBody>
          <a:bodyPr/>
          <a:lstStyle/>
          <a:p>
            <a:fld id="{BD7B24F1-464C-4E51-AEE7-5BAC81F851CF}" type="slidenum">
              <a:rPr lang="en-GB" smtClean="0"/>
              <a:t>10</a:t>
            </a:fld>
            <a:endParaRPr lang="en-GB"/>
          </a:p>
        </p:txBody>
      </p:sp>
    </p:spTree>
    <p:extLst>
      <p:ext uri="{BB962C8B-B14F-4D97-AF65-F5344CB8AC3E}">
        <p14:creationId xmlns:p14="http://schemas.microsoft.com/office/powerpoint/2010/main" val="3980604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2B9B3-F4CD-40A1-8574-450F6D4340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8CE0E9A-FE52-4CAB-9F27-04F6F72C5D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19502AB-7E22-473D-B07C-955FEA12CEC0}"/>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5" name="Footer Placeholder 4">
            <a:extLst>
              <a:ext uri="{FF2B5EF4-FFF2-40B4-BE49-F238E27FC236}">
                <a16:creationId xmlns:a16="http://schemas.microsoft.com/office/drawing/2014/main" id="{5612ECE8-D9DE-4DFA-815E-C0583A75E4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F163E5-ED3E-4CDB-85EC-580DF5109E87}"/>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161107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9171F-7A73-45C8-A6E6-C8BDECFDA81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D43350-F307-4C0C-8A7E-53903FCA6B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261576-7E7D-41AB-B0D0-7C9CE392F755}"/>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5" name="Footer Placeholder 4">
            <a:extLst>
              <a:ext uri="{FF2B5EF4-FFF2-40B4-BE49-F238E27FC236}">
                <a16:creationId xmlns:a16="http://schemas.microsoft.com/office/drawing/2014/main" id="{4A549FDE-2092-4005-A4A5-13B35386D6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DB3C35-37E4-485E-908C-341903689A21}"/>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3883407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18D6F4-D0E1-4D78-9DD3-AA7E396C22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D5DB19-A8AB-40D0-B71A-B9B0F100CB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5B25BC-6AF8-4455-A4D1-18A6886CE066}"/>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5" name="Footer Placeholder 4">
            <a:extLst>
              <a:ext uri="{FF2B5EF4-FFF2-40B4-BE49-F238E27FC236}">
                <a16:creationId xmlns:a16="http://schemas.microsoft.com/office/drawing/2014/main" id="{7301D225-A6FB-436A-87B4-65FDD625D0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9795B3-C72F-4308-B168-26C0AEB03447}"/>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379696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E06C-8A41-4760-B302-B61D64F8FE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CD0699-DA88-4CC1-91D3-0C2AC2BDDB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F07C23-6D03-4B39-95DD-F6364D8B8EC7}"/>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5" name="Footer Placeholder 4">
            <a:extLst>
              <a:ext uri="{FF2B5EF4-FFF2-40B4-BE49-F238E27FC236}">
                <a16:creationId xmlns:a16="http://schemas.microsoft.com/office/drawing/2014/main" id="{1D73A37C-AD3C-4C37-AAA2-363153344B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D1F259-4A54-4557-80CE-884E86B19D74}"/>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1677104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F7E6C-15CE-4D21-AABA-A20A3959FF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89B70C2-4800-4A87-94EC-2509675754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C7D7C1-F958-46EF-9416-6A324C36EFDD}"/>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5" name="Footer Placeholder 4">
            <a:extLst>
              <a:ext uri="{FF2B5EF4-FFF2-40B4-BE49-F238E27FC236}">
                <a16:creationId xmlns:a16="http://schemas.microsoft.com/office/drawing/2014/main" id="{802B4E52-C008-42CB-9602-E4D86A1E63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9B307A-8420-4C43-8086-B2ED0706DEBF}"/>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2674233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FF3A7-0B88-4B61-9D0A-B074E4EC30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88D25C-C59E-4CA2-B9DA-D84F75C7BF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367AFD0-73B6-47EF-963D-7DE0C2EC39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A3A42B3-1F27-48DB-A14D-AEFD1733BD27}"/>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6" name="Footer Placeholder 5">
            <a:extLst>
              <a:ext uri="{FF2B5EF4-FFF2-40B4-BE49-F238E27FC236}">
                <a16:creationId xmlns:a16="http://schemas.microsoft.com/office/drawing/2014/main" id="{C5029CDD-3025-4904-84F7-F3A4259794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F2FE65-D0E1-42D3-B9C3-8BCF5009B9EC}"/>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1652975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E6BEC-3DFA-4FA1-98F1-2A482206154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2357FE-7019-4537-BA8D-AC0F01426E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802C6E-00A5-44B1-AEAC-91FEA70045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B7228B-A8DD-48F9-B326-092D903323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54D61B-764B-4778-A8ED-3623E4126D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EA377F0-63CD-4096-958D-7CEFE1A38D32}"/>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8" name="Footer Placeholder 7">
            <a:extLst>
              <a:ext uri="{FF2B5EF4-FFF2-40B4-BE49-F238E27FC236}">
                <a16:creationId xmlns:a16="http://schemas.microsoft.com/office/drawing/2014/main" id="{1379923A-7A4B-4B81-B4F3-01F59ACC08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EACBFA9-C3EE-42CD-B777-B469D4833A20}"/>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1864697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80FC2-229B-431A-A2EE-1B0E99580BF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9485FD0-9B0C-4AFC-9C01-47777ABD27A1}"/>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4" name="Footer Placeholder 3">
            <a:extLst>
              <a:ext uri="{FF2B5EF4-FFF2-40B4-BE49-F238E27FC236}">
                <a16:creationId xmlns:a16="http://schemas.microsoft.com/office/drawing/2014/main" id="{4D7073BD-9447-44E1-8650-9E2CA6F87F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57FB27-8D7E-4998-BAF8-D5C0E979A613}"/>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2555310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F274A7-D6BF-458B-9826-AC9F9E5E0BF2}"/>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3" name="Footer Placeholder 2">
            <a:extLst>
              <a:ext uri="{FF2B5EF4-FFF2-40B4-BE49-F238E27FC236}">
                <a16:creationId xmlns:a16="http://schemas.microsoft.com/office/drawing/2014/main" id="{FB6972B9-8520-4768-944F-8A7CBB69EED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185E9B-35FD-4782-8A20-A2671A50B109}"/>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132530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74FFE-E58A-492A-BF69-799C7BFD85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44120AA-AFA4-4F44-957B-87ADE0A3BA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99AA888-160A-4065-AF61-CA4FFDA7EA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1B1F0C-1990-43C1-BE01-D32B3EE7B51E}"/>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6" name="Footer Placeholder 5">
            <a:extLst>
              <a:ext uri="{FF2B5EF4-FFF2-40B4-BE49-F238E27FC236}">
                <a16:creationId xmlns:a16="http://schemas.microsoft.com/office/drawing/2014/main" id="{59CC31AE-5269-47A1-9F9B-9B13002421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53CF4A-F12D-41B7-8211-894DB06C7F35}"/>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3373841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E1E8D-F177-419A-8906-6D71301D26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AEB222-E593-4A73-9F82-923329B6CD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8B50FB1-2773-4816-B54B-CDDE6CDD06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379C51-6F77-4597-9659-F232B850EB86}"/>
              </a:ext>
            </a:extLst>
          </p:cNvPr>
          <p:cNvSpPr>
            <a:spLocks noGrp="1"/>
          </p:cNvSpPr>
          <p:nvPr>
            <p:ph type="dt" sz="half" idx="10"/>
          </p:nvPr>
        </p:nvSpPr>
        <p:spPr/>
        <p:txBody>
          <a:bodyPr/>
          <a:lstStyle/>
          <a:p>
            <a:fld id="{E526084F-ADBD-45E0-B906-568EB33069F3}" type="datetimeFigureOut">
              <a:rPr lang="en-GB" smtClean="0"/>
              <a:t>20/06/2026</a:t>
            </a:fld>
            <a:endParaRPr lang="en-GB"/>
          </a:p>
        </p:txBody>
      </p:sp>
      <p:sp>
        <p:nvSpPr>
          <p:cNvPr id="6" name="Footer Placeholder 5">
            <a:extLst>
              <a:ext uri="{FF2B5EF4-FFF2-40B4-BE49-F238E27FC236}">
                <a16:creationId xmlns:a16="http://schemas.microsoft.com/office/drawing/2014/main" id="{2214BB95-ADC5-48CE-8D95-13C74F64B34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7D925C-1A9E-4CFC-B47B-CBA0FB91577E}"/>
              </a:ext>
            </a:extLst>
          </p:cNvPr>
          <p:cNvSpPr>
            <a:spLocks noGrp="1"/>
          </p:cNvSpPr>
          <p:nvPr>
            <p:ph type="sldNum" sz="quarter" idx="12"/>
          </p:nvPr>
        </p:nvSpPr>
        <p:spPr/>
        <p:txBody>
          <a:bodyPr/>
          <a:lstStyle/>
          <a:p>
            <a:fld id="{2763F73A-CE34-4EF8-B5E8-03AD2F037755}" type="slidenum">
              <a:rPr lang="en-GB" smtClean="0"/>
              <a:t>‹#›</a:t>
            </a:fld>
            <a:endParaRPr lang="en-GB"/>
          </a:p>
        </p:txBody>
      </p:sp>
    </p:spTree>
    <p:extLst>
      <p:ext uri="{BB962C8B-B14F-4D97-AF65-F5344CB8AC3E}">
        <p14:creationId xmlns:p14="http://schemas.microsoft.com/office/powerpoint/2010/main" val="416619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BCFBE7-28B3-4521-B5A1-25C297C729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C596CA-30D9-4860-B444-8A1C7553B0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F782ED-7DC6-423E-AA38-606A14A10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6084F-ADBD-45E0-B906-568EB33069F3}" type="datetimeFigureOut">
              <a:rPr lang="en-GB" smtClean="0"/>
              <a:t>20/06/2026</a:t>
            </a:fld>
            <a:endParaRPr lang="en-GB"/>
          </a:p>
        </p:txBody>
      </p:sp>
      <p:sp>
        <p:nvSpPr>
          <p:cNvPr id="5" name="Footer Placeholder 4">
            <a:extLst>
              <a:ext uri="{FF2B5EF4-FFF2-40B4-BE49-F238E27FC236}">
                <a16:creationId xmlns:a16="http://schemas.microsoft.com/office/drawing/2014/main" id="{E268BCF5-B33F-497E-96DC-A7076F3CDF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EE51582-2120-4743-BE57-A7BD50C190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63F73A-CE34-4EF8-B5E8-03AD2F037755}" type="slidenum">
              <a:rPr lang="en-GB" smtClean="0"/>
              <a:t>‹#›</a:t>
            </a:fld>
            <a:endParaRPr lang="en-GB"/>
          </a:p>
        </p:txBody>
      </p:sp>
    </p:spTree>
    <p:extLst>
      <p:ext uri="{BB962C8B-B14F-4D97-AF65-F5344CB8AC3E}">
        <p14:creationId xmlns:p14="http://schemas.microsoft.com/office/powerpoint/2010/main" val="2208076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makguc@etui.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D1D1E-B6A5-457B-8045-826456696B6A}"/>
              </a:ext>
            </a:extLst>
          </p:cNvPr>
          <p:cNvSpPr>
            <a:spLocks noGrp="1"/>
          </p:cNvSpPr>
          <p:nvPr>
            <p:ph type="ctrTitle"/>
          </p:nvPr>
        </p:nvSpPr>
        <p:spPr>
          <a:xfrm>
            <a:off x="383967" y="1735982"/>
            <a:ext cx="11550732" cy="1432090"/>
          </a:xfrm>
        </p:spPr>
        <p:txBody>
          <a:bodyPr>
            <a:normAutofit fontScale="90000"/>
          </a:bodyPr>
          <a:lstStyle/>
          <a:p>
            <a:br>
              <a:rPr lang="en-US" sz="4000" b="1" dirty="0">
                <a:effectLst>
                  <a:outerShdw blurRad="38100" dist="38100" dir="2700000" algn="tl">
                    <a:srgbClr val="000000">
                      <a:alpha val="43137"/>
                    </a:srgbClr>
                  </a:outerShdw>
                </a:effectLst>
              </a:rPr>
            </a:br>
            <a:br>
              <a:rPr lang="en-US" sz="4000" b="1" dirty="0">
                <a:effectLst>
                  <a:outerShdw blurRad="38100" dist="38100" dir="2700000" algn="tl">
                    <a:srgbClr val="000000">
                      <a:alpha val="43137"/>
                    </a:srgbClr>
                  </a:outerShdw>
                </a:effectLst>
              </a:rPr>
            </a:br>
            <a:br>
              <a:rPr lang="en-US" sz="4000" b="1" dirty="0">
                <a:effectLst>
                  <a:outerShdw blurRad="38100" dist="38100" dir="2700000" algn="tl">
                    <a:srgbClr val="000000">
                      <a:alpha val="43137"/>
                    </a:srgbClr>
                  </a:outerShdw>
                </a:effectLst>
              </a:rPr>
            </a:br>
            <a:br>
              <a:rPr lang="en-US" sz="4000" b="1" dirty="0">
                <a:effectLst>
                  <a:outerShdw blurRad="38100" dist="38100" dir="2700000" algn="tl">
                    <a:srgbClr val="000000">
                      <a:alpha val="43137"/>
                    </a:srgbClr>
                  </a:outerShdw>
                </a:effectLst>
              </a:rPr>
            </a:br>
            <a:r>
              <a:rPr lang="en-US" sz="4900" b="1" dirty="0">
                <a:effectLst>
                  <a:outerShdw blurRad="38100" dist="38100" dir="2700000" algn="tl">
                    <a:srgbClr val="000000">
                      <a:alpha val="43137"/>
                    </a:srgbClr>
                  </a:outerShdw>
                </a:effectLst>
              </a:rPr>
              <a:t>Exploring the heterogenous implications of green transition in the European labor markets</a:t>
            </a:r>
            <a:endParaRPr lang="en-GB" sz="5400" b="1" i="1" dirty="0">
              <a:solidFill>
                <a:srgbClr val="FF0000"/>
              </a:solidFill>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1147DBDD-BF87-4F26-A75E-DD254D779DFB}"/>
              </a:ext>
            </a:extLst>
          </p:cNvPr>
          <p:cNvSpPr>
            <a:spLocks noGrp="1"/>
          </p:cNvSpPr>
          <p:nvPr>
            <p:ph type="subTitle" idx="1"/>
          </p:nvPr>
        </p:nvSpPr>
        <p:spPr>
          <a:xfrm>
            <a:off x="1524000" y="3429000"/>
            <a:ext cx="9144000" cy="3140242"/>
          </a:xfrm>
        </p:spPr>
        <p:txBody>
          <a:bodyPr>
            <a:normAutofit lnSpcReduction="10000"/>
          </a:bodyPr>
          <a:lstStyle/>
          <a:p>
            <a:pPr algn="ctr"/>
            <a:endParaRPr lang="en-US" sz="2800" dirty="0"/>
          </a:p>
          <a:p>
            <a:pPr algn="ctr"/>
            <a:r>
              <a:rPr lang="en-US" sz="2800" dirty="0"/>
              <a:t>Dr. Mehtap Akgüç </a:t>
            </a:r>
          </a:p>
          <a:p>
            <a:pPr algn="ctr"/>
            <a:r>
              <a:rPr lang="en-US" sz="2000" dirty="0"/>
              <a:t>Senior researcher (ETUI) &amp; research fellow (IZA@LISER)</a:t>
            </a:r>
          </a:p>
          <a:p>
            <a:pPr algn="ctr"/>
            <a:r>
              <a:rPr lang="en-US" sz="2200" dirty="0"/>
              <a:t> </a:t>
            </a:r>
            <a:r>
              <a:rPr lang="en-US" sz="2600" dirty="0"/>
              <a:t> </a:t>
            </a:r>
          </a:p>
          <a:p>
            <a:pPr algn="ctr"/>
            <a:r>
              <a:rPr lang="en-US" sz="2000" b="1" dirty="0"/>
              <a:t>32</a:t>
            </a:r>
            <a:r>
              <a:rPr lang="en-US" sz="2000" b="1" baseline="30000" dirty="0"/>
              <a:t>nd</a:t>
            </a:r>
            <a:r>
              <a:rPr lang="en-US" sz="2000" b="1" dirty="0"/>
              <a:t> IIOA &amp; 11</a:t>
            </a:r>
            <a:r>
              <a:rPr lang="en-US" sz="2000" b="1" baseline="30000" dirty="0"/>
              <a:t>th</a:t>
            </a:r>
            <a:r>
              <a:rPr lang="en-US" sz="2000" b="1" dirty="0"/>
              <a:t> SHAIO conference </a:t>
            </a:r>
            <a:r>
              <a:rPr lang="en-US" b="1" dirty="0"/>
              <a:t> </a:t>
            </a:r>
          </a:p>
          <a:p>
            <a:pPr algn="ctr"/>
            <a:r>
              <a:rPr lang="en-US" sz="2000" b="1" dirty="0"/>
              <a:t>Seville, Spain    </a:t>
            </a:r>
          </a:p>
          <a:p>
            <a:pPr algn="ctr"/>
            <a:r>
              <a:rPr lang="en-US" sz="2100" dirty="0"/>
              <a:t>22-26 June 2026  </a:t>
            </a:r>
          </a:p>
        </p:txBody>
      </p:sp>
      <p:pic>
        <p:nvPicPr>
          <p:cNvPr id="4" name="Picture 3">
            <a:extLst>
              <a:ext uri="{FF2B5EF4-FFF2-40B4-BE49-F238E27FC236}">
                <a16:creationId xmlns:a16="http://schemas.microsoft.com/office/drawing/2014/main" id="{BB84F085-419A-4663-935A-591E56EBD763}"/>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2269142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BFDD4-2CE0-710E-F566-31A1C8CE20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5CF16B-33F1-18F2-B405-95B273BED419}"/>
              </a:ext>
            </a:extLst>
          </p:cNvPr>
          <p:cNvSpPr>
            <a:spLocks noGrp="1"/>
          </p:cNvSpPr>
          <p:nvPr>
            <p:ph type="title"/>
          </p:nvPr>
        </p:nvSpPr>
        <p:spPr>
          <a:xfrm>
            <a:off x="838199" y="365125"/>
            <a:ext cx="10868247" cy="1325563"/>
          </a:xfrm>
        </p:spPr>
        <p:txBody>
          <a:bodyPr/>
          <a:lstStyle/>
          <a:p>
            <a:r>
              <a:rPr lang="en-US" sz="4000" dirty="0"/>
              <a:t>Data sources </a:t>
            </a:r>
            <a:endParaRPr lang="en-GB" dirty="0"/>
          </a:p>
        </p:txBody>
      </p:sp>
      <p:sp>
        <p:nvSpPr>
          <p:cNvPr id="3" name="Content Placeholder 2">
            <a:extLst>
              <a:ext uri="{FF2B5EF4-FFF2-40B4-BE49-F238E27FC236}">
                <a16:creationId xmlns:a16="http://schemas.microsoft.com/office/drawing/2014/main" id="{2E3B5099-FFA2-DE1D-E2BF-9BBE0C2A6F49}"/>
              </a:ext>
            </a:extLst>
          </p:cNvPr>
          <p:cNvSpPr>
            <a:spLocks noGrp="1"/>
          </p:cNvSpPr>
          <p:nvPr>
            <p:ph idx="1"/>
          </p:nvPr>
        </p:nvSpPr>
        <p:spPr/>
        <p:txBody>
          <a:bodyPr>
            <a:normAutofit fontScale="92500"/>
          </a:bodyPr>
          <a:lstStyle/>
          <a:p>
            <a:r>
              <a:rPr lang="en-GB" sz="2400" dirty="0"/>
              <a:t>Macroeconomic linkages: </a:t>
            </a:r>
          </a:p>
          <a:p>
            <a:pPr lvl="1"/>
            <a:r>
              <a:rPr lang="en-GB" dirty="0"/>
              <a:t>Eurostat's FIGARO Tables (2023 Edition), tracking 21 industries across the EU27 and key global trading partners. </a:t>
            </a:r>
          </a:p>
          <a:p>
            <a:r>
              <a:rPr lang="en-GB" sz="2400" dirty="0"/>
              <a:t>Demographic structures: </a:t>
            </a:r>
          </a:p>
          <a:p>
            <a:pPr lvl="1"/>
            <a:r>
              <a:rPr lang="en-GB" dirty="0"/>
              <a:t>EU Labor Force Survey (EU-LFS 2023), providing breakdowns by gender and age groups. </a:t>
            </a:r>
          </a:p>
          <a:p>
            <a:r>
              <a:rPr lang="en-GB" sz="2400" dirty="0"/>
              <a:t>Wage structures: </a:t>
            </a:r>
          </a:p>
          <a:p>
            <a:pPr lvl="1"/>
            <a:r>
              <a:rPr lang="en-GB" dirty="0"/>
              <a:t>Structure of Earnings Survey (SES 2022), offering sector-level mean earnings and gender pay ratios. </a:t>
            </a:r>
          </a:p>
          <a:p>
            <a:r>
              <a:rPr lang="en-GB" sz="2400" dirty="0"/>
              <a:t>Combination of data sources makes it possible to analyse both aggregate and sectoral employment dynamics as well as the heterogenous labour market effects, with implications for potential unequal and distributional effects, among workers</a:t>
            </a:r>
          </a:p>
          <a:p>
            <a:pPr marL="457200" lvl="1" indent="0">
              <a:buNone/>
            </a:pPr>
            <a:endParaRPr lang="en-GB" dirty="0"/>
          </a:p>
        </p:txBody>
      </p:sp>
      <p:pic>
        <p:nvPicPr>
          <p:cNvPr id="4" name="Picture 3">
            <a:extLst>
              <a:ext uri="{FF2B5EF4-FFF2-40B4-BE49-F238E27FC236}">
                <a16:creationId xmlns:a16="http://schemas.microsoft.com/office/drawing/2014/main" id="{4E80A04D-9C08-E46A-BE20-13050397A239}"/>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4285619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348552-9AC6-FD0D-34E2-846734AA05FD}"/>
              </a:ext>
            </a:extLst>
          </p:cNvPr>
          <p:cNvSpPr>
            <a:spLocks noGrp="1"/>
          </p:cNvSpPr>
          <p:nvPr>
            <p:ph idx="1"/>
          </p:nvPr>
        </p:nvSpPr>
        <p:spPr>
          <a:xfrm>
            <a:off x="7170820" y="142618"/>
            <a:ext cx="4182979" cy="6034346"/>
          </a:xfrm>
        </p:spPr>
        <p:txBody>
          <a:bodyPr>
            <a:normAutofit/>
          </a:bodyPr>
          <a:lstStyle/>
          <a:p>
            <a:pPr marL="457200" lvl="1" indent="0">
              <a:buNone/>
            </a:pPr>
            <a:r>
              <a:rPr lang="en-GB" b="1" u="sng" dirty="0"/>
              <a:t>Results by country</a:t>
            </a:r>
            <a:r>
              <a:rPr lang="en-GB" sz="1900" b="1" dirty="0"/>
              <a:t> </a:t>
            </a:r>
          </a:p>
          <a:p>
            <a:pPr lvl="1"/>
            <a:r>
              <a:rPr lang="en-GB" sz="1900" b="1" dirty="0"/>
              <a:t>+118,103 net additional jobs</a:t>
            </a:r>
            <a:r>
              <a:rPr lang="en-GB" sz="1900" dirty="0"/>
              <a:t> across the EU27 (a +0.05% relative expansion) </a:t>
            </a:r>
          </a:p>
          <a:p>
            <a:pPr lvl="1"/>
            <a:r>
              <a:rPr lang="en-GB" sz="1900" b="1" dirty="0"/>
              <a:t>Top gainers by abs. volume:</a:t>
            </a:r>
            <a:endParaRPr lang="en-GB" sz="1900" dirty="0"/>
          </a:p>
          <a:p>
            <a:pPr lvl="2"/>
            <a:r>
              <a:rPr lang="en-GB" sz="1700" b="1" dirty="0"/>
              <a:t>Spain:</a:t>
            </a:r>
            <a:r>
              <a:rPr lang="en-GB" sz="1700" dirty="0"/>
              <a:t> +29,354 jobs (+0.14% relative change) </a:t>
            </a:r>
          </a:p>
          <a:p>
            <a:pPr lvl="2"/>
            <a:r>
              <a:rPr lang="en-GB" sz="1700" b="1" dirty="0"/>
              <a:t>Romania:</a:t>
            </a:r>
            <a:r>
              <a:rPr lang="en-GB" sz="1700" dirty="0"/>
              <a:t> +16,975 jobs (+0.20% relative change) </a:t>
            </a:r>
          </a:p>
          <a:p>
            <a:pPr lvl="2"/>
            <a:r>
              <a:rPr lang="en-GB" sz="1700" b="1" dirty="0"/>
              <a:t>Italy:</a:t>
            </a:r>
            <a:r>
              <a:rPr lang="en-GB" sz="1700" dirty="0"/>
              <a:t> +13,329 jobs (+0.05% relative change) </a:t>
            </a:r>
          </a:p>
          <a:p>
            <a:pPr lvl="1"/>
            <a:r>
              <a:rPr lang="en-GB" sz="1900" b="1" dirty="0"/>
              <a:t>Lowest gainers by abs. volume:</a:t>
            </a:r>
            <a:r>
              <a:rPr lang="en-GB" sz="1900" dirty="0"/>
              <a:t> </a:t>
            </a:r>
            <a:r>
              <a:rPr lang="en-GB" sz="1800" dirty="0"/>
              <a:t>Estonia (+193), Luxembourg (+138), Cyprus (+78) </a:t>
            </a:r>
          </a:p>
          <a:p>
            <a:pPr lvl="1"/>
            <a:r>
              <a:rPr lang="en-GB" sz="1900" i="1" dirty="0"/>
              <a:t>Even with identical percentage spending increases, employment outcomes differ sharply across countries due to unique national </a:t>
            </a:r>
            <a:r>
              <a:rPr lang="en-GB" sz="1900" i="1" dirty="0" err="1"/>
              <a:t>labor</a:t>
            </a:r>
            <a:r>
              <a:rPr lang="en-GB" sz="1900" i="1" dirty="0"/>
              <a:t> markets, industrial structures, and baseline employment intensities </a:t>
            </a:r>
          </a:p>
          <a:p>
            <a:endParaRPr lang="en-GB" dirty="0"/>
          </a:p>
        </p:txBody>
      </p:sp>
      <p:pic>
        <p:nvPicPr>
          <p:cNvPr id="5" name="Picture 4">
            <a:extLst>
              <a:ext uri="{FF2B5EF4-FFF2-40B4-BE49-F238E27FC236}">
                <a16:creationId xmlns:a16="http://schemas.microsoft.com/office/drawing/2014/main" id="{A70FD231-8E97-4FEB-F2CD-E6EB69F778EF}"/>
              </a:ext>
            </a:extLst>
          </p:cNvPr>
          <p:cNvPicPr>
            <a:picLocks noChangeAspect="1"/>
          </p:cNvPicPr>
          <p:nvPr/>
        </p:nvPicPr>
        <p:blipFill>
          <a:blip r:embed="rId3"/>
          <a:stretch>
            <a:fillRect/>
          </a:stretch>
        </p:blipFill>
        <p:spPr>
          <a:xfrm>
            <a:off x="838200" y="142617"/>
            <a:ext cx="6067631" cy="6350258"/>
          </a:xfrm>
          <a:prstGeom prst="rect">
            <a:avLst/>
          </a:prstGeom>
        </p:spPr>
      </p:pic>
      <p:pic>
        <p:nvPicPr>
          <p:cNvPr id="7" name="Picture 6">
            <a:extLst>
              <a:ext uri="{FF2B5EF4-FFF2-40B4-BE49-F238E27FC236}">
                <a16:creationId xmlns:a16="http://schemas.microsoft.com/office/drawing/2014/main" id="{F6B88C4A-4330-F1AF-9A29-7FF72E897689}"/>
              </a:ext>
            </a:extLst>
          </p:cNvPr>
          <p:cNvPicPr>
            <a:picLocks noChangeAspect="1"/>
          </p:cNvPicPr>
          <p:nvPr/>
        </p:nvPicPr>
        <p:blipFill>
          <a:blip r:embed="rId4"/>
          <a:stretch>
            <a:fillRect/>
          </a:stretch>
        </p:blipFill>
        <p:spPr>
          <a:xfrm>
            <a:off x="10742118" y="5660889"/>
            <a:ext cx="1152244" cy="1176630"/>
          </a:xfrm>
          <a:prstGeom prst="rect">
            <a:avLst/>
          </a:prstGeom>
        </p:spPr>
      </p:pic>
    </p:spTree>
    <p:extLst>
      <p:ext uri="{BB962C8B-B14F-4D97-AF65-F5344CB8AC3E}">
        <p14:creationId xmlns:p14="http://schemas.microsoft.com/office/powerpoint/2010/main" val="1103996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A45078B-0CF1-4672-941E-4EBB680BF073}"/>
              </a:ext>
            </a:extLst>
          </p:cNvPr>
          <p:cNvPicPr>
            <a:picLocks noGrp="1" noChangeAspect="1"/>
          </p:cNvPicPr>
          <p:nvPr>
            <p:ph idx="1"/>
          </p:nvPr>
        </p:nvPicPr>
        <p:blipFill>
          <a:blip r:embed="rId3"/>
          <a:stretch>
            <a:fillRect/>
          </a:stretch>
        </p:blipFill>
        <p:spPr>
          <a:xfrm>
            <a:off x="297638" y="935955"/>
            <a:ext cx="7117899" cy="5375305"/>
          </a:xfrm>
          <a:prstGeom prst="rect">
            <a:avLst/>
          </a:prstGeom>
        </p:spPr>
      </p:pic>
      <p:pic>
        <p:nvPicPr>
          <p:cNvPr id="7" name="Picture 6">
            <a:extLst>
              <a:ext uri="{FF2B5EF4-FFF2-40B4-BE49-F238E27FC236}">
                <a16:creationId xmlns:a16="http://schemas.microsoft.com/office/drawing/2014/main" id="{22CAC3C9-42CF-58A7-815D-0AE3F689C623}"/>
              </a:ext>
            </a:extLst>
          </p:cNvPr>
          <p:cNvPicPr>
            <a:picLocks noChangeAspect="1"/>
          </p:cNvPicPr>
          <p:nvPr/>
        </p:nvPicPr>
        <p:blipFill>
          <a:blip r:embed="rId4"/>
          <a:stretch>
            <a:fillRect/>
          </a:stretch>
        </p:blipFill>
        <p:spPr>
          <a:xfrm>
            <a:off x="10742118" y="5660889"/>
            <a:ext cx="1152244" cy="1176630"/>
          </a:xfrm>
          <a:prstGeom prst="rect">
            <a:avLst/>
          </a:prstGeom>
        </p:spPr>
      </p:pic>
      <p:sp>
        <p:nvSpPr>
          <p:cNvPr id="8" name="Content Placeholder 2">
            <a:extLst>
              <a:ext uri="{FF2B5EF4-FFF2-40B4-BE49-F238E27FC236}">
                <a16:creationId xmlns:a16="http://schemas.microsoft.com/office/drawing/2014/main" id="{DC4BB827-2F87-F969-F2C1-2DD9019C1A6D}"/>
              </a:ext>
            </a:extLst>
          </p:cNvPr>
          <p:cNvSpPr txBox="1">
            <a:spLocks/>
          </p:cNvSpPr>
          <p:nvPr/>
        </p:nvSpPr>
        <p:spPr>
          <a:xfrm>
            <a:off x="7460246" y="952500"/>
            <a:ext cx="4218215" cy="4957762"/>
          </a:xfrm>
          <a:prstGeom prst="rect">
            <a:avLst/>
          </a:prstGeom>
        </p:spPr>
        <p:txBody>
          <a:bodyPr vert="horz" lIns="91440" tIns="45720" rIns="91440" bIns="45720" numCol="1"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7200" b="1" dirty="0" err="1"/>
              <a:t>Empl</a:t>
            </a:r>
            <a:r>
              <a:rPr lang="en-GB" sz="7200" b="1" dirty="0"/>
              <a:t>. effects in directly impacted sectors: </a:t>
            </a:r>
            <a:endParaRPr lang="en-GB" sz="7200" dirty="0"/>
          </a:p>
          <a:p>
            <a:pPr lvl="1"/>
            <a:r>
              <a:rPr lang="en-GB" sz="7200" i="1" dirty="0"/>
              <a:t>Water Supply &amp; Waste Management (E):</a:t>
            </a:r>
            <a:r>
              <a:rPr lang="en-GB" sz="7200" dirty="0"/>
              <a:t> +35,493 jobs (+2.07% growth) — </a:t>
            </a:r>
            <a:r>
              <a:rPr lang="en-GB" sz="7200" u="sng" dirty="0"/>
              <a:t>most sensitive to the shock</a:t>
            </a:r>
            <a:r>
              <a:rPr lang="en-GB" sz="7200" dirty="0"/>
              <a:t> </a:t>
            </a:r>
          </a:p>
          <a:p>
            <a:pPr lvl="1"/>
            <a:r>
              <a:rPr lang="en-GB" sz="7200" i="1" dirty="0"/>
              <a:t>Construction (F):</a:t>
            </a:r>
            <a:r>
              <a:rPr lang="en-GB" sz="7200" dirty="0"/>
              <a:t> +22,966 jobs (+0.16% growth)  </a:t>
            </a:r>
          </a:p>
          <a:p>
            <a:pPr lvl="1"/>
            <a:r>
              <a:rPr lang="en-GB" sz="7200" i="1" dirty="0"/>
              <a:t>Electricity, Gas, and Steam (D):</a:t>
            </a:r>
            <a:r>
              <a:rPr lang="en-GB" sz="7200" dirty="0"/>
              <a:t> +2,718 jobs (+0.23% growth)  </a:t>
            </a:r>
          </a:p>
          <a:p>
            <a:r>
              <a:rPr lang="en-GB" sz="7200" b="1" dirty="0" err="1"/>
              <a:t>Empl</a:t>
            </a:r>
            <a:r>
              <a:rPr lang="en-GB" sz="7200" b="1" dirty="0"/>
              <a:t>. effects in indirect sectors (supply chain transmission):</a:t>
            </a:r>
            <a:endParaRPr lang="en-GB" sz="7200" dirty="0"/>
          </a:p>
          <a:p>
            <a:pPr lvl="1"/>
            <a:r>
              <a:rPr lang="en-GB" sz="7200" i="1" dirty="0"/>
              <a:t>Manufacturing (C):</a:t>
            </a:r>
            <a:r>
              <a:rPr lang="en-GB" sz="7200" dirty="0"/>
              <a:t> +11,833 jobs (+0.04% growth) </a:t>
            </a:r>
          </a:p>
          <a:p>
            <a:pPr lvl="1"/>
            <a:r>
              <a:rPr lang="en-GB" sz="7200" i="1" dirty="0"/>
              <a:t>Wholesale &amp; Retail Trade (G):</a:t>
            </a:r>
            <a:r>
              <a:rPr lang="en-GB" sz="7200" dirty="0"/>
              <a:t> +11,396 jobs (+0.04% growth)  </a:t>
            </a:r>
          </a:p>
          <a:p>
            <a:pPr lvl="1"/>
            <a:r>
              <a:rPr lang="en-GB" sz="7200" i="1" dirty="0"/>
              <a:t>Business Services (M &amp; N):</a:t>
            </a:r>
            <a:r>
              <a:rPr lang="en-GB" sz="7200" dirty="0"/>
              <a:t> +15,205 combined jobs (Professional, Technical &amp; Admin) </a:t>
            </a:r>
          </a:p>
          <a:p>
            <a:r>
              <a:rPr lang="en-GB" sz="7200" b="1" dirty="0"/>
              <a:t>Non-Responsive Sectors:</a:t>
            </a:r>
            <a:r>
              <a:rPr lang="en-GB" sz="7200" dirty="0"/>
              <a:t> Human health (0.00%) and Education (0.01%) show negligible shifts  </a:t>
            </a:r>
          </a:p>
          <a:p>
            <a:pPr lvl="1"/>
            <a:endParaRPr lang="en-GB" dirty="0"/>
          </a:p>
        </p:txBody>
      </p:sp>
      <p:sp>
        <p:nvSpPr>
          <p:cNvPr id="2" name="Title 1">
            <a:extLst>
              <a:ext uri="{FF2B5EF4-FFF2-40B4-BE49-F238E27FC236}">
                <a16:creationId xmlns:a16="http://schemas.microsoft.com/office/drawing/2014/main" id="{AB44C8D7-1AA4-2A43-5981-EEC47A0E8C97}"/>
              </a:ext>
            </a:extLst>
          </p:cNvPr>
          <p:cNvSpPr>
            <a:spLocks noGrp="1"/>
          </p:cNvSpPr>
          <p:nvPr>
            <p:ph type="title"/>
          </p:nvPr>
        </p:nvSpPr>
        <p:spPr>
          <a:xfrm>
            <a:off x="838199" y="200025"/>
            <a:ext cx="4953001" cy="765175"/>
          </a:xfrm>
        </p:spPr>
        <p:txBody>
          <a:bodyPr>
            <a:normAutofit/>
          </a:bodyPr>
          <a:lstStyle/>
          <a:p>
            <a:r>
              <a:rPr lang="en-GB" sz="4000" dirty="0"/>
              <a:t>Results by sector</a:t>
            </a:r>
            <a:r>
              <a:rPr lang="en-GB" sz="3600" dirty="0"/>
              <a:t> </a:t>
            </a:r>
          </a:p>
        </p:txBody>
      </p:sp>
    </p:spTree>
    <p:extLst>
      <p:ext uri="{BB962C8B-B14F-4D97-AF65-F5344CB8AC3E}">
        <p14:creationId xmlns:p14="http://schemas.microsoft.com/office/powerpoint/2010/main" val="915450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63CC9-19BE-C386-F9F5-E51E31C9F7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44F69B-AD0C-2118-D7B5-FB028DD73CB2}"/>
              </a:ext>
            </a:extLst>
          </p:cNvPr>
          <p:cNvSpPr>
            <a:spLocks noGrp="1"/>
          </p:cNvSpPr>
          <p:nvPr>
            <p:ph type="title"/>
          </p:nvPr>
        </p:nvSpPr>
        <p:spPr>
          <a:xfrm>
            <a:off x="838199" y="60325"/>
            <a:ext cx="10868247" cy="1325563"/>
          </a:xfrm>
        </p:spPr>
        <p:txBody>
          <a:bodyPr>
            <a:normAutofit/>
          </a:bodyPr>
          <a:lstStyle/>
          <a:p>
            <a:r>
              <a:rPr lang="en-GB" sz="3600" dirty="0"/>
              <a:t>Intensive margin: demographic disparities</a:t>
            </a:r>
          </a:p>
        </p:txBody>
      </p:sp>
      <p:pic>
        <p:nvPicPr>
          <p:cNvPr id="4" name="Picture 3">
            <a:extLst>
              <a:ext uri="{FF2B5EF4-FFF2-40B4-BE49-F238E27FC236}">
                <a16:creationId xmlns:a16="http://schemas.microsoft.com/office/drawing/2014/main" id="{71CB83BB-0C9E-F82B-C5B7-0C4161A87BB6}"/>
              </a:ext>
            </a:extLst>
          </p:cNvPr>
          <p:cNvPicPr>
            <a:picLocks noChangeAspect="1"/>
          </p:cNvPicPr>
          <p:nvPr/>
        </p:nvPicPr>
        <p:blipFill>
          <a:blip r:embed="rId3"/>
          <a:stretch>
            <a:fillRect/>
          </a:stretch>
        </p:blipFill>
        <p:spPr>
          <a:xfrm>
            <a:off x="10742118" y="5492445"/>
            <a:ext cx="1152244" cy="1176630"/>
          </a:xfrm>
          <a:prstGeom prst="rect">
            <a:avLst/>
          </a:prstGeom>
        </p:spPr>
      </p:pic>
      <p:pic>
        <p:nvPicPr>
          <p:cNvPr id="6" name="Picture 5">
            <a:extLst>
              <a:ext uri="{FF2B5EF4-FFF2-40B4-BE49-F238E27FC236}">
                <a16:creationId xmlns:a16="http://schemas.microsoft.com/office/drawing/2014/main" id="{9453325E-4649-C109-44AF-193297BCB28C}"/>
              </a:ext>
            </a:extLst>
          </p:cNvPr>
          <p:cNvPicPr>
            <a:picLocks noChangeAspect="1"/>
          </p:cNvPicPr>
          <p:nvPr/>
        </p:nvPicPr>
        <p:blipFill>
          <a:blip r:embed="rId4"/>
          <a:stretch>
            <a:fillRect/>
          </a:stretch>
        </p:blipFill>
        <p:spPr>
          <a:xfrm>
            <a:off x="436406" y="1203552"/>
            <a:ext cx="6963747" cy="5172797"/>
          </a:xfrm>
          <a:prstGeom prst="rect">
            <a:avLst/>
          </a:prstGeom>
        </p:spPr>
      </p:pic>
      <p:sp>
        <p:nvSpPr>
          <p:cNvPr id="7" name="Content Placeholder 2">
            <a:extLst>
              <a:ext uri="{FF2B5EF4-FFF2-40B4-BE49-F238E27FC236}">
                <a16:creationId xmlns:a16="http://schemas.microsoft.com/office/drawing/2014/main" id="{91FF4896-2051-7E77-EF2E-B5C4F89E5823}"/>
              </a:ext>
            </a:extLst>
          </p:cNvPr>
          <p:cNvSpPr>
            <a:spLocks noGrp="1"/>
          </p:cNvSpPr>
          <p:nvPr>
            <p:ph idx="1"/>
          </p:nvPr>
        </p:nvSpPr>
        <p:spPr>
          <a:xfrm>
            <a:off x="7411452" y="1495425"/>
            <a:ext cx="3942347" cy="4351338"/>
          </a:xfrm>
        </p:spPr>
        <p:txBody>
          <a:bodyPr>
            <a:normAutofit fontScale="62500" lnSpcReduction="20000"/>
          </a:bodyPr>
          <a:lstStyle/>
          <a:p>
            <a:r>
              <a:rPr lang="en-GB" b="1" dirty="0"/>
              <a:t>Demographic imbalance:</a:t>
            </a:r>
            <a:r>
              <a:rPr lang="en-GB" dirty="0"/>
              <a:t> Total employment shifts lean heavily toward </a:t>
            </a:r>
            <a:r>
              <a:rPr lang="en-GB" b="1" dirty="0"/>
              <a:t>men (53%)</a:t>
            </a:r>
            <a:r>
              <a:rPr lang="en-GB" dirty="0"/>
              <a:t> over </a:t>
            </a:r>
            <a:r>
              <a:rPr lang="en-GB" b="1" dirty="0"/>
              <a:t>women (47%)</a:t>
            </a:r>
            <a:r>
              <a:rPr lang="en-GB" dirty="0"/>
              <a:t>. </a:t>
            </a:r>
          </a:p>
          <a:p>
            <a:r>
              <a:rPr lang="en-GB" b="1" dirty="0"/>
              <a:t>Gender segmentation in key sectors:</a:t>
            </a:r>
            <a:endParaRPr lang="en-GB" dirty="0"/>
          </a:p>
          <a:p>
            <a:pPr lvl="1"/>
            <a:r>
              <a:rPr lang="en-GB" i="1" dirty="0"/>
              <a:t>Construction:</a:t>
            </a:r>
            <a:r>
              <a:rPr lang="en-GB" dirty="0"/>
              <a:t> </a:t>
            </a:r>
            <a:r>
              <a:rPr lang="en-GB" b="1" dirty="0"/>
              <a:t>90% of job growth goes to Men</a:t>
            </a:r>
            <a:r>
              <a:rPr lang="en-GB" dirty="0"/>
              <a:t>; only 10% to Women. </a:t>
            </a:r>
          </a:p>
          <a:p>
            <a:pPr lvl="1"/>
            <a:r>
              <a:rPr lang="en-GB" i="1" dirty="0"/>
              <a:t>Mining &amp; Quarrying:</a:t>
            </a:r>
            <a:r>
              <a:rPr lang="en-GB" dirty="0"/>
              <a:t> 86% Men vs. 14% Women. </a:t>
            </a:r>
          </a:p>
          <a:p>
            <a:pPr lvl="1"/>
            <a:r>
              <a:rPr lang="en-GB" i="1" dirty="0"/>
              <a:t>Water Supply &amp; Waste Management:</a:t>
            </a:r>
            <a:r>
              <a:rPr lang="en-GB" dirty="0"/>
              <a:t> 78% Men vs. 22% Women. </a:t>
            </a:r>
          </a:p>
          <a:p>
            <a:pPr lvl="1"/>
            <a:r>
              <a:rPr lang="en-GB" i="1" dirty="0"/>
              <a:t>Electricity, Gas &amp; Steam:</a:t>
            </a:r>
            <a:r>
              <a:rPr lang="en-GB" dirty="0"/>
              <a:t> 73% Men vs. 27% Women. </a:t>
            </a:r>
          </a:p>
          <a:p>
            <a:r>
              <a:rPr lang="en-GB" b="1" dirty="0"/>
              <a:t>Where do women benefit (if at all)?</a:t>
            </a:r>
            <a:r>
              <a:rPr lang="en-GB" dirty="0"/>
              <a:t> </a:t>
            </a:r>
          </a:p>
          <a:p>
            <a:pPr marL="0" indent="0">
              <a:buNone/>
            </a:pPr>
            <a:r>
              <a:rPr lang="en-GB" dirty="0"/>
              <a:t>Majority gains for women occur only in minor spillover sectors like Human Health (79%) or Education (73%), where overall job creation from this shock is lowest. </a:t>
            </a:r>
          </a:p>
          <a:p>
            <a:endParaRPr lang="en-GB" dirty="0"/>
          </a:p>
        </p:txBody>
      </p:sp>
    </p:spTree>
    <p:extLst>
      <p:ext uri="{BB962C8B-B14F-4D97-AF65-F5344CB8AC3E}">
        <p14:creationId xmlns:p14="http://schemas.microsoft.com/office/powerpoint/2010/main" val="340109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74094-F706-2C20-F526-5D6F67C13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BD612-4D4F-14CD-52F4-06A44EAF40C7}"/>
              </a:ext>
            </a:extLst>
          </p:cNvPr>
          <p:cNvSpPr>
            <a:spLocks noGrp="1"/>
          </p:cNvSpPr>
          <p:nvPr>
            <p:ph type="title"/>
          </p:nvPr>
        </p:nvSpPr>
        <p:spPr>
          <a:xfrm>
            <a:off x="838199" y="365125"/>
            <a:ext cx="10868247" cy="1325563"/>
          </a:xfrm>
        </p:spPr>
        <p:txBody>
          <a:bodyPr>
            <a:normAutofit/>
          </a:bodyPr>
          <a:lstStyle/>
          <a:p>
            <a:r>
              <a:rPr lang="en-GB" sz="4000" dirty="0"/>
              <a:t>Age group</a:t>
            </a:r>
          </a:p>
        </p:txBody>
      </p:sp>
      <p:sp>
        <p:nvSpPr>
          <p:cNvPr id="3" name="Content Placeholder 2">
            <a:extLst>
              <a:ext uri="{FF2B5EF4-FFF2-40B4-BE49-F238E27FC236}">
                <a16:creationId xmlns:a16="http://schemas.microsoft.com/office/drawing/2014/main" id="{26C5DDE7-2900-0BB4-F167-DDF9F5EA8DD4}"/>
              </a:ext>
            </a:extLst>
          </p:cNvPr>
          <p:cNvSpPr>
            <a:spLocks noGrp="1"/>
          </p:cNvSpPr>
          <p:nvPr>
            <p:ph idx="1"/>
          </p:nvPr>
        </p:nvSpPr>
        <p:spPr/>
        <p:txBody>
          <a:bodyPr>
            <a:normAutofit/>
          </a:bodyPr>
          <a:lstStyle/>
          <a:p>
            <a:pPr lvl="1"/>
            <a:r>
              <a:rPr lang="en-GB" b="1" dirty="0"/>
              <a:t>Aggregate Cohort Capture:</a:t>
            </a:r>
            <a:endParaRPr lang="en-GB" dirty="0"/>
          </a:p>
          <a:p>
            <a:pPr lvl="2"/>
            <a:r>
              <a:rPr lang="en-GB" dirty="0"/>
              <a:t>Ages 15–24 (Youth): Captures only 8% of net job growth (9,448 jobs). </a:t>
            </a:r>
          </a:p>
          <a:p>
            <a:pPr lvl="2"/>
            <a:r>
              <a:rPr lang="en-GB" dirty="0"/>
              <a:t>Ages 25–49 (Prime-Age): Captures 59% of net job growth (69,681 jobs). </a:t>
            </a:r>
          </a:p>
          <a:p>
            <a:pPr lvl="2"/>
            <a:r>
              <a:rPr lang="en-GB" dirty="0"/>
              <a:t>Ages 50–64 (Older Workers): Captures 33% of net job growth (38,974 jobs). </a:t>
            </a:r>
          </a:p>
          <a:p>
            <a:pPr lvl="1"/>
            <a:r>
              <a:rPr lang="en-GB" b="1" dirty="0"/>
              <a:t>Sector-Level Realities:</a:t>
            </a:r>
            <a:endParaRPr lang="en-GB" dirty="0"/>
          </a:p>
          <a:p>
            <a:pPr lvl="2"/>
            <a:r>
              <a:rPr lang="en-GB" i="1" dirty="0"/>
              <a:t>Water Supply (E):</a:t>
            </a:r>
            <a:r>
              <a:rPr lang="en-GB" dirty="0"/>
              <a:t> Youth capture just 4%, while older workers (50–64) secure 41%. </a:t>
            </a:r>
          </a:p>
          <a:p>
            <a:pPr lvl="2"/>
            <a:r>
              <a:rPr lang="en-GB" i="1" dirty="0"/>
              <a:t>The Sole Youth Exception:</a:t>
            </a:r>
            <a:r>
              <a:rPr lang="en-GB" dirty="0"/>
              <a:t> Wholesale &amp; Retail Trade (G), where young workers capture a double-digit share (12%) of the employment growth. </a:t>
            </a:r>
          </a:p>
          <a:p>
            <a:pPr marL="457200" lvl="1" indent="0">
              <a:buNone/>
            </a:pPr>
            <a:endParaRPr lang="en-GB" dirty="0"/>
          </a:p>
        </p:txBody>
      </p:sp>
      <p:pic>
        <p:nvPicPr>
          <p:cNvPr id="4" name="Picture 3">
            <a:extLst>
              <a:ext uri="{FF2B5EF4-FFF2-40B4-BE49-F238E27FC236}">
                <a16:creationId xmlns:a16="http://schemas.microsoft.com/office/drawing/2014/main" id="{0EC0C24C-7A3E-3A57-3688-12F52AD27F1B}"/>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1796714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60B07-E5E4-39DA-60CB-8F6633E1FD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6307C-809B-8CAB-0B24-004F44E24B93}"/>
              </a:ext>
            </a:extLst>
          </p:cNvPr>
          <p:cNvSpPr>
            <a:spLocks noGrp="1"/>
          </p:cNvSpPr>
          <p:nvPr>
            <p:ph type="title"/>
          </p:nvPr>
        </p:nvSpPr>
        <p:spPr>
          <a:xfrm>
            <a:off x="838199" y="365125"/>
            <a:ext cx="10868247" cy="815975"/>
          </a:xfrm>
        </p:spPr>
        <p:txBody>
          <a:bodyPr>
            <a:normAutofit/>
          </a:bodyPr>
          <a:lstStyle/>
          <a:p>
            <a:r>
              <a:rPr lang="en-GB" sz="4000" dirty="0"/>
              <a:t>Compounding wage inequalities</a:t>
            </a:r>
          </a:p>
        </p:txBody>
      </p:sp>
      <p:sp>
        <p:nvSpPr>
          <p:cNvPr id="3" name="Content Placeholder 2">
            <a:extLst>
              <a:ext uri="{FF2B5EF4-FFF2-40B4-BE49-F238E27FC236}">
                <a16:creationId xmlns:a16="http://schemas.microsoft.com/office/drawing/2014/main" id="{C30C0A01-48C1-1991-EDB0-C2DF3B0084C2}"/>
              </a:ext>
            </a:extLst>
          </p:cNvPr>
          <p:cNvSpPr>
            <a:spLocks noGrp="1"/>
          </p:cNvSpPr>
          <p:nvPr>
            <p:ph idx="1"/>
          </p:nvPr>
        </p:nvSpPr>
        <p:spPr>
          <a:xfrm>
            <a:off x="6906126" y="1386221"/>
            <a:ext cx="4447674" cy="4790742"/>
          </a:xfrm>
        </p:spPr>
        <p:txBody>
          <a:bodyPr>
            <a:normAutofit/>
          </a:bodyPr>
          <a:lstStyle/>
          <a:p>
            <a:r>
              <a:rPr lang="en-GB" sz="1800" b="1" dirty="0"/>
              <a:t>Sectoral pay disparities:</a:t>
            </a:r>
            <a:endParaRPr lang="en-GB" sz="1800" dirty="0"/>
          </a:p>
          <a:p>
            <a:pPr lvl="1"/>
            <a:r>
              <a:rPr lang="en-GB" sz="1600" i="1" dirty="0"/>
              <a:t>High-Paying Targeted Sector:</a:t>
            </a:r>
            <a:r>
              <a:rPr lang="en-GB" sz="1600" dirty="0"/>
              <a:t> Electricity, Gas &amp; Steam (€52,723 mean annual earnings). </a:t>
            </a:r>
          </a:p>
          <a:p>
            <a:pPr lvl="1"/>
            <a:r>
              <a:rPr lang="en-GB" sz="1600" i="1" dirty="0"/>
              <a:t>Low-Paying Targeted Sectors:</a:t>
            </a:r>
            <a:r>
              <a:rPr lang="en-GB" sz="1600" dirty="0"/>
              <a:t> Construction (€35,405) and Water/Waste Management (€32,617) sit near the bottom of industrial averages. </a:t>
            </a:r>
          </a:p>
          <a:p>
            <a:r>
              <a:rPr lang="en-GB" sz="1800" b="1" dirty="0"/>
              <a:t>The double disadvantage?</a:t>
            </a:r>
            <a:endParaRPr lang="en-GB" sz="1800" dirty="0"/>
          </a:p>
          <a:p>
            <a:pPr lvl="1"/>
            <a:r>
              <a:rPr lang="en-GB" sz="1600" dirty="0"/>
              <a:t>In every single sector </a:t>
            </a:r>
            <a:r>
              <a:rPr lang="en-GB" sz="1600" dirty="0" err="1"/>
              <a:t>analyzed</a:t>
            </a:r>
            <a:r>
              <a:rPr lang="en-GB" sz="1600" dirty="0"/>
              <a:t>, </a:t>
            </a:r>
            <a:r>
              <a:rPr lang="en-GB" sz="1600" b="1" dirty="0"/>
              <a:t>men hold a definitive pay advantage over women</a:t>
            </a:r>
            <a:r>
              <a:rPr lang="en-GB" sz="1600" dirty="0"/>
              <a:t> (e.g., Financial Services ratios sit at 68%). </a:t>
            </a:r>
          </a:p>
          <a:p>
            <a:pPr lvl="1"/>
            <a:r>
              <a:rPr lang="en-GB" sz="1600" dirty="0"/>
              <a:t>Green policies channel massive funding into sectors where men already dominate the workforce and maintain structural wage advantages</a:t>
            </a:r>
          </a:p>
        </p:txBody>
      </p:sp>
      <p:pic>
        <p:nvPicPr>
          <p:cNvPr id="4" name="Picture 3">
            <a:extLst>
              <a:ext uri="{FF2B5EF4-FFF2-40B4-BE49-F238E27FC236}">
                <a16:creationId xmlns:a16="http://schemas.microsoft.com/office/drawing/2014/main" id="{D2E4C4A9-6A8F-C2BC-EE44-C1253E0B7F5B}"/>
              </a:ext>
            </a:extLst>
          </p:cNvPr>
          <p:cNvPicPr>
            <a:picLocks noChangeAspect="1"/>
          </p:cNvPicPr>
          <p:nvPr/>
        </p:nvPicPr>
        <p:blipFill>
          <a:blip r:embed="rId3"/>
          <a:stretch>
            <a:fillRect/>
          </a:stretch>
        </p:blipFill>
        <p:spPr>
          <a:xfrm>
            <a:off x="10742118" y="5492445"/>
            <a:ext cx="1152244" cy="1176630"/>
          </a:xfrm>
          <a:prstGeom prst="rect">
            <a:avLst/>
          </a:prstGeom>
        </p:spPr>
      </p:pic>
      <p:pic>
        <p:nvPicPr>
          <p:cNvPr id="6" name="Picture 5">
            <a:extLst>
              <a:ext uri="{FF2B5EF4-FFF2-40B4-BE49-F238E27FC236}">
                <a16:creationId xmlns:a16="http://schemas.microsoft.com/office/drawing/2014/main" id="{A17A55C4-F132-72E0-F5A6-025AA298D90A}"/>
              </a:ext>
            </a:extLst>
          </p:cNvPr>
          <p:cNvPicPr>
            <a:picLocks noChangeAspect="1"/>
          </p:cNvPicPr>
          <p:nvPr/>
        </p:nvPicPr>
        <p:blipFill>
          <a:blip r:embed="rId4"/>
          <a:stretch>
            <a:fillRect/>
          </a:stretch>
        </p:blipFill>
        <p:spPr>
          <a:xfrm>
            <a:off x="836264" y="1386221"/>
            <a:ext cx="5949624" cy="4790742"/>
          </a:xfrm>
          <a:prstGeom prst="rect">
            <a:avLst/>
          </a:prstGeom>
        </p:spPr>
      </p:pic>
    </p:spTree>
    <p:extLst>
      <p:ext uri="{BB962C8B-B14F-4D97-AF65-F5344CB8AC3E}">
        <p14:creationId xmlns:p14="http://schemas.microsoft.com/office/powerpoint/2010/main" val="2409444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EE5AD-F4BA-EF7A-52E9-866EE478DF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1086DC-EFCD-19C4-EA47-BFC519D0D4A7}"/>
              </a:ext>
            </a:extLst>
          </p:cNvPr>
          <p:cNvSpPr>
            <a:spLocks noGrp="1"/>
          </p:cNvSpPr>
          <p:nvPr>
            <p:ph type="title"/>
          </p:nvPr>
        </p:nvSpPr>
        <p:spPr>
          <a:xfrm>
            <a:off x="838199" y="365125"/>
            <a:ext cx="10868247" cy="1325563"/>
          </a:xfrm>
        </p:spPr>
        <p:txBody>
          <a:bodyPr>
            <a:normAutofit/>
          </a:bodyPr>
          <a:lstStyle/>
          <a:p>
            <a:r>
              <a:rPr lang="en-GB" sz="4000" dirty="0"/>
              <a:t>Discussion/reflections for a just transition </a:t>
            </a:r>
          </a:p>
        </p:txBody>
      </p:sp>
      <p:sp>
        <p:nvSpPr>
          <p:cNvPr id="3" name="Content Placeholder 2">
            <a:extLst>
              <a:ext uri="{FF2B5EF4-FFF2-40B4-BE49-F238E27FC236}">
                <a16:creationId xmlns:a16="http://schemas.microsoft.com/office/drawing/2014/main" id="{1AFAB8A5-F1DB-4E78-C4DE-1D28430C0364}"/>
              </a:ext>
            </a:extLst>
          </p:cNvPr>
          <p:cNvSpPr>
            <a:spLocks noGrp="1"/>
          </p:cNvSpPr>
          <p:nvPr>
            <p:ph idx="1"/>
          </p:nvPr>
        </p:nvSpPr>
        <p:spPr>
          <a:xfrm>
            <a:off x="741946" y="1690688"/>
            <a:ext cx="10515600" cy="4486275"/>
          </a:xfrm>
        </p:spPr>
        <p:txBody>
          <a:bodyPr>
            <a:normAutofit/>
          </a:bodyPr>
          <a:lstStyle/>
          <a:p>
            <a:r>
              <a:rPr lang="en-GB" sz="2400" b="1" dirty="0"/>
              <a:t>Methodological caveats:</a:t>
            </a:r>
            <a:r>
              <a:rPr lang="en-GB" sz="2400" dirty="0"/>
              <a:t> fixed production technologies and short-run horizons omit immediate substitution effects and skill-group adaptations  </a:t>
            </a:r>
          </a:p>
          <a:p>
            <a:r>
              <a:rPr lang="en-GB" sz="2400" b="1" dirty="0"/>
              <a:t>The just transition challenge:</a:t>
            </a:r>
            <a:r>
              <a:rPr lang="en-GB" sz="2400" dirty="0"/>
              <a:t> </a:t>
            </a:r>
          </a:p>
          <a:p>
            <a:pPr lvl="1"/>
            <a:r>
              <a:rPr lang="en-GB" sz="2000" dirty="0"/>
              <a:t>Environmental policy cannot look past </a:t>
            </a:r>
            <a:r>
              <a:rPr lang="en-GB" sz="2000" dirty="0" err="1"/>
              <a:t>labor</a:t>
            </a:r>
            <a:r>
              <a:rPr lang="en-GB" sz="2000" dirty="0"/>
              <a:t> market realities </a:t>
            </a:r>
          </a:p>
          <a:p>
            <a:pPr lvl="1"/>
            <a:r>
              <a:rPr lang="en-GB" sz="2000" dirty="0"/>
              <a:t>Green transitions do not automatically create inclusive or equitable outcomes  </a:t>
            </a:r>
          </a:p>
          <a:p>
            <a:r>
              <a:rPr lang="en-GB" sz="2400" b="1" dirty="0"/>
              <a:t>Three essential policy pillars:</a:t>
            </a:r>
            <a:endParaRPr lang="en-GB" sz="2400" dirty="0"/>
          </a:p>
          <a:p>
            <a:pPr lvl="1"/>
            <a:r>
              <a:rPr lang="en-GB" sz="2000" b="1" dirty="0"/>
              <a:t>Targeted inclusivity frameworks:</a:t>
            </a:r>
            <a:r>
              <a:rPr lang="en-GB" sz="2000" dirty="0"/>
              <a:t> Actively break down barriers to entry for women and young workers in green sectors through specialized recruitment and training initiatives  </a:t>
            </a:r>
          </a:p>
          <a:p>
            <a:pPr lvl="1"/>
            <a:r>
              <a:rPr lang="en-GB" sz="2000" b="1" dirty="0"/>
              <a:t>Active Labor Market Policies (ALMPs):</a:t>
            </a:r>
            <a:r>
              <a:rPr lang="en-GB" sz="2000" dirty="0"/>
              <a:t> Funded up-skilling, re-skilling, and vocational education programs to reduce friction and ease transitions into green jobs (</a:t>
            </a:r>
            <a:r>
              <a:rPr lang="en-GB" sz="2000" dirty="0" err="1"/>
              <a:t>Cedefop</a:t>
            </a:r>
            <a:r>
              <a:rPr lang="en-GB" sz="2000" dirty="0"/>
              <a:t> 2021)  </a:t>
            </a:r>
          </a:p>
          <a:p>
            <a:pPr lvl="1"/>
            <a:r>
              <a:rPr lang="en-GB" sz="2000" b="1" dirty="0"/>
              <a:t>Social protection &amp; dialogue:</a:t>
            </a:r>
            <a:r>
              <a:rPr lang="en-GB" sz="2000" dirty="0"/>
              <a:t> Strengthen social dialogue and collective bargaining to protect job quality, improve baseline wages, and ensure no vulnerable group is left behind during major transitions  </a:t>
            </a:r>
          </a:p>
        </p:txBody>
      </p:sp>
      <p:pic>
        <p:nvPicPr>
          <p:cNvPr id="4" name="Picture 3">
            <a:extLst>
              <a:ext uri="{FF2B5EF4-FFF2-40B4-BE49-F238E27FC236}">
                <a16:creationId xmlns:a16="http://schemas.microsoft.com/office/drawing/2014/main" id="{591374BC-AF57-FDC6-DF9A-F9E6A7489018}"/>
              </a:ext>
            </a:extLst>
          </p:cNvPr>
          <p:cNvPicPr>
            <a:picLocks noChangeAspect="1"/>
          </p:cNvPicPr>
          <p:nvPr/>
        </p:nvPicPr>
        <p:blipFill>
          <a:blip r:embed="rId3"/>
          <a:stretch>
            <a:fillRect/>
          </a:stretch>
        </p:blipFill>
        <p:spPr>
          <a:xfrm>
            <a:off x="10742118" y="5576668"/>
            <a:ext cx="1152244" cy="1176630"/>
          </a:xfrm>
          <a:prstGeom prst="rect">
            <a:avLst/>
          </a:prstGeom>
        </p:spPr>
      </p:pic>
    </p:spTree>
    <p:extLst>
      <p:ext uri="{BB962C8B-B14F-4D97-AF65-F5344CB8AC3E}">
        <p14:creationId xmlns:p14="http://schemas.microsoft.com/office/powerpoint/2010/main" val="2319254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37143-FF44-B475-5834-0C4DAAC6C2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F1060-2FF1-2DC1-96A6-E5BE0F94DE7D}"/>
              </a:ext>
            </a:extLst>
          </p:cNvPr>
          <p:cNvSpPr>
            <a:spLocks noGrp="1"/>
          </p:cNvSpPr>
          <p:nvPr>
            <p:ph type="title"/>
          </p:nvPr>
        </p:nvSpPr>
        <p:spPr>
          <a:xfrm>
            <a:off x="838199" y="365125"/>
            <a:ext cx="10868247" cy="1325563"/>
          </a:xfrm>
        </p:spPr>
        <p:txBody>
          <a:bodyPr/>
          <a:lstStyle/>
          <a:p>
            <a:r>
              <a:rPr lang="en-GB" dirty="0"/>
              <a:t>Further research</a:t>
            </a:r>
            <a:r>
              <a:rPr lang="en-GB" b="1" dirty="0"/>
              <a:t>	</a:t>
            </a:r>
            <a:endParaRPr lang="en-GB" dirty="0"/>
          </a:p>
        </p:txBody>
      </p:sp>
      <p:sp>
        <p:nvSpPr>
          <p:cNvPr id="3" name="Content Placeholder 2">
            <a:extLst>
              <a:ext uri="{FF2B5EF4-FFF2-40B4-BE49-F238E27FC236}">
                <a16:creationId xmlns:a16="http://schemas.microsoft.com/office/drawing/2014/main" id="{316531BB-3BAA-FE02-4974-EBC58B9443B0}"/>
              </a:ext>
            </a:extLst>
          </p:cNvPr>
          <p:cNvSpPr>
            <a:spLocks noGrp="1"/>
          </p:cNvSpPr>
          <p:nvPr>
            <p:ph idx="1"/>
          </p:nvPr>
        </p:nvSpPr>
        <p:spPr/>
        <p:txBody>
          <a:bodyPr>
            <a:normAutofit/>
          </a:bodyPr>
          <a:lstStyle/>
          <a:p>
            <a:pPr lvl="1"/>
            <a:endParaRPr lang="en-GB" dirty="0"/>
          </a:p>
          <a:p>
            <a:pPr lvl="1"/>
            <a:r>
              <a:rPr lang="en-GB" dirty="0"/>
              <a:t>Synchronized green spending yields positive net employment, but creates distinct geographic, sectoral, gender, and age imbalances. </a:t>
            </a:r>
          </a:p>
          <a:p>
            <a:pPr lvl="1"/>
            <a:r>
              <a:rPr lang="en-GB" dirty="0"/>
              <a:t>Extension of the simulation exercise </a:t>
            </a:r>
          </a:p>
          <a:p>
            <a:pPr lvl="1"/>
            <a:r>
              <a:rPr lang="en-GB" dirty="0"/>
              <a:t>Incorporate occupational structures, potential regional migration dynamics, and specific skill-group adjustments into the IOM framework  </a:t>
            </a:r>
          </a:p>
        </p:txBody>
      </p:sp>
      <p:pic>
        <p:nvPicPr>
          <p:cNvPr id="4" name="Picture 3">
            <a:extLst>
              <a:ext uri="{FF2B5EF4-FFF2-40B4-BE49-F238E27FC236}">
                <a16:creationId xmlns:a16="http://schemas.microsoft.com/office/drawing/2014/main" id="{4B2CA82A-507F-8669-4302-932180277AF0}"/>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415384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ACF8EA-0F5C-225F-9BA4-44AC2C90827B}"/>
              </a:ext>
            </a:extLst>
          </p:cNvPr>
          <p:cNvSpPr>
            <a:spLocks noGrp="1"/>
          </p:cNvSpPr>
          <p:nvPr>
            <p:ph idx="1"/>
          </p:nvPr>
        </p:nvSpPr>
        <p:spPr>
          <a:xfrm>
            <a:off x="838200" y="2136952"/>
            <a:ext cx="10515600" cy="3269990"/>
          </a:xfrm>
        </p:spPr>
        <p:txBody>
          <a:bodyPr/>
          <a:lstStyle/>
          <a:p>
            <a:pPr marL="0" indent="0" algn="ctr">
              <a:buNone/>
            </a:pPr>
            <a:endParaRPr lang="en-US" dirty="0"/>
          </a:p>
          <a:p>
            <a:pPr marL="0" indent="0" algn="ctr">
              <a:buNone/>
            </a:pPr>
            <a:r>
              <a:rPr lang="en-US" dirty="0"/>
              <a:t>Thank you for your attention!  </a:t>
            </a:r>
          </a:p>
          <a:p>
            <a:pPr marL="0" indent="0" algn="ctr">
              <a:buNone/>
            </a:pPr>
            <a:r>
              <a:rPr lang="en-US" sz="2400" dirty="0"/>
              <a:t>Contact: </a:t>
            </a:r>
            <a:r>
              <a:rPr lang="en-US" sz="2400" dirty="0">
                <a:hlinkClick r:id="rId2"/>
              </a:rPr>
              <a:t>makguc@etui.org</a:t>
            </a:r>
            <a:r>
              <a:rPr lang="en-US" sz="2400" dirty="0"/>
              <a:t> </a:t>
            </a:r>
          </a:p>
          <a:p>
            <a:endParaRPr lang="en-GB" dirty="0"/>
          </a:p>
        </p:txBody>
      </p:sp>
      <p:pic>
        <p:nvPicPr>
          <p:cNvPr id="4" name="Picture 3">
            <a:extLst>
              <a:ext uri="{FF2B5EF4-FFF2-40B4-BE49-F238E27FC236}">
                <a16:creationId xmlns:a16="http://schemas.microsoft.com/office/drawing/2014/main" id="{27E6814A-7BF3-D85C-4CCE-277F4CD66DA7}"/>
              </a:ext>
            </a:extLst>
          </p:cNvPr>
          <p:cNvPicPr>
            <a:picLocks noChangeAspect="1"/>
          </p:cNvPicPr>
          <p:nvPr/>
        </p:nvPicPr>
        <p:blipFill>
          <a:blip r:embed="rId3"/>
          <a:stretch>
            <a:fillRect/>
          </a:stretch>
        </p:blipFill>
        <p:spPr>
          <a:xfrm>
            <a:off x="10615860" y="5481144"/>
            <a:ext cx="1152244" cy="1176630"/>
          </a:xfrm>
          <a:prstGeom prst="rect">
            <a:avLst/>
          </a:prstGeom>
        </p:spPr>
      </p:pic>
    </p:spTree>
    <p:extLst>
      <p:ext uri="{BB962C8B-B14F-4D97-AF65-F5344CB8AC3E}">
        <p14:creationId xmlns:p14="http://schemas.microsoft.com/office/powerpoint/2010/main" val="556587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5286F-4BFF-6F95-D004-7DE7547568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11E52B-2C8F-A8BE-4BBE-419CB9C01E2E}"/>
              </a:ext>
            </a:extLst>
          </p:cNvPr>
          <p:cNvSpPr>
            <a:spLocks noGrp="1"/>
          </p:cNvSpPr>
          <p:nvPr>
            <p:ph type="title"/>
          </p:nvPr>
        </p:nvSpPr>
        <p:spPr>
          <a:xfrm>
            <a:off x="838200" y="295552"/>
            <a:ext cx="10515600" cy="1036291"/>
          </a:xfrm>
        </p:spPr>
        <p:txBody>
          <a:bodyPr/>
          <a:lstStyle/>
          <a:p>
            <a:r>
              <a:rPr lang="en-US" sz="4000" b="1" dirty="0"/>
              <a:t>Plan  </a:t>
            </a:r>
            <a:r>
              <a:rPr lang="en-US" dirty="0"/>
              <a:t>	 </a:t>
            </a:r>
            <a:endParaRPr lang="en-GB" dirty="0"/>
          </a:p>
        </p:txBody>
      </p:sp>
      <p:sp>
        <p:nvSpPr>
          <p:cNvPr id="3" name="Content Placeholder 2">
            <a:extLst>
              <a:ext uri="{FF2B5EF4-FFF2-40B4-BE49-F238E27FC236}">
                <a16:creationId xmlns:a16="http://schemas.microsoft.com/office/drawing/2014/main" id="{95F8F3B1-CC06-7958-6F68-C2AD267BE7FE}"/>
              </a:ext>
            </a:extLst>
          </p:cNvPr>
          <p:cNvSpPr>
            <a:spLocks noGrp="1"/>
          </p:cNvSpPr>
          <p:nvPr>
            <p:ph idx="1"/>
          </p:nvPr>
        </p:nvSpPr>
        <p:spPr>
          <a:xfrm>
            <a:off x="493140" y="1500809"/>
            <a:ext cx="10515600" cy="4676154"/>
          </a:xfrm>
        </p:spPr>
        <p:txBody>
          <a:bodyPr>
            <a:normAutofit/>
          </a:bodyPr>
          <a:lstStyle/>
          <a:p>
            <a:r>
              <a:rPr lang="en-US" dirty="0"/>
              <a:t>Motivation </a:t>
            </a:r>
          </a:p>
          <a:p>
            <a:r>
              <a:rPr lang="en-US" dirty="0"/>
              <a:t>Contribution</a:t>
            </a:r>
            <a:r>
              <a:rPr lang="en-US" sz="2400" dirty="0"/>
              <a:t>   </a:t>
            </a:r>
          </a:p>
          <a:p>
            <a:r>
              <a:rPr lang="en-US" dirty="0"/>
              <a:t>Background  </a:t>
            </a:r>
          </a:p>
          <a:p>
            <a:r>
              <a:rPr lang="en-US" dirty="0"/>
              <a:t>Empirical approach </a:t>
            </a:r>
          </a:p>
          <a:p>
            <a:pPr lvl="1"/>
            <a:r>
              <a:rPr lang="en-US" dirty="0"/>
              <a:t>Methodology </a:t>
            </a:r>
          </a:p>
          <a:p>
            <a:pPr lvl="1"/>
            <a:r>
              <a:rPr lang="en-US" dirty="0"/>
              <a:t>Policy simulations  </a:t>
            </a:r>
          </a:p>
          <a:p>
            <a:pPr lvl="1"/>
            <a:r>
              <a:rPr lang="en-US" dirty="0"/>
              <a:t>Data   </a:t>
            </a:r>
          </a:p>
          <a:p>
            <a:r>
              <a:rPr lang="en-US" dirty="0"/>
              <a:t>Results </a:t>
            </a:r>
            <a:r>
              <a:rPr lang="en-US" sz="2400" dirty="0"/>
              <a:t> </a:t>
            </a:r>
          </a:p>
          <a:p>
            <a:r>
              <a:rPr lang="en-US" dirty="0"/>
              <a:t>Reflections for future research and policy framework   </a:t>
            </a:r>
          </a:p>
          <a:p>
            <a:pPr marL="0" indent="0">
              <a:buNone/>
            </a:pPr>
            <a:r>
              <a:rPr lang="en-US" sz="2400" dirty="0"/>
              <a:t> </a:t>
            </a:r>
          </a:p>
          <a:p>
            <a:endParaRPr lang="en-US" sz="2400" dirty="0"/>
          </a:p>
          <a:p>
            <a:endParaRPr lang="en-US" sz="1800" dirty="0"/>
          </a:p>
          <a:p>
            <a:pPr lvl="1"/>
            <a:endParaRPr lang="en-US" sz="2200" dirty="0"/>
          </a:p>
          <a:p>
            <a:pPr marL="0" indent="0">
              <a:buNone/>
            </a:pPr>
            <a:endParaRPr lang="en-US" dirty="0"/>
          </a:p>
          <a:p>
            <a:endParaRPr lang="en-US" dirty="0"/>
          </a:p>
          <a:p>
            <a:pPr marL="0" indent="0">
              <a:buNone/>
            </a:pPr>
            <a:endParaRPr lang="en-GB" dirty="0"/>
          </a:p>
        </p:txBody>
      </p:sp>
      <p:pic>
        <p:nvPicPr>
          <p:cNvPr id="4" name="Picture 3">
            <a:extLst>
              <a:ext uri="{FF2B5EF4-FFF2-40B4-BE49-F238E27FC236}">
                <a16:creationId xmlns:a16="http://schemas.microsoft.com/office/drawing/2014/main" id="{D2ED2118-08DA-6CCF-D2BF-A0F6D339FDC9}"/>
              </a:ext>
            </a:extLst>
          </p:cNvPr>
          <p:cNvPicPr>
            <a:picLocks noChangeAspect="1"/>
          </p:cNvPicPr>
          <p:nvPr/>
        </p:nvPicPr>
        <p:blipFill>
          <a:blip r:embed="rId3"/>
          <a:stretch>
            <a:fillRect/>
          </a:stretch>
        </p:blipFill>
        <p:spPr>
          <a:xfrm>
            <a:off x="10615860" y="5481144"/>
            <a:ext cx="1152244" cy="1176630"/>
          </a:xfrm>
          <a:prstGeom prst="rect">
            <a:avLst/>
          </a:prstGeom>
        </p:spPr>
      </p:pic>
    </p:spTree>
    <p:extLst>
      <p:ext uri="{BB962C8B-B14F-4D97-AF65-F5344CB8AC3E}">
        <p14:creationId xmlns:p14="http://schemas.microsoft.com/office/powerpoint/2010/main" val="3529010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28537-D820-D41E-6B86-2018E2297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3A7C5A-53A4-95A4-2086-542A5961895F}"/>
              </a:ext>
            </a:extLst>
          </p:cNvPr>
          <p:cNvSpPr>
            <a:spLocks noGrp="1"/>
          </p:cNvSpPr>
          <p:nvPr>
            <p:ph type="title"/>
          </p:nvPr>
        </p:nvSpPr>
        <p:spPr>
          <a:xfrm>
            <a:off x="838200" y="295553"/>
            <a:ext cx="10515600" cy="757798"/>
          </a:xfrm>
        </p:spPr>
        <p:txBody>
          <a:bodyPr/>
          <a:lstStyle/>
          <a:p>
            <a:r>
              <a:rPr lang="en-US" sz="3600" dirty="0"/>
              <a:t>Motivation</a:t>
            </a:r>
            <a:r>
              <a:rPr lang="en-US" dirty="0"/>
              <a:t>	 </a:t>
            </a:r>
            <a:endParaRPr lang="en-GB" dirty="0"/>
          </a:p>
        </p:txBody>
      </p:sp>
      <p:sp>
        <p:nvSpPr>
          <p:cNvPr id="3" name="Content Placeholder 2">
            <a:extLst>
              <a:ext uri="{FF2B5EF4-FFF2-40B4-BE49-F238E27FC236}">
                <a16:creationId xmlns:a16="http://schemas.microsoft.com/office/drawing/2014/main" id="{F897B3E2-B594-22EB-8482-83B5B3F255EA}"/>
              </a:ext>
            </a:extLst>
          </p:cNvPr>
          <p:cNvSpPr>
            <a:spLocks noGrp="1"/>
          </p:cNvSpPr>
          <p:nvPr>
            <p:ph idx="1"/>
          </p:nvPr>
        </p:nvSpPr>
        <p:spPr>
          <a:xfrm>
            <a:off x="493140" y="1053350"/>
            <a:ext cx="10422510" cy="5061639"/>
          </a:xfrm>
        </p:spPr>
        <p:txBody>
          <a:bodyPr>
            <a:normAutofit fontScale="85000" lnSpcReduction="10000"/>
          </a:bodyPr>
          <a:lstStyle/>
          <a:p>
            <a:r>
              <a:rPr lang="en-GB" dirty="0"/>
              <a:t>The green transition is widely presented as a central response to the accelerating climate crisis  </a:t>
            </a:r>
          </a:p>
          <a:p>
            <a:pPr lvl="1"/>
            <a:r>
              <a:rPr lang="en-GB" dirty="0"/>
              <a:t>It refers to the systemic shift away from fossil-fuel based, carbon-intensive economic systems toward sustainable, low-carbon, resource-efficient economic models </a:t>
            </a:r>
          </a:p>
          <a:p>
            <a:r>
              <a:rPr lang="en-GB" dirty="0"/>
              <a:t>It is often framed as a technical challenge with the following key elements: </a:t>
            </a:r>
          </a:p>
          <a:p>
            <a:pPr lvl="1"/>
            <a:r>
              <a:rPr lang="en-GB" dirty="0"/>
              <a:t>Scaling up renewable energy, modernizing grids, developing carbon storage technologies, decarbonization of energy-intensive industry, improving energy efficiency, increasing circular economy practices, and other climate adaptation and resilience measures  </a:t>
            </a:r>
          </a:p>
          <a:p>
            <a:r>
              <a:rPr lang="en-GB" dirty="0"/>
              <a:t>In fact, the green transition is a much deeper social transformation </a:t>
            </a:r>
          </a:p>
          <a:p>
            <a:r>
              <a:rPr lang="en-GB" dirty="0"/>
              <a:t>It reshapes economies, labour markets, societies, regions, cities, land use, mobility systems, and even geopolitical relations </a:t>
            </a:r>
          </a:p>
          <a:p>
            <a:r>
              <a:rPr lang="en-GB" dirty="0"/>
              <a:t>Its success depends not only on technology, but also on how it is managed </a:t>
            </a:r>
          </a:p>
          <a:p>
            <a:r>
              <a:rPr lang="en-GB" dirty="0"/>
              <a:t>Taking action on climate change through appropriate green transition policies is integral to sustainable development goals (SGDs) and key to efforts to promote decent work and poverty reduction</a:t>
            </a:r>
          </a:p>
          <a:p>
            <a:endParaRPr lang="en-US" sz="2400" dirty="0"/>
          </a:p>
          <a:p>
            <a:pPr marL="0" indent="0">
              <a:buNone/>
            </a:pPr>
            <a:endParaRPr lang="en-US" sz="2400" dirty="0"/>
          </a:p>
          <a:p>
            <a:endParaRPr lang="en-US" sz="1800" dirty="0"/>
          </a:p>
          <a:p>
            <a:pPr lvl="1"/>
            <a:endParaRPr lang="en-US" sz="2200" dirty="0"/>
          </a:p>
          <a:p>
            <a:pPr marL="0" indent="0">
              <a:buNone/>
            </a:pPr>
            <a:endParaRPr lang="en-US" dirty="0"/>
          </a:p>
          <a:p>
            <a:endParaRPr lang="en-US" dirty="0"/>
          </a:p>
          <a:p>
            <a:pPr marL="0" indent="0">
              <a:buNone/>
            </a:pPr>
            <a:endParaRPr lang="en-GB" dirty="0"/>
          </a:p>
        </p:txBody>
      </p:sp>
      <p:pic>
        <p:nvPicPr>
          <p:cNvPr id="4" name="Picture 3">
            <a:extLst>
              <a:ext uri="{FF2B5EF4-FFF2-40B4-BE49-F238E27FC236}">
                <a16:creationId xmlns:a16="http://schemas.microsoft.com/office/drawing/2014/main" id="{5B6C6465-BF13-2C75-D6A8-FAF2AEAEEE85}"/>
              </a:ext>
            </a:extLst>
          </p:cNvPr>
          <p:cNvPicPr>
            <a:picLocks noChangeAspect="1"/>
          </p:cNvPicPr>
          <p:nvPr/>
        </p:nvPicPr>
        <p:blipFill>
          <a:blip r:embed="rId3"/>
          <a:stretch>
            <a:fillRect/>
          </a:stretch>
        </p:blipFill>
        <p:spPr>
          <a:xfrm>
            <a:off x="10615860" y="5481144"/>
            <a:ext cx="1152244" cy="1176630"/>
          </a:xfrm>
          <a:prstGeom prst="rect">
            <a:avLst/>
          </a:prstGeom>
        </p:spPr>
      </p:pic>
    </p:spTree>
    <p:extLst>
      <p:ext uri="{BB962C8B-B14F-4D97-AF65-F5344CB8AC3E}">
        <p14:creationId xmlns:p14="http://schemas.microsoft.com/office/powerpoint/2010/main" val="428093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D343F-E4AB-F5D8-BAB8-B3396E4408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AB64FD-C4D1-83C1-5E7D-C3039346B356}"/>
              </a:ext>
            </a:extLst>
          </p:cNvPr>
          <p:cNvSpPr>
            <a:spLocks noGrp="1"/>
          </p:cNvSpPr>
          <p:nvPr>
            <p:ph type="title"/>
          </p:nvPr>
        </p:nvSpPr>
        <p:spPr>
          <a:xfrm>
            <a:off x="838200" y="365125"/>
            <a:ext cx="10477500" cy="1325563"/>
          </a:xfrm>
        </p:spPr>
        <p:txBody>
          <a:bodyPr/>
          <a:lstStyle/>
          <a:p>
            <a:r>
              <a:rPr lang="en-US" sz="4000" dirty="0"/>
              <a:t>European Green Deal </a:t>
            </a:r>
            <a:r>
              <a:rPr lang="en-US" dirty="0"/>
              <a:t>	</a:t>
            </a:r>
            <a:endParaRPr lang="en-GB" dirty="0"/>
          </a:p>
        </p:txBody>
      </p:sp>
      <p:sp>
        <p:nvSpPr>
          <p:cNvPr id="3" name="Content Placeholder 2">
            <a:extLst>
              <a:ext uri="{FF2B5EF4-FFF2-40B4-BE49-F238E27FC236}">
                <a16:creationId xmlns:a16="http://schemas.microsoft.com/office/drawing/2014/main" id="{0CA87066-7E80-2702-F4E5-3B3D75A1DCEC}"/>
              </a:ext>
            </a:extLst>
          </p:cNvPr>
          <p:cNvSpPr>
            <a:spLocks noGrp="1"/>
          </p:cNvSpPr>
          <p:nvPr>
            <p:ph idx="1"/>
          </p:nvPr>
        </p:nvSpPr>
        <p:spPr>
          <a:xfrm>
            <a:off x="838200" y="1690688"/>
            <a:ext cx="10515600" cy="4486275"/>
          </a:xfrm>
        </p:spPr>
        <p:txBody>
          <a:bodyPr>
            <a:normAutofit fontScale="77500" lnSpcReduction="20000"/>
          </a:bodyPr>
          <a:lstStyle/>
          <a:p>
            <a:r>
              <a:rPr lang="en-GB" dirty="0"/>
              <a:t>The European Green Deal (EGD) is the new growth strategy of the European Union (EU), launched in 2019, aimed at transforming the EU into a modern, competitive, and climate-neutral economy by 2050 </a:t>
            </a:r>
          </a:p>
          <a:p>
            <a:r>
              <a:rPr lang="en-GB" dirty="0"/>
              <a:t>It commits Europe to becoming the first carbon-neutral continent</a:t>
            </a:r>
          </a:p>
          <a:p>
            <a:r>
              <a:rPr lang="en-GB" dirty="0"/>
              <a:t>Key objectives and components include:</a:t>
            </a:r>
          </a:p>
          <a:p>
            <a:pPr lvl="1"/>
            <a:r>
              <a:rPr lang="en-GB" u="sng" dirty="0"/>
              <a:t>Climate neutrality by 2050</a:t>
            </a:r>
            <a:r>
              <a:rPr lang="en-GB" dirty="0"/>
              <a:t>: Drastically reduce greenhouse gas emissions; </a:t>
            </a:r>
          </a:p>
          <a:p>
            <a:pPr lvl="1"/>
            <a:r>
              <a:rPr lang="en-GB" u="sng" dirty="0"/>
              <a:t>Green transition</a:t>
            </a:r>
            <a:r>
              <a:rPr lang="en-GB" dirty="0"/>
              <a:t>: Modernize industry, transport, energy, and agriculture; </a:t>
            </a:r>
          </a:p>
          <a:p>
            <a:pPr lvl="1"/>
            <a:r>
              <a:rPr lang="en-GB" u="sng" dirty="0"/>
              <a:t>Sustainable economy</a:t>
            </a:r>
            <a:r>
              <a:rPr lang="en-GB" dirty="0"/>
              <a:t>: Decouple economic growth from resource use; </a:t>
            </a:r>
          </a:p>
          <a:p>
            <a:pPr lvl="1"/>
            <a:r>
              <a:rPr lang="en-GB" dirty="0"/>
              <a:t>"</a:t>
            </a:r>
            <a:r>
              <a:rPr lang="en-GB" u="sng" dirty="0"/>
              <a:t>Fit for 55</a:t>
            </a:r>
            <a:r>
              <a:rPr lang="en-GB" dirty="0"/>
              <a:t>": The legislative package to reduce net emissions by 55% by 2030; </a:t>
            </a:r>
          </a:p>
          <a:p>
            <a:pPr lvl="1"/>
            <a:r>
              <a:rPr lang="en-GB" u="sng" dirty="0"/>
              <a:t>Inclusivity</a:t>
            </a:r>
            <a:r>
              <a:rPr lang="en-GB" dirty="0"/>
              <a:t>: Ensure the transition is fair and equitable for all (</a:t>
            </a:r>
            <a:r>
              <a:rPr lang="en-GB" i="1" dirty="0"/>
              <a:t>just transition</a:t>
            </a:r>
            <a:r>
              <a:rPr lang="en-GB" dirty="0"/>
              <a:t>) </a:t>
            </a:r>
          </a:p>
          <a:p>
            <a:r>
              <a:rPr lang="en-GB" b="1" dirty="0"/>
              <a:t>Socioeconomic realities:</a:t>
            </a:r>
            <a:r>
              <a:rPr lang="en-GB" dirty="0"/>
              <a:t> Sectoral restructuring requires massive changes in production, consumption, and infrastructure </a:t>
            </a:r>
          </a:p>
          <a:p>
            <a:r>
              <a:rPr lang="en-GB" b="1" dirty="0"/>
              <a:t>The fundamental risk:</a:t>
            </a:r>
            <a:r>
              <a:rPr lang="en-GB" dirty="0"/>
              <a:t> Structural transformations do not automatically produce socially neutral outcomes. Without targeted policies, they risk exacerbating pre-existing inequalities and creating distributional imbalances. </a:t>
            </a:r>
          </a:p>
          <a:p>
            <a:endParaRPr lang="en-GB" dirty="0"/>
          </a:p>
        </p:txBody>
      </p:sp>
      <p:pic>
        <p:nvPicPr>
          <p:cNvPr id="4" name="Picture 3">
            <a:extLst>
              <a:ext uri="{FF2B5EF4-FFF2-40B4-BE49-F238E27FC236}">
                <a16:creationId xmlns:a16="http://schemas.microsoft.com/office/drawing/2014/main" id="{ADF1ED9A-1421-A1C7-0C9F-6A7E3C14BE55}"/>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3498146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D3952-EBE1-5015-35D1-5195C9BC6297}"/>
              </a:ext>
            </a:extLst>
          </p:cNvPr>
          <p:cNvSpPr>
            <a:spLocks noGrp="1"/>
          </p:cNvSpPr>
          <p:nvPr>
            <p:ph type="title"/>
          </p:nvPr>
        </p:nvSpPr>
        <p:spPr>
          <a:xfrm>
            <a:off x="838199" y="365125"/>
            <a:ext cx="10868247" cy="1325563"/>
          </a:xfrm>
        </p:spPr>
        <p:txBody>
          <a:bodyPr/>
          <a:lstStyle/>
          <a:p>
            <a:r>
              <a:rPr lang="en-US" sz="4000" dirty="0"/>
              <a:t>Labor market implications of the green transition</a:t>
            </a:r>
            <a:endParaRPr lang="en-GB" dirty="0"/>
          </a:p>
        </p:txBody>
      </p:sp>
      <p:sp>
        <p:nvSpPr>
          <p:cNvPr id="3" name="Content Placeholder 2">
            <a:extLst>
              <a:ext uri="{FF2B5EF4-FFF2-40B4-BE49-F238E27FC236}">
                <a16:creationId xmlns:a16="http://schemas.microsoft.com/office/drawing/2014/main" id="{81C22EAB-749E-1210-543D-E428555CADE8}"/>
              </a:ext>
            </a:extLst>
          </p:cNvPr>
          <p:cNvSpPr>
            <a:spLocks noGrp="1"/>
          </p:cNvSpPr>
          <p:nvPr>
            <p:ph idx="1"/>
          </p:nvPr>
        </p:nvSpPr>
        <p:spPr/>
        <p:txBody>
          <a:bodyPr>
            <a:normAutofit fontScale="85000" lnSpcReduction="10000"/>
          </a:bodyPr>
          <a:lstStyle/>
          <a:p>
            <a:r>
              <a:rPr lang="en-GB" dirty="0"/>
              <a:t>Climate crisis and related green transition policies will have a major effect on the world of work  </a:t>
            </a:r>
          </a:p>
          <a:p>
            <a:r>
              <a:rPr lang="en-GB" dirty="0"/>
              <a:t>Millions of new jobs are expected to be created in the transition to a net-zero carbon economy, but a large number of jobs will also disappear </a:t>
            </a:r>
          </a:p>
          <a:p>
            <a:r>
              <a:rPr lang="en-GB" dirty="0"/>
              <a:t>Most jobs will go through a fundamental transformation (task-based approaches)</a:t>
            </a:r>
          </a:p>
          <a:p>
            <a:r>
              <a:rPr lang="en-GB" dirty="0"/>
              <a:t>This unprecedented wave of restructuring will have unequal effects on many fronts, including skills, gender, age, economic activity, sector and region</a:t>
            </a:r>
          </a:p>
          <a:p>
            <a:r>
              <a:rPr lang="en-GB" dirty="0"/>
              <a:t>The impacts of green transition should be considered within a context where gender job segregation remains a significant feature of the EU labour market </a:t>
            </a:r>
          </a:p>
          <a:p>
            <a:r>
              <a:rPr lang="en-GB" dirty="0"/>
              <a:t>Most job growth towards green transition is expected in the sectors dominated by men</a:t>
            </a:r>
          </a:p>
          <a:p>
            <a:pPr lvl="1"/>
            <a:r>
              <a:rPr lang="en-GB" dirty="0"/>
              <a:t>Energy, construction, transport or manufacturing   </a:t>
            </a:r>
          </a:p>
        </p:txBody>
      </p:sp>
      <p:pic>
        <p:nvPicPr>
          <p:cNvPr id="4" name="Picture 3">
            <a:extLst>
              <a:ext uri="{FF2B5EF4-FFF2-40B4-BE49-F238E27FC236}">
                <a16:creationId xmlns:a16="http://schemas.microsoft.com/office/drawing/2014/main" id="{A968510C-0E47-CFEC-F592-04EB114180EC}"/>
              </a:ext>
            </a:extLst>
          </p:cNvPr>
          <p:cNvPicPr>
            <a:picLocks noChangeAspect="1"/>
          </p:cNvPicPr>
          <p:nvPr/>
        </p:nvPicPr>
        <p:blipFill>
          <a:blip r:embed="rId2"/>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549653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06918-FA4C-F131-1E79-35E4F1600D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079981-3127-A106-DD40-593AB9C32E30}"/>
              </a:ext>
            </a:extLst>
          </p:cNvPr>
          <p:cNvSpPr>
            <a:spLocks noGrp="1"/>
          </p:cNvSpPr>
          <p:nvPr>
            <p:ph type="title"/>
          </p:nvPr>
        </p:nvSpPr>
        <p:spPr>
          <a:xfrm>
            <a:off x="838199" y="365125"/>
            <a:ext cx="10868247" cy="1325563"/>
          </a:xfrm>
        </p:spPr>
        <p:txBody>
          <a:bodyPr/>
          <a:lstStyle/>
          <a:p>
            <a:r>
              <a:rPr lang="en-US" sz="4000" dirty="0"/>
              <a:t>Research gaps and core contributions </a:t>
            </a:r>
            <a:endParaRPr lang="en-GB" dirty="0"/>
          </a:p>
        </p:txBody>
      </p:sp>
      <p:sp>
        <p:nvSpPr>
          <p:cNvPr id="3" name="Content Placeholder 2">
            <a:extLst>
              <a:ext uri="{FF2B5EF4-FFF2-40B4-BE49-F238E27FC236}">
                <a16:creationId xmlns:a16="http://schemas.microsoft.com/office/drawing/2014/main" id="{A5127159-6FCF-8BEB-190A-B102B98C1E15}"/>
              </a:ext>
            </a:extLst>
          </p:cNvPr>
          <p:cNvSpPr>
            <a:spLocks noGrp="1"/>
          </p:cNvSpPr>
          <p:nvPr>
            <p:ph idx="1"/>
          </p:nvPr>
        </p:nvSpPr>
        <p:spPr>
          <a:xfrm>
            <a:off x="838200" y="1597025"/>
            <a:ext cx="10515600" cy="4351338"/>
          </a:xfrm>
        </p:spPr>
        <p:txBody>
          <a:bodyPr>
            <a:normAutofit/>
          </a:bodyPr>
          <a:lstStyle/>
          <a:p>
            <a:r>
              <a:rPr lang="en-GB" sz="2400" dirty="0"/>
              <a:t>Extensive margin vs. Intensive margin: Extensive research exists on macro-level net employment volumes (jobs created vs. destroyed). However, less is known about the </a:t>
            </a:r>
            <a:r>
              <a:rPr lang="en-GB" sz="2400" i="1" dirty="0"/>
              <a:t>intensive margin</a:t>
            </a:r>
            <a:r>
              <a:rPr lang="en-GB" sz="2400" dirty="0"/>
              <a:t>—the demographic and qualitative distribution of these jobs. </a:t>
            </a:r>
          </a:p>
          <a:p>
            <a:r>
              <a:rPr lang="en-GB" sz="2400" dirty="0"/>
              <a:t>Heterogeneity: Existing literature often treats the workforce as a uniform block or limits analysis to descriptive statistics within single industries. </a:t>
            </a:r>
          </a:p>
          <a:p>
            <a:r>
              <a:rPr lang="en-GB" sz="2400" dirty="0"/>
              <a:t>Paper’s main contributions:</a:t>
            </a:r>
          </a:p>
          <a:p>
            <a:pPr lvl="1"/>
            <a:r>
              <a:rPr lang="en-GB" sz="2000" dirty="0"/>
              <a:t>Blends macro-level Input-Output frameworks with micro-level demographic structures. </a:t>
            </a:r>
          </a:p>
          <a:p>
            <a:pPr lvl="1"/>
            <a:r>
              <a:rPr lang="en-GB" sz="2000" dirty="0"/>
              <a:t>Maps cross-border supply chain dependencies within a multi-regional cross-country environment (EU27). </a:t>
            </a:r>
          </a:p>
          <a:p>
            <a:pPr lvl="1"/>
            <a:r>
              <a:rPr lang="en-GB" sz="2000" dirty="0"/>
              <a:t>Traces </a:t>
            </a:r>
            <a:r>
              <a:rPr lang="en-GB" sz="2000" dirty="0" err="1"/>
              <a:t>labor</a:t>
            </a:r>
            <a:r>
              <a:rPr lang="en-GB" sz="2000" dirty="0"/>
              <a:t> market impacts across three simultaneous layers of diversity: gender, age group, and pay levels. </a:t>
            </a:r>
          </a:p>
        </p:txBody>
      </p:sp>
      <p:pic>
        <p:nvPicPr>
          <p:cNvPr id="4" name="Picture 3">
            <a:extLst>
              <a:ext uri="{FF2B5EF4-FFF2-40B4-BE49-F238E27FC236}">
                <a16:creationId xmlns:a16="http://schemas.microsoft.com/office/drawing/2014/main" id="{6C9E9E6E-4739-1062-B345-F53FDCF5F292}"/>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1282702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32E5C-267A-3413-A433-4BE23C4735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F3C670-FF51-7FDB-61C1-BDF106C5D178}"/>
              </a:ext>
            </a:extLst>
          </p:cNvPr>
          <p:cNvSpPr>
            <a:spLocks noGrp="1"/>
          </p:cNvSpPr>
          <p:nvPr>
            <p:ph type="title"/>
          </p:nvPr>
        </p:nvSpPr>
        <p:spPr>
          <a:xfrm>
            <a:off x="838199" y="365125"/>
            <a:ext cx="10868247" cy="1325563"/>
          </a:xfrm>
        </p:spPr>
        <p:txBody>
          <a:bodyPr numCol="2"/>
          <a:lstStyle/>
          <a:p>
            <a:r>
              <a:rPr lang="en-US" sz="4000" dirty="0"/>
              <a:t>Two analytical strands</a:t>
            </a:r>
            <a:endParaRPr lang="en-GB" dirty="0"/>
          </a:p>
        </p:txBody>
      </p:sp>
      <p:sp>
        <p:nvSpPr>
          <p:cNvPr id="3" name="Content Placeholder 2">
            <a:extLst>
              <a:ext uri="{FF2B5EF4-FFF2-40B4-BE49-F238E27FC236}">
                <a16:creationId xmlns:a16="http://schemas.microsoft.com/office/drawing/2014/main" id="{A751F985-C43A-941F-2D28-055A32A79BA8}"/>
              </a:ext>
            </a:extLst>
          </p:cNvPr>
          <p:cNvSpPr>
            <a:spLocks noGrp="1"/>
          </p:cNvSpPr>
          <p:nvPr>
            <p:ph idx="1"/>
          </p:nvPr>
        </p:nvSpPr>
        <p:spPr>
          <a:xfrm>
            <a:off x="485553" y="1792707"/>
            <a:ext cx="10868247" cy="4877552"/>
          </a:xfrm>
        </p:spPr>
        <p:txBody>
          <a:bodyPr numCol="2">
            <a:normAutofit/>
          </a:bodyPr>
          <a:lstStyle/>
          <a:p>
            <a:r>
              <a:rPr lang="en-GB" sz="2000" b="1" dirty="0"/>
              <a:t>Strand 1: Macro-level &amp; Input-output studies</a:t>
            </a:r>
            <a:endParaRPr lang="en-GB" sz="2000" dirty="0"/>
          </a:p>
          <a:p>
            <a:pPr lvl="1"/>
            <a:r>
              <a:rPr lang="en-GB" sz="2000" i="1" dirty="0"/>
              <a:t>Direct Employment:</a:t>
            </a:r>
            <a:r>
              <a:rPr lang="en-GB" sz="2000" dirty="0"/>
              <a:t> Renewable energy technology creates substantial direct jobs, but they are often highly concentrated in specific regions or countries (e.g., Germany, Spain). </a:t>
            </a:r>
          </a:p>
          <a:p>
            <a:pPr lvl="1"/>
            <a:r>
              <a:rPr lang="en-GB" sz="2000" i="1" dirty="0"/>
              <a:t>Indirect/Ripple Effects:</a:t>
            </a:r>
            <a:r>
              <a:rPr lang="en-GB" sz="2000" dirty="0"/>
              <a:t> Supply chains matter deeply. For instance, Allan and Ross (2019) show that 1 direct power sector job supports 7 indirect jobs across the wider economy. </a:t>
            </a:r>
            <a:r>
              <a:rPr lang="en-GB" sz="2000" dirty="0" err="1"/>
              <a:t>Markandya</a:t>
            </a:r>
            <a:r>
              <a:rPr lang="en-GB" sz="2000" dirty="0"/>
              <a:t> et al. (2016) find that one-third of net energy-sector jobs are generated via cross-border trade effects. </a:t>
            </a:r>
          </a:p>
          <a:p>
            <a:endParaRPr lang="en-GB" sz="2400" b="1" dirty="0"/>
          </a:p>
          <a:p>
            <a:endParaRPr lang="en-GB" sz="2000" b="1" dirty="0"/>
          </a:p>
          <a:p>
            <a:r>
              <a:rPr lang="en-GB" sz="2000" b="1" dirty="0"/>
              <a:t>Strand 2: </a:t>
            </a:r>
            <a:r>
              <a:rPr lang="en-GB" sz="2000" b="1" dirty="0" err="1"/>
              <a:t>Meso</a:t>
            </a:r>
            <a:r>
              <a:rPr lang="en-GB" sz="2000" b="1" dirty="0"/>
              <a:t>/Micro-level &amp; skill frameworks</a:t>
            </a:r>
            <a:endParaRPr lang="en-GB" sz="2000" dirty="0"/>
          </a:p>
          <a:p>
            <a:pPr lvl="1"/>
            <a:r>
              <a:rPr lang="en-GB" sz="2000" dirty="0"/>
              <a:t>Focuses on defining "green vs. non-green" jobs. </a:t>
            </a:r>
          </a:p>
          <a:p>
            <a:pPr lvl="1"/>
            <a:r>
              <a:rPr lang="en-GB" sz="2000" dirty="0"/>
              <a:t>Highlights a rising demand for transversal, analytical, digital, and technical skills alongside a drop in standard equipment maintenance jobs (</a:t>
            </a:r>
            <a:r>
              <a:rPr lang="en-GB" sz="2000" dirty="0" err="1"/>
              <a:t>Cedefop</a:t>
            </a:r>
            <a:r>
              <a:rPr lang="en-GB" sz="2000" dirty="0"/>
              <a:t> 2021; </a:t>
            </a:r>
            <a:r>
              <a:rPr lang="en-GB" sz="2000" dirty="0" err="1"/>
              <a:t>Borgonovi</a:t>
            </a:r>
            <a:r>
              <a:rPr lang="en-GB" sz="2000" dirty="0"/>
              <a:t> et al. 2023). </a:t>
            </a:r>
          </a:p>
          <a:p>
            <a:pPr marL="457200" lvl="1" indent="0">
              <a:buNone/>
            </a:pPr>
            <a:endParaRPr lang="en-GB" dirty="0"/>
          </a:p>
        </p:txBody>
      </p:sp>
      <p:pic>
        <p:nvPicPr>
          <p:cNvPr id="4" name="Picture 3">
            <a:extLst>
              <a:ext uri="{FF2B5EF4-FFF2-40B4-BE49-F238E27FC236}">
                <a16:creationId xmlns:a16="http://schemas.microsoft.com/office/drawing/2014/main" id="{10776D97-2D97-36D0-A728-DEBEDECBE2D9}"/>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4289579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09107-A8A4-5639-9651-31F3366C78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953D2-3828-CBF2-A777-0FC6DFFD9AD0}"/>
              </a:ext>
            </a:extLst>
          </p:cNvPr>
          <p:cNvSpPr>
            <a:spLocks noGrp="1"/>
          </p:cNvSpPr>
          <p:nvPr>
            <p:ph type="title"/>
          </p:nvPr>
        </p:nvSpPr>
        <p:spPr>
          <a:xfrm>
            <a:off x="838199" y="365125"/>
            <a:ext cx="10868247" cy="1325563"/>
          </a:xfrm>
        </p:spPr>
        <p:txBody>
          <a:bodyPr/>
          <a:lstStyle/>
          <a:p>
            <a:r>
              <a:rPr lang="en-US" sz="4000" dirty="0"/>
              <a:t>Leontief framework – demand model </a:t>
            </a:r>
            <a:endParaRPr lang="en-GB"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B998DA13-DC87-187D-F62A-B4F7486B296A}"/>
                  </a:ext>
                </a:extLst>
              </p:cNvPr>
              <p:cNvSpPr>
                <a:spLocks noGrp="1"/>
              </p:cNvSpPr>
              <p:nvPr>
                <p:ph idx="1"/>
              </p:nvPr>
            </p:nvSpPr>
            <p:spPr/>
            <p:txBody>
              <a:bodyPr>
                <a:normAutofit lnSpcReduction="10000"/>
              </a:bodyPr>
              <a:lstStyle/>
              <a:p>
                <a:pPr lvl="1"/>
                <a:r>
                  <a:rPr lang="en-GB" dirty="0"/>
                  <a:t>Leontief’s model allows to reduce complex real-economy relationships into a set of simpler equations by summarising input and output flows across industries and countries</a:t>
                </a:r>
              </a:p>
              <a:p>
                <a:pPr lvl="1"/>
                <a:r>
                  <a:rPr lang="en-GB" dirty="0"/>
                  <a:t>Inter-industry matrix is constructed from the multi-regional input-output tables</a:t>
                </a:r>
              </a:p>
              <a:p>
                <a:pPr lvl="1"/>
                <a:r>
                  <a:rPr lang="en-GB" dirty="0"/>
                  <a:t>Following the demand model framework as described in Blair and Miller (2022) and after several stages of matrix algebra operations, a quantity-based model is then derived in the following form</a:t>
                </a:r>
                <a:endParaRPr lang="en-GB" b="1" dirty="0"/>
              </a:p>
              <a:p>
                <a:pPr marL="457200" lvl="1" indent="0" algn="ctr">
                  <a:buNone/>
                </a:pPr>
                <a14:m>
                  <m:oMath xmlns:m="http://schemas.openxmlformats.org/officeDocument/2006/math">
                    <m:r>
                      <a:rPr lang="en-GB" b="1">
                        <a:latin typeface="Cambria Math" panose="02040503050406030204" pitchFamily="18" charset="0"/>
                      </a:rPr>
                      <m:t>𝐐</m:t>
                    </m:r>
                    <m:r>
                      <a:rPr lang="en-GB" b="1">
                        <a:latin typeface="Cambria Math" panose="02040503050406030204" pitchFamily="18" charset="0"/>
                      </a:rPr>
                      <m:t>=</m:t>
                    </m:r>
                    <m:r>
                      <a:rPr lang="en-GB" b="1">
                        <a:latin typeface="Cambria Math" panose="02040503050406030204" pitchFamily="18" charset="0"/>
                      </a:rPr>
                      <m:t>𝐋</m:t>
                    </m:r>
                    <m:r>
                      <a:rPr lang="en-GB" b="1">
                        <a:latin typeface="Cambria Math" panose="02040503050406030204" pitchFamily="18" charset="0"/>
                      </a:rPr>
                      <m:t>∙</m:t>
                    </m:r>
                    <m:r>
                      <a:rPr lang="en-GB" b="1">
                        <a:latin typeface="Cambria Math" panose="02040503050406030204" pitchFamily="18" charset="0"/>
                      </a:rPr>
                      <m:t>𝐗</m:t>
                    </m:r>
                  </m:oMath>
                </a14:m>
                <a:r>
                  <a:rPr lang="en-GB" b="1" dirty="0"/>
                  <a:t> 	</a:t>
                </a:r>
              </a:p>
              <a:p>
                <a:pPr marL="457200" lvl="1" indent="0">
                  <a:buNone/>
                </a:pPr>
                <a:r>
                  <a:rPr lang="en-GB" dirty="0"/>
                  <a:t>where the </a:t>
                </a:r>
                <a:r>
                  <a:rPr lang="en-GB" b="1" dirty="0"/>
                  <a:t>Q</a:t>
                </a:r>
                <a:r>
                  <a:rPr lang="en-GB" dirty="0"/>
                  <a:t> vector describes the total industry outputs or revenues at a given time, the</a:t>
                </a:r>
                <a:r>
                  <a:rPr lang="en-GB" b="1" dirty="0"/>
                  <a:t> L</a:t>
                </a:r>
                <a:r>
                  <a:rPr lang="en-GB" dirty="0"/>
                  <a:t> matrix represents the overall inter-industry coefficients and the </a:t>
                </a:r>
                <a:r>
                  <a:rPr lang="en-GB" b="1" dirty="0"/>
                  <a:t>X</a:t>
                </a:r>
                <a:r>
                  <a:rPr lang="en-GB" dirty="0"/>
                  <a:t> vector summarises the final demand values of all countries </a:t>
                </a:r>
              </a:p>
              <a:p>
                <a:pPr marL="457200" lvl="1" indent="0" algn="ctr">
                  <a:buNone/>
                </a:pPr>
                <a:r>
                  <a:rPr lang="en-GB" dirty="0"/>
                  <a:t> </a:t>
                </a:r>
                <a14:m>
                  <m:oMath xmlns:m="http://schemas.openxmlformats.org/officeDocument/2006/math">
                    <m:r>
                      <m:rPr>
                        <m:sty m:val="p"/>
                      </m:rPr>
                      <a:rPr lang="en-GB">
                        <a:latin typeface="Cambria Math" panose="02040503050406030204" pitchFamily="18" charset="0"/>
                      </a:rPr>
                      <m:t>Δ</m:t>
                    </m:r>
                    <m:r>
                      <a:rPr lang="en-GB" b="1">
                        <a:latin typeface="Cambria Math" panose="02040503050406030204" pitchFamily="18" charset="0"/>
                      </a:rPr>
                      <m:t>𝐐</m:t>
                    </m:r>
                    <m:r>
                      <a:rPr lang="en-GB" b="1">
                        <a:latin typeface="Cambria Math" panose="02040503050406030204" pitchFamily="18" charset="0"/>
                      </a:rPr>
                      <m:t>=</m:t>
                    </m:r>
                    <m:r>
                      <a:rPr lang="en-GB" b="1">
                        <a:latin typeface="Cambria Math" panose="02040503050406030204" pitchFamily="18" charset="0"/>
                      </a:rPr>
                      <m:t>𝐋</m:t>
                    </m:r>
                    <m:r>
                      <a:rPr lang="en-GB" b="1">
                        <a:latin typeface="Cambria Math" panose="02040503050406030204" pitchFamily="18" charset="0"/>
                      </a:rPr>
                      <m:t> ∙(</m:t>
                    </m:r>
                    <m:r>
                      <a:rPr lang="en-GB" b="1">
                        <a:latin typeface="Cambria Math" panose="02040503050406030204" pitchFamily="18" charset="0"/>
                      </a:rPr>
                      <m:t>𝚫</m:t>
                    </m:r>
                    <m:r>
                      <a:rPr lang="en-GB" b="1">
                        <a:latin typeface="Cambria Math" panose="02040503050406030204" pitchFamily="18" charset="0"/>
                      </a:rPr>
                      <m:t>𝐗</m:t>
                    </m:r>
                    <m:r>
                      <a:rPr lang="en-GB" b="1">
                        <a:latin typeface="Cambria Math" panose="02040503050406030204" pitchFamily="18" charset="0"/>
                      </a:rPr>
                      <m:t>)</m:t>
                    </m:r>
                  </m:oMath>
                </a14:m>
                <a:endParaRPr lang="en-GB" b="1" dirty="0"/>
              </a:p>
              <a:p>
                <a:pPr marL="457200" lvl="1" indent="0">
                  <a:buNone/>
                </a:pPr>
                <a:endParaRPr lang="en-GB" dirty="0"/>
              </a:p>
            </p:txBody>
          </p:sp>
        </mc:Choice>
        <mc:Fallback>
          <p:sp>
            <p:nvSpPr>
              <p:cNvPr id="3" name="Content Placeholder 2">
                <a:extLst>
                  <a:ext uri="{FF2B5EF4-FFF2-40B4-BE49-F238E27FC236}">
                    <a16:creationId xmlns:a16="http://schemas.microsoft.com/office/drawing/2014/main" id="{B998DA13-DC87-187D-F62A-B4F7486B296A}"/>
                  </a:ext>
                </a:extLst>
              </p:cNvPr>
              <p:cNvSpPr>
                <a:spLocks noGrp="1" noRot="1" noChangeAspect="1" noMove="1" noResize="1" noEditPoints="1" noAdjustHandles="1" noChangeArrowheads="1" noChangeShapeType="1" noTextEdit="1"/>
              </p:cNvSpPr>
              <p:nvPr>
                <p:ph idx="1"/>
              </p:nvPr>
            </p:nvSpPr>
            <p:spPr>
              <a:blipFill>
                <a:blip r:embed="rId3"/>
                <a:stretch>
                  <a:fillRect t="-2661" r="-812"/>
                </a:stretch>
              </a:blipFill>
            </p:spPr>
            <p:txBody>
              <a:bodyPr/>
              <a:lstStyle/>
              <a:p>
                <a:r>
                  <a:rPr lang="en-GB">
                    <a:noFill/>
                  </a:rPr>
                  <a:t> </a:t>
                </a:r>
              </a:p>
            </p:txBody>
          </p:sp>
        </mc:Fallback>
      </mc:AlternateContent>
      <p:pic>
        <p:nvPicPr>
          <p:cNvPr id="4" name="Picture 3">
            <a:extLst>
              <a:ext uri="{FF2B5EF4-FFF2-40B4-BE49-F238E27FC236}">
                <a16:creationId xmlns:a16="http://schemas.microsoft.com/office/drawing/2014/main" id="{76EFF48E-47D5-8E77-BFFD-953CD534C90B}"/>
              </a:ext>
            </a:extLst>
          </p:cNvPr>
          <p:cNvPicPr>
            <a:picLocks noChangeAspect="1"/>
          </p:cNvPicPr>
          <p:nvPr/>
        </p:nvPicPr>
        <p:blipFill>
          <a:blip r:embed="rId4"/>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102048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76DEE-BC03-4DFC-2720-06C5D9FF98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A2CBF2-1EC4-30F1-98C4-2090FDFB6676}"/>
              </a:ext>
            </a:extLst>
          </p:cNvPr>
          <p:cNvSpPr>
            <a:spLocks noGrp="1"/>
          </p:cNvSpPr>
          <p:nvPr>
            <p:ph type="title"/>
          </p:nvPr>
        </p:nvSpPr>
        <p:spPr>
          <a:xfrm>
            <a:off x="838199" y="365125"/>
            <a:ext cx="10868247" cy="1325563"/>
          </a:xfrm>
        </p:spPr>
        <p:txBody>
          <a:bodyPr/>
          <a:lstStyle/>
          <a:p>
            <a:r>
              <a:rPr lang="en-US" sz="4000" dirty="0"/>
              <a:t>Policy simulation in the EU context </a:t>
            </a:r>
            <a:endParaRPr lang="en-GB" dirty="0"/>
          </a:p>
        </p:txBody>
      </p:sp>
      <p:sp>
        <p:nvSpPr>
          <p:cNvPr id="3" name="Content Placeholder 2">
            <a:extLst>
              <a:ext uri="{FF2B5EF4-FFF2-40B4-BE49-F238E27FC236}">
                <a16:creationId xmlns:a16="http://schemas.microsoft.com/office/drawing/2014/main" id="{45FB0F84-B693-96FB-6D88-6976D895E443}"/>
              </a:ext>
            </a:extLst>
          </p:cNvPr>
          <p:cNvSpPr>
            <a:spLocks noGrp="1"/>
          </p:cNvSpPr>
          <p:nvPr>
            <p:ph idx="1"/>
          </p:nvPr>
        </p:nvSpPr>
        <p:spPr/>
        <p:txBody>
          <a:bodyPr>
            <a:normAutofit/>
          </a:bodyPr>
          <a:lstStyle/>
          <a:p>
            <a:pPr lvl="1"/>
            <a:r>
              <a:rPr lang="en-GB" dirty="0"/>
              <a:t>In view of the 2035 and 2050 net-zero transition targets of the EU as part of the EGD and binding climate law, significant spending/investment – public and private – is needed to accelerate the green transition </a:t>
            </a:r>
          </a:p>
          <a:p>
            <a:pPr lvl="2"/>
            <a:r>
              <a:rPr lang="en-GB" dirty="0"/>
              <a:t>Revised Renewable Energy Directive from 2023, the binding target for the share of renewable energy is set to a minimum of 42.5% in the overall energy mix by 2030 </a:t>
            </a:r>
          </a:p>
          <a:p>
            <a:pPr lvl="2"/>
            <a:r>
              <a:rPr lang="en-GB" dirty="0"/>
              <a:t>Renovation Wave aims to double the annual rate of energy-related renovations, to reach 35 million buildings by 2030</a:t>
            </a:r>
          </a:p>
          <a:p>
            <a:pPr lvl="1"/>
            <a:r>
              <a:rPr lang="en-GB" dirty="0"/>
              <a:t>A synchronized +25% increase in government spending introduced across all 27 EU member states, targeting three sectors critical for the green transition: </a:t>
            </a:r>
          </a:p>
          <a:p>
            <a:pPr lvl="2"/>
            <a:r>
              <a:rPr lang="en-GB" i="1" dirty="0"/>
              <a:t>Electricity, Gas, and Steam Supply</a:t>
            </a:r>
            <a:r>
              <a:rPr lang="en-GB" dirty="0"/>
              <a:t> (NACE Code D) </a:t>
            </a:r>
          </a:p>
          <a:p>
            <a:pPr lvl="2"/>
            <a:r>
              <a:rPr lang="en-GB" i="1" dirty="0"/>
              <a:t>Water Supply, Sewerage, and Waste Management</a:t>
            </a:r>
            <a:r>
              <a:rPr lang="en-GB" dirty="0"/>
              <a:t> (NACE Code E) </a:t>
            </a:r>
          </a:p>
          <a:p>
            <a:pPr lvl="2"/>
            <a:r>
              <a:rPr lang="en-GB" i="1" dirty="0"/>
              <a:t>Construction </a:t>
            </a:r>
            <a:r>
              <a:rPr lang="en-GB" dirty="0"/>
              <a:t>(NACE Code F) </a:t>
            </a:r>
          </a:p>
        </p:txBody>
      </p:sp>
      <p:pic>
        <p:nvPicPr>
          <p:cNvPr id="4" name="Picture 3">
            <a:extLst>
              <a:ext uri="{FF2B5EF4-FFF2-40B4-BE49-F238E27FC236}">
                <a16:creationId xmlns:a16="http://schemas.microsoft.com/office/drawing/2014/main" id="{09E083D8-23DA-4FF6-6A84-8C118396AA63}"/>
              </a:ext>
            </a:extLst>
          </p:cNvPr>
          <p:cNvPicPr>
            <a:picLocks noChangeAspect="1"/>
          </p:cNvPicPr>
          <p:nvPr/>
        </p:nvPicPr>
        <p:blipFill>
          <a:blip r:embed="rId3"/>
          <a:stretch>
            <a:fillRect/>
          </a:stretch>
        </p:blipFill>
        <p:spPr>
          <a:xfrm>
            <a:off x="10742118" y="5492445"/>
            <a:ext cx="1152244" cy="1176630"/>
          </a:xfrm>
          <a:prstGeom prst="rect">
            <a:avLst/>
          </a:prstGeom>
        </p:spPr>
      </p:pic>
    </p:spTree>
    <p:extLst>
      <p:ext uri="{BB962C8B-B14F-4D97-AF65-F5344CB8AC3E}">
        <p14:creationId xmlns:p14="http://schemas.microsoft.com/office/powerpoint/2010/main" val="3426480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3522</Words>
  <Application>Microsoft Office PowerPoint</Application>
  <PresentationFormat>Widescreen</PresentationFormat>
  <Paragraphs>191</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Cambria Math</vt:lpstr>
      <vt:lpstr>Office Theme</vt:lpstr>
      <vt:lpstr>    Exploring the heterogenous implications of green transition in the European labor markets</vt:lpstr>
      <vt:lpstr>Plan    </vt:lpstr>
      <vt:lpstr>Motivation  </vt:lpstr>
      <vt:lpstr>European Green Deal  </vt:lpstr>
      <vt:lpstr>Labor market implications of the green transition</vt:lpstr>
      <vt:lpstr>Research gaps and core contributions </vt:lpstr>
      <vt:lpstr>Two analytical strands</vt:lpstr>
      <vt:lpstr>Leontief framework – demand model </vt:lpstr>
      <vt:lpstr>Policy simulation in the EU context </vt:lpstr>
      <vt:lpstr>Data sources </vt:lpstr>
      <vt:lpstr>PowerPoint Presentation</vt:lpstr>
      <vt:lpstr>Results by sector </vt:lpstr>
      <vt:lpstr>Intensive margin: demographic disparities</vt:lpstr>
      <vt:lpstr>Age group</vt:lpstr>
      <vt:lpstr>Compounding wage inequalities</vt:lpstr>
      <vt:lpstr>Discussion/reflections for a just transition </vt:lpstr>
      <vt:lpstr>Further research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Balancing objectives? Just transition in national resilience and recovery plans</dc:title>
  <dc:creator>ST</dc:creator>
  <cp:lastModifiedBy>Akgüç, Mehtap</cp:lastModifiedBy>
  <cp:revision>46</cp:revision>
  <dcterms:created xsi:type="dcterms:W3CDTF">2021-12-08T10:45:21Z</dcterms:created>
  <dcterms:modified xsi:type="dcterms:W3CDTF">2026-06-20T16:34:08Z</dcterms:modified>
</cp:coreProperties>
</file>