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5" r:id="rId4"/>
  </p:sldMasterIdLst>
  <p:notesMasterIdLst>
    <p:notesMasterId r:id="rId6"/>
  </p:notesMasterIdLst>
  <p:handoutMasterIdLst>
    <p:handoutMasterId r:id="rId78"/>
  </p:handoutMasterIdLst>
  <p:sldIdLst>
    <p:sldId id="7710" r:id="rId5"/>
    <p:sldId id="7711" r:id="rId7"/>
    <p:sldId id="7712" r:id="rId8"/>
    <p:sldId id="7713" r:id="rId9"/>
    <p:sldId id="7714" r:id="rId10"/>
    <p:sldId id="7715" r:id="rId11"/>
    <p:sldId id="7789" r:id="rId12"/>
    <p:sldId id="7790" r:id="rId13"/>
    <p:sldId id="7850" r:id="rId14"/>
    <p:sldId id="7791" r:id="rId15"/>
    <p:sldId id="7716" r:id="rId16"/>
    <p:sldId id="7793" r:id="rId17"/>
    <p:sldId id="7794" r:id="rId18"/>
    <p:sldId id="7795" r:id="rId19"/>
    <p:sldId id="7796" r:id="rId20"/>
    <p:sldId id="7797" r:id="rId21"/>
    <p:sldId id="7798" r:id="rId22"/>
    <p:sldId id="7799" r:id="rId23"/>
    <p:sldId id="7800" r:id="rId24"/>
    <p:sldId id="7801" r:id="rId25"/>
    <p:sldId id="7804" r:id="rId26"/>
    <p:sldId id="7802" r:id="rId27"/>
    <p:sldId id="7806" r:id="rId28"/>
    <p:sldId id="7805" r:id="rId29"/>
    <p:sldId id="7807" r:id="rId30"/>
    <p:sldId id="7808" r:id="rId31"/>
    <p:sldId id="7809" r:id="rId32"/>
    <p:sldId id="7810" r:id="rId33"/>
    <p:sldId id="7811" r:id="rId34"/>
    <p:sldId id="7812" r:id="rId35"/>
    <p:sldId id="7813" r:id="rId36"/>
    <p:sldId id="7814" r:id="rId37"/>
    <p:sldId id="7815" r:id="rId38"/>
    <p:sldId id="7816" r:id="rId39"/>
    <p:sldId id="7818" r:id="rId40"/>
    <p:sldId id="7817" r:id="rId41"/>
    <p:sldId id="7819" r:id="rId42"/>
    <p:sldId id="7820" r:id="rId43"/>
    <p:sldId id="7821" r:id="rId44"/>
    <p:sldId id="7851" r:id="rId45"/>
    <p:sldId id="7822" r:id="rId46"/>
    <p:sldId id="7792" r:id="rId47"/>
    <p:sldId id="7823" r:id="rId48"/>
    <p:sldId id="7824" r:id="rId49"/>
    <p:sldId id="7853" r:id="rId50"/>
    <p:sldId id="7825" r:id="rId51"/>
    <p:sldId id="7827" r:id="rId52"/>
    <p:sldId id="7826" r:id="rId53"/>
    <p:sldId id="7828" r:id="rId54"/>
    <p:sldId id="7829" r:id="rId55"/>
    <p:sldId id="7830" r:id="rId56"/>
    <p:sldId id="7831" r:id="rId57"/>
    <p:sldId id="7832" r:id="rId58"/>
    <p:sldId id="7833" r:id="rId59"/>
    <p:sldId id="7834" r:id="rId60"/>
    <p:sldId id="7835" r:id="rId61"/>
    <p:sldId id="7836" r:id="rId62"/>
    <p:sldId id="7837" r:id="rId63"/>
    <p:sldId id="7838" r:id="rId64"/>
    <p:sldId id="7839" r:id="rId65"/>
    <p:sldId id="7840" r:id="rId66"/>
    <p:sldId id="7854" r:id="rId67"/>
    <p:sldId id="7841" r:id="rId68"/>
    <p:sldId id="7842" r:id="rId69"/>
    <p:sldId id="7843" r:id="rId70"/>
    <p:sldId id="7852" r:id="rId71"/>
    <p:sldId id="7844" r:id="rId72"/>
    <p:sldId id="7845" r:id="rId73"/>
    <p:sldId id="7846" r:id="rId74"/>
    <p:sldId id="7847" r:id="rId75"/>
    <p:sldId id="7848" r:id="rId76"/>
    <p:sldId id="6161" r:id="rId77"/>
  </p:sldIdLst>
  <p:sldSz cx="12192000" cy="6858000"/>
  <p:notesSz cx="6858000" cy="9144000"/>
  <p:custDataLst>
    <p:tags r:id="rId8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mbria" panose="02040503050406030204" pitchFamily="18" charset="0"/>
        <a:ea typeface="宋体" panose="02010600030101010101" pitchFamily="2" charset="-122"/>
        <a:cs typeface="+mn-cs"/>
      </a:defRPr>
    </a:lvl9pPr>
  </p:defaultTextStyle>
  <p:extLst>
    <p:ext uri="{521415D9-36F7-43E2-AB2F-B90AF26B5E84}">
      <p14:sectionLst xmlns:p14="http://schemas.microsoft.com/office/powerpoint/2010/main">
        <p14:section name="二" id="{375649bc-0bb0-48b6-beb9-17ebaa23b632}">
          <p14:sldIdLst>
            <p14:sldId id="7710"/>
            <p14:sldId id="7711"/>
            <p14:sldId id="7712"/>
            <p14:sldId id="7713"/>
            <p14:sldId id="7714"/>
            <p14:sldId id="7715"/>
            <p14:sldId id="7789"/>
            <p14:sldId id="7790"/>
            <p14:sldId id="7850"/>
            <p14:sldId id="7791"/>
            <p14:sldId id="7716"/>
            <p14:sldId id="7793"/>
            <p14:sldId id="7794"/>
            <p14:sldId id="7795"/>
            <p14:sldId id="7796"/>
            <p14:sldId id="7797"/>
            <p14:sldId id="7798"/>
            <p14:sldId id="7799"/>
            <p14:sldId id="7800"/>
            <p14:sldId id="7801"/>
            <p14:sldId id="7804"/>
            <p14:sldId id="7802"/>
            <p14:sldId id="7806"/>
            <p14:sldId id="7805"/>
            <p14:sldId id="7807"/>
            <p14:sldId id="7808"/>
            <p14:sldId id="7809"/>
            <p14:sldId id="7810"/>
            <p14:sldId id="7811"/>
            <p14:sldId id="7812"/>
            <p14:sldId id="7813"/>
            <p14:sldId id="7814"/>
            <p14:sldId id="7815"/>
            <p14:sldId id="7816"/>
            <p14:sldId id="7818"/>
            <p14:sldId id="7817"/>
            <p14:sldId id="7819"/>
            <p14:sldId id="7820"/>
            <p14:sldId id="7821"/>
            <p14:sldId id="7851"/>
            <p14:sldId id="7822"/>
            <p14:sldId id="7792"/>
            <p14:sldId id="7823"/>
            <p14:sldId id="7824"/>
            <p14:sldId id="7853"/>
            <p14:sldId id="7825"/>
            <p14:sldId id="7827"/>
            <p14:sldId id="7826"/>
            <p14:sldId id="7828"/>
            <p14:sldId id="7829"/>
            <p14:sldId id="7830"/>
            <p14:sldId id="7831"/>
            <p14:sldId id="7832"/>
            <p14:sldId id="7833"/>
            <p14:sldId id="7834"/>
            <p14:sldId id="7835"/>
            <p14:sldId id="7836"/>
            <p14:sldId id="7837"/>
            <p14:sldId id="7838"/>
            <p14:sldId id="7839"/>
            <p14:sldId id="7840"/>
            <p14:sldId id="7854"/>
            <p14:sldId id="7841"/>
            <p14:sldId id="7842"/>
            <p14:sldId id="7843"/>
            <p14:sldId id="7852"/>
            <p14:sldId id="7844"/>
            <p14:sldId id="7845"/>
            <p14:sldId id="7846"/>
            <p14:sldId id="7847"/>
            <p14:sldId id="7848"/>
            <p14:sldId id="6161"/>
          </p14:sldIdLst>
        </p14:section>
      </p14:sectionLst>
    </p:ext>
    <p:ext uri="{EFAFB233-063F-42B5-8137-9DF3F51BA10A}">
      <p15:sldGuideLst xmlns:p15="http://schemas.microsoft.com/office/powerpoint/2012/main">
        <p15:guide id="1" orient="horz" pos="246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 韬" initials="王" lastIdx="1" clrIdx="0"/>
  <p:cmAuthor id="2" name="lenovo" initials="l" lastIdx="5" clrIdx="1"/>
  <p:cmAuthor id="3" name="梨" initials="authorId_1139850335"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00FF"/>
    <a:srgbClr val="FF5050"/>
    <a:srgbClr val="CC3300"/>
    <a:srgbClr val="D9E5E9"/>
    <a:srgbClr val="DEE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4660"/>
  </p:normalViewPr>
  <p:slideViewPr>
    <p:cSldViewPr showGuides="1">
      <p:cViewPr varScale="1">
        <p:scale>
          <a:sx n="90" d="100"/>
          <a:sy n="90" d="100"/>
        </p:scale>
        <p:origin x="53" y="211"/>
      </p:cViewPr>
      <p:guideLst>
        <p:guide orient="horz" pos="246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3" Type="http://schemas.openxmlformats.org/officeDocument/2006/relationships/tags" Target="tags/tag217.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3.xml"/><Relationship Id="rId79" Type="http://schemas.openxmlformats.org/officeDocument/2006/relationships/presProps" Target="presProps.xml"/><Relationship Id="rId78" Type="http://schemas.openxmlformats.org/officeDocument/2006/relationships/handoutMaster" Target="handoutMasters/handoutMaster1.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0260225-&#22686;&#37327;&#25237;&#20837;&#20135;&#20986;&#20998;&#26512;&#19982;&#20013;&#22269;&#32467;&#26500;&#21464;&#36801;&#23454;&#35777;\20260511\&#20013;&#22269;4&#37096;&#38376;&#65288;&#20892;&#19994;&#12289;&#24037;&#19994;&#12289;&#24314;&#31569;&#19994;&#12289;&#26381;&#21153;&#19994;&#65289;&#22686;&#37327;&#25237;&#20837;&#34920;&#38388;&#32479;&#35745;&#25351;&#26631;&#20851;&#31995;&#65288;20260513&#65289;.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0260225-&#22686;&#37327;&#25237;&#20837;&#20135;&#20986;&#20998;&#26512;&#19982;&#20013;&#22269;&#32467;&#26500;&#21464;&#36801;&#23454;&#35777;\20260511\&#32467;&#26500;&#22270;(1).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D:\20260225-&#22686;&#37327;&#25237;&#20837;&#20135;&#20986;&#20998;&#26512;&#19982;&#20013;&#22269;&#32467;&#26500;&#21464;&#36801;&#23454;&#35777;\20260511\&#32467;&#26500;&#2227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3123993558776"/>
          <c:y val="0.0175226586102719"/>
          <c:w val="0.95207729468599"/>
          <c:h val="0.814118831822759"/>
        </c:manualLayout>
      </c:layout>
      <c:barChart>
        <c:barDir val="col"/>
        <c:grouping val="percentStacked"/>
        <c:varyColors val="0"/>
        <c:ser>
          <c:idx val="0"/>
          <c:order val="0"/>
          <c:tx>
            <c:strRef>
              <c:f>'[中国4部门（农业、工业、建筑业、服务业）增量投入表间统计指标关系（20260513）.xlsx]三次产业增加值（2010-2020）'!$B$30</c:f>
              <c:strCache>
                <c:ptCount val="1"/>
                <c:pt idx="0">
                  <c:v>Primary industry</c:v>
                </c:pt>
              </c:strCache>
            </c:strRef>
          </c:tx>
          <c:spPr>
            <a:solidFill>
              <a:srgbClr val="92D050"/>
            </a:solidFill>
            <a:ln>
              <a:solidFill>
                <a:schemeClr val="bg1"/>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'[中国4部门（农业、工业、建筑业、服务业）增量投入表间统计指标关系（20260513）.xlsx]三次产业增加值（2010-2020）'!$A$31:$A$41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'[中国4部门（农业、工业、建筑业、服务业）增量投入表间统计指标关系（20260513）.xlsx]三次产业增加值（2010-2020）'!$B$31:$B$41</c:f>
              <c:numCache>
                <c:formatCode>0.00_ </c:formatCode>
                <c:ptCount val="11"/>
                <c:pt idx="0">
                  <c:v>8.02792901749393</c:v>
                </c:pt>
                <c:pt idx="1">
                  <c:v>8.33665553496638</c:v>
                </c:pt>
                <c:pt idx="2">
                  <c:v>8.49812299174302</c:v>
                </c:pt>
                <c:pt idx="3">
                  <c:v>8.64402964324293</c:v>
                </c:pt>
                <c:pt idx="4">
                  <c:v>8.6253709770802</c:v>
                </c:pt>
                <c:pt idx="5">
                  <c:v>8.64512820883181</c:v>
                </c:pt>
                <c:pt idx="6">
                  <c:v>8.59688777008372</c:v>
                </c:pt>
                <c:pt idx="7">
                  <c:v>8.20655691109937</c:v>
                </c:pt>
                <c:pt idx="8">
                  <c:v>8.00080821971921</c:v>
                </c:pt>
                <c:pt idx="9">
                  <c:v>8.33865951459287</c:v>
                </c:pt>
                <c:pt idx="10">
                  <c:v>8.88309022079869</c:v>
                </c:pt>
              </c:numCache>
            </c:numRef>
          </c:val>
        </c:ser>
        <c:ser>
          <c:idx val="1"/>
          <c:order val="1"/>
          <c:tx>
            <c:strRef>
              <c:f>'[中国4部门（农业、工业、建筑业、服务业）增量投入表间统计指标关系（20260513）.xlsx]三次产业增加值（2010-2020）'!$C$30</c:f>
              <c:strCache>
                <c:ptCount val="1"/>
                <c:pt idx="0">
                  <c:v>Secondary industry</c:v>
                </c:pt>
              </c:strCache>
            </c:strRef>
          </c:tx>
          <c:spPr>
            <a:solidFill>
              <a:srgbClr val="B7DEE8"/>
            </a:solidFill>
            <a:ln>
              <a:solidFill>
                <a:schemeClr val="bg1"/>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'[中国4部门（农业、工业、建筑业、服务业）增量投入表间统计指标关系（20260513）.xlsx]三次产业增加值（2010-2020）'!$A$31:$A$41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'[中国4部门（农业、工业、建筑业、服务业）增量投入表间统计指标关系（20260513）.xlsx]三次产业增加值（2010-2020）'!$C$31:$C$41</c:f>
              <c:numCache>
                <c:formatCode>0.00_ </c:formatCode>
                <c:ptCount val="11"/>
                <c:pt idx="0">
                  <c:v>46.6502060877708</c:v>
                </c:pt>
                <c:pt idx="1">
                  <c:v>45.6670943618369</c:v>
                </c:pt>
                <c:pt idx="2">
                  <c:v>44.9222077861916</c:v>
                </c:pt>
                <c:pt idx="3">
                  <c:v>43.5849432976191</c:v>
                </c:pt>
                <c:pt idx="4">
                  <c:v>42.600169318939</c:v>
                </c:pt>
                <c:pt idx="5">
                  <c:v>40.837638256461</c:v>
                </c:pt>
                <c:pt idx="6">
                  <c:v>39.8918374877858</c:v>
                </c:pt>
                <c:pt idx="7">
                  <c:v>40.5911901939528</c:v>
                </c:pt>
                <c:pt idx="8">
                  <c:v>40.8008000938308</c:v>
                </c:pt>
                <c:pt idx="9">
                  <c:v>40.0948662447492</c:v>
                </c:pt>
                <c:pt idx="10">
                  <c:v>39.217704751922</c:v>
                </c:pt>
              </c:numCache>
            </c:numRef>
          </c:val>
        </c:ser>
        <c:ser>
          <c:idx val="2"/>
          <c:order val="2"/>
          <c:tx>
            <c:strRef>
              <c:f>'[中国4部门（农业、工业、建筑业、服务业）增量投入表间统计指标关系（20260513）.xlsx]三次产业增加值（2010-2020）'!$D$30</c:f>
              <c:strCache>
                <c:ptCount val="1"/>
                <c:pt idx="0">
                  <c:v>Tertiary industry</c:v>
                </c:pt>
              </c:strCache>
            </c:strRef>
          </c:tx>
          <c:spPr>
            <a:solidFill>
              <a:srgbClr val="FF7D7D"/>
            </a:solidFill>
            <a:ln>
              <a:solidFill>
                <a:schemeClr val="bg1"/>
              </a:solid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'[中国4部门（农业、工业、建筑业、服务业）增量投入表间统计指标关系（20260513）.xlsx]三次产业增加值（2010-2020）'!$A$31:$A$41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'[中国4部门（农业、工业、建筑业、服务业）增量投入表间统计指标关系（20260513）.xlsx]三次产业增加值（2010-2020）'!$D$31:$D$41</c:f>
              <c:numCache>
                <c:formatCode>0.00_ </c:formatCode>
                <c:ptCount val="11"/>
                <c:pt idx="0">
                  <c:v>45.3218648947353</c:v>
                </c:pt>
                <c:pt idx="1">
                  <c:v>45.9962501031967</c:v>
                </c:pt>
                <c:pt idx="2">
                  <c:v>46.5796692220653</c:v>
                </c:pt>
                <c:pt idx="3">
                  <c:v>47.771027059138</c:v>
                </c:pt>
                <c:pt idx="4">
                  <c:v>48.7744597039808</c:v>
                </c:pt>
                <c:pt idx="5">
                  <c:v>50.5172335347072</c:v>
                </c:pt>
                <c:pt idx="6">
                  <c:v>51.5112747421305</c:v>
                </c:pt>
                <c:pt idx="7">
                  <c:v>51.2022528949478</c:v>
                </c:pt>
                <c:pt idx="8">
                  <c:v>51.19839168645</c:v>
                </c:pt>
                <c:pt idx="9">
                  <c:v>51.566474240658</c:v>
                </c:pt>
                <c:pt idx="10">
                  <c:v>51.8992050272793</c:v>
                </c:pt>
              </c:numCache>
            </c:numRef>
          </c:val>
        </c:ser>
        <c:dLbls>
          <c:showLegendKey val="0"/>
          <c:showVal val="1"/>
          <c:showCatName val="0"/>
          <c:showSerName val="0"/>
          <c:showPercent val="0"/>
          <c:showBubbleSize val="0"/>
        </c:dLbls>
        <c:gapWidth val="246"/>
        <c:overlap val="100"/>
        <c:axId val="414180640"/>
        <c:axId val="223150122"/>
      </c:barChart>
      <c:catAx>
        <c:axId val="414180640"/>
        <c:scaling>
          <c:orientation val="minMax"/>
        </c:scaling>
        <c:delete val="0"/>
        <c:axPos val="b"/>
        <c:numFmt formatCode="General" sourceLinked="0"/>
        <c:majorTickMark val="in"/>
        <c:minorTickMark val="none"/>
        <c:tickLblPos val="nextTo"/>
        <c:spPr>
          <a:noFill/>
          <a:ln w="12700" cap="flat" cmpd="sng" algn="ctr">
            <a:solidFill>
              <a:schemeClr val="tx1"/>
            </a:solidFill>
            <a:round/>
          </a:ln>
          <a:effectLst/>
        </c:spPr>
        <c:txPr>
          <a:bodyPr rot="-6000000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223150122"/>
        <c:crosses val="autoZero"/>
        <c:auto val="1"/>
        <c:lblAlgn val="ctr"/>
        <c:lblOffset val="100"/>
        <c:noMultiLvlLbl val="0"/>
      </c:catAx>
      <c:valAx>
        <c:axId val="223150122"/>
        <c:scaling>
          <c:orientation val="minMax"/>
        </c:scaling>
        <c:delete val="0"/>
        <c:axPos val="l"/>
        <c:numFmt formatCode="0%" sourceLinked="1"/>
        <c:majorTickMark val="in"/>
        <c:minorTickMark val="none"/>
        <c:tickLblPos val="low"/>
        <c:spPr>
          <a:noFill/>
          <a:ln>
            <a:solidFill>
              <a:schemeClr val="tx1"/>
            </a:solidFill>
          </a:ln>
          <a:effectLst/>
        </c:spPr>
        <c:txPr>
          <a:bodyPr rot="-6000000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414180640"/>
        <c:crosses val="autoZero"/>
        <c:crossBetween val="between"/>
        <c:majorUnit val="0.2"/>
      </c:valAx>
      <c:spPr>
        <a:noFill/>
        <a:ln w="12700">
          <a:solidFill>
            <a:schemeClr val="tx1"/>
          </a:solidFill>
        </a:ln>
        <a:effectLst/>
      </c:spPr>
    </c:plotArea>
    <c:legend>
      <c:legendPos val="b"/>
      <c:legendEntry>
        <c:idx val="0"/>
        <c:txPr>
          <a:bodyPr rot="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2"/>
        <c:txPr>
          <a:bodyPr rot="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overlay val="0"/>
      <c:spPr>
        <a:noFill/>
        <a:ln>
          <a:noFill/>
        </a:ln>
        <a:effectLst/>
      </c:spPr>
      <c:txPr>
        <a:bodyPr rot="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14618d7a-bb07-4f02-88e6-05a9c5ab873e}"/>
      </c:ext>
    </c:extLst>
  </c:chart>
  <c:spPr>
    <a:solidFill>
      <a:schemeClr val="bg1"/>
    </a:solidFill>
    <a:ln w="9525" cap="flat" cmpd="sng" algn="ctr">
      <a:noFill/>
      <a:round/>
    </a:ln>
    <a:effectLst/>
  </c:spPr>
  <c:txPr>
    <a:bodyPr/>
    <a:lstStyle/>
    <a:p>
      <a:pPr>
        <a:defRPr lang="zh-CN"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'[结构图(1).xlsx]Sheet1'!$B$16</c:f>
              <c:strCache>
                <c:ptCount val="1"/>
                <c:pt idx="0">
                  <c:v>(1) Incremental direct input coefficient</c:v>
                </c:pt>
              </c:strCache>
            </c:strRef>
          </c:tx>
          <c:spPr>
            <a:solidFill>
              <a:schemeClr val="accent6"/>
            </a:solidFill>
            <a:ln>
              <a:noFill/>
            </a:ln>
            <a:effectLst/>
          </c:spPr>
          <c:invertIfNegative val="0"/>
          <c:dLbls>
            <c:delete val="1"/>
          </c:dLbls>
          <c:cat>
            <c:strRef>
              <c:f>'[结构图(1).xlsx]Sheet1'!$A$17:$A$27</c:f>
              <c:strCache>
                <c:ptCount val="11"/>
                <c:pt idx="0">
                  <c:v>Agriculture</c:v>
                </c:pt>
                <c:pt idx="1">
                  <c:v>Industry</c:v>
                </c:pt>
                <c:pt idx="2">
                  <c:v>Construction</c:v>
                </c:pt>
                <c:pt idx="3">
                  <c:v>Services</c:v>
                </c:pt>
                <c:pt idx="4">
                  <c:v>Total intermediate input</c:v>
                </c:pt>
                <c:pt idx="5">
                  <c:v>Compensation of employees</c:v>
                </c:pt>
                <c:pt idx="6">
                  <c:v>Depreciation of fixed assets</c:v>
                </c:pt>
                <c:pt idx="7">
                  <c:v>Pure income</c:v>
                </c:pt>
                <c:pt idx="8">
                  <c:v>Total value added</c:v>
                </c:pt>
                <c:pt idx="9">
                  <c:v>（Input combination）</c:v>
                </c:pt>
                <c:pt idx="10">
                  <c:v>Total</c:v>
                </c:pt>
              </c:strCache>
            </c:strRef>
          </c:cat>
          <c:val>
            <c:numRef>
              <c:f>'[结构图(1).xlsx]Sheet1'!$B$17:$B$27</c:f>
              <c:numCache>
                <c:formatCode>General</c:formatCode>
                <c:ptCount val="11"/>
                <c:pt idx="0">
                  <c:v>0.0164</c:v>
                </c:pt>
                <c:pt idx="1">
                  <c:v>-0.6885</c:v>
                </c:pt>
                <c:pt idx="2">
                  <c:v>0.0295</c:v>
                </c:pt>
                <c:pt idx="3">
                  <c:v>0.8912</c:v>
                </c:pt>
                <c:pt idx="4">
                  <c:v>0.2485</c:v>
                </c:pt>
                <c:pt idx="5">
                  <c:v>0.5586</c:v>
                </c:pt>
                <c:pt idx="6">
                  <c:v>0.1282</c:v>
                </c:pt>
                <c:pt idx="7">
                  <c:v>0.0647</c:v>
                </c:pt>
                <c:pt idx="8">
                  <c:v>0.7515</c:v>
                </c:pt>
                <c:pt idx="9">
                  <c:v>0.9353</c:v>
                </c:pt>
                <c:pt idx="10">
                  <c:v>1</c:v>
                </c:pt>
              </c:numCache>
            </c:numRef>
          </c:val>
        </c:ser>
        <c:ser>
          <c:idx val="1"/>
          <c:order val="1"/>
          <c:tx>
            <c:strRef>
              <c:f>'[结构图(1).xlsx]Sheet1'!$C$16</c:f>
              <c:strCache>
                <c:ptCount val="1"/>
                <c:pt idx="0">
                  <c:v>(2) Direct input coefficient in the base year</c:v>
                </c:pt>
              </c:strCache>
            </c:strRef>
          </c:tx>
          <c:spPr>
            <a:solidFill>
              <a:schemeClr val="accent5"/>
            </a:solidFill>
            <a:ln>
              <a:noFill/>
            </a:ln>
            <a:effectLst/>
          </c:spPr>
          <c:invertIfNegative val="0"/>
          <c:dLbls>
            <c:delete val="1"/>
          </c:dLbls>
          <c:cat>
            <c:strRef>
              <c:f>'[结构图(1).xlsx]Sheet1'!$A$17:$A$27</c:f>
              <c:strCache>
                <c:ptCount val="11"/>
                <c:pt idx="0">
                  <c:v>Agriculture</c:v>
                </c:pt>
                <c:pt idx="1">
                  <c:v>Industry</c:v>
                </c:pt>
                <c:pt idx="2">
                  <c:v>Construction</c:v>
                </c:pt>
                <c:pt idx="3">
                  <c:v>Services</c:v>
                </c:pt>
                <c:pt idx="4">
                  <c:v>Total intermediate input</c:v>
                </c:pt>
                <c:pt idx="5">
                  <c:v>Compensation of employees</c:v>
                </c:pt>
                <c:pt idx="6">
                  <c:v>Depreciation of fixed assets</c:v>
                </c:pt>
                <c:pt idx="7">
                  <c:v>Pure income</c:v>
                </c:pt>
                <c:pt idx="8">
                  <c:v>Total value added</c:v>
                </c:pt>
                <c:pt idx="9">
                  <c:v>（Input combination）</c:v>
                </c:pt>
                <c:pt idx="10">
                  <c:v>Total</c:v>
                </c:pt>
              </c:strCache>
            </c:strRef>
          </c:cat>
          <c:val>
            <c:numRef>
              <c:f>'[结构图(1).xlsx]Sheet1'!$C$17:$C$27</c:f>
              <c:numCache>
                <c:formatCode>General</c:formatCode>
                <c:ptCount val="11"/>
                <c:pt idx="0">
                  <c:v>0.0383</c:v>
                </c:pt>
                <c:pt idx="1">
                  <c:v>0.501</c:v>
                </c:pt>
                <c:pt idx="2">
                  <c:v>0.0028</c:v>
                </c:pt>
                <c:pt idx="3">
                  <c:v>0.1282</c:v>
                </c:pt>
                <c:pt idx="4">
                  <c:v>0.6703</c:v>
                </c:pt>
                <c:pt idx="5">
                  <c:v>0.1533</c:v>
                </c:pt>
                <c:pt idx="6">
                  <c:v>0.0459</c:v>
                </c:pt>
                <c:pt idx="7">
                  <c:v>0.1304</c:v>
                </c:pt>
                <c:pt idx="8">
                  <c:v>0.3297</c:v>
                </c:pt>
                <c:pt idx="9">
                  <c:v>0.8696</c:v>
                </c:pt>
                <c:pt idx="10">
                  <c:v>1</c:v>
                </c:pt>
              </c:numCache>
            </c:numRef>
          </c:val>
        </c:ser>
        <c:dLbls>
          <c:showLegendKey val="0"/>
          <c:showVal val="0"/>
          <c:showCatName val="0"/>
          <c:showSerName val="0"/>
          <c:showPercent val="0"/>
          <c:showBubbleSize val="0"/>
        </c:dLbls>
        <c:gapWidth val="219"/>
        <c:overlap val="-27"/>
        <c:axId val="496869144"/>
        <c:axId val="496845856"/>
      </c:barChart>
      <c:lineChart>
        <c:grouping val="standard"/>
        <c:varyColors val="0"/>
        <c:ser>
          <c:idx val="2"/>
          <c:order val="2"/>
          <c:tx>
            <c:strRef>
              <c:f>'[结构图(1).xlsx]Sheet1'!$D$16</c:f>
              <c:strCache>
                <c:ptCount val="1"/>
                <c:pt idx="0">
                  <c:v>(7) Input elasticity coefficient</c:v>
                </c:pt>
              </c:strCache>
            </c:strRef>
          </c:tx>
          <c:spPr>
            <a:ln w="28575" cap="rnd">
              <a:solidFill>
                <a:schemeClr val="accent4"/>
              </a:solidFill>
              <a:round/>
            </a:ln>
            <a:effectLst/>
          </c:spPr>
          <c:marker>
            <c:symbol val="none"/>
          </c:marker>
          <c:dLbls>
            <c:delete val="1"/>
          </c:dLbls>
          <c:cat>
            <c:strRef>
              <c:f>'[结构图(1).xlsx]Sheet1'!$A$17:$A$27</c:f>
              <c:strCache>
                <c:ptCount val="11"/>
                <c:pt idx="0">
                  <c:v>Agriculture</c:v>
                </c:pt>
                <c:pt idx="1">
                  <c:v>Industry</c:v>
                </c:pt>
                <c:pt idx="2">
                  <c:v>Construction</c:v>
                </c:pt>
                <c:pt idx="3">
                  <c:v>Services</c:v>
                </c:pt>
                <c:pt idx="4">
                  <c:v>Total intermediate input</c:v>
                </c:pt>
                <c:pt idx="5">
                  <c:v>Compensation of employees</c:v>
                </c:pt>
                <c:pt idx="6">
                  <c:v>Depreciation of fixed assets</c:v>
                </c:pt>
                <c:pt idx="7">
                  <c:v>Pure income</c:v>
                </c:pt>
                <c:pt idx="8">
                  <c:v>Total value added</c:v>
                </c:pt>
                <c:pt idx="9">
                  <c:v>（Input combination）</c:v>
                </c:pt>
                <c:pt idx="10">
                  <c:v>Total</c:v>
                </c:pt>
              </c:strCache>
            </c:strRef>
          </c:cat>
          <c:val>
            <c:numRef>
              <c:f>'[结构图(1).xlsx]Sheet1'!$D$17:$D$27</c:f>
              <c:numCache>
                <c:formatCode>General</c:formatCode>
                <c:ptCount val="11"/>
                <c:pt idx="0">
                  <c:v>0.4273</c:v>
                </c:pt>
                <c:pt idx="1">
                  <c:v>-1.3743</c:v>
                </c:pt>
                <c:pt idx="2">
                  <c:v>10.5166</c:v>
                </c:pt>
                <c:pt idx="3">
                  <c:v>6.9516</c:v>
                </c:pt>
                <c:pt idx="4">
                  <c:v>0.3707</c:v>
                </c:pt>
                <c:pt idx="5">
                  <c:v>3.6428</c:v>
                </c:pt>
                <c:pt idx="6">
                  <c:v>2.7904</c:v>
                </c:pt>
                <c:pt idx="7">
                  <c:v>0.4962</c:v>
                </c:pt>
                <c:pt idx="8">
                  <c:v>2.2795</c:v>
                </c:pt>
                <c:pt idx="9">
                  <c:v>1.0755</c:v>
                </c:pt>
                <c:pt idx="10">
                  <c:v>1</c:v>
                </c:pt>
              </c:numCache>
            </c:numRef>
          </c:val>
          <c:smooth val="0"/>
        </c:ser>
        <c:dLbls>
          <c:showLegendKey val="0"/>
          <c:showVal val="0"/>
          <c:showCatName val="0"/>
          <c:showSerName val="0"/>
          <c:showPercent val="0"/>
          <c:showBubbleSize val="0"/>
        </c:dLbls>
        <c:marker val="0"/>
        <c:smooth val="0"/>
        <c:axId val="559882400"/>
        <c:axId val="559882072"/>
      </c:lineChart>
      <c:catAx>
        <c:axId val="496869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496845856"/>
        <c:crosses val="autoZero"/>
        <c:auto val="1"/>
        <c:lblAlgn val="ctr"/>
        <c:lblOffset val="100"/>
        <c:noMultiLvlLbl val="0"/>
      </c:catAx>
      <c:valAx>
        <c:axId val="496845856"/>
        <c:scaling>
          <c:orientation val="minMax"/>
        </c:scaling>
        <c:delete val="0"/>
        <c:axPos val="l"/>
        <c:title>
          <c:tx>
            <c:rich>
              <a:bodyPr rot="-54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Input coefficient</a:t>
                </a:r>
                <a:endPar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overlay val="0"/>
          <c:spPr>
            <a:noFill/>
            <a:ln>
              <a:noFill/>
            </a:ln>
            <a:effectLst/>
          </c:spPr>
        </c:title>
        <c:numFmt formatCode="#,##0.0000_ " sourceLinked="0"/>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496869144"/>
        <c:crosses val="autoZero"/>
        <c:crossBetween val="between"/>
      </c:valAx>
      <c:catAx>
        <c:axId val="55988240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559882072"/>
        <c:crosses val="autoZero"/>
        <c:auto val="1"/>
        <c:lblAlgn val="ctr"/>
        <c:lblOffset val="100"/>
        <c:noMultiLvlLbl val="0"/>
      </c:catAx>
      <c:valAx>
        <c:axId val="559882072"/>
        <c:scaling>
          <c:orientation val="minMax"/>
          <c:min val="-8"/>
        </c:scaling>
        <c:delete val="0"/>
        <c:axPos val="r"/>
        <c:title>
          <c:tx>
            <c:rich>
              <a:bodyPr rot="-54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Elasticity coefficient</a:t>
                </a:r>
                <a:endPar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overlay val="0"/>
          <c:spPr>
            <a:noFill/>
            <a:ln>
              <a:noFill/>
            </a:ln>
            <a:effectLst/>
          </c:spPr>
        </c:title>
        <c:numFmt formatCode="#,##0.0000_ " sourceLinked="0"/>
        <c:majorTickMark val="out"/>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559882400"/>
        <c:crosses val="max"/>
        <c:crossBetween val="between"/>
      </c:valAx>
      <c:spPr>
        <a:noFill/>
        <a:ln w="12700">
          <a:solidFill>
            <a:schemeClr val="tx1"/>
          </a:solidFill>
        </a:ln>
        <a:effectLst/>
      </c:spPr>
    </c:plotArea>
    <c:legend>
      <c:legendPos val="b"/>
      <c:legendEntry>
        <c:idx val="0"/>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2"/>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overlay val="0"/>
      <c:spPr>
        <a:noFill/>
        <a:ln>
          <a:noFill/>
        </a:ln>
        <a:effectLst/>
      </c:spPr>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39e303db-44bd-4bad-a697-4a163bae9f9b}"/>
      </c:ext>
    </c:extLst>
  </c:chart>
  <c:spPr>
    <a:solidFill>
      <a:schemeClr val="bg1"/>
    </a:solidFill>
    <a:ln w="9525" cap="flat" cmpd="sng" algn="ctr">
      <a:noFill/>
      <a:round/>
    </a:ln>
    <a:effectLst/>
  </c:spPr>
  <c:txPr>
    <a:bodyPr/>
    <a:lstStyle/>
    <a:p>
      <a:pPr>
        <a:defRPr lang="zh-CN"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'[结构图(1).xlsx]Sheet2'!$B$16</c:f>
              <c:strCache>
                <c:ptCount val="1"/>
                <c:pt idx="0">
                  <c:v>(1) Incremental direct allocation coefficient</c:v>
                </c:pt>
              </c:strCache>
            </c:strRef>
          </c:tx>
          <c:spPr>
            <a:solidFill>
              <a:schemeClr val="accent6"/>
            </a:solidFill>
            <a:ln>
              <a:noFill/>
            </a:ln>
            <a:effectLst/>
          </c:spPr>
          <c:invertIfNegative val="0"/>
          <c:dLbls>
            <c:delete val="1"/>
          </c:dLbls>
          <c:cat>
            <c:strRef>
              <c:f>'[结构图(1).xlsx]Sheet2'!$A$17:$A$26</c:f>
              <c:strCache>
                <c:ptCount val="10"/>
                <c:pt idx="0">
                  <c:v>Agriculture</c:v>
                </c:pt>
                <c:pt idx="1">
                  <c:v>Industry</c:v>
                </c:pt>
                <c:pt idx="2">
                  <c:v>Construction</c:v>
                </c:pt>
                <c:pt idx="3">
                  <c:v>Services</c:v>
                </c:pt>
                <c:pt idx="4">
                  <c:v>Total intermediate use</c:v>
                </c:pt>
                <c:pt idx="5">
                  <c:v>Consumption</c:v>
                </c:pt>
                <c:pt idx="6">
                  <c:v>Gross capital formation</c:v>
                </c:pt>
                <c:pt idx="7">
                  <c:v>Net exports</c:v>
                </c:pt>
                <c:pt idx="8">
                  <c:v>Final use</c:v>
                </c:pt>
                <c:pt idx="9">
                  <c:v>Total</c:v>
                </c:pt>
              </c:strCache>
            </c:strRef>
          </c:cat>
          <c:val>
            <c:numRef>
              <c:f>'[结构图(1).xlsx]Sheet2'!$B$17:$B$26</c:f>
              <c:numCache>
                <c:formatCode>General</c:formatCode>
                <c:ptCount val="10"/>
                <c:pt idx="0">
                  <c:v>-0.0174</c:v>
                </c:pt>
                <c:pt idx="1">
                  <c:v>-0.7855</c:v>
                </c:pt>
                <c:pt idx="2">
                  <c:v>0.242</c:v>
                </c:pt>
                <c:pt idx="3">
                  <c:v>0.8094</c:v>
                </c:pt>
                <c:pt idx="4">
                  <c:v>0.2485</c:v>
                </c:pt>
                <c:pt idx="5">
                  <c:v>0.5365</c:v>
                </c:pt>
                <c:pt idx="6">
                  <c:v>0.206</c:v>
                </c:pt>
                <c:pt idx="7">
                  <c:v>0.009</c:v>
                </c:pt>
                <c:pt idx="8">
                  <c:v>0.7515</c:v>
                </c:pt>
                <c:pt idx="9">
                  <c:v>1</c:v>
                </c:pt>
              </c:numCache>
            </c:numRef>
          </c:val>
        </c:ser>
        <c:ser>
          <c:idx val="1"/>
          <c:order val="1"/>
          <c:tx>
            <c:strRef>
              <c:f>'[结构图(1).xlsx]Sheet2'!$C$16</c:f>
              <c:strCache>
                <c:ptCount val="1"/>
                <c:pt idx="0">
                  <c:v>(2) Direct allocation coefficient in the base year</c:v>
                </c:pt>
              </c:strCache>
            </c:strRef>
          </c:tx>
          <c:spPr>
            <a:solidFill>
              <a:schemeClr val="accent5"/>
            </a:solidFill>
            <a:ln>
              <a:noFill/>
            </a:ln>
            <a:effectLst/>
          </c:spPr>
          <c:invertIfNegative val="0"/>
          <c:dLbls>
            <c:delete val="1"/>
          </c:dLbls>
          <c:cat>
            <c:strRef>
              <c:f>'[结构图(1).xlsx]Sheet2'!$A$17:$A$26</c:f>
              <c:strCache>
                <c:ptCount val="10"/>
                <c:pt idx="0">
                  <c:v>Agriculture</c:v>
                </c:pt>
                <c:pt idx="1">
                  <c:v>Industry</c:v>
                </c:pt>
                <c:pt idx="2">
                  <c:v>Construction</c:v>
                </c:pt>
                <c:pt idx="3">
                  <c:v>Services</c:v>
                </c:pt>
                <c:pt idx="4">
                  <c:v>Total intermediate use</c:v>
                </c:pt>
                <c:pt idx="5">
                  <c:v>Consumption</c:v>
                </c:pt>
                <c:pt idx="6">
                  <c:v>Gross capital formation</c:v>
                </c:pt>
                <c:pt idx="7">
                  <c:v>Net exports</c:v>
                </c:pt>
                <c:pt idx="8">
                  <c:v>Final use</c:v>
                </c:pt>
                <c:pt idx="9">
                  <c:v>Total</c:v>
                </c:pt>
              </c:strCache>
            </c:strRef>
          </c:cat>
          <c:val>
            <c:numRef>
              <c:f>'[结构图(1).xlsx]Sheet2'!$C$17:$C$26</c:f>
              <c:numCache>
                <c:formatCode>General</c:formatCode>
                <c:ptCount val="10"/>
                <c:pt idx="0">
                  <c:v>0.0221</c:v>
                </c:pt>
                <c:pt idx="1">
                  <c:v>0.4781</c:v>
                </c:pt>
                <c:pt idx="2">
                  <c:v>0.0602</c:v>
                </c:pt>
                <c:pt idx="3">
                  <c:v>0.1099</c:v>
                </c:pt>
                <c:pt idx="4">
                  <c:v>0.6703</c:v>
                </c:pt>
                <c:pt idx="5">
                  <c:v>0.1644</c:v>
                </c:pt>
                <c:pt idx="6">
                  <c:v>0.1563</c:v>
                </c:pt>
                <c:pt idx="7">
                  <c:v>0.0089</c:v>
                </c:pt>
                <c:pt idx="8">
                  <c:v>0.3297</c:v>
                </c:pt>
                <c:pt idx="9">
                  <c:v>1</c:v>
                </c:pt>
              </c:numCache>
            </c:numRef>
          </c:val>
        </c:ser>
        <c:dLbls>
          <c:showLegendKey val="0"/>
          <c:showVal val="0"/>
          <c:showCatName val="0"/>
          <c:showSerName val="0"/>
          <c:showPercent val="0"/>
          <c:showBubbleSize val="0"/>
        </c:dLbls>
        <c:gapWidth val="219"/>
        <c:axId val="487435224"/>
        <c:axId val="487436536"/>
      </c:barChart>
      <c:lineChart>
        <c:grouping val="standard"/>
        <c:varyColors val="0"/>
        <c:ser>
          <c:idx val="2"/>
          <c:order val="2"/>
          <c:tx>
            <c:strRef>
              <c:f>'[结构图(1).xlsx]Sheet2'!$D$16</c:f>
              <c:strCache>
                <c:ptCount val="1"/>
                <c:pt idx="0">
                  <c:v>(7) Usage elasticity coefficient</c:v>
                </c:pt>
              </c:strCache>
            </c:strRef>
          </c:tx>
          <c:spPr>
            <a:ln w="28575" cap="rnd">
              <a:solidFill>
                <a:schemeClr val="accent4"/>
              </a:solidFill>
              <a:round/>
            </a:ln>
            <a:effectLst/>
          </c:spPr>
          <c:marker>
            <c:symbol val="none"/>
          </c:marker>
          <c:dLbls>
            <c:delete val="1"/>
          </c:dLbls>
          <c:cat>
            <c:strRef>
              <c:f>'[结构图(1).xlsx]Sheet2'!$A$17:$A$26</c:f>
              <c:strCache>
                <c:ptCount val="10"/>
                <c:pt idx="0">
                  <c:v>Agriculture</c:v>
                </c:pt>
                <c:pt idx="1">
                  <c:v>Industry</c:v>
                </c:pt>
                <c:pt idx="2">
                  <c:v>Construction</c:v>
                </c:pt>
                <c:pt idx="3">
                  <c:v>Services</c:v>
                </c:pt>
                <c:pt idx="4">
                  <c:v>Total intermediate use</c:v>
                </c:pt>
                <c:pt idx="5">
                  <c:v>Consumption</c:v>
                </c:pt>
                <c:pt idx="6">
                  <c:v>Gross capital formation</c:v>
                </c:pt>
                <c:pt idx="7">
                  <c:v>Net exports</c:v>
                </c:pt>
                <c:pt idx="8">
                  <c:v>Final use</c:v>
                </c:pt>
                <c:pt idx="9">
                  <c:v>Total</c:v>
                </c:pt>
              </c:strCache>
            </c:strRef>
          </c:cat>
          <c:val>
            <c:numRef>
              <c:f>'[结构图(1).xlsx]Sheet2'!$D$17:$D$26</c:f>
              <c:numCache>
                <c:formatCode>General</c:formatCode>
                <c:ptCount val="10"/>
                <c:pt idx="0">
                  <c:v>-0.786</c:v>
                </c:pt>
                <c:pt idx="1">
                  <c:v>-1.6428</c:v>
                </c:pt>
                <c:pt idx="2">
                  <c:v>4.019</c:v>
                </c:pt>
                <c:pt idx="3">
                  <c:v>7.3656</c:v>
                </c:pt>
                <c:pt idx="4">
                  <c:v>0.3707</c:v>
                </c:pt>
                <c:pt idx="5">
                  <c:v>3.2631</c:v>
                </c:pt>
                <c:pt idx="6">
                  <c:v>1.3176</c:v>
                </c:pt>
                <c:pt idx="7">
                  <c:v>1.0072</c:v>
                </c:pt>
                <c:pt idx="8">
                  <c:v>2.2795</c:v>
                </c:pt>
                <c:pt idx="9">
                  <c:v>1</c:v>
                </c:pt>
              </c:numCache>
            </c:numRef>
          </c:val>
          <c:smooth val="0"/>
        </c:ser>
        <c:dLbls>
          <c:showLegendKey val="0"/>
          <c:showVal val="0"/>
          <c:showCatName val="0"/>
          <c:showSerName val="0"/>
          <c:showPercent val="0"/>
          <c:showBubbleSize val="0"/>
        </c:dLbls>
        <c:marker val="0"/>
        <c:smooth val="0"/>
        <c:axId val="561775360"/>
        <c:axId val="561773720"/>
      </c:lineChart>
      <c:catAx>
        <c:axId val="48743522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487436536"/>
        <c:crosses val="autoZero"/>
        <c:auto val="1"/>
        <c:lblAlgn val="ctr"/>
        <c:lblOffset val="100"/>
        <c:noMultiLvlLbl val="0"/>
      </c:catAx>
      <c:valAx>
        <c:axId val="487436536"/>
        <c:scaling>
          <c:orientation val="minMax"/>
          <c:min val="-0.8"/>
        </c:scaling>
        <c:delete val="0"/>
        <c:axPos val="l"/>
        <c:title>
          <c:tx>
            <c:rich>
              <a:bodyPr rot="-54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Allocation coefficient</a:t>
                </a:r>
                <a:endPar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overlay val="0"/>
          <c:spPr>
            <a:noFill/>
            <a:ln>
              <a:noFill/>
            </a:ln>
            <a:effectLst/>
          </c:spPr>
        </c:title>
        <c:numFmt formatCode="#,##0.0000_ "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487435224"/>
        <c:crosses val="autoZero"/>
        <c:crossBetween val="between"/>
      </c:valAx>
      <c:catAx>
        <c:axId val="56177536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561773720"/>
        <c:crosses val="autoZero"/>
        <c:auto val="1"/>
        <c:lblAlgn val="ctr"/>
        <c:lblOffset val="100"/>
        <c:noMultiLvlLbl val="0"/>
      </c:catAx>
      <c:valAx>
        <c:axId val="561773720"/>
        <c:scaling>
          <c:orientation val="minMax"/>
          <c:max val="12"/>
          <c:min val="-8"/>
        </c:scaling>
        <c:delete val="0"/>
        <c:axPos val="r"/>
        <c:title>
          <c:tx>
            <c:rich>
              <a:bodyPr rot="-54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Elasticity coefficient</a:t>
                </a:r>
                <a:endParaRPr lang="zh-CN" altLang="en-US"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overlay val="0"/>
          <c:spPr>
            <a:noFill/>
            <a:ln>
              <a:noFill/>
            </a:ln>
            <a:effectLst/>
          </c:spPr>
        </c:title>
        <c:numFmt formatCode="#,##0.0000_ "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crossAx val="561775360"/>
        <c:crosses val="max"/>
        <c:crossBetween val="between"/>
      </c:valAx>
      <c:spPr>
        <a:noFill/>
        <a:ln w="12700">
          <a:solidFill>
            <a:schemeClr val="tx1"/>
          </a:solidFill>
        </a:ln>
        <a:effectLst/>
      </c:spPr>
    </c:plotArea>
    <c:legend>
      <c:legendPos val="b"/>
      <c:legendEntry>
        <c:idx val="0"/>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2"/>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overlay val="0"/>
      <c:spPr>
        <a:noFill/>
        <a:ln>
          <a:noFill/>
        </a:ln>
        <a:effectLst/>
      </c:spPr>
      <c:txPr>
        <a:bodyPr rot="0" spcFirstLastPara="1" vertOverflow="ellipsis" vert="horz" wrap="square" anchor="ctr" anchorCtr="1"/>
        <a:lstStyle/>
        <a:p>
          <a:pPr>
            <a:defRPr lang="zh-CN" sz="1600" b="0" i="0" u="none" strike="noStrike" kern="1200" baseline="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d584811d-fec4-40d5-b630-d5fc59b5ef74}"/>
      </c:ext>
    </c:extLst>
  </c:chart>
  <c:spPr>
    <a:solidFill>
      <a:schemeClr val="bg1"/>
    </a:solidFill>
    <a:ln w="9525" cap="flat" cmpd="sng" algn="ctr">
      <a:noFill/>
      <a:round/>
    </a:ln>
    <a:effectLst/>
  </c:spPr>
  <c:txPr>
    <a:bodyPr/>
    <a:lstStyle/>
    <a:p>
      <a:pPr>
        <a:defRPr lang="zh-CN" sz="1600">
          <a:solidFill>
            <a:sysClr val="windowText" lastClr="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1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0213" cy="45720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3025" y="0"/>
            <a:ext cx="2973388" cy="45720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5F7089A-6174-4DB4-8CED-092E260CEF74}"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48"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页脚占位符 5"/>
          <p:cNvSpPr>
            <a:spLocks noGrp="1" noChangeArrowheads="1"/>
          </p:cNvSpPr>
          <p:nvPr>
            <p:ph type="ftr" sz="quarter" idx="4"/>
          </p:nvPr>
        </p:nvSpPr>
        <p:spPr bwMode="auto">
          <a:xfrm>
            <a:off x="0" y="8685213"/>
            <a:ext cx="2970213" cy="457200"/>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3025" y="8685213"/>
            <a:ext cx="2973388" cy="457200"/>
          </a:xfrm>
          <a:prstGeom prst="rect">
            <a:avLst/>
          </a:prstGeom>
          <a:noFill/>
          <a:ln>
            <a:noFill/>
          </a:ln>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6858000"/>
          </a:xfrm>
          <a:prstGeom prst="rect">
            <a:avLst/>
          </a:prstGeom>
          <a:gradFill flip="none" rotWithShape="1">
            <a:gsLst>
              <a:gs pos="0">
                <a:schemeClr val="bg2">
                  <a:alpha val="0"/>
                </a:schemeClr>
              </a:gs>
              <a:gs pos="56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endParaRPr lang="zh-CN" altLang="en-US" dirty="0"/>
          </a:p>
        </p:txBody>
      </p:sp>
      <p:sp>
        <p:nvSpPr>
          <p:cNvPr id="2" name="标题 1"/>
          <p:cNvSpPr>
            <a:spLocks noGrp="1"/>
          </p:cNvSpPr>
          <p:nvPr>
            <p:ph type="title" hasCustomPrompt="1"/>
            <p:custDataLst>
              <p:tags r:id="rId3"/>
            </p:custDataLst>
          </p:nvPr>
        </p:nvSpPr>
        <p:spPr>
          <a:xfrm>
            <a:off x="3579742" y="4190400"/>
            <a:ext cx="5032800" cy="1015200"/>
          </a:xfrm>
        </p:spPr>
        <p:txBody>
          <a:bodyPr vert="horz" lIns="91440" tIns="45720" rIns="91440" bIns="45720" rtlCol="0" anchor="b" anchorCtr="0">
            <a:normAutofit/>
          </a:bodyPr>
          <a:lstStyle>
            <a:lvl1pPr marL="0" marR="0" algn="dist" defTabSz="914400" rtl="0" eaLnBrk="1" fontAlgn="auto" latinLnBrk="0" hangingPunct="1">
              <a:lnSpc>
                <a:spcPct val="100000"/>
              </a:lnSpc>
              <a:buNone/>
              <a:defRPr kumimoji="0" lang="zh-CN" altLang="en-US" sz="4800" b="0" i="0" u="none" strike="noStrike" kern="1200" cap="none" spc="300" normalizeH="0" baseline="0" noProof="1" dirty="0">
                <a:solidFill>
                  <a:srgbClr val="428AE2"/>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9" name="文本占位符 8"/>
          <p:cNvSpPr>
            <a:spLocks noGrp="1"/>
          </p:cNvSpPr>
          <p:nvPr>
            <p:ph type="body" sz="quarter" idx="13"/>
            <p:custDataLst>
              <p:tags r:id="rId7"/>
            </p:custDataLst>
          </p:nvPr>
        </p:nvSpPr>
        <p:spPr>
          <a:xfrm>
            <a:off x="3579742" y="5216400"/>
            <a:ext cx="5032800" cy="583200"/>
          </a:xfrm>
        </p:spPr>
        <p:txBody>
          <a:bodyPr lIns="91440" tIns="45720" rIns="91440" bIns="45720">
            <a:normAutofit/>
          </a:bodyPr>
          <a:lstStyle>
            <a:lvl1pPr marL="0" indent="0" algn="dist">
              <a:lnSpc>
                <a:spcPct val="100000"/>
              </a:lnSpc>
              <a:spcAft>
                <a:spcPts val="0"/>
              </a:spcAft>
              <a:buNone/>
              <a:defRPr sz="1800" spc="300" baseline="0">
                <a:solidFill>
                  <a:srgbClr val="428AE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bg>
      <p:bgPr>
        <a:gradFill rotWithShape="0">
          <a:gsLst>
            <a:gs pos="0">
              <a:srgbClr val="FFFFFF">
                <a:alpha val="100000"/>
              </a:srgbClr>
            </a:gs>
            <a:gs pos="55000">
              <a:srgbClr val="F3F3F3">
                <a:alpha val="100000"/>
              </a:srgbClr>
            </a:gs>
            <a:gs pos="100000">
              <a:srgbClr val="D2FFFF">
                <a:alpha val="100000"/>
              </a:srgbClr>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368800" y="381000"/>
            <a:ext cx="7416800" cy="1066800"/>
          </a:xfrm>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a:xfrm>
            <a:off x="812800" y="1752600"/>
            <a:ext cx="11074400" cy="4267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50000"/>
              <a:buFont typeface="Wingdings 2" panose="05020102010507070707" pitchFamily="18" charset="2"/>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5" name="Rectangle 4"/>
          <p:cNvSpPr>
            <a:spLocks noGrp="1" noChangeArrowheads="1"/>
          </p:cNvSpPr>
          <p:nvPr>
            <p:ph type="dt" sz="half" idx="2"/>
          </p:nvPr>
        </p:nvSpPr>
        <p:spPr bwMode="auto">
          <a:xfrm>
            <a:off x="609600" y="6356350"/>
            <a:ext cx="28448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16" name="Rectangle 5"/>
          <p:cNvSpPr>
            <a:spLocks noGrp="1" noChangeArrowheads="1"/>
          </p:cNvSpPr>
          <p:nvPr>
            <p:ph type="ftr" sz="quarter" idx="3"/>
          </p:nvPr>
        </p:nvSpPr>
        <p:spPr bwMode="auto">
          <a:xfrm>
            <a:off x="4165600" y="6356350"/>
            <a:ext cx="3860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17" name="Rectangle 6"/>
          <p:cNvSpPr>
            <a:spLocks noGrp="1" noChangeArrowheads="1"/>
          </p:cNvSpPr>
          <p:nvPr>
            <p:ph type="sldNum" sz="quarter" idx="4"/>
          </p:nvPr>
        </p:nvSpPr>
        <p:spPr bwMode="auto">
          <a:xfrm>
            <a:off x="8737600" y="6356350"/>
            <a:ext cx="2844800"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0FC3ECF-1009-4AF9-B315-87654E128442}" type="slidenum">
              <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华文楷体" panose="0201060004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华文楷体" panose="0201060004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40317" y="2505075"/>
            <a:ext cx="5158316"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71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anose="05020102010507070707" pitchFamily="18"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6858000"/>
          </a:xfrm>
          <a:prstGeom prst="rect">
            <a:avLst/>
          </a:prstGeom>
          <a:gradFill flip="none" rotWithShape="1">
            <a:gsLst>
              <a:gs pos="0">
                <a:schemeClr val="bg2">
                  <a:alpha val="0"/>
                </a:schemeClr>
              </a:gs>
              <a:gs pos="56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endParaRPr lang="zh-CN" altLang="en-US" dirty="0"/>
          </a:p>
        </p:txBody>
      </p:sp>
      <p:sp>
        <p:nvSpPr>
          <p:cNvPr id="2" name="标题 1"/>
          <p:cNvSpPr>
            <a:spLocks noGrp="1"/>
          </p:cNvSpPr>
          <p:nvPr>
            <p:ph type="title" hasCustomPrompt="1"/>
            <p:custDataLst>
              <p:tags r:id="rId3"/>
            </p:custDataLst>
          </p:nvPr>
        </p:nvSpPr>
        <p:spPr>
          <a:xfrm>
            <a:off x="3579742" y="4190400"/>
            <a:ext cx="5032800" cy="1015200"/>
          </a:xfrm>
        </p:spPr>
        <p:txBody>
          <a:bodyPr vert="horz" lIns="91440" tIns="45720" rIns="91440" bIns="45720" rtlCol="0" anchor="b" anchorCtr="0">
            <a:normAutofit/>
          </a:bodyPr>
          <a:lstStyle>
            <a:lvl1pPr marL="0" marR="0" algn="dist" defTabSz="914400" rtl="0" eaLnBrk="1" fontAlgn="auto" latinLnBrk="0" hangingPunct="1">
              <a:lnSpc>
                <a:spcPct val="100000"/>
              </a:lnSpc>
              <a:buNone/>
              <a:defRPr kumimoji="0" lang="zh-CN" altLang="en-US" sz="4800" b="0" i="0" u="none" strike="noStrike" kern="1200" cap="none" spc="300" normalizeH="0" baseline="0" noProof="1" dirty="0">
                <a:solidFill>
                  <a:srgbClr val="428AE2"/>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9" name="文本占位符 8"/>
          <p:cNvSpPr>
            <a:spLocks noGrp="1"/>
          </p:cNvSpPr>
          <p:nvPr>
            <p:ph type="body" sz="quarter" idx="13"/>
            <p:custDataLst>
              <p:tags r:id="rId7"/>
            </p:custDataLst>
          </p:nvPr>
        </p:nvSpPr>
        <p:spPr>
          <a:xfrm>
            <a:off x="3579742" y="5216400"/>
            <a:ext cx="5032800" cy="583200"/>
          </a:xfrm>
        </p:spPr>
        <p:txBody>
          <a:bodyPr lIns="91440" tIns="45720" rIns="91440" bIns="45720">
            <a:normAutofit/>
          </a:bodyPr>
          <a:lstStyle>
            <a:lvl1pPr marL="0" indent="0" algn="dist">
              <a:lnSpc>
                <a:spcPct val="100000"/>
              </a:lnSpc>
              <a:spcAft>
                <a:spcPts val="0"/>
              </a:spcAft>
              <a:buNone/>
              <a:defRPr sz="1800" spc="300" baseline="0">
                <a:solidFill>
                  <a:srgbClr val="428AE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40317" y="2505075"/>
            <a:ext cx="5158316"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71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anose="05020102010507070707" pitchFamily="18"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6858000"/>
          </a:xfrm>
          <a:prstGeom prst="rect">
            <a:avLst/>
          </a:prstGeom>
          <a:gradFill flip="none" rotWithShape="1">
            <a:gsLst>
              <a:gs pos="0">
                <a:schemeClr val="bg2">
                  <a:alpha val="0"/>
                </a:schemeClr>
              </a:gs>
              <a:gs pos="56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just"/>
            <a:endParaRPr lang="zh-CN" altLang="en-US" sz="1800" dirty="0"/>
          </a:p>
        </p:txBody>
      </p:sp>
      <p:sp>
        <p:nvSpPr>
          <p:cNvPr id="2" name="标题 1"/>
          <p:cNvSpPr>
            <a:spLocks noGrp="1"/>
          </p:cNvSpPr>
          <p:nvPr>
            <p:ph type="title" hasCustomPrompt="1"/>
            <p:custDataLst>
              <p:tags r:id="rId3"/>
            </p:custDataLst>
          </p:nvPr>
        </p:nvSpPr>
        <p:spPr>
          <a:xfrm>
            <a:off x="3579742" y="4190400"/>
            <a:ext cx="5032800" cy="1015200"/>
          </a:xfrm>
        </p:spPr>
        <p:txBody>
          <a:bodyPr vert="horz" lIns="91440" tIns="45720" rIns="91440" bIns="45720" rtlCol="0" anchor="b" anchorCtr="0">
            <a:normAutofit/>
          </a:bodyPr>
          <a:lstStyle>
            <a:lvl1pPr marL="0" marR="0" algn="dist" defTabSz="914400" rtl="0" eaLnBrk="1" fontAlgn="auto" latinLnBrk="0" hangingPunct="1">
              <a:lnSpc>
                <a:spcPct val="100000"/>
              </a:lnSpc>
              <a:buNone/>
              <a:defRPr kumimoji="0" lang="zh-CN" altLang="en-US" sz="4800" b="0" i="0" u="none" strike="noStrike" kern="1200" cap="none" spc="300" normalizeH="0" baseline="0" noProof="1" dirty="0">
                <a:solidFill>
                  <a:srgbClr val="428AE2"/>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9" name="文本占位符 8"/>
          <p:cNvSpPr>
            <a:spLocks noGrp="1"/>
          </p:cNvSpPr>
          <p:nvPr>
            <p:ph type="body" sz="quarter" idx="13"/>
            <p:custDataLst>
              <p:tags r:id="rId7"/>
            </p:custDataLst>
          </p:nvPr>
        </p:nvSpPr>
        <p:spPr>
          <a:xfrm>
            <a:off x="3579742" y="5216400"/>
            <a:ext cx="5032800" cy="583200"/>
          </a:xfrm>
        </p:spPr>
        <p:txBody>
          <a:bodyPr lIns="91440" tIns="45720" rIns="91440" bIns="45720">
            <a:normAutofit/>
          </a:bodyPr>
          <a:lstStyle>
            <a:lvl1pPr marL="0" indent="0" algn="dist">
              <a:lnSpc>
                <a:spcPct val="100000"/>
              </a:lnSpc>
              <a:spcAft>
                <a:spcPts val="0"/>
              </a:spcAft>
              <a:buNone/>
              <a:defRPr sz="1800" spc="300" baseline="0">
                <a:solidFill>
                  <a:srgbClr val="428AE2"/>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标题和表格">
    <p:bg>
      <p:bgPr>
        <a:gradFill rotWithShape="0">
          <a:gsLst>
            <a:gs pos="0">
              <a:srgbClr val="FFFFFF">
                <a:alpha val="100000"/>
              </a:srgbClr>
            </a:gs>
            <a:gs pos="55000">
              <a:srgbClr val="F3F3F3">
                <a:alpha val="100000"/>
              </a:srgbClr>
            </a:gs>
            <a:gs pos="100000">
              <a:srgbClr val="D2FFFF">
                <a:alpha val="100000"/>
              </a:srgbClr>
            </a:gs>
          </a:gsLst>
          <a:lin ang="54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368800" y="381000"/>
            <a:ext cx="7416800" cy="1066800"/>
          </a:xfrm>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a:xfrm>
            <a:off x="812800" y="1752600"/>
            <a:ext cx="11074400" cy="42672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Pct val="50000"/>
              <a:buFont typeface="Wingdings 2" panose="05020102010507070707" pitchFamily="18" charset="2"/>
              <a:buChar char=""/>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5" name="Rectangle 4"/>
          <p:cNvSpPr>
            <a:spLocks noGrp="1" noChangeArrowheads="1"/>
          </p:cNvSpPr>
          <p:nvPr>
            <p:ph type="dt" sz="half" idx="2"/>
          </p:nvPr>
        </p:nvSpPr>
        <p:spPr bwMode="auto">
          <a:xfrm>
            <a:off x="609600" y="6356350"/>
            <a:ext cx="28448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16" name="Rectangle 5"/>
          <p:cNvSpPr>
            <a:spLocks noGrp="1" noChangeArrowheads="1"/>
          </p:cNvSpPr>
          <p:nvPr>
            <p:ph type="ftr" sz="quarter" idx="3"/>
          </p:nvPr>
        </p:nvSpPr>
        <p:spPr bwMode="auto">
          <a:xfrm>
            <a:off x="4165600" y="6356350"/>
            <a:ext cx="3860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17" name="Rectangle 6"/>
          <p:cNvSpPr>
            <a:spLocks noGrp="1" noChangeArrowheads="1"/>
          </p:cNvSpPr>
          <p:nvPr>
            <p:ph type="sldNum" sz="quarter" idx="4"/>
          </p:nvPr>
        </p:nvSpPr>
        <p:spPr bwMode="auto">
          <a:xfrm>
            <a:off x="8737600" y="6356350"/>
            <a:ext cx="2844800"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0FC3ECF-1009-4AF9-B315-87654E128442}" type="slidenum">
              <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华文楷体" panose="02010600040101010101" pitchFamily="2" charset="-122"/>
                <a:cs typeface="+mn-cs"/>
              </a:rPr>
            </a:fld>
            <a:endParaRPr kumimoji="0" lang="en-US" altLang="zh-CN" sz="1200" b="0" i="0" u="none" strike="noStrike" kern="1200" cap="none" spc="0" normalizeH="0" baseline="0" noProof="0">
              <a:ln>
                <a:noFill/>
              </a:ln>
              <a:solidFill>
                <a:srgbClr val="898989"/>
              </a:solidFill>
              <a:effectLst/>
              <a:uLnTx/>
              <a:uFillTx/>
              <a:latin typeface="Cambria" panose="02040503050406030204" pitchFamily="18" charset="0"/>
              <a:ea typeface="华文楷体" panose="0201060004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40317" y="2505075"/>
            <a:ext cx="5158316"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717" cy="368458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anose="05020102010507070707" pitchFamily="18"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9" Type="http://schemas.openxmlformats.org/officeDocument/2006/relationships/theme" Target="../theme/theme3.xml"/><Relationship Id="rId18" Type="http://schemas.openxmlformats.org/officeDocument/2006/relationships/image" Target="../media/image5.png"/><Relationship Id="rId17" Type="http://schemas.openxmlformats.org/officeDocument/2006/relationships/image" Target="../media/image4.png"/><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l="-16000" r="-16000"/>
          </a:stretch>
        </a:blip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5">
            <a:lum bright="12000" contrast="40000"/>
          </a:blip>
          <a:stretch>
            <a:fillRect/>
          </a:stretch>
        </p:blipFill>
        <p:spPr>
          <a:xfrm>
            <a:off x="8890000" y="4914900"/>
            <a:ext cx="3302000" cy="1943100"/>
          </a:xfrm>
          <a:prstGeom prst="rect">
            <a:avLst/>
          </a:prstGeom>
          <a:noFill/>
          <a:ln w="9525">
            <a:noFill/>
          </a:ln>
        </p:spPr>
      </p:pic>
      <p:grpSp>
        <p:nvGrpSpPr>
          <p:cNvPr id="1027" name="Group 3"/>
          <p:cNvGrpSpPr/>
          <p:nvPr/>
        </p:nvGrpSpPr>
        <p:grpSpPr>
          <a:xfrm>
            <a:off x="0" y="0"/>
            <a:ext cx="12192000" cy="73025"/>
            <a:chOff x="0" y="0"/>
            <a:chExt cx="5760" cy="46"/>
          </a:xfrm>
        </p:grpSpPr>
        <p:pic>
          <p:nvPicPr>
            <p:cNvPr id="1028" name="矩形 9"/>
            <p:cNvPicPr/>
            <p:nvPr/>
          </p:nvPicPr>
          <p:blipFill>
            <a:blip r:embed="rId16"/>
            <a:stretch>
              <a:fillRect/>
            </a:stretch>
          </p:blipFill>
          <p:spPr>
            <a:xfrm>
              <a:off x="0" y="0"/>
              <a:ext cx="5760" cy="46"/>
            </a:xfrm>
            <a:prstGeom prst="rect">
              <a:avLst/>
            </a:prstGeom>
            <a:noFill/>
            <a:ln w="9525">
              <a:noFill/>
            </a:ln>
          </p:spPr>
        </p:pic>
        <p:sp>
          <p:nvSpPr>
            <p:cNvPr id="3" name="Text Box 5"/>
            <p:cNvSpPr txBox="1">
              <a:spLocks noChangeArrowheads="1"/>
            </p:cNvSpPr>
            <p:nvPr/>
          </p:nvSpPr>
          <p:spPr bwMode="auto">
            <a:xfrm>
              <a:off x="0" y="0"/>
              <a:ext cx="5760" cy="45"/>
            </a:xfrm>
            <a:prstGeom prst="rect">
              <a:avLst/>
            </a:prstGeom>
            <a:noFill/>
            <a:ln>
              <a:noFill/>
            </a:ln>
          </p:spPr>
          <p:txBody>
            <a:bodyPr anchor="ctr"/>
            <a:lstStyle>
              <a:lvl1pPr>
                <a:defRPr sz="2800">
                  <a:solidFill>
                    <a:schemeClr val="tx1"/>
                  </a:solidFill>
                  <a:latin typeface="Cambria" panose="02040503050406030204" pitchFamily="18" charset="0"/>
                  <a:ea typeface="宋体" panose="02010600030101010101" pitchFamily="2" charset="-122"/>
                </a:defRPr>
              </a:lvl1pPr>
              <a:lvl2pPr marL="742950" indent="-285750">
                <a:defRPr sz="2800">
                  <a:solidFill>
                    <a:schemeClr val="tx1"/>
                  </a:solidFill>
                  <a:latin typeface="Cambria" panose="02040503050406030204" pitchFamily="18" charset="0"/>
                  <a:ea typeface="宋体" panose="02010600030101010101" pitchFamily="2" charset="-122"/>
                </a:defRPr>
              </a:lvl2pPr>
              <a:lvl3pPr marL="1143000" indent="-228600">
                <a:defRPr sz="2800">
                  <a:solidFill>
                    <a:schemeClr val="tx1"/>
                  </a:solidFill>
                  <a:latin typeface="Cambria" panose="02040503050406030204" pitchFamily="18" charset="0"/>
                  <a:ea typeface="宋体" panose="02010600030101010101" pitchFamily="2" charset="-122"/>
                </a:defRPr>
              </a:lvl3pPr>
              <a:lvl4pPr marL="1600200" indent="-228600">
                <a:defRPr sz="2800">
                  <a:solidFill>
                    <a:schemeClr val="tx1"/>
                  </a:solidFill>
                  <a:latin typeface="Cambria" panose="02040503050406030204" pitchFamily="18" charset="0"/>
                  <a:ea typeface="宋体" panose="02010600030101010101" pitchFamily="2" charset="-122"/>
                </a:defRPr>
              </a:lvl4pPr>
              <a:lvl5pPr marL="2057400" indent="-228600">
                <a:defRPr sz="2800">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grpSp>
      <p:grpSp>
        <p:nvGrpSpPr>
          <p:cNvPr id="1030" name="Group 6"/>
          <p:cNvGrpSpPr/>
          <p:nvPr/>
        </p:nvGrpSpPr>
        <p:grpSpPr>
          <a:xfrm>
            <a:off x="0" y="42863"/>
            <a:ext cx="6096000" cy="66675"/>
            <a:chOff x="0" y="0"/>
            <a:chExt cx="2880" cy="42"/>
          </a:xfrm>
        </p:grpSpPr>
        <p:pic>
          <p:nvPicPr>
            <p:cNvPr id="1031" name="矩形 10"/>
            <p:cNvPicPr/>
            <p:nvPr/>
          </p:nvPicPr>
          <p:blipFill>
            <a:blip r:embed="rId17"/>
            <a:stretch>
              <a:fillRect/>
            </a:stretch>
          </p:blipFill>
          <p:spPr>
            <a:xfrm>
              <a:off x="0" y="0"/>
              <a:ext cx="2880" cy="42"/>
            </a:xfrm>
            <a:prstGeom prst="rect">
              <a:avLst/>
            </a:prstGeom>
            <a:noFill/>
            <a:ln w="9525">
              <a:noFill/>
            </a:ln>
          </p:spPr>
        </p:pic>
        <p:sp>
          <p:nvSpPr>
            <p:cNvPr id="1032" name="Text Box 8"/>
            <p:cNvSpPr txBox="1">
              <a:spLocks noChangeArrowheads="1"/>
            </p:cNvSpPr>
            <p:nvPr/>
          </p:nvSpPr>
          <p:spPr bwMode="auto">
            <a:xfrm>
              <a:off x="0" y="-1"/>
              <a:ext cx="2880" cy="45"/>
            </a:xfrm>
            <a:prstGeom prst="rect">
              <a:avLst/>
            </a:prstGeom>
            <a:noFill/>
            <a:ln>
              <a:noFill/>
            </a:ln>
          </p:spPr>
          <p:txBody>
            <a:bodyPr anchor="ctr"/>
            <a:lstStyle>
              <a:lvl1pPr>
                <a:defRPr sz="2800">
                  <a:solidFill>
                    <a:schemeClr val="tx1"/>
                  </a:solidFill>
                  <a:latin typeface="Cambria" panose="02040503050406030204" pitchFamily="18" charset="0"/>
                  <a:ea typeface="宋体" panose="02010600030101010101" pitchFamily="2" charset="-122"/>
                </a:defRPr>
              </a:lvl1pPr>
              <a:lvl2pPr marL="742950" indent="-285750">
                <a:defRPr sz="2800">
                  <a:solidFill>
                    <a:schemeClr val="tx1"/>
                  </a:solidFill>
                  <a:latin typeface="Cambria" panose="02040503050406030204" pitchFamily="18" charset="0"/>
                  <a:ea typeface="宋体" panose="02010600030101010101" pitchFamily="2" charset="-122"/>
                </a:defRPr>
              </a:lvl2pPr>
              <a:lvl3pPr marL="1143000" indent="-228600">
                <a:defRPr sz="2800">
                  <a:solidFill>
                    <a:schemeClr val="tx1"/>
                  </a:solidFill>
                  <a:latin typeface="Cambria" panose="02040503050406030204" pitchFamily="18" charset="0"/>
                  <a:ea typeface="宋体" panose="02010600030101010101" pitchFamily="2" charset="-122"/>
                </a:defRPr>
              </a:lvl3pPr>
              <a:lvl4pPr marL="1600200" indent="-228600">
                <a:defRPr sz="2800">
                  <a:solidFill>
                    <a:schemeClr val="tx1"/>
                  </a:solidFill>
                  <a:latin typeface="Cambria" panose="02040503050406030204" pitchFamily="18" charset="0"/>
                  <a:ea typeface="宋体" panose="02010600030101010101" pitchFamily="2" charset="-122"/>
                </a:defRPr>
              </a:lvl4pPr>
              <a:lvl5pPr marL="2057400" indent="-228600">
                <a:defRPr sz="2800">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grpSp>
      <p:pic>
        <p:nvPicPr>
          <p:cNvPr id="1033" name="图片 8"/>
          <p:cNvPicPr>
            <a:picLocks noChangeAspect="1"/>
          </p:cNvPicPr>
          <p:nvPr/>
        </p:nvPicPr>
        <p:blipFill>
          <a:blip r:embed="rId18">
            <a:lum bright="34000" contrast="40000"/>
          </a:blip>
          <a:stretch>
            <a:fillRect/>
          </a:stretch>
        </p:blipFill>
        <p:spPr>
          <a:xfrm>
            <a:off x="0" y="6419850"/>
            <a:ext cx="12192000" cy="438150"/>
          </a:xfrm>
          <a:prstGeom prst="rect">
            <a:avLst/>
          </a:prstGeom>
          <a:noFill/>
          <a:ln w="9525">
            <a:noFill/>
          </a:ln>
        </p:spPr>
      </p:pic>
      <p:sp>
        <p:nvSpPr>
          <p:cNvPr id="1034"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1035" name="文本占位符 2"/>
          <p:cNvSpPr>
            <a:spLocks noGrp="1"/>
          </p:cNvSpPr>
          <p:nvPr>
            <p:ph type="body"/>
          </p:nvPr>
        </p:nvSpPr>
        <p:spPr>
          <a:xfrm>
            <a:off x="609600" y="1600200"/>
            <a:ext cx="10972800" cy="4525963"/>
          </a:xfrm>
          <a:prstGeom prst="rect">
            <a:avLst/>
          </a:prstGeom>
          <a:noFill/>
          <a:ln w="9525">
            <a:noFill/>
          </a:ln>
        </p:spPr>
        <p:txBody>
          <a:bodyPr anchor="t"/>
          <a:lstStyle/>
          <a:p>
            <a:pPr lvl="0"/>
            <a:r>
              <a:rPr lang="zh-CN" altLang="zh-CN" dirty="0"/>
              <a:t>单击此处编辑母版文本样式</a:t>
            </a:r>
            <a:endParaRPr lang="zh-CN" altLang="zh-CN" dirty="0"/>
          </a:p>
          <a:p>
            <a:pPr lvl="1" indent="-28575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1036"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ea typeface="+mn-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ea typeface="+mn-ea"/>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2"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ea typeface="+mn-ea"/>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ea typeface="+mn-ea"/>
            </a:endParaRPr>
          </a:p>
        </p:txBody>
      </p:sp>
      <p:sp>
        <p:nvSpPr>
          <p:cNvPr id="1038"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Arial" panose="020B0604020202020204" pitchFamily="34" charset="0"/>
                <a:ea typeface="华文楷体" panose="02010600040101010101" pitchFamily="2" charset="-122"/>
                <a:cs typeface="Arial" panose="020B0604020202020204" pitchFamily="34" charset="0"/>
              </a:defRPr>
            </a:lvl1pPr>
          </a:lstStyle>
          <a:p>
            <a:pPr lvl="0" eaLnBrk="1" fontAlgn="base" hangingPunct="1"/>
            <a:fld id="{9A0DB2DC-4C9A-4742-B13C-FB6460FD3503}" type="slidenum">
              <a:rPr lang="zh-CN" altLang="en-US" strike="noStrike" noProof="1" dirty="0">
                <a:ea typeface="华文楷体" panose="02010600040101010101" pitchFamily="2" charset="-122"/>
              </a:rPr>
            </a:fld>
            <a:endParaRPr lang="zh-CN" altLang="en-US" strike="noStrike" noProof="1">
              <a:latin typeface="Cambria" panose="020405030504060302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2pPr>
      <a:lvl3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3pPr>
      <a:lvl4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4pPr>
      <a:lvl5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5pPr>
      <a:lvl6pPr marL="4572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6pPr>
      <a:lvl7pPr marL="9144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7pPr>
      <a:lvl8pPr marL="13716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8pPr>
      <a:lvl9pPr marL="18288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lr>
          <a:schemeClr val="accent1"/>
        </a:buClr>
        <a:buSzPct val="50000"/>
        <a:buFont typeface="Wingdings 2" panose="05020102010507070707" pitchFamily="18" charset="2"/>
        <a:buChar char="³"/>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l="-16000" r="-16000"/>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nchor="t"/>
          <a:lstStyle/>
          <a:p>
            <a:pPr lvl="0"/>
            <a:r>
              <a:rPr lang="zh-CN" altLang="zh-CN" dirty="0"/>
              <a:t>单击此处编辑母版文本样式</a:t>
            </a:r>
            <a:endParaRPr lang="zh-CN" altLang="zh-CN" dirty="0"/>
          </a:p>
          <a:p>
            <a:pPr lvl="1" indent="-28575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2052"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5192648-BF9E-4938-81F8-16457FEEBC9A}"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2053"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2054"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ea typeface="华文楷体" panose="02010600040101010101" pitchFamily="2" charset="-122"/>
              </a:defRPr>
            </a:lvl1p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2pPr>
      <a:lvl3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3pPr>
      <a:lvl4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4pPr>
      <a:lvl5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5pPr>
      <a:lvl6pPr marL="4572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6pPr>
      <a:lvl7pPr marL="9144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7pPr>
      <a:lvl8pPr marL="13716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8pPr>
      <a:lvl9pPr marL="18288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l="-16000" r="-16000"/>
          </a:stretch>
        </a:blip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5">
            <a:lum bright="12000" contrast="40000"/>
          </a:blip>
          <a:stretch>
            <a:fillRect/>
          </a:stretch>
        </p:blipFill>
        <p:spPr>
          <a:xfrm>
            <a:off x="8890000" y="4914900"/>
            <a:ext cx="3302000" cy="1943100"/>
          </a:xfrm>
          <a:prstGeom prst="rect">
            <a:avLst/>
          </a:prstGeom>
          <a:noFill/>
          <a:ln w="9525">
            <a:noFill/>
          </a:ln>
        </p:spPr>
      </p:pic>
      <p:grpSp>
        <p:nvGrpSpPr>
          <p:cNvPr id="1027" name="Group 3"/>
          <p:cNvGrpSpPr/>
          <p:nvPr/>
        </p:nvGrpSpPr>
        <p:grpSpPr>
          <a:xfrm>
            <a:off x="0" y="0"/>
            <a:ext cx="12192000" cy="73025"/>
            <a:chOff x="0" y="0"/>
            <a:chExt cx="5760" cy="46"/>
          </a:xfrm>
        </p:grpSpPr>
        <p:pic>
          <p:nvPicPr>
            <p:cNvPr id="1028" name="矩形 9"/>
            <p:cNvPicPr/>
            <p:nvPr/>
          </p:nvPicPr>
          <p:blipFill>
            <a:blip r:embed="rId16"/>
            <a:stretch>
              <a:fillRect/>
            </a:stretch>
          </p:blipFill>
          <p:spPr>
            <a:xfrm>
              <a:off x="0" y="0"/>
              <a:ext cx="5760" cy="46"/>
            </a:xfrm>
            <a:prstGeom prst="rect">
              <a:avLst/>
            </a:prstGeom>
            <a:noFill/>
            <a:ln w="9525">
              <a:noFill/>
            </a:ln>
          </p:spPr>
        </p:pic>
        <p:sp>
          <p:nvSpPr>
            <p:cNvPr id="3" name="Text Box 5"/>
            <p:cNvSpPr txBox="1">
              <a:spLocks noChangeArrowheads="1"/>
            </p:cNvSpPr>
            <p:nvPr/>
          </p:nvSpPr>
          <p:spPr bwMode="auto">
            <a:xfrm>
              <a:off x="0" y="0"/>
              <a:ext cx="5760" cy="45"/>
            </a:xfrm>
            <a:prstGeom prst="rect">
              <a:avLst/>
            </a:prstGeom>
            <a:noFill/>
            <a:ln>
              <a:noFill/>
            </a:ln>
          </p:spPr>
          <p:txBody>
            <a:bodyPr anchor="ctr"/>
            <a:lstStyle>
              <a:lvl1pPr>
                <a:defRPr sz="2800">
                  <a:solidFill>
                    <a:schemeClr val="tx1"/>
                  </a:solidFill>
                  <a:latin typeface="Cambria" panose="02040503050406030204" pitchFamily="18" charset="0"/>
                  <a:ea typeface="宋体" panose="02010600030101010101" pitchFamily="2" charset="-122"/>
                </a:defRPr>
              </a:lvl1pPr>
              <a:lvl2pPr marL="742950" indent="-285750">
                <a:defRPr sz="2800">
                  <a:solidFill>
                    <a:schemeClr val="tx1"/>
                  </a:solidFill>
                  <a:latin typeface="Cambria" panose="02040503050406030204" pitchFamily="18" charset="0"/>
                  <a:ea typeface="宋体" panose="02010600030101010101" pitchFamily="2" charset="-122"/>
                </a:defRPr>
              </a:lvl2pPr>
              <a:lvl3pPr marL="1143000" indent="-228600">
                <a:defRPr sz="2800">
                  <a:solidFill>
                    <a:schemeClr val="tx1"/>
                  </a:solidFill>
                  <a:latin typeface="Cambria" panose="02040503050406030204" pitchFamily="18" charset="0"/>
                  <a:ea typeface="宋体" panose="02010600030101010101" pitchFamily="2" charset="-122"/>
                </a:defRPr>
              </a:lvl3pPr>
              <a:lvl4pPr marL="1600200" indent="-228600">
                <a:defRPr sz="2800">
                  <a:solidFill>
                    <a:schemeClr val="tx1"/>
                  </a:solidFill>
                  <a:latin typeface="Cambria" panose="02040503050406030204" pitchFamily="18" charset="0"/>
                  <a:ea typeface="宋体" panose="02010600030101010101" pitchFamily="2" charset="-122"/>
                </a:defRPr>
              </a:lvl4pPr>
              <a:lvl5pPr marL="2057400" indent="-228600">
                <a:defRPr sz="2800">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Cambria" panose="02040503050406030204" pitchFamily="18" charset="0"/>
                <a:ea typeface="华文楷体" panose="02010600040101010101" pitchFamily="2" charset="-122"/>
                <a:cs typeface="+mn-cs"/>
              </a:endParaRPr>
            </a:p>
          </p:txBody>
        </p:sp>
      </p:grpSp>
      <p:grpSp>
        <p:nvGrpSpPr>
          <p:cNvPr id="1030" name="Group 6"/>
          <p:cNvGrpSpPr/>
          <p:nvPr/>
        </p:nvGrpSpPr>
        <p:grpSpPr>
          <a:xfrm>
            <a:off x="0" y="42863"/>
            <a:ext cx="6096000" cy="66675"/>
            <a:chOff x="0" y="0"/>
            <a:chExt cx="2880" cy="42"/>
          </a:xfrm>
        </p:grpSpPr>
        <p:pic>
          <p:nvPicPr>
            <p:cNvPr id="1031" name="矩形 10"/>
            <p:cNvPicPr/>
            <p:nvPr/>
          </p:nvPicPr>
          <p:blipFill>
            <a:blip r:embed="rId17"/>
            <a:stretch>
              <a:fillRect/>
            </a:stretch>
          </p:blipFill>
          <p:spPr>
            <a:xfrm>
              <a:off x="0" y="0"/>
              <a:ext cx="2880" cy="42"/>
            </a:xfrm>
            <a:prstGeom prst="rect">
              <a:avLst/>
            </a:prstGeom>
            <a:noFill/>
            <a:ln w="9525">
              <a:noFill/>
            </a:ln>
          </p:spPr>
        </p:pic>
        <p:sp>
          <p:nvSpPr>
            <p:cNvPr id="1032" name="Text Box 8"/>
            <p:cNvSpPr txBox="1">
              <a:spLocks noChangeArrowheads="1"/>
            </p:cNvSpPr>
            <p:nvPr/>
          </p:nvSpPr>
          <p:spPr bwMode="auto">
            <a:xfrm>
              <a:off x="0" y="-1"/>
              <a:ext cx="2880" cy="45"/>
            </a:xfrm>
            <a:prstGeom prst="rect">
              <a:avLst/>
            </a:prstGeom>
            <a:noFill/>
            <a:ln>
              <a:noFill/>
            </a:ln>
          </p:spPr>
          <p:txBody>
            <a:bodyPr anchor="ctr"/>
            <a:lstStyle>
              <a:lvl1pPr>
                <a:defRPr sz="2800">
                  <a:solidFill>
                    <a:schemeClr val="tx1"/>
                  </a:solidFill>
                  <a:latin typeface="Cambria" panose="02040503050406030204" pitchFamily="18" charset="0"/>
                  <a:ea typeface="宋体" panose="02010600030101010101" pitchFamily="2" charset="-122"/>
                </a:defRPr>
              </a:lvl1pPr>
              <a:lvl2pPr marL="742950" indent="-285750">
                <a:defRPr sz="2800">
                  <a:solidFill>
                    <a:schemeClr val="tx1"/>
                  </a:solidFill>
                  <a:latin typeface="Cambria" panose="02040503050406030204" pitchFamily="18" charset="0"/>
                  <a:ea typeface="宋体" panose="02010600030101010101" pitchFamily="2" charset="-122"/>
                </a:defRPr>
              </a:lvl2pPr>
              <a:lvl3pPr marL="1143000" indent="-228600">
                <a:defRPr sz="2800">
                  <a:solidFill>
                    <a:schemeClr val="tx1"/>
                  </a:solidFill>
                  <a:latin typeface="Cambria" panose="02040503050406030204" pitchFamily="18" charset="0"/>
                  <a:ea typeface="宋体" panose="02010600030101010101" pitchFamily="2" charset="-122"/>
                </a:defRPr>
              </a:lvl3pPr>
              <a:lvl4pPr marL="1600200" indent="-228600">
                <a:defRPr sz="2800">
                  <a:solidFill>
                    <a:schemeClr val="tx1"/>
                  </a:solidFill>
                  <a:latin typeface="Cambria" panose="02040503050406030204" pitchFamily="18" charset="0"/>
                  <a:ea typeface="宋体" panose="02010600030101010101" pitchFamily="2" charset="-122"/>
                </a:defRPr>
              </a:lvl4pPr>
              <a:lvl5pPr marL="2057400" indent="-228600">
                <a:defRPr sz="2800">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000000"/>
                </a:solidFill>
                <a:effectLst/>
                <a:uLnTx/>
                <a:uFillTx/>
                <a:latin typeface="Cambria" panose="02040503050406030204" pitchFamily="18" charset="0"/>
                <a:ea typeface="华文楷体" panose="02010600040101010101" pitchFamily="2" charset="-122"/>
                <a:cs typeface="+mn-cs"/>
              </a:endParaRPr>
            </a:p>
          </p:txBody>
        </p:sp>
      </p:grpSp>
      <p:pic>
        <p:nvPicPr>
          <p:cNvPr id="1033" name="图片 8"/>
          <p:cNvPicPr>
            <a:picLocks noChangeAspect="1"/>
          </p:cNvPicPr>
          <p:nvPr/>
        </p:nvPicPr>
        <p:blipFill>
          <a:blip r:embed="rId18">
            <a:lum bright="34000" contrast="40000"/>
          </a:blip>
          <a:stretch>
            <a:fillRect/>
          </a:stretch>
        </p:blipFill>
        <p:spPr>
          <a:xfrm>
            <a:off x="0" y="6419850"/>
            <a:ext cx="12192000" cy="438150"/>
          </a:xfrm>
          <a:prstGeom prst="rect">
            <a:avLst/>
          </a:prstGeom>
          <a:noFill/>
          <a:ln w="9525">
            <a:noFill/>
          </a:ln>
        </p:spPr>
      </p:pic>
      <p:sp>
        <p:nvSpPr>
          <p:cNvPr id="1034" name="标题占位符 1"/>
          <p:cNvSpPr>
            <a:spLocks noGrp="1"/>
          </p:cNvSpPr>
          <p:nvPr>
            <p:ph type="title"/>
          </p:nvPr>
        </p:nvSpPr>
        <p:spPr>
          <a:xfrm>
            <a:off x="609600" y="274638"/>
            <a:ext cx="10972800" cy="1143000"/>
          </a:xfrm>
          <a:prstGeom prst="rect">
            <a:avLst/>
          </a:prstGeom>
          <a:noFill/>
          <a:ln w="9525">
            <a:noFill/>
          </a:ln>
        </p:spPr>
        <p:txBody>
          <a:bodyPr anchor="ctr"/>
          <a:lstStyle/>
          <a:p>
            <a:pPr lvl="0"/>
            <a:r>
              <a:rPr lang="zh-CN" altLang="zh-CN" dirty="0"/>
              <a:t>单击此处编辑母版标题样式</a:t>
            </a:r>
            <a:endParaRPr lang="zh-CN" altLang="zh-CN" dirty="0"/>
          </a:p>
        </p:txBody>
      </p:sp>
      <p:sp>
        <p:nvSpPr>
          <p:cNvPr id="1035" name="文本占位符 2"/>
          <p:cNvSpPr>
            <a:spLocks noGrp="1"/>
          </p:cNvSpPr>
          <p:nvPr>
            <p:ph type="body"/>
          </p:nvPr>
        </p:nvSpPr>
        <p:spPr>
          <a:xfrm>
            <a:off x="609600" y="1600200"/>
            <a:ext cx="10972800" cy="4525963"/>
          </a:xfrm>
          <a:prstGeom prst="rect">
            <a:avLst/>
          </a:prstGeom>
          <a:noFill/>
          <a:ln w="9525">
            <a:noFill/>
          </a:ln>
        </p:spPr>
        <p:txBody>
          <a:bodyPr anchor="t"/>
          <a:lstStyle/>
          <a:p>
            <a:pPr lvl="0"/>
            <a:r>
              <a:rPr lang="zh-CN" altLang="zh-CN" dirty="0"/>
              <a:t>单击此处编辑母版文本样式</a:t>
            </a:r>
            <a:endParaRPr lang="zh-CN" altLang="zh-CN" dirty="0"/>
          </a:p>
          <a:p>
            <a:pPr lvl="1" indent="-28575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1036" name="日期占位符 3"/>
          <p:cNvSpPr>
            <a:spLocks noGrp="1" noChangeArrowheads="1"/>
          </p:cNvSpPr>
          <p:nvPr>
            <p:ph type="dt" sz="half" idx="2"/>
          </p:nvPr>
        </p:nvSpPr>
        <p:spPr bwMode="auto">
          <a:xfrm>
            <a:off x="609600" y="6356350"/>
            <a:ext cx="28448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53C83AE-703C-4BBA-BBAA-265FBB99CD93}" type="datetime1">
              <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rPr>
            </a:fld>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2" name="页脚占位符 4"/>
          <p:cNvSpPr>
            <a:spLocks noGrp="1" noChangeArrowheads="1"/>
          </p:cNvSpPr>
          <p:nvPr>
            <p:ph type="ftr" sz="quarter" idx="3"/>
          </p:nvPr>
        </p:nvSpPr>
        <p:spPr bwMode="auto">
          <a:xfrm>
            <a:off x="4165600" y="6356350"/>
            <a:ext cx="3860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mbria" panose="02040503050406030204" pitchFamily="18" charset="0"/>
              <a:ea typeface="+mn-ea"/>
              <a:cs typeface="+mn-cs"/>
            </a:endParaRPr>
          </a:p>
        </p:txBody>
      </p:sp>
      <p:sp>
        <p:nvSpPr>
          <p:cNvPr id="1038" name="灯片编号占位符 5"/>
          <p:cNvSpPr>
            <a:spLocks noGrp="1" noChangeArrowheads="1"/>
          </p:cNvSpPr>
          <p:nvPr>
            <p:ph type="sldNum" sz="quarter" idx="4"/>
          </p:nvPr>
        </p:nvSpPr>
        <p:spPr bwMode="auto">
          <a:xfrm>
            <a:off x="8737600" y="6356350"/>
            <a:ext cx="28448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ea typeface="华文楷体" panose="02010600040101010101" pitchFamily="2" charset="-122"/>
              </a:defRPr>
            </a:lvl1pPr>
          </a:lstStyle>
          <a:p>
            <a:pPr lvl="0" eaLnBrk="1" fontAlgn="base" hangingPunct="1"/>
            <a:fld id="{9A0DB2DC-4C9A-4742-B13C-FB6460FD3503}" type="slidenum">
              <a:rPr lang="zh-CN" altLang="en-US" strike="noStrike" noProof="1" dirty="0">
                <a:latin typeface="Cambria" panose="02040503050406030204" pitchFamily="18" charset="0"/>
                <a:ea typeface="华文楷体" panose="02010600040101010101" pitchFamily="2" charset="-122"/>
                <a:cs typeface="+mn-cs"/>
              </a:rPr>
            </a:fld>
            <a:endParaRPr lang="zh-CN" altLang="en-US" strike="noStrike" noProof="1">
              <a:latin typeface="Cambria" panose="02040503050406030204" pitchFamily="18"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2pPr>
      <a:lvl3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3pPr>
      <a:lvl4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4pPr>
      <a:lvl5pPr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5pPr>
      <a:lvl6pPr marL="4572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6pPr>
      <a:lvl7pPr marL="9144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7pPr>
      <a:lvl8pPr marL="13716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8pPr>
      <a:lvl9pPr marL="1828800" algn="ctr" rtl="0" eaLnBrk="0" fontAlgn="base" hangingPunct="0">
        <a:spcBef>
          <a:spcPct val="0"/>
        </a:spcBef>
        <a:spcAft>
          <a:spcPct val="0"/>
        </a:spcAft>
        <a:defRPr sz="4400">
          <a:solidFill>
            <a:schemeClr val="tx2"/>
          </a:solidFill>
          <a:latin typeface="Maiandra GD" panose="020E0502030308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anose="05020102010507070707" pitchFamily="18" charset="2"/>
        <a:buChar char="³"/>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58.xml"/><Relationship Id="rId3" Type="http://schemas.openxmlformats.org/officeDocument/2006/relationships/image" Target="../media/image10.png"/><Relationship Id="rId2" Type="http://schemas.openxmlformats.org/officeDocument/2006/relationships/tags" Target="../tags/tag57.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61.xml"/><Relationship Id="rId3" Type="http://schemas.openxmlformats.org/officeDocument/2006/relationships/image" Target="../media/image11.png"/><Relationship Id="rId2" Type="http://schemas.openxmlformats.org/officeDocument/2006/relationships/tags" Target="../tags/tag60.xml"/><Relationship Id="rId1" Type="http://schemas.openxmlformats.org/officeDocument/2006/relationships/tags" Target="../tags/tag5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64.xml"/><Relationship Id="rId3" Type="http://schemas.openxmlformats.org/officeDocument/2006/relationships/image" Target="../media/image12.png"/><Relationship Id="rId2" Type="http://schemas.openxmlformats.org/officeDocument/2006/relationships/tags" Target="../tags/tag63.xml"/><Relationship Id="rId1" Type="http://schemas.openxmlformats.org/officeDocument/2006/relationships/tags" Target="../tags/tag6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67.xml"/><Relationship Id="rId3" Type="http://schemas.openxmlformats.org/officeDocument/2006/relationships/image" Target="../media/image13.png"/><Relationship Id="rId2" Type="http://schemas.openxmlformats.org/officeDocument/2006/relationships/tags" Target="../tags/tag66.xml"/><Relationship Id="rId1" Type="http://schemas.openxmlformats.org/officeDocument/2006/relationships/tags" Target="../tags/tag65.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70.xml"/><Relationship Id="rId3" Type="http://schemas.openxmlformats.org/officeDocument/2006/relationships/image" Target="../media/image14.png"/><Relationship Id="rId2" Type="http://schemas.openxmlformats.org/officeDocument/2006/relationships/tags" Target="../tags/tag69.xml"/><Relationship Id="rId1" Type="http://schemas.openxmlformats.org/officeDocument/2006/relationships/tags" Target="../tags/tag68.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73.xml"/><Relationship Id="rId3" Type="http://schemas.openxmlformats.org/officeDocument/2006/relationships/image" Target="../media/image15.png"/><Relationship Id="rId2" Type="http://schemas.openxmlformats.org/officeDocument/2006/relationships/tags" Target="../tags/tag72.xml"/><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76.xml"/><Relationship Id="rId3" Type="http://schemas.openxmlformats.org/officeDocument/2006/relationships/image" Target="../media/image16.png"/><Relationship Id="rId2" Type="http://schemas.openxmlformats.org/officeDocument/2006/relationships/tags" Target="../tags/tag75.xml"/><Relationship Id="rId1" Type="http://schemas.openxmlformats.org/officeDocument/2006/relationships/tags" Target="../tags/tag7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image" Target="../media/image7.png"/><Relationship Id="rId4" Type="http://schemas.openxmlformats.org/officeDocument/2006/relationships/tags" Target="../tags/tag22.xml"/><Relationship Id="rId3" Type="http://schemas.openxmlformats.org/officeDocument/2006/relationships/tags" Target="../tags/tag21.xml"/><Relationship Id="rId22" Type="http://schemas.openxmlformats.org/officeDocument/2006/relationships/slideLayout" Target="../slideLayouts/slideLayout12.xml"/><Relationship Id="rId21" Type="http://schemas.openxmlformats.org/officeDocument/2006/relationships/tags" Target="../tags/tag37.xml"/><Relationship Id="rId20" Type="http://schemas.openxmlformats.org/officeDocument/2006/relationships/tags" Target="../tags/tag36.xml"/><Relationship Id="rId2" Type="http://schemas.openxmlformats.org/officeDocument/2006/relationships/image" Target="../media/image6.png"/><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image" Target="../media/image8.pn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7.xml"/><Relationship Id="rId3" Type="http://schemas.openxmlformats.org/officeDocument/2006/relationships/tags" Target="../tags/tag81.xml"/><Relationship Id="rId2" Type="http://schemas.openxmlformats.org/officeDocument/2006/relationships/image" Target="../media/image17.png"/><Relationship Id="rId1" Type="http://schemas.openxmlformats.org/officeDocument/2006/relationships/tags" Target="../tags/tag8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37.xml"/><Relationship Id="rId5" Type="http://schemas.openxmlformats.org/officeDocument/2006/relationships/tags" Target="../tags/tag8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87.xml"/><Relationship Id="rId3" Type="http://schemas.openxmlformats.org/officeDocument/2006/relationships/image" Target="../media/image20.png"/><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37.xml"/><Relationship Id="rId5" Type="http://schemas.openxmlformats.org/officeDocument/2006/relationships/tags" Target="../tags/tag90.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93.xml"/><Relationship Id="rId3" Type="http://schemas.openxmlformats.org/officeDocument/2006/relationships/image" Target="../media/image23.png"/><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96.xml"/><Relationship Id="rId3" Type="http://schemas.openxmlformats.org/officeDocument/2006/relationships/image" Target="../media/image24.png"/><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99.xml"/><Relationship Id="rId3" Type="http://schemas.openxmlformats.org/officeDocument/2006/relationships/image" Target="../media/image25.png"/><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02.xml"/><Relationship Id="rId3" Type="http://schemas.openxmlformats.org/officeDocument/2006/relationships/image" Target="../media/image26.png"/><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05.xml"/><Relationship Id="rId3" Type="http://schemas.openxmlformats.org/officeDocument/2006/relationships/image" Target="../media/image27.png"/><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08.xml"/><Relationship Id="rId3" Type="http://schemas.openxmlformats.org/officeDocument/2006/relationships/image" Target="../media/image28.png"/><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11.xml"/><Relationship Id="rId3" Type="http://schemas.openxmlformats.org/officeDocument/2006/relationships/image" Target="../media/image29.png"/><Relationship Id="rId2" Type="http://schemas.openxmlformats.org/officeDocument/2006/relationships/tags" Target="../tags/tag110.xml"/><Relationship Id="rId1" Type="http://schemas.openxmlformats.org/officeDocument/2006/relationships/tags" Target="../tags/tag109.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7.xml"/><Relationship Id="rId2" Type="http://schemas.openxmlformats.org/officeDocument/2006/relationships/tags" Target="../tags/tag116.xml"/><Relationship Id="rId1" Type="http://schemas.openxmlformats.org/officeDocument/2006/relationships/tags" Target="../tags/tag115.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22.xml"/><Relationship Id="rId3" Type="http://schemas.openxmlformats.org/officeDocument/2006/relationships/image" Target="../media/image30.png"/><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25.xml"/><Relationship Id="rId3" Type="http://schemas.openxmlformats.org/officeDocument/2006/relationships/image" Target="../media/image31.png"/><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28.xml"/><Relationship Id="rId3" Type="http://schemas.openxmlformats.org/officeDocument/2006/relationships/image" Target="../media/image32.png"/><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31.xml"/><Relationship Id="rId3" Type="http://schemas.openxmlformats.org/officeDocument/2006/relationships/image" Target="../media/image33.png"/><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34.xml"/><Relationship Id="rId3" Type="http://schemas.openxmlformats.org/officeDocument/2006/relationships/image" Target="../media/image34.png"/><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tags" Target="../tags/tag137.xml"/><Relationship Id="rId3" Type="http://schemas.openxmlformats.org/officeDocument/2006/relationships/image" Target="../media/image35.png"/><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9.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43.xml"/><Relationship Id="rId1" Type="http://schemas.openxmlformats.org/officeDocument/2006/relationships/tags" Target="../tags/tag14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47.xml"/><Relationship Id="rId1" Type="http://schemas.openxmlformats.org/officeDocument/2006/relationships/chart" Target="../charts/chart1.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52.xml"/><Relationship Id="rId1" Type="http://schemas.openxmlformats.org/officeDocument/2006/relationships/tags" Target="../tags/tag15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54.xml"/><Relationship Id="rId1" Type="http://schemas.openxmlformats.org/officeDocument/2006/relationships/tags" Target="../tags/tag153.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62.xml"/><Relationship Id="rId1" Type="http://schemas.openxmlformats.org/officeDocument/2006/relationships/tags" Target="../tags/tag161.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70.xml"/><Relationship Id="rId1" Type="http://schemas.openxmlformats.org/officeDocument/2006/relationships/tags" Target="../tags/tag169.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72.xml"/><Relationship Id="rId1" Type="http://schemas.openxmlformats.org/officeDocument/2006/relationships/tags" Target="../tags/tag171.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76.xml"/><Relationship Id="rId1" Type="http://schemas.openxmlformats.org/officeDocument/2006/relationships/chart" Target="../charts/chart2.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90.xml"/><Relationship Id="rId1" Type="http://schemas.openxmlformats.org/officeDocument/2006/relationships/tags" Target="../tags/tag18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92.xml"/><Relationship Id="rId1" Type="http://schemas.openxmlformats.org/officeDocument/2006/relationships/tags" Target="../tags/tag191.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96.xml"/><Relationship Id="rId1" Type="http://schemas.openxmlformats.org/officeDocument/2006/relationships/chart" Target="../charts/chart3.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0.xml"/><Relationship Id="rId1" Type="http://schemas.openxmlformats.org/officeDocument/2006/relationships/image" Target="../media/image9.jpe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216.xml"/><Relationship Id="rId2" Type="http://schemas.openxmlformats.org/officeDocument/2006/relationships/image" Target="../media/image36.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7.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矩形 7"/>
          <p:cNvSpPr/>
          <p:nvPr/>
        </p:nvSpPr>
        <p:spPr>
          <a:xfrm>
            <a:off x="0" y="243840"/>
            <a:ext cx="12192000" cy="762000"/>
          </a:xfrm>
          <a:prstGeom prst="rect">
            <a:avLst/>
          </a:prstGeom>
          <a:noFill/>
          <a:ln w="9525">
            <a:noFill/>
          </a:ln>
        </p:spPr>
        <p:txBody>
          <a:bodyPr anchor="ctr"/>
          <a:lstStyle/>
          <a:p>
            <a:pPr eaLnBrk="0" hangingPunct="0"/>
            <a:r>
              <a:rPr lang="en-US" altLang="zh-CN" sz="4000" b="1" dirty="0">
                <a:solidFill>
                  <a:schemeClr val="tx1"/>
                </a:solidFill>
                <a:latin typeface="黑体" panose="02010609060101010101" pitchFamily="49" charset="-122"/>
                <a:ea typeface="黑体" panose="02010609060101010101" pitchFamily="49" charset="-122"/>
              </a:rPr>
              <a:t>                  </a:t>
            </a:r>
            <a:endParaRPr lang="zh-CN" altLang="en-US" sz="4000" b="1" dirty="0">
              <a:solidFill>
                <a:schemeClr val="tx1"/>
              </a:solidFill>
              <a:latin typeface="黑体" panose="02010609060101010101" pitchFamily="49" charset="-122"/>
              <a:ea typeface="黑体" panose="02010609060101010101" pitchFamily="49" charset="-122"/>
              <a:sym typeface="+mn-ea"/>
            </a:endParaRPr>
          </a:p>
        </p:txBody>
      </p:sp>
      <p:sp>
        <p:nvSpPr>
          <p:cNvPr id="4" name="文本占位符 3"/>
          <p:cNvSpPr>
            <a:spLocks noGrp="1"/>
          </p:cNvSpPr>
          <p:nvPr>
            <p:ph type="body" sz="quarter" idx="13"/>
          </p:nvPr>
        </p:nvSpPr>
        <p:spPr>
          <a:xfrm>
            <a:off x="138430" y="132080"/>
            <a:ext cx="11938000" cy="6590665"/>
          </a:xfrm>
        </p:spPr>
        <p:txBody>
          <a:bodyPr>
            <a:noAutofit/>
          </a:bodyPr>
          <a:lstStyle/>
          <a:p>
            <a:pPr indent="971550" algn="ctr" latinLnBrk="0">
              <a:lnSpc>
                <a:spcPct val="150000"/>
              </a:lnSpc>
              <a:spcBef>
                <a:spcPts val="0"/>
              </a:spcBef>
              <a:spcAft>
                <a:spcPts val="0"/>
              </a:spcAft>
              <a:buClr>
                <a:schemeClr val="accent1"/>
              </a:buClr>
              <a:buSzPct val="50000"/>
              <a:extLst>
                <a:ext uri="{35155182-B16C-46BC-9424-99874614C6A1}">
                  <wpsdc:indentchars xmlns:wpsdc="http://www.wps.cn/officeDocument/2017/drawingmlCustomData" val="150" checksum="989883553"/>
                </a:ext>
              </a:extLst>
            </a:pPr>
            <a:endParaRPr lang="zh-CN" altLang="en-US" sz="4800" b="1" dirty="0" smtClean="0">
              <a:solidFill>
                <a:srgbClr val="FF0000"/>
              </a:solidFill>
              <a:highlight>
                <a:srgbClr val="FFFF00"/>
              </a:highlight>
              <a:cs typeface="Arial" panose="020B0604020202020204" pitchFamily="34" charset="0"/>
              <a:sym typeface="+mn-ea"/>
            </a:endParaRPr>
          </a:p>
          <a:p>
            <a:pPr indent="742950" algn="ctr" latinLnBrk="0">
              <a:lnSpc>
                <a:spcPct val="150000"/>
              </a:lnSpc>
              <a:spcBef>
                <a:spcPts val="0"/>
              </a:spcBef>
              <a:spcAft>
                <a:spcPts val="0"/>
              </a:spcAft>
              <a:buClr>
                <a:schemeClr val="accent1"/>
              </a:buClr>
              <a:buSzPct val="50000"/>
              <a:extLst>
                <a:ext uri="{35155182-B16C-46BC-9424-99874614C6A1}">
                  <wpsdc:indentchars xmlns:wpsdc="http://www.wps.cn/officeDocument/2017/drawingmlCustomData" val="150" checksum="942034351"/>
                </a:ext>
              </a:extLst>
            </a:pPr>
            <a:r>
              <a:rPr lang="en-US" altLang="zh-CN" sz="3600" b="1" dirty="0">
                <a:solidFill>
                  <a:schemeClr val="tx1"/>
                </a:solidFill>
                <a:highlight>
                  <a:srgbClr val="FFFF00"/>
                </a:highlight>
                <a:ea typeface="微软雅黑" panose="020B0503020204020204" charset="-122"/>
                <a:cs typeface="Arial" panose="020B0604020202020204" pitchFamily="34" charset="0"/>
                <a:sym typeface="+mn-ea"/>
              </a:rPr>
              <a:t>Incremental Input-Output Analysis and Empirical Study of Structural Change in China</a:t>
            </a:r>
            <a:endParaRPr lang="en-US" altLang="zh-CN" sz="3600" b="1" dirty="0">
              <a:solidFill>
                <a:schemeClr val="tx1"/>
              </a:solidFill>
              <a:ea typeface="微软雅黑" panose="020B0503020204020204" charset="-122"/>
              <a:cs typeface="Arial" panose="020B0604020202020204" pitchFamily="34" charset="0"/>
              <a:sym typeface="+mn-ea"/>
            </a:endParaRPr>
          </a:p>
          <a:p>
            <a:pPr indent="742950" algn="ctr" latinLnBrk="0">
              <a:lnSpc>
                <a:spcPct val="150000"/>
              </a:lnSpc>
              <a:spcBef>
                <a:spcPts val="0"/>
              </a:spcBef>
              <a:spcAft>
                <a:spcPts val="0"/>
              </a:spcAft>
              <a:buClr>
                <a:schemeClr val="accent1"/>
              </a:buClr>
              <a:buSzPct val="50000"/>
              <a:extLst>
                <a:ext uri="{35155182-B16C-46BC-9424-99874614C6A1}">
                  <wpsdc:indentchars xmlns:wpsdc="http://www.wps.cn/officeDocument/2017/drawingmlCustomData" val="150" checksum="942034351"/>
                </a:ext>
              </a:extLst>
            </a:pPr>
            <a:endParaRPr lang="zh-CN" altLang="en-US" sz="3600" b="1" dirty="0">
              <a:solidFill>
                <a:schemeClr val="tx1"/>
              </a:solidFill>
              <a:ea typeface="微软雅黑" panose="020B0503020204020204" charset="-122"/>
              <a:cs typeface="Arial" panose="020B0604020202020204" pitchFamily="34" charset="0"/>
              <a:sym typeface="+mn-ea"/>
            </a:endParaRPr>
          </a:p>
          <a:p>
            <a:pPr indent="514350" algn="ctr" latinLnBrk="0">
              <a:lnSpc>
                <a:spcPct val="150000"/>
              </a:lnSpc>
              <a:spcBef>
                <a:spcPts val="0"/>
              </a:spcBef>
              <a:spcAft>
                <a:spcPts val="0"/>
              </a:spcAft>
              <a:buClr>
                <a:schemeClr val="accent1"/>
              </a:buClr>
              <a:buSzPct val="50000"/>
              <a:extLst>
                <a:ext uri="{35155182-B16C-46BC-9424-99874614C6A1}">
                  <wpsdc:indentchars xmlns:wpsdc="http://www.wps.cn/officeDocument/2017/drawingmlCustomData" val="150" checksum="2097965817"/>
                </a:ext>
              </a:extLst>
            </a:pPr>
            <a:r>
              <a:rPr lang="en-US" altLang="zh-CN" sz="2400" b="1" dirty="0">
                <a:solidFill>
                  <a:schemeClr val="tx1"/>
                </a:solidFill>
                <a:ea typeface="微软雅黑" panose="020B0503020204020204" charset="-122"/>
                <a:cs typeface="Arial" panose="020B0604020202020204" pitchFamily="34" charset="0"/>
              </a:rPr>
              <a:t>Song Hui</a:t>
            </a:r>
            <a:r>
              <a:rPr lang="en-US" altLang="zh-CN" sz="2400" b="1" baseline="30000" dirty="0">
                <a:solidFill>
                  <a:schemeClr val="tx1"/>
                </a:solidFill>
                <a:ea typeface="微软雅黑" panose="020B0503020204020204" charset="-122"/>
                <a:cs typeface="Arial" panose="020B0604020202020204" pitchFamily="34" charset="0"/>
              </a:rPr>
              <a:t>1</a:t>
            </a:r>
            <a:r>
              <a:rPr lang="en-US" altLang="zh-CN" sz="2400" b="1" dirty="0">
                <a:solidFill>
                  <a:schemeClr val="tx1"/>
                </a:solidFill>
                <a:ea typeface="微软雅黑" panose="020B0503020204020204" charset="-122"/>
                <a:cs typeface="Arial" panose="020B0604020202020204" pitchFamily="34" charset="0"/>
              </a:rPr>
              <a:t>, Wang Chunli</a:t>
            </a:r>
            <a:r>
              <a:rPr lang="en-US" altLang="zh-CN" sz="2400" b="1" baseline="30000" dirty="0">
                <a:solidFill>
                  <a:schemeClr val="tx1"/>
                </a:solidFill>
                <a:ea typeface="微软雅黑" panose="020B0503020204020204" charset="-122"/>
                <a:cs typeface="Arial" panose="020B0604020202020204" pitchFamily="34" charset="0"/>
              </a:rPr>
              <a:t>1</a:t>
            </a:r>
            <a:r>
              <a:rPr lang="en-US" altLang="zh-CN" sz="2400" b="1" dirty="0">
                <a:solidFill>
                  <a:schemeClr val="tx1"/>
                </a:solidFill>
                <a:ea typeface="微软雅黑" panose="020B0503020204020204" charset="-122"/>
                <a:cs typeface="Arial" panose="020B0604020202020204" pitchFamily="34" charset="0"/>
              </a:rPr>
              <a:t>, Song Ruijie</a:t>
            </a:r>
            <a:r>
              <a:rPr lang="en-US" altLang="zh-CN" sz="2400" b="1" baseline="30000" dirty="0">
                <a:solidFill>
                  <a:schemeClr val="tx1"/>
                </a:solidFill>
                <a:ea typeface="微软雅黑" panose="020B0503020204020204" charset="-122"/>
                <a:cs typeface="Arial" panose="020B0604020202020204" pitchFamily="34" charset="0"/>
              </a:rPr>
              <a:t>2</a:t>
            </a:r>
            <a:r>
              <a:rPr lang="en-US" altLang="zh-CN" sz="2400" b="1" dirty="0">
                <a:solidFill>
                  <a:schemeClr val="tx1"/>
                </a:solidFill>
                <a:ea typeface="微软雅黑" panose="020B0503020204020204" charset="-122"/>
                <a:cs typeface="Arial" panose="020B0604020202020204" pitchFamily="34" charset="0"/>
              </a:rPr>
              <a:t>, Chen Zhuowen</a:t>
            </a:r>
            <a:r>
              <a:rPr lang="en-US" altLang="zh-CN" sz="2400" b="1" baseline="30000" dirty="0">
                <a:solidFill>
                  <a:schemeClr val="tx1"/>
                </a:solidFill>
                <a:ea typeface="微软雅黑" panose="020B0503020204020204" charset="-122"/>
                <a:cs typeface="Arial" panose="020B0604020202020204" pitchFamily="34" charset="0"/>
              </a:rPr>
              <a:t>3</a:t>
            </a:r>
            <a:endParaRPr lang="en-US" altLang="zh-CN" sz="2400" b="1" dirty="0">
              <a:solidFill>
                <a:schemeClr val="tx1"/>
              </a:solidFill>
              <a:ea typeface="微软雅黑" panose="020B0503020204020204" charset="-122"/>
              <a:cs typeface="Arial" panose="020B0604020202020204" pitchFamily="34" charset="0"/>
            </a:endParaRPr>
          </a:p>
          <a:p>
            <a:pPr marL="0" lvl="0" indent="0" algn="ctr" eaLnBrk="1" hangingPunct="1">
              <a:lnSpc>
                <a:spcPct val="90000"/>
              </a:lnSpc>
              <a:buNone/>
            </a:pPr>
            <a:r>
              <a:rPr lang="en-US" altLang="zh-CN" sz="2000" b="1" dirty="0">
                <a:solidFill>
                  <a:schemeClr val="tx1"/>
                </a:solidFill>
                <a:ea typeface="微软雅黑" panose="020B0503020204020204" charset="-122"/>
                <a:cs typeface="Arial" panose="020B0604020202020204" pitchFamily="34" charset="0"/>
                <a:sym typeface="+mn-ea"/>
              </a:rPr>
              <a:t>(Affiliations: 1. Hebei University, China; 2. Nagoya University, Japan; </a:t>
            </a:r>
            <a:endParaRPr lang="en-US" altLang="zh-CN" sz="2000" b="1" dirty="0">
              <a:solidFill>
                <a:schemeClr val="tx1"/>
              </a:solidFill>
              <a:ea typeface="微软雅黑" panose="020B0503020204020204" charset="-122"/>
              <a:cs typeface="Arial" panose="020B0604020202020204" pitchFamily="34" charset="0"/>
              <a:sym typeface="+mn-ea"/>
            </a:endParaRPr>
          </a:p>
          <a:p>
            <a:pPr marL="0" lvl="0" indent="0" algn="ctr" eaLnBrk="1" hangingPunct="1">
              <a:lnSpc>
                <a:spcPct val="90000"/>
              </a:lnSpc>
              <a:buNone/>
            </a:pPr>
            <a:r>
              <a:rPr lang="en-US" altLang="zh-CN" sz="2000" b="1" dirty="0">
                <a:solidFill>
                  <a:schemeClr val="tx1"/>
                </a:solidFill>
                <a:ea typeface="微软雅黑" panose="020B0503020204020204" charset="-122"/>
                <a:cs typeface="Arial" panose="020B0604020202020204" pitchFamily="34" charset="0"/>
                <a:sym typeface="+mn-ea"/>
              </a:rPr>
              <a:t>3. University of Chinese Academy of Sciences, China)</a:t>
            </a:r>
            <a:endParaRPr lang="en-US" altLang="zh-CN" sz="2000" b="1" dirty="0">
              <a:solidFill>
                <a:schemeClr val="tx1"/>
              </a:solidFill>
              <a:ea typeface="微软雅黑" panose="020B0503020204020204" charset="-122"/>
              <a:cs typeface="Arial" panose="020B0604020202020204" pitchFamily="34" charset="0"/>
              <a:sym typeface="+mn-ea"/>
            </a:endParaRPr>
          </a:p>
          <a:p>
            <a:pPr marL="0" lvl="0" indent="0" algn="ctr" eaLnBrk="1" hangingPunct="1">
              <a:lnSpc>
                <a:spcPct val="90000"/>
              </a:lnSpc>
              <a:buNone/>
            </a:pPr>
            <a:endParaRPr lang="en-US" altLang="zh-CN" sz="2400" b="1" dirty="0">
              <a:solidFill>
                <a:schemeClr val="tx1"/>
              </a:solidFill>
              <a:ea typeface="微软雅黑" panose="020B0503020204020204" charset="-122"/>
              <a:cs typeface="Arial" panose="020B0604020202020204" pitchFamily="34" charset="0"/>
              <a:sym typeface="+mn-ea"/>
            </a:endParaRPr>
          </a:p>
          <a:p>
            <a:pPr marL="0" lvl="0" indent="0" algn="ctr" eaLnBrk="1" hangingPunct="1">
              <a:lnSpc>
                <a:spcPct val="90000"/>
              </a:lnSpc>
              <a:buNone/>
            </a:pPr>
            <a:r>
              <a:rPr lang="en-US" altLang="zh-CN" sz="2400" b="1" dirty="0">
                <a:solidFill>
                  <a:schemeClr val="tx1"/>
                </a:solidFill>
                <a:ea typeface="微软雅黑" panose="020B0503020204020204" charset="-122"/>
                <a:cs typeface="Arial" panose="020B0604020202020204" pitchFamily="34" charset="0"/>
                <a:sym typeface="+mn-ea"/>
              </a:rPr>
              <a:t>Presenter: Song Hui, Professor at Hebei University, China.</a:t>
            </a:r>
            <a:endParaRPr lang="en-US" altLang="zh-CN" sz="2400" b="1" dirty="0">
              <a:solidFill>
                <a:schemeClr val="tx1"/>
              </a:solidFill>
              <a:ea typeface="微软雅黑" panose="020B0503020204020204" charset="-122"/>
              <a:cs typeface="Arial" panose="020B0604020202020204" pitchFamily="34" charset="0"/>
              <a:sym typeface="+mn-ea"/>
            </a:endParaRPr>
          </a:p>
        </p:txBody>
      </p:sp>
      <p:sp>
        <p:nvSpPr>
          <p:cNvPr id="3" name="文本框 2"/>
          <p:cNvSpPr txBox="1"/>
          <p:nvPr/>
        </p:nvSpPr>
        <p:spPr>
          <a:xfrm>
            <a:off x="4942205" y="243840"/>
            <a:ext cx="4767580" cy="956310"/>
          </a:xfrm>
          <a:prstGeom prst="rect">
            <a:avLst/>
          </a:prstGeom>
          <a:noFill/>
        </p:spPr>
        <p:txBody>
          <a:bodyPr wrap="square" rtlCol="0">
            <a:noAutofit/>
          </a:bodyPr>
          <a:lstStyle/>
          <a:p>
            <a:endParaRPr lang="zh-CN" altLang="en-US" sz="4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Subtracting the base-year table at constant prices from the reporting-year table at constant prices yields the incremental input-output table, as shown in Table 1.</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incremental input-output table has the same balancing relationships as a standard input-output table, with the only difference being the addition of incremental components (omitted).</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22935" y="6283325"/>
            <a:ext cx="11116945" cy="601345"/>
          </a:xfrm>
          <a:prstGeom prst="rect">
            <a:avLst/>
          </a:prstGeom>
          <a:noFill/>
        </p:spPr>
        <p:txBody>
          <a:bodyPr wrap="square" rtlCol="0" anchor="t">
            <a:noAutofit/>
          </a:bodyPr>
          <a:p>
            <a:r>
              <a:rPr lang="en-US" altLang="zh-CN" sz="1400" dirty="0" smtClean="0">
                <a:latin typeface="Arial" panose="020B0604020202020204" pitchFamily="34" charset="0"/>
                <a:cs typeface="Arial" panose="020B0604020202020204" pitchFamily="34" charset="0"/>
              </a:rPr>
              <a:t>Note: In the table, pure income increments include net taxes on production and operating surplus increments; final use increments include consumption, gross capital formation, and net export increments.</a:t>
            </a:r>
            <a:endParaRPr lang="en-US" altLang="zh-CN" sz="1400" dirty="0" smtClean="0">
              <a:latin typeface="Arial" panose="020B0604020202020204" pitchFamily="34" charset="0"/>
              <a:cs typeface="Arial" panose="020B0604020202020204" pitchFamily="34" charset="0"/>
            </a:endParaRPr>
          </a:p>
        </p:txBody>
      </p:sp>
      <p:sp>
        <p:nvSpPr>
          <p:cNvPr id="8" name="文本框 7"/>
          <p:cNvSpPr txBox="1"/>
          <p:nvPr/>
        </p:nvSpPr>
        <p:spPr>
          <a:xfrm>
            <a:off x="2876550" y="154940"/>
            <a:ext cx="8148955" cy="511175"/>
          </a:xfrm>
          <a:prstGeom prst="rect">
            <a:avLst/>
          </a:prstGeom>
          <a:noFill/>
        </p:spPr>
        <p:txBody>
          <a:bodyPr wrap="square" rtlCol="0" anchor="t">
            <a:noAutofit/>
          </a:bodyPr>
          <a:p>
            <a:r>
              <a:rPr lang="en-US" altLang="zh-CN" sz="24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1 Incremental input-output table</a:t>
            </a:r>
            <a:endParaRPr lang="en-US" altLang="zh-CN" sz="24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graphicFrame>
        <p:nvGraphicFramePr>
          <p:cNvPr id="3" name="表格 2"/>
          <p:cNvGraphicFramePr/>
          <p:nvPr>
            <p:custDataLst>
              <p:tags r:id="rId1"/>
            </p:custDataLst>
          </p:nvPr>
        </p:nvGraphicFramePr>
        <p:xfrm>
          <a:off x="694055" y="665480"/>
          <a:ext cx="10771505" cy="5680710"/>
        </p:xfrm>
        <a:graphic>
          <a:graphicData uri="http://schemas.openxmlformats.org/drawingml/2006/table">
            <a:tbl>
              <a:tblPr firstRow="1" bandRow="1">
                <a:tableStyleId>{5940675A-B579-460E-94D1-54222C63F5DA}</a:tableStyleId>
              </a:tblPr>
              <a:tblGrid>
                <a:gridCol w="1095375"/>
                <a:gridCol w="1564005"/>
                <a:gridCol w="1039495"/>
                <a:gridCol w="1038860"/>
                <a:gridCol w="1040765"/>
                <a:gridCol w="1040130"/>
                <a:gridCol w="1172845"/>
                <a:gridCol w="1249680"/>
                <a:gridCol w="1530350"/>
              </a:tblGrid>
              <a:tr h="447675">
                <a:tc rowSpan="2" gridSpan="2">
                  <a:txBody>
                    <a:bodyPr/>
                    <a:p>
                      <a:pPr>
                        <a:spcBef>
                          <a:spcPct val="0"/>
                        </a:spcBef>
                        <a:spcAft>
                          <a:spcPct val="0"/>
                        </a:spcAft>
                      </a:pPr>
                      <a:endParaRPr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rowSpan="2" hMerge="1">
                  <a:tcPr/>
                </a:tc>
                <a:tc gridSpan="5">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Intermediate use increments</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hMerge="1">
                  <a:tcPr/>
                </a:tc>
                <a:tc hMerge="1">
                  <a:tcPr/>
                </a:tc>
                <a:tc hMerge="1">
                  <a:tcPr/>
                </a:tc>
                <a:tc hMerge="1">
                  <a:tcPr marL="68580" marR="68580" marT="0" marB="0" vert="horz" anchor="ctr"/>
                </a:tc>
                <a:tc rowSpan="2">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Final use increments</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Total output increments</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r>
              <a:tr h="283845">
                <a:tc vMerge="1" gridSpan="2">
                  <a:tcPr/>
                </a:tc>
                <a:tc vMerge="1" hMerge="1">
                  <a:tcP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Sector 1</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Sector 2</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Sector </a:t>
                      </a:r>
                      <a:r>
                        <a:rPr lang="en-US" altLang="zh-CN" sz="1600" b="1" i="1">
                          <a:highlight>
                            <a:srgbClr val="00FFFF"/>
                          </a:highlight>
                          <a:latin typeface="Arial" panose="020B0604020202020204" pitchFamily="34" charset="0"/>
                          <a:cs typeface="Arial" panose="020B0604020202020204" pitchFamily="34" charset="0"/>
                        </a:rPr>
                        <a:t>n</a:t>
                      </a:r>
                      <a:endParaRPr lang="en-US" altLang="zh-CN" sz="1600" b="1" i="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Total</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vMerge="1">
                  <a:tcPr/>
                </a:tc>
                <a:tc vMerge="1">
                  <a:tcPr/>
                </a:tc>
              </a:tr>
              <a:tr h="447675">
                <a:tc rowSpan="5">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Intermediate input increments</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Sector 1</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11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12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1n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Z</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Y</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r>
              <a:tr h="346710">
                <a:tc vMerge="1">
                  <a:tcPr marL="68580" marR="68580" marT="0" marB="0" vert="horz" anchor="ct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Sector 2</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21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22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2n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Z</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Y</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r>
              <a:tr h="447040">
                <a:tc vMerge="1">
                  <a:tcP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r>
              <a:tr h="450215">
                <a:tc vMerge="1">
                  <a:tcP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Sector </a:t>
                      </a:r>
                      <a:r>
                        <a:rPr lang="en-US" altLang="zh-CN" sz="1600" b="1" i="1">
                          <a:highlight>
                            <a:srgbClr val="00FFFF"/>
                          </a:highlight>
                          <a:latin typeface="Arial" panose="020B0604020202020204" pitchFamily="34" charset="0"/>
                          <a:cs typeface="Arial" panose="020B0604020202020204" pitchFamily="34" charset="0"/>
                        </a:rPr>
                        <a:t>n</a:t>
                      </a:r>
                      <a:endParaRPr lang="en-US" altLang="zh-CN" sz="1600" b="1" i="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i="1" baseline="-25000">
                          <a:latin typeface="Arial" panose="020B0604020202020204" pitchFamily="34" charset="0"/>
                          <a:cs typeface="Arial" panose="020B0604020202020204" pitchFamily="34" charset="0"/>
                        </a:rPr>
                        <a:t>n</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i="1" baseline="-25000">
                          <a:latin typeface="Arial" panose="020B0604020202020204" pitchFamily="34" charset="0"/>
                          <a:cs typeface="Arial" panose="020B0604020202020204" pitchFamily="34" charset="0"/>
                        </a:rPr>
                        <a:t>n</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i="1" baseline="-25000">
                          <a:latin typeface="Arial" panose="020B0604020202020204" pitchFamily="34" charset="0"/>
                          <a:cs typeface="Arial" panose="020B0604020202020204" pitchFamily="34" charset="0"/>
                        </a:rPr>
                        <a:t>nn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Z</a:t>
                      </a:r>
                      <a:r>
                        <a:rPr lang="en-US" altLang="zh-CN" sz="1600" b="1" i="1" baseline="-25000">
                          <a:latin typeface="Arial" panose="020B0604020202020204" pitchFamily="34" charset="0"/>
                          <a:cs typeface="Arial" panose="020B0604020202020204" pitchFamily="34" charset="0"/>
                        </a:rPr>
                        <a:t>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Y</a:t>
                      </a:r>
                      <a:r>
                        <a:rPr lang="en-US" altLang="zh-CN" sz="1600" b="1" i="1" baseline="-25000">
                          <a:latin typeface="Arial" panose="020B0604020202020204" pitchFamily="34" charset="0"/>
                          <a:cs typeface="Arial" panose="020B0604020202020204" pitchFamily="34" charset="0"/>
                        </a:rPr>
                        <a:t>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r>
                        <a:rPr lang="en-US" altLang="zh-CN" sz="1600" b="1" i="1" baseline="-25000">
                          <a:latin typeface="Arial" panose="020B0604020202020204" pitchFamily="34" charset="0"/>
                          <a:cs typeface="Arial" panose="020B0604020202020204" pitchFamily="34" charset="0"/>
                        </a:rPr>
                        <a:t>n</a:t>
                      </a:r>
                      <a:endParaRPr lang="en-US" altLang="zh-CN" sz="1600" b="1" i="1" baseline="-25000">
                        <a:latin typeface="Arial" panose="020B0604020202020204" pitchFamily="34" charset="0"/>
                        <a:cs typeface="Arial" panose="020B0604020202020204" pitchFamily="34" charset="0"/>
                      </a:endParaRPr>
                    </a:p>
                  </a:txBody>
                  <a:tcPr marL="68580" marR="68580" marT="0" marB="0" anchor="ctr" anchorCtr="0"/>
                </a:tc>
              </a:tr>
              <a:tr h="447040">
                <a:tc vMerge="1">
                  <a:tcP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Total</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U</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U</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U</a:t>
                      </a:r>
                      <a:r>
                        <a:rPr lang="en-US" altLang="zh-CN" sz="1600" b="1" i="1" baseline="-25000">
                          <a:latin typeface="Arial" panose="020B0604020202020204" pitchFamily="34" charset="0"/>
                          <a:cs typeface="Arial" panose="020B0604020202020204" pitchFamily="34" charset="0"/>
                        </a:rPr>
                        <a:t>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Z</a:t>
                      </a:r>
                      <a:endParaRPr lang="en-US" altLang="zh-CN" sz="1600" b="1"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Y</a:t>
                      </a:r>
                      <a:endParaRPr lang="en-US" altLang="zh-CN" sz="1600" b="1" i="1">
                        <a:latin typeface="Arial" panose="020B0604020202020204" pitchFamily="34" charset="0"/>
                        <a:cs typeface="Arial" panose="020B0604020202020204" pitchFamily="34" charset="0"/>
                      </a:endParaRPr>
                    </a:p>
                  </a:txBody>
                  <a:tcPr marL="68580" marR="68580" marT="0" marB="0" anchor="ctr" anchorCtr="0">
                    <a:lnB w="12700" cmpd="sng">
                      <a:solidFill>
                        <a:schemeClr val="tx1"/>
                      </a:solidFill>
                      <a:prstDash val="solid"/>
                    </a:lnB>
                  </a:tcPr>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X</a:t>
                      </a:r>
                      <a:endParaRPr lang="en-US" altLang="zh-CN" sz="1600" b="1" i="1">
                        <a:latin typeface="Arial" panose="020B0604020202020204" pitchFamily="34" charset="0"/>
                        <a:cs typeface="Arial" panose="020B0604020202020204" pitchFamily="34" charset="0"/>
                      </a:endParaRPr>
                    </a:p>
                  </a:txBody>
                  <a:tcPr marL="68580" marR="68580" marT="0" marB="0" anchor="ctr" anchorCtr="0">
                    <a:lnB w="12700" cmpd="sng">
                      <a:solidFill>
                        <a:schemeClr val="tx1"/>
                      </a:solidFill>
                      <a:prstDash val="solid"/>
                    </a:lnB>
                  </a:tcPr>
                </a:tc>
              </a:tr>
              <a:tr h="897890">
                <a:tc rowSpan="4">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Initial input increments</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Depreciation of fixed assets</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D</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D</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D</a:t>
                      </a:r>
                      <a:r>
                        <a:rPr lang="en-US" altLang="zh-CN" sz="1600" b="1" i="1" baseline="-25000">
                          <a:latin typeface="Arial" panose="020B0604020202020204" pitchFamily="34" charset="0"/>
                          <a:cs typeface="Arial" panose="020B0604020202020204" pitchFamily="34" charset="0"/>
                        </a:rPr>
                        <a:t>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D</a:t>
                      </a:r>
                      <a:endParaRPr lang="en-US" altLang="zh-CN" sz="1600" b="1" i="1">
                        <a:latin typeface="Arial" panose="020B0604020202020204" pitchFamily="34" charset="0"/>
                        <a:cs typeface="Arial" panose="020B0604020202020204" pitchFamily="34" charset="0"/>
                      </a:endParaRPr>
                    </a:p>
                  </a:txBody>
                  <a:tcPr marL="68580" marR="68580" marT="0" marB="0" anchor="ctr" anchorCtr="0">
                    <a:lnR w="12700" cmpd="sng">
                      <a:solidFill>
                        <a:schemeClr val="tx1"/>
                      </a:solidFill>
                      <a:prstDash val="solid"/>
                    </a:lnR>
                  </a:tcPr>
                </a:tc>
                <a:tc rowSpan="4" gridSpan="2">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 </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solidFill>
                        <a:schemeClr val="tx1"/>
                      </a:solidFill>
                      <a:prstDash val="solid"/>
                    </a:lnL>
                    <a:lnR w="12700" cmpd="sng">
                      <a:noFill/>
                    </a:lnR>
                    <a:lnT w="12700" cmpd="sng">
                      <a:solidFill>
                        <a:schemeClr val="tx1"/>
                      </a:solidFill>
                      <a:prstDash val="solid"/>
                    </a:lnT>
                    <a:lnB>
                      <a:noFill/>
                    </a:lnB>
                  </a:tcPr>
                </a:tc>
                <a:tc rowSpan="4" hMerge="1">
                  <a:tcPr marL="68580" marR="68580" marT="0" marB="0" anchor="ctr" anchorCtr="0">
                    <a:lnR w="12700" cmpd="sng">
                      <a:noFill/>
                    </a:lnR>
                    <a:lnT w="12700" cmpd="sng">
                      <a:solidFill>
                        <a:schemeClr val="tx1"/>
                      </a:solidFill>
                      <a:prstDash val="solid"/>
                    </a:lnT>
                  </a:tcPr>
                </a:tc>
              </a:tr>
              <a:tr h="567690">
                <a:tc vMerge="1">
                  <a:tcP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Compensation of employees</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V</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V</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V</a:t>
                      </a:r>
                      <a:r>
                        <a:rPr lang="en-US" altLang="zh-CN" sz="1600" b="1" i="1" baseline="-25000">
                          <a:latin typeface="Arial" panose="020B0604020202020204" pitchFamily="34" charset="0"/>
                          <a:cs typeface="Arial" panose="020B0604020202020204" pitchFamily="34" charset="0"/>
                        </a:rPr>
                        <a:t>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V</a:t>
                      </a:r>
                      <a:endParaRPr lang="en-US" altLang="zh-CN" sz="1600" b="1" i="1">
                        <a:latin typeface="Arial" panose="020B0604020202020204" pitchFamily="34" charset="0"/>
                        <a:cs typeface="Arial" panose="020B0604020202020204" pitchFamily="34" charset="0"/>
                      </a:endParaRPr>
                    </a:p>
                  </a:txBody>
                  <a:tcPr marL="68580" marR="68580" marT="0" marB="0" anchor="ctr" anchorCtr="0">
                    <a:lnR w="12700" cmpd="sng">
                      <a:solidFill>
                        <a:schemeClr val="tx1"/>
                      </a:solidFill>
                      <a:prstDash val="solid"/>
                    </a:lnR>
                  </a:tcPr>
                </a:tc>
                <a:tc vMerge="1" gridSpan="2">
                  <a:tcPr marL="68580" marR="68580" marT="0" marB="0" anchor="ctr" anchorCtr="0">
                    <a:lnL w="12700" cmpd="sng">
                      <a:solidFill>
                        <a:schemeClr val="tx1"/>
                      </a:solidFill>
                      <a:prstDash val="solid"/>
                    </a:lnL>
                  </a:tcPr>
                </a:tc>
                <a:tc vMerge="1" hMerge="1">
                  <a:tcPr marL="68580" marR="68580" marT="0" marB="0" anchor="ctr" anchorCtr="0">
                    <a:lnR w="12700" cmpd="sng">
                      <a:noFill/>
                    </a:lnR>
                  </a:tcPr>
                </a:tc>
              </a:tr>
              <a:tr h="448310">
                <a:tc vMerge="1">
                  <a:tcP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Pure income</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M</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M</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M</a:t>
                      </a:r>
                      <a:r>
                        <a:rPr lang="en-US" altLang="zh-CN" sz="1600" b="1" i="1" baseline="-25000">
                          <a:latin typeface="Arial" panose="020B0604020202020204" pitchFamily="34" charset="0"/>
                          <a:cs typeface="Arial" panose="020B0604020202020204" pitchFamily="34" charset="0"/>
                        </a:rPr>
                        <a:t>n</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M</a:t>
                      </a:r>
                      <a:endParaRPr lang="en-US" altLang="zh-CN" sz="1600" b="1">
                        <a:latin typeface="Arial" panose="020B0604020202020204" pitchFamily="34" charset="0"/>
                        <a:cs typeface="Arial" panose="020B0604020202020204" pitchFamily="34" charset="0"/>
                      </a:endParaRPr>
                    </a:p>
                  </a:txBody>
                  <a:tcPr marL="68580" marR="68580" marT="0" marB="0" anchor="ctr" anchorCtr="0">
                    <a:lnR w="12700" cmpd="sng">
                      <a:solidFill>
                        <a:schemeClr val="tx1"/>
                      </a:solidFill>
                      <a:prstDash val="solid"/>
                    </a:lnR>
                  </a:tcPr>
                </a:tc>
                <a:tc vMerge="1" gridSpan="2">
                  <a:tcPr marL="68580" marR="68580" marT="0" marB="0" anchor="ctr" anchorCtr="0">
                    <a:lnL w="12700" cmpd="sng">
                      <a:solidFill>
                        <a:schemeClr val="tx1"/>
                      </a:solidFill>
                      <a:prstDash val="solid"/>
                    </a:lnL>
                  </a:tcPr>
                </a:tc>
                <a:tc vMerge="1" hMerge="1">
                  <a:tcPr marL="68580" marR="68580" marT="0" marB="0" anchor="ctr" anchorCtr="0">
                    <a:lnR w="12700" cmpd="sng">
                      <a:noFill/>
                    </a:lnR>
                  </a:tcPr>
                </a:tc>
              </a:tr>
              <a:tr h="448945">
                <a:tc vMerge="1">
                  <a:tcPr marL="68580" marR="68580" marT="0" marB="0" vert="horz" anchor="ctr"/>
                </a:tc>
                <a:tc>
                  <a:txBody>
                    <a:bodyPr/>
                    <a:p>
                      <a:pPr marL="0" indent="0" algn="ctr" fontAlgn="ctr">
                        <a:spcBef>
                          <a:spcPct val="0"/>
                        </a:spcBef>
                        <a:spcAft>
                          <a:spcPct val="0"/>
                        </a:spcAft>
                      </a:pPr>
                      <a:r>
                        <a:rPr lang="en-US" altLang="zh-CN" sz="1600" b="1">
                          <a:highlight>
                            <a:srgbClr val="00FFFF"/>
                          </a:highlight>
                          <a:latin typeface="Arial" panose="020B0604020202020204" pitchFamily="34" charset="0"/>
                          <a:cs typeface="Arial" panose="020B0604020202020204" pitchFamily="34" charset="0"/>
                        </a:rPr>
                        <a:t>Total</a:t>
                      </a:r>
                      <a:endParaRPr lang="en-US" altLang="zh-CN" sz="16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N</a:t>
                      </a:r>
                      <a:r>
                        <a:rPr lang="en-US" altLang="zh-CN" sz="1600" b="1" baseline="-25000">
                          <a:latin typeface="Arial" panose="020B0604020202020204" pitchFamily="34" charset="0"/>
                          <a:cs typeface="Arial" panose="020B0604020202020204" pitchFamily="34" charset="0"/>
                        </a:rPr>
                        <a:t>1</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N</a:t>
                      </a:r>
                      <a:r>
                        <a:rPr lang="en-US" altLang="zh-CN" sz="1600" b="1" baseline="-25000">
                          <a:latin typeface="Arial" panose="020B0604020202020204" pitchFamily="34" charset="0"/>
                          <a:cs typeface="Arial" panose="020B0604020202020204" pitchFamily="34" charset="0"/>
                        </a:rPr>
                        <a:t>2</a:t>
                      </a:r>
                      <a:endParaRPr lang="en-US" altLang="zh-CN" sz="1600" b="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txBody>
                  <a:tcPr marL="68580" marR="68580" marT="0" marB="0" anchor="t"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N</a:t>
                      </a:r>
                      <a:r>
                        <a:rPr lang="en-US" altLang="zh-CN" sz="1600" b="1" i="1" baseline="-25000">
                          <a:latin typeface="Arial" panose="020B0604020202020204" pitchFamily="34" charset="0"/>
                          <a:cs typeface="Arial" panose="020B0604020202020204" pitchFamily="34" charset="0"/>
                        </a:rPr>
                        <a:t>n</a:t>
                      </a:r>
                      <a:endParaRPr lang="en-US" altLang="zh-CN" sz="1600" b="1" i="1" baseline="-250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a:latin typeface="Arial" panose="020B0604020202020204" pitchFamily="34" charset="0"/>
                          <a:cs typeface="Arial" panose="020B0604020202020204" pitchFamily="34" charset="0"/>
                        </a:rPr>
                        <a:t>∆</a:t>
                      </a:r>
                      <a:r>
                        <a:rPr lang="en-US" altLang="zh-CN" sz="1600" b="1" i="1">
                          <a:latin typeface="Arial" panose="020B0604020202020204" pitchFamily="34" charset="0"/>
                          <a:cs typeface="Arial" panose="020B0604020202020204" pitchFamily="34" charset="0"/>
                        </a:rPr>
                        <a:t>N</a:t>
                      </a:r>
                      <a:endParaRPr lang="en-US" altLang="zh-CN" sz="1600" b="1">
                        <a:latin typeface="Arial" panose="020B0604020202020204" pitchFamily="34" charset="0"/>
                        <a:cs typeface="Arial" panose="020B0604020202020204" pitchFamily="34" charset="0"/>
                      </a:endParaRPr>
                    </a:p>
                  </a:txBody>
                  <a:tcPr marL="68580" marR="68580" marT="0" marB="0" anchor="ctr" anchorCtr="0">
                    <a:lnR w="12700" cmpd="sng">
                      <a:solidFill>
                        <a:schemeClr val="tx1"/>
                      </a:solidFill>
                      <a:prstDash val="solid"/>
                    </a:lnR>
                  </a:tcPr>
                </a:tc>
                <a:tc vMerge="1" gridSpan="2">
                  <a:tcPr marL="68580" marR="68580" marT="0" marB="0" anchor="ctr" anchorCtr="0">
                    <a:lnL w="12700" cmpd="sng">
                      <a:solidFill>
                        <a:schemeClr val="tx1"/>
                      </a:solidFill>
                      <a:prstDash val="solid"/>
                    </a:lnL>
                    <a:lnB>
                      <a:noFill/>
                    </a:lnB>
                  </a:tcPr>
                </a:tc>
                <a:tc vMerge="1" hMerge="1">
                  <a:tcPr marL="68580" marR="68580" marT="0" marB="0" anchor="ctr" anchorCtr="0">
                    <a:lnR w="12700" cmpd="sng">
                      <a:noFill/>
                    </a:lnR>
                    <a:lnB>
                      <a:noFill/>
                    </a:lnB>
                  </a:tcPr>
                </a:tc>
              </a:tr>
              <a:tr h="447675">
                <a:tc gridSpan="2">
                  <a:txBody>
                    <a:bodyPr/>
                    <a:p>
                      <a:pPr marL="0" indent="0" algn="ctr" fontAlgn="ctr">
                        <a:spcBef>
                          <a:spcPct val="0"/>
                        </a:spcBef>
                        <a:spcAft>
                          <a:spcPct val="0"/>
                        </a:spcAft>
                        <a:buNone/>
                      </a:pPr>
                      <a:r>
                        <a:rPr lang="en-US" altLang="zh-CN" sz="1600" b="1">
                          <a:solidFill>
                            <a:srgbClr val="000000"/>
                          </a:solidFill>
                          <a:highlight>
                            <a:srgbClr val="00FFFF"/>
                          </a:highlight>
                          <a:latin typeface="Arial" panose="020B0604020202020204" pitchFamily="34" charset="0"/>
                          <a:ea typeface="Segoe UI" panose="020B0502040204020203"/>
                          <a:cs typeface="Arial" panose="020B0604020202020204" pitchFamily="34" charset="0"/>
                        </a:rPr>
                        <a:t>Total input increments</a:t>
                      </a:r>
                      <a:endParaRPr lang="en-US" altLang="zh-CN" sz="1600" b="1">
                        <a:solidFill>
                          <a:srgbClr val="000000"/>
                        </a:solidFill>
                        <a:highlight>
                          <a:srgbClr val="00FFFF"/>
                        </a:highlight>
                        <a:latin typeface="Arial" panose="020B0604020202020204" pitchFamily="34" charset="0"/>
                        <a:ea typeface="Segoe UI" panose="020B0502040204020203"/>
                        <a:cs typeface="Arial" panose="020B0604020202020204" pitchFamily="34" charset="0"/>
                      </a:endParaRPr>
                    </a:p>
                  </a:txBody>
                  <a:tcPr marL="68580" marR="68580" marT="0" marB="0" vert="horz" anchor="ctr"/>
                </a:tc>
                <a:tc hMerge="1">
                  <a:tcPr marL="68580" marR="68580" marT="0" marB="0" anchor="ctr" anchorCtr="0"/>
                </a:tc>
                <a:tc>
                  <a:txBody>
                    <a:bodyPr/>
                    <a:p>
                      <a:pPr marL="0" indent="0" algn="ctr" fontAlgn="ctr">
                        <a:spcBef>
                          <a:spcPct val="0"/>
                        </a:spcBef>
                        <a:spcAft>
                          <a:spcPct val="0"/>
                        </a:spcAft>
                      </a:pPr>
                      <a:r>
                        <a:rPr lang="en-US" altLang="zh-CN" sz="1600" b="1" i="1">
                          <a:solidFill>
                            <a:srgbClr val="000000"/>
                          </a:solidFill>
                          <a:latin typeface="Arial" panose="020B0604020202020204" pitchFamily="34" charset="0"/>
                          <a:ea typeface="宋体" panose="02010600030101010101" pitchFamily="2" charset="-122"/>
                          <a:cs typeface="Arial" panose="020B0604020202020204" pitchFamily="34" charset="0"/>
                        </a:rPr>
                        <a:t>∆X</a:t>
                      </a:r>
                      <a:r>
                        <a:rPr lang="en-US" altLang="zh-CN" sz="1600" b="1" baseline="-25000">
                          <a:solidFill>
                            <a:srgbClr val="000000"/>
                          </a:solidFill>
                          <a:latin typeface="Arial" panose="020B0604020202020204" pitchFamily="34" charset="0"/>
                          <a:ea typeface="宋体" panose="02010600030101010101" pitchFamily="2" charset="-122"/>
                          <a:cs typeface="Arial" panose="020B0604020202020204" pitchFamily="34" charset="0"/>
                        </a:rPr>
                        <a:t>1</a:t>
                      </a:r>
                      <a:endParaRPr lang="en-US" altLang="zh-CN" sz="1600" b="1" i="1" baseline="-250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i="1">
                          <a:solidFill>
                            <a:srgbClr val="000000"/>
                          </a:solidFill>
                          <a:latin typeface="Arial" panose="020B0604020202020204" pitchFamily="34" charset="0"/>
                          <a:ea typeface="宋体" panose="02010600030101010101" pitchFamily="2" charset="-122"/>
                          <a:cs typeface="Arial" panose="020B0604020202020204" pitchFamily="34" charset="0"/>
                        </a:rPr>
                        <a:t>∆X</a:t>
                      </a:r>
                      <a:r>
                        <a:rPr lang="en-US" altLang="zh-CN" sz="1600" b="1" baseline="-25000">
                          <a:solidFill>
                            <a:srgbClr val="000000"/>
                          </a:solidFill>
                          <a:latin typeface="Arial" panose="020B0604020202020204" pitchFamily="34" charset="0"/>
                          <a:ea typeface="宋体" panose="02010600030101010101" pitchFamily="2" charset="-122"/>
                          <a:cs typeface="Arial" panose="020B0604020202020204" pitchFamily="34" charset="0"/>
                        </a:rPr>
                        <a:t>2</a:t>
                      </a:r>
                      <a:endParaRPr lang="en-US" altLang="zh-CN" sz="1600" b="1" i="1" baseline="-250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i="1">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6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i="1">
                          <a:solidFill>
                            <a:srgbClr val="000000"/>
                          </a:solidFill>
                          <a:latin typeface="Arial" panose="020B0604020202020204" pitchFamily="34" charset="0"/>
                          <a:ea typeface="宋体" panose="02010600030101010101" pitchFamily="2" charset="-122"/>
                          <a:cs typeface="Arial" panose="020B0604020202020204" pitchFamily="34" charset="0"/>
                        </a:rPr>
                        <a:t>∆X</a:t>
                      </a:r>
                      <a:r>
                        <a:rPr lang="en-US" altLang="zh-CN" sz="1600" b="1" i="1" baseline="-25000">
                          <a:latin typeface="Arial" panose="020B0604020202020204" pitchFamily="34" charset="0"/>
                          <a:cs typeface="Arial" panose="020B0604020202020204" pitchFamily="34" charset="0"/>
                        </a:rPr>
                        <a:t>n</a:t>
                      </a:r>
                      <a:endParaRPr lang="en-US" altLang="zh-CN" sz="1600" b="1" i="1" baseline="-250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600" b="1" i="1">
                          <a:solidFill>
                            <a:srgbClr val="000000"/>
                          </a:solidFill>
                          <a:latin typeface="Arial" panose="020B0604020202020204" pitchFamily="34" charset="0"/>
                          <a:ea typeface="宋体" panose="02010600030101010101" pitchFamily="2" charset="-122"/>
                          <a:cs typeface="Arial" panose="020B0604020202020204" pitchFamily="34" charset="0"/>
                        </a:rPr>
                        <a:t>∆X</a:t>
                      </a:r>
                      <a:endParaRPr lang="en-US" altLang="zh-CN" sz="16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R w="12700" cmpd="sng">
                      <a:solidFill>
                        <a:schemeClr val="tx1"/>
                      </a:solidFill>
                      <a:prstDash val="solid"/>
                    </a:lnR>
                  </a:tcPr>
                </a:tc>
                <a:tc gridSpan="2">
                  <a:txBody>
                    <a:bodyPr/>
                    <a:p>
                      <a:pPr marL="0" indent="0" algn="ctr" fontAlgn="ctr">
                        <a:spcBef>
                          <a:spcPct val="0"/>
                        </a:spcBef>
                        <a:spcAft>
                          <a:spcPct val="0"/>
                        </a:spcAft>
                        <a:buNone/>
                      </a:pP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solidFill>
                        <a:schemeClr val="tx1"/>
                      </a:solidFill>
                      <a:prstDash val="solid"/>
                    </a:lnL>
                    <a:lnR w="12700" cmpd="sng">
                      <a:noFill/>
                    </a:lnR>
                    <a:lnB>
                      <a:noFill/>
                    </a:lnB>
                  </a:tcPr>
                </a:tc>
                <a:tc hMerge="1">
                  <a:tcPr marL="68580" marR="68580" marT="0" marB="0" anchor="ctr" anchorCtr="0">
                    <a:lnR w="12700" cmpd="sng">
                      <a:noFill/>
                    </a:lnR>
                    <a:lnB>
                      <a:noFill/>
                    </a:lnB>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ctr">
                  <a:extLst>
                    <a:ext uri="{35155182-B16C-46BC-9424-99874614C6A1}">
                      <wpsdc:indentchars xmlns:wpsdc="http://www.wps.cn/officeDocument/2017/drawingmlCustomData" val="200" checksum="797548545"/>
                    </a:ext>
                  </a:extLst>
                </a:pPr>
                <a:r>
                  <a:rPr lang="en-US" altLang="zh-CN" sz="3600" b="1" dirty="0" smtClean="0">
                    <a:latin typeface="Arial" panose="020B0604020202020204" pitchFamily="34" charset="0"/>
                    <a:ea typeface="楷体" panose="02010609060101010101" pitchFamily="49" charset="-122"/>
                    <a:cs typeface="Arial" panose="020B0604020202020204" pitchFamily="34" charset="0"/>
                  </a:rPr>
                  <a:t>2.1 Concepts, types, and analytical methods of incremental input coefficients</a:t>
                </a: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b="1" dirty="0" smtClean="0">
                    <a:latin typeface="Arial" panose="020B0604020202020204" pitchFamily="34" charset="0"/>
                    <a:ea typeface="楷体" panose="02010609060101010101" pitchFamily="49" charset="-122"/>
                    <a:cs typeface="Arial" panose="020B0604020202020204" pitchFamily="34" charset="0"/>
                  </a:rPr>
                  <a:t>2.1.1 Basic concepts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Let the incremental direct </a:t>
                </a:r>
                <a:r>
                  <a:rPr lang="en-US" altLang="zh-CN" sz="3600" dirty="0" smtClean="0">
                    <a:highlight>
                      <a:srgbClr val="FFFF00"/>
                    </a:highlight>
                    <a:latin typeface="Arial" panose="020B0604020202020204" pitchFamily="34" charset="0"/>
                    <a:ea typeface="楷体" panose="02010609060101010101" pitchFamily="49" charset="-122"/>
                    <a:cs typeface="Arial" panose="020B0604020202020204" pitchFamily="34" charset="0"/>
                  </a:rPr>
                  <a:t>input</a:t>
                </a:r>
                <a:r>
                  <a:rPr lang="en-US" altLang="zh-CN" sz="3600" dirty="0" smtClean="0">
                    <a:latin typeface="Arial" panose="020B0604020202020204" pitchFamily="34" charset="0"/>
                    <a:ea typeface="楷体" panose="02010609060101010101" pitchFamily="49" charset="-122"/>
                    <a:cs typeface="Arial" panose="020B0604020202020204" pitchFamily="34" charset="0"/>
                  </a:rPr>
                  <a:t> coefficient matrix be denoted as </a:t>
                </a:r>
                <a14:m>
                  <m:oMath xmlns:m="http://schemas.openxmlformats.org/officeDocument/2006/math">
                    <m:sSup>
                      <m:s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pPr>
                      <m:e>
                        <m:r>
                          <a:rPr lang="en-US" altLang="zh-CN" sz="3600" i="1" dirty="0" smtClean="0">
                            <a:latin typeface="Cambria Math" panose="02040503050406030204" charset="0"/>
                            <a:ea typeface="楷体" panose="02010609060101010101" pitchFamily="49" charset="-122"/>
                            <a:cs typeface="Cambria Math" panose="02040503050406030204" charset="0"/>
                          </a:rPr>
                          <m:t>𝐴</m:t>
                        </m:r>
                      </m:e>
                      <m:sup>
                        <m:r>
                          <a:rPr lang="en-US" altLang="zh-CN" sz="3600" i="1" dirty="0" smtClean="0">
                            <a:latin typeface="Cambria Math" panose="02040503050406030204" charset="0"/>
                            <a:ea typeface="MS Mincho" charset="0"/>
                            <a:cs typeface="Cambria Math" panose="02040503050406030204" charset="0"/>
                          </a:rPr>
                          <m:t>∆</m:t>
                        </m:r>
                      </m:sup>
                    </m:s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a:t>
                </a:r>
                <a:r>
                  <a:rPr lang="en-US" altLang="zh-CN" sz="3600" dirty="0" smtClean="0">
                    <a:latin typeface="Arial" panose="020B0604020202020204" pitchFamily="34" charset="0"/>
                    <a:ea typeface="楷体" panose="02010609060101010101" pitchFamily="49" charset="-122"/>
                    <a:cs typeface="Arial" panose="020B0604020202020204" pitchFamily="34" charset="0"/>
                  </a:rPr>
                  <a:t> with elements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This coefficient represents the direct consumption of the input increment from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per unit increment of output in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reflecting the contribution of the input increment from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to the output increment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It is the result of the joint effect of the base-year technology level and the intermediate input elasticity coefficient. The formula is: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𝑥</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num>
                      <m:den>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den>
                    </m:f>
                    <m:r>
                      <a:rPr lang="en-US" altLang="zh-CN" sz="3600" i="1" dirty="0" smtClean="0">
                        <a:latin typeface="Cambria Math" panose="02040503050406030204" charset="0"/>
                        <a:ea typeface="MS Mincho" charset="0"/>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𝑥</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num>
                      <m:den>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den>
                    </m:f>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𝑒</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t>
                </a:r>
                <a:r>
                  <a:rPr lang="en-US" altLang="zh-CN" sz="3600" dirty="0" smtClean="0">
                    <a:latin typeface="Arial" panose="020B0604020202020204" pitchFamily="34" charset="0"/>
                    <a:ea typeface="楷体" panose="02010609060101010101" pitchFamily="49" charset="-122"/>
                    <a:cs typeface="Arial" panose="020B0604020202020204" pitchFamily="34" charset="0"/>
                  </a:rPr>
                  <a:t>1) </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Here, </a:t>
                </a:r>
                <a14:m>
                  <m:oMath xmlns:m="http://schemas.openxmlformats.org/officeDocument/2006/math">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𝑥</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represents the intermediate input increment; </a:t>
                </a:r>
                <a14:m>
                  <m:oMath xmlns:m="http://schemas.openxmlformats.org/officeDocument/2006/math">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represents the output increment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a:t>
                </a: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the direct input coefficient in the base-year table at constant prices;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and</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MS Mincho" charset="0"/>
                            <a:cs typeface="Cambria Math" panose="02040503050406030204" charset="0"/>
                          </a:rPr>
                          <m:t> </m:t>
                        </m:r>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denote the growth rate of intermediate input and the output growth rate of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j</a:t>
                </a:r>
                <a:r>
                  <a:rPr lang="en-US" altLang="zh-CN" sz="3600" dirty="0" smtClean="0">
                    <a:latin typeface="Arial" panose="020B0604020202020204" pitchFamily="34" charset="0"/>
                    <a:ea typeface="楷体" panose="02010609060101010101" pitchFamily="49" charset="-122"/>
                    <a:cs typeface="Arial" panose="020B0604020202020204" pitchFamily="34" charset="0"/>
                  </a:rPr>
                  <a:t>, respectively.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𝑒</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the input elasticity coefficient,</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a:t>
                </a:r>
                <a:r>
                  <a:rPr lang="en-US" altLang="zh-CN" sz="3600" dirty="0" smtClean="0">
                    <a:latin typeface="Arial" panose="020B0604020202020204" pitchFamily="34" charset="0"/>
                    <a:ea typeface="楷体" panose="02010609060101010101" pitchFamily="49" charset="-122"/>
                    <a:cs typeface="Arial" panose="020B0604020202020204" pitchFamily="34" charset="0"/>
                  </a:rPr>
                  <a:t>i.e., the percentage change in input directly consumed from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in response to a 1% change in the output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Similarly, the formulas for the incremental direct input coefficient of depreciation of fixed assets </a:t>
                </a:r>
                <a14:m>
                  <m:oMath xmlns:m="http://schemas.openxmlformats.org/officeDocument/2006/math">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𝑑𝑗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the incremental direct input coefficient of compensation of employees</a:t>
                </a:r>
                <a14:m>
                  <m:oMath xmlns:m="http://schemas.openxmlformats.org/officeDocument/2006/math">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𝑣𝑗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and the incremental direct input coefficient of pure income </a:t>
                </a:r>
                <a14:m>
                  <m:oMath xmlns:m="http://schemas.openxmlformats.org/officeDocument/2006/math">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𝑚𝑗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which are components of initial input, are as follows: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62890" y="1341120"/>
                <a:ext cx="11557635" cy="4379595"/>
              </a:xfrm>
              <a:prstGeom prst="rect">
                <a:avLst/>
              </a:prstGeom>
              <a:noFill/>
            </p:spPr>
            <p:txBody>
              <a:bodyPr wrap="square" rtlCol="0" anchor="t">
                <a:noAutofit/>
              </a:bodyPr>
              <a:p>
                <a:pPr indent="914400" algn="r">
                  <a:extLst>
                    <a:ext uri="{35155182-B16C-46BC-9424-99874614C6A1}">
                      <wpsdc:indentchars xmlns:wpsdc="http://www.wps.cn/officeDocument/2017/drawingmlCustomData" val="200" checksum="797548545"/>
                    </a:ext>
                  </a:extLst>
                </a:pPr>
                <a:r>
                  <a:rPr lang="en-US" altLang="zh-CN" sz="3600" dirty="0" smtClean="0">
                    <a:latin typeface="Cambria Math" panose="02040503050406030204" charset="0"/>
                    <a:ea typeface="楷体" panose="02010609060101010101" pitchFamily="49" charset="-122"/>
                    <a:cs typeface="Cambria Math" panose="02040503050406030204" charset="0"/>
                    <a:sym typeface="+mn-ea"/>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𝑑</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r>
                      <a:rPr lang="en-US" altLang="zh-CN" sz="3600" i="1" dirty="0" smtClean="0">
                        <a:latin typeface="Cambria Math" panose="02040503050406030204" charset="0"/>
                        <a:ea typeface="楷体" panose="02010609060101010101" pitchFamily="49" charset="-122"/>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𝐷</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num>
                      <m:den>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den>
                    </m:f>
                    <m:r>
                      <a:rPr lang="en-US" altLang="zh-CN" sz="3600" i="1" dirty="0" smtClean="0">
                        <a:latin typeface="Cambria Math" panose="02040503050406030204" charset="0"/>
                        <a:ea typeface="楷体" panose="02010609060101010101" pitchFamily="49" charset="-122"/>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𝑑</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𝐷</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num>
                      <m:den>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den>
                    </m:f>
                    <m:r>
                      <a:rPr lang="en-US" altLang="zh-CN" sz="3600" i="1" dirty="0" smtClean="0">
                        <a:latin typeface="Cambria Math" panose="02040503050406030204" charset="0"/>
                        <a:ea typeface="楷体" panose="02010609060101010101" pitchFamily="49" charset="-122"/>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𝑑</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𝑒</m:t>
                        </m:r>
                      </m:e>
                      <m:sub>
                        <m:r>
                          <a:rPr lang="en-US" altLang="zh-CN" sz="3600" i="1" dirty="0" smtClean="0">
                            <a:latin typeface="Cambria Math" panose="02040503050406030204" charset="0"/>
                            <a:ea typeface="楷体" panose="02010609060101010101" pitchFamily="49" charset="-122"/>
                            <a:cs typeface="Cambria Math" panose="02040503050406030204" charset="0"/>
                          </a:rPr>
                          <m:t>𝑑</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600" dirty="0" smtClean="0">
                    <a:latin typeface="Times New Roman" panose="02020603050405020304" pitchFamily="18" charset="0"/>
                    <a:ea typeface="楷体" panose="02010609060101010101" pitchFamily="49" charset="-122"/>
                    <a:cs typeface="Times New Roman" panose="02020603050405020304" pitchFamily="18" charset="0"/>
                    <a:sym typeface="+mn-ea"/>
                  </a:rPr>
                  <a:t>              (2)</a:t>
                </a:r>
                <a:endParaRPr lang="en-US" altLang="zh-CN" sz="36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indent="914400" algn="r">
                  <a:extLst>
                    <a:ext uri="{35155182-B16C-46BC-9424-99874614C6A1}">
                      <wpsdc:indentchars xmlns:wpsdc="http://www.wps.cn/officeDocument/2017/drawingmlCustomData" val="200" checksum="797548545"/>
                    </a:ext>
                  </a:extLst>
                </a:pPr>
                <a:r>
                  <a:rPr lang="en-US" altLang="zh-CN" sz="3600" dirty="0" smtClean="0">
                    <a:latin typeface="Cambria Math" panose="02040503050406030204" charset="0"/>
                    <a:ea typeface="楷体" panose="02010609060101010101" pitchFamily="49" charset="-122"/>
                    <a:cs typeface="Cambria Math" panose="02040503050406030204" charset="0"/>
                    <a:sym typeface="+mn-ea"/>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𝑣</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r>
                      <a:rPr lang="en-US" altLang="zh-CN" sz="3600" i="1" dirty="0" smtClean="0">
                        <a:latin typeface="Cambria Math" panose="02040503050406030204" charset="0"/>
                        <a:ea typeface="楷体" panose="02010609060101010101" pitchFamily="49" charset="-122"/>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𝑉</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num>
                      <m:den>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den>
                    </m:f>
                    <m:r>
                      <a:rPr lang="en-US" altLang="zh-CN" sz="3600" i="1" dirty="0" smtClean="0">
                        <a:latin typeface="Cambria Math" panose="02040503050406030204" charset="0"/>
                        <a:ea typeface="楷体" panose="02010609060101010101" pitchFamily="49" charset="-122"/>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𝑣</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𝑉</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num>
                      <m:den>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den>
                    </m:f>
                    <m:r>
                      <a:rPr lang="en-US" altLang="zh-CN" sz="3600" i="1" dirty="0" smtClean="0">
                        <a:latin typeface="Cambria Math" panose="02040503050406030204" charset="0"/>
                        <a:ea typeface="楷体" panose="02010609060101010101" pitchFamily="49" charset="-122"/>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𝑣</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𝑒</m:t>
                        </m:r>
                      </m:e>
                      <m:sub>
                        <m:r>
                          <a:rPr lang="en-US" altLang="zh-CN" sz="3600" i="1" dirty="0" smtClean="0">
                            <a:latin typeface="Cambria Math" panose="02040503050406030204" charset="0"/>
                            <a:ea typeface="楷体" panose="02010609060101010101" pitchFamily="49" charset="-122"/>
                            <a:cs typeface="Cambria Math" panose="02040503050406030204" charset="0"/>
                          </a:rPr>
                          <m:t>𝑣</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600" dirty="0" smtClean="0">
                    <a:latin typeface="Times New Roman" panose="02020603050405020304" pitchFamily="18" charset="0"/>
                    <a:ea typeface="楷体" panose="02010609060101010101" pitchFamily="49" charset="-122"/>
                    <a:cs typeface="Times New Roman" panose="02020603050405020304" pitchFamily="18" charset="0"/>
                    <a:sym typeface="+mn-ea"/>
                  </a:rPr>
                  <a:t>               (3)</a:t>
                </a:r>
                <a:endParaRPr lang="en-US" altLang="zh-CN" sz="3600" dirty="0" smtClean="0">
                  <a:latin typeface="Times New Roman" panose="02020603050405020304" pitchFamily="18" charset="0"/>
                  <a:ea typeface="楷体" panose="02010609060101010101" pitchFamily="49" charset="-122"/>
                  <a:cs typeface="Times New Roman" panose="02020603050405020304" pitchFamily="18" charset="0"/>
                  <a:sym typeface="+mn-ea"/>
                </a:endParaRPr>
              </a:p>
              <a:p>
                <a:pPr indent="914400" algn="r">
                  <a:extLst>
                    <a:ext uri="{35155182-B16C-46BC-9424-99874614C6A1}">
                      <wpsdc:indentchars xmlns:wpsdc="http://www.wps.cn/officeDocument/2017/drawingmlCustomData" val="200" checksum="797548545"/>
                    </a:ext>
                  </a:extLst>
                </a:pPr>
                <a:r>
                  <a:rPr lang="en-US" altLang="zh-CN" sz="3600" dirty="0" smtClean="0">
                    <a:latin typeface="Cambria Math" panose="02040503050406030204" charset="0"/>
                    <a:ea typeface="楷体" panose="02010609060101010101" pitchFamily="49" charset="-122"/>
                    <a:cs typeface="Cambria Math" panose="02040503050406030204" charset="0"/>
                    <a:sym typeface="+mn-ea"/>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𝑚</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r>
                      <a:rPr lang="en-US" altLang="zh-CN" sz="3600" i="1" dirty="0" smtClean="0">
                        <a:latin typeface="Cambria Math" panose="02040503050406030204" charset="0"/>
                        <a:ea typeface="楷体" panose="02010609060101010101" pitchFamily="49" charset="-122"/>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𝑀</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num>
                      <m:den>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den>
                    </m:f>
                    <m:r>
                      <a:rPr lang="en-US" altLang="zh-CN" sz="3600" i="1" dirty="0" smtClean="0">
                        <a:latin typeface="Cambria Math" panose="02040503050406030204" charset="0"/>
                        <a:ea typeface="楷体" panose="02010609060101010101" pitchFamily="49" charset="-122"/>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𝑚</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𝑀</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num>
                      <m:den>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den>
                    </m:f>
                    <m:r>
                      <a:rPr lang="en-US" altLang="zh-CN" sz="3600" i="1" dirty="0" smtClean="0">
                        <a:latin typeface="Cambria Math" panose="02040503050406030204" charset="0"/>
                        <a:ea typeface="楷体" panose="02010609060101010101" pitchFamily="49" charset="-122"/>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𝑚</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楷体" panose="02010609060101010101" pitchFamily="49" charset="-122"/>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0</m:t>
                        </m:r>
                        <m:r>
                          <a:rPr lang="en-US" altLang="zh-CN" sz="3600" i="1" dirty="0" smtClean="0">
                            <a:latin typeface="Cambria Math" panose="02040503050406030204" charset="0"/>
                            <a:ea typeface="楷体" panose="02010609060101010101" pitchFamily="49" charset="-122"/>
                            <a:cs typeface="Cambria Math" panose="02040503050406030204" charset="0"/>
                          </a:rPr>
                          <m:t>)</m:t>
                        </m:r>
                      </m:sup>
                    </m:sSubSup>
                    <m:r>
                      <a:rPr lang="en-US" altLang="zh-CN" sz="3600" i="1" dirty="0" smtClean="0">
                        <a:latin typeface="Cambria Math" panose="02040503050406030204" charset="0"/>
                        <a:ea typeface="楷体" panose="02010609060101010101" pitchFamily="49" charset="-122"/>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𝑒</m:t>
                        </m:r>
                      </m:e>
                      <m:sub>
                        <m:r>
                          <a:rPr lang="en-US" altLang="zh-CN" sz="3600" i="1" dirty="0" smtClean="0">
                            <a:latin typeface="Cambria Math" panose="02040503050406030204" charset="0"/>
                            <a:ea typeface="楷体" panose="02010609060101010101" pitchFamily="49" charset="-122"/>
                            <a:cs typeface="Cambria Math" panose="02040503050406030204" charset="0"/>
                          </a:rPr>
                          <m:t>𝑚</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600" dirty="0" smtClean="0">
                    <a:latin typeface="Times New Roman" panose="02020603050405020304" pitchFamily="18" charset="0"/>
                    <a:ea typeface="楷体" panose="02010609060101010101" pitchFamily="49" charset="-122"/>
                    <a:cs typeface="Times New Roman" panose="02020603050405020304" pitchFamily="18" charset="0"/>
                    <a:sym typeface="+mn-ea"/>
                  </a:rPr>
                  <a:t>          (4)</a:t>
                </a:r>
                <a:endParaRPr lang="en-US" altLang="zh-CN" sz="3600" dirty="0" smtClean="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62890" y="1341120"/>
                <a:ext cx="11557635" cy="4379595"/>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nature of the incremental direct input coefficients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𝑑𝑗</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and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𝑣𝑗</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fundamentally different from that of the pure income incremental direct input coefficient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𝑚𝑗</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The former are components of input combinations, while the latter is the pure income (i.e., economic benefits) transformed from the combination of input factors.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incremental direct input coefficient is also a contribution coefficient. Therefore, the incremental direct pulling coefficient can be calculated, reflecting how changes in intermediate input and initial input drive changes in sectoral total output, as shown in Equation (5).</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r">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𝑑𝑙</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(5)</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Here,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𝑑𝑙</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denotes the percentage points by which the input increment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directly pulls the change in total output of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j</a:t>
                </a:r>
                <a:r>
                  <a:rPr lang="en-US" altLang="zh-CN" sz="3600" dirty="0" smtClean="0">
                    <a:latin typeface="Arial" panose="020B0604020202020204" pitchFamily="34" charset="0"/>
                    <a:ea typeface="楷体" panose="02010609060101010101" pitchFamily="49" charset="-122"/>
                    <a:cs typeface="Arial" panose="020B0604020202020204" pitchFamily="34" charset="0"/>
                  </a:rPr>
                  <a:t>.</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r="-188"/>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b="1" dirty="0" smtClean="0">
                <a:latin typeface="Arial" panose="020B0604020202020204" pitchFamily="34" charset="0"/>
                <a:ea typeface="楷体" panose="02010609060101010101" pitchFamily="49" charset="-122"/>
                <a:cs typeface="Arial" panose="020B0604020202020204" pitchFamily="34" charset="0"/>
              </a:rPr>
              <a:t>2.1.2 Types and analytical methods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incremental direct input coefficients presented in Table 2 can be used to determine the degree of positive or negative pulling contribution of a sector’s incremental direct input coefficients to its output. The characteristics of a sector</a:t>
            </a:r>
            <a:r>
              <a:rPr lang="en-US" altLang="zh-CN" sz="3600" dirty="0" smtClean="0">
                <a:latin typeface="Arial" panose="020B0604020202020204" pitchFamily="34" charset="0"/>
                <a:ea typeface="楷体" panose="02010609060101010101" pitchFamily="49" charset="-122"/>
                <a:cs typeface="Arial" panose="020B0604020202020204" pitchFamily="34" charset="0"/>
              </a:rPr>
              <a:t>’s changes can be identified through the signs (positive or negative) of the output growth rate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and the input growth rate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(or value added component).</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矩形 1"/>
          <p:cNvPicPr/>
          <p:nvPr>
            <p:custDataLst>
              <p:tags r:id="rId1"/>
            </p:custDataLst>
          </p:nvPr>
        </p:nvPicPr>
        <p:blipFill>
          <a:blip r:embed="rId2"/>
          <a:stretch>
            <a:fillRect/>
          </a:stretch>
        </p:blipFill>
        <p:spPr>
          <a:xfrm>
            <a:off x="4462992" y="-83184"/>
            <a:ext cx="2931583" cy="1289049"/>
          </a:xfrm>
          <a:prstGeom prst="rect">
            <a:avLst/>
          </a:prstGeom>
          <a:noFill/>
          <a:ln w="9525">
            <a:noFill/>
          </a:ln>
        </p:spPr>
      </p:pic>
      <p:sp>
        <p:nvSpPr>
          <p:cNvPr id="11" name="文本框 10"/>
          <p:cNvSpPr txBox="1"/>
          <p:nvPr/>
        </p:nvSpPr>
        <p:spPr>
          <a:xfrm>
            <a:off x="19437350" y="812800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2" name="文本框 11"/>
          <p:cNvSpPr txBox="1"/>
          <p:nvPr/>
        </p:nvSpPr>
        <p:spPr>
          <a:xfrm>
            <a:off x="19430365" y="708406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3" name="文本框 12"/>
          <p:cNvSpPr txBox="1"/>
          <p:nvPr/>
        </p:nvSpPr>
        <p:spPr>
          <a:xfrm>
            <a:off x="17648555" y="1350454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4" name="文本框 13"/>
          <p:cNvSpPr txBox="1"/>
          <p:nvPr/>
        </p:nvSpPr>
        <p:spPr>
          <a:xfrm>
            <a:off x="16371570" y="1609344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5" name="文本框 14"/>
          <p:cNvSpPr txBox="1"/>
          <p:nvPr/>
        </p:nvSpPr>
        <p:spPr>
          <a:xfrm>
            <a:off x="20170140" y="1229487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6" name="文本框 15"/>
          <p:cNvSpPr txBox="1"/>
          <p:nvPr/>
        </p:nvSpPr>
        <p:spPr>
          <a:xfrm>
            <a:off x="-234950" y="1229487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7" name="文本框 16"/>
          <p:cNvSpPr txBox="1"/>
          <p:nvPr/>
        </p:nvSpPr>
        <p:spPr>
          <a:xfrm>
            <a:off x="30390465" y="-407606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8" name="文本框 17"/>
          <p:cNvSpPr txBox="1"/>
          <p:nvPr/>
        </p:nvSpPr>
        <p:spPr>
          <a:xfrm>
            <a:off x="38054915" y="272097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19" name="文本框 18"/>
          <p:cNvSpPr txBox="1"/>
          <p:nvPr/>
        </p:nvSpPr>
        <p:spPr>
          <a:xfrm>
            <a:off x="26356310" y="1082294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0" name="文本框 19"/>
          <p:cNvSpPr txBox="1"/>
          <p:nvPr/>
        </p:nvSpPr>
        <p:spPr>
          <a:xfrm>
            <a:off x="20170775" y="635190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1" name="文本框 20"/>
          <p:cNvSpPr txBox="1"/>
          <p:nvPr/>
        </p:nvSpPr>
        <p:spPr>
          <a:xfrm>
            <a:off x="34222690" y="2423668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2" name="文本框 21"/>
          <p:cNvSpPr txBox="1"/>
          <p:nvPr/>
        </p:nvSpPr>
        <p:spPr>
          <a:xfrm>
            <a:off x="16304260" y="557847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3" name="文本框 22"/>
          <p:cNvSpPr txBox="1"/>
          <p:nvPr/>
        </p:nvSpPr>
        <p:spPr>
          <a:xfrm>
            <a:off x="22187535" y="890714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4" name="文本框 23"/>
          <p:cNvSpPr txBox="1"/>
          <p:nvPr/>
        </p:nvSpPr>
        <p:spPr>
          <a:xfrm>
            <a:off x="37953950" y="1230249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5" name="文本框 24"/>
          <p:cNvSpPr txBox="1"/>
          <p:nvPr/>
        </p:nvSpPr>
        <p:spPr>
          <a:xfrm>
            <a:off x="33079690" y="483933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6" name="文本框 25"/>
          <p:cNvSpPr txBox="1"/>
          <p:nvPr/>
        </p:nvSpPr>
        <p:spPr>
          <a:xfrm>
            <a:off x="31600775" y="941133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7" name="文本框 26"/>
          <p:cNvSpPr txBox="1"/>
          <p:nvPr/>
        </p:nvSpPr>
        <p:spPr>
          <a:xfrm>
            <a:off x="28204795" y="863790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8" name="文本框 27"/>
          <p:cNvSpPr txBox="1"/>
          <p:nvPr/>
        </p:nvSpPr>
        <p:spPr>
          <a:xfrm>
            <a:off x="27868880" y="870521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29" name="文本框 28"/>
          <p:cNvSpPr txBox="1"/>
          <p:nvPr/>
        </p:nvSpPr>
        <p:spPr>
          <a:xfrm>
            <a:off x="33315275" y="450278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0" name="文本框 29"/>
          <p:cNvSpPr txBox="1"/>
          <p:nvPr/>
        </p:nvSpPr>
        <p:spPr>
          <a:xfrm>
            <a:off x="33079690" y="460375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1" name="文本框 30"/>
          <p:cNvSpPr txBox="1"/>
          <p:nvPr/>
        </p:nvSpPr>
        <p:spPr>
          <a:xfrm>
            <a:off x="27835225" y="924306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2" name="文本框 31"/>
          <p:cNvSpPr txBox="1"/>
          <p:nvPr/>
        </p:nvSpPr>
        <p:spPr>
          <a:xfrm>
            <a:off x="23801070" y="951166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3" name="文本框 32"/>
          <p:cNvSpPr txBox="1"/>
          <p:nvPr/>
        </p:nvSpPr>
        <p:spPr>
          <a:xfrm>
            <a:off x="30659070" y="836866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4" name="文本框 33"/>
          <p:cNvSpPr txBox="1"/>
          <p:nvPr/>
        </p:nvSpPr>
        <p:spPr>
          <a:xfrm>
            <a:off x="33348295" y="9142095"/>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5" name="文本框 34"/>
          <p:cNvSpPr txBox="1"/>
          <p:nvPr/>
        </p:nvSpPr>
        <p:spPr>
          <a:xfrm>
            <a:off x="27297380" y="897382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6" name="文本框 35"/>
          <p:cNvSpPr txBox="1"/>
          <p:nvPr/>
        </p:nvSpPr>
        <p:spPr>
          <a:xfrm>
            <a:off x="20708620" y="594868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sp>
        <p:nvSpPr>
          <p:cNvPr id="37" name="文本框 36"/>
          <p:cNvSpPr txBox="1"/>
          <p:nvPr/>
        </p:nvSpPr>
        <p:spPr>
          <a:xfrm>
            <a:off x="26725880" y="9041130"/>
            <a:ext cx="4064000" cy="368300"/>
          </a:xfrm>
          <a:prstGeom prst="rect">
            <a:avLst/>
          </a:prstGeom>
          <a:noFill/>
        </p:spPr>
        <p:txBody>
          <a:bodyPr wrap="square" rtlCol="0">
            <a:spAutoFit/>
          </a:bodyPr>
          <a:lstStyle/>
          <a:p>
            <a:endParaRPr lang="zh-CN" altLang="en-US">
              <a:latin typeface="Arial" panose="020B0604020202020204" pitchFamily="34" charset="0"/>
              <a:cs typeface="Arial" panose="020B0604020202020204" pitchFamily="34" charset="0"/>
            </a:endParaRPr>
          </a:p>
        </p:txBody>
      </p:sp>
      <p:grpSp>
        <p:nvGrpSpPr>
          <p:cNvPr id="8195" name="Group 3"/>
          <p:cNvGrpSpPr/>
          <p:nvPr>
            <p:custDataLst>
              <p:tags r:id="rId3"/>
            </p:custDataLst>
          </p:nvPr>
        </p:nvGrpSpPr>
        <p:grpSpPr>
          <a:xfrm>
            <a:off x="1404622" y="2133177"/>
            <a:ext cx="10221595" cy="3898355"/>
            <a:chOff x="-26701" y="206756"/>
            <a:chExt cx="6658040" cy="3857959"/>
          </a:xfrm>
        </p:grpSpPr>
        <p:grpSp>
          <p:nvGrpSpPr>
            <p:cNvPr id="8196" name="Group 13"/>
            <p:cNvGrpSpPr/>
            <p:nvPr/>
          </p:nvGrpSpPr>
          <p:grpSpPr>
            <a:xfrm>
              <a:off x="-19671" y="206756"/>
              <a:ext cx="6631154" cy="1378405"/>
              <a:chOff x="-19671" y="-703243"/>
              <a:chExt cx="6631202" cy="1376726"/>
            </a:xfrm>
          </p:grpSpPr>
          <p:grpSp>
            <p:nvGrpSpPr>
              <p:cNvPr id="8197" name="Group 14"/>
              <p:cNvGrpSpPr/>
              <p:nvPr/>
            </p:nvGrpSpPr>
            <p:grpSpPr>
              <a:xfrm>
                <a:off x="-19671" y="-703243"/>
                <a:ext cx="6631202" cy="1376726"/>
                <a:chOff x="-19671" y="-704149"/>
                <a:chExt cx="6631694" cy="1378498"/>
              </a:xfrm>
            </p:grpSpPr>
            <p:pic>
              <p:nvPicPr>
                <p:cNvPr id="8198" name="AutoShape 864"/>
                <p:cNvPicPr/>
                <p:nvPr>
                  <p:custDataLst>
                    <p:tags r:id="rId4"/>
                  </p:custDataLst>
                </p:nvPr>
              </p:nvPicPr>
              <p:blipFill>
                <a:blip r:embed="rId5"/>
                <a:stretch>
                  <a:fillRect/>
                </a:stretch>
              </p:blipFill>
              <p:spPr>
                <a:xfrm>
                  <a:off x="-19671" y="-704149"/>
                  <a:ext cx="6631694" cy="1121805"/>
                </a:xfrm>
                <a:prstGeom prst="rect">
                  <a:avLst/>
                </a:prstGeom>
                <a:noFill/>
                <a:ln w="9525">
                  <a:noFill/>
                </a:ln>
              </p:spPr>
            </p:pic>
            <p:sp>
              <p:nvSpPr>
                <p:cNvPr id="8199" name="Text Box 16"/>
                <p:cNvSpPr txBox="1"/>
                <p:nvPr>
                  <p:custDataLst>
                    <p:tags r:id="rId6"/>
                  </p:custDataLst>
                </p:nvPr>
              </p:nvSpPr>
              <p:spPr>
                <a:xfrm>
                  <a:off x="194089" y="118954"/>
                  <a:ext cx="5699746" cy="555395"/>
                </a:xfrm>
                <a:prstGeom prst="rect">
                  <a:avLst/>
                </a:prstGeom>
                <a:noFill/>
                <a:ln w="9525">
                  <a:noFill/>
                </a:ln>
              </p:spPr>
              <p:txBody>
                <a:bodyPr wrap="none" lIns="96000" tIns="0" rIns="96000" bIns="0" anchor="ctr"/>
                <a:lstStyle/>
                <a:p>
                  <a:pPr algn="ctr"/>
                  <a:endParaRPr lang="en-US" altLang="zh-CN" sz="100" b="1" dirty="0">
                    <a:solidFill>
                      <a:schemeClr val="bg1"/>
                    </a:solidFill>
                    <a:latin typeface="Arial" panose="020B0604020202020204" pitchFamily="34" charset="0"/>
                    <a:ea typeface="Gulim" panose="020B0600000101010101" pitchFamily="34" charset="-127"/>
                    <a:cs typeface="Arial" panose="020B0604020202020204" pitchFamily="34" charset="0"/>
                  </a:endParaRPr>
                </a:p>
              </p:txBody>
            </p:sp>
          </p:grpSp>
          <p:sp>
            <p:nvSpPr>
              <p:cNvPr id="8200" name="AutoShape 50"/>
              <p:cNvSpPr/>
              <p:nvPr>
                <p:custDataLst>
                  <p:tags r:id="rId7"/>
                </p:custDataLst>
              </p:nvPr>
            </p:nvSpPr>
            <p:spPr>
              <a:xfrm>
                <a:off x="640472" y="-550096"/>
                <a:ext cx="5375856" cy="652761"/>
              </a:xfrm>
              <a:prstGeom prst="roundRect">
                <a:avLst>
                  <a:gd name="adj" fmla="val 50000"/>
                </a:avLst>
              </a:prstGeom>
              <a:gradFill rotWithShape="1">
                <a:gsLst>
                  <a:gs pos="0">
                    <a:srgbClr val="9CADC8"/>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264000" tIns="48000" bIns="48000" anchor="ctr"/>
              <a:lstStyle/>
              <a:p>
                <a:pPr algn="l"/>
                <a:r>
                  <a:rPr lang="en-US" altLang="zh-CN" sz="3200" b="1" dirty="0">
                    <a:solidFill>
                      <a:srgbClr val="FF0000"/>
                    </a:solidFill>
                    <a:latin typeface="Arial" panose="020B0604020202020204" pitchFamily="34" charset="0"/>
                    <a:ea typeface="微软雅黑" panose="020B0503020204020204" charset="-122"/>
                    <a:cs typeface="Arial" panose="020B0604020202020204" pitchFamily="34" charset="0"/>
                  </a:rPr>
                  <a:t> </a:t>
                </a:r>
                <a:r>
                  <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rPr>
                  <a:t>Introduction</a:t>
                </a:r>
                <a:endPar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8201" name="TextBox 53"/>
              <p:cNvSpPr txBox="1"/>
              <p:nvPr>
                <p:custDataLst>
                  <p:tags r:id="rId8"/>
                </p:custDataLst>
              </p:nvPr>
            </p:nvSpPr>
            <p:spPr>
              <a:xfrm>
                <a:off x="337700" y="-622276"/>
                <a:ext cx="338757" cy="653388"/>
              </a:xfrm>
              <a:prstGeom prst="rect">
                <a:avLst/>
              </a:prstGeom>
              <a:noFill/>
              <a:ln w="9525">
                <a:noFill/>
              </a:ln>
            </p:spPr>
            <p:txBody>
              <a:bodyPr wrap="square" anchor="t">
                <a:noAutofit/>
              </a:bodyPr>
              <a:lstStyle/>
              <a:p>
                <a:pPr algn="r"/>
                <a:r>
                  <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rPr>
                  <a:t>1</a:t>
                </a:r>
                <a:endPar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endParaRPr>
              </a:p>
            </p:txBody>
          </p:sp>
        </p:grpSp>
        <p:grpSp>
          <p:nvGrpSpPr>
            <p:cNvPr id="8202" name="Group 22"/>
            <p:cNvGrpSpPr/>
            <p:nvPr/>
          </p:nvGrpSpPr>
          <p:grpSpPr>
            <a:xfrm>
              <a:off x="-26701" y="1230541"/>
              <a:ext cx="6658040" cy="2834174"/>
              <a:chOff x="-26701" y="-637116"/>
              <a:chExt cx="6658088" cy="2835554"/>
            </a:xfrm>
          </p:grpSpPr>
          <p:pic>
            <p:nvPicPr>
              <p:cNvPr id="8203" name="AutoShape 864"/>
              <p:cNvPicPr/>
              <p:nvPr>
                <p:custDataLst>
                  <p:tags r:id="rId9"/>
                </p:custDataLst>
              </p:nvPr>
            </p:nvPicPr>
            <p:blipFill>
              <a:blip r:embed="rId10"/>
              <a:stretch>
                <a:fillRect/>
              </a:stretch>
            </p:blipFill>
            <p:spPr>
              <a:xfrm>
                <a:off x="-26701" y="-637116"/>
                <a:ext cx="6658088" cy="1786839"/>
              </a:xfrm>
              <a:prstGeom prst="rect">
                <a:avLst/>
              </a:prstGeom>
              <a:noFill/>
              <a:ln w="9525">
                <a:noFill/>
              </a:ln>
            </p:spPr>
          </p:pic>
          <p:sp>
            <p:nvSpPr>
              <p:cNvPr id="8204" name="AutoShape 50"/>
              <p:cNvSpPr/>
              <p:nvPr>
                <p:custDataLst>
                  <p:tags r:id="rId11"/>
                </p:custDataLst>
              </p:nvPr>
            </p:nvSpPr>
            <p:spPr>
              <a:xfrm>
                <a:off x="640059" y="-429636"/>
                <a:ext cx="5416392" cy="1110959"/>
              </a:xfrm>
              <a:prstGeom prst="roundRect">
                <a:avLst>
                  <a:gd name="adj" fmla="val 50000"/>
                </a:avLst>
              </a:prstGeom>
              <a:gradFill rotWithShape="1">
                <a:gsLst>
                  <a:gs pos="0">
                    <a:srgbClr val="9CADC8"/>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264000" tIns="48000" bIns="48000" anchor="ctr"/>
              <a:lstStyle/>
              <a:p>
                <a:pPr algn="l"/>
                <a:r>
                  <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rPr>
                  <a:t>Incremental Input and Allocation Coefficients: </a:t>
                </a:r>
                <a:endPar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endParaRPr>
              </a:p>
              <a:p>
                <a:pPr algn="l"/>
                <a:r>
                  <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rPr>
                  <a:t>Concepts, Types, and Analytical Methods</a:t>
                </a:r>
                <a:endPar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8205" name="TextBox 59"/>
              <p:cNvSpPr txBox="1"/>
              <p:nvPr>
                <p:custDataLst>
                  <p:tags r:id="rId12"/>
                </p:custDataLst>
              </p:nvPr>
            </p:nvSpPr>
            <p:spPr>
              <a:xfrm>
                <a:off x="300061" y="-302005"/>
                <a:ext cx="368124" cy="734352"/>
              </a:xfrm>
              <a:prstGeom prst="rect">
                <a:avLst/>
              </a:prstGeom>
              <a:noFill/>
              <a:ln w="9525">
                <a:noFill/>
              </a:ln>
            </p:spPr>
            <p:txBody>
              <a:bodyPr wrap="square" anchor="t">
                <a:noAutofit/>
              </a:bodyPr>
              <a:lstStyle/>
              <a:p>
                <a:pPr algn="r"/>
                <a:r>
                  <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rPr>
                  <a:t>2</a:t>
                </a:r>
                <a:endPar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endParaRPr>
              </a:p>
            </p:txBody>
          </p:sp>
          <p:pic>
            <p:nvPicPr>
              <p:cNvPr id="8206" name="AutoShape 864"/>
              <p:cNvPicPr/>
              <p:nvPr>
                <p:custDataLst>
                  <p:tags r:id="rId13"/>
                </p:custDataLst>
              </p:nvPr>
            </p:nvPicPr>
            <p:blipFill>
              <a:blip r:embed="rId10"/>
              <a:stretch>
                <a:fillRect/>
              </a:stretch>
            </p:blipFill>
            <p:spPr>
              <a:xfrm>
                <a:off x="-6847" y="1055414"/>
                <a:ext cx="6638234" cy="1143024"/>
              </a:xfrm>
              <a:prstGeom prst="rect">
                <a:avLst/>
              </a:prstGeom>
              <a:noFill/>
              <a:ln w="9525">
                <a:noFill/>
              </a:ln>
            </p:spPr>
          </p:pic>
          <p:sp>
            <p:nvSpPr>
              <p:cNvPr id="8207" name="AutoShape 50"/>
              <p:cNvSpPr/>
              <p:nvPr>
                <p:custDataLst>
                  <p:tags r:id="rId14"/>
                </p:custDataLst>
              </p:nvPr>
            </p:nvSpPr>
            <p:spPr>
              <a:xfrm>
                <a:off x="668599" y="1223913"/>
                <a:ext cx="5412669" cy="616151"/>
              </a:xfrm>
              <a:prstGeom prst="roundRect">
                <a:avLst>
                  <a:gd name="adj" fmla="val 50000"/>
                </a:avLst>
              </a:prstGeom>
              <a:gradFill rotWithShape="1">
                <a:gsLst>
                  <a:gs pos="0">
                    <a:srgbClr val="9CADC8"/>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264000" tIns="48000" bIns="48000" anchor="ctr"/>
              <a:lstStyle/>
              <a:p>
                <a:pPr algn="l" eaLnBrk="0" hangingPunct="0"/>
                <a:r>
                  <a:rPr lang="en-US" altLang="zh-CN" sz="3200" b="1" dirty="0">
                    <a:solidFill>
                      <a:srgbClr val="FF0000"/>
                    </a:solidFill>
                    <a:latin typeface="Arial" panose="020B0604020202020204" pitchFamily="34" charset="0"/>
                    <a:ea typeface="微软雅黑" panose="020B0503020204020204" charset="-122"/>
                    <a:cs typeface="Arial" panose="020B0604020202020204" pitchFamily="34" charset="0"/>
                    <a:sym typeface="+mn-ea"/>
                  </a:rPr>
                  <a:t> </a:t>
                </a:r>
                <a:r>
                  <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sym typeface="+mn-ea"/>
                  </a:rPr>
                  <a:t>Empirical Analysis</a:t>
                </a:r>
                <a:endPar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8208" name="TextBox 59"/>
              <p:cNvSpPr txBox="1"/>
              <p:nvPr>
                <p:custDataLst>
                  <p:tags r:id="rId15"/>
                </p:custDataLst>
              </p:nvPr>
            </p:nvSpPr>
            <p:spPr>
              <a:xfrm>
                <a:off x="301921" y="1099601"/>
                <a:ext cx="338572" cy="740639"/>
              </a:xfrm>
              <a:prstGeom prst="rect">
                <a:avLst/>
              </a:prstGeom>
              <a:noFill/>
              <a:ln w="9525">
                <a:noFill/>
              </a:ln>
            </p:spPr>
            <p:txBody>
              <a:bodyPr wrap="square" anchor="t">
                <a:spAutoFit/>
              </a:bodyPr>
              <a:lstStyle/>
              <a:p>
                <a:pPr algn="r"/>
                <a:r>
                  <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rPr>
                  <a:t>3</a:t>
                </a:r>
                <a:endPar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endParaRPr>
              </a:p>
            </p:txBody>
          </p:sp>
        </p:grpSp>
      </p:grpSp>
      <p:pic>
        <p:nvPicPr>
          <p:cNvPr id="2" name="AutoShape 864"/>
          <p:cNvPicPr/>
          <p:nvPr>
            <p:custDataLst>
              <p:tags r:id="rId16"/>
            </p:custDataLst>
          </p:nvPr>
        </p:nvPicPr>
        <p:blipFill>
          <a:blip r:embed="rId10"/>
          <a:stretch>
            <a:fillRect/>
          </a:stretch>
        </p:blipFill>
        <p:spPr>
          <a:xfrm>
            <a:off x="1415415" y="5874385"/>
            <a:ext cx="10180955" cy="1110615"/>
          </a:xfrm>
          <a:prstGeom prst="rect">
            <a:avLst/>
          </a:prstGeom>
          <a:noFill/>
          <a:ln w="9525">
            <a:noFill/>
          </a:ln>
        </p:spPr>
      </p:pic>
      <p:sp>
        <p:nvSpPr>
          <p:cNvPr id="3" name="TextBox 59"/>
          <p:cNvSpPr txBox="1"/>
          <p:nvPr>
            <p:custDataLst>
              <p:tags r:id="rId17"/>
            </p:custDataLst>
          </p:nvPr>
        </p:nvSpPr>
        <p:spPr>
          <a:xfrm>
            <a:off x="1971040" y="5887720"/>
            <a:ext cx="520065" cy="890270"/>
          </a:xfrm>
          <a:prstGeom prst="rect">
            <a:avLst/>
          </a:prstGeom>
          <a:noFill/>
          <a:ln w="9525">
            <a:noFill/>
          </a:ln>
        </p:spPr>
        <p:txBody>
          <a:bodyPr wrap="square" anchor="t">
            <a:noAutofit/>
          </a:bodyPr>
          <a:p>
            <a:pPr algn="r"/>
            <a:r>
              <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rPr>
              <a:t>4</a:t>
            </a:r>
            <a:endParaRPr lang="en-US" altLang="zh-CN" sz="4265" b="1" dirty="0">
              <a:solidFill>
                <a:schemeClr val="bg1"/>
              </a:solidFill>
              <a:latin typeface="Arial" panose="020B0604020202020204" pitchFamily="34" charset="0"/>
              <a:ea typeface="Gulim" panose="020B0600000101010101" pitchFamily="34" charset="-127"/>
              <a:cs typeface="Arial" panose="020B0604020202020204" pitchFamily="34" charset="0"/>
            </a:endParaRPr>
          </a:p>
        </p:txBody>
      </p:sp>
      <p:sp>
        <p:nvSpPr>
          <p:cNvPr id="4" name="AutoShape 50"/>
          <p:cNvSpPr/>
          <p:nvPr>
            <p:custDataLst>
              <p:tags r:id="rId18"/>
            </p:custDataLst>
          </p:nvPr>
        </p:nvSpPr>
        <p:spPr>
          <a:xfrm>
            <a:off x="2491105" y="6049010"/>
            <a:ext cx="8270875" cy="616585"/>
          </a:xfrm>
          <a:prstGeom prst="roundRect">
            <a:avLst>
              <a:gd name="adj" fmla="val 50000"/>
            </a:avLst>
          </a:prstGeom>
          <a:gradFill rotWithShape="1">
            <a:gsLst>
              <a:gs pos="0">
                <a:srgbClr val="9CADC8"/>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264000" tIns="48000" bIns="48000" anchor="ctr"/>
          <a:p>
            <a:pPr algn="l" eaLnBrk="0" hangingPunct="0"/>
            <a:r>
              <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sym typeface="+mn-ea"/>
              </a:rPr>
              <a:t>Conclusions and Future Research</a:t>
            </a:r>
            <a:endPar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sym typeface="+mn-ea"/>
            </a:endParaRPr>
          </a:p>
        </p:txBody>
      </p:sp>
      <p:pic>
        <p:nvPicPr>
          <p:cNvPr id="7" name="AutoShape 864"/>
          <p:cNvPicPr/>
          <p:nvPr>
            <p:custDataLst>
              <p:tags r:id="rId19"/>
            </p:custDataLst>
          </p:nvPr>
        </p:nvPicPr>
        <p:blipFill>
          <a:blip r:embed="rId5"/>
          <a:stretch>
            <a:fillRect/>
          </a:stretch>
        </p:blipFill>
        <p:spPr>
          <a:xfrm>
            <a:off x="1404620" y="1081617"/>
            <a:ext cx="10180320" cy="1133475"/>
          </a:xfrm>
          <a:prstGeom prst="rect">
            <a:avLst/>
          </a:prstGeom>
          <a:noFill/>
          <a:ln w="9525">
            <a:noFill/>
          </a:ln>
        </p:spPr>
      </p:pic>
      <p:sp>
        <p:nvSpPr>
          <p:cNvPr id="8" name="文本框 7"/>
          <p:cNvSpPr txBox="1"/>
          <p:nvPr/>
        </p:nvSpPr>
        <p:spPr>
          <a:xfrm>
            <a:off x="2016125" y="1182370"/>
            <a:ext cx="487680" cy="802640"/>
          </a:xfrm>
          <a:prstGeom prst="rect">
            <a:avLst/>
          </a:prstGeom>
          <a:noFill/>
        </p:spPr>
        <p:txBody>
          <a:bodyPr wrap="square" rtlCol="0" anchor="t">
            <a:noAutofit/>
          </a:bodyPr>
          <a:p>
            <a:r>
              <a:rPr lang="en-US" altLang="zh-CN" sz="4265" b="1" dirty="0" smtClean="0">
                <a:solidFill>
                  <a:schemeClr val="bg1"/>
                </a:solidFill>
                <a:latin typeface="Arial" panose="020B0604020202020204" pitchFamily="34" charset="0"/>
                <a:ea typeface="Gulim" panose="020B0600000101010101" pitchFamily="34" charset="-127"/>
                <a:cs typeface="Arial" panose="020B0604020202020204" pitchFamily="34" charset="0"/>
                <a:sym typeface="+mn-ea"/>
              </a:rPr>
              <a:t>0</a:t>
            </a:r>
            <a:endParaRPr lang="en-US" altLang="zh-CN" sz="4265" b="1" dirty="0" smtClean="0">
              <a:solidFill>
                <a:schemeClr val="bg1"/>
              </a:solidFill>
              <a:latin typeface="Arial" panose="020B0604020202020204" pitchFamily="34" charset="0"/>
              <a:ea typeface="Gulim" panose="020B0600000101010101" pitchFamily="34" charset="-127"/>
              <a:cs typeface="Arial" panose="020B0604020202020204" pitchFamily="34" charset="0"/>
              <a:sym typeface="+mn-ea"/>
            </a:endParaRPr>
          </a:p>
        </p:txBody>
      </p:sp>
      <p:sp>
        <p:nvSpPr>
          <p:cNvPr id="9" name="AutoShape 50"/>
          <p:cNvSpPr/>
          <p:nvPr>
            <p:custDataLst>
              <p:tags r:id="rId20"/>
            </p:custDataLst>
          </p:nvPr>
        </p:nvSpPr>
        <p:spPr>
          <a:xfrm>
            <a:off x="2423160" y="1236980"/>
            <a:ext cx="8253095" cy="662305"/>
          </a:xfrm>
          <a:prstGeom prst="roundRect">
            <a:avLst>
              <a:gd name="adj" fmla="val 50000"/>
            </a:avLst>
          </a:prstGeom>
          <a:gradFill rotWithShape="1">
            <a:gsLst>
              <a:gs pos="0">
                <a:srgbClr val="9CADC8"/>
              </a:gs>
              <a:gs pos="100000">
                <a:srgbClr val="FFFFFF"/>
              </a:gs>
            </a:gsLst>
            <a:lin ang="5400000" scaled="1"/>
            <a:tileRect/>
          </a:gradFill>
          <a:ln w="19050" cap="flat" cmpd="sng">
            <a:solidFill>
              <a:srgbClr val="FFFFFF"/>
            </a:solidFill>
            <a:prstDash val="solid"/>
            <a:round/>
            <a:headEnd type="none" w="med" len="med"/>
            <a:tailEnd type="none" w="med" len="med"/>
          </a:ln>
        </p:spPr>
        <p:txBody>
          <a:bodyPr wrap="none" lIns="264000" tIns="48000" bIns="48000" anchor="ctr"/>
          <a:lstStyle/>
          <a:p>
            <a:pPr algn="l"/>
            <a:r>
              <a:rPr lang="en-US" altLang="zh-CN" sz="3200" b="1" dirty="0">
                <a:solidFill>
                  <a:srgbClr val="FF0000"/>
                </a:solidFill>
                <a:latin typeface="Arial" panose="020B0604020202020204" pitchFamily="34" charset="0"/>
                <a:ea typeface="微软雅黑" panose="020B0503020204020204" charset="-122"/>
                <a:cs typeface="Arial" panose="020B0604020202020204" pitchFamily="34" charset="0"/>
              </a:rPr>
              <a:t> </a:t>
            </a:r>
            <a:r>
              <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rPr>
              <a:t>Abstract</a:t>
            </a:r>
            <a:endParaRPr lang="en-US" altLang="zh-CN" sz="2800" b="1" dirty="0">
              <a:solidFill>
                <a:srgbClr val="FF0000"/>
              </a:solidFill>
              <a:latin typeface="Arial" panose="020B0604020202020204" pitchFamily="34" charset="0"/>
              <a:ea typeface="微软雅黑" panose="020B0503020204020204" charset="-122"/>
              <a:cs typeface="Arial" panose="020B0604020202020204" pitchFamily="34" charset="0"/>
            </a:endParaRPr>
          </a:p>
        </p:txBody>
      </p:sp>
    </p:spTree>
    <p:custDataLst>
      <p:tags r:id="rId2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00405" y="69850"/>
            <a:ext cx="11326495" cy="499745"/>
          </a:xfrm>
          <a:prstGeom prst="rect">
            <a:avLst/>
          </a:prstGeom>
          <a:noFill/>
        </p:spPr>
        <p:txBody>
          <a:bodyPr wrap="square" rtlCol="0" anchor="t">
            <a:noAutofit/>
          </a:bodyPr>
          <a:p>
            <a:r>
              <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2 Types and economic interpretations of incremental direct input coefficients</a:t>
            </a:r>
            <a:endPar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graphicFrame>
        <p:nvGraphicFramePr>
          <p:cNvPr id="3" name="表格 2"/>
          <p:cNvGraphicFramePr/>
          <p:nvPr>
            <p:custDataLst>
              <p:tags r:id="rId1"/>
            </p:custDataLst>
          </p:nvPr>
        </p:nvGraphicFramePr>
        <p:xfrm>
          <a:off x="144780" y="466725"/>
          <a:ext cx="11955145" cy="5995035"/>
        </p:xfrm>
        <a:graphic>
          <a:graphicData uri="http://schemas.openxmlformats.org/drawingml/2006/table">
            <a:tbl>
              <a:tblPr firstRow="1" bandRow="1">
                <a:tableStyleId>{5940675A-B579-460E-94D1-54222C63F5DA}</a:tableStyleId>
              </a:tblPr>
              <a:tblGrid>
                <a:gridCol w="544195"/>
                <a:gridCol w="1183640"/>
                <a:gridCol w="1181735"/>
                <a:gridCol w="1325245"/>
                <a:gridCol w="7720330"/>
              </a:tblGrid>
              <a:tr h="985520">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Type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Incremental direct input coefficient</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Output growth rate of sector </a:t>
                      </a:r>
                      <a:r>
                        <a:rPr lang="en-US" altLang="zh-CN" sz="1400" b="1" i="1">
                          <a:highlight>
                            <a:srgbClr val="00FFFF"/>
                          </a:highlight>
                          <a:latin typeface="Arial" panose="020B0604020202020204" pitchFamily="34" charset="0"/>
                          <a:cs typeface="Arial" panose="020B0604020202020204" pitchFamily="34" charset="0"/>
                        </a:rPr>
                        <a:t>j</a:t>
                      </a:r>
                      <a:endParaRPr lang="en-US" altLang="zh-CN" sz="1400" b="1" i="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Input growth rate of sector</a:t>
                      </a:r>
                      <a:endParaRPr lang="en-US" altLang="zh-CN" sz="1400" b="1">
                        <a:highlight>
                          <a:srgbClr val="00FFFF"/>
                        </a:highlight>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i="1">
                          <a:highlight>
                            <a:srgbClr val="00FFFF"/>
                          </a:highlight>
                          <a:latin typeface="Arial" panose="020B0604020202020204" pitchFamily="34" charset="0"/>
                          <a:cs typeface="Arial" panose="020B0604020202020204" pitchFamily="34" charset="0"/>
                        </a:rPr>
                        <a:t>i </a:t>
                      </a:r>
                      <a:r>
                        <a:rPr lang="en-US" altLang="zh-CN" sz="1400" b="1">
                          <a:highlight>
                            <a:srgbClr val="00FFFF"/>
                          </a:highlight>
                          <a:latin typeface="Arial" panose="020B0604020202020204" pitchFamily="34" charset="0"/>
                          <a:cs typeface="Arial" panose="020B0604020202020204" pitchFamily="34" charset="0"/>
                        </a:rPr>
                        <a:t>(or value added component)</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Economic interpretation</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r>
              <a:tr h="1231900">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(1)</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Positive value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Positive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Positive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The increase in direct consumption of inputs from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(or value added component) when sector </a:t>
                      </a:r>
                      <a:r>
                        <a:rPr lang="en-US" altLang="zh-CN" sz="1400" i="1">
                          <a:latin typeface="Arial" panose="020B0604020202020204" pitchFamily="34" charset="0"/>
                          <a:cs typeface="Arial" panose="020B0604020202020204" pitchFamily="34" charset="0"/>
                        </a:rPr>
                        <a:t>j</a:t>
                      </a:r>
                      <a:r>
                        <a:rPr lang="en-US" altLang="zh-CN" sz="1400">
                          <a:latin typeface="Arial" panose="020B0604020202020204" pitchFamily="34" charset="0"/>
                          <a:cs typeface="Arial" panose="020B0604020202020204" pitchFamily="34" charset="0"/>
                        </a:rPr>
                        <a:t> increases output by one unit, reflecting the positive contribution of increased input from sector</a:t>
                      </a:r>
                      <a:endParaRPr lang="en-US" altLang="zh-CN" sz="1400">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i="1">
                          <a:latin typeface="Arial" panose="020B0604020202020204" pitchFamily="34" charset="0"/>
                          <a:cs typeface="Arial" panose="020B0604020202020204" pitchFamily="34" charset="0"/>
                        </a:rPr>
                        <a:t>i</a:t>
                      </a:r>
                      <a:r>
                        <a:rPr lang="en-US" altLang="zh-CN" sz="1400">
                          <a:latin typeface="Arial" panose="020B0604020202020204" pitchFamily="34" charset="0"/>
                          <a:cs typeface="Arial" panose="020B0604020202020204" pitchFamily="34" charset="0"/>
                        </a:rPr>
                        <a:t> (or value added component) to the output increase of sector</a:t>
                      </a:r>
                      <a:r>
                        <a:rPr lang="en-US" altLang="zh-CN" sz="1400" i="1">
                          <a:latin typeface="Arial" panose="020B0604020202020204" pitchFamily="34" charset="0"/>
                          <a:cs typeface="Arial" panose="020B0604020202020204" pitchFamily="34" charset="0"/>
                        </a:rPr>
                        <a:t> j</a:t>
                      </a:r>
                      <a:r>
                        <a:rPr lang="en-US" altLang="zh-CN" sz="1400">
                          <a:latin typeface="Arial" panose="020B0604020202020204" pitchFamily="34" charset="0"/>
                          <a:cs typeface="Arial" panose="020B0604020202020204" pitchFamily="34" charset="0"/>
                        </a:rPr>
                        <a:t>. Generally corresponds to scale-expansion growth (except for the pure income incremental direct input coefficient).</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1232535">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(2)</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Positive value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Negative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Negative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The increase in direct consumption of inputs from sector </a:t>
                      </a:r>
                      <a:r>
                        <a:rPr lang="en-US" altLang="zh-CN" sz="1400" i="1">
                          <a:latin typeface="Arial" panose="020B0604020202020204" pitchFamily="34" charset="0"/>
                          <a:cs typeface="Arial" panose="020B0604020202020204" pitchFamily="34" charset="0"/>
                        </a:rPr>
                        <a:t>i </a:t>
                      </a:r>
                      <a:r>
                        <a:rPr lang="en-US" altLang="zh-CN" sz="1400">
                          <a:latin typeface="Arial" panose="020B0604020202020204" pitchFamily="34" charset="0"/>
                          <a:cs typeface="Arial" panose="020B0604020202020204" pitchFamily="34" charset="0"/>
                        </a:rPr>
                        <a:t>(or value added component) when sector </a:t>
                      </a:r>
                      <a:r>
                        <a:rPr lang="en-US" altLang="zh-CN" sz="1400" i="1">
                          <a:latin typeface="Arial" panose="020B0604020202020204" pitchFamily="34" charset="0"/>
                          <a:cs typeface="Arial" panose="020B0604020202020204" pitchFamily="34" charset="0"/>
                        </a:rPr>
                        <a:t>j</a:t>
                      </a:r>
                      <a:r>
                        <a:rPr lang="en-US" altLang="zh-CN" sz="1400">
                          <a:latin typeface="Arial" panose="020B0604020202020204" pitchFamily="34" charset="0"/>
                          <a:cs typeface="Arial" panose="020B0604020202020204" pitchFamily="34" charset="0"/>
                        </a:rPr>
                        <a:t> increases output by one unit, reflecting the positive contribution of increased input from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(or value added component) to the output increase of sector</a:t>
                      </a:r>
                      <a:r>
                        <a:rPr lang="en-US" altLang="zh-CN" sz="1400" i="1">
                          <a:latin typeface="Arial" panose="020B0604020202020204" pitchFamily="34" charset="0"/>
                          <a:cs typeface="Arial" panose="020B0604020202020204" pitchFamily="34" charset="0"/>
                        </a:rPr>
                        <a:t> j</a:t>
                      </a:r>
                      <a:r>
                        <a:rPr lang="en-US" altLang="zh-CN" sz="1400">
                          <a:latin typeface="Arial" panose="020B0604020202020204" pitchFamily="34" charset="0"/>
                          <a:cs typeface="Arial" panose="020B0604020202020204" pitchFamily="34" charset="0"/>
                        </a:rPr>
                        <a:t>. Generally corresponds to scale-expansion growth (except for the pure income incremental direct input coefficient).</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1231900">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(3)</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Negative value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Positive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Negative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The decrease in direct consumption of inputs from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(or value added component) when sector </a:t>
                      </a:r>
                      <a:r>
                        <a:rPr lang="en-US" altLang="zh-CN" sz="1400" i="1">
                          <a:latin typeface="Arial" panose="020B0604020202020204" pitchFamily="34" charset="0"/>
                          <a:cs typeface="Arial" panose="020B0604020202020204" pitchFamily="34" charset="0"/>
                        </a:rPr>
                        <a:t>j </a:t>
                      </a:r>
                      <a:r>
                        <a:rPr lang="en-US" altLang="zh-CN" sz="1400">
                          <a:latin typeface="Arial" panose="020B0604020202020204" pitchFamily="34" charset="0"/>
                          <a:cs typeface="Arial" panose="020B0604020202020204" pitchFamily="34" charset="0"/>
                        </a:rPr>
                        <a:t>increases output by one unit, reflecting the negative contribution of reduced input from sector</a:t>
                      </a:r>
                      <a:r>
                        <a:rPr lang="en-US" altLang="zh-CN" sz="1400" i="1">
                          <a:latin typeface="Arial" panose="020B0604020202020204" pitchFamily="34" charset="0"/>
                          <a:cs typeface="Arial" panose="020B0604020202020204" pitchFamily="34" charset="0"/>
                        </a:rPr>
                        <a:t> i</a:t>
                      </a:r>
                      <a:r>
                        <a:rPr lang="en-US" altLang="zh-CN" sz="1400">
                          <a:latin typeface="Arial" panose="020B0604020202020204" pitchFamily="34" charset="0"/>
                          <a:cs typeface="Arial" panose="020B0604020202020204" pitchFamily="34" charset="0"/>
                        </a:rPr>
                        <a:t> (or value added component) to the output increase of sector</a:t>
                      </a:r>
                      <a:r>
                        <a:rPr lang="en-US" altLang="zh-CN" sz="1400" i="1">
                          <a:latin typeface="Arial" panose="020B0604020202020204" pitchFamily="34" charset="0"/>
                          <a:cs typeface="Arial" panose="020B0604020202020204" pitchFamily="34" charset="0"/>
                        </a:rPr>
                        <a:t> j</a:t>
                      </a:r>
                      <a:r>
                        <a:rPr lang="en-US" altLang="zh-CN" sz="1400">
                          <a:latin typeface="Arial" panose="020B0604020202020204" pitchFamily="34" charset="0"/>
                          <a:cs typeface="Arial" panose="020B0604020202020204" pitchFamily="34" charset="0"/>
                        </a:rPr>
                        <a:t>. Generally corresponds to technology substitution or efficiency-improving growth (ideal structural upgrading), except for the pure income incremental direct input coefficient.</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1231900">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(4)</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Negative value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Negative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Positive value</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The increase in direct consumption of inputs from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(or value added component) when sector </a:t>
                      </a:r>
                      <a:r>
                        <a:rPr lang="en-US" altLang="zh-CN" sz="1400" i="1">
                          <a:latin typeface="Arial" panose="020B0604020202020204" pitchFamily="34" charset="0"/>
                          <a:cs typeface="Arial" panose="020B0604020202020204" pitchFamily="34" charset="0"/>
                        </a:rPr>
                        <a:t>j</a:t>
                      </a:r>
                      <a:r>
                        <a:rPr lang="en-US" altLang="zh-CN" sz="1400">
                          <a:latin typeface="Arial" panose="020B0604020202020204" pitchFamily="34" charset="0"/>
                          <a:cs typeface="Arial" panose="020B0604020202020204" pitchFamily="34" charset="0"/>
                        </a:rPr>
                        <a:t> decreases output by one unit, reflecting the negative contribution of increased input from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(or value added component) to the output decrease of sector</a:t>
                      </a:r>
                      <a:r>
                        <a:rPr lang="en-US" altLang="zh-CN" sz="1400" i="1">
                          <a:latin typeface="Arial" panose="020B0604020202020204" pitchFamily="34" charset="0"/>
                          <a:cs typeface="Arial" panose="020B0604020202020204" pitchFamily="34" charset="0"/>
                        </a:rPr>
                        <a:t> j</a:t>
                      </a:r>
                      <a:r>
                        <a:rPr lang="en-US" altLang="zh-CN" sz="1400">
                          <a:latin typeface="Arial" panose="020B0604020202020204" pitchFamily="34" charset="0"/>
                          <a:cs typeface="Arial" panose="020B0604020202020204" pitchFamily="34" charset="0"/>
                        </a:rPr>
                        <a:t>. Generally corresponds to a “rigid demand”</a:t>
                      </a:r>
                      <a:r>
                        <a:rPr lang="en-US" altLang="zh-CN" sz="1400">
                          <a:latin typeface="Arial" panose="020B0604020202020204" pitchFamily="34" charset="0"/>
                          <a:cs typeface="Arial" panose="020B0604020202020204" pitchFamily="34" charset="0"/>
                        </a:rPr>
                        <a:t> trap during a recessionary period (cost disease or passive inventory accumulation), except for the pure income incremental direct input coefficient.</a:t>
                      </a:r>
                      <a:endParaRPr lang="en-US" altLang="zh-CN" sz="1400">
                        <a:latin typeface="Arial" panose="020B0604020202020204" pitchFamily="34" charset="0"/>
                        <a:cs typeface="Arial" panose="020B0604020202020204" pitchFamily="34" charset="0"/>
                      </a:endParaRPr>
                    </a:p>
                  </a:txBody>
                  <a:tcPr marL="68580" marR="68580" marT="0" marB="0" anchor="ctr" anchorCtr="0"/>
                </a:tc>
              </a:tr>
            </a:tbl>
          </a:graphicData>
        </a:graphic>
      </p:graphicFrame>
      <mc:AlternateContent xmlns:mc="http://schemas.openxmlformats.org/markup-compatibility/2006">
        <mc:Choice xmlns:a14="http://schemas.microsoft.com/office/drawing/2010/main" Requires="a14">
          <p:sp>
            <p:nvSpPr>
              <p:cNvPr id="4" name="文本框 3"/>
              <p:cNvSpPr txBox="1"/>
              <p:nvPr/>
            </p:nvSpPr>
            <p:spPr>
              <a:xfrm>
                <a:off x="144780" y="6516370"/>
                <a:ext cx="12130405" cy="548005"/>
              </a:xfrm>
              <a:prstGeom prst="rect">
                <a:avLst/>
              </a:prstGeom>
              <a:noFill/>
            </p:spPr>
            <p:txBody>
              <a:bodyPr wrap="square" rtlCol="0">
                <a:noAutofit/>
              </a:bodyPr>
              <a:p>
                <a:r>
                  <a:rPr lang="en-US" altLang="zh-CN" sz="1200" dirty="0" smtClean="0">
                    <a:latin typeface="Arial" panose="020B0604020202020204" pitchFamily="34" charset="0"/>
                    <a:cs typeface="Arial" panose="020B0604020202020204" pitchFamily="34" charset="0"/>
                  </a:rPr>
                  <a:t>Note: Value added components consist of compensation of employees, depreciation of fixed assets, and pure income; This table is applicable for interpreting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𝒊𝒋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i="1" dirty="0" smtClean="0">
                    <a:latin typeface="Arial" panose="020B0604020202020204" pitchFamily="34" charset="0"/>
                    <a:cs typeface="Arial" panose="020B0604020202020204" pitchFamily="34" charset="0"/>
                  </a:rPr>
                  <a:t>,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𝒅</m:t>
                        </m:r>
                        <m:r>
                          <a:rPr lang="en-US" altLang="zh-CN" sz="1200" b="1" i="1">
                            <a:latin typeface="Cambria Math" panose="02040503050406030204" charset="0"/>
                            <a:cs typeface="Cambria Math" panose="02040503050406030204" charset="0"/>
                          </a:rPr>
                          <m:t>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dirty="0" smtClean="0">
                    <a:latin typeface="Arial" panose="020B0604020202020204" pitchFamily="34" charset="0"/>
                    <a:cs typeface="Arial" panose="020B0604020202020204" pitchFamily="34" charset="0"/>
                  </a:rPr>
                  <a:t>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𝒗</m:t>
                        </m:r>
                        <m:r>
                          <a:rPr lang="en-US" altLang="zh-CN" sz="1200" b="1" i="1">
                            <a:latin typeface="Cambria Math" panose="02040503050406030204" charset="0"/>
                            <a:cs typeface="Cambria Math" panose="02040503050406030204" charset="0"/>
                          </a:rPr>
                          <m:t>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dirty="0" smtClean="0">
                    <a:latin typeface="Arial" panose="020B0604020202020204" pitchFamily="34" charset="0"/>
                    <a:cs typeface="Arial" panose="020B0604020202020204" pitchFamily="34" charset="0"/>
                  </a:rPr>
                  <a:t>and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𝒎𝒋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dirty="0" smtClean="0">
                    <a:latin typeface="Arial" panose="020B0604020202020204" pitchFamily="34" charset="0"/>
                    <a:cs typeface="Arial" panose="020B0604020202020204" pitchFamily="34" charset="0"/>
                  </a:rPr>
                  <a:t>.</a:t>
                </a:r>
                <a:endParaRPr lang="en-US" altLang="zh-CN" sz="1200" dirty="0" smtClean="0">
                  <a:latin typeface="Arial" panose="020B0604020202020204" pitchFamily="34" charset="0"/>
                  <a:cs typeface="Arial" panose="020B0604020202020204" pitchFamily="34"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144780" y="6516370"/>
                <a:ext cx="12130405" cy="548005"/>
              </a:xfrm>
              <a:prstGeom prst="rect">
                <a:avLst/>
              </a:prstGeom>
              <a:blipFill rotWithShape="1">
                <a:blip r:embed="rId2"/>
                <a:stretch>
                  <a:fillRect/>
                </a:stretch>
              </a:blipFill>
            </p:spPr>
            <p:txBody>
              <a:bodyPr/>
              <a:lstStyle/>
              <a:p>
                <a:r>
                  <a:rPr lang="zh-CN" altLang="en-US">
                    <a:noFill/>
                  </a:rPr>
                  <a:t> </a:t>
                </a:r>
              </a:p>
            </p:txBody>
          </p:sp>
        </mc:Fallback>
      </mc:AlternateContent>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04190" y="125095"/>
            <a:ext cx="11562715" cy="471170"/>
          </a:xfrm>
          <a:prstGeom prst="rect">
            <a:avLst/>
          </a:prstGeom>
          <a:noFill/>
        </p:spPr>
        <p:txBody>
          <a:bodyPr wrap="square" rtlCol="0" anchor="t">
            <a:noAutofit/>
          </a:bodyPr>
          <a:p>
            <a:r>
              <a:rPr lang="en-US" altLang="zh-CN" sz="16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3 The characteristics of factor productivity changes exhibited by the incremental direct input coefficient</a:t>
            </a:r>
            <a:endParaRPr lang="en-US" altLang="zh-CN" sz="16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 name="表格 1"/>
              <p:cNvGraphicFramePr/>
              <p:nvPr>
                <p:custDataLst>
                  <p:tags r:id="rId1"/>
                </p:custDataLst>
              </p:nvPr>
            </p:nvGraphicFramePr>
            <p:xfrm>
              <a:off x="191135" y="596900"/>
              <a:ext cx="11845290" cy="5760085"/>
            </p:xfrm>
            <a:graphic>
              <a:graphicData uri="http://schemas.openxmlformats.org/drawingml/2006/table">
                <a:tbl>
                  <a:tblPr firstRow="1" bandRow="1">
                    <a:tableStyleId>{5940675A-B579-460E-94D1-54222C63F5DA}</a:tableStyleId>
                  </a:tblPr>
                  <a:tblGrid>
                    <a:gridCol w="729615"/>
                    <a:gridCol w="1824355"/>
                    <a:gridCol w="3562350"/>
                    <a:gridCol w="1170940"/>
                    <a:gridCol w="1326515"/>
                    <a:gridCol w="1343660"/>
                    <a:gridCol w="1887855"/>
                  </a:tblGrid>
                  <a:tr h="1717675">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No.</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(taking the incremental intermediate input coefficient as an example)</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Comparison between the input growth rate of sector</a:t>
                          </a:r>
                          <a:r>
                            <a:rPr lang="en-US" altLang="zh-CN" sz="1400" b="1" i="1">
                              <a:highlight>
                                <a:srgbClr val="FF00FF"/>
                              </a:highlight>
                              <a:latin typeface="Arial" panose="020B0604020202020204" pitchFamily="34" charset="0"/>
                              <a:cs typeface="Arial" panose="020B0604020202020204" pitchFamily="34" charset="0"/>
                            </a:rPr>
                            <a:t> i </a:t>
                          </a:r>
                          <a:r>
                            <a:rPr lang="en-US" altLang="zh-CN" sz="1400" b="1">
                              <a:highlight>
                                <a:srgbClr val="FF00FF"/>
                              </a:highlight>
                              <a:latin typeface="Arial" panose="020B0604020202020204" pitchFamily="34" charset="0"/>
                              <a:cs typeface="Arial" panose="020B0604020202020204" pitchFamily="34" charset="0"/>
                            </a:rPr>
                            <a:t>(or depreciation and compensation of employees) and the output growth rate of sector </a:t>
                          </a:r>
                          <a:r>
                            <a:rPr lang="en-US" altLang="zh-CN" sz="1400" b="1" i="1">
                              <a:highlight>
                                <a:srgbClr val="FF00FF"/>
                              </a:highlight>
                              <a:latin typeface="Arial" panose="020B0604020202020204" pitchFamily="34" charset="0"/>
                              <a:cs typeface="Arial" panose="020B0604020202020204" pitchFamily="34" charset="0"/>
                            </a:rPr>
                            <a:t>j</a:t>
                          </a:r>
                          <a:endParaRPr lang="en-US" altLang="zh-CN" sz="1400" b="1" i="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Increment of the direct input coefficient</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Cost of sector </a:t>
                          </a:r>
                          <a:r>
                            <a:rPr lang="en-US" altLang="zh-CN" sz="1400" b="1" i="1">
                              <a:highlight>
                                <a:srgbClr val="FF00FF"/>
                              </a:highlight>
                              <a:latin typeface="Arial" panose="020B0604020202020204" pitchFamily="34" charset="0"/>
                              <a:cs typeface="Arial" panose="020B0604020202020204" pitchFamily="34" charset="0"/>
                              <a:sym typeface="+mn-ea"/>
                            </a:rPr>
                            <a:t>i </a:t>
                          </a:r>
                          <a:r>
                            <a:rPr lang="en-US" altLang="zh-CN" sz="1400" b="1">
                              <a:highlight>
                                <a:srgbClr val="FF00FF"/>
                              </a:highlight>
                              <a:latin typeface="Arial" panose="020B0604020202020204" pitchFamily="34" charset="0"/>
                              <a:cs typeface="Arial" panose="020B0604020202020204" pitchFamily="34" charset="0"/>
                            </a:rPr>
                            <a:t>(or depreciation and compensation of employees)</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Productivity of sector</a:t>
                          </a:r>
                          <a:r>
                            <a:rPr lang="en-US" altLang="zh-CN" sz="1400" b="1" i="1">
                              <a:highlight>
                                <a:srgbClr val="FF00FF"/>
                              </a:highlight>
                              <a:latin typeface="Arial" panose="020B0604020202020204" pitchFamily="34" charset="0"/>
                              <a:cs typeface="Arial" panose="020B0604020202020204" pitchFamily="34" charset="0"/>
                            </a:rPr>
                            <a:t> i </a:t>
                          </a:r>
                          <a:r>
                            <a:rPr lang="en-US" altLang="zh-CN" sz="1400" b="1">
                              <a:highlight>
                                <a:srgbClr val="FF00FF"/>
                              </a:highlight>
                              <a:latin typeface="Arial" panose="020B0604020202020204" pitchFamily="34" charset="0"/>
                              <a:cs typeface="Arial" panose="020B0604020202020204" pitchFamily="34" charset="0"/>
                            </a:rPr>
                            <a:t>(or depreciation and compensation of employees)</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Input elasticity coefficient</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r>
                  <a:tr h="67310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(1)</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oMath>
                          </a14:m>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a:t>
                          </a:r>
                          <a:r>
                            <a:rPr lang="en-US" altLang="zh-CN" sz="1400">
                              <a:latin typeface="Arial" panose="020B0604020202020204" pitchFamily="34" charset="0"/>
                              <a:cs typeface="Arial" panose="020B0604020202020204" pitchFamily="34" charset="0"/>
                            </a:rPr>
                            <a:t> &lt; Output growth rate of sector</a:t>
                          </a:r>
                          <a:r>
                            <a:rPr lang="en-US" altLang="zh-CN" sz="1400" i="1">
                              <a:latin typeface="Arial" panose="020B0604020202020204" pitchFamily="34" charset="0"/>
                              <a:cs typeface="Arial" panose="020B0604020202020204" pitchFamily="34" charset="0"/>
                            </a:rPr>
                            <a:t> </a:t>
                          </a:r>
                          <a:r>
                            <a:rPr lang="en-US" altLang="zh-CN" sz="1400" i="1">
                              <a:latin typeface="Arial" panose="020B0604020202020204" pitchFamily="34" charset="0"/>
                              <a:cs typeface="Arial" panose="020B0604020202020204" pitchFamily="34" charset="0"/>
                            </a:rPr>
                            <a:t>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&lt;0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r>
                                <a:rPr lang="en-US" altLang="zh-CN" sz="1400" i="1">
                                  <a:latin typeface="Cambria Math" panose="02040503050406030204" charset="0"/>
                                  <a:ea typeface="MS Mincho" charset="0"/>
                                  <a:cs typeface="Cambria Math" panose="02040503050406030204" charset="0"/>
                                </a:rPr>
                                <m:t>0</m:t>
                              </m:r>
                              <m:r>
                                <a:rPr lang="en-US" altLang="zh-CN" sz="1400" i="1">
                                  <a:latin typeface="Cambria Math" panose="02040503050406030204" charset="0"/>
                                  <a:ea typeface="MS Mincho" charset="0"/>
                                  <a:cs typeface="Cambria Math" panose="02040503050406030204" charset="0"/>
                                </a:rPr>
                                <m:t>&lt;</m:t>
                              </m:r>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𝑖𝑗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1</m:t>
                              </m:r>
                            </m:oMath>
                          </a14:m>
                          <a:r>
                            <a:rPr lang="en-US" altLang="zh-CN" sz="1400">
                              <a:latin typeface="Arial" panose="020B0604020202020204" pitchFamily="34" charset="0"/>
                              <a:cs typeface="Arial" panose="020B0604020202020204" pitchFamily="34" charset="0"/>
                            </a:rPr>
                            <a:t> </a:t>
                          </a:r>
                          <a:r>
                            <a:rPr lang="en-US" altLang="zh-CN" sz="1400">
                              <a:latin typeface="Arial" panose="020B0604020202020204" pitchFamily="34" charset="0"/>
                              <a:cs typeface="Arial" panose="020B0604020202020204" pitchFamily="34" charset="0"/>
                            </a:rPr>
                            <a:t>(Decoupling)</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67310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&gt; Output growth rate of sector</a:t>
                          </a:r>
                          <a:r>
                            <a:rPr lang="en-US" altLang="zh-CN" sz="1400" i="1">
                              <a:latin typeface="Arial" panose="020B0604020202020204" pitchFamily="34" charset="0"/>
                              <a:cs typeface="Arial" panose="020B0604020202020204" pitchFamily="34" charset="0"/>
                            </a:rPr>
                            <a:t> </a:t>
                          </a:r>
                          <a:r>
                            <a:rPr lang="en-US" altLang="zh-CN" sz="1400" i="1">
                              <a:latin typeface="Arial" panose="020B0604020202020204" pitchFamily="34" charset="0"/>
                              <a:cs typeface="Arial" panose="020B0604020202020204" pitchFamily="34" charset="0"/>
                            </a:rPr>
                            <a:t>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&gt;0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𝑖𝑗</m:t>
                                  </m:r>
                                </m:sub>
                              </m:sSub>
                              <m:r>
                                <a:rPr lang="en-US" altLang="zh-CN" sz="1400" i="1">
                                  <a:latin typeface="Cambria Math" panose="02040503050406030204" charset="0"/>
                                  <a:ea typeface="MS Mincho" charset="0"/>
                                  <a:cs typeface="Cambria Math" panose="02040503050406030204" charset="0"/>
                                </a:rPr>
                                <m:t>&gt;</m:t>
                              </m:r>
                              <m:r>
                                <a:rPr lang="en-US" altLang="zh-CN" sz="1400" i="1">
                                  <a:latin typeface="Cambria Math" panose="02040503050406030204" charset="0"/>
                                  <a:ea typeface="MS Mincho" charset="0"/>
                                  <a:cs typeface="Cambria Math" panose="02040503050406030204" charset="0"/>
                                </a:rPr>
                                <m:t>1</m:t>
                              </m:r>
                              <m:r>
                                <a:rPr lang="en-US" altLang="zh-CN" sz="1400" i="1">
                                  <a:latin typeface="Cambria Math" panose="02040503050406030204" charset="0"/>
                                  <a:ea typeface="MS Mincho" charset="0"/>
                                  <a:cs typeface="Cambria Math" panose="02040503050406030204" charset="0"/>
                                </a:rPr>
                                <m:t> </m:t>
                              </m:r>
                            </m:oMath>
                          </a14:m>
                          <a:r>
                            <a:rPr lang="en-US" altLang="zh-CN" sz="1400">
                              <a:latin typeface="Arial" panose="020B0604020202020204" pitchFamily="34" charset="0"/>
                              <a:cs typeface="Arial" panose="020B0604020202020204" pitchFamily="34" charset="0"/>
                            </a:rPr>
                            <a:t>(Negative decoupling)</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67437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(2)</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sym typeface="+mn-ea"/>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a14:m>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&lt;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&lt;0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𝑖𝑗</m:t>
                                  </m:r>
                                </m:sub>
                              </m:sSub>
                              <m:r>
                                <a:rPr lang="en-US" altLang="zh-CN" sz="1400" i="1">
                                  <a:latin typeface="Cambria Math" panose="02040503050406030204" charset="0"/>
                                  <a:ea typeface="MS Mincho" charset="0"/>
                                  <a:cs typeface="Cambria Math" panose="02040503050406030204" charset="0"/>
                                </a:rPr>
                                <m:t>&gt;</m:t>
                              </m:r>
                              <m:r>
                                <a:rPr lang="en-US" altLang="zh-CN" sz="1400" i="1">
                                  <a:latin typeface="Cambria Math" panose="02040503050406030204" charset="0"/>
                                  <a:ea typeface="MS Mincho" charset="0"/>
                                  <a:cs typeface="Cambria Math" panose="02040503050406030204" charset="0"/>
                                </a:rPr>
                                <m:t>1</m:t>
                              </m:r>
                            </m:oMath>
                          </a14:m>
                          <a:r>
                            <a:rPr lang="en-US" altLang="zh-CN" sz="1400">
                              <a:latin typeface="Arial" panose="020B0604020202020204" pitchFamily="34" charset="0"/>
                              <a:cs typeface="Arial" panose="020B0604020202020204" pitchFamily="34" charset="0"/>
                            </a:rPr>
                            <a:t> </a:t>
                          </a:r>
                          <a:r>
                            <a:rPr lang="en-US" altLang="zh-CN" sz="1400">
                              <a:latin typeface="Arial" panose="020B0604020202020204" pitchFamily="34" charset="0"/>
                              <a:cs typeface="Arial" panose="020B0604020202020204" pitchFamily="34" charset="0"/>
                            </a:rPr>
                            <a:t>(Decoupling)</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673735">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&gt;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&gt;0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i="1">
                                    <a:latin typeface="Cambria Math" panose="02040503050406030204" charset="0"/>
                                    <a:ea typeface="MS Mincho" charset="0"/>
                                    <a:cs typeface="Cambria Math" panose="02040503050406030204" charset="0"/>
                                  </a:rPr>
                                  <m:t>0</m:t>
                                </m:r>
                                <m:r>
                                  <a:rPr lang="en-US" altLang="zh-CN" sz="1400" i="1">
                                    <a:latin typeface="Cambria Math" panose="02040503050406030204" charset="0"/>
                                    <a:ea typeface="MS Mincho" charset="0"/>
                                    <a:cs typeface="Cambria Math" panose="02040503050406030204" charset="0"/>
                                  </a:rPr>
                                  <m:t>&lt;</m:t>
                                </m:r>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𝑖𝑗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1</m:t>
                                </m:r>
                              </m:oMath>
                            </m:oMathPara>
                          </a14:m>
                          <a:endParaRPr lang="en-US" altLang="zh-CN" sz="1400" i="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(Negative decoupling)</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673735">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(3)</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sym typeface="+mn-ea"/>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&lt;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&lt;0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𝑖𝑗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0</m:t>
                              </m:r>
                            </m:oMath>
                          </a14:m>
                          <a:r>
                            <a:rPr lang="zh-CN" sz="1400">
                              <a:latin typeface="Arial" panose="020B0604020202020204" pitchFamily="34" charset="0"/>
                              <a:cs typeface="Arial" panose="020B0604020202020204" pitchFamily="34" charset="0"/>
                            </a:rPr>
                            <a:t>（</a:t>
                          </a:r>
                          <a:r>
                            <a:rPr lang="en-US" altLang="zh-CN" sz="1400">
                              <a:latin typeface="Arial" panose="020B0604020202020204" pitchFamily="34" charset="0"/>
                              <a:cs typeface="Arial" panose="020B0604020202020204" pitchFamily="34" charset="0"/>
                            </a:rPr>
                            <a:t>Decoupling</a:t>
                          </a:r>
                          <a:r>
                            <a:rPr lang="zh-CN" sz="1400">
                              <a:latin typeface="Arial" panose="020B0604020202020204" pitchFamily="34" charset="0"/>
                              <a:cs typeface="Arial" panose="020B0604020202020204" pitchFamily="34" charset="0"/>
                            </a:rPr>
                            <a:t>）</a:t>
                          </a:r>
                          <a:endParaRPr lang="zh-CN" sz="1400">
                            <a:latin typeface="Arial" panose="020B0604020202020204" pitchFamily="34" charset="0"/>
                            <a:cs typeface="Arial" panose="020B0604020202020204" pitchFamily="34" charset="0"/>
                          </a:endParaRPr>
                        </a:p>
                      </a:txBody>
                      <a:tcPr marL="68580" marR="68580" marT="0" marB="0" anchor="ctr" anchorCtr="0"/>
                    </a:tc>
                  </a:tr>
                  <a:tr h="674370">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(4)</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sym typeface="+mn-ea"/>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a:t>
                          </a:r>
                          <a:r>
                            <a:rPr lang="en-US" altLang="zh-CN" sz="1400">
                              <a:latin typeface="Arial" panose="020B0604020202020204" pitchFamily="34" charset="0"/>
                              <a:cs typeface="Arial" panose="020B0604020202020204" pitchFamily="34" charset="0"/>
                            </a:rPr>
                            <a:t> &gt;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&gt;0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𝑖𝑗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0</m:t>
                              </m:r>
                            </m:oMath>
                          </a14:m>
                          <a:r>
                            <a:rPr lang="en-US" altLang="zh-CN" sz="1400">
                              <a:latin typeface="Arial" panose="020B0604020202020204" pitchFamily="34" charset="0"/>
                              <a:cs typeface="Arial" panose="020B0604020202020204" pitchFamily="34" charset="0"/>
                            </a:rPr>
                            <a:t> </a:t>
                          </a:r>
                          <a:r>
                            <a:rPr lang="en-US" altLang="zh-CN" sz="1400">
                              <a:latin typeface="Arial" panose="020B0604020202020204" pitchFamily="34" charset="0"/>
                              <a:cs typeface="Arial" panose="020B0604020202020204" pitchFamily="34" charset="0"/>
                            </a:rPr>
                            <a:t>( decoupling)</a:t>
                          </a:r>
                          <a:endParaRPr lang="en-US" altLang="zh-CN" sz="1400">
                            <a:latin typeface="Arial" panose="020B0604020202020204" pitchFamily="34" charset="0"/>
                            <a:cs typeface="Arial" panose="020B0604020202020204" pitchFamily="34" charset="0"/>
                          </a:endParaRPr>
                        </a:p>
                      </a:txBody>
                      <a:tcPr marL="68580" marR="68580" marT="0" marB="0" anchor="ctr" anchorCtr="0"/>
                    </a:tc>
                  </a:tr>
                </a:tbl>
              </a:graphicData>
            </a:graphic>
          </p:graphicFrame>
        </mc:Choice>
        <mc:Fallback xmlns="">
          <p:graphicFrame>
            <p:nvGraphicFramePr>
              <p:cNvPr id="2" name="表格 1"/>
              <p:cNvGraphicFramePr/>
              <p:nvPr>
                <p:custDataLst>
                  <p:tags r:id="rId2"/>
                </p:custDataLst>
              </p:nvPr>
            </p:nvGraphicFramePr>
            <p:xfrm>
              <a:off x="191135" y="596900"/>
              <a:ext cx="11845290" cy="5760085"/>
            </p:xfrm>
            <a:graphic>
              <a:graphicData uri="http://schemas.openxmlformats.org/drawingml/2006/table">
                <a:tbl>
                  <a:tblPr firstRow="1" bandRow="1">
                    <a:tableStyleId>{5940675A-B579-460E-94D1-54222C63F5DA}</a:tableStyleId>
                  </a:tblPr>
                  <a:tblGrid>
                    <a:gridCol w="729615"/>
                    <a:gridCol w="1824355"/>
                    <a:gridCol w="3562350"/>
                    <a:gridCol w="1170940"/>
                    <a:gridCol w="1326515"/>
                    <a:gridCol w="1343660"/>
                    <a:gridCol w="1887855"/>
                  </a:tblGrid>
                  <a:tr h="1717675">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No.</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(taking the incremental intermediate input coefficient as an example)</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Comparison between the input growth rate of sector</a:t>
                          </a:r>
                          <a:r>
                            <a:rPr lang="en-US" altLang="zh-CN" sz="1400" b="1" i="1">
                              <a:highlight>
                                <a:srgbClr val="FF00FF"/>
                              </a:highlight>
                              <a:latin typeface="Arial" panose="020B0604020202020204" pitchFamily="34" charset="0"/>
                              <a:cs typeface="Arial" panose="020B0604020202020204" pitchFamily="34" charset="0"/>
                            </a:rPr>
                            <a:t> i </a:t>
                          </a:r>
                          <a:r>
                            <a:rPr lang="en-US" altLang="zh-CN" sz="1400" b="1">
                              <a:highlight>
                                <a:srgbClr val="FF00FF"/>
                              </a:highlight>
                              <a:latin typeface="Arial" panose="020B0604020202020204" pitchFamily="34" charset="0"/>
                              <a:cs typeface="Arial" panose="020B0604020202020204" pitchFamily="34" charset="0"/>
                            </a:rPr>
                            <a:t>(or depreciation and compensation of employees) and the output growth rate of sector </a:t>
                          </a:r>
                          <a:r>
                            <a:rPr lang="en-US" altLang="zh-CN" sz="1400" b="1" i="1">
                              <a:highlight>
                                <a:srgbClr val="FF00FF"/>
                              </a:highlight>
                              <a:latin typeface="Arial" panose="020B0604020202020204" pitchFamily="34" charset="0"/>
                              <a:cs typeface="Arial" panose="020B0604020202020204" pitchFamily="34" charset="0"/>
                            </a:rPr>
                            <a:t>j</a:t>
                          </a:r>
                          <a:endParaRPr lang="en-US" altLang="zh-CN" sz="1400" b="1" i="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Increment of the direct input coefficient</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Cost of sector </a:t>
                          </a:r>
                          <a:r>
                            <a:rPr lang="en-US" altLang="zh-CN" sz="1400" b="1" i="1">
                              <a:highlight>
                                <a:srgbClr val="FF00FF"/>
                              </a:highlight>
                              <a:latin typeface="Arial" panose="020B0604020202020204" pitchFamily="34" charset="0"/>
                              <a:cs typeface="Arial" panose="020B0604020202020204" pitchFamily="34" charset="0"/>
                              <a:sym typeface="+mn-ea"/>
                            </a:rPr>
                            <a:t>i </a:t>
                          </a:r>
                          <a:r>
                            <a:rPr lang="en-US" altLang="zh-CN" sz="1400" b="1">
                              <a:highlight>
                                <a:srgbClr val="FF00FF"/>
                              </a:highlight>
                              <a:latin typeface="Arial" panose="020B0604020202020204" pitchFamily="34" charset="0"/>
                              <a:cs typeface="Arial" panose="020B0604020202020204" pitchFamily="34" charset="0"/>
                            </a:rPr>
                            <a:t>(or depreciation and compensation of employees)</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Productivity of sector</a:t>
                          </a:r>
                          <a:r>
                            <a:rPr lang="en-US" altLang="zh-CN" sz="1400" b="1" i="1">
                              <a:highlight>
                                <a:srgbClr val="FF00FF"/>
                              </a:highlight>
                              <a:latin typeface="Arial" panose="020B0604020202020204" pitchFamily="34" charset="0"/>
                              <a:cs typeface="Arial" panose="020B0604020202020204" pitchFamily="34" charset="0"/>
                            </a:rPr>
                            <a:t> i </a:t>
                          </a:r>
                          <a:r>
                            <a:rPr lang="en-US" altLang="zh-CN" sz="1400" b="1">
                              <a:highlight>
                                <a:srgbClr val="FF00FF"/>
                              </a:highlight>
                              <a:latin typeface="Arial" panose="020B0604020202020204" pitchFamily="34" charset="0"/>
                              <a:cs typeface="Arial" panose="020B0604020202020204" pitchFamily="34" charset="0"/>
                            </a:rPr>
                            <a:t>(or depreciation and compensation of employees)</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Input elasticity coefficient</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r>
                  <a:tr h="67310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(1)</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a:t>
                          </a:r>
                          <a:r>
                            <a:rPr lang="en-US" altLang="zh-CN" sz="1400">
                              <a:latin typeface="Arial" panose="020B0604020202020204" pitchFamily="34" charset="0"/>
                              <a:cs typeface="Arial" panose="020B0604020202020204" pitchFamily="34" charset="0"/>
                            </a:rPr>
                            <a:t> &lt; Output growth rate of sector</a:t>
                          </a:r>
                          <a:r>
                            <a:rPr lang="en-US" altLang="zh-CN" sz="1400" i="1">
                              <a:latin typeface="Arial" panose="020B0604020202020204" pitchFamily="34" charset="0"/>
                              <a:cs typeface="Arial" panose="020B0604020202020204" pitchFamily="34" charset="0"/>
                            </a:rPr>
                            <a:t> </a:t>
                          </a:r>
                          <a:r>
                            <a:rPr lang="en-US" altLang="zh-CN" sz="1400" i="1">
                              <a:latin typeface="Arial" panose="020B0604020202020204" pitchFamily="34" charset="0"/>
                              <a:cs typeface="Arial" panose="020B0604020202020204" pitchFamily="34" charset="0"/>
                            </a:rPr>
                            <a:t>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&lt;0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7310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&gt; Output growth rate of sector</a:t>
                          </a:r>
                          <a:r>
                            <a:rPr lang="en-US" altLang="zh-CN" sz="1400" i="1">
                              <a:latin typeface="Arial" panose="020B0604020202020204" pitchFamily="34" charset="0"/>
                              <a:cs typeface="Arial" panose="020B0604020202020204" pitchFamily="34" charset="0"/>
                            </a:rPr>
                            <a:t> </a:t>
                          </a:r>
                          <a:r>
                            <a:rPr lang="en-US" altLang="zh-CN" sz="1400" i="1">
                              <a:latin typeface="Arial" panose="020B0604020202020204" pitchFamily="34" charset="0"/>
                              <a:cs typeface="Arial" panose="020B0604020202020204" pitchFamily="34" charset="0"/>
                            </a:rPr>
                            <a:t>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&gt;0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7437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(2)</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&lt;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&lt;0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73735">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&gt;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&gt;0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73735">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(3)</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 </a:t>
                          </a:r>
                          <a:r>
                            <a:rPr lang="en-US" altLang="zh-CN" sz="1400">
                              <a:latin typeface="Arial" panose="020B0604020202020204" pitchFamily="34" charset="0"/>
                              <a:cs typeface="Arial" panose="020B0604020202020204" pitchFamily="34" charset="0"/>
                            </a:rPr>
                            <a:t>&lt;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&lt;0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74370">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(4)</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Input growth rate of sector</a:t>
                          </a:r>
                          <a:r>
                            <a:rPr lang="en-US" altLang="zh-CN" sz="1400" i="1">
                              <a:latin typeface="Arial" panose="020B0604020202020204" pitchFamily="34" charset="0"/>
                              <a:cs typeface="Arial" panose="020B0604020202020204" pitchFamily="34" charset="0"/>
                            </a:rPr>
                            <a:t> i</a:t>
                          </a:r>
                          <a:r>
                            <a:rPr lang="en-US" altLang="zh-CN" sz="1400">
                              <a:latin typeface="Arial" panose="020B0604020202020204" pitchFamily="34" charset="0"/>
                              <a:cs typeface="Arial" panose="020B0604020202020204" pitchFamily="34" charset="0"/>
                            </a:rPr>
                            <a:t> &gt; Output growth rate of sector</a:t>
                          </a:r>
                          <a:r>
                            <a:rPr lang="en-US" altLang="zh-CN" sz="1400" i="1">
                              <a:latin typeface="Arial" panose="020B0604020202020204" pitchFamily="34" charset="0"/>
                              <a:cs typeface="Arial" panose="020B0604020202020204" pitchFamily="34" charset="0"/>
                            </a:rPr>
                            <a:t> j</a:t>
                          </a:r>
                          <a:endParaRPr lang="en-US" altLang="zh-CN" sz="1400" i="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&gt;0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Increase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latin typeface="Arial" panose="020B0604020202020204" pitchFamily="34" charset="0"/>
                              <a:cs typeface="Arial" panose="020B0604020202020204" pitchFamily="34" charset="0"/>
                            </a:rPr>
                            <a:t>Decrease</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bl>
              </a:graphicData>
            </a:graphic>
          </p:graphicFrame>
        </mc:Fallback>
      </mc:AlternateContent>
      <mc:AlternateContent xmlns:mc="http://schemas.openxmlformats.org/markup-compatibility/2006">
        <mc:Choice xmlns:a14="http://schemas.microsoft.com/office/drawing/2010/main" Requires="a14">
          <p:sp>
            <p:nvSpPr>
              <p:cNvPr id="23" name="文本框 22"/>
              <p:cNvSpPr txBox="1"/>
              <p:nvPr/>
            </p:nvSpPr>
            <p:spPr>
              <a:xfrm>
                <a:off x="134620" y="6320155"/>
                <a:ext cx="12080240" cy="537845"/>
              </a:xfrm>
              <a:prstGeom prst="rect">
                <a:avLst/>
              </a:prstGeom>
              <a:noFill/>
            </p:spPr>
            <p:txBody>
              <a:bodyPr wrap="square" rtlCol="0">
                <a:noAutofit/>
              </a:bodyPr>
              <a:p>
                <a:r>
                  <a:rPr lang="en-US" altLang="zh-CN" sz="1200" dirty="0" smtClean="0">
                    <a:latin typeface="Arial" panose="020B0604020202020204" pitchFamily="34" charset="0"/>
                    <a:cs typeface="Arial" panose="020B0604020202020204" pitchFamily="34" charset="0"/>
                  </a:rPr>
                  <a:t>Note: The intermediate input from sector </a:t>
                </a:r>
                <a:r>
                  <a:rPr lang="en-US" altLang="zh-CN" sz="1200" i="1" dirty="0" smtClean="0">
                    <a:latin typeface="Arial" panose="020B0604020202020204" pitchFamily="34" charset="0"/>
                    <a:cs typeface="Arial" panose="020B0604020202020204" pitchFamily="34" charset="0"/>
                  </a:rPr>
                  <a:t>i</a:t>
                </a:r>
                <a:r>
                  <a:rPr lang="en-US" altLang="zh-CN" sz="1200" dirty="0" smtClean="0">
                    <a:latin typeface="Arial" panose="020B0604020202020204" pitchFamily="34" charset="0"/>
                    <a:cs typeface="Arial" panose="020B0604020202020204" pitchFamily="34" charset="0"/>
                  </a:rPr>
                  <a:t>, depreciation of fixed assets, and compensation of employees are each single-factor inputs, corresponding to the interpretation of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𝒊𝒋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i="1" dirty="0" smtClean="0">
                    <a:latin typeface="Arial" panose="020B0604020202020204" pitchFamily="34" charset="0"/>
                    <a:cs typeface="Arial" panose="020B0604020202020204" pitchFamily="34" charset="0"/>
                  </a:rPr>
                  <a:t>,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𝒅𝒋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dirty="0" smtClean="0">
                    <a:latin typeface="Arial" panose="020B0604020202020204" pitchFamily="34" charset="0"/>
                    <a:cs typeface="Arial" panose="020B0604020202020204" pitchFamily="34" charset="0"/>
                  </a:rPr>
                  <a:t>, and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𝒗</m:t>
                        </m:r>
                        <m:r>
                          <a:rPr lang="en-US" altLang="zh-CN" sz="1200" b="1" i="1">
                            <a:latin typeface="Cambria Math" panose="02040503050406030204" charset="0"/>
                            <a:cs typeface="Cambria Math" panose="02040503050406030204" charset="0"/>
                          </a:rPr>
                          <m:t>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dirty="0" smtClean="0">
                    <a:latin typeface="Arial" panose="020B0604020202020204" pitchFamily="34" charset="0"/>
                    <a:cs typeface="Arial" panose="020B0604020202020204" pitchFamily="34" charset="0"/>
                  </a:rPr>
                  <a:t>.</a:t>
                </a:r>
                <a:endParaRPr lang="en-US" altLang="zh-CN" sz="1200" dirty="0" smtClean="0">
                  <a:latin typeface="Arial" panose="020B0604020202020204" pitchFamily="34" charset="0"/>
                  <a:cs typeface="Arial" panose="020B0604020202020204" pitchFamily="34" charset="0"/>
                </a:endParaRPr>
              </a:p>
            </p:txBody>
          </p:sp>
        </mc:Choice>
        <mc:Fallback>
          <p:sp>
            <p:nvSpPr>
              <p:cNvPr id="23" name="文本框 22"/>
              <p:cNvSpPr txBox="1">
                <a:spLocks noRot="1" noChangeAspect="1" noMove="1" noResize="1" noEditPoints="1" noAdjustHandles="1" noChangeArrowheads="1" noChangeShapeType="1" noTextEdit="1"/>
              </p:cNvSpPr>
              <p:nvPr/>
            </p:nvSpPr>
            <p:spPr>
              <a:xfrm>
                <a:off x="134620" y="6320155"/>
                <a:ext cx="12080240" cy="537845"/>
              </a:xfrm>
              <a:prstGeom prst="rect">
                <a:avLst/>
              </a:prstGeom>
              <a:blipFill rotWithShape="1">
                <a:blip r:embed="rId4"/>
                <a:stretch>
                  <a:fillRect/>
                </a:stretch>
              </a:blipFill>
            </p:spPr>
            <p:txBody>
              <a:bodyPr/>
              <a:lstStyle/>
              <a:p>
                <a:r>
                  <a:rPr lang="zh-CN" altLang="en-US">
                    <a:noFill/>
                  </a:rPr>
                  <a:t> </a:t>
                </a:r>
              </a:p>
            </p:txBody>
          </p:sp>
        </mc:Fallback>
      </mc:AlternateContent>
    </p:spTree>
    <p:custDataLst>
      <p:tags r:id="rId5"/>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fontAlgn="ctr">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input elasticity coefficient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𝑒</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reflects the backward linkage changes from downstream sector </a:t>
                </a:r>
                <a:r>
                  <a:rPr lang="en-US" altLang="zh-CN" sz="3600" i="1" dirty="0" smtClean="0">
                    <a:latin typeface="Arial" panose="020B0604020202020204" pitchFamily="34" charset="0"/>
                    <a:ea typeface="华文彩云" panose="02010800040101010101" charset="-122"/>
                    <a:cs typeface="Arial" panose="020B0604020202020204" pitchFamily="34" charset="0"/>
                  </a:rPr>
                  <a:t>j</a:t>
                </a:r>
                <a:r>
                  <a:rPr lang="en-US" altLang="zh-CN" sz="3600" dirty="0" smtClean="0">
                    <a:latin typeface="Calibri" panose="020F0502020204030204" pitchFamily="34" charset="0"/>
                    <a:ea typeface="华文彩云" panose="02010800040101010101" charset="-122"/>
                    <a:cs typeface="Calibri" panose="020F0502020204030204" pitchFamily="34" charset="0"/>
                  </a:rPr>
                  <a:t> </a:t>
                </a:r>
                <a:r>
                  <a:rPr lang="en-US" altLang="zh-CN" sz="3600" dirty="0" smtClean="0">
                    <a:latin typeface="Arial" panose="020B0604020202020204" pitchFamily="34" charset="0"/>
                    <a:ea typeface="楷体" panose="02010609060101010101" pitchFamily="49" charset="-122"/>
                    <a:cs typeface="Arial" panose="020B0604020202020204" pitchFamily="34" charset="0"/>
                  </a:rPr>
                  <a:t>to upstream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i</a:t>
                </a:r>
                <a:r>
                  <a:rPr lang="en-US" altLang="zh-CN" sz="3600" dirty="0" smtClean="0">
                    <a:latin typeface="Arial" panose="020B0604020202020204" pitchFamily="34" charset="0"/>
                    <a:ea typeface="楷体" panose="02010609060101010101" pitchFamily="49" charset="-122"/>
                    <a:cs typeface="Arial" panose="020B0604020202020204" pitchFamily="34" charset="0"/>
                  </a:rPr>
                  <a:t>, which is consistent with the interpretation of the characteristics of sectoral productivity changes presented in Table 3.</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33045" y="222885"/>
            <a:ext cx="12379960" cy="1207770"/>
          </a:xfrm>
          <a:prstGeom prst="rect">
            <a:avLst/>
          </a:prstGeom>
          <a:noFill/>
        </p:spPr>
        <p:txBody>
          <a:bodyPr wrap="square" rtlCol="0" anchor="t">
            <a:noAutofit/>
          </a:bodyPr>
          <a:p>
            <a:r>
              <a:rPr lang="en-US" altLang="zh-CN" sz="15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4 The characteristics of combined cost and factor productivity changes exhibited by the pure income incremental direct input coefficient</a:t>
            </a:r>
            <a:endParaRPr lang="en-US" altLang="zh-CN" sz="15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 name="表格 1"/>
              <p:cNvGraphicFramePr/>
              <p:nvPr>
                <p:custDataLst>
                  <p:tags r:id="rId1"/>
                </p:custDataLst>
              </p:nvPr>
            </p:nvGraphicFramePr>
            <p:xfrm>
              <a:off x="222250" y="602615"/>
              <a:ext cx="11814175" cy="5503545"/>
            </p:xfrm>
            <a:graphic>
              <a:graphicData uri="http://schemas.openxmlformats.org/drawingml/2006/table">
                <a:tbl>
                  <a:tblPr firstRow="1" bandRow="1">
                    <a:tableStyleId>{5940675A-B579-460E-94D1-54222C63F5DA}</a:tableStyleId>
                  </a:tblPr>
                  <a:tblGrid>
                    <a:gridCol w="727710"/>
                    <a:gridCol w="1819275"/>
                    <a:gridCol w="3553460"/>
                    <a:gridCol w="1167765"/>
                    <a:gridCol w="1576070"/>
                    <a:gridCol w="948055"/>
                    <a:gridCol w="2021840"/>
                  </a:tblGrid>
                  <a:tr h="1617345">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No.</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Type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Comparison between the pure income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 and the output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Increment of the pure income direct input coefficient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Total factor productivity (efficiency) of sector</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 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Combined cost of input combinations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Pure income elasticity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45795">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(1)</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𝑴</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𝒎𝒋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oMath>
                            </m:oMathPara>
                          </a14:m>
                          <a:endParaRPr lang="en-US" altLang="zh-CN" sz="14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r>
                                <a:rPr lang="en-US" altLang="zh-CN" sz="1400" i="1">
                                  <a:latin typeface="Cambria Math" panose="02040503050406030204" charset="0"/>
                                  <a:ea typeface="MS Mincho" charset="0"/>
                                  <a:cs typeface="Cambria Math" panose="02040503050406030204" charset="0"/>
                                </a:rPr>
                                <m:t>0</m:t>
                              </m:r>
                              <m:r>
                                <a:rPr lang="en-US" altLang="zh-CN" sz="1400" i="1">
                                  <a:latin typeface="Cambria Math" panose="02040503050406030204" charset="0"/>
                                  <a:ea typeface="MS Mincho" charset="0"/>
                                  <a:cs typeface="Cambria Math" panose="02040503050406030204" charset="0"/>
                                </a:rPr>
                                <m:t>&lt;</m:t>
                              </m:r>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𝑚𝑗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1</m:t>
                              </m:r>
                            </m:oMath>
                          </a14:m>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Decoupling</a:t>
                          </a:r>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48335">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𝑚𝑗</m:t>
                                  </m:r>
                                </m:sub>
                              </m:sSub>
                              <m:r>
                                <a:rPr lang="en-US" altLang="zh-CN" sz="1400" i="1">
                                  <a:latin typeface="Cambria Math" panose="02040503050406030204" charset="0"/>
                                  <a:ea typeface="MS Mincho" charset="0"/>
                                  <a:cs typeface="Cambria Math" panose="02040503050406030204" charset="0"/>
                                </a:rPr>
                                <m:t>&gt;</m:t>
                              </m:r>
                              <m:r>
                                <a:rPr lang="en-US" altLang="zh-CN" sz="1400" i="1">
                                  <a:latin typeface="Cambria Math" panose="02040503050406030204" charset="0"/>
                                  <a:ea typeface="MS Mincho" charset="0"/>
                                  <a:cs typeface="Cambria Math" panose="02040503050406030204" charset="0"/>
                                </a:rPr>
                                <m:t>1</m:t>
                              </m:r>
                              <m:r>
                                <a:rPr lang="en-US" altLang="zh-CN" sz="1400" i="1">
                                  <a:latin typeface="Cambria Math" panose="02040503050406030204" charset="0"/>
                                  <a:ea typeface="MS Mincho" charset="0"/>
                                  <a:cs typeface="Cambria Math" panose="02040503050406030204" charset="0"/>
                                </a:rPr>
                                <m:t> </m:t>
                              </m:r>
                            </m:oMath>
                          </a14:m>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rgbClr val="000000"/>
                              </a:solidFill>
                              <a:latin typeface="Arial" panose="020B0604020202020204" pitchFamily="34" charset="0"/>
                              <a:ea typeface="Segoe UI" panose="020B0502040204020203"/>
                              <a:cs typeface="Arial" panose="020B0604020202020204" pitchFamily="34" charset="0"/>
                            </a:rPr>
                            <a:t>Negative decoupling</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48335">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(2)</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𝑴</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𝒎𝒋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oMath>
                            </m:oMathPara>
                          </a14:m>
                          <a:endParaRPr lang="en-US" altLang="zh-CN" sz="14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𝑚𝑗</m:t>
                                  </m:r>
                                </m:sub>
                              </m:sSub>
                              <m:r>
                                <a:rPr lang="en-US" altLang="zh-CN" sz="1400" i="1">
                                  <a:latin typeface="Cambria Math" panose="02040503050406030204" charset="0"/>
                                  <a:ea typeface="MS Mincho" charset="0"/>
                                  <a:cs typeface="Cambria Math" panose="02040503050406030204" charset="0"/>
                                </a:rPr>
                                <m:t>&gt;</m:t>
                              </m:r>
                              <m:r>
                                <a:rPr lang="en-US" altLang="zh-CN" sz="1400" i="1">
                                  <a:latin typeface="Cambria Math" panose="02040503050406030204" charset="0"/>
                                  <a:ea typeface="MS Mincho" charset="0"/>
                                  <a:cs typeface="Cambria Math" panose="02040503050406030204" charset="0"/>
                                </a:rPr>
                                <m:t>1</m:t>
                              </m:r>
                              <m:r>
                                <a:rPr lang="en-US" altLang="zh-CN" sz="1400" i="1">
                                  <a:latin typeface="Cambria Math" panose="02040503050406030204" charset="0"/>
                                  <a:ea typeface="MS Mincho" charset="0"/>
                                  <a:cs typeface="Cambria Math" panose="02040503050406030204" charset="0"/>
                                </a:rPr>
                                <m:t> </m:t>
                              </m:r>
                            </m:oMath>
                          </a14:m>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(Decoupling)</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4770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&gt;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r>
                                <a:rPr lang="en-US" altLang="zh-CN" sz="1400" i="1">
                                  <a:latin typeface="Cambria Math" panose="02040503050406030204" charset="0"/>
                                  <a:ea typeface="MS Mincho" charset="0"/>
                                  <a:cs typeface="Cambria Math" panose="02040503050406030204" charset="0"/>
                                </a:rPr>
                                <m:t>0</m:t>
                              </m:r>
                              <m:r>
                                <a:rPr lang="en-US" altLang="zh-CN" sz="1400" i="1">
                                  <a:latin typeface="Cambria Math" panose="02040503050406030204" charset="0"/>
                                  <a:ea typeface="MS Mincho" charset="0"/>
                                  <a:cs typeface="Cambria Math" panose="02040503050406030204" charset="0"/>
                                </a:rPr>
                                <m:t>&lt;</m:t>
                              </m:r>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𝑚𝑗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1</m:t>
                              </m:r>
                            </m:oMath>
                          </a14:m>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(Negative decoupling)</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48335">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(3)</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𝑴</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𝒎𝒋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𝑚𝑗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0</m:t>
                              </m:r>
                            </m:oMath>
                          </a14:m>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Decoupling</a:t>
                          </a:r>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47700">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(4)</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𝑴</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𝒂</m:t>
                                    </m:r>
                                  </m:e>
                                  <m:sub>
                                    <m:r>
                                      <a:rPr lang="en-US" altLang="zh-CN" sz="1400" b="1" i="1">
                                        <a:latin typeface="Cambria Math" panose="02040503050406030204" charset="0"/>
                                        <a:cs typeface="Cambria Math" panose="02040503050406030204" charset="0"/>
                                      </a:rPr>
                                      <m:t>𝒎𝒋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latin typeface="Cambria Math" panose="02040503050406030204" charset="0"/>
                                      <a:cs typeface="Cambria Math" panose="02040503050406030204" charset="0"/>
                                    </a:rPr>
                                  </m:ctrlPr>
                                </m:sSubPr>
                                <m:e>
                                  <m:r>
                                    <a:rPr lang="en-US" altLang="zh-CN" sz="1400" i="1">
                                      <a:latin typeface="Cambria Math" panose="02040503050406030204" charset="0"/>
                                      <a:cs typeface="Cambria Math" panose="02040503050406030204" charset="0"/>
                                    </a:rPr>
                                    <m:t>𝑒</m:t>
                                  </m:r>
                                </m:e>
                                <m:sub>
                                  <m:r>
                                    <a:rPr lang="en-US" altLang="zh-CN" sz="1400" i="1">
                                      <a:latin typeface="Cambria Math" panose="02040503050406030204" charset="0"/>
                                      <a:cs typeface="Cambria Math" panose="02040503050406030204" charset="0"/>
                                    </a:rPr>
                                    <m:t>𝑚𝑗</m:t>
                                  </m:r>
                                </m:sub>
                              </m:sSub>
                              <m:r>
                                <a:rPr lang="en-US" altLang="zh-CN" sz="1400" i="1">
                                  <a:latin typeface="Cambria Math" panose="02040503050406030204" charset="0"/>
                                  <a:ea typeface="MS Mincho" charset="0"/>
                                  <a:cs typeface="Cambria Math" panose="02040503050406030204" charset="0"/>
                                </a:rPr>
                                <m:t>&lt;</m:t>
                              </m:r>
                              <m:r>
                                <a:rPr lang="en-US" altLang="zh-CN" sz="1400" i="1">
                                  <a:latin typeface="Cambria Math" panose="02040503050406030204" charset="0"/>
                                  <a:ea typeface="MS Mincho" charset="0"/>
                                  <a:cs typeface="Cambria Math" panose="02040503050406030204" charset="0"/>
                                </a:rPr>
                                <m:t>0</m:t>
                              </m:r>
                            </m:oMath>
                          </a14:m>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t>
                          </a:r>
                          <a:r>
                            <a:rPr lang="en-US" altLang="zh-CN" sz="1400">
                              <a:solidFill>
                                <a:srgbClr val="000000"/>
                              </a:solidFill>
                              <a:latin typeface="Arial" panose="020B0604020202020204" pitchFamily="34" charset="0"/>
                              <a:ea typeface="Segoe UI" panose="020B0502040204020203"/>
                              <a:cs typeface="Arial" panose="020B0604020202020204" pitchFamily="34" charset="0"/>
                            </a:rPr>
                            <a:t>Negative decoupling</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bl>
              </a:graphicData>
            </a:graphic>
          </p:graphicFrame>
        </mc:Choice>
        <mc:Fallback xmlns="">
          <p:graphicFrame>
            <p:nvGraphicFramePr>
              <p:cNvPr id="2" name="表格 1"/>
              <p:cNvGraphicFramePr/>
              <p:nvPr>
                <p:custDataLst>
                  <p:tags r:id="rId2"/>
                </p:custDataLst>
              </p:nvPr>
            </p:nvGraphicFramePr>
            <p:xfrm>
              <a:off x="222250" y="602615"/>
              <a:ext cx="11814175" cy="5503545"/>
            </p:xfrm>
            <a:graphic>
              <a:graphicData uri="http://schemas.openxmlformats.org/drawingml/2006/table">
                <a:tbl>
                  <a:tblPr firstRow="1" bandRow="1">
                    <a:tableStyleId>{5940675A-B579-460E-94D1-54222C63F5DA}</a:tableStyleId>
                  </a:tblPr>
                  <a:tblGrid>
                    <a:gridCol w="727710"/>
                    <a:gridCol w="1819275"/>
                    <a:gridCol w="3553460"/>
                    <a:gridCol w="1167765"/>
                    <a:gridCol w="1576070"/>
                    <a:gridCol w="948055"/>
                    <a:gridCol w="2021840"/>
                  </a:tblGrid>
                  <a:tr h="1617345">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No.</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Type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Comparison between the pure income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 and the output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Increment of the pure income direct input coefficient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Total factor productivity (efficiency) of sector</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 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Combined cost of input combinations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Pure income elasticity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45795">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(1)</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48335">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48335">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(2)</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4770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&gt;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48335">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(3)</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47700">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(4)</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pure income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bl>
              </a:graphicData>
            </a:graphic>
          </p:graphicFrame>
        </mc:Fallback>
      </mc:AlternateContent>
      <mc:AlternateContent xmlns:mc="http://schemas.openxmlformats.org/markup-compatibility/2006">
        <mc:Choice xmlns:a14="http://schemas.microsoft.com/office/drawing/2010/main" Requires="a14">
          <p:sp>
            <p:nvSpPr>
              <p:cNvPr id="23" name="文本框 22"/>
              <p:cNvSpPr txBox="1"/>
              <p:nvPr/>
            </p:nvSpPr>
            <p:spPr>
              <a:xfrm>
                <a:off x="134620" y="6128385"/>
                <a:ext cx="12080240" cy="729615"/>
              </a:xfrm>
              <a:prstGeom prst="rect">
                <a:avLst/>
              </a:prstGeom>
              <a:noFill/>
            </p:spPr>
            <p:txBody>
              <a:bodyPr wrap="square" rtlCol="0">
                <a:noAutofit/>
              </a:bodyPr>
              <a:p>
                <a:r>
                  <a:rPr lang="en-US" altLang="zh-CN" sz="1200" dirty="0" smtClean="0">
                    <a:latin typeface="Arial" panose="020B0604020202020204" pitchFamily="34" charset="0"/>
                    <a:cs typeface="Arial" panose="020B0604020202020204" pitchFamily="34" charset="0"/>
                  </a:rPr>
                  <a:t>Note: In the table, the single-factor inputs are intermediate input, depreciation of fixed assets, and compensation of employees, and their input combination constitutes total factor input; Pure income reflects the effect of the input combination, corresponding to the interpretation of </a:t>
                </a:r>
                <a14:m>
                  <m:oMath xmlns:m="http://schemas.openxmlformats.org/officeDocument/2006/math">
                    <m:sSubSup>
                      <m:sSubSupPr>
                        <m:ctrlPr>
                          <a:rPr lang="en-US" altLang="zh-CN" sz="1200" b="1" i="1">
                            <a:latin typeface="Cambria Math" panose="02040503050406030204" charset="0"/>
                            <a:cs typeface="Cambria Math" panose="02040503050406030204" charset="0"/>
                          </a:rPr>
                        </m:ctrlPr>
                      </m:sSubSupPr>
                      <m:e>
                        <m:r>
                          <a:rPr lang="en-US" altLang="zh-CN" sz="1200" b="1" i="1">
                            <a:latin typeface="Cambria Math" panose="02040503050406030204" charset="0"/>
                            <a:cs typeface="Cambria Math" panose="02040503050406030204" charset="0"/>
                          </a:rPr>
                          <m:t>𝒂</m:t>
                        </m:r>
                      </m:e>
                      <m:sub>
                        <m:r>
                          <a:rPr lang="en-US" altLang="zh-CN" sz="1200" b="1" i="1">
                            <a:latin typeface="Cambria Math" panose="02040503050406030204" charset="0"/>
                            <a:cs typeface="Cambria Math" panose="02040503050406030204" charset="0"/>
                          </a:rPr>
                          <m:t>𝒎𝒋</m:t>
                        </m:r>
                      </m:sub>
                      <m:sup>
                        <m:r>
                          <a:rPr lang="en-US" altLang="zh-CN" sz="1200" b="1" i="1">
                            <a:latin typeface="Cambria Math" panose="02040503050406030204" charset="0"/>
                            <a:ea typeface="MS Mincho" charset="0"/>
                            <a:cs typeface="Cambria Math" panose="02040503050406030204" charset="0"/>
                          </a:rPr>
                          <m:t>∆</m:t>
                        </m:r>
                      </m:sup>
                    </m:sSubSup>
                  </m:oMath>
                </a14:m>
                <a:r>
                  <a:rPr lang="en-US" altLang="zh-CN" sz="1200" dirty="0" smtClean="0">
                    <a:latin typeface="Arial" panose="020B0604020202020204" pitchFamily="34" charset="0"/>
                    <a:cs typeface="Arial" panose="020B0604020202020204" pitchFamily="34" charset="0"/>
                  </a:rPr>
                  <a:t>; When the pure income in the base year is negative, the judgment should be based on the increment of the pure income direct input coefficient.</a:t>
                </a:r>
                <a:endParaRPr lang="en-US" altLang="zh-CN" sz="1200" dirty="0" smtClean="0">
                  <a:latin typeface="Arial" panose="020B0604020202020204" pitchFamily="34" charset="0"/>
                  <a:cs typeface="Arial" panose="020B0604020202020204" pitchFamily="34" charset="0"/>
                </a:endParaRPr>
              </a:p>
            </p:txBody>
          </p:sp>
        </mc:Choice>
        <mc:Fallback>
          <p:sp>
            <p:nvSpPr>
              <p:cNvPr id="23" name="文本框 22"/>
              <p:cNvSpPr txBox="1">
                <a:spLocks noRot="1" noChangeAspect="1" noMove="1" noResize="1" noEditPoints="1" noAdjustHandles="1" noChangeArrowheads="1" noChangeShapeType="1" noTextEdit="1"/>
              </p:cNvSpPr>
              <p:nvPr/>
            </p:nvSpPr>
            <p:spPr>
              <a:xfrm>
                <a:off x="134620" y="6128385"/>
                <a:ext cx="12080240" cy="729615"/>
              </a:xfrm>
              <a:prstGeom prst="rect">
                <a:avLst/>
              </a:prstGeom>
              <a:blipFill rotWithShape="1">
                <a:blip r:embed="rId4"/>
                <a:stretch>
                  <a:fillRect/>
                </a:stretch>
              </a:blipFill>
            </p:spPr>
            <p:txBody>
              <a:bodyPr/>
              <a:lstStyle/>
              <a:p>
                <a:r>
                  <a:rPr lang="zh-CN" altLang="en-US">
                    <a:noFill/>
                  </a:rPr>
                  <a:t> </a:t>
                </a:r>
              </a:p>
            </p:txBody>
          </p:sp>
        </mc:Fallback>
      </mc:AlternateContent>
    </p:spTree>
    <p:custDataLst>
      <p:tags r:id="rId5"/>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863600" algn="just">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The incremental total input (contribution) coefficient of initial input represents the total consumption of initial input increments resulting from changes in sectoral production, as shown in Equation (6).</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a:p>
                <a:pPr indent="863600" algn="r">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Sup>
                      <m:sSubSupPr>
                        <m:ctrlPr>
                          <a:rPr lang="en-US" altLang="zh-CN" sz="3400" i="1" dirty="0" smtClean="0">
                            <a:latin typeface="Cambria Math" panose="02040503050406030204" charset="0"/>
                            <a:ea typeface="楷体" panose="02010609060101010101" pitchFamily="49" charset="-122"/>
                            <a:cs typeface="Cambria Math" panose="02040503050406030204" charset="0"/>
                          </a:rPr>
                        </m:ctrlPr>
                      </m:sSubSupPr>
                      <m:e>
                        <m:r>
                          <a:rPr lang="en-US" altLang="zh-CN" sz="3400" i="1" dirty="0" smtClean="0">
                            <a:latin typeface="Cambria Math" panose="02040503050406030204" charset="0"/>
                            <a:ea typeface="楷体" panose="02010609060101010101" pitchFamily="49" charset="-122"/>
                            <a:cs typeface="Cambria Math" panose="02040503050406030204" charset="0"/>
                          </a:rPr>
                          <m:t>𝑁</m:t>
                        </m:r>
                      </m:e>
                      <m:sub>
                        <m:r>
                          <a:rPr lang="en-US" altLang="zh-CN" sz="3400" i="1" dirty="0" smtClean="0">
                            <a:latin typeface="Cambria Math" panose="02040503050406030204" charset="0"/>
                            <a:ea typeface="MS Mincho" charset="0"/>
                            <a:cs typeface="Cambria Math" panose="02040503050406030204" charset="0"/>
                          </a:rPr>
                          <m:t>𝜔</m:t>
                        </m:r>
                      </m:sub>
                      <m:sup>
                        <m:r>
                          <a:rPr lang="en-US" altLang="zh-CN" sz="3400" i="1" dirty="0" smtClean="0">
                            <a:latin typeface="Cambria Math" panose="02040503050406030204" charset="0"/>
                            <a:ea typeface="MS Mincho" charset="0"/>
                            <a:cs typeface="Cambria Math" panose="02040503050406030204" charset="0"/>
                          </a:rPr>
                          <m:t>∆</m:t>
                        </m:r>
                      </m:sup>
                    </m:sSubSup>
                    <m:r>
                      <a:rPr lang="en-US" altLang="zh-CN" sz="3400" i="1" dirty="0" smtClean="0">
                        <a:latin typeface="Cambria Math" panose="02040503050406030204" charset="0"/>
                        <a:ea typeface="MS Mincho" charset="0"/>
                        <a:cs typeface="Cambria Math" panose="02040503050406030204" charset="0"/>
                      </a:rPr>
                      <m:t>=</m:t>
                    </m:r>
                    <m:sSup>
                      <m:sSupPr>
                        <m:ctrlPr>
                          <a:rPr lang="en-US" altLang="zh-CN" sz="3400" i="1" dirty="0" smtClean="0">
                            <a:latin typeface="Cambria Math" panose="02040503050406030204" charset="0"/>
                            <a:ea typeface="楷体" panose="02010609060101010101" pitchFamily="49" charset="-122"/>
                            <a:cs typeface="Cambria Math" panose="02040503050406030204" charset="0"/>
                          </a:rPr>
                        </m:ctrlPr>
                      </m:sSupPr>
                      <m:e>
                        <m:r>
                          <a:rPr lang="en-US" altLang="zh-CN" sz="3400" i="1" dirty="0" smtClean="0">
                            <a:latin typeface="Cambria Math" panose="02040503050406030204" charset="0"/>
                            <a:ea typeface="楷体" panose="02010609060101010101" pitchFamily="49" charset="-122"/>
                            <a:cs typeface="Cambria Math" panose="02040503050406030204" charset="0"/>
                          </a:rPr>
                          <m:t>𝑁</m:t>
                        </m:r>
                      </m:e>
                      <m:sup>
                        <m:r>
                          <a:rPr lang="en-US" altLang="zh-CN" sz="3400" i="1" dirty="0" smtClean="0">
                            <a:latin typeface="Cambria Math" panose="02040503050406030204" charset="0"/>
                            <a:ea typeface="MS Mincho" charset="0"/>
                            <a:cs typeface="Cambria Math" panose="02040503050406030204" charset="0"/>
                          </a:rPr>
                          <m:t>∆</m:t>
                        </m:r>
                      </m:sup>
                    </m:sSup>
                    <m:sSup>
                      <m:sSupPr>
                        <m:ctrlPr>
                          <a:rPr lang="en-US" altLang="zh-CN" sz="3400" i="1" dirty="0" smtClean="0">
                            <a:latin typeface="Cambria Math" panose="02040503050406030204" charset="0"/>
                            <a:ea typeface="楷体" panose="02010609060101010101" pitchFamily="49" charset="-122"/>
                            <a:cs typeface="Cambria Math" panose="02040503050406030204" charset="0"/>
                          </a:rPr>
                        </m:ctrlPr>
                      </m:sSupPr>
                      <m:e>
                        <m:r>
                          <a:rPr lang="en-US" altLang="zh-CN" sz="3400" i="1" dirty="0" smtClean="0">
                            <a:latin typeface="Cambria Math" panose="02040503050406030204" charset="0"/>
                            <a:ea typeface="MS Mincho" charset="0"/>
                            <a:cs typeface="Cambria Math" panose="02040503050406030204" charset="0"/>
                          </a:rPr>
                          <m:t>(</m:t>
                        </m:r>
                        <m:r>
                          <a:rPr lang="en-US" altLang="zh-CN" sz="3400" i="1" dirty="0" smtClean="0">
                            <a:latin typeface="Cambria Math" panose="02040503050406030204" charset="0"/>
                            <a:ea typeface="楷体" panose="02010609060101010101" pitchFamily="49" charset="-122"/>
                            <a:cs typeface="Cambria Math" panose="02040503050406030204" charset="0"/>
                          </a:rPr>
                          <m:t>𝐼</m:t>
                        </m:r>
                        <m:r>
                          <a:rPr lang="en-US" altLang="zh-CN" sz="3400" i="1" dirty="0" smtClean="0">
                            <a:latin typeface="Cambria Math" panose="02040503050406030204" charset="0"/>
                            <a:ea typeface="MS Mincho" charset="0"/>
                            <a:cs typeface="Cambria Math" panose="02040503050406030204" charset="0"/>
                          </a:rPr>
                          <m:t>−</m:t>
                        </m:r>
                        <m:sSup>
                          <m:sSupPr>
                            <m:ctrlPr>
                              <a:rPr lang="en-US" altLang="zh-CN" sz="3400" i="1" dirty="0" smtClean="0">
                                <a:latin typeface="Cambria Math" panose="02040503050406030204" charset="0"/>
                                <a:ea typeface="楷体" panose="02010609060101010101" pitchFamily="49" charset="-122"/>
                                <a:cs typeface="Cambria Math" panose="02040503050406030204" charset="0"/>
                              </a:rPr>
                            </m:ctrlPr>
                          </m:sSupPr>
                          <m:e>
                            <m:r>
                              <a:rPr lang="en-US" altLang="zh-CN" sz="3400" i="1" dirty="0" smtClean="0">
                                <a:latin typeface="Cambria Math" panose="02040503050406030204" charset="0"/>
                                <a:ea typeface="楷体" panose="02010609060101010101" pitchFamily="49" charset="-122"/>
                                <a:cs typeface="Cambria Math" panose="02040503050406030204" charset="0"/>
                              </a:rPr>
                              <m:t>𝐴</m:t>
                            </m:r>
                          </m:e>
                          <m:sup>
                            <m:r>
                              <a:rPr lang="en-US" altLang="zh-CN" sz="3400" i="1" dirty="0" smtClean="0">
                                <a:latin typeface="Cambria Math" panose="02040503050406030204" charset="0"/>
                                <a:ea typeface="MS Mincho" charset="0"/>
                                <a:cs typeface="Cambria Math" panose="02040503050406030204" charset="0"/>
                              </a:rPr>
                              <m:t>∆</m:t>
                            </m:r>
                          </m:sup>
                        </m:sSup>
                        <m:r>
                          <a:rPr lang="en-US" altLang="zh-CN" sz="3400" i="1" dirty="0" smtClean="0">
                            <a:latin typeface="Cambria Math" panose="02040503050406030204" charset="0"/>
                            <a:ea typeface="MS Mincho" charset="0"/>
                            <a:cs typeface="Cambria Math" panose="02040503050406030204" charset="0"/>
                          </a:rPr>
                          <m:t>)</m:t>
                        </m:r>
                      </m:e>
                      <m:sup>
                        <m:r>
                          <a:rPr lang="en-US" altLang="zh-CN" sz="3400" i="1" dirty="0" smtClean="0">
                            <a:latin typeface="Cambria Math" panose="02040503050406030204" charset="0"/>
                            <a:ea typeface="MS Mincho" charset="0"/>
                            <a:cs typeface="Cambria Math" panose="02040503050406030204" charset="0"/>
                          </a:rPr>
                          <m:t>−</m:t>
                        </m:r>
                        <m:r>
                          <a:rPr lang="en-US" altLang="zh-CN" sz="3400" i="1" dirty="0" smtClean="0">
                            <a:latin typeface="Cambria Math" panose="02040503050406030204" charset="0"/>
                            <a:ea typeface="MS Mincho" charset="0"/>
                            <a:cs typeface="Cambria Math" panose="02040503050406030204" charset="0"/>
                          </a:rPr>
                          <m:t>1</m:t>
                        </m:r>
                      </m:sup>
                    </m:sSup>
                  </m:oMath>
                </a14:m>
                <a:r>
                  <a:rPr lang="en-US" altLang="zh-CN" sz="3400" dirty="0" smtClean="0">
                    <a:latin typeface="Arial" panose="020B0604020202020204" pitchFamily="34" charset="0"/>
                    <a:ea typeface="楷体" panose="02010609060101010101" pitchFamily="49" charset="-122"/>
                    <a:cs typeface="Arial" panose="020B0604020202020204" pitchFamily="34" charset="0"/>
                  </a:rPr>
                  <a:t>                          (6)</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a:p>
                <a:pPr indent="863600" algn="just">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Multiplying the incremental total input coefficient by the output growth rate </a:t>
                </a:r>
                <a14:m>
                  <m:oMath xmlns:m="http://schemas.openxmlformats.org/officeDocument/2006/math">
                    <m:sSub>
                      <m:sSubPr>
                        <m:ctrlPr>
                          <a:rPr lang="en-US" altLang="zh-CN" sz="3400" i="1" dirty="0" smtClean="0">
                            <a:latin typeface="Cambria Math" panose="02040503050406030204" charset="0"/>
                            <a:ea typeface="楷体" panose="02010609060101010101" pitchFamily="49" charset="-122"/>
                            <a:cs typeface="Cambria Math" panose="02040503050406030204" charset="0"/>
                          </a:rPr>
                        </m:ctrlPr>
                      </m:sSubPr>
                      <m:e>
                        <m:r>
                          <a:rPr lang="en-US" altLang="zh-CN" sz="3400" i="1" dirty="0" smtClean="0">
                            <a:latin typeface="Cambria Math" panose="02040503050406030204" charset="0"/>
                            <a:ea typeface="楷体" panose="02010609060101010101" pitchFamily="49" charset="-122"/>
                            <a:cs typeface="Cambria Math" panose="02040503050406030204" charset="0"/>
                          </a:rPr>
                          <m:t>𝑔</m:t>
                        </m:r>
                      </m:e>
                      <m:sub>
                        <m:r>
                          <a:rPr lang="en-US" altLang="zh-CN" sz="34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400" dirty="0" smtClean="0">
                    <a:latin typeface="Arial" panose="020B0604020202020204" pitchFamily="34" charset="0"/>
                    <a:ea typeface="楷体" panose="02010609060101010101" pitchFamily="49" charset="-122"/>
                    <a:cs typeface="Arial" panose="020B0604020202020204" pitchFamily="34" charset="0"/>
                  </a:rPr>
                  <a:t> of sector</a:t>
                </a:r>
                <a:r>
                  <a:rPr lang="en-US" altLang="zh-CN" sz="3400" i="1" dirty="0" smtClean="0">
                    <a:latin typeface="Arial" panose="020B0604020202020204" pitchFamily="34" charset="0"/>
                    <a:ea typeface="楷体" panose="02010609060101010101" pitchFamily="49" charset="-122"/>
                    <a:cs typeface="Arial" panose="020B0604020202020204" pitchFamily="34" charset="0"/>
                  </a:rPr>
                  <a:t> j </a:t>
                </a:r>
                <a:r>
                  <a:rPr lang="en-US" altLang="zh-CN" sz="3400" dirty="0" smtClean="0">
                    <a:latin typeface="Arial" panose="020B0604020202020204" pitchFamily="34" charset="0"/>
                    <a:ea typeface="楷体" panose="02010609060101010101" pitchFamily="49" charset="-122"/>
                    <a:cs typeface="Arial" panose="020B0604020202020204" pitchFamily="34" charset="0"/>
                  </a:rPr>
                  <a:t>yields the full pulling rate of initial input increments (</a:t>
                </a:r>
                <a14:m>
                  <m:oMath xmlns:m="http://schemas.openxmlformats.org/officeDocument/2006/math">
                    <m:sSub>
                      <m:sSubPr>
                        <m:ctrlPr>
                          <a:rPr lang="en-US" altLang="zh-CN" sz="3400" i="1" dirty="0" smtClean="0">
                            <a:latin typeface="Cambria Math" panose="02040503050406030204" charset="0"/>
                            <a:ea typeface="楷体" panose="02010609060101010101" pitchFamily="49" charset="-122"/>
                            <a:cs typeface="Cambria Math" panose="02040503050406030204" charset="0"/>
                          </a:rPr>
                        </m:ctrlPr>
                      </m:sSubPr>
                      <m:e>
                        <m:r>
                          <a:rPr lang="en-US" altLang="zh-CN" sz="3400" i="1" dirty="0" smtClean="0">
                            <a:latin typeface="Cambria Math" panose="02040503050406030204" charset="0"/>
                            <a:ea typeface="楷体" panose="02010609060101010101" pitchFamily="49" charset="-122"/>
                            <a:cs typeface="Cambria Math" panose="02040503050406030204" charset="0"/>
                          </a:rPr>
                          <m:t>𝑓𝑙</m:t>
                        </m:r>
                      </m:e>
                      <m:sub>
                        <m:r>
                          <a:rPr lang="en-US" altLang="zh-CN" sz="34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400" dirty="0" smtClean="0">
                    <a:latin typeface="Arial" panose="020B0604020202020204" pitchFamily="34" charset="0"/>
                    <a:ea typeface="楷体" panose="02010609060101010101" pitchFamily="49" charset="-122"/>
                    <a:cs typeface="Arial" panose="020B0604020202020204" pitchFamily="34" charset="0"/>
                  </a:rPr>
                  <a:t>), as shown in Equation (7).</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a:p>
                <a:pPr indent="863600" algn="r">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
                      <m:sSubPr>
                        <m:ctrlPr>
                          <a:rPr lang="en-US" altLang="zh-CN" sz="3400" i="1" dirty="0" smtClean="0">
                            <a:latin typeface="Cambria Math" panose="02040503050406030204" charset="0"/>
                            <a:ea typeface="楷体" panose="02010609060101010101" pitchFamily="49" charset="-122"/>
                            <a:cs typeface="Cambria Math" panose="02040503050406030204" charset="0"/>
                          </a:rPr>
                        </m:ctrlPr>
                      </m:sSubPr>
                      <m:e>
                        <m:r>
                          <a:rPr lang="en-US" altLang="zh-CN" sz="3400" i="1" dirty="0" smtClean="0">
                            <a:latin typeface="Cambria Math" panose="02040503050406030204" charset="0"/>
                            <a:ea typeface="楷体" panose="02010609060101010101" pitchFamily="49" charset="-122"/>
                            <a:cs typeface="Cambria Math" panose="02040503050406030204" charset="0"/>
                          </a:rPr>
                          <m:t>𝑓𝑙</m:t>
                        </m:r>
                      </m:e>
                      <m:sub>
                        <m:r>
                          <a:rPr lang="en-US" altLang="zh-CN" sz="3400" i="1" dirty="0" smtClean="0">
                            <a:latin typeface="Cambria Math" panose="02040503050406030204" charset="0"/>
                            <a:ea typeface="楷体" panose="02010609060101010101" pitchFamily="49" charset="-122"/>
                            <a:cs typeface="Cambria Math" panose="02040503050406030204" charset="0"/>
                          </a:rPr>
                          <m:t>𝑗</m:t>
                        </m:r>
                      </m:sub>
                    </m:sSub>
                    <m:r>
                      <a:rPr lang="en-US" altLang="zh-CN" sz="3400" i="1" dirty="0" smtClean="0">
                        <a:latin typeface="Cambria Math" panose="02040503050406030204" charset="0"/>
                        <a:ea typeface="MS Mincho" charset="0"/>
                        <a:cs typeface="Cambria Math" panose="02040503050406030204" charset="0"/>
                      </a:rPr>
                      <m:t>=</m:t>
                    </m:r>
                    <m:sSubSup>
                      <m:sSubSupPr>
                        <m:ctrlPr>
                          <a:rPr lang="en-US" altLang="zh-CN" sz="3400" i="1" dirty="0" smtClean="0">
                            <a:latin typeface="Cambria Math" panose="02040503050406030204" charset="0"/>
                            <a:ea typeface="楷体" panose="02010609060101010101" pitchFamily="49" charset="-122"/>
                            <a:cs typeface="Cambria Math" panose="02040503050406030204" charset="0"/>
                          </a:rPr>
                        </m:ctrlPr>
                      </m:sSubSupPr>
                      <m:e>
                        <m:r>
                          <a:rPr lang="en-US" altLang="zh-CN" sz="3400" i="1" dirty="0" smtClean="0">
                            <a:latin typeface="Cambria Math" panose="02040503050406030204" charset="0"/>
                            <a:ea typeface="楷体" panose="02010609060101010101" pitchFamily="49" charset="-122"/>
                            <a:cs typeface="Cambria Math" panose="02040503050406030204" charset="0"/>
                          </a:rPr>
                          <m:t>𝑛</m:t>
                        </m:r>
                      </m:e>
                      <m:sub>
                        <m:r>
                          <a:rPr lang="en-US" altLang="zh-CN" sz="3400" i="1" dirty="0" smtClean="0">
                            <a:latin typeface="Cambria Math" panose="02040503050406030204" charset="0"/>
                            <a:ea typeface="MS Mincho" charset="0"/>
                            <a:cs typeface="Cambria Math" panose="02040503050406030204" charset="0"/>
                          </a:rPr>
                          <m:t>𝜔</m:t>
                        </m:r>
                        <m:r>
                          <a:rPr lang="en-US" altLang="zh-CN" sz="3400" i="1" dirty="0" smtClean="0">
                            <a:latin typeface="Cambria Math" panose="02040503050406030204" charset="0"/>
                            <a:ea typeface="楷体" panose="02010609060101010101" pitchFamily="49" charset="-122"/>
                            <a:cs typeface="Cambria Math" panose="02040503050406030204" charset="0"/>
                          </a:rPr>
                          <m:t>𝑗</m:t>
                        </m:r>
                      </m:sub>
                      <m:sup>
                        <m:r>
                          <a:rPr lang="en-US" altLang="zh-CN" sz="3400" i="1" dirty="0" smtClean="0">
                            <a:latin typeface="Cambria Math" panose="02040503050406030204" charset="0"/>
                            <a:ea typeface="MS Mincho" charset="0"/>
                            <a:cs typeface="Cambria Math" panose="02040503050406030204" charset="0"/>
                          </a:rPr>
                          <m:t>∆</m:t>
                        </m:r>
                      </m:sup>
                    </m:sSubSup>
                    <m:r>
                      <a:rPr lang="en-US" altLang="zh-CN" sz="3400" i="1" dirty="0" smtClean="0">
                        <a:latin typeface="Cambria Math" panose="02040503050406030204" charset="0"/>
                        <a:ea typeface="MS Mincho" charset="0"/>
                        <a:cs typeface="Cambria Math" panose="02040503050406030204" charset="0"/>
                      </a:rPr>
                      <m:t>×</m:t>
                    </m:r>
                    <m:sSub>
                      <m:sSubPr>
                        <m:ctrlPr>
                          <a:rPr lang="en-US" altLang="zh-CN" sz="3400" i="1" dirty="0" smtClean="0">
                            <a:latin typeface="Cambria Math" panose="02040503050406030204" charset="0"/>
                            <a:ea typeface="楷体" panose="02010609060101010101" pitchFamily="49" charset="-122"/>
                            <a:cs typeface="Cambria Math" panose="02040503050406030204" charset="0"/>
                          </a:rPr>
                        </m:ctrlPr>
                      </m:sSubPr>
                      <m:e>
                        <m:r>
                          <a:rPr lang="en-US" altLang="zh-CN" sz="3400" i="1" dirty="0" smtClean="0">
                            <a:latin typeface="Cambria Math" panose="02040503050406030204" charset="0"/>
                            <a:ea typeface="楷体" panose="02010609060101010101" pitchFamily="49" charset="-122"/>
                            <a:cs typeface="Cambria Math" panose="02040503050406030204" charset="0"/>
                          </a:rPr>
                          <m:t>𝑔</m:t>
                        </m:r>
                      </m:e>
                      <m:sub>
                        <m:r>
                          <a:rPr lang="en-US" altLang="zh-CN" sz="3400" i="1" dirty="0" smtClean="0">
                            <a:latin typeface="Cambria Math" panose="02040503050406030204" charset="0"/>
                            <a:ea typeface="楷体" panose="02010609060101010101" pitchFamily="49" charset="-122"/>
                            <a:cs typeface="Cambria Math" panose="02040503050406030204" charset="0"/>
                          </a:rPr>
                          <m:t>𝑗</m:t>
                        </m:r>
                      </m:sub>
                    </m:sSub>
                  </m:oMath>
                </a14:m>
                <a:r>
                  <a:rPr lang="en-US" altLang="zh-CN" sz="3400" dirty="0" smtClean="0">
                    <a:latin typeface="Arial" panose="020B0604020202020204" pitchFamily="34" charset="0"/>
                    <a:ea typeface="楷体" panose="02010609060101010101" pitchFamily="49" charset="-122"/>
                    <a:cs typeface="Arial" panose="020B0604020202020204" pitchFamily="34" charset="0"/>
                  </a:rPr>
                  <a:t>	                         (7)</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value of incremental output is constituted both by all incremental direct input coefficients and by the incremental total input coefficients of initial input. That is: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nary>
                        <m:naryPr>
                          <m:chr m:val="∑"/>
                          <m:limLoc m:val="undOvr"/>
                          <m:ctrlPr>
                            <a:rPr lang="en-US" altLang="zh-CN" sz="3600" i="1" dirty="0" smtClean="0">
                              <a:latin typeface="Cambria Math" panose="02040503050406030204" charset="0"/>
                              <a:ea typeface="楷体" panose="02010609060101010101" pitchFamily="49" charset="-122"/>
                              <a:cs typeface="Cambria Math" panose="02040503050406030204" charset="0"/>
                            </a:rPr>
                          </m:ctrlPr>
                        </m:naryPr>
                        <m:sub>
                          <m:r>
                            <a:rPr lang="en-US" altLang="zh-CN" sz="3600" i="1" dirty="0" smtClean="0">
                              <a:latin typeface="Cambria Math" panose="02040503050406030204" charset="0"/>
                              <a:ea typeface="楷体" panose="02010609060101010101" pitchFamily="49" charset="-122"/>
                              <a:cs typeface="Cambria Math" panose="02040503050406030204" charset="0"/>
                            </a:rPr>
                            <m:t>𝑖</m:t>
                          </m:r>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1</m:t>
                          </m:r>
                        </m:sub>
                        <m:sup>
                          <m:r>
                            <a:rPr lang="en-US" altLang="zh-CN" sz="3600" i="1" dirty="0" smtClean="0">
                              <a:latin typeface="Cambria Math" panose="02040503050406030204" charset="0"/>
                              <a:ea typeface="楷体" panose="02010609060101010101" pitchFamily="49" charset="-122"/>
                              <a:cs typeface="Cambria Math" panose="02040503050406030204" charset="0"/>
                            </a:rPr>
                            <m:t>𝑛</m:t>
                          </m:r>
                        </m:sup>
                        <m:e>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𝑎</m:t>
                              </m:r>
                            </m:e>
                            <m:sub>
                              <m:r>
                                <a:rPr lang="en-US" altLang="zh-CN" sz="3600" i="1" dirty="0" smtClean="0">
                                  <a:latin typeface="Cambria Math" panose="02040503050406030204" charset="0"/>
                                  <a:ea typeface="楷体" panose="02010609060101010101" pitchFamily="49" charset="-122"/>
                                  <a:cs typeface="Cambria Math" panose="02040503050406030204" charset="0"/>
                                </a:rPr>
                                <m:t>𝑁𝑗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1</m:t>
                          </m:r>
                        </m:e>
                      </m:nary>
                    </m:oMath>
                  </m:oMathPara>
                </a14:m>
                <a:endParaRPr lang="en-US" altLang="zh-CN" sz="3600" i="1" dirty="0" smtClean="0">
                  <a:latin typeface="Arial" panose="020B0604020202020204" pitchFamily="34" charset="0"/>
                  <a:ea typeface="楷体" panose="02010609060101010101" pitchFamily="49" charset="-122"/>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𝑣</m:t>
                          </m:r>
                        </m:e>
                        <m:sub>
                          <m:r>
                            <a:rPr lang="en-US" altLang="zh-CN" sz="3600" i="1" dirty="0" smtClean="0">
                              <a:latin typeface="Cambria Math" panose="02040503050406030204" charset="0"/>
                              <a:ea typeface="MS Mincho" charset="0"/>
                              <a:cs typeface="Cambria Math" panose="02040503050406030204" charset="0"/>
                            </a:rPr>
                            <m:t>𝜔</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𝑑</m:t>
                          </m:r>
                        </m:e>
                        <m:sub>
                          <m:r>
                            <a:rPr lang="en-US" altLang="zh-CN" sz="3600" i="1" dirty="0" smtClean="0">
                              <a:latin typeface="Cambria Math" panose="02040503050406030204" charset="0"/>
                              <a:ea typeface="MS Mincho" charset="0"/>
                              <a:cs typeface="Cambria Math" panose="02040503050406030204" charset="0"/>
                            </a:rPr>
                            <m:t>𝜔</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𝑚</m:t>
                          </m:r>
                        </m:e>
                        <m:sub>
                          <m:r>
                            <a:rPr lang="en-US" altLang="zh-CN" sz="3600" i="1" dirty="0" smtClean="0">
                              <a:latin typeface="Cambria Math" panose="02040503050406030204" charset="0"/>
                              <a:ea typeface="MS Mincho" charset="0"/>
                              <a:cs typeface="Cambria Math" panose="02040503050406030204" charset="0"/>
                            </a:rPr>
                            <m:t>𝜔</m:t>
                          </m:r>
                          <m:r>
                            <a:rPr lang="en-US" altLang="zh-CN" sz="3600" i="1" dirty="0" smtClean="0">
                              <a:latin typeface="Cambria Math" panose="02040503050406030204" charset="0"/>
                              <a:ea typeface="楷体" panose="02010609060101010101" pitchFamily="49" charset="-122"/>
                              <a:cs typeface="Cambria Math" panose="02040503050406030204" charset="0"/>
                            </a:rPr>
                            <m:t>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1</m:t>
                      </m:r>
                    </m:oMath>
                  </m:oMathPara>
                </a14:m>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algn="ctr"/>
                <a:r>
                  <a:rPr lang="en-US" altLang="zh-CN" sz="3600" b="1" dirty="0" smtClean="0">
                    <a:latin typeface="Arial" panose="020B0604020202020204" pitchFamily="34" charset="0"/>
                    <a:ea typeface="楷体" panose="02010609060101010101" pitchFamily="49" charset="-122"/>
                    <a:cs typeface="Arial" panose="020B0604020202020204" pitchFamily="34" charset="0"/>
                  </a:rPr>
                  <a:t>2.2 Concepts, types, and analytical methods of incremental allocation coefficients</a:t>
                </a: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b="1" dirty="0" smtClean="0">
                    <a:latin typeface="Arial" panose="020B0604020202020204" pitchFamily="34" charset="0"/>
                    <a:ea typeface="楷体" panose="02010609060101010101" pitchFamily="49" charset="-122"/>
                    <a:cs typeface="Arial" panose="020B0604020202020204" pitchFamily="34" charset="0"/>
                  </a:rPr>
                  <a:t>2.2.1 Basic concepts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Let the incremental direct allocation coefficient matrix be denoted as </a:t>
                </a:r>
                <a14:m>
                  <m:oMath xmlns:m="http://schemas.openxmlformats.org/officeDocument/2006/math">
                    <m:sSup>
                      <m:s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pPr>
                      <m:e>
                        <m:r>
                          <a:rPr lang="en-US" altLang="zh-CN" sz="3600" i="1" dirty="0" smtClean="0">
                            <a:latin typeface="Cambria Math" panose="02040503050406030204" charset="0"/>
                            <a:ea typeface="楷体" panose="02010609060101010101" pitchFamily="49" charset="-122"/>
                            <a:cs typeface="Cambria Math" panose="02040503050406030204" charset="0"/>
                          </a:rPr>
                          <m:t>𝐻</m:t>
                        </m:r>
                      </m:e>
                      <m:sup>
                        <m:r>
                          <a:rPr lang="en-US" altLang="zh-CN" sz="3600" i="1" dirty="0" smtClean="0">
                            <a:latin typeface="Cambria Math" panose="02040503050406030204" charset="0"/>
                            <a:ea typeface="MS Mincho" charset="0"/>
                            <a:cs typeface="Cambria Math" panose="02040503050406030204" charset="0"/>
                          </a:rPr>
                          <m:t>∆</m:t>
                        </m:r>
                      </m:sup>
                    </m:s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with elements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This coefficient represents the increment of products directly allocated from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to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per unit increment of output in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reflecting the contribution of the usage increment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to the output increment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It is the result of the joint effect of the base-year allocation level and the intermediate use elasticity coefficient. The formula is given as Equation (8).</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ctr">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sym typeface="+mn-ea"/>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𝑥</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num>
                      <m:den>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den>
                    </m:f>
                    <m:r>
                      <a:rPr lang="en-US" altLang="zh-CN" sz="3600" i="1" dirty="0" smtClean="0">
                        <a:latin typeface="Cambria Math" panose="02040503050406030204" charset="0"/>
                        <a:ea typeface="MS Mincho" charset="0"/>
                        <a:cs typeface="Cambria Math" panose="02040503050406030204" charset="0"/>
                      </a:rPr>
                      <m:t>=</m:t>
                    </m:r>
                    <m:f>
                      <m:fPr>
                        <m:ctrlPr>
                          <a:rPr lang="en-US" altLang="zh-CN" sz="3600" i="1" dirty="0" smtClean="0">
                            <a:latin typeface="Cambria Math" panose="02040503050406030204" charset="0"/>
                            <a:ea typeface="楷体" panose="02010609060101010101" pitchFamily="49" charset="-122"/>
                            <a:cs typeface="Cambria Math" panose="02040503050406030204" charset="0"/>
                          </a:rPr>
                        </m:ctrlPr>
                      </m:fPr>
                      <m:num>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𝑥</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num>
                      <m:den>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den>
                    </m:f>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𝑟</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sym typeface="+mn-ea"/>
                  </a:rPr>
                  <a:t>              (8</a:t>
                </a:r>
                <a:r>
                  <a:rPr lang="en-US" altLang="zh-CN" sz="3600" dirty="0" smtClean="0">
                    <a:latin typeface="Arial" panose="020B0604020202020204" pitchFamily="34" charset="0"/>
                    <a:ea typeface="楷体" panose="02010609060101010101" pitchFamily="49" charset="-122"/>
                    <a:cs typeface="Arial" panose="020B0604020202020204" pitchFamily="34" charset="0"/>
                  </a:rPr>
                  <a:t>)</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Here, </a:t>
                </a:r>
                <a14:m>
                  <m:oMath xmlns:m="http://schemas.openxmlformats.org/officeDocument/2006/math">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𝑥</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r>
                      <a:rPr lang="en-US" altLang="zh-CN" sz="3600" i="1" dirty="0" smtClean="0">
                        <a:latin typeface="Cambria Math" panose="02040503050406030204" charset="0"/>
                        <a:ea typeface="楷体" panose="02010609060101010101" pitchFamily="49" charset="-122"/>
                        <a:cs typeface="Cambria Math" panose="02040503050406030204" charset="0"/>
                      </a:rPr>
                      <m:t> </m:t>
                    </m:r>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represents the intermediate use increment allocated from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to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𝑋</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the total output increment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the output growth rate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0</m:t>
                        </m:r>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the direct allocation coefficient in the base year, and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𝑟</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the usage elasticity coefficient, i.e., the percentage change in usage by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j</a:t>
                </a:r>
                <a:r>
                  <a:rPr lang="en-US" altLang="zh-CN" sz="3600" dirty="0" smtClean="0">
                    <a:latin typeface="Arial" panose="020B0604020202020204" pitchFamily="34" charset="0"/>
                    <a:ea typeface="楷体" panose="02010609060101010101" pitchFamily="49" charset="-122"/>
                    <a:cs typeface="Arial" panose="020B0604020202020204" pitchFamily="34" charset="0"/>
                  </a:rPr>
                  <a:t> driven by a 1% change in output of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i</a:t>
                </a:r>
                <a:r>
                  <a:rPr lang="en-US" altLang="zh-CN" sz="3600" dirty="0" smtClean="0">
                    <a:latin typeface="Arial" panose="020B0604020202020204" pitchFamily="34" charset="0"/>
                    <a:ea typeface="楷体" panose="02010609060101010101" pitchFamily="49" charset="-122"/>
                    <a:cs typeface="Arial" panose="020B0604020202020204" pitchFamily="34" charset="0"/>
                  </a:rPr>
                  <a:t>.</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889000" algn="just">
                  <a:extLst>
                    <a:ext uri="{35155182-B16C-46BC-9424-99874614C6A1}">
                      <wpsdc:indentchars xmlns:wpsdc="http://www.wps.cn/officeDocument/2017/drawingmlCustomData" val="200" checksum="829616496"/>
                    </a:ext>
                  </a:extLst>
                </a:pPr>
                <a:r>
                  <a:rPr lang="en-US" altLang="zh-CN" sz="3500" dirty="0" smtClean="0">
                    <a:latin typeface="Arial" panose="020B0604020202020204" pitchFamily="34" charset="0"/>
                    <a:ea typeface="楷体" panose="02010609060101010101" pitchFamily="49" charset="-122"/>
                    <a:cs typeface="Arial" panose="020B0604020202020204" pitchFamily="34" charset="0"/>
                  </a:rPr>
                  <a:t>Similarly, the incremental direct allocation coefficients for total consumption, gross capital formation, and net exports (</a:t>
                </a:r>
                <a14:m>
                  <m:oMath xmlns:m="http://schemas.openxmlformats.org/officeDocument/2006/math">
                    <m:sSubSup>
                      <m:sSubSupPr>
                        <m:ctrlPr>
                          <a:rPr lang="en-US" altLang="zh-CN" sz="3500" i="1" dirty="0" smtClean="0">
                            <a:latin typeface="Cambria Math" panose="02040503050406030204" charset="0"/>
                            <a:ea typeface="楷体" panose="02010609060101010101" pitchFamily="49" charset="-122"/>
                            <a:cs typeface="Cambria Math" panose="02040503050406030204" charset="0"/>
                          </a:rPr>
                        </m:ctrlPr>
                      </m:sSubSupPr>
                      <m:e>
                        <m:r>
                          <a:rPr lang="en-US" altLang="zh-CN" sz="3500" i="1" dirty="0" smtClean="0">
                            <a:latin typeface="Cambria Math" panose="02040503050406030204" charset="0"/>
                            <a:ea typeface="楷体" panose="02010609060101010101" pitchFamily="49" charset="-122"/>
                            <a:cs typeface="Cambria Math" panose="02040503050406030204" charset="0"/>
                          </a:rPr>
                          <m:t>ℎ</m:t>
                        </m:r>
                      </m:e>
                      <m:sub>
                        <m:r>
                          <a:rPr lang="en-US" altLang="zh-CN" sz="3500" i="1" dirty="0" smtClean="0">
                            <a:latin typeface="Cambria Math" panose="02040503050406030204" charset="0"/>
                            <a:ea typeface="楷体" panose="02010609060101010101" pitchFamily="49" charset="-122"/>
                            <a:cs typeface="Cambria Math" panose="02040503050406030204" charset="0"/>
                          </a:rPr>
                          <m:t>𝑖c</m:t>
                        </m:r>
                      </m:sub>
                      <m:sup>
                        <m:r>
                          <a:rPr lang="en-US" altLang="zh-CN" sz="3500" i="1" dirty="0" smtClean="0">
                            <a:latin typeface="Cambria Math" panose="02040503050406030204" charset="0"/>
                            <a:ea typeface="MS Mincho" charset="0"/>
                            <a:cs typeface="Cambria Math" panose="02040503050406030204" charset="0"/>
                          </a:rPr>
                          <m:t>∆</m:t>
                        </m:r>
                      </m:sup>
                    </m:sSubSup>
                    <m:r>
                      <a:rPr lang="en-US" altLang="zh-CN" sz="3500" i="1" dirty="0" smtClean="0">
                        <a:latin typeface="Cambria Math" panose="02040503050406030204" charset="0"/>
                        <a:ea typeface="MS Mincho" charset="0"/>
                        <a:cs typeface="Cambria Math" panose="02040503050406030204" charset="0"/>
                      </a:rPr>
                      <m:t>,</m:t>
                    </m:r>
                    <m:sSubSup>
                      <m:sSubSupPr>
                        <m:ctrlPr>
                          <a:rPr lang="en-US" altLang="zh-CN" sz="3500" i="1" dirty="0" smtClean="0">
                            <a:latin typeface="Cambria Math" panose="02040503050406030204" charset="0"/>
                            <a:ea typeface="楷体" panose="02010609060101010101" pitchFamily="49" charset="-122"/>
                            <a:cs typeface="Cambria Math" panose="02040503050406030204" charset="0"/>
                          </a:rPr>
                        </m:ctrlPr>
                      </m:sSubSupPr>
                      <m:e>
                        <m:r>
                          <a:rPr lang="en-US" altLang="zh-CN" sz="3500" i="1" dirty="0" smtClean="0">
                            <a:latin typeface="Cambria Math" panose="02040503050406030204" charset="0"/>
                            <a:ea typeface="楷体" panose="02010609060101010101" pitchFamily="49" charset="-122"/>
                            <a:cs typeface="Cambria Math" panose="02040503050406030204" charset="0"/>
                          </a:rPr>
                          <m:t>ℎ</m:t>
                        </m:r>
                      </m:e>
                      <m:sub>
                        <m:r>
                          <a:rPr lang="en-US" altLang="zh-CN" sz="3500" i="1" dirty="0" smtClean="0">
                            <a:latin typeface="Cambria Math" panose="02040503050406030204" charset="0"/>
                            <a:ea typeface="楷体" panose="02010609060101010101" pitchFamily="49" charset="-122"/>
                            <a:cs typeface="Cambria Math" panose="02040503050406030204" charset="0"/>
                          </a:rPr>
                          <m:t>𝑖𝑘</m:t>
                        </m:r>
                        <m:r>
                          <a:rPr lang="en-US" altLang="zh-CN" sz="3500" i="1" dirty="0" smtClean="0">
                            <a:latin typeface="Cambria Math" panose="02040503050406030204" charset="0"/>
                            <a:ea typeface="MS Mincho" charset="0"/>
                            <a:cs typeface="Cambria Math" panose="02040503050406030204" charset="0"/>
                          </a:rPr>
                          <m:t> </m:t>
                        </m:r>
                      </m:sub>
                      <m:sup>
                        <m:r>
                          <a:rPr lang="en-US" altLang="zh-CN" sz="3500" i="1" dirty="0" smtClean="0">
                            <a:latin typeface="Cambria Math" panose="02040503050406030204" charset="0"/>
                            <a:ea typeface="MS Mincho" charset="0"/>
                            <a:cs typeface="Cambria Math" panose="02040503050406030204" charset="0"/>
                          </a:rPr>
                          <m:t>∆</m:t>
                        </m:r>
                      </m:sup>
                    </m:sSubSup>
                    <m:r>
                      <a:rPr lang="en-US" altLang="zh-CN" sz="3500" i="1" dirty="0" smtClean="0">
                        <a:latin typeface="Cambria Math" panose="02040503050406030204" charset="0"/>
                        <a:ea typeface="楷体" panose="02010609060101010101" pitchFamily="49" charset="-122"/>
                        <a:cs typeface="Cambria Math" panose="02040503050406030204" charset="0"/>
                      </a:rPr>
                      <m:t>𝑎𝑛𝑑</m:t>
                    </m:r>
                    <m:sSubSup>
                      <m:sSubSupPr>
                        <m:ctrlPr>
                          <a:rPr lang="en-US" altLang="zh-CN" sz="3500" i="1" dirty="0" smtClean="0">
                            <a:latin typeface="Cambria Math" panose="02040503050406030204" charset="0"/>
                            <a:ea typeface="楷体" panose="02010609060101010101" pitchFamily="49" charset="-122"/>
                            <a:cs typeface="Cambria Math" panose="02040503050406030204" charset="0"/>
                          </a:rPr>
                        </m:ctrlPr>
                      </m:sSubSupPr>
                      <m:e>
                        <m:r>
                          <a:rPr lang="en-US" altLang="zh-CN" sz="3500" i="1" dirty="0" smtClean="0">
                            <a:latin typeface="Cambria Math" panose="02040503050406030204" charset="0"/>
                            <a:ea typeface="MS Mincho" charset="0"/>
                            <a:cs typeface="Cambria Math" panose="02040503050406030204" charset="0"/>
                          </a:rPr>
                          <m:t> </m:t>
                        </m:r>
                        <m:r>
                          <a:rPr lang="en-US" altLang="zh-CN" sz="3500" i="1" dirty="0" smtClean="0">
                            <a:latin typeface="Cambria Math" panose="02040503050406030204" charset="0"/>
                            <a:ea typeface="楷体" panose="02010609060101010101" pitchFamily="49" charset="-122"/>
                            <a:cs typeface="Cambria Math" panose="02040503050406030204" charset="0"/>
                          </a:rPr>
                          <m:t>ℎ</m:t>
                        </m:r>
                      </m:e>
                      <m:sub>
                        <m:r>
                          <a:rPr lang="en-US" altLang="zh-CN" sz="3500" i="1" dirty="0" smtClean="0">
                            <a:latin typeface="Cambria Math" panose="02040503050406030204" charset="0"/>
                            <a:ea typeface="楷体" panose="02010609060101010101" pitchFamily="49" charset="-122"/>
                            <a:cs typeface="Cambria Math" panose="02040503050406030204" charset="0"/>
                          </a:rPr>
                          <m:t>𝑖𝑥</m:t>
                        </m:r>
                      </m:sub>
                      <m:sup>
                        <m:r>
                          <a:rPr lang="en-US" altLang="zh-CN" sz="3500" i="1" dirty="0" smtClean="0">
                            <a:latin typeface="Cambria Math" panose="02040503050406030204" charset="0"/>
                            <a:ea typeface="MS Mincho" charset="0"/>
                            <a:cs typeface="Cambria Math" panose="02040503050406030204" charset="0"/>
                          </a:rPr>
                          <m:t>∆</m:t>
                        </m:r>
                      </m:sup>
                    </m:sSubSup>
                  </m:oMath>
                </a14:m>
                <a:r>
                  <a:rPr lang="en-US" altLang="zh-CN" sz="3500" dirty="0" smtClean="0">
                    <a:latin typeface="Arial" panose="020B0604020202020204" pitchFamily="34" charset="0"/>
                    <a:ea typeface="楷体" panose="02010609060101010101" pitchFamily="49" charset="-122"/>
                    <a:cs typeface="Arial" panose="020B0604020202020204" pitchFamily="34" charset="0"/>
                  </a:rPr>
                  <a:t>) can be derived by referring to Equation (8) (omitted).</a:t>
                </a:r>
                <a:endParaRPr lang="en-US" altLang="zh-CN" sz="3500" dirty="0" smtClean="0">
                  <a:latin typeface="Arial" panose="020B0604020202020204" pitchFamily="34" charset="0"/>
                  <a:ea typeface="楷体" panose="02010609060101010101" pitchFamily="49" charset="-122"/>
                  <a:cs typeface="Arial" panose="020B0604020202020204" pitchFamily="34" charset="0"/>
                </a:endParaRPr>
              </a:p>
              <a:p>
                <a:pPr indent="889000" algn="just">
                  <a:extLst>
                    <a:ext uri="{35155182-B16C-46BC-9424-99874614C6A1}">
                      <wpsdc:indentchars xmlns:wpsdc="http://www.wps.cn/officeDocument/2017/drawingmlCustomData" val="200" checksum="829616496"/>
                    </a:ext>
                  </a:extLst>
                </a:pPr>
                <a:r>
                  <a:rPr lang="en-US" altLang="zh-CN" sz="3500" dirty="0" smtClean="0">
                    <a:latin typeface="Arial" panose="020B0604020202020204" pitchFamily="34" charset="0"/>
                    <a:ea typeface="楷体" panose="02010609060101010101" pitchFamily="49" charset="-122"/>
                    <a:cs typeface="Arial" panose="020B0604020202020204" pitchFamily="34" charset="0"/>
                  </a:rPr>
                  <a:t>The incremental direct allocation coefficient is also a contribution coefficient. Therefore, the incremental direct pushing coefficient can be calculated, reflecting the direct push point of how changes in intermediate and final use drive changes in sectoral total output, as shown in Equation (9).</a:t>
                </a:r>
                <a:endParaRPr lang="en-US" altLang="zh-CN" sz="35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09177" y="334433"/>
            <a:ext cx="10972800" cy="6189133"/>
          </a:xfrm>
        </p:spPr>
        <p:txBody>
          <a:bodyPr vert="horz" wrap="square" lIns="121920" tIns="60960" rIns="121920" bIns="60960" numCol="1" anchor="t" anchorCtr="0" compatLnSpc="1"/>
          <a:lstStyle/>
          <a:p>
            <a:pPr marL="0" marR="0" lvl="0" indent="0" algn="l" defTabSz="914400" rtl="0" eaLnBrk="1" latinLnBrk="0" hangingPunct="1">
              <a:lnSpc>
                <a:spcPct val="100000"/>
              </a:lnSpc>
              <a:spcBef>
                <a:spcPts val="0"/>
              </a:spcBef>
              <a:spcAft>
                <a:spcPts val="600"/>
              </a:spcAft>
              <a:buClr>
                <a:schemeClr val="accent1"/>
              </a:buClr>
              <a:buSzPct val="50000"/>
              <a:buFont typeface="Wingdings 2" panose="05020102010507070707" pitchFamily="18" charset="2"/>
              <a:buNone/>
              <a:defRPr/>
            </a:pPr>
            <a:r>
              <a:rPr kumimoji="0" lang="zh-CN" altLang="en-US" sz="40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rPr>
              <a:t>       </a:t>
            </a:r>
            <a:endParaRPr kumimoji="0" lang="zh-CN" altLang="en-US" sz="40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endParaRPr>
          </a:p>
        </p:txBody>
      </p:sp>
      <p:sp>
        <p:nvSpPr>
          <p:cNvPr id="43010" name="矩形 7"/>
          <p:cNvSpPr/>
          <p:nvPr/>
        </p:nvSpPr>
        <p:spPr>
          <a:xfrm>
            <a:off x="0" y="635"/>
            <a:ext cx="12263120" cy="1268095"/>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lstStyle/>
          <a:p>
            <a:pPr algn="ctr" eaLnBrk="0" hangingPunct="0"/>
            <a:r>
              <a:rPr lang="en-US" altLang="zh-CN" sz="4400" b="1" dirty="0">
                <a:solidFill>
                  <a:schemeClr val="accent3"/>
                </a:solidFill>
                <a:latin typeface="Arial" panose="020B0604020202020204" pitchFamily="34" charset="0"/>
                <a:ea typeface="华文楷体" panose="02010600040101010101" pitchFamily="2" charset="-122"/>
                <a:cs typeface="Arial" panose="020B0604020202020204" pitchFamily="34" charset="0"/>
                <a:sym typeface="+mn-ea"/>
              </a:rPr>
              <a:t>0</a:t>
            </a:r>
            <a:r>
              <a:rPr lang="zh-CN" altLang="en-US" sz="4400" b="1" dirty="0">
                <a:solidFill>
                  <a:schemeClr val="accent3"/>
                </a:solidFill>
                <a:latin typeface="Arial" panose="020B0604020202020204" pitchFamily="34" charset="0"/>
                <a:ea typeface="华文楷体" panose="02010600040101010101" pitchFamily="2" charset="-122"/>
                <a:cs typeface="Arial" panose="020B0604020202020204" pitchFamily="34" charset="0"/>
                <a:sym typeface="+mn-ea"/>
              </a:rPr>
              <a:t>、</a:t>
            </a:r>
            <a:r>
              <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Abstract</a:t>
            </a:r>
            <a:endPar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pic>
        <p:nvPicPr>
          <p:cNvPr id="3" name="图片 2"/>
          <p:cNvPicPr>
            <a:picLocks noChangeAspect="1"/>
          </p:cNvPicPr>
          <p:nvPr/>
        </p:nvPicPr>
        <p:blipFill>
          <a:blip r:embed="rId1"/>
          <a:stretch>
            <a:fillRect/>
          </a:stretch>
        </p:blipFill>
        <p:spPr>
          <a:xfrm>
            <a:off x="0" y="1268730"/>
            <a:ext cx="12263120" cy="5589270"/>
          </a:xfrm>
          <a:prstGeom prst="rect">
            <a:avLst/>
          </a:prstGeom>
        </p:spPr>
      </p:pic>
    </p:spTree>
    <p:custDataLst>
      <p:tags r:id="rId2"/>
    </p:custData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r">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𝑑𝑝</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ℎ</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t>
                </a:r>
                <a:r>
                  <a:rPr lang="en-US" altLang="zh-CN" sz="3600" dirty="0" smtClean="0">
                    <a:latin typeface="Arial" panose="020B0604020202020204" pitchFamily="34" charset="0"/>
                    <a:ea typeface="楷体" panose="02010609060101010101" pitchFamily="49" charset="-122"/>
                    <a:cs typeface="Arial" panose="020B0604020202020204" pitchFamily="34" charset="0"/>
                  </a:rPr>
                  <a:t>9)</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Here,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𝑑𝑝</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denotes the percentage points by which the usage increment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j</a:t>
                </a:r>
                <a:r>
                  <a:rPr lang="en-US" altLang="zh-CN" sz="3600" dirty="0" smtClean="0">
                    <a:latin typeface="Arial" panose="020B0604020202020204" pitchFamily="34" charset="0"/>
                    <a:ea typeface="楷体" panose="02010609060101010101" pitchFamily="49" charset="-122"/>
                    <a:cs typeface="Arial" panose="020B0604020202020204" pitchFamily="34" charset="0"/>
                  </a:rPr>
                  <a:t> (where final use may also be a component) directly pushes the change in total output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b="1" dirty="0" smtClean="0">
                <a:latin typeface="Arial" panose="020B0604020202020204" pitchFamily="34" charset="0"/>
                <a:ea typeface="楷体" panose="02010609060101010101" pitchFamily="49" charset="-122"/>
                <a:cs typeface="Arial" panose="020B0604020202020204" pitchFamily="34" charset="0"/>
              </a:rPr>
              <a:t>2.2.2 Types and analytical methods</a:t>
            </a: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types and interpretations of the incremental direct allocation coefficients are presented in Tables 5, 6, and 7.</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00405" y="109855"/>
            <a:ext cx="11326495" cy="469900"/>
          </a:xfrm>
          <a:prstGeom prst="rect">
            <a:avLst/>
          </a:prstGeom>
          <a:noFill/>
        </p:spPr>
        <p:txBody>
          <a:bodyPr wrap="square" rtlCol="0" anchor="t">
            <a:noAutofit/>
          </a:bodyPr>
          <a:p>
            <a:r>
              <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5 Types and economic implications of incremental direct allocation coefficients</a:t>
            </a:r>
            <a:endPar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graphicFrame>
        <p:nvGraphicFramePr>
          <p:cNvPr id="3" name="表格 2"/>
          <p:cNvGraphicFramePr/>
          <p:nvPr>
            <p:custDataLst>
              <p:tags r:id="rId1"/>
            </p:custDataLst>
          </p:nvPr>
        </p:nvGraphicFramePr>
        <p:xfrm>
          <a:off x="144780" y="579755"/>
          <a:ext cx="11955145" cy="5944235"/>
        </p:xfrm>
        <a:graphic>
          <a:graphicData uri="http://schemas.openxmlformats.org/drawingml/2006/table">
            <a:tbl>
              <a:tblPr firstRow="1" bandRow="1">
                <a:tableStyleId>{5940675A-B579-460E-94D1-54222C63F5DA}</a:tableStyleId>
              </a:tblPr>
              <a:tblGrid>
                <a:gridCol w="555625"/>
                <a:gridCol w="1553210"/>
                <a:gridCol w="1204595"/>
                <a:gridCol w="1348740"/>
                <a:gridCol w="7292975"/>
              </a:tblGrid>
              <a:tr h="990600">
                <a:tc>
                  <a:txBody>
                    <a:bodyPr/>
                    <a:p>
                      <a:pPr marL="0" indent="0" algn="ctr" fontAlgn="ctr">
                        <a:spcBef>
                          <a:spcPct val="0"/>
                        </a:spcBef>
                        <a:spcAft>
                          <a:spcPct val="0"/>
                        </a:spcAft>
                      </a:pPr>
                      <a:r>
                        <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Type</a:t>
                      </a:r>
                      <a:endPar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Incremental direct allocation coefficient</a:t>
                      </a:r>
                      <a:endPar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Output growth rate of sector </a:t>
                      </a:r>
                      <a:r>
                        <a:rPr lang="en-US" altLang="zh-CN" sz="1400" b="1" i="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i</a:t>
                      </a:r>
                      <a:endParaRPr lang="en-US" altLang="zh-CN" sz="1400" b="1" i="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Usage growth rate of sector </a:t>
                      </a:r>
                      <a:r>
                        <a:rPr lang="en-US" altLang="zh-CN" sz="1400" b="1" i="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j</a:t>
                      </a:r>
                      <a:r>
                        <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 (or final use component)</a:t>
                      </a:r>
                      <a:endPar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rPr>
                        <a:t>Economic interpretation</a:t>
                      </a:r>
                      <a:endParaRPr lang="en-US" altLang="zh-CN" sz="1400" b="1">
                        <a:solidFill>
                          <a:srgbClr val="000000"/>
                        </a:solidFill>
                        <a:highlight>
                          <a:srgbClr val="00FF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1238250">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(1)</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Positive value</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Positive 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Positive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increase directly allocated to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when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increases output by one unit, reflecting the positive contribution of increased usage by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to the output growth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Corresponds to the normal marginal allocation structure during an expansionary period.</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1238885">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(2)</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Positive value</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Negative 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Negative 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decrease directly allocated to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when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decreases output by one unit, reflecting the positive contribution of reduced usage by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to the output decrease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Corresponds to the symmetric marginal allocation structure during a contractionary period.</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1238250">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(3)</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Negative value</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Positive 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Negative 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decrease directly allocated to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when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increases output by one unit, reflecting the negative contribution of reduced usage by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to the output growth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Abnormal allocation (inventory release, structural adjustment, import substitution effect).</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1238250">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(4)</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Negative value</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Negative 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Positive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value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increase directly allocated to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when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decreases output by one unit, reflecting the negative contribution of increased usage by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(or final use component) to the output decrease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Efficiency improvement or structural optimization (technological progress, final demand structure adjustment, self-production substitution by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bl>
          </a:graphicData>
        </a:graphic>
      </p:graphicFrame>
      <p:sp>
        <p:nvSpPr>
          <p:cNvPr id="4" name="文本框 3"/>
          <p:cNvSpPr txBox="1"/>
          <p:nvPr/>
        </p:nvSpPr>
        <p:spPr>
          <a:xfrm>
            <a:off x="144780" y="6516370"/>
            <a:ext cx="11955145" cy="548005"/>
          </a:xfrm>
          <a:prstGeom prst="rect">
            <a:avLst/>
          </a:prstGeom>
          <a:noFill/>
        </p:spPr>
        <p:txBody>
          <a:bodyPr wrap="square" rtlCol="0">
            <a:noAutofit/>
          </a:bodyPr>
          <a:p>
            <a:r>
              <a:rPr lang="en-US" altLang="zh-CN" sz="1200" dirty="0" smtClean="0">
                <a:latin typeface="Arial" panose="020B0604020202020204" pitchFamily="34" charset="0"/>
                <a:cs typeface="Arial" panose="020B0604020202020204" pitchFamily="34" charset="0"/>
              </a:rPr>
              <a:t>Note: Final use components consist of consumption, gross capital formation, and net exports.</a:t>
            </a:r>
            <a:endParaRPr lang="en-US" altLang="zh-CN" sz="1200" dirty="0" smtClean="0">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incremental direct allocation coefficients presented in Table 5 can be used to determine the degree of positive or negative pushing contribution of a sector’s incremental direct allocation coefficients to its output. The characteristics of a sector’s changes can be identified through the positive or negative growth signs of the output growth rate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and the usage growth rate of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j</a:t>
            </a:r>
            <a:r>
              <a:rPr lang="en-US" altLang="zh-CN" sz="3600" dirty="0" smtClean="0">
                <a:latin typeface="Arial" panose="020B0604020202020204" pitchFamily="34" charset="0"/>
                <a:ea typeface="楷体" panose="02010609060101010101" pitchFamily="49" charset="-122"/>
                <a:cs typeface="Arial" panose="020B0604020202020204" pitchFamily="34" charset="0"/>
              </a:rPr>
              <a:t> (or final use component).</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38760" y="104775"/>
            <a:ext cx="11975465" cy="409575"/>
          </a:xfrm>
          <a:prstGeom prst="rect">
            <a:avLst/>
          </a:prstGeom>
          <a:noFill/>
        </p:spPr>
        <p:txBody>
          <a:bodyPr wrap="square" rtlCol="0" anchor="t">
            <a:noAutofit/>
          </a:bodyPr>
          <a:p>
            <a:r>
              <a:rPr lang="en-US" altLang="zh-CN" sz="145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6 The characteristics of structural efficiency changes exhibited by the intermediate use incremental direct allocation coefficient</a:t>
            </a:r>
            <a:endParaRPr lang="en-US" altLang="zh-CN" sz="145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 name="表格 1"/>
              <p:cNvGraphicFramePr/>
              <p:nvPr>
                <p:custDataLst>
                  <p:tags r:id="rId1"/>
                </p:custDataLst>
              </p:nvPr>
            </p:nvGraphicFramePr>
            <p:xfrm>
              <a:off x="191135" y="495300"/>
              <a:ext cx="11825605" cy="6160770"/>
            </p:xfrm>
            <a:graphic>
              <a:graphicData uri="http://schemas.openxmlformats.org/drawingml/2006/table">
                <a:tbl>
                  <a:tblPr firstRow="1" bandRow="1">
                    <a:tableStyleId>{5940675A-B579-460E-94D1-54222C63F5DA}</a:tableStyleId>
                  </a:tblPr>
                  <a:tblGrid>
                    <a:gridCol w="728345"/>
                    <a:gridCol w="1821180"/>
                    <a:gridCol w="3556635"/>
                    <a:gridCol w="1169035"/>
                    <a:gridCol w="1577975"/>
                    <a:gridCol w="948690"/>
                    <a:gridCol w="2023745"/>
                  </a:tblGrid>
                  <a:tr h="1809750">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No.</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Comparison between the intermediate use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 and the output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Increment of the intermediate use direct allocation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Intermediate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Final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Intermediate use elasticity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72390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(1)</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𝒉</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oMath>
                          </a14:m>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r>
                                <a:rPr lang="en-US" altLang="zh-CN" sz="1400" i="1">
                                  <a:solidFill>
                                    <a:srgbClr val="000000"/>
                                  </a:solidFill>
                                  <a:latin typeface="Cambria Math" panose="02040503050406030204" charset="0"/>
                                  <a:ea typeface="MS Mincho" charset="0"/>
                                  <a:cs typeface="Cambria Math" panose="02040503050406030204" charset="0"/>
                                </a:rPr>
                                <m:t>0</m:t>
                              </m:r>
                              <m:r>
                                <a:rPr lang="en-US" altLang="zh-CN" sz="1400" i="1">
                                  <a:solidFill>
                                    <a:srgbClr val="000000"/>
                                  </a:solidFill>
                                  <a:latin typeface="Cambria Math" panose="02040503050406030204" charset="0"/>
                                  <a:ea typeface="MS Mincho" charset="0"/>
                                  <a:cs typeface="Cambria Math" panose="02040503050406030204" charset="0"/>
                                </a:rPr>
                                <m:t>&lt;</m:t>
                              </m:r>
                              <m:sSub>
                                <m:sSubPr>
                                  <m:ctrlP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𝑖𝑗</m:t>
                                  </m:r>
                                </m:sub>
                              </m:sSub>
                              <m:r>
                                <a:rPr lang="en-US" altLang="zh-CN" sz="1400" i="1">
                                  <a:solidFill>
                                    <a:srgbClr val="000000"/>
                                  </a:solidFill>
                                  <a:latin typeface="Cambria Math" panose="02040503050406030204" charset="0"/>
                                  <a:ea typeface="MS Mincho" charset="0"/>
                                  <a:cs typeface="Cambria Math" panose="02040503050406030204" charset="0"/>
                                </a:rPr>
                                <m:t>&lt;</m:t>
                              </m:r>
                              <m:r>
                                <a:rPr lang="en-US" altLang="zh-CN" sz="1400" i="1">
                                  <a:solidFill>
                                    <a:srgbClr val="000000"/>
                                  </a:solidFill>
                                  <a:latin typeface="Cambria Math" panose="02040503050406030204" charset="0"/>
                                  <a:ea typeface="MS Mincho" charset="0"/>
                                  <a:cs typeface="Cambria Math" panose="02040503050406030204" charset="0"/>
                                </a:rPr>
                                <m:t>1</m:t>
                              </m:r>
                            </m:oMath>
                          </a14:m>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Decoupling</a:t>
                          </a:r>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72517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 of sector i</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𝑖𝑗</m:t>
                                  </m:r>
                                </m:sub>
                              </m:sSub>
                              <m:r>
                                <a:rPr lang="en-US" altLang="zh-CN" sz="1400" i="1">
                                  <a:solidFill>
                                    <a:srgbClr val="000000"/>
                                  </a:solidFill>
                                  <a:latin typeface="Cambria Math" panose="02040503050406030204" charset="0"/>
                                  <a:ea typeface="MS Mincho" charset="0"/>
                                  <a:cs typeface="Cambria Math" panose="02040503050406030204" charset="0"/>
                                </a:rPr>
                                <m:t>&gt;</m:t>
                              </m:r>
                              <m:r>
                                <a:rPr lang="en-US" altLang="zh-CN" sz="1400" i="1">
                                  <a:solidFill>
                                    <a:srgbClr val="000000"/>
                                  </a:solidFill>
                                  <a:latin typeface="Cambria Math" panose="02040503050406030204" charset="0"/>
                                  <a:ea typeface="MS Mincho" charset="0"/>
                                  <a:cs typeface="Cambria Math" panose="02040503050406030204" charset="0"/>
                                </a:rPr>
                                <m:t>1</m:t>
                              </m:r>
                            </m:oMath>
                          </a14:m>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t>
                          </a:r>
                          <a:r>
                            <a:rPr lang="en-US" altLang="zh-CN" sz="1400">
                              <a:solidFill>
                                <a:srgbClr val="000000"/>
                              </a:solidFill>
                              <a:latin typeface="Arial" panose="020B0604020202020204" pitchFamily="34" charset="0"/>
                              <a:ea typeface="Segoe UI" panose="020B0502040204020203"/>
                              <a:cs typeface="Arial" panose="020B0604020202020204" pitchFamily="34" charset="0"/>
                            </a:rPr>
                            <a:t>Negative decoupling</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72644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(2)</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sym typeface="+mn-ea"/>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𝒉</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𝑖𝑗</m:t>
                                  </m:r>
                                </m:sub>
                              </m:sSub>
                              <m:r>
                                <a:rPr lang="en-US" altLang="zh-CN" sz="1400" i="1">
                                  <a:solidFill>
                                    <a:srgbClr val="000000"/>
                                  </a:solidFill>
                                  <a:latin typeface="Cambria Math" panose="02040503050406030204" charset="0"/>
                                  <a:ea typeface="MS Mincho" charset="0"/>
                                  <a:cs typeface="Cambria Math" panose="02040503050406030204" charset="0"/>
                                </a:rPr>
                                <m:t>&gt;</m:t>
                              </m:r>
                              <m:r>
                                <a:rPr lang="en-US" altLang="zh-CN" sz="1400" i="1">
                                  <a:solidFill>
                                    <a:srgbClr val="000000"/>
                                  </a:solidFill>
                                  <a:latin typeface="Cambria Math" panose="02040503050406030204" charset="0"/>
                                  <a:ea typeface="MS Mincho" charset="0"/>
                                  <a:cs typeface="Cambria Math" panose="02040503050406030204" charset="0"/>
                                </a:rPr>
                                <m:t>1</m:t>
                              </m:r>
                            </m:oMath>
                          </a14:m>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(Decoupling)</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72517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i="1">
                                    <a:solidFill>
                                      <a:srgbClr val="000000"/>
                                    </a:solidFill>
                                    <a:latin typeface="Cambria Math" panose="02040503050406030204" charset="0"/>
                                    <a:ea typeface="MS Mincho" charset="0"/>
                                    <a:cs typeface="Cambria Math" panose="02040503050406030204" charset="0"/>
                                  </a:rPr>
                                  <m:t>0</m:t>
                                </m:r>
                                <m:r>
                                  <a:rPr lang="en-US" altLang="zh-CN" sz="1400" i="1">
                                    <a:solidFill>
                                      <a:srgbClr val="000000"/>
                                    </a:solidFill>
                                    <a:latin typeface="Cambria Math" panose="02040503050406030204" charset="0"/>
                                    <a:ea typeface="MS Mincho" charset="0"/>
                                    <a:cs typeface="Cambria Math" panose="02040503050406030204" charset="0"/>
                                  </a:rPr>
                                  <m:t>&lt;</m:t>
                                </m:r>
                                <m:sSub>
                                  <m:sSubPr>
                                    <m:ctrlP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𝑖𝑗</m:t>
                                    </m:r>
                                  </m:sub>
                                </m:sSub>
                                <m:r>
                                  <a:rPr lang="en-US" altLang="zh-CN" sz="1400" i="1">
                                    <a:solidFill>
                                      <a:srgbClr val="000000"/>
                                    </a:solidFill>
                                    <a:latin typeface="Cambria Math" panose="02040503050406030204" charset="0"/>
                                    <a:ea typeface="MS Mincho" charset="0"/>
                                    <a:cs typeface="Cambria Math" panose="02040503050406030204" charset="0"/>
                                  </a:rPr>
                                  <m:t>&lt;</m:t>
                                </m:r>
                                <m:r>
                                  <a:rPr lang="en-US" altLang="zh-CN" sz="1400" i="1">
                                    <a:solidFill>
                                      <a:srgbClr val="000000"/>
                                    </a:solidFill>
                                    <a:latin typeface="Cambria Math" panose="02040503050406030204" charset="0"/>
                                    <a:ea typeface="MS Mincho" charset="0"/>
                                    <a:cs typeface="Cambria Math" panose="02040503050406030204" charset="0"/>
                                  </a:rPr>
                                  <m:t>1</m:t>
                                </m:r>
                              </m:oMath>
                            </m:oMathPara>
                          </a14:m>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rgbClr val="000000"/>
                              </a:solidFill>
                              <a:latin typeface="Arial" panose="020B0604020202020204" pitchFamily="34" charset="0"/>
                              <a:ea typeface="Segoe UI" panose="020B0502040204020203"/>
                              <a:cs typeface="Arial" panose="020B0604020202020204" pitchFamily="34" charset="0"/>
                            </a:rPr>
                            <a:t>Negative decoupling</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724535">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(3)</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sym typeface="+mn-ea"/>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𝒉</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𝑖𝑗</m:t>
                                  </m:r>
                                </m:sub>
                              </m:sSub>
                              <m:r>
                                <a:rPr lang="en-US" altLang="zh-CN" sz="1400" i="1">
                                  <a:solidFill>
                                    <a:srgbClr val="000000"/>
                                  </a:solidFill>
                                  <a:latin typeface="Cambria Math" panose="02040503050406030204" charset="0"/>
                                  <a:ea typeface="MS Mincho" charset="0"/>
                                  <a:cs typeface="Cambria Math" panose="02040503050406030204" charset="0"/>
                                </a:rPr>
                                <m:t>&lt;</m:t>
                              </m:r>
                              <m:r>
                                <a:rPr lang="en-US" altLang="zh-CN" sz="1400" i="1">
                                  <a:solidFill>
                                    <a:srgbClr val="000000"/>
                                  </a:solidFill>
                                  <a:latin typeface="Cambria Math" panose="02040503050406030204" charset="0"/>
                                  <a:ea typeface="MS Mincho" charset="0"/>
                                  <a:cs typeface="Cambria Math" panose="02040503050406030204" charset="0"/>
                                </a:rPr>
                                <m:t>0</m:t>
                              </m:r>
                              <m:r>
                                <a:rPr lang="en-US" altLang="zh-CN" sz="1400" i="1">
                                  <a:solidFill>
                                    <a:srgbClr val="000000"/>
                                  </a:solidFill>
                                  <a:latin typeface="Cambria Math" panose="02040503050406030204" charset="0"/>
                                  <a:ea typeface="MS Mincho" charset="0"/>
                                  <a:cs typeface="Cambria Math" panose="02040503050406030204" charset="0"/>
                                </a:rPr>
                                <m:t> </m:t>
                              </m:r>
                            </m:oMath>
                          </a14:m>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Decoupling</a:t>
                          </a:r>
                          <a:r>
                            <a:rPr lang="zh-CN" sz="14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725805">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(4)</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sym typeface="+mn-ea"/>
                            </a:rPr>
                            <a:t> </a:t>
                          </a:r>
                          <a14:m>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𝒙</m:t>
                                  </m:r>
                                </m:e>
                                <m:sub>
                                  <m:r>
                                    <a:rPr lang="en-US" altLang="zh-CN" sz="1400" b="1" i="1">
                                      <a:latin typeface="Cambria Math" panose="02040503050406030204" charset="0"/>
                                      <a:cs typeface="Cambria Math" panose="02040503050406030204" charset="0"/>
                                    </a:rPr>
                                    <m:t>𝒊𝒋</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𝒉</m:t>
                                    </m:r>
                                  </m:e>
                                  <m:sub>
                                    <m:r>
                                      <a:rPr lang="en-US" altLang="zh-CN" sz="1400" b="1" i="1">
                                        <a:latin typeface="Cambria Math" panose="02040503050406030204" charset="0"/>
                                        <a:cs typeface="Cambria Math" panose="02040503050406030204" charset="0"/>
                                      </a:rPr>
                                      <m:t>𝒊𝒋</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rgbClr val="000000"/>
                                      </a:solidFill>
                                      <a:latin typeface="Cambria Math" panose="02040503050406030204" charset="0"/>
                                      <a:ea typeface="宋体" panose="02010600030101010101" pitchFamily="2" charset="-122"/>
                                      <a:cs typeface="Cambria Math" panose="02040503050406030204" charset="0"/>
                                    </a:rPr>
                                    <m:t>𝑖𝑗</m:t>
                                  </m:r>
                                </m:sub>
                              </m:sSub>
                              <m:r>
                                <a:rPr lang="en-US" altLang="zh-CN" sz="1400" i="1">
                                  <a:solidFill>
                                    <a:srgbClr val="000000"/>
                                  </a:solidFill>
                                  <a:latin typeface="Cambria Math" panose="02040503050406030204" charset="0"/>
                                  <a:ea typeface="MS Mincho" charset="0"/>
                                  <a:cs typeface="Cambria Math" panose="02040503050406030204" charset="0"/>
                                </a:rPr>
                                <m:t>&lt;</m:t>
                              </m:r>
                              <m:r>
                                <a:rPr lang="en-US" altLang="zh-CN" sz="1400" i="1">
                                  <a:solidFill>
                                    <a:srgbClr val="000000"/>
                                  </a:solidFill>
                                  <a:latin typeface="Cambria Math" panose="02040503050406030204" charset="0"/>
                                  <a:ea typeface="MS Mincho" charset="0"/>
                                  <a:cs typeface="Cambria Math" panose="02040503050406030204" charset="0"/>
                                </a:rPr>
                                <m:t>0</m:t>
                              </m:r>
                              <m:r>
                                <a:rPr lang="en-US" altLang="zh-CN" sz="1400" i="1">
                                  <a:solidFill>
                                    <a:srgbClr val="000000"/>
                                  </a:solidFill>
                                  <a:latin typeface="Cambria Math" panose="02040503050406030204" charset="0"/>
                                  <a:ea typeface="MS Mincho" charset="0"/>
                                  <a:cs typeface="Cambria Math" panose="02040503050406030204" charset="0"/>
                                </a:rPr>
                                <m:t> </m:t>
                              </m:r>
                            </m:oMath>
                          </a14:m>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(Negative decoupling)</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bl>
              </a:graphicData>
            </a:graphic>
          </p:graphicFrame>
        </mc:Choice>
        <mc:Fallback xmlns="">
          <p:graphicFrame>
            <p:nvGraphicFramePr>
              <p:cNvPr id="2" name="表格 1"/>
              <p:cNvGraphicFramePr/>
              <p:nvPr>
                <p:custDataLst>
                  <p:tags r:id="rId2"/>
                </p:custDataLst>
              </p:nvPr>
            </p:nvGraphicFramePr>
            <p:xfrm>
              <a:off x="191135" y="495300"/>
              <a:ext cx="11825605" cy="6160770"/>
            </p:xfrm>
            <a:graphic>
              <a:graphicData uri="http://schemas.openxmlformats.org/drawingml/2006/table">
                <a:tbl>
                  <a:tblPr firstRow="1" bandRow="1">
                    <a:tableStyleId>{5940675A-B579-460E-94D1-54222C63F5DA}</a:tableStyleId>
                  </a:tblPr>
                  <a:tblGrid>
                    <a:gridCol w="728345"/>
                    <a:gridCol w="1821180"/>
                    <a:gridCol w="3556635"/>
                    <a:gridCol w="1169035"/>
                    <a:gridCol w="1577975"/>
                    <a:gridCol w="948690"/>
                    <a:gridCol w="2023745"/>
                  </a:tblGrid>
                  <a:tr h="1809750">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No.</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highlight>
                                <a:srgbClr val="FF00FF"/>
                              </a:highlight>
                              <a:latin typeface="Arial" panose="020B0604020202020204" pitchFamily="34" charset="0"/>
                              <a:cs typeface="Arial" panose="020B0604020202020204" pitchFamily="34" charset="0"/>
                            </a:rPr>
                            <a:t>Type </a:t>
                          </a:r>
                          <a:endParaRPr lang="en-US" altLang="zh-CN" sz="1400" b="1">
                            <a:highlight>
                              <a:srgbClr val="FF00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Comparison between the intermediate use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j</a:t>
                          </a: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 and the output growth rate of sector </a:t>
                          </a:r>
                          <a:r>
                            <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a:t>
                          </a:r>
                          <a:endParaRPr lang="en-US" altLang="zh-CN" sz="1400" b="1" i="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Increment of the intermediate use direct allocation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Intermediate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Final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Intermediate use elasticity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72390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(1)</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&lt; 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72517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 of sector i</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726440">
                    <a:tc rowSpan="2">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(2)</a:t>
                          </a:r>
                          <a:endParaRPr lang="en-US" altLang="zh-CN" sz="1400" b="1">
                            <a:latin typeface="Arial" panose="020B0604020202020204" pitchFamily="34" charset="0"/>
                            <a:cs typeface="Arial" panose="020B0604020202020204" pitchFamily="34" charset="0"/>
                          </a:endParaRPr>
                        </a:p>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72517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724535">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(3)</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725805">
                    <a:tc>
                      <a:txBody>
                        <a:bodyPr/>
                        <a:p>
                          <a:pPr marL="0" indent="0" algn="ctr" fontAlgn="ctr">
                            <a:spcBef>
                              <a:spcPct val="0"/>
                            </a:spcBef>
                            <a:spcAft>
                              <a:spcPct val="0"/>
                            </a:spcAft>
                          </a:pPr>
                          <a:r>
                            <a:rPr lang="en-US" altLang="zh-CN" sz="1400" b="1">
                              <a:latin typeface="Arial" panose="020B0604020202020204" pitchFamily="34" charset="0"/>
                              <a:cs typeface="Arial" panose="020B0604020202020204" pitchFamily="34" charset="0"/>
                            </a:rPr>
                            <a:t>(4)</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intermediate use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j</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 of sector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endPar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bl>
              </a:graphicData>
            </a:graphic>
          </p:graphicFrame>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In Table 6, the incremental direct allocation coefficient is closely related to the increment of the direct allocation coefficient, the usage growth rate, and the output growth rate. The ratio of the intermediate use growth rate to the output growth rate constitutes the intermediate use elasticity coefficient</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MS Mincho" charset="0"/>
                            <a:cs typeface="Cambria Math" panose="02040503050406030204" charset="0"/>
                          </a:rPr>
                          <m:t> </m:t>
                        </m:r>
                        <m:r>
                          <a:rPr lang="en-US" altLang="zh-CN" sz="3600" i="1" dirty="0" smtClean="0">
                            <a:latin typeface="Cambria Math" panose="02040503050406030204" charset="0"/>
                            <a:ea typeface="楷体" panose="02010609060101010101" pitchFamily="49" charset="-122"/>
                            <a:cs typeface="Cambria Math" panose="02040503050406030204" charset="0"/>
                          </a:rPr>
                          <m:t>𝑟</m:t>
                        </m:r>
                      </m:e>
                      <m:sub>
                        <m:r>
                          <a:rPr lang="en-US" altLang="zh-CN" sz="3600" i="1" dirty="0" smtClean="0">
                            <a:latin typeface="Cambria Math" panose="02040503050406030204" charset="0"/>
                            <a:ea typeface="楷体" panose="02010609060101010101" pitchFamily="49" charset="-122"/>
                            <a:cs typeface="Cambria Math" panose="02040503050406030204" charset="0"/>
                          </a:rPr>
                          <m:t>𝑖𝑗</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which reflects the forward linkage changes from upstream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i</a:t>
                </a:r>
                <a:r>
                  <a:rPr lang="en-US" altLang="zh-CN" sz="3600" dirty="0" smtClean="0">
                    <a:latin typeface="Arial" panose="020B0604020202020204" pitchFamily="34" charset="0"/>
                    <a:ea typeface="楷体" panose="02010609060101010101" pitchFamily="49" charset="-122"/>
                    <a:cs typeface="Arial" panose="020B0604020202020204" pitchFamily="34" charset="0"/>
                  </a:rPr>
                  <a:t> to downstream sector</a:t>
                </a:r>
                <a:r>
                  <a:rPr lang="en-US" altLang="zh-CN" sz="3600" i="1" dirty="0" smtClean="0">
                    <a:latin typeface="Arial" panose="020B0604020202020204" pitchFamily="34" charset="0"/>
                    <a:ea typeface="楷体" panose="02010609060101010101" pitchFamily="49" charset="-122"/>
                    <a:cs typeface="Arial" panose="020B0604020202020204" pitchFamily="34" charset="0"/>
                  </a:rPr>
                  <a:t> j’</a:t>
                </a:r>
                <a:r>
                  <a:rPr lang="en-US" altLang="zh-CN" sz="3600" dirty="0" smtClean="0">
                    <a:latin typeface="Arial" panose="020B0604020202020204" pitchFamily="34" charset="0"/>
                    <a:ea typeface="楷体" panose="02010609060101010101" pitchFamily="49" charset="-122"/>
                    <a:cs typeface="Arial" panose="020B0604020202020204" pitchFamily="34" charset="0"/>
                  </a:rPr>
                  <a:t>s demand.</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33045" y="131445"/>
            <a:ext cx="12379960" cy="403225"/>
          </a:xfrm>
          <a:prstGeom prst="rect">
            <a:avLst/>
          </a:prstGeom>
          <a:noFill/>
        </p:spPr>
        <p:txBody>
          <a:bodyPr wrap="square" rtlCol="0" anchor="t">
            <a:noAutofit/>
          </a:bodyPr>
          <a:p>
            <a:r>
              <a:rPr lang="en-US" altLang="zh-CN" sz="17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7 The characteristics of structural efficiency changes exhibited by the final use incremental direct allocation coefficient</a:t>
            </a:r>
            <a:endParaRPr lang="en-US" altLang="zh-CN" sz="17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 name="表格 1"/>
              <p:cNvGraphicFramePr/>
              <p:nvPr>
                <p:custDataLst>
                  <p:tags r:id="rId1"/>
                </p:custDataLst>
              </p:nvPr>
            </p:nvGraphicFramePr>
            <p:xfrm>
              <a:off x="191135" y="495300"/>
              <a:ext cx="11845290" cy="5563235"/>
            </p:xfrm>
            <a:graphic>
              <a:graphicData uri="http://schemas.openxmlformats.org/drawingml/2006/table">
                <a:tbl>
                  <a:tblPr firstRow="1" bandRow="1">
                    <a:tableStyleId>{5940675A-B579-460E-94D1-54222C63F5DA}</a:tableStyleId>
                  </a:tblPr>
                  <a:tblGrid>
                    <a:gridCol w="729615"/>
                    <a:gridCol w="1824355"/>
                    <a:gridCol w="3562350"/>
                    <a:gridCol w="1170940"/>
                    <a:gridCol w="1580515"/>
                    <a:gridCol w="950595"/>
                    <a:gridCol w="2026920"/>
                  </a:tblGrid>
                  <a:tr h="1650365">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No.</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Type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Comparison between the final use growth rate of sector </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 and its output growth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Increment of the final use direct allocation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Final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Intermediate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Final use elasticity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61035">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(1)</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𝒀</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solidFill>
                                          <a:schemeClr val="tx1"/>
                                        </a:solidFill>
                                        <a:latin typeface="Cambria Math" panose="02040503050406030204" charset="0"/>
                                        <a:cs typeface="Cambria Math" panose="02040503050406030204" charset="0"/>
                                      </a:rPr>
                                    </m:ctrlPr>
                                  </m:sSubSupPr>
                                  <m:e>
                                    <m:r>
                                      <a:rPr lang="en-US" altLang="zh-CN" sz="1400" b="1" i="1">
                                        <a:solidFill>
                                          <a:schemeClr val="tx1"/>
                                        </a:solidFill>
                                        <a:latin typeface="Cambria Math" panose="02040503050406030204" charset="0"/>
                                        <a:cs typeface="Cambria Math" panose="02040503050406030204" charset="0"/>
                                      </a:rPr>
                                      <m:t>𝒚</m:t>
                                    </m:r>
                                  </m:e>
                                  <m:sub>
                                    <m:r>
                                      <a:rPr lang="en-US" altLang="zh-CN" sz="1400" b="1" i="1">
                                        <a:solidFill>
                                          <a:schemeClr val="tx1"/>
                                        </a:solidFill>
                                        <a:latin typeface="Cambria Math" panose="02040503050406030204" charset="0"/>
                                        <a:cs typeface="Cambria Math" panose="02040503050406030204" charset="0"/>
                                      </a:rPr>
                                      <m:t>𝒊</m:t>
                                    </m:r>
                                  </m:sub>
                                  <m:sup>
                                    <m:r>
                                      <a:rPr lang="en-US" altLang="zh-CN" sz="1400" b="1" i="1">
                                        <a:solidFill>
                                          <a:schemeClr val="tx1"/>
                                        </a:solidFill>
                                        <a:latin typeface="Cambria Math" panose="02040503050406030204" charset="0"/>
                                        <a:ea typeface="MS Mincho" charset="0"/>
                                        <a:cs typeface="Cambria Math" panose="02040503050406030204" charset="0"/>
                                      </a:rPr>
                                      <m:t>∆</m:t>
                                    </m:r>
                                  </m:sup>
                                </m:sSubSup>
                                <m:r>
                                  <a:rPr lang="en-US" altLang="zh-CN" sz="1400" b="1" i="1">
                                    <a:solidFill>
                                      <a:schemeClr val="tx1"/>
                                    </a:solidFill>
                                    <a:latin typeface="Cambria Math" panose="02040503050406030204" charset="0"/>
                                    <a:ea typeface="MS Mincho" charset="0"/>
                                    <a:cs typeface="Cambria Math" panose="02040503050406030204" charset="0"/>
                                  </a:rPr>
                                  <m:t>&gt;</m:t>
                                </m:r>
                                <m:r>
                                  <a:rPr lang="en-US" altLang="zh-CN" sz="1400" b="1" i="1">
                                    <a:solidFill>
                                      <a:schemeClr val="tx1"/>
                                    </a:solidFill>
                                    <a:latin typeface="Cambria Math" panose="02040503050406030204" charset="0"/>
                                    <a:cs typeface="Cambria Math" panose="02040503050406030204" charset="0"/>
                                  </a:rPr>
                                  <m:t>𝟎</m:t>
                                </m:r>
                              </m:oMath>
                            </m:oMathPara>
                          </a14:m>
                          <a:endParaRPr lang="en-US" altLang="zh-CN" sz="1400" b="1" i="1">
                            <a:solidFill>
                              <a:schemeClr val="tx1"/>
                            </a:solidFill>
                            <a:latin typeface="Cambria Math" panose="02040503050406030204" charset="0"/>
                            <a:ea typeface="宋体" panose="02010600030101010101" pitchFamily="2" charset="-122"/>
                            <a:cs typeface="Cambria Math" panose="0204050305040603020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r>
                                <a:rPr lang="en-US" altLang="zh-CN" sz="1400" i="1">
                                  <a:solidFill>
                                    <a:schemeClr val="tx1"/>
                                  </a:solidFill>
                                  <a:latin typeface="Cambria Math" panose="02040503050406030204" charset="0"/>
                                  <a:ea typeface="MS Mincho" charset="0"/>
                                  <a:cs typeface="Cambria Math" panose="02040503050406030204" charset="0"/>
                                </a:rPr>
                                <m:t>0</m:t>
                              </m:r>
                              <m:r>
                                <a:rPr lang="en-US" altLang="zh-CN" sz="1400" i="1">
                                  <a:solidFill>
                                    <a:schemeClr val="tx1"/>
                                  </a:solidFill>
                                  <a:latin typeface="Cambria Math" panose="02040503050406030204" charset="0"/>
                                  <a:ea typeface="MS Mincho" charset="0"/>
                                  <a:cs typeface="Cambria Math" panose="02040503050406030204" charset="0"/>
                                </a:rPr>
                                <m:t>&lt;</m:t>
                              </m:r>
                              <m:sSub>
                                <m:sSubPr>
                                  <m:ctrlPr>
                                    <a:rPr lang="en-US" altLang="zh-CN" sz="1400" i="1">
                                      <a:solidFill>
                                        <a:schemeClr val="tx1"/>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𝑖𝑦</m:t>
                                  </m:r>
                                </m:sub>
                              </m:sSub>
                              <m:r>
                                <a:rPr lang="en-US" altLang="zh-CN" sz="1400" i="1">
                                  <a:solidFill>
                                    <a:schemeClr val="tx1"/>
                                  </a:solidFill>
                                  <a:latin typeface="Cambria Math" panose="02040503050406030204" charset="0"/>
                                  <a:ea typeface="MS Mincho" charset="0"/>
                                  <a:cs typeface="Cambria Math" panose="02040503050406030204" charset="0"/>
                                </a:rPr>
                                <m:t>&lt;</m:t>
                              </m:r>
                              <m:r>
                                <a:rPr lang="en-US" altLang="zh-CN" sz="1400" i="1">
                                  <a:solidFill>
                                    <a:schemeClr val="tx1"/>
                                  </a:solidFill>
                                  <a:latin typeface="Cambria Math" panose="02040503050406030204" charset="0"/>
                                  <a:ea typeface="MS Mincho" charset="0"/>
                                  <a:cs typeface="Cambria Math" panose="02040503050406030204" charset="0"/>
                                </a:rPr>
                                <m:t>1</m:t>
                              </m:r>
                            </m:oMath>
                          </a14:m>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 (Decoupling)</a:t>
                          </a:r>
                          <a:endPar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61035">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chemeClr val="tx1"/>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𝑖𝑦</m:t>
                                  </m:r>
                                </m:sub>
                              </m:sSub>
                              <m:r>
                                <a:rPr lang="en-US" altLang="zh-CN" sz="1400" i="1">
                                  <a:solidFill>
                                    <a:schemeClr val="tx1"/>
                                  </a:solidFill>
                                  <a:latin typeface="Cambria Math" panose="02040503050406030204" charset="0"/>
                                  <a:ea typeface="MS Mincho" charset="0"/>
                                  <a:cs typeface="Cambria Math" panose="02040503050406030204" charset="0"/>
                                </a:rPr>
                                <m:t>&gt;</m:t>
                              </m:r>
                              <m:r>
                                <a:rPr lang="en-US" altLang="zh-CN" sz="1400" i="1">
                                  <a:solidFill>
                                    <a:schemeClr val="tx1"/>
                                  </a:solidFill>
                                  <a:latin typeface="Cambria Math" panose="02040503050406030204" charset="0"/>
                                  <a:ea typeface="MS Mincho" charset="0"/>
                                  <a:cs typeface="Cambria Math" panose="02040503050406030204" charset="0"/>
                                </a:rPr>
                                <m:t>1</m:t>
                              </m:r>
                              <m:r>
                                <a:rPr lang="en-US" altLang="zh-CN" sz="1400" i="1">
                                  <a:solidFill>
                                    <a:schemeClr val="tx1"/>
                                  </a:solidFill>
                                  <a:latin typeface="Cambria Math" panose="02040503050406030204" charset="0"/>
                                  <a:ea typeface="MS Mincho" charset="0"/>
                                  <a:cs typeface="Cambria Math" panose="02040503050406030204" charset="0"/>
                                </a:rPr>
                                <m:t> </m:t>
                              </m:r>
                            </m:oMath>
                          </a14:m>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chemeClr val="tx1"/>
                              </a:solidFill>
                              <a:latin typeface="Arial" panose="020B0604020202020204" pitchFamily="34" charset="0"/>
                              <a:ea typeface="Segoe UI" panose="020B0502040204020203"/>
                              <a:cs typeface="Arial" panose="020B0604020202020204" pitchFamily="34" charset="0"/>
                            </a:rPr>
                            <a:t>Negative decoupling</a:t>
                          </a:r>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61670">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(2)</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𝒀</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𝒚</m:t>
                                    </m:r>
                                  </m:e>
                                  <m:sub>
                                    <m:r>
                                      <a:rPr lang="en-US" altLang="zh-CN" sz="1400" b="1" i="1">
                                        <a:latin typeface="Cambria Math" panose="02040503050406030204" charset="0"/>
                                        <a:cs typeface="Cambria Math" panose="02040503050406030204" charset="0"/>
                                      </a:rPr>
                                      <m:t>𝒊</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oMath>
                            </m:oMathPara>
                          </a14:m>
                          <a:endParaRPr lang="en-US" altLang="zh-CN" sz="14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chemeClr val="tx1"/>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𝑖𝑦</m:t>
                                  </m:r>
                                </m:sub>
                              </m:sSub>
                              <m:r>
                                <a:rPr lang="en-US" altLang="zh-CN" sz="1400" i="1">
                                  <a:solidFill>
                                    <a:schemeClr val="tx1"/>
                                  </a:solidFill>
                                  <a:latin typeface="Cambria Math" panose="02040503050406030204" charset="0"/>
                                  <a:ea typeface="MS Mincho" charset="0"/>
                                  <a:cs typeface="Cambria Math" panose="02040503050406030204" charset="0"/>
                                </a:rPr>
                                <m:t>&gt;</m:t>
                              </m:r>
                              <m:r>
                                <a:rPr lang="en-US" altLang="zh-CN" sz="1400" i="1">
                                  <a:solidFill>
                                    <a:schemeClr val="tx1"/>
                                  </a:solidFill>
                                  <a:latin typeface="Cambria Math" panose="02040503050406030204" charset="0"/>
                                  <a:ea typeface="MS Mincho" charset="0"/>
                                  <a:cs typeface="Cambria Math" panose="02040503050406030204" charset="0"/>
                                </a:rPr>
                                <m:t>1</m:t>
                              </m:r>
                              <m:r>
                                <a:rPr lang="en-US" altLang="zh-CN" sz="1400" i="1">
                                  <a:solidFill>
                                    <a:schemeClr val="tx1"/>
                                  </a:solidFill>
                                  <a:latin typeface="Cambria Math" panose="02040503050406030204" charset="0"/>
                                  <a:ea typeface="MS Mincho" charset="0"/>
                                  <a:cs typeface="Cambria Math" panose="02040503050406030204" charset="0"/>
                                </a:rPr>
                                <m:t> </m:t>
                              </m:r>
                            </m:oMath>
                          </a14:m>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 (Decoupling)</a:t>
                          </a:r>
                          <a:endPar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0579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i="1">
                                    <a:solidFill>
                                      <a:schemeClr val="tx1"/>
                                    </a:solidFill>
                                    <a:latin typeface="Cambria Math" panose="02040503050406030204" charset="0"/>
                                    <a:ea typeface="MS Mincho" charset="0"/>
                                    <a:cs typeface="Cambria Math" panose="02040503050406030204" charset="0"/>
                                  </a:rPr>
                                  <m:t>0</m:t>
                                </m:r>
                                <m:r>
                                  <a:rPr lang="en-US" altLang="zh-CN" sz="1400" i="1">
                                    <a:solidFill>
                                      <a:schemeClr val="tx1"/>
                                    </a:solidFill>
                                    <a:latin typeface="Cambria Math" panose="02040503050406030204" charset="0"/>
                                    <a:ea typeface="MS Mincho" charset="0"/>
                                    <a:cs typeface="Cambria Math" panose="02040503050406030204" charset="0"/>
                                  </a:rPr>
                                  <m:t>&lt;</m:t>
                                </m:r>
                                <m:sSub>
                                  <m:sSubPr>
                                    <m:ctrlPr>
                                      <a:rPr lang="en-US" altLang="zh-CN" sz="1400" i="1">
                                        <a:solidFill>
                                          <a:schemeClr val="tx1"/>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𝑖𝑦</m:t>
                                    </m:r>
                                  </m:sub>
                                </m:sSub>
                                <m:r>
                                  <a:rPr lang="en-US" altLang="zh-CN" sz="1400" i="1">
                                    <a:solidFill>
                                      <a:schemeClr val="tx1"/>
                                    </a:solidFill>
                                    <a:latin typeface="Cambria Math" panose="02040503050406030204" charset="0"/>
                                    <a:ea typeface="MS Mincho" charset="0"/>
                                    <a:cs typeface="Cambria Math" panose="02040503050406030204" charset="0"/>
                                  </a:rPr>
                                  <m:t>&lt;</m:t>
                                </m:r>
                                <m:r>
                                  <a:rPr lang="en-US" altLang="zh-CN" sz="1400" i="1">
                                    <a:solidFill>
                                      <a:schemeClr val="tx1"/>
                                    </a:solidFill>
                                    <a:latin typeface="Cambria Math" panose="02040503050406030204" charset="0"/>
                                    <a:ea typeface="MS Mincho" charset="0"/>
                                    <a:cs typeface="Cambria Math" panose="02040503050406030204" charset="0"/>
                                  </a:rPr>
                                  <m:t>1</m:t>
                                </m:r>
                              </m:oMath>
                            </m:oMathPara>
                          </a14:m>
                          <a:endParaRPr lang="en-US" altLang="zh-CN" sz="1400" i="1">
                            <a:solidFill>
                              <a:schemeClr val="tx1"/>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chemeClr val="tx1"/>
                              </a:solidFill>
                              <a:latin typeface="Arial" panose="020B0604020202020204" pitchFamily="34" charset="0"/>
                              <a:ea typeface="Segoe UI" panose="020B0502040204020203"/>
                              <a:cs typeface="Arial" panose="020B0604020202020204" pitchFamily="34" charset="0"/>
                            </a:rPr>
                            <a:t>Negative decoupling</a:t>
                          </a:r>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62305">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(3)</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𝒀</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𝒚</m:t>
                                    </m:r>
                                  </m:e>
                                  <m:sub>
                                    <m:r>
                                      <a:rPr lang="en-US" altLang="zh-CN" sz="1400" b="1" i="1">
                                        <a:latin typeface="Cambria Math" panose="02040503050406030204" charset="0"/>
                                        <a:cs typeface="Cambria Math" panose="02040503050406030204" charset="0"/>
                                      </a:rPr>
                                      <m:t>𝒊</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chemeClr val="tx1"/>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𝑖𝑦</m:t>
                                  </m:r>
                                </m:sub>
                              </m:sSub>
                              <m:r>
                                <a:rPr lang="en-US" altLang="zh-CN" sz="1400" i="1">
                                  <a:solidFill>
                                    <a:schemeClr val="tx1"/>
                                  </a:solidFill>
                                  <a:latin typeface="Cambria Math" panose="02040503050406030204" charset="0"/>
                                  <a:ea typeface="MS Mincho" charset="0"/>
                                  <a:cs typeface="Cambria Math" panose="02040503050406030204" charset="0"/>
                                </a:rPr>
                                <m:t>&lt;</m:t>
                              </m:r>
                              <m:r>
                                <a:rPr lang="en-US" altLang="zh-CN" sz="1400" i="1">
                                  <a:solidFill>
                                    <a:schemeClr val="tx1"/>
                                  </a:solidFill>
                                  <a:latin typeface="Cambria Math" panose="02040503050406030204" charset="0"/>
                                  <a:ea typeface="MS Mincho" charset="0"/>
                                  <a:cs typeface="Cambria Math" panose="02040503050406030204" charset="0"/>
                                </a:rPr>
                                <m:t>0</m:t>
                              </m:r>
                            </m:oMath>
                          </a14:m>
                          <a:r>
                            <a:rPr lang="zh-CN" sz="140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Decoupling</a:t>
                          </a:r>
                          <a:r>
                            <a:rPr lang="zh-CN" sz="1400">
                              <a:solidFill>
                                <a:schemeClr val="tx1"/>
                              </a:solidFill>
                              <a:latin typeface="Arial" panose="020B0604020202020204" pitchFamily="34" charset="0"/>
                              <a:ea typeface="宋体" panose="02010600030101010101" pitchFamily="2" charset="-122"/>
                              <a:cs typeface="Arial" panose="020B0604020202020204" pitchFamily="34" charset="0"/>
                            </a:rPr>
                            <a:t>）</a:t>
                          </a:r>
                          <a:endParaRPr lang="zh-CN" sz="140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61035">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(4)</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𝒀</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&gt;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sSub>
                                  <m:sSubPr>
                                    <m:ctrlPr>
                                      <a:rPr lang="en-US" altLang="zh-CN" sz="1400" b="1" i="1">
                                        <a:latin typeface="Cambria Math" panose="02040503050406030204" charset="0"/>
                                        <a:cs typeface="Cambria Math" panose="02040503050406030204" charset="0"/>
                                      </a:rPr>
                                    </m:ctrlPr>
                                  </m:sSubPr>
                                  <m:e>
                                    <m:r>
                                      <a:rPr lang="en-US" altLang="zh-CN" sz="1400" b="1" i="1">
                                        <a:latin typeface="Cambria Math" panose="02040503050406030204" charset="0"/>
                                        <a:cs typeface="Cambria Math" panose="02040503050406030204" charset="0"/>
                                      </a:rPr>
                                      <m:t>𝑿</m:t>
                                    </m:r>
                                  </m:e>
                                  <m:sub>
                                    <m:r>
                                      <a:rPr lang="en-US" altLang="zh-CN" sz="1400" b="1" i="1">
                                        <a:latin typeface="Cambria Math" panose="02040503050406030204" charset="0"/>
                                        <a:cs typeface="Cambria Math" panose="02040503050406030204" charset="0"/>
                                      </a:rPr>
                                      <m:t>𝒊</m:t>
                                    </m:r>
                                  </m:sub>
                                </m:sSub>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r>
                                  <a:rPr lang="en-US" altLang="zh-CN" sz="1400" b="1" i="1">
                                    <a:latin typeface="Cambria Math" panose="02040503050406030204" charset="0"/>
                                    <a:ea typeface="MS Mincho" charset="0"/>
                                    <a:cs typeface="Cambria Math" panose="02040503050406030204" charset="0"/>
                                  </a:rPr>
                                  <m:t>,</m:t>
                                </m:r>
                              </m:oMath>
                            </m:oMathPara>
                          </a14:m>
                          <a:endParaRPr lang="en-US" altLang="zh-CN" sz="1400" b="1" i="1">
                            <a:latin typeface="Arial" panose="020B0604020202020204" pitchFamily="34" charset="0"/>
                            <a:cs typeface="Arial" panose="020B0604020202020204" pitchFamily="34" charset="0"/>
                          </a:endParaRPr>
                        </a:p>
                        <a:p>
                          <a:pPr marL="0" indent="0" algn="ctr" fontAlgn="ctr">
                            <a:spcBef>
                              <a:spcPct val="0"/>
                            </a:spcBef>
                            <a:spcAft>
                              <a:spcPct val="0"/>
                            </a:spcAft>
                          </a:pPr>
                          <a14:m>
                            <m:oMathPara xmlns:m="http://schemas.openxmlformats.org/officeDocument/2006/math">
                              <m:oMathParaPr>
                                <m:jc m:val="centerGroup"/>
                              </m:oMathParaPr>
                              <m:oMath xmlns:m="http://schemas.openxmlformats.org/officeDocument/2006/math">
                                <m:sSubSup>
                                  <m:sSubSupPr>
                                    <m:ctrlPr>
                                      <a:rPr lang="en-US" altLang="zh-CN" sz="1400" b="1" i="1">
                                        <a:latin typeface="Cambria Math" panose="02040503050406030204" charset="0"/>
                                        <a:cs typeface="Cambria Math" panose="02040503050406030204" charset="0"/>
                                      </a:rPr>
                                    </m:ctrlPr>
                                  </m:sSubSupPr>
                                  <m:e>
                                    <m:r>
                                      <a:rPr lang="en-US" altLang="zh-CN" sz="1400" b="1" i="1">
                                        <a:latin typeface="Cambria Math" panose="02040503050406030204" charset="0"/>
                                        <a:cs typeface="Cambria Math" panose="02040503050406030204" charset="0"/>
                                      </a:rPr>
                                      <m:t>𝒚</m:t>
                                    </m:r>
                                  </m:e>
                                  <m:sub>
                                    <m:r>
                                      <a:rPr lang="en-US" altLang="zh-CN" sz="1400" b="1" i="1">
                                        <a:latin typeface="Cambria Math" panose="02040503050406030204" charset="0"/>
                                        <a:cs typeface="Cambria Math" panose="02040503050406030204" charset="0"/>
                                      </a:rPr>
                                      <m:t>𝒊</m:t>
                                    </m:r>
                                  </m:sub>
                                  <m:sup>
                                    <m:r>
                                      <a:rPr lang="en-US" altLang="zh-CN" sz="1400" b="1" i="1">
                                        <a:latin typeface="Cambria Math" panose="02040503050406030204" charset="0"/>
                                        <a:ea typeface="MS Mincho" charset="0"/>
                                        <a:cs typeface="Cambria Math" panose="02040503050406030204" charset="0"/>
                                      </a:rPr>
                                      <m:t>∆</m:t>
                                    </m:r>
                                  </m:sup>
                                </m:sSubSup>
                                <m:r>
                                  <a:rPr lang="en-US" altLang="zh-CN" sz="1400" b="1" i="1">
                                    <a:latin typeface="Cambria Math" panose="02040503050406030204" charset="0"/>
                                    <a:ea typeface="MS Mincho" charset="0"/>
                                    <a:cs typeface="Cambria Math" panose="02040503050406030204" charset="0"/>
                                  </a:rPr>
                                  <m:t>&lt;</m:t>
                                </m:r>
                                <m:r>
                                  <a:rPr lang="en-US" altLang="zh-CN" sz="1400" b="1" i="1">
                                    <a:latin typeface="Cambria Math" panose="02040503050406030204" charset="0"/>
                                    <a:cs typeface="Cambria Math" panose="02040503050406030204" charset="0"/>
                                  </a:rPr>
                                  <m:t>𝟎</m:t>
                                </m:r>
                              </m:oMath>
                            </m:oMathPara>
                          </a14:m>
                          <a:endParaRPr lang="en-US" altLang="zh-CN" sz="1400" b="1" i="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14:m>
                            <m:oMath xmlns:m="http://schemas.openxmlformats.org/officeDocument/2006/math">
                              <m:sSub>
                                <m:sSubPr>
                                  <m:ctrlPr>
                                    <a:rPr lang="en-US" altLang="zh-CN" sz="1400" i="1">
                                      <a:solidFill>
                                        <a:schemeClr val="tx1"/>
                                      </a:solidFill>
                                      <a:latin typeface="Cambria Math" panose="02040503050406030204" charset="0"/>
                                      <a:ea typeface="宋体" panose="02010600030101010101" pitchFamily="2" charset="-122"/>
                                      <a:cs typeface="Cambria Math" panose="02040503050406030204" charset="0"/>
                                    </a:rPr>
                                  </m:ctrlPr>
                                </m:sSubPr>
                                <m:e>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𝑟</m:t>
                                  </m:r>
                                </m:e>
                                <m:sub>
                                  <m:r>
                                    <a:rPr lang="en-US" altLang="zh-CN" sz="1400" i="1">
                                      <a:solidFill>
                                        <a:schemeClr val="tx1"/>
                                      </a:solidFill>
                                      <a:latin typeface="Cambria Math" panose="02040503050406030204" charset="0"/>
                                      <a:ea typeface="宋体" panose="02010600030101010101" pitchFamily="2" charset="-122"/>
                                      <a:cs typeface="Cambria Math" panose="02040503050406030204" charset="0"/>
                                    </a:rPr>
                                    <m:t>𝑖𝑦</m:t>
                                  </m:r>
                                </m:sub>
                              </m:sSub>
                              <m:r>
                                <a:rPr lang="en-US" altLang="zh-CN" sz="1400" i="1">
                                  <a:solidFill>
                                    <a:schemeClr val="tx1"/>
                                  </a:solidFill>
                                  <a:latin typeface="Cambria Math" panose="02040503050406030204" charset="0"/>
                                  <a:ea typeface="MS Mincho" charset="0"/>
                                  <a:cs typeface="Cambria Math" panose="02040503050406030204" charset="0"/>
                                </a:rPr>
                                <m:t>&lt;</m:t>
                              </m:r>
                              <m:r>
                                <a:rPr lang="en-US" altLang="zh-CN" sz="1400" i="1">
                                  <a:solidFill>
                                    <a:schemeClr val="tx1"/>
                                  </a:solidFill>
                                  <a:latin typeface="Cambria Math" panose="02040503050406030204" charset="0"/>
                                  <a:ea typeface="MS Mincho" charset="0"/>
                                  <a:cs typeface="Cambria Math" panose="02040503050406030204" charset="0"/>
                                </a:rPr>
                                <m:t>0</m:t>
                              </m:r>
                            </m:oMath>
                          </a14:m>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 (</a:t>
                          </a:r>
                          <a:r>
                            <a:rPr lang="en-US" altLang="zh-CN" sz="1400">
                              <a:solidFill>
                                <a:schemeClr val="tx1"/>
                              </a:solidFill>
                              <a:latin typeface="Arial" panose="020B0604020202020204" pitchFamily="34" charset="0"/>
                              <a:ea typeface="Segoe UI" panose="020B0502040204020203"/>
                              <a:cs typeface="Arial" panose="020B0604020202020204" pitchFamily="34" charset="0"/>
                            </a:rPr>
                            <a:t>Negative decoupling</a:t>
                          </a:r>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a:t>
                          </a:r>
                          <a:endPar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bl>
              </a:graphicData>
            </a:graphic>
          </p:graphicFrame>
        </mc:Choice>
        <mc:Fallback xmlns="">
          <p:graphicFrame>
            <p:nvGraphicFramePr>
              <p:cNvPr id="2" name="表格 1"/>
              <p:cNvGraphicFramePr/>
              <p:nvPr>
                <p:custDataLst>
                  <p:tags r:id="rId2"/>
                </p:custDataLst>
              </p:nvPr>
            </p:nvGraphicFramePr>
            <p:xfrm>
              <a:off x="191135" y="495300"/>
              <a:ext cx="11845290" cy="5563235"/>
            </p:xfrm>
            <a:graphic>
              <a:graphicData uri="http://schemas.openxmlformats.org/drawingml/2006/table">
                <a:tbl>
                  <a:tblPr firstRow="1" bandRow="1">
                    <a:tableStyleId>{5940675A-B579-460E-94D1-54222C63F5DA}</a:tableStyleId>
                  </a:tblPr>
                  <a:tblGrid>
                    <a:gridCol w="729615"/>
                    <a:gridCol w="1824355"/>
                    <a:gridCol w="3562350"/>
                    <a:gridCol w="1170940"/>
                    <a:gridCol w="1580515"/>
                    <a:gridCol w="950595"/>
                    <a:gridCol w="2026920"/>
                  </a:tblGrid>
                  <a:tr h="1650365">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No.</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Type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Comparison between the final use growth rate of sector </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 and its output growth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Increment of the final use direct allocation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Final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Intermediate use rate</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rPr>
                            <a:t>Final use elasticity coefficient</a:t>
                          </a:r>
                          <a:endParaRPr lang="en-US" altLang="zh-CN" sz="1400" b="1">
                            <a:solidFill>
                              <a:srgbClr val="000000"/>
                            </a:solidFill>
                            <a:highlight>
                              <a:srgbClr val="FF00FF"/>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r>
                  <a:tr h="661035">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(1)</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 </a:t>
                          </a: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61035">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61670">
                    <a:tc rowSpan="2">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(2)</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rowSpan="2">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05790">
                    <a:tc vMerge="1">
                      <a:tcPr marL="68580" marR="68580" marT="0" marB="0" anchor="ctr" anchorCtr="0"/>
                    </a:tc>
                    <a:tc vMerge="1">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62305">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(3)</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&lt;0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r h="661035">
                    <a:tc>
                      <a:txBody>
                        <a:bodyPr/>
                        <a:p>
                          <a:pPr marL="0" indent="0" algn="ctr" fontAlgn="ctr">
                            <a:spcBef>
                              <a:spcPct val="0"/>
                            </a:spcBef>
                            <a:spcAft>
                              <a:spcPct val="0"/>
                            </a:spcAft>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(4)</a:t>
                          </a:r>
                          <a:endPar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the final use growth rate of sector </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p>
                          <a:pPr marL="0" indent="0" algn="ctr" fontAlgn="ctr">
                            <a:spcBef>
                              <a:spcPct val="0"/>
                            </a:spcBef>
                            <a:spcAft>
                              <a:spcPct val="0"/>
                            </a:spcAft>
                          </a:pPr>
                          <a:r>
                            <a:rPr lang="en-US" altLang="zh-CN" sz="1400" i="1">
                              <a:solidFill>
                                <a:srgbClr val="000000"/>
                              </a:solidFill>
                              <a:latin typeface="Arial" panose="020B0604020202020204" pitchFamily="34" charset="0"/>
                              <a:ea typeface="宋体" panose="02010600030101010101" pitchFamily="2" charset="-122"/>
                              <a:cs typeface="Arial" panose="020B0604020202020204" pitchFamily="34" charset="0"/>
                            </a:rPr>
                            <a:t>i</a:t>
                          </a: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&gt;the output growth rate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&gt;0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Increase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font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Decrease</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lstStyle/>
                        <a:p>
                          <a:endParaRPr lang="zh-CN"/>
                        </a:p>
                      </a:txBody>
                      <a:tcPr marL="68580" marR="68580" marT="0" marB="0" anchor="ctr" anchorCtr="0">
                        <a:blipFill>
                          <a:blip r:embed="rId3"/>
                        </a:blipFill>
                      </a:tcPr>
                    </a:tc>
                  </a:tr>
                </a:tbl>
              </a:graphicData>
            </a:graphic>
          </p:graphicFrame>
        </mc:Fallback>
      </mc:AlternateContent>
      <p:sp>
        <p:nvSpPr>
          <p:cNvPr id="23" name="文本框 22"/>
          <p:cNvSpPr txBox="1"/>
          <p:nvPr/>
        </p:nvSpPr>
        <p:spPr>
          <a:xfrm>
            <a:off x="134620" y="6128385"/>
            <a:ext cx="12080240" cy="729615"/>
          </a:xfrm>
          <a:prstGeom prst="rect">
            <a:avLst/>
          </a:prstGeom>
          <a:noFill/>
        </p:spPr>
        <p:txBody>
          <a:bodyPr wrap="square" rtlCol="0">
            <a:noAutofit/>
          </a:bodyPr>
          <a:p>
            <a:r>
              <a:rPr lang="en-US" altLang="zh-CN" sz="1200" dirty="0" smtClean="0">
                <a:latin typeface="Arial" panose="020B0604020202020204" pitchFamily="34" charset="0"/>
                <a:cs typeface="Arial" panose="020B0604020202020204" pitchFamily="34" charset="0"/>
              </a:rPr>
              <a:t>Note: Table 7 presents the judgment basis based on the comparison between the final use growth rate of sector </a:t>
            </a:r>
            <a:r>
              <a:rPr lang="en-US" altLang="zh-CN" sz="1200" i="1" dirty="0" smtClean="0">
                <a:latin typeface="Arial" panose="020B0604020202020204" pitchFamily="34" charset="0"/>
                <a:cs typeface="Arial" panose="020B0604020202020204" pitchFamily="34" charset="0"/>
              </a:rPr>
              <a:t>i</a:t>
            </a:r>
            <a:r>
              <a:rPr lang="en-US" altLang="zh-CN" sz="1200" dirty="0" smtClean="0">
                <a:latin typeface="Arial" panose="020B0604020202020204" pitchFamily="34" charset="0"/>
                <a:cs typeface="Arial" panose="020B0604020202020204" pitchFamily="34" charset="0"/>
              </a:rPr>
              <a:t> and its output growth rate; When net exports in the base year are negative, the judgment should be based on the increment of the final use direct allocation coefficient.</a:t>
            </a:r>
            <a:endParaRPr lang="en-US" altLang="zh-CN" sz="1200" dirty="0" smtClean="0">
              <a:latin typeface="Arial" panose="020B0604020202020204" pitchFamily="34" charset="0"/>
              <a:cs typeface="Arial" panose="020B0604020202020204" pitchFamily="34"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From the perspective of output value formation, the formulas for the incremental total allocation (contribution) coefficient and the full pushing rate of final use increments to sectoral output changes are constructed using the incremental total supply coefficient, as shown in Equations (10) and (11), respectively.</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r">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𝑌</m:t>
                        </m:r>
                      </m:e>
                      <m:sub>
                        <m:r>
                          <a:rPr lang="en-US" altLang="zh-CN" sz="3600" i="1" dirty="0" smtClean="0">
                            <a:latin typeface="Cambria Math" panose="02040503050406030204" charset="0"/>
                            <a:ea typeface="MS Mincho" charset="0"/>
                            <a:cs typeface="Cambria Math" panose="02040503050406030204" charset="0"/>
                          </a:rPr>
                          <m:t>𝜔</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p>
                      <m:s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pPr>
                      <m:e>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楷体" panose="02010609060101010101" pitchFamily="49" charset="-122"/>
                            <a:cs typeface="Cambria Math" panose="02040503050406030204" charset="0"/>
                          </a:rPr>
                          <m:t>𝐼</m:t>
                        </m:r>
                        <m:r>
                          <a:rPr lang="en-US" altLang="zh-CN" sz="3600" i="1" dirty="0" smtClean="0">
                            <a:latin typeface="Cambria Math" panose="02040503050406030204" charset="0"/>
                            <a:ea typeface="MS Mincho" charset="0"/>
                            <a:cs typeface="Cambria Math" panose="02040503050406030204" charset="0"/>
                          </a:rPr>
                          <m:t>−</m:t>
                        </m:r>
                        <m:sSup>
                          <m:s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pPr>
                          <m:e>
                            <m:r>
                              <a:rPr lang="en-US" altLang="zh-CN" sz="3600" i="1" dirty="0" smtClean="0">
                                <a:latin typeface="Cambria Math" panose="02040503050406030204" charset="0"/>
                                <a:ea typeface="楷体" panose="02010609060101010101" pitchFamily="49" charset="-122"/>
                                <a:cs typeface="Cambria Math" panose="02040503050406030204" charset="0"/>
                              </a:rPr>
                              <m:t>𝐻</m:t>
                            </m:r>
                          </m:e>
                          <m:sup>
                            <m:r>
                              <a:rPr lang="en-US" altLang="zh-CN" sz="3600" i="1" dirty="0" smtClean="0">
                                <a:latin typeface="Cambria Math" panose="02040503050406030204" charset="0"/>
                                <a:ea typeface="MS Mincho" charset="0"/>
                                <a:cs typeface="Cambria Math" panose="02040503050406030204" charset="0"/>
                              </a:rPr>
                              <m:t>∆</m:t>
                            </m:r>
                          </m:sup>
                        </m:sSup>
                        <m:r>
                          <a:rPr lang="en-US" altLang="zh-CN" sz="3600" i="1" dirty="0" smtClean="0">
                            <a:latin typeface="Cambria Math" panose="02040503050406030204" charset="0"/>
                            <a:ea typeface="MS Mincho" charset="0"/>
                            <a:cs typeface="Cambria Math" panose="02040503050406030204" charset="0"/>
                          </a:rPr>
                          <m:t>)</m:t>
                        </m:r>
                      </m:e>
                      <m:sup>
                        <m:r>
                          <a:rPr lang="en-US" altLang="zh-CN" sz="3600" i="1" dirty="0" smtClean="0">
                            <a:latin typeface="Cambria Math" panose="02040503050406030204" charset="0"/>
                            <a:ea typeface="MS Mincho" charset="0"/>
                            <a:cs typeface="Cambria Math" panose="02040503050406030204" charset="0"/>
                          </a:rPr>
                          <m:t>−</m:t>
                        </m:r>
                        <m:r>
                          <a:rPr lang="en-US" altLang="zh-CN" sz="3600" i="1" dirty="0" smtClean="0">
                            <a:latin typeface="Cambria Math" panose="02040503050406030204" charset="0"/>
                            <a:ea typeface="MS Mincho" charset="0"/>
                            <a:cs typeface="Cambria Math" panose="02040503050406030204" charset="0"/>
                          </a:rPr>
                          <m:t>1</m:t>
                        </m:r>
                      </m:sup>
                    </m:sSup>
                    <m:sSup>
                      <m:s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pPr>
                      <m:e>
                        <m:r>
                          <a:rPr lang="en-US" altLang="zh-CN" sz="3600" i="1" dirty="0" smtClean="0">
                            <a:latin typeface="Cambria Math" panose="02040503050406030204" charset="0"/>
                            <a:ea typeface="楷体" panose="02010609060101010101" pitchFamily="49" charset="-122"/>
                            <a:cs typeface="Cambria Math" panose="02040503050406030204" charset="0"/>
                          </a:rPr>
                          <m:t>𝑌</m:t>
                        </m:r>
                      </m:e>
                      <m:sup>
                        <m:r>
                          <a:rPr lang="en-US" altLang="zh-CN" sz="3600" i="1" dirty="0" smtClean="0">
                            <a:latin typeface="Cambria Math" panose="02040503050406030204" charset="0"/>
                            <a:ea typeface="MS Mincho" charset="0"/>
                            <a:cs typeface="Cambria Math" panose="02040503050406030204" charset="0"/>
                          </a:rPr>
                          <m:t>∆</m:t>
                        </m:r>
                      </m:sup>
                    </m:s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(10)</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r">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𝑓𝑝</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r>
                      <a:rPr lang="en-US" altLang="zh-CN" sz="3600" i="1" dirty="0" smtClean="0">
                        <a:latin typeface="Cambria Math" panose="02040503050406030204" charset="0"/>
                        <a:ea typeface="MS Mincho" charset="0"/>
                        <a:cs typeface="Cambria Math" panose="02040503050406030204" charset="0"/>
                      </a:rPr>
                      <m:t>=</m:t>
                    </m:r>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𝑦</m:t>
                        </m:r>
                      </m:e>
                      <m:sub>
                        <m:r>
                          <a:rPr lang="en-US" altLang="zh-CN" sz="3600" i="1" dirty="0" smtClean="0">
                            <a:latin typeface="Cambria Math" panose="02040503050406030204" charset="0"/>
                            <a:ea typeface="MS Mincho" charset="0"/>
                            <a:cs typeface="Cambria Math" panose="02040503050406030204" charset="0"/>
                          </a:rPr>
                          <m:t>𝜔</m:t>
                        </m:r>
                        <m:r>
                          <a:rPr lang="en-US" altLang="zh-CN" sz="3600" i="1" dirty="0" smtClean="0">
                            <a:latin typeface="Cambria Math" panose="02040503050406030204" charset="0"/>
                            <a:ea typeface="楷体" panose="02010609060101010101" pitchFamily="49" charset="-122"/>
                            <a:cs typeface="Cambria Math" panose="02040503050406030204" charset="0"/>
                          </a:rPr>
                          <m:t>𝑖</m:t>
                        </m:r>
                      </m:sub>
                      <m:sup>
                        <m:r>
                          <a:rPr lang="en-US" altLang="zh-CN" sz="3600" i="1" dirty="0" smtClean="0">
                            <a:latin typeface="Cambria Math" panose="02040503050406030204" charset="0"/>
                            <a:ea typeface="MS Mincho" charset="0"/>
                            <a:cs typeface="Cambria Math" panose="02040503050406030204" charset="0"/>
                          </a:rPr>
                          <m:t>∆</m:t>
                        </m:r>
                      </m:sup>
                    </m:sSubSup>
                    <m:r>
                      <a:rPr lang="en-US" altLang="zh-CN" sz="3600" i="1" dirty="0" smtClean="0">
                        <a:latin typeface="Cambria Math" panose="02040503050406030204" charset="0"/>
                        <a:ea typeface="MS Mincho" charset="0"/>
                        <a:cs typeface="Cambria Math" panose="02040503050406030204" charset="0"/>
                      </a:rPr>
                      <m:t>×</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(11)</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Here,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𝑌</m:t>
                        </m:r>
                      </m:e>
                      <m:sub>
                        <m:r>
                          <a:rPr lang="en-US" altLang="zh-CN" sz="3600" i="1" dirty="0" smtClean="0">
                            <a:latin typeface="Cambria Math" panose="02040503050406030204" charset="0"/>
                            <a:ea typeface="MS Mincho" charset="0"/>
                            <a:cs typeface="Cambria Math" panose="02040503050406030204" charset="0"/>
                          </a:rPr>
                          <m:t>𝜔</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is the column vector of incremental total allocation coefficients of final use increments, with elements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𝑦</m:t>
                        </m:r>
                      </m:e>
                      <m:sub>
                        <m:r>
                          <a:rPr lang="en-US" altLang="zh-CN" sz="3600" i="1" dirty="0" smtClean="0">
                            <a:latin typeface="Cambria Math" panose="02040503050406030204" charset="0"/>
                            <a:ea typeface="MS Mincho" charset="0"/>
                            <a:cs typeface="Cambria Math" panose="02040503050406030204" charset="0"/>
                          </a:rPr>
                          <m:t>𝜔</m:t>
                        </m:r>
                        <m:r>
                          <a:rPr lang="en-US" altLang="zh-CN" sz="3600" i="1" dirty="0" smtClean="0">
                            <a:latin typeface="Cambria Math" panose="02040503050406030204" charset="0"/>
                            <a:ea typeface="楷体" panose="02010609060101010101" pitchFamily="49" charset="-122"/>
                            <a:cs typeface="Cambria Math" panose="02040503050406030204" charset="0"/>
                          </a:rPr>
                          <m:t>𝑖</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t>
                </a:r>
                <a14:m>
                  <m:oMath xmlns:m="http://schemas.openxmlformats.org/officeDocument/2006/math">
                    <m:sSup>
                      <m:s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pPr>
                      <m:e>
                        <m:r>
                          <a:rPr lang="en-US" altLang="zh-CN" sz="3600" i="1" dirty="0" smtClean="0">
                            <a:latin typeface="Cambria Math" panose="02040503050406030204" charset="0"/>
                            <a:ea typeface="楷体" panose="02010609060101010101" pitchFamily="49" charset="-122"/>
                            <a:cs typeface="Cambria Math" panose="02040503050406030204" charset="0"/>
                          </a:rPr>
                          <m:t>𝑌</m:t>
                        </m:r>
                      </m:e>
                      <m:sup>
                        <m:r>
                          <a:rPr lang="en-US" altLang="zh-CN" sz="3600" i="1" dirty="0" smtClean="0">
                            <a:latin typeface="Cambria Math" panose="02040503050406030204" charset="0"/>
                            <a:ea typeface="MS Mincho" charset="0"/>
                            <a:cs typeface="Cambria Math" panose="02040503050406030204" charset="0"/>
                          </a:rPr>
                          <m:t>∆</m:t>
                        </m:r>
                      </m:sup>
                    </m:s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is the column vector of incremental direct allocation coefficients of final use increments. </a:t>
                </a:r>
                <a14:m>
                  <m:oMath xmlns:m="http://schemas.openxmlformats.org/officeDocument/2006/math">
                    <m:sSubSup>
                      <m:sSubSupPr>
                        <m:ctrlPr>
                          <a:rPr lang="en-US" altLang="zh-CN" sz="3600" i="1" dirty="0" smtClean="0">
                            <a:latin typeface="Cambria Math" panose="02040503050406030204" charset="0"/>
                            <a:ea typeface="楷体" panose="02010609060101010101" pitchFamily="49" charset="-122"/>
                            <a:cs typeface="Cambria Math" panose="02040503050406030204" charset="0"/>
                          </a:rPr>
                        </m:ctrlPr>
                      </m:sSubSupPr>
                      <m:e>
                        <m:r>
                          <a:rPr lang="en-US" altLang="zh-CN" sz="3600" i="1" dirty="0" smtClean="0">
                            <a:latin typeface="Cambria Math" panose="02040503050406030204" charset="0"/>
                            <a:ea typeface="楷体" panose="02010609060101010101" pitchFamily="49" charset="-122"/>
                            <a:cs typeface="Cambria Math" panose="02040503050406030204" charset="0"/>
                          </a:rPr>
                          <m:t>𝑦</m:t>
                        </m:r>
                      </m:e>
                      <m:sub>
                        <m:r>
                          <a:rPr lang="en-US" altLang="zh-CN" sz="3600" i="1" dirty="0" smtClean="0">
                            <a:latin typeface="Cambria Math" panose="02040503050406030204" charset="0"/>
                            <a:ea typeface="MS Mincho" charset="0"/>
                            <a:cs typeface="Cambria Math" panose="02040503050406030204" charset="0"/>
                          </a:rPr>
                          <m:t>𝜔</m:t>
                        </m:r>
                        <m:r>
                          <a:rPr lang="en-US" altLang="zh-CN" sz="3600" i="1" dirty="0" smtClean="0">
                            <a:latin typeface="Cambria Math" panose="02040503050406030204" charset="0"/>
                            <a:ea typeface="MS Mincho" charset="0"/>
                            <a:cs typeface="Cambria Math" panose="02040503050406030204" charset="0"/>
                          </a:rPr>
                          <m:t>1</m:t>
                        </m:r>
                      </m:sub>
                      <m:sup>
                        <m:r>
                          <a:rPr lang="en-US" altLang="zh-CN" sz="3600" i="1" dirty="0" smtClean="0">
                            <a:latin typeface="Cambria Math" panose="02040503050406030204" charset="0"/>
                            <a:ea typeface="MS Mincho" charset="0"/>
                            <a:cs typeface="Cambria Math" panose="02040503050406030204" charset="0"/>
                          </a:rPr>
                          <m:t>∆</m:t>
                        </m:r>
                      </m:sup>
                    </m:sSubSup>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indicates the final use increments of various sectors fully pushed by a one-unit increase in initial input of sector 1; </a:t>
                </a:r>
                <a14:m>
                  <m:oMath xmlns:m="http://schemas.openxmlformats.org/officeDocument/2006/math">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𝑓𝑝</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r>
                      <a:rPr lang="en-US" altLang="zh-CN" sz="3600" i="1" dirty="0" smtClean="0">
                        <a:latin typeface="Cambria Math" panose="02040503050406030204" charset="0"/>
                        <a:ea typeface="MS Mincho" charset="0"/>
                        <a:cs typeface="Cambria Math" panose="02040503050406030204" charset="0"/>
                      </a:rPr>
                      <m:t> </m:t>
                    </m:r>
                    <m:r>
                      <m:rPr>
                        <m:sty m:val="p"/>
                      </m:rPr>
                      <a:rPr lang="en-US" altLang="zh-CN" sz="3600" dirty="0" smtClean="0">
                        <a:latin typeface="Cambria Math" panose="02040503050406030204" charset="0"/>
                        <a:ea typeface="楷体" panose="02010609060101010101" pitchFamily="49" charset="-122"/>
                        <a:cs typeface="Cambria Math" panose="02040503050406030204" charset="0"/>
                      </a:rPr>
                      <m:t>and</m:t>
                    </m:r>
                    <m:r>
                      <a:rPr lang="en-US" altLang="zh-CN" sz="3600" i="1" dirty="0" smtClean="0">
                        <a:latin typeface="Cambria Math" panose="02040503050406030204" charset="0"/>
                        <a:ea typeface="MS Mincho" charset="0"/>
                        <a:cs typeface="Cambria Math" panose="02040503050406030204" charset="0"/>
                      </a:rPr>
                      <m:t> </m:t>
                    </m:r>
                    <m:sSub>
                      <m:sSubPr>
                        <m:ctrlPr>
                          <a:rPr lang="en-US" altLang="zh-CN" sz="3600" i="1" dirty="0" smtClean="0">
                            <a:latin typeface="Cambria Math" panose="02040503050406030204" charset="0"/>
                            <a:ea typeface="楷体" panose="02010609060101010101" pitchFamily="49" charset="-122"/>
                            <a:cs typeface="Cambria Math" panose="02040503050406030204" charset="0"/>
                          </a:rPr>
                        </m:ctrlPr>
                      </m:sSubPr>
                      <m:e>
                        <m:r>
                          <a:rPr lang="en-US" altLang="zh-CN" sz="3600" i="1" dirty="0" smtClean="0">
                            <a:latin typeface="Cambria Math" panose="02040503050406030204" charset="0"/>
                            <a:ea typeface="楷体" panose="02010609060101010101" pitchFamily="49" charset="-122"/>
                            <a:cs typeface="Cambria Math" panose="02040503050406030204" charset="0"/>
                          </a:rPr>
                          <m:t>𝑔</m:t>
                        </m:r>
                      </m:e>
                      <m:sub>
                        <m:r>
                          <a:rPr lang="en-US" altLang="zh-CN" sz="3600" i="1" dirty="0" smtClean="0">
                            <a:latin typeface="Cambria Math" panose="02040503050406030204" charset="0"/>
                            <a:ea typeface="楷体" panose="02010609060101010101" pitchFamily="49" charset="-122"/>
                            <a:cs typeface="Cambria Math" panose="02040503050406030204" charset="0"/>
                          </a:rPr>
                          <m:t>𝑖</m:t>
                        </m:r>
                      </m:sub>
                    </m:sSub>
                  </m:oMath>
                </a14:m>
                <a:r>
                  <a:rPr lang="en-US" altLang="zh-CN" sz="3600" dirty="0" smtClean="0">
                    <a:latin typeface="Arial" panose="020B0604020202020204" pitchFamily="34" charset="0"/>
                    <a:ea typeface="楷体" panose="02010609060101010101" pitchFamily="49" charset="-122"/>
                    <a:cs typeface="Arial" panose="020B0604020202020204" pitchFamily="34" charset="0"/>
                  </a:rPr>
                  <a:t> are, respectively, the full pushing rate of final use of sector </a:t>
                </a:r>
                <a:r>
                  <a:rPr lang="en-US" altLang="zh-CN" sz="3600" i="1" dirty="0" smtClean="0">
                    <a:latin typeface="Arial" panose="020B0604020202020204" pitchFamily="34" charset="0"/>
                    <a:ea typeface="楷体" panose="02010609060101010101" pitchFamily="49" charset="-122"/>
                    <a:cs typeface="Arial" panose="020B0604020202020204" pitchFamily="34" charset="0"/>
                  </a:rPr>
                  <a:t>i</a:t>
                </a:r>
                <a:r>
                  <a:rPr lang="en-US" altLang="zh-CN" sz="3600" dirty="0" smtClean="0">
                    <a:latin typeface="Arial" panose="020B0604020202020204" pitchFamily="34" charset="0"/>
                    <a:ea typeface="楷体" panose="02010609060101010101" pitchFamily="49" charset="-122"/>
                    <a:cs typeface="Arial" panose="020B0604020202020204" pitchFamily="34" charset="0"/>
                  </a:rPr>
                  <a:t> and its output growth rate.</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2. 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mc:AlternateContent xmlns:mc="http://schemas.openxmlformats.org/markup-compatibility/2006">
        <mc:Choice xmlns:a14="http://schemas.microsoft.com/office/drawing/2010/main" Requires="a14">
          <p:sp>
            <p:nvSpPr>
              <p:cNvPr id="2" name="文本框 1"/>
              <p:cNvSpPr txBox="1"/>
              <p:nvPr/>
            </p:nvSpPr>
            <p:spPr>
              <a:xfrm>
                <a:off x="223520" y="1097280"/>
                <a:ext cx="11804015" cy="5636260"/>
              </a:xfrm>
              <a:prstGeom prst="rect">
                <a:avLst/>
              </a:prstGeom>
              <a:noFill/>
            </p:spPr>
            <p:txBody>
              <a:bodyPr wrap="square" rtlCol="0" anchor="t">
                <a:noAutofit/>
              </a:bodyPr>
              <a:p>
                <a:pPr indent="812800" algn="just">
                  <a:extLst>
                    <a:ext uri="{35155182-B16C-46BC-9424-99874614C6A1}">
                      <wpsdc:indentchars xmlns:wpsdc="http://www.wps.cn/officeDocument/2017/drawingmlCustomData" val="200" checksum="3877492575"/>
                    </a:ext>
                  </a:extLst>
                </a:pPr>
                <a:r>
                  <a:rPr lang="en-US" altLang="zh-CN" sz="3200" dirty="0" smtClean="0">
                    <a:latin typeface="Arial" panose="020B0604020202020204" pitchFamily="34" charset="0"/>
                    <a:ea typeface="楷体" panose="02010609060101010101" pitchFamily="49" charset="-122"/>
                    <a:cs typeface="Arial" panose="020B0604020202020204" pitchFamily="34" charset="0"/>
                  </a:rPr>
                  <a:t>Similarly, the incremental total allocation coefficients for the components of final use, namely consumption, gross capital formation, and net exports (</a:t>
                </a:r>
                <a14:m>
                  <m:oMath xmlns:m="http://schemas.openxmlformats.org/officeDocument/2006/math">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𝑦</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𝑖𝑐</m:t>
                        </m:r>
                      </m:sub>
                      <m:sup>
                        <m:r>
                          <a:rPr lang="en-US" altLang="zh-CN" sz="3200" i="1" dirty="0" smtClean="0">
                            <a:latin typeface="Cambria Math" panose="02040503050406030204" charset="0"/>
                            <a:ea typeface="MS Mincho" charset="0"/>
                            <a:cs typeface="Cambria Math" panose="02040503050406030204" charset="0"/>
                          </a:rPr>
                          <m:t>∆</m:t>
                        </m:r>
                      </m:sup>
                    </m:sSubSup>
                    <m:r>
                      <a:rPr lang="en-US" altLang="zh-CN" sz="3200" i="1" dirty="0" smtClean="0">
                        <a:latin typeface="Cambria Math" panose="02040503050406030204" charset="0"/>
                        <a:ea typeface="MS Mincho" charset="0"/>
                        <a:cs typeface="Cambria Math" panose="02040503050406030204" charset="0"/>
                      </a:rPr>
                      <m:t>,</m:t>
                    </m:r>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𝑦</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𝑖𝑘</m:t>
                        </m:r>
                      </m:sub>
                      <m:sup>
                        <m:r>
                          <a:rPr lang="en-US" altLang="zh-CN" sz="3200" i="1" dirty="0" smtClean="0">
                            <a:latin typeface="Cambria Math" panose="02040503050406030204" charset="0"/>
                            <a:ea typeface="MS Mincho" charset="0"/>
                            <a:cs typeface="Cambria Math" panose="02040503050406030204" charset="0"/>
                          </a:rPr>
                          <m:t>∆</m:t>
                        </m:r>
                      </m:sup>
                    </m:sSubSup>
                    <m:r>
                      <m:rPr>
                        <m:sty m:val="p"/>
                      </m:rPr>
                      <a:rPr lang="en-US" altLang="zh-CN" sz="3200" dirty="0" smtClean="0">
                        <a:latin typeface="Cambria Math" panose="02040503050406030204" charset="0"/>
                        <a:ea typeface="楷体" panose="02010609060101010101" pitchFamily="49" charset="-122"/>
                        <a:cs typeface="Cambria Math" panose="02040503050406030204" charset="0"/>
                      </a:rPr>
                      <m:t>and</m:t>
                    </m:r>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𝑦</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𝑖𝑥</m:t>
                        </m:r>
                      </m:sub>
                      <m:sup>
                        <m:r>
                          <a:rPr lang="en-US" altLang="zh-CN" sz="3200" i="1" dirty="0" smtClean="0">
                            <a:latin typeface="Cambria Math" panose="02040503050406030204" charset="0"/>
                            <a:ea typeface="MS Mincho" charset="0"/>
                            <a:cs typeface="Cambria Math" panose="02040503050406030204" charset="0"/>
                          </a:rPr>
                          <m:t>∆</m:t>
                        </m:r>
                      </m:sup>
                    </m:sSubSup>
                  </m:oMath>
                </a14:m>
                <a:r>
                  <a:rPr lang="en-US" altLang="zh-CN" sz="3200" dirty="0" smtClean="0">
                    <a:latin typeface="Arial" panose="020B0604020202020204" pitchFamily="34" charset="0"/>
                    <a:ea typeface="楷体" panose="02010609060101010101" pitchFamily="49" charset="-122"/>
                    <a:cs typeface="Arial" panose="020B0604020202020204" pitchFamily="34" charset="0"/>
                  </a:rPr>
                  <a:t>), can be calculated. The value of incremental output is constituted both by the incremental direct allocation coefficients of intermediate and final use and by the incremental total allocation coefficients of final use. That is:</a:t>
                </a:r>
                <a:endParaRPr lang="en-US" altLang="zh-CN" sz="3200" dirty="0" smtClean="0">
                  <a:latin typeface="Arial" panose="020B0604020202020204" pitchFamily="34" charset="0"/>
                  <a:ea typeface="楷体" panose="02010609060101010101" pitchFamily="49" charset="-122"/>
                  <a:cs typeface="Arial" panose="020B0604020202020204" pitchFamily="34" charset="0"/>
                </a:endParaRPr>
              </a:p>
              <a:p>
                <a:pPr algn="just"/>
                <a14:m>
                  <m:oMathPara xmlns:m="http://schemas.openxmlformats.org/officeDocument/2006/math">
                    <m:oMathParaPr>
                      <m:jc m:val="center"/>
                    </m:oMathParaPr>
                    <m:oMath xmlns:m="http://schemas.openxmlformats.org/officeDocument/2006/math">
                      <m:nary>
                        <m:naryPr>
                          <m:chr m:val="∑"/>
                          <m:limLoc m:val="undOvr"/>
                          <m:ctrlPr>
                            <a:rPr lang="en-US" altLang="zh-CN" sz="3200" i="1" dirty="0" smtClean="0">
                              <a:latin typeface="Cambria Math" panose="02040503050406030204" charset="0"/>
                              <a:ea typeface="楷体" panose="02010609060101010101" pitchFamily="49" charset="-122"/>
                              <a:cs typeface="Cambria Math" panose="02040503050406030204" charset="0"/>
                            </a:rPr>
                          </m:ctrlPr>
                        </m:naryPr>
                        <m:sub>
                          <m:r>
                            <a:rPr lang="en-US" altLang="zh-CN" sz="3200" i="1" dirty="0" smtClean="0">
                              <a:latin typeface="Cambria Math" panose="02040503050406030204" charset="0"/>
                              <a:ea typeface="MS Mincho" charset="0"/>
                              <a:cs typeface="Cambria Math" panose="02040503050406030204" charset="0"/>
                            </a:rPr>
                            <m:t>𝑗</m:t>
                          </m:r>
                          <m:r>
                            <a:rPr lang="en-US" altLang="zh-CN" sz="3200" i="1" dirty="0" smtClean="0">
                              <a:latin typeface="Cambria Math" panose="02040503050406030204" charset="0"/>
                              <a:ea typeface="MS Mincho" charset="0"/>
                              <a:cs typeface="Cambria Math" panose="02040503050406030204" charset="0"/>
                            </a:rPr>
                            <m:t>=</m:t>
                          </m:r>
                          <m:r>
                            <a:rPr lang="en-US" altLang="zh-CN" sz="3200" i="1" dirty="0" smtClean="0">
                              <a:latin typeface="Cambria Math" panose="02040503050406030204" charset="0"/>
                              <a:ea typeface="MS Mincho" charset="0"/>
                              <a:cs typeface="Cambria Math" panose="02040503050406030204" charset="0"/>
                            </a:rPr>
                            <m:t>1</m:t>
                          </m:r>
                        </m:sub>
                        <m:sup>
                          <m:r>
                            <a:rPr lang="en-US" altLang="zh-CN" sz="3200" i="1" dirty="0" smtClean="0">
                              <a:latin typeface="Cambria Math" panose="02040503050406030204" charset="0"/>
                              <a:ea typeface="楷体" panose="02010609060101010101" pitchFamily="49" charset="-122"/>
                              <a:cs typeface="Cambria Math" panose="02040503050406030204" charset="0"/>
                            </a:rPr>
                            <m:t>𝑛</m:t>
                          </m:r>
                        </m:sup>
                        <m:e>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ℎ</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𝑖𝑗</m:t>
                              </m:r>
                            </m:sub>
                            <m:sup>
                              <m:r>
                                <a:rPr lang="en-US" altLang="zh-CN" sz="3200" i="1" dirty="0" smtClean="0">
                                  <a:latin typeface="Cambria Math" panose="02040503050406030204" charset="0"/>
                                  <a:ea typeface="MS Mincho" charset="0"/>
                                  <a:cs typeface="Cambria Math" panose="02040503050406030204" charset="0"/>
                                </a:rPr>
                                <m:t>∆</m:t>
                              </m:r>
                            </m:sup>
                          </m:sSubSup>
                          <m:r>
                            <a:rPr lang="en-US" altLang="zh-CN" sz="3200" i="1" dirty="0" smtClean="0">
                              <a:latin typeface="Cambria Math" panose="02040503050406030204" charset="0"/>
                              <a:ea typeface="MS Mincho" charset="0"/>
                              <a:cs typeface="Cambria Math" panose="02040503050406030204" charset="0"/>
                            </a:rPr>
                            <m:t>+</m:t>
                          </m:r>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ℎ</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𝑖𝑧</m:t>
                              </m:r>
                            </m:sub>
                            <m:sup>
                              <m:r>
                                <a:rPr lang="en-US" altLang="zh-CN" sz="3200" i="1" dirty="0" smtClean="0">
                                  <a:latin typeface="Cambria Math" panose="02040503050406030204" charset="0"/>
                                  <a:ea typeface="MS Mincho" charset="0"/>
                                  <a:cs typeface="Cambria Math" panose="02040503050406030204" charset="0"/>
                                </a:rPr>
                                <m:t>∆</m:t>
                              </m:r>
                            </m:sup>
                          </m:sSubSup>
                          <m:r>
                            <a:rPr lang="en-US" altLang="zh-CN" sz="3200" i="1" dirty="0" smtClean="0">
                              <a:latin typeface="Cambria Math" panose="02040503050406030204" charset="0"/>
                              <a:ea typeface="MS Mincho" charset="0"/>
                              <a:cs typeface="Cambria Math" panose="02040503050406030204" charset="0"/>
                            </a:rPr>
                            <m:t>=</m:t>
                          </m:r>
                          <m:r>
                            <a:rPr lang="en-US" altLang="zh-CN" sz="3200" i="1" dirty="0" smtClean="0">
                              <a:latin typeface="Cambria Math" panose="02040503050406030204" charset="0"/>
                              <a:ea typeface="MS Mincho" charset="0"/>
                              <a:cs typeface="Cambria Math" panose="02040503050406030204" charset="0"/>
                            </a:rPr>
                            <m:t>1</m:t>
                          </m:r>
                        </m:e>
                      </m:nary>
                    </m:oMath>
                  </m:oMathPara>
                </a14:m>
                <a:endParaRPr lang="en-US" altLang="zh-CN" sz="3200" i="1" dirty="0" smtClean="0">
                  <a:latin typeface="Arial" panose="020B0604020202020204" pitchFamily="34" charset="0"/>
                  <a:ea typeface="楷体" panose="02010609060101010101" pitchFamily="49" charset="-122"/>
                  <a:cs typeface="Arial" panose="020B0604020202020204" pitchFamily="34" charset="0"/>
                </a:endParaRPr>
              </a:p>
              <a:p>
                <a:pPr algn="just"/>
                <a14:m>
                  <m:oMathPara xmlns:m="http://schemas.openxmlformats.org/officeDocument/2006/math">
                    <m:oMathParaPr>
                      <m:jc m:val="center"/>
                    </m:oMathParaPr>
                    <m:oMath xmlns:m="http://schemas.openxmlformats.org/officeDocument/2006/math">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𝑦</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𝑖𝑐</m:t>
                          </m:r>
                        </m:sub>
                        <m:sup>
                          <m:r>
                            <a:rPr lang="en-US" altLang="zh-CN" sz="3200" i="1" dirty="0" smtClean="0">
                              <a:latin typeface="Cambria Math" panose="02040503050406030204" charset="0"/>
                              <a:ea typeface="MS Mincho" charset="0"/>
                              <a:cs typeface="Cambria Math" panose="02040503050406030204" charset="0"/>
                            </a:rPr>
                            <m:t>∆</m:t>
                          </m:r>
                        </m:sup>
                      </m:sSubSup>
                      <m:r>
                        <a:rPr lang="en-US" altLang="zh-CN" sz="3200" i="1" dirty="0" smtClean="0">
                          <a:latin typeface="Cambria Math" panose="02040503050406030204" charset="0"/>
                          <a:ea typeface="MS Mincho" charset="0"/>
                          <a:cs typeface="Cambria Math" panose="02040503050406030204" charset="0"/>
                        </a:rPr>
                        <m:t>+</m:t>
                      </m:r>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𝑦</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𝑖𝑘</m:t>
                          </m:r>
                        </m:sub>
                        <m:sup>
                          <m:r>
                            <a:rPr lang="en-US" altLang="zh-CN" sz="3200" i="1" dirty="0" smtClean="0">
                              <a:latin typeface="Cambria Math" panose="02040503050406030204" charset="0"/>
                              <a:ea typeface="MS Mincho" charset="0"/>
                              <a:cs typeface="Cambria Math" panose="02040503050406030204" charset="0"/>
                            </a:rPr>
                            <m:t>∆</m:t>
                          </m:r>
                        </m:sup>
                      </m:sSubSup>
                      <m:r>
                        <a:rPr lang="en-US" altLang="zh-CN" sz="3200" i="1" dirty="0" smtClean="0">
                          <a:latin typeface="Cambria Math" panose="02040503050406030204" charset="0"/>
                          <a:ea typeface="MS Mincho" charset="0"/>
                          <a:cs typeface="Cambria Math" panose="02040503050406030204" charset="0"/>
                        </a:rPr>
                        <m:t>+</m:t>
                      </m:r>
                      <m:sSubSup>
                        <m:sSubSupPr>
                          <m:ctrlPr>
                            <a:rPr lang="en-US" altLang="zh-CN" sz="3200" i="1" dirty="0" smtClean="0">
                              <a:latin typeface="Cambria Math" panose="02040503050406030204" charset="0"/>
                              <a:ea typeface="楷体" panose="02010609060101010101" pitchFamily="49" charset="-122"/>
                              <a:cs typeface="Cambria Math" panose="02040503050406030204" charset="0"/>
                            </a:rPr>
                          </m:ctrlPr>
                        </m:sSubSupPr>
                        <m:e>
                          <m:r>
                            <a:rPr lang="en-US" altLang="zh-CN" sz="3200" i="1" dirty="0" smtClean="0">
                              <a:latin typeface="Cambria Math" panose="02040503050406030204" charset="0"/>
                              <a:ea typeface="楷体" panose="02010609060101010101" pitchFamily="49" charset="-122"/>
                              <a:cs typeface="Cambria Math" panose="02040503050406030204" charset="0"/>
                            </a:rPr>
                            <m:t>𝑦</m:t>
                          </m:r>
                        </m:e>
                        <m:sub>
                          <m:r>
                            <a:rPr lang="en-US" altLang="zh-CN" sz="3200" i="1" dirty="0" smtClean="0">
                              <a:latin typeface="Cambria Math" panose="02040503050406030204" charset="0"/>
                              <a:ea typeface="楷体" panose="02010609060101010101" pitchFamily="49" charset="-122"/>
                              <a:cs typeface="Cambria Math" panose="02040503050406030204" charset="0"/>
                            </a:rPr>
                            <m:t>𝑖𝑥</m:t>
                          </m:r>
                        </m:sub>
                        <m:sup>
                          <m:r>
                            <a:rPr lang="en-US" altLang="zh-CN" sz="3200" i="1" dirty="0" smtClean="0">
                              <a:latin typeface="Cambria Math" panose="02040503050406030204" charset="0"/>
                              <a:ea typeface="MS Mincho" charset="0"/>
                              <a:cs typeface="Cambria Math" panose="02040503050406030204" charset="0"/>
                            </a:rPr>
                            <m:t>∆</m:t>
                          </m:r>
                        </m:sup>
                      </m:sSubSup>
                      <m:r>
                        <a:rPr lang="en-US" altLang="zh-CN" sz="3200" i="1" dirty="0" smtClean="0">
                          <a:latin typeface="Cambria Math" panose="02040503050406030204" charset="0"/>
                          <a:ea typeface="MS Mincho" charset="0"/>
                          <a:cs typeface="Cambria Math" panose="02040503050406030204" charset="0"/>
                        </a:rPr>
                        <m:t>=</m:t>
                      </m:r>
                      <m:r>
                        <a:rPr lang="en-US" altLang="zh-CN" sz="3200" i="1" dirty="0" smtClean="0">
                          <a:latin typeface="Cambria Math" panose="02040503050406030204" charset="0"/>
                          <a:ea typeface="MS Mincho" charset="0"/>
                          <a:cs typeface="Cambria Math" panose="02040503050406030204" charset="0"/>
                        </a:rPr>
                        <m:t>1</m:t>
                      </m:r>
                    </m:oMath>
                  </m:oMathPara>
                </a14:m>
                <a:endParaRPr lang="en-US" altLang="zh-CN" sz="3200" i="1" dirty="0" smtClean="0">
                  <a:latin typeface="Arial" panose="020B0604020202020204" pitchFamily="34" charset="0"/>
                  <a:ea typeface="楷体" panose="02010609060101010101" pitchFamily="49" charset="-122"/>
                  <a:cs typeface="Arial" panose="020B0604020202020204" pitchFamily="34" charset="0"/>
                </a:endParaRPr>
              </a:p>
            </p:txBody>
          </p:sp>
        </mc:Choice>
        <mc:Fallback>
          <p:sp>
            <p:nvSpPr>
              <p:cNvPr id="2" name="文本框 1"/>
              <p:cNvSpPr txBox="1">
                <a:spLocks noRot="1" noChangeAspect="1" noMove="1" noResize="1" noEditPoints="1" noAdjustHandles="1" noChangeArrowheads="1" noChangeShapeType="1" noTextEdit="1"/>
              </p:cNvSpPr>
              <p:nvPr/>
            </p:nvSpPr>
            <p:spPr>
              <a:xfrm>
                <a:off x="223520" y="1097280"/>
                <a:ext cx="11804015" cy="563626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500" y="634365"/>
            <a:ext cx="11790045" cy="6014720"/>
          </a:xfrm>
          <a:prstGeom prst="rect">
            <a:avLst/>
          </a:prstGeom>
          <a:noFill/>
        </p:spPr>
        <p:txBody>
          <a:bodyPr wrap="square" rtlCol="0">
            <a:noAutofit/>
          </a:bodyPr>
          <a:lstStyle/>
          <a:p>
            <a:pPr indent="914400" algn="just" fontAlgn="auto"/>
            <a:r>
              <a:rPr lang="en-US" altLang="zh-CN" sz="3100" dirty="0">
                <a:solidFill>
                  <a:schemeClr val="tx1"/>
                </a:solidFill>
                <a:latin typeface="Arial" panose="020B0604020202020204" pitchFamily="34" charset="0"/>
                <a:ea typeface="微软雅黑" panose="020B0503020204020204" charset="-122"/>
                <a:cs typeface="Arial" panose="020B0604020202020204" pitchFamily="34" charset="0"/>
              </a:rPr>
              <a:t>The input-output method pioneered by Leontief has achieved notable success in economic and environmental analysis, as well as in policy simulations. However, it is limited in analyzing economic structural changes and their driving factors. This paper proposes an incremental input-output analysis method. Using a compiled incremental input-output table for China from 2010 to 2020 as an empirical example, the study shows that during this period, China’s economic structure underwent transformation and upgrading, with increases in total output, GDP, and economic benefits. This analytical system can reveal dynamic industrial interrelationships and change characteristics, representing an important development of input-output theory.</a:t>
            </a:r>
            <a:endParaRPr lang="en-US" altLang="zh-CN" sz="3100" dirty="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 name="矩形 2"/>
          <p:cNvSpPr/>
          <p:nvPr/>
        </p:nvSpPr>
        <p:spPr>
          <a:xfrm>
            <a:off x="0" y="-2540"/>
            <a:ext cx="12191365" cy="636270"/>
          </a:xfrm>
          <a:prstGeom prst="rect">
            <a:avLst/>
          </a:prstGeom>
          <a:gradFill>
            <a:gsLst>
              <a:gs pos="100000">
                <a:srgbClr val="F9F8CA"/>
              </a:gs>
              <a:gs pos="6000">
                <a:srgbClr val="4EAADD"/>
              </a:gs>
            </a:gsLst>
            <a:lin ang="18900000" scaled="1"/>
          </a:gradFill>
          <a:ln>
            <a:gradFill>
              <a:gsLst>
                <a:gs pos="100000">
                  <a:srgbClr val="F9F8CA"/>
                </a:gs>
                <a:gs pos="6000">
                  <a:srgbClr val="4EAADD"/>
                </a:gs>
              </a:gsLst>
              <a:lin ang="189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11430" y="-2540"/>
            <a:ext cx="12148820" cy="636905"/>
          </a:xfrm>
          <a:prstGeom prst="rect">
            <a:avLst/>
          </a:prstGeom>
          <a:noFill/>
        </p:spPr>
        <p:txBody>
          <a:bodyPr wrap="square" rtlCol="0">
            <a:noAutofit/>
          </a:bodyPr>
          <a:lstStyle/>
          <a:p>
            <a:r>
              <a:rPr lang="en-US" altLang="zh-CN" sz="3200" b="1" dirty="0" smtClean="0">
                <a:latin typeface="微软雅黑" panose="020B0503020204020204" charset="-122"/>
                <a:ea typeface="微软雅黑" panose="020B0503020204020204" charset="-122"/>
                <a:cs typeface="微软雅黑" panose="020B0503020204020204" charset="-122"/>
              </a:rPr>
              <a:t>0</a:t>
            </a:r>
            <a:r>
              <a:rPr lang="zh-CN" altLang="en-US" sz="3200" b="1" dirty="0" smtClean="0">
                <a:latin typeface="微软雅黑" panose="020B0503020204020204" charset="-122"/>
                <a:ea typeface="微软雅黑" panose="020B0503020204020204" charset="-122"/>
                <a:cs typeface="微软雅黑" panose="020B0503020204020204" charset="-122"/>
              </a:rPr>
              <a:t>、</a:t>
            </a:r>
            <a:r>
              <a:rPr lang="en-US" altLang="zh-CN" sz="3200" b="1" dirty="0" smtClean="0">
                <a:latin typeface="微软雅黑" panose="020B0503020204020204" charset="-122"/>
                <a:ea typeface="微软雅黑" panose="020B0503020204020204" charset="-122"/>
                <a:cs typeface="微软雅黑" panose="020B0503020204020204" charset="-122"/>
              </a:rPr>
              <a:t>Abstract</a:t>
            </a:r>
            <a:endParaRPr lang="en-US" altLang="zh-CN" sz="3200" b="1" dirty="0" smtClean="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09177" y="334433"/>
            <a:ext cx="10972800" cy="6189133"/>
          </a:xfrm>
        </p:spPr>
        <p:txBody>
          <a:bodyPr vert="horz" wrap="square" lIns="121920" tIns="60960" rIns="121920" bIns="60960" numCol="1" anchor="t" anchorCtr="0" compatLnSpc="1"/>
          <a:lstStyle/>
          <a:p>
            <a:pPr marL="0" marR="0" lvl="0" indent="0" algn="l" defTabSz="914400" rtl="0" eaLnBrk="1" latinLnBrk="0" hangingPunct="1">
              <a:lnSpc>
                <a:spcPct val="100000"/>
              </a:lnSpc>
              <a:spcBef>
                <a:spcPts val="0"/>
              </a:spcBef>
              <a:spcAft>
                <a:spcPts val="600"/>
              </a:spcAft>
              <a:buClr>
                <a:schemeClr val="accent1"/>
              </a:buClr>
              <a:buSzPct val="50000"/>
              <a:buFont typeface="Wingdings 2" panose="05020102010507070707" pitchFamily="18" charset="2"/>
              <a:buNone/>
              <a:defRPr/>
            </a:pPr>
            <a:r>
              <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3010" name="矩形 7"/>
          <p:cNvSpPr/>
          <p:nvPr/>
        </p:nvSpPr>
        <p:spPr>
          <a:xfrm>
            <a:off x="0" y="635"/>
            <a:ext cx="12263120" cy="1268095"/>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lstStyle/>
          <a:p>
            <a:pPr algn="ctr" eaLnBrk="0" hangingPunct="0"/>
            <a:r>
              <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a:t>
            </a:r>
            <a:r>
              <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Empirical Analysis</a:t>
            </a:r>
            <a:endPar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pic>
        <p:nvPicPr>
          <p:cNvPr id="3" name="图片 2"/>
          <p:cNvPicPr>
            <a:picLocks noChangeAspect="1"/>
          </p:cNvPicPr>
          <p:nvPr/>
        </p:nvPicPr>
        <p:blipFill>
          <a:blip r:embed="rId1"/>
          <a:stretch>
            <a:fillRect/>
          </a:stretch>
        </p:blipFill>
        <p:spPr>
          <a:xfrm>
            <a:off x="0" y="1268730"/>
            <a:ext cx="12263120" cy="5589270"/>
          </a:xfrm>
          <a:prstGeom prst="rect">
            <a:avLst/>
          </a:prstGeom>
        </p:spPr>
      </p:pic>
    </p:spTree>
    <p:custDataLst>
      <p:tags r:id="rId2"/>
    </p:custData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黑体" panose="02010609060101010101" pitchFamily="49"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黑体" panose="02010609060101010101" pitchFamily="49"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b="1" dirty="0" smtClean="0">
                <a:latin typeface="Arial" panose="020B0604020202020204" pitchFamily="34" charset="0"/>
                <a:ea typeface="楷体" panose="02010609060101010101" pitchFamily="49" charset="-122"/>
                <a:cs typeface="Arial" panose="020B0604020202020204" pitchFamily="34" charset="0"/>
              </a:rPr>
              <a:t>3.1 Analysis of the Four-Sector Incremental Input-Output Table for China</a:t>
            </a: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This paper conducts an empirical analysis using the compiled four-sector incremental input-output tables for China for the period 2010–2020, including both continuous annual tables and a ten-year interval table (with 2015 as the base year), as shown in Table 8.</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64465" y="78740"/>
            <a:ext cx="11904980" cy="1771650"/>
          </a:xfrm>
          <a:prstGeom prst="rect">
            <a:avLst/>
          </a:prstGeom>
          <a:noFill/>
        </p:spPr>
        <p:txBody>
          <a:bodyPr wrap="square" rtlCol="0" anchor="t">
            <a:noAutofit/>
          </a:bodyPr>
          <a:p>
            <a:r>
              <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8 Four-sector incremental input-output table for China, 2010–2020 (100 million yuan)</a:t>
            </a:r>
            <a:endPar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graphicFrame>
        <p:nvGraphicFramePr>
          <p:cNvPr id="3" name="表格 2"/>
          <p:cNvGraphicFramePr/>
          <p:nvPr>
            <p:custDataLst>
              <p:tags r:id="rId1"/>
            </p:custDataLst>
          </p:nvPr>
        </p:nvGraphicFramePr>
        <p:xfrm>
          <a:off x="281305" y="390525"/>
          <a:ext cx="11658600" cy="6281420"/>
        </p:xfrm>
        <a:graphic>
          <a:graphicData uri="http://schemas.openxmlformats.org/drawingml/2006/table">
            <a:tbl>
              <a:tblPr firstRow="1" bandRow="1">
                <a:tableStyleId>{5940675A-B579-460E-94D1-54222C63F5DA}</a:tableStyleId>
              </a:tblPr>
              <a:tblGrid>
                <a:gridCol w="560070"/>
                <a:gridCol w="1459865"/>
                <a:gridCol w="895350"/>
                <a:gridCol w="892810"/>
                <a:gridCol w="896620"/>
                <a:gridCol w="894715"/>
                <a:gridCol w="1008380"/>
                <a:gridCol w="1154430"/>
                <a:gridCol w="1030605"/>
                <a:gridCol w="845185"/>
                <a:gridCol w="1010920"/>
                <a:gridCol w="1009650"/>
              </a:tblGrid>
              <a:tr h="367030">
                <a:tc gridSpan="2">
                  <a:txBody>
                    <a:bodyPr/>
                    <a:p>
                      <a:pPr>
                        <a:spcBef>
                          <a:spcPct val="0"/>
                        </a:spcBef>
                        <a:spcAft>
                          <a:spcPct val="0"/>
                        </a:spcAft>
                      </a:pPr>
                      <a:endParaRPr sz="1400">
                        <a:highlight>
                          <a:srgbClr val="00FFFF"/>
                        </a:highlight>
                        <a:latin typeface="Arial" panose="020B0604020202020204" pitchFamily="34" charset="0"/>
                        <a:cs typeface="Arial" panose="020B0604020202020204" pitchFamily="34" charset="0"/>
                      </a:endParaRPr>
                    </a:p>
                  </a:txBody>
                  <a:tcPr marL="68580" marR="68580" marT="0" marB="0" anchor="ctr" anchorCtr="0"/>
                </a:tc>
                <a:tc hMerge="1">
                  <a:tcPr/>
                </a:tc>
                <a:tc gridSpan="5">
                  <a:txBody>
                    <a:bodyPr/>
                    <a:p>
                      <a:pPr marL="0" indent="0" 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Intermediate use increments</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hMerge="1">
                  <a:tcPr/>
                </a:tc>
                <a:tc hMerge="1">
                  <a:tcPr/>
                </a:tc>
                <a:tc hMerge="1">
                  <a:tcPr/>
                </a:tc>
                <a:tc hMerge="1">
                  <a:tcPr marL="68580" marR="68580" marT="0" marB="0" vert="horz" anchor="ctr"/>
                </a:tc>
                <a:tc gridSpan="4">
                  <a:txBody>
                    <a:bodyPr/>
                    <a:p>
                      <a:pPr marL="0" indent="0" algn="ctr">
                        <a:spcBef>
                          <a:spcPct val="0"/>
                        </a:spcBef>
                        <a:spcAft>
                          <a:spcPct val="0"/>
                        </a:spcAft>
                      </a:pPr>
                      <a:r>
                        <a:rPr lang="en-US" altLang="zh-CN" sz="1400">
                          <a:highlight>
                            <a:srgbClr val="00FFFF"/>
                          </a:highlight>
                          <a:latin typeface="Arial" panose="020B0604020202020204" pitchFamily="34" charset="0"/>
                          <a:cs typeface="Arial" panose="020B0604020202020204" pitchFamily="34" charset="0"/>
                        </a:rPr>
                        <a:t>Final use increments</a:t>
                      </a:r>
                      <a:endParaRPr lang="en-US" altLang="zh-CN" sz="1400">
                        <a:highlight>
                          <a:srgbClr val="00FFFF"/>
                        </a:highlight>
                        <a:latin typeface="Arial" panose="020B0604020202020204" pitchFamily="34" charset="0"/>
                        <a:cs typeface="Arial" panose="020B0604020202020204" pitchFamily="34" charset="0"/>
                      </a:endParaRPr>
                    </a:p>
                  </a:txBody>
                  <a:tcPr marL="68580" marR="68580" marT="0" marB="0" anchor="ctr" anchorCtr="0"/>
                </a:tc>
                <a:tc hMerge="1">
                  <a:tcPr marL="68580" marR="68580" marT="0" marB="0" vert="horz" anchor="ctr"/>
                </a:tc>
                <a:tc hMerge="1">
                  <a:tcPr marL="68580" marR="68580" marT="0" marB="0" vert="horz" anchor="ctr"/>
                </a:tc>
                <a:tc hMerge="1">
                  <a:tcPr marL="68580" marR="68580" marT="0" marB="0" vert="horz" anchor="ctr"/>
                </a:tc>
                <a:tc rowSpan="2">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Total output increments</a:t>
                      </a:r>
                      <a:endParaRPr lang="en-US" altLang="zh-CN" sz="1400" b="1">
                        <a:highlight>
                          <a:srgbClr val="00FFFF"/>
                        </a:highlight>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 </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r>
              <a:tr h="775970">
                <a:tc gridSpan="2">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 </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hMerge="1">
                  <a:tcPr/>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Agriculture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Industry</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Construction</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Services</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Total intermediate use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Total consumption expenditure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Gross capital formation</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Net </a:t>
                      </a:r>
                      <a:endParaRPr lang="en-US" altLang="zh-CN" sz="1400" b="1">
                        <a:highlight>
                          <a:srgbClr val="00FFFF"/>
                        </a:highlight>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exports</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highlight>
                            <a:srgbClr val="00FFFF"/>
                          </a:highlight>
                          <a:latin typeface="Arial" panose="020B0604020202020204" pitchFamily="34" charset="0"/>
                          <a:cs typeface="Arial" panose="020B0604020202020204" pitchFamily="34" charset="0"/>
                        </a:rPr>
                        <a:t>Total final use</a:t>
                      </a:r>
                      <a:endParaRPr lang="en-US" altLang="zh-CN" sz="1400" b="1">
                        <a:highlight>
                          <a:srgbClr val="00FFFF"/>
                        </a:highlight>
                        <a:latin typeface="Arial" panose="020B0604020202020204" pitchFamily="34" charset="0"/>
                        <a:cs typeface="Arial" panose="020B0604020202020204" pitchFamily="34" charset="0"/>
                      </a:endParaRPr>
                    </a:p>
                  </a:txBody>
                  <a:tcPr marL="68580" marR="68580" marT="0" marB="0" anchor="ctr" anchorCtr="0"/>
                </a:tc>
                <a:tc vMerge="1">
                  <a:tcPr marL="68580" marR="68580" marT="0" marB="0" anchor="ctr" anchorCtr="0"/>
                </a:tc>
              </a:tr>
              <a:tr h="502285">
                <a:tc rowSpan="5">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Intermediate input increments</a:t>
                      </a:r>
                      <a:endParaRPr lang="en-US" altLang="zh-CN" sz="1400" b="1">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Agriculture</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-454</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1200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949</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1848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3543</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10998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853</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460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12311</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15854</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480695">
                <a:tc vMerge="1">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Industry</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-4857</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-186465</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19792</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22406</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-149125</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21115</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-41768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3920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-16733</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-165858</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408940">
                <a:tc vMerge="1">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Construction</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31</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87</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6282</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-17</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6383</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-3758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65517</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-1010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60749</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67132</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480695">
                <a:tc vMerge="1">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Services</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1515</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15065</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25379</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151057</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193018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87849</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20004</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-1418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106435</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299453</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651510">
                <a:tc vMerge="1">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Total intermediate input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-3765</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-170114</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52402</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175294</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53818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116204</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44606</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1952</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162762</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216580</a:t>
                      </a:r>
                      <a:endParaRPr lang="en-US" altLang="zh-CN" sz="1400">
                        <a:latin typeface="Arial" panose="020B0604020202020204" pitchFamily="34" charset="0"/>
                        <a:cs typeface="Arial" panose="020B0604020202020204" pitchFamily="34" charset="0"/>
                      </a:endParaRPr>
                    </a:p>
                  </a:txBody>
                  <a:tcPr marL="68580" marR="68580" marT="0" marB="0" anchor="ctr" anchorCtr="0"/>
                </a:tc>
              </a:tr>
              <a:tr h="611505">
                <a:tc rowSpan="4">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Value added </a:t>
                      </a:r>
                      <a:r>
                        <a:rPr lang="en-US" altLang="zh-CN" sz="1400" b="1">
                          <a:latin typeface="Arial" panose="020B0604020202020204" pitchFamily="34" charset="0"/>
                          <a:cs typeface="Arial" panose="020B0604020202020204" pitchFamily="34" charset="0"/>
                        </a:rPr>
                        <a:t>increments</a:t>
                      </a:r>
                      <a:endParaRPr lang="en-US" altLang="zh-CN" sz="1400" b="1">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b="1">
                          <a:latin typeface="Arial" panose="020B0604020202020204" pitchFamily="34" charset="0"/>
                          <a:cs typeface="Arial" panose="020B0604020202020204" pitchFamily="34" charset="0"/>
                        </a:rPr>
                        <a:t> </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just">
                        <a:spcBef>
                          <a:spcPct val="0"/>
                        </a:spcBef>
                        <a:spcAft>
                          <a:spcPct val="0"/>
                        </a:spcAft>
                      </a:pPr>
                      <a:r>
                        <a:rPr lang="en-US" altLang="zh-CN" sz="1400" b="1">
                          <a:latin typeface="Arial" panose="020B0604020202020204" pitchFamily="34" charset="0"/>
                          <a:cs typeface="Arial" panose="020B0604020202020204" pitchFamily="34" charset="0"/>
                        </a:rPr>
                        <a:t>Compensation of employees</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23744</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-2931</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13091</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87078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120982</a:t>
                      </a:r>
                      <a:endParaRPr lang="en-US" altLang="zh-CN" sz="1400">
                        <a:latin typeface="Arial" panose="020B0604020202020204" pitchFamily="34" charset="0"/>
                        <a:cs typeface="Arial" panose="020B0604020202020204" pitchFamily="34" charset="0"/>
                      </a:endParaRPr>
                    </a:p>
                  </a:txBody>
                  <a:tcPr marL="68580" marR="68580" marT="0" marB="0" anchor="ctr" anchorCtr="0"/>
                </a:tc>
                <a:tc rowSpan="5" gridSpan="5">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 </a:t>
                      </a:r>
                      <a:endParaRPr lang="en-US" altLang="zh-CN" sz="1400">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a:latin typeface="Arial" panose="020B0604020202020204" pitchFamily="34" charset="0"/>
                          <a:cs typeface="Arial" panose="020B0604020202020204" pitchFamily="34" charset="0"/>
                        </a:rPr>
                        <a:t> </a:t>
                      </a:r>
                      <a:endParaRPr lang="en-US" altLang="zh-CN" sz="1400">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a:latin typeface="Arial" panose="020B0604020202020204" pitchFamily="34" charset="0"/>
                          <a:cs typeface="Arial" panose="020B0604020202020204" pitchFamily="34" charset="0"/>
                        </a:rPr>
                        <a:t> </a:t>
                      </a:r>
                      <a:endParaRPr lang="en-US" altLang="zh-CN" sz="1400">
                        <a:latin typeface="Arial" panose="020B0604020202020204" pitchFamily="34" charset="0"/>
                        <a:cs typeface="Arial" panose="020B0604020202020204" pitchFamily="34" charset="0"/>
                      </a:endParaRPr>
                    </a:p>
                    <a:p>
                      <a:pPr marL="0" indent="0" algn="ctr">
                        <a:spcBef>
                          <a:spcPct val="0"/>
                        </a:spcBef>
                        <a:spcAft>
                          <a:spcPct val="0"/>
                        </a:spcAft>
                      </a:pPr>
                      <a:r>
                        <a:rPr lang="en-US" altLang="zh-CN" sz="1400">
                          <a:latin typeface="Arial" panose="020B0604020202020204" pitchFamily="34" charset="0"/>
                          <a:cs typeface="Arial" panose="020B0604020202020204" pitchFamily="34" charset="0"/>
                        </a:rPr>
                        <a:t> </a:t>
                      </a:r>
                      <a:endParaRPr lang="en-US" altLang="zh-CN" sz="1400">
                        <a:latin typeface="Arial" panose="020B0604020202020204" pitchFamily="34" charset="0"/>
                        <a:cs typeface="Arial" panose="020B0604020202020204" pitchFamily="34" charset="0"/>
                      </a:endParaRPr>
                    </a:p>
                  </a:txBody>
                  <a:tcPr marL="68580" marR="68580" marT="0" marB="0" anchor="ctr" anchorCtr="0"/>
                </a:tc>
                <a:tc rowSpan="5" hMerge="1">
                  <a:tcPr/>
                </a:tc>
                <a:tc rowSpan="5" hMerge="1">
                  <a:tcPr/>
                </a:tc>
                <a:tc rowSpan="5" hMerge="1">
                  <a:tcPr/>
                </a:tc>
                <a:tc rowSpan="5" hMerge="1">
                  <a:tcPr/>
                </a:tc>
              </a:tr>
              <a:tr h="480695">
                <a:tc vMerge="1">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Depreciation of fixed assets</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-738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6297</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-143</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22350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27766</a:t>
                      </a:r>
                      <a:endParaRPr lang="en-US" altLang="zh-CN" sz="1400">
                        <a:latin typeface="Arial" panose="020B0604020202020204" pitchFamily="34" charset="0"/>
                        <a:cs typeface="Arial" panose="020B0604020202020204" pitchFamily="34" charset="0"/>
                      </a:endParaRPr>
                    </a:p>
                  </a:txBody>
                  <a:tcPr marL="68580" marR="68580" marT="0" marB="0" anchor="ctr" anchorCtr="0"/>
                </a:tc>
                <a:tc vMerge="1" gridSpan="5">
                  <a:tcPr marL="68580" marR="68580" marT="0" marB="0" anchor="ctr" anchorCtr="0"/>
                </a:tc>
                <a:tc vMerge="1" hMerge="1">
                  <a:tcPr/>
                </a:tc>
                <a:tc vMerge="1" hMerge="1">
                  <a:tcPr/>
                </a:tc>
                <a:tc vMerge="1" hMerge="1">
                  <a:tcPr/>
                </a:tc>
                <a:tc vMerge="1" hMerge="1">
                  <a:tcPr/>
                </a:tc>
              </a:tr>
              <a:tr h="449580">
                <a:tc vMerge="1">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Pure income</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-3388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890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1781</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14730</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14014</a:t>
                      </a:r>
                      <a:endParaRPr lang="en-US" altLang="zh-CN" sz="1400">
                        <a:latin typeface="Arial" panose="020B0604020202020204" pitchFamily="34" charset="0"/>
                        <a:cs typeface="Arial" panose="020B0604020202020204" pitchFamily="34" charset="0"/>
                      </a:endParaRPr>
                    </a:p>
                  </a:txBody>
                  <a:tcPr marL="68580" marR="68580" marT="0" marB="0" anchor="ctr" anchorCtr="0"/>
                </a:tc>
                <a:tc vMerge="1" gridSpan="5">
                  <a:tcPr marL="68580" marR="68580" marT="0" marB="0" anchor="ctr" anchorCtr="0"/>
                </a:tc>
                <a:tc vMerge="1" hMerge="1">
                  <a:tcPr/>
                </a:tc>
                <a:tc vMerge="1" hMerge="1">
                  <a:tcPr/>
                </a:tc>
                <a:tc vMerge="1" hMerge="1">
                  <a:tcPr/>
                </a:tc>
                <a:tc vMerge="1" hMerge="1">
                  <a:tcPr/>
                </a:tc>
              </a:tr>
              <a:tr h="488950">
                <a:tc vMerge="1">
                  <a:tcPr marL="68580" marR="68580" marT="0" marB="0" anchor="ctr" anchorCtr="0"/>
                </a:tc>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Total value added</a:t>
                      </a:r>
                      <a:endParaRPr lang="en-US" altLang="zh-CN" sz="1400" b="1">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19618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4256</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14729</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124158</a:t>
                      </a:r>
                      <a:endParaRPr lang="en-US" altLang="zh-CN" sz="1400">
                        <a:latin typeface="Arial" panose="020B0604020202020204" pitchFamily="34" charset="0"/>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162762</a:t>
                      </a:r>
                      <a:endParaRPr lang="en-US" altLang="zh-CN" sz="1400">
                        <a:latin typeface="Arial" panose="020B0604020202020204" pitchFamily="34" charset="0"/>
                        <a:cs typeface="Arial" panose="020B0604020202020204" pitchFamily="34" charset="0"/>
                      </a:endParaRPr>
                    </a:p>
                  </a:txBody>
                  <a:tcPr marL="68580" marR="68580" marT="0" marB="0" anchor="ctr" anchorCtr="0"/>
                </a:tc>
                <a:tc vMerge="1" gridSpan="5">
                  <a:tcPr marL="68580" marR="68580" marT="0" marB="0" anchor="ctr" anchorCtr="0"/>
                </a:tc>
                <a:tc vMerge="1" hMerge="1">
                  <a:tcPr/>
                </a:tc>
                <a:tc vMerge="1" hMerge="1">
                  <a:tcPr/>
                </a:tc>
                <a:tc vMerge="1" hMerge="1">
                  <a:tcPr/>
                </a:tc>
                <a:tc vMerge="1" hMerge="1">
                  <a:tcPr/>
                </a:tc>
              </a:tr>
              <a:tr h="480695">
                <a:tc gridSpan="2">
                  <a:txBody>
                    <a:bodyPr/>
                    <a:p>
                      <a:pPr marL="0" indent="0" algn="ctr">
                        <a:spcBef>
                          <a:spcPct val="0"/>
                        </a:spcBef>
                        <a:spcAft>
                          <a:spcPct val="0"/>
                        </a:spcAft>
                        <a:buNone/>
                      </a:pPr>
                      <a:r>
                        <a:rPr lang="en-US" altLang="zh-CN" sz="1400" b="1">
                          <a:solidFill>
                            <a:srgbClr val="000000"/>
                          </a:solidFill>
                          <a:latin typeface="Arial" panose="020B0604020202020204" pitchFamily="34" charset="0"/>
                          <a:ea typeface="宋体" panose="02010600030101010101" pitchFamily="2" charset="-122"/>
                          <a:cs typeface="Arial" panose="020B0604020202020204" pitchFamily="34" charset="0"/>
                        </a:rPr>
                        <a:t>Total input </a:t>
                      </a:r>
                      <a:r>
                        <a:rPr lang="en-US" altLang="zh-CN" sz="1400" b="1">
                          <a:latin typeface="Arial" panose="020B0604020202020204" pitchFamily="34" charset="0"/>
                          <a:cs typeface="Arial" panose="020B0604020202020204" pitchFamily="34" charset="0"/>
                        </a:rPr>
                        <a:t>increments</a:t>
                      </a:r>
                      <a:endParaRPr lang="en-US" altLang="zh-CN" sz="1400" b="1">
                        <a:latin typeface="Arial" panose="020B0604020202020204" pitchFamily="34" charset="0"/>
                        <a:cs typeface="Arial" panose="020B0604020202020204" pitchFamily="34" charset="0"/>
                      </a:endParaRPr>
                    </a:p>
                  </a:txBody>
                  <a:tcPr marL="68580" marR="68580" marT="0" marB="0" anchor="ctr" anchorCtr="0"/>
                </a:tc>
                <a:tc hMerge="1">
                  <a:tcPr marL="68580" marR="68580" marT="0" marB="0" anchor="ctr" anchorCtr="0"/>
                </a:tc>
                <a:tc>
                  <a:txBody>
                    <a:bodyPr/>
                    <a:p>
                      <a:pPr marL="0" indent="0" 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15854</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-165858</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67132</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299453</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a:txBody>
                    <a:bodyPr/>
                    <a:p>
                      <a:pPr marL="0" indent="0" algn="ctr">
                        <a:spcBef>
                          <a:spcPct val="0"/>
                        </a:spcBef>
                        <a:spcAft>
                          <a:spcPct val="0"/>
                        </a:spcAft>
                      </a:pPr>
                      <a:r>
                        <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rPr>
                        <a:t>216580</a:t>
                      </a:r>
                      <a:endParaRPr lang="en-US" altLang="zh-CN" sz="14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tc>
                <a:tc vMerge="1" gridSpan="5">
                  <a:tcPr marL="68580" marR="68580" marT="0" marB="0" anchor="ctr" anchorCtr="0"/>
                </a:tc>
                <a:tc vMerge="1" hMerge="1">
                  <a:tcPr/>
                </a:tc>
                <a:tc vMerge="1" hMerge="1">
                  <a:tcPr/>
                </a:tc>
                <a:tc vMerge="1" hMerge="1">
                  <a:tcPr/>
                </a:tc>
                <a:tc vMerge="1" hMerge="1">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991235"/>
            <a:ext cx="11804015" cy="5670550"/>
          </a:xfrm>
          <a:prstGeom prst="rect">
            <a:avLst/>
          </a:prstGeom>
          <a:noFill/>
        </p:spPr>
        <p:txBody>
          <a:bodyPr wrap="square" rtlCol="0" anchor="t">
            <a:noAutofit/>
          </a:bodyPr>
          <a:p>
            <a:pPr indent="800100" algn="just">
              <a:extLst>
                <a:ext uri="{35155182-B16C-46BC-9424-99874614C6A1}">
                  <wpsdc:indentchars xmlns:wpsdc="http://www.wps.cn/officeDocument/2017/drawingmlCustomData" val="200" checksum="2292506547"/>
                </a:ext>
              </a:extLst>
            </a:pPr>
            <a:r>
              <a:rPr lang="en-US" altLang="zh-CN" sz="3150" dirty="0" smtClean="0">
                <a:latin typeface="Arial" panose="020B0604020202020204" pitchFamily="34" charset="0"/>
                <a:ea typeface="楷体" panose="02010609060101010101" pitchFamily="49" charset="-122"/>
                <a:cs typeface="Arial" panose="020B0604020202020204" pitchFamily="34" charset="0"/>
              </a:rPr>
              <a:t>As shown in Table 8, China’s total output, GDP, and pure income increased by 21,658 billion yuan, 16,276.2 billion yuan, and 1,401.4 billion yuan, respectively. Affected by the COVID-19 pandemic in 2020, China’s economy exhibited structural transformation characteristics featuring a relative contraction in industry, expansion in services and construction, consumption-led growth, and a rising share of compensation of employees. The structural shares of the three industries in China’s value added changed from 8.03:46.65:45.32 in 2010 to 8.88:39.22:51.90 in 2020, with the share of the tertiary industry increasing by 6.58 percentage points. The trajectory of this change is shown in Figure 1.</a:t>
            </a:r>
            <a:endParaRPr lang="en-US" altLang="zh-CN" sz="315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3520" y="65405"/>
            <a:ext cx="11804015" cy="6668135"/>
          </a:xfrm>
          <a:prstGeom prst="rect">
            <a:avLst/>
          </a:prstGeom>
          <a:noFill/>
        </p:spPr>
        <p:txBody>
          <a:bodyPr wrap="square" rtlCol="0" anchor="t">
            <a:noAutofit/>
          </a:bodyPr>
          <a:p>
            <a:pPr indent="812800" algn="just">
              <a:extLst>
                <a:ext uri="{35155182-B16C-46BC-9424-99874614C6A1}">
                  <wpsdc:indentchars xmlns:wpsdc="http://www.wps.cn/officeDocument/2017/drawingmlCustomData" val="200" checksum="3877492575"/>
                </a:ext>
              </a:extLst>
            </a:pPr>
            <a:endParaRPr lang="en-US" altLang="zh-CN" sz="3200" dirty="0" smtClean="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5" name="图表 4"/>
          <p:cNvGraphicFramePr/>
          <p:nvPr/>
        </p:nvGraphicFramePr>
        <p:xfrm>
          <a:off x="96520" y="161925"/>
          <a:ext cx="11856720" cy="6294755"/>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1957070" y="6352540"/>
            <a:ext cx="8722360" cy="381000"/>
          </a:xfrm>
          <a:prstGeom prst="rect">
            <a:avLst/>
          </a:prstGeom>
          <a:noFill/>
        </p:spPr>
        <p:txBody>
          <a:bodyPr wrap="square" rtlCol="0">
            <a:noAutofit/>
          </a:bodyPr>
          <a:p>
            <a:r>
              <a:rPr lang="en-US" altLang="zh-CN" b="1" dirty="0" smtClean="0">
                <a:latin typeface="Arial" panose="020B0604020202020204" pitchFamily="34" charset="0"/>
                <a:cs typeface="Arial" panose="020B0604020202020204" pitchFamily="34" charset="0"/>
              </a:rPr>
              <a:t>Figure 1 Share of value added of the three industries in GDP (%), 2010–2020</a:t>
            </a:r>
            <a:endParaRPr lang="zh-CN" altLang="en-US" b="1" dirty="0" smtClean="0">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62990"/>
            <a:ext cx="11804015" cy="5670550"/>
          </a:xfrm>
          <a:prstGeom prst="rect">
            <a:avLst/>
          </a:prstGeom>
          <a:noFill/>
        </p:spPr>
        <p:txBody>
          <a:bodyPr wrap="square" rtlCol="0" anchor="t">
            <a:noAutofit/>
          </a:bodyPr>
          <a:p>
            <a:pPr indent="812800" algn="just">
              <a:extLst>
                <a:ext uri="{35155182-B16C-46BC-9424-99874614C6A1}">
                  <wpsdc:indentchars xmlns:wpsdc="http://www.wps.cn/officeDocument/2017/drawingmlCustomData" val="200" checksum="3877492575"/>
                </a:ext>
              </a:extLst>
            </a:pPr>
            <a:endParaRPr lang="en-US" altLang="zh-CN" sz="3200" b="1" dirty="0" smtClean="0">
              <a:latin typeface="Arial" panose="020B0604020202020204" pitchFamily="34" charset="0"/>
              <a:ea typeface="楷体" panose="02010609060101010101" pitchFamily="49" charset="-122"/>
              <a:cs typeface="Arial" panose="020B0604020202020204" pitchFamily="34" charset="0"/>
            </a:endParaRPr>
          </a:p>
          <a:p>
            <a:pPr algn="ctr"/>
            <a:r>
              <a:rPr lang="en-US" altLang="zh-CN" sz="3200" b="1" dirty="0" smtClean="0">
                <a:latin typeface="Arial" panose="020B0604020202020204" pitchFamily="34" charset="0"/>
                <a:ea typeface="楷体" panose="02010609060101010101" pitchFamily="49" charset="-122"/>
                <a:cs typeface="Arial" panose="020B0604020202020204" pitchFamily="34" charset="0"/>
              </a:rPr>
              <a:t>3.2 Structural analysis of input and use increments</a:t>
            </a:r>
            <a:endParaRPr lang="en-US" altLang="zh-CN" sz="3200" b="1" dirty="0" smtClean="0">
              <a:latin typeface="Arial" panose="020B0604020202020204" pitchFamily="34" charset="0"/>
              <a:ea typeface="楷体" panose="02010609060101010101" pitchFamily="49" charset="-122"/>
              <a:cs typeface="Arial" panose="020B0604020202020204" pitchFamily="34" charset="0"/>
            </a:endParaRPr>
          </a:p>
          <a:p>
            <a:pPr indent="812800" algn="just">
              <a:extLst>
                <a:ext uri="{35155182-B16C-46BC-9424-99874614C6A1}">
                  <wpsdc:indentchars xmlns:wpsdc="http://www.wps.cn/officeDocument/2017/drawingmlCustomData" val="200" checksum="3877492575"/>
                </a:ext>
              </a:extLst>
            </a:pPr>
            <a:endParaRPr lang="en-US" altLang="zh-CN" sz="3200" dirty="0" smtClean="0">
              <a:latin typeface="Arial" panose="020B0604020202020204" pitchFamily="34" charset="0"/>
              <a:ea typeface="楷体" panose="02010609060101010101" pitchFamily="49" charset="-122"/>
              <a:cs typeface="Arial" panose="020B0604020202020204" pitchFamily="34" charset="0"/>
            </a:endParaRPr>
          </a:p>
          <a:p>
            <a:pPr indent="812800" algn="just">
              <a:extLst>
                <a:ext uri="{35155182-B16C-46BC-9424-99874614C6A1}">
                  <wpsdc:indentchars xmlns:wpsdc="http://www.wps.cn/officeDocument/2017/drawingmlCustomData" val="200" checksum="3877492575"/>
                </a:ext>
              </a:extLst>
            </a:pPr>
            <a:r>
              <a:rPr lang="en-US" altLang="zh-CN" sz="3200" dirty="0" smtClean="0">
                <a:latin typeface="Arial" panose="020B0604020202020204" pitchFamily="34" charset="0"/>
                <a:ea typeface="楷体" panose="02010609060101010101" pitchFamily="49" charset="-122"/>
                <a:cs typeface="Arial" panose="020B0604020202020204" pitchFamily="34" charset="0"/>
              </a:rPr>
              <a:t>Based on the compiled continuous annual incremental input-output table for China for the period 2010–2020, the structural analysis of input increments is shown in Table 9.</a:t>
            </a:r>
            <a:endParaRPr lang="en-US" altLang="zh-CN" sz="32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1665" y="107315"/>
            <a:ext cx="11405870" cy="6626225"/>
          </a:xfrm>
          <a:prstGeom prst="rect">
            <a:avLst/>
          </a:prstGeom>
          <a:noFill/>
        </p:spPr>
        <p:txBody>
          <a:bodyPr wrap="square" rtlCol="0" anchor="t">
            <a:noAutofit/>
          </a:bodyPr>
          <a:p>
            <a:pPr indent="609600" algn="just">
              <a:extLst>
                <a:ext uri="{35155182-B16C-46BC-9424-99874614C6A1}">
                  <wpsdc:indentchars xmlns:wpsdc="http://www.wps.cn/officeDocument/2017/drawingmlCustomData" val="200" checksum="4158780845"/>
                </a:ext>
              </a:extLst>
            </a:pPr>
            <a:r>
              <a:rPr lang="en-US" altLang="zh-CN" sz="2400" dirty="0" smtClean="0">
                <a:solidFill>
                  <a:srgbClr val="FF0000"/>
                </a:solidFill>
                <a:highlight>
                  <a:srgbClr val="FFFF00"/>
                </a:highlight>
                <a:latin typeface="Arial" panose="020B0604020202020204" pitchFamily="34" charset="0"/>
                <a:ea typeface="楷体" panose="02010609060101010101" pitchFamily="49" charset="-122"/>
                <a:cs typeface="Arial" panose="020B0604020202020204" pitchFamily="34" charset="0"/>
              </a:rPr>
              <a:t>Table 9 Structural analysis of input increments, 2010–2020 (100 million yuan)</a:t>
            </a:r>
            <a:endParaRPr lang="en-US" altLang="zh-CN" sz="2400" dirty="0" smtClean="0">
              <a:solidFill>
                <a:srgbClr val="FF0000"/>
              </a:solidFill>
              <a:highlight>
                <a:srgbClr val="FFFF00"/>
              </a:highlight>
              <a:latin typeface="Arial" panose="020B0604020202020204" pitchFamily="34" charset="0"/>
              <a:ea typeface="楷体" panose="02010609060101010101" pitchFamily="49" charset="-122"/>
              <a:cs typeface="Arial" panose="020B0604020202020204" pitchFamily="34" charset="0"/>
            </a:endParaRPr>
          </a:p>
        </p:txBody>
      </p:sp>
      <p:graphicFrame>
        <p:nvGraphicFramePr>
          <p:cNvPr id="5" name="表格 4"/>
          <p:cNvGraphicFramePr/>
          <p:nvPr>
            <p:custDataLst>
              <p:tags r:id="rId1"/>
            </p:custDataLst>
          </p:nvPr>
        </p:nvGraphicFramePr>
        <p:xfrm>
          <a:off x="353060" y="636270"/>
          <a:ext cx="11426190" cy="5270500"/>
        </p:xfrm>
        <a:graphic>
          <a:graphicData uri="http://schemas.openxmlformats.org/drawingml/2006/table">
            <a:tbl>
              <a:tblPr>
                <a:tableStyleId>{5940675A-B579-460E-94D1-54222C63F5DA}</a:tableStyleId>
              </a:tblPr>
              <a:tblGrid>
                <a:gridCol w="1485900"/>
                <a:gridCol w="1017905"/>
                <a:gridCol w="1205865"/>
                <a:gridCol w="1407160"/>
                <a:gridCol w="1113155"/>
                <a:gridCol w="1339850"/>
                <a:gridCol w="1044575"/>
                <a:gridCol w="1207135"/>
                <a:gridCol w="1604645"/>
              </a:tblGrid>
              <a:tr h="761365">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Period / Sector</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Intermediate input</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Compensation of employees</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Depreciation of fixed assets</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Pure income</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Input combination</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Value added</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Total input</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400" b="1">
                          <a:highlight>
                            <a:srgbClr val="00FF00"/>
                          </a:highlight>
                          <a:latin typeface="Arial" panose="020B0604020202020204" pitchFamily="34" charset="0"/>
                          <a:cs typeface="Arial" panose="020B0604020202020204" pitchFamily="34" charset="0"/>
                        </a:rPr>
                        <a:t>Contribution rate of input combination (%)</a:t>
                      </a:r>
                      <a:endParaRPr lang="en-US" altLang="zh-CN" sz="14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r>
              <a:tr h="323215">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2010-2011</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73852.36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30265.16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5126.24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13229.55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109243.76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48620.96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122473.32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89.20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r>
              <a:tr h="324485">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2011-2012</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6131.71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14460.47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548.66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510.53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21140.84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15519.66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21651.37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97.64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3850">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2012-2013</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51782.13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14005.21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442.76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309.76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66230.10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14757.74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66539.87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99.53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5120">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2013-2014</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31705.30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10108.69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-595.31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-2212.13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41218.68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7301.25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39006.55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105.67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3850">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2014-2015</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10917.70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6932.66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-1579.00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-6075.46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16271.35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-721.81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10195.89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159.59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4485">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2015-2016</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-82859.27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5921.33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3034.76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512.24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-73903.18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9468.33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-73390.94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100.70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3215">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2016-2017</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-57776.60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14158.93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5651.54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9639.84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-37966.13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29450.31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-28326.29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134.03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5120">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2017-2018</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34832.64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13539.42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11232.73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195.04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59604.78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24967.18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59799.82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99.67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3215">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2018-2019</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246.63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6762.11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2406.55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246.39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9415.28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9415.05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9661.68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97.45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23850">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2019-2020</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-15014.32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4828.52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1496.73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-2342.13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-8689.07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3983.12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-11031.20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78.77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761365">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Sum of successive increments</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53818.27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120982.48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27765.66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14013.64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202566.41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162761.78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216580.05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93.53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507365">
                <a:tc>
                  <a:txBody>
                    <a:bodyPr/>
                    <a:p>
                      <a:pPr marL="0" indent="0" algn="ctr">
                        <a:spcBef>
                          <a:spcPct val="0"/>
                        </a:spcBef>
                        <a:spcAft>
                          <a:spcPct val="0"/>
                        </a:spcAft>
                      </a:pPr>
                      <a:r>
                        <a:rPr lang="en-US" altLang="zh-CN" sz="1400" b="1">
                          <a:latin typeface="Arial" panose="020B0604020202020204" pitchFamily="34" charset="0"/>
                          <a:cs typeface="Arial" panose="020B0604020202020204" pitchFamily="34" charset="0"/>
                        </a:rPr>
                        <a:t>Cumulative increment</a:t>
                      </a:r>
                      <a:endParaRPr lang="en-US" altLang="zh-CN" sz="14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53818.27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120982.48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27765.66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14013.64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202566.41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162761.78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216580.05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400">
                          <a:latin typeface="Arial" panose="020B0604020202020204" pitchFamily="34" charset="0"/>
                          <a:cs typeface="Arial" panose="020B0604020202020204" pitchFamily="34" charset="0"/>
                        </a:rPr>
                        <a:t>93.53 </a:t>
                      </a:r>
                      <a:endParaRPr lang="en-US" altLang="zh-CN" sz="14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r>
            </a:tbl>
          </a:graphicData>
        </a:graphic>
      </p:graphicFrame>
      <p:sp>
        <p:nvSpPr>
          <p:cNvPr id="6" name="文本框 5"/>
          <p:cNvSpPr txBox="1"/>
          <p:nvPr/>
        </p:nvSpPr>
        <p:spPr>
          <a:xfrm>
            <a:off x="315595" y="5991860"/>
            <a:ext cx="11478260" cy="805815"/>
          </a:xfrm>
          <a:prstGeom prst="rect">
            <a:avLst/>
          </a:prstGeom>
          <a:noFill/>
        </p:spPr>
        <p:txBody>
          <a:bodyPr wrap="square" rtlCol="0">
            <a:noAutofit/>
          </a:bodyPr>
          <a:p>
            <a:pPr algn="just"/>
            <a:r>
              <a:rPr lang="en-US" altLang="zh-CN" sz="1200" dirty="0" smtClean="0">
                <a:latin typeface="Arial" panose="020B0604020202020204" pitchFamily="34" charset="0"/>
                <a:cs typeface="Arial" panose="020B0604020202020204" pitchFamily="34" charset="0"/>
              </a:rPr>
              <a:t>Note: The sum of successive increments refers to the sum of the indicator data in the incremental tables obtained by subtracting the preceding year from the subsequent year over the period 2010–2020; the cumulative increment refers to the indicator data in the incremental table for the ten-year interval from 2010 to 2020, with 2010 as the base year and 2020 as the reporting year; the input combination increment refers to the sum of the increments of intermediate input, depreciation of fixed assets, and compensation of employees.</a:t>
            </a:r>
            <a:endParaRPr lang="en-US" altLang="zh-CN" sz="1200" dirty="0" smtClean="0">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9860" y="161925"/>
            <a:ext cx="11924665" cy="6571615"/>
          </a:xfrm>
          <a:prstGeom prst="rect">
            <a:avLst/>
          </a:prstGeom>
          <a:noFill/>
        </p:spPr>
        <p:txBody>
          <a:bodyPr wrap="square" rtlCol="0" anchor="t">
            <a:noAutofit/>
          </a:bodyPr>
          <a:p>
            <a:pPr indent="609600" algn="just">
              <a:extLst>
                <a:ext uri="{35155182-B16C-46BC-9424-99874614C6A1}">
                  <wpsdc:indentchars xmlns:wpsdc="http://www.wps.cn/officeDocument/2017/drawingmlCustomData" val="200" checksum="4158780845"/>
                </a:ext>
              </a:extLst>
            </a:pPr>
            <a:r>
              <a:rPr lang="en-US" altLang="zh-CN" sz="2400" dirty="0" smtClean="0">
                <a:solidFill>
                  <a:srgbClr val="FF0000"/>
                </a:solidFill>
                <a:highlight>
                  <a:srgbClr val="FFFF00"/>
                </a:highlight>
                <a:latin typeface="Arial" panose="020B0604020202020204" pitchFamily="34" charset="0"/>
                <a:ea typeface="楷体" panose="02010609060101010101" pitchFamily="49" charset="-122"/>
                <a:cs typeface="Arial" panose="020B0604020202020204" pitchFamily="34" charset="0"/>
              </a:rPr>
              <a:t>Table 10 Structural analysis of use increments, 2010–2020 (100 million yuan)</a:t>
            </a:r>
            <a:endParaRPr lang="en-US" altLang="zh-CN" sz="2400" dirty="0" smtClean="0">
              <a:solidFill>
                <a:srgbClr val="FF0000"/>
              </a:solidFill>
              <a:highlight>
                <a:srgbClr val="FFFF00"/>
              </a:highlight>
              <a:latin typeface="Arial" panose="020B0604020202020204" pitchFamily="34" charset="0"/>
              <a:ea typeface="楷体" panose="02010609060101010101" pitchFamily="49" charset="-122"/>
              <a:cs typeface="Arial" panose="020B0604020202020204" pitchFamily="34" charset="0"/>
            </a:endParaRPr>
          </a:p>
        </p:txBody>
      </p:sp>
      <p:graphicFrame>
        <p:nvGraphicFramePr>
          <p:cNvPr id="5" name="表格 4"/>
          <p:cNvGraphicFramePr/>
          <p:nvPr>
            <p:custDataLst>
              <p:tags r:id="rId1"/>
            </p:custDataLst>
          </p:nvPr>
        </p:nvGraphicFramePr>
        <p:xfrm>
          <a:off x="543560" y="692150"/>
          <a:ext cx="11061065" cy="5889625"/>
        </p:xfrm>
        <a:graphic>
          <a:graphicData uri="http://schemas.openxmlformats.org/drawingml/2006/table">
            <a:tbl>
              <a:tblPr>
                <a:tableStyleId>{5940675A-B579-460E-94D1-54222C63F5DA}</a:tableStyleId>
              </a:tblPr>
              <a:tblGrid>
                <a:gridCol w="1908810"/>
                <a:gridCol w="1306195"/>
                <a:gridCol w="1547495"/>
                <a:gridCol w="1807210"/>
                <a:gridCol w="1429385"/>
                <a:gridCol w="1720215"/>
                <a:gridCol w="1341755"/>
              </a:tblGrid>
              <a:tr h="862330">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Period / Sector</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Intermediate use</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Consumption</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Gross capital formation</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Net exports</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Final use</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output</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r>
              <a:tr h="360680">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2010-2011</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73852.36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28495.41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18608.09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1517.45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48620.96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122473.32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B w="12700" cmpd="sng">
                      <a:noFill/>
                    </a:lnB>
                  </a:tcPr>
                </a:tc>
              </a:tr>
              <a:tr h="360680">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2011-2012</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6131.71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12083.20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2649.92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786.54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15519.66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21651.37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1315">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2012-2013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51782.13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7877.90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4915.17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1964.67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14757.74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66539.87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2585">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2013-2014</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31705.30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5301.66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388.38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1611.21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7301.25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39006.55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1315">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2014-2015</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10917.70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8458.25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-10537.81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1357.76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-721.81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10195.89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1315">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2015-2016</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-82859.27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14638.23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2296.89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-7466.79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9468.33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-73390.94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0045">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2016-2017</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-57776.60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16982.43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15808.51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-3340.63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29450.31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-28326.29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2585">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2017-2018</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34832.64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14326.80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17968.69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-7328.30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24967.18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59799.82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0680">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2018-2019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246.63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11517.71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-4862.37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2759.70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9415.05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9661.68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61950">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2019-2020</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-15014.32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-3478.09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-2629.03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10090.23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3983.12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-11031.20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847725">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Sum of successive increments</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53818.27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116203.50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44606.44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1951.84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162761.78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216580.05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566420">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Cumulative increment</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53818.27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116203.50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44606.44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1951.84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162761.78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216580.05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889000" algn="just">
              <a:extLst>
                <a:ext uri="{35155182-B16C-46BC-9424-99874614C6A1}">
                  <wpsdc:indentchars xmlns:wpsdc="http://www.wps.cn/officeDocument/2017/drawingmlCustomData" val="200" checksum="829616496"/>
                </a:ext>
              </a:extLst>
            </a:pPr>
            <a:r>
              <a:rPr lang="en-US" altLang="zh-CN" sz="3500" dirty="0" smtClean="0">
                <a:latin typeface="Arial" panose="020B0604020202020204" pitchFamily="34" charset="0"/>
                <a:ea typeface="楷体" panose="02010609060101010101" pitchFamily="49" charset="-122"/>
                <a:cs typeface="Arial" panose="020B0604020202020204" pitchFamily="34" charset="0"/>
              </a:rPr>
              <a:t>During the period 2010–2020, the increase in total output primarily relied on the rise in final use, with increases in consumption and gross capital formation being important factors driving the increase in final use, and consumption became the main growth point driving domestic demand. This reflects a structural transformation characterized by an increasing final use rate and a decreasing intermediate use rate, indicating that China’s economy has exhibited a development trend of structural upgrading and demand-driven growth.</a:t>
            </a:r>
            <a:endParaRPr lang="en-US" altLang="zh-CN" sz="35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algn="ctr"/>
            <a:r>
              <a:rPr lang="en-US" altLang="zh-CN" sz="3600" b="1" dirty="0" smtClean="0">
                <a:latin typeface="Arial" panose="020B0604020202020204" pitchFamily="34" charset="0"/>
                <a:ea typeface="楷体" panose="02010609060101010101" pitchFamily="49" charset="-122"/>
                <a:cs typeface="Arial" panose="020B0604020202020204" pitchFamily="34" charset="0"/>
              </a:rPr>
              <a:t>3.3 Analysis of value added and growth rates</a:t>
            </a: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This paper combines growth rates with growth amounts. According to the formula “Absolute value of a one-percentage-point increase in growth rate = Base period development level × 1%”, the results are shown in Table 11.</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09177" y="334433"/>
            <a:ext cx="10972800" cy="6189133"/>
          </a:xfrm>
        </p:spPr>
        <p:txBody>
          <a:bodyPr vert="horz" wrap="square" lIns="121920" tIns="60960" rIns="121920" bIns="60960" numCol="1" anchor="t" anchorCtr="0" compatLnSpc="1"/>
          <a:lstStyle/>
          <a:p>
            <a:pPr marL="0" marR="0" lvl="0" indent="0" algn="l" defTabSz="914400" rtl="0" eaLnBrk="1" latinLnBrk="0" hangingPunct="1">
              <a:lnSpc>
                <a:spcPct val="100000"/>
              </a:lnSpc>
              <a:spcBef>
                <a:spcPts val="0"/>
              </a:spcBef>
              <a:spcAft>
                <a:spcPts val="600"/>
              </a:spcAft>
              <a:buClr>
                <a:schemeClr val="accent1"/>
              </a:buClr>
              <a:buSzPct val="50000"/>
              <a:buFont typeface="Wingdings 2" panose="05020102010507070707" pitchFamily="18" charset="2"/>
              <a:buNone/>
              <a:defRPr/>
            </a:pPr>
            <a:r>
              <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3010" name="矩形 7"/>
          <p:cNvSpPr/>
          <p:nvPr/>
        </p:nvSpPr>
        <p:spPr>
          <a:xfrm>
            <a:off x="0" y="635"/>
            <a:ext cx="12263120" cy="1268095"/>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lstStyle/>
          <a:p>
            <a:pPr algn="ctr" eaLnBrk="0" hangingPunct="0"/>
            <a:r>
              <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1. Introduction</a:t>
            </a:r>
            <a:endPar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pic>
        <p:nvPicPr>
          <p:cNvPr id="3" name="图片 2"/>
          <p:cNvPicPr>
            <a:picLocks noChangeAspect="1"/>
          </p:cNvPicPr>
          <p:nvPr/>
        </p:nvPicPr>
        <p:blipFill>
          <a:blip r:embed="rId1"/>
          <a:stretch>
            <a:fillRect/>
          </a:stretch>
        </p:blipFill>
        <p:spPr>
          <a:xfrm>
            <a:off x="0" y="1268730"/>
            <a:ext cx="12263120" cy="5589270"/>
          </a:xfrm>
          <a:prstGeom prst="rect">
            <a:avLst/>
          </a:prstGeom>
        </p:spPr>
      </p:pic>
    </p:spTree>
    <p:custDataLst>
      <p:tags r:id="rId2"/>
    </p:custDataLst>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336550" y="638175"/>
          <a:ext cx="11243945" cy="5742305"/>
        </p:xfrm>
        <a:graphic>
          <a:graphicData uri="http://schemas.openxmlformats.org/drawingml/2006/table">
            <a:tbl>
              <a:tblPr>
                <a:tableStyleId>{5940675A-B579-460E-94D1-54222C63F5DA}</a:tableStyleId>
              </a:tblPr>
              <a:tblGrid>
                <a:gridCol w="741045"/>
                <a:gridCol w="685165"/>
                <a:gridCol w="1219835"/>
                <a:gridCol w="1251585"/>
                <a:gridCol w="1281430"/>
                <a:gridCol w="1215390"/>
                <a:gridCol w="1395730"/>
                <a:gridCol w="1396365"/>
                <a:gridCol w="2057400"/>
              </a:tblGrid>
              <a:tr h="1608455">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Year</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Symbol</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Value added (100 million yuan)</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Cumulative growth (100 million yuan)</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Fixed-base growth rate (%)</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Chain growth rate (%)</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Fixed-base growth speed (%)</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Chain growth speed (%)</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c>
                  <a:txBody>
                    <a:bodyPr/>
                    <a:p>
                      <a:pPr marL="0" indent="0" algn="ctr">
                        <a:spcBef>
                          <a:spcPct val="0"/>
                        </a:spcBef>
                        <a:spcAft>
                          <a:spcPct val="0"/>
                        </a:spcAft>
                      </a:pPr>
                      <a:r>
                        <a:rPr lang="en-US" altLang="zh-CN" sz="1600" b="1">
                          <a:highlight>
                            <a:srgbClr val="00FF00"/>
                          </a:highlight>
                          <a:latin typeface="Arial" panose="020B0604020202020204" pitchFamily="34" charset="0"/>
                          <a:cs typeface="Arial" panose="020B0604020202020204" pitchFamily="34" charset="0"/>
                        </a:rPr>
                        <a:t>Absolute value of a one-percentage-point increase in growth rate (100 million yuan)</a:t>
                      </a:r>
                      <a:endParaRPr lang="en-US" altLang="zh-CN" sz="1600" b="1">
                        <a:highlight>
                          <a:srgbClr val="00FF00"/>
                        </a:highlight>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9050" cmpd="sng">
                      <a:solidFill>
                        <a:schemeClr val="tx1"/>
                      </a:solidFill>
                      <a:prstDash val="solid"/>
                    </a:lnT>
                  </a:tcPr>
                </a:tc>
              </a:tr>
              <a:tr h="375920">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2010</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a0</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603380.40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B w="12700" cmpd="sng">
                      <a:noFill/>
                    </a:lnB>
                  </a:tcPr>
                </a:tc>
              </a:tr>
              <a:tr h="375920">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2011</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a1</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652001.35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48620.96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108.06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108.06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8.06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8.06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6033.80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5285">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2012</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a2</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667521.01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64140.62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110.63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102.38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10.63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2.38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6520.01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6555">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2013</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a3</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682278.75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78898.36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113.08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102.21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13.08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2.21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6675.21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4650">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2014</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a4</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689580.01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86199.61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114.29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101.07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14.29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6822.79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6555">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2015</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a5</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688858.20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85477.80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114.17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99.90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14.17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-0.10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6895.80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5920">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2016</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a6</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698326.53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94946.13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115.74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101.37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15.74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1.37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6888.58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5920">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2017</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a7</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727776.84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124396.44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120.62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104.22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20.62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4.22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6983.27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5920">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2018</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a8</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752744.02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149363.62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124.75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103.43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24.75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3.43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7277.77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5920">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2019</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a9</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762159.06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158778.67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126.31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101.25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26.31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1.25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7527.44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2700" cmpd="sng">
                      <a:noFill/>
                    </a:lnB>
                  </a:tcPr>
                </a:tc>
              </a:tr>
              <a:tr h="375285">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2020</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b="1">
                          <a:latin typeface="Arial" panose="020B0604020202020204" pitchFamily="34" charset="0"/>
                          <a:cs typeface="Arial" panose="020B0604020202020204" pitchFamily="34" charset="0"/>
                        </a:rPr>
                        <a:t>a10</a:t>
                      </a:r>
                      <a:endParaRPr lang="en-US" altLang="zh-CN" sz="1600" b="1">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766142.18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162761.78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126.97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100.52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26.97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0.52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c>
                  <a:txBody>
                    <a:bodyPr/>
                    <a:p>
                      <a:pPr marL="0" indent="0" algn="ctr">
                        <a:spcBef>
                          <a:spcPct val="0"/>
                        </a:spcBef>
                        <a:spcAft>
                          <a:spcPct val="0"/>
                        </a:spcAft>
                      </a:pPr>
                      <a:r>
                        <a:rPr lang="en-US" altLang="zh-CN" sz="1600">
                          <a:latin typeface="Arial" panose="020B0604020202020204" pitchFamily="34" charset="0"/>
                          <a:cs typeface="Arial" panose="020B0604020202020204" pitchFamily="34" charset="0"/>
                        </a:rPr>
                        <a:t>7621.59 </a:t>
                      </a:r>
                      <a:endParaRPr lang="en-US" altLang="zh-CN" sz="1600">
                        <a:latin typeface="Arial" panose="020B0604020202020204" pitchFamily="34" charset="0"/>
                        <a:cs typeface="Arial" panose="020B0604020202020204" pitchFamily="34" charset="0"/>
                      </a:endParaRPr>
                    </a:p>
                  </a:txBody>
                  <a:tcPr marL="68580" marR="68580" marT="0" marB="0" anchor="ctr" anchorCtr="0">
                    <a:lnL w="12700" cmpd="sng">
                      <a:noFill/>
                    </a:lnL>
                    <a:lnR w="12700" cmpd="sng">
                      <a:noFill/>
                    </a:lnR>
                    <a:lnT w="12700" cmpd="sng">
                      <a:noFill/>
                    </a:lnT>
                    <a:lnB w="19050" cmpd="sng">
                      <a:solidFill>
                        <a:schemeClr val="tx1"/>
                      </a:solidFill>
                      <a:prstDash val="solid"/>
                    </a:lnB>
                  </a:tcPr>
                </a:tc>
              </a:tr>
            </a:tbl>
          </a:graphicData>
        </a:graphic>
      </p:graphicFrame>
      <p:sp>
        <p:nvSpPr>
          <p:cNvPr id="4" name="文本框 3"/>
          <p:cNvSpPr txBox="1"/>
          <p:nvPr/>
        </p:nvSpPr>
        <p:spPr>
          <a:xfrm>
            <a:off x="1931670" y="130810"/>
            <a:ext cx="9119870" cy="491490"/>
          </a:xfrm>
          <a:prstGeom prst="rect">
            <a:avLst/>
          </a:prstGeom>
          <a:noFill/>
        </p:spPr>
        <p:txBody>
          <a:bodyPr wrap="square" rtlCol="0">
            <a:noAutofit/>
          </a:bodyPr>
          <a:p>
            <a:r>
              <a:rPr lang="en-US" altLang="zh-CN" sz="24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11 Value added and growth in China, 2010–2020</a:t>
            </a:r>
            <a:endParaRPr lang="en-US" altLang="zh-CN" sz="24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It can be seen that in 2020, China</a:t>
            </a:r>
            <a:r>
              <a:rPr lang="en-US" altLang="zh-CN" sz="3600" dirty="0" smtClean="0">
                <a:latin typeface="Arial" panose="020B0604020202020204" pitchFamily="34" charset="0"/>
                <a:cs typeface="Arial" panose="020B0604020202020204" pitchFamily="34" charset="0"/>
              </a:rPr>
              <a:t>’</a:t>
            </a:r>
            <a:r>
              <a:rPr lang="en-US" altLang="zh-CN" sz="3600" dirty="0" smtClean="0">
                <a:latin typeface="Arial" panose="020B0604020202020204" pitchFamily="34" charset="0"/>
                <a:ea typeface="楷体" panose="02010609060101010101" pitchFamily="49" charset="-122"/>
                <a:cs typeface="Arial" panose="020B0604020202020204" pitchFamily="34" charset="0"/>
              </a:rPr>
              <a:t>s fixed-base and chain growth rates of value added were 126.97% and 100.52%, respectively, while the fixed-base and chain growth speeds were 26.97% and 0.52%, respectively. </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absolute value of a one-percentage-point increase in the chain growth rate of value added continued to rise from 2011 to 2020, indicating that China’s economic development has strong “</a:t>
            </a:r>
            <a:r>
              <a:rPr lang="en-US" altLang="zh-CN" sz="3600" dirty="0" smtClean="0">
                <a:latin typeface="Arial" panose="020B0604020202020204" pitchFamily="34" charset="0"/>
                <a:ea typeface="楷体" panose="02010609060101010101" pitchFamily="49" charset="-122"/>
                <a:cs typeface="Arial" panose="020B0604020202020204" pitchFamily="34" charset="0"/>
                <a:sym typeface="+mn-ea"/>
              </a:rPr>
              <a:t>resilience.”</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b="1" dirty="0" smtClean="0">
                <a:latin typeface="Arial" panose="020B0604020202020204" pitchFamily="34" charset="0"/>
                <a:ea typeface="楷体" panose="02010609060101010101" pitchFamily="49" charset="-122"/>
                <a:cs typeface="Arial" panose="020B0604020202020204" pitchFamily="34" charset="0"/>
              </a:rPr>
              <a:t>3.4 Analysis of incremental direct input coefficients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Based on Equations (1)–(4), Table 12 is obtained.</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eaLnBrk="0">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To reveal the characteristics of input-output efficiency changes, the structural analysis of China’s input calculated based on Equations (1)–(7) is presented in the following table.</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278130" y="572770"/>
          <a:ext cx="11557635" cy="5850890"/>
        </p:xfrm>
        <a:graphic>
          <a:graphicData uri="http://schemas.openxmlformats.org/drawingml/2006/table">
            <a:tbl>
              <a:tblPr/>
              <a:tblGrid>
                <a:gridCol w="2889885"/>
                <a:gridCol w="1503680"/>
                <a:gridCol w="1503045"/>
                <a:gridCol w="1559560"/>
                <a:gridCol w="1397000"/>
                <a:gridCol w="2704465"/>
              </a:tblGrid>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Input sector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Agriculture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Industry</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Construction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Services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intermediate use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Agriculture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-0.0287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-0.0072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0.0141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0.0062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0.0164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Industry</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-0.3064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1.1242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0.2948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0.0748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-0.6885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Construction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0.0020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-0.0005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0.0936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-0.0001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0.0295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Services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0.0956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-0.0908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0.3781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0.5044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0.8912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intermediate input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-0.2375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1.0257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0.7806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0.5854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0.2485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Compensation of employees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1.4977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0.0177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0.1950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0.2908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0.5586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4069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Depreciation of fixed assets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-0.0465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-0.0380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-0.0021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0.0746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0.1282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Pure income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-0.2137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-0.0054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0.0265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0.0492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0.0647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value added</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1.2375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-0.0257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0.2194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0.4146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0.7515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(Input combination)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1.2137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1.0054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0.9735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0.9508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0.9353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r>
              <a:tr h="450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Output growth rate (%)</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17.83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-14.88</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44.07</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63.10</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r>
            </a:tbl>
          </a:graphicData>
        </a:graphic>
      </p:graphicFrame>
      <p:sp>
        <p:nvSpPr>
          <p:cNvPr id="4" name="文本框 3"/>
          <p:cNvSpPr txBox="1"/>
          <p:nvPr/>
        </p:nvSpPr>
        <p:spPr>
          <a:xfrm>
            <a:off x="839470" y="119380"/>
            <a:ext cx="10840720" cy="453390"/>
          </a:xfrm>
          <a:prstGeom prst="rect">
            <a:avLst/>
          </a:prstGeom>
          <a:noFill/>
        </p:spPr>
        <p:txBody>
          <a:bodyPr wrap="square" rtlCol="0">
            <a:noAutofit/>
          </a:bodyPr>
          <a:p>
            <a:r>
              <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12 Incremental direct input coefficients for four sectors in China, 2010–2020</a:t>
            </a:r>
            <a:endPar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88770" y="-34925"/>
            <a:ext cx="9502140" cy="414020"/>
          </a:xfrm>
          <a:prstGeom prst="rect">
            <a:avLst/>
          </a:prstGeom>
          <a:noFill/>
        </p:spPr>
        <p:txBody>
          <a:bodyPr wrap="square" rtlCol="0">
            <a:noAutofit/>
          </a:bodyPr>
          <a:p>
            <a:r>
              <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13 Structural analysis table of China’s input structure, 2010–2020</a:t>
            </a:r>
            <a:endParaRPr lang="en-US" altLang="zh-CN" sz="2000" b="1"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graphicFrame>
        <p:nvGraphicFramePr>
          <p:cNvPr id="2" name="表格 1"/>
          <p:cNvGraphicFramePr/>
          <p:nvPr>
            <p:custDataLst>
              <p:tags r:id="rId1"/>
            </p:custDataLst>
          </p:nvPr>
        </p:nvGraphicFramePr>
        <p:xfrm>
          <a:off x="277495" y="380365"/>
          <a:ext cx="11703050" cy="6475095"/>
        </p:xfrm>
        <a:graphic>
          <a:graphicData uri="http://schemas.openxmlformats.org/drawingml/2006/table">
            <a:tbl>
              <a:tblPr/>
              <a:tblGrid>
                <a:gridCol w="2409825"/>
                <a:gridCol w="1220470"/>
                <a:gridCol w="1163955"/>
                <a:gridCol w="1314450"/>
                <a:gridCol w="1252855"/>
                <a:gridCol w="1132205"/>
                <a:gridCol w="986155"/>
                <a:gridCol w="1041400"/>
                <a:gridCol w="1181735"/>
              </a:tblGrid>
              <a:tr h="171577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Input sector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(1) Incremental direct input coefficient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(2) Direct input coefficient in the base year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(3) Direct input coefficient in the reporting year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(4) Increment of the direct input coefficient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(5) Input growth rate (%)</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(6) Output growth rate (%)</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(7) Input elasticity coefficient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(8) Direct pulling rate (%)</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r>
              <a:tr h="577215">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 </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(1)</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(2)</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(3)</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(4)=(3)-(2)</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(5)</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(6)</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(7)=(5)/(6)</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rPr>
                        <a:t>(8)=(1)×(6)</a:t>
                      </a:r>
                      <a:endParaRPr lang="en-US" altLang="zh-CN" sz="1600" b="1">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33528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Agriculture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0.0164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0.0383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0.0360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-0.0023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5.06</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0.4273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r>
              <a:tr h="3365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Industry</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-0.6885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0.5010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0.3752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-0.1259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-16.26</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-1.3743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-8.15</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33528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Construction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0.0295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0.0028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0.0056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0.0028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124.45</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10.5166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0.35</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33591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Services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0.8912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0.1282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0.2089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0.0807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82.26</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6.9516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10.55</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33591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intermediate input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0.2485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0.6703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0.6257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4.39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0.3707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2.94</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50419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Compensation of employees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0.5586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0.1533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0.1962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0.0429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43.11</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3.6428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6.61</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50419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Depreciation of fixed assets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0.1282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0.0459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0.0546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0.0087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33.02</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2.7904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1.52</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33528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Pure income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0.0647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0.1304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0.1234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-0.0070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5.87</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0.4962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0.77</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33591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value added</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0.7515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0.3297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0.3743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26.97</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2.2795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8.89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33528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(Input combination)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0.9353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0.8696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0.8766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0.0070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12.73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1.0755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11.07</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336550">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quantitative relationship among the incremental direct input coefficient, the direct input coefficient in the base year, and the input elasticity coefficient presented in Table 13 is shown in Figure 2.</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0555" y="5920105"/>
            <a:ext cx="11396980" cy="566420"/>
          </a:xfrm>
          <a:prstGeom prst="rect">
            <a:avLst/>
          </a:prstGeom>
          <a:noFill/>
        </p:spPr>
        <p:txBody>
          <a:bodyPr wrap="square" rtlCol="0" anchor="t">
            <a:noAutofit/>
          </a:bodyPr>
          <a:p>
            <a:pPr indent="508000" algn="just">
              <a:extLst>
                <a:ext uri="{35155182-B16C-46BC-9424-99874614C6A1}">
                  <wpsdc:indentchars xmlns:wpsdc="http://www.wps.cn/officeDocument/2017/drawingmlCustomData" val="200" checksum="282533468"/>
                </a:ext>
              </a:extLst>
            </a:pPr>
            <a:r>
              <a:rPr lang="en-US" altLang="zh-CN" sz="2000" dirty="0" smtClean="0">
                <a:latin typeface="Arial" panose="020B0604020202020204" pitchFamily="34" charset="0"/>
                <a:ea typeface="微软雅黑" panose="020B0503020204020204" charset="-122"/>
                <a:cs typeface="Arial" panose="020B0604020202020204" pitchFamily="34" charset="0"/>
              </a:rPr>
              <a:t>Figure 2 Comparison of key indicators of China’s input structure, 2010–2020</a:t>
            </a:r>
            <a:endParaRPr lang="en-US" altLang="zh-CN" sz="2000" dirty="0" smtClean="0">
              <a:latin typeface="Arial" panose="020B0604020202020204" pitchFamily="34" charset="0"/>
              <a:ea typeface="微软雅黑" panose="020B0503020204020204" charset="-122"/>
              <a:cs typeface="Arial" panose="020B0604020202020204" pitchFamily="34" charset="0"/>
            </a:endParaRPr>
          </a:p>
        </p:txBody>
      </p:sp>
      <p:graphicFrame>
        <p:nvGraphicFramePr>
          <p:cNvPr id="3" name="图表 2"/>
          <p:cNvGraphicFramePr/>
          <p:nvPr/>
        </p:nvGraphicFramePr>
        <p:xfrm>
          <a:off x="110490" y="141605"/>
          <a:ext cx="11890375" cy="5848985"/>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(1) Analysis of incremental input and pulling. The increase in services input and the decrease in industrial input are the main positive and negative contributing factors to the increase in total output. Within the 11.83% output growth, inputs from agriculture, construction, services, compensation of employees, depreciation of fixed assets, and pure income each pulled total output growth, while industrial input pulled total output down.</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(2) Input-output efficiency analysis. The increases in total output, intermediate input, and value added reflect the transformation of China’s economic structure toward higher value added. The growth rate of pure income input is lower than the output growth rate, indicating that the profitability of China’s economy has declined to some extent.</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(3) Input elasticity coefficient analysis. The incremental direct input coefficient is proportional to the input elasticity coefficient. Among the sectors, the construction sector has a relatively high elasticity, followed by the services sector. The input structure exhibits pronounced characteristics of differentiated adjustment, transformation, and upgrading.</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40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1. Introduction</a:t>
            </a:r>
            <a:endParaRPr lang="en-US" altLang="zh-CN" sz="40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346710" y="1221740"/>
            <a:ext cx="11523345" cy="497205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Analyzing economic structural changes and their driving factors using dynamic indicators is a key issue that current input-output analysis needs to address. Incremental input-output</a:t>
            </a:r>
            <a:r>
              <a:rPr lang="en-US" altLang="zh-CN" sz="3600" dirty="0">
                <a:latin typeface="Arial" panose="020B0604020202020204" pitchFamily="34" charset="0"/>
                <a:ea typeface="微软雅黑" panose="020B0503020204020204" charset="-122"/>
                <a:cs typeface="Arial" panose="020B0604020202020204" pitchFamily="34" charset="0"/>
                <a:sym typeface="+mn-ea"/>
              </a:rPr>
              <a:t> </a:t>
            </a:r>
            <a:r>
              <a:rPr lang="en-US" altLang="zh-CN" sz="3600" dirty="0" smtClean="0">
                <a:latin typeface="Arial" panose="020B0604020202020204" pitchFamily="34" charset="0"/>
                <a:ea typeface="楷体" panose="02010609060101010101" pitchFamily="49" charset="-122"/>
                <a:cs typeface="Arial" panose="020B0604020202020204" pitchFamily="34" charset="0"/>
              </a:rPr>
              <a:t>analysis is an analytical method that examines the quantitative dependency between input increments and output increments across various sectors of a national economy. In 1967, Tilanus first proposed the concept of marginal (incremental) input coefficients.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863600" algn="just">
              <a:extLst>
                <a:ext uri="{35155182-B16C-46BC-9424-99874614C6A1}">
                  <wpsdc:indentchars xmlns:wpsdc="http://www.wps.cn/officeDocument/2017/drawingmlCustomData" val="200" checksum="2203577584"/>
                </a:ext>
              </a:extLst>
            </a:pPr>
            <a:r>
              <a:rPr lang="en-US" altLang="zh-CN" sz="3400" b="1" dirty="0" smtClean="0">
                <a:latin typeface="Arial" panose="020B0604020202020204" pitchFamily="34" charset="0"/>
                <a:ea typeface="楷体" panose="02010609060101010101" pitchFamily="49" charset="-122"/>
                <a:cs typeface="Arial" panose="020B0604020202020204" pitchFamily="34" charset="0"/>
              </a:rPr>
              <a:t>3.5 Analysis of incremental direct allocation coefficients</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a:p>
            <a:pPr indent="863600" algn="just">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Based on Equation (8), Table 14 is obtained.</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a:p>
            <a:pPr indent="863600" algn="just">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To reveal the characteristics of supply-push effect changes, it is necessary to apply the analytical methods based on the types and manifestations of incremental direct allocation coefficients. Based on Equations (8)–(11) and the analysis in Table 14, the structural analysis of China’s use structure for the period 2010–2020 is calculated and presented in Table 15.</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6640" y="130810"/>
            <a:ext cx="10852785" cy="422910"/>
          </a:xfrm>
          <a:prstGeom prst="rect">
            <a:avLst/>
          </a:prstGeom>
          <a:noFill/>
        </p:spPr>
        <p:txBody>
          <a:bodyPr wrap="square" rtlCol="0" anchor="t">
            <a:noAutofit/>
          </a:bodyPr>
          <a:p>
            <a:pPr algn="just"/>
            <a:r>
              <a:rPr lang="en-US" altLang="zh-CN" sz="20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14 Incremental direct allocation coefficients for four sectors in China, 2010–2020</a:t>
            </a:r>
            <a:endParaRPr lang="en-US" altLang="zh-CN" sz="20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graphicFrame>
        <p:nvGraphicFramePr>
          <p:cNvPr id="5" name="表格 4"/>
          <p:cNvGraphicFramePr/>
          <p:nvPr>
            <p:custDataLst>
              <p:tags r:id="rId1"/>
            </p:custDataLst>
          </p:nvPr>
        </p:nvGraphicFramePr>
        <p:xfrm>
          <a:off x="688975" y="556260"/>
          <a:ext cx="10871200" cy="6243320"/>
        </p:xfrm>
        <a:graphic>
          <a:graphicData uri="http://schemas.openxmlformats.org/drawingml/2006/table">
            <a:tbl>
              <a:tblPr/>
              <a:tblGrid>
                <a:gridCol w="2108200"/>
                <a:gridCol w="1468755"/>
                <a:gridCol w="1468755"/>
                <a:gridCol w="1609725"/>
                <a:gridCol w="1466850"/>
                <a:gridCol w="2748915"/>
              </a:tblGrid>
              <a:tr h="10731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Using sector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Agriculture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Industry</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Construction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Services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intermediate input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r>
              <a:tr h="46990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Agriculture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-0.0287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0.0293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0.0005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0.0051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-0.0174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r>
              <a:tr h="4705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Industry</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0.0757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1.1242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0.0013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0.0503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-0.7855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6926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Construction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0.0599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-0.1193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0.0936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0.0848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0.2420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6990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Services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0.1166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-0.1351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-0.0003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0.5044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0.8094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70485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intermediate use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0.2235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0.8991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0.0951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0.6446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0.2485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705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Consumption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0.6937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-0.1273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-0.0560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0.2934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0.5365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70548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Gross capital formation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0.0538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0.2518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0.9759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0.0668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0.2060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6926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Net exports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0.0290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-0.0236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-0.0150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-0.0047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0.0090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705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Final use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0.7765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0.1009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0.9049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0.3554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0.7515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46990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3520" y="141605"/>
            <a:ext cx="11685905" cy="1370965"/>
          </a:xfrm>
          <a:prstGeom prst="rect">
            <a:avLst/>
          </a:prstGeom>
          <a:noFill/>
        </p:spPr>
        <p:txBody>
          <a:bodyPr wrap="square" rtlCol="0" anchor="t">
            <a:noAutofit/>
          </a:bodyPr>
          <a:p>
            <a:pPr indent="609600" algn="just">
              <a:extLst>
                <a:ext uri="{35155182-B16C-46BC-9424-99874614C6A1}">
                  <wpsdc:indentchars xmlns:wpsdc="http://www.wps.cn/officeDocument/2017/drawingmlCustomData" val="200" checksum="4158780845"/>
                </a:ext>
              </a:extLst>
            </a:pPr>
            <a:r>
              <a:rPr lang="en-US" altLang="zh-CN" sz="24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rPr>
              <a:t>Table 15 Structural analysis table of China’s use structure, 2010–2020</a:t>
            </a:r>
            <a:endParaRPr lang="en-US" altLang="zh-CN" sz="2400" dirty="0" smtClean="0">
              <a:solidFill>
                <a:srgbClr val="FF0000"/>
              </a:solidFill>
              <a:highlight>
                <a:srgbClr val="FFFF00"/>
              </a:highlight>
              <a:latin typeface="Arial" panose="020B0604020202020204" pitchFamily="34" charset="0"/>
              <a:ea typeface="微软雅黑" panose="020B0503020204020204" charset="-122"/>
              <a:cs typeface="Arial" panose="020B0604020202020204" pitchFamily="34" charset="0"/>
            </a:endParaRPr>
          </a:p>
        </p:txBody>
      </p:sp>
      <p:graphicFrame>
        <p:nvGraphicFramePr>
          <p:cNvPr id="3" name="表格 2"/>
          <p:cNvGraphicFramePr/>
          <p:nvPr>
            <p:custDataLst>
              <p:tags r:id="rId1"/>
            </p:custDataLst>
          </p:nvPr>
        </p:nvGraphicFramePr>
        <p:xfrm>
          <a:off x="342265" y="675640"/>
          <a:ext cx="11540490" cy="5153025"/>
        </p:xfrm>
        <a:graphic>
          <a:graphicData uri="http://schemas.openxmlformats.org/drawingml/2006/table">
            <a:tbl>
              <a:tblPr/>
              <a:tblGrid>
                <a:gridCol w="2369820"/>
                <a:gridCol w="1240155"/>
                <a:gridCol w="1217295"/>
                <a:gridCol w="1296035"/>
                <a:gridCol w="1304925"/>
                <a:gridCol w="1052830"/>
                <a:gridCol w="1038225"/>
                <a:gridCol w="1010920"/>
                <a:gridCol w="1010285"/>
              </a:tblGrid>
              <a:tr h="164274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Using sector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(1) Incremental direct allocation coefficient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(2) Direct allocation coefficient in the base year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(3) Direct allocation coefficient in the reporting year</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(4) Increment of the direct allocation coefficient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(5) Usage growth rate (%)</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(6) Output growth rate (%)</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(7) Usage elasticity coefficient</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(8) Direct pushing rate (%)</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19050" cap="flat" cmpd="sng">
                      <a:solidFill>
                        <a:schemeClr val="tx1"/>
                      </a:solidFill>
                      <a:prstDash val="solid"/>
                      <a:headEnd type="none" w="med" len="med"/>
                      <a:tailEnd type="none" w="med" len="med"/>
                    </a:lnT>
                    <a:lnB w="6350" cap="flat" cmpd="sng">
                      <a:solidFill>
                        <a:srgbClr val="000008"/>
                      </a:solidFill>
                      <a:prstDash val="solid"/>
                      <a:headEnd type="none" w="med" len="med"/>
                      <a:tailEnd type="none" w="med" len="med"/>
                    </a:lnB>
                    <a:noFill/>
                  </a:tcPr>
                </a:tc>
              </a:tr>
              <a:tr h="585470">
                <a:tc>
                  <a:txBody>
                    <a:bodyPr/>
                    <a:p>
                      <a:pPr marL="0" indent="0" algn="ctr">
                        <a:spcBef>
                          <a:spcPct val="0"/>
                        </a:spcBef>
                        <a:spcAft>
                          <a:spcPct val="0"/>
                        </a:spcAft>
                      </a:pPr>
                      <a:r>
                        <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 </a:t>
                      </a:r>
                      <a:endParaRPr lang="en-US" altLang="zh-CN" sz="1600">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(1)</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(2)</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(3)</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(4)=(3)-(2)</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(5)</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(6)</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(7)=(5)/(6)</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(8)=(1)×(6)</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210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Agriculture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-0.0174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0.0221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0.0179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-0.0042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-9.30</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-0.7860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-0.21</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w="6350" cap="flat" cmpd="sng">
                      <a:solidFill>
                        <a:srgbClr val="000008"/>
                      </a:solidFill>
                      <a:prstDash val="solid"/>
                      <a:headEnd type="none" w="med" len="med"/>
                      <a:tailEnd type="none" w="med" len="med"/>
                    </a:lnT>
                    <a:lnB>
                      <a:noFill/>
                    </a:lnB>
                    <a:noFill/>
                  </a:tcPr>
                </a:tc>
              </a:tr>
              <a:tr h="2927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Industry</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-0.7855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0.4781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0.3444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-0.1337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-19.44</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-1.6428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-9.29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7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Construction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0.2420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0.0602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0.0794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0.0192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47.56</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4.0190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2.86</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7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Services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0.8094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0.1099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0.1839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0.0740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87.16</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7.3656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9.58</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10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 intermediate use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0.2485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0.6703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0.6257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4.39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0.3707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2.94</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10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Consumption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0.5365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0.1644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0.2038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0.0394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38.61</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3.2631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6.35</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7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Gross capital formation</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0.2060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0.1563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0.1616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0.0053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15.59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1.3176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2.44</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7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Net exports</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0.0090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0.0089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0.0090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11.92</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1.0072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0.11</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100">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Final use</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0.7515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0.3297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0.3743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0.0446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26.97</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2.2795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8.89</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a:noFill/>
                    </a:lnB>
                    <a:noFill/>
                  </a:tcPr>
                </a:tc>
              </a:tr>
              <a:tr h="292735">
                <a:tc>
                  <a:txBody>
                    <a:bodyPr/>
                    <a:p>
                      <a:pPr marL="0" indent="0" algn="ctr">
                        <a:spcBef>
                          <a:spcPct val="0"/>
                        </a:spcBef>
                        <a:spcAft>
                          <a:spcPct val="0"/>
                        </a:spcAft>
                      </a:pPr>
                      <a:r>
                        <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rPr>
                        <a:t>Total</a:t>
                      </a:r>
                      <a:endParaRPr lang="en-US" altLang="zh-CN" sz="1600" b="1">
                        <a:solidFill>
                          <a:srgbClr val="000000"/>
                        </a:solidFill>
                        <a:highlight>
                          <a:srgbClr val="00FF00"/>
                        </a:highlight>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0.0000 </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1.0000</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c>
                  <a:txBody>
                    <a:bodyPr/>
                    <a:p>
                      <a:pPr marL="0" indent="0" algn="ctr">
                        <a:spcBef>
                          <a:spcPct val="0"/>
                        </a:spcBef>
                        <a:spcAft>
                          <a:spcPct val="0"/>
                        </a:spcAft>
                      </a:pPr>
                      <a:r>
                        <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rPr>
                        <a:t>11.83</a:t>
                      </a:r>
                      <a:endParaRPr lang="en-US" altLang="zh-CN" sz="1600">
                        <a:solidFill>
                          <a:srgbClr val="000000"/>
                        </a:solidFill>
                        <a:latin typeface="Arial" panose="020B0604020202020204" pitchFamily="34" charset="0"/>
                        <a:ea typeface="宋体" panose="02010600030101010101" pitchFamily="2" charset="-122"/>
                        <a:cs typeface="Arial" panose="020B0604020202020204" pitchFamily="34" charset="0"/>
                      </a:endParaRPr>
                    </a:p>
                  </a:txBody>
                  <a:tcPr marL="68580" marR="68580" marT="0" marB="0" anchor="ctr" anchorCtr="0">
                    <a:lnL>
                      <a:noFill/>
                    </a:lnL>
                    <a:lnR>
                      <a:noFill/>
                    </a:lnR>
                    <a:lnT>
                      <a:noFill/>
                    </a:lnT>
                    <a:lnB w="19050" cap="flat" cmpd="sng">
                      <a:solidFill>
                        <a:schemeClr val="tx1"/>
                      </a:solidFill>
                      <a:prstDash val="solid"/>
                      <a:headEnd type="none" w="med" len="med"/>
                      <a:tailEnd type="none" w="med" len="med"/>
                    </a:lnB>
                    <a:noFill/>
                  </a:tcPr>
                </a:tc>
              </a:tr>
            </a:tbl>
          </a:graphicData>
        </a:graphic>
      </p:graphicFrame>
      <p:sp>
        <p:nvSpPr>
          <p:cNvPr id="4" name="文本框 3"/>
          <p:cNvSpPr txBox="1"/>
          <p:nvPr/>
        </p:nvSpPr>
        <p:spPr>
          <a:xfrm>
            <a:off x="581660" y="5982335"/>
            <a:ext cx="11344910" cy="662940"/>
          </a:xfrm>
          <a:prstGeom prst="rect">
            <a:avLst/>
          </a:prstGeom>
          <a:noFill/>
        </p:spPr>
        <p:txBody>
          <a:bodyPr wrap="square" rtlCol="0">
            <a:noAutofit/>
          </a:bodyPr>
          <a:p>
            <a:r>
              <a:rPr lang="en-US" altLang="zh-CN" sz="1600" dirty="0" smtClean="0">
                <a:latin typeface="Arial" panose="020B0604020202020204" pitchFamily="34" charset="0"/>
                <a:cs typeface="Arial" panose="020B0604020202020204" pitchFamily="34" charset="0"/>
              </a:rPr>
              <a:t>Note: The comparison between the output growth rate of sector</a:t>
            </a:r>
            <a:r>
              <a:rPr lang="en-US" altLang="zh-CN" sz="1600" i="1" dirty="0" smtClean="0">
                <a:latin typeface="Arial" panose="020B0604020202020204" pitchFamily="34" charset="0"/>
                <a:cs typeface="Arial" panose="020B0604020202020204" pitchFamily="34" charset="0"/>
              </a:rPr>
              <a:t> i</a:t>
            </a:r>
            <a:r>
              <a:rPr lang="en-US" altLang="zh-CN" sz="1600" dirty="0" smtClean="0">
                <a:latin typeface="Arial" panose="020B0604020202020204" pitchFamily="34" charset="0"/>
                <a:cs typeface="Arial" panose="020B0604020202020204" pitchFamily="34" charset="0"/>
              </a:rPr>
              <a:t> and the growth rate of final use components differs from the judgment criteria for intermediate use sectors.</a:t>
            </a:r>
            <a:endParaRPr lang="en-US" altLang="zh-CN" sz="1600" dirty="0" smtClean="0">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quantitative relationship among the incremental direct allocation coefficient, the direct allocation coefficient in the base year, and the usage elasticity coefficient presented in Table 15 is shown in Figure 3. This indicates that the usage elasticity coefficient exhibits a trend consistent with that of the input elasticity coefficient, though with a slower and more lagged fluctuation, with the services sector showing a relatively high elasticity.</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485" y="6069330"/>
            <a:ext cx="11195050" cy="664210"/>
          </a:xfrm>
          <a:prstGeom prst="rect">
            <a:avLst/>
          </a:prstGeom>
          <a:noFill/>
        </p:spPr>
        <p:txBody>
          <a:bodyPr wrap="square" rtlCol="0" anchor="t">
            <a:noAutofit/>
          </a:bodyPr>
          <a:p>
            <a:pPr indent="508000" algn="just">
              <a:extLst>
                <a:ext uri="{35155182-B16C-46BC-9424-99874614C6A1}">
                  <wpsdc:indentchars xmlns:wpsdc="http://www.wps.cn/officeDocument/2017/drawingmlCustomData" val="200" checksum="282533468"/>
                </a:ext>
              </a:extLst>
            </a:pPr>
            <a:r>
              <a:rPr lang="en-US" altLang="zh-CN" sz="2000" dirty="0" smtClean="0">
                <a:latin typeface="Arial" panose="020B0604020202020204" pitchFamily="34" charset="0"/>
                <a:ea typeface="微软雅黑" panose="020B0503020204020204" charset="-122"/>
                <a:cs typeface="Arial" panose="020B0604020202020204" pitchFamily="34" charset="0"/>
              </a:rPr>
              <a:t>Figure 3 Comparison of key indicators of China’s use structure, 2010–2020</a:t>
            </a:r>
            <a:endParaRPr lang="en-US" altLang="zh-CN" sz="2000" dirty="0" smtClean="0">
              <a:latin typeface="Arial" panose="020B0604020202020204" pitchFamily="34" charset="0"/>
              <a:ea typeface="微软雅黑" panose="020B0503020204020204" charset="-122"/>
              <a:cs typeface="Arial" panose="020B0604020202020204" pitchFamily="34" charset="0"/>
            </a:endParaRPr>
          </a:p>
        </p:txBody>
      </p:sp>
      <p:graphicFrame>
        <p:nvGraphicFramePr>
          <p:cNvPr id="3" name="图表 2"/>
          <p:cNvGraphicFramePr/>
          <p:nvPr/>
        </p:nvGraphicFramePr>
        <p:xfrm>
          <a:off x="48260" y="210185"/>
          <a:ext cx="11889105" cy="5901690"/>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3. Empirical Analysis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787400" algn="just">
              <a:extLst>
                <a:ext uri="{35155182-B16C-46BC-9424-99874614C6A1}">
                  <wpsdc:indentchars xmlns:wpsdc="http://www.wps.cn/officeDocument/2017/drawingmlCustomData" val="200" checksum="1181163379"/>
                </a:ext>
              </a:extLst>
            </a:pPr>
            <a:r>
              <a:rPr lang="en-US" altLang="zh-CN" sz="3100" dirty="0" smtClean="0">
                <a:latin typeface="Arial" panose="020B0604020202020204" pitchFamily="34" charset="0"/>
                <a:ea typeface="楷体" panose="02010609060101010101" pitchFamily="49" charset="-122"/>
                <a:cs typeface="Arial" panose="020B0604020202020204" pitchFamily="34" charset="0"/>
              </a:rPr>
              <a:t>(1) Analysis of incremental direct allocation and pushing coefficients. This reflects that the increase in services use and the decrease in industrial use are the main positive and negative contributing factors to China’s output growth.</a:t>
            </a:r>
            <a:endParaRPr lang="en-US" altLang="zh-CN" sz="3100" dirty="0" smtClean="0">
              <a:latin typeface="Arial" panose="020B0604020202020204" pitchFamily="34" charset="0"/>
              <a:ea typeface="楷体" panose="02010609060101010101" pitchFamily="49" charset="-122"/>
              <a:cs typeface="Arial" panose="020B0604020202020204" pitchFamily="34" charset="0"/>
            </a:endParaRPr>
          </a:p>
          <a:p>
            <a:pPr indent="787400" algn="just">
              <a:extLst>
                <a:ext uri="{35155182-B16C-46BC-9424-99874614C6A1}">
                  <wpsdc:indentchars xmlns:wpsdc="http://www.wps.cn/officeDocument/2017/drawingmlCustomData" val="200" checksum="1181163379"/>
                </a:ext>
              </a:extLst>
            </a:pPr>
            <a:r>
              <a:rPr lang="en-US" altLang="zh-CN" sz="3100" dirty="0" smtClean="0">
                <a:latin typeface="Arial" panose="020B0604020202020204" pitchFamily="34" charset="0"/>
                <a:ea typeface="楷体" panose="02010609060101010101" pitchFamily="49" charset="-122"/>
                <a:cs typeface="Arial" panose="020B0604020202020204" pitchFamily="34" charset="0"/>
              </a:rPr>
              <a:t>(2) Use structure efficiency analysis. Intermediate use and final use increased by 4.39% and 26.97%, respectively, with the growth rate of final use far exceeding that of intermediate use, indicating an improvement in use structure efficiency.</a:t>
            </a:r>
            <a:endParaRPr lang="en-US" altLang="zh-CN" sz="3100" dirty="0" smtClean="0">
              <a:latin typeface="Arial" panose="020B0604020202020204" pitchFamily="34" charset="0"/>
              <a:ea typeface="楷体" panose="02010609060101010101" pitchFamily="49" charset="-122"/>
              <a:cs typeface="Arial" panose="020B0604020202020204" pitchFamily="34" charset="0"/>
            </a:endParaRPr>
          </a:p>
          <a:p>
            <a:pPr indent="787400" algn="just">
              <a:extLst>
                <a:ext uri="{35155182-B16C-46BC-9424-99874614C6A1}">
                  <wpsdc:indentchars xmlns:wpsdc="http://www.wps.cn/officeDocument/2017/drawingmlCustomData" val="200" checksum="1181163379"/>
                </a:ext>
              </a:extLst>
            </a:pPr>
            <a:r>
              <a:rPr lang="en-US" altLang="zh-CN" sz="3100" dirty="0" smtClean="0">
                <a:latin typeface="Arial" panose="020B0604020202020204" pitchFamily="34" charset="0"/>
                <a:ea typeface="楷体" panose="02010609060101010101" pitchFamily="49" charset="-122"/>
                <a:cs typeface="Arial" panose="020B0604020202020204" pitchFamily="34" charset="0"/>
              </a:rPr>
              <a:t>(3) Use elasticity coefficient analysis. During the expansionary period when output grew by 11.83%, the economic structure exhibited pronounced characteristics of differentiated adjustment.</a:t>
            </a:r>
            <a:endParaRPr lang="en-US" altLang="zh-CN" sz="31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09177" y="334433"/>
            <a:ext cx="10972800" cy="6189133"/>
          </a:xfrm>
        </p:spPr>
        <p:txBody>
          <a:bodyPr vert="horz" wrap="square" lIns="121920" tIns="60960" rIns="121920" bIns="60960" numCol="1" anchor="t" anchorCtr="0" compatLnSpc="1"/>
          <a:lstStyle/>
          <a:p>
            <a:pPr marL="0" marR="0" lvl="0" indent="0" algn="l" defTabSz="914400" rtl="0" eaLnBrk="1" latinLnBrk="0" hangingPunct="1">
              <a:lnSpc>
                <a:spcPct val="100000"/>
              </a:lnSpc>
              <a:spcBef>
                <a:spcPts val="0"/>
              </a:spcBef>
              <a:spcAft>
                <a:spcPts val="600"/>
              </a:spcAft>
              <a:buClr>
                <a:schemeClr val="accent1"/>
              </a:buClr>
              <a:buSzPct val="50000"/>
              <a:buFont typeface="Wingdings 2" panose="05020102010507070707" pitchFamily="18" charset="2"/>
              <a:buNone/>
              <a:defRPr/>
            </a:pPr>
            <a:r>
              <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3010" name="矩形 7"/>
          <p:cNvSpPr/>
          <p:nvPr/>
        </p:nvSpPr>
        <p:spPr>
          <a:xfrm>
            <a:off x="0" y="635"/>
            <a:ext cx="12263120" cy="1268095"/>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lstStyle/>
          <a:p>
            <a:pPr algn="ctr" eaLnBrk="0" hangingPunct="0"/>
            <a:r>
              <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4. Conclusions and Future Research</a:t>
            </a:r>
            <a:endParaRPr lang="en-US" altLang="zh-CN" sz="44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pic>
        <p:nvPicPr>
          <p:cNvPr id="3" name="图片 2"/>
          <p:cNvPicPr>
            <a:picLocks noChangeAspect="1"/>
          </p:cNvPicPr>
          <p:nvPr/>
        </p:nvPicPr>
        <p:blipFill>
          <a:blip r:embed="rId1"/>
          <a:stretch>
            <a:fillRect/>
          </a:stretch>
        </p:blipFill>
        <p:spPr>
          <a:xfrm>
            <a:off x="0" y="1268730"/>
            <a:ext cx="12263120" cy="5589270"/>
          </a:xfrm>
          <a:prstGeom prst="rect">
            <a:avLst/>
          </a:prstGeom>
        </p:spPr>
      </p:pic>
    </p:spTree>
    <p:custDataLst>
      <p:tags r:id="rId2"/>
    </p:custDataLst>
  </p:cSld>
  <p:clrMapOvr>
    <a:masterClrMapping/>
  </p:clrMapOvr>
  <p:transition>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4. Conclusions and Future Research</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algn="ctr"/>
            <a:r>
              <a:rPr lang="en-US" altLang="zh-CN" sz="3600" b="1" dirty="0" smtClean="0">
                <a:latin typeface="Arial" panose="020B0604020202020204" pitchFamily="34" charset="0"/>
                <a:ea typeface="楷体" panose="02010609060101010101" pitchFamily="49" charset="-122"/>
                <a:cs typeface="Arial" panose="020B0604020202020204" pitchFamily="34" charset="0"/>
              </a:rPr>
              <a:t>4.1 Conclusions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1.The proposed systematic analytical method for incremental coefficients provides a basis for revealing the drivers of economic structural change. This represents an extension and significant development of input-output theory, deepening the analysis from reflecting economic operation to capturing the process of economic change.</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4. Conclusions and Future Research</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863600" algn="just">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2.Empirical evidence shows that during the period 2010–2020, despite shocks such as the COVID-19 pandemic, China’s total output, GDP, and pure income (economic benefits) all increased,with notable achievements in economic structural transformation.</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a:p>
            <a:pPr indent="863600" algn="just">
              <a:extLst>
                <a:ext uri="{35155182-B16C-46BC-9424-99874614C6A1}">
                  <wpsdc:indentchars xmlns:wpsdc="http://www.wps.cn/officeDocument/2017/drawingmlCustomData" val="200" checksum="2203577584"/>
                </a:ext>
              </a:extLst>
            </a:pPr>
            <a:r>
              <a:rPr lang="en-US" altLang="zh-CN" sz="3400" dirty="0" smtClean="0">
                <a:latin typeface="Arial" panose="020B0604020202020204" pitchFamily="34" charset="0"/>
                <a:ea typeface="楷体" panose="02010609060101010101" pitchFamily="49" charset="-122"/>
                <a:cs typeface="Arial" panose="020B0604020202020204" pitchFamily="34" charset="0"/>
              </a:rPr>
              <a:t>3.The study finds that the savings in input combinations per unit of output in each sector are entirely transformed into pure income per unit of output, revealing the quantitative transformation relationship between the improvement in input combination quality and the contributed pure income.</a:t>
            </a:r>
            <a:endParaRPr lang="en-US" altLang="zh-CN" sz="34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4. Conclusions and Future Research</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algn="ctr"/>
            <a:r>
              <a:rPr lang="en-US" altLang="zh-CN" sz="3600" b="1" dirty="0" smtClean="0">
                <a:latin typeface="Arial" panose="020B0604020202020204" pitchFamily="34" charset="0"/>
                <a:ea typeface="楷体" panose="02010609060101010101" pitchFamily="49" charset="-122"/>
                <a:cs typeface="Arial" panose="020B0604020202020204" pitchFamily="34" charset="0"/>
              </a:rPr>
              <a:t>4.2 Future Research</a:t>
            </a:r>
            <a:endParaRPr lang="en-US" altLang="zh-CN" sz="3600" b="1"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The fluctuations in the growth rates of various sectors within the economic system originate from both demand-side pulling, primarily transmitted through the intermediate input elasticity coefficient, and supply-side pushing, primarily transmitted through the intermediate use elasticity coefficient, resulting from the joint action of both.</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40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1. Introduction</a:t>
            </a:r>
            <a:endParaRPr lang="en-US" altLang="zh-CN" sz="40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346710" y="1477645"/>
            <a:ext cx="11523345" cy="4716145"/>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In 1995, Chinese scholar Li Guozhang proposed a method for compiling incremental input-output tables. However, progress has been slow due to the difficulty in interpreting the positive and negative values of incremental coefficients and the unresolved issue of the invertibility of the incremental Leontief inverse matrix.</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4. Conclusions and Future Research</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914400" algn="just">
              <a:extLst>
                <a:ext uri="{35155182-B16C-46BC-9424-99874614C6A1}">
                  <wpsdc:indentchars xmlns:wpsdc="http://www.wps.cn/officeDocument/2017/drawingmlCustomData" val="200" checksum="797548545"/>
                </a:ext>
              </a:extLst>
            </a:pP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a:p>
            <a:pPr indent="914400" algn="just">
              <a:extLst>
                <a:ext uri="{35155182-B16C-46BC-9424-99874614C6A1}">
                  <wpsdc:indentchars xmlns:wpsdc="http://www.wps.cn/officeDocument/2017/drawingmlCustomData" val="200" checksum="797548545"/>
                </a:ext>
              </a:extLst>
            </a:pPr>
            <a:r>
              <a:rPr lang="en-US" altLang="zh-CN" sz="3600" dirty="0" smtClean="0">
                <a:latin typeface="Arial" panose="020B0604020202020204" pitchFamily="34" charset="0"/>
                <a:ea typeface="楷体" panose="02010609060101010101" pitchFamily="49" charset="-122"/>
                <a:cs typeface="Arial" panose="020B0604020202020204" pitchFamily="34" charset="0"/>
              </a:rPr>
              <a:t>Research on incremental input-output analysis remains in its early stages. Further research is needed on issues such as incremental non-competitive tables, incremental interregional</a:t>
            </a:r>
            <a:r>
              <a:rPr lang="en-US" altLang="zh-CN" sz="3600" dirty="0" smtClean="0">
                <a:latin typeface="Arial" panose="020B0604020202020204" pitchFamily="34" charset="0"/>
                <a:ea typeface="楷体" panose="02010609060101010101" pitchFamily="49" charset="-122"/>
                <a:cs typeface="Arial" panose="020B0604020202020204" pitchFamily="34" charset="0"/>
                <a:sym typeface="+mn-ea"/>
              </a:rPr>
              <a:t> </a:t>
            </a:r>
            <a:r>
              <a:rPr lang="en-US" altLang="zh-CN" sz="3600" dirty="0" smtClean="0">
                <a:latin typeface="Arial" panose="020B0604020202020204" pitchFamily="34" charset="0"/>
                <a:ea typeface="楷体" panose="02010609060101010101" pitchFamily="49" charset="-122"/>
                <a:cs typeface="Arial" panose="020B0604020202020204" pitchFamily="34" charset="0"/>
              </a:rPr>
              <a:t>tables, incremental CGE models, and incremental digital economy supply and use tables.</a:t>
            </a:r>
            <a:endParaRPr lang="en-US" altLang="zh-CN" sz="36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Calibri" panose="020F0502020204030204" pitchFamily="34" charset="0"/>
              <a:ea typeface="微软雅黑" panose="020B0503020204020204" charset="-122"/>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References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rPr>
              <a:t>[1]Leontief W. Air pollution and the economic structure: Empirical results of input-output comparisons[J]. Input-Output Economics Second Edition, 1972:273-293.</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rPr>
              <a:t>[2]Tilanus C B.Marginal versus average input coefficients in input-output forecasting[J].The Quarterly Journal of Economics,1967, 81(1): 140-145.</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rPr>
              <a:t>[3]Li Guozhang. Contribution analysis of soft input in output increment [J]. Journal of Quantitative &amp; Technological Economics, 1995, (04): 54-61.</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rPr>
              <a:t>[4]Li Guozhang, Chen Nanxu. Research on the compilation method of incremental input-output table [J]. Statistics &amp; Decision, 2016, (20): 4-8.</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rPr>
              <a:t>[5]Song Hui, Zhang Shuo, Bian Shaoqing. Theoretical Analysis of Basic Coefficients and Models ofIncremental Input-Output Table [J]. China Journal of Econometrics, 2025, 5 (02): 556-583.</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sym typeface="+mn-ea"/>
              </a:rPr>
              <a:t>[6]Song Hui. Characteristics and functions of incremental input-output table [J]. Statistics and Consultation 2025, (05): 31-33.</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sym typeface="+mn-ea"/>
              </a:rPr>
              <a:t>[7]Song Hui, Wang Chunli. Calculation and analysis method of incremental input coefficient [J]. Statistics and Consultation, 2025, (06): 22-25.</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sym typeface="+mn-ea"/>
              </a:rPr>
              <a:t>[8]Song Hui, Wang Chunli. The Relationship among Statistical Indicators between Incremental Input-Output Tables[J]. Statistics and Consultation, 2026, (1): 22-25.</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r>
              <a:rPr lang="en-US" altLang="zh-CN" sz="1800" dirty="0" smtClean="0">
                <a:latin typeface="Arial" panose="020B0604020202020204" pitchFamily="34" charset="0"/>
                <a:ea typeface="楷体" panose="02010609060101010101" pitchFamily="49" charset="-122"/>
                <a:cs typeface="Arial" panose="020B0604020202020204" pitchFamily="34" charset="0"/>
                <a:sym typeface="+mn-ea"/>
              </a:rPr>
              <a:t>[9]Song Hui, Wang Chunli. Calculation and Analysis Methods of Incremental Allocation Coefficients[J]. Statistics and Consultation, 2026, (2): 22-25.</a:t>
            </a:r>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a:p>
            <a:pPr algn="just"/>
            <a:endParaRPr lang="en-US" altLang="zh-CN" sz="18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1">
            <a:alphaModFix amt="56000"/>
          </a:blip>
          <a:srcRect/>
          <a:stretch>
            <a:fillRect l="-16000" r="-16000"/>
          </a:stretch>
        </a:blipFill>
        <a:effectLst/>
      </p:bgPr>
    </p:bg>
    <p:spTree>
      <p:nvGrpSpPr>
        <p:cNvPr id="1" name=""/>
        <p:cNvGrpSpPr/>
        <p:nvPr/>
      </p:nvGrpSpPr>
      <p:grpSpPr>
        <a:xfrm>
          <a:off x="0" y="0"/>
          <a:ext cx="0" cy="0"/>
          <a:chOff x="0" y="0"/>
          <a:chExt cx="0" cy="0"/>
        </a:xfrm>
      </p:grpSpPr>
      <p:pic>
        <p:nvPicPr>
          <p:cNvPr id="62466" name="图片 1"/>
          <p:cNvPicPr>
            <a:picLocks noChangeAspect="1"/>
          </p:cNvPicPr>
          <p:nvPr/>
        </p:nvPicPr>
        <p:blipFill>
          <a:blip r:embed="rId2"/>
          <a:stretch>
            <a:fillRect/>
          </a:stretch>
        </p:blipFill>
        <p:spPr>
          <a:xfrm>
            <a:off x="1697355" y="3173730"/>
            <a:ext cx="8797925" cy="3480435"/>
          </a:xfrm>
          <a:prstGeom prst="rect">
            <a:avLst/>
          </a:prstGeom>
          <a:ln w="9525">
            <a:noFill/>
          </a:ln>
          <a:effectLst>
            <a:glow rad="127000">
              <a:schemeClr val="bg2">
                <a:alpha val="0"/>
              </a:schemeClr>
            </a:glow>
          </a:effectLst>
        </p:spPr>
      </p:pic>
      <p:sp>
        <p:nvSpPr>
          <p:cNvPr id="83971" name="矩形 7"/>
          <p:cNvSpPr>
            <a:spLocks noChangeArrowheads="1"/>
          </p:cNvSpPr>
          <p:nvPr/>
        </p:nvSpPr>
        <p:spPr bwMode="auto">
          <a:xfrm>
            <a:off x="-11430" y="0"/>
            <a:ext cx="12192635" cy="762000"/>
          </a:xfrm>
          <a:prstGeom prst="rect">
            <a:avLst/>
          </a:prstGeom>
          <a:gradFill rotWithShape="1">
            <a:gsLst>
              <a:gs pos="0">
                <a:srgbClr val="0054A8"/>
              </a:gs>
              <a:gs pos="3000">
                <a:srgbClr val="0054A8"/>
              </a:gs>
              <a:gs pos="100000">
                <a:srgbClr val="0D9BE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1pPr>
            <a:lvl2pPr marL="742950" indent="-285750">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2pPr>
            <a:lvl3pPr marL="1143000" indent="-228600">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3pPr>
            <a:lvl4pPr marL="1600200" indent="-228600">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4pPr>
            <a:lvl5pPr marL="2057400" indent="-228600">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a:solidFill>
                  <a:schemeClr val="tx1"/>
                </a:solidFill>
                <a:latin typeface="Cambria" panose="02040503050406030204" pitchFamily="18" charset="0"/>
                <a:ea typeface="宋体" panose="02010600030101010101" pitchFamily="2" charset="-122"/>
              </a:defRPr>
            </a:lvl9pPr>
          </a:lstStyle>
          <a:p>
            <a:pPr algn="l" eaLnBrk="1" hangingPunct="1"/>
            <a:endParaRPr lang="zh-CN" altLang="en-US" sz="3600" b="1" dirty="0">
              <a:solidFill>
                <a:schemeClr val="tx1"/>
              </a:solidFill>
              <a:highlight>
                <a:srgbClr val="FFFF00"/>
              </a:highlight>
              <a:latin typeface="华文新魏" panose="02010800040101010101" pitchFamily="2" charset="-122"/>
              <a:ea typeface="华文新魏" panose="02010800040101010101" pitchFamily="2" charset="-122"/>
              <a:sym typeface="Arial" panose="020B0604020202020204" pitchFamily="34" charset="0"/>
            </a:endParaRPr>
          </a:p>
        </p:txBody>
      </p:sp>
      <p:sp>
        <p:nvSpPr>
          <p:cNvPr id="83973" name="内容占位符 2"/>
          <p:cNvSpPr>
            <a:spLocks noGrp="1" noChangeArrowheads="1"/>
          </p:cNvSpPr>
          <p:nvPr>
            <p:ph type="body" sz="quarter" idx="13"/>
          </p:nvPr>
        </p:nvSpPr>
        <p:spPr/>
        <p:txBody>
          <a:bodyPr>
            <a:normAutofit fontScale="25000" lnSpcReduction="20000"/>
          </a:bodyPr>
          <a:lstStyle/>
          <a:p>
            <a:pPr marL="0" indent="0" eaLnBrk="1" hangingPunct="1">
              <a:lnSpc>
                <a:spcPts val="3500"/>
              </a:lnSpc>
              <a:spcBef>
                <a:spcPts val="600"/>
              </a:spcBef>
              <a:buFont typeface="Wingdings 2" panose="05020102010507070707" pitchFamily="18" charset="2"/>
              <a:buNone/>
            </a:pPr>
            <a:r>
              <a:rPr lang="zh-CN" altLang="en-US" sz="2800" b="1" dirty="0">
                <a:latin typeface="楷体" panose="02010609060101010101" pitchFamily="49" charset="-122"/>
                <a:ea typeface="楷体" panose="02010609060101010101" pitchFamily="49" charset="-122"/>
                <a:sym typeface="Arial" panose="020B0604020202020204" pitchFamily="34" charset="0"/>
              </a:rPr>
              <a:t>        </a:t>
            </a:r>
            <a:r>
              <a:rPr lang="zh-CN" altLang="en-US" sz="3600" b="1" dirty="0">
                <a:latin typeface="楷体" panose="02010609060101010101" pitchFamily="49" charset="-122"/>
                <a:ea typeface="楷体" panose="02010609060101010101" pitchFamily="49" charset="-122"/>
                <a:sym typeface="Arial" panose="020B0604020202020204" pitchFamily="34" charset="0"/>
              </a:rPr>
              <a:t>宋辉</a:t>
            </a:r>
            <a:endParaRPr lang="zh-CN" altLang="en-US" sz="3600" b="1" dirty="0">
              <a:latin typeface="楷体" panose="02010609060101010101" pitchFamily="49" charset="-122"/>
              <a:ea typeface="楷体" panose="02010609060101010101" pitchFamily="49" charset="-122"/>
              <a:sym typeface="Arial" panose="020B0604020202020204" pitchFamily="34" charset="0"/>
            </a:endParaRPr>
          </a:p>
          <a:p>
            <a:pPr marL="0" indent="0" eaLnBrk="1" hangingPunct="1">
              <a:lnSpc>
                <a:spcPts val="3500"/>
              </a:lnSpc>
              <a:spcBef>
                <a:spcPts val="600"/>
              </a:spcBef>
              <a:buFont typeface="Wingdings 2" panose="05020102010507070707" pitchFamily="18" charset="2"/>
              <a:buNone/>
            </a:pPr>
            <a:r>
              <a:rPr lang="zh-CN" altLang="en-US" sz="3600" b="1" dirty="0">
                <a:latin typeface="楷体" panose="02010609060101010101" pitchFamily="49" charset="-122"/>
                <a:ea typeface="楷体" panose="02010609060101010101" pitchFamily="49" charset="-122"/>
                <a:sym typeface="Arial" panose="020B0604020202020204" pitchFamily="34" charset="0"/>
              </a:rPr>
              <a:t>        电话：</a:t>
            </a:r>
            <a:r>
              <a:rPr lang="en-US" altLang="zh-CN" sz="3600" b="1" dirty="0">
                <a:latin typeface="楷体" panose="02010609060101010101" pitchFamily="49" charset="-122"/>
                <a:ea typeface="楷体" panose="02010609060101010101" pitchFamily="49" charset="-122"/>
                <a:sym typeface="Arial" panose="020B0604020202020204" pitchFamily="34" charset="0"/>
              </a:rPr>
              <a:t>18031167376</a:t>
            </a:r>
            <a:r>
              <a:rPr lang="zh-CN" altLang="en-US" sz="3600" b="1" dirty="0">
                <a:latin typeface="楷体" panose="02010609060101010101" pitchFamily="49" charset="-122"/>
                <a:ea typeface="楷体" panose="02010609060101010101" pitchFamily="49" charset="-122"/>
                <a:sym typeface="Arial" panose="020B0604020202020204" pitchFamily="34" charset="0"/>
              </a:rPr>
              <a:t>；</a:t>
            </a:r>
            <a:endParaRPr lang="en-US" altLang="zh-CN" sz="3600" b="1" dirty="0">
              <a:latin typeface="楷体" panose="02010609060101010101" pitchFamily="49" charset="-122"/>
              <a:ea typeface="楷体" panose="02010609060101010101" pitchFamily="49" charset="-122"/>
              <a:sym typeface="Arial" panose="020B0604020202020204" pitchFamily="34" charset="0"/>
            </a:endParaRPr>
          </a:p>
          <a:p>
            <a:pPr marL="0" indent="0" eaLnBrk="1" hangingPunct="1">
              <a:lnSpc>
                <a:spcPts val="3500"/>
              </a:lnSpc>
              <a:spcBef>
                <a:spcPts val="600"/>
              </a:spcBef>
              <a:buFont typeface="Wingdings 2" panose="05020102010507070707" pitchFamily="18" charset="2"/>
              <a:buNone/>
            </a:pPr>
            <a:r>
              <a:rPr lang="zh-CN" altLang="en-US" sz="3600" b="1" dirty="0">
                <a:latin typeface="楷体" panose="02010609060101010101" pitchFamily="49" charset="-122"/>
                <a:ea typeface="楷体" panose="02010609060101010101" pitchFamily="49" charset="-122"/>
                <a:sym typeface="Arial" panose="020B0604020202020204" pitchFamily="34" charset="0"/>
              </a:rPr>
              <a:t>        邮箱：</a:t>
            </a:r>
            <a:r>
              <a:rPr lang="en-US" altLang="zh-CN" sz="3600" b="1" dirty="0">
                <a:latin typeface="楷体" panose="02010609060101010101" pitchFamily="49" charset="-122"/>
                <a:ea typeface="楷体" panose="02010609060101010101" pitchFamily="49" charset="-122"/>
                <a:sym typeface="Arial" panose="020B0604020202020204" pitchFamily="34" charset="0"/>
              </a:rPr>
              <a:t>sh5649@163.com</a:t>
            </a:r>
            <a:endParaRPr lang="en-US" altLang="zh-CN" sz="3600" b="1" dirty="0">
              <a:latin typeface="楷体" panose="02010609060101010101" pitchFamily="49" charset="-122"/>
              <a:ea typeface="楷体" panose="02010609060101010101" pitchFamily="49" charset="-122"/>
              <a:sym typeface="Arial" panose="020B0604020202020204" pitchFamily="34" charset="0"/>
            </a:endParaRPr>
          </a:p>
        </p:txBody>
      </p:sp>
      <p:sp>
        <p:nvSpPr>
          <p:cNvPr id="3" name="文本框 2"/>
          <p:cNvSpPr txBox="1"/>
          <p:nvPr/>
        </p:nvSpPr>
        <p:spPr>
          <a:xfrm>
            <a:off x="0" y="692785"/>
            <a:ext cx="12181205" cy="6084570"/>
          </a:xfrm>
          <a:prstGeom prst="rect">
            <a:avLst/>
          </a:prstGeom>
          <a:noFill/>
        </p:spPr>
        <p:txBody>
          <a:bodyPr wrap="square" rtlCol="0" anchor="t">
            <a:noAutofit/>
          </a:bodyPr>
          <a:lstStyle/>
          <a:p>
            <a:pPr marL="0" indent="0" algn="ctr" eaLnBrk="1" hangingPunct="1">
              <a:lnSpc>
                <a:spcPts val="3500"/>
              </a:lnSpc>
              <a:spcBef>
                <a:spcPts val="600"/>
              </a:spcBef>
              <a:buFont typeface="Wingdings 2" panose="05020102010507070707" pitchFamily="18" charset="2"/>
              <a:buNone/>
            </a:pPr>
            <a:endParaRPr lang="en-US" altLang="zh-CN" sz="3600" b="1" dirty="0">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a:p>
            <a:pPr marL="0" indent="0" algn="ctr" eaLnBrk="1" hangingPunct="1">
              <a:lnSpc>
                <a:spcPts val="3500"/>
              </a:lnSpc>
              <a:spcBef>
                <a:spcPts val="600"/>
              </a:spcBef>
              <a:buFont typeface="Wingdings 2" panose="05020102010507070707" pitchFamily="18" charset="2"/>
              <a:buNone/>
            </a:pPr>
            <a:r>
              <a:rPr lang="en-US" altLang="zh-CN" sz="6000" b="1" dirty="0">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Thanks for your attention!</a:t>
            </a:r>
            <a:endParaRPr lang="en-US" altLang="zh-CN" sz="6000" b="1" dirty="0">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a:p>
            <a:pPr algn="ctr">
              <a:lnSpc>
                <a:spcPts val="3500"/>
              </a:lnSpc>
              <a:spcBef>
                <a:spcPts val="0"/>
              </a:spcBef>
              <a:buFont typeface="Wingdings 2" panose="05020102010507070707" pitchFamily="18" charset="2"/>
              <a:buNone/>
            </a:pPr>
            <a:endParaRPr lang="en-US" altLang="zh-CN" sz="6000" b="1" dirty="0" smtClean="0">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p:txBody>
      </p:sp>
      <p:sp>
        <p:nvSpPr>
          <p:cNvPr id="5" name="文本框 4"/>
          <p:cNvSpPr txBox="1"/>
          <p:nvPr/>
        </p:nvSpPr>
        <p:spPr>
          <a:xfrm>
            <a:off x="3513455" y="1772285"/>
            <a:ext cx="4608195" cy="1242060"/>
          </a:xfrm>
          <a:prstGeom prst="rect">
            <a:avLst/>
          </a:prstGeom>
          <a:noFill/>
        </p:spPr>
        <p:txBody>
          <a:bodyPr wrap="square" rtlCol="0">
            <a:noAutofit/>
          </a:bodyPr>
          <a:p>
            <a:pPr algn="ctr">
              <a:lnSpc>
                <a:spcPts val="3500"/>
              </a:lnSpc>
              <a:spcBef>
                <a:spcPts val="0"/>
              </a:spcBef>
              <a:buFont typeface="Wingdings 2" panose="05020102010507070707" pitchFamily="18" charset="2"/>
              <a:buNone/>
            </a:pPr>
            <a:r>
              <a:rPr lang="en-US" altLang="zh-CN" sz="32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Song Hui</a:t>
            </a:r>
            <a:endParaRPr lang="zh-CN" altLang="en-US" sz="32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a:p>
            <a:pPr algn="ctr">
              <a:lnSpc>
                <a:spcPts val="3500"/>
              </a:lnSpc>
              <a:spcBef>
                <a:spcPts val="0"/>
              </a:spcBef>
              <a:buFont typeface="Wingdings 2" panose="05020102010507070707" pitchFamily="18" charset="2"/>
              <a:buNone/>
            </a:pPr>
            <a:r>
              <a:rPr lang="en-US" altLang="zh-CN" sz="2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Mobile:+86 180 3116 7376</a:t>
            </a:r>
            <a:endParaRPr lang="zh-CN" altLang="en-US" sz="2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a:p>
            <a:pPr algn="ctr">
              <a:lnSpc>
                <a:spcPts val="3500"/>
              </a:lnSpc>
              <a:spcBef>
                <a:spcPts val="0"/>
              </a:spcBef>
              <a:buFont typeface="Wingdings 2" panose="05020102010507070707" pitchFamily="18" charset="2"/>
              <a:buNone/>
            </a:pPr>
            <a:r>
              <a:rPr lang="zh-CN" altLang="en-US" sz="2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Email</a:t>
            </a:r>
            <a:r>
              <a:rPr lang="en-US" altLang="zh-CN" sz="2400" b="1" dirty="0">
                <a:latin typeface="Arial" panose="020B0604020202020204" pitchFamily="34" charset="0"/>
                <a:ea typeface="微软雅黑" panose="020B0503020204020204" charset="-122"/>
                <a:cs typeface="Arial" panose="020B0604020202020204" pitchFamily="34" charset="0"/>
                <a:sym typeface="Arial" panose="020B0604020202020204" pitchFamily="34" charset="0"/>
              </a:rPr>
              <a:t>:sh5649@163.com</a:t>
            </a:r>
            <a:endParaRPr lang="en-US" altLang="zh-CN" sz="2400" b="1" dirty="0" smtClean="0">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255" y="0"/>
            <a:ext cx="12200255" cy="1004570"/>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nchorCtr="0"/>
          <a:lstStyle/>
          <a:p>
            <a:pPr algn="ctr" eaLnBrk="0" hangingPunct="0">
              <a:buClrTx/>
            </a:pPr>
            <a:endParaRPr lang="zh-CN" sz="1800">
              <a:solidFill>
                <a:srgbClr val="FFFFFF"/>
              </a:solidFill>
              <a:latin typeface="Arial" panose="020B0604020202020204" pitchFamily="34" charset="0"/>
              <a:ea typeface="微软雅黑" panose="020B0503020204020204" charset="-122"/>
              <a:cs typeface="Arial" panose="020B0604020202020204" pitchFamily="34" charset="0"/>
            </a:endParaRPr>
          </a:p>
        </p:txBody>
      </p:sp>
      <p:sp>
        <p:nvSpPr>
          <p:cNvPr id="10" name="矩形 9"/>
          <p:cNvSpPr/>
          <p:nvPr>
            <p:custDataLst>
              <p:tags r:id="rId2"/>
            </p:custDataLst>
          </p:nvPr>
        </p:nvSpPr>
        <p:spPr>
          <a:xfrm>
            <a:off x="635" y="121285"/>
            <a:ext cx="12192000" cy="762000"/>
          </a:xfrm>
          <a:prstGeom prst="rect">
            <a:avLst/>
          </a:prstGeom>
          <a:noFill/>
          <a:ln w="9525">
            <a:noFill/>
          </a:ln>
        </p:spPr>
        <p:txBody>
          <a:bodyPr anchor="ctr"/>
          <a:lstStyle/>
          <a:p>
            <a:pPr algn="l" eaLnBrk="0" hangingPunct="0"/>
            <a:r>
              <a:rPr lang="en-US" altLang="zh-CN" sz="40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1. Introduction</a:t>
            </a:r>
            <a:endParaRPr lang="en-US" altLang="zh-CN" sz="40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 name="文本框 1"/>
          <p:cNvSpPr txBox="1"/>
          <p:nvPr/>
        </p:nvSpPr>
        <p:spPr>
          <a:xfrm>
            <a:off x="223520" y="1097280"/>
            <a:ext cx="11804015" cy="5636260"/>
          </a:xfrm>
          <a:prstGeom prst="rect">
            <a:avLst/>
          </a:prstGeom>
          <a:noFill/>
        </p:spPr>
        <p:txBody>
          <a:bodyPr wrap="square" rtlCol="0" anchor="t">
            <a:noAutofit/>
          </a:bodyPr>
          <a:p>
            <a:pPr indent="838200" algn="just">
              <a:extLst>
                <a:ext uri="{35155182-B16C-46BC-9424-99874614C6A1}">
                  <wpsdc:indentchars xmlns:wpsdc="http://www.wps.cn/officeDocument/2017/drawingmlCustomData" val="200" checksum="1429785311"/>
                </a:ext>
              </a:extLst>
            </a:pPr>
            <a:r>
              <a:rPr lang="en-US" altLang="zh-CN" sz="3300" dirty="0" smtClean="0">
                <a:latin typeface="Arial" panose="020B0604020202020204" pitchFamily="34" charset="0"/>
                <a:ea typeface="楷体" panose="02010609060101010101" pitchFamily="49" charset="-122"/>
                <a:cs typeface="Arial" panose="020B0604020202020204" pitchFamily="34" charset="0"/>
              </a:rPr>
              <a:t>In 2025, Song Hui et al. proposed the assumptions of the incremental model, preliminarily proved the invertibility of the incremental Leontief inverse, and provided the concepts and manifestations of incremental input and allocation coefficients. Nevertheless, the nature and types of pure income incremental coefficients and incremental allocation coefficients were not addressed. To address the above issues, this paper proposes a refined analytical method for incremental coefficients and provides empirical evidence, thereby offering a reference for conducting incremental input-output analysis.</a:t>
            </a:r>
            <a:endParaRPr lang="en-US" altLang="zh-CN" sz="3300" dirty="0" smtClean="0">
              <a:latin typeface="Arial" panose="020B0604020202020204" pitchFamily="34" charset="0"/>
              <a:ea typeface="楷体" panose="02010609060101010101" pitchFamily="49" charset="-122"/>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609177" y="334433"/>
            <a:ext cx="10972800" cy="6189133"/>
          </a:xfrm>
        </p:spPr>
        <p:txBody>
          <a:bodyPr vert="horz" wrap="square" lIns="121920" tIns="60960" rIns="121920" bIns="60960" numCol="1" anchor="t" anchorCtr="0" compatLnSpc="1"/>
          <a:lstStyle/>
          <a:p>
            <a:pPr marL="0" marR="0" lvl="0" indent="0" algn="l" defTabSz="914400" rtl="0" eaLnBrk="1" latinLnBrk="0" hangingPunct="1">
              <a:lnSpc>
                <a:spcPct val="100000"/>
              </a:lnSpc>
              <a:spcBef>
                <a:spcPts val="0"/>
              </a:spcBef>
              <a:spcAft>
                <a:spcPts val="600"/>
              </a:spcAft>
              <a:buClr>
                <a:schemeClr val="accent1"/>
              </a:buClr>
              <a:buSzPct val="50000"/>
              <a:buFont typeface="Wingdings 2" panose="05020102010507070707" pitchFamily="18" charset="2"/>
              <a:buNone/>
              <a:defRPr/>
            </a:pPr>
            <a:r>
              <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3010" name="矩形 7"/>
          <p:cNvSpPr/>
          <p:nvPr/>
        </p:nvSpPr>
        <p:spPr>
          <a:xfrm>
            <a:off x="0" y="635"/>
            <a:ext cx="12263120" cy="1268095"/>
          </a:xfrm>
          <a:prstGeom prst="rect">
            <a:avLst/>
          </a:prstGeom>
          <a:gradFill rotWithShape="1">
            <a:gsLst>
              <a:gs pos="0">
                <a:srgbClr val="0054A8">
                  <a:alpha val="100000"/>
                </a:srgbClr>
              </a:gs>
              <a:gs pos="3000">
                <a:srgbClr val="0054A8">
                  <a:alpha val="100000"/>
                </a:srgbClr>
              </a:gs>
              <a:gs pos="100000">
                <a:srgbClr val="0D9BE9">
                  <a:alpha val="100000"/>
                </a:srgbClr>
              </a:gs>
            </a:gsLst>
            <a:lin ang="0" scaled="1"/>
            <a:tileRect/>
          </a:gradFill>
          <a:ln w="9525">
            <a:noFill/>
          </a:ln>
        </p:spPr>
        <p:txBody>
          <a:bodyPr anchor="ctr"/>
          <a:lstStyle/>
          <a:p>
            <a:pPr algn="ctr" eaLnBrk="0" hangingPunct="0"/>
            <a:r>
              <a:rPr lang="en-US" altLang="zh-CN" sz="4400" b="1" dirty="0">
                <a:solidFill>
                  <a:schemeClr val="accent3"/>
                </a:solidFill>
                <a:latin typeface="Arial" panose="020B0604020202020204" pitchFamily="34" charset="0"/>
                <a:ea typeface="华文楷体" panose="02010600040101010101" pitchFamily="2" charset="-122"/>
                <a:cs typeface="Arial" panose="020B0604020202020204" pitchFamily="34" charset="0"/>
                <a:sym typeface="+mn-ea"/>
              </a:rPr>
              <a:t>2</a:t>
            </a:r>
            <a:r>
              <a:rPr lang="zh-CN" altLang="en-US" sz="4400" b="1" dirty="0">
                <a:solidFill>
                  <a:schemeClr val="accent3"/>
                </a:solidFill>
                <a:latin typeface="Arial" panose="020B0604020202020204" pitchFamily="34" charset="0"/>
                <a:ea typeface="华文楷体" panose="02010600040101010101" pitchFamily="2" charset="-122"/>
                <a:cs typeface="Arial" panose="020B0604020202020204" pitchFamily="34" charset="0"/>
                <a:sym typeface="+mn-ea"/>
              </a:rPr>
              <a:t>、</a:t>
            </a:r>
            <a:r>
              <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rPr>
              <a:t>Incremental Input and Allocation Coefficients: Concepts, Types, and Analytical Methods</a:t>
            </a:r>
            <a:endParaRPr lang="en-US" altLang="zh-CN" sz="3600" b="1" dirty="0">
              <a:solidFill>
                <a:schemeClr val="accent3"/>
              </a:solidFill>
              <a:latin typeface="Arial" panose="020B0604020202020204" pitchFamily="34" charset="0"/>
              <a:ea typeface="微软雅黑" panose="020B0503020204020204" charset="-122"/>
              <a:cs typeface="Arial" panose="020B0604020202020204" pitchFamily="34" charset="0"/>
              <a:sym typeface="+mn-ea"/>
            </a:endParaRPr>
          </a:p>
        </p:txBody>
      </p:sp>
      <p:pic>
        <p:nvPicPr>
          <p:cNvPr id="3" name="图片 2"/>
          <p:cNvPicPr>
            <a:picLocks noChangeAspect="1"/>
          </p:cNvPicPr>
          <p:nvPr/>
        </p:nvPicPr>
        <p:blipFill>
          <a:blip r:embed="rId1"/>
          <a:stretch>
            <a:fillRect/>
          </a:stretch>
        </p:blipFill>
        <p:spPr>
          <a:xfrm>
            <a:off x="0" y="1268730"/>
            <a:ext cx="12263120" cy="5589270"/>
          </a:xfrm>
          <a:prstGeom prst="rect">
            <a:avLst/>
          </a:prstGeom>
        </p:spPr>
      </p:pic>
    </p:spTree>
    <p:custDataLst>
      <p:tags r:id="rId2"/>
    </p:custDataLst>
  </p:cSld>
  <p:clrMapOvr>
    <a:masterClrMapping/>
  </p:clrMapOvr>
  <p:transition>
    <p:cut/>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15.xml><?xml version="1.0" encoding="utf-8"?>
<p:tagLst xmlns:p="http://schemas.openxmlformats.org/presentationml/2006/main">
  <p:tag name="KSO_WM_UNIT_TABLE_BEAUTIFY" val="smartTable{24d0456e-9fba-4010-97dc-afa98261ce45}"/>
  <p:tag name="TABLE_ENDDRAG_ORIGIN_RECT" val="941*468"/>
  <p:tag name="TABLE_ENDDRAG_RECT" val="11*45*941*468"/>
</p:tagLst>
</file>

<file path=ppt/tags/tag11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UNIT_TABLE_BEAUTIFY" val="smartTable{8d514011-1ca4-496c-9df8-59e2d8dff6f3}"/>
  <p:tag name="TABLE_ENDDRAG_ORIGIN_RECT" val="931*485"/>
  <p:tag name="TABLE_ENDDRAG_RECT" val="15*39*931*485"/>
</p:tagLst>
</file>

<file path=ppt/tags/tag121.xml><?xml version="1.0" encoding="utf-8"?>
<p:tagLst xmlns:p="http://schemas.openxmlformats.org/presentationml/2006/main">
  <p:tag name="KSO_WM_UNIT_TABLE_BEAUTIFY" val="smartTable{8d514011-1ca4-496c-9df8-59e2d8dff6f3}"/>
  <p:tag name="TABLE_ENDDRAG_ORIGIN_RECT" val="931*485"/>
  <p:tag name="TABLE_ENDDRAG_RECT" val="15*39*931*485"/>
</p:tagLst>
</file>

<file path=ppt/tags/tag12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26.xml><?xml version="1.0" encoding="utf-8"?>
<p:tagLst xmlns:p="http://schemas.openxmlformats.org/presentationml/2006/main">
  <p:tag name="KSO_WM_UNIT_TABLE_BEAUTIFY" val="smartTable{21b007fa-52e8-428a-8ecc-7c3ed63955d6}"/>
  <p:tag name="TABLE_ENDDRAG_ORIGIN_RECT" val="932*438"/>
  <p:tag name="TABLE_ENDDRAG_RECT" val="15*39*932*438"/>
</p:tagLst>
</file>

<file path=ppt/tags/tag127.xml><?xml version="1.0" encoding="utf-8"?>
<p:tagLst xmlns:p="http://schemas.openxmlformats.org/presentationml/2006/main">
  <p:tag name="KSO_WM_UNIT_TABLE_BEAUTIFY" val="smartTable{21b007fa-52e8-428a-8ecc-7c3ed63955d6}"/>
  <p:tag name="TABLE_ENDDRAG_ORIGIN_RECT" val="932*438"/>
  <p:tag name="TABLE_ENDDRAG_RECT" val="15*39*932*438"/>
</p:tagLst>
</file>

<file path=ppt/tags/tag128.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38.xml><?xml version="1.0" encoding="utf-8"?>
<p:tagLst xmlns:p="http://schemas.openxmlformats.org/presentationml/2006/main">
  <p:tag name="KSO_WM_SPECIAL_SOURCE" val="bdnul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42.xml><?xml version="1.0" encoding="utf-8"?>
<p:tagLst xmlns:p="http://schemas.openxmlformats.org/presentationml/2006/main">
  <p:tag name="KSO_WM_UNIT_TABLE_BEAUTIFY" val="smartTable{361a4e95-f284-4636-8452-7885ae01b669}"/>
  <p:tag name="TABLE_ENDDRAG_ORIGIN_RECT" val="918*542"/>
  <p:tag name="TABLE_ENDDRAG_RECT" val="22*42*918*542"/>
</p:tagLst>
</file>

<file path=ppt/tags/tag143.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47.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51.xml><?xml version="1.0" encoding="utf-8"?>
<p:tagLst xmlns:p="http://schemas.openxmlformats.org/presentationml/2006/main">
  <p:tag name="TABLE_ENDDRAG_ORIGIN_RECT" val="899*415"/>
  <p:tag name="TABLE_ENDDRAG_RECT" val="27*50*899*415"/>
</p:tagLst>
</file>

<file path=ppt/tags/tag15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53.xml><?xml version="1.0" encoding="utf-8"?>
<p:tagLst xmlns:p="http://schemas.openxmlformats.org/presentationml/2006/main">
  <p:tag name="TABLE_ENDDRAG_ORIGIN_RECT" val="870*397"/>
  <p:tag name="TABLE_ENDDRAG_RECT" val="42*120*870*397"/>
</p:tagLst>
</file>

<file path=ppt/tags/tag154.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61.xml><?xml version="1.0" encoding="utf-8"?>
<p:tagLst xmlns:p="http://schemas.openxmlformats.org/presentationml/2006/main">
  <p:tag name="TABLE_ENDDRAG_ORIGIN_RECT" val="885*393"/>
  <p:tag name="TABLE_ENDDRAG_RECT" val="26*116*885*393"/>
</p:tagLst>
</file>

<file path=ppt/tags/tag16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69.xml><?xml version="1.0" encoding="utf-8"?>
<p:tagLst xmlns:p="http://schemas.openxmlformats.org/presentationml/2006/main">
  <p:tag name="TABLE_ENDDRAG_ORIGIN_RECT" val="910*460"/>
  <p:tag name="TABLE_ENDDRAG_RECT" val="21*45*910*46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71.xml><?xml version="1.0" encoding="utf-8"?>
<p:tagLst xmlns:p="http://schemas.openxmlformats.org/presentationml/2006/main">
  <p:tag name="TABLE_ENDDRAG_ORIGIN_RECT" val="921*509"/>
  <p:tag name="TABLE_ENDDRAG_RECT" val="21*35*921*509"/>
</p:tagLst>
</file>

<file path=ppt/tags/tag17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7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89.xml><?xml version="1.0" encoding="utf-8"?>
<p:tagLst xmlns:p="http://schemas.openxmlformats.org/presentationml/2006/main">
  <p:tag name="TABLE_ENDDRAG_ORIGIN_RECT" val="856*491"/>
  <p:tag name="TABLE_ENDDRAG_RECT" val="54*43*856*491"/>
</p:tagLst>
</file>

<file path=ppt/tags/tag1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90.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91.xml><?xml version="1.0" encoding="utf-8"?>
<p:tagLst xmlns:p="http://schemas.openxmlformats.org/presentationml/2006/main">
  <p:tag name="TABLE_ENDDRAG_ORIGIN_RECT" val="908*405"/>
  <p:tag name="TABLE_ENDDRAG_RECT" val="26*53*908*405"/>
</p:tagLst>
</file>

<file path=ppt/tags/tag19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9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PLACING_PICTURE_USER_VIEWPORT" val="{&quot;height&quot;:2029.9984251968503,&quot;width&quot;:4616.666141732283}"/>
</p:tagLst>
</file>

<file path=ppt/tags/tag200.xml><?xml version="1.0" encoding="utf-8"?>
<p:tagLst xmlns:p="http://schemas.openxmlformats.org/presentationml/2006/main">
  <p:tag name="KSO_WM_SPECIAL_SOURCE" val="bdnul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21.xml><?xml version="1.0" encoding="utf-8"?>
<p:tagLst xmlns:p="http://schemas.openxmlformats.org/presentationml/2006/main">
  <p:tag name="KSO_WM_DIAGRAM_VIRTUALLY_FRAME" val="{&quot;height&quot;:279.73330708661416,&quot;left&quot;:112.85,&quot;top&quot;:122.61669291338583,&quot;width&quot;:788.6666929133859}"/>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216.xml><?xml version="1.0" encoding="utf-8"?>
<p:tagLst xmlns:p="http://schemas.openxmlformats.org/presentationml/2006/main">
  <p:tag name="KSO_WM_SPECIAL_SOURCE" val="bdnull"/>
</p:tagLst>
</file>

<file path=ppt/tags/tag217.xml><?xml version="1.0" encoding="utf-8"?>
<p:tagLst xmlns:p="http://schemas.openxmlformats.org/presentationml/2006/main">
  <p:tag name="KSO_WPP_MARK_KEY" val="cbacc057-ff06-4d9c-8252-49fffb182535"/>
  <p:tag name="COMMONDATA" val="eyJoZGlkIjoiNDZmYWMzOGRlYzJlMTU0YjNmZDY5NmNjNDU5NDIwYTAifQ=="/>
  <p:tag name="commondata" val="eyJoZGlkIjoiODcyYmExMGNmZGRkZjc2MWNjM2YyNjlkNzA4MDFmZWIifQ=="/>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PLACING_PICTURE_USER_VIEWPORT" val="{&quot;height&quot;:891.3423722909401,&quot;width&quot;:12739.308226451172}"/>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UNIT_PLACING_PICTURE_USER_VIEWPORT" val="{&quot;height&quot;:891.3423722909401,&quot;width&quot;:12739.308226451172}"/>
  <p:tag name="KSO_WM_BEAUTIFY_FLAG" val=""/>
</p:tagLst>
</file>

<file path=ppt/tags/tag37.xml><?xml version="1.0" encoding="utf-8"?>
<p:tagLst xmlns:p="http://schemas.openxmlformats.org/presentationml/2006/main">
  <p:tag name="KSO_WM_SPECIAL_SOURCE" val="bdnull"/>
</p:tagLst>
</file>

<file path=ppt/tags/tag38.xml><?xml version="1.0" encoding="utf-8"?>
<p:tagLst xmlns:p="http://schemas.openxmlformats.org/presentationml/2006/main">
  <p:tag name="KSO_WM_SPECIAL_SOURCE" val="bdnull"/>
</p:tagLst>
</file>

<file path=ppt/tags/tag3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SPECIAL_SOURCE" val="bdnul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SPECIAL_SOURCE" val="bdnul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54.xml><?xml version="1.0" encoding="utf-8"?>
<p:tagLst xmlns:p="http://schemas.openxmlformats.org/presentationml/2006/main">
  <p:tag name="KSO_WM_UNIT_TABLE_BEAUTIFY" val="smartTable{3de1c116-842b-43c2-9afd-918ad82b621f}"/>
  <p:tag name="TABLE_ENDDRAG_ORIGIN_RECT" val="848*447"/>
  <p:tag name="TABLE_ENDDRAG_RECT" val="54*52*848*447"/>
</p:tagLst>
</file>

<file path=ppt/tags/tag55.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KSO_WM_UNIT_TABLE_BEAUTIFY" val="smartTable{5c96c9b5-2c69-4660-a266-7a9b9e0be47b}"/>
  <p:tag name="TABLE_ENDDRAG_ORIGIN_RECT" val="941*465"/>
  <p:tag name="TABLE_ENDDRAG_RECT" val="11*48*941*465"/>
</p:tagLst>
</file>

<file path=ppt/tags/tag81.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82.xml><?xml version="1.0" encoding="utf-8"?>
<p:tagLst xmlns:p="http://schemas.openxmlformats.org/presentationml/2006/main">
  <p:tag name="KSO_WM_UNIT_TABLE_BEAUTIFY" val="smartTable{38d0d15c-ba97-4e3a-a264-6a31bd8ebb8a}"/>
  <p:tag name="TABLE_ENDDRAG_ORIGIN_RECT" val="932*450"/>
  <p:tag name="TABLE_ENDDRAG_RECT" val="15*47*932*450"/>
</p:tagLst>
</file>

<file path=ppt/tags/tag83.xml><?xml version="1.0" encoding="utf-8"?>
<p:tagLst xmlns:p="http://schemas.openxmlformats.org/presentationml/2006/main">
  <p:tag name="KSO_WM_UNIT_TABLE_BEAUTIFY" val="smartTable{38d0d15c-ba97-4e3a-a264-6a31bd8ebb8a}"/>
  <p:tag name="TABLE_ENDDRAG_ORIGIN_RECT" val="932*450"/>
  <p:tag name="TABLE_ENDDRAG_RECT" val="15*47*932*450"/>
</p:tagLst>
</file>

<file path=ppt/tags/tag84.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88.xml><?xml version="1.0" encoding="utf-8"?>
<p:tagLst xmlns:p="http://schemas.openxmlformats.org/presentationml/2006/main">
  <p:tag name="KSO_WM_UNIT_TABLE_BEAUTIFY" val="smartTable{bfa52507-9df2-413c-a671-489306a438e8}"/>
  <p:tag name="TABLE_ENDDRAG_ORIGIN_RECT" val="932*432"/>
  <p:tag name="TABLE_ENDDRAG_RECT" val="15*48*932*432"/>
</p:tagLst>
</file>

<file path=ppt/tags/tag89.xml><?xml version="1.0" encoding="utf-8"?>
<p:tagLst xmlns:p="http://schemas.openxmlformats.org/presentationml/2006/main">
  <p:tag name="KSO_WM_UNIT_TABLE_BEAUTIFY" val="smartTable{bfa52507-9df2-413c-a671-489306a438e8}"/>
  <p:tag name="TABLE_ENDDRAG_ORIGIN_RECT" val="932*432"/>
  <p:tag name="TABLE_ENDDRAG_RECT" val="15*48*932*43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18864"/>
  <p:tag name="KSO_WM_SPECIAL_SOURCE" val="bdnull"/>
</p:tagLst>
</file>

<file path=ppt/theme/theme1.xml><?xml version="1.0" encoding="utf-8"?>
<a:theme xmlns:a="http://schemas.openxmlformats.org/drawingml/2006/main" name="龙腾四海">
  <a:themeElements>
    <a:clrScheme name="龙腾四海 1">
      <a:dk1>
        <a:srgbClr val="000000"/>
      </a:dk1>
      <a:lt1>
        <a:srgbClr val="FFFFFF"/>
      </a:lt1>
      <a:dk2>
        <a:srgbClr val="001B36"/>
      </a:dk2>
      <a:lt2>
        <a:srgbClr val="EDF8FE"/>
      </a:lt2>
      <a:accent1>
        <a:srgbClr val="477AB1"/>
      </a:accent1>
      <a:accent2>
        <a:srgbClr val="51848E"/>
      </a:accent2>
      <a:accent3>
        <a:srgbClr val="FFFFFF"/>
      </a:accent3>
      <a:accent4>
        <a:srgbClr val="000000"/>
      </a:accent4>
      <a:accent5>
        <a:srgbClr val="B1BED5"/>
      </a:accent5>
      <a:accent6>
        <a:srgbClr val="497780"/>
      </a:accent6>
      <a:hlink>
        <a:srgbClr val="0080FF"/>
      </a:hlink>
      <a:folHlink>
        <a:srgbClr val="FF00FF"/>
      </a:folHlink>
    </a:clrScheme>
    <a:fontScheme name="龙腾四海">
      <a:majorFont>
        <a:latin typeface="Maiandra GD"/>
        <a:ea typeface="隶书"/>
        <a:cs typeface=""/>
      </a:majorFont>
      <a:minorFont>
        <a:latin typeface="Cambria"/>
        <a:ea typeface="华文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mbria" panose="020405030504060302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mbria" panose="02040503050406030204" pitchFamily="18" charset="0"/>
            <a:ea typeface="宋体" panose="02010600030101010101" pitchFamily="2" charset="-122"/>
          </a:defRPr>
        </a:defPPr>
      </a:lstStyle>
    </a:lnDef>
    <a:txDef>
      <a:spPr>
        <a:noFill/>
      </a:spPr>
      <a:bodyPr wrap="square" rtlCol="0">
        <a:spAutoFit/>
      </a:bodyPr>
      <a:lstStyle>
        <a:defPPr>
          <a:defRPr b="1" dirty="0" smtClean="0"/>
        </a:defPPr>
      </a:lstStyle>
    </a:txDef>
  </a:objectDefaults>
  <a:extraClrSchemeLst>
    <a:extraClrScheme>
      <a:clrScheme name="龙腾四海 1">
        <a:dk1>
          <a:srgbClr val="000000"/>
        </a:dk1>
        <a:lt1>
          <a:srgbClr val="FFFFFF"/>
        </a:lt1>
        <a:dk2>
          <a:srgbClr val="001B36"/>
        </a:dk2>
        <a:lt2>
          <a:srgbClr val="EDF8FE"/>
        </a:lt2>
        <a:accent1>
          <a:srgbClr val="477AB1"/>
        </a:accent1>
        <a:accent2>
          <a:srgbClr val="51848E"/>
        </a:accent2>
        <a:accent3>
          <a:srgbClr val="FFFFFF"/>
        </a:accent3>
        <a:accent4>
          <a:srgbClr val="000000"/>
        </a:accent4>
        <a:accent5>
          <a:srgbClr val="B1BED5"/>
        </a:accent5>
        <a:accent6>
          <a:srgbClr val="497780"/>
        </a:accent6>
        <a:hlink>
          <a:srgbClr val="008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龙腾四海">
  <a:themeElements>
    <a:clrScheme name="1_龙腾四海 1">
      <a:dk1>
        <a:srgbClr val="000000"/>
      </a:dk1>
      <a:lt1>
        <a:srgbClr val="FFFFFF"/>
      </a:lt1>
      <a:dk2>
        <a:srgbClr val="001B36"/>
      </a:dk2>
      <a:lt2>
        <a:srgbClr val="EDF8FE"/>
      </a:lt2>
      <a:accent1>
        <a:srgbClr val="477AB1"/>
      </a:accent1>
      <a:accent2>
        <a:srgbClr val="51848E"/>
      </a:accent2>
      <a:accent3>
        <a:srgbClr val="FFFFFF"/>
      </a:accent3>
      <a:accent4>
        <a:srgbClr val="000000"/>
      </a:accent4>
      <a:accent5>
        <a:srgbClr val="B1BED5"/>
      </a:accent5>
      <a:accent6>
        <a:srgbClr val="497780"/>
      </a:accent6>
      <a:hlink>
        <a:srgbClr val="0080FF"/>
      </a:hlink>
      <a:folHlink>
        <a:srgbClr val="FF00FF"/>
      </a:folHlink>
    </a:clrScheme>
    <a:fontScheme name="1_龙腾四海">
      <a:majorFont>
        <a:latin typeface="Maiandra GD"/>
        <a:ea typeface="隶书"/>
        <a:cs typeface=""/>
      </a:majorFont>
      <a:minorFont>
        <a:latin typeface="Cambria"/>
        <a:ea typeface="华文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mbria" panose="020405030504060302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mbria" panose="02040503050406030204" pitchFamily="18" charset="0"/>
            <a:ea typeface="宋体" panose="02010600030101010101" pitchFamily="2" charset="-122"/>
          </a:defRPr>
        </a:defPPr>
      </a:lstStyle>
    </a:lnDef>
  </a:objectDefaults>
  <a:extraClrSchemeLst>
    <a:extraClrScheme>
      <a:clrScheme name="1_龙腾四海 1">
        <a:dk1>
          <a:srgbClr val="000000"/>
        </a:dk1>
        <a:lt1>
          <a:srgbClr val="FFFFFF"/>
        </a:lt1>
        <a:dk2>
          <a:srgbClr val="001B36"/>
        </a:dk2>
        <a:lt2>
          <a:srgbClr val="EDF8FE"/>
        </a:lt2>
        <a:accent1>
          <a:srgbClr val="477AB1"/>
        </a:accent1>
        <a:accent2>
          <a:srgbClr val="51848E"/>
        </a:accent2>
        <a:accent3>
          <a:srgbClr val="FFFFFF"/>
        </a:accent3>
        <a:accent4>
          <a:srgbClr val="000000"/>
        </a:accent4>
        <a:accent5>
          <a:srgbClr val="B1BED5"/>
        </a:accent5>
        <a:accent6>
          <a:srgbClr val="497780"/>
        </a:accent6>
        <a:hlink>
          <a:srgbClr val="008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龙腾四海">
  <a:themeElements>
    <a:clrScheme name="龙腾四海 1">
      <a:dk1>
        <a:srgbClr val="000000"/>
      </a:dk1>
      <a:lt1>
        <a:srgbClr val="FFFFFF"/>
      </a:lt1>
      <a:dk2>
        <a:srgbClr val="001B36"/>
      </a:dk2>
      <a:lt2>
        <a:srgbClr val="EDF8FE"/>
      </a:lt2>
      <a:accent1>
        <a:srgbClr val="477AB1"/>
      </a:accent1>
      <a:accent2>
        <a:srgbClr val="51848E"/>
      </a:accent2>
      <a:accent3>
        <a:srgbClr val="FFFFFF"/>
      </a:accent3>
      <a:accent4>
        <a:srgbClr val="000000"/>
      </a:accent4>
      <a:accent5>
        <a:srgbClr val="B1BED5"/>
      </a:accent5>
      <a:accent6>
        <a:srgbClr val="497780"/>
      </a:accent6>
      <a:hlink>
        <a:srgbClr val="0080FF"/>
      </a:hlink>
      <a:folHlink>
        <a:srgbClr val="FF00FF"/>
      </a:folHlink>
    </a:clrScheme>
    <a:fontScheme name="龙腾四海">
      <a:majorFont>
        <a:latin typeface="Maiandra GD"/>
        <a:ea typeface="隶书"/>
        <a:cs typeface=""/>
      </a:majorFont>
      <a:minorFont>
        <a:latin typeface="Cambria"/>
        <a:ea typeface="华文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mbria" panose="020405030504060302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Cambria" panose="02040503050406030204" pitchFamily="18" charset="0"/>
            <a:ea typeface="宋体" panose="02010600030101010101" pitchFamily="2" charset="-122"/>
          </a:defRPr>
        </a:defPPr>
      </a:lstStyle>
    </a:lnDef>
    <a:txDef>
      <a:spPr>
        <a:noFill/>
      </a:spPr>
      <a:bodyPr wrap="square" rtlCol="0">
        <a:spAutoFit/>
      </a:bodyPr>
      <a:lstStyle>
        <a:defPPr>
          <a:defRPr b="1" dirty="0" smtClean="0"/>
        </a:defPPr>
      </a:lstStyle>
    </a:txDef>
  </a:objectDefaults>
  <a:extraClrSchemeLst>
    <a:extraClrScheme>
      <a:clrScheme name="龙腾四海 1">
        <a:dk1>
          <a:srgbClr val="000000"/>
        </a:dk1>
        <a:lt1>
          <a:srgbClr val="FFFFFF"/>
        </a:lt1>
        <a:dk2>
          <a:srgbClr val="001B36"/>
        </a:dk2>
        <a:lt2>
          <a:srgbClr val="EDF8FE"/>
        </a:lt2>
        <a:accent1>
          <a:srgbClr val="477AB1"/>
        </a:accent1>
        <a:accent2>
          <a:srgbClr val="51848E"/>
        </a:accent2>
        <a:accent3>
          <a:srgbClr val="FFFFFF"/>
        </a:accent3>
        <a:accent4>
          <a:srgbClr val="000000"/>
        </a:accent4>
        <a:accent5>
          <a:srgbClr val="B1BED5"/>
        </a:accent5>
        <a:accent6>
          <a:srgbClr val="497780"/>
        </a:accent6>
        <a:hlink>
          <a:srgbClr val="0080FF"/>
        </a:hlink>
        <a:folHlink>
          <a:srgbClr val="FF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43677</Words>
  <Application>WPS 演示</Application>
  <PresentationFormat>宽屏</PresentationFormat>
  <Paragraphs>2925</Paragraphs>
  <Slides>72</Slides>
  <Notes>7</Notes>
  <HiddenSlides>0</HiddenSlides>
  <MMClips>0</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72</vt:i4>
      </vt:variant>
    </vt:vector>
  </HeadingPairs>
  <TitlesOfParts>
    <vt:vector size="99" baseType="lpstr">
      <vt:lpstr>Arial</vt:lpstr>
      <vt:lpstr>宋体</vt:lpstr>
      <vt:lpstr>Wingdings</vt:lpstr>
      <vt:lpstr>Cambria</vt:lpstr>
      <vt:lpstr>华文楷体</vt:lpstr>
      <vt:lpstr>Maiandra GD</vt:lpstr>
      <vt:lpstr>隶书</vt:lpstr>
      <vt:lpstr>Wingdings 2</vt:lpstr>
      <vt:lpstr>微软雅黑</vt:lpstr>
      <vt:lpstr>Calibri</vt:lpstr>
      <vt:lpstr>黑体</vt:lpstr>
      <vt:lpstr>Gulim</vt:lpstr>
      <vt:lpstr>楷体</vt:lpstr>
      <vt:lpstr>Times New Roman</vt:lpstr>
      <vt:lpstr>Arial Unicode MS</vt:lpstr>
      <vt:lpstr>Segoe UI</vt:lpstr>
      <vt:lpstr>Cambria Math</vt:lpstr>
      <vt:lpstr>MS Mincho</vt:lpstr>
      <vt:lpstr>华文彩云</vt:lpstr>
      <vt:lpstr>华文新魏</vt:lpstr>
      <vt:lpstr>Gulim</vt:lpstr>
      <vt:lpstr>Segoe UI</vt:lpstr>
      <vt:lpstr>Wingdings 2</vt:lpstr>
      <vt:lpstr>Ms.Luce</vt:lpstr>
      <vt:lpstr>龙腾四海</vt:lpstr>
      <vt:lpstr>1_龙腾四海</vt:lpstr>
      <vt:lpstr>2_龙腾四海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娄光楠</dc:creator>
  <cp:lastModifiedBy>梨</cp:lastModifiedBy>
  <cp:revision>1847</cp:revision>
  <dcterms:created xsi:type="dcterms:W3CDTF">2010-12-21T06:49:00Z</dcterms:created>
  <dcterms:modified xsi:type="dcterms:W3CDTF">2026-06-19T08:48:43Z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2DF44E34080F4082A87D470AEE122ABE_13</vt:lpwstr>
  </property>
</Properties>
</file>