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7" r:id="rId5"/>
    <p:sldId id="543" r:id="rId6"/>
    <p:sldId id="645" r:id="rId7"/>
    <p:sldId id="739" r:id="rId8"/>
    <p:sldId id="679" r:id="rId9"/>
    <p:sldId id="697" r:id="rId10"/>
    <p:sldId id="698" r:id="rId11"/>
    <p:sldId id="696" r:id="rId12"/>
    <p:sldId id="683" r:id="rId13"/>
    <p:sldId id="737" r:id="rId14"/>
    <p:sldId id="688" r:id="rId15"/>
    <p:sldId id="741" r:id="rId16"/>
    <p:sldId id="458" r:id="rId17"/>
    <p:sldId id="724" r:id="rId18"/>
    <p:sldId id="685" r:id="rId19"/>
    <p:sldId id="740" r:id="rId20"/>
    <p:sldId id="699" r:id="rId21"/>
    <p:sldId id="429" r:id="rId22"/>
  </p:sldIdLst>
  <p:sldSz cx="12192000" cy="6858000"/>
  <p:notesSz cx="6742113" cy="9872663"/>
  <p:custDataLst>
    <p:tags r:id="rId25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22D841-1199-5F3F-6F57-E414948FC0EA}" name="MARIA SANTANA" initials="MS" userId="S::U075269@ine.es::e7627258-4c27-4829-ac85-0323ffe4198f" providerId="AD"/>
  <p188:author id="{D40D0B96-5461-C8AA-0DD8-DCBDFD8950CA}" name="MILAGROS GARCIA" initials="MG" userId="S::U079197@ine.es::01e79672-f232-4a12-8376-97036fee8e6c" providerId="AD"/>
  <p188:author id="{FC758BEC-8233-F0CD-4814-B8BB5C8EE1C2}" name="Agustin Cañada" initials="ACM" userId="Agustin Cañada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stin Cañada" initials="ACM" lastIdx="26" clrIdx="0">
    <p:extLst>
      <p:ext uri="{19B8F6BF-5375-455C-9EA6-DF929625EA0E}">
        <p15:presenceInfo xmlns:p15="http://schemas.microsoft.com/office/powerpoint/2012/main" userId="Agustin Caña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A70432"/>
    <a:srgbClr val="D9D9D9"/>
    <a:srgbClr val="277360"/>
    <a:srgbClr val="000000"/>
    <a:srgbClr val="009900"/>
    <a:srgbClr val="FFCCFF"/>
    <a:srgbClr val="457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450" autoAdjust="0"/>
  </p:normalViewPr>
  <p:slideViewPr>
    <p:cSldViewPr snapToGrid="0">
      <p:cViewPr varScale="1">
        <p:scale>
          <a:sx n="101" d="100"/>
          <a:sy n="101" d="100"/>
        </p:scale>
        <p:origin x="150" y="318"/>
      </p:cViewPr>
      <p:guideLst/>
    </p:cSldViewPr>
  </p:slideViewPr>
  <p:outlineViewPr>
    <p:cViewPr>
      <p:scale>
        <a:sx n="33" d="100"/>
        <a:sy n="33" d="100"/>
      </p:scale>
      <p:origin x="0" y="-746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1932" y="78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6430A8-F93A-4C60-88B2-A74FBF855AC3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567110F1-29D2-4ECE-9DFD-6109EF93FB0B}">
      <dgm:prSet phldrT="[Texto]" phldr="0"/>
      <dgm:spPr/>
      <dgm:t>
        <a:bodyPr/>
        <a:lstStyle/>
        <a:p>
          <a:r>
            <a:rPr lang="es-ES" dirty="0"/>
            <a:t>Digitalización e Inteligencia Artificial</a:t>
          </a:r>
        </a:p>
      </dgm:t>
    </dgm:pt>
    <dgm:pt modelId="{73B66EF4-398E-4E4D-87FE-3E03F74CAA39}" type="parTrans" cxnId="{2EEB3AE7-FDF1-49EB-8518-A4BE6CEA529A}">
      <dgm:prSet/>
      <dgm:spPr/>
      <dgm:t>
        <a:bodyPr/>
        <a:lstStyle/>
        <a:p>
          <a:endParaRPr lang="es-ES"/>
        </a:p>
      </dgm:t>
    </dgm:pt>
    <dgm:pt modelId="{65C505BA-F7D7-403B-9984-6F476F0236AB}" type="sibTrans" cxnId="{2EEB3AE7-FDF1-49EB-8518-A4BE6CEA529A}">
      <dgm:prSet/>
      <dgm:spPr/>
      <dgm:t>
        <a:bodyPr/>
        <a:lstStyle/>
        <a:p>
          <a:endParaRPr lang="es-ES"/>
        </a:p>
      </dgm:t>
    </dgm:pt>
    <dgm:pt modelId="{57BD7F5B-5D62-4440-90AF-31C9F05B6FC6}">
      <dgm:prSet phldrT="[Texto]" phldr="0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/>
            <a:t>Innovación Financiera</a:t>
          </a:r>
        </a:p>
      </dgm:t>
    </dgm:pt>
    <dgm:pt modelId="{8C87B6FF-7372-4E34-8B6F-1B37A712F3EA}" type="parTrans" cxnId="{4260E2F5-6C44-446D-A2E3-AE381CE9A153}">
      <dgm:prSet/>
      <dgm:spPr/>
      <dgm:t>
        <a:bodyPr/>
        <a:lstStyle/>
        <a:p>
          <a:endParaRPr lang="es-ES"/>
        </a:p>
      </dgm:t>
    </dgm:pt>
    <dgm:pt modelId="{1F95BE7E-65FA-4830-83E0-4D1572D16343}" type="sibTrans" cxnId="{4260E2F5-6C44-446D-A2E3-AE381CE9A153}">
      <dgm:prSet/>
      <dgm:spPr/>
      <dgm:t>
        <a:bodyPr/>
        <a:lstStyle/>
        <a:p>
          <a:endParaRPr lang="es-ES"/>
        </a:p>
      </dgm:t>
    </dgm:pt>
    <dgm:pt modelId="{897C6B4A-D117-44A3-9277-496D685F9E74}">
      <dgm:prSet phldrT="[Texto]" phldr="0"/>
      <dgm:spPr>
        <a:solidFill>
          <a:srgbClr val="7030A0"/>
        </a:solidFill>
      </dgm:spPr>
      <dgm:t>
        <a:bodyPr/>
        <a:lstStyle/>
        <a:p>
          <a:r>
            <a:rPr lang="es-ES" dirty="0"/>
            <a:t>Globalización</a:t>
          </a:r>
        </a:p>
      </dgm:t>
    </dgm:pt>
    <dgm:pt modelId="{2FBE65E7-1405-44B9-8B58-BA2C6FFD006A}" type="parTrans" cxnId="{60CC9FB7-4E4B-4642-9A28-BC024E48C57D}">
      <dgm:prSet/>
      <dgm:spPr/>
      <dgm:t>
        <a:bodyPr/>
        <a:lstStyle/>
        <a:p>
          <a:endParaRPr lang="es-ES"/>
        </a:p>
      </dgm:t>
    </dgm:pt>
    <dgm:pt modelId="{77CEDE62-6D0B-4C75-91FE-2A0C4C21B94D}" type="sibTrans" cxnId="{60CC9FB7-4E4B-4642-9A28-BC024E48C57D}">
      <dgm:prSet/>
      <dgm:spPr/>
      <dgm:t>
        <a:bodyPr/>
        <a:lstStyle/>
        <a:p>
          <a:endParaRPr lang="es-ES"/>
        </a:p>
      </dgm:t>
    </dgm:pt>
    <dgm:pt modelId="{9004A3FE-9100-41A6-93DF-1DACDD93D2B0}">
      <dgm:prSet phldrT="[Texto]" phldr="0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/>
            <a:t>Bienestar</a:t>
          </a:r>
          <a:endParaRPr lang="es-ES" dirty="0"/>
        </a:p>
      </dgm:t>
    </dgm:pt>
    <dgm:pt modelId="{F6D14A6C-67BD-420A-AFDF-5F4341CF152A}" type="parTrans" cxnId="{C19EC26E-7932-4A80-8668-800A2E730608}">
      <dgm:prSet/>
      <dgm:spPr/>
      <dgm:t>
        <a:bodyPr/>
        <a:lstStyle/>
        <a:p>
          <a:endParaRPr lang="es-ES"/>
        </a:p>
      </dgm:t>
    </dgm:pt>
    <dgm:pt modelId="{21575D8C-0524-4C1B-AD87-B12AD33402F8}" type="sibTrans" cxnId="{C19EC26E-7932-4A80-8668-800A2E730608}">
      <dgm:prSet/>
      <dgm:spPr/>
      <dgm:t>
        <a:bodyPr/>
        <a:lstStyle/>
        <a:p>
          <a:endParaRPr lang="es-ES"/>
        </a:p>
      </dgm:t>
    </dgm:pt>
    <dgm:pt modelId="{775DC53C-3D72-4C04-9836-EE865CA9A870}">
      <dgm:prSet phldrT="[Texto]" phldr="0"/>
      <dgm:spPr>
        <a:solidFill>
          <a:srgbClr val="92D050"/>
        </a:solidFill>
      </dgm:spPr>
      <dgm:t>
        <a:bodyPr/>
        <a:lstStyle/>
        <a:p>
          <a:r>
            <a:rPr lang="es-ES"/>
            <a:t>Sostenibilidad</a:t>
          </a:r>
          <a:endParaRPr lang="es-ES" dirty="0"/>
        </a:p>
      </dgm:t>
    </dgm:pt>
    <dgm:pt modelId="{7741A0F8-F6EB-4DC9-9408-B11A7264C417}" type="parTrans" cxnId="{6D632D95-D15B-4B5B-B2D0-203EEB85F216}">
      <dgm:prSet/>
      <dgm:spPr/>
      <dgm:t>
        <a:bodyPr/>
        <a:lstStyle/>
        <a:p>
          <a:endParaRPr lang="es-ES"/>
        </a:p>
      </dgm:t>
    </dgm:pt>
    <dgm:pt modelId="{3848B4D8-4BEF-4466-976D-8627B6E39400}" type="sibTrans" cxnId="{6D632D95-D15B-4B5B-B2D0-203EEB85F216}">
      <dgm:prSet/>
      <dgm:spPr/>
      <dgm:t>
        <a:bodyPr/>
        <a:lstStyle/>
        <a:p>
          <a:endParaRPr lang="es-ES"/>
        </a:p>
      </dgm:t>
    </dgm:pt>
    <dgm:pt modelId="{FA5164A1-73D3-4BBC-91FF-4A0DCD433278}" type="pres">
      <dgm:prSet presAssocID="{726430A8-F93A-4C60-88B2-A74FBF855AC3}" presName="Name0" presStyleCnt="0">
        <dgm:presLayoutVars>
          <dgm:dir/>
          <dgm:resizeHandles val="exact"/>
        </dgm:presLayoutVars>
      </dgm:prSet>
      <dgm:spPr/>
    </dgm:pt>
    <dgm:pt modelId="{9C24E1CD-4AC0-4E10-BB7F-C6C69D001784}" type="pres">
      <dgm:prSet presAssocID="{726430A8-F93A-4C60-88B2-A74FBF855AC3}" presName="fgShape" presStyleLbl="fgShp" presStyleIdx="0" presStyleCnt="1" custLinFactNeighborX="0" custLinFactNeighborY="-94811"/>
      <dgm:spPr/>
    </dgm:pt>
    <dgm:pt modelId="{835CD177-343E-464D-8CA7-2D618B789CE2}" type="pres">
      <dgm:prSet presAssocID="{726430A8-F93A-4C60-88B2-A74FBF855AC3}" presName="linComp" presStyleCnt="0"/>
      <dgm:spPr/>
    </dgm:pt>
    <dgm:pt modelId="{B4C17B79-58C8-4E43-99EA-89464B50B968}" type="pres">
      <dgm:prSet presAssocID="{567110F1-29D2-4ECE-9DFD-6109EF93FB0B}" presName="compNode" presStyleCnt="0"/>
      <dgm:spPr/>
    </dgm:pt>
    <dgm:pt modelId="{18D4EA3C-07AB-4F65-9DEB-03977B118C70}" type="pres">
      <dgm:prSet presAssocID="{567110F1-29D2-4ECE-9DFD-6109EF93FB0B}" presName="bkgdShape" presStyleLbl="node1" presStyleIdx="0" presStyleCnt="5" custScaleY="67712" custLinFactNeighborY="-11465"/>
      <dgm:spPr/>
    </dgm:pt>
    <dgm:pt modelId="{9116FBCA-E835-4CE5-81FA-56E4191304D7}" type="pres">
      <dgm:prSet presAssocID="{567110F1-29D2-4ECE-9DFD-6109EF93FB0B}" presName="nodeTx" presStyleLbl="node1" presStyleIdx="0" presStyleCnt="5">
        <dgm:presLayoutVars>
          <dgm:bulletEnabled val="1"/>
        </dgm:presLayoutVars>
      </dgm:prSet>
      <dgm:spPr/>
    </dgm:pt>
    <dgm:pt modelId="{BBB8F692-0A9A-4318-BA09-856C8BA11268}" type="pres">
      <dgm:prSet presAssocID="{567110F1-29D2-4ECE-9DFD-6109EF93FB0B}" presName="invisiNode" presStyleLbl="node1" presStyleIdx="0" presStyleCnt="5"/>
      <dgm:spPr/>
    </dgm:pt>
    <dgm:pt modelId="{29F1DAB3-F2E4-4B79-836E-0BABA5429A28}" type="pres">
      <dgm:prSet presAssocID="{567110F1-29D2-4ECE-9DFD-6109EF93FB0B}" presName="imagNode" presStyleLbl="fgImgPlace1" presStyleIdx="0" presStyleCnt="5" custScaleY="91225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53000" r="-53000"/>
          </a:stretch>
        </a:blipFill>
      </dgm:spPr>
    </dgm:pt>
    <dgm:pt modelId="{249BC859-AB75-435F-9882-5C0B0A67347E}" type="pres">
      <dgm:prSet presAssocID="{65C505BA-F7D7-403B-9984-6F476F0236AB}" presName="sibTrans" presStyleLbl="sibTrans2D1" presStyleIdx="0" presStyleCnt="0"/>
      <dgm:spPr/>
    </dgm:pt>
    <dgm:pt modelId="{02010ACE-2F58-44B2-9F3D-CACD22D5C47B}" type="pres">
      <dgm:prSet presAssocID="{57BD7F5B-5D62-4440-90AF-31C9F05B6FC6}" presName="compNode" presStyleCnt="0"/>
      <dgm:spPr/>
    </dgm:pt>
    <dgm:pt modelId="{D59A7C55-65E9-4CEA-9A1A-1583C6A3EFFB}" type="pres">
      <dgm:prSet presAssocID="{57BD7F5B-5D62-4440-90AF-31C9F05B6FC6}" presName="bkgdShape" presStyleLbl="node1" presStyleIdx="1" presStyleCnt="5" custScaleY="67712" custLinFactNeighborY="-12526"/>
      <dgm:spPr/>
    </dgm:pt>
    <dgm:pt modelId="{06E33A21-03EC-4F23-A5CF-A20C4AF87BC0}" type="pres">
      <dgm:prSet presAssocID="{57BD7F5B-5D62-4440-90AF-31C9F05B6FC6}" presName="nodeTx" presStyleLbl="node1" presStyleIdx="1" presStyleCnt="5">
        <dgm:presLayoutVars>
          <dgm:bulletEnabled val="1"/>
        </dgm:presLayoutVars>
      </dgm:prSet>
      <dgm:spPr/>
    </dgm:pt>
    <dgm:pt modelId="{46EF4BF2-3DEE-4D8F-831F-F07E4DBA0639}" type="pres">
      <dgm:prSet presAssocID="{57BD7F5B-5D62-4440-90AF-31C9F05B6FC6}" presName="invisiNode" presStyleLbl="node1" presStyleIdx="1" presStyleCnt="5"/>
      <dgm:spPr/>
    </dgm:pt>
    <dgm:pt modelId="{CD52D762-B1E5-4420-8CAD-01E8AB52D792}" type="pres">
      <dgm:prSet presAssocID="{57BD7F5B-5D62-4440-90AF-31C9F05B6FC6}" presName="imagNode" presStyleLbl="fgImgPlace1" presStyleIdx="1" presStyleCnt="5"/>
      <dgm:spPr>
        <a:blipFill>
          <a:blip xmlns:r="http://schemas.openxmlformats.org/officeDocument/2006/relationships" r:embed="rId2">
            <a:duotone>
              <a:prstClr val="black"/>
              <a:srgbClr val="43AFC0">
                <a:tint val="45000"/>
                <a:satMod val="400000"/>
              </a:srgbClr>
            </a:duotone>
          </a:blip>
          <a:srcRect/>
          <a:stretch>
            <a:fillRect l="-46000" r="-46000"/>
          </a:stretch>
        </a:blipFill>
      </dgm:spPr>
    </dgm:pt>
    <dgm:pt modelId="{D268E9B1-0450-4366-AF36-4E89AB568599}" type="pres">
      <dgm:prSet presAssocID="{1F95BE7E-65FA-4830-83E0-4D1572D16343}" presName="sibTrans" presStyleLbl="sibTrans2D1" presStyleIdx="0" presStyleCnt="0"/>
      <dgm:spPr/>
    </dgm:pt>
    <dgm:pt modelId="{0D3F16D3-9BBB-4DEB-8DAC-4836516C9FBC}" type="pres">
      <dgm:prSet presAssocID="{897C6B4A-D117-44A3-9277-496D685F9E74}" presName="compNode" presStyleCnt="0"/>
      <dgm:spPr/>
    </dgm:pt>
    <dgm:pt modelId="{D687449C-CB49-4471-ABC3-7E3FD2F7BA3D}" type="pres">
      <dgm:prSet presAssocID="{897C6B4A-D117-44A3-9277-496D685F9E74}" presName="bkgdShape" presStyleLbl="node1" presStyleIdx="2" presStyleCnt="5" custScaleY="67712" custLinFactNeighborY="-12526"/>
      <dgm:spPr/>
    </dgm:pt>
    <dgm:pt modelId="{EAFD95F5-D6EF-4E7E-A34F-273D9FF18BEB}" type="pres">
      <dgm:prSet presAssocID="{897C6B4A-D117-44A3-9277-496D685F9E74}" presName="nodeTx" presStyleLbl="node1" presStyleIdx="2" presStyleCnt="5">
        <dgm:presLayoutVars>
          <dgm:bulletEnabled val="1"/>
        </dgm:presLayoutVars>
      </dgm:prSet>
      <dgm:spPr/>
    </dgm:pt>
    <dgm:pt modelId="{F0999F19-F5BB-4F9C-9CBD-C946BB3062F5}" type="pres">
      <dgm:prSet presAssocID="{897C6B4A-D117-44A3-9277-496D685F9E74}" presName="invisiNode" presStyleLbl="node1" presStyleIdx="2" presStyleCnt="5"/>
      <dgm:spPr/>
    </dgm:pt>
    <dgm:pt modelId="{3A5B12F6-DA45-49E0-AC31-09D6F4CB13F4}" type="pres">
      <dgm:prSet presAssocID="{897C6B4A-D117-44A3-9277-496D685F9E74}" presName="imagNode" presStyleLbl="fgImgPlace1" presStyleIdx="2" presStyleCnt="5" custLinFactNeighborX="690"/>
      <dgm:spPr>
        <a:blipFill>
          <a:blip xmlns:r="http://schemas.openxmlformats.org/officeDocument/2006/relationships" r:embed="rId3">
            <a:duotone>
              <a:prstClr val="black"/>
              <a:srgbClr val="43BB8D">
                <a:tint val="45000"/>
                <a:satMod val="400000"/>
              </a:srgbClr>
            </a:duotone>
          </a:blip>
          <a:srcRect/>
          <a:stretch>
            <a:fillRect l="-23000" r="-23000"/>
          </a:stretch>
        </a:blipFill>
      </dgm:spPr>
    </dgm:pt>
    <dgm:pt modelId="{FE810864-174C-4E83-BE15-062EC6C90B48}" type="pres">
      <dgm:prSet presAssocID="{77CEDE62-6D0B-4C75-91FE-2A0C4C21B94D}" presName="sibTrans" presStyleLbl="sibTrans2D1" presStyleIdx="0" presStyleCnt="0"/>
      <dgm:spPr/>
    </dgm:pt>
    <dgm:pt modelId="{743F972A-9645-416E-92F0-B736A4111F7F}" type="pres">
      <dgm:prSet presAssocID="{9004A3FE-9100-41A6-93DF-1DACDD93D2B0}" presName="compNode" presStyleCnt="0"/>
      <dgm:spPr/>
    </dgm:pt>
    <dgm:pt modelId="{5F590905-BAC0-478C-93A5-8FCD2322ABF5}" type="pres">
      <dgm:prSet presAssocID="{9004A3FE-9100-41A6-93DF-1DACDD93D2B0}" presName="bkgdShape" presStyleLbl="node1" presStyleIdx="3" presStyleCnt="5" custScaleY="67712" custLinFactNeighborY="-12526"/>
      <dgm:spPr/>
    </dgm:pt>
    <dgm:pt modelId="{83B9C6DE-EC91-44D3-A0B3-342A9968B094}" type="pres">
      <dgm:prSet presAssocID="{9004A3FE-9100-41A6-93DF-1DACDD93D2B0}" presName="nodeTx" presStyleLbl="node1" presStyleIdx="3" presStyleCnt="5">
        <dgm:presLayoutVars>
          <dgm:bulletEnabled val="1"/>
        </dgm:presLayoutVars>
      </dgm:prSet>
      <dgm:spPr/>
    </dgm:pt>
    <dgm:pt modelId="{DBF77A52-EC03-4443-A01C-AAE45889998A}" type="pres">
      <dgm:prSet presAssocID="{9004A3FE-9100-41A6-93DF-1DACDD93D2B0}" presName="invisiNode" presStyleLbl="node1" presStyleIdx="3" presStyleCnt="5"/>
      <dgm:spPr/>
    </dgm:pt>
    <dgm:pt modelId="{BF497AAE-1800-40B5-B50C-309EDB74197A}" type="pres">
      <dgm:prSet presAssocID="{9004A3FE-9100-41A6-93DF-1DACDD93D2B0}" presName="imagNode" presStyleLbl="fgImgPlace1" presStyleIdx="3" presStyleCnt="5"/>
      <dgm:spPr>
        <a:blipFill>
          <a:blip xmlns:r="http://schemas.openxmlformats.org/officeDocument/2006/relationships" r:embed="rId4">
            <a:duotone>
              <a:prstClr val="black"/>
              <a:srgbClr val="45B451">
                <a:tint val="45000"/>
                <a:satMod val="400000"/>
              </a:srgbClr>
            </a:duotone>
          </a:blip>
          <a:srcRect/>
          <a:stretch>
            <a:fillRect l="-46000" r="-46000"/>
          </a:stretch>
        </a:blipFill>
      </dgm:spPr>
    </dgm:pt>
    <dgm:pt modelId="{BECAEFF3-3230-4B55-BFE6-2C6EA7993B03}" type="pres">
      <dgm:prSet presAssocID="{21575D8C-0524-4C1B-AD87-B12AD33402F8}" presName="sibTrans" presStyleLbl="sibTrans2D1" presStyleIdx="0" presStyleCnt="0"/>
      <dgm:spPr/>
    </dgm:pt>
    <dgm:pt modelId="{DBB02C18-EC0A-49E1-ABF7-F60E9BC0369A}" type="pres">
      <dgm:prSet presAssocID="{775DC53C-3D72-4C04-9836-EE865CA9A870}" presName="compNode" presStyleCnt="0"/>
      <dgm:spPr/>
    </dgm:pt>
    <dgm:pt modelId="{0188E432-099B-43C0-A507-C4AB24D0DF3F}" type="pres">
      <dgm:prSet presAssocID="{775DC53C-3D72-4C04-9836-EE865CA9A870}" presName="bkgdShape" presStyleLbl="node1" presStyleIdx="4" presStyleCnt="5" custScaleY="67712" custLinFactNeighborX="-649" custLinFactNeighborY="-12101"/>
      <dgm:spPr/>
    </dgm:pt>
    <dgm:pt modelId="{C4D0F8F8-2B79-4385-8D48-230995BCBD01}" type="pres">
      <dgm:prSet presAssocID="{775DC53C-3D72-4C04-9836-EE865CA9A870}" presName="nodeTx" presStyleLbl="node1" presStyleIdx="4" presStyleCnt="5">
        <dgm:presLayoutVars>
          <dgm:bulletEnabled val="1"/>
        </dgm:presLayoutVars>
      </dgm:prSet>
      <dgm:spPr/>
    </dgm:pt>
    <dgm:pt modelId="{AB3E6EAD-D6F8-4964-BB9F-C106C1BED56E}" type="pres">
      <dgm:prSet presAssocID="{775DC53C-3D72-4C04-9836-EE865CA9A870}" presName="invisiNode" presStyleLbl="node1" presStyleIdx="4" presStyleCnt="5"/>
      <dgm:spPr/>
    </dgm:pt>
    <dgm:pt modelId="{1DC9EFB2-62D3-4461-9156-E30DAFBCCBDD}" type="pres">
      <dgm:prSet presAssocID="{775DC53C-3D72-4C04-9836-EE865CA9A870}" presName="imagNode" presStyleLbl="fgImgPlace1" presStyleIdx="4" presStyleCnt="5"/>
      <dgm:spPr>
        <a:blipFill>
          <a:blip xmlns:r="http://schemas.openxmlformats.org/officeDocument/2006/relationships" r:embed="rId5">
            <a:duotone>
              <a:prstClr val="black"/>
              <a:srgbClr val="70AD47">
                <a:tint val="45000"/>
                <a:satMod val="400000"/>
              </a:srgbClr>
            </a:duotone>
          </a:blip>
          <a:srcRect/>
          <a:stretch>
            <a:fillRect l="-31000" r="-31000"/>
          </a:stretch>
        </a:blipFill>
      </dgm:spPr>
    </dgm:pt>
  </dgm:ptLst>
  <dgm:cxnLst>
    <dgm:cxn modelId="{D0C40416-9C71-481A-B81B-566510610359}" type="presOf" srcId="{57BD7F5B-5D62-4440-90AF-31C9F05B6FC6}" destId="{06E33A21-03EC-4F23-A5CF-A20C4AF87BC0}" srcOrd="1" destOrd="0" presId="urn:microsoft.com/office/officeart/2005/8/layout/hList7"/>
    <dgm:cxn modelId="{F812B022-76FA-4AC7-962D-2AB50A125713}" type="presOf" srcId="{21575D8C-0524-4C1B-AD87-B12AD33402F8}" destId="{BECAEFF3-3230-4B55-BFE6-2C6EA7993B03}" srcOrd="0" destOrd="0" presId="urn:microsoft.com/office/officeart/2005/8/layout/hList7"/>
    <dgm:cxn modelId="{D5523E23-E00A-4F89-A6B6-06585032A7B7}" type="presOf" srcId="{1F95BE7E-65FA-4830-83E0-4D1572D16343}" destId="{D268E9B1-0450-4366-AF36-4E89AB568599}" srcOrd="0" destOrd="0" presId="urn:microsoft.com/office/officeart/2005/8/layout/hList7"/>
    <dgm:cxn modelId="{9A4C5468-5957-463E-BC15-4571631D541D}" type="presOf" srcId="{897C6B4A-D117-44A3-9277-496D685F9E74}" destId="{D687449C-CB49-4471-ABC3-7E3FD2F7BA3D}" srcOrd="0" destOrd="0" presId="urn:microsoft.com/office/officeart/2005/8/layout/hList7"/>
    <dgm:cxn modelId="{C19EC26E-7932-4A80-8668-800A2E730608}" srcId="{726430A8-F93A-4C60-88B2-A74FBF855AC3}" destId="{9004A3FE-9100-41A6-93DF-1DACDD93D2B0}" srcOrd="3" destOrd="0" parTransId="{F6D14A6C-67BD-420A-AFDF-5F4341CF152A}" sibTransId="{21575D8C-0524-4C1B-AD87-B12AD33402F8}"/>
    <dgm:cxn modelId="{41532A51-6A4F-465D-9B2A-16AF16ACCB36}" type="presOf" srcId="{567110F1-29D2-4ECE-9DFD-6109EF93FB0B}" destId="{18D4EA3C-07AB-4F65-9DEB-03977B118C70}" srcOrd="0" destOrd="0" presId="urn:microsoft.com/office/officeart/2005/8/layout/hList7"/>
    <dgm:cxn modelId="{19094E73-F013-4581-949F-644FBC707382}" type="presOf" srcId="{9004A3FE-9100-41A6-93DF-1DACDD93D2B0}" destId="{83B9C6DE-EC91-44D3-A0B3-342A9968B094}" srcOrd="1" destOrd="0" presId="urn:microsoft.com/office/officeart/2005/8/layout/hList7"/>
    <dgm:cxn modelId="{D5BE9776-BC53-43D9-B6F3-48239F633A87}" type="presOf" srcId="{77CEDE62-6D0B-4C75-91FE-2A0C4C21B94D}" destId="{FE810864-174C-4E83-BE15-062EC6C90B48}" srcOrd="0" destOrd="0" presId="urn:microsoft.com/office/officeart/2005/8/layout/hList7"/>
    <dgm:cxn modelId="{6347C389-885D-4623-877C-221645AE990F}" type="presOf" srcId="{726430A8-F93A-4C60-88B2-A74FBF855AC3}" destId="{FA5164A1-73D3-4BBC-91FF-4A0DCD433278}" srcOrd="0" destOrd="0" presId="urn:microsoft.com/office/officeart/2005/8/layout/hList7"/>
    <dgm:cxn modelId="{3626E38E-471A-44D0-86E1-DF772238D0DB}" type="presOf" srcId="{65C505BA-F7D7-403B-9984-6F476F0236AB}" destId="{249BC859-AB75-435F-9882-5C0B0A67347E}" srcOrd="0" destOrd="0" presId="urn:microsoft.com/office/officeart/2005/8/layout/hList7"/>
    <dgm:cxn modelId="{92015C8F-CB2B-4EDD-8D02-EB76332B8CEB}" type="presOf" srcId="{9004A3FE-9100-41A6-93DF-1DACDD93D2B0}" destId="{5F590905-BAC0-478C-93A5-8FCD2322ABF5}" srcOrd="0" destOrd="0" presId="urn:microsoft.com/office/officeart/2005/8/layout/hList7"/>
    <dgm:cxn modelId="{6D632D95-D15B-4B5B-B2D0-203EEB85F216}" srcId="{726430A8-F93A-4C60-88B2-A74FBF855AC3}" destId="{775DC53C-3D72-4C04-9836-EE865CA9A870}" srcOrd="4" destOrd="0" parTransId="{7741A0F8-F6EB-4DC9-9408-B11A7264C417}" sibTransId="{3848B4D8-4BEF-4466-976D-8627B6E39400}"/>
    <dgm:cxn modelId="{F891C09E-0A4E-42B0-97A8-AB8C0E21D577}" type="presOf" srcId="{57BD7F5B-5D62-4440-90AF-31C9F05B6FC6}" destId="{D59A7C55-65E9-4CEA-9A1A-1583C6A3EFFB}" srcOrd="0" destOrd="0" presId="urn:microsoft.com/office/officeart/2005/8/layout/hList7"/>
    <dgm:cxn modelId="{38ABB9A2-D8AE-4052-843C-C59CC8E97876}" type="presOf" srcId="{775DC53C-3D72-4C04-9836-EE865CA9A870}" destId="{C4D0F8F8-2B79-4385-8D48-230995BCBD01}" srcOrd="1" destOrd="0" presId="urn:microsoft.com/office/officeart/2005/8/layout/hList7"/>
    <dgm:cxn modelId="{60CC9FB7-4E4B-4642-9A28-BC024E48C57D}" srcId="{726430A8-F93A-4C60-88B2-A74FBF855AC3}" destId="{897C6B4A-D117-44A3-9277-496D685F9E74}" srcOrd="2" destOrd="0" parTransId="{2FBE65E7-1405-44B9-8B58-BA2C6FFD006A}" sibTransId="{77CEDE62-6D0B-4C75-91FE-2A0C4C21B94D}"/>
    <dgm:cxn modelId="{FA6732D2-751E-4A7E-8AC1-E949722EF8DE}" type="presOf" srcId="{567110F1-29D2-4ECE-9DFD-6109EF93FB0B}" destId="{9116FBCA-E835-4CE5-81FA-56E4191304D7}" srcOrd="1" destOrd="0" presId="urn:microsoft.com/office/officeart/2005/8/layout/hList7"/>
    <dgm:cxn modelId="{3B8950DC-6AD1-4E9E-A348-4E99019A2B9A}" type="presOf" srcId="{775DC53C-3D72-4C04-9836-EE865CA9A870}" destId="{0188E432-099B-43C0-A507-C4AB24D0DF3F}" srcOrd="0" destOrd="0" presId="urn:microsoft.com/office/officeart/2005/8/layout/hList7"/>
    <dgm:cxn modelId="{B769F7E0-C32D-4A51-8AEA-478A45DBD765}" type="presOf" srcId="{897C6B4A-D117-44A3-9277-496D685F9E74}" destId="{EAFD95F5-D6EF-4E7E-A34F-273D9FF18BEB}" srcOrd="1" destOrd="0" presId="urn:microsoft.com/office/officeart/2005/8/layout/hList7"/>
    <dgm:cxn modelId="{2EEB3AE7-FDF1-49EB-8518-A4BE6CEA529A}" srcId="{726430A8-F93A-4C60-88B2-A74FBF855AC3}" destId="{567110F1-29D2-4ECE-9DFD-6109EF93FB0B}" srcOrd="0" destOrd="0" parTransId="{73B66EF4-398E-4E4D-87FE-3E03F74CAA39}" sibTransId="{65C505BA-F7D7-403B-9984-6F476F0236AB}"/>
    <dgm:cxn modelId="{4260E2F5-6C44-446D-A2E3-AE381CE9A153}" srcId="{726430A8-F93A-4C60-88B2-A74FBF855AC3}" destId="{57BD7F5B-5D62-4440-90AF-31C9F05B6FC6}" srcOrd="1" destOrd="0" parTransId="{8C87B6FF-7372-4E34-8B6F-1B37A712F3EA}" sibTransId="{1F95BE7E-65FA-4830-83E0-4D1572D16343}"/>
    <dgm:cxn modelId="{BADFCE03-D8A5-4303-9B68-57BB9651ED65}" type="presParOf" srcId="{FA5164A1-73D3-4BBC-91FF-4A0DCD433278}" destId="{9C24E1CD-4AC0-4E10-BB7F-C6C69D001784}" srcOrd="0" destOrd="0" presId="urn:microsoft.com/office/officeart/2005/8/layout/hList7"/>
    <dgm:cxn modelId="{4A5237ED-0EDF-45FB-B287-A89CFC998D4B}" type="presParOf" srcId="{FA5164A1-73D3-4BBC-91FF-4A0DCD433278}" destId="{835CD177-343E-464D-8CA7-2D618B789CE2}" srcOrd="1" destOrd="0" presId="urn:microsoft.com/office/officeart/2005/8/layout/hList7"/>
    <dgm:cxn modelId="{64686E3A-70A8-486A-8AC1-4B6729AE2F3C}" type="presParOf" srcId="{835CD177-343E-464D-8CA7-2D618B789CE2}" destId="{B4C17B79-58C8-4E43-99EA-89464B50B968}" srcOrd="0" destOrd="0" presId="urn:microsoft.com/office/officeart/2005/8/layout/hList7"/>
    <dgm:cxn modelId="{69332AA4-48B4-48D6-9186-3EB445BEDF76}" type="presParOf" srcId="{B4C17B79-58C8-4E43-99EA-89464B50B968}" destId="{18D4EA3C-07AB-4F65-9DEB-03977B118C70}" srcOrd="0" destOrd="0" presId="urn:microsoft.com/office/officeart/2005/8/layout/hList7"/>
    <dgm:cxn modelId="{1DDE20FE-92B1-46EA-B8EE-33F1265CF68C}" type="presParOf" srcId="{B4C17B79-58C8-4E43-99EA-89464B50B968}" destId="{9116FBCA-E835-4CE5-81FA-56E4191304D7}" srcOrd="1" destOrd="0" presId="urn:microsoft.com/office/officeart/2005/8/layout/hList7"/>
    <dgm:cxn modelId="{901D9C43-3B3A-4F4D-8F81-7CFB379739AB}" type="presParOf" srcId="{B4C17B79-58C8-4E43-99EA-89464B50B968}" destId="{BBB8F692-0A9A-4318-BA09-856C8BA11268}" srcOrd="2" destOrd="0" presId="urn:microsoft.com/office/officeart/2005/8/layout/hList7"/>
    <dgm:cxn modelId="{FA8DB02B-5E01-4C99-BD23-B9629FFDDA17}" type="presParOf" srcId="{B4C17B79-58C8-4E43-99EA-89464B50B968}" destId="{29F1DAB3-F2E4-4B79-836E-0BABA5429A28}" srcOrd="3" destOrd="0" presId="urn:microsoft.com/office/officeart/2005/8/layout/hList7"/>
    <dgm:cxn modelId="{D9E1A7D0-69FA-4B72-95C4-CF42F02B346C}" type="presParOf" srcId="{835CD177-343E-464D-8CA7-2D618B789CE2}" destId="{249BC859-AB75-435F-9882-5C0B0A67347E}" srcOrd="1" destOrd="0" presId="urn:microsoft.com/office/officeart/2005/8/layout/hList7"/>
    <dgm:cxn modelId="{E4B8B1A5-7C66-4457-B22D-AC4D79DD5530}" type="presParOf" srcId="{835CD177-343E-464D-8CA7-2D618B789CE2}" destId="{02010ACE-2F58-44B2-9F3D-CACD22D5C47B}" srcOrd="2" destOrd="0" presId="urn:microsoft.com/office/officeart/2005/8/layout/hList7"/>
    <dgm:cxn modelId="{5A17AE98-BB71-4FFA-8AD3-8222CE98FD1F}" type="presParOf" srcId="{02010ACE-2F58-44B2-9F3D-CACD22D5C47B}" destId="{D59A7C55-65E9-4CEA-9A1A-1583C6A3EFFB}" srcOrd="0" destOrd="0" presId="urn:microsoft.com/office/officeart/2005/8/layout/hList7"/>
    <dgm:cxn modelId="{0996B205-C34A-4E23-96ED-392D66E48AE9}" type="presParOf" srcId="{02010ACE-2F58-44B2-9F3D-CACD22D5C47B}" destId="{06E33A21-03EC-4F23-A5CF-A20C4AF87BC0}" srcOrd="1" destOrd="0" presId="urn:microsoft.com/office/officeart/2005/8/layout/hList7"/>
    <dgm:cxn modelId="{73902D48-49DC-4DE8-B95D-6CBA47C1E8AE}" type="presParOf" srcId="{02010ACE-2F58-44B2-9F3D-CACD22D5C47B}" destId="{46EF4BF2-3DEE-4D8F-831F-F07E4DBA0639}" srcOrd="2" destOrd="0" presId="urn:microsoft.com/office/officeart/2005/8/layout/hList7"/>
    <dgm:cxn modelId="{C72A649A-0418-4EED-A503-BBD25CCD8D22}" type="presParOf" srcId="{02010ACE-2F58-44B2-9F3D-CACD22D5C47B}" destId="{CD52D762-B1E5-4420-8CAD-01E8AB52D792}" srcOrd="3" destOrd="0" presId="urn:microsoft.com/office/officeart/2005/8/layout/hList7"/>
    <dgm:cxn modelId="{5F2A1FA1-8C39-4E58-975F-A60ACA4A0A7C}" type="presParOf" srcId="{835CD177-343E-464D-8CA7-2D618B789CE2}" destId="{D268E9B1-0450-4366-AF36-4E89AB568599}" srcOrd="3" destOrd="0" presId="urn:microsoft.com/office/officeart/2005/8/layout/hList7"/>
    <dgm:cxn modelId="{D0D2F4DC-3038-40AC-B064-FDD278694259}" type="presParOf" srcId="{835CD177-343E-464D-8CA7-2D618B789CE2}" destId="{0D3F16D3-9BBB-4DEB-8DAC-4836516C9FBC}" srcOrd="4" destOrd="0" presId="urn:microsoft.com/office/officeart/2005/8/layout/hList7"/>
    <dgm:cxn modelId="{A17327E6-69B0-4D6C-A954-148721441165}" type="presParOf" srcId="{0D3F16D3-9BBB-4DEB-8DAC-4836516C9FBC}" destId="{D687449C-CB49-4471-ABC3-7E3FD2F7BA3D}" srcOrd="0" destOrd="0" presId="urn:microsoft.com/office/officeart/2005/8/layout/hList7"/>
    <dgm:cxn modelId="{993C2A72-B678-4B7E-8607-4B77A04F7C01}" type="presParOf" srcId="{0D3F16D3-9BBB-4DEB-8DAC-4836516C9FBC}" destId="{EAFD95F5-D6EF-4E7E-A34F-273D9FF18BEB}" srcOrd="1" destOrd="0" presId="urn:microsoft.com/office/officeart/2005/8/layout/hList7"/>
    <dgm:cxn modelId="{D13BADD8-1DDD-4C5D-986A-EF342833AB52}" type="presParOf" srcId="{0D3F16D3-9BBB-4DEB-8DAC-4836516C9FBC}" destId="{F0999F19-F5BB-4F9C-9CBD-C946BB3062F5}" srcOrd="2" destOrd="0" presId="urn:microsoft.com/office/officeart/2005/8/layout/hList7"/>
    <dgm:cxn modelId="{11ABD94F-3752-4821-AC7F-7BCE1F406207}" type="presParOf" srcId="{0D3F16D3-9BBB-4DEB-8DAC-4836516C9FBC}" destId="{3A5B12F6-DA45-49E0-AC31-09D6F4CB13F4}" srcOrd="3" destOrd="0" presId="urn:microsoft.com/office/officeart/2005/8/layout/hList7"/>
    <dgm:cxn modelId="{7ED8C6E3-3393-42BE-A68F-07160A92BD19}" type="presParOf" srcId="{835CD177-343E-464D-8CA7-2D618B789CE2}" destId="{FE810864-174C-4E83-BE15-062EC6C90B48}" srcOrd="5" destOrd="0" presId="urn:microsoft.com/office/officeart/2005/8/layout/hList7"/>
    <dgm:cxn modelId="{9B35E192-36E0-4C8A-924C-6D9907E35F30}" type="presParOf" srcId="{835CD177-343E-464D-8CA7-2D618B789CE2}" destId="{743F972A-9645-416E-92F0-B736A4111F7F}" srcOrd="6" destOrd="0" presId="urn:microsoft.com/office/officeart/2005/8/layout/hList7"/>
    <dgm:cxn modelId="{E8B69D39-733A-4EBD-8464-E60C88137A44}" type="presParOf" srcId="{743F972A-9645-416E-92F0-B736A4111F7F}" destId="{5F590905-BAC0-478C-93A5-8FCD2322ABF5}" srcOrd="0" destOrd="0" presId="urn:microsoft.com/office/officeart/2005/8/layout/hList7"/>
    <dgm:cxn modelId="{F92A550C-F30E-4B99-A980-BE1B0C8ED5BB}" type="presParOf" srcId="{743F972A-9645-416E-92F0-B736A4111F7F}" destId="{83B9C6DE-EC91-44D3-A0B3-342A9968B094}" srcOrd="1" destOrd="0" presId="urn:microsoft.com/office/officeart/2005/8/layout/hList7"/>
    <dgm:cxn modelId="{A1870ABC-33BC-4298-9B63-B955C7C5CFA5}" type="presParOf" srcId="{743F972A-9645-416E-92F0-B736A4111F7F}" destId="{DBF77A52-EC03-4443-A01C-AAE45889998A}" srcOrd="2" destOrd="0" presId="urn:microsoft.com/office/officeart/2005/8/layout/hList7"/>
    <dgm:cxn modelId="{AF01E6B7-C7AF-46A7-8338-3976A70ADEBA}" type="presParOf" srcId="{743F972A-9645-416E-92F0-B736A4111F7F}" destId="{BF497AAE-1800-40B5-B50C-309EDB74197A}" srcOrd="3" destOrd="0" presId="urn:microsoft.com/office/officeart/2005/8/layout/hList7"/>
    <dgm:cxn modelId="{80E56736-FC64-40E7-97DD-D1E4D5940E4F}" type="presParOf" srcId="{835CD177-343E-464D-8CA7-2D618B789CE2}" destId="{BECAEFF3-3230-4B55-BFE6-2C6EA7993B03}" srcOrd="7" destOrd="0" presId="urn:microsoft.com/office/officeart/2005/8/layout/hList7"/>
    <dgm:cxn modelId="{9316A854-55BB-47E6-AAE0-D787B20EB69B}" type="presParOf" srcId="{835CD177-343E-464D-8CA7-2D618B789CE2}" destId="{DBB02C18-EC0A-49E1-ABF7-F60E9BC0369A}" srcOrd="8" destOrd="0" presId="urn:microsoft.com/office/officeart/2005/8/layout/hList7"/>
    <dgm:cxn modelId="{D9BBA729-267D-443C-9609-55CD7BE65160}" type="presParOf" srcId="{DBB02C18-EC0A-49E1-ABF7-F60E9BC0369A}" destId="{0188E432-099B-43C0-A507-C4AB24D0DF3F}" srcOrd="0" destOrd="0" presId="urn:microsoft.com/office/officeart/2005/8/layout/hList7"/>
    <dgm:cxn modelId="{FAE4A461-AA67-42EE-9CE6-68A05E2F73CC}" type="presParOf" srcId="{DBB02C18-EC0A-49E1-ABF7-F60E9BC0369A}" destId="{C4D0F8F8-2B79-4385-8D48-230995BCBD01}" srcOrd="1" destOrd="0" presId="urn:microsoft.com/office/officeart/2005/8/layout/hList7"/>
    <dgm:cxn modelId="{382A89CD-92F0-4408-8565-B6584E5DE28B}" type="presParOf" srcId="{DBB02C18-EC0A-49E1-ABF7-F60E9BC0369A}" destId="{AB3E6EAD-D6F8-4964-BB9F-C106C1BED56E}" srcOrd="2" destOrd="0" presId="urn:microsoft.com/office/officeart/2005/8/layout/hList7"/>
    <dgm:cxn modelId="{28072F43-D1ED-4C96-827E-7E3835E22BFA}" type="presParOf" srcId="{DBB02C18-EC0A-49E1-ABF7-F60E9BC0369A}" destId="{1DC9EFB2-62D3-4461-9156-E30DAFBCCBD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4EA3C-07AB-4F65-9DEB-03977B118C70}">
      <dsp:nvSpPr>
        <dsp:cNvPr id="0" name=""/>
        <dsp:cNvSpPr/>
      </dsp:nvSpPr>
      <dsp:spPr>
        <a:xfrm>
          <a:off x="0" y="455777"/>
          <a:ext cx="1387282" cy="27518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Digitalización e Inteligencia Artificial</a:t>
          </a:r>
        </a:p>
      </dsp:txBody>
      <dsp:txXfrm>
        <a:off x="0" y="1556503"/>
        <a:ext cx="1387282" cy="1100726"/>
      </dsp:txXfrm>
    </dsp:sp>
    <dsp:sp modelId="{29F1DAB3-F2E4-4B79-836E-0BABA5429A28}">
      <dsp:nvSpPr>
        <dsp:cNvPr id="0" name=""/>
        <dsp:cNvSpPr/>
      </dsp:nvSpPr>
      <dsp:spPr>
        <a:xfrm>
          <a:off x="41618" y="568839"/>
          <a:ext cx="1304045" cy="123455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 l="-53000" r="-5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A7C55-65E9-4CEA-9A1A-1583C6A3EFFB}">
      <dsp:nvSpPr>
        <dsp:cNvPr id="0" name=""/>
        <dsp:cNvSpPr/>
      </dsp:nvSpPr>
      <dsp:spPr>
        <a:xfrm>
          <a:off x="1428900" y="412658"/>
          <a:ext cx="1387282" cy="275181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Innovación Financiera</a:t>
          </a:r>
        </a:p>
      </dsp:txBody>
      <dsp:txXfrm>
        <a:off x="1428900" y="1513384"/>
        <a:ext cx="1387282" cy="1100726"/>
      </dsp:txXfrm>
    </dsp:sp>
    <dsp:sp modelId="{CD52D762-B1E5-4420-8CAD-01E8AB52D792}">
      <dsp:nvSpPr>
        <dsp:cNvPr id="0" name=""/>
        <dsp:cNvSpPr/>
      </dsp:nvSpPr>
      <dsp:spPr>
        <a:xfrm>
          <a:off x="1470519" y="509463"/>
          <a:ext cx="1304045" cy="1353312"/>
        </a:xfrm>
        <a:prstGeom prst="ellipse">
          <a:avLst/>
        </a:prstGeom>
        <a:blipFill>
          <a:blip xmlns:r="http://schemas.openxmlformats.org/officeDocument/2006/relationships" r:embed="rId2">
            <a:duotone>
              <a:prstClr val="black"/>
              <a:srgbClr val="43AFC0">
                <a:tint val="45000"/>
                <a:satMod val="400000"/>
              </a:srgbClr>
            </a:duotone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7449C-CB49-4471-ABC3-7E3FD2F7BA3D}">
      <dsp:nvSpPr>
        <dsp:cNvPr id="0" name=""/>
        <dsp:cNvSpPr/>
      </dsp:nvSpPr>
      <dsp:spPr>
        <a:xfrm>
          <a:off x="2857801" y="412658"/>
          <a:ext cx="1387282" cy="2751815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Globalización</a:t>
          </a:r>
        </a:p>
      </dsp:txBody>
      <dsp:txXfrm>
        <a:off x="2857801" y="1513384"/>
        <a:ext cx="1387282" cy="1100726"/>
      </dsp:txXfrm>
    </dsp:sp>
    <dsp:sp modelId="{3A5B12F6-DA45-49E0-AC31-09D6F4CB13F4}">
      <dsp:nvSpPr>
        <dsp:cNvPr id="0" name=""/>
        <dsp:cNvSpPr/>
      </dsp:nvSpPr>
      <dsp:spPr>
        <a:xfrm>
          <a:off x="2908418" y="509463"/>
          <a:ext cx="1304045" cy="1353312"/>
        </a:xfrm>
        <a:prstGeom prst="ellipse">
          <a:avLst/>
        </a:prstGeom>
        <a:blipFill>
          <a:blip xmlns:r="http://schemas.openxmlformats.org/officeDocument/2006/relationships" r:embed="rId3">
            <a:duotone>
              <a:prstClr val="black"/>
              <a:srgbClr val="43BB8D">
                <a:tint val="45000"/>
                <a:satMod val="400000"/>
              </a:srgbClr>
            </a:duotone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90905-BAC0-478C-93A5-8FCD2322ABF5}">
      <dsp:nvSpPr>
        <dsp:cNvPr id="0" name=""/>
        <dsp:cNvSpPr/>
      </dsp:nvSpPr>
      <dsp:spPr>
        <a:xfrm>
          <a:off x="4286702" y="412658"/>
          <a:ext cx="1387282" cy="275181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Bienestar</a:t>
          </a:r>
          <a:endParaRPr lang="es-ES" sz="1400" kern="1200" dirty="0"/>
        </a:p>
      </dsp:txBody>
      <dsp:txXfrm>
        <a:off x="4286702" y="1513384"/>
        <a:ext cx="1387282" cy="1100726"/>
      </dsp:txXfrm>
    </dsp:sp>
    <dsp:sp modelId="{BF497AAE-1800-40B5-B50C-309EDB74197A}">
      <dsp:nvSpPr>
        <dsp:cNvPr id="0" name=""/>
        <dsp:cNvSpPr/>
      </dsp:nvSpPr>
      <dsp:spPr>
        <a:xfrm>
          <a:off x="4328321" y="509463"/>
          <a:ext cx="1304045" cy="1353312"/>
        </a:xfrm>
        <a:prstGeom prst="ellipse">
          <a:avLst/>
        </a:prstGeom>
        <a:blipFill>
          <a:blip xmlns:r="http://schemas.openxmlformats.org/officeDocument/2006/relationships" r:embed="rId4">
            <a:duotone>
              <a:prstClr val="black"/>
              <a:srgbClr val="45B451">
                <a:tint val="45000"/>
                <a:satMod val="400000"/>
              </a:srgbClr>
            </a:duotone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8E432-099B-43C0-A507-C4AB24D0DF3F}">
      <dsp:nvSpPr>
        <dsp:cNvPr id="0" name=""/>
        <dsp:cNvSpPr/>
      </dsp:nvSpPr>
      <dsp:spPr>
        <a:xfrm>
          <a:off x="5706600" y="429930"/>
          <a:ext cx="1387282" cy="2751815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Sostenibilidad</a:t>
          </a:r>
          <a:endParaRPr lang="es-ES" sz="1400" kern="1200" dirty="0"/>
        </a:p>
      </dsp:txBody>
      <dsp:txXfrm>
        <a:off x="5706600" y="1530656"/>
        <a:ext cx="1387282" cy="1100726"/>
      </dsp:txXfrm>
    </dsp:sp>
    <dsp:sp modelId="{1DC9EFB2-62D3-4461-9156-E30DAFBCCBDD}">
      <dsp:nvSpPr>
        <dsp:cNvPr id="0" name=""/>
        <dsp:cNvSpPr/>
      </dsp:nvSpPr>
      <dsp:spPr>
        <a:xfrm>
          <a:off x="5757222" y="509463"/>
          <a:ext cx="1304045" cy="1353312"/>
        </a:xfrm>
        <a:prstGeom prst="ellipse">
          <a:avLst/>
        </a:prstGeom>
        <a:blipFill>
          <a:blip xmlns:r="http://schemas.openxmlformats.org/officeDocument/2006/relationships" r:embed="rId5">
            <a:duotone>
              <a:prstClr val="black"/>
              <a:srgbClr val="70AD47">
                <a:tint val="45000"/>
                <a:satMod val="400000"/>
              </a:srgbClr>
            </a:duotone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4E1CD-4AC0-4E10-BB7F-C6C69D001784}">
      <dsp:nvSpPr>
        <dsp:cNvPr id="0" name=""/>
        <dsp:cNvSpPr/>
      </dsp:nvSpPr>
      <dsp:spPr>
        <a:xfrm>
          <a:off x="284115" y="2610809"/>
          <a:ext cx="6534655" cy="6096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8699FE4-03DA-DDDF-7430-5EABCCC0ED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C35E46B-C255-48D7-33CC-786C73C9BC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6B210-C1F5-40CD-A4AB-5D644AEF0A44}" type="datetimeFigureOut">
              <a:rPr lang="en-GB" smtClean="0"/>
              <a:t>21/06/2026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2BD8818-F87D-9610-83AE-ED127A8408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704FE3-2F47-103C-01CB-7642FAC4EB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B12D8-7DF6-4542-B4B1-64B1DD6E2E2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93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8972" y="0"/>
            <a:ext cx="2921582" cy="495348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F12FBE-DB21-4B91-8EEC-D2BA1B2E24CC}" type="datetimeFigureOut">
              <a:rPr lang="es-ES_tradnl" smtClean="0"/>
              <a:t>21/06/2026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64" tIns="47433" rIns="94864" bIns="47433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4212" y="4751221"/>
            <a:ext cx="5393690" cy="38873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21582" cy="495347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8972" y="9377318"/>
            <a:ext cx="2921582" cy="495347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ADC19987-005C-4E25-B4F9-331BFC2403E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2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9987-005C-4E25-B4F9-331BFC2403E7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98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9987-005C-4E25-B4F9-331BFC2403E7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867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E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7AC00-40CE-4119-B8AF-CC7E441BCC71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4038600" y="2766219"/>
            <a:ext cx="7871059" cy="1325563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277360"/>
                </a:solidFill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4038600" y="4582231"/>
            <a:ext cx="7871059" cy="36000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2200"/>
            </a:lvl1pPr>
          </a:lstStyle>
          <a:p>
            <a:pPr lvl="0"/>
            <a:r>
              <a:rPr lang="es-ES" dirty="0"/>
              <a:t>Autor</a:t>
            </a:r>
            <a:endParaRPr lang="es-ES_tradnl" dirty="0"/>
          </a:p>
        </p:txBody>
      </p:sp>
      <p:sp>
        <p:nvSpPr>
          <p:cNvPr id="4" name="Rectángulo 3"/>
          <p:cNvSpPr/>
          <p:nvPr userDrawn="1"/>
        </p:nvSpPr>
        <p:spPr>
          <a:xfrm>
            <a:off x="10664792" y="6169794"/>
            <a:ext cx="1386037" cy="5516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486F749-483D-02F7-8143-9991CB7C3B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271" b="19829"/>
          <a:stretch/>
        </p:blipFill>
        <p:spPr>
          <a:xfrm>
            <a:off x="10449011" y="5871599"/>
            <a:ext cx="1624455" cy="86786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68EC35-F883-C9F7-750F-B5EB963CC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3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1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ítulo1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740" y="176778"/>
            <a:ext cx="11713144" cy="65515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A70432"/>
                </a:solidFill>
              </a:defRPr>
            </a:lvl1pPr>
          </a:lstStyle>
          <a:p>
            <a:r>
              <a:rPr lang="es-ES" dirty="0"/>
              <a:t>Título de diapositiva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1264479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7AC00-40CE-4119-B8AF-CC7E441BCC71}" type="datetimeFigureOut">
              <a:rPr lang="es-ES" smtClean="0"/>
              <a:pPr/>
              <a:t>21/06/2026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5859312" y="6356351"/>
            <a:ext cx="720000" cy="360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8EA0BF-4D5D-4F00-A184-D021FFBC492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6" name="Conector recto 5"/>
          <p:cNvCxnSpPr/>
          <p:nvPr userDrawn="1"/>
        </p:nvCxnSpPr>
        <p:spPr>
          <a:xfrm flipV="1">
            <a:off x="324852" y="910480"/>
            <a:ext cx="11717155" cy="3921"/>
          </a:xfrm>
          <a:prstGeom prst="line">
            <a:avLst/>
          </a:prstGeom>
          <a:ln w="28575">
            <a:solidFill>
              <a:srgbClr val="277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852" y="1099930"/>
            <a:ext cx="11549096" cy="49033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dirty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14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o_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852" y="477079"/>
            <a:ext cx="11549096" cy="552615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dirty="0"/>
              <a:t>Texto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135282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7AC00-40CE-4119-B8AF-CC7E441BCC71}" type="datetimeFigureOut">
              <a:rPr lang="es-ES" smtClean="0"/>
              <a:pPr/>
              <a:t>21/06/2026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78890" y="6356352"/>
            <a:ext cx="805069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8EA0BF-4D5D-4F00-A184-D021FFBC492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65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título2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740" y="176778"/>
            <a:ext cx="11713144" cy="65515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77360"/>
                </a:solidFill>
              </a:defRPr>
            </a:lvl1pPr>
          </a:lstStyle>
          <a:p>
            <a:r>
              <a:rPr lang="es-ES" dirty="0"/>
              <a:t>Título de diapositiva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1264479" cy="3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7A7AC00-40CE-4119-B8AF-CC7E441BCC71}" type="datetimeFigureOut">
              <a:rPr lang="es-ES" smtClean="0"/>
              <a:pPr/>
              <a:t>21/06/2026</a:t>
            </a:fld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5859312" y="6356351"/>
            <a:ext cx="720000" cy="360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238EA0BF-4D5D-4F00-A184-D021FFBC492C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6" name="Conector recto 5"/>
          <p:cNvCxnSpPr/>
          <p:nvPr userDrawn="1"/>
        </p:nvCxnSpPr>
        <p:spPr>
          <a:xfrm flipV="1">
            <a:off x="324852" y="910480"/>
            <a:ext cx="11717155" cy="3921"/>
          </a:xfrm>
          <a:prstGeom prst="line">
            <a:avLst/>
          </a:prstGeom>
          <a:ln w="28575">
            <a:solidFill>
              <a:srgbClr val="2773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4852" y="1099930"/>
            <a:ext cx="11549096" cy="49033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s-ES" dirty="0"/>
              <a:t>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7AC00-40CE-4119-B8AF-CC7E441BCC71}" type="datetimeFigureOut">
              <a:rPr lang="es-ES" smtClean="0"/>
              <a:t>21/06/2026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EA0BF-4D5D-4F00-A184-D021FFBC492C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253D7A1-0962-7A9B-2980-1DA6343F4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37271" b="19829"/>
          <a:stretch/>
        </p:blipFill>
        <p:spPr>
          <a:xfrm>
            <a:off x="10449011" y="5871599"/>
            <a:ext cx="1624455" cy="8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8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62" r:id="rId3"/>
    <p:sldLayoutId id="214748367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7043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81D3D06-8603-6BD9-0511-15F47BEF8486}"/>
              </a:ext>
            </a:extLst>
          </p:cNvPr>
          <p:cNvSpPr txBox="1"/>
          <p:nvPr/>
        </p:nvSpPr>
        <p:spPr>
          <a:xfrm>
            <a:off x="3160888" y="2330206"/>
            <a:ext cx="9031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457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Tablas Origen Destino Digital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F9909DD-73A0-3B72-7D74-0EEEE08B88DD}"/>
              </a:ext>
            </a:extLst>
          </p:cNvPr>
          <p:cNvSpPr txBox="1"/>
          <p:nvPr/>
        </p:nvSpPr>
        <p:spPr>
          <a:xfrm>
            <a:off x="4845972" y="4527794"/>
            <a:ext cx="7179733" cy="130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spcBef>
                <a:spcPts val="600"/>
              </a:spcBef>
            </a:pPr>
            <a:r>
              <a:rPr lang="es-ES" sz="1600" b="1" dirty="0">
                <a:latin typeface="Arial"/>
                <a:cs typeface="Arial"/>
              </a:rPr>
              <a:t>Silvia Saiz Pérez</a:t>
            </a:r>
          </a:p>
          <a:p>
            <a:pPr algn="r">
              <a:spcBef>
                <a:spcPts val="600"/>
              </a:spcBef>
            </a:pPr>
            <a:r>
              <a:rPr lang="es-ES" sz="1600" b="1" dirty="0">
                <a:latin typeface="Arial"/>
                <a:cs typeface="Arial"/>
              </a:rPr>
              <a:t>Directora División Nuevos Desarrollos</a:t>
            </a:r>
          </a:p>
          <a:p>
            <a:pPr algn="r">
              <a:spcBef>
                <a:spcPts val="600"/>
              </a:spcBef>
            </a:pPr>
            <a:r>
              <a:rPr lang="es-ES" sz="1600" b="1" dirty="0">
                <a:latin typeface="Arial"/>
                <a:cs typeface="Arial"/>
              </a:rPr>
              <a:t>Dirección General de Cuentas Nacionales (INE) 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spcBef>
                <a:spcPts val="600"/>
              </a:spcBef>
            </a:pPr>
            <a:r>
              <a:rPr lang="es-ES" sz="1600" i="1" dirty="0">
                <a:latin typeface="Arial"/>
                <a:cs typeface="Arial"/>
              </a:rPr>
              <a:t>23 de junio de 2026</a:t>
            </a: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728653D8-1ED7-5C4A-4363-F7E66BDA064C}"/>
              </a:ext>
            </a:extLst>
          </p:cNvPr>
          <p:cNvSpPr/>
          <p:nvPr/>
        </p:nvSpPr>
        <p:spPr>
          <a:xfrm>
            <a:off x="2646839" y="1022156"/>
            <a:ext cx="9144000" cy="8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300" b="1" kern="0" spc="400" dirty="0">
                <a:solidFill>
                  <a:srgbClr val="A70432"/>
                </a:solidFill>
                <a:latin typeface="Arial" pitchFamily="34" charset="0"/>
                <a:cs typeface="Arial" pitchFamily="34" charset="-120"/>
              </a:rPr>
              <a:t>32nd International Input-Output Association Conference (IIOA)</a:t>
            </a:r>
          </a:p>
          <a:p>
            <a:r>
              <a:rPr lang="en-US" sz="1300" b="1" kern="0" spc="400" dirty="0">
                <a:solidFill>
                  <a:srgbClr val="A70432"/>
                </a:solidFill>
                <a:latin typeface="Arial" pitchFamily="34" charset="0"/>
                <a:cs typeface="Arial" pitchFamily="34" charset="-120"/>
              </a:rPr>
              <a:t>XI Jornadas de </a:t>
            </a:r>
            <a:r>
              <a:rPr lang="en-US" sz="1300" b="1" kern="0" spc="400" dirty="0" err="1">
                <a:solidFill>
                  <a:srgbClr val="A70432"/>
                </a:solidFill>
                <a:latin typeface="Arial" pitchFamily="34" charset="0"/>
                <a:cs typeface="Arial" pitchFamily="34" charset="-120"/>
              </a:rPr>
              <a:t>Análisis</a:t>
            </a:r>
            <a:r>
              <a:rPr lang="en-US" sz="1300" b="1" kern="0" spc="400" dirty="0">
                <a:solidFill>
                  <a:srgbClr val="A70432"/>
                </a:solidFill>
                <a:latin typeface="Arial" pitchFamily="34" charset="0"/>
                <a:cs typeface="Arial" pitchFamily="34" charset="-120"/>
              </a:rPr>
              <a:t> Input Output(SHAIO)</a:t>
            </a:r>
          </a:p>
        </p:txBody>
      </p:sp>
    </p:spTree>
    <p:extLst>
      <p:ext uri="{BB962C8B-B14F-4D97-AF65-F5344CB8AC3E}">
        <p14:creationId xmlns:p14="http://schemas.microsoft.com/office/powerpoint/2010/main" val="159527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59C6C4-22C0-7FB7-2CF5-AA40D963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El qué: Bien o producto digital</a:t>
            </a:r>
          </a:p>
        </p:txBody>
      </p:sp>
      <p:pic>
        <p:nvPicPr>
          <p:cNvPr id="5" name="Marcador de contenido 4" descr="Diagrama&#10;&#10;El contenido generado por IA puede ser incorrecto.">
            <a:extLst>
              <a:ext uri="{FF2B5EF4-FFF2-40B4-BE49-F238E27FC236}">
                <a16:creationId xmlns:a16="http://schemas.microsoft.com/office/drawing/2014/main" id="{97436228-5D59-4011-02B7-DD637EF1EE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1"/>
          <a:stretch>
            <a:fillRect/>
          </a:stretch>
        </p:blipFill>
        <p:spPr>
          <a:xfrm>
            <a:off x="970939" y="1483975"/>
            <a:ext cx="10063114" cy="4529198"/>
          </a:xfr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4F2EA5F6-70AD-FEBD-D5C8-9D5812EA025B}"/>
              </a:ext>
            </a:extLst>
          </p:cNvPr>
          <p:cNvGrpSpPr/>
          <p:nvPr/>
        </p:nvGrpSpPr>
        <p:grpSpPr>
          <a:xfrm>
            <a:off x="3119739" y="5323436"/>
            <a:ext cx="7130829" cy="391073"/>
            <a:chOff x="4154556" y="5406886"/>
            <a:chExt cx="6231734" cy="364185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84DBBBC-7D81-2F90-D55D-58D43F2E9104}"/>
                </a:ext>
              </a:extLst>
            </p:cNvPr>
            <p:cNvSpPr/>
            <p:nvPr/>
          </p:nvSpPr>
          <p:spPr>
            <a:xfrm>
              <a:off x="4154556" y="5406886"/>
              <a:ext cx="2241261" cy="364185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F9627219-CA4F-1ADC-B760-90A5A3D4B793}"/>
                </a:ext>
              </a:extLst>
            </p:cNvPr>
            <p:cNvSpPr/>
            <p:nvPr/>
          </p:nvSpPr>
          <p:spPr>
            <a:xfrm>
              <a:off x="8145029" y="5406887"/>
              <a:ext cx="2241261" cy="364184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1888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0AE77-00EE-1D0E-C170-CECA11CF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0C2EF-0929-C428-980D-EBE13B7A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176778"/>
            <a:ext cx="10219669" cy="731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es-ES_tradnl" dirty="0">
                <a:latin typeface="+mj-lt"/>
                <a:cs typeface="+mj-cs"/>
              </a:rPr>
              <a:t>3.</a:t>
            </a:r>
            <a:r>
              <a:rPr kumimoji="1" lang="es-ES" dirty="0">
                <a:latin typeface="+mj-lt"/>
              </a:rPr>
              <a:t> El “qué”: m</a:t>
            </a:r>
            <a:r>
              <a:rPr kumimoji="1" lang="es-ES" dirty="0">
                <a:latin typeface="+mj-lt"/>
                <a:cs typeface="+mj-cs"/>
              </a:rPr>
              <a:t>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84C50D1-1AFE-F2AD-20E9-CEB8DAF02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06" y="1099930"/>
            <a:ext cx="11203293" cy="889474"/>
          </a:xfrm>
        </p:spPr>
        <p:txBody>
          <a:bodyPr wrap="square">
            <a:spAutoFit/>
          </a:bodyPr>
          <a:lstStyle/>
          <a:p>
            <a:pPr lvl="1" indent="0" algn="just">
              <a:spcBef>
                <a:spcPct val="20000"/>
              </a:spcBef>
              <a:buNone/>
            </a:pPr>
            <a:endParaRPr kumimoji="1" lang="es-ES" altLang="es-ES" sz="1600" dirty="0">
              <a:latin typeface="Roboto Bold"/>
            </a:endParaRPr>
          </a:p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Roboto Bold"/>
            </a:endParaRPr>
          </a:p>
          <a:p>
            <a:pPr>
              <a:spcBef>
                <a:spcPct val="20000"/>
              </a:spcBef>
            </a:pPr>
            <a:endParaRPr lang="es-ES" altLang="es-ES" sz="1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2126CFA-D6BC-A08E-29D1-3E74491C11BB}"/>
              </a:ext>
            </a:extLst>
          </p:cNvPr>
          <p:cNvSpPr txBox="1">
            <a:spLocks/>
          </p:cNvSpPr>
          <p:nvPr/>
        </p:nvSpPr>
        <p:spPr>
          <a:xfrm>
            <a:off x="785506" y="1099930"/>
            <a:ext cx="11203293" cy="224369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kumimoji="1" lang="es-ES" altLang="es-ES" sz="1600" dirty="0">
                <a:latin typeface="+mj-lt"/>
              </a:rPr>
              <a:t> </a:t>
            </a:r>
          </a:p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 lvl="1" indent="0"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kumimoji="1" lang="es-ES" altLang="es-ES" sz="1600" dirty="0">
              <a:latin typeface="Roboto Bold"/>
            </a:endParaRPr>
          </a:p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Roboto Bold"/>
            </a:endParaRPr>
          </a:p>
          <a:p>
            <a:pPr>
              <a:spcBef>
                <a:spcPct val="20000"/>
              </a:spcBef>
            </a:pPr>
            <a:endParaRPr lang="es-ES" altLang="es-ES" sz="18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010D5D37-75F0-000B-C756-09FA26BC99F3}"/>
              </a:ext>
            </a:extLst>
          </p:cNvPr>
          <p:cNvSpPr txBox="1">
            <a:spLocks/>
          </p:cNvSpPr>
          <p:nvPr/>
        </p:nvSpPr>
        <p:spPr>
          <a:xfrm>
            <a:off x="488375" y="1099930"/>
            <a:ext cx="11417875" cy="563538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lang="es-ES" altLang="es-E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s-ES" altLang="es-ES" sz="1800" b="1" dirty="0">
                <a:latin typeface="Roboto Bold"/>
                <a:cs typeface="+mj-cs"/>
              </a:rPr>
              <a:t>Productos TIC y Servicios digitales:</a:t>
            </a:r>
          </a:p>
          <a:p>
            <a:pPr>
              <a:spcBef>
                <a:spcPct val="20000"/>
              </a:spcBef>
            </a:pPr>
            <a:r>
              <a:rPr lang="es-ES" altLang="es-ES" sz="1800" dirty="0"/>
              <a:t>Identificación mediante listado a tres dígitos facilitado por la OCDE</a:t>
            </a: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latin typeface="Roboto Bold"/>
              <a:cs typeface="+mj-cs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s-ES" altLang="es-ES" sz="1800" b="1" dirty="0">
                <a:latin typeface="Roboto Bold"/>
                <a:cs typeface="+mj-cs"/>
              </a:rPr>
              <a:t>Servicios de Cloud Computing: </a:t>
            </a:r>
          </a:p>
          <a:p>
            <a:pPr>
              <a:spcBef>
                <a:spcPct val="20000"/>
              </a:spcBef>
            </a:pPr>
            <a:r>
              <a:rPr lang="es-ES" altLang="es-ES" sz="1800" i="1" dirty="0"/>
              <a:t>TIC empresas, acuerdo a nivel Eurostat para que las grandes empresas proveedoras de este servicio faciliten información</a:t>
            </a:r>
            <a:endParaRPr kumimoji="1" lang="es-ES" altLang="es-ES" sz="1600" dirty="0">
              <a:latin typeface="Roboto Bold"/>
              <a:cs typeface="+mj-cs"/>
            </a:endParaRP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altLang="es-ES" sz="1800" dirty="0"/>
          </a:p>
        </p:txBody>
      </p:sp>
      <p:pic>
        <p:nvPicPr>
          <p:cNvPr id="9" name="Imagen 8" descr="Diagrama&#10;&#10;El contenido generado por IA puede ser incorrecto.">
            <a:extLst>
              <a:ext uri="{FF2B5EF4-FFF2-40B4-BE49-F238E27FC236}">
                <a16:creationId xmlns:a16="http://schemas.microsoft.com/office/drawing/2014/main" id="{EEFC17D8-5255-36BF-40CF-EA5CDD42D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5" y="2210985"/>
            <a:ext cx="7791850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4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74161-1A98-408B-C060-E3315E368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26767-55A6-FF09-3147-1692CE35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176778"/>
            <a:ext cx="10219669" cy="731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es-ES_tradnl" dirty="0">
                <a:latin typeface="+mj-lt"/>
                <a:cs typeface="+mj-cs"/>
              </a:rPr>
              <a:t>3.</a:t>
            </a:r>
            <a:r>
              <a:rPr kumimoji="1" lang="es-ES" dirty="0">
                <a:latin typeface="+mj-lt"/>
              </a:rPr>
              <a:t> El “qué”: m</a:t>
            </a:r>
            <a:r>
              <a:rPr kumimoji="1" lang="es-ES" dirty="0">
                <a:latin typeface="+mj-lt"/>
                <a:cs typeface="+mj-cs"/>
              </a:rPr>
              <a:t>etodología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5CF7C15-E3AA-0A2F-A6C7-91ED48F1EDAB}"/>
              </a:ext>
            </a:extLst>
          </p:cNvPr>
          <p:cNvSpPr txBox="1">
            <a:spLocks/>
          </p:cNvSpPr>
          <p:nvPr/>
        </p:nvSpPr>
        <p:spPr>
          <a:xfrm>
            <a:off x="785506" y="1099930"/>
            <a:ext cx="11203293" cy="224369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kumimoji="1" lang="es-ES" altLang="es-ES" sz="1600" dirty="0">
                <a:latin typeface="+mj-lt"/>
              </a:rPr>
              <a:t> </a:t>
            </a:r>
          </a:p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 lvl="1" indent="0" algn="just">
              <a:spcBef>
                <a:spcPct val="20000"/>
              </a:spcBef>
              <a:buFont typeface="Arial" panose="020B0604020202020204" pitchFamily="34" charset="0"/>
              <a:buNone/>
            </a:pPr>
            <a:endParaRPr kumimoji="1" lang="es-ES" altLang="es-ES" sz="1600" dirty="0">
              <a:latin typeface="Roboto Bold"/>
            </a:endParaRPr>
          </a:p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Roboto Bold"/>
            </a:endParaRPr>
          </a:p>
          <a:p>
            <a:pPr>
              <a:spcBef>
                <a:spcPct val="20000"/>
              </a:spcBef>
            </a:pPr>
            <a:endParaRPr lang="es-ES" altLang="es-ES" sz="1800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CD3CC2EF-751F-3D1A-D3C8-3795C6B84DC5}"/>
              </a:ext>
            </a:extLst>
          </p:cNvPr>
          <p:cNvSpPr txBox="1">
            <a:spLocks/>
          </p:cNvSpPr>
          <p:nvPr/>
        </p:nvSpPr>
        <p:spPr>
          <a:xfrm>
            <a:off x="488375" y="1013663"/>
            <a:ext cx="9965405" cy="153272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kumimoji="1" lang="es-ES" altLang="es-ES" sz="1600" b="1" dirty="0">
              <a:solidFill>
                <a:srgbClr val="A70432"/>
              </a:solidFill>
              <a:latin typeface="Roboto Bold"/>
              <a:cs typeface="+mj-cs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kumimoji="1" lang="es-ES" altLang="es-ES" sz="1800" b="1" dirty="0">
                <a:latin typeface="Roboto Bold"/>
                <a:cs typeface="+mj-cs"/>
              </a:rPr>
              <a:t>Servicios de Intermediación Digital (DIS): </a:t>
            </a:r>
          </a:p>
          <a:p>
            <a:pPr>
              <a:spcBef>
                <a:spcPct val="20000"/>
              </a:spcBef>
            </a:pPr>
            <a:r>
              <a:rPr lang="es-ES" altLang="es-ES" sz="1800" i="1" dirty="0"/>
              <a:t>Estimación del valor del servicio utilizando datos fiscales como fuente de información .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altLang="es-ES" sz="1800" dirty="0"/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s-ES" altLang="es-ES" sz="1800" dirty="0"/>
          </a:p>
        </p:txBody>
      </p:sp>
      <p:pic>
        <p:nvPicPr>
          <p:cNvPr id="6" name="Imagen 5" descr="Imagen que contiene Gráfico&#10;&#10;El contenido generado por IA puede ser incorrecto.">
            <a:extLst>
              <a:ext uri="{FF2B5EF4-FFF2-40B4-BE49-F238E27FC236}">
                <a16:creationId xmlns:a16="http://schemas.microsoft.com/office/drawing/2014/main" id="{09E3B3E2-A5B5-1407-68C8-4BA2172F1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/>
          <a:stretch>
            <a:fillRect/>
          </a:stretch>
        </p:blipFill>
        <p:spPr>
          <a:xfrm>
            <a:off x="364811" y="2300855"/>
            <a:ext cx="5778780" cy="3543482"/>
          </a:xfrm>
          <a:prstGeom prst="rect">
            <a:avLst/>
          </a:prstGeom>
        </p:spPr>
      </p:pic>
      <p:pic>
        <p:nvPicPr>
          <p:cNvPr id="8" name="Imagen 7" descr="Imagen de la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2C6A5FFE-4396-1775-4542-357B50F44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40" y="2300855"/>
            <a:ext cx="5544510" cy="356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6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DB05D-863A-4759-7098-E0C3BD323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5F058-35D0-4CAA-919E-EED7FF96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176778"/>
            <a:ext cx="10242246" cy="731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es-ES" dirty="0">
                <a:latin typeface="+mj-lt"/>
                <a:cs typeface="+mj-cs"/>
              </a:rPr>
              <a:t>3. El “qué”: publicación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F2C5A-A2A1-9F45-85CD-F0DC5EF6E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802" y="1198376"/>
            <a:ext cx="10389628" cy="840230"/>
          </a:xfr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kumimoji="1" lang="es-ES" altLang="es-ES" sz="1600" b="1" dirty="0">
                <a:solidFill>
                  <a:srgbClr val="277360"/>
                </a:solidFill>
                <a:latin typeface="Roboto Bold"/>
                <a:cs typeface="+mj-cs"/>
              </a:rPr>
              <a:t>Indicadores prioritarios: </a:t>
            </a:r>
          </a:p>
          <a:p>
            <a:pPr algn="just">
              <a:spcBef>
                <a:spcPct val="20000"/>
              </a:spcBef>
            </a:pPr>
            <a:endParaRPr kumimoji="1" lang="es-ES" altLang="es-ES" sz="200" b="1" dirty="0">
              <a:solidFill>
                <a:srgbClr val="277360"/>
              </a:solidFill>
              <a:latin typeface="Roboto Bold"/>
              <a:cs typeface="+mj-cs"/>
            </a:endParaRPr>
          </a:p>
          <a:p>
            <a:pPr algn="just">
              <a:spcBef>
                <a:spcPct val="20000"/>
              </a:spcBef>
            </a:pPr>
            <a:r>
              <a:rPr kumimoji="1" lang="es-ES" altLang="es-ES" sz="1600" b="1" dirty="0">
                <a:latin typeface="Roboto Bold"/>
                <a:cs typeface="+mj-cs"/>
              </a:rPr>
              <a:t>-</a:t>
            </a:r>
            <a:r>
              <a:rPr kumimoji="1" lang="es-ES" altLang="es-ES" sz="1600" dirty="0">
                <a:latin typeface="Roboto Bold"/>
                <a:cs typeface="+mj-cs"/>
              </a:rPr>
              <a:t> La producción y/o los consumos intermedios de los Servicios de Intermediación digital, de los Servicios de Cloud Computing y del total de bienes TIC y servicios digitales.</a:t>
            </a:r>
            <a:endParaRPr lang="es-ES" altLang="es-E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8ED44F-94F4-D656-B0C7-497464EA14B2}"/>
              </a:ext>
            </a:extLst>
          </p:cNvPr>
          <p:cNvSpPr/>
          <p:nvPr/>
        </p:nvSpPr>
        <p:spPr>
          <a:xfrm>
            <a:off x="608326" y="1198376"/>
            <a:ext cx="649280" cy="288032"/>
          </a:xfrm>
          <a:prstGeom prst="rect">
            <a:avLst/>
          </a:prstGeom>
          <a:solidFill>
            <a:srgbClr val="277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5017BAE-9B14-6B1D-B913-C2B270BA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22" y="2876909"/>
            <a:ext cx="5128246" cy="259223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90ACF6B-82F2-9685-497E-3F94B9F7A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19" y="2876909"/>
            <a:ext cx="6309091" cy="259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1D704-768B-7F00-F823-BD5379385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3 - El quién: Industria Digital</a:t>
            </a:r>
          </a:p>
        </p:txBody>
      </p:sp>
      <p:pic>
        <p:nvPicPr>
          <p:cNvPr id="5" name="Marcador de contenido 4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FF8C559A-3553-8C36-7CEE-7F65AC4D1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9" y="2525858"/>
            <a:ext cx="11638562" cy="2620469"/>
          </a:xfr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86976FF-B641-E716-F6C7-0F3C651C35EB}"/>
              </a:ext>
            </a:extLst>
          </p:cNvPr>
          <p:cNvSpPr txBox="1">
            <a:spLocks/>
          </p:cNvSpPr>
          <p:nvPr/>
        </p:nvSpPr>
        <p:spPr>
          <a:xfrm>
            <a:off x="801495" y="1469171"/>
            <a:ext cx="1082649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20000"/>
              </a:spcBef>
            </a:pPr>
            <a:r>
              <a:rPr kumimoji="1" lang="es-ES" sz="2000" dirty="0"/>
              <a:t>La empresa digital se clasifica por cómo usa la tecnología para interactuar, no sólo por su actividad principal (a excepción de la Industria Habilitadora Digital)</a:t>
            </a:r>
          </a:p>
        </p:txBody>
      </p:sp>
    </p:spTree>
    <p:extLst>
      <p:ext uri="{BB962C8B-B14F-4D97-AF65-F5344CB8AC3E}">
        <p14:creationId xmlns:p14="http://schemas.microsoft.com/office/powerpoint/2010/main" val="65829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64DDC-3A83-7B4A-58B5-C3FC6AC2C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9A719-D386-1E5E-F5D2-DEC83FE80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176778"/>
            <a:ext cx="10219669" cy="731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es-ES_tradnl" dirty="0">
                <a:latin typeface="+mj-lt"/>
                <a:cs typeface="+mj-cs"/>
              </a:rPr>
              <a:t>4. </a:t>
            </a:r>
            <a:r>
              <a:rPr kumimoji="1" lang="es-ES_tradnl" dirty="0">
                <a:latin typeface="+mj-lt"/>
              </a:rPr>
              <a:t>El “quién”: </a:t>
            </a:r>
            <a:r>
              <a:rPr kumimoji="1" lang="es-ES" dirty="0">
                <a:latin typeface="+mj-lt"/>
                <a:cs typeface="+mj-cs"/>
              </a:rPr>
              <a:t> 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8DA24-29D2-A823-2479-965F06D36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06" y="1099930"/>
            <a:ext cx="11203293" cy="889474"/>
          </a:xfrm>
        </p:spPr>
        <p:txBody>
          <a:bodyPr wrap="square">
            <a:spAutoFit/>
          </a:bodyPr>
          <a:lstStyle/>
          <a:p>
            <a:pPr lvl="1" indent="0" algn="just">
              <a:spcBef>
                <a:spcPct val="20000"/>
              </a:spcBef>
              <a:buNone/>
            </a:pPr>
            <a:endParaRPr kumimoji="1" lang="es-ES" altLang="es-ES" sz="1600" dirty="0">
              <a:latin typeface="Roboto Bold"/>
            </a:endParaRPr>
          </a:p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Roboto Bold"/>
            </a:endParaRPr>
          </a:p>
          <a:p>
            <a:pPr>
              <a:spcBef>
                <a:spcPct val="20000"/>
              </a:spcBef>
            </a:pPr>
            <a:endParaRPr lang="es-ES" altLang="es-ES" sz="18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AAA18C6-57E8-3289-1383-218EADC028C0}"/>
              </a:ext>
            </a:extLst>
          </p:cNvPr>
          <p:cNvSpPr txBox="1">
            <a:spLocks/>
          </p:cNvSpPr>
          <p:nvPr/>
        </p:nvSpPr>
        <p:spPr>
          <a:xfrm>
            <a:off x="766456" y="1109455"/>
            <a:ext cx="11203293" cy="475822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kumimoji="1" lang="es-ES" altLang="es-ES" sz="1800" b="1" dirty="0">
                <a:latin typeface="+mj-lt"/>
              </a:rPr>
              <a:t>Reasignación de unidades específicas:</a:t>
            </a: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kumimoji="1" lang="es-ES" altLang="es-ES" sz="1600" dirty="0">
                <a:latin typeface="+mj-lt"/>
              </a:rPr>
              <a:t>Este enfoque se aplica si es posible identificar unidades estadísticas que cumplen los criterios definidos para pertenecer a la industria digital. En estos casos, las estimaciones de producción, consumo intermedio y valor añadido correspondientes a dichas unidades se reasignan directamente desde sus ramas de actividad originales hacia la nueva industria digital, garantizando una elevada precisión basada en información microeconómica.</a:t>
            </a:r>
          </a:p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endParaRPr kumimoji="1" lang="es-ES" altLang="es-ES" sz="1800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kumimoji="1" lang="es-ES" altLang="es-ES" sz="1800" b="1" dirty="0">
                <a:latin typeface="+mj-lt"/>
              </a:rPr>
              <a:t>Reasignación agregada basada en indicadores:</a:t>
            </a:r>
          </a:p>
          <a:p>
            <a:pPr>
              <a:spcBef>
                <a:spcPct val="20000"/>
              </a:spcBef>
            </a:pPr>
            <a:endParaRPr kumimoji="1" lang="es-ES" altLang="es-ES" sz="1600" b="1" dirty="0">
              <a:latin typeface="+mj-lt"/>
            </a:endParaRPr>
          </a:p>
          <a:p>
            <a:pPr>
              <a:spcBef>
                <a:spcPct val="20000"/>
              </a:spcBef>
            </a:pPr>
            <a:r>
              <a:rPr kumimoji="1" lang="es-ES" altLang="es-ES" sz="1600" dirty="0">
                <a:latin typeface="+mj-lt"/>
              </a:rPr>
              <a:t>Si no es posible identificar de forma directa las unidades productivas relevantes, se recurre a un enfoque indirecto basado en indicadores. En este caso, se estiman agregados asociados a la actividad digital mediante el uso de variables proxy. Estos importes se detraen de las ramas de actividad originales y se asignan a la nueva industria digital, asegurando la coherencia del sistema contable.</a:t>
            </a:r>
          </a:p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endParaRPr kumimoji="1" lang="es-ES" altLang="es-ES" sz="1600" dirty="0">
              <a:latin typeface="+mj-lt"/>
            </a:endParaRPr>
          </a:p>
          <a:p>
            <a:pPr>
              <a:spcBef>
                <a:spcPct val="20000"/>
              </a:spcBef>
            </a:pPr>
            <a:endParaRPr lang="es-ES" altLang="es-ES" sz="1800" dirty="0"/>
          </a:p>
        </p:txBody>
      </p:sp>
    </p:spTree>
    <p:extLst>
      <p:ext uri="{BB962C8B-B14F-4D97-AF65-F5344CB8AC3E}">
        <p14:creationId xmlns:p14="http://schemas.microsoft.com/office/powerpoint/2010/main" val="308429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D8ADDD-B2E0-B20C-AB4D-D8B567EC5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B193A-F199-E17C-58DD-B1C67E95C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244" y="176778"/>
            <a:ext cx="10219669" cy="731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es-ES_tradnl" dirty="0">
                <a:latin typeface="+mj-lt"/>
                <a:cs typeface="+mj-cs"/>
              </a:rPr>
              <a:t>4. </a:t>
            </a:r>
            <a:r>
              <a:rPr kumimoji="1" lang="es-ES_tradnl" dirty="0">
                <a:latin typeface="+mj-lt"/>
              </a:rPr>
              <a:t>El “quién”: </a:t>
            </a:r>
            <a:r>
              <a:rPr kumimoji="1" lang="es-ES" dirty="0">
                <a:latin typeface="+mj-lt"/>
              </a:rPr>
              <a:t>Indicadores</a:t>
            </a:r>
            <a:endParaRPr kumimoji="1" lang="es-ES" dirty="0">
              <a:latin typeface="+mj-lt"/>
              <a:cs typeface="+mj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1C0D4B-B8F3-B288-A3A7-782B4D1E3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06" y="1099930"/>
            <a:ext cx="11203293" cy="2006703"/>
          </a:xfrm>
        </p:spPr>
        <p:txBody>
          <a:bodyPr wrap="square">
            <a:spAutoFit/>
          </a:bodyPr>
          <a:lstStyle/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Roboto Bold"/>
            </a:endParaRPr>
          </a:p>
          <a:p>
            <a:pPr marL="457200" lvl="1" indent="0" algn="just">
              <a:spcBef>
                <a:spcPct val="20000"/>
              </a:spcBef>
              <a:buNone/>
            </a:pPr>
            <a:endParaRPr kumimoji="1" lang="es-ES" altLang="es-ES" sz="1600" b="1" dirty="0">
              <a:solidFill>
                <a:srgbClr val="277360"/>
              </a:solidFill>
              <a:latin typeface="Roboto Bold"/>
            </a:endParaRPr>
          </a:p>
          <a:p>
            <a:pPr marL="457200" lvl="1" indent="0" algn="just">
              <a:spcBef>
                <a:spcPct val="20000"/>
              </a:spcBef>
              <a:buNone/>
            </a:pPr>
            <a:r>
              <a:rPr kumimoji="1" lang="es-ES" altLang="es-ES" sz="1600" b="1" dirty="0">
                <a:solidFill>
                  <a:srgbClr val="277360"/>
                </a:solidFill>
                <a:latin typeface="Roboto Bold"/>
              </a:rPr>
              <a:t>Indicadores prioritarios: </a:t>
            </a:r>
          </a:p>
          <a:p>
            <a:pPr lvl="1" algn="just">
              <a:spcBef>
                <a:spcPct val="20000"/>
              </a:spcBef>
            </a:pPr>
            <a:endParaRPr kumimoji="1" lang="es-ES" altLang="es-ES" sz="200" b="1" dirty="0">
              <a:solidFill>
                <a:srgbClr val="277360"/>
              </a:solidFill>
              <a:latin typeface="Roboto Bold"/>
            </a:endParaRPr>
          </a:p>
          <a:p>
            <a:pPr marL="457200" lvl="1" indent="0" algn="just">
              <a:spcBef>
                <a:spcPct val="20000"/>
              </a:spcBef>
              <a:buNone/>
            </a:pPr>
            <a:r>
              <a:rPr kumimoji="1" lang="es-ES" altLang="es-ES" sz="1600" b="1" dirty="0">
                <a:latin typeface="Roboto Bold"/>
              </a:rPr>
              <a:t>-</a:t>
            </a:r>
            <a:r>
              <a:rPr kumimoji="1" lang="es-ES" altLang="es-ES" sz="1600" dirty="0">
                <a:latin typeface="Roboto Bold"/>
              </a:rPr>
              <a:t> La producción, el VAB y sus componentes de las industrias digitales.</a:t>
            </a:r>
          </a:p>
          <a:p>
            <a:pPr lvl="1" indent="0" algn="just">
              <a:spcBef>
                <a:spcPct val="20000"/>
              </a:spcBef>
              <a:buNone/>
            </a:pPr>
            <a:endParaRPr kumimoji="1" lang="es-ES" altLang="es-ES" sz="1600" dirty="0">
              <a:latin typeface="Roboto Bold"/>
            </a:endParaRPr>
          </a:p>
          <a:p>
            <a:pPr marL="971550" lvl="1" indent="-285750" algn="just">
              <a:spcBef>
                <a:spcPct val="20000"/>
              </a:spcBef>
            </a:pPr>
            <a:endParaRPr kumimoji="1" lang="es-ES" altLang="es-ES" sz="1600" dirty="0">
              <a:latin typeface="Roboto Bold"/>
            </a:endParaRPr>
          </a:p>
          <a:p>
            <a:pPr>
              <a:spcBef>
                <a:spcPct val="20000"/>
              </a:spcBef>
            </a:pPr>
            <a:endParaRPr lang="es-ES" altLang="es-ES" sz="1800" dirty="0"/>
          </a:p>
        </p:txBody>
      </p:sp>
      <p:pic>
        <p:nvPicPr>
          <p:cNvPr id="6" name="Imagen 5" descr="Tabla&#10;&#10;El contenido generado por IA puede ser incorrecto.">
            <a:extLst>
              <a:ext uri="{FF2B5EF4-FFF2-40B4-BE49-F238E27FC236}">
                <a16:creationId xmlns:a16="http://schemas.microsoft.com/office/drawing/2014/main" id="{21CCF3D2-8622-6915-95AC-3EE794BA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1" y="2691208"/>
            <a:ext cx="10974802" cy="3066862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4AEE2707-F147-D3E4-6D24-3F45F7762186}"/>
              </a:ext>
            </a:extLst>
          </p:cNvPr>
          <p:cNvSpPr/>
          <p:nvPr/>
        </p:nvSpPr>
        <p:spPr>
          <a:xfrm>
            <a:off x="686241" y="1682210"/>
            <a:ext cx="468000" cy="288032"/>
          </a:xfrm>
          <a:prstGeom prst="rect">
            <a:avLst/>
          </a:prstGeom>
          <a:solidFill>
            <a:srgbClr val="277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916179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8A739-A4C7-7858-2EE0-B19912A92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Cronograma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85B739A-A319-0372-C80D-B47B778D677C}"/>
              </a:ext>
            </a:extLst>
          </p:cNvPr>
          <p:cNvSpPr/>
          <p:nvPr/>
        </p:nvSpPr>
        <p:spPr>
          <a:xfrm>
            <a:off x="1825445" y="3503613"/>
            <a:ext cx="1960563" cy="9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F157E12C-A290-C862-E7C6-D5747DF9C012}"/>
              </a:ext>
            </a:extLst>
          </p:cNvPr>
          <p:cNvSpPr/>
          <p:nvPr/>
        </p:nvSpPr>
        <p:spPr>
          <a:xfrm>
            <a:off x="4073345" y="3503613"/>
            <a:ext cx="1960563" cy="90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9EB73A80-7201-EBF6-D3DF-A144FFD37D2F}"/>
              </a:ext>
            </a:extLst>
          </p:cNvPr>
          <p:cNvSpPr/>
          <p:nvPr/>
        </p:nvSpPr>
        <p:spPr>
          <a:xfrm>
            <a:off x="6292670" y="3503613"/>
            <a:ext cx="1960563" cy="904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7086500B-78CA-E5FA-0BB6-372F719EEE7A}"/>
              </a:ext>
            </a:extLst>
          </p:cNvPr>
          <p:cNvSpPr/>
          <p:nvPr/>
        </p:nvSpPr>
        <p:spPr>
          <a:xfrm>
            <a:off x="8553270" y="3503613"/>
            <a:ext cx="1958975" cy="904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11" name="Straight Connector 24">
            <a:extLst>
              <a:ext uri="{FF2B5EF4-FFF2-40B4-BE49-F238E27FC236}">
                <a16:creationId xmlns:a16="http://schemas.microsoft.com/office/drawing/2014/main" id="{BCC27D4E-E739-FE22-54E6-7C0F62FA1DE6}"/>
              </a:ext>
            </a:extLst>
          </p:cNvPr>
          <p:cNvCxnSpPr/>
          <p:nvPr/>
        </p:nvCxnSpPr>
        <p:spPr>
          <a:xfrm flipV="1">
            <a:off x="2804933" y="2535238"/>
            <a:ext cx="0" cy="900112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5">
            <a:extLst>
              <a:ext uri="{FF2B5EF4-FFF2-40B4-BE49-F238E27FC236}">
                <a16:creationId xmlns:a16="http://schemas.microsoft.com/office/drawing/2014/main" id="{8687688B-D09B-89F8-C38B-4A654B440B6D}"/>
              </a:ext>
            </a:extLst>
          </p:cNvPr>
          <p:cNvCxnSpPr/>
          <p:nvPr/>
        </p:nvCxnSpPr>
        <p:spPr>
          <a:xfrm flipV="1">
            <a:off x="5054420" y="2716213"/>
            <a:ext cx="0" cy="719137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6">
            <a:extLst>
              <a:ext uri="{FF2B5EF4-FFF2-40B4-BE49-F238E27FC236}">
                <a16:creationId xmlns:a16="http://schemas.microsoft.com/office/drawing/2014/main" id="{12EFCD59-356E-34FF-941D-75EDA520DFB3}"/>
              </a:ext>
            </a:extLst>
          </p:cNvPr>
          <p:cNvCxnSpPr/>
          <p:nvPr/>
        </p:nvCxnSpPr>
        <p:spPr>
          <a:xfrm flipV="1">
            <a:off x="7272158" y="2535238"/>
            <a:ext cx="0" cy="900112"/>
          </a:xfrm>
          <a:prstGeom prst="line">
            <a:avLst/>
          </a:prstGeom>
          <a:ln w="19050">
            <a:solidFill>
              <a:schemeClr val="accent1"/>
            </a:solidFill>
            <a:prstDash val="sysDash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27">
            <a:extLst>
              <a:ext uri="{FF2B5EF4-FFF2-40B4-BE49-F238E27FC236}">
                <a16:creationId xmlns:a16="http://schemas.microsoft.com/office/drawing/2014/main" id="{50612C76-D08A-CF4B-5C4E-38B9471A8989}"/>
              </a:ext>
            </a:extLst>
          </p:cNvPr>
          <p:cNvCxnSpPr/>
          <p:nvPr/>
        </p:nvCxnSpPr>
        <p:spPr>
          <a:xfrm flipV="1">
            <a:off x="9532758" y="2716213"/>
            <a:ext cx="0" cy="719137"/>
          </a:xfrm>
          <a:prstGeom prst="line">
            <a:avLst/>
          </a:prstGeom>
          <a:ln w="19050">
            <a:solidFill>
              <a:schemeClr val="tx2"/>
            </a:solidFill>
            <a:prstDash val="sysDash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30">
            <a:extLst>
              <a:ext uri="{FF2B5EF4-FFF2-40B4-BE49-F238E27FC236}">
                <a16:creationId xmlns:a16="http://schemas.microsoft.com/office/drawing/2014/main" id="{DB9F77DE-587C-F367-3F38-22B0D5B723F1}"/>
              </a:ext>
            </a:extLst>
          </p:cNvPr>
          <p:cNvSpPr txBox="1"/>
          <p:nvPr/>
        </p:nvSpPr>
        <p:spPr>
          <a:xfrm>
            <a:off x="8783989" y="2327275"/>
            <a:ext cx="149912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+mj-lt"/>
              </a:rPr>
              <a:t>Diciembre 2027</a:t>
            </a:r>
            <a:endParaRPr lang="id-ID" sz="1400" b="1" dirty="0">
              <a:latin typeface="+mj-lt"/>
            </a:endParaRPr>
          </a:p>
        </p:txBody>
      </p:sp>
      <p:sp>
        <p:nvSpPr>
          <p:cNvPr id="17" name="Rectangle 34">
            <a:extLst>
              <a:ext uri="{FF2B5EF4-FFF2-40B4-BE49-F238E27FC236}">
                <a16:creationId xmlns:a16="http://schemas.microsoft.com/office/drawing/2014/main" id="{0473B101-F66E-3C12-D6F0-C849BBE5C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2745" y="3689350"/>
            <a:ext cx="1984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1600" b="1" dirty="0">
                <a:solidFill>
                  <a:schemeClr val="tx2"/>
                </a:solidFill>
              </a:rPr>
              <a:t>Dimensión naturaleza de la transacción</a:t>
            </a:r>
            <a:endParaRPr lang="id-ID" altLang="es-ES" sz="1600" b="1" dirty="0">
              <a:solidFill>
                <a:schemeClr val="tx2"/>
              </a:solidFill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1E4DB010-182E-7AB5-3A52-064B9D6A4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233" y="3689350"/>
            <a:ext cx="198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 dirty="0">
                <a:solidFill>
                  <a:schemeClr val="tx2"/>
                </a:solidFill>
              </a:rPr>
              <a:t>Dimensión Industria Digital </a:t>
            </a:r>
            <a:endParaRPr lang="id-ID" altLang="es-ES" sz="1600" b="1" dirty="0">
              <a:solidFill>
                <a:schemeClr val="tx2"/>
              </a:solidFill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CEC884A9-EB5F-E152-B253-86EF0DDC0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9970" y="3689350"/>
            <a:ext cx="198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s-ES" sz="1600" b="1" dirty="0">
                <a:solidFill>
                  <a:schemeClr val="tx2"/>
                </a:solidFill>
              </a:rPr>
              <a:t>Dimensión Producto Digital </a:t>
            </a:r>
            <a:endParaRPr lang="id-ID" altLang="es-ES" sz="1600" b="1" dirty="0">
              <a:solidFill>
                <a:schemeClr val="tx2"/>
              </a:solidFill>
            </a:endParaRPr>
          </a:p>
        </p:txBody>
      </p:sp>
      <p:sp>
        <p:nvSpPr>
          <p:cNvPr id="20" name="Rectangle 37">
            <a:extLst>
              <a:ext uri="{FF2B5EF4-FFF2-40B4-BE49-F238E27FC236}">
                <a16:creationId xmlns:a16="http://schemas.microsoft.com/office/drawing/2014/main" id="{8439119E-48C0-82D0-5150-C294892A5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0570" y="3689350"/>
            <a:ext cx="198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ES" sz="1600" dirty="0">
                <a:solidFill>
                  <a:schemeClr val="tx2"/>
                </a:solidFill>
              </a:rPr>
              <a:t>Presentación Resultados</a:t>
            </a:r>
            <a:endParaRPr lang="id-ID" altLang="es-ES" sz="1600" b="1" dirty="0">
              <a:solidFill>
                <a:schemeClr val="tx2"/>
              </a:solidFill>
            </a:endParaRPr>
          </a:p>
        </p:txBody>
      </p:sp>
      <p:sp>
        <p:nvSpPr>
          <p:cNvPr id="23" name="TextBox 40">
            <a:extLst>
              <a:ext uri="{FF2B5EF4-FFF2-40B4-BE49-F238E27FC236}">
                <a16:creationId xmlns:a16="http://schemas.microsoft.com/office/drawing/2014/main" id="{778E586D-926A-9321-2362-F066FDE7A071}"/>
              </a:ext>
            </a:extLst>
          </p:cNvPr>
          <p:cNvSpPr txBox="1"/>
          <p:nvPr/>
        </p:nvSpPr>
        <p:spPr>
          <a:xfrm>
            <a:off x="4478790" y="2327275"/>
            <a:ext cx="114967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+mj-lt"/>
              </a:rPr>
              <a:t>Marzo 2027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41">
            <a:extLst>
              <a:ext uri="{FF2B5EF4-FFF2-40B4-BE49-F238E27FC236}">
                <a16:creationId xmlns:a16="http://schemas.microsoft.com/office/drawing/2014/main" id="{0FDDEF55-1160-A4A1-8AA8-77159F47320D}"/>
              </a:ext>
            </a:extLst>
          </p:cNvPr>
          <p:cNvSpPr txBox="1"/>
          <p:nvPr/>
        </p:nvSpPr>
        <p:spPr>
          <a:xfrm>
            <a:off x="6613959" y="2152650"/>
            <a:ext cx="131799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+mj-lt"/>
              </a:rPr>
              <a:t>Octubre 2027</a:t>
            </a:r>
            <a:endParaRPr lang="id-ID" sz="1400" b="1" dirty="0">
              <a:latin typeface="+mj-lt"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3CE4DE07-97AF-594B-B215-BE2C73E8E3C9}"/>
              </a:ext>
            </a:extLst>
          </p:cNvPr>
          <p:cNvSpPr txBox="1"/>
          <p:nvPr/>
        </p:nvSpPr>
        <p:spPr>
          <a:xfrm>
            <a:off x="2121887" y="2152650"/>
            <a:ext cx="13676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+mj-lt"/>
              </a:rPr>
              <a:t>Octubre 2026 </a:t>
            </a:r>
            <a:endParaRPr lang="id-ID" sz="1400" b="1" dirty="0">
              <a:latin typeface="+mj-lt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A609CD40-7566-E2AB-11F6-D3D5AE26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14" y="1778669"/>
            <a:ext cx="1651085" cy="30481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FD19659-94E4-F2EE-D614-93CAE371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83" y="1778669"/>
            <a:ext cx="1701887" cy="304816"/>
          </a:xfrm>
          <a:prstGeom prst="rect">
            <a:avLst/>
          </a:prstGeom>
        </p:spPr>
      </p:pic>
      <p:pic>
        <p:nvPicPr>
          <p:cNvPr id="49" name="Imagen 48" descr="Imagen que contiene arma&#10;&#10;El contenido generado por IA puede ser incorrecto.">
            <a:extLst>
              <a:ext uri="{FF2B5EF4-FFF2-40B4-BE49-F238E27FC236}">
                <a16:creationId xmlns:a16="http://schemas.microsoft.com/office/drawing/2014/main" id="{212561E2-0556-C300-35DA-4260F438C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29" y="1778669"/>
            <a:ext cx="1720938" cy="3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56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95B8656-187D-C52F-43B5-864D6E88A1A9}"/>
              </a:ext>
            </a:extLst>
          </p:cNvPr>
          <p:cNvSpPr txBox="1"/>
          <p:nvPr/>
        </p:nvSpPr>
        <p:spPr>
          <a:xfrm>
            <a:off x="2503159" y="1991779"/>
            <a:ext cx="95020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4400" dirty="0">
                <a:solidFill>
                  <a:srgbClr val="A70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DB243C-8507-0712-A31E-507DA426CA61}"/>
              </a:ext>
            </a:extLst>
          </p:cNvPr>
          <p:cNvSpPr txBox="1"/>
          <p:nvPr/>
        </p:nvSpPr>
        <p:spPr>
          <a:xfrm>
            <a:off x="4825467" y="3349978"/>
            <a:ext cx="717973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s-ES" sz="2000" i="1" dirty="0">
                <a:latin typeface="Arial"/>
                <a:cs typeface="Arial"/>
              </a:rPr>
              <a:t>silvia.saiz.perez@ine.es</a:t>
            </a:r>
          </a:p>
        </p:txBody>
      </p:sp>
    </p:spTree>
    <p:extLst>
      <p:ext uri="{BB962C8B-B14F-4D97-AF65-F5344CB8AC3E}">
        <p14:creationId xmlns:p14="http://schemas.microsoft.com/office/powerpoint/2010/main" val="280613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09436-CA2A-0B68-2961-0078BC675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9B183-C1EB-7E4F-79B4-BCD6C5B6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B047C6-F399-2BF3-7278-10A4300E7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88" y="930597"/>
            <a:ext cx="11145923" cy="5391181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250000"/>
              </a:lnSpc>
              <a:spcBef>
                <a:spcPts val="0"/>
              </a:spcBef>
              <a:buAutoNum type="arabicPeriod"/>
              <a:defRPr/>
            </a:pPr>
            <a:r>
              <a:rPr kumimoji="0" lang="es-ES" sz="2400" b="1" i="0" u="none" strike="noStrike" kern="120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¿Por qué y cómo medir la economía digital?</a:t>
            </a:r>
          </a:p>
          <a:p>
            <a:pPr marL="457200" indent="-457200" algn="just">
              <a:lnSpc>
                <a:spcPct val="250000"/>
              </a:lnSpc>
              <a:spcBef>
                <a:spcPts val="0"/>
              </a:spcBef>
              <a:buAutoNum type="arabicPeriod"/>
              <a:defRPr/>
            </a:pPr>
            <a:r>
              <a:rPr lang="es-ES" b="1" dirty="0">
                <a:solidFill>
                  <a:sysClr val="windowText" lastClr="000000"/>
                </a:solidFill>
              </a:rPr>
              <a:t>El “como”: naturaleza de la transacción</a:t>
            </a:r>
          </a:p>
          <a:p>
            <a:pPr marL="457200" indent="-457200" algn="just">
              <a:lnSpc>
                <a:spcPct val="250000"/>
              </a:lnSpc>
              <a:spcBef>
                <a:spcPts val="0"/>
              </a:spcBef>
              <a:buAutoNum type="arabicPeriod"/>
              <a:defRPr/>
            </a:pPr>
            <a:r>
              <a:rPr lang="es-ES" b="1" dirty="0">
                <a:solidFill>
                  <a:sysClr val="windowText" lastClr="000000"/>
                </a:solidFill>
              </a:rPr>
              <a:t>El “qué”: bienes y servicios digitales</a:t>
            </a:r>
          </a:p>
          <a:p>
            <a:pPr marL="457200" indent="-457200" algn="just">
              <a:lnSpc>
                <a:spcPct val="250000"/>
              </a:lnSpc>
              <a:spcBef>
                <a:spcPts val="0"/>
              </a:spcBef>
              <a:buAutoNum type="arabicPeriod"/>
              <a:defRPr/>
            </a:pPr>
            <a:r>
              <a:rPr lang="es-ES" b="1" dirty="0">
                <a:solidFill>
                  <a:sysClr val="windowText" lastClr="000000"/>
                </a:solidFill>
              </a:rPr>
              <a:t>El “quién”: las industrias digitales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89926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A3FCD-272E-9A1F-CA52-AD27D8AB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2486C-D377-34FC-ADBC-F6F3B0EB6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Ejes del nuevo Sistema de Cuentas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643F93D-D6A1-6236-E9F8-06AFB75C6C0F}"/>
              </a:ext>
            </a:extLst>
          </p:cNvPr>
          <p:cNvGraphicFramePr/>
          <p:nvPr/>
        </p:nvGraphicFramePr>
        <p:xfrm>
          <a:off x="2766205" y="948429"/>
          <a:ext cx="710288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6BE780B-8BC8-434C-1F09-B7B4944CD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221599"/>
              </p:ext>
            </p:extLst>
          </p:nvPr>
        </p:nvGraphicFramePr>
        <p:xfrm>
          <a:off x="1796055" y="4295485"/>
          <a:ext cx="8073037" cy="1522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9523">
                  <a:extLst>
                    <a:ext uri="{9D8B030D-6E8A-4147-A177-3AD203B41FA5}">
                      <a16:colId xmlns:a16="http://schemas.microsoft.com/office/drawing/2014/main" val="3329528373"/>
                    </a:ext>
                  </a:extLst>
                </a:gridCol>
                <a:gridCol w="1400378">
                  <a:extLst>
                    <a:ext uri="{9D8B030D-6E8A-4147-A177-3AD203B41FA5}">
                      <a16:colId xmlns:a16="http://schemas.microsoft.com/office/drawing/2014/main" val="2267501433"/>
                    </a:ext>
                  </a:extLst>
                </a:gridCol>
                <a:gridCol w="1434534">
                  <a:extLst>
                    <a:ext uri="{9D8B030D-6E8A-4147-A177-3AD203B41FA5}">
                      <a16:colId xmlns:a16="http://schemas.microsoft.com/office/drawing/2014/main" val="1837996125"/>
                    </a:ext>
                  </a:extLst>
                </a:gridCol>
                <a:gridCol w="1485766">
                  <a:extLst>
                    <a:ext uri="{9D8B030D-6E8A-4147-A177-3AD203B41FA5}">
                      <a16:colId xmlns:a16="http://schemas.microsoft.com/office/drawing/2014/main" val="2333279295"/>
                    </a:ext>
                  </a:extLst>
                </a:gridCol>
                <a:gridCol w="1383301">
                  <a:extLst>
                    <a:ext uri="{9D8B030D-6E8A-4147-A177-3AD203B41FA5}">
                      <a16:colId xmlns:a16="http://schemas.microsoft.com/office/drawing/2014/main" val="2634805889"/>
                    </a:ext>
                  </a:extLst>
                </a:gridCol>
                <a:gridCol w="1369535">
                  <a:extLst>
                    <a:ext uri="{9D8B030D-6E8A-4147-A177-3AD203B41FA5}">
                      <a16:colId xmlns:a16="http://schemas.microsoft.com/office/drawing/2014/main" val="1391195834"/>
                    </a:ext>
                  </a:extLst>
                </a:gridCol>
              </a:tblGrid>
              <a:tr h="828350">
                <a:tc>
                  <a:txBody>
                    <a:bodyPr/>
                    <a:lstStyle/>
                    <a:p>
                      <a:r>
                        <a:rPr lang="es-ES" sz="1400" b="1" u="sng" dirty="0"/>
                        <a:t>Core</a:t>
                      </a:r>
                      <a:endParaRPr lang="es-ES" b="1" u="sng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b="1" dirty="0">
                          <a:solidFill>
                            <a:schemeClr val="bg2"/>
                          </a:solidFill>
                        </a:rPr>
                        <a:t>Activo data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s-ES" sz="1400" b="1" dirty="0">
                          <a:solidFill>
                            <a:schemeClr val="bg2"/>
                          </a:solidFill>
                        </a:rPr>
                        <a:t>/desglose 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1" dirty="0" err="1">
                          <a:solidFill>
                            <a:schemeClr val="bg2"/>
                          </a:solidFill>
                        </a:rPr>
                        <a:t>Criptoactivos</a:t>
                      </a:r>
                      <a:endParaRPr lang="es-ES" sz="1300" b="1" dirty="0">
                        <a:solidFill>
                          <a:schemeClr val="bg2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1" dirty="0">
                          <a:solidFill>
                            <a:schemeClr val="bg2"/>
                          </a:solidFill>
                        </a:rPr>
                        <a:t>Producción Banco Central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1" dirty="0">
                          <a:solidFill>
                            <a:schemeClr val="bg2"/>
                          </a:solidFill>
                        </a:rPr>
                        <a:t>Tasa de retorno de capital (AAPP)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300" b="1" dirty="0">
                          <a:solidFill>
                            <a:schemeClr val="bg2"/>
                          </a:solidFill>
                        </a:rPr>
                        <a:t>RR.NN. </a:t>
                      </a:r>
                      <a:r>
                        <a:rPr lang="es-ES" sz="1200" b="1" dirty="0">
                          <a:solidFill>
                            <a:schemeClr val="bg2"/>
                          </a:solidFill>
                        </a:rPr>
                        <a:t>(agotamiento)</a:t>
                      </a:r>
                      <a:endParaRPr lang="es-ES" sz="1300" b="1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260995"/>
                  </a:ext>
                </a:extLst>
              </a:tr>
              <a:tr h="639012">
                <a:tc>
                  <a:txBody>
                    <a:bodyPr/>
                    <a:lstStyle/>
                    <a:p>
                      <a:r>
                        <a:rPr lang="es-ES" sz="1400" b="1" u="sng" dirty="0"/>
                        <a:t>Non-Core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i="1" dirty="0"/>
                        <a:t>TOD digital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i="1" dirty="0">
                          <a:solidFill>
                            <a:schemeClr val="bg2"/>
                          </a:solidFill>
                        </a:rPr>
                        <a:t>TOD control extranjero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400" i="1" dirty="0">
                          <a:solidFill>
                            <a:schemeClr val="bg2"/>
                          </a:solidFill>
                        </a:rPr>
                        <a:t>Cuentas distributivas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46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391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8D4D5-78F7-A580-E71C-CF65014F9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Carácter Transformador de la Digitalización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F5E5E6-57C9-C437-B987-5495DC727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852" y="1099930"/>
            <a:ext cx="11549096" cy="5300870"/>
          </a:xfrm>
        </p:spPr>
        <p:txBody>
          <a:bodyPr>
            <a:normAutofit fontScale="92500" lnSpcReduction="10000"/>
          </a:bodyPr>
          <a:lstStyle/>
          <a:p>
            <a:r>
              <a:rPr kumimoji="1" lang="es-ES" sz="1900" b="1" dirty="0"/>
              <a:t>Impacto en la Producción y el Consumo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s-ES" sz="1900" b="1" dirty="0"/>
              <a:t>Empresas</a:t>
            </a:r>
            <a:r>
              <a:rPr kumimoji="1" lang="es-ES" sz="1900" dirty="0"/>
              <a:t>: Superación de limitaciones de mercados tradicionales y optimización de procesos productivos, incrementando significativamente la eficiencia operativa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kumimoji="1" lang="es-ES" sz="1900" b="1" dirty="0"/>
              <a:t>Consumidores</a:t>
            </a:r>
            <a:r>
              <a:rPr kumimoji="1" lang="es-ES" sz="1900" dirty="0"/>
              <a:t>: Acceso a una mayor variedad de bienes y servicios con superior capacidad de elección y control sobre las condiciones de las transacciones</a:t>
            </a:r>
          </a:p>
          <a:p>
            <a:endParaRPr kumimoji="1" lang="es-ES" sz="1900" dirty="0"/>
          </a:p>
          <a:p>
            <a:r>
              <a:rPr kumimoji="1" lang="es-ES" sz="1900" b="1" dirty="0"/>
              <a:t>Necesidad de Visibilidad Estadística</a:t>
            </a:r>
          </a:p>
          <a:p>
            <a:r>
              <a:rPr kumimoji="1" lang="es-ES" sz="1900" dirty="0"/>
              <a:t>La economía digital se encuentra actualmente diluida en los agregados macroeconómicos tradicionales, lo que oculta su verdadero peso</a:t>
            </a:r>
          </a:p>
          <a:p>
            <a:endParaRPr kumimoji="1" lang="es-ES" sz="1900" dirty="0"/>
          </a:p>
          <a:p>
            <a:r>
              <a:rPr kumimoji="1" lang="es-ES" sz="1900" b="1" dirty="0"/>
              <a:t>Valor Estratégico de los Datos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kumimoji="1" lang="es-ES" sz="1900" dirty="0"/>
              <a:t>Análisis mejorado: Disponer de estadísticas granulares para entender la estructura de la actividad digital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kumimoji="1" lang="es-ES" sz="1900" dirty="0"/>
              <a:t>Toma de decisiones: Facilitar políticas públicas basadas en evidencia empírica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kumimoji="1" lang="es-ES" sz="1900" dirty="0"/>
              <a:t>Evaluación: Reforzar el diseño, seguimiento y evaluación de las estrategias nacionales de digitalización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kumimoji="1" lang="es-ES" sz="1900" dirty="0"/>
              <a:t>Estandarización: comparabilidad internacional usando mismo marco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633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BE3AE-7100-8C41-001C-003B40FA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E0C8-D8BF-F200-3FBE-2F5B9D7D3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" dirty="0">
                <a:latin typeface="+mj-lt"/>
              </a:rPr>
              <a:t>Ejes economía digital</a:t>
            </a:r>
            <a:endParaRPr lang="es-E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68EC72-541C-5C2C-EF2A-316C9512F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740" y="1118980"/>
            <a:ext cx="11549096" cy="4903305"/>
          </a:xfrm>
        </p:spPr>
        <p:txBody>
          <a:bodyPr>
            <a:normAutofit/>
          </a:bodyPr>
          <a:lstStyle/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849B182-09C2-9DD1-7D7E-DC4C6D50DC42}"/>
              </a:ext>
            </a:extLst>
          </p:cNvPr>
          <p:cNvSpPr txBox="1">
            <a:spLocks/>
          </p:cNvSpPr>
          <p:nvPr/>
        </p:nvSpPr>
        <p:spPr>
          <a:xfrm>
            <a:off x="353820" y="1345346"/>
            <a:ext cx="10826496" cy="6186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20000"/>
              </a:spcBef>
            </a:pPr>
            <a:endParaRPr kumimoji="1" lang="es-ES" sz="1600" dirty="0"/>
          </a:p>
          <a:p>
            <a:pPr algn="just">
              <a:spcBef>
                <a:spcPct val="20000"/>
              </a:spcBef>
            </a:pPr>
            <a:r>
              <a:rPr kumimoji="1" lang="es-ES" sz="1800" dirty="0"/>
              <a:t>La economía digital es un fenómeno </a:t>
            </a:r>
            <a:r>
              <a:rPr kumimoji="1" lang="es-ES" sz="1800" b="1" dirty="0">
                <a:solidFill>
                  <a:srgbClr val="277360"/>
                </a:solidFill>
              </a:rPr>
              <a:t>multidimensional:</a:t>
            </a:r>
            <a:endParaRPr kumimoji="1" lang="es-ES" sz="1800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B71A745-7BE8-2651-1758-C4EFCC538C63}"/>
              </a:ext>
            </a:extLst>
          </p:cNvPr>
          <p:cNvGrpSpPr/>
          <p:nvPr/>
        </p:nvGrpSpPr>
        <p:grpSpPr>
          <a:xfrm>
            <a:off x="459860" y="2820327"/>
            <a:ext cx="9760465" cy="2459978"/>
            <a:chOff x="216024" y="4005064"/>
            <a:chExt cx="10116616" cy="2459978"/>
          </a:xfrm>
        </p:grpSpPr>
        <p:sp>
          <p:nvSpPr>
            <p:cNvPr id="8" name="Text 7">
              <a:extLst>
                <a:ext uri="{FF2B5EF4-FFF2-40B4-BE49-F238E27FC236}">
                  <a16:creationId xmlns:a16="http://schemas.microsoft.com/office/drawing/2014/main" id="{D6654855-3167-3C8B-C78E-AC643220EA60}"/>
                </a:ext>
              </a:extLst>
            </p:cNvPr>
            <p:cNvSpPr/>
            <p:nvPr/>
          </p:nvSpPr>
          <p:spPr>
            <a:xfrm>
              <a:off x="2979832" y="4005064"/>
              <a:ext cx="7352808" cy="58477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kumimoji="1"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Naturaleza</a:t>
              </a:r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digital de la </a:t>
              </a:r>
              <a:r>
                <a:rPr kumimoji="1"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transacción</a:t>
              </a:r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Text 9">
              <a:extLst>
                <a:ext uri="{FF2B5EF4-FFF2-40B4-BE49-F238E27FC236}">
                  <a16:creationId xmlns:a16="http://schemas.microsoft.com/office/drawing/2014/main" id="{D8886E91-8D26-701E-A860-D5C86E195E79}"/>
                </a:ext>
              </a:extLst>
            </p:cNvPr>
            <p:cNvSpPr/>
            <p:nvPr/>
          </p:nvSpPr>
          <p:spPr>
            <a:xfrm>
              <a:off x="3635896" y="4985442"/>
              <a:ext cx="4536504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Bienes y </a:t>
              </a:r>
              <a:r>
                <a:rPr kumimoji="1"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servicios</a:t>
              </a:r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digitales</a:t>
              </a:r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0" name="Text 11">
              <a:extLst>
                <a:ext uri="{FF2B5EF4-FFF2-40B4-BE49-F238E27FC236}">
                  <a16:creationId xmlns:a16="http://schemas.microsoft.com/office/drawing/2014/main" id="{C5500684-76D5-F124-2A35-AFE9C563F6E9}"/>
                </a:ext>
              </a:extLst>
            </p:cNvPr>
            <p:cNvSpPr/>
            <p:nvPr/>
          </p:nvSpPr>
          <p:spPr>
            <a:xfrm>
              <a:off x="4256989" y="5797544"/>
              <a:ext cx="4772472" cy="613667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kumimoji="1"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Nuevas</a:t>
              </a:r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industrias</a:t>
              </a:r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sz="1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digitales</a:t>
              </a:r>
              <a:r>
                <a:rPr kumimoji="1"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vinculadas a la </a:t>
              </a:r>
            </a:p>
            <a:p>
              <a:pPr algn="just"/>
              <a:r>
                <a:rPr kumimoji="1" lang="es-E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producción y uso de tecnologías digitales.</a:t>
              </a:r>
              <a:endParaRPr kumimoji="1"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8FCFD7D0-031F-BE75-C0FB-B0F3C8ECB6EC}"/>
                </a:ext>
              </a:extLst>
            </p:cNvPr>
            <p:cNvSpPr/>
            <p:nvPr/>
          </p:nvSpPr>
          <p:spPr>
            <a:xfrm>
              <a:off x="216024" y="4008792"/>
              <a:ext cx="2771800" cy="581047"/>
            </a:xfrm>
            <a:prstGeom prst="rect">
              <a:avLst/>
            </a:prstGeom>
            <a:solidFill>
              <a:srgbClr val="36A28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>
                <a:solidFill>
                  <a:srgbClr val="277360"/>
                </a:solidFill>
              </a:endParaRPr>
            </a:p>
          </p:txBody>
        </p:sp>
        <p:sp>
          <p:nvSpPr>
            <p:cNvPr id="12" name="Data 17">
              <a:extLst>
                <a:ext uri="{FF2B5EF4-FFF2-40B4-BE49-F238E27FC236}">
                  <a16:creationId xmlns:a16="http://schemas.microsoft.com/office/drawing/2014/main" id="{C6F25DDC-200A-3C9E-2B6D-B8F86D628060}"/>
                </a:ext>
              </a:extLst>
            </p:cNvPr>
            <p:cNvSpPr/>
            <p:nvPr/>
          </p:nvSpPr>
          <p:spPr>
            <a:xfrm>
              <a:off x="850584" y="4589840"/>
              <a:ext cx="2137240" cy="350070"/>
            </a:xfrm>
            <a:prstGeom prst="flowChartInputOutput">
              <a:avLst/>
            </a:prstGeom>
            <a:solidFill>
              <a:srgbClr val="2773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02A2CD45-6A0F-7FE1-51D0-F82B0CDCA1E6}"/>
                </a:ext>
              </a:extLst>
            </p:cNvPr>
            <p:cNvSpPr/>
            <p:nvPr/>
          </p:nvSpPr>
          <p:spPr>
            <a:xfrm>
              <a:off x="836581" y="4923519"/>
              <a:ext cx="2771800" cy="581047"/>
            </a:xfrm>
            <a:prstGeom prst="rect">
              <a:avLst/>
            </a:prstGeom>
            <a:solidFill>
              <a:srgbClr val="B1030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4" name="Data 20">
              <a:extLst>
                <a:ext uri="{FF2B5EF4-FFF2-40B4-BE49-F238E27FC236}">
                  <a16:creationId xmlns:a16="http://schemas.microsoft.com/office/drawing/2014/main" id="{C5694039-067B-3B7B-CA5C-6AC4F438F45A}"/>
                </a:ext>
              </a:extLst>
            </p:cNvPr>
            <p:cNvSpPr/>
            <p:nvPr/>
          </p:nvSpPr>
          <p:spPr>
            <a:xfrm>
              <a:off x="1471141" y="5493049"/>
              <a:ext cx="2137240" cy="350070"/>
            </a:xfrm>
            <a:prstGeom prst="flowChartInputOutput">
              <a:avLst/>
            </a:prstGeom>
            <a:solidFill>
              <a:srgbClr val="9A053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15" name="Text 7">
              <a:extLst>
                <a:ext uri="{FF2B5EF4-FFF2-40B4-BE49-F238E27FC236}">
                  <a16:creationId xmlns:a16="http://schemas.microsoft.com/office/drawing/2014/main" id="{0EE8E8C9-E88C-5D2B-6B66-A4248C517751}"/>
                </a:ext>
              </a:extLst>
            </p:cNvPr>
            <p:cNvSpPr/>
            <p:nvPr/>
          </p:nvSpPr>
          <p:spPr>
            <a:xfrm>
              <a:off x="1862640" y="4034975"/>
              <a:ext cx="1269200" cy="584775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kumimoji="1" lang="en-US" sz="1600" b="1" dirty="0">
                  <a:solidFill>
                    <a:schemeClr val="bg1"/>
                  </a:solidFill>
                  <a:latin typeface="Roboto Bold"/>
                  <a:cs typeface="+mj-cs"/>
                </a:rPr>
                <a:t>El “</a:t>
              </a:r>
              <a:r>
                <a:rPr kumimoji="1" lang="en-US" sz="1600" b="1" dirty="0" err="1">
                  <a:solidFill>
                    <a:schemeClr val="bg1"/>
                  </a:solidFill>
                  <a:latin typeface="Roboto Bold"/>
                  <a:cs typeface="+mj-cs"/>
                </a:rPr>
                <a:t>Cómo</a:t>
              </a:r>
              <a:r>
                <a:rPr kumimoji="1" lang="en-US" sz="1600" b="1" dirty="0">
                  <a:solidFill>
                    <a:schemeClr val="bg1"/>
                  </a:solidFill>
                  <a:latin typeface="Roboto Bold"/>
                  <a:cs typeface="+mj-cs"/>
                </a:rPr>
                <a:t>”</a:t>
              </a:r>
              <a:endParaRPr kumimoji="1" lang="en-US" sz="1600" dirty="0">
                <a:solidFill>
                  <a:schemeClr val="bg1"/>
                </a:solidFill>
                <a:latin typeface="Roboto Bold"/>
                <a:cs typeface="+mj-cs"/>
              </a:endParaRPr>
            </a:p>
          </p:txBody>
        </p:sp>
        <p:pic>
          <p:nvPicPr>
            <p:cNvPr id="16" name="Image 0" descr="preencoded.png">
              <a:extLst>
                <a:ext uri="{FF2B5EF4-FFF2-40B4-BE49-F238E27FC236}">
                  <a16:creationId xmlns:a16="http://schemas.microsoft.com/office/drawing/2014/main" id="{21586F84-654D-F136-51EC-FBAAE9603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25000"/>
            </a:blip>
            <a:stretch>
              <a:fillRect/>
            </a:stretch>
          </p:blipFill>
          <p:spPr>
            <a:xfrm>
              <a:off x="1547664" y="4206136"/>
              <a:ext cx="252000" cy="252000"/>
            </a:xfrm>
            <a:prstGeom prst="rect">
              <a:avLst/>
            </a:prstGeom>
          </p:spPr>
        </p:pic>
        <p:sp>
          <p:nvSpPr>
            <p:cNvPr id="17" name="Text 9">
              <a:extLst>
                <a:ext uri="{FF2B5EF4-FFF2-40B4-BE49-F238E27FC236}">
                  <a16:creationId xmlns:a16="http://schemas.microsoft.com/office/drawing/2014/main" id="{EC31FC8A-8C2F-9459-61E2-94CE2A283279}"/>
                </a:ext>
              </a:extLst>
            </p:cNvPr>
            <p:cNvSpPr/>
            <p:nvPr/>
          </p:nvSpPr>
          <p:spPr>
            <a:xfrm>
              <a:off x="2627784" y="4996735"/>
              <a:ext cx="1124345" cy="457200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kumimoji="1" lang="en-US" sz="1600" b="1" dirty="0">
                  <a:solidFill>
                    <a:schemeClr val="bg1"/>
                  </a:solidFill>
                  <a:latin typeface="Roboto Bold"/>
                  <a:cs typeface="+mj-cs"/>
                </a:rPr>
                <a:t>El “</a:t>
              </a:r>
              <a:r>
                <a:rPr kumimoji="1" lang="en-US" sz="1600" b="1" dirty="0" err="1">
                  <a:solidFill>
                    <a:schemeClr val="bg1"/>
                  </a:solidFill>
                  <a:latin typeface="Roboto Bold"/>
                  <a:cs typeface="+mj-cs"/>
                </a:rPr>
                <a:t>Qué</a:t>
              </a:r>
              <a:r>
                <a:rPr kumimoji="1" lang="en-US" sz="1600" b="1" dirty="0">
                  <a:solidFill>
                    <a:schemeClr val="bg1"/>
                  </a:solidFill>
                  <a:latin typeface="Roboto Bold"/>
                  <a:cs typeface="+mj-cs"/>
                </a:rPr>
                <a:t>”</a:t>
              </a:r>
              <a:endParaRPr kumimoji="1" lang="en-US" sz="1600" dirty="0">
                <a:solidFill>
                  <a:schemeClr val="bg1"/>
                </a:solidFill>
                <a:latin typeface="Roboto Bold"/>
                <a:cs typeface="+mj-cs"/>
              </a:endParaRPr>
            </a:p>
          </p:txBody>
        </p:sp>
        <p:pic>
          <p:nvPicPr>
            <p:cNvPr id="18" name="Image 1" descr="preencoded.png">
              <a:extLst>
                <a:ext uri="{FF2B5EF4-FFF2-40B4-BE49-F238E27FC236}">
                  <a16:creationId xmlns:a16="http://schemas.microsoft.com/office/drawing/2014/main" id="{3BEE4396-119C-8AE7-2274-3E795E708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2287761" y="5088042"/>
              <a:ext cx="252000" cy="252000"/>
            </a:xfrm>
            <a:prstGeom prst="rect">
              <a:avLst/>
            </a:prstGeom>
          </p:spPr>
        </p:pic>
        <p:sp>
          <p:nvSpPr>
            <p:cNvPr id="19" name="Rectangle 24">
              <a:extLst>
                <a:ext uri="{FF2B5EF4-FFF2-40B4-BE49-F238E27FC236}">
                  <a16:creationId xmlns:a16="http://schemas.microsoft.com/office/drawing/2014/main" id="{12E9E224-019D-8911-16CB-03BDAAC08C47}"/>
                </a:ext>
              </a:extLst>
            </p:cNvPr>
            <p:cNvSpPr/>
            <p:nvPr/>
          </p:nvSpPr>
          <p:spPr>
            <a:xfrm>
              <a:off x="1471141" y="5830164"/>
              <a:ext cx="2771800" cy="58104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ES"/>
            </a:p>
          </p:txBody>
        </p:sp>
        <p:sp>
          <p:nvSpPr>
            <p:cNvPr id="20" name="Text 11">
              <a:extLst>
                <a:ext uri="{FF2B5EF4-FFF2-40B4-BE49-F238E27FC236}">
                  <a16:creationId xmlns:a16="http://schemas.microsoft.com/office/drawing/2014/main" id="{16BB6604-6C22-624C-831A-7762CB9252C2}"/>
                </a:ext>
              </a:extLst>
            </p:cNvPr>
            <p:cNvSpPr/>
            <p:nvPr/>
          </p:nvSpPr>
          <p:spPr>
            <a:xfrm>
              <a:off x="2996920" y="5818756"/>
              <a:ext cx="1259266" cy="646286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algn="just"/>
              <a:r>
                <a:rPr kumimoji="1" lang="en-US" sz="1600" b="1" dirty="0">
                  <a:solidFill>
                    <a:schemeClr val="bg1"/>
                  </a:solidFill>
                  <a:latin typeface="Roboto Bold"/>
                  <a:cs typeface="+mj-cs"/>
                </a:rPr>
                <a:t>El “</a:t>
              </a:r>
              <a:r>
                <a:rPr kumimoji="1" lang="en-US" sz="1600" b="1" dirty="0" err="1">
                  <a:solidFill>
                    <a:schemeClr val="bg1"/>
                  </a:solidFill>
                  <a:latin typeface="Roboto Bold"/>
                  <a:cs typeface="+mj-cs"/>
                </a:rPr>
                <a:t>Quién</a:t>
              </a:r>
              <a:r>
                <a:rPr kumimoji="1" lang="en-US" sz="1600" b="1" dirty="0">
                  <a:solidFill>
                    <a:schemeClr val="bg1"/>
                  </a:solidFill>
                  <a:latin typeface="Roboto Bold"/>
                  <a:cs typeface="+mj-cs"/>
                </a:rPr>
                <a:t>”</a:t>
              </a:r>
              <a:endParaRPr kumimoji="1" lang="en-US" sz="1600" dirty="0">
                <a:solidFill>
                  <a:schemeClr val="bg1"/>
                </a:solidFill>
                <a:latin typeface="Roboto Bold"/>
                <a:cs typeface="+mj-cs"/>
              </a:endParaRPr>
            </a:p>
          </p:txBody>
        </p:sp>
        <p:pic>
          <p:nvPicPr>
            <p:cNvPr id="21" name="Image 2" descr="preencoded.png">
              <a:extLst>
                <a:ext uri="{FF2B5EF4-FFF2-40B4-BE49-F238E27FC236}">
                  <a16:creationId xmlns:a16="http://schemas.microsoft.com/office/drawing/2014/main" id="{22CD5526-216B-D6FC-1304-F328E99AF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biLevel thresh="25000"/>
            </a:blip>
            <a:stretch>
              <a:fillRect/>
            </a:stretch>
          </p:blipFill>
          <p:spPr>
            <a:xfrm>
              <a:off x="2699792" y="5987902"/>
              <a:ext cx="288000" cy="288000"/>
            </a:xfrm>
            <a:prstGeom prst="rect">
              <a:avLst/>
            </a:prstGeom>
          </p:spPr>
        </p:pic>
      </p:grpSp>
      <p:pic>
        <p:nvPicPr>
          <p:cNvPr id="23" name="Imagen 22" descr="Diagrama&#10;&#10;El contenido generado por IA puede ser incorrecto.">
            <a:extLst>
              <a:ext uri="{FF2B5EF4-FFF2-40B4-BE49-F238E27FC236}">
                <a16:creationId xmlns:a16="http://schemas.microsoft.com/office/drawing/2014/main" id="{8D1D7450-A3F5-5B67-FBDC-C8421211DE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64" y="1114641"/>
            <a:ext cx="2536761" cy="3291295"/>
          </a:xfrm>
          <a:prstGeom prst="rect">
            <a:avLst/>
          </a:prstGeom>
        </p:spPr>
      </p:pic>
      <p:pic>
        <p:nvPicPr>
          <p:cNvPr id="24" name="Imagen 23" descr="Interfaz de usuario gráfica, Sitio web&#10;&#10;El contenido generado por IA puede ser incorrecto.">
            <a:extLst>
              <a:ext uri="{FF2B5EF4-FFF2-40B4-BE49-F238E27FC236}">
                <a16:creationId xmlns:a16="http://schemas.microsoft.com/office/drawing/2014/main" id="{DA8A801D-F54E-BCF6-4141-486EBF9DBF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717" y="3297076"/>
            <a:ext cx="1959083" cy="278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3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31195-7AA0-3039-2F7B-4FB435C14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Ejes de la economía digital</a:t>
            </a:r>
          </a:p>
        </p:txBody>
      </p:sp>
      <p:pic>
        <p:nvPicPr>
          <p:cNvPr id="5" name="Marcador de contenido 4" descr="Tabla&#10;&#10;El contenido generado por IA puede ser incorrecto.">
            <a:extLst>
              <a:ext uri="{FF2B5EF4-FFF2-40B4-BE49-F238E27FC236}">
                <a16:creationId xmlns:a16="http://schemas.microsoft.com/office/drawing/2014/main" id="{30EBCBFB-A0A5-4EA2-A5AC-3015E653CE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3088" r="1629"/>
          <a:stretch>
            <a:fillRect/>
          </a:stretch>
        </p:blipFill>
        <p:spPr>
          <a:xfrm>
            <a:off x="1069674" y="1716657"/>
            <a:ext cx="10343073" cy="4179326"/>
          </a:xfr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A1A7ED2-8659-9B3A-9C1D-BF51772FC665}"/>
              </a:ext>
            </a:extLst>
          </p:cNvPr>
          <p:cNvSpPr txBox="1">
            <a:spLocks/>
          </p:cNvSpPr>
          <p:nvPr/>
        </p:nvSpPr>
        <p:spPr>
          <a:xfrm>
            <a:off x="3295292" y="1217787"/>
            <a:ext cx="8266432" cy="480131"/>
          </a:xfrm>
          <a:prstGeom prst="rect">
            <a:avLst/>
          </a:prstGeom>
        </p:spPr>
        <p:txBody>
          <a:bodyPr vert="horz" wrap="square" lIns="91440" tIns="45720" rIns="91440" bIns="45720" numCol="2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1" lang="es-ES" sz="2800" b="1" dirty="0"/>
              <a:t>TOD Convencional</a:t>
            </a:r>
          </a:p>
          <a:p>
            <a:pPr algn="ctr">
              <a:spcBef>
                <a:spcPct val="20000"/>
              </a:spcBef>
            </a:pPr>
            <a:r>
              <a:rPr kumimoji="1" lang="es-ES" sz="2800" b="1" dirty="0"/>
              <a:t>TOD Digital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D2F8E47-55A6-464C-6FC0-D2F6D5411ACD}"/>
              </a:ext>
            </a:extLst>
          </p:cNvPr>
          <p:cNvSpPr/>
          <p:nvPr/>
        </p:nvSpPr>
        <p:spPr>
          <a:xfrm>
            <a:off x="3562350" y="2400300"/>
            <a:ext cx="3762375" cy="571500"/>
          </a:xfrm>
          <a:prstGeom prst="rect">
            <a:avLst/>
          </a:prstGeom>
          <a:solidFill>
            <a:srgbClr val="FFF7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</a:rPr>
              <a:t>Compra de calzado vía online o presencial es idéntica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0C33A3B-E80D-8A8E-3F4A-ED3A34105E9E}"/>
              </a:ext>
            </a:extLst>
          </p:cNvPr>
          <p:cNvSpPr/>
          <p:nvPr/>
        </p:nvSpPr>
        <p:spPr>
          <a:xfrm>
            <a:off x="5307760" y="1828800"/>
            <a:ext cx="1866900" cy="571500"/>
          </a:xfrm>
          <a:prstGeom prst="rect">
            <a:avLst/>
          </a:prstGeom>
          <a:solidFill>
            <a:srgbClr val="FFF7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8782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EE8760-0FEC-D31A-C7E4-6DE48D10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s-ES_tradnl" dirty="0">
                <a:latin typeface="+mj-lt"/>
              </a:rPr>
              <a:t>2. El “cómo”: </a:t>
            </a:r>
            <a:r>
              <a:rPr kumimoji="1" lang="es-ES" dirty="0">
                <a:latin typeface="+mj-lt"/>
              </a:rPr>
              <a:t>naturaleza de la transacción</a:t>
            </a:r>
            <a:endParaRPr lang="es-ES" dirty="0">
              <a:latin typeface="+mj-lt"/>
            </a:endParaRPr>
          </a:p>
        </p:txBody>
      </p:sp>
      <p:pic>
        <p:nvPicPr>
          <p:cNvPr id="5" name="Marcador de contenido 4" descr="Diagrama, Esquemático&#10;&#10;El contenido generado por IA puede ser incorrecto.">
            <a:extLst>
              <a:ext uri="{FF2B5EF4-FFF2-40B4-BE49-F238E27FC236}">
                <a16:creationId xmlns:a16="http://schemas.microsoft.com/office/drawing/2014/main" id="{7C46331A-BD86-98FE-0509-2BE2860E0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431" y="1326738"/>
            <a:ext cx="8743047" cy="4849775"/>
          </a:xfrm>
        </p:spPr>
      </p:pic>
    </p:spTree>
    <p:extLst>
      <p:ext uri="{BB962C8B-B14F-4D97-AF65-F5344CB8AC3E}">
        <p14:creationId xmlns:p14="http://schemas.microsoft.com/office/powerpoint/2010/main" val="2236585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C0DCF-5BCF-3010-D5E2-5A9CF917A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70C382-657E-3071-D72E-524E019C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76778"/>
            <a:ext cx="10253535" cy="731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es-ES_tradnl" dirty="0">
                <a:latin typeface="+mj-lt"/>
                <a:cs typeface="+mj-cs"/>
              </a:rPr>
              <a:t>2. El “cómo”: </a:t>
            </a:r>
            <a:r>
              <a:rPr kumimoji="1" lang="es-ES" dirty="0">
                <a:latin typeface="+mj-lt"/>
                <a:cs typeface="+mj-cs"/>
              </a:rPr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DE78AD-48C8-1A4A-784B-AB0EDF6F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77" y="1075122"/>
            <a:ext cx="11456305" cy="5626156"/>
          </a:xfr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endParaRPr lang="es-ES" altLang="es-ES" sz="1800" b="1" dirty="0"/>
          </a:p>
          <a:p>
            <a:pPr algn="just">
              <a:spcBef>
                <a:spcPct val="20000"/>
              </a:spcBef>
            </a:pPr>
            <a:r>
              <a:rPr lang="es-ES" altLang="es-ES" sz="1800" b="1" dirty="0"/>
              <a:t>1.- TOD potencialmente Digital</a:t>
            </a:r>
          </a:p>
          <a:p>
            <a:pPr marL="457200" lvl="1" indent="0" algn="just">
              <a:spcBef>
                <a:spcPct val="20000"/>
              </a:spcBef>
              <a:buNone/>
            </a:pPr>
            <a:r>
              <a:rPr lang="es-ES" altLang="es-ES" sz="1600" dirty="0"/>
              <a:t>Se eliminan tanto del origen como el destino los agregados que no pueden ser digitales (UFP, VE terminados….) </a:t>
            </a:r>
          </a:p>
          <a:p>
            <a:pPr marL="457200" lvl="1" indent="0" algn="just">
              <a:spcBef>
                <a:spcPct val="20000"/>
              </a:spcBef>
              <a:buNone/>
            </a:pPr>
            <a:endParaRPr lang="es-ES" altLang="es-ES" sz="1600" dirty="0"/>
          </a:p>
          <a:p>
            <a:pPr marL="457200" lvl="1" indent="0" algn="just">
              <a:spcBef>
                <a:spcPct val="20000"/>
              </a:spcBef>
              <a:buNone/>
            </a:pPr>
            <a:endParaRPr lang="es-ES" altLang="es-ES" sz="1600" dirty="0"/>
          </a:p>
          <a:p>
            <a:pPr algn="just">
              <a:spcBef>
                <a:spcPct val="20000"/>
              </a:spcBef>
            </a:pPr>
            <a:r>
              <a:rPr lang="es-ES" altLang="es-ES" sz="1800" b="1" dirty="0"/>
              <a:t>2.- Imputación de pedidos digitales en origen y destino a partir de distintas fuentes</a:t>
            </a:r>
          </a:p>
          <a:p>
            <a:pPr algn="just">
              <a:spcBef>
                <a:spcPct val="20000"/>
              </a:spcBef>
            </a:pPr>
            <a:r>
              <a:rPr lang="es-ES" altLang="es-ES" sz="1800" dirty="0"/>
              <a:t>	</a:t>
            </a:r>
            <a:r>
              <a:rPr lang="es-ES" altLang="es-ES" sz="1600" dirty="0"/>
              <a:t>Origen: </a:t>
            </a:r>
          </a:p>
          <a:p>
            <a:pPr marL="1371600" lvl="3" indent="0" algn="just">
              <a:spcBef>
                <a:spcPct val="20000"/>
              </a:spcBef>
              <a:buNone/>
            </a:pPr>
            <a:r>
              <a:rPr lang="es-ES" altLang="es-ES" sz="1600" dirty="0"/>
              <a:t>Imputación de la venta online al producto principal de cada rama (a excepción del comercio)</a:t>
            </a:r>
          </a:p>
          <a:p>
            <a:pPr marL="1371600" lvl="3" indent="0" algn="just">
              <a:spcBef>
                <a:spcPct val="20000"/>
              </a:spcBef>
              <a:buNone/>
            </a:pPr>
            <a:r>
              <a:rPr lang="es-ES" altLang="es-ES" sz="1600" dirty="0"/>
              <a:t>Reparto de las ventas digitales de comercio entre las ramas/productos correspondientes tras descontar su margen.</a:t>
            </a:r>
          </a:p>
          <a:p>
            <a:pPr marL="1371600" lvl="3" indent="0" algn="just">
              <a:spcBef>
                <a:spcPct val="20000"/>
              </a:spcBef>
              <a:buNone/>
            </a:pPr>
            <a:endParaRPr lang="es-ES" altLang="es-ES" sz="1400" dirty="0"/>
          </a:p>
          <a:p>
            <a:pPr algn="just">
              <a:spcBef>
                <a:spcPct val="20000"/>
              </a:spcBef>
            </a:pPr>
            <a:r>
              <a:rPr lang="es-ES" altLang="es-ES" sz="1600" dirty="0"/>
              <a:t>	Destino:  </a:t>
            </a:r>
          </a:p>
          <a:p>
            <a:pPr marL="1371600" lvl="3" indent="0" algn="just">
              <a:spcBef>
                <a:spcPct val="20000"/>
              </a:spcBef>
              <a:buNone/>
            </a:pPr>
            <a:r>
              <a:rPr lang="es-ES" altLang="es-ES" sz="1600" dirty="0"/>
              <a:t>Fuente 1: reparto de la producción por tipo de consumidor (AA.PP., Hogares, Empresas) o exportación</a:t>
            </a:r>
          </a:p>
          <a:p>
            <a:pPr marL="1371600" lvl="3" indent="0" algn="just">
              <a:spcBef>
                <a:spcPct val="20000"/>
              </a:spcBef>
              <a:buNone/>
            </a:pPr>
            <a:r>
              <a:rPr lang="es-ES" altLang="es-ES" sz="1600" dirty="0"/>
              <a:t>Fuente 2: datos bancarios que permiten identificar transacciones online (TPV online), datos tributarios, TIC hogares, compras TIC empresas online. </a:t>
            </a:r>
            <a:endParaRPr lang="es-ES" altLang="es-ES" sz="1800" dirty="0"/>
          </a:p>
          <a:p>
            <a:pPr marL="457200" lvl="1" indent="0" algn="just">
              <a:spcBef>
                <a:spcPct val="20000"/>
              </a:spcBef>
              <a:buNone/>
            </a:pPr>
            <a:endParaRPr lang="es-ES" altLang="es-ES" sz="1800" dirty="0"/>
          </a:p>
          <a:p>
            <a:pPr algn="just">
              <a:spcBef>
                <a:spcPct val="20000"/>
              </a:spcBef>
            </a:pPr>
            <a:endParaRPr lang="es-ES" altLang="es-ES" sz="1800" b="1" dirty="0"/>
          </a:p>
          <a:p>
            <a:pPr algn="just">
              <a:spcBef>
                <a:spcPct val="20000"/>
              </a:spcBef>
            </a:pPr>
            <a:r>
              <a:rPr lang="es-ES" altLang="es-ES" sz="1800" b="1" dirty="0"/>
              <a:t>3.- Equilibrio TOD</a:t>
            </a:r>
          </a:p>
          <a:p>
            <a:pPr marL="457200" lvl="1" indent="0" algn="just">
              <a:spcBef>
                <a:spcPct val="20000"/>
              </a:spcBef>
              <a:buNone/>
            </a:pPr>
            <a:r>
              <a:rPr lang="es-ES" altLang="es-ES" sz="1800" dirty="0"/>
              <a:t>P</a:t>
            </a:r>
            <a:r>
              <a:rPr lang="es-ES" altLang="es-ES" sz="1600" dirty="0"/>
              <a:t>roceso iterativo de </a:t>
            </a:r>
            <a:r>
              <a:rPr lang="es-ES" altLang="es-ES" sz="1600" dirty="0" err="1"/>
              <a:t>balancing</a:t>
            </a:r>
            <a:r>
              <a:rPr lang="es-ES" altLang="es-ES" sz="1600" dirty="0"/>
              <a:t> aunando técnicas estadístico + experto)</a:t>
            </a:r>
          </a:p>
          <a:p>
            <a:pPr algn="just">
              <a:spcBef>
                <a:spcPct val="20000"/>
              </a:spcBef>
            </a:pPr>
            <a:endParaRPr lang="es-ES" altLang="es-ES" sz="1800" b="1" dirty="0"/>
          </a:p>
        </p:txBody>
      </p:sp>
      <p:sp>
        <p:nvSpPr>
          <p:cNvPr id="8" name="AutoShape 2">
            <a:extLst>
              <a:ext uri="{FF2B5EF4-FFF2-40B4-BE49-F238E27FC236}">
                <a16:creationId xmlns:a16="http://schemas.microsoft.com/office/drawing/2014/main" id="{14C0098C-4E2D-77C6-6A8A-28905DFDAE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4075" y="771525"/>
            <a:ext cx="79438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90314351-D22B-525F-66F1-5DC6B6882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55640" y="1500784"/>
            <a:ext cx="79438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99DBC5E0-11A1-4DE5-611F-C816B09C4F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76475" y="923925"/>
            <a:ext cx="7943850" cy="53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384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978" y="176778"/>
            <a:ext cx="10151935" cy="731942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kumimoji="1" lang="es-ES_tradnl" dirty="0">
                <a:latin typeface="+mj-lt"/>
                <a:cs typeface="+mj-cs"/>
              </a:rPr>
              <a:t>2. El “cómo”: </a:t>
            </a:r>
            <a:r>
              <a:rPr kumimoji="1" lang="es-ES" dirty="0">
                <a:latin typeface="+mj-lt"/>
                <a:cs typeface="+mj-cs"/>
              </a:rPr>
              <a:t>indicadores prioritarios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05992" y="1052736"/>
            <a:ext cx="7488832" cy="1160318"/>
          </a:xfr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kumimoji="1" lang="es-ES" altLang="es-ES" sz="1600" b="1" dirty="0">
                <a:solidFill>
                  <a:srgbClr val="277360"/>
                </a:solidFill>
                <a:latin typeface="Roboto Bold"/>
                <a:cs typeface="+mj-cs"/>
              </a:rPr>
              <a:t>Indicadores prioritarios: </a:t>
            </a:r>
          </a:p>
          <a:p>
            <a:pPr algn="just">
              <a:spcBef>
                <a:spcPct val="20000"/>
              </a:spcBef>
            </a:pPr>
            <a:endParaRPr kumimoji="1" lang="es-ES" altLang="es-ES" sz="200" b="1" dirty="0">
              <a:solidFill>
                <a:srgbClr val="277360"/>
              </a:solidFill>
              <a:latin typeface="Roboto Bold"/>
              <a:cs typeface="+mj-cs"/>
            </a:endParaRPr>
          </a:p>
          <a:p>
            <a:pPr lvl="1" algn="just">
              <a:spcBef>
                <a:spcPct val="20000"/>
              </a:spcBef>
            </a:pPr>
            <a:r>
              <a:rPr kumimoji="1" lang="es-ES" altLang="es-ES" sz="1600" dirty="0">
                <a:latin typeface="Roboto Bold"/>
                <a:cs typeface="+mj-cs"/>
              </a:rPr>
              <a:t>GCFH pedido digitalmente</a:t>
            </a:r>
          </a:p>
          <a:p>
            <a:pPr lvl="1" algn="just">
              <a:spcBef>
                <a:spcPct val="20000"/>
              </a:spcBef>
            </a:pPr>
            <a:r>
              <a:rPr kumimoji="1" lang="es-ES" altLang="es-ES" sz="1600" dirty="0">
                <a:latin typeface="Roboto Bold"/>
                <a:cs typeface="+mj-cs"/>
              </a:rPr>
              <a:t>Exportaciones pedidas digitalmente</a:t>
            </a:r>
          </a:p>
          <a:p>
            <a:pPr lvl="1" algn="just">
              <a:spcBef>
                <a:spcPct val="20000"/>
              </a:spcBef>
            </a:pPr>
            <a:r>
              <a:rPr kumimoji="1" lang="es-ES" altLang="es-ES" sz="1600" dirty="0">
                <a:latin typeface="Roboto Bold"/>
                <a:cs typeface="+mj-cs"/>
              </a:rPr>
              <a:t>Importaciones pedidas digitalmente</a:t>
            </a:r>
            <a:endParaRPr lang="es-ES" altLang="es-ES" sz="1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2C76-2922-C084-73B8-C806C63510B9}"/>
              </a:ext>
            </a:extLst>
          </p:cNvPr>
          <p:cNvSpPr/>
          <p:nvPr/>
        </p:nvSpPr>
        <p:spPr>
          <a:xfrm>
            <a:off x="860321" y="1052736"/>
            <a:ext cx="468000" cy="360040"/>
          </a:xfrm>
          <a:prstGeom prst="rect">
            <a:avLst/>
          </a:prstGeom>
          <a:solidFill>
            <a:srgbClr val="2773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9FBD9A9-B316-6A94-5178-AB6915AD2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95" y="2132856"/>
            <a:ext cx="7737568" cy="23776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B56FC75-1659-E97A-1BDF-1C74B389B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05" y="4581128"/>
            <a:ext cx="8371223" cy="201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68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3ixovs632r3gyy7qsq92truojo6t1i"/>
  <p:tag name="MENTI_PPT_SLIDE_MAP" val="{&quot;553&quot;:&quot;wkna8eerkp1z&quot;,&quot;589&quot;:&quot;jac9fnhajdh7&quot;,&quot;590&quot;:&quot;8qweoft4qc1p&quot;,&quot;678&quot;:&quot;kmchipto3ipp&quot;,&quot;679&quot;:&quot;oqhfyxojb2hw&quot;,&quot;680&quot;:&quot;b6933a6pem3g&quot;,&quot;681&quot;:&quot;dyife13vz673&quot;}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89BB57D-3187-401C-A3F1-B7EA0CCFC33B}" vid="{D0DCA827-793C-4DFB-8DCF-7CE8BF36A9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E674D6679A134F85034EB39A921D87" ma:contentTypeVersion="4" ma:contentTypeDescription="Crear nuevo documento." ma:contentTypeScope="" ma:versionID="df5fbd84baa44194404a6e1f672c05b8">
  <xsd:schema xmlns:xsd="http://www.w3.org/2001/XMLSchema" xmlns:xs="http://www.w3.org/2001/XMLSchema" xmlns:p="http://schemas.microsoft.com/office/2006/metadata/properties" xmlns:ns2="b4a7e1b3-95a0-4fc6-9fe6-6f63381f14d9" xmlns:ns3="9f8793e6-7ffd-4ae7-896f-eb71dde682e2" xmlns:ns4="06a97fff-17de-4585-8c53-047ef7c097a6" xmlns:ns5="3fe1b4c2-44c8-4676-bfc5-c965a609ead0" targetNamespace="http://schemas.microsoft.com/office/2006/metadata/properties" ma:root="true" ma:fieldsID="3477b556eefac96d6cb02b8bf7f5dde7" ns2:_="" ns3:_="" ns4:_="" ns5:_="">
    <xsd:import namespace="b4a7e1b3-95a0-4fc6-9fe6-6f63381f14d9"/>
    <xsd:import namespace="9f8793e6-7ffd-4ae7-896f-eb71dde682e2"/>
    <xsd:import namespace="06a97fff-17de-4585-8c53-047ef7c097a6"/>
    <xsd:import namespace="3fe1b4c2-44c8-4676-bfc5-c965a609ead0"/>
    <xsd:element name="properties">
      <xsd:complexType>
        <xsd:sequence>
          <xsd:element name="documentManagement">
            <xsd:complexType>
              <xsd:all>
                <xsd:element ref="ns2:MediaServiceOCR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7e1b3-95a0-4fc6-9fe6-6f63381f14d9" elementFormDefault="qualified">
    <xsd:import namespace="http://schemas.microsoft.com/office/2006/documentManagement/types"/>
    <xsd:import namespace="http://schemas.microsoft.com/office/infopath/2007/PartnerControls"/>
    <xsd:element name="MediaServiceOCR" ma:index="8" nillable="true" ma:displayName="Extracted Text" ma:description="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793e6-7ffd-4ae7-896f-eb71dde682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97fff-17de-4585-8c53-047ef7c097a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e513cae9-f534-45f3-bcfd-b34ed7298fc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1b4c2-44c8-4676-bfc5-c965a609ead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Columna global de taxonomía" ma:hidden="true" ma:list="{cff28c73-6d26-41a8-80b8-475ab012a7f4}" ma:internalName="TaxCatchAll" ma:showField="CatchAllData" ma:web="3fe1b4c2-44c8-4676-bfc5-c965a609e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e1b4c2-44c8-4676-bfc5-c965a609ead0" xsi:nil="true"/>
    <lcf76f155ced4ddcb4097134ff3c332f xmlns="06a97fff-17de-4585-8c53-047ef7c097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0E9B5E-047E-4C77-84AB-A44F37B368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2FA05E-42E5-40D9-9E88-0CE00BB7C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a7e1b3-95a0-4fc6-9fe6-6f63381f14d9"/>
    <ds:schemaRef ds:uri="9f8793e6-7ffd-4ae7-896f-eb71dde682e2"/>
    <ds:schemaRef ds:uri="06a97fff-17de-4585-8c53-047ef7c097a6"/>
    <ds:schemaRef ds:uri="3fe1b4c2-44c8-4676-bfc5-c965a609ea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6729E9-4DB3-4867-813E-B20322C3D576}">
  <ds:schemaRefs>
    <ds:schemaRef ds:uri="http://schemas.microsoft.com/office/2006/metadata/properties"/>
    <ds:schemaRef ds:uri="http://schemas.microsoft.com/office/infopath/2007/PartnerControls"/>
    <ds:schemaRef ds:uri="3fe1b4c2-44c8-4676-bfc5-c965a609ead0"/>
    <ds:schemaRef ds:uri="06a97fff-17de-4585-8c53-047ef7c097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INE2021</Template>
  <TotalTime>23922</TotalTime>
  <Words>873</Words>
  <Application>Microsoft Office PowerPoint</Application>
  <PresentationFormat>Panorámica</PresentationFormat>
  <Paragraphs>156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Roboto Bold</vt:lpstr>
      <vt:lpstr>Tema de Office</vt:lpstr>
      <vt:lpstr>Presentación de PowerPoint</vt:lpstr>
      <vt:lpstr>Índice</vt:lpstr>
      <vt:lpstr>Ejes del nuevo Sistema de Cuentas</vt:lpstr>
      <vt:lpstr>El Carácter Transformador de la Digitalización</vt:lpstr>
      <vt:lpstr>Ejes economía digital</vt:lpstr>
      <vt:lpstr>Ejes de la economía digital</vt:lpstr>
      <vt:lpstr>2. El “cómo”: naturaleza de la transacción</vt:lpstr>
      <vt:lpstr>2. El “cómo”: metodología</vt:lpstr>
      <vt:lpstr>2. El “cómo”: indicadores prioritarios</vt:lpstr>
      <vt:lpstr>3. El qué: Bien o producto digital</vt:lpstr>
      <vt:lpstr>3. El “qué”: metodología</vt:lpstr>
      <vt:lpstr>3. El “qué”: metodología</vt:lpstr>
      <vt:lpstr>3. El “qué”: publicación</vt:lpstr>
      <vt:lpstr>3 - El quién: Industria Digital</vt:lpstr>
      <vt:lpstr>4. El “quién”:  metodología</vt:lpstr>
      <vt:lpstr>4. El “quién”: Indicadores</vt:lpstr>
      <vt:lpstr>Cronograma</vt:lpstr>
      <vt:lpstr>Presentación de PowerPoint</vt:lpstr>
    </vt:vector>
  </TitlesOfParts>
  <Company>Instituto Nacional de Estadística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Acceso a información a través de la web del INE y Eurostat</dc:title>
  <dc:creator>INE</dc:creator>
  <cp:lastModifiedBy>SILVIA SAIZ PEREZ</cp:lastModifiedBy>
  <cp:revision>445</cp:revision>
  <cp:lastPrinted>2024-11-25T08:49:42Z</cp:lastPrinted>
  <dcterms:created xsi:type="dcterms:W3CDTF">2021-11-19T14:12:13Z</dcterms:created>
  <dcterms:modified xsi:type="dcterms:W3CDTF">2026-06-21T22:18:50Z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0x01010037E674D6679A134F85034EB39A921D87</vt:lpwstr>
  </property>
  <property fmtid="{D5CDD505-2E9C-101B-9397-08002B2CF9AE}" pid="3" name="Order">
    <vt:r8>6500</vt:r8>
  </property>
</Properties>
</file>