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605" r:id="rId2"/>
    <p:sldId id="268" r:id="rId3"/>
    <p:sldId id="556" r:id="rId4"/>
    <p:sldId id="563" r:id="rId5"/>
    <p:sldId id="555" r:id="rId6"/>
    <p:sldId id="585" r:id="rId7"/>
    <p:sldId id="577" r:id="rId8"/>
    <p:sldId id="570" r:id="rId9"/>
    <p:sldId id="571" r:id="rId10"/>
    <p:sldId id="580" r:id="rId11"/>
    <p:sldId id="582" r:id="rId12"/>
    <p:sldId id="581" r:id="rId13"/>
    <p:sldId id="583" r:id="rId14"/>
    <p:sldId id="584" r:id="rId15"/>
    <p:sldId id="587" r:id="rId16"/>
    <p:sldId id="634" r:id="rId17"/>
    <p:sldId id="307" r:id="rId18"/>
    <p:sldId id="632" r:id="rId19"/>
    <p:sldId id="594" r:id="rId20"/>
    <p:sldId id="591" r:id="rId21"/>
    <p:sldId id="602" r:id="rId22"/>
    <p:sldId id="340" r:id="rId23"/>
    <p:sldId id="633" r:id="rId24"/>
    <p:sldId id="348" r:id="rId25"/>
    <p:sldId id="312" r:id="rId26"/>
  </p:sldIdLst>
  <p:sldSz cx="12192000" cy="6858000"/>
  <p:notesSz cx="6858000" cy="9144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3E33EFD-3B3D-452F-81A4-E3BE2017FA0C}">
          <p14:sldIdLst>
            <p14:sldId id="605"/>
            <p14:sldId id="268"/>
            <p14:sldId id="556"/>
            <p14:sldId id="563"/>
            <p14:sldId id="555"/>
            <p14:sldId id="585"/>
            <p14:sldId id="577"/>
            <p14:sldId id="570"/>
            <p14:sldId id="571"/>
            <p14:sldId id="580"/>
            <p14:sldId id="582"/>
            <p14:sldId id="581"/>
            <p14:sldId id="583"/>
            <p14:sldId id="584"/>
            <p14:sldId id="587"/>
            <p14:sldId id="634"/>
            <p14:sldId id="307"/>
            <p14:sldId id="632"/>
            <p14:sldId id="594"/>
          </p14:sldIdLst>
        </p14:section>
        <p14:section name="Backup" id="{4EF0E878-358A-4FCC-96D5-87BC6612FF3E}">
          <p14:sldIdLst>
            <p14:sldId id="591"/>
            <p14:sldId id="602"/>
            <p14:sldId id="340"/>
            <p14:sldId id="633"/>
            <p14:sldId id="34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5B4025-00C7-7C8A-6D16-BF39E55E2CCC}" name="Türk, Dilan" initials="" userId="S::dilan.tuerk@enercity.de::79f0b938-83a8-4f6c-a960-7789c67dba66" providerId="AD"/>
  <p188:author id="{295778BB-4EBF-A4F5-77F5-A5FA52E57535}" name="Dilan" initials="D" userId="0318a1912c451793" providerId="Windows Live"/>
  <p188:author id="{48B5E2DA-1178-6A53-28B8-4F709176D287}" name="Tobias Müller" initials="TM" userId="bbad2704a59008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an" initials="D" lastIdx="16" clrIdx="0">
    <p:extLst>
      <p:ext uri="{19B8F6BF-5375-455C-9EA6-DF929625EA0E}">
        <p15:presenceInfo xmlns:p15="http://schemas.microsoft.com/office/powerpoint/2012/main" userId="0318a1912c4517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519E"/>
    <a:srgbClr val="5B9BD5"/>
    <a:srgbClr val="FFC617"/>
    <a:srgbClr val="E6CAEC"/>
    <a:srgbClr val="F4B084"/>
    <a:srgbClr val="A9D08E"/>
    <a:srgbClr val="C2F1C8"/>
    <a:srgbClr val="FBE3D6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7779" autoAdjust="0"/>
  </p:normalViewPr>
  <p:slideViewPr>
    <p:cSldViewPr snapToGrid="0">
      <p:cViewPr varScale="1">
        <p:scale>
          <a:sx n="57" d="100"/>
          <a:sy n="57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0663-EF83-6640-9C48-0ABAE7A1E70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0F74-B770-8949-B8B9-7947F5385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27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6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However</a:t>
            </a:r>
            <a:r>
              <a:rPr lang="de-DE" dirty="0"/>
              <a:t>, due </a:t>
            </a:r>
            <a:r>
              <a:rPr lang="de-DE" dirty="0" err="1"/>
              <a:t>to</a:t>
            </a:r>
            <a:r>
              <a:rPr lang="de-DE" dirty="0"/>
              <a:t> time </a:t>
            </a:r>
            <a:r>
              <a:rPr lang="de-DE" dirty="0" err="1"/>
              <a:t>constraints</a:t>
            </a:r>
            <a:r>
              <a:rPr lang="de-DE" dirty="0"/>
              <a:t>, I </a:t>
            </a:r>
            <a:r>
              <a:rPr lang="de-DE" dirty="0" err="1"/>
              <a:t>would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shed</a:t>
            </a:r>
            <a:r>
              <a:rPr lang="de-DE" dirty="0"/>
              <a:t> light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regional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99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23A28-1114-D643-9979-24AD8E5D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B5DF1C-4247-8E6C-5EEF-04BF6EDD3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A2FB17-6917-E059-7294-4CD627930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Kommentar</a:t>
            </a:r>
            <a:r>
              <a:rPr lang="en-US" dirty="0"/>
              <a:t> Etti: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Kritische</a:t>
            </a:r>
            <a:r>
              <a:rPr lang="en-US" dirty="0"/>
              <a:t> </a:t>
            </a:r>
            <a:r>
              <a:rPr lang="en-US" dirty="0" err="1"/>
              <a:t>Reflexion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ersten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plausible </a:t>
            </a:r>
            <a:r>
              <a:rPr lang="en-US" dirty="0" err="1"/>
              <a:t>erklären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ptos" panose="02110004020202020204"/>
              </a:rPr>
              <a:t>Consequently, these findings should not lead to the conclusion that Lower Saxony cannot benefit from wind power. Instead, the comparison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110004020202020204"/>
              </a:rPr>
              <a:t> underlines that national datasets are insufficient for regional analyses on RES, as they would lead to a massive overestimation of wind power multipliers [2].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52197B-F948-3F1F-172D-2407C03BD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6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230E-A534-4889-2FCD-A5091D340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193BCE4-AC8D-04A9-5C0B-1D8BF03DB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827966-D1F2-166D-6AB7-4999BC225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7FFFB7-36E4-53D1-D496-C7EA922A9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97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3F1A3-870F-3AC1-9F5D-E485AD59B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203CD35-72FD-F605-6777-EFCFCBF89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1DB4868-317E-3159-4EEF-639C2630D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52962E-5546-6BB8-955A-CAE3D8784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2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01ECB-ACF4-7DC8-36B4-BA4C29741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6F48D9-585D-C48A-156F-5510BA4CA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7D544DF-B3A0-1C39-B702-389E68367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ADE9C4-5A26-5902-283F-1E2D58E9C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0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23A28-1114-D643-9979-24AD8E5D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B5DF1C-4247-8E6C-5EEF-04BF6EDD3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A2FB17-6917-E059-7294-4CD627930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Kommentar</a:t>
            </a:r>
            <a:r>
              <a:rPr lang="en-US" dirty="0"/>
              <a:t> Etti: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Kritische</a:t>
            </a:r>
            <a:r>
              <a:rPr lang="en-US" dirty="0"/>
              <a:t> </a:t>
            </a:r>
            <a:r>
              <a:rPr lang="en-US" dirty="0" err="1"/>
              <a:t>Reflexion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ersten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plausible </a:t>
            </a:r>
            <a:r>
              <a:rPr lang="en-US" dirty="0" err="1"/>
              <a:t>erklären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ptos" panose="02110004020202020204"/>
              </a:rPr>
              <a:t>Consequently, these findings should not lead to the conclusion that Lower Saxony cannot benefit from wind power. Instead, the comparison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110004020202020204"/>
              </a:rPr>
              <a:t> underlines that national datasets are insufficient for regional analyses on RES, as they would lead to a massive overestimation of wind power multipliers [2].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52197B-F948-3F1F-172D-2407C03BD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9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EC276-C621-B7EE-90F2-0396C592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35E4D5-58E7-FE2A-FE4A-F677C7576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03ED8F-2378-FC74-797C-7214D82EE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12B01B-B8DB-672F-E5B2-34A8798A5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0F74-B770-8949-B8B9-7947F5385B1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3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4A008-463B-1200-AAAD-92359EE76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DF9678-05F7-C01F-7A39-841E4C296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23A5F6-6D7B-384D-AF72-A1F46673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0A28-748E-4298-B338-9E7D77C3460C}" type="datetime1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CFCFD-6326-D4B5-631E-0893BBAA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42FB0-69A6-12A2-E8A9-1AB81265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453CA-5E96-5FA5-77C1-9F390B44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A9223D-EAB9-4753-E617-F91A8348B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2A01C7-397B-4D26-DF12-DD3631A3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01D-95B9-4A93-8749-6449C8C28CE0}" type="datetime1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83154F-C1AD-4404-3231-A00F2FE0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962218-C590-725C-E4F4-DB038D16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16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C7AE36-1D33-5209-41E3-7F7AB9370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2DB6A4-6A22-F685-DE0A-41649385E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C1CB1C-E405-6E78-71A2-C207F345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DF42-8261-48E4-BCBD-B68A7A529B9A}" type="datetime1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BF24FC-113E-FF6F-C57D-34C58EB7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AB55B6-7B3F-DB8E-03BD-5AC4E592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36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E0B7E-B762-A267-5D3C-149E5445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E3C826-73DA-8379-2DD6-64265881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561450-44C7-1B75-227F-931D0202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A937-8358-4E93-92D0-BA2690585DC5}" type="datetime1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09635-1F5B-EB62-BAB0-2A8F10A3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169476-5F31-F8CC-3A5D-3C279CB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2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FEAE1-0F7C-F0A9-AB28-02B4FE6F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B535A7-77F2-4E20-E6A9-0CEDD31C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649AD-766D-7BDC-A452-09DE5A33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5563-4C85-421B-973E-CA7C6689371E}" type="datetime1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CB69CD-D12C-F4FC-E474-3E668825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1A5BD4-29A4-B442-2E19-D06A4EEE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6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3F54-5E82-2AA1-4C32-3C2AEBC1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3E8F22-6963-4B9C-30FD-CFF13AAD0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BC8011-5443-8868-B9A9-954E81A17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566AF7-2498-2EE6-245A-A33F8A72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B0A9-BFF9-4654-BB40-EC6121754A62}" type="datetime1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8D082D-58B0-A429-FCC3-5F6229D9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1BB428-0A76-6958-EA68-CE2F5975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4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14F48-04DD-D4B0-4CDF-7F127866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9A9C79-CF2B-42A6-1469-9F6CABDF9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DA9724-71CE-E6D3-493A-9B5404AD2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2B8232-9DB0-B921-776F-556FDAA6D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76FDDC-6DD4-218D-2D5E-8D3553A3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9D3E29-420F-F55C-946F-D761E8DE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28EC-CD06-464E-A1D5-AA01D41BD80D}" type="datetime1">
              <a:rPr lang="de-DE" smtClean="0"/>
              <a:t>16.06.2026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F89261-E5AB-B918-D368-5189678C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8795EF-58D2-2837-E322-056A2142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3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C2A7C-6525-5706-FA0F-E7217A83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284703-B049-FE0C-8475-369B2B6C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0FCD-A359-460E-8220-FC77E43023D4}" type="datetime1">
              <a:rPr lang="de-DE" smtClean="0"/>
              <a:t>16.06.2026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E98E0A-E0E0-925E-6F2F-7CCC5A28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3A4136-75D8-5C92-1ABB-A667989B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55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8D43B0-FB1D-DF7A-2692-A9636038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BC3E-69D3-4FF5-B435-D473C47DBF24}" type="datetime1">
              <a:rPr lang="de-DE" smtClean="0"/>
              <a:t>16.06.2026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BB7799-4296-AC91-B5BA-50DDEF8B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7B6513-BC3F-99B1-FF15-0CD29D02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9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0AB1F-BAEF-2BE2-0935-B1DC27D0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E6F05-6EA5-7F83-5F2B-D2CC71A0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4DFD62-3DBC-866E-D2A6-D9B4E0C45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314A62-820F-A798-E19F-E8A3AF87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513-89C4-4B41-B035-89E00A1BAAC5}" type="datetime1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EB799C-67EC-C670-CE61-F2B9D61B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68EDE8-E638-AD6A-8BD5-083D60E3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76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B42C4-30C7-50B2-8248-E1CBD70F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040712-0E50-692F-0943-71A59BDDC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BAD21-B567-E5D7-7242-2FBA18792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334127-BCAD-CDE2-59A2-9C549D69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544-9259-4420-849B-FA4ED2D03086}" type="datetime1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5AFE07-CAA0-87D3-48C3-FDCC51BF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453E3-9196-0C8E-BF9F-5AC50071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7D287B18-615F-5FEC-7E46-A037A0E30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79494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think-cell Folie" r:id="rId15" imgW="405" imgH="405" progId="TCLayout.ActiveDocument.1">
                  <p:embed/>
                </p:oleObj>
              </mc:Choice>
              <mc:Fallback>
                <p:oleObj name="think-cell Folie" r:id="rId15" imgW="405" imgH="40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287B18-615F-5FEC-7E46-A037A0E30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10F924-2646-2241-C0D7-75399A7D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85EED-3D1D-3742-7AFE-EF3EAFA51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94E3BE-C76C-4939-1898-F2805BDC9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22753-EBE9-4066-8769-D006B4B493B5}" type="datetime1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3C9F0E-C5F9-CD81-C74C-DB77ED06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IIOA Conference Sevilla 2026 I  Regionalized input-output approach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BDA5D6-EC88-2670-3826-A3FD277C6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99CD77-6B63-844A-8EBB-AF037660C93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Institutsbeschreibung IUW – HyNEAT">
            <a:extLst>
              <a:ext uri="{FF2B5EF4-FFF2-40B4-BE49-F238E27FC236}">
                <a16:creationId xmlns:a16="http://schemas.microsoft.com/office/drawing/2014/main" id="{2013A752-3074-8990-1B79-E9E877659E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07" y="543370"/>
            <a:ext cx="1704474" cy="8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tartseite – Leibniz Universität Hannover">
            <a:extLst>
              <a:ext uri="{FF2B5EF4-FFF2-40B4-BE49-F238E27FC236}">
                <a16:creationId xmlns:a16="http://schemas.microsoft.com/office/drawing/2014/main" id="{64C564A9-B8ED-3A55-C448-3AFCF2E26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16" y="235313"/>
            <a:ext cx="1653165" cy="4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8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ergy.ec.europa.eu/topics/renewable-energy/renewable-energy-directive-targets-and-rules/renewable-energy-directive_en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hyperlink" Target="https://www.bundesregierung.de/breg-de/aktuelles/novelle-eeg-gesetz-2023-2023972" TargetMode="Externa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edersachsen.de/kinder/sachwisse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A33F065-4A3C-41DD-BA1D-49BDDD218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143001"/>
            <a:ext cx="12191999" cy="9143999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EAF7F9E-0B48-F0E6-D98F-A33C67F063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think-cell Folie" r:id="rId6" imgW="405" imgH="405" progId="TCLayout.ActiveDocument.1">
                  <p:embed/>
                </p:oleObj>
              </mc:Choice>
              <mc:Fallback>
                <p:oleObj name="think-cell Folie" r:id="rId6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AF7F9E-0B48-F0E6-D98F-A33C67F063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F0653E4E-EE00-44DC-BEF2-627204E2251D}"/>
              </a:ext>
            </a:extLst>
          </p:cNvPr>
          <p:cNvSpPr/>
          <p:nvPr/>
        </p:nvSpPr>
        <p:spPr>
          <a:xfrm>
            <a:off x="0" y="1639229"/>
            <a:ext cx="12192000" cy="3646449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FCCEA-6FF9-22AD-6FFA-9F3B2948C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161" y="2055415"/>
            <a:ext cx="10167678" cy="1373585"/>
          </a:xfrm>
        </p:spPr>
        <p:txBody>
          <a:bodyPr vert="horz">
            <a:normAutofit fontScale="90000"/>
          </a:bodyPr>
          <a:lstStyle/>
          <a:p>
            <a:r>
              <a:rPr lang="en-US" sz="4000" b="1" i="0" noProof="0" dirty="0">
                <a:solidFill>
                  <a:srgbClr val="00519E"/>
                </a:solidFill>
              </a:rPr>
              <a:t>Economic </a:t>
            </a:r>
            <a:r>
              <a:rPr lang="en-US" sz="4000" b="1" noProof="0" dirty="0">
                <a:solidFill>
                  <a:srgbClr val="00519E"/>
                </a:solidFill>
              </a:rPr>
              <a:t>potential of the energy transition: A regionalized input-output analysis of wind power in Lower Saxony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BF14B5-0328-E9B5-E7DE-E07890364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9" y="3981202"/>
            <a:ext cx="10430690" cy="237514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519E"/>
                </a:solidFill>
              </a:rPr>
              <a:t>June </a:t>
            </a:r>
            <a:r>
              <a:rPr lang="en-US" sz="1800" b="1" noProof="0" dirty="0">
                <a:solidFill>
                  <a:srgbClr val="00519E"/>
                </a:solidFill>
              </a:rPr>
              <a:t>2026</a:t>
            </a:r>
          </a:p>
          <a:p>
            <a:r>
              <a:rPr lang="en-US" sz="1800" b="1" noProof="0" dirty="0">
                <a:solidFill>
                  <a:srgbClr val="00519E"/>
                </a:solidFill>
              </a:rPr>
              <a:t>IIOA Sevilla</a:t>
            </a:r>
          </a:p>
          <a:p>
            <a:r>
              <a:rPr lang="en-US" sz="1800" noProof="0" dirty="0">
                <a:solidFill>
                  <a:srgbClr val="00519E"/>
                </a:solidFill>
              </a:rPr>
              <a:t>Tobias Mueller, Dilan Türk, Etti Winter, Ulrike Grote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BAC655-7690-1C8C-B80E-DE2274AB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F5A4B3-AB64-49E0-A5A1-2D6C0426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33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10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B4586D-BA70-5B43-DF9A-C35E6521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81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16E4DE-1D8E-40B6-A702-16F26A080522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C1BAF39-603D-4F74-AE40-F7D790C1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5E89879-6CE4-457E-9EA7-4B92D2ADEFF6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67AC43D-CB2D-44F1-91A4-93F19F39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4533111-2EB2-44FC-AE5F-57FCFD08BFBD}"/>
              </a:ext>
            </a:extLst>
          </p:cNvPr>
          <p:cNvSpPr txBox="1"/>
          <p:nvPr/>
        </p:nvSpPr>
        <p:spPr>
          <a:xfrm>
            <a:off x="381000" y="2160929"/>
            <a:ext cx="525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b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</a:b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added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Converting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with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optimization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III: Intermediate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Derived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I-II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1E5F5"/>
              </a:highlight>
            </a:endParaRPr>
          </a:p>
          <a:p>
            <a:r>
              <a:rPr lang="de-DE" sz="1600" dirty="0">
                <a:highlight>
                  <a:srgbClr val="C2F1C8"/>
                </a:highlight>
              </a:rPr>
              <a:t>IV: Public </a:t>
            </a:r>
            <a:r>
              <a:rPr lang="de-DE" sz="1600" dirty="0" err="1">
                <a:highlight>
                  <a:srgbClr val="C2F1C8"/>
                </a:highlight>
              </a:rPr>
              <a:t>Consumption</a:t>
            </a:r>
            <a:endParaRPr lang="de-DE" sz="1600" dirty="0">
              <a:highlight>
                <a:srgbClr val="C2F1C8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highlight>
                  <a:srgbClr val="C2F1C8"/>
                </a:highlight>
              </a:rPr>
              <a:t>Total </a:t>
            </a:r>
            <a:r>
              <a:rPr lang="de-DE" sz="1400" dirty="0" err="1">
                <a:highlight>
                  <a:srgbClr val="C2F1C8"/>
                </a:highlight>
              </a:rPr>
              <a:t>values</a:t>
            </a:r>
            <a:r>
              <a:rPr lang="de-DE" sz="1400" dirty="0">
                <a:highlight>
                  <a:srgbClr val="C2F1C8"/>
                </a:highlight>
              </a:rPr>
              <a:t> </a:t>
            </a:r>
            <a:r>
              <a:rPr lang="de-DE" sz="1400" dirty="0" err="1">
                <a:highlight>
                  <a:srgbClr val="C2F1C8"/>
                </a:highlight>
              </a:rPr>
              <a:t>available</a:t>
            </a:r>
            <a:r>
              <a:rPr lang="de-DE" sz="1400" dirty="0">
                <a:highlight>
                  <a:srgbClr val="C2F1C8"/>
                </a:highlight>
              </a:rPr>
              <a:t> + national </a:t>
            </a:r>
            <a:r>
              <a:rPr lang="de-DE" sz="1400" dirty="0" err="1">
                <a:highlight>
                  <a:srgbClr val="C2F1C8"/>
                </a:highlight>
              </a:rPr>
              <a:t>distribution</a:t>
            </a:r>
            <a:r>
              <a:rPr lang="de-DE" sz="1400" dirty="0">
                <a:highlight>
                  <a:srgbClr val="C2F1C8"/>
                </a:highlight>
              </a:rPr>
              <a:t> </a:t>
            </a:r>
            <a:r>
              <a:rPr lang="de-DE" sz="1400" dirty="0" err="1">
                <a:highlight>
                  <a:srgbClr val="C2F1C8"/>
                </a:highlight>
              </a:rPr>
              <a:t>assumptions</a:t>
            </a:r>
            <a:endParaRPr lang="de-DE" sz="1400" dirty="0">
              <a:highlight>
                <a:srgbClr val="C2F1C8"/>
              </a:highlight>
            </a:endParaRPr>
          </a:p>
          <a:p>
            <a:endParaRPr lang="de-DE" sz="1400" dirty="0">
              <a:highlight>
                <a:srgbClr val="FBE3D6"/>
              </a:highlight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A0F8C37-A78F-4BB7-966E-65741AA41E84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2814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11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16F6EE-CE68-8883-A84A-02F14A3B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83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D0C63C7-C0C4-4F61-B3EB-D4CAF939D9C3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F09EA520-D9EE-47E5-988A-1749F3B8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4FB7CE8-0CB4-4275-A17F-4F5334D953FD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4F83A3F-8677-4A6B-BB0E-E3BB4C9A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DFE72B6-ACB0-4128-84E0-180BA198F53E}"/>
              </a:ext>
            </a:extLst>
          </p:cNvPr>
          <p:cNvSpPr txBox="1"/>
          <p:nvPr/>
        </p:nvSpPr>
        <p:spPr>
          <a:xfrm>
            <a:off x="381000" y="2160929"/>
            <a:ext cx="5257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b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</a:b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added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Converting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with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optimization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III: Intermediate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Derived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I-II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1E5F5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IV: Public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Consumption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Total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values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available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distribution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r>
              <a:rPr lang="de-DE" sz="1600" dirty="0">
                <a:highlight>
                  <a:srgbClr val="A9D08E"/>
                </a:highlight>
              </a:rPr>
              <a:t>V: Private </a:t>
            </a:r>
            <a:r>
              <a:rPr lang="de-DE" sz="1600" dirty="0" err="1">
                <a:highlight>
                  <a:srgbClr val="A9D08E"/>
                </a:highlight>
              </a:rPr>
              <a:t>Consumption</a:t>
            </a:r>
            <a:r>
              <a:rPr lang="de-DE" sz="1600" dirty="0">
                <a:highlight>
                  <a:srgbClr val="A9D08E"/>
                </a:highlight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highlight>
                  <a:srgbClr val="A9D08E"/>
                </a:highlight>
              </a:rPr>
              <a:t>Based</a:t>
            </a:r>
            <a:r>
              <a:rPr lang="de-DE" sz="1400" dirty="0">
                <a:highlight>
                  <a:srgbClr val="A9D08E"/>
                </a:highlight>
              </a:rPr>
              <a:t> on Household Budget Survey </a:t>
            </a:r>
            <a:r>
              <a:rPr lang="de-DE" sz="1400" dirty="0" err="1">
                <a:highlight>
                  <a:srgbClr val="A9D08E"/>
                </a:highlight>
              </a:rPr>
              <a:t>according</a:t>
            </a:r>
            <a:r>
              <a:rPr lang="de-DE" sz="1400" dirty="0">
                <a:highlight>
                  <a:srgbClr val="A9D08E"/>
                </a:highlight>
              </a:rPr>
              <a:t> </a:t>
            </a:r>
            <a:r>
              <a:rPr lang="de-DE" sz="1400" dirty="0" err="1">
                <a:highlight>
                  <a:srgbClr val="A9D08E"/>
                </a:highlight>
              </a:rPr>
              <a:t>to</a:t>
            </a:r>
            <a:r>
              <a:rPr lang="de-DE" sz="1400" dirty="0">
                <a:highlight>
                  <a:srgbClr val="A9D08E"/>
                </a:highlight>
              </a:rPr>
              <a:t> Stöver </a:t>
            </a:r>
            <a:br>
              <a:rPr lang="de-DE" sz="1400" dirty="0">
                <a:highlight>
                  <a:srgbClr val="A9D08E"/>
                </a:highlight>
              </a:rPr>
            </a:br>
            <a:r>
              <a:rPr lang="de-DE" sz="1400" dirty="0">
                <a:highlight>
                  <a:srgbClr val="A9D08E"/>
                </a:highlight>
              </a:rPr>
              <a:t>(2018) and </a:t>
            </a:r>
            <a:r>
              <a:rPr lang="de-DE" sz="1400" dirty="0" err="1">
                <a:highlight>
                  <a:srgbClr val="A9D08E"/>
                </a:highlight>
              </a:rPr>
              <a:t>Optimization</a:t>
            </a:r>
            <a:r>
              <a:rPr lang="de-DE" sz="1400" dirty="0">
                <a:highlight>
                  <a:srgbClr val="A9D08E"/>
                </a:highlight>
              </a:rPr>
              <a:t> 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4D62A20-8CBD-4285-8492-0D04B1512FC4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6291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12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4A4307-6839-6ABF-A5C9-3B067E39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85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17CF82-916E-420B-8EC0-8DD6FC7A758C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9481C92C-7165-4A0E-B2E3-34D67ADA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969E68C-4B5A-4B72-84D5-A09346440595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C150AFF-A620-4934-995A-C2BAAC3D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880B6A7-BE4F-4EF0-8BFC-F5543CFF1B7B}"/>
              </a:ext>
            </a:extLst>
          </p:cNvPr>
          <p:cNvSpPr txBox="1"/>
          <p:nvPr/>
        </p:nvSpPr>
        <p:spPr>
          <a:xfrm>
            <a:off x="381000" y="2160929"/>
            <a:ext cx="525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added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Converting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with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optimization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III: Intermediate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Derived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I-II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1E5F5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IV: Public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Consumption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Total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values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available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distribution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V: Private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Consumption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Based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on Household Budget Survey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according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Stöver (2018) and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Optimization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</a:p>
          <a:p>
            <a:r>
              <a:rPr lang="de-DE" sz="1600" dirty="0">
                <a:highlight>
                  <a:srgbClr val="E6CAEC"/>
                </a:highlight>
              </a:rPr>
              <a:t>VI: </a:t>
            </a:r>
            <a:r>
              <a:rPr lang="de-DE" sz="1600" dirty="0" err="1">
                <a:highlight>
                  <a:srgbClr val="E6CAEC"/>
                </a:highlight>
              </a:rPr>
              <a:t>Taxes</a:t>
            </a:r>
            <a:endParaRPr lang="de-DE" sz="1600" dirty="0">
              <a:highlight>
                <a:srgbClr val="E6CAEC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highlight>
                  <a:srgbClr val="E6CAEC"/>
                </a:highlight>
              </a:rPr>
              <a:t>Calculated</a:t>
            </a:r>
            <a:r>
              <a:rPr lang="de-DE" sz="1400" dirty="0">
                <a:highlight>
                  <a:srgbClr val="E6CAEC"/>
                </a:highlight>
              </a:rPr>
              <a:t> </a:t>
            </a:r>
            <a:r>
              <a:rPr lang="de-DE" sz="1400" dirty="0" err="1">
                <a:highlight>
                  <a:srgbClr val="E6CAEC"/>
                </a:highlight>
              </a:rPr>
              <a:t>from</a:t>
            </a:r>
            <a:r>
              <a:rPr lang="de-DE" sz="1400" dirty="0">
                <a:highlight>
                  <a:srgbClr val="E6CAEC"/>
                </a:highlight>
              </a:rPr>
              <a:t> total LSN </a:t>
            </a:r>
            <a:r>
              <a:rPr lang="de-DE" sz="1400" dirty="0" err="1">
                <a:highlight>
                  <a:srgbClr val="E6CAEC"/>
                </a:highlight>
              </a:rPr>
              <a:t>value</a:t>
            </a:r>
            <a:r>
              <a:rPr lang="de-DE" sz="1400" dirty="0">
                <a:highlight>
                  <a:srgbClr val="E6CAEC"/>
                </a:highlight>
              </a:rPr>
              <a:t> + </a:t>
            </a:r>
            <a:r>
              <a:rPr lang="de-DE" sz="1400" dirty="0" err="1">
                <a:highlight>
                  <a:srgbClr val="E6CAEC"/>
                </a:highlight>
              </a:rPr>
              <a:t>residuum</a:t>
            </a:r>
            <a:r>
              <a:rPr lang="de-DE" sz="1400" dirty="0">
                <a:highlight>
                  <a:srgbClr val="E6CAEC"/>
                </a:highlight>
              </a:rPr>
              <a:t> 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CA5D63D-48DD-4E8D-93DA-BA7CBDE2ED55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3364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CA76629-EA01-E9F9-405D-FA85F86B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5" y="2628000"/>
            <a:ext cx="6248885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F4D3283-40F6-4DA4-8A72-3945892088B0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CF443C01-2E4B-43A5-9B88-BABE15AD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8D2EB76-947D-4628-8E5E-6D9F517C8305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30C3FA0-F2C1-4EBD-B404-B7E30C6F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6D51F76-386E-4A7E-9961-8C08E741BD1E}"/>
              </a:ext>
            </a:extLst>
          </p:cNvPr>
          <p:cNvSpPr txBox="1"/>
          <p:nvPr/>
        </p:nvSpPr>
        <p:spPr>
          <a:xfrm>
            <a:off x="381000" y="2160929"/>
            <a:ext cx="5257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added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Converting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with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optimization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III: Intermediate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Derived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I-II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1E5F5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IV: Public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Consumption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Total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values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available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distribution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V: Private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Consumption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Based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on Household Budget Survey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according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Stöver (2018) and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Optimization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VI: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Taxes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E6CAEC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Calculated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total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value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+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residuum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</a:t>
            </a:r>
          </a:p>
          <a:p>
            <a:r>
              <a:rPr lang="de-DE" sz="1600" dirty="0">
                <a:highlight>
                  <a:srgbClr val="F4B084"/>
                </a:highlight>
              </a:rPr>
              <a:t>VII: Exports &amp; Imports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highlight>
                  <a:srgbClr val="F4B084"/>
                </a:highlight>
              </a:rPr>
              <a:t>CHARM </a:t>
            </a:r>
            <a:r>
              <a:rPr lang="de-DE" sz="1400" dirty="0" err="1">
                <a:highlight>
                  <a:srgbClr val="F4B084"/>
                </a:highlight>
              </a:rPr>
              <a:t>by</a:t>
            </a:r>
            <a:r>
              <a:rPr lang="de-DE" sz="1400" dirty="0">
                <a:highlight>
                  <a:srgbClr val="F4B084"/>
                </a:highlight>
              </a:rPr>
              <a:t> Kronenberg (2009)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1B31552-78DE-4474-89B2-69F4283D98C0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87370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14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D02E5C-475E-4F3D-B861-BC5D0296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06482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7EA908-DBC9-58FE-DC55-047D3FC9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99" y="2628000"/>
            <a:ext cx="6248884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85A5A75-7783-4843-A529-30F12DE9C1F1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1A13768-8F2C-4025-AB1A-C07D08E9BEE1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5317B32-C644-4E3D-ADC6-F07B5A07A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89D335-6536-4FB5-912A-CFF320322B47}"/>
              </a:ext>
            </a:extLst>
          </p:cNvPr>
          <p:cNvSpPr txBox="1"/>
          <p:nvPr/>
        </p:nvSpPr>
        <p:spPr>
          <a:xfrm>
            <a:off x="381000" y="2160929"/>
            <a:ext cx="5257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added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Converting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with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optimization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III: Intermediate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Derived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 I-II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1E5F5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1E5F5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IV: Public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Consumption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Total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values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available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+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distribution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C2F1C8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C2F1C8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V: Private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Consumption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Based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on Household Budget Survey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according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Stöver (2018) and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Optimization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A9D08E"/>
                </a:highlight>
              </a:rPr>
              <a:t> </a:t>
            </a: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VI: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Taxes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E6CAEC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Calculated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total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value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+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residuum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E6CAEC"/>
                </a:highlight>
              </a:rPr>
              <a:t> </a:t>
            </a: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4B084"/>
                </a:highlight>
              </a:rPr>
              <a:t>VII: Exports &amp; Imports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4B084"/>
                </a:highlight>
              </a:rPr>
              <a:t>CHARM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4B084"/>
                </a:highlight>
              </a:rPr>
              <a:t>by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4B084"/>
                </a:highlight>
              </a:rPr>
              <a:t> Kronenberg (2009)</a:t>
            </a:r>
          </a:p>
          <a:p>
            <a:r>
              <a:rPr lang="de-DE" sz="1600" dirty="0">
                <a:highlight>
                  <a:srgbClr val="FF99FF"/>
                </a:highlight>
              </a:rPr>
              <a:t>VIII: Total Final Demand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highlight>
                  <a:srgbClr val="FF99FF"/>
                </a:highlight>
              </a:rPr>
              <a:t>Aggregation </a:t>
            </a:r>
            <a:r>
              <a:rPr lang="de-DE" sz="1400" dirty="0" err="1">
                <a:highlight>
                  <a:srgbClr val="FF99FF"/>
                </a:highlight>
              </a:rPr>
              <a:t>of</a:t>
            </a:r>
            <a:r>
              <a:rPr lang="de-DE" sz="1400" dirty="0">
                <a:highlight>
                  <a:srgbClr val="FF99FF"/>
                </a:highlight>
              </a:rPr>
              <a:t> all </a:t>
            </a:r>
            <a:r>
              <a:rPr lang="de-DE" sz="1400" dirty="0" err="1">
                <a:highlight>
                  <a:srgbClr val="FF99FF"/>
                </a:highlight>
              </a:rPr>
              <a:t>demand</a:t>
            </a:r>
            <a:r>
              <a:rPr lang="de-DE" sz="1400" dirty="0">
                <a:highlight>
                  <a:srgbClr val="FF99FF"/>
                </a:highlight>
              </a:rPr>
              <a:t> </a:t>
            </a:r>
            <a:r>
              <a:rPr lang="de-DE" sz="1400" dirty="0" err="1">
                <a:highlight>
                  <a:srgbClr val="FF99FF"/>
                </a:highlight>
              </a:rPr>
              <a:t>accounts</a:t>
            </a:r>
            <a:endParaRPr lang="de-DE" sz="1400" dirty="0">
              <a:highlight>
                <a:srgbClr val="FF99FF"/>
              </a:highlight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07E9C4B-A427-49BF-99CF-1F2C64AEBCAB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4124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FC23B3D-2400-F68E-70FB-7ABE7642AF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7683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Folie" r:id="rId4" imgW="405" imgH="405" progId="TCLayout.ActiveDocument.1">
                  <p:embed/>
                </p:oleObj>
              </mc:Choice>
              <mc:Fallback>
                <p:oleObj name="think-cell Folie" r:id="rId4" imgW="405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C23B3D-2400-F68E-70FB-7ABE7642A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CAB69364-B47D-4AD9-8C18-632827B0F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52843"/>
            <a:ext cx="10263188" cy="518606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59A1F2-64DD-4EFC-A4BA-622A34E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191E95-307A-4D7E-88C7-4AB2A891046A}"/>
              </a:ext>
            </a:extLst>
          </p:cNvPr>
          <p:cNvSpPr txBox="1"/>
          <p:nvPr/>
        </p:nvSpPr>
        <p:spPr>
          <a:xfrm>
            <a:off x="5969794" y="4687349"/>
            <a:ext cx="5219700" cy="369332"/>
          </a:xfrm>
          <a:prstGeom prst="rect">
            <a:avLst/>
          </a:prstGeom>
          <a:solidFill>
            <a:srgbClr val="0051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GDP (at </a:t>
            </a:r>
            <a:r>
              <a:rPr lang="de-DE" dirty="0" err="1">
                <a:solidFill>
                  <a:schemeClr val="bg1"/>
                </a:solidFill>
              </a:rPr>
              <a:t>basic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prices</a:t>
            </a:r>
            <a:r>
              <a:rPr lang="de-DE" dirty="0">
                <a:solidFill>
                  <a:schemeClr val="bg1"/>
                </a:solidFill>
              </a:rPr>
              <a:t>):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280 </a:t>
            </a:r>
            <a:r>
              <a:rPr lang="de-DE" dirty="0" err="1">
                <a:solidFill>
                  <a:schemeClr val="bg1"/>
                </a:solidFill>
              </a:rPr>
              <a:t>billion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euros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1C768C1-D1BD-6EF4-DDD7-41AA7ADB1918}"/>
              </a:ext>
            </a:extLst>
          </p:cNvPr>
          <p:cNvSpPr/>
          <p:nvPr/>
        </p:nvSpPr>
        <p:spPr>
          <a:xfrm>
            <a:off x="4820705" y="5647809"/>
            <a:ext cx="1000125" cy="362102"/>
          </a:xfrm>
          <a:prstGeom prst="ellipse">
            <a:avLst/>
          </a:prstGeom>
          <a:noFill/>
          <a:ln w="38100"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FB5EE3-DA45-4926-BE73-4EF8E5C4BF0F}"/>
              </a:ext>
            </a:extLst>
          </p:cNvPr>
          <p:cNvSpPr txBox="1"/>
          <p:nvPr/>
        </p:nvSpPr>
        <p:spPr>
          <a:xfrm>
            <a:off x="838200" y="6598364"/>
            <a:ext cx="2828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*in 1,000 EUR</a:t>
            </a:r>
            <a:r>
              <a:rPr lang="de-DE" sz="1000" baseline="-25000"/>
              <a:t>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4DB2CE5-12E3-44DD-AE0C-845B2DF1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56460"/>
            <a:ext cx="10263188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76A467B-9408-D001-A8B2-060320F37CD1}"/>
              </a:ext>
            </a:extLst>
          </p:cNvPr>
          <p:cNvSpPr txBox="1"/>
          <p:nvPr/>
        </p:nvSpPr>
        <p:spPr>
          <a:xfrm>
            <a:off x="5969794" y="5118680"/>
            <a:ext cx="5219700" cy="923330"/>
          </a:xfrm>
          <a:prstGeom prst="rect">
            <a:avLst/>
          </a:prstGeom>
          <a:solidFill>
            <a:srgbClr val="0051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Manufacturing and </a:t>
            </a:r>
            <a:r>
              <a:rPr lang="de-DE" dirty="0" err="1">
                <a:solidFill>
                  <a:schemeClr val="bg1"/>
                </a:solidFill>
              </a:rPr>
              <a:t>services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up</a:t>
            </a:r>
            <a:r>
              <a:rPr lang="de-DE" dirty="0">
                <a:solidFill>
                  <a:schemeClr val="bg1"/>
                </a:solidFill>
              </a:rPr>
              <a:t> 52% and 40%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total </a:t>
            </a:r>
            <a:r>
              <a:rPr lang="de-DE" dirty="0" err="1">
                <a:solidFill>
                  <a:schemeClr val="bg1"/>
                </a:solidFill>
              </a:rPr>
              <a:t>prouction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value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9805BBF-4D1D-FEBF-9CC8-E248888B9C49}"/>
              </a:ext>
            </a:extLst>
          </p:cNvPr>
          <p:cNvSpPr/>
          <p:nvPr/>
        </p:nvSpPr>
        <p:spPr>
          <a:xfrm>
            <a:off x="2490788" y="5860542"/>
            <a:ext cx="1000125" cy="385139"/>
          </a:xfrm>
          <a:prstGeom prst="ellipse">
            <a:avLst/>
          </a:prstGeom>
          <a:noFill/>
          <a:ln w="38100"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D20D7B7-5F9E-7A2C-B2C1-F3824B409B41}"/>
              </a:ext>
            </a:extLst>
          </p:cNvPr>
          <p:cNvSpPr/>
          <p:nvPr/>
        </p:nvSpPr>
        <p:spPr>
          <a:xfrm>
            <a:off x="4052888" y="5860542"/>
            <a:ext cx="1000125" cy="385139"/>
          </a:xfrm>
          <a:prstGeom prst="ellipse">
            <a:avLst/>
          </a:prstGeom>
          <a:noFill/>
          <a:ln w="38100"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C451EB8-15F4-454B-571F-15A0F7693857}"/>
              </a:ext>
            </a:extLst>
          </p:cNvPr>
          <p:cNvGrpSpPr/>
          <p:nvPr/>
        </p:nvGrpSpPr>
        <p:grpSpPr>
          <a:xfrm>
            <a:off x="3340417" y="2767280"/>
            <a:ext cx="6450353" cy="1107996"/>
            <a:chOff x="3340417" y="2767280"/>
            <a:chExt cx="6450353" cy="110799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68E582A-A855-48BE-32D3-540D222502D3}"/>
                </a:ext>
              </a:extLst>
            </p:cNvPr>
            <p:cNvSpPr txBox="1"/>
            <p:nvPr/>
          </p:nvSpPr>
          <p:spPr>
            <a:xfrm>
              <a:off x="3486149" y="2767280"/>
              <a:ext cx="6304621" cy="1107996"/>
            </a:xfrm>
            <a:prstGeom prst="rect">
              <a:avLst/>
            </a:prstGeom>
            <a:solidFill>
              <a:srgbClr val="00519E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648000"/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A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key challenge to wind energy  modelling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within an IO framework is the absence as a distinct industry in economic statistics</a:t>
              </a:r>
            </a:p>
            <a:p>
              <a:pPr marL="648000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​(Garrett-Peltier 2017)​</a:t>
              </a:r>
              <a:endParaRPr lang="de-DE" sz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4E71C07-DFBE-93C3-A29D-5BB6054E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0417" y="2894823"/>
              <a:ext cx="942023" cy="9420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4DE4A6AD-28E6-4B54-A0BB-50BF1887634B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Lower </a:t>
            </a:r>
            <a:r>
              <a:rPr lang="de-DE" sz="2800" dirty="0" err="1"/>
              <a:t>Saxony‘s</a:t>
            </a:r>
            <a:r>
              <a:rPr lang="de-DE" sz="2800" dirty="0"/>
              <a:t> </a:t>
            </a:r>
            <a:r>
              <a:rPr lang="de-DE" sz="2800" dirty="0" err="1"/>
              <a:t>economy</a:t>
            </a:r>
            <a:r>
              <a:rPr lang="de-DE" sz="2800" dirty="0"/>
              <a:t> 2019</a:t>
            </a:r>
            <a:endParaRPr lang="en-GB" sz="2800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A9786AB-E7D1-4EC4-B933-C0B27E71A7C7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Results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76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E48A1-6BB4-9C94-B064-6C2C42321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4C290FB-6999-9393-F556-B55EB1585B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think-cell Folie" r:id="rId5" imgW="405" imgH="405" progId="TCLayout.ActiveDocument.1">
                  <p:embed/>
                </p:oleObj>
              </mc:Choice>
              <mc:Fallback>
                <p:oleObj name="think-cell Folie" r:id="rId5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C290FB-6999-9393-F556-B55EB1585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F3925-524D-1F9B-4BBB-21F51D18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154" y="1670444"/>
            <a:ext cx="4114800" cy="46930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b="1" noProof="0" dirty="0"/>
              <a:t>Comparison of regional and national level (synthetic-industry-based)</a:t>
            </a:r>
            <a:endParaRPr lang="en-US" sz="1800" noProof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noProof="0" dirty="0"/>
              <a:t>Most multipliers higher on national level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Exception: Employment in Offshore Operation, may be due to Lower Saxony’s coastal access which is not the case for most federal states in Germany</a:t>
            </a:r>
            <a:endParaRPr lang="en-US" sz="1600" noProof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Germany with stronger backward linkages for wind power activities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noProof="0" dirty="0"/>
              <a:t>Highlighting the relevance of regionalized datasets (national average not sufficient)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800" noProof="0" dirty="0"/>
          </a:p>
          <a:p>
            <a:endParaRPr lang="en-US" sz="1600" i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D70D2D-85E8-1F6F-7E41-9F4E02DF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E9FD2D4-2FA5-7347-882B-977D16871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03" y="1705546"/>
            <a:ext cx="5795929" cy="229278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A19624B-C713-70E9-BABA-A174DF7E7753}"/>
              </a:ext>
            </a:extLst>
          </p:cNvPr>
          <p:cNvSpPr txBox="1"/>
          <p:nvPr/>
        </p:nvSpPr>
        <p:spPr>
          <a:xfrm rot="16200000">
            <a:off x="-623989" y="2621107"/>
            <a:ext cx="229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I multipliers for domestic production and employment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B648A39-4A66-5D73-052A-2DF3138F6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777852" y="4940033"/>
            <a:ext cx="1769997" cy="29546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742D311-B99E-6D0E-5673-04E1E2060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16" y="4116160"/>
            <a:ext cx="6276286" cy="2292787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6C0A45C-1B45-D3A4-8123-FE5A649B61FC}"/>
              </a:ext>
            </a:extLst>
          </p:cNvPr>
          <p:cNvCxnSpPr>
            <a:cxnSpLocks/>
          </p:cNvCxnSpPr>
          <p:nvPr/>
        </p:nvCxnSpPr>
        <p:spPr>
          <a:xfrm>
            <a:off x="2265251" y="4263490"/>
            <a:ext cx="0" cy="173355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02A61AA-CF86-1737-F7D0-2DCB6A193246}"/>
              </a:ext>
            </a:extLst>
          </p:cNvPr>
          <p:cNvCxnSpPr>
            <a:cxnSpLocks/>
          </p:cNvCxnSpPr>
          <p:nvPr/>
        </p:nvCxnSpPr>
        <p:spPr>
          <a:xfrm>
            <a:off x="5278326" y="4266665"/>
            <a:ext cx="0" cy="173355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9A64CB5-B6D5-4980-9E6B-C3F9499EAF6B}"/>
              </a:ext>
            </a:extLst>
          </p:cNvPr>
          <p:cNvGrpSpPr/>
          <p:nvPr/>
        </p:nvGrpSpPr>
        <p:grpSpPr>
          <a:xfrm>
            <a:off x="7036113" y="2012156"/>
            <a:ext cx="502333" cy="3977790"/>
            <a:chOff x="5841075" y="1871664"/>
            <a:chExt cx="502333" cy="397779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2532CED1-F642-4633-9825-1A2850BBE976}"/>
                </a:ext>
              </a:extLst>
            </p:cNvPr>
            <p:cNvCxnSpPr/>
            <p:nvPr/>
          </p:nvCxnSpPr>
          <p:spPr>
            <a:xfrm>
              <a:off x="6102451" y="1871664"/>
              <a:ext cx="0" cy="397779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-Form 18">
              <a:extLst>
                <a:ext uri="{FF2B5EF4-FFF2-40B4-BE49-F238E27FC236}">
                  <a16:creationId xmlns:a16="http://schemas.microsoft.com/office/drawing/2014/main" id="{19E8E785-E8A3-4338-A3B1-1A7539BAF504}"/>
                </a:ext>
              </a:extLst>
            </p:cNvPr>
            <p:cNvSpPr/>
            <p:nvPr/>
          </p:nvSpPr>
          <p:spPr>
            <a:xfrm rot="13527706">
              <a:off x="5839330" y="3638737"/>
              <a:ext cx="505824" cy="502333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6F2AB5B5-1D34-4698-815B-AD5E1EC72FB6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The economic potential of wind power is higher on national level</a:t>
            </a:r>
            <a:endParaRPr lang="en-GB" sz="2800" dirty="0"/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4E778D5F-50FB-42C0-A5C4-C197E18F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C56DBC48-A915-44E2-A687-456B6F1325EE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Results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9041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C757-7D88-D8CD-0E5A-A38F7D66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379434D-233F-0CE9-5B02-D9CE19503A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think-cell Folie" r:id="rId5" imgW="405" imgH="405" progId="TCLayout.ActiveDocument.1">
                  <p:embed/>
                </p:oleObj>
              </mc:Choice>
              <mc:Fallback>
                <p:oleObj name="think-cell Folie" r:id="rId5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79434D-233F-0CE9-5B02-D9CE19503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0E7E35-06CB-BCCF-47BB-74F9050B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7BB18EC-562A-4330-8F61-2726F2138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26" y="3677970"/>
            <a:ext cx="6905265" cy="241417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A93CBD2-1A1A-41B8-0DCE-A5178EE4D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25" y="1405765"/>
            <a:ext cx="6905266" cy="180960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40B8BB5B-230F-64DE-6414-3EB6F8297A97}"/>
              </a:ext>
            </a:extLst>
          </p:cNvPr>
          <p:cNvSpPr txBox="1"/>
          <p:nvPr/>
        </p:nvSpPr>
        <p:spPr>
          <a:xfrm>
            <a:off x="318104" y="3208209"/>
            <a:ext cx="680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Direct, indirect and induced multipliers for GVA and employment for wind power demand stimulus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6B5F5CE-B8A5-2C2B-14BA-ACB6315C0DD1}"/>
              </a:ext>
            </a:extLst>
          </p:cNvPr>
          <p:cNvSpPr txBox="1"/>
          <p:nvPr/>
        </p:nvSpPr>
        <p:spPr>
          <a:xfrm>
            <a:off x="318104" y="6081960"/>
            <a:ext cx="680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II effects per GWh electricity generated from wind power 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E725E9FF-D808-FD28-A064-E5C13FAFE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405765"/>
            <a:ext cx="3627172" cy="47314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b="1" noProof="0" dirty="0"/>
              <a:t>Regional economic and environmental impacts with technological and lifetime phase differentiation (full inclusion)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800" noProof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Strongest GVA for onshore KCM; strongest employment effect for offshore installation &amp; </a:t>
            </a:r>
            <a:r>
              <a:rPr lang="en-US" sz="1800" dirty="0" err="1"/>
              <a:t>BoP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Relevance of income-induced effects (23-42%)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Ecological indicators only cover effect within Lower Saxony, not along entire supply chain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50B2A4-AE06-42C1-B35E-544B61CE3687}"/>
              </a:ext>
            </a:extLst>
          </p:cNvPr>
          <p:cNvGrpSpPr/>
          <p:nvPr/>
        </p:nvGrpSpPr>
        <p:grpSpPr>
          <a:xfrm>
            <a:off x="7560218" y="2012156"/>
            <a:ext cx="502333" cy="3977790"/>
            <a:chOff x="5841075" y="1871664"/>
            <a:chExt cx="502333" cy="3977790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48BE9664-D081-40B4-8527-72206043DBCE}"/>
                </a:ext>
              </a:extLst>
            </p:cNvPr>
            <p:cNvCxnSpPr/>
            <p:nvPr/>
          </p:nvCxnSpPr>
          <p:spPr>
            <a:xfrm>
              <a:off x="6102451" y="1871664"/>
              <a:ext cx="0" cy="397779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23910D82-6554-49D8-B611-0B8B694FCD94}"/>
                </a:ext>
              </a:extLst>
            </p:cNvPr>
            <p:cNvSpPr/>
            <p:nvPr/>
          </p:nvSpPr>
          <p:spPr>
            <a:xfrm rot="13527706">
              <a:off x="5839330" y="3638737"/>
              <a:ext cx="505824" cy="502333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C8174CA6-3659-488F-A0A2-FD489A301004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noProof="0" dirty="0"/>
              <a:t>Disaggregation shows differences across phases and technologies</a:t>
            </a:r>
            <a:endParaRPr lang="en-GB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9D068C-B893-427D-8525-435F9B6C91E5}"/>
              </a:ext>
            </a:extLst>
          </p:cNvPr>
          <p:cNvSpPr txBox="1"/>
          <p:nvPr/>
        </p:nvSpPr>
        <p:spPr>
          <a:xfrm>
            <a:off x="318104" y="6428856"/>
            <a:ext cx="437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/>
              <a:t>KCM = Key component manufacturing            </a:t>
            </a:r>
            <a:r>
              <a:rPr lang="en-ZA" sz="900" dirty="0" err="1"/>
              <a:t>I+BoP</a:t>
            </a:r>
            <a:r>
              <a:rPr lang="en-ZA" sz="900" dirty="0"/>
              <a:t> = Installation + Balance of Plant </a:t>
            </a:r>
          </a:p>
          <a:p>
            <a:r>
              <a:rPr lang="en-ZA" sz="900" dirty="0"/>
              <a:t>Op = Operation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56C3849-DF29-4F03-B0AC-915AE2D88ED8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Results</a:t>
            </a:r>
            <a:endParaRPr lang="de-DE" sz="1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5FF365-65AC-4851-9968-A08C8418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7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DA2946-8B28-40A1-AC36-8245BEF9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18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1A8D304-C5DF-4FC7-87E5-177A061EA881}"/>
              </a:ext>
            </a:extLst>
          </p:cNvPr>
          <p:cNvSpPr/>
          <p:nvPr/>
        </p:nvSpPr>
        <p:spPr>
          <a:xfrm>
            <a:off x="-155512" y="110121"/>
            <a:ext cx="2087440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Conclusion</a:t>
            </a:r>
            <a:endParaRPr lang="de-DE" sz="1400" dirty="0"/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2AA5A0D0-4CA7-46EE-A10D-361BE012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6B707FD7-16CD-48AC-969D-980A294654B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The two datasets enable future research on Lower Saxony‘s economy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704B8DC-CE7A-42E0-A230-6532D1B2EAD3}"/>
              </a:ext>
            </a:extLst>
          </p:cNvPr>
          <p:cNvSpPr txBox="1"/>
          <p:nvPr/>
        </p:nvSpPr>
        <p:spPr>
          <a:xfrm>
            <a:off x="8031111" y="1962409"/>
            <a:ext cx="617751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519E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519E"/>
              </a:solidFill>
            </a:endParaRPr>
          </a:p>
          <a:p>
            <a:pPr>
              <a:spcBef>
                <a:spcPts val="600"/>
              </a:spcBef>
            </a:pPr>
            <a:endParaRPr lang="en-US" sz="1800" dirty="0">
              <a:solidFill>
                <a:srgbClr val="00519E"/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2ACE3D4-E5BA-44FC-BD82-EEA44C0E2027}"/>
              </a:ext>
            </a:extLst>
          </p:cNvPr>
          <p:cNvSpPr>
            <a:spLocks noChangeAspect="1"/>
          </p:cNvSpPr>
          <p:nvPr/>
        </p:nvSpPr>
        <p:spPr>
          <a:xfrm>
            <a:off x="718453" y="1878495"/>
            <a:ext cx="476692" cy="476692"/>
          </a:xfrm>
          <a:prstGeom prst="ellipse">
            <a:avLst/>
          </a:prstGeom>
          <a:solidFill>
            <a:srgbClr val="00519E"/>
          </a:solidFill>
          <a:ln>
            <a:solidFill>
              <a:srgbClr val="0051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pic>
        <p:nvPicPr>
          <p:cNvPr id="53" name="Grafik 52" descr="Lupe mit einfarbiger Füllung">
            <a:extLst>
              <a:ext uri="{FF2B5EF4-FFF2-40B4-BE49-F238E27FC236}">
                <a16:creationId xmlns:a16="http://schemas.microsoft.com/office/drawing/2014/main" id="{3941198D-B199-4444-9A33-445CD927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561" y="1924502"/>
            <a:ext cx="376476" cy="376476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23A905F5-58C7-49E9-87D4-EADCD3386D47}"/>
              </a:ext>
            </a:extLst>
          </p:cNvPr>
          <p:cNvSpPr>
            <a:spLocks noChangeAspect="1"/>
          </p:cNvSpPr>
          <p:nvPr/>
        </p:nvSpPr>
        <p:spPr>
          <a:xfrm>
            <a:off x="4674009" y="1848255"/>
            <a:ext cx="504000" cy="504000"/>
          </a:xfrm>
          <a:prstGeom prst="ellipse">
            <a:avLst/>
          </a:prstGeom>
          <a:solidFill>
            <a:srgbClr val="00519E"/>
          </a:solidFill>
          <a:ln w="9525">
            <a:solidFill>
              <a:srgbClr val="0051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C5821A-E2C7-4B2B-A7B8-BB7264E7EF9E}"/>
              </a:ext>
            </a:extLst>
          </p:cNvPr>
          <p:cNvSpPr>
            <a:spLocks noChangeAspect="1"/>
          </p:cNvSpPr>
          <p:nvPr/>
        </p:nvSpPr>
        <p:spPr>
          <a:xfrm>
            <a:off x="8450803" y="1851187"/>
            <a:ext cx="504000" cy="504000"/>
          </a:xfrm>
          <a:prstGeom prst="ellipse">
            <a:avLst/>
          </a:prstGeom>
          <a:solidFill>
            <a:srgbClr val="00519E"/>
          </a:solidFill>
          <a:ln w="9525">
            <a:solidFill>
              <a:srgbClr val="0051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2D91970-0B00-4C34-B9E0-F25391281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6009" y="1950495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C228D5E-F0FA-4CF4-BF68-BA3714EA0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2803" y="1923187"/>
            <a:ext cx="360000" cy="36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9D99056-ED47-46E6-B277-4E29BCAED279}"/>
              </a:ext>
            </a:extLst>
          </p:cNvPr>
          <p:cNvSpPr/>
          <p:nvPr/>
        </p:nvSpPr>
        <p:spPr>
          <a:xfrm>
            <a:off x="499796" y="1769792"/>
            <a:ext cx="3420000" cy="3984237"/>
          </a:xfrm>
          <a:prstGeom prst="rect">
            <a:avLst/>
          </a:prstGeom>
          <a:noFill/>
          <a:ln>
            <a:solidFill>
              <a:srgbClr val="0051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F25ADC8-E5A8-4560-BC09-7E4B0C9867BC}"/>
              </a:ext>
            </a:extLst>
          </p:cNvPr>
          <p:cNvSpPr txBox="1"/>
          <p:nvPr/>
        </p:nvSpPr>
        <p:spPr>
          <a:xfrm>
            <a:off x="499796" y="1780982"/>
            <a:ext cx="3420000" cy="390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1" u="sng" dirty="0">
              <a:solidFill>
                <a:srgbClr val="00519E"/>
              </a:solidFill>
            </a:endParaRPr>
          </a:p>
          <a:p>
            <a:pPr algn="ctr"/>
            <a:r>
              <a:rPr lang="en-US" sz="1600" b="1" u="sng" dirty="0">
                <a:solidFill>
                  <a:srgbClr val="00519E"/>
                </a:solidFill>
              </a:rPr>
              <a:t>Policy implication:</a:t>
            </a:r>
            <a:br>
              <a:rPr lang="en-US" sz="1600" b="1" u="sng" dirty="0">
                <a:solidFill>
                  <a:srgbClr val="00519E"/>
                </a:solidFill>
              </a:rPr>
            </a:br>
            <a:endParaRPr lang="en-US" sz="1600" b="1" u="sng" dirty="0">
              <a:solidFill>
                <a:srgbClr val="00519E"/>
              </a:solidFill>
            </a:endParaRPr>
          </a:p>
          <a:p>
            <a:pPr marL="457200" marR="0" lvl="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00519E"/>
                </a:solidFill>
              </a:rPr>
              <a:t>Promote the collection and availability of regional data for economic analyses</a:t>
            </a:r>
          </a:p>
          <a:p>
            <a:pPr marL="457200" marR="0" lvl="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00519E"/>
                </a:solidFill>
              </a:rPr>
              <a:t>Critical assessment of national studies when deriving regional policies, as regional characteristics may be overlooked</a:t>
            </a:r>
            <a:endParaRPr lang="de-DE" altLang="de-DE" sz="1600" dirty="0">
              <a:solidFill>
                <a:srgbClr val="00519E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3CC5828-9F82-4CD8-A69F-F8390090E442}"/>
              </a:ext>
            </a:extLst>
          </p:cNvPr>
          <p:cNvSpPr/>
          <p:nvPr/>
        </p:nvSpPr>
        <p:spPr>
          <a:xfrm>
            <a:off x="4385998" y="1769791"/>
            <a:ext cx="3420000" cy="3984237"/>
          </a:xfrm>
          <a:prstGeom prst="rect">
            <a:avLst/>
          </a:prstGeom>
          <a:noFill/>
          <a:ln>
            <a:solidFill>
              <a:srgbClr val="0051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60BCFA9-B37B-4D81-B47F-082BB78DAE8F}"/>
              </a:ext>
            </a:extLst>
          </p:cNvPr>
          <p:cNvSpPr txBox="1"/>
          <p:nvPr/>
        </p:nvSpPr>
        <p:spPr>
          <a:xfrm>
            <a:off x="4385998" y="1923187"/>
            <a:ext cx="3420000" cy="3362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solidFill>
                  <a:srgbClr val="00519E"/>
                </a:solidFill>
              </a:rPr>
              <a:t>Limitations:</a:t>
            </a:r>
          </a:p>
          <a:p>
            <a:pPr algn="ctr"/>
            <a:endParaRPr lang="en-US" sz="1600" b="1" u="sng" dirty="0">
              <a:solidFill>
                <a:srgbClr val="00519E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19E"/>
                </a:solidFill>
              </a:rPr>
              <a:t>Confined to a single region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19E"/>
                </a:solidFill>
              </a:rPr>
              <a:t>quantitative results are strongly context-specific and depend on regional characteristics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19E"/>
                </a:solidFill>
              </a:rPr>
              <a:t>Highly dependent on available input data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32F1BD6-4FD8-4E3E-9C62-19BBD62A243D}"/>
              </a:ext>
            </a:extLst>
          </p:cNvPr>
          <p:cNvSpPr txBox="1"/>
          <p:nvPr/>
        </p:nvSpPr>
        <p:spPr>
          <a:xfrm>
            <a:off x="8272200" y="1950495"/>
            <a:ext cx="3420000" cy="3362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solidFill>
                  <a:srgbClr val="00519E"/>
                </a:solidFill>
              </a:rPr>
              <a:t>Future research:</a:t>
            </a:r>
          </a:p>
          <a:p>
            <a:pPr algn="ctr"/>
            <a:endParaRPr lang="en-US" sz="1600" b="1" u="sng" dirty="0">
              <a:solidFill>
                <a:srgbClr val="00519E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19E"/>
                </a:solidFill>
              </a:rPr>
              <a:t>Comparative analyses across federal states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19E"/>
                </a:solidFill>
              </a:rPr>
              <a:t>Extending the analysis on further (new) industries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19E"/>
                </a:solidFill>
              </a:rPr>
              <a:t>Database can be used in further models e.g. analyzing different policy measures 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D889281-F8C0-48FB-B0B2-D32178C3CD17}"/>
              </a:ext>
            </a:extLst>
          </p:cNvPr>
          <p:cNvSpPr/>
          <p:nvPr/>
        </p:nvSpPr>
        <p:spPr>
          <a:xfrm>
            <a:off x="8272200" y="1769791"/>
            <a:ext cx="3420000" cy="3984237"/>
          </a:xfrm>
          <a:prstGeom prst="rect">
            <a:avLst/>
          </a:prstGeom>
          <a:noFill/>
          <a:ln>
            <a:solidFill>
              <a:srgbClr val="0051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15C1039-C848-A184-3030-4ADB677553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278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5C1039-C848-A184-3030-4ADB67755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nhaltsplatzhalter 11" descr="Ein Bild, das draußen, Himmel, Pferd, Statue enthält.&#10;&#10;KI-generierte Inhalte können fehlerhaft sein.">
            <a:extLst>
              <a:ext uri="{FF2B5EF4-FFF2-40B4-BE49-F238E27FC236}">
                <a16:creationId xmlns:a16="http://schemas.microsoft.com/office/drawing/2014/main" id="{7D4C3465-C8DD-576C-899B-04D24645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alphaModFix amt="35000"/>
          </a:blip>
          <a:srcRect l="7659" t="1710" r="556" b="6505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C470A3-0A8C-AB34-DC60-3936022C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19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3EBC1D-FE4C-469F-6960-D6C45E60386A}"/>
              </a:ext>
            </a:extLst>
          </p:cNvPr>
          <p:cNvSpPr txBox="1"/>
          <p:nvPr/>
        </p:nvSpPr>
        <p:spPr>
          <a:xfrm>
            <a:off x="1331510" y="1613118"/>
            <a:ext cx="95873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 err="1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de-DE" sz="11500" dirty="0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11500" dirty="0" err="1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11500" dirty="0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11500" dirty="0" err="1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de-DE" sz="11500" dirty="0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11500" dirty="0" err="1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your</a:t>
            </a:r>
            <a:r>
              <a:rPr lang="de-DE" sz="11500" dirty="0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11500" dirty="0" err="1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attention</a:t>
            </a:r>
            <a:r>
              <a:rPr lang="de-DE" sz="11500" dirty="0">
                <a:solidFill>
                  <a:srgbClr val="0051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321604-2D6E-4D20-A4B7-5E9F3A0BD5CC}"/>
              </a:ext>
            </a:extLst>
          </p:cNvPr>
          <p:cNvSpPr txBox="1"/>
          <p:nvPr/>
        </p:nvSpPr>
        <p:spPr>
          <a:xfrm>
            <a:off x="1738010" y="5582203"/>
            <a:ext cx="10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Contact: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FC8367-4A09-41DE-818A-A6D4ACFF21D9}"/>
              </a:ext>
            </a:extLst>
          </p:cNvPr>
          <p:cNvSpPr txBox="1"/>
          <p:nvPr/>
        </p:nvSpPr>
        <p:spPr>
          <a:xfrm>
            <a:off x="3200831" y="5574379"/>
            <a:ext cx="351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Dilan Türk</a:t>
            </a:r>
          </a:p>
          <a:p>
            <a:r>
              <a:rPr lang="de-DE" dirty="0"/>
              <a:t>tuerk@iuw.uni-hannover.de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A08716-E31B-41A2-835E-2543F029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37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8835CF9E-8E53-0D38-2094-CADDD26B84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4313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35CF9E-8E53-0D38-2094-CADDD26B8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004B1C9-EF03-06CC-109D-229509E9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446" y="365125"/>
            <a:ext cx="5358354" cy="1325563"/>
          </a:xfrm>
        </p:spPr>
        <p:txBody>
          <a:bodyPr vert="horz"/>
          <a:lstStyle/>
          <a:p>
            <a:r>
              <a:rPr lang="en-US" noProof="0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C3542-E6F8-73CC-54A5-022E8E87C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446" y="1825625"/>
            <a:ext cx="53583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noProof="0" dirty="0"/>
              <a:t>Motivation &amp; Background</a:t>
            </a:r>
          </a:p>
          <a:p>
            <a:pPr marL="514350" indent="-514350">
              <a:buAutoNum type="arabicPeriod"/>
            </a:pPr>
            <a:r>
              <a:rPr lang="en-US" noProof="0" dirty="0"/>
              <a:t>Methods &amp; Data</a:t>
            </a:r>
          </a:p>
          <a:p>
            <a:pPr marL="514350" indent="-514350">
              <a:buAutoNum type="arabicPeriod"/>
            </a:pPr>
            <a:r>
              <a:rPr lang="en-US" dirty="0"/>
              <a:t>Results</a:t>
            </a:r>
          </a:p>
          <a:p>
            <a:pPr marL="971550" lvl="1" indent="-514350">
              <a:buAutoNum type="arabicPeriod"/>
            </a:pPr>
            <a:r>
              <a:rPr lang="en-US" noProof="0" dirty="0"/>
              <a:t>Regional input-</a:t>
            </a:r>
            <a:r>
              <a:rPr lang="en-US" noProof="0" dirty="0" err="1"/>
              <a:t>outpu</a:t>
            </a:r>
            <a:r>
              <a:rPr lang="en-US" dirty="0"/>
              <a:t>t table </a:t>
            </a:r>
          </a:p>
          <a:p>
            <a:pPr marL="971550" lvl="1" indent="-514350">
              <a:buAutoNum type="arabicPeriod"/>
            </a:pPr>
            <a:r>
              <a:rPr lang="en-US" noProof="0" dirty="0"/>
              <a:t>Regional </a:t>
            </a:r>
            <a:r>
              <a:rPr lang="en-US" dirty="0"/>
              <a:t>vs. national data</a:t>
            </a:r>
          </a:p>
          <a:p>
            <a:pPr marL="971550" lvl="1" indent="-514350">
              <a:buAutoNum type="arabicPeriod"/>
            </a:pPr>
            <a:r>
              <a:rPr lang="en-US" noProof="0" dirty="0"/>
              <a:t>Economic and environmental</a:t>
            </a:r>
            <a:r>
              <a:rPr lang="en-US" dirty="0"/>
              <a:t> impact</a:t>
            </a:r>
            <a:endParaRPr lang="en-US" noProof="0" dirty="0"/>
          </a:p>
          <a:p>
            <a:pPr marL="514350" indent="-514350">
              <a:buAutoNum type="arabicPeriod"/>
            </a:pPr>
            <a:r>
              <a:rPr lang="en-US" dirty="0"/>
              <a:t>Summary &amp; Conclusion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E35BAF-2314-B6B3-F941-4A7C2A09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55FF08-E6AC-4280-AA36-542DF59C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5" y="6356350"/>
            <a:ext cx="5762623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D64894-58BE-488E-A4EB-2BA4B6355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980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1835430-5F86-FFBD-F039-2F7E1C380E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0749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835430-5F86-FFBD-F039-2F7E1C380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AD09A-8EE8-A4A6-0C7E-8AAB1A16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885"/>
            <a:ext cx="10515600" cy="560623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900" dirty="0"/>
              <a:t>Allan, Grant; Comerford, David; Connolly, Kevin; McGregor, Peter; Ross, Andrew G. (2020): The economic and environmental impacts of UK offshore wind </a:t>
            </a:r>
            <a:br>
              <a:rPr lang="en-US" sz="900" dirty="0"/>
            </a:br>
            <a:r>
              <a:rPr lang="en-US" sz="900" dirty="0"/>
              <a:t>development: The importance of local content. In Energy 199, p. 117436. DOI: 10.1016/j.energy.2020.117436.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900" dirty="0" err="1"/>
              <a:t>Bundesregierung</a:t>
            </a:r>
            <a:r>
              <a:rPr lang="en-US" sz="900" dirty="0"/>
              <a:t> (2023). Amendment to the EEG Act 2023. Retrieved on [22.03.2025], from </a:t>
            </a:r>
            <a:r>
              <a:rPr lang="en-US" sz="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https://www.bundesregierung.de/breg-de/aktuelles/novelle-eeg-gesetz-2023-2023972</a:t>
            </a:r>
            <a:endParaRPr lang="en-US" sz="900" dirty="0"/>
          </a:p>
          <a:p>
            <a:r>
              <a:rPr lang="de-DE" sz="900" dirty="0"/>
              <a:t>DIW </a:t>
            </a:r>
            <a:r>
              <a:rPr lang="de-DE" sz="900" dirty="0" err="1"/>
              <a:t>Econ</a:t>
            </a:r>
            <a:r>
              <a:rPr lang="de-DE" sz="900" dirty="0"/>
              <a:t> (2014): Die ökonomische Bedeutung der Windenergie. Windenergie an Land in den Bundesländern Bremen und Niedersachsen.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Bröcker, Johannes; Burmeister, Johannes; Preißler-</a:t>
            </a:r>
            <a:r>
              <a:rPr lang="de-DE" sz="900" dirty="0" err="1"/>
              <a:t>Jebe</a:t>
            </a:r>
            <a:r>
              <a:rPr lang="de-DE" sz="900" dirty="0"/>
              <a:t>, Jan Hendrik; </a:t>
            </a:r>
            <a:r>
              <a:rPr lang="de-DE" sz="900" dirty="0" err="1"/>
              <a:t>Alberty</a:t>
            </a:r>
            <a:r>
              <a:rPr lang="de-DE" sz="900" dirty="0"/>
              <a:t>, Franka (2014): Wertschöpfungs- und Beschäftigungseffekte als Folge des Ausbaus Erneuerbarer Energien in Schleswig-Holstein.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 err="1"/>
              <a:t>Caldés</a:t>
            </a:r>
            <a:r>
              <a:rPr lang="de-DE" sz="900" dirty="0"/>
              <a:t>, N.; Varela, M.; </a:t>
            </a:r>
            <a:r>
              <a:rPr lang="de-DE" sz="900" dirty="0" err="1"/>
              <a:t>Santamaría</a:t>
            </a:r>
            <a:r>
              <a:rPr lang="de-DE" sz="900" dirty="0"/>
              <a:t>, M.; </a:t>
            </a:r>
            <a:r>
              <a:rPr lang="de-DE" sz="900" dirty="0" err="1"/>
              <a:t>Sáez</a:t>
            </a:r>
            <a:r>
              <a:rPr lang="de-DE" sz="900" dirty="0"/>
              <a:t>, R. (2009): </a:t>
            </a:r>
            <a:r>
              <a:rPr lang="de-DE" sz="900" dirty="0" err="1"/>
              <a:t>Economic</a:t>
            </a:r>
            <a:r>
              <a:rPr lang="de-DE" sz="900" dirty="0"/>
              <a:t> </a:t>
            </a:r>
            <a:r>
              <a:rPr lang="de-DE" sz="900" dirty="0" err="1"/>
              <a:t>impact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solar thermal </a:t>
            </a:r>
            <a:r>
              <a:rPr lang="de-DE" sz="900" dirty="0" err="1"/>
              <a:t>electricity</a:t>
            </a:r>
            <a:r>
              <a:rPr lang="de-DE" sz="900" dirty="0"/>
              <a:t> </a:t>
            </a:r>
            <a:r>
              <a:rPr lang="de-DE" sz="900" dirty="0" err="1"/>
              <a:t>deployment</a:t>
            </a:r>
            <a:r>
              <a:rPr lang="de-DE" sz="900" dirty="0"/>
              <a:t> in Spain. In Energy Policy 37 (5), pp. 1628–1636. DOI: 10.1016/j.enpol.2008.12.022.</a:t>
            </a:r>
            <a:endParaRPr lang="fr-FR" sz="900" dirty="0"/>
          </a:p>
          <a:p>
            <a:pPr marR="0"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Corona, Blanca; La </a:t>
            </a:r>
            <a:r>
              <a:rPr lang="de-DE" sz="900" dirty="0" err="1"/>
              <a:t>Rúa</a:t>
            </a:r>
            <a:r>
              <a:rPr lang="de-DE" sz="900" dirty="0"/>
              <a:t>, Cristina de; San Miguel, Guillermo (2016): </a:t>
            </a:r>
            <a:r>
              <a:rPr lang="de-DE" sz="900" dirty="0" err="1"/>
              <a:t>Socio-economic</a:t>
            </a:r>
            <a:r>
              <a:rPr lang="de-DE" sz="900" dirty="0"/>
              <a:t> and environmental </a:t>
            </a:r>
            <a:r>
              <a:rPr lang="de-DE" sz="900" dirty="0" err="1"/>
              <a:t>effects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concentrated</a:t>
            </a:r>
            <a:r>
              <a:rPr lang="de-DE" sz="900" dirty="0"/>
              <a:t> solar power in Spain: A multiregional </a:t>
            </a:r>
            <a:r>
              <a:rPr lang="de-DE" sz="900" dirty="0" err="1"/>
              <a:t>input</a:t>
            </a:r>
            <a:r>
              <a:rPr lang="de-DE" sz="900" dirty="0"/>
              <a:t> </a:t>
            </a:r>
            <a:r>
              <a:rPr lang="de-DE" sz="900" dirty="0" err="1"/>
              <a:t>output</a:t>
            </a:r>
            <a:r>
              <a:rPr lang="de-DE" sz="900" dirty="0"/>
              <a:t> </a:t>
            </a:r>
            <a:r>
              <a:rPr lang="de-DE" sz="900" dirty="0" err="1"/>
              <a:t>analysis</a:t>
            </a:r>
            <a:r>
              <a:rPr lang="de-DE" sz="900" dirty="0"/>
              <a:t>. In Solar Energy Materials and Solar Cells 156, pp. 112–121. DOI: 10.1016/j.solmat.2016.03.014.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Dettmer, Bianka; Sauer, Thomas (2014): Regionalökonomische Auswirkungen eines geplanten Pumpspeicherkraftwerks: Eine Input-Output-Analyse für den Freistaat Thüringen. In Z </a:t>
            </a:r>
            <a:r>
              <a:rPr lang="de-DE" sz="900" dirty="0" err="1"/>
              <a:t>Energiewirtsch</a:t>
            </a:r>
            <a:r>
              <a:rPr lang="de-DE" sz="900" dirty="0"/>
              <a:t> 38 (4), pp. 255–268. DOI: 10.1007/s12398-014-0138-8.</a:t>
            </a:r>
            <a:endParaRPr lang="de-DE" altLang="de-DE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altLang="de-DE" sz="900" dirty="0"/>
              <a:t>European </a:t>
            </a:r>
            <a:r>
              <a:rPr lang="de-DE" altLang="de-DE" sz="900" dirty="0" err="1"/>
              <a:t>Commission</a:t>
            </a:r>
            <a:r>
              <a:rPr lang="de-DE" altLang="de-DE" sz="900" dirty="0"/>
              <a:t> (2024). </a:t>
            </a:r>
            <a:r>
              <a:rPr lang="de-DE" altLang="de-DE" sz="900" dirty="0" err="1"/>
              <a:t>Renewable</a:t>
            </a:r>
            <a:r>
              <a:rPr lang="de-DE" altLang="de-DE" sz="900" dirty="0"/>
              <a:t> Energy </a:t>
            </a:r>
            <a:r>
              <a:rPr lang="de-DE" altLang="de-DE" sz="900" dirty="0" err="1"/>
              <a:t>Directive</a:t>
            </a:r>
            <a:r>
              <a:rPr lang="de-DE" altLang="de-DE" sz="900" dirty="0"/>
              <a:t> – Targets and Rules. </a:t>
            </a:r>
            <a:r>
              <a:rPr lang="de-DE" altLang="de-DE" sz="900" dirty="0" err="1"/>
              <a:t>Retrieved</a:t>
            </a:r>
            <a:r>
              <a:rPr lang="de-DE" altLang="de-DE" sz="900" dirty="0"/>
              <a:t> on [22.03.2025], </a:t>
            </a:r>
            <a:r>
              <a:rPr lang="de-DE" altLang="de-DE" sz="900" dirty="0" err="1"/>
              <a:t>from</a:t>
            </a:r>
            <a:r>
              <a:rPr lang="de-DE" altLang="de-DE" sz="900" dirty="0"/>
              <a:t> </a:t>
            </a:r>
            <a:r>
              <a:rPr lang="de-DE" altLang="de-DE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https://energy.ec.europa.eu/topics/renewable-energy/renewable-energy-directive-targets-and-rules/renewable-energy-directive_en</a:t>
            </a:r>
            <a:endParaRPr lang="de-DE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Garrett-Peltier, Heidi (2017): Green versus </a:t>
            </a:r>
            <a:r>
              <a:rPr lang="de-DE" sz="900" dirty="0" err="1"/>
              <a:t>brown</a:t>
            </a:r>
            <a:r>
              <a:rPr lang="de-DE" sz="900" dirty="0"/>
              <a:t>: </a:t>
            </a:r>
            <a:r>
              <a:rPr lang="de-DE" sz="900" dirty="0" err="1"/>
              <a:t>Comparing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employment</a:t>
            </a:r>
            <a:r>
              <a:rPr lang="de-DE" sz="900" dirty="0"/>
              <a:t> </a:t>
            </a:r>
            <a:r>
              <a:rPr lang="de-DE" sz="900" dirty="0" err="1"/>
              <a:t>impacts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energy</a:t>
            </a:r>
            <a:r>
              <a:rPr lang="de-DE" sz="900" dirty="0"/>
              <a:t> </a:t>
            </a:r>
            <a:r>
              <a:rPr lang="de-DE" sz="900" dirty="0" err="1"/>
              <a:t>efficiency</a:t>
            </a:r>
            <a:r>
              <a:rPr lang="de-DE" sz="900" dirty="0"/>
              <a:t>, </a:t>
            </a:r>
            <a:r>
              <a:rPr lang="de-DE" sz="900" dirty="0" err="1"/>
              <a:t>renewable</a:t>
            </a:r>
            <a:r>
              <a:rPr lang="de-DE" sz="900" dirty="0"/>
              <a:t> </a:t>
            </a:r>
            <a:r>
              <a:rPr lang="de-DE" sz="900" dirty="0" err="1"/>
              <a:t>energy</a:t>
            </a:r>
            <a:r>
              <a:rPr lang="de-DE" sz="900" dirty="0"/>
              <a:t>, and fossil </a:t>
            </a:r>
            <a:r>
              <a:rPr lang="de-DE" sz="900" dirty="0" err="1"/>
              <a:t>fuels</a:t>
            </a:r>
            <a:r>
              <a:rPr lang="de-DE" sz="900" dirty="0"/>
              <a:t> </a:t>
            </a:r>
            <a:r>
              <a:rPr lang="de-DE" sz="900" dirty="0" err="1"/>
              <a:t>using</a:t>
            </a:r>
            <a:r>
              <a:rPr lang="de-DE" sz="900" dirty="0"/>
              <a:t> an input-output </a:t>
            </a:r>
            <a:r>
              <a:rPr lang="de-DE" sz="900" dirty="0" err="1"/>
              <a:t>model</a:t>
            </a:r>
            <a:r>
              <a:rPr lang="de-DE" sz="900" dirty="0"/>
              <a:t>. In </a:t>
            </a:r>
            <a:r>
              <a:rPr lang="de-DE" sz="900" dirty="0" err="1"/>
              <a:t>Economic</a:t>
            </a:r>
            <a:r>
              <a:rPr lang="de-DE" sz="900" dirty="0"/>
              <a:t> Modelling 61, pp. 439–447. DOI: 10.1016/j.econmod.2016.11.012.</a:t>
            </a:r>
            <a:endParaRPr lang="en-US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900" dirty="0" err="1"/>
              <a:t>Gelo</a:t>
            </a:r>
            <a:r>
              <a:rPr lang="en-US" sz="900" dirty="0"/>
              <a:t>, Tomislav; </a:t>
            </a:r>
            <a:r>
              <a:rPr lang="en-US" sz="900" dirty="0" err="1"/>
              <a:t>Šimurina</a:t>
            </a:r>
            <a:r>
              <a:rPr lang="en-US" sz="900" dirty="0"/>
              <a:t>, Nika; </a:t>
            </a:r>
            <a:r>
              <a:rPr lang="en-US" sz="900" dirty="0" err="1"/>
              <a:t>Šimurina</a:t>
            </a:r>
            <a:r>
              <a:rPr lang="en-US" sz="900" dirty="0"/>
              <a:t>, </a:t>
            </a:r>
            <a:r>
              <a:rPr lang="en-US" sz="900" dirty="0" err="1"/>
              <a:t>Jurica</a:t>
            </a:r>
            <a:r>
              <a:rPr lang="en-US" sz="900" dirty="0"/>
              <a:t> (2021): The Economic Impact of Investment in Renewables in Croatia by 2030. In Energies 14 (24), p. 8215. DOI: 10.3390/en14248215.</a:t>
            </a:r>
            <a:endParaRPr lang="de-DE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Gronau, Steven; </a:t>
            </a:r>
            <a:r>
              <a:rPr lang="de-DE" sz="900" dirty="0" err="1"/>
              <a:t>Hoelzen</a:t>
            </a:r>
            <a:r>
              <a:rPr lang="de-DE" sz="900" dirty="0"/>
              <a:t>, Julian; Mueller, Tobias; Hanke-Rauschenbach, Richard (2023): Hydrogen-</a:t>
            </a:r>
            <a:r>
              <a:rPr lang="de-DE" sz="900" dirty="0" err="1"/>
              <a:t>powered</a:t>
            </a:r>
            <a:r>
              <a:rPr lang="de-DE" sz="900" dirty="0"/>
              <a:t> </a:t>
            </a:r>
            <a:r>
              <a:rPr lang="de-DE" sz="900" dirty="0" err="1"/>
              <a:t>aviation</a:t>
            </a:r>
            <a:r>
              <a:rPr lang="de-DE" sz="900" dirty="0"/>
              <a:t> in Germany: A </a:t>
            </a:r>
            <a:r>
              <a:rPr lang="de-DE" sz="900" dirty="0" err="1"/>
              <a:t>macroeconomic</a:t>
            </a:r>
            <a:r>
              <a:rPr lang="de-DE" sz="900" dirty="0"/>
              <a:t> </a:t>
            </a:r>
            <a:r>
              <a:rPr lang="de-DE" sz="900" dirty="0" err="1"/>
              <a:t>perspective</a:t>
            </a:r>
            <a:r>
              <a:rPr lang="de-DE" sz="900" dirty="0"/>
              <a:t> and </a:t>
            </a:r>
            <a:r>
              <a:rPr lang="de-DE" sz="900" dirty="0" err="1"/>
              <a:t>methodological</a:t>
            </a:r>
            <a:r>
              <a:rPr lang="de-DE" sz="900" dirty="0"/>
              <a:t> </a:t>
            </a:r>
            <a:r>
              <a:rPr lang="de-DE" sz="900" dirty="0" err="1"/>
              <a:t>approach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fuel</a:t>
            </a:r>
            <a:r>
              <a:rPr lang="de-DE" sz="900" dirty="0"/>
              <a:t> </a:t>
            </a:r>
            <a:r>
              <a:rPr lang="de-DE" sz="900" dirty="0" err="1"/>
              <a:t>supply</a:t>
            </a:r>
            <a:r>
              <a:rPr lang="de-DE" sz="900" dirty="0"/>
              <a:t> </a:t>
            </a:r>
            <a:r>
              <a:rPr lang="de-DE" sz="900" dirty="0" err="1"/>
              <a:t>chain</a:t>
            </a:r>
            <a:r>
              <a:rPr lang="de-DE" sz="900" dirty="0"/>
              <a:t> </a:t>
            </a:r>
            <a:r>
              <a:rPr lang="de-DE" sz="900" dirty="0" err="1"/>
              <a:t>integration</a:t>
            </a:r>
            <a:r>
              <a:rPr lang="de-DE" sz="900" dirty="0"/>
              <a:t> </a:t>
            </a:r>
            <a:r>
              <a:rPr lang="de-DE" sz="900" dirty="0" err="1"/>
              <a:t>into</a:t>
            </a:r>
            <a:r>
              <a:rPr lang="de-DE" sz="900" dirty="0"/>
              <a:t> an </a:t>
            </a:r>
            <a:r>
              <a:rPr lang="de-DE" sz="900" dirty="0" err="1"/>
              <a:t>economy-wide</a:t>
            </a:r>
            <a:r>
              <a:rPr lang="de-DE" sz="900" dirty="0"/>
              <a:t> </a:t>
            </a:r>
            <a:r>
              <a:rPr lang="de-DE" sz="900" dirty="0" err="1"/>
              <a:t>dataset</a:t>
            </a:r>
            <a:r>
              <a:rPr lang="de-DE" sz="900" dirty="0"/>
              <a:t>. In International Journal </a:t>
            </a:r>
            <a:r>
              <a:rPr lang="de-DE" sz="900" dirty="0" err="1"/>
              <a:t>of</a:t>
            </a:r>
            <a:r>
              <a:rPr lang="de-DE" sz="900" dirty="0"/>
              <a:t> Hydrogen Energy 48 (14), pp. 5347–5376. DOI: 10.1016/j.ijhydene.2022.10.168.</a:t>
            </a:r>
            <a:endParaRPr lang="en-US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Gupta, </a:t>
            </a:r>
            <a:r>
              <a:rPr lang="de-DE" sz="900" dirty="0" err="1"/>
              <a:t>Ruchi</a:t>
            </a:r>
            <a:r>
              <a:rPr lang="de-DE" sz="900" dirty="0"/>
              <a:t>; </a:t>
            </a:r>
            <a:r>
              <a:rPr lang="de-DE" sz="900" dirty="0" err="1"/>
              <a:t>Guibentif</a:t>
            </a:r>
            <a:r>
              <a:rPr lang="de-DE" sz="900" dirty="0"/>
              <a:t>, Thomas M.M.; Friedl, Markus; Parra, David; Patel, Martin Kumar (2023): </a:t>
            </a:r>
            <a:r>
              <a:rPr lang="de-DE" sz="900" dirty="0" err="1"/>
              <a:t>Macroeconomic</a:t>
            </a:r>
            <a:r>
              <a:rPr lang="de-DE" sz="900" dirty="0"/>
              <a:t> </a:t>
            </a:r>
            <a:r>
              <a:rPr lang="de-DE" sz="900" dirty="0" err="1"/>
              <a:t>analysis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a </a:t>
            </a:r>
            <a:r>
              <a:rPr lang="de-DE" sz="900" dirty="0" err="1"/>
              <a:t>new</a:t>
            </a:r>
            <a:r>
              <a:rPr lang="de-DE" sz="900" dirty="0"/>
              <a:t> </a:t>
            </a:r>
            <a:r>
              <a:rPr lang="de-DE" sz="900" dirty="0" err="1"/>
              <a:t>green</a:t>
            </a:r>
            <a:r>
              <a:rPr lang="de-DE" sz="900" dirty="0"/>
              <a:t> hydrogen </a:t>
            </a:r>
            <a:r>
              <a:rPr lang="de-DE" sz="900" dirty="0" err="1"/>
              <a:t>industry</a:t>
            </a:r>
            <a:r>
              <a:rPr lang="de-DE" sz="900" dirty="0"/>
              <a:t> </a:t>
            </a:r>
            <a:r>
              <a:rPr lang="de-DE" sz="900" dirty="0" err="1"/>
              <a:t>using</a:t>
            </a:r>
            <a:r>
              <a:rPr lang="de-DE" sz="900" dirty="0"/>
              <a:t> Input-Output </a:t>
            </a:r>
            <a:r>
              <a:rPr lang="de-DE" sz="900" dirty="0" err="1"/>
              <a:t>analysis</a:t>
            </a:r>
            <a:r>
              <a:rPr lang="de-DE" sz="900" dirty="0"/>
              <a:t>: The </a:t>
            </a:r>
            <a:r>
              <a:rPr lang="de-DE" sz="900" dirty="0" err="1"/>
              <a:t>case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Switzerland</a:t>
            </a:r>
            <a:r>
              <a:rPr lang="de-DE" sz="900" dirty="0"/>
              <a:t>. In Energy Policy 183, p. 113768. DOI: 10.1016/j.enpol.2023.113768.</a:t>
            </a:r>
          </a:p>
          <a:p>
            <a:pPr marR="0" algn="l" rtl="0"/>
            <a:r>
              <a:rPr lang="de-DE" sz="900" dirty="0" err="1"/>
              <a:t>Hirschl</a:t>
            </a:r>
            <a:r>
              <a:rPr lang="de-DE" sz="900" dirty="0"/>
              <a:t>, Bernd; </a:t>
            </a:r>
            <a:r>
              <a:rPr lang="de-DE" sz="900" dirty="0" err="1"/>
              <a:t>Heinbach</a:t>
            </a:r>
            <a:r>
              <a:rPr lang="de-DE" sz="900" dirty="0"/>
              <a:t>, Katharina; Prahl, Andreas; </a:t>
            </a:r>
            <a:r>
              <a:rPr lang="de-DE" sz="900" dirty="0" err="1"/>
              <a:t>Salecki</a:t>
            </a:r>
            <a:r>
              <a:rPr lang="de-DE" sz="900" dirty="0"/>
              <a:t>, Steven; Schröder, André; Aretz, Astrid; Weiß, Julika (2010): Wertschöpfung durch Erneuerbare Energien. Ermittlung der Effekte auf Länder- und Bundesebene. Berlin: Institut für ökologische Wirtschaftsforschung (IÖW) (Schriftenreihe des IÖW, 210).</a:t>
            </a:r>
          </a:p>
          <a:p>
            <a:r>
              <a:rPr lang="de-DE" sz="900" dirty="0"/>
              <a:t>Kosmos (2022). </a:t>
            </a:r>
            <a:r>
              <a:rPr lang="de-DE" sz="900" i="1" dirty="0"/>
              <a:t>Der neue Kosmos Welt-Almanach und –Atlas 2023. Daten. Fakten. Karten</a:t>
            </a:r>
            <a:r>
              <a:rPr lang="de-DE" sz="900" dirty="0"/>
              <a:t>. Stuttgart, Deutschland. KOSMOS.</a:t>
            </a:r>
          </a:p>
          <a:p>
            <a:r>
              <a:rPr lang="de-DE" sz="900" dirty="0"/>
              <a:t>Kost, C., Schlegl, T. (2018)  Stromgestehungskosten erneuerbare Energien (März 2018</a:t>
            </a:r>
            <a:r>
              <a:rPr lang="de-DE" sz="900" i="1" dirty="0"/>
              <a:t>). Fraunhofer ISE</a:t>
            </a:r>
            <a:r>
              <a:rPr lang="de-DE" sz="900" dirty="0"/>
              <a:t>; Fraunhofer ISE: Studie: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2EA4A-CC31-FC6E-B6E6-8D610BD6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20</a:t>
            </a:fld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6911968-389A-4C88-B993-DA73C8183483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Sources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DA0D52CC-9DEE-44DC-9234-421BF1D7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20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72128C-A82A-4DB8-8962-292418E4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576000"/>
            <a:ext cx="10515600" cy="600768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900" dirty="0" err="1"/>
              <a:t>Kronenberg</a:t>
            </a:r>
            <a:r>
              <a:rPr lang="en-US" sz="900" dirty="0"/>
              <a:t>, Tobias (2009): Construction of Regional Input-Output Tables Using </a:t>
            </a:r>
            <a:r>
              <a:rPr lang="en-US" sz="900" dirty="0" err="1"/>
              <a:t>Nonsurvey</a:t>
            </a:r>
            <a:r>
              <a:rPr lang="en-US" sz="900" dirty="0"/>
              <a:t> Methods. </a:t>
            </a:r>
            <a:br>
              <a:rPr lang="en-US" sz="900" dirty="0"/>
            </a:br>
            <a:r>
              <a:rPr lang="en-US" sz="900" dirty="0"/>
              <a:t>In International Regional Science Review 32 (1), pp. 40–64. DOI: 10.1177/0160017608322555.</a:t>
            </a:r>
            <a:endParaRPr lang="de-DE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Lehr, Ulrike; Lutz, Christian; Edler, Dietmar (2012): Green </a:t>
            </a:r>
            <a:r>
              <a:rPr lang="de-DE" sz="900" dirty="0" err="1"/>
              <a:t>jobs</a:t>
            </a:r>
            <a:r>
              <a:rPr lang="de-DE" sz="900" dirty="0"/>
              <a:t>? </a:t>
            </a:r>
            <a:r>
              <a:rPr lang="de-DE" sz="900" dirty="0" err="1"/>
              <a:t>Economic</a:t>
            </a:r>
            <a:r>
              <a:rPr lang="de-DE" sz="900" dirty="0"/>
              <a:t> </a:t>
            </a:r>
            <a:r>
              <a:rPr lang="de-DE" sz="900" dirty="0" err="1"/>
              <a:t>impacts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renewable</a:t>
            </a:r>
            <a:r>
              <a:rPr lang="de-DE" sz="900" dirty="0"/>
              <a:t> </a:t>
            </a:r>
            <a:r>
              <a:rPr lang="de-DE" sz="900" dirty="0" err="1"/>
              <a:t>energy</a:t>
            </a:r>
            <a:r>
              <a:rPr lang="de-DE" sz="900" dirty="0"/>
              <a:t> in Germany. </a:t>
            </a:r>
            <a:br>
              <a:rPr lang="de-DE" sz="900" dirty="0"/>
            </a:br>
            <a:r>
              <a:rPr lang="de-DE" sz="900" dirty="0"/>
              <a:t>In Energy Policy 47, pp. 358–364. DOI: 10.1016/j.enpol.2012.04.076.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900" dirty="0"/>
              <a:t>Leontief, Wassily W. (1936): Quantitative Input and Output Relations in the Economic Systems of the United States. In The Review of Economics and Statistics 18 (3), pp. 105–125. Available online at http://www.jstor.org/stable/1927837.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900" dirty="0"/>
              <a:t>Leontief, Wassily W. (1951): Input-Output Economics. In Scientific American 185 (4). Available online at https://www.jstor.org/stable/10.2307/24945285.</a:t>
            </a:r>
            <a:endParaRPr lang="de-DE" sz="900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Lutz, Lotte Marie; Fischer, Lisa-Britt; </a:t>
            </a:r>
            <a:r>
              <a:rPr lang="de-DE" sz="900" dirty="0" err="1"/>
              <a:t>Newig</a:t>
            </a:r>
            <a:r>
              <a:rPr lang="de-DE" sz="900" dirty="0"/>
              <a:t>, Jens; Lang, Daniel Johannes (2017): </a:t>
            </a:r>
            <a:r>
              <a:rPr lang="de-DE" sz="900" dirty="0" err="1"/>
              <a:t>Driving</a:t>
            </a:r>
            <a:r>
              <a:rPr lang="de-DE" sz="900" dirty="0"/>
              <a:t> </a:t>
            </a:r>
            <a:r>
              <a:rPr lang="de-DE" sz="900" dirty="0" err="1"/>
              <a:t>factors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regional </a:t>
            </a:r>
            <a:r>
              <a:rPr lang="de-DE" sz="900" dirty="0" err="1"/>
              <a:t>implementation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renewable</a:t>
            </a:r>
            <a:r>
              <a:rPr lang="de-DE" sz="900" dirty="0"/>
              <a:t> </a:t>
            </a:r>
            <a:r>
              <a:rPr lang="de-DE" sz="900" dirty="0" err="1"/>
              <a:t>energy</a:t>
            </a:r>
            <a:r>
              <a:rPr lang="de-DE" sz="900" dirty="0"/>
              <a:t> ‐ A multiple </a:t>
            </a:r>
            <a:r>
              <a:rPr lang="de-DE" sz="900" dirty="0" err="1"/>
              <a:t>case</a:t>
            </a:r>
            <a:r>
              <a:rPr lang="de-DE" sz="900" dirty="0"/>
              <a:t> </a:t>
            </a:r>
            <a:r>
              <a:rPr lang="de-DE" sz="900" dirty="0" err="1"/>
              <a:t>study</a:t>
            </a:r>
            <a:r>
              <a:rPr lang="de-DE" sz="900" dirty="0"/>
              <a:t> on </a:t>
            </a:r>
            <a:r>
              <a:rPr lang="de-DE" sz="900" dirty="0" err="1"/>
              <a:t>the</a:t>
            </a:r>
            <a:r>
              <a:rPr lang="de-DE" sz="900" dirty="0"/>
              <a:t> German </a:t>
            </a:r>
            <a:r>
              <a:rPr lang="de-DE" sz="900" dirty="0" err="1"/>
              <a:t>energy</a:t>
            </a:r>
            <a:r>
              <a:rPr lang="de-DE" sz="900" dirty="0"/>
              <a:t> </a:t>
            </a:r>
            <a:r>
              <a:rPr lang="de-DE" sz="900" dirty="0" err="1"/>
              <a:t>transition</a:t>
            </a:r>
            <a:r>
              <a:rPr lang="de-DE" sz="900" dirty="0"/>
              <a:t>. In Energy Policy 105, pp. 136–147. DOI: 10.1016/j.enpol.2017.02.019.</a:t>
            </a:r>
          </a:p>
          <a:p>
            <a:pPr marR="0"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Mueller, Tobias; Winter, Etti; Grote, Ulrike (2024): </a:t>
            </a:r>
            <a:r>
              <a:rPr lang="de-DE" sz="900" dirty="0" err="1"/>
              <a:t>Economic</a:t>
            </a:r>
            <a:r>
              <a:rPr lang="de-DE" sz="900" dirty="0"/>
              <a:t> </a:t>
            </a:r>
            <a:r>
              <a:rPr lang="de-DE" sz="900" dirty="0" err="1"/>
              <a:t>impacts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power-</a:t>
            </a:r>
            <a:r>
              <a:rPr lang="de-DE" sz="900" dirty="0" err="1"/>
              <a:t>to</a:t>
            </a:r>
            <a:r>
              <a:rPr lang="de-DE" sz="900" dirty="0"/>
              <a:t>-liquid </a:t>
            </a:r>
            <a:r>
              <a:rPr lang="de-DE" sz="900" dirty="0" err="1"/>
              <a:t>fuels</a:t>
            </a:r>
            <a:r>
              <a:rPr lang="de-DE" sz="900" dirty="0"/>
              <a:t> in </a:t>
            </a:r>
            <a:r>
              <a:rPr lang="de-DE" sz="900" dirty="0" err="1"/>
              <a:t>aviation</a:t>
            </a:r>
            <a:r>
              <a:rPr lang="de-DE" sz="900" dirty="0"/>
              <a:t>: A </a:t>
            </a:r>
            <a:r>
              <a:rPr lang="de-DE" sz="900" dirty="0" err="1"/>
              <a:t>general</a:t>
            </a:r>
            <a:r>
              <a:rPr lang="de-DE" sz="900" dirty="0"/>
              <a:t> </a:t>
            </a:r>
            <a:r>
              <a:rPr lang="de-DE" sz="900" dirty="0" err="1"/>
              <a:t>equilibrium</a:t>
            </a:r>
            <a:r>
              <a:rPr lang="de-DE" sz="900" dirty="0"/>
              <a:t> </a:t>
            </a:r>
            <a:r>
              <a:rPr lang="de-DE" sz="900" dirty="0" err="1"/>
              <a:t>analysis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production</a:t>
            </a:r>
            <a:r>
              <a:rPr lang="de-DE" sz="900" dirty="0"/>
              <a:t> and </a:t>
            </a:r>
            <a:r>
              <a:rPr lang="de-DE" sz="900" dirty="0" err="1"/>
              <a:t>utilization</a:t>
            </a:r>
            <a:r>
              <a:rPr lang="de-DE" sz="900" dirty="0"/>
              <a:t> in Germany. In Energy </a:t>
            </a:r>
            <a:r>
              <a:rPr lang="de-DE" sz="900" dirty="0" err="1"/>
              <a:t>Conversion</a:t>
            </a:r>
            <a:r>
              <a:rPr lang="de-DE" sz="900" dirty="0"/>
              <a:t> and Management: X 23, p. 100632. DOI: 10.1016/j.ecmx.2024.100632.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Niedersächsischer Landtag, </a:t>
            </a:r>
            <a:r>
              <a:rPr lang="de-DE" sz="900" dirty="0" err="1"/>
              <a:t>of</a:t>
            </a:r>
            <a:r>
              <a:rPr lang="de-DE" sz="900" dirty="0"/>
              <a:t> 6/13/2023, </a:t>
            </a:r>
            <a:r>
              <a:rPr lang="de-DE" sz="900" dirty="0" err="1"/>
              <a:t>case</a:t>
            </a:r>
            <a:r>
              <a:rPr lang="de-DE" sz="900" dirty="0"/>
              <a:t> </a:t>
            </a:r>
            <a:r>
              <a:rPr lang="de-DE" sz="900" dirty="0" err="1"/>
              <a:t>number</a:t>
            </a:r>
            <a:r>
              <a:rPr lang="de-DE" sz="900" dirty="0"/>
              <a:t> 19/1598.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/>
              <a:t>Niedersächsisches Ministerium für Umwelt, Energie und Klimaschutz (2024): Energiewendebericht 2023</a:t>
            </a:r>
            <a:r>
              <a:rPr lang="de-DE" sz="900" b="0" i="0" u="none" strike="noStrike" baseline="0" dirty="0"/>
              <a:t>. Hannover, Germany.</a:t>
            </a:r>
            <a:endParaRPr lang="de-DE" sz="900" b="0" i="0" u="none" strike="noStrike" baseline="0" dirty="0">
              <a:highlight>
                <a:srgbClr val="FFFF00"/>
              </a:highlight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b="0" i="0" u="none" strike="noStrike" baseline="0" dirty="0" err="1"/>
              <a:t>Nasirov</a:t>
            </a:r>
            <a:r>
              <a:rPr lang="de-DE" sz="900" b="0" i="0" u="none" strike="noStrike" baseline="0" dirty="0"/>
              <a:t>, </a:t>
            </a:r>
            <a:r>
              <a:rPr lang="de-DE" sz="900" b="0" i="0" u="none" strike="noStrike" baseline="0" dirty="0" err="1"/>
              <a:t>Shahriyar</a:t>
            </a:r>
            <a:r>
              <a:rPr lang="de-DE" sz="900" b="0" i="0" u="none" strike="noStrike" baseline="0" dirty="0"/>
              <a:t>; Girard, Aymeric; Peña, Cristobal; Salazar, Felipe; Simon, François (2021): Expansion </a:t>
            </a:r>
            <a:r>
              <a:rPr lang="de-DE" sz="900" b="0" i="0" u="none" strike="noStrike" baseline="0" dirty="0" err="1"/>
              <a:t>of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renewable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energy</a:t>
            </a:r>
            <a:r>
              <a:rPr lang="de-DE" sz="900" b="0" i="0" u="none" strike="noStrike" baseline="0" dirty="0"/>
              <a:t> in Chile: Analysis </a:t>
            </a:r>
            <a:r>
              <a:rPr lang="de-DE" sz="900" b="0" i="0" u="none" strike="noStrike" baseline="0" dirty="0" err="1"/>
              <a:t>of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the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effects</a:t>
            </a:r>
            <a:r>
              <a:rPr lang="de-DE" sz="900" b="0" i="0" u="none" strike="noStrike" baseline="0" dirty="0"/>
              <a:t> on </a:t>
            </a:r>
            <a:r>
              <a:rPr lang="de-DE" sz="900" b="0" i="0" u="none" strike="noStrike" baseline="0" dirty="0" err="1"/>
              <a:t>employment</a:t>
            </a:r>
            <a:r>
              <a:rPr lang="de-DE" sz="900" b="0" i="0" u="none" strike="noStrike" baseline="0" dirty="0"/>
              <a:t>. In </a:t>
            </a:r>
            <a:r>
              <a:rPr lang="de-DE" sz="900" b="0" i="1" u="none" strike="noStrike" baseline="0" dirty="0"/>
              <a:t>Energy </a:t>
            </a:r>
            <a:r>
              <a:rPr lang="de-DE" sz="900" b="0" i="0" u="none" strike="noStrike" baseline="0" dirty="0"/>
              <a:t>226, p. 120410. DOI: 10.1016/j.energy.2021.120410.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b="0" i="0" u="none" strike="noStrike" baseline="0" dirty="0"/>
              <a:t>Raupach-</a:t>
            </a:r>
            <a:r>
              <a:rPr lang="de-DE" sz="900" b="0" i="0" u="none" strike="noStrike" baseline="0" dirty="0" err="1"/>
              <a:t>Sumiya</a:t>
            </a:r>
            <a:r>
              <a:rPr lang="de-DE" sz="900" b="0" i="0" u="none" strike="noStrike" baseline="0" dirty="0"/>
              <a:t>, Jörg; </a:t>
            </a:r>
            <a:r>
              <a:rPr lang="de-DE" sz="900" b="0" i="0" u="none" strike="noStrike" baseline="0" dirty="0" err="1"/>
              <a:t>Matsubara</a:t>
            </a:r>
            <a:r>
              <a:rPr lang="de-DE" sz="900" b="0" i="0" u="none" strike="noStrike" baseline="0" dirty="0"/>
              <a:t>, </a:t>
            </a:r>
            <a:r>
              <a:rPr lang="de-DE" sz="900" b="0" i="0" u="none" strike="noStrike" baseline="0" dirty="0" err="1"/>
              <a:t>Hironao</a:t>
            </a:r>
            <a:r>
              <a:rPr lang="de-DE" sz="900" b="0" i="0" u="none" strike="noStrike" baseline="0" dirty="0"/>
              <a:t>; Prahl, Andreas; Aretz, Astrid; </a:t>
            </a:r>
            <a:r>
              <a:rPr lang="de-DE" sz="900" b="0" i="0" u="none" strike="noStrike" baseline="0" dirty="0" err="1"/>
              <a:t>Salecki</a:t>
            </a:r>
            <a:r>
              <a:rPr lang="de-DE" sz="900" b="0" i="0" u="none" strike="noStrike" baseline="0" dirty="0"/>
              <a:t>, Steven (2015): Regional </a:t>
            </a:r>
            <a:r>
              <a:rPr lang="de-DE" sz="900" b="0" i="0" u="none" strike="noStrike" baseline="0" dirty="0" err="1"/>
              <a:t>economic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effects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of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renewable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energies</a:t>
            </a:r>
            <a:r>
              <a:rPr lang="de-DE" sz="900" b="0" i="0" u="none" strike="noStrike" baseline="0" dirty="0"/>
              <a:t> - </a:t>
            </a:r>
            <a:r>
              <a:rPr lang="de-DE" sz="900" b="0" i="0" u="none" strike="noStrike" baseline="0" dirty="0" err="1"/>
              <a:t>comparing</a:t>
            </a:r>
            <a:r>
              <a:rPr lang="de-DE" sz="900" b="0" i="0" u="none" strike="noStrike" baseline="0" dirty="0"/>
              <a:t> Germany and Japan. In </a:t>
            </a:r>
            <a:r>
              <a:rPr lang="de-DE" sz="900" b="0" i="1" u="none" strike="noStrike" baseline="0" dirty="0" err="1"/>
              <a:t>Energ</a:t>
            </a:r>
            <a:r>
              <a:rPr lang="de-DE" sz="900" b="0" i="1" u="none" strike="noStrike" baseline="0" dirty="0"/>
              <a:t> Sustain </a:t>
            </a:r>
            <a:r>
              <a:rPr lang="de-DE" sz="900" b="0" i="1" u="none" strike="noStrike" baseline="0" dirty="0" err="1"/>
              <a:t>Soc</a:t>
            </a:r>
            <a:r>
              <a:rPr lang="de-DE" sz="900" b="0" i="1" u="none" strike="noStrike" baseline="0" dirty="0"/>
              <a:t> </a:t>
            </a:r>
            <a:r>
              <a:rPr lang="de-DE" sz="900" b="0" i="0" u="none" strike="noStrike" baseline="0" dirty="0"/>
              <a:t>5 (1). DOI: 10.1186/s13705-015-0036-x.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b="0" i="0" u="none" strike="noStrike" baseline="0" dirty="0"/>
              <a:t>Sievers, Luisa; Breitschopf, Barbara; Pfaff, Matthias; Schaffer, Axel (2019): </a:t>
            </a:r>
            <a:r>
              <a:rPr lang="de-DE" sz="900" b="0" i="0" u="none" strike="noStrike" baseline="0" dirty="0" err="1"/>
              <a:t>Macroeconomic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impact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of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the</a:t>
            </a:r>
            <a:r>
              <a:rPr lang="de-DE" sz="900" b="0" i="0" u="none" strike="noStrike" baseline="0" dirty="0"/>
              <a:t> German </a:t>
            </a:r>
            <a:r>
              <a:rPr lang="de-DE" sz="900" b="0" i="0" u="none" strike="noStrike" baseline="0" dirty="0" err="1"/>
              <a:t>energy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transition</a:t>
            </a:r>
            <a:r>
              <a:rPr lang="de-DE" sz="900" b="0" i="0" u="none" strike="noStrike" baseline="0" dirty="0"/>
              <a:t> and </a:t>
            </a:r>
            <a:r>
              <a:rPr lang="de-DE" sz="900" b="0" i="0" u="none" strike="noStrike" baseline="0" dirty="0" err="1"/>
              <a:t>its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distribution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by</a:t>
            </a:r>
            <a:r>
              <a:rPr lang="de-DE" sz="900" b="0" i="0" u="none" strike="noStrike" baseline="0" dirty="0"/>
              <a:t> </a:t>
            </a:r>
            <a:r>
              <a:rPr lang="de-DE" sz="900" b="0" i="0" u="none" strike="noStrike" baseline="0" dirty="0" err="1"/>
              <a:t>sectors</a:t>
            </a:r>
            <a:r>
              <a:rPr lang="de-DE" sz="900" b="0" i="0" u="none" strike="noStrike" baseline="0" dirty="0"/>
              <a:t> and </a:t>
            </a:r>
            <a:r>
              <a:rPr lang="de-DE" sz="900" b="0" i="0" u="none" strike="noStrike" baseline="0" dirty="0" err="1"/>
              <a:t>regions</a:t>
            </a:r>
            <a:r>
              <a:rPr lang="de-DE" sz="900" b="0" i="0" u="none" strike="noStrike" baseline="0" dirty="0"/>
              <a:t>. In </a:t>
            </a:r>
            <a:r>
              <a:rPr lang="de-DE" sz="900" b="0" i="1" u="none" strike="noStrike" baseline="0" dirty="0" err="1"/>
              <a:t>Ecological</a:t>
            </a:r>
            <a:r>
              <a:rPr lang="de-DE" sz="900" b="0" i="1" u="none" strike="noStrike" baseline="0" dirty="0"/>
              <a:t> Economics </a:t>
            </a:r>
            <a:r>
              <a:rPr lang="de-DE" sz="900" b="0" i="0" u="none" strike="noStrike" baseline="0" dirty="0"/>
              <a:t>160, pp. 191–204. DOI: 10.1016/j.ecolecon.2019.02.017.</a:t>
            </a:r>
            <a:endParaRPr lang="de-DE" sz="900" dirty="0"/>
          </a:p>
          <a:p>
            <a:pPr marR="0" algn="l" rtl="0">
              <a:lnSpc>
                <a:spcPct val="140000"/>
              </a:lnSpc>
              <a:spcBef>
                <a:spcPts val="600"/>
              </a:spcBef>
            </a:pPr>
            <a:r>
              <a:rPr lang="de-DE" sz="900" dirty="0" err="1"/>
              <a:t>Stamopoulos</a:t>
            </a:r>
            <a:r>
              <a:rPr lang="de-DE" sz="900" dirty="0"/>
              <a:t>, Dimitrios; Dimas, Petros; </a:t>
            </a:r>
            <a:r>
              <a:rPr lang="de-DE" sz="900" dirty="0" err="1"/>
              <a:t>Sebos</a:t>
            </a:r>
            <a:r>
              <a:rPr lang="de-DE" sz="900" dirty="0"/>
              <a:t>, Ioannis; </a:t>
            </a:r>
            <a:r>
              <a:rPr lang="de-DE" sz="900" dirty="0" err="1"/>
              <a:t>Tsakaniskas</a:t>
            </a:r>
            <a:r>
              <a:rPr lang="de-DE" sz="900" dirty="0"/>
              <a:t>, Aggelos (2021): </a:t>
            </a:r>
            <a:r>
              <a:rPr lang="de-DE" sz="900" dirty="0" err="1"/>
              <a:t>Does</a:t>
            </a:r>
            <a:r>
              <a:rPr lang="de-DE" sz="900" dirty="0"/>
              <a:t> </a:t>
            </a:r>
            <a:r>
              <a:rPr lang="de-DE" sz="900" dirty="0" err="1"/>
              <a:t>Investing</a:t>
            </a:r>
            <a:r>
              <a:rPr lang="de-DE" sz="900" dirty="0"/>
              <a:t> in </a:t>
            </a:r>
            <a:r>
              <a:rPr lang="de-DE" sz="900" dirty="0" err="1"/>
              <a:t>Renewable</a:t>
            </a:r>
            <a:r>
              <a:rPr lang="de-DE" sz="900" dirty="0"/>
              <a:t> Energy Sources </a:t>
            </a:r>
            <a:r>
              <a:rPr lang="de-DE" sz="900" dirty="0" err="1"/>
              <a:t>Contribute</a:t>
            </a:r>
            <a:r>
              <a:rPr lang="de-DE" sz="900" dirty="0"/>
              <a:t> </a:t>
            </a:r>
            <a:r>
              <a:rPr lang="de-DE" sz="900" dirty="0" err="1"/>
              <a:t>to</a:t>
            </a:r>
            <a:r>
              <a:rPr lang="de-DE" sz="900" dirty="0"/>
              <a:t> Growth? A </a:t>
            </a:r>
            <a:r>
              <a:rPr lang="de-DE" sz="900" dirty="0" err="1"/>
              <a:t>Preliminary</a:t>
            </a:r>
            <a:r>
              <a:rPr lang="de-DE" sz="900" dirty="0"/>
              <a:t> Study on </a:t>
            </a:r>
            <a:r>
              <a:rPr lang="de-DE" sz="900" dirty="0" err="1"/>
              <a:t>Greece's</a:t>
            </a:r>
            <a:r>
              <a:rPr lang="de-DE" sz="900" dirty="0"/>
              <a:t> National Energy and Climate Plan. In Energies 2021 (14), </a:t>
            </a:r>
            <a:r>
              <a:rPr lang="de-DE" sz="900" dirty="0" err="1"/>
              <a:t>Article</a:t>
            </a:r>
            <a:r>
              <a:rPr lang="de-DE" sz="900" dirty="0"/>
              <a:t> 8537. </a:t>
            </a:r>
            <a:r>
              <a:rPr lang="de-DE" sz="900" dirty="0" err="1"/>
              <a:t>Available</a:t>
            </a:r>
            <a:r>
              <a:rPr lang="de-DE" sz="900" dirty="0"/>
              <a:t> online at https://doi.org/10.3390/en14248537.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State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of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Lower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Saxony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n.d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.). </a:t>
            </a:r>
            <a:r>
              <a:rPr kumimoji="0" lang="de-DE" altLang="de-DE" sz="900" b="0" i="1" u="none" strike="noStrike" cap="none" normalizeH="0" baseline="0" dirty="0">
                <a:ln>
                  <a:noFill/>
                </a:ln>
                <a:effectLst/>
              </a:rPr>
              <a:t>Knowledge </a:t>
            </a:r>
            <a:r>
              <a:rPr kumimoji="0" lang="de-DE" altLang="de-DE" sz="900" b="0" i="1" u="none" strike="noStrike" cap="none" normalizeH="0" baseline="0" dirty="0" err="1">
                <a:ln>
                  <a:noFill/>
                </a:ln>
                <a:effectLst/>
              </a:rPr>
              <a:t>for</a:t>
            </a:r>
            <a:r>
              <a:rPr kumimoji="0" lang="de-DE" altLang="de-DE" sz="900" b="0" i="1" u="none" strike="noStrike" cap="none" normalizeH="0" baseline="0" dirty="0">
                <a:ln>
                  <a:noFill/>
                </a:ln>
                <a:effectLst/>
              </a:rPr>
              <a:t> Children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Retrieved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on [22.03.2025],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from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https://www.niedersachsen.de/kinder/sachwissen/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pPr marR="0">
              <a:lnSpc>
                <a:spcPct val="140000"/>
              </a:lnSpc>
              <a:spcBef>
                <a:spcPts val="600"/>
              </a:spcBef>
            </a:pPr>
            <a:r>
              <a:rPr lang="en-US" sz="900" dirty="0" err="1"/>
              <a:t>Stöver</a:t>
            </a:r>
            <a:r>
              <a:rPr lang="en-US" sz="900" dirty="0"/>
              <a:t>, Britta (2018): The local impact and multiplier effect of universities in Lower Saxony on the </a:t>
            </a:r>
            <a:r>
              <a:rPr lang="en-US" sz="900" dirty="0" err="1"/>
              <a:t>labour</a:t>
            </a:r>
            <a:r>
              <a:rPr lang="en-US" sz="900" dirty="0"/>
              <a:t> market. In Hannover Economic Papers (646).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E6A96-6372-401B-A672-A0CF37C0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21</a:t>
            </a:fld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3A9502A-2762-4002-AFD5-80657F612574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Sources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0913D9-1474-4AF3-8725-5F208F63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03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C506C-10A9-65CD-0999-7DDEA1464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3717271-D354-C210-4001-E5403E81FC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think-cell Folie" r:id="rId5" imgW="405" imgH="405" progId="TCLayout.ActiveDocument.1">
                  <p:embed/>
                </p:oleObj>
              </mc:Choice>
              <mc:Fallback>
                <p:oleObj name="think-cell Folie" r:id="rId5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717271-D354-C210-4001-E5403E81F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9351F-3C0E-5341-EDD1-8E29160B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6861"/>
            <a:ext cx="10972800" cy="4900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noProof="0" dirty="0"/>
              <a:t>Integration process</a:t>
            </a:r>
          </a:p>
          <a:p>
            <a:pPr marL="0" indent="0"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noProof="0" dirty="0"/>
              <a:t>Definition of wind power sector(s)</a:t>
            </a:r>
          </a:p>
          <a:p>
            <a:pPr lvl="1">
              <a:lnSpc>
                <a:spcPct val="150000"/>
              </a:lnSpc>
            </a:pPr>
            <a:r>
              <a:rPr lang="en-US" sz="1800" noProof="0" dirty="0"/>
              <a:t>Onshore/offshore separation</a:t>
            </a:r>
          </a:p>
          <a:p>
            <a:pPr lvl="1">
              <a:lnSpc>
                <a:spcPct val="150000"/>
              </a:lnSpc>
            </a:pPr>
            <a:r>
              <a:rPr lang="en-US" sz="1800" noProof="0" dirty="0"/>
              <a:t>Transformation of CAPEX and OPEX </a:t>
            </a:r>
            <a:br>
              <a:rPr lang="en-US" sz="1800" noProof="0" dirty="0"/>
            </a:br>
            <a:r>
              <a:rPr lang="en-US" sz="1800" noProof="0" dirty="0"/>
              <a:t>into three lifetime phases</a:t>
            </a:r>
          </a:p>
          <a:p>
            <a:pPr lvl="1">
              <a:lnSpc>
                <a:spcPct val="150000"/>
              </a:lnSpc>
            </a:pPr>
            <a:r>
              <a:rPr lang="en-US" sz="1800" noProof="0" dirty="0"/>
              <a:t>Additional sector for electricity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Construction of synthetic industries </a:t>
            </a:r>
            <a:br>
              <a:rPr lang="en-US" sz="2100" b="1" dirty="0"/>
            </a:br>
            <a:r>
              <a:rPr lang="en-US" sz="2100" b="1" dirty="0"/>
              <a:t>for wind power sectors</a:t>
            </a:r>
          </a:p>
          <a:p>
            <a:pPr lvl="1">
              <a:lnSpc>
                <a:spcPct val="150000"/>
              </a:lnSpc>
            </a:pPr>
            <a:r>
              <a:rPr lang="en-US" sz="1800" noProof="0" dirty="0"/>
              <a:t>Supply chain analysis on cost components</a:t>
            </a:r>
            <a:br>
              <a:rPr lang="en-US" sz="1800" noProof="0" dirty="0"/>
            </a:br>
            <a:r>
              <a:rPr lang="en-US" sz="1800" noProof="0" dirty="0"/>
              <a:t>of wind power sectors</a:t>
            </a:r>
          </a:p>
          <a:p>
            <a:pPr lvl="1">
              <a:lnSpc>
                <a:spcPct val="150000"/>
              </a:lnSpc>
            </a:pPr>
            <a:r>
              <a:rPr lang="en-US" sz="1800" noProof="0" dirty="0"/>
              <a:t>Mapping of cost components to </a:t>
            </a:r>
            <a:r>
              <a:rPr lang="en-US" sz="1800" noProof="0" dirty="0" err="1"/>
              <a:t>rIOT</a:t>
            </a:r>
            <a:r>
              <a:rPr lang="en-US" sz="1800" noProof="0" dirty="0"/>
              <a:t> sectors </a:t>
            </a:r>
            <a:br>
              <a:rPr lang="en-US" sz="1800" noProof="0" dirty="0"/>
            </a:br>
            <a:r>
              <a:rPr lang="en-US" sz="1800" noProof="0" dirty="0"/>
              <a:t>and derivation of production input structure </a:t>
            </a:r>
          </a:p>
          <a:p>
            <a:pPr lvl="1">
              <a:lnSpc>
                <a:spcPct val="150000"/>
              </a:lnSpc>
            </a:pPr>
            <a:endParaRPr lang="en-US" sz="1800" noProof="0" dirty="0"/>
          </a:p>
          <a:p>
            <a:pPr lvl="1"/>
            <a:endParaRPr lang="en-US" sz="1600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461106-4F3B-3A1F-C58D-4118DD02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E35D48B-CBDD-6112-8E4E-9861701B4907}"/>
              </a:ext>
            </a:extLst>
          </p:cNvPr>
          <p:cNvSpPr/>
          <p:nvPr/>
        </p:nvSpPr>
        <p:spPr>
          <a:xfrm>
            <a:off x="-155512" y="110121"/>
            <a:ext cx="2210454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Methods &amp; Data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AD0083-B500-639A-2D4D-DD4EA5ECFD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52" y="1309495"/>
            <a:ext cx="4865868" cy="1918311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3C1B32E-C054-924B-7B93-04C1BFBF0415}"/>
              </a:ext>
            </a:extLst>
          </p:cNvPr>
          <p:cNvSpPr txBox="1"/>
          <p:nvPr/>
        </p:nvSpPr>
        <p:spPr>
          <a:xfrm>
            <a:off x="5320560" y="3200541"/>
            <a:ext cx="689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Cost breakdown in the phase-differentiated approach (data from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Kost et al. (2018); Stehly et al. (2020)</a:t>
            </a:r>
            <a:r>
              <a:rPr lang="en-US" sz="1200" dirty="0"/>
              <a:t>) </a:t>
            </a:r>
            <a:endParaRPr lang="en-US" sz="1200" i="1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2C108D8-6CF1-4881-A41B-E98A2A26A12C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noProof="0" dirty="0"/>
              <a:t>We integrated wind power as novel sectors into the initial </a:t>
            </a:r>
            <a:r>
              <a:rPr lang="en-US" sz="2800" noProof="0" dirty="0" err="1"/>
              <a:t>rIOT</a:t>
            </a:r>
            <a:endParaRPr lang="en-GB" sz="2800" dirty="0"/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84174307-1C28-4378-A38B-D4259E4B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9894478-9060-4569-A08A-1FB9C5325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66" y="3630194"/>
            <a:ext cx="4865868" cy="264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C381-5BE2-A791-6778-F880C885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4607FD0-0985-6FEB-DE60-2E85F311DC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think-cell Folie" r:id="rId5" imgW="405" imgH="405" progId="TCLayout.ActiveDocument.1">
                  <p:embed/>
                </p:oleObj>
              </mc:Choice>
              <mc:Fallback>
                <p:oleObj name="think-cell Folie" r:id="rId5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607FD0-0985-6FEB-DE60-2E85F311D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D4387D-21D4-0562-ABA4-3EE2213D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41864"/>
            <a:ext cx="10972800" cy="464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/>
              <a:t>Integration process</a:t>
            </a:r>
          </a:p>
          <a:p>
            <a:pPr marL="0" indent="0"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b="1" noProof="0" dirty="0"/>
              <a:t>Full inclusion and rebalancing</a:t>
            </a:r>
            <a:br>
              <a:rPr lang="en-US" sz="2000" b="1" noProof="0" dirty="0"/>
            </a:br>
            <a:r>
              <a:rPr lang="en-US" sz="2000" b="1" noProof="0" dirty="0"/>
              <a:t>of the </a:t>
            </a:r>
            <a:r>
              <a:rPr lang="en-US" sz="2000" b="1" noProof="0" dirty="0" err="1"/>
              <a:t>rIOT</a:t>
            </a:r>
            <a:endParaRPr lang="en-US" sz="2000" b="1" noProof="0" dirty="0"/>
          </a:p>
          <a:p>
            <a:pPr lvl="1">
              <a:lnSpc>
                <a:spcPct val="150000"/>
              </a:lnSpc>
            </a:pPr>
            <a:r>
              <a:rPr lang="en-US" sz="1800" noProof="0" dirty="0"/>
              <a:t>Extraction of wind energy based on </a:t>
            </a:r>
            <a:br>
              <a:rPr lang="en-US" sz="1800" noProof="0" dirty="0"/>
            </a:br>
            <a:r>
              <a:rPr lang="en-US" sz="1800" noProof="0" dirty="0"/>
              <a:t>publicly available data (focus on </a:t>
            </a:r>
            <a:br>
              <a:rPr lang="en-US" sz="1800" noProof="0" dirty="0"/>
            </a:br>
            <a:r>
              <a:rPr lang="en-US" sz="1800" noProof="0" dirty="0"/>
              <a:t>key component manufacturing)</a:t>
            </a:r>
          </a:p>
          <a:p>
            <a:pPr lvl="1">
              <a:lnSpc>
                <a:spcPct val="150000"/>
              </a:lnSpc>
            </a:pPr>
            <a:r>
              <a:rPr lang="en-US" sz="1800" noProof="0" dirty="0"/>
              <a:t>Rebalancing with GRAS method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A4B4A2-72F5-94C1-985B-C7D3A3F7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88326790-4CF1-AA17-7595-5D7F8FB4A547}"/>
              </a:ext>
            </a:extLst>
          </p:cNvPr>
          <p:cNvSpPr/>
          <p:nvPr/>
        </p:nvSpPr>
        <p:spPr>
          <a:xfrm>
            <a:off x="-155512" y="110121"/>
            <a:ext cx="2210454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Methods &amp; Data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B08A48C-3C8C-9391-4FEB-5597FE206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106" y="2017626"/>
            <a:ext cx="1474119" cy="2112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0E7F5B3-3423-3827-34BD-6B2887E53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0405" y="2041338"/>
            <a:ext cx="1488324" cy="2112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B02D494-AA5B-9AF4-0A5E-562D3853A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613" y="2195227"/>
            <a:ext cx="1561128" cy="2112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0F20DAA-6988-9661-75CC-041EBA3C19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2783"/>
          <a:stretch/>
        </p:blipFill>
        <p:spPr>
          <a:xfrm>
            <a:off x="5677705" y="2186536"/>
            <a:ext cx="1575708" cy="2112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6B9AF59B-9052-1FDC-3096-99D8F57DB250}"/>
              </a:ext>
            </a:extLst>
          </p:cNvPr>
          <p:cNvSpPr/>
          <p:nvPr/>
        </p:nvSpPr>
        <p:spPr>
          <a:xfrm>
            <a:off x="9799395" y="2041338"/>
            <a:ext cx="1725209" cy="24750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Annual report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A85AE7A-C1BF-249C-822C-2C72C5B0A9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0818" y="2369439"/>
            <a:ext cx="1456451" cy="2112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294B7D6-4A26-D905-D7D8-A2D23F108E7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" r="2818"/>
          <a:stretch/>
        </p:blipFill>
        <p:spPr>
          <a:xfrm>
            <a:off x="8007793" y="2369557"/>
            <a:ext cx="1500179" cy="2112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5AC5FD2-AB91-83E6-6CE2-F438C4C692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5314" y="2754004"/>
            <a:ext cx="1443767" cy="33928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04D61B7-1753-7D4C-0D12-EDEC85E3C0D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8129" b="22387"/>
          <a:stretch/>
        </p:blipFill>
        <p:spPr>
          <a:xfrm>
            <a:off x="9872163" y="3279859"/>
            <a:ext cx="1579671" cy="46983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2571A3B-1183-74B4-D25C-9B7FE54F6F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56366" y="4011788"/>
            <a:ext cx="1470667" cy="237647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4C6AB1E2-70E6-4D20-9E4B-6EBA0847D5F2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noProof="0" dirty="0"/>
              <a:t>We integrated wind power as novel sectors into the initial </a:t>
            </a:r>
            <a:r>
              <a:rPr lang="en-US" sz="2800" noProof="0" dirty="0" err="1"/>
              <a:t>rIOT</a:t>
            </a:r>
            <a:endParaRPr lang="en-GB" sz="2800" dirty="0"/>
          </a:p>
        </p:txBody>
      </p:sp>
      <p:sp>
        <p:nvSpPr>
          <p:cNvPr id="26" name="Fußzeilenplatzhalter 5">
            <a:extLst>
              <a:ext uri="{FF2B5EF4-FFF2-40B4-BE49-F238E27FC236}">
                <a16:creationId xmlns:a16="http://schemas.microsoft.com/office/drawing/2014/main" id="{E64E1723-1F94-4B90-9535-6BA52E74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95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E48A1-6BB4-9C94-B064-6C2C42321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4C290FB-6999-9393-F556-B55EB1585B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think-cell Folie" r:id="rId5" imgW="405" imgH="405" progId="TCLayout.ActiveDocument.1">
                  <p:embed/>
                </p:oleObj>
              </mc:Choice>
              <mc:Fallback>
                <p:oleObj name="think-cell Folie" r:id="rId5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C290FB-6999-9393-F556-B55EB1585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F3925-524D-1F9B-4BBB-21F51D18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154" y="2012156"/>
            <a:ext cx="4114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/>
              <a:t>Comparison of regional and national level (synthetic-industry-based)</a:t>
            </a:r>
            <a:endParaRPr lang="en-US" sz="2000" noProof="0" dirty="0"/>
          </a:p>
          <a:p>
            <a:r>
              <a:rPr lang="en-US" sz="2000" noProof="0" dirty="0"/>
              <a:t>Most multipliers higher on national level </a:t>
            </a:r>
          </a:p>
          <a:p>
            <a:pPr lvl="1"/>
            <a:r>
              <a:rPr lang="en-US" sz="1600" dirty="0"/>
              <a:t>Exception: Employment in Offshore Operation, may be due to Lower Saxony’s coastal access which is not the case for most federal states in Germany</a:t>
            </a:r>
            <a:endParaRPr lang="en-US" sz="1600" noProof="0" dirty="0"/>
          </a:p>
          <a:p>
            <a:r>
              <a:rPr lang="en-US" sz="2000" dirty="0"/>
              <a:t>Germany with stronger backward linkages for wind power activities</a:t>
            </a:r>
          </a:p>
          <a:p>
            <a:r>
              <a:rPr lang="en-US" sz="2000" noProof="0" dirty="0"/>
              <a:t>Relevance of regionalized datasets (national average not sufficient)</a:t>
            </a:r>
          </a:p>
          <a:p>
            <a:endParaRPr lang="en-US" sz="2000" noProof="0" dirty="0"/>
          </a:p>
          <a:p>
            <a:endParaRPr lang="en-US" sz="1600" i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D70D2D-85E8-1F6F-7E41-9F4E02DF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2060AFF-51B1-87C1-8D7A-A884B4E71A0E}"/>
              </a:ext>
            </a:extLst>
          </p:cNvPr>
          <p:cNvSpPr/>
          <p:nvPr/>
        </p:nvSpPr>
        <p:spPr>
          <a:xfrm>
            <a:off x="-155512" y="110121"/>
            <a:ext cx="2210454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Results</a:t>
            </a:r>
            <a:endParaRPr lang="de-DE" sz="14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E9FD2D4-2FA5-7347-882B-977D16871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03" y="1705546"/>
            <a:ext cx="5795929" cy="229278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A19624B-C713-70E9-BABA-A174DF7E7753}"/>
              </a:ext>
            </a:extLst>
          </p:cNvPr>
          <p:cNvSpPr txBox="1"/>
          <p:nvPr/>
        </p:nvSpPr>
        <p:spPr>
          <a:xfrm rot="16200000">
            <a:off x="-623989" y="2621107"/>
            <a:ext cx="229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I multipliers for domestic production and employment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B648A39-4A66-5D73-052A-2DF3138F6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777852" y="4940033"/>
            <a:ext cx="1769997" cy="29546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742D311-B99E-6D0E-5673-04E1E2060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16" y="4116160"/>
            <a:ext cx="6276286" cy="2292787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6C0A45C-1B45-D3A4-8123-FE5A649B61FC}"/>
              </a:ext>
            </a:extLst>
          </p:cNvPr>
          <p:cNvCxnSpPr>
            <a:cxnSpLocks/>
          </p:cNvCxnSpPr>
          <p:nvPr/>
        </p:nvCxnSpPr>
        <p:spPr>
          <a:xfrm>
            <a:off x="2265251" y="4263490"/>
            <a:ext cx="0" cy="173355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02A61AA-CF86-1737-F7D0-2DCB6A193246}"/>
              </a:ext>
            </a:extLst>
          </p:cNvPr>
          <p:cNvCxnSpPr>
            <a:cxnSpLocks/>
          </p:cNvCxnSpPr>
          <p:nvPr/>
        </p:nvCxnSpPr>
        <p:spPr>
          <a:xfrm>
            <a:off x="5278326" y="4266665"/>
            <a:ext cx="0" cy="173355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9A64CB5-B6D5-4980-9E6B-C3F9499EAF6B}"/>
              </a:ext>
            </a:extLst>
          </p:cNvPr>
          <p:cNvGrpSpPr/>
          <p:nvPr/>
        </p:nvGrpSpPr>
        <p:grpSpPr>
          <a:xfrm>
            <a:off x="7036113" y="2012156"/>
            <a:ext cx="502333" cy="3977790"/>
            <a:chOff x="5841075" y="1871664"/>
            <a:chExt cx="502333" cy="397779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2532CED1-F642-4633-9825-1A2850BBE976}"/>
                </a:ext>
              </a:extLst>
            </p:cNvPr>
            <p:cNvCxnSpPr/>
            <p:nvPr/>
          </p:nvCxnSpPr>
          <p:spPr>
            <a:xfrm>
              <a:off x="6102451" y="1871664"/>
              <a:ext cx="0" cy="397779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-Form 18">
              <a:extLst>
                <a:ext uri="{FF2B5EF4-FFF2-40B4-BE49-F238E27FC236}">
                  <a16:creationId xmlns:a16="http://schemas.microsoft.com/office/drawing/2014/main" id="{19E8E785-E8A3-4338-A3B1-1A7539BAF504}"/>
                </a:ext>
              </a:extLst>
            </p:cNvPr>
            <p:cNvSpPr/>
            <p:nvPr/>
          </p:nvSpPr>
          <p:spPr>
            <a:xfrm rot="13527706">
              <a:off x="5839330" y="3638737"/>
              <a:ext cx="505824" cy="502333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6F2AB5B5-1D34-4698-815B-AD5E1EC72FB6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The economic potential of wind power is higher on national level</a:t>
            </a:r>
            <a:endParaRPr lang="en-GB" sz="2800" dirty="0"/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4E778D5F-50FB-42C0-A5C4-C197E18F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02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7F94C-B1DF-2CAD-BE53-6F526E87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E22F0B8-5170-6844-C849-E62EA9A7A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think-cell Folie" r:id="rId5" imgW="405" imgH="405" progId="TCLayout.ActiveDocument.1">
                  <p:embed/>
                </p:oleObj>
              </mc:Choice>
              <mc:Fallback>
                <p:oleObj name="think-cell Folie" r:id="rId5" imgW="405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22F0B8-5170-6844-C849-E62EA9A7A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3BB422-9F6D-40FB-2ACD-400C3E07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7907" y="1945692"/>
            <a:ext cx="392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/>
              <a:t>Comparison between synthetic-industry-based and full inclusion multipliers</a:t>
            </a:r>
          </a:p>
          <a:p>
            <a:endParaRPr lang="en-US" sz="2000" noProof="0" dirty="0"/>
          </a:p>
          <a:p>
            <a:r>
              <a:rPr lang="en-US" sz="2000" dirty="0"/>
              <a:t>Strong differences between multipliers</a:t>
            </a:r>
          </a:p>
          <a:p>
            <a:r>
              <a:rPr lang="en-US" sz="2000" dirty="0"/>
              <a:t>Onshore wind power with more domestic production</a:t>
            </a:r>
          </a:p>
          <a:p>
            <a:r>
              <a:rPr lang="en-US" sz="2000" noProof="0" dirty="0"/>
              <a:t>Relevance of including sectoral data of highly specialized industries (wind turbine manufacturing)</a:t>
            </a:r>
            <a:endParaRPr lang="en-US" sz="2000" dirty="0"/>
          </a:p>
          <a:p>
            <a:endParaRPr lang="en-US" sz="1600" i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CD7102-A2F3-93EA-1357-2F567475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FF8B63AB-20DC-0837-07C0-35E31585140C}"/>
              </a:ext>
            </a:extLst>
          </p:cNvPr>
          <p:cNvSpPr/>
          <p:nvPr/>
        </p:nvSpPr>
        <p:spPr>
          <a:xfrm>
            <a:off x="-155512" y="110121"/>
            <a:ext cx="2210454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Results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9C6B14-19DC-1B24-4D2C-E354FEFB2B07}"/>
              </a:ext>
            </a:extLst>
          </p:cNvPr>
          <p:cNvSpPr txBox="1"/>
          <p:nvPr/>
        </p:nvSpPr>
        <p:spPr>
          <a:xfrm>
            <a:off x="259793" y="5523414"/>
            <a:ext cx="680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II multipliers of key component manufacturing phase for onshore and offshore wind power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F4AC02-DF08-ED10-4889-73971D0D7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28" y="2246625"/>
            <a:ext cx="6624933" cy="32767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2BB99C5-E460-4E78-9F8C-52141BEF4C30}"/>
              </a:ext>
            </a:extLst>
          </p:cNvPr>
          <p:cNvGrpSpPr/>
          <p:nvPr/>
        </p:nvGrpSpPr>
        <p:grpSpPr>
          <a:xfrm>
            <a:off x="7150717" y="2101832"/>
            <a:ext cx="502333" cy="3977790"/>
            <a:chOff x="5841075" y="1871664"/>
            <a:chExt cx="502333" cy="3977790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13D0842A-A097-4BDB-B7D5-F7D1A9249CBC}"/>
                </a:ext>
              </a:extLst>
            </p:cNvPr>
            <p:cNvCxnSpPr/>
            <p:nvPr/>
          </p:nvCxnSpPr>
          <p:spPr>
            <a:xfrm>
              <a:off x="6102451" y="1871664"/>
              <a:ext cx="0" cy="397779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-Form 13">
              <a:extLst>
                <a:ext uri="{FF2B5EF4-FFF2-40B4-BE49-F238E27FC236}">
                  <a16:creationId xmlns:a16="http://schemas.microsoft.com/office/drawing/2014/main" id="{8B5B9F43-19D9-41AC-8F28-24AD32C246A3}"/>
                </a:ext>
              </a:extLst>
            </p:cNvPr>
            <p:cNvSpPr/>
            <p:nvPr/>
          </p:nvSpPr>
          <p:spPr>
            <a:xfrm rot="13527706">
              <a:off x="5839330" y="3638737"/>
              <a:ext cx="505824" cy="502333"/>
            </a:xfrm>
            <a:prstGeom prst="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434F692D-A73C-472B-903D-28FA9F1D154E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noProof="0" dirty="0"/>
              <a:t>IO results vary with modelling approach – especially in specialized industries</a:t>
            </a:r>
            <a:endParaRPr lang="en-GB" sz="2800" dirty="0"/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9758C823-BACF-4391-9DB4-6323DCE3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67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F19226-4419-4580-8281-F46A337A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3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3CF0A37-0B86-47A1-A986-FBCBABD1B62B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Motivation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4D0C5D-E5CF-4AC5-82F7-F5950DFF6EB6}"/>
              </a:ext>
            </a:extLst>
          </p:cNvPr>
          <p:cNvSpPr txBox="1"/>
          <p:nvPr/>
        </p:nvSpPr>
        <p:spPr>
          <a:xfrm>
            <a:off x="709124" y="4390021"/>
            <a:ext cx="10515600" cy="1702197"/>
          </a:xfrm>
          <a:prstGeom prst="rect">
            <a:avLst/>
          </a:prstGeom>
          <a:noFill/>
          <a:ln w="28575">
            <a:solidFill>
              <a:srgbClr val="00519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energy transition is one of the key drivers for mitigating climate change, especially the </a:t>
            </a:r>
            <a:r>
              <a:rPr lang="en-US" sz="1600" b="1" dirty="0">
                <a:solidFill>
                  <a:srgbClr val="00519E"/>
                </a:solidFill>
              </a:rPr>
              <a:t>expansion of renewable energy </a:t>
            </a:r>
            <a:r>
              <a:rPr lang="en-US" sz="1600" dirty="0"/>
              <a:t>like wind and solar 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fr-FR" sz="1200" dirty="0" err="1">
                <a:solidFill>
                  <a:schemeClr val="bg2">
                    <a:lumMod val="75000"/>
                  </a:schemeClr>
                </a:solidFill>
              </a:rPr>
              <a:t>Caldés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 et al., 2009; Corona et al., 2016; </a:t>
            </a:r>
            <a:r>
              <a:rPr lang="fr-FR" sz="1200" dirty="0" err="1">
                <a:solidFill>
                  <a:schemeClr val="bg2">
                    <a:lumMod val="75000"/>
                  </a:schemeClr>
                </a:solidFill>
              </a:rPr>
              <a:t>Stamopoulos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 et al., 2021)</a:t>
            </a:r>
            <a:endParaRPr lang="de-DE" sz="1600"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transition </a:t>
            </a:r>
            <a:r>
              <a:rPr lang="en-US" sz="1600" b="1" dirty="0">
                <a:solidFill>
                  <a:srgbClr val="00519E"/>
                </a:solidFill>
              </a:rPr>
              <a:t>triggers macroeconomic shifts </a:t>
            </a:r>
            <a:r>
              <a:rPr lang="en-US" sz="1600" dirty="0"/>
              <a:t>by creating new industries, reshaping value chains, and fostering opportunities for economic growth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fr-FR" sz="1200" dirty="0" err="1">
                <a:solidFill>
                  <a:schemeClr val="bg2">
                    <a:lumMod val="75000"/>
                  </a:schemeClr>
                </a:solidFill>
              </a:rPr>
              <a:t>Lehr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 et al., 2012; Garrett-Peltier, 2017; </a:t>
            </a:r>
            <a:r>
              <a:rPr lang="fr-FR" sz="1200" dirty="0" err="1">
                <a:solidFill>
                  <a:schemeClr val="bg2">
                    <a:lumMod val="75000"/>
                  </a:schemeClr>
                </a:solidFill>
              </a:rPr>
              <a:t>Gelo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 et al., 2021)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Different regions have varying conditions and outcomes for renewable energy adoption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(Lutz et al., 2017; Sievers et al., 2019)​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423CA65-F8A1-3347-FC83-991B14A388A7}"/>
              </a:ext>
            </a:extLst>
          </p:cNvPr>
          <p:cNvGrpSpPr/>
          <p:nvPr/>
        </p:nvGrpSpPr>
        <p:grpSpPr>
          <a:xfrm>
            <a:off x="6364875" y="1352134"/>
            <a:ext cx="4621955" cy="2728752"/>
            <a:chOff x="6364875" y="1352134"/>
            <a:chExt cx="4621955" cy="2728752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569B779-171E-4A5A-BF55-B5A280A8AE99}"/>
                </a:ext>
              </a:extLst>
            </p:cNvPr>
            <p:cNvGrpSpPr/>
            <p:nvPr/>
          </p:nvGrpSpPr>
          <p:grpSpPr>
            <a:xfrm>
              <a:off x="6364875" y="1352134"/>
              <a:ext cx="4621955" cy="2464620"/>
              <a:chOff x="6364875" y="1352134"/>
              <a:chExt cx="4621955" cy="2464620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15D72A5A-979F-493C-B22B-836959169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73330" y="1661970"/>
                <a:ext cx="3881207" cy="2154784"/>
              </a:xfrm>
              <a:prstGeom prst="rect">
                <a:avLst/>
              </a:prstGeom>
            </p:spPr>
          </p:pic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93B7376-76FC-405D-B3C4-4D211F3E585C}"/>
                  </a:ext>
                </a:extLst>
              </p:cNvPr>
              <p:cNvSpPr txBox="1"/>
              <p:nvPr/>
            </p:nvSpPr>
            <p:spPr>
              <a:xfrm>
                <a:off x="6364875" y="1352134"/>
                <a:ext cx="46219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519E"/>
                    </a:solidFill>
                  </a:rPr>
                  <a:t>Erneuerbaren-Energien Gesetz (EEG), Germany</a:t>
                </a:r>
              </a:p>
            </p:txBody>
          </p:sp>
        </p:grp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2357255-F7D3-4470-8711-F4E63F05535F}"/>
                </a:ext>
              </a:extLst>
            </p:cNvPr>
            <p:cNvSpPr txBox="1"/>
            <p:nvPr/>
          </p:nvSpPr>
          <p:spPr>
            <a:xfrm>
              <a:off x="6473330" y="3803887"/>
              <a:ext cx="3885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</a:rPr>
                <a:t>Bundesregierung (2023)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1EF06ED-35D4-A95D-FAE5-B6F42F9BF814}"/>
              </a:ext>
            </a:extLst>
          </p:cNvPr>
          <p:cNvGrpSpPr/>
          <p:nvPr/>
        </p:nvGrpSpPr>
        <p:grpSpPr>
          <a:xfrm>
            <a:off x="838199" y="1719980"/>
            <a:ext cx="4313450" cy="2038763"/>
            <a:chOff x="942683" y="1883493"/>
            <a:chExt cx="4313450" cy="2038763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F816E33E-6313-4813-8FD7-ECE64D3B0330}"/>
                </a:ext>
              </a:extLst>
            </p:cNvPr>
            <p:cNvGrpSpPr/>
            <p:nvPr/>
          </p:nvGrpSpPr>
          <p:grpSpPr>
            <a:xfrm>
              <a:off x="942683" y="1883493"/>
              <a:ext cx="4313450" cy="1713071"/>
              <a:chOff x="302898" y="1578749"/>
              <a:chExt cx="5162117" cy="2008513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FEC9168-26E9-4F07-B1E7-099EE4E80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898" y="2033088"/>
                <a:ext cx="5150610" cy="1554174"/>
              </a:xfrm>
              <a:prstGeom prst="rect">
                <a:avLst/>
              </a:prstGeom>
            </p:spPr>
          </p:pic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826B098-65B8-4A28-A9E9-EFC05B7FB7E5}"/>
                  </a:ext>
                </a:extLst>
              </p:cNvPr>
              <p:cNvSpPr txBox="1"/>
              <p:nvPr/>
            </p:nvSpPr>
            <p:spPr>
              <a:xfrm>
                <a:off x="302899" y="1578749"/>
                <a:ext cx="5162116" cy="39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519E"/>
                    </a:solidFill>
                  </a:rPr>
                  <a:t>EU </a:t>
                </a:r>
                <a:r>
                  <a:rPr lang="de-DE" sz="1600" b="1" dirty="0" err="1">
                    <a:solidFill>
                      <a:srgbClr val="00519E"/>
                    </a:solidFill>
                  </a:rPr>
                  <a:t>Renewable</a:t>
                </a:r>
                <a:r>
                  <a:rPr lang="de-DE" sz="1600" b="1" dirty="0">
                    <a:solidFill>
                      <a:srgbClr val="00519E"/>
                    </a:solidFill>
                  </a:rPr>
                  <a:t> Energy </a:t>
                </a:r>
                <a:r>
                  <a:rPr lang="de-DE" sz="1600" b="1" dirty="0" err="1">
                    <a:solidFill>
                      <a:srgbClr val="00519E"/>
                    </a:solidFill>
                  </a:rPr>
                  <a:t>Directive</a:t>
                </a:r>
                <a:r>
                  <a:rPr lang="de-DE" sz="1600" b="1" dirty="0">
                    <a:solidFill>
                      <a:srgbClr val="00519E"/>
                    </a:solidFill>
                  </a:rPr>
                  <a:t>, </a:t>
                </a:r>
                <a:r>
                  <a:rPr lang="de-DE" sz="1600" b="1" dirty="0" err="1">
                    <a:solidFill>
                      <a:srgbClr val="00519E"/>
                    </a:solidFill>
                  </a:rPr>
                  <a:t>revised</a:t>
                </a:r>
                <a:r>
                  <a:rPr lang="de-DE" sz="1600" b="1" dirty="0">
                    <a:solidFill>
                      <a:srgbClr val="00519E"/>
                    </a:solidFill>
                  </a:rPr>
                  <a:t> in 2023</a:t>
                </a:r>
              </a:p>
            </p:txBody>
          </p:sp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B7DB1CB-4CB6-409A-B021-3A6E8A16A3B0}"/>
                </a:ext>
              </a:extLst>
            </p:cNvPr>
            <p:cNvSpPr txBox="1"/>
            <p:nvPr/>
          </p:nvSpPr>
          <p:spPr>
            <a:xfrm>
              <a:off x="942683" y="3645257"/>
              <a:ext cx="3885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</a:rPr>
                <a:t>European </a:t>
              </a:r>
              <a:r>
                <a:rPr lang="de-DE" sz="1200" dirty="0" err="1">
                  <a:solidFill>
                    <a:schemeClr val="bg2">
                      <a:lumMod val="75000"/>
                    </a:schemeClr>
                  </a:solidFill>
                </a:rPr>
                <a:t>Commission</a:t>
              </a:r>
              <a:r>
                <a:rPr lang="de-DE" sz="1200" dirty="0">
                  <a:solidFill>
                    <a:schemeClr val="bg2">
                      <a:lumMod val="75000"/>
                    </a:schemeClr>
                  </a:solidFill>
                </a:rPr>
                <a:t> (2024)</a:t>
              </a:r>
            </a:p>
          </p:txBody>
        </p:sp>
      </p:grp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1EC5071D-B1F4-4363-BE9C-DE6CA5F3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A0E669BA-2625-4799-A429-D2D9CC6FFA43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Energy </a:t>
            </a:r>
            <a:r>
              <a:rPr lang="de-DE" sz="2800" dirty="0" err="1"/>
              <a:t>transition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key</a:t>
            </a:r>
            <a:r>
              <a:rPr lang="de-DE" sz="2800" dirty="0"/>
              <a:t> </a:t>
            </a:r>
            <a:r>
              <a:rPr lang="de-DE" sz="2800" dirty="0" err="1"/>
              <a:t>pillars</a:t>
            </a:r>
            <a:r>
              <a:rPr lang="de-DE" sz="2800" dirty="0"/>
              <a:t> in </a:t>
            </a:r>
            <a:r>
              <a:rPr lang="de-DE" sz="2800" dirty="0" err="1"/>
              <a:t>achieving</a:t>
            </a:r>
            <a:r>
              <a:rPr lang="de-DE" sz="2800" dirty="0"/>
              <a:t> </a:t>
            </a:r>
            <a:r>
              <a:rPr lang="de-DE" sz="2800" dirty="0" err="1"/>
              <a:t>climate</a:t>
            </a:r>
            <a:r>
              <a:rPr lang="de-DE" sz="2800" dirty="0"/>
              <a:t> </a:t>
            </a:r>
            <a:r>
              <a:rPr lang="de-DE" sz="2800" dirty="0" err="1"/>
              <a:t>goals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459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F62311-EF3B-47C1-9EC9-8DDE8B21F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1853654"/>
            <a:ext cx="6535407" cy="40720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Second-largest federal state by land area located in northern Germany, featuring </a:t>
            </a:r>
            <a:r>
              <a:rPr lang="en-US" sz="1800" b="1" dirty="0">
                <a:solidFill>
                  <a:srgbClr val="00519E"/>
                </a:solidFill>
              </a:rPr>
              <a:t>vast flat landscapes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00519E"/>
                </a:solidFill>
              </a:rPr>
              <a:t>direct access to the North Sea coast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DE" altLang="de-DE" sz="1200" dirty="0">
                <a:solidFill>
                  <a:schemeClr val="bg2">
                    <a:lumMod val="75000"/>
                  </a:schemeClr>
                </a:solidFill>
              </a:rPr>
              <a:t>State </a:t>
            </a:r>
            <a:r>
              <a:rPr lang="de-DE" altLang="de-DE" sz="1200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de-DE" altLang="de-DE" sz="1200" dirty="0">
                <a:solidFill>
                  <a:schemeClr val="bg2">
                    <a:lumMod val="75000"/>
                  </a:schemeClr>
                </a:solidFill>
              </a:rPr>
              <a:t> Lower </a:t>
            </a:r>
            <a:r>
              <a:rPr lang="de-DE" altLang="de-DE" sz="1200" dirty="0" err="1">
                <a:solidFill>
                  <a:schemeClr val="bg2">
                    <a:lumMod val="75000"/>
                  </a:schemeClr>
                </a:solidFill>
              </a:rPr>
              <a:t>Saxony</a:t>
            </a:r>
            <a:r>
              <a:rPr lang="en-US" altLang="de-DE" sz="1200" dirty="0">
                <a:solidFill>
                  <a:schemeClr val="bg2">
                    <a:lumMod val="75000"/>
                  </a:schemeClr>
                </a:solidFill>
              </a:rPr>
              <a:t>, n.d., </a:t>
            </a:r>
            <a:r>
              <a:rPr lang="en-US" altLang="de-DE" sz="1200" dirty="0" err="1">
                <a:solidFill>
                  <a:schemeClr val="bg2">
                    <a:lumMod val="75000"/>
                  </a:schemeClr>
                </a:solidFill>
              </a:rPr>
              <a:t>Kosmos</a:t>
            </a:r>
            <a:r>
              <a:rPr lang="en-US" altLang="de-DE" sz="1200" dirty="0">
                <a:solidFill>
                  <a:schemeClr val="bg2">
                    <a:lumMod val="75000"/>
                  </a:schemeClr>
                </a:solidFill>
              </a:rPr>
              <a:t>, 2022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Goal to reach </a:t>
            </a:r>
            <a:r>
              <a:rPr lang="en-US" sz="1800" b="1" dirty="0">
                <a:solidFill>
                  <a:srgbClr val="00519E"/>
                </a:solidFill>
              </a:rPr>
              <a:t>climate-neutrality by 2040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Niedersächsischer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Landtag, 2023)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Lower Saxony </a:t>
            </a:r>
            <a:r>
              <a:rPr lang="en-US" sz="1800" b="1" dirty="0">
                <a:solidFill>
                  <a:srgbClr val="00519E"/>
                </a:solidFill>
              </a:rPr>
              <a:t>produced more renewable energy than it consumed </a:t>
            </a:r>
            <a:r>
              <a:rPr lang="en-US" sz="1800" dirty="0"/>
              <a:t>in 2023</a:t>
            </a:r>
            <a:r>
              <a:rPr lang="en-US" sz="16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Niedersächsisches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Ministerium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für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Umwelt,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Energie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und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Klimaschutz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, 2024)​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with approximately </a:t>
            </a:r>
            <a:r>
              <a:rPr lang="en-US" sz="1800" b="1" dirty="0">
                <a:solidFill>
                  <a:srgbClr val="00519E"/>
                </a:solidFill>
              </a:rPr>
              <a:t>20% of the nationally installed wind </a:t>
            </a:r>
            <a:r>
              <a:rPr lang="en-US" sz="1800" dirty="0"/>
              <a:t>energy capacity is located in Lower Saxony and its objective is to further </a:t>
            </a:r>
            <a:r>
              <a:rPr lang="en-US" sz="1800" b="1" dirty="0">
                <a:solidFill>
                  <a:srgbClr val="00519E"/>
                </a:solidFill>
              </a:rPr>
              <a:t>expand this capacity to 20 GW by 2035</a:t>
            </a:r>
            <a:r>
              <a:rPr lang="en-US" sz="1600" dirty="0"/>
              <a:t>​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Niedersächsisches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Ministerium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für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Umwelt,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Energie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und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Klimaschutz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, 2024)​</a:t>
            </a:r>
          </a:p>
          <a:p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5B97FD-2BE4-4622-9C62-A00CBB4F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4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DFE2C90-4B80-4FFE-A67B-BE62F9341317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Background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9B5C3AE7-F8AC-4690-9BE4-EF1FE5CB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24" y="6351371"/>
            <a:ext cx="6540762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pic>
        <p:nvPicPr>
          <p:cNvPr id="10" name="Picture 2" descr="Ein Bild, das Text, Karte, Atlas enthält.&#10;&#10;KI-generierte Inhalte können fehlerhaft sein.">
            <a:extLst>
              <a:ext uri="{FF2B5EF4-FFF2-40B4-BE49-F238E27FC236}">
                <a16:creationId xmlns:a16="http://schemas.microsoft.com/office/drawing/2014/main" id="{6F054555-57BB-4698-AAD3-91A34940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98" y="1466408"/>
            <a:ext cx="4372343" cy="49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1FFB4EE-E58B-4910-81E4-584B94889514}"/>
              </a:ext>
            </a:extLst>
          </p:cNvPr>
          <p:cNvSpPr txBox="1"/>
          <p:nvPr/>
        </p:nvSpPr>
        <p:spPr>
          <a:xfrm>
            <a:off x="4451689" y="5784578"/>
            <a:ext cx="3890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</a:rPr>
              <a:t>Installed onshore wind power capacity in Germany in 2024</a:t>
            </a:r>
            <a:br>
              <a:rPr lang="en-US" sz="1200" b="0" i="0" dirty="0">
                <a:solidFill>
                  <a:srgbClr val="000000"/>
                </a:solidFill>
                <a:effectLst/>
              </a:rPr>
            </a:b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(Quentin, 2025) 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A8E0B3-1B85-4F18-814A-EF218F9F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71" y="2435559"/>
            <a:ext cx="415646" cy="49877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82557D8-C76C-41A5-835B-403FA7AFEBBC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Lower </a:t>
            </a:r>
            <a:r>
              <a:rPr lang="de-DE" sz="2800" dirty="0" err="1"/>
              <a:t>Saxony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pioneers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wind </a:t>
            </a:r>
            <a:r>
              <a:rPr lang="de-DE" sz="2800" dirty="0" err="1"/>
              <a:t>energy</a:t>
            </a:r>
            <a:r>
              <a:rPr lang="de-DE" sz="2800" dirty="0"/>
              <a:t> </a:t>
            </a:r>
            <a:r>
              <a:rPr lang="de-DE" sz="2800" dirty="0" err="1"/>
              <a:t>production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802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17A1AB3-C159-45A7-956F-9C6018778B7C}"/>
              </a:ext>
            </a:extLst>
          </p:cNvPr>
          <p:cNvSpPr/>
          <p:nvPr/>
        </p:nvSpPr>
        <p:spPr>
          <a:xfrm>
            <a:off x="657922" y="4495023"/>
            <a:ext cx="10359483" cy="16158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19808B-2E85-4B89-B53B-8F7D7C19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5</a:t>
            </a:fld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DC93ECB-0577-4D95-A06E-AD25CD229B31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Background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677BFA4-0B97-40A0-A9AE-9A0F404C664E}"/>
              </a:ext>
            </a:extLst>
          </p:cNvPr>
          <p:cNvSpPr txBox="1">
            <a:spLocks/>
          </p:cNvSpPr>
          <p:nvPr/>
        </p:nvSpPr>
        <p:spPr>
          <a:xfrm>
            <a:off x="452834" y="1322209"/>
            <a:ext cx="11286327" cy="317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00519E"/>
                </a:solidFill>
              </a:rPr>
              <a:t>State of research</a:t>
            </a:r>
            <a:r>
              <a:rPr lang="en-US" sz="1600" dirty="0"/>
              <a:t>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Broad literature on economic potential and impacts of renewable energy and other clean technologies on national level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(Allan et al., 2020;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Nasirov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et al., 2021, Gupta et al., 2023)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Few regional studies: Hessen, Schleswig-Holstein, Saxony-Anhalt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Hirschl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et al., 2010;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Bröcker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et al., 2014)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00519E"/>
                </a:solidFill>
              </a:rPr>
              <a:t>Research gaps</a:t>
            </a:r>
            <a:r>
              <a:rPr lang="en-US" sz="1800" dirty="0"/>
              <a:t>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Few analyses of clean technologies on regional level; most are outdated </a:t>
            </a:r>
            <a:r>
              <a:rPr lang="en-US" sz="1100" dirty="0">
                <a:solidFill>
                  <a:srgbClr val="000000"/>
                </a:solidFill>
                <a:latin typeface="WordVisi_MSFontService"/>
              </a:rPr>
              <a:t>​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Raupach-Sumiya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et al., 2015)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Little to no research on Lower Saxony and lack of recent regional datasets </a:t>
            </a:r>
            <a:r>
              <a:rPr lang="en-US" sz="1100" dirty="0">
                <a:solidFill>
                  <a:srgbClr val="000000"/>
                </a:solidFill>
                <a:latin typeface="WordVisi_MSFontService"/>
              </a:rPr>
              <a:t>​</a:t>
            </a:r>
            <a:r>
              <a:rPr lang="en-US" sz="1200" dirty="0">
                <a:solidFill>
                  <a:srgbClr val="E8E8E8">
                    <a:lumMod val="75000"/>
                  </a:srgbClr>
                </a:solidFill>
                <a:latin typeface="Aptos" panose="02110004020202020204"/>
              </a:rPr>
              <a:t>(DIW, Econ, 2014; </a:t>
            </a:r>
            <a:r>
              <a:rPr lang="en-US" sz="1200" dirty="0" err="1">
                <a:solidFill>
                  <a:srgbClr val="E8E8E8">
                    <a:lumMod val="75000"/>
                  </a:srgbClr>
                </a:solidFill>
                <a:latin typeface="Aptos" panose="02110004020202020204"/>
              </a:rPr>
              <a:t>Stöver</a:t>
            </a:r>
            <a:r>
              <a:rPr lang="en-US" sz="1200" dirty="0">
                <a:solidFill>
                  <a:srgbClr val="E8E8E8">
                    <a:lumMod val="75000"/>
                  </a:srgbClr>
                </a:solidFill>
                <a:latin typeface="Aptos" panose="02110004020202020204"/>
              </a:rPr>
              <a:t>, 2018)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E4112B-AF81-48A3-86A2-152FCDCD590D}"/>
              </a:ext>
            </a:extLst>
          </p:cNvPr>
          <p:cNvSpPr txBox="1"/>
          <p:nvPr/>
        </p:nvSpPr>
        <p:spPr>
          <a:xfrm>
            <a:off x="790531" y="4294968"/>
            <a:ext cx="2527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519E"/>
                </a:solidFill>
              </a:rPr>
              <a:t>Research Questions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ED9D5394-7B21-4D1B-B7E4-B65B1E45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/>
              <a:t>IIOA Conference Sevilla 2026 I  Regionalized input-output approach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976B809-BC64-43DE-8D74-E8CE5383128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Regional </a:t>
            </a:r>
            <a:r>
              <a:rPr lang="de-DE" sz="2800" dirty="0" err="1"/>
              <a:t>analyses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energy</a:t>
            </a:r>
            <a:r>
              <a:rPr lang="de-DE" sz="2800" dirty="0"/>
              <a:t> </a:t>
            </a:r>
            <a:r>
              <a:rPr lang="de-DE" sz="2800" dirty="0" err="1"/>
              <a:t>transition</a:t>
            </a:r>
            <a:r>
              <a:rPr lang="de-DE" sz="2800" dirty="0"/>
              <a:t> </a:t>
            </a:r>
            <a:r>
              <a:rPr lang="de-DE" sz="2800" dirty="0" err="1"/>
              <a:t>impacts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missing</a:t>
            </a:r>
            <a:endParaRPr lang="en-GB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F7A65E-E1EC-4651-96C5-9814785D61C2}"/>
              </a:ext>
            </a:extLst>
          </p:cNvPr>
          <p:cNvSpPr txBox="1"/>
          <p:nvPr/>
        </p:nvSpPr>
        <p:spPr>
          <a:xfrm>
            <a:off x="381000" y="4647377"/>
            <a:ext cx="10636405" cy="124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/>
              <a:t>To what extent is the economic footprint of wind power influenced by the underlying data sources?</a:t>
            </a:r>
          </a:p>
          <a:p>
            <a:pPr marL="800100" lvl="1" indent="-342900">
              <a:lnSpc>
                <a:spcPct val="12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/>
              <a:t>How do economic multipliers of wind power differ by technology, lifetime phase, and effect type?</a:t>
            </a:r>
          </a:p>
          <a:p>
            <a:pPr marL="800100" lvl="1" indent="-342900">
              <a:lnSpc>
                <a:spcPct val="12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/>
              <a:t>What are the economic and environmental impacts of regional wind power expansion? </a:t>
            </a:r>
          </a:p>
        </p:txBody>
      </p:sp>
    </p:spTree>
    <p:extLst>
      <p:ext uri="{BB962C8B-B14F-4D97-AF65-F5344CB8AC3E}">
        <p14:creationId xmlns:p14="http://schemas.microsoft.com/office/powerpoint/2010/main" val="34146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87EC9-8294-43C4-A36B-15AC8238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0063" cy="4351338"/>
          </a:xfrm>
        </p:spPr>
        <p:txBody>
          <a:bodyPr/>
          <a:lstStyle/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6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E0FBCB-808C-33D9-D794-2495D0F1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85" cy="338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098BDBB-DA6B-46BF-9B62-35D6C826A172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40541DB6-B13F-4559-8C55-F978F096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406CD34-A199-417B-988B-B207EB7618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DD254D3-81BE-46CE-ADE5-8B40C2EA068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8C816FF-9E48-42D7-B64D-D075838CCD40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1125200" cy="498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Aggregation </a:t>
            </a:r>
            <a:r>
              <a:rPr lang="de-DE" sz="1800" dirty="0" err="1"/>
              <a:t>level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72 </a:t>
            </a:r>
            <a:r>
              <a:rPr lang="de-DE" sz="1800" b="1" dirty="0" err="1">
                <a:solidFill>
                  <a:srgbClr val="00519E"/>
                </a:solidFill>
              </a:rPr>
              <a:t>industries</a:t>
            </a:r>
            <a:r>
              <a:rPr lang="de-DE" sz="1800" dirty="0"/>
              <a:t>, </a:t>
            </a:r>
            <a:br>
              <a:rPr lang="de-DE" sz="1800" dirty="0"/>
            </a:br>
            <a:r>
              <a:rPr lang="de-DE" sz="1800" dirty="0" err="1"/>
              <a:t>according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national IOT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year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2019</a:t>
            </a:r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595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7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F0B740-961E-4102-9DFA-458AD0A3BBE1}"/>
              </a:ext>
            </a:extLst>
          </p:cNvPr>
          <p:cNvSpPr txBox="1"/>
          <p:nvPr/>
        </p:nvSpPr>
        <p:spPr>
          <a:xfrm>
            <a:off x="381000" y="216092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highlight>
                  <a:srgbClr val="FBE3D6"/>
                </a:highlight>
              </a:rPr>
              <a:t>I: </a:t>
            </a:r>
            <a:r>
              <a:rPr lang="de-DE" sz="1600" dirty="0" err="1">
                <a:highlight>
                  <a:srgbClr val="FBE3D6"/>
                </a:highlight>
              </a:rPr>
              <a:t>Production</a:t>
            </a:r>
            <a:r>
              <a:rPr lang="de-DE" sz="1600" dirty="0"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highlight>
                  <a:srgbClr val="FBE3D6"/>
                </a:highlight>
              </a:rPr>
              <a:t>Adjusting</a:t>
            </a:r>
            <a:r>
              <a:rPr lang="de-DE" sz="1400" dirty="0"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highlight>
                  <a:srgbClr val="FBE3D6"/>
                </a:highlight>
              </a:rPr>
              <a:t>data</a:t>
            </a:r>
            <a:r>
              <a:rPr lang="de-DE" sz="1400" dirty="0">
                <a:highlight>
                  <a:srgbClr val="FBE3D6"/>
                </a:highlight>
              </a:rPr>
              <a:t> </a:t>
            </a:r>
            <a:r>
              <a:rPr lang="de-DE" sz="1400" dirty="0" err="1">
                <a:highlight>
                  <a:srgbClr val="FBE3D6"/>
                </a:highlight>
              </a:rPr>
              <a:t>from</a:t>
            </a:r>
            <a:r>
              <a:rPr lang="de-DE" sz="1400" dirty="0">
                <a:highlight>
                  <a:srgbClr val="FBE3D6"/>
                </a:highlight>
              </a:rPr>
              <a:t> WZ* </a:t>
            </a:r>
            <a:r>
              <a:rPr lang="de-DE" sz="1400" dirty="0" err="1">
                <a:highlight>
                  <a:srgbClr val="FBE3D6"/>
                </a:highlight>
              </a:rPr>
              <a:t>to</a:t>
            </a:r>
            <a:r>
              <a:rPr lang="de-DE" sz="1400" dirty="0">
                <a:highlight>
                  <a:srgbClr val="FBE3D6"/>
                </a:highlight>
              </a:rPr>
              <a:t> CPA** </a:t>
            </a:r>
            <a:r>
              <a:rPr lang="de-DE" sz="1400" dirty="0" err="1">
                <a:highlight>
                  <a:srgbClr val="FBE3D6"/>
                </a:highlight>
              </a:rPr>
              <a:t>using</a:t>
            </a:r>
            <a:r>
              <a:rPr lang="de-DE" sz="1400" dirty="0">
                <a:highlight>
                  <a:srgbClr val="FBE3D6"/>
                </a:highlight>
              </a:rPr>
              <a:t> national </a:t>
            </a:r>
            <a:r>
              <a:rPr lang="de-DE" sz="1400" dirty="0" err="1">
                <a:highlight>
                  <a:srgbClr val="FBE3D6"/>
                </a:highlight>
              </a:rPr>
              <a:t>assumptions</a:t>
            </a:r>
            <a:endParaRPr lang="de-DE" sz="1400" dirty="0">
              <a:highlight>
                <a:srgbClr val="FBE3D6"/>
              </a:highligh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E7CCF75-287F-F1A9-FB01-A6BBE057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79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7D43D10-3B20-4D4E-8611-BF8976EE28BD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1DF73B-B180-4051-B7E9-5A22B4F78F2A}"/>
              </a:ext>
            </a:extLst>
          </p:cNvPr>
          <p:cNvSpPr txBox="1"/>
          <p:nvPr/>
        </p:nvSpPr>
        <p:spPr>
          <a:xfrm>
            <a:off x="117695" y="6265056"/>
            <a:ext cx="37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*WZ = Wirtschaftszweige</a:t>
            </a:r>
          </a:p>
          <a:p>
            <a:r>
              <a:rPr lang="de-DE" sz="1200" dirty="0"/>
              <a:t>**CPA = </a:t>
            </a:r>
            <a:r>
              <a:rPr lang="de-DE" sz="1200" dirty="0" err="1"/>
              <a:t>Classfication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Products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Activity</a:t>
            </a:r>
            <a:endParaRPr lang="de-DE" sz="1200" dirty="0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4E8B2D52-0ED2-449E-AFCA-DC1A9865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7772397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D57AF18-6B8D-45B6-ADFD-F01F4CE045C0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DB5B6E5-D62D-40F9-B06E-D8B2A99B96FA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8EA6C56-09A6-42CF-9BFD-1B6F32B1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8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A6022B-169E-4947-85BC-8519DB6E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84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1ADE0FF-6FB3-41B7-8A43-C69A5AF858EF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F30508C2-47AB-4B6A-A8CB-247F6930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E46536E-CDA8-41F3-BF98-4CFEA83F159E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35C0780-2C95-425F-9149-9737D411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13A65D9-1A12-4D4A-8724-90AA7231A0C0}"/>
              </a:ext>
            </a:extLst>
          </p:cNvPr>
          <p:cNvSpPr txBox="1"/>
          <p:nvPr/>
        </p:nvSpPr>
        <p:spPr>
          <a:xfrm>
            <a:off x="381000" y="2160929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highlight>
                  <a:srgbClr val="FFE699"/>
                </a:highlight>
              </a:rPr>
              <a:t>added</a:t>
            </a:r>
            <a:endParaRPr lang="de-DE" sz="1600" dirty="0"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highlight>
                  <a:srgbClr val="FFE699"/>
                </a:highlight>
              </a:rPr>
              <a:t>Converting</a:t>
            </a:r>
            <a:r>
              <a:rPr lang="de-DE" sz="1400" dirty="0"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highlight>
                  <a:srgbClr val="FFE699"/>
                </a:highlight>
              </a:rPr>
              <a:t>data</a:t>
            </a:r>
            <a:r>
              <a:rPr lang="de-DE" sz="1400" dirty="0">
                <a:highlight>
                  <a:srgbClr val="FFE699"/>
                </a:highlight>
              </a:rPr>
              <a:t> </a:t>
            </a:r>
            <a:r>
              <a:rPr lang="de-DE" sz="1400" dirty="0" err="1">
                <a:highlight>
                  <a:srgbClr val="FFE699"/>
                </a:highlight>
              </a:rPr>
              <a:t>from</a:t>
            </a:r>
            <a:r>
              <a:rPr lang="de-DE" sz="1400" dirty="0">
                <a:highlight>
                  <a:srgbClr val="FFE699"/>
                </a:highlight>
              </a:rPr>
              <a:t> WZ </a:t>
            </a:r>
            <a:r>
              <a:rPr lang="de-DE" sz="1400" dirty="0" err="1">
                <a:highlight>
                  <a:srgbClr val="FFE699"/>
                </a:highlight>
              </a:rPr>
              <a:t>to</a:t>
            </a:r>
            <a:r>
              <a:rPr lang="de-DE" sz="1400" dirty="0"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highlight>
                  <a:srgbClr val="FFE699"/>
                </a:highlight>
              </a:rPr>
              <a:t>with</a:t>
            </a:r>
            <a:r>
              <a:rPr lang="de-DE" sz="1400" dirty="0">
                <a:highlight>
                  <a:srgbClr val="FFE699"/>
                </a:highlight>
              </a:rPr>
              <a:t> </a:t>
            </a:r>
            <a:r>
              <a:rPr lang="de-DE" sz="1400" dirty="0" err="1">
                <a:highlight>
                  <a:srgbClr val="FFE699"/>
                </a:highlight>
              </a:rPr>
              <a:t>optimization</a:t>
            </a:r>
            <a:endParaRPr lang="de-DE" sz="1400" dirty="0">
              <a:highlight>
                <a:srgbClr val="FFE699"/>
              </a:highlight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7245C54-41F1-45C7-9242-F14EB1E06A54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9162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51343-05B1-4917-A241-21DCEBDC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CD77-6B63-844A-8EBB-AF037660C93B}" type="slidenum">
              <a:rPr lang="de-DE" smtClean="0"/>
              <a:t>9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3587A69-D6CE-4833-A923-FFBDF86F3419}"/>
              </a:ext>
            </a:extLst>
          </p:cNvPr>
          <p:cNvSpPr/>
          <p:nvPr/>
        </p:nvSpPr>
        <p:spPr>
          <a:xfrm>
            <a:off x="-155512" y="110121"/>
            <a:ext cx="1729273" cy="255004"/>
          </a:xfrm>
          <a:prstGeom prst="round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Methodology</a:t>
            </a:r>
            <a:endParaRPr lang="de-DE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1FF5667-DEBD-F533-D526-AB248558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2628000"/>
            <a:ext cx="6248883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69456E1-BFB3-483C-9D28-790B7C5B773F}"/>
              </a:ext>
            </a:extLst>
          </p:cNvPr>
          <p:cNvSpPr txBox="1"/>
          <p:nvPr/>
        </p:nvSpPr>
        <p:spPr>
          <a:xfrm>
            <a:off x="5760000" y="6034901"/>
            <a:ext cx="615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Schematic Overview of the RIOT Framework with Calculation Steps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(Own illustration)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D78345C9-1B4D-43DC-8D87-E6C6732A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/>
              <a:t>IIOA Conference Sevilla 2026 I  Regionalized input-output approach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B619118-C1EF-4096-A841-B4F15F1BC63A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9784976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Construction </a:t>
            </a:r>
            <a:r>
              <a:rPr lang="de-DE" sz="2800" dirty="0" err="1"/>
              <a:t>of</a:t>
            </a:r>
            <a:r>
              <a:rPr lang="de-DE" sz="2800" dirty="0"/>
              <a:t> a RIOT</a:t>
            </a:r>
            <a:endParaRPr lang="en-GB" sz="2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65CDAD0-6126-47D1-AC72-2F152769F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2"/>
          <a:stretch/>
        </p:blipFill>
        <p:spPr>
          <a:xfrm>
            <a:off x="10615559" y="1646238"/>
            <a:ext cx="1096009" cy="56571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08950BA-3255-4737-BC1F-3BFA1BB95184}"/>
              </a:ext>
            </a:extLst>
          </p:cNvPr>
          <p:cNvSpPr txBox="1"/>
          <p:nvPr/>
        </p:nvSpPr>
        <p:spPr>
          <a:xfrm>
            <a:off x="381000" y="2160929"/>
            <a:ext cx="525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I: 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Production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Adjusting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using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 national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BE3D6"/>
                </a:highlight>
              </a:rPr>
              <a:t>assumptions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BE3D6"/>
              </a:highlight>
            </a:endParaRPr>
          </a:p>
          <a:p>
            <a:r>
              <a:rPr lang="de-DE" sz="16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II: Value-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added</a:t>
            </a:r>
            <a:endParaRPr lang="de-DE" sz="16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Converting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LSN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data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from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WZ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to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CPA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with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highlight>
                  <a:srgbClr val="FFE699"/>
                </a:highlight>
              </a:rPr>
              <a:t>optimization</a:t>
            </a:r>
            <a:endParaRPr lang="de-DE" sz="1400" dirty="0">
              <a:solidFill>
                <a:schemeClr val="bg2">
                  <a:lumMod val="75000"/>
                </a:schemeClr>
              </a:solidFill>
              <a:highlight>
                <a:srgbClr val="FFE699"/>
              </a:highlight>
            </a:endParaRPr>
          </a:p>
          <a:p>
            <a:r>
              <a:rPr lang="de-DE" sz="1600" dirty="0">
                <a:highlight>
                  <a:srgbClr val="C1E5F5"/>
                </a:highlight>
              </a:rPr>
              <a:t>III: Intermediate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highlight>
                  <a:srgbClr val="C1E5F5"/>
                </a:highlight>
              </a:rPr>
              <a:t>Derived</a:t>
            </a:r>
            <a:r>
              <a:rPr lang="de-DE" sz="1400" dirty="0">
                <a:highlight>
                  <a:srgbClr val="C1E5F5"/>
                </a:highlight>
              </a:rPr>
              <a:t> </a:t>
            </a:r>
            <a:r>
              <a:rPr lang="de-DE" sz="1400" dirty="0" err="1">
                <a:highlight>
                  <a:srgbClr val="C1E5F5"/>
                </a:highlight>
              </a:rPr>
              <a:t>from</a:t>
            </a:r>
            <a:r>
              <a:rPr lang="de-DE" sz="1400" dirty="0">
                <a:highlight>
                  <a:srgbClr val="C1E5F5"/>
                </a:highlight>
              </a:rPr>
              <a:t> I-II + national </a:t>
            </a:r>
            <a:r>
              <a:rPr lang="de-DE" sz="1400" dirty="0" err="1">
                <a:highlight>
                  <a:srgbClr val="C1E5F5"/>
                </a:highlight>
              </a:rPr>
              <a:t>assumptions</a:t>
            </a:r>
            <a:endParaRPr lang="de-DE" sz="1400" dirty="0">
              <a:highlight>
                <a:srgbClr val="C1E5F5"/>
              </a:highlight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01E5E0B-5190-4058-B815-940C10788749}"/>
              </a:ext>
            </a:extLst>
          </p:cNvPr>
          <p:cNvSpPr txBox="1">
            <a:spLocks/>
          </p:cNvSpPr>
          <p:nvPr/>
        </p:nvSpPr>
        <p:spPr>
          <a:xfrm>
            <a:off x="381000" y="1346699"/>
            <a:ext cx="10972800" cy="483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800" dirty="0"/>
              <a:t>Non-survey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given</a:t>
            </a:r>
            <a:r>
              <a:rPr lang="de-DE" sz="1800" dirty="0"/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data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from</a:t>
            </a:r>
            <a:r>
              <a:rPr lang="de-DE" sz="1800" b="1" dirty="0">
                <a:solidFill>
                  <a:srgbClr val="00519E"/>
                </a:solidFill>
              </a:rPr>
              <a:t> </a:t>
            </a:r>
            <a:r>
              <a:rPr lang="de-DE" sz="1800" b="1" dirty="0" err="1">
                <a:solidFill>
                  <a:srgbClr val="00519E"/>
                </a:solidFill>
              </a:rPr>
              <a:t>the</a:t>
            </a:r>
            <a:r>
              <a:rPr lang="de-DE" sz="1800" b="1" dirty="0">
                <a:solidFill>
                  <a:srgbClr val="00519E"/>
                </a:solidFill>
              </a:rPr>
              <a:t> Statistical Office </a:t>
            </a:r>
            <a:r>
              <a:rPr lang="de-DE" sz="1800" b="1" dirty="0" err="1">
                <a:solidFill>
                  <a:srgbClr val="00519E"/>
                </a:solidFill>
              </a:rPr>
              <a:t>of</a:t>
            </a:r>
            <a:r>
              <a:rPr lang="de-DE" sz="1800" b="1" dirty="0">
                <a:solidFill>
                  <a:srgbClr val="00519E"/>
                </a:solidFill>
              </a:rPr>
              <a:t> Lower </a:t>
            </a:r>
            <a:r>
              <a:rPr lang="de-DE" sz="1800" b="1" dirty="0" err="1">
                <a:solidFill>
                  <a:srgbClr val="00519E"/>
                </a:solidFill>
              </a:rPr>
              <a:t>Saxony</a:t>
            </a:r>
            <a:r>
              <a:rPr lang="de-DE" sz="1800" b="1" dirty="0">
                <a:solidFill>
                  <a:srgbClr val="00519E"/>
                </a:solidFill>
              </a:rPr>
              <a:t> (LSN)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regionalization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00519E"/>
                </a:solidFill>
              </a:rPr>
              <a:t>CHARM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Kronenberg (2009)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03928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3651</Words>
  <Application>Microsoft Office PowerPoint</Application>
  <PresentationFormat>Breitbild</PresentationFormat>
  <Paragraphs>339</Paragraphs>
  <Slides>25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Wingdings</vt:lpstr>
      <vt:lpstr>WordVisi_MSFontService</vt:lpstr>
      <vt:lpstr>Office</vt:lpstr>
      <vt:lpstr>think-cell Folie</vt:lpstr>
      <vt:lpstr>Economic potential of the energy transition: A regionalized input-output analysis of wind power in Lower Saxony</vt:lpstr>
      <vt:lpstr>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Dilan Türk</dc:creator>
  <cp:lastModifiedBy>Dilan Türk</cp:lastModifiedBy>
  <cp:revision>110</cp:revision>
  <dcterms:created xsi:type="dcterms:W3CDTF">2024-07-05T13:29:20Z</dcterms:created>
  <dcterms:modified xsi:type="dcterms:W3CDTF">2026-06-16T15:43:26Z</dcterms:modified>
</cp:coreProperties>
</file>