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001" r:id="rId2"/>
    <p:sldId id="2002" r:id="rId3"/>
    <p:sldId id="2003" r:id="rId4"/>
    <p:sldId id="2004" r:id="rId5"/>
    <p:sldId id="2006" r:id="rId6"/>
    <p:sldId id="2007" r:id="rId7"/>
    <p:sldId id="2008" r:id="rId8"/>
    <p:sldId id="2009" r:id="rId9"/>
    <p:sldId id="2010" r:id="rId10"/>
    <p:sldId id="2011" r:id="rId11"/>
    <p:sldId id="2012" r:id="rId12"/>
    <p:sldId id="2013" r:id="rId13"/>
    <p:sldId id="2014" r:id="rId14"/>
    <p:sldId id="2015" r:id="rId15"/>
    <p:sldId id="2016" r:id="rId16"/>
    <p:sldId id="2017" r:id="rId17"/>
    <p:sldId id="2018" r:id="rId18"/>
    <p:sldId id="2019" r:id="rId19"/>
    <p:sldId id="2038" r:id="rId20"/>
    <p:sldId id="2020" r:id="rId21"/>
    <p:sldId id="2021" r:id="rId22"/>
    <p:sldId id="2022" r:id="rId23"/>
    <p:sldId id="2023" r:id="rId24"/>
    <p:sldId id="2024" r:id="rId25"/>
    <p:sldId id="2025" r:id="rId26"/>
    <p:sldId id="2039" r:id="rId27"/>
    <p:sldId id="2027" r:id="rId28"/>
    <p:sldId id="2028" r:id="rId29"/>
    <p:sldId id="2029" r:id="rId30"/>
    <p:sldId id="2030" r:id="rId31"/>
    <p:sldId id="2031" r:id="rId32"/>
    <p:sldId id="2032" r:id="rId33"/>
    <p:sldId id="2033" r:id="rId34"/>
    <p:sldId id="2034" r:id="rId35"/>
    <p:sldId id="2035" r:id="rId36"/>
    <p:sldId id="2036" r:id="rId37"/>
    <p:sldId id="2037" r:id="rId38"/>
  </p:sldIdLst>
  <p:sldSz cx="9144000" cy="6858000" type="screen4x3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219C6-9FE8-A04C-A8CC-DCA46AD16B60}" v="2" dt="2026-06-21T16:58:53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666"/>
    <p:restoredTop sz="91379"/>
  </p:normalViewPr>
  <p:slideViewPr>
    <p:cSldViewPr snapToGrid="0" snapToObjects="1">
      <p:cViewPr varScale="1">
        <p:scale>
          <a:sx n="100" d="100"/>
          <a:sy n="100" d="100"/>
        </p:scale>
        <p:origin x="2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7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1940000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C9BED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Combining agent-based and input–output modelling in economics</a:t>
            </a:r>
            <a:endParaRPr lang="en-US" sz="1400" dirty="0"/>
          </a:p>
        </p:txBody>
      </p:sp>
      <p:sp>
        <p:nvSpPr>
          <p:cNvPr id="4" name="Text 1"/>
          <p:cNvSpPr/>
          <p:nvPr/>
        </p:nvSpPr>
        <p:spPr>
          <a:xfrm>
            <a:off x="502920" y="242316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12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Multi-Agent Input–Output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502920" y="301752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(MAIO) Framework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502920" y="3611880"/>
            <a:ext cx="81381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Shape 4"/>
          <p:cNvSpPr/>
          <p:nvPr/>
        </p:nvSpPr>
        <p:spPr>
          <a:xfrm>
            <a:off x="502920" y="4526280"/>
            <a:ext cx="8138160" cy="0"/>
          </a:xfrm>
          <a:prstGeom prst="line">
            <a:avLst/>
          </a:prstGeom>
          <a:noFill/>
          <a:ln w="8890">
            <a:solidFill>
              <a:srgbClr val="C9BEDB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8" name="Text 5"/>
          <p:cNvSpPr/>
          <p:nvPr/>
        </p:nvSpPr>
        <p:spPr>
          <a:xfrm>
            <a:off x="502920" y="4663440"/>
            <a:ext cx="81381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Marco Raberto</a:t>
            </a:r>
            <a:r>
              <a:rPr lang="en-US" sz="1400" b="1" dirty="0">
                <a:solidFill>
                  <a:srgbClr val="F2C66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¹</a:t>
            </a:r>
            <a:r>
              <a:rPr lang="en-US" sz="14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   Marcello Nieddu</a:t>
            </a:r>
            <a:r>
              <a:rPr lang="en-US" sz="1400" b="1" dirty="0">
                <a:solidFill>
                  <a:srgbClr val="F2C66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²</a:t>
            </a:r>
            <a:r>
              <a:rPr lang="en-US" sz="14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   Andrea Teglio</a:t>
            </a:r>
            <a:r>
              <a:rPr lang="en-US" sz="1400" b="1" dirty="0">
                <a:solidFill>
                  <a:srgbClr val="F2C66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²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502920" y="507492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2C66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¹  </a:t>
            </a:r>
            <a:r>
              <a:rPr lang="en-US" sz="1100" dirty="0">
                <a:solidFill>
                  <a:srgbClr val="ECE8F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DIME, University of Genoa,  Italy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502920" y="5349240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2C66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²  </a:t>
            </a:r>
            <a:r>
              <a:rPr lang="en-US" sz="1100" dirty="0">
                <a:solidFill>
                  <a:srgbClr val="ECE8F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Department of Economics, Ca' Foscari University of Venice,  Italy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502920" y="5989320"/>
            <a:ext cx="1828800" cy="0"/>
          </a:xfrm>
          <a:prstGeom prst="line">
            <a:avLst/>
          </a:prstGeom>
          <a:noFill/>
          <a:ln w="19050">
            <a:solidFill>
              <a:srgbClr val="F2C66B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2" name="Text 9"/>
          <p:cNvSpPr/>
          <p:nvPr/>
        </p:nvSpPr>
        <p:spPr>
          <a:xfrm>
            <a:off x="502920" y="6053328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C66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32nd IIOA Conference &amp; 11th SHAIO Conference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502920" y="6327648"/>
            <a:ext cx="8138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9BED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Parallel Session 9 — Input–Output Theory &amp; Methodology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502920" y="6537960"/>
            <a:ext cx="8138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9BED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Seville, Spain  ·  26 June 2026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10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decentralised market protocol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Preferred supplier · rationing · switching → endogenous bilateral network</a:t>
            </a:r>
            <a:endParaRPr lang="en-US" sz="1400" dirty="0"/>
          </a:p>
        </p:txBody>
      </p:sp>
      <p:sp>
        <p:nvSpPr>
          <p:cNvPr id="7" name="Shape 3"/>
          <p:cNvSpPr/>
          <p:nvPr/>
        </p:nvSpPr>
        <p:spPr>
          <a:xfrm>
            <a:off x="502920" y="1947306"/>
            <a:ext cx="502920" cy="502920"/>
          </a:xfrm>
          <a:prstGeom prst="ellipse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8" name="Text 4"/>
          <p:cNvSpPr/>
          <p:nvPr/>
        </p:nvSpPr>
        <p:spPr>
          <a:xfrm>
            <a:off x="502920" y="194730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5"/>
          <p:cNvSpPr/>
          <p:nvPr/>
        </p:nvSpPr>
        <p:spPr>
          <a:xfrm>
            <a:off x="1188720" y="1947306"/>
            <a:ext cx="4434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Preferred supplier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1188720" y="2239914"/>
            <a:ext cx="4434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Each buyer holds an ordered list of suppliers; demand goes first to the preferred one.</a:t>
            </a:r>
            <a:endParaRPr lang="en-US" sz="1200" dirty="0"/>
          </a:p>
        </p:txBody>
      </p:sp>
      <p:sp>
        <p:nvSpPr>
          <p:cNvPr id="11" name="Shape 7"/>
          <p:cNvSpPr/>
          <p:nvPr/>
        </p:nvSpPr>
        <p:spPr>
          <a:xfrm>
            <a:off x="502920" y="2907426"/>
            <a:ext cx="502920" cy="502920"/>
          </a:xfrm>
          <a:prstGeom prst="ellipse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2" name="Text 8"/>
          <p:cNvSpPr/>
          <p:nvPr/>
        </p:nvSpPr>
        <p:spPr>
          <a:xfrm>
            <a:off x="502920" y="290742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1188720" y="2907426"/>
            <a:ext cx="4434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Rationing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1188720" y="3200034"/>
            <a:ext cx="4434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If supply falls short, the unmet portion cascades down the list, ordered by price.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502920" y="3867546"/>
            <a:ext cx="502920" cy="502920"/>
          </a:xfrm>
          <a:prstGeom prst="ellipse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6" name="Text 12"/>
          <p:cNvSpPr/>
          <p:nvPr/>
        </p:nvSpPr>
        <p:spPr>
          <a:xfrm>
            <a:off x="502920" y="386754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1188720" y="3867546"/>
            <a:ext cx="4434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Switching</a:t>
            </a:r>
            <a:endParaRPr lang="en-US" sz="1400" dirty="0"/>
          </a:p>
        </p:txBody>
      </p:sp>
      <p:sp>
        <p:nvSpPr>
          <p:cNvPr id="18" name="Text 14"/>
          <p:cNvSpPr/>
          <p:nvPr/>
        </p:nvSpPr>
        <p:spPr>
          <a:xfrm>
            <a:off x="1188720" y="4160154"/>
            <a:ext cx="4434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When rationed beyond a threshold, a buyer replaces its preferred supplier with the next available one. With small probability, buyers also switch on price.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502920" y="4827666"/>
            <a:ext cx="502920" cy="502920"/>
          </a:xfrm>
          <a:prstGeom prst="ellipse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20" name="Text 16"/>
          <p:cNvSpPr/>
          <p:nvPr/>
        </p:nvSpPr>
        <p:spPr>
          <a:xfrm>
            <a:off x="502920" y="482766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4</a:t>
            </a:r>
            <a:endParaRPr lang="en-US" sz="1600" dirty="0"/>
          </a:p>
        </p:txBody>
      </p:sp>
      <p:sp>
        <p:nvSpPr>
          <p:cNvPr id="21" name="Text 17"/>
          <p:cNvSpPr/>
          <p:nvPr/>
        </p:nvSpPr>
        <p:spPr>
          <a:xfrm>
            <a:off x="1188720" y="4827666"/>
            <a:ext cx="4434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Network reconfiguration</a:t>
            </a:r>
            <a:endParaRPr lang="en-US" sz="1400" dirty="0"/>
          </a:p>
        </p:txBody>
      </p:sp>
      <p:sp>
        <p:nvSpPr>
          <p:cNvPr id="22" name="Text 18"/>
          <p:cNvSpPr/>
          <p:nvPr/>
        </p:nvSpPr>
        <p:spPr>
          <a:xfrm>
            <a:off x="1188720" y="5120274"/>
            <a:ext cx="44348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buyer–seller network evolves endogenously over time.</a:t>
            </a:r>
            <a:endParaRPr lang="en-US" sz="1200" dirty="0"/>
          </a:p>
        </p:txBody>
      </p:sp>
      <p:sp>
        <p:nvSpPr>
          <p:cNvPr id="23" name="Shape 19"/>
          <p:cNvSpPr/>
          <p:nvPr/>
        </p:nvSpPr>
        <p:spPr>
          <a:xfrm>
            <a:off x="5669280" y="1947306"/>
            <a:ext cx="2971800" cy="393192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24" name="Text 20"/>
          <p:cNvSpPr/>
          <p:nvPr/>
        </p:nvSpPr>
        <p:spPr>
          <a:xfrm>
            <a:off x="5852160" y="2130186"/>
            <a:ext cx="2606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2C66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Why this matters</a:t>
            </a:r>
            <a:endParaRPr lang="en-US" sz="1400" dirty="0"/>
          </a:p>
        </p:txBody>
      </p:sp>
      <p:sp>
        <p:nvSpPr>
          <p:cNvPr id="25" name="Text 21"/>
          <p:cNvSpPr/>
          <p:nvPr/>
        </p:nvSpPr>
        <p:spPr>
          <a:xfrm>
            <a:off x="5852160" y="2541666"/>
            <a:ext cx="260604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4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Decentralised exchange is the one </a:t>
            </a:r>
            <a:r>
              <a:rPr lang="en-US" sz="1200" b="1" dirty="0">
                <a:solidFill>
                  <a:srgbClr val="F2C66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complex factor</a:t>
            </a:r>
            <a:r>
              <a:rPr lang="en-US" sz="120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that survives all the B-restrictions.</a:t>
            </a: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i="1" dirty="0">
                <a:solidFill>
                  <a:srgbClr val="ECE8F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Under rationing, sales depend on the order of access, and the network reshapes accordingly.</a:t>
            </a: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endParaRPr lang="en-US" sz="1200" dirty="0"/>
          </a:p>
          <a:p>
            <a:pPr marL="0" indent="0">
              <a:spcAft>
                <a:spcPts val="40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Two switching mechanisms co-exist: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rationing-driven</a:t>
            </a:r>
            <a:endParaRPr lang="en-US" sz="1200" dirty="0"/>
          </a:p>
          <a:p>
            <a:pPr marL="342900" indent="-3429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price-driven (opportunistic)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11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Behavioural restrictions of the first term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What B1–B4 disable — and why this restricted version is informative</a:t>
            </a:r>
            <a:endParaRPr lang="en-US" sz="1400" dirty="0"/>
          </a:p>
        </p:txBody>
      </p:sp>
      <p:sp>
        <p:nvSpPr>
          <p:cNvPr id="7" name="Shape 3"/>
          <p:cNvSpPr/>
          <p:nvPr/>
        </p:nvSpPr>
        <p:spPr>
          <a:xfrm>
            <a:off x="502920" y="1947306"/>
            <a:ext cx="8138160" cy="41148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8" name="Text 4"/>
          <p:cNvSpPr/>
          <p:nvPr/>
        </p:nvSpPr>
        <p:spPr>
          <a:xfrm>
            <a:off x="594360" y="1947306"/>
            <a:ext cx="640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Code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1234440" y="1947306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Restriction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3063240" y="1947306"/>
            <a:ext cx="5669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What it does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502920" y="2358786"/>
            <a:ext cx="8138160" cy="640080"/>
          </a:xfrm>
          <a:prstGeom prst="rect">
            <a:avLst/>
          </a:prstGeom>
          <a:solidFill>
            <a:srgbClr val="ECE8F2"/>
          </a:solidFill>
          <a:ln w="12700">
            <a:solidFill>
              <a:srgbClr val="ECE8F2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2" name="Text 8"/>
          <p:cNvSpPr/>
          <p:nvPr/>
        </p:nvSpPr>
        <p:spPr>
          <a:xfrm>
            <a:off x="594360" y="235878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B1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1234440" y="2358786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Fixed prices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3063240" y="2358786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Prices exogenous, no pricing rule, no markup dynamics.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594360" y="299886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B2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1234440" y="2998866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Naive expectations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3063240" y="2998866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Expected demand at t equals realised demand at t−1.</a:t>
            </a:r>
            <a:endParaRPr lang="en-US" sz="1200" dirty="0"/>
          </a:p>
        </p:txBody>
      </p:sp>
      <p:sp>
        <p:nvSpPr>
          <p:cNvPr id="18" name="Shape 14"/>
          <p:cNvSpPr/>
          <p:nvPr/>
        </p:nvSpPr>
        <p:spPr>
          <a:xfrm>
            <a:off x="502920" y="3638946"/>
            <a:ext cx="8138160" cy="640080"/>
          </a:xfrm>
          <a:prstGeom prst="rect">
            <a:avLst/>
          </a:prstGeom>
          <a:solidFill>
            <a:srgbClr val="ECE8F2"/>
          </a:solidFill>
          <a:ln w="12700">
            <a:solidFill>
              <a:srgbClr val="ECE8F2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9" name="Text 15"/>
          <p:cNvSpPr/>
          <p:nvPr/>
        </p:nvSpPr>
        <p:spPr>
          <a:xfrm>
            <a:off x="594360" y="363894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B3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1234440" y="3638946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No inventory targets</a:t>
            </a:r>
            <a:endParaRPr lang="en-US" sz="1300" dirty="0"/>
          </a:p>
        </p:txBody>
      </p:sp>
      <p:sp>
        <p:nvSpPr>
          <p:cNvPr id="21" name="Text 17"/>
          <p:cNvSpPr/>
          <p:nvPr/>
        </p:nvSpPr>
        <p:spPr>
          <a:xfrm>
            <a:off x="3063240" y="3638946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Stock-adjustment speed v = 0; inputs replenish current consumption.</a:t>
            </a:r>
            <a:endParaRPr lang="en-US" sz="1200" dirty="0"/>
          </a:p>
        </p:txBody>
      </p:sp>
      <p:sp>
        <p:nvSpPr>
          <p:cNvPr id="22" name="Text 18"/>
          <p:cNvSpPr/>
          <p:nvPr/>
        </p:nvSpPr>
        <p:spPr>
          <a:xfrm>
            <a:off x="594360" y="427902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B4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1234440" y="4279026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No supplier switching</a:t>
            </a:r>
            <a:endParaRPr lang="en-US" sz="1300" dirty="0"/>
          </a:p>
        </p:txBody>
      </p:sp>
      <p:sp>
        <p:nvSpPr>
          <p:cNvPr id="24" name="Text 20"/>
          <p:cNvSpPr/>
          <p:nvPr/>
        </p:nvSpPr>
        <p:spPr>
          <a:xfrm>
            <a:off x="3063240" y="4279026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Buyers stay with their preferred supplier unless rationed.</a:t>
            </a:r>
            <a:endParaRPr lang="en-US" sz="1200" dirty="0"/>
          </a:p>
        </p:txBody>
      </p:sp>
      <p:sp>
        <p:nvSpPr>
          <p:cNvPr id="25" name="Text 21"/>
          <p:cNvSpPr/>
          <p:nvPr/>
        </p:nvSpPr>
        <p:spPr>
          <a:xfrm>
            <a:off x="502920" y="519342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Under B1–B4 the model is partially analytically tractable, while heterogeneity and decentralised interaction remain explicit.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342900" y="1234440"/>
            <a:ext cx="84353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model space — agent configurations × dynamic regimes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342900" y="1611630"/>
            <a:ext cx="843534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i="1" dirty="0">
                <a:solidFill>
                  <a:srgbClr val="6B60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4×3 grid that organises the entire analysis · we start in the gold cell and relax conditions one at a time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1440180" y="2297430"/>
            <a:ext cx="2297430" cy="514350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9" name="Text 7"/>
          <p:cNvSpPr/>
          <p:nvPr/>
        </p:nvSpPr>
        <p:spPr>
          <a:xfrm>
            <a:off x="1440180" y="2297430"/>
            <a:ext cx="229743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Baseline</a:t>
            </a:r>
            <a:endParaRPr lang="en-US" sz="900" dirty="0"/>
          </a:p>
          <a:p>
            <a:pPr algn="ctr"/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(A1·A2·A3)</a:t>
            </a:r>
            <a:endParaRPr lang="en-US" sz="900" dirty="0"/>
          </a:p>
        </p:txBody>
      </p:sp>
      <p:sp>
        <p:nvSpPr>
          <p:cNvPr id="10" name="Shape 8"/>
          <p:cNvSpPr/>
          <p:nvPr/>
        </p:nvSpPr>
        <p:spPr>
          <a:xfrm>
            <a:off x="3806190" y="2297430"/>
            <a:ext cx="2297430" cy="514350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1" name="Text 9"/>
          <p:cNvSpPr/>
          <p:nvPr/>
        </p:nvSpPr>
        <p:spPr>
          <a:xfrm>
            <a:off x="3806190" y="2297430"/>
            <a:ext cx="229743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Multi-HH</a:t>
            </a:r>
            <a:endParaRPr lang="en-US" sz="900" dirty="0"/>
          </a:p>
          <a:p>
            <a:pPr algn="ctr"/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(¬A1)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6172200" y="2297430"/>
            <a:ext cx="2297430" cy="514350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3" name="Text 11"/>
          <p:cNvSpPr/>
          <p:nvPr/>
        </p:nvSpPr>
        <p:spPr>
          <a:xfrm>
            <a:off x="6172200" y="2297430"/>
            <a:ext cx="229743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Multi-KAU</a:t>
            </a:r>
            <a:endParaRPr lang="en-US" sz="900" dirty="0"/>
          </a:p>
          <a:p>
            <a:pPr algn="ctr"/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(¬A2)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480060" y="2811780"/>
            <a:ext cx="891540" cy="582930"/>
          </a:xfrm>
          <a:prstGeom prst="rect">
            <a:avLst/>
          </a:prstGeom>
          <a:solidFill>
            <a:srgbClr val="EAE0F2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5" name="Text 13"/>
          <p:cNvSpPr/>
          <p:nvPr/>
        </p:nvSpPr>
        <p:spPr>
          <a:xfrm>
            <a:off x="480060" y="2811780"/>
            <a:ext cx="89154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Unconstrained</a:t>
            </a:r>
            <a:endParaRPr lang="en-US" sz="788" dirty="0"/>
          </a:p>
          <a:p>
            <a:pPr algn="ctr"/>
            <a:r>
              <a:rPr lang="en-US" sz="788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(C1·C2·C3)</a:t>
            </a:r>
            <a:endParaRPr lang="en-US" sz="788" dirty="0"/>
          </a:p>
        </p:txBody>
      </p:sp>
      <p:sp>
        <p:nvSpPr>
          <p:cNvPr id="16" name="Shape 14"/>
          <p:cNvSpPr/>
          <p:nvPr/>
        </p:nvSpPr>
        <p:spPr>
          <a:xfrm>
            <a:off x="1440180" y="2811780"/>
            <a:ext cx="2297430" cy="582930"/>
          </a:xfrm>
          <a:prstGeom prst="rect">
            <a:avLst/>
          </a:prstGeom>
          <a:solidFill>
            <a:srgbClr val="C9E5D2"/>
          </a:solidFill>
          <a:ln w="2032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7" name="Text 15"/>
          <p:cNvSpPr/>
          <p:nvPr/>
        </p:nvSpPr>
        <p:spPr>
          <a:xfrm>
            <a:off x="1440180" y="2811780"/>
            <a:ext cx="229743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b="1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Linear stable</a:t>
            </a:r>
            <a:endParaRPr lang="en-US" sz="788" dirty="0"/>
          </a:p>
          <a:p>
            <a:pPr algn="ctr"/>
            <a:r>
              <a:rPr lang="en-US" sz="788" b="1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dynamics</a:t>
            </a:r>
            <a:endParaRPr lang="en-US" sz="788" dirty="0"/>
          </a:p>
          <a:p>
            <a:pPr algn="ctr"/>
            <a:r>
              <a:rPr lang="en-US" sz="788" b="1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Closed-form Y*</a:t>
            </a:r>
            <a:endParaRPr lang="en-US" sz="788" dirty="0"/>
          </a:p>
        </p:txBody>
      </p:sp>
      <p:sp>
        <p:nvSpPr>
          <p:cNvPr id="18" name="Shape 16"/>
          <p:cNvSpPr/>
          <p:nvPr/>
        </p:nvSpPr>
        <p:spPr>
          <a:xfrm>
            <a:off x="3806190" y="2811780"/>
            <a:ext cx="2297430" cy="582930"/>
          </a:xfrm>
          <a:prstGeom prst="rect">
            <a:avLst/>
          </a:prstGeom>
          <a:solidFill>
            <a:srgbClr val="DCEFE2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9" name="Text 17"/>
          <p:cNvSpPr/>
          <p:nvPr/>
        </p:nvSpPr>
        <p:spPr>
          <a:xfrm>
            <a:off x="3806190" y="2811780"/>
            <a:ext cx="229743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Linear stable</a:t>
            </a:r>
            <a:endParaRPr lang="en-US" sz="788" dirty="0"/>
          </a:p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dynamics</a:t>
            </a:r>
            <a:endParaRPr lang="en-US" sz="788" dirty="0"/>
          </a:p>
        </p:txBody>
      </p:sp>
      <p:sp>
        <p:nvSpPr>
          <p:cNvPr id="20" name="Shape 18"/>
          <p:cNvSpPr/>
          <p:nvPr/>
        </p:nvSpPr>
        <p:spPr>
          <a:xfrm>
            <a:off x="6172200" y="2811780"/>
            <a:ext cx="2297430" cy="582930"/>
          </a:xfrm>
          <a:prstGeom prst="rect">
            <a:avLst/>
          </a:prstGeom>
          <a:solidFill>
            <a:srgbClr val="DCEFE2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1" name="Text 19"/>
          <p:cNvSpPr/>
          <p:nvPr/>
        </p:nvSpPr>
        <p:spPr>
          <a:xfrm>
            <a:off x="6172200" y="2811780"/>
            <a:ext cx="229743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Linear stable</a:t>
            </a:r>
            <a:endParaRPr lang="en-US" sz="788" dirty="0"/>
          </a:p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dynamics</a:t>
            </a:r>
            <a:endParaRPr lang="en-US" sz="788" dirty="0"/>
          </a:p>
        </p:txBody>
      </p:sp>
      <p:sp>
        <p:nvSpPr>
          <p:cNvPr id="22" name="Shape 20"/>
          <p:cNvSpPr/>
          <p:nvPr/>
        </p:nvSpPr>
        <p:spPr>
          <a:xfrm>
            <a:off x="480060" y="3463290"/>
            <a:ext cx="891540" cy="582930"/>
          </a:xfrm>
          <a:prstGeom prst="rect">
            <a:avLst/>
          </a:prstGeom>
          <a:solidFill>
            <a:srgbClr val="EAE0F2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3" name="Text 21"/>
          <p:cNvSpPr/>
          <p:nvPr/>
        </p:nvSpPr>
        <p:spPr>
          <a:xfrm>
            <a:off x="480060" y="3463290"/>
            <a:ext cx="89154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Input shortage</a:t>
            </a:r>
            <a:endParaRPr lang="en-US" sz="788" dirty="0"/>
          </a:p>
          <a:p>
            <a:pPr algn="ctr"/>
            <a:r>
              <a:rPr lang="en-US" sz="788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(¬C1)</a:t>
            </a:r>
            <a:endParaRPr lang="en-US" sz="788" dirty="0"/>
          </a:p>
        </p:txBody>
      </p:sp>
      <p:sp>
        <p:nvSpPr>
          <p:cNvPr id="24" name="Shape 22"/>
          <p:cNvSpPr/>
          <p:nvPr/>
        </p:nvSpPr>
        <p:spPr>
          <a:xfrm>
            <a:off x="1440180" y="3463290"/>
            <a:ext cx="2297430" cy="582930"/>
          </a:xfrm>
          <a:prstGeom prst="rect">
            <a:avLst/>
          </a:prstGeom>
          <a:solidFill>
            <a:srgbClr val="F4E4C8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5" name="Text 23"/>
          <p:cNvSpPr/>
          <p:nvPr/>
        </p:nvSpPr>
        <p:spPr>
          <a:xfrm>
            <a:off x="1440180" y="3463290"/>
            <a:ext cx="229743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Scaled steady</a:t>
            </a:r>
            <a:endParaRPr lang="en-US" sz="788" dirty="0"/>
          </a:p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 Y*·a</a:t>
            </a:r>
            <a:endParaRPr lang="en-US" sz="788" dirty="0"/>
          </a:p>
        </p:txBody>
      </p:sp>
      <p:sp>
        <p:nvSpPr>
          <p:cNvPr id="26" name="Shape 24"/>
          <p:cNvSpPr/>
          <p:nvPr/>
        </p:nvSpPr>
        <p:spPr>
          <a:xfrm>
            <a:off x="3806190" y="3463290"/>
            <a:ext cx="2297430" cy="582930"/>
          </a:xfrm>
          <a:prstGeom prst="rect">
            <a:avLst/>
          </a:prstGeom>
          <a:solidFill>
            <a:srgbClr val="F4E4C8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7" name="Text 25"/>
          <p:cNvSpPr/>
          <p:nvPr/>
        </p:nvSpPr>
        <p:spPr>
          <a:xfrm>
            <a:off x="3806190" y="3463290"/>
            <a:ext cx="229743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Scaled steady</a:t>
            </a:r>
            <a:endParaRPr lang="en-US" sz="788" dirty="0"/>
          </a:p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</a:t>
            </a:r>
            <a:endParaRPr lang="en-US" sz="788" dirty="0"/>
          </a:p>
        </p:txBody>
      </p:sp>
      <p:sp>
        <p:nvSpPr>
          <p:cNvPr id="28" name="Shape 26"/>
          <p:cNvSpPr/>
          <p:nvPr/>
        </p:nvSpPr>
        <p:spPr>
          <a:xfrm>
            <a:off x="6172200" y="3463290"/>
            <a:ext cx="2297430" cy="582930"/>
          </a:xfrm>
          <a:prstGeom prst="rect">
            <a:avLst/>
          </a:prstGeom>
          <a:solidFill>
            <a:srgbClr val="F4E4C8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9" name="Text 27"/>
          <p:cNvSpPr/>
          <p:nvPr/>
        </p:nvSpPr>
        <p:spPr>
          <a:xfrm>
            <a:off x="6172200" y="3463290"/>
            <a:ext cx="229743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Scaled steady</a:t>
            </a:r>
            <a:endParaRPr lang="en-US" sz="788" dirty="0"/>
          </a:p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state</a:t>
            </a:r>
            <a:endParaRPr lang="en-US" sz="788" dirty="0"/>
          </a:p>
        </p:txBody>
      </p:sp>
      <p:sp>
        <p:nvSpPr>
          <p:cNvPr id="30" name="Shape 28"/>
          <p:cNvSpPr/>
          <p:nvPr/>
        </p:nvSpPr>
        <p:spPr>
          <a:xfrm>
            <a:off x="480060" y="4114800"/>
            <a:ext cx="891540" cy="582930"/>
          </a:xfrm>
          <a:prstGeom prst="rect">
            <a:avLst/>
          </a:prstGeom>
          <a:solidFill>
            <a:srgbClr val="EAE0F2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31" name="Text 29"/>
          <p:cNvSpPr/>
          <p:nvPr/>
        </p:nvSpPr>
        <p:spPr>
          <a:xfrm>
            <a:off x="480060" y="4114800"/>
            <a:ext cx="89154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Demand rationing</a:t>
            </a:r>
            <a:endParaRPr lang="en-US" sz="788" dirty="0"/>
          </a:p>
          <a:p>
            <a:pPr algn="ctr"/>
            <a:r>
              <a:rPr lang="en-US" sz="788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(¬C2)</a:t>
            </a:r>
            <a:endParaRPr lang="en-US" sz="788" dirty="0"/>
          </a:p>
        </p:txBody>
      </p:sp>
      <p:sp>
        <p:nvSpPr>
          <p:cNvPr id="32" name="Shape 30"/>
          <p:cNvSpPr/>
          <p:nvPr/>
        </p:nvSpPr>
        <p:spPr>
          <a:xfrm>
            <a:off x="1440180" y="4114800"/>
            <a:ext cx="2297430" cy="582930"/>
          </a:xfrm>
          <a:prstGeom prst="rect">
            <a:avLst/>
          </a:prstGeom>
          <a:solidFill>
            <a:srgbClr val="E9C8C8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33" name="Text 31"/>
          <p:cNvSpPr/>
          <p:nvPr/>
        </p:nvSpPr>
        <p:spPr>
          <a:xfrm>
            <a:off x="1440180" y="4114800"/>
            <a:ext cx="229743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Adaptation /</a:t>
            </a:r>
            <a:endParaRPr lang="en-US" sz="788" dirty="0"/>
          </a:p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Collapse</a:t>
            </a:r>
            <a:endParaRPr lang="en-US" sz="788" dirty="0"/>
          </a:p>
        </p:txBody>
      </p:sp>
      <p:sp>
        <p:nvSpPr>
          <p:cNvPr id="34" name="Shape 32"/>
          <p:cNvSpPr/>
          <p:nvPr/>
        </p:nvSpPr>
        <p:spPr>
          <a:xfrm>
            <a:off x="3806190" y="4114800"/>
            <a:ext cx="2297430" cy="582930"/>
          </a:xfrm>
          <a:prstGeom prst="rect">
            <a:avLst/>
          </a:prstGeom>
          <a:solidFill>
            <a:srgbClr val="E9C8C8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35" name="Text 33"/>
          <p:cNvSpPr/>
          <p:nvPr/>
        </p:nvSpPr>
        <p:spPr>
          <a:xfrm>
            <a:off x="3806190" y="4114800"/>
            <a:ext cx="229743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Distributional</a:t>
            </a:r>
            <a:endParaRPr lang="en-US" sz="788" dirty="0"/>
          </a:p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effects</a:t>
            </a:r>
            <a:endParaRPr lang="en-US" sz="788" dirty="0"/>
          </a:p>
        </p:txBody>
      </p:sp>
      <p:sp>
        <p:nvSpPr>
          <p:cNvPr id="36" name="Shape 34"/>
          <p:cNvSpPr/>
          <p:nvPr/>
        </p:nvSpPr>
        <p:spPr>
          <a:xfrm>
            <a:off x="6172200" y="4114800"/>
            <a:ext cx="2297430" cy="582930"/>
          </a:xfrm>
          <a:prstGeom prst="rect">
            <a:avLst/>
          </a:prstGeom>
          <a:solidFill>
            <a:srgbClr val="E9C8C8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37" name="Text 35"/>
          <p:cNvSpPr/>
          <p:nvPr/>
        </p:nvSpPr>
        <p:spPr>
          <a:xfrm>
            <a:off x="6172200" y="4114800"/>
            <a:ext cx="229743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Path</a:t>
            </a:r>
            <a:endParaRPr lang="en-US" sz="788" dirty="0"/>
          </a:p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dependency</a:t>
            </a:r>
            <a:endParaRPr lang="en-US" sz="788" dirty="0"/>
          </a:p>
        </p:txBody>
      </p:sp>
      <p:sp>
        <p:nvSpPr>
          <p:cNvPr id="38" name="Shape 36"/>
          <p:cNvSpPr/>
          <p:nvPr/>
        </p:nvSpPr>
        <p:spPr>
          <a:xfrm>
            <a:off x="480060" y="4766310"/>
            <a:ext cx="891540" cy="582930"/>
          </a:xfrm>
          <a:prstGeom prst="rect">
            <a:avLst/>
          </a:prstGeom>
          <a:solidFill>
            <a:srgbClr val="EAE0F2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39" name="Text 37"/>
          <p:cNvSpPr/>
          <p:nvPr/>
        </p:nvSpPr>
        <p:spPr>
          <a:xfrm>
            <a:off x="480060" y="4766310"/>
            <a:ext cx="89154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Money shortage</a:t>
            </a:r>
            <a:endParaRPr lang="en-US" sz="788" dirty="0"/>
          </a:p>
          <a:p>
            <a:pPr algn="ctr"/>
            <a:r>
              <a:rPr lang="en-US" sz="788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(¬C3)</a:t>
            </a:r>
            <a:endParaRPr lang="en-US" sz="788" dirty="0"/>
          </a:p>
        </p:txBody>
      </p:sp>
      <p:sp>
        <p:nvSpPr>
          <p:cNvPr id="40" name="Shape 38"/>
          <p:cNvSpPr/>
          <p:nvPr/>
        </p:nvSpPr>
        <p:spPr>
          <a:xfrm>
            <a:off x="1440180" y="4766310"/>
            <a:ext cx="2297430" cy="582930"/>
          </a:xfrm>
          <a:prstGeom prst="rect">
            <a:avLst/>
          </a:prstGeom>
          <a:solidFill>
            <a:srgbClr val="E9C8C8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41" name="Text 39"/>
          <p:cNvSpPr/>
          <p:nvPr/>
        </p:nvSpPr>
        <p:spPr>
          <a:xfrm>
            <a:off x="1440180" y="4766310"/>
            <a:ext cx="229743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Adaptation /</a:t>
            </a:r>
            <a:endParaRPr lang="en-US" sz="788" dirty="0"/>
          </a:p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Collapse</a:t>
            </a:r>
            <a:endParaRPr lang="en-US" sz="788" dirty="0"/>
          </a:p>
        </p:txBody>
      </p:sp>
      <p:sp>
        <p:nvSpPr>
          <p:cNvPr id="42" name="Shape 40"/>
          <p:cNvSpPr/>
          <p:nvPr/>
        </p:nvSpPr>
        <p:spPr>
          <a:xfrm>
            <a:off x="3806190" y="4766310"/>
            <a:ext cx="2297430" cy="582930"/>
          </a:xfrm>
          <a:prstGeom prst="rect">
            <a:avLst/>
          </a:prstGeom>
          <a:solidFill>
            <a:srgbClr val="E9C8C8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43" name="Text 41"/>
          <p:cNvSpPr/>
          <p:nvPr/>
        </p:nvSpPr>
        <p:spPr>
          <a:xfrm>
            <a:off x="3806190" y="4766310"/>
            <a:ext cx="229743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Distributional</a:t>
            </a:r>
            <a:endParaRPr lang="en-US" sz="788" dirty="0"/>
          </a:p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effects</a:t>
            </a:r>
            <a:endParaRPr lang="en-US" sz="788" dirty="0"/>
          </a:p>
        </p:txBody>
      </p:sp>
      <p:sp>
        <p:nvSpPr>
          <p:cNvPr id="44" name="Shape 42"/>
          <p:cNvSpPr/>
          <p:nvPr/>
        </p:nvSpPr>
        <p:spPr>
          <a:xfrm>
            <a:off x="6172200" y="4766310"/>
            <a:ext cx="2297430" cy="582930"/>
          </a:xfrm>
          <a:prstGeom prst="rect">
            <a:avLst/>
          </a:prstGeom>
          <a:solidFill>
            <a:srgbClr val="E9C8C8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45" name="Text 43"/>
          <p:cNvSpPr/>
          <p:nvPr/>
        </p:nvSpPr>
        <p:spPr>
          <a:xfrm>
            <a:off x="6172200" y="4766310"/>
            <a:ext cx="229743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Path</a:t>
            </a:r>
            <a:endParaRPr lang="en-US" sz="788" dirty="0"/>
          </a:p>
          <a:p>
            <a:pPr algn="ctr"/>
            <a:r>
              <a:rPr lang="en-US" sz="788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dependency</a:t>
            </a:r>
            <a:endParaRPr lang="en-US" sz="788" dirty="0"/>
          </a:p>
        </p:txBody>
      </p:sp>
      <p:sp>
        <p:nvSpPr>
          <p:cNvPr id="46" name="Shape 44"/>
          <p:cNvSpPr/>
          <p:nvPr/>
        </p:nvSpPr>
        <p:spPr>
          <a:xfrm>
            <a:off x="342900" y="5554980"/>
            <a:ext cx="8435340" cy="445770"/>
          </a:xfrm>
          <a:prstGeom prst="rect">
            <a:avLst/>
          </a:prstGeom>
          <a:solidFill>
            <a:srgbClr val="3F2659"/>
          </a:solidFill>
          <a:ln w="12700">
            <a:solidFill>
              <a:srgbClr val="3F2659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47" name="Text 45"/>
          <p:cNvSpPr/>
          <p:nvPr/>
        </p:nvSpPr>
        <p:spPr>
          <a:xfrm>
            <a:off x="480060" y="5554980"/>
            <a:ext cx="8161020" cy="4457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start in the gold cell </a:t>
            </a: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(A1·A2·A3 + C1·C2·C3 + B1–B4): </a:t>
            </a:r>
            <a:r>
              <a:rPr lang="en-US" sz="9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linear autonomous dynamics, Perron-Frobenius stability, closed-form Y*. </a:t>
            </a:r>
            <a:r>
              <a:rPr lang="en-US" sz="900" i="1" dirty="0">
                <a:solidFill>
                  <a:srgbClr val="C7AA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Then we relax — A1 first (multiple HH), then A2 (multiple KAUs).</a:t>
            </a:r>
            <a:endParaRPr lang="en-US" sz="900" dirty="0"/>
          </a:p>
        </p:txBody>
      </p:sp>
      <p:pic>
        <p:nvPicPr>
          <p:cNvPr id="48" name="Image_HeaderLogo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49" name="Image_FooterLogo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50" name="Text_PageNum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12 / 37</a:t>
            </a:r>
            <a:endParaRPr lang="en-US" sz="900" dirty="0"/>
          </a:p>
        </p:txBody>
      </p:sp>
      <p:sp>
        <p:nvSpPr>
          <p:cNvPr id="250" name="badge"/>
          <p:cNvSpPr/>
          <p:nvPr/>
        </p:nvSpPr>
        <p:spPr>
          <a:xfrm>
            <a:off x="5123620" y="3174710"/>
            <a:ext cx="460000" cy="200000"/>
          </a:xfrm>
          <a:prstGeom prst="roundRect">
            <a:avLst>
              <a:gd name="adj" fmla="val 50000"/>
            </a:avLst>
          </a:prstGeom>
          <a:solidFill>
            <a:srgbClr val="F4C246"/>
          </a:solidFill>
          <a:ln w="9525">
            <a:solidFill>
              <a:srgbClr val="B58300"/>
            </a:solidFill>
          </a:ln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Exp. 1</a:t>
            </a:r>
          </a:p>
        </p:txBody>
      </p:sp>
      <p:sp>
        <p:nvSpPr>
          <p:cNvPr id="251" name="badge"/>
          <p:cNvSpPr/>
          <p:nvPr/>
        </p:nvSpPr>
        <p:spPr>
          <a:xfrm>
            <a:off x="5613620" y="3174710"/>
            <a:ext cx="460000" cy="200000"/>
          </a:xfrm>
          <a:prstGeom prst="roundRect">
            <a:avLst>
              <a:gd name="adj" fmla="val 50000"/>
            </a:avLst>
          </a:prstGeom>
          <a:solidFill>
            <a:srgbClr val="F4C246"/>
          </a:solidFill>
          <a:ln w="9525">
            <a:solidFill>
              <a:srgbClr val="B58300"/>
            </a:solidFill>
          </a:ln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Exp.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13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Closed-form steady state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Multi-household submodel: macroscopic parameters at the steady state (λᵀ_H*, α_H*) determine Y_H* — defined as income-share-weighted averages</a:t>
            </a:r>
            <a:endParaRPr lang="en-US" sz="1400" dirty="0"/>
          </a:p>
        </p:txBody>
      </p:sp>
      <p:sp>
        <p:nvSpPr>
          <p:cNvPr id="7" name="Shape 3"/>
          <p:cNvSpPr/>
          <p:nvPr/>
        </p:nvSpPr>
        <p:spPr>
          <a:xfrm>
            <a:off x="960120" y="2130186"/>
            <a:ext cx="7223760" cy="1371600"/>
          </a:xfrm>
          <a:prstGeom prst="rect">
            <a:avLst/>
          </a:prstGeom>
          <a:solidFill>
            <a:srgbClr val="ECE8F2"/>
          </a:solidFill>
          <a:ln w="12700">
            <a:solidFill>
              <a:srgbClr val="ECE8F2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pic>
        <p:nvPicPr>
          <p:cNvPr id="8" name="Image 2" descr="eqs/eq_steady_sta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221626"/>
            <a:ext cx="5029200" cy="118872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>
            <a:off x="502920" y="3730386"/>
            <a:ext cx="2529840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0" name="Text 5"/>
          <p:cNvSpPr/>
          <p:nvPr/>
        </p:nvSpPr>
        <p:spPr>
          <a:xfrm>
            <a:off x="685800" y="3867546"/>
            <a:ext cx="2164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Income alignment</a:t>
            </a:r>
            <a:endParaRPr lang="en-US" sz="1300" dirty="0"/>
          </a:p>
        </p:txBody>
      </p:sp>
      <p:pic>
        <p:nvPicPr>
          <p:cNvPr id="11" name="Image 3" descr="eqs/eq_ss_inco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480" y="4233306"/>
            <a:ext cx="1188720" cy="41148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85800" y="4690506"/>
            <a:ext cx="2164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aggregate consumption equals aggregate income</a:t>
            </a:r>
            <a:endParaRPr lang="en-US" sz="1100" dirty="0"/>
          </a:p>
        </p:txBody>
      </p:sp>
      <p:sp>
        <p:nvSpPr>
          <p:cNvPr id="13" name="Shape 7"/>
          <p:cNvSpPr/>
          <p:nvPr/>
        </p:nvSpPr>
        <p:spPr>
          <a:xfrm>
            <a:off x="3307080" y="3730386"/>
            <a:ext cx="2529840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4" name="Text 8"/>
          <p:cNvSpPr/>
          <p:nvPr/>
        </p:nvSpPr>
        <p:spPr>
          <a:xfrm>
            <a:off x="3489960" y="3867546"/>
            <a:ext cx="2164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Wealth target</a:t>
            </a:r>
            <a:endParaRPr lang="en-US" sz="1300" dirty="0"/>
          </a:p>
        </p:txBody>
      </p:sp>
      <p:pic>
        <p:nvPicPr>
          <p:cNvPr id="15" name="Image 4" descr="eqs/eq_ss_wealt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760" y="4233306"/>
            <a:ext cx="1554480" cy="393192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489960" y="4690506"/>
            <a:ext cx="2164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aggregate wealth at macroscopic target</a:t>
            </a:r>
            <a:endParaRPr lang="en-US" sz="1100" dirty="0"/>
          </a:p>
        </p:txBody>
      </p:sp>
      <p:sp>
        <p:nvSpPr>
          <p:cNvPr id="17" name="Shape 10"/>
          <p:cNvSpPr/>
          <p:nvPr/>
        </p:nvSpPr>
        <p:spPr>
          <a:xfrm>
            <a:off x="6111240" y="3730386"/>
            <a:ext cx="2529840" cy="1371600"/>
          </a:xfrm>
          <a:prstGeom prst="rect">
            <a:avLst/>
          </a:prstGeom>
          <a:solidFill>
            <a:srgbClr val="FFFFFF"/>
          </a:solidFill>
          <a:ln w="1270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8" name="Text 11"/>
          <p:cNvSpPr/>
          <p:nvPr/>
        </p:nvSpPr>
        <p:spPr>
          <a:xfrm>
            <a:off x="6294120" y="3867546"/>
            <a:ext cx="2164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Production</a:t>
            </a:r>
            <a:endParaRPr lang="en-US" sz="1300" dirty="0"/>
          </a:p>
        </p:txBody>
      </p:sp>
      <p:pic>
        <p:nvPicPr>
          <p:cNvPr id="19" name="Image 5" descr="eqs/eq_ss_producti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6040" y="4233306"/>
            <a:ext cx="1920240" cy="393192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6294120" y="4690506"/>
            <a:ext cx="2164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Leontief identity in macro form</a:t>
            </a:r>
            <a:endParaRPr lang="en-US" sz="1100" dirty="0"/>
          </a:p>
        </p:txBody>
      </p:sp>
      <p:sp>
        <p:nvSpPr>
          <p:cNvPr id="21" name="Shape 13"/>
          <p:cNvSpPr/>
          <p:nvPr/>
        </p:nvSpPr>
        <p:spPr>
          <a:xfrm>
            <a:off x="502920" y="5330586"/>
            <a:ext cx="91440" cy="50292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22" name="Text 14"/>
          <p:cNvSpPr/>
          <p:nvPr/>
        </p:nvSpPr>
        <p:spPr>
          <a:xfrm>
            <a:off x="685800" y="5330586"/>
            <a:ext cx="7955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Same Perron–Frobenius argument applies on the enlarged state space: at the steady state, the macroscopic parameters λᵀ_H* and α_H* are constant, so Y_H* admits this closed form even under household heterogeneity.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14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Two artifact agents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Compressing N households into one — and when this is allowed</a:t>
            </a:r>
            <a:endParaRPr lang="en-US" sz="1400" dirty="0"/>
          </a:p>
        </p:txBody>
      </p:sp>
      <p:sp>
        <p:nvSpPr>
          <p:cNvPr id="301" name="t"/>
          <p:cNvSpPr/>
          <p:nvPr/>
        </p:nvSpPr>
        <p:spPr>
          <a:xfrm>
            <a:off x="502920" y="1947306"/>
            <a:ext cx="8138160" cy="2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Macro propensities are </a:t>
            </a:r>
            <a:r>
              <a:rPr lang="en-US" sz="1100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weighted averages of microscopic ones</a:t>
            </a:r>
            <a:r>
              <a:rPr lang="en-US" sz="11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the choice of weights defines the artifact agent.</a:t>
            </a:r>
            <a:endParaRPr lang="en-US" sz="1000" dirty="0"/>
          </a:p>
        </p:txBody>
      </p:sp>
      <p:sp>
        <p:nvSpPr>
          <p:cNvPr id="302" name="r"/>
          <p:cNvSpPr/>
          <p:nvPr/>
        </p:nvSpPr>
        <p:spPr>
          <a:xfrm>
            <a:off x="502920" y="2280000"/>
            <a:ext cx="3949080" cy="326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C7B8DB"/>
            </a:solidFill>
          </a:ln>
        </p:spPr>
        <p:txBody>
          <a:bodyPr wrap="square" anchor="t"/>
          <a:lstStyle/>
          <a:p>
            <a:endParaRPr lang="en-US" sz="900"/>
          </a:p>
        </p:txBody>
      </p:sp>
      <p:sp>
        <p:nvSpPr>
          <p:cNvPr id="303" name="r"/>
          <p:cNvSpPr/>
          <p:nvPr/>
        </p:nvSpPr>
        <p:spPr>
          <a:xfrm>
            <a:off x="502920" y="2280000"/>
            <a:ext cx="3949080" cy="480000"/>
          </a:xfrm>
          <a:prstGeom prst="roundRect">
            <a:avLst>
              <a:gd name="adj" fmla="val 8000"/>
            </a:avLst>
          </a:prstGeom>
          <a:solidFill>
            <a:srgbClr val="574676"/>
          </a:solidFill>
          <a:ln>
            <a:noFill/>
          </a:ln>
        </p:spPr>
        <p:txBody>
          <a:bodyPr wrap="square" anchor="t"/>
          <a:lstStyle/>
          <a:p>
            <a:endParaRPr lang="en-US" sz="900"/>
          </a:p>
        </p:txBody>
      </p:sp>
      <p:sp>
        <p:nvSpPr>
          <p:cNvPr id="304" name="r"/>
          <p:cNvSpPr/>
          <p:nvPr/>
        </p:nvSpPr>
        <p:spPr>
          <a:xfrm>
            <a:off x="502920" y="2700000"/>
            <a:ext cx="3949080" cy="60000"/>
          </a:xfrm>
          <a:prstGeom prst="rect">
            <a:avLst/>
          </a:prstGeom>
          <a:solidFill>
            <a:srgbClr val="574676"/>
          </a:solidFill>
          <a:ln>
            <a:noFill/>
          </a:ln>
        </p:spPr>
        <p:txBody>
          <a:bodyPr wrap="square" anchor="t"/>
          <a:lstStyle/>
          <a:p>
            <a:endParaRPr lang="en-US" sz="900"/>
          </a:p>
        </p:txBody>
      </p:sp>
      <p:sp>
        <p:nvSpPr>
          <p:cNvPr id="305" name="t"/>
          <p:cNvSpPr/>
          <p:nvPr/>
        </p:nvSpPr>
        <p:spPr>
          <a:xfrm>
            <a:off x="702920" y="2330000"/>
            <a:ext cx="3549080" cy="3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Representative Household</a:t>
            </a:r>
            <a:endParaRPr lang="en-US" sz="1000" dirty="0"/>
          </a:p>
          <a:p>
            <a:pPr marL="0" indent="0" algn="l">
              <a:buNone/>
            </a:pPr>
            <a:r>
              <a:rPr lang="en-US" sz="950" i="1" dirty="0">
                <a:solidFill>
                  <a:srgbClr val="F4C24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RH</a:t>
            </a:r>
            <a:endParaRPr lang="en-US" sz="1000" dirty="0"/>
          </a:p>
        </p:txBody>
      </p:sp>
      <p:sp>
        <p:nvSpPr>
          <p:cNvPr id="306" name="t"/>
          <p:cNvSpPr/>
          <p:nvPr/>
        </p:nvSpPr>
        <p:spPr>
          <a:xfrm>
            <a:off x="702920" y="2860000"/>
            <a:ext cx="354908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5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Definition</a:t>
            </a:r>
            <a:endParaRPr lang="en-US" sz="1000" dirty="0"/>
          </a:p>
        </p:txBody>
      </p:sp>
      <p:sp>
        <p:nvSpPr>
          <p:cNvPr id="307" name="t"/>
          <p:cNvSpPr/>
          <p:nvPr/>
        </p:nvSpPr>
        <p:spPr>
          <a:xfrm>
            <a:off x="702920" y="3110000"/>
            <a:ext cx="3549080" cy="8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agent whose parameters are the</a:t>
            </a:r>
            <a:endParaRPr lang="en-US" sz="1000" dirty="0"/>
          </a:p>
          <a:p>
            <a:pPr marL="0" indent="0" algn="l">
              <a:lnSpc>
                <a:spcPct val="120000"/>
              </a:lnSpc>
              <a:buNone/>
            </a:pPr>
            <a:r>
              <a:rPr lang="en-US" sz="9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arithmetic mean of individual ones.</a:t>
            </a:r>
            <a:endParaRPr lang="en-US" sz="1000" dirty="0"/>
          </a:p>
        </p:txBody>
      </p:sp>
      <p:sp>
        <p:nvSpPr>
          <p:cNvPr id="308" name="r"/>
          <p:cNvSpPr/>
          <p:nvPr/>
        </p:nvSpPr>
        <p:spPr>
          <a:xfrm>
            <a:off x="702920" y="3830000"/>
            <a:ext cx="3549080" cy="380000"/>
          </a:xfrm>
          <a:prstGeom prst="roundRect">
            <a:avLst>
              <a:gd name="adj" fmla="val 10000"/>
            </a:avLst>
          </a:prstGeom>
          <a:solidFill>
            <a:srgbClr val="ECE8F2"/>
          </a:solidFill>
          <a:ln>
            <a:noFill/>
          </a:ln>
        </p:spPr>
        <p:txBody>
          <a:bodyPr wrap="square" anchor="t"/>
          <a:lstStyle/>
          <a:p>
            <a:endParaRPr lang="en-US" sz="900"/>
          </a:p>
        </p:txBody>
      </p:sp>
      <p:sp>
        <p:nvSpPr>
          <p:cNvPr id="309" name="t"/>
          <p:cNvSpPr/>
          <p:nvPr/>
        </p:nvSpPr>
        <p:spPr>
          <a:xfrm>
            <a:off x="702920" y="3830000"/>
            <a:ext cx="3549080" cy="3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Weights:</a:t>
            </a:r>
            <a:r>
              <a:rPr lang="en-US" sz="8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</a:t>
            </a:r>
            <a:r>
              <a:rPr lang="en-US" sz="1100" i="1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</a:t>
            </a:r>
            <a:r>
              <a:rPr lang="en-US" sz="750" i="1" baseline="-25000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1100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= 1/N</a:t>
            </a:r>
            <a:r>
              <a:rPr lang="en-US" sz="750" baseline="-25000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900" i="1" dirty="0">
                <a:solidFill>
                  <a:srgbClr val="6B60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(uniform)</a:t>
            </a:r>
            <a:endParaRPr lang="en-US" sz="1000" dirty="0"/>
          </a:p>
        </p:txBody>
      </p:sp>
      <p:sp>
        <p:nvSpPr>
          <p:cNvPr id="310" name="r"/>
          <p:cNvSpPr/>
          <p:nvPr/>
        </p:nvSpPr>
        <p:spPr>
          <a:xfrm>
            <a:off x="702920" y="4290000"/>
            <a:ext cx="3549080" cy="850000"/>
          </a:xfrm>
          <a:prstGeom prst="roundRect">
            <a:avLst>
              <a:gd name="adj" fmla="val 10000"/>
            </a:avLst>
          </a:prstGeom>
          <a:solidFill>
            <a:srgbClr val="FBF1D6"/>
          </a:solidFill>
          <a:ln w="9525">
            <a:solidFill>
              <a:srgbClr val="B58300"/>
            </a:solidFill>
          </a:ln>
        </p:spPr>
        <p:txBody>
          <a:bodyPr wrap="square" anchor="t"/>
          <a:lstStyle/>
          <a:p>
            <a:endParaRPr lang="en-US" sz="900"/>
          </a:p>
        </p:txBody>
      </p:sp>
      <p:sp>
        <p:nvSpPr>
          <p:cNvPr id="311" name="t"/>
          <p:cNvSpPr/>
          <p:nvPr/>
        </p:nvSpPr>
        <p:spPr>
          <a:xfrm>
            <a:off x="752920" y="4340000"/>
            <a:ext cx="344908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B583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Steady-state error</a:t>
            </a:r>
            <a:endParaRPr lang="en-US" sz="1000" dirty="0"/>
          </a:p>
        </p:txBody>
      </p:sp>
      <p:sp>
        <p:nvSpPr>
          <p:cNvPr id="312" name="t"/>
          <p:cNvSpPr/>
          <p:nvPr/>
        </p:nvSpPr>
        <p:spPr>
          <a:xfrm>
            <a:off x="752920" y="4570000"/>
            <a:ext cx="3449080" cy="53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ε</a:t>
            </a:r>
            <a:r>
              <a:rPr lang="en-US" sz="700" baseline="-25000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r>
              <a:rPr lang="en-US" sz="1000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∝  </a:t>
            </a:r>
            <a:r>
              <a:rPr lang="en-US" sz="1000" b="1" i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</a:t>
            </a:r>
            <a:r>
              <a:rPr lang="en-US" sz="700" b="1" i="1" baseline="-25000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λ</a:t>
            </a:r>
            <a:r>
              <a:rPr lang="en-US" sz="1000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 </a:t>
            </a:r>
            <a:r>
              <a:rPr lang="en-US" sz="1000" b="1" i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σ</a:t>
            </a:r>
            <a:r>
              <a:rPr lang="en-US" sz="700" b="1" i="1" baseline="-25000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</a:t>
            </a:r>
            <a:r>
              <a:rPr lang="en-US" sz="1000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· </a:t>
            </a:r>
            <a:r>
              <a:rPr lang="en-US" sz="1000" b="1" i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</a:t>
            </a:r>
            <a:endParaRPr lang="en-US" sz="1000" dirty="0"/>
          </a:p>
          <a:p>
            <a:pPr marL="0" indent="0" algn="l">
              <a:lnSpc>
                <a:spcPct val="115000"/>
              </a:lnSpc>
              <a:buNone/>
            </a:pPr>
            <a:r>
              <a:rPr lang="en-US" sz="85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exact only when </a:t>
            </a:r>
            <a:r>
              <a:rPr lang="en-US" sz="850" b="1" i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ρ = 0</a:t>
            </a:r>
            <a:r>
              <a:rPr lang="en-US" sz="85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— i.e. parameters uncorrelated</a:t>
            </a:r>
            <a:endParaRPr lang="en-US" sz="1000" dirty="0"/>
          </a:p>
          <a:p>
            <a:pPr marL="0" indent="0" algn="l">
              <a:lnSpc>
                <a:spcPct val="115000"/>
              </a:lnSpc>
              <a:buNone/>
            </a:pPr>
            <a:r>
              <a:rPr lang="en-US" sz="85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 ownership shares.</a:t>
            </a:r>
            <a:endParaRPr lang="en-US" sz="1000" dirty="0"/>
          </a:p>
        </p:txBody>
      </p:sp>
      <p:sp>
        <p:nvSpPr>
          <p:cNvPr id="313" name="t"/>
          <p:cNvSpPr/>
          <p:nvPr/>
        </p:nvSpPr>
        <p:spPr>
          <a:xfrm>
            <a:off x="702920" y="5260000"/>
            <a:ext cx="3549080" cy="2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B583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→  </a:t>
            </a:r>
            <a:r>
              <a:rPr lang="en-US" sz="10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Exp. 1: vary the correlation ρ</a:t>
            </a:r>
            <a:endParaRPr lang="en-US" sz="1000" dirty="0"/>
          </a:p>
        </p:txBody>
      </p:sp>
      <p:sp>
        <p:nvSpPr>
          <p:cNvPr id="314" name="r"/>
          <p:cNvSpPr/>
          <p:nvPr/>
        </p:nvSpPr>
        <p:spPr>
          <a:xfrm>
            <a:off x="4692000" y="2280000"/>
            <a:ext cx="3949080" cy="32600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C7B8DB"/>
            </a:solidFill>
          </a:ln>
        </p:spPr>
        <p:txBody>
          <a:bodyPr wrap="square" anchor="t"/>
          <a:lstStyle/>
          <a:p>
            <a:endParaRPr lang="en-US" sz="900"/>
          </a:p>
        </p:txBody>
      </p:sp>
      <p:sp>
        <p:nvSpPr>
          <p:cNvPr id="315" name="r"/>
          <p:cNvSpPr/>
          <p:nvPr/>
        </p:nvSpPr>
        <p:spPr>
          <a:xfrm>
            <a:off x="4692000" y="2280000"/>
            <a:ext cx="3949080" cy="480000"/>
          </a:xfrm>
          <a:prstGeom prst="roundRect">
            <a:avLst>
              <a:gd name="adj" fmla="val 8000"/>
            </a:avLst>
          </a:prstGeom>
          <a:solidFill>
            <a:srgbClr val="574676"/>
          </a:solidFill>
          <a:ln>
            <a:noFill/>
          </a:ln>
        </p:spPr>
        <p:txBody>
          <a:bodyPr wrap="square" anchor="t"/>
          <a:lstStyle/>
          <a:p>
            <a:endParaRPr lang="en-US" sz="900"/>
          </a:p>
        </p:txBody>
      </p:sp>
      <p:sp>
        <p:nvSpPr>
          <p:cNvPr id="316" name="r"/>
          <p:cNvSpPr/>
          <p:nvPr/>
        </p:nvSpPr>
        <p:spPr>
          <a:xfrm>
            <a:off x="4692000" y="2700000"/>
            <a:ext cx="3949080" cy="60000"/>
          </a:xfrm>
          <a:prstGeom prst="rect">
            <a:avLst/>
          </a:prstGeom>
          <a:solidFill>
            <a:srgbClr val="574676"/>
          </a:solidFill>
          <a:ln>
            <a:noFill/>
          </a:ln>
        </p:spPr>
        <p:txBody>
          <a:bodyPr wrap="square" anchor="t"/>
          <a:lstStyle/>
          <a:p>
            <a:endParaRPr lang="en-US" sz="900"/>
          </a:p>
        </p:txBody>
      </p:sp>
      <p:sp>
        <p:nvSpPr>
          <p:cNvPr id="317" name="t"/>
          <p:cNvSpPr/>
          <p:nvPr/>
        </p:nvSpPr>
        <p:spPr>
          <a:xfrm>
            <a:off x="4892000" y="2330000"/>
            <a:ext cx="3549080" cy="3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Equivalent Household</a:t>
            </a:r>
            <a:endParaRPr lang="en-US" sz="1000" dirty="0"/>
          </a:p>
          <a:p>
            <a:pPr marL="0" indent="0" algn="l">
              <a:buNone/>
            </a:pPr>
            <a:r>
              <a:rPr lang="en-US" sz="950" i="1" dirty="0">
                <a:solidFill>
                  <a:srgbClr val="F4C24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EH</a:t>
            </a:r>
            <a:endParaRPr lang="en-US" sz="1000" dirty="0"/>
          </a:p>
        </p:txBody>
      </p:sp>
      <p:sp>
        <p:nvSpPr>
          <p:cNvPr id="318" name="t"/>
          <p:cNvSpPr/>
          <p:nvPr/>
        </p:nvSpPr>
        <p:spPr>
          <a:xfrm>
            <a:off x="4892000" y="2860000"/>
            <a:ext cx="354908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5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Definition</a:t>
            </a:r>
            <a:endParaRPr lang="en-US" sz="1000" dirty="0"/>
          </a:p>
        </p:txBody>
      </p:sp>
      <p:sp>
        <p:nvSpPr>
          <p:cNvPr id="319" name="t"/>
          <p:cNvSpPr/>
          <p:nvPr/>
        </p:nvSpPr>
        <p:spPr>
          <a:xfrm>
            <a:off x="4892000" y="3110000"/>
            <a:ext cx="354908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agent whose parameters are weighted</a:t>
            </a:r>
            <a:endParaRPr lang="en-US" sz="1000" dirty="0"/>
          </a:p>
          <a:p>
            <a:pPr marL="0" indent="0" algn="l">
              <a:lnSpc>
                <a:spcPct val="120000"/>
              </a:lnSpc>
              <a:buNone/>
            </a:pPr>
            <a:r>
              <a:rPr lang="en-US" sz="9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by steady-state income shares.</a:t>
            </a:r>
            <a:endParaRPr lang="en-US" sz="1000" dirty="0"/>
          </a:p>
        </p:txBody>
      </p:sp>
      <p:sp>
        <p:nvSpPr>
          <p:cNvPr id="320" name="r"/>
          <p:cNvSpPr/>
          <p:nvPr/>
        </p:nvSpPr>
        <p:spPr>
          <a:xfrm>
            <a:off x="4892000" y="3830000"/>
            <a:ext cx="3549080" cy="380000"/>
          </a:xfrm>
          <a:prstGeom prst="roundRect">
            <a:avLst>
              <a:gd name="adj" fmla="val 10000"/>
            </a:avLst>
          </a:prstGeom>
          <a:solidFill>
            <a:srgbClr val="ECE8F2"/>
          </a:solidFill>
          <a:ln>
            <a:noFill/>
          </a:ln>
        </p:spPr>
        <p:txBody>
          <a:bodyPr wrap="square" anchor="t"/>
          <a:lstStyle/>
          <a:p>
            <a:endParaRPr lang="en-US" sz="900"/>
          </a:p>
        </p:txBody>
      </p:sp>
      <p:sp>
        <p:nvSpPr>
          <p:cNvPr id="321" name="t"/>
          <p:cNvSpPr/>
          <p:nvPr/>
        </p:nvSpPr>
        <p:spPr>
          <a:xfrm>
            <a:off x="4892000" y="3830000"/>
            <a:ext cx="3549080" cy="3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Weights:</a:t>
            </a:r>
            <a:r>
              <a:rPr lang="en-US" sz="8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 </a:t>
            </a:r>
            <a:r>
              <a:rPr lang="en-US" sz="1100" i="1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</a:t>
            </a:r>
            <a:r>
              <a:rPr lang="en-US" sz="750" i="1" baseline="-25000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r>
              <a:rPr lang="en-US" sz="1100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= </a:t>
            </a:r>
            <a:r>
              <a:rPr lang="en-US" sz="1100" i="1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</a:t>
            </a:r>
            <a:r>
              <a:rPr lang="en-US" sz="750" i="1" baseline="-25000" dirty="0">
                <a:solidFill>
                  <a:srgbClr val="1F1F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h*</a:t>
            </a:r>
            <a:r>
              <a:rPr lang="en-US" sz="900" i="1" dirty="0">
                <a:solidFill>
                  <a:srgbClr val="6B60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(income shares)</a:t>
            </a:r>
            <a:endParaRPr lang="en-US" sz="1000" dirty="0"/>
          </a:p>
        </p:txBody>
      </p:sp>
      <p:sp>
        <p:nvSpPr>
          <p:cNvPr id="322" name="r"/>
          <p:cNvSpPr/>
          <p:nvPr/>
        </p:nvSpPr>
        <p:spPr>
          <a:xfrm>
            <a:off x="4892000" y="4290000"/>
            <a:ext cx="3549080" cy="850000"/>
          </a:xfrm>
          <a:prstGeom prst="roundRect">
            <a:avLst>
              <a:gd name="adj" fmla="val 10000"/>
            </a:avLst>
          </a:prstGeom>
          <a:solidFill>
            <a:srgbClr val="FBF1D6"/>
          </a:solidFill>
          <a:ln w="9525">
            <a:solidFill>
              <a:srgbClr val="B58300"/>
            </a:solidFill>
          </a:ln>
        </p:spPr>
        <p:txBody>
          <a:bodyPr wrap="square" anchor="t"/>
          <a:lstStyle/>
          <a:p>
            <a:endParaRPr lang="en-US" sz="900"/>
          </a:p>
        </p:txBody>
      </p:sp>
      <p:sp>
        <p:nvSpPr>
          <p:cNvPr id="323" name="t"/>
          <p:cNvSpPr/>
          <p:nvPr/>
        </p:nvSpPr>
        <p:spPr>
          <a:xfrm>
            <a:off x="4942000" y="4340000"/>
            <a:ext cx="3449080" cy="2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00" b="1" dirty="0">
                <a:solidFill>
                  <a:srgbClr val="B583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Accuracy</a:t>
            </a:r>
            <a:endParaRPr lang="en-US" sz="1000" dirty="0"/>
          </a:p>
        </p:txBody>
      </p:sp>
      <p:sp>
        <p:nvSpPr>
          <p:cNvPr id="324" name="t"/>
          <p:cNvSpPr/>
          <p:nvPr/>
        </p:nvSpPr>
        <p:spPr>
          <a:xfrm>
            <a:off x="4942000" y="4570000"/>
            <a:ext cx="3449080" cy="53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85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Coincides with multi-HH at the </a:t>
            </a:r>
            <a:r>
              <a:rPr lang="en-US" sz="850" b="1" i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steady state</a:t>
            </a:r>
            <a:r>
              <a:rPr lang="en-US" sz="85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by construction.</a:t>
            </a:r>
            <a:endParaRPr lang="en-US" sz="1000" dirty="0"/>
          </a:p>
          <a:p>
            <a:pPr marL="0" indent="0" algn="l">
              <a:lnSpc>
                <a:spcPct val="115000"/>
              </a:lnSpc>
              <a:buNone/>
            </a:pPr>
            <a:r>
              <a:rPr lang="en-US" sz="85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Reproduces the </a:t>
            </a:r>
            <a:r>
              <a:rPr lang="en-US" sz="850" b="1" i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dynamics</a:t>
            </a:r>
            <a:r>
              <a:rPr lang="en-US" sz="85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only under Strong</a:t>
            </a:r>
            <a:endParaRPr lang="en-US" sz="1000" dirty="0"/>
          </a:p>
          <a:p>
            <a:pPr marL="0" indent="0" algn="l">
              <a:lnSpc>
                <a:spcPct val="115000"/>
              </a:lnSpc>
              <a:buNone/>
            </a:pPr>
            <a:r>
              <a:rPr lang="en-US" sz="85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Relational Indistinguishability (P3).</a:t>
            </a:r>
            <a:endParaRPr lang="en-US" sz="1000" dirty="0"/>
          </a:p>
        </p:txBody>
      </p:sp>
      <p:sp>
        <p:nvSpPr>
          <p:cNvPr id="325" name="t"/>
          <p:cNvSpPr/>
          <p:nvPr/>
        </p:nvSpPr>
        <p:spPr>
          <a:xfrm>
            <a:off x="4892000" y="5260000"/>
            <a:ext cx="3549080" cy="2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B583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→  </a:t>
            </a:r>
            <a:r>
              <a:rPr lang="en-US" sz="10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Exp. 2: traverse Het. → W.R.I. → S.R.I.</a:t>
            </a:r>
            <a:endParaRPr lang="en-US" sz="1000" dirty="0"/>
          </a:p>
        </p:txBody>
      </p:sp>
      <p:sp>
        <p:nvSpPr>
          <p:cNvPr id="326" name="t"/>
          <p:cNvSpPr/>
          <p:nvPr/>
        </p:nvSpPr>
        <p:spPr>
          <a:xfrm>
            <a:off x="502920" y="5650000"/>
            <a:ext cx="8138160" cy="2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b="1" i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next slide formalises when each compression is exact (P1, P2, P3); Experiments 1 and 2 then test what happens outside.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15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When does macro = micro?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Three formal criteria identifying when complex factors can — and cannot — be ignored</a:t>
            </a:r>
            <a:endParaRPr lang="en-US" sz="1400" dirty="0"/>
          </a:p>
        </p:txBody>
      </p:sp>
      <p:sp>
        <p:nvSpPr>
          <p:cNvPr id="7" name="Shape 3"/>
          <p:cNvSpPr/>
          <p:nvPr/>
        </p:nvSpPr>
        <p:spPr>
          <a:xfrm>
            <a:off x="502920" y="1947306"/>
            <a:ext cx="252984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8" name="Shape 4"/>
          <p:cNvSpPr/>
          <p:nvPr/>
        </p:nvSpPr>
        <p:spPr>
          <a:xfrm>
            <a:off x="502920" y="1947306"/>
            <a:ext cx="2529840" cy="100584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9" name="Text 5"/>
          <p:cNvSpPr/>
          <p:nvPr/>
        </p:nvSpPr>
        <p:spPr>
          <a:xfrm>
            <a:off x="685800" y="2038746"/>
            <a:ext cx="2164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2C66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P1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85800" y="2450226"/>
            <a:ext cx="2164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Individual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685800" y="2678826"/>
            <a:ext cx="2164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CE8F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indistinguishability</a:t>
            </a:r>
            <a:endParaRPr lang="en-US" sz="1100" dirty="0"/>
          </a:p>
        </p:txBody>
      </p:sp>
      <p:sp>
        <p:nvSpPr>
          <p:cNvPr id="12" name="Text 8"/>
          <p:cNvSpPr/>
          <p:nvPr/>
        </p:nvSpPr>
        <p:spPr>
          <a:xfrm>
            <a:off x="731520" y="3136026"/>
            <a:ext cx="207264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All individual parameters are identical across agents of the same type.</a:t>
            </a:r>
            <a:endParaRPr lang="en-US" sz="1300" dirty="0"/>
          </a:p>
        </p:txBody>
      </p:sp>
      <p:sp>
        <p:nvSpPr>
          <p:cNvPr id="13" name="Shape 9"/>
          <p:cNvSpPr/>
          <p:nvPr/>
        </p:nvSpPr>
        <p:spPr>
          <a:xfrm>
            <a:off x="731520" y="4827666"/>
            <a:ext cx="2072640" cy="0"/>
          </a:xfrm>
          <a:prstGeom prst="line">
            <a:avLst/>
          </a:prstGeom>
          <a:noFill/>
          <a:ln w="1270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4" name="Text 10"/>
          <p:cNvSpPr/>
          <p:nvPr/>
        </p:nvSpPr>
        <p:spPr>
          <a:xfrm>
            <a:off x="731520" y="4919106"/>
            <a:ext cx="20726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Strongest. Aggregate dynamics independent of network and distribution.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3307080" y="1947306"/>
            <a:ext cx="252984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6" name="Shape 12"/>
          <p:cNvSpPr/>
          <p:nvPr/>
        </p:nvSpPr>
        <p:spPr>
          <a:xfrm>
            <a:off x="3307080" y="1947306"/>
            <a:ext cx="2529840" cy="100584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7" name="Text 13"/>
          <p:cNvSpPr/>
          <p:nvPr/>
        </p:nvSpPr>
        <p:spPr>
          <a:xfrm>
            <a:off x="3489960" y="2038746"/>
            <a:ext cx="2164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2C66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P2</a:t>
            </a:r>
            <a:endParaRPr lang="en-US" sz="2200" dirty="0"/>
          </a:p>
        </p:txBody>
      </p:sp>
      <p:sp>
        <p:nvSpPr>
          <p:cNvPr id="18" name="Text 14"/>
          <p:cNvSpPr/>
          <p:nvPr/>
        </p:nvSpPr>
        <p:spPr>
          <a:xfrm>
            <a:off x="3489960" y="2450226"/>
            <a:ext cx="2164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Weak relational</a:t>
            </a:r>
            <a:endParaRPr lang="en-US" sz="1200" dirty="0"/>
          </a:p>
        </p:txBody>
      </p:sp>
      <p:sp>
        <p:nvSpPr>
          <p:cNvPr id="19" name="Text 15"/>
          <p:cNvSpPr/>
          <p:nvPr/>
        </p:nvSpPr>
        <p:spPr>
          <a:xfrm>
            <a:off x="3489960" y="2678826"/>
            <a:ext cx="2164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CE8F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indistinguishability</a:t>
            </a:r>
            <a:endParaRPr lang="en-US" sz="1100" dirty="0"/>
          </a:p>
        </p:txBody>
      </p:sp>
      <p:sp>
        <p:nvSpPr>
          <p:cNvPr id="20" name="Text 16"/>
          <p:cNvSpPr/>
          <p:nvPr/>
        </p:nvSpPr>
        <p:spPr>
          <a:xfrm>
            <a:off x="3535680" y="3136026"/>
            <a:ext cx="207264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Relational parameters identical (e.g. equal ownership shares Sh = s̄ for every household).</a:t>
            </a:r>
            <a:endParaRPr lang="en-US" sz="1300" dirty="0"/>
          </a:p>
        </p:txBody>
      </p:sp>
      <p:sp>
        <p:nvSpPr>
          <p:cNvPr id="21" name="Shape 17"/>
          <p:cNvSpPr/>
          <p:nvPr/>
        </p:nvSpPr>
        <p:spPr>
          <a:xfrm>
            <a:off x="3535680" y="4827666"/>
            <a:ext cx="2072640" cy="0"/>
          </a:xfrm>
          <a:prstGeom prst="line">
            <a:avLst/>
          </a:prstGeom>
          <a:noFill/>
          <a:ln w="1270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22" name="Text 18"/>
          <p:cNvSpPr/>
          <p:nvPr/>
        </p:nvSpPr>
        <p:spPr>
          <a:xfrm>
            <a:off x="3535680" y="4919106"/>
            <a:ext cx="20726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Aggregate parameters become macro-invariant.</a:t>
            </a:r>
            <a:endParaRPr lang="en-US" sz="1100" dirty="0"/>
          </a:p>
        </p:txBody>
      </p:sp>
      <p:sp>
        <p:nvSpPr>
          <p:cNvPr id="23" name="Shape 19"/>
          <p:cNvSpPr/>
          <p:nvPr/>
        </p:nvSpPr>
        <p:spPr>
          <a:xfrm>
            <a:off x="6111240" y="1947306"/>
            <a:ext cx="2529840" cy="3749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24" name="Shape 20"/>
          <p:cNvSpPr/>
          <p:nvPr/>
        </p:nvSpPr>
        <p:spPr>
          <a:xfrm>
            <a:off x="6111240" y="1947306"/>
            <a:ext cx="2529840" cy="100584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25" name="Text 21"/>
          <p:cNvSpPr/>
          <p:nvPr/>
        </p:nvSpPr>
        <p:spPr>
          <a:xfrm>
            <a:off x="6294120" y="2038746"/>
            <a:ext cx="21640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2C66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P3</a:t>
            </a:r>
            <a:endParaRPr lang="en-US" sz="2200" dirty="0"/>
          </a:p>
        </p:txBody>
      </p:sp>
      <p:sp>
        <p:nvSpPr>
          <p:cNvPr id="26" name="Text 22"/>
          <p:cNvSpPr/>
          <p:nvPr/>
        </p:nvSpPr>
        <p:spPr>
          <a:xfrm>
            <a:off x="6294120" y="2450226"/>
            <a:ext cx="21640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Strong relational</a:t>
            </a:r>
            <a:endParaRPr lang="en-US" sz="1200" dirty="0"/>
          </a:p>
        </p:txBody>
      </p:sp>
      <p:sp>
        <p:nvSpPr>
          <p:cNvPr id="27" name="Text 23"/>
          <p:cNvSpPr/>
          <p:nvPr/>
        </p:nvSpPr>
        <p:spPr>
          <a:xfrm>
            <a:off x="6294120" y="2678826"/>
            <a:ext cx="2164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CE8F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indistinguishability</a:t>
            </a:r>
            <a:endParaRPr lang="en-US" sz="1100" dirty="0"/>
          </a:p>
        </p:txBody>
      </p:sp>
      <p:sp>
        <p:nvSpPr>
          <p:cNvPr id="28" name="Text 24"/>
          <p:cNvSpPr/>
          <p:nvPr/>
        </p:nvSpPr>
        <p:spPr>
          <a:xfrm>
            <a:off x="6339840" y="3136026"/>
            <a:ext cx="207264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P2 holds, plus the parameters not automatically averaged out by ownership symmetry (e.g</a:t>
            </a:r>
            <a:r>
              <a:rPr lang="en-US" sz="130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 α</a:t>
            </a:r>
            <a:r>
              <a:rPr lang="en-US" sz="13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_h) are also identical across households.</a:t>
            </a:r>
            <a:endParaRPr lang="en-US" sz="1300" dirty="0"/>
          </a:p>
        </p:txBody>
      </p:sp>
      <p:sp>
        <p:nvSpPr>
          <p:cNvPr id="29" name="Shape 25"/>
          <p:cNvSpPr/>
          <p:nvPr/>
        </p:nvSpPr>
        <p:spPr>
          <a:xfrm>
            <a:off x="6339840" y="4827666"/>
            <a:ext cx="2072640" cy="0"/>
          </a:xfrm>
          <a:prstGeom prst="line">
            <a:avLst/>
          </a:prstGeom>
          <a:noFill/>
          <a:ln w="1270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30" name="Text 26"/>
          <p:cNvSpPr/>
          <p:nvPr/>
        </p:nvSpPr>
        <p:spPr>
          <a:xfrm>
            <a:off x="6339840" y="4919106"/>
            <a:ext cx="207264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Aggregate dynamics decouple from distributional dynamics.</a:t>
            </a:r>
            <a:endParaRPr lang="en-US" sz="1100" dirty="0"/>
          </a:p>
        </p:txBody>
      </p:sp>
      <p:sp>
        <p:nvSpPr>
          <p:cNvPr id="31" name="Text 27"/>
          <p:cNvSpPr/>
          <p:nvPr/>
        </p:nvSpPr>
        <p:spPr>
          <a:xfrm>
            <a:off x="502920" y="5833506"/>
            <a:ext cx="8138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i="1" dirty="0">
                <a:solidFill>
                  <a:srgbClr val="B8504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Outside P1–P3, aggregation introduces systematic errors that grow with heterogeneity and correlation — so the distributional effects of a shock like the PNIEC cannot be read off a representative agent.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16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Experiment 1 — Representative-household error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[¬A1 · C1·C2·C3]  ·  2 sectors · 100 households · 6 models share the same RH by construction · vary correlation ρ between (λ, ξ) and ownership shares</a:t>
            </a:r>
            <a:endParaRPr lang="en-US" sz="1400" dirty="0"/>
          </a:p>
        </p:txBody>
      </p:sp>
      <p:sp>
        <p:nvSpPr>
          <p:cNvPr id="8" name="Shape 3"/>
          <p:cNvSpPr/>
          <p:nvPr/>
        </p:nvSpPr>
        <p:spPr>
          <a:xfrm>
            <a:off x="502920" y="5927854"/>
            <a:ext cx="91440" cy="41148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9" name="Text 4"/>
          <p:cNvSpPr/>
          <p:nvPr/>
        </p:nvSpPr>
        <p:spPr>
          <a:xfrm>
            <a:off x="685800" y="5927854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model where households share the same RH by construction can still produce wildly different macro behaviours: representative-agent reduction is exact only at perfect uncorrelation (ρ = 0). </a:t>
            </a:r>
            <a:r>
              <a:rPr lang="en-US" sz="1000" b="1" i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(Figures from MAIO1 paper.)</a:t>
            </a:r>
            <a:endParaRPr lang="en-US" sz="1000" dirty="0"/>
          </a:p>
        </p:txBody>
      </p:sp>
      <p:pic>
        <p:nvPicPr>
          <p:cNvPr id="301" name="GDPdynFi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00" y="1900000"/>
            <a:ext cx="3850000" cy="2887500"/>
          </a:xfrm>
          <a:prstGeom prst="rect">
            <a:avLst/>
          </a:prstGeom>
        </p:spPr>
      </p:pic>
      <p:pic>
        <p:nvPicPr>
          <p:cNvPr id="302" name="RHerrorFi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000" y="1900000"/>
            <a:ext cx="3850000" cy="2887500"/>
          </a:xfrm>
          <a:prstGeom prst="rect">
            <a:avLst/>
          </a:prstGeom>
        </p:spPr>
      </p:pic>
      <p:sp>
        <p:nvSpPr>
          <p:cNvPr id="303" name="figCap1"/>
          <p:cNvSpPr/>
          <p:nvPr/>
        </p:nvSpPr>
        <p:spPr>
          <a:xfrm>
            <a:off x="602000" y="4817500"/>
            <a:ext cx="3850000" cy="20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6B60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(a) GDP convergence by ρ</a:t>
            </a:r>
          </a:p>
        </p:txBody>
      </p:sp>
      <p:sp>
        <p:nvSpPr>
          <p:cNvPr id="304" name="figCap2"/>
          <p:cNvSpPr/>
          <p:nvPr/>
        </p:nvSpPr>
        <p:spPr>
          <a:xfrm>
            <a:off x="4692000" y="4817500"/>
            <a:ext cx="3850000" cy="20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6B60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(b) Steady-state RH error vs ρ</a:t>
            </a:r>
          </a:p>
        </p:txBody>
      </p:sp>
      <p:sp>
        <p:nvSpPr>
          <p:cNvPr id="305" name="takeawayBox"/>
          <p:cNvSpPr/>
          <p:nvPr/>
        </p:nvSpPr>
        <p:spPr>
          <a:xfrm>
            <a:off x="502920" y="5180000"/>
            <a:ext cx="8138160" cy="600000"/>
          </a:xfrm>
          <a:prstGeom prst="roundRect">
            <a:avLst>
              <a:gd name="adj" fmla="val 10000"/>
            </a:avLst>
          </a:prstGeom>
          <a:solidFill>
            <a:srgbClr val="FBF1D6"/>
          </a:solidFill>
          <a:ln w="9525">
            <a:solidFill>
              <a:srgbClr val="E2A831"/>
            </a:solidFill>
          </a:ln>
        </p:spPr>
        <p:txBody>
          <a:bodyPr wrap="square" lIns="0" tIns="0" rIns="0" bIns="0" anchor="ctr"/>
          <a:lstStyle/>
          <a:p>
            <a:endParaRPr lang="en-US" sz="900"/>
          </a:p>
        </p:txBody>
      </p:sp>
      <p:sp>
        <p:nvSpPr>
          <p:cNvPr id="306" name="takeawayArrow"/>
          <p:cNvSpPr/>
          <p:nvPr/>
        </p:nvSpPr>
        <p:spPr>
          <a:xfrm>
            <a:off x="600000" y="5210000"/>
            <a:ext cx="280000" cy="54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B583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→</a:t>
            </a:r>
          </a:p>
        </p:txBody>
      </p:sp>
      <p:sp>
        <p:nvSpPr>
          <p:cNvPr id="307" name="takeawayTxt"/>
          <p:cNvSpPr/>
          <p:nvPr/>
        </p:nvSpPr>
        <p:spPr>
          <a:xfrm>
            <a:off x="900000" y="5210000"/>
            <a:ext cx="7600000" cy="54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Take-away.  </a:t>
            </a:r>
            <a:r>
              <a:rPr lang="en-US" sz="105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 ρ → distinct steady-state Y* and convergence times. The RH-error grows monotonically with ρ (up to ~2000 %) — confirms the analytical decomposition.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17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Experiment 2 — Equivalent-household error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[¬A1 · C1·C2·C3]  ·  3 sectors · 3 households · three models — Heterogeneous, Weak R.I., Strong R.I. — all share the same Equivalent Household</a:t>
            </a:r>
            <a:endParaRPr lang="en-US" sz="1400" dirty="0"/>
          </a:p>
        </p:txBody>
      </p:sp>
      <p:sp>
        <p:nvSpPr>
          <p:cNvPr id="8" name="Shape 3"/>
          <p:cNvSpPr/>
          <p:nvPr/>
        </p:nvSpPr>
        <p:spPr>
          <a:xfrm>
            <a:off x="502920" y="5927854"/>
            <a:ext cx="91440" cy="41148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9" name="Text 4"/>
          <p:cNvSpPr/>
          <p:nvPr/>
        </p:nvSpPr>
        <p:spPr>
          <a:xfrm>
            <a:off x="685800" y="5927854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Equivalent Household captures steady-state aggregates exactly, but its dynamic accuracy is confined to the Strong Relational Indistinguishability case. Heterogeneity in households’ ξ and α breaks dynamic equivalence even when the steady states agree. </a:t>
            </a:r>
            <a:endParaRPr lang="en-US" sz="1000" dirty="0"/>
          </a:p>
        </p:txBody>
      </p:sp>
      <p:pic>
        <p:nvPicPr>
          <p:cNvPr id="301" name="GDPdynFi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00" y="1900000"/>
            <a:ext cx="3850000" cy="2887500"/>
          </a:xfrm>
          <a:prstGeom prst="rect">
            <a:avLst/>
          </a:prstGeom>
        </p:spPr>
      </p:pic>
      <p:pic>
        <p:nvPicPr>
          <p:cNvPr id="302" name="RHerrorFi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000" y="1900000"/>
            <a:ext cx="3850000" cy="2887500"/>
          </a:xfrm>
          <a:prstGeom prst="rect">
            <a:avLst/>
          </a:prstGeom>
        </p:spPr>
      </p:pic>
      <p:sp>
        <p:nvSpPr>
          <p:cNvPr id="303" name="figCap1"/>
          <p:cNvSpPr/>
          <p:nvPr/>
        </p:nvSpPr>
        <p:spPr>
          <a:xfrm>
            <a:off x="602000" y="4817500"/>
            <a:ext cx="3850000" cy="20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6B60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(a) GDP dynamics across the three models</a:t>
            </a:r>
          </a:p>
        </p:txBody>
      </p:sp>
      <p:sp>
        <p:nvSpPr>
          <p:cNvPr id="304" name="figCap2"/>
          <p:cNvSpPr/>
          <p:nvPr/>
        </p:nvSpPr>
        <p:spPr>
          <a:xfrm>
            <a:off x="4692000" y="4817500"/>
            <a:ext cx="3850000" cy="20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6B60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(b) Sector-3 real production</a:t>
            </a:r>
          </a:p>
        </p:txBody>
      </p:sp>
      <p:sp>
        <p:nvSpPr>
          <p:cNvPr id="305" name="takeawayBox"/>
          <p:cNvSpPr/>
          <p:nvPr/>
        </p:nvSpPr>
        <p:spPr>
          <a:xfrm>
            <a:off x="502920" y="5180000"/>
            <a:ext cx="8138160" cy="600000"/>
          </a:xfrm>
          <a:prstGeom prst="roundRect">
            <a:avLst>
              <a:gd name="adj" fmla="val 10000"/>
            </a:avLst>
          </a:prstGeom>
          <a:solidFill>
            <a:srgbClr val="FBF1D6"/>
          </a:solidFill>
          <a:ln w="9525">
            <a:solidFill>
              <a:srgbClr val="E2A831"/>
            </a:solidFill>
          </a:ln>
        </p:spPr>
        <p:txBody>
          <a:bodyPr wrap="square" lIns="0" tIns="0" rIns="0" bIns="0" anchor="ctr"/>
          <a:lstStyle/>
          <a:p>
            <a:endParaRPr lang="en-US" sz="900"/>
          </a:p>
        </p:txBody>
      </p:sp>
      <p:sp>
        <p:nvSpPr>
          <p:cNvPr id="306" name="takeawayArrow"/>
          <p:cNvSpPr/>
          <p:nvPr/>
        </p:nvSpPr>
        <p:spPr>
          <a:xfrm>
            <a:off x="600000" y="5210000"/>
            <a:ext cx="280000" cy="54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B58300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→</a:t>
            </a:r>
          </a:p>
        </p:txBody>
      </p:sp>
      <p:sp>
        <p:nvSpPr>
          <p:cNvPr id="307" name="takeawayTxt"/>
          <p:cNvSpPr/>
          <p:nvPr/>
        </p:nvSpPr>
        <p:spPr>
          <a:xfrm>
            <a:off x="900000" y="5210000"/>
            <a:ext cx="7600000" cy="540000"/>
          </a:xfrm>
          <a:prstGeom prst="rect">
            <a:avLst/>
          </a:prstGeom>
          <a:noFill/>
          <a:ln/>
        </p:spPr>
        <p:txBody>
          <a:bodyPr wrap="square" lIns="0" tIns="0" rIns="0" bIns="0" anchor="ctr"/>
          <a:lstStyle/>
          <a:p>
            <a:pPr marL="0" indent="0" algn="l">
              <a:buNone/>
            </a:pPr>
            <a:r>
              <a:rPr lang="en-US" sz="11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Take-away.  </a:t>
            </a:r>
            <a:r>
              <a:rPr lang="en-US" sz="105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Equivalent agent (EH, dashed black) reproduces multi-agent dynamics only under Strong Relational Indist. (green): the green and dashed black curves coincide. Otherwise the EH systematically misrepresents both GDP and sectoral aggregates.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18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MAIO2: the sectoral core and its new agents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Three new agents — Government, Bank and Rest of World — close the SFC accounting around the inter-sectoral core; firms gain labour, capital and credit</a:t>
            </a:r>
            <a:endParaRPr lang="en-US" sz="1400" dirty="0"/>
          </a:p>
        </p:txBody>
      </p:sp>
      <p:pic>
        <p:nvPicPr>
          <p:cNvPr id="901" name="ChartEl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000" y="2120000"/>
            <a:ext cx="6650000" cy="4053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19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Endogenous demand in the IO network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key methodological departure from standard input–output analysis</a:t>
            </a:r>
            <a:endParaRPr lang="en-US" sz="1400" dirty="0"/>
          </a:p>
        </p:txBody>
      </p:sp>
      <p:sp>
        <p:nvSpPr>
          <p:cNvPr id="7" name="Shape 3"/>
          <p:cNvSpPr/>
          <p:nvPr/>
        </p:nvSpPr>
        <p:spPr>
          <a:xfrm>
            <a:off x="502920" y="2084466"/>
            <a:ext cx="91440" cy="77724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8" name="Text 4"/>
          <p:cNvSpPr/>
          <p:nvPr/>
        </p:nvSpPr>
        <p:spPr>
          <a:xfrm>
            <a:off x="777240" y="2038746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Standard IO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77240" y="2422794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Final demand is exogenous; the Leontief inverse maps a fixed demand vector to output. The multiplier is mechanical.</a:t>
            </a:r>
            <a:endParaRPr lang="en-US" sz="1300" dirty="0"/>
          </a:p>
        </p:txBody>
      </p:sp>
      <p:sp>
        <p:nvSpPr>
          <p:cNvPr id="10" name="Shape 6"/>
          <p:cNvSpPr/>
          <p:nvPr/>
        </p:nvSpPr>
        <p:spPr>
          <a:xfrm>
            <a:off x="502920" y="3044586"/>
            <a:ext cx="91440" cy="77724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1" name="Text 7"/>
          <p:cNvSpPr/>
          <p:nvPr/>
        </p:nvSpPr>
        <p:spPr>
          <a:xfrm>
            <a:off x="777240" y="3014364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 — demand feeds back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777240" y="3382914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Incomes generated along supply chains — wages, profits, dividends, transfers — flow back into household consumption, re-activating demand through the same technical coefficients C.</a:t>
            </a:r>
            <a:endParaRPr lang="en-US" sz="1300" dirty="0"/>
          </a:p>
        </p:txBody>
      </p:sp>
      <p:sp>
        <p:nvSpPr>
          <p:cNvPr id="13" name="Shape 9"/>
          <p:cNvSpPr/>
          <p:nvPr/>
        </p:nvSpPr>
        <p:spPr>
          <a:xfrm>
            <a:off x="502920" y="4004706"/>
            <a:ext cx="91440" cy="77724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4" name="Text 10"/>
          <p:cNvSpPr/>
          <p:nvPr/>
        </p:nvSpPr>
        <p:spPr>
          <a:xfrm>
            <a:off x="777240" y="3958986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genuine income–expenditure multiplier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777240" y="4343034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It operates within the IO production network — a channel that traditional IO captures only by assuming exogenous spending profiles.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502920" y="4964826"/>
            <a:ext cx="91440" cy="77724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7" name="Text 13"/>
          <p:cNvSpPr/>
          <p:nvPr/>
        </p:nvSpPr>
        <p:spPr>
          <a:xfrm>
            <a:off x="777240" y="4919106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What it unlocks</a:t>
            </a:r>
            <a:endParaRPr lang="en-US" sz="1500" dirty="0"/>
          </a:p>
        </p:txBody>
      </p:sp>
      <p:sp>
        <p:nvSpPr>
          <p:cNvPr id="18" name="Text 14"/>
          <p:cNvSpPr/>
          <p:nvPr/>
        </p:nvSpPr>
        <p:spPr>
          <a:xfrm>
            <a:off x="777240" y="5303154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Firms adjust plans, inventories and investment to observed demand → endogenous business cycles, rationing episodes, and distributional outcomes.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Outline</a:t>
            </a:r>
            <a:endParaRPr lang="en-US" sz="2200" dirty="0"/>
          </a:p>
        </p:txBody>
      </p:sp>
      <p:sp>
        <p:nvSpPr>
          <p:cNvPr id="9" name="Shape 5"/>
          <p:cNvSpPr/>
          <p:nvPr/>
        </p:nvSpPr>
        <p:spPr>
          <a:xfrm>
            <a:off x="1463040" y="2130186"/>
            <a:ext cx="7040880" cy="0"/>
          </a:xfrm>
          <a:prstGeom prst="line">
            <a:avLst/>
          </a:prstGeom>
          <a:noFill/>
          <a:ln w="635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0" name="Text 6"/>
          <p:cNvSpPr/>
          <p:nvPr/>
        </p:nvSpPr>
        <p:spPr>
          <a:xfrm>
            <a:off x="594360" y="2175906"/>
            <a:ext cx="73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574676"/>
                </a:solidFill>
                <a:latin typeface="Fira Sans" pitchFamily="34" charset="0"/>
              </a:rPr>
              <a:t>1</a:t>
            </a:r>
            <a:endParaRPr lang="en-US" sz="3200" dirty="0"/>
          </a:p>
        </p:txBody>
      </p:sp>
      <p:sp>
        <p:nvSpPr>
          <p:cNvPr id="11" name="Text 7"/>
          <p:cNvSpPr/>
          <p:nvPr/>
        </p:nvSpPr>
        <p:spPr>
          <a:xfrm>
            <a:off x="1463040" y="2221626"/>
            <a:ext cx="7040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Motivation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1463040" y="2505090"/>
            <a:ext cx="7040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From input–output accounting to a multi-agent economy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1463040" y="2770266"/>
            <a:ext cx="7040880" cy="0"/>
          </a:xfrm>
          <a:prstGeom prst="line">
            <a:avLst/>
          </a:prstGeom>
          <a:noFill/>
          <a:ln w="635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4" name="Text 10"/>
          <p:cNvSpPr/>
          <p:nvPr/>
        </p:nvSpPr>
        <p:spPr>
          <a:xfrm>
            <a:off x="594360" y="2815986"/>
            <a:ext cx="73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</a:t>
            </a:r>
            <a:endParaRPr lang="en-US" sz="3200" dirty="0"/>
          </a:p>
        </p:txBody>
      </p:sp>
      <p:sp>
        <p:nvSpPr>
          <p:cNvPr id="15" name="Text 11"/>
          <p:cNvSpPr/>
          <p:nvPr/>
        </p:nvSpPr>
        <p:spPr>
          <a:xfrm>
            <a:off x="1463040" y="2861706"/>
            <a:ext cx="7040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MAIO framework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1463040" y="3145170"/>
            <a:ext cx="7040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MAIO1, its analytical benchmark, and MAIO2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1463040" y="3410346"/>
            <a:ext cx="7040880" cy="0"/>
          </a:xfrm>
          <a:prstGeom prst="line">
            <a:avLst/>
          </a:prstGeom>
          <a:noFill/>
          <a:ln w="635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8" name="Text 14"/>
          <p:cNvSpPr/>
          <p:nvPr/>
        </p:nvSpPr>
        <p:spPr>
          <a:xfrm>
            <a:off x="594360" y="3456066"/>
            <a:ext cx="73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</a:t>
            </a:r>
            <a:endParaRPr lang="en-US" sz="3200" dirty="0"/>
          </a:p>
        </p:txBody>
      </p:sp>
      <p:sp>
        <p:nvSpPr>
          <p:cNvPr id="19" name="Text 15"/>
          <p:cNvSpPr/>
          <p:nvPr/>
        </p:nvSpPr>
        <p:spPr>
          <a:xfrm>
            <a:off x="1463040" y="3501786"/>
            <a:ext cx="7040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Application: Italy's energy transition</a:t>
            </a:r>
            <a:endParaRPr lang="en-US" sz="1500" dirty="0"/>
          </a:p>
        </p:txBody>
      </p:sp>
      <p:sp>
        <p:nvSpPr>
          <p:cNvPr id="20" name="Text 16"/>
          <p:cNvSpPr/>
          <p:nvPr/>
        </p:nvSpPr>
        <p:spPr>
          <a:xfrm>
            <a:off x="1463040" y="3785250"/>
            <a:ext cx="7040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Calibrating MAIO to Italy and the PNIEC experiment</a:t>
            </a:r>
            <a:endParaRPr lang="en-US" sz="1200" dirty="0"/>
          </a:p>
        </p:txBody>
      </p:sp>
      <p:sp>
        <p:nvSpPr>
          <p:cNvPr id="21" name="Shape 17"/>
          <p:cNvSpPr/>
          <p:nvPr/>
        </p:nvSpPr>
        <p:spPr>
          <a:xfrm>
            <a:off x="1463040" y="4050426"/>
            <a:ext cx="7040880" cy="0"/>
          </a:xfrm>
          <a:prstGeom prst="line">
            <a:avLst/>
          </a:prstGeom>
          <a:noFill/>
          <a:ln w="6350">
            <a:solidFill>
              <a:srgbClr val="D9D6E0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22" name="Text 18"/>
          <p:cNvSpPr/>
          <p:nvPr/>
        </p:nvSpPr>
        <p:spPr>
          <a:xfrm>
            <a:off x="594360" y="4096146"/>
            <a:ext cx="731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4</a:t>
            </a:r>
            <a:endParaRPr lang="en-US" sz="3200" dirty="0"/>
          </a:p>
        </p:txBody>
      </p:sp>
      <p:sp>
        <p:nvSpPr>
          <p:cNvPr id="23" name="Text 19"/>
          <p:cNvSpPr/>
          <p:nvPr/>
        </p:nvSpPr>
        <p:spPr>
          <a:xfrm>
            <a:off x="1463040" y="4141866"/>
            <a:ext cx="7040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Results</a:t>
            </a:r>
            <a:endParaRPr lang="en-US" sz="1500" dirty="0"/>
          </a:p>
        </p:txBody>
      </p:sp>
      <p:sp>
        <p:nvSpPr>
          <p:cNvPr id="24" name="Text 20"/>
          <p:cNvSpPr/>
          <p:nvPr/>
        </p:nvSpPr>
        <p:spPr>
          <a:xfrm>
            <a:off x="1463040" y="4425330"/>
            <a:ext cx="70408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Macro, sectoral and distributional effects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00000"/>
            <a:ext cx="8138160" cy="560000"/>
          </a:xfrm>
        </p:spPr>
        <p:txBody>
          <a:bodyPr/>
          <a:lstStyle/>
          <a:p>
            <a:r>
              <a:rPr sz="2000" b="1">
                <a:solidFill>
                  <a:srgbClr val="1F1F23"/>
                </a:solidFill>
                <a:latin typeface="Fira Sans"/>
              </a:rPr>
              <a:t>Key behavioural equations — agents’ decision rules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7190" y="1371600"/>
            <a:ext cx="8387334" cy="1188720"/>
          </a:xfrm>
          <a:prstGeom prst="roundRect">
            <a:avLst>
              <a:gd name="adj" fmla="val 4500"/>
            </a:avLst>
          </a:prstGeom>
          <a:solidFill>
            <a:srgbClr val="ECE8F2"/>
          </a:solidFill>
          <a:ln w="15875">
            <a:solidFill>
              <a:srgbClr val="574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77190" y="1371600"/>
            <a:ext cx="8387334" cy="365760"/>
          </a:xfrm>
          <a:prstGeom prst="roundRect">
            <a:avLst>
              <a:gd name="adj" fmla="val 4500"/>
            </a:avLst>
          </a:prstGeom>
          <a:solidFill>
            <a:srgbClr val="574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18288" bIns="18288" rtlCol="0" anchor="ctr"/>
          <a:lstStyle/>
          <a:p>
            <a:pPr algn="l"/>
            <a:r>
              <a:rPr sz="1300" b="1">
                <a:solidFill>
                  <a:srgbClr val="FFFFFF"/>
                </a:solidFill>
              </a:rPr>
              <a:t>Household consumption — buffer-stock rule</a:t>
            </a:r>
          </a:p>
        </p:txBody>
      </p:sp>
      <p:pic>
        <p:nvPicPr>
          <p:cNvPr id="5" name="Picture 4" descr="b_c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26" y="1945403"/>
            <a:ext cx="4597980" cy="305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9590" y="1783080"/>
            <a:ext cx="3231489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50">
                <a:solidFill>
                  <a:srgbClr val="464E5C"/>
                </a:solidFill>
              </a:rPr>
              <a:t>B: consumption budget · Y: disposable income · M: money/wealth</a:t>
            </a:r>
            <a:br/>
            <a:r>
              <a:rPr sz="950">
                <a:solidFill>
                  <a:srgbClr val="464E5C"/>
                </a:solidFill>
              </a:rPr>
              <a:t>ξ: buffer-stock speed · λ</a:t>
            </a:r>
            <a:r>
              <a:rPr sz="950" baseline="30000">
                <a:solidFill>
                  <a:srgbClr val="464E5C"/>
                </a:solidFill>
              </a:rPr>
              <a:t>T</a:t>
            </a:r>
            <a:r>
              <a:rPr sz="950">
                <a:solidFill>
                  <a:srgbClr val="464E5C"/>
                </a:solidFill>
              </a:rPr>
              <a:t>: target wealth/income · c</a:t>
            </a:r>
            <a:r>
              <a:rPr sz="950" baseline="30000">
                <a:solidFill>
                  <a:srgbClr val="464E5C"/>
                </a:solidFill>
              </a:rPr>
              <a:t>y</a:t>
            </a:r>
            <a:r>
              <a:rPr sz="950">
                <a:solidFill>
                  <a:srgbClr val="464E5C"/>
                </a:solidFill>
              </a:rPr>
              <a:t>, c</a:t>
            </a:r>
            <a:r>
              <a:rPr sz="950" baseline="30000">
                <a:solidFill>
                  <a:srgbClr val="464E5C"/>
                </a:solidFill>
              </a:rPr>
              <a:t>w</a:t>
            </a:r>
            <a:r>
              <a:rPr sz="950">
                <a:solidFill>
                  <a:srgbClr val="464E5C"/>
                </a:solidFill>
              </a:rPr>
              <a:t>: propensities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7190" y="2656332"/>
            <a:ext cx="8387334" cy="1188720"/>
          </a:xfrm>
          <a:prstGeom prst="roundRect">
            <a:avLst>
              <a:gd name="adj" fmla="val 4500"/>
            </a:avLst>
          </a:prstGeom>
          <a:solidFill>
            <a:srgbClr val="ECE8F2"/>
          </a:solidFill>
          <a:ln w="15875">
            <a:solidFill>
              <a:srgbClr val="574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377190" y="2656332"/>
            <a:ext cx="8387334" cy="365760"/>
          </a:xfrm>
          <a:prstGeom prst="roundRect">
            <a:avLst>
              <a:gd name="adj" fmla="val 4500"/>
            </a:avLst>
          </a:prstGeom>
          <a:solidFill>
            <a:srgbClr val="574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18288" bIns="18288" rtlCol="0" anchor="ctr"/>
          <a:lstStyle/>
          <a:p>
            <a:pPr algn="l"/>
            <a:r>
              <a:rPr sz="1300" b="1">
                <a:solidFill>
                  <a:srgbClr val="FFFFFF"/>
                </a:solidFill>
              </a:rPr>
              <a:t>Pricing — markup over unit cost</a:t>
            </a:r>
          </a:p>
        </p:txBody>
      </p:sp>
      <p:pic>
        <p:nvPicPr>
          <p:cNvPr id="9" name="Picture 8" descr="b_pri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6" y="3204972"/>
            <a:ext cx="2792186" cy="342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09590" y="3067812"/>
            <a:ext cx="3231489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50">
                <a:solidFill>
                  <a:srgbClr val="464E5C"/>
                </a:solidFill>
              </a:rPr>
              <a:t>p: posted price · μ: markup · uc: unit cost</a:t>
            </a:r>
            <a:br/>
            <a:r>
              <a:rPr sz="950">
                <a:solidFill>
                  <a:srgbClr val="464E5C"/>
                </a:solidFill>
              </a:rPr>
              <a:t>C: technical coeff. · C</a:t>
            </a:r>
            <a:r>
              <a:rPr sz="950" baseline="-25000">
                <a:solidFill>
                  <a:srgbClr val="464E5C"/>
                </a:solidFill>
              </a:rPr>
              <a:t>w</a:t>
            </a:r>
            <a:r>
              <a:rPr sz="950">
                <a:solidFill>
                  <a:srgbClr val="464E5C"/>
                </a:solidFill>
              </a:rPr>
              <a:t>: labour coeff. · w: wage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7190" y="3941064"/>
            <a:ext cx="8387334" cy="1188720"/>
          </a:xfrm>
          <a:prstGeom prst="roundRect">
            <a:avLst>
              <a:gd name="adj" fmla="val 4500"/>
            </a:avLst>
          </a:prstGeom>
          <a:solidFill>
            <a:srgbClr val="ECE8F2"/>
          </a:solidFill>
          <a:ln w="15875">
            <a:solidFill>
              <a:srgbClr val="574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377190" y="3941064"/>
            <a:ext cx="8387334" cy="365760"/>
          </a:xfrm>
          <a:prstGeom prst="roundRect">
            <a:avLst>
              <a:gd name="adj" fmla="val 4500"/>
            </a:avLst>
          </a:prstGeom>
          <a:solidFill>
            <a:srgbClr val="574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18288" bIns="18288" rtlCol="0" anchor="ctr"/>
          <a:lstStyle/>
          <a:p>
            <a:pPr algn="l"/>
            <a:r>
              <a:rPr sz="1300" b="1">
                <a:solidFill>
                  <a:srgbClr val="FFFFFF"/>
                </a:solidFill>
              </a:rPr>
              <a:t>Planned production — Leontief with three bottlenecks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9590" y="4352544"/>
            <a:ext cx="3231489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50">
                <a:solidFill>
                  <a:srgbClr val="464E5C"/>
                </a:solidFill>
              </a:rPr>
              <a:t>q̂: planned output · q</a:t>
            </a:r>
            <a:r>
              <a:rPr sz="950" baseline="30000">
                <a:solidFill>
                  <a:srgbClr val="464E5C"/>
                </a:solidFill>
              </a:rPr>
              <a:t>De</a:t>
            </a:r>
            <a:r>
              <a:rPr sz="950">
                <a:solidFill>
                  <a:srgbClr val="464E5C"/>
                </a:solidFill>
              </a:rPr>
              <a:t>: expected demand · C</a:t>
            </a:r>
            <a:r>
              <a:rPr sz="950" baseline="-25000">
                <a:solidFill>
                  <a:srgbClr val="464E5C"/>
                </a:solidFill>
              </a:rPr>
              <a:t>ii</a:t>
            </a:r>
            <a:r>
              <a:rPr sz="950">
                <a:solidFill>
                  <a:srgbClr val="464E5C"/>
                </a:solidFill>
              </a:rPr>
              <a:t>: own input · q: realised output</a:t>
            </a:r>
            <a:br/>
            <a:r>
              <a:rPr sz="950">
                <a:solidFill>
                  <a:srgbClr val="464E5C"/>
                </a:solidFill>
              </a:rPr>
              <a:t>K: capital · γ: capital intensity · N: workers · C</a:t>
            </a:r>
            <a:r>
              <a:rPr sz="950" baseline="-25000">
                <a:solidFill>
                  <a:srgbClr val="464E5C"/>
                </a:solidFill>
              </a:rPr>
              <a:t>w</a:t>
            </a:r>
            <a:r>
              <a:rPr sz="950">
                <a:solidFill>
                  <a:srgbClr val="464E5C"/>
                </a:solidFill>
              </a:rPr>
              <a:t>: labour coeff. · I: input inventory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7190" y="5225796"/>
            <a:ext cx="8387334" cy="1188720"/>
          </a:xfrm>
          <a:prstGeom prst="roundRect">
            <a:avLst>
              <a:gd name="adj" fmla="val 4500"/>
            </a:avLst>
          </a:prstGeom>
          <a:solidFill>
            <a:srgbClr val="ECE8F2"/>
          </a:solidFill>
          <a:ln w="15875">
            <a:solidFill>
              <a:srgbClr val="574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377190" y="5225796"/>
            <a:ext cx="8387334" cy="365760"/>
          </a:xfrm>
          <a:prstGeom prst="roundRect">
            <a:avLst>
              <a:gd name="adj" fmla="val 4500"/>
            </a:avLst>
          </a:prstGeom>
          <a:solidFill>
            <a:srgbClr val="574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18288" bIns="18288" rtlCol="0" anchor="ctr"/>
          <a:lstStyle/>
          <a:p>
            <a:pPr algn="l"/>
            <a:r>
              <a:rPr sz="1300" b="1">
                <a:solidFill>
                  <a:srgbClr val="FFFFFF"/>
                </a:solidFill>
              </a:rPr>
              <a:t>Factor demands — labour and capital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9590" y="5637276"/>
            <a:ext cx="3231489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50">
                <a:solidFill>
                  <a:srgbClr val="464E5C"/>
                </a:solidFill>
              </a:rPr>
              <a:t>N̂: workers demanded · K̂: target capital
γ: capital intensity · ĉ: target capital utilisation</a:t>
            </a:r>
          </a:p>
        </p:txBody>
      </p:sp>
      <p:pic>
        <p:nvPicPr>
          <p:cNvPr id="19" name="Picture 18" descr="fix_s18_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" y="4472752"/>
            <a:ext cx="3566160" cy="381375"/>
          </a:xfrm>
          <a:prstGeom prst="rect">
            <a:avLst/>
          </a:prstGeom>
        </p:spPr>
      </p:pic>
      <p:pic>
        <p:nvPicPr>
          <p:cNvPr id="20" name="Picture 19" descr="fix_s18_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26" y="5774436"/>
            <a:ext cx="1848481" cy="342900"/>
          </a:xfrm>
          <a:prstGeom prst="rect">
            <a:avLst/>
          </a:prstGeom>
        </p:spPr>
      </p:pic>
      <p:pic>
        <p:nvPicPr>
          <p:cNvPr id="13" name="Image 0" descr="logos/image2_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17" name="Image 1" descr="logos/image3_smal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20 / 37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00000"/>
            <a:ext cx="8138160" cy="560000"/>
          </a:xfrm>
        </p:spPr>
        <p:txBody>
          <a:bodyPr/>
          <a:lstStyle/>
          <a:p>
            <a:r>
              <a:rPr sz="2000" b="1">
                <a:solidFill>
                  <a:srgbClr val="1F1F23"/>
                </a:solidFill>
                <a:latin typeface="Fira Sans"/>
              </a:rPr>
              <a:t>Key balance-sheet and accounting identities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7190" y="1371600"/>
            <a:ext cx="8387334" cy="1188720"/>
          </a:xfrm>
          <a:prstGeom prst="roundRect">
            <a:avLst>
              <a:gd name="adj" fmla="val 4500"/>
            </a:avLst>
          </a:prstGeom>
          <a:solidFill>
            <a:srgbClr val="ECE8F2"/>
          </a:solidFill>
          <a:ln w="15875">
            <a:solidFill>
              <a:srgbClr val="574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77190" y="1371600"/>
            <a:ext cx="8387334" cy="365760"/>
          </a:xfrm>
          <a:prstGeom prst="roundRect">
            <a:avLst>
              <a:gd name="adj" fmla="val 4500"/>
            </a:avLst>
          </a:prstGeom>
          <a:solidFill>
            <a:srgbClr val="574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18288" bIns="18288" rtlCol="0" anchor="ctr"/>
          <a:lstStyle/>
          <a:p>
            <a:pPr algn="l"/>
            <a:r>
              <a:rPr sz="1300" b="1">
                <a:solidFill>
                  <a:srgbClr val="FFFFFF"/>
                </a:solidFill>
              </a:rPr>
              <a:t>Household money — law of motion</a:t>
            </a:r>
          </a:p>
        </p:txBody>
      </p:sp>
      <p:pic>
        <p:nvPicPr>
          <p:cNvPr id="5" name="Picture 4" descr="a_mon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26" y="1920240"/>
            <a:ext cx="3108960" cy="34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9590" y="1783080"/>
            <a:ext cx="3231489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50">
                <a:solidFill>
                  <a:srgbClr val="464E5C"/>
                </a:solidFill>
              </a:rPr>
              <a:t>M: household money/deposits · Y: income inflow · f: realised expenditure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7190" y="2656332"/>
            <a:ext cx="8387334" cy="1188720"/>
          </a:xfrm>
          <a:prstGeom prst="roundRect">
            <a:avLst>
              <a:gd name="adj" fmla="val 4500"/>
            </a:avLst>
          </a:prstGeom>
          <a:solidFill>
            <a:srgbClr val="ECE8F2"/>
          </a:solidFill>
          <a:ln w="15875">
            <a:solidFill>
              <a:srgbClr val="574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377190" y="2656332"/>
            <a:ext cx="8387334" cy="365760"/>
          </a:xfrm>
          <a:prstGeom prst="roundRect">
            <a:avLst>
              <a:gd name="adj" fmla="val 4500"/>
            </a:avLst>
          </a:prstGeom>
          <a:solidFill>
            <a:srgbClr val="574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18288" bIns="18288" rtlCol="0" anchor="ctr"/>
          <a:lstStyle/>
          <a:p>
            <a:pPr algn="l"/>
            <a:r>
              <a:rPr sz="1300" b="1">
                <a:solidFill>
                  <a:srgbClr val="FFFFFF"/>
                </a:solidFill>
              </a:rPr>
              <a:t>Capital — depreciation &amp; own-account formation (production-proportional)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9590" y="3067812"/>
            <a:ext cx="3231489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50">
                <a:solidFill>
                  <a:srgbClr val="464E5C"/>
                </a:solidFill>
              </a:rPr>
              <a:t>ΔK</a:t>
            </a:r>
            <a:r>
              <a:rPr sz="950" baseline="30000">
                <a:solidFill>
                  <a:srgbClr val="464E5C"/>
                </a:solidFill>
              </a:rPr>
              <a:t>d</a:t>
            </a:r>
            <a:r>
              <a:rPr sz="950">
                <a:solidFill>
                  <a:srgbClr val="464E5C"/>
                </a:solidFill>
              </a:rPr>
              <a:t>: depreciation flow · ΔK</a:t>
            </a:r>
            <a:r>
              <a:rPr sz="950" baseline="30000">
                <a:solidFill>
                  <a:srgbClr val="464E5C"/>
                </a:solidFill>
              </a:rPr>
              <a:t>+</a:t>
            </a:r>
            <a:r>
              <a:rPr sz="950">
                <a:solidFill>
                  <a:srgbClr val="464E5C"/>
                </a:solidFill>
              </a:rPr>
              <a:t>: own-account formation</a:t>
            </a:r>
            <a:br/>
            <a:r>
              <a:rPr sz="950">
                <a:solidFill>
                  <a:srgbClr val="464E5C"/>
                </a:solidFill>
              </a:rPr>
              <a:t>δ: depreciation rate · γ: capital intensity · q: output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7190" y="3941064"/>
            <a:ext cx="8387334" cy="1188720"/>
          </a:xfrm>
          <a:prstGeom prst="roundRect">
            <a:avLst>
              <a:gd name="adj" fmla="val 4500"/>
            </a:avLst>
          </a:prstGeom>
          <a:solidFill>
            <a:srgbClr val="ECE8F2"/>
          </a:solidFill>
          <a:ln w="15875">
            <a:solidFill>
              <a:srgbClr val="574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377190" y="3941064"/>
            <a:ext cx="8387334" cy="365760"/>
          </a:xfrm>
          <a:prstGeom prst="roundRect">
            <a:avLst>
              <a:gd name="adj" fmla="val 4500"/>
            </a:avLst>
          </a:prstGeom>
          <a:solidFill>
            <a:srgbClr val="574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18288" bIns="18288" rtlCol="0" anchor="ctr"/>
          <a:lstStyle/>
          <a:p>
            <a:pPr algn="l"/>
            <a:r>
              <a:rPr sz="1300" b="1">
                <a:solidFill>
                  <a:srgbClr val="FFFFFF"/>
                </a:solidFill>
              </a:rPr>
              <a:t>Functional income — labour and disposable shares</a:t>
            </a:r>
          </a:p>
        </p:txBody>
      </p:sp>
      <p:pic>
        <p:nvPicPr>
          <p:cNvPr id="13" name="Picture 12" descr="a_i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6" y="4497609"/>
            <a:ext cx="4597980" cy="3310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09590" y="4352544"/>
            <a:ext cx="3231489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50">
                <a:solidFill>
                  <a:srgbClr val="464E5C"/>
                </a:solidFill>
              </a:rPr>
              <a:t>y</a:t>
            </a:r>
            <a:r>
              <a:rPr sz="950" baseline="-25000">
                <a:solidFill>
                  <a:srgbClr val="464E5C"/>
                </a:solidFill>
              </a:rPr>
              <a:t>w</a:t>
            </a:r>
            <a:r>
              <a:rPr sz="950">
                <a:solidFill>
                  <a:srgbClr val="464E5C"/>
                </a:solidFill>
              </a:rPr>
              <a:t>: labour share · d: disposable share · m: output multiplier</a:t>
            </a:r>
            <a:br/>
            <a:r>
              <a:rPr sz="950">
                <a:solidFill>
                  <a:srgbClr val="464E5C"/>
                </a:solidFill>
              </a:rPr>
              <a:t>θ</a:t>
            </a:r>
            <a:r>
              <a:rPr sz="950" baseline="-25000">
                <a:solidFill>
                  <a:srgbClr val="464E5C"/>
                </a:solidFill>
              </a:rPr>
              <a:t>w</a:t>
            </a:r>
            <a:r>
              <a:rPr sz="950">
                <a:solidFill>
                  <a:srgbClr val="464E5C"/>
                </a:solidFill>
              </a:rPr>
              <a:t>, θ</a:t>
            </a:r>
            <a:r>
              <a:rPr sz="950" baseline="-25000">
                <a:solidFill>
                  <a:srgbClr val="464E5C"/>
                </a:solidFill>
              </a:rPr>
              <a:t>π</a:t>
            </a:r>
            <a:r>
              <a:rPr sz="950">
                <a:solidFill>
                  <a:srgbClr val="464E5C"/>
                </a:solidFill>
              </a:rPr>
              <a:t>, θ</a:t>
            </a:r>
            <a:r>
              <a:rPr sz="950" baseline="-25000">
                <a:solidFill>
                  <a:srgbClr val="464E5C"/>
                </a:solidFill>
              </a:rPr>
              <a:t>F</a:t>
            </a:r>
            <a:r>
              <a:rPr sz="950">
                <a:solidFill>
                  <a:srgbClr val="464E5C"/>
                </a:solidFill>
              </a:rPr>
              <a:t>: tax rates · f</a:t>
            </a:r>
            <a:r>
              <a:rPr sz="950" baseline="-25000">
                <a:solidFill>
                  <a:srgbClr val="464E5C"/>
                </a:solidFill>
              </a:rPr>
              <a:t>TU</a:t>
            </a:r>
            <a:r>
              <a:rPr sz="950">
                <a:solidFill>
                  <a:srgbClr val="464E5C"/>
                </a:solidFill>
              </a:rPr>
              <a:t>, t</a:t>
            </a:r>
            <a:r>
              <a:rPr sz="950" baseline="-25000">
                <a:solidFill>
                  <a:srgbClr val="464E5C"/>
                </a:solidFill>
              </a:rPr>
              <a:t>c</a:t>
            </a:r>
            <a:r>
              <a:rPr sz="950">
                <a:solidFill>
                  <a:srgbClr val="464E5C"/>
                </a:solidFill>
              </a:rPr>
              <a:t>: transfer / corporate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7190" y="5225796"/>
            <a:ext cx="8387334" cy="1188720"/>
          </a:xfrm>
          <a:prstGeom prst="roundRect">
            <a:avLst>
              <a:gd name="adj" fmla="val 4500"/>
            </a:avLst>
          </a:prstGeom>
          <a:solidFill>
            <a:srgbClr val="ECE8F2"/>
          </a:solidFill>
          <a:ln w="15875">
            <a:solidFill>
              <a:srgbClr val="574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377190" y="5225796"/>
            <a:ext cx="8387334" cy="365760"/>
          </a:xfrm>
          <a:prstGeom prst="roundRect">
            <a:avLst>
              <a:gd name="adj" fmla="val 4500"/>
            </a:avLst>
          </a:prstGeom>
          <a:solidFill>
            <a:srgbClr val="574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18288" bIns="18288" rtlCol="0" anchor="ctr"/>
          <a:lstStyle/>
          <a:p>
            <a:pPr algn="l"/>
            <a:r>
              <a:rPr sz="1300" b="1">
                <a:solidFill>
                  <a:srgbClr val="FFFFFF"/>
                </a:solidFill>
              </a:rPr>
              <a:t>Stock-flow consistency — bank balance sheet</a:t>
            </a:r>
          </a:p>
        </p:txBody>
      </p:sp>
      <p:pic>
        <p:nvPicPr>
          <p:cNvPr id="17" name="Picture 16" descr="a_sf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26" y="5774436"/>
            <a:ext cx="1569484" cy="342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9590" y="5637276"/>
            <a:ext cx="3231489" cy="7315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50">
                <a:solidFill>
                  <a:srgbClr val="464E5C"/>
                </a:solidFill>
              </a:rPr>
              <a:t>D: deposits (HH+firms) · E</a:t>
            </a:r>
            <a:r>
              <a:rPr sz="950" baseline="-25000">
                <a:solidFill>
                  <a:srgbClr val="464E5C"/>
                </a:solidFill>
              </a:rPr>
              <a:t>b</a:t>
            </a:r>
            <a:r>
              <a:rPr sz="950">
                <a:solidFill>
                  <a:srgbClr val="464E5C"/>
                </a:solidFill>
              </a:rPr>
              <a:t>: bank equity · L: loans · R: reserves</a:t>
            </a:r>
          </a:p>
        </p:txBody>
      </p:sp>
      <p:pic>
        <p:nvPicPr>
          <p:cNvPr id="19" name="Picture 18" descr="fix_s19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226" y="3204972"/>
            <a:ext cx="3346291" cy="342900"/>
          </a:xfrm>
          <a:prstGeom prst="rect">
            <a:avLst/>
          </a:prstGeom>
        </p:spPr>
      </p:pic>
      <p:pic>
        <p:nvPicPr>
          <p:cNvPr id="9" name="Image 0" descr="logos/image2_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20" name="Image 1" descr="logos/image3_smal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21 / 37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00000"/>
            <a:ext cx="8138160" cy="560000"/>
          </a:xfrm>
        </p:spPr>
        <p:txBody>
          <a:bodyPr/>
          <a:lstStyle/>
          <a:p>
            <a:r>
              <a:rPr sz="2000" b="1">
                <a:solidFill>
                  <a:srgbClr val="1F1F23"/>
                </a:solidFill>
                <a:latin typeface="Fira Sans"/>
              </a:rPr>
              <a:t>Steady state — benchmark and analytical solution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7190" y="1371600"/>
            <a:ext cx="8387334" cy="1417320"/>
          </a:xfrm>
          <a:prstGeom prst="roundRect">
            <a:avLst>
              <a:gd name="adj" fmla="val 4500"/>
            </a:avLst>
          </a:prstGeom>
          <a:solidFill>
            <a:srgbClr val="ECE8F2"/>
          </a:solidFill>
          <a:ln w="15875">
            <a:solidFill>
              <a:srgbClr val="574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377190" y="1371600"/>
            <a:ext cx="8387334" cy="365760"/>
          </a:xfrm>
          <a:prstGeom prst="roundRect">
            <a:avLst>
              <a:gd name="adj" fmla="val 4500"/>
            </a:avLst>
          </a:prstGeom>
          <a:solidFill>
            <a:srgbClr val="574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tIns="18288" bIns="18288" rtlCol="0" anchor="ctr"/>
          <a:lstStyle/>
          <a:p>
            <a:pPr algn="l"/>
            <a:r>
              <a:rPr sz="1300" b="1">
                <a:solidFill>
                  <a:srgbClr val="FFFFFF"/>
                </a:solidFill>
              </a:rPr>
              <a:t>Benchmark assumptions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810512"/>
            <a:ext cx="8044434" cy="9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200">
                <a:solidFill>
                  <a:srgbClr val="1F1F23"/>
                </a:solidFill>
              </a:rPr>
              <a:t>•  one KAU per sector  ·  identical households  ·  fixed prices (s</a:t>
            </a:r>
            <a:r>
              <a:rPr sz="1200" baseline="-25000">
                <a:solidFill>
                  <a:srgbClr val="1F1F23"/>
                </a:solidFill>
              </a:rPr>
              <a:t>i</a:t>
            </a:r>
            <a:r>
              <a:rPr sz="1200">
                <a:solidFill>
                  <a:srgbClr val="1F1F23"/>
                </a:solidFill>
              </a:rPr>
              <a:t> = 0)</a:t>
            </a:r>
          </a:p>
          <a:p>
            <a:pPr>
              <a:spcAft>
                <a:spcPts val="200"/>
              </a:spcAft>
            </a:pPr>
            <a:r>
              <a:rPr sz="1200">
                <a:solidFill>
                  <a:srgbClr val="1F1F23"/>
                </a:solidFill>
              </a:rPr>
              <a:t>•  naïve expectations  ·  zero target-adjustment speeds  ·  no input shortage / no rationing</a:t>
            </a:r>
          </a:p>
          <a:p>
            <a:pPr>
              <a:spcAft>
                <a:spcPts val="200"/>
              </a:spcAft>
            </a:pPr>
            <a:r>
              <a:rPr sz="1200">
                <a:solidFill>
                  <a:srgbClr val="1F1F23"/>
                </a:solidFill>
              </a:rPr>
              <a:t>•  stationary foreign &amp; fiscal sectors  ·  credit-active regime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7190" y="4061880"/>
            <a:ext cx="2688336" cy="1874519"/>
          </a:xfrm>
          <a:prstGeom prst="roundRect">
            <a:avLst>
              <a:gd name="adj" fmla="val 4500"/>
            </a:avLst>
          </a:prstGeom>
          <a:solidFill>
            <a:srgbClr val="ECE8F2"/>
          </a:solidFill>
          <a:ln w="15875">
            <a:solidFill>
              <a:srgbClr val="574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377190" y="4061880"/>
            <a:ext cx="2688336" cy="365760"/>
          </a:xfrm>
          <a:prstGeom prst="roundRect">
            <a:avLst>
              <a:gd name="adj" fmla="val 4500"/>
            </a:avLst>
          </a:prstGeom>
          <a:solidFill>
            <a:srgbClr val="574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rtlCol="0" anchor="ctr"/>
          <a:lstStyle/>
          <a:p>
            <a:pPr algn="ctr"/>
            <a:r>
              <a:rPr sz="1250" b="1">
                <a:solidFill>
                  <a:srgbClr val="FFFFFF"/>
                </a:solidFill>
              </a:rPr>
              <a:t>Gross output at SS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432" y="4543661"/>
            <a:ext cx="1097280" cy="513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066" y="5232312"/>
            <a:ext cx="2386584" cy="649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900">
                <a:solidFill>
                  <a:srgbClr val="464E5C"/>
                </a:solidFill>
              </a:rPr>
              <a:t>q̂*: SS gross output · q</a:t>
            </a:r>
            <a:r>
              <a:rPr sz="900" baseline="30000">
                <a:solidFill>
                  <a:srgbClr val="464E5C"/>
                </a:solidFill>
              </a:rPr>
              <a:t>D</a:t>
            </a:r>
            <a:r>
              <a:rPr sz="900">
                <a:solidFill>
                  <a:srgbClr val="464E5C"/>
                </a:solidFill>
              </a:rPr>
              <a:t>: final demand</a:t>
            </a:r>
            <a:br/>
            <a:r>
              <a:rPr sz="900">
                <a:solidFill>
                  <a:srgbClr val="464E5C"/>
                </a:solidFill>
              </a:rPr>
              <a:t>C</a:t>
            </a:r>
            <a:r>
              <a:rPr sz="900" baseline="-25000">
                <a:solidFill>
                  <a:srgbClr val="464E5C"/>
                </a:solidFill>
              </a:rPr>
              <a:t>ii</a:t>
            </a:r>
            <a:r>
              <a:rPr sz="900">
                <a:solidFill>
                  <a:srgbClr val="464E5C"/>
                </a:solidFill>
              </a:rPr>
              <a:t>: own-commodity loop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26689" y="4061880"/>
            <a:ext cx="2688336" cy="1874519"/>
          </a:xfrm>
          <a:prstGeom prst="roundRect">
            <a:avLst>
              <a:gd name="adj" fmla="val 4500"/>
            </a:avLst>
          </a:prstGeom>
          <a:solidFill>
            <a:srgbClr val="ECE8F2"/>
          </a:solidFill>
          <a:ln w="15875">
            <a:solidFill>
              <a:srgbClr val="574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3226689" y="4061880"/>
            <a:ext cx="2688336" cy="365760"/>
          </a:xfrm>
          <a:prstGeom prst="roundRect">
            <a:avLst>
              <a:gd name="adj" fmla="val 4500"/>
            </a:avLst>
          </a:prstGeom>
          <a:solidFill>
            <a:srgbClr val="574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rtlCol="0" anchor="ctr"/>
          <a:lstStyle/>
          <a:p>
            <a:pPr algn="ctr"/>
            <a:r>
              <a:rPr sz="1250" b="1">
                <a:solidFill>
                  <a:srgbClr val="FFFFFF"/>
                </a:solidFill>
              </a:rPr>
              <a:t>Input–output fixed point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139" y="4628808"/>
            <a:ext cx="2345436" cy="302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77565" y="5178685"/>
            <a:ext cx="2386584" cy="702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900">
                <a:solidFill>
                  <a:srgbClr val="464E5C"/>
                </a:solidFill>
              </a:rPr>
              <a:t>x: gross-output vector · Ā: effective coeff. matrix</a:t>
            </a:r>
            <a:br/>
            <a:r>
              <a:rPr sz="900">
                <a:solidFill>
                  <a:srgbClr val="464E5C"/>
                </a:solidFill>
              </a:rPr>
              <a:t>L=(I−Ā)</a:t>
            </a:r>
            <a:r>
              <a:rPr sz="900" baseline="30000">
                <a:solidFill>
                  <a:srgbClr val="464E5C"/>
                </a:solidFill>
              </a:rPr>
              <a:t>−1</a:t>
            </a:r>
            <a:r>
              <a:rPr sz="900">
                <a:solidFill>
                  <a:srgbClr val="464E5C"/>
                </a:solidFill>
              </a:rPr>
              <a:t>: Leontief inverse · m: multipliers · α′: demand shares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76188" y="4061880"/>
            <a:ext cx="2688336" cy="1874519"/>
          </a:xfrm>
          <a:prstGeom prst="roundRect">
            <a:avLst>
              <a:gd name="adj" fmla="val 4500"/>
            </a:avLst>
          </a:prstGeom>
          <a:solidFill>
            <a:srgbClr val="ECE8F2"/>
          </a:solidFill>
          <a:ln w="15875">
            <a:solidFill>
              <a:srgbClr val="57467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6076188" y="4061880"/>
            <a:ext cx="2688336" cy="365760"/>
          </a:xfrm>
          <a:prstGeom prst="roundRect">
            <a:avLst>
              <a:gd name="adj" fmla="val 4500"/>
            </a:avLst>
          </a:prstGeom>
          <a:solidFill>
            <a:srgbClr val="5746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8016" rtlCol="0" anchor="ctr"/>
          <a:lstStyle/>
          <a:p>
            <a:pPr algn="ctr"/>
            <a:r>
              <a:rPr sz="1250" b="1">
                <a:solidFill>
                  <a:srgbClr val="FFFFFF"/>
                </a:solidFill>
              </a:rPr>
              <a:t>Steady-state markup</a:t>
            </a:r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740" y="4628808"/>
            <a:ext cx="793232" cy="34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27064" y="5232312"/>
            <a:ext cx="2386584" cy="649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900">
                <a:solidFill>
                  <a:srgbClr val="464E5C"/>
                </a:solidFill>
              </a:rPr>
              <a:t>μ</a:t>
            </a:r>
            <a:r>
              <a:rPr sz="900" baseline="-25000">
                <a:solidFill>
                  <a:srgbClr val="464E5C"/>
                </a:solidFill>
              </a:rPr>
              <a:t>j</a:t>
            </a:r>
            <a:r>
              <a:rPr sz="900">
                <a:solidFill>
                  <a:srgbClr val="464E5C"/>
                </a:solidFill>
              </a:rPr>
              <a:t>: SS markup</a:t>
            </a:r>
            <a:br/>
            <a:r>
              <a:rPr sz="900">
                <a:solidFill>
                  <a:srgbClr val="464E5C"/>
                </a:solidFill>
              </a:rPr>
              <a:t>C</a:t>
            </a:r>
            <a:r>
              <a:rPr sz="900" baseline="-25000">
                <a:solidFill>
                  <a:srgbClr val="464E5C"/>
                </a:solidFill>
              </a:rPr>
              <a:t>ij</a:t>
            </a:r>
            <a:r>
              <a:rPr sz="900">
                <a:solidFill>
                  <a:srgbClr val="464E5C"/>
                </a:solidFill>
              </a:rPr>
              <a:t>: technical coefficients</a:t>
            </a:r>
          </a:p>
        </p:txBody>
      </p:sp>
      <p:pic>
        <p:nvPicPr>
          <p:cNvPr id="18" name="Image 0" descr="logos/image2_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19" name="Image 1" descr="logos/image3_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22 / 37</a:t>
            </a:r>
            <a:endParaRPr lang="en-US" sz="900" dirty="0"/>
          </a:p>
        </p:txBody>
      </p:sp>
      <p:sp>
        <p:nvSpPr>
          <p:cNvPr id="90" name="YstarHeader"/>
          <p:cNvSpPr/>
          <p:nvPr/>
        </p:nvSpPr>
        <p:spPr>
          <a:xfrm>
            <a:off x="1800000" y="2840000"/>
            <a:ext cx="5544000" cy="300000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/>
            <a:r>
              <a:rPr lang="en-US" sz="1200" b="1" dirty="0">
                <a:solidFill>
                  <a:srgbClr val="3F2659"/>
                </a:solidFill>
                <a:latin typeface="Fira Sans"/>
              </a:rPr>
              <a:t>Aggregate income at the steady state</a:t>
            </a:r>
          </a:p>
        </p:txBody>
      </p:sp>
      <p:pic>
        <p:nvPicPr>
          <p:cNvPr id="91" name="eqYsta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" y="3108960"/>
            <a:ext cx="7223760" cy="91178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2194560"/>
            <a:ext cx="1828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</a:t>
            </a:r>
            <a:endParaRPr lang="en-US" sz="12000" dirty="0"/>
          </a:p>
        </p:txBody>
      </p:sp>
      <p:sp>
        <p:nvSpPr>
          <p:cNvPr id="4" name="Text 1"/>
          <p:cNvSpPr/>
          <p:nvPr/>
        </p:nvSpPr>
        <p:spPr>
          <a:xfrm>
            <a:off x="2286000" y="2560320"/>
            <a:ext cx="63550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Application: Italy's energy transition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2286000" y="3520440"/>
            <a:ext cx="3657600" cy="0"/>
          </a:xfrm>
          <a:prstGeom prst="line">
            <a:avLst/>
          </a:prstGeom>
          <a:noFill/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6" name="Text 3"/>
          <p:cNvSpPr/>
          <p:nvPr/>
        </p:nvSpPr>
        <p:spPr>
          <a:xfrm>
            <a:off x="2286000" y="3657600"/>
            <a:ext cx="63550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i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Calibrating MAIO to Italy and the PNIEC investment experiment</a:t>
            </a:r>
            <a:endParaRPr lang="en-US" sz="1500" dirty="0"/>
          </a:p>
        </p:txBody>
      </p:sp>
      <p:pic>
        <p:nvPicPr>
          <p:cNvPr id="7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23 / 37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342900" y="1234440"/>
            <a:ext cx="84353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Why the energy transition?  A testbed for MAIO2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342900" y="1611630"/>
            <a:ext cx="843534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i="1" dirty="0">
                <a:solidFill>
                  <a:srgbClr val="6B6075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Italy’s PNIEC investment plan — a shock that is sectoral and distributional at once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342900" y="2023110"/>
            <a:ext cx="2791206" cy="274320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9" name="Shape 7"/>
          <p:cNvSpPr/>
          <p:nvPr/>
        </p:nvSpPr>
        <p:spPr>
          <a:xfrm>
            <a:off x="342900" y="2023110"/>
            <a:ext cx="2791206" cy="54864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0" name="Text 8"/>
          <p:cNvSpPr/>
          <p:nvPr/>
        </p:nvSpPr>
        <p:spPr>
          <a:xfrm>
            <a:off x="548640" y="2125980"/>
            <a:ext cx="6858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01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548640" y="2468880"/>
            <a:ext cx="2379726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2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plan</a:t>
            </a:r>
            <a:endParaRPr lang="en-US" sz="1425" dirty="0"/>
          </a:p>
        </p:txBody>
      </p:sp>
      <p:sp>
        <p:nvSpPr>
          <p:cNvPr id="12" name="Text 10"/>
          <p:cNvSpPr/>
          <p:nvPr/>
        </p:nvSpPr>
        <p:spPr>
          <a:xfrm>
            <a:off x="548640" y="2880360"/>
            <a:ext cx="237972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300"/>
              </a:spcAft>
            </a:pPr>
            <a:r>
              <a:rPr lang="en-US" sz="97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Italy's NECP (PNIEC) accelerates wind and solar capacity to 2030; the targets translate into a large, multi-year stream of capital-goods investment.</a:t>
            </a:r>
            <a:endParaRPr lang="en-US" sz="975" dirty="0"/>
          </a:p>
        </p:txBody>
      </p:sp>
      <p:sp>
        <p:nvSpPr>
          <p:cNvPr id="13" name="Shape 11"/>
          <p:cNvSpPr/>
          <p:nvPr/>
        </p:nvSpPr>
        <p:spPr>
          <a:xfrm>
            <a:off x="3271266" y="2023110"/>
            <a:ext cx="2791206" cy="274320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14" name="Shape 12"/>
          <p:cNvSpPr/>
          <p:nvPr/>
        </p:nvSpPr>
        <p:spPr>
          <a:xfrm>
            <a:off x="3271266" y="2023110"/>
            <a:ext cx="2791206" cy="54864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5" name="Text 13"/>
          <p:cNvSpPr/>
          <p:nvPr/>
        </p:nvSpPr>
        <p:spPr>
          <a:xfrm>
            <a:off x="3477006" y="2125980"/>
            <a:ext cx="6858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02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3477006" y="2468880"/>
            <a:ext cx="2379726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2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propagation</a:t>
            </a:r>
            <a:endParaRPr lang="en-US" sz="1425" dirty="0"/>
          </a:p>
        </p:txBody>
      </p:sp>
      <p:sp>
        <p:nvSpPr>
          <p:cNvPr id="17" name="Text 15"/>
          <p:cNvSpPr/>
          <p:nvPr/>
        </p:nvSpPr>
        <p:spPr>
          <a:xfrm>
            <a:off x="3477006" y="2880360"/>
            <a:ext cx="237972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300"/>
              </a:spcAft>
            </a:pPr>
            <a:r>
              <a:rPr lang="en-US" sz="97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That investment is a demand shock that propagates along inter-sectoral linkages: output, value added and employment respond across all 15 sectors, not only in electricity.</a:t>
            </a:r>
            <a:endParaRPr lang="en-US" sz="975" dirty="0"/>
          </a:p>
        </p:txBody>
      </p:sp>
      <p:sp>
        <p:nvSpPr>
          <p:cNvPr id="18" name="Shape 16"/>
          <p:cNvSpPr/>
          <p:nvPr/>
        </p:nvSpPr>
        <p:spPr>
          <a:xfrm>
            <a:off x="6199632" y="2023110"/>
            <a:ext cx="2791206" cy="274320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19" name="Shape 17"/>
          <p:cNvSpPr/>
          <p:nvPr/>
        </p:nvSpPr>
        <p:spPr>
          <a:xfrm>
            <a:off x="6199632" y="2023110"/>
            <a:ext cx="2791206" cy="54864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0" name="Text 18"/>
          <p:cNvSpPr/>
          <p:nvPr/>
        </p:nvSpPr>
        <p:spPr>
          <a:xfrm>
            <a:off x="6405372" y="2125980"/>
            <a:ext cx="6858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03</a:t>
            </a:r>
            <a:endParaRPr lang="en-US" sz="1650" dirty="0"/>
          </a:p>
        </p:txBody>
      </p:sp>
      <p:sp>
        <p:nvSpPr>
          <p:cNvPr id="21" name="Text 19"/>
          <p:cNvSpPr/>
          <p:nvPr/>
        </p:nvSpPr>
        <p:spPr>
          <a:xfrm>
            <a:off x="6405372" y="2468880"/>
            <a:ext cx="2379726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2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distribution</a:t>
            </a:r>
            <a:endParaRPr lang="en-US" sz="1425" dirty="0"/>
          </a:p>
        </p:txBody>
      </p:sp>
      <p:sp>
        <p:nvSpPr>
          <p:cNvPr id="22" name="Text 20"/>
          <p:cNvSpPr/>
          <p:nvPr/>
        </p:nvSpPr>
        <p:spPr>
          <a:xfrm>
            <a:off x="6405372" y="2880360"/>
            <a:ext cx="237972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300"/>
              </a:spcAft>
            </a:pPr>
            <a:r>
              <a:rPr lang="en-US" sz="97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Households differ in income, wealth and ownership, so the same shock reshapes consumption and inequality — aggregate and distributional effects must be read together.</a:t>
            </a:r>
            <a:endParaRPr lang="en-US" sz="975" dirty="0"/>
          </a:p>
        </p:txBody>
      </p:sp>
      <p:sp>
        <p:nvSpPr>
          <p:cNvPr id="23" name="Shape 21"/>
          <p:cNvSpPr/>
          <p:nvPr/>
        </p:nvSpPr>
        <p:spPr>
          <a:xfrm>
            <a:off x="342900" y="4869180"/>
            <a:ext cx="8435340" cy="822960"/>
          </a:xfrm>
          <a:prstGeom prst="rect">
            <a:avLst/>
          </a:prstGeom>
          <a:solidFill>
            <a:srgbClr val="3F2659"/>
          </a:solidFill>
          <a:ln w="12700">
            <a:solidFill>
              <a:srgbClr val="3F2659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4" name="Text 22"/>
          <p:cNvSpPr/>
          <p:nvPr/>
        </p:nvSpPr>
        <p:spPr>
          <a:xfrm>
            <a:off x="480060" y="4924044"/>
            <a:ext cx="81610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FFFFFF"/>
                </a:solidFill>
                <a:latin typeface="Fira Sans"/>
              </a:rPr>
              <a:t>We use this application to test how MAIO2 carries a large investment impulse — </a:t>
            </a:r>
            <a:r>
              <a:rPr lang="en-US" sz="975" i="1" dirty="0">
                <a:solidFill>
                  <a:srgbClr val="C7AAE0"/>
                </a:solidFill>
                <a:latin typeface="Fira Sans"/>
              </a:rPr>
              <a:t>across all 15 sectors and across households.</a:t>
            </a:r>
          </a:p>
          <a:p>
            <a:r>
              <a:rPr lang="en-US" sz="975" b="1" dirty="0">
                <a:solidFill>
                  <a:srgbClr val="FFFFFF"/>
                </a:solidFill>
                <a:latin typeface="Fira Sans"/>
              </a:rPr>
              <a:t>An application, not a goal.</a:t>
            </a:r>
            <a:r>
              <a:rPr lang="en-US" sz="975" dirty="0">
                <a:solidFill>
                  <a:srgbClr val="FFFFFF"/>
                </a:solidFill>
                <a:latin typeface="Fira Sans"/>
              </a:rPr>
              <a:t> A demonstration of the framework on a concrete policy question.</a:t>
            </a:r>
          </a:p>
          <a:p>
            <a:endParaRPr lang="en-US" sz="975" dirty="0">
              <a:solidFill>
                <a:srgbClr val="FFFFFF"/>
              </a:solidFill>
              <a:latin typeface="Fira Sans"/>
            </a:endParaRPr>
          </a:p>
        </p:txBody>
      </p:sp>
      <p:pic>
        <p:nvPicPr>
          <p:cNvPr id="25" name="Image_HeaderLogo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26" name="Image_FooterLogo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27" name="Text_PageNum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24 / 37</a:t>
            </a:r>
            <a:endParaRPr lang="en-US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342900" y="1234440"/>
            <a:ext cx="84353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Calibrating MAIO to the Italian economy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342900" y="1611630"/>
            <a:ext cx="843534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i="1" dirty="0">
                <a:solidFill>
                  <a:srgbClr val="6B6075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Three data sources pin down technology, distribution and sector structure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342900" y="2023110"/>
            <a:ext cx="2791206" cy="274320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9" name="Shape 7"/>
          <p:cNvSpPr/>
          <p:nvPr/>
        </p:nvSpPr>
        <p:spPr>
          <a:xfrm>
            <a:off x="342900" y="2023110"/>
            <a:ext cx="2791206" cy="54864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0" name="Text 8"/>
          <p:cNvSpPr/>
          <p:nvPr/>
        </p:nvSpPr>
        <p:spPr>
          <a:xfrm>
            <a:off x="548640" y="2125980"/>
            <a:ext cx="6858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01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548640" y="2468880"/>
            <a:ext cx="2379726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2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Inter-industry matrix</a:t>
            </a:r>
            <a:endParaRPr lang="en-US" sz="1425" dirty="0"/>
          </a:p>
        </p:txBody>
      </p:sp>
      <p:sp>
        <p:nvSpPr>
          <p:cNvPr id="12" name="Text 10"/>
          <p:cNvSpPr/>
          <p:nvPr/>
        </p:nvSpPr>
        <p:spPr>
          <a:xfrm>
            <a:off x="548640" y="2880360"/>
            <a:ext cx="237972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300"/>
              </a:spcAft>
            </a:pPr>
            <a:r>
              <a:rPr lang="en-US" sz="97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Technical coefficients from EXIOBASE 3.6 (2020) for Italy: the Leontief structure across the 15 aggregated sectors.</a:t>
            </a:r>
            <a:endParaRPr lang="en-US" sz="975" dirty="0"/>
          </a:p>
        </p:txBody>
      </p:sp>
      <p:sp>
        <p:nvSpPr>
          <p:cNvPr id="13" name="Shape 11"/>
          <p:cNvSpPr/>
          <p:nvPr/>
        </p:nvSpPr>
        <p:spPr>
          <a:xfrm>
            <a:off x="3271266" y="2023110"/>
            <a:ext cx="2791206" cy="274320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14" name="Shape 12"/>
          <p:cNvSpPr/>
          <p:nvPr/>
        </p:nvSpPr>
        <p:spPr>
          <a:xfrm>
            <a:off x="3271266" y="2023110"/>
            <a:ext cx="2791206" cy="54864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5" name="Text 13"/>
          <p:cNvSpPr/>
          <p:nvPr/>
        </p:nvSpPr>
        <p:spPr>
          <a:xfrm>
            <a:off x="3477006" y="2125980"/>
            <a:ext cx="6858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02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3477006" y="2468880"/>
            <a:ext cx="2379726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2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Household distribution</a:t>
            </a:r>
            <a:endParaRPr lang="en-US" sz="1425" dirty="0"/>
          </a:p>
        </p:txBody>
      </p:sp>
      <p:sp>
        <p:nvSpPr>
          <p:cNvPr id="17" name="Text 15"/>
          <p:cNvSpPr/>
          <p:nvPr/>
        </p:nvSpPr>
        <p:spPr>
          <a:xfrm>
            <a:off x="3477006" y="2880360"/>
            <a:ext cx="237972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300"/>
              </a:spcAft>
            </a:pPr>
            <a:r>
              <a:rPr lang="en-US" sz="97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Income and net-wealth distribution by quintile from the Bank of Italy Survey on Household Income and Wealth (2020): five household groups.</a:t>
            </a:r>
            <a:endParaRPr lang="en-US" sz="975" dirty="0"/>
          </a:p>
        </p:txBody>
      </p:sp>
      <p:sp>
        <p:nvSpPr>
          <p:cNvPr id="18" name="Shape 16"/>
          <p:cNvSpPr/>
          <p:nvPr/>
        </p:nvSpPr>
        <p:spPr>
          <a:xfrm>
            <a:off x="6199632" y="2023110"/>
            <a:ext cx="2791206" cy="274320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19" name="Shape 17"/>
          <p:cNvSpPr/>
          <p:nvPr/>
        </p:nvSpPr>
        <p:spPr>
          <a:xfrm>
            <a:off x="6199632" y="2023110"/>
            <a:ext cx="2791206" cy="54864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0" name="Text 18"/>
          <p:cNvSpPr/>
          <p:nvPr/>
        </p:nvSpPr>
        <p:spPr>
          <a:xfrm>
            <a:off x="6405372" y="2125980"/>
            <a:ext cx="6858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03</a:t>
            </a:r>
            <a:endParaRPr lang="en-US" sz="1650" dirty="0"/>
          </a:p>
        </p:txBody>
      </p:sp>
      <p:sp>
        <p:nvSpPr>
          <p:cNvPr id="21" name="Text 19"/>
          <p:cNvSpPr/>
          <p:nvPr/>
        </p:nvSpPr>
        <p:spPr>
          <a:xfrm>
            <a:off x="6405372" y="2468880"/>
            <a:ext cx="2379726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2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Sector aggregation</a:t>
            </a:r>
            <a:endParaRPr lang="en-US" sz="1425" dirty="0"/>
          </a:p>
        </p:txBody>
      </p:sp>
      <p:sp>
        <p:nvSpPr>
          <p:cNvPr id="22" name="Text 20"/>
          <p:cNvSpPr/>
          <p:nvPr/>
        </p:nvSpPr>
        <p:spPr>
          <a:xfrm>
            <a:off x="6405372" y="2880360"/>
            <a:ext cx="237972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300"/>
              </a:spcAft>
            </a:pPr>
            <a:r>
              <a:rPr lang="en-US" sz="97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200 EXIOBASE sectors aggregated to 15, keeping wind, solar and their capital-goods suppliers distinct.</a:t>
            </a:r>
            <a:endParaRPr lang="en-US" sz="975" dirty="0"/>
          </a:p>
        </p:txBody>
      </p:sp>
      <p:sp>
        <p:nvSpPr>
          <p:cNvPr id="23" name="Shape 21"/>
          <p:cNvSpPr/>
          <p:nvPr/>
        </p:nvSpPr>
        <p:spPr>
          <a:xfrm>
            <a:off x="342900" y="4869180"/>
            <a:ext cx="8435340" cy="822960"/>
          </a:xfrm>
          <a:prstGeom prst="rect">
            <a:avLst/>
          </a:prstGeom>
          <a:solidFill>
            <a:srgbClr val="3F2659"/>
          </a:solidFill>
          <a:ln w="12700">
            <a:solidFill>
              <a:srgbClr val="3F2659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4" name="Text 22"/>
          <p:cNvSpPr/>
          <p:nvPr/>
        </p:nvSpPr>
        <p:spPr>
          <a:xfrm>
            <a:off x="480060" y="4924044"/>
            <a:ext cx="81610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FFFFFF"/>
                </a:solidFill>
                <a:latin typeface="Fira Sans"/>
              </a:rPr>
              <a:t>Pre-shock calibration: </a:t>
            </a:r>
            <a:r>
              <a:rPr lang="en-US" sz="975" i="1" dirty="0">
                <a:solidFill>
                  <a:srgbClr val="C7AAE0"/>
                </a:solidFill>
                <a:latin typeface="Fira Sans"/>
              </a:rPr>
              <a:t>the model is set to a steady state reproducing the pre-shock Italian economy.</a:t>
            </a:r>
          </a:p>
          <a:p>
            <a:r>
              <a:rPr lang="en-US" sz="975" b="1" dirty="0">
                <a:solidFill>
                  <a:srgbClr val="FFFFFF"/>
                </a:solidFill>
                <a:latin typeface="Fira Sans"/>
              </a:rPr>
              <a:t>Benchmark</a:t>
            </a:r>
            <a:r>
              <a:rPr lang="en-US" sz="975" dirty="0">
                <a:solidFill>
                  <a:srgbClr val="FFFFFF"/>
                </a:solidFill>
                <a:latin typeface="Fira Sans"/>
              </a:rPr>
              <a:t>: the closed-form Y* of the restricted regime anchors the calibration.</a:t>
            </a:r>
          </a:p>
          <a:p>
            <a:r>
              <a:rPr lang="en-US" sz="975" b="1" dirty="0">
                <a:solidFill>
                  <a:srgbClr val="FFFFFF"/>
                </a:solidFill>
                <a:latin typeface="Fira Sans"/>
              </a:rPr>
              <a:t>Scope: </a:t>
            </a:r>
            <a:r>
              <a:rPr lang="en-US" sz="975" dirty="0">
                <a:solidFill>
                  <a:srgbClr val="FFFFFF"/>
                </a:solidFill>
                <a:latin typeface="Fira Sans"/>
              </a:rPr>
              <a:t>a preliminary, qualitative assessment under the model's restrictions — not a precise forecast.</a:t>
            </a:r>
          </a:p>
        </p:txBody>
      </p:sp>
      <p:pic>
        <p:nvPicPr>
          <p:cNvPr id="25" name="Image_HeaderLogo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26" name="Image_FooterLogo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27" name="Text_PageNum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25 / 37</a:t>
            </a:r>
            <a:endParaRPr lang="en-US" sz="9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26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Aggregating Italy to 15 sectors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200 EXIOBASE sectors → 15, keeping the energy transition observable</a:t>
            </a:r>
            <a:endParaRPr lang="en-US" sz="1400" dirty="0"/>
          </a:p>
        </p:txBody>
      </p:sp>
      <p:sp>
        <p:nvSpPr>
          <p:cNvPr id="7" name="Bar A"/>
          <p:cNvSpPr/>
          <p:nvPr/>
        </p:nvSpPr>
        <p:spPr>
          <a:xfrm>
            <a:off x="502920" y="2038746"/>
            <a:ext cx="91440" cy="256032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8" name="Header A"/>
          <p:cNvSpPr/>
          <p:nvPr/>
        </p:nvSpPr>
        <p:spPr>
          <a:xfrm>
            <a:off x="685800" y="2010000"/>
            <a:ext cx="35204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Capital-goods suppliers (9)</a:t>
            </a:r>
            <a:endParaRPr lang="en-US" sz="1400" dirty="0"/>
          </a:p>
        </p:txBody>
      </p:sp>
      <p:sp>
        <p:nvSpPr>
          <p:cNvPr id="9" name="List A"/>
          <p:cNvSpPr/>
          <p:nvPr/>
        </p:nvSpPr>
        <p:spPr>
          <a:xfrm>
            <a:off x="685800" y="2392680"/>
            <a:ext cx="36000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P1  Machinery &amp; equipment n.e.c.</a:t>
            </a:r>
          </a:p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P2  Electrical machinery &amp; apparatus n.e.c.</a:t>
            </a:r>
          </a:p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P5  Construction work</a:t>
            </a:r>
          </a:p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P10  Computer &amp; related services</a:t>
            </a:r>
          </a:p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P6  Financial intermediation services</a:t>
            </a:r>
          </a:p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P7  Insurance &amp; pension funding services</a:t>
            </a:r>
          </a:p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P8  Services auxiliary to financial intermediation</a:t>
            </a:r>
          </a:p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P9  Real estate services</a:t>
            </a:r>
          </a:p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P11  Other business services</a:t>
            </a:r>
          </a:p>
        </p:txBody>
      </p:sp>
      <p:sp>
        <p:nvSpPr>
          <p:cNvPr id="10" name="Bar B1"/>
          <p:cNvSpPr/>
          <p:nvPr/>
        </p:nvSpPr>
        <p:spPr>
          <a:xfrm>
            <a:off x="4754880" y="2038746"/>
            <a:ext cx="91440" cy="109728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1" name="Header B1"/>
          <p:cNvSpPr/>
          <p:nvPr/>
        </p:nvSpPr>
        <p:spPr>
          <a:xfrm>
            <a:off x="4937760" y="2010000"/>
            <a:ext cx="3703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Electricity sectors (3)</a:t>
            </a:r>
            <a:endParaRPr lang="en-US" sz="1400" dirty="0"/>
          </a:p>
        </p:txBody>
      </p:sp>
      <p:sp>
        <p:nvSpPr>
          <p:cNvPr id="12" name="List B1"/>
          <p:cNvSpPr/>
          <p:nvPr/>
        </p:nvSpPr>
        <p:spPr>
          <a:xfrm>
            <a:off x="4937760" y="2392680"/>
            <a:ext cx="370332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P3  Electricity by wind</a:t>
            </a:r>
          </a:p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P4  Electricity by solar PV</a:t>
            </a:r>
          </a:p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P12  Other electricity (aggregate)</a:t>
            </a:r>
          </a:p>
        </p:txBody>
      </p:sp>
      <p:sp>
        <p:nvSpPr>
          <p:cNvPr id="13" name="Bar B2"/>
          <p:cNvSpPr/>
          <p:nvPr/>
        </p:nvSpPr>
        <p:spPr>
          <a:xfrm>
            <a:off x="4754880" y="3566160"/>
            <a:ext cx="91440" cy="118872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4" name="Header B2"/>
          <p:cNvSpPr/>
          <p:nvPr/>
        </p:nvSpPr>
        <p:spPr>
          <a:xfrm>
            <a:off x="4937760" y="3537360"/>
            <a:ext cx="3703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Rest of the economy (3)</a:t>
            </a:r>
            <a:endParaRPr lang="en-US" sz="1400" dirty="0"/>
          </a:p>
        </p:txBody>
      </p:sp>
      <p:sp>
        <p:nvSpPr>
          <p:cNvPr id="15" name="List B2"/>
          <p:cNvSpPr/>
          <p:nvPr/>
        </p:nvSpPr>
        <p:spPr>
          <a:xfrm>
            <a:off x="4937760" y="3920040"/>
            <a:ext cx="3703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P13  Non-electric energy (aggregate)</a:t>
            </a:r>
          </a:p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P14  Energy-intensive sectors (aggregate)</a:t>
            </a:r>
          </a:p>
          <a:p>
            <a:pPr marL="182880" indent="-182880">
              <a:lnSpc>
                <a:spcPct val="105000"/>
              </a:lnSpc>
              <a:spcBef>
                <a:spcPts val="300"/>
              </a:spcBef>
              <a:buFont typeface="Fira Sans"/>
              <a:buChar char="–"/>
            </a:pPr>
            <a:r>
              <a:rPr lang="en-US" sz="115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P15  Low energy-intensity sectors (aggregate)</a:t>
            </a:r>
          </a:p>
        </p:txBody>
      </p:sp>
      <p:sp>
        <p:nvSpPr>
          <p:cNvPr id="16" name="Bar C"/>
          <p:cNvSpPr/>
          <p:nvPr/>
        </p:nvSpPr>
        <p:spPr>
          <a:xfrm>
            <a:off x="502920" y="5475288"/>
            <a:ext cx="91440" cy="60000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7" name="Criterion"/>
          <p:cNvSpPr/>
          <p:nvPr/>
        </p:nvSpPr>
        <p:spPr>
          <a:xfrm>
            <a:off x="685800" y="5460288"/>
            <a:ext cx="7955280" cy="63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5000"/>
              </a:lnSpc>
              <a:buNone/>
            </a:pPr>
            <a:r>
              <a:rPr lang="en-US" sz="1200" b="1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Aggregation criterion.</a:t>
            </a:r>
            <a:r>
              <a:rPr lang="en-US" sz="1200" dirty="0">
                <a:solidFill>
                  <a:srgbClr val="1F1F23"/>
                </a:solidFill>
                <a:latin typeface="Fira Sans" pitchFamily="34" charset="0"/>
                <a:cs typeface="Fira Sans" pitchFamily="34" charset="-120"/>
              </a:rPr>
              <a:t> Wind, solar and their key capital-goods suppliers stay separate so the transition is observable; all other sectors are grouped by energy intensity to keep the model tractable.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27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Technical coefficients and sectoral linkages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Intermediate coefficients C_ij, household consumption (α_H) and the net forward−backward linkage (Italy, EXIOBASE 3.6, 2020)</a:t>
            </a:r>
            <a:endParaRPr lang="en-US" sz="1400" dirty="0"/>
          </a:p>
        </p:txBody>
      </p:sp>
      <p:sp>
        <p:nvSpPr>
          <p:cNvPr id="8" name="Shape 3"/>
          <p:cNvSpPr/>
          <p:nvPr/>
        </p:nvSpPr>
        <p:spPr>
          <a:xfrm>
            <a:off x="502920" y="5927854"/>
            <a:ext cx="91440" cy="41148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9" name="Text 4"/>
          <p:cNvSpPr/>
          <p:nvPr/>
        </p:nvSpPr>
        <p:spPr>
          <a:xfrm>
            <a:off x="685800" y="5927854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C_ij = input i per unit output j; α_H = household consumption share (EXIOBASE 3.6, Italy 2020). Net linkage = forward − backward; electricity sectors (wind/solar/other) highlighted in orange.</a:t>
            </a:r>
            <a:endParaRPr lang="en-US" sz="1000" dirty="0"/>
          </a:p>
        </p:txBody>
      </p:sp>
      <p:pic>
        <p:nvPicPr>
          <p:cNvPr id="901" name="ChartEl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1900000"/>
            <a:ext cx="8000000" cy="3914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342900" y="1234440"/>
            <a:ext cx="84353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PNIEC 2030 targets → investment shock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342900" y="1611630"/>
            <a:ext cx="843534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i="1" dirty="0">
                <a:solidFill>
                  <a:srgbClr val="6B6075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Renewable capacity gaps to 2030, translated into capital-goods investment</a:t>
            </a:r>
            <a:endParaRPr lang="en-US" sz="1050" dirty="0"/>
          </a:p>
        </p:txBody>
      </p:sp>
      <p:sp>
        <p:nvSpPr>
          <p:cNvPr id="8" name="Card1"/>
          <p:cNvSpPr/>
          <p:nvPr/>
        </p:nvSpPr>
        <p:spPr>
          <a:xfrm>
            <a:off x="342900" y="2023110"/>
            <a:ext cx="3017520" cy="82000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9" name="Card1Bar"/>
          <p:cNvSpPr/>
          <p:nvPr/>
        </p:nvSpPr>
        <p:spPr>
          <a:xfrm>
            <a:off x="342900" y="2023110"/>
            <a:ext cx="3017520" cy="54864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0" name="Card1Num"/>
          <p:cNvSpPr/>
          <p:nvPr/>
        </p:nvSpPr>
        <p:spPr>
          <a:xfrm>
            <a:off x="548640" y="2155110"/>
            <a:ext cx="26746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3F2659"/>
                </a:solidFill>
                <a:latin typeface="Fira Sans" pitchFamily="34" charset="0"/>
                <a:cs typeface="Fira Sans" pitchFamily="34" charset="-120"/>
              </a:rPr>
              <a:t>+13,050 MW</a:t>
            </a:r>
            <a:endParaRPr lang="en-US" sz="1800" dirty="0"/>
          </a:p>
        </p:txBody>
      </p:sp>
      <p:sp>
        <p:nvSpPr>
          <p:cNvPr id="11" name="Card1Cap"/>
          <p:cNvSpPr/>
          <p:nvPr/>
        </p:nvSpPr>
        <p:spPr>
          <a:xfrm>
            <a:off x="548640" y="2566590"/>
            <a:ext cx="26746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6075"/>
                </a:solidFill>
                <a:latin typeface="Fira Sans" pitchFamily="34" charset="0"/>
                <a:cs typeface="Fira Sans" pitchFamily="34" charset="-120"/>
              </a:rPr>
              <a:t>Wind capacity gap, 2024→2030</a:t>
            </a:r>
            <a:endParaRPr lang="en-US" sz="1000" dirty="0"/>
          </a:p>
        </p:txBody>
      </p:sp>
      <p:sp>
        <p:nvSpPr>
          <p:cNvPr id="12" name="Card2"/>
          <p:cNvSpPr/>
          <p:nvPr/>
        </p:nvSpPr>
        <p:spPr>
          <a:xfrm>
            <a:off x="342900" y="2920000"/>
            <a:ext cx="3017520" cy="82000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13" name="Card2Bar"/>
          <p:cNvSpPr/>
          <p:nvPr/>
        </p:nvSpPr>
        <p:spPr>
          <a:xfrm>
            <a:off x="342900" y="2920000"/>
            <a:ext cx="3017520" cy="54864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4" name="Card2Num"/>
          <p:cNvSpPr/>
          <p:nvPr/>
        </p:nvSpPr>
        <p:spPr>
          <a:xfrm>
            <a:off x="548640" y="3052000"/>
            <a:ext cx="26746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3F2659"/>
                </a:solidFill>
                <a:latin typeface="Fira Sans" pitchFamily="34" charset="0"/>
                <a:cs typeface="Fira Sans" pitchFamily="34" charset="-120"/>
              </a:rPr>
              <a:t>+42,171 MW</a:t>
            </a:r>
            <a:endParaRPr lang="en-US" sz="1800" dirty="0"/>
          </a:p>
        </p:txBody>
      </p:sp>
      <p:sp>
        <p:nvSpPr>
          <p:cNvPr id="15" name="Card2Cap"/>
          <p:cNvSpPr/>
          <p:nvPr/>
        </p:nvSpPr>
        <p:spPr>
          <a:xfrm>
            <a:off x="548640" y="3463480"/>
            <a:ext cx="26746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6075"/>
                </a:solidFill>
                <a:latin typeface="Fira Sans" pitchFamily="34" charset="0"/>
                <a:cs typeface="Fira Sans" pitchFamily="34" charset="-120"/>
              </a:rPr>
              <a:t>Solar-PV capacity gap, 2024→2030</a:t>
            </a:r>
            <a:endParaRPr lang="en-US" sz="1000" dirty="0"/>
          </a:p>
        </p:txBody>
      </p:sp>
      <p:sp>
        <p:nvSpPr>
          <p:cNvPr id="16" name="Card3"/>
          <p:cNvSpPr/>
          <p:nvPr/>
        </p:nvSpPr>
        <p:spPr>
          <a:xfrm>
            <a:off x="342900" y="3817000"/>
            <a:ext cx="3017520" cy="82000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17" name="Card3Bar"/>
          <p:cNvSpPr/>
          <p:nvPr/>
        </p:nvSpPr>
        <p:spPr>
          <a:xfrm>
            <a:off x="342900" y="3817000"/>
            <a:ext cx="3017520" cy="54864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8" name="Card3Num"/>
          <p:cNvSpPr/>
          <p:nvPr/>
        </p:nvSpPr>
        <p:spPr>
          <a:xfrm>
            <a:off x="548640" y="3949000"/>
            <a:ext cx="26746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3F2659"/>
                </a:solidFill>
                <a:latin typeface="Fira Sans" pitchFamily="34" charset="0"/>
                <a:cs typeface="Fira Sans" pitchFamily="34" charset="-120"/>
              </a:rPr>
              <a:t>≈ €49.3 bn</a:t>
            </a:r>
            <a:endParaRPr lang="en-US" sz="1800" dirty="0"/>
          </a:p>
        </p:txBody>
      </p:sp>
      <p:sp>
        <p:nvSpPr>
          <p:cNvPr id="19" name="Card3Cap"/>
          <p:cNvSpPr/>
          <p:nvPr/>
        </p:nvSpPr>
        <p:spPr>
          <a:xfrm>
            <a:off x="548640" y="4360480"/>
            <a:ext cx="26746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6075"/>
                </a:solidFill>
                <a:latin typeface="Fira Sans" pitchFamily="34" charset="0"/>
                <a:cs typeface="Fira Sans" pitchFamily="34" charset="-120"/>
              </a:rPr>
              <a:t>Total capital-goods investment</a:t>
            </a:r>
            <a:endParaRPr lang="en-US" sz="1000" dirty="0"/>
          </a:p>
        </p:txBody>
      </p:sp>
      <p:sp>
        <p:nvSpPr>
          <p:cNvPr id="20" name="TableCaption"/>
          <p:cNvSpPr/>
          <p:nvPr/>
        </p:nvSpPr>
        <p:spPr>
          <a:xfrm>
            <a:off x="3611880" y="2023110"/>
            <a:ext cx="516636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3F2659"/>
                </a:solidFill>
                <a:latin typeface="Fira Sans" pitchFamily="34" charset="0"/>
                <a:cs typeface="Fira Sans" pitchFamily="34" charset="-120"/>
              </a:rPr>
              <a:t>Multi-year investment by supplier sector</a:t>
            </a:r>
          </a:p>
        </p:txBody>
      </p:sp>
      <p:graphicFrame>
        <p:nvGraphicFramePr>
          <p:cNvPr id="28" name="InvestmentTable"/>
          <p:cNvGraphicFramePr>
            <a:graphicFrameLocks noGrp="1"/>
          </p:cNvGraphicFramePr>
          <p:nvPr/>
        </p:nvGraphicFramePr>
        <p:xfrm>
          <a:off x="3611880" y="2298700"/>
          <a:ext cx="5166360" cy="2154530"/>
        </p:xfrm>
        <a:graphic>
          <a:graphicData uri="http://schemas.openxmlformats.org/drawingml/2006/table">
            <a:tbl>
              <a:tblPr firstRow="1"/>
              <a:tblGrid>
                <a:gridCol w="386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030">
                <a:tc>
                  <a:txBody>
                    <a:bodyPr/>
                    <a:lstStyle/>
                    <a:p>
                      <a:pPr algn="l"/>
                      <a:r>
                        <a:rPr lang="en-US" sz="950" b="1">
                          <a:solidFill>
                            <a:srgbClr val="FFFFFF"/>
                          </a:solidFill>
                          <a:latin typeface="Fira Sans"/>
                        </a:rPr>
                        <a:t>EXIOBASE 3.6 sector</a:t>
                      </a:r>
                    </a:p>
                  </a:txBody>
                  <a:tcPr marL="73152" marR="73152" marT="9144" marB="9144" anchor="ctr">
                    <a:solidFill>
                      <a:srgbClr val="5B3A8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50" b="1">
                          <a:solidFill>
                            <a:srgbClr val="FFFFFF"/>
                          </a:solidFill>
                          <a:latin typeface="Fira Sans"/>
                        </a:rPr>
                        <a:t>Investment (mln €)</a:t>
                      </a:r>
                    </a:p>
                  </a:txBody>
                  <a:tcPr marL="73152" marR="73152" marT="9144" marB="9144" anchor="ctr">
                    <a:solidFill>
                      <a:srgbClr val="5B3A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Machinery &amp; equipment n.e.c.</a:t>
                      </a:r>
                    </a:p>
                  </a:txBody>
                  <a:tcPr marL="73152" marR="73152" marT="9144" marB="9144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25,437</a:t>
                      </a:r>
                    </a:p>
                  </a:txBody>
                  <a:tcPr marL="73152" marR="73152" marT="9144" marB="9144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Electrical machinery &amp; apparatus n.e.c.</a:t>
                      </a:r>
                    </a:p>
                  </a:txBody>
                  <a:tcPr marL="73152" marR="73152" marT="9144" marB="9144" anchor="ctr">
                    <a:solidFill>
                      <a:srgbClr val="F4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5,755</a:t>
                      </a:r>
                    </a:p>
                  </a:txBody>
                  <a:tcPr marL="73152" marR="73152" marT="9144" marB="9144" anchor="ctr">
                    <a:solidFill>
                      <a:srgbClr val="F4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Construction work</a:t>
                      </a:r>
                    </a:p>
                  </a:txBody>
                  <a:tcPr marL="73152" marR="73152" marT="9144" marB="9144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8,412</a:t>
                      </a:r>
                    </a:p>
                  </a:txBody>
                  <a:tcPr marL="73152" marR="73152" marT="9144" marB="9144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Financial intermediation services</a:t>
                      </a:r>
                    </a:p>
                  </a:txBody>
                  <a:tcPr marL="73152" marR="73152" marT="9144" marB="9144" anchor="ctr">
                    <a:solidFill>
                      <a:srgbClr val="F4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1,705</a:t>
                      </a:r>
                    </a:p>
                  </a:txBody>
                  <a:tcPr marL="73152" marR="73152" marT="9144" marB="9144" anchor="ctr">
                    <a:solidFill>
                      <a:srgbClr val="F4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Insurance &amp; pension funding services</a:t>
                      </a:r>
                    </a:p>
                  </a:txBody>
                  <a:tcPr marL="73152" marR="73152" marT="9144" marB="9144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1,040</a:t>
                      </a:r>
                    </a:p>
                  </a:txBody>
                  <a:tcPr marL="73152" marR="73152" marT="9144" marB="9144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Services auxiliary to fin. intermediation</a:t>
                      </a:r>
                    </a:p>
                  </a:txBody>
                  <a:tcPr marL="73152" marR="73152" marT="9144" marB="9144" anchor="ctr">
                    <a:solidFill>
                      <a:srgbClr val="F4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1,705</a:t>
                      </a:r>
                    </a:p>
                  </a:txBody>
                  <a:tcPr marL="73152" marR="73152" marT="9144" marB="9144" anchor="ctr">
                    <a:solidFill>
                      <a:srgbClr val="F4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Real estate services</a:t>
                      </a:r>
                    </a:p>
                  </a:txBody>
                  <a:tcPr marL="73152" marR="73152" marT="9144" marB="9144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1,040</a:t>
                      </a:r>
                    </a:p>
                  </a:txBody>
                  <a:tcPr marL="73152" marR="73152" marT="9144" marB="9144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Computer &amp; related services</a:t>
                      </a:r>
                    </a:p>
                  </a:txBody>
                  <a:tcPr marL="73152" marR="73152" marT="9144" marB="9144" anchor="ctr">
                    <a:solidFill>
                      <a:srgbClr val="F4EFF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2,535</a:t>
                      </a:r>
                    </a:p>
                  </a:txBody>
                  <a:tcPr marL="73152" marR="73152" marT="9144" marB="9144" anchor="ctr">
                    <a:solidFill>
                      <a:srgbClr val="F4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Other business services</a:t>
                      </a:r>
                    </a:p>
                  </a:txBody>
                  <a:tcPr marL="73152" marR="73152" marT="9144" marB="9144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50">
                          <a:solidFill>
                            <a:srgbClr val="2A2233"/>
                          </a:solidFill>
                          <a:latin typeface="Fira Sans"/>
                        </a:rPr>
                        <a:t>1,705</a:t>
                      </a:r>
                    </a:p>
                  </a:txBody>
                  <a:tcPr marL="73152" marR="73152" marT="9144" marB="9144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00">
                <a:tc>
                  <a:txBody>
                    <a:bodyPr/>
                    <a:lstStyle/>
                    <a:p>
                      <a:pPr algn="l"/>
                      <a:r>
                        <a:rPr lang="en-US" sz="950" b="1">
                          <a:solidFill>
                            <a:srgbClr val="3F2659"/>
                          </a:solidFill>
                          <a:latin typeface="Fira Sans"/>
                        </a:rPr>
                        <a:t>Total</a:t>
                      </a:r>
                    </a:p>
                  </a:txBody>
                  <a:tcPr marL="73152" marR="73152" marT="9144" marB="9144" anchor="ctr">
                    <a:solidFill>
                      <a:srgbClr val="E3D8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50" b="1">
                          <a:solidFill>
                            <a:srgbClr val="3F2659"/>
                          </a:solidFill>
                          <a:latin typeface="Fira Sans"/>
                        </a:rPr>
                        <a:t>49,334</a:t>
                      </a:r>
                    </a:p>
                  </a:txBody>
                  <a:tcPr marL="73152" marR="73152" marT="9144" marB="9144" anchor="ctr">
                    <a:solidFill>
                      <a:srgbClr val="E3D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" name="Shape 21"/>
          <p:cNvSpPr/>
          <p:nvPr/>
        </p:nvSpPr>
        <p:spPr>
          <a:xfrm>
            <a:off x="342900" y="4869180"/>
            <a:ext cx="8435340" cy="822960"/>
          </a:xfrm>
          <a:prstGeom prst="rect">
            <a:avLst/>
          </a:prstGeom>
          <a:solidFill>
            <a:srgbClr val="3F2659"/>
          </a:solidFill>
          <a:ln w="12700">
            <a:solidFill>
              <a:srgbClr val="3F2659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4" name="Text 22"/>
          <p:cNvSpPr/>
          <p:nvPr/>
        </p:nvSpPr>
        <p:spPr>
          <a:xfrm>
            <a:off x="480060" y="4924044"/>
            <a:ext cx="81610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FFFFFF"/>
                </a:solidFill>
                <a:latin typeface="Fira Sans"/>
              </a:rPr>
              <a:t>Figures corrected against the official PNIEC (June 2024, Table 11): </a:t>
            </a:r>
            <a:r>
              <a:rPr lang="en-US" sz="975" i="1" dirty="0">
                <a:solidFill>
                  <a:srgbClr val="C7AAE0"/>
                </a:solidFill>
                <a:latin typeface="Fira Sans"/>
              </a:rPr>
              <a:t>wind +13,050 MW and solar +42,171 MW.</a:t>
            </a:r>
          </a:p>
          <a:p>
            <a:r>
              <a:rPr lang="en-US" sz="975" b="1" dirty="0">
                <a:solidFill>
                  <a:srgbClr val="FFFFFF"/>
                </a:solidFill>
                <a:latin typeface="Fira Sans"/>
              </a:rPr>
              <a:t>Correction</a:t>
            </a:r>
            <a:r>
              <a:rPr lang="en-US" sz="975" dirty="0">
                <a:solidFill>
                  <a:srgbClr val="FFFFFF"/>
                </a:solidFill>
                <a:latin typeface="Fira Sans"/>
              </a:rPr>
              <a:t>: earlier work inverted the excluded sub-items (offshore wind, concentrated solar); we use the corrected gaps.</a:t>
            </a:r>
          </a:p>
          <a:p>
            <a:r>
              <a:rPr lang="en-US" sz="975" b="1" dirty="0">
                <a:solidFill>
                  <a:srgbClr val="FFFFFF"/>
                </a:solidFill>
                <a:latin typeface="Fira Sans"/>
              </a:rPr>
              <a:t>Allocation: </a:t>
            </a:r>
            <a:r>
              <a:rPr lang="en-US" sz="975" dirty="0">
                <a:solidFill>
                  <a:srgbClr val="FFFFFF"/>
                </a:solidFill>
                <a:latin typeface="Fira Sans"/>
              </a:rPr>
              <a:t>overnight costs (IEA 2020) split to nine supplier sectors via CAPEX shares (Černý et al. 2021).</a:t>
            </a:r>
          </a:p>
        </p:txBody>
      </p:sp>
      <p:pic>
        <p:nvPicPr>
          <p:cNvPr id="25" name="Image_HeaderLogo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26" name="Image_FooterLogo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27" name="Text_PageNum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28 / 37</a:t>
            </a:r>
            <a:endParaRPr lang="en-US" sz="9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29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Experimental design and restrictions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Two mechanisms over 60 months — a capital-goods shock and a green-priority reallocation — under explicit restrictions</a:t>
            </a:r>
            <a:endParaRPr lang="en-US" sz="1400" dirty="0"/>
          </a:p>
        </p:txBody>
      </p:sp>
      <p:sp>
        <p:nvSpPr>
          <p:cNvPr id="7" name="Shape 3"/>
          <p:cNvSpPr/>
          <p:nvPr/>
        </p:nvSpPr>
        <p:spPr>
          <a:xfrm>
            <a:off x="502920" y="1947306"/>
            <a:ext cx="8138160" cy="41148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8" name="Text 4"/>
          <p:cNvSpPr/>
          <p:nvPr/>
        </p:nvSpPr>
        <p:spPr>
          <a:xfrm>
            <a:off x="594360" y="1947306"/>
            <a:ext cx="1450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Dimension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2100000" y="1947306"/>
            <a:ext cx="1828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Assumption</a:t>
            </a:r>
            <a:endParaRPr lang="en-US" sz="1100" dirty="0"/>
          </a:p>
        </p:txBody>
      </p:sp>
      <p:sp>
        <p:nvSpPr>
          <p:cNvPr id="10" name="Text 6"/>
          <p:cNvSpPr/>
          <p:nvPr/>
        </p:nvSpPr>
        <p:spPr>
          <a:xfrm>
            <a:off x="4050000" y="1947306"/>
            <a:ext cx="4499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Implication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502920" y="2358786"/>
            <a:ext cx="8138160" cy="640080"/>
          </a:xfrm>
          <a:prstGeom prst="rect">
            <a:avLst/>
          </a:prstGeom>
          <a:solidFill>
            <a:srgbClr val="ECE8F2"/>
          </a:solidFill>
          <a:ln w="12700">
            <a:solidFill>
              <a:srgbClr val="ECE8F2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2" name="Text 8"/>
          <p:cNvSpPr/>
          <p:nvPr/>
        </p:nvSpPr>
        <p:spPr>
          <a:xfrm>
            <a:off x="594360" y="2358786"/>
            <a:ext cx="1450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Prices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2100000" y="2358786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Price-takers, constant prices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4050000" y="2358786"/>
            <a:ext cx="4499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shock works through quantities, not price changes.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594360" y="2998866"/>
            <a:ext cx="1450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Finance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2100000" y="2998866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No credit or financial market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4050000" y="2998866"/>
            <a:ext cx="4499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Investment is neither crowded out nor amplified by finance.</a:t>
            </a:r>
            <a:endParaRPr lang="en-US" sz="1200" dirty="0"/>
          </a:p>
        </p:txBody>
      </p:sp>
      <p:sp>
        <p:nvSpPr>
          <p:cNvPr id="18" name="Shape 14"/>
          <p:cNvSpPr/>
          <p:nvPr/>
        </p:nvSpPr>
        <p:spPr>
          <a:xfrm>
            <a:off x="502920" y="3638946"/>
            <a:ext cx="8138160" cy="640080"/>
          </a:xfrm>
          <a:prstGeom prst="rect">
            <a:avLst/>
          </a:prstGeom>
          <a:solidFill>
            <a:srgbClr val="ECE8F2"/>
          </a:solidFill>
          <a:ln w="12700">
            <a:solidFill>
              <a:srgbClr val="ECE8F2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9" name="Text 15"/>
          <p:cNvSpPr/>
          <p:nvPr/>
        </p:nvSpPr>
        <p:spPr>
          <a:xfrm>
            <a:off x="594360" y="3638946"/>
            <a:ext cx="1450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Trade</a:t>
            </a:r>
            <a:endParaRPr lang="en-US" sz="1600" dirty="0"/>
          </a:p>
        </p:txBody>
      </p:sp>
      <p:sp>
        <p:nvSpPr>
          <p:cNvPr id="20" name="Text 16"/>
          <p:cNvSpPr/>
          <p:nvPr/>
        </p:nvSpPr>
        <p:spPr>
          <a:xfrm>
            <a:off x="2100000" y="3638946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Exogenous, constant foreign demand</a:t>
            </a:r>
            <a:endParaRPr lang="en-US" sz="1300" dirty="0"/>
          </a:p>
        </p:txBody>
      </p:sp>
      <p:sp>
        <p:nvSpPr>
          <p:cNvPr id="21" name="Text 17"/>
          <p:cNvSpPr/>
          <p:nvPr/>
        </p:nvSpPr>
        <p:spPr>
          <a:xfrm>
            <a:off x="4050000" y="3638946"/>
            <a:ext cx="4499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Exports fixed; the import content of demand is fixed.</a:t>
            </a:r>
            <a:endParaRPr lang="en-US" sz="1200" dirty="0"/>
          </a:p>
        </p:txBody>
      </p:sp>
      <p:sp>
        <p:nvSpPr>
          <p:cNvPr id="22" name="Text 18"/>
          <p:cNvSpPr/>
          <p:nvPr/>
        </p:nvSpPr>
        <p:spPr>
          <a:xfrm>
            <a:off x="594360" y="4279026"/>
            <a:ext cx="1450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Agents</a:t>
            </a:r>
            <a:endParaRPr lang="en-US" sz="1600" dirty="0"/>
          </a:p>
        </p:txBody>
      </p:sp>
      <p:sp>
        <p:nvSpPr>
          <p:cNvPr id="23" name="Text 19"/>
          <p:cNvSpPr/>
          <p:nvPr/>
        </p:nvSpPr>
        <p:spPr>
          <a:xfrm>
            <a:off x="2100000" y="4279026"/>
            <a:ext cx="1828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One firm per sector; five household groups</a:t>
            </a:r>
            <a:endParaRPr lang="en-US" sz="1300" dirty="0"/>
          </a:p>
        </p:txBody>
      </p:sp>
      <p:sp>
        <p:nvSpPr>
          <p:cNvPr id="24" name="Text 20"/>
          <p:cNvSpPr/>
          <p:nvPr/>
        </p:nvSpPr>
        <p:spPr>
          <a:xfrm>
            <a:off x="4050000" y="4279026"/>
            <a:ext cx="44996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representative producer per sector; household heterogeneity preserved.</a:t>
            </a:r>
            <a:endParaRPr lang="en-US" sz="1200" dirty="0"/>
          </a:p>
        </p:txBody>
      </p:sp>
      <p:sp>
        <p:nvSpPr>
          <p:cNvPr id="25" name="Text 21"/>
          <p:cNvSpPr/>
          <p:nvPr/>
        </p:nvSpPr>
        <p:spPr>
          <a:xfrm>
            <a:off x="502920" y="519342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What we measure: sectoral output and the electricity mix, GDP and employment, the trade balance, and consumption and inequality (income and wealth Gini).</a:t>
            </a:r>
            <a:endParaRPr lang="en-US" sz="1200" dirty="0"/>
          </a:p>
        </p:txBody>
      </p:sp>
      <p:sp>
        <p:nvSpPr>
          <p:cNvPr id="80" name="GreenPriorityNote"/>
          <p:cNvSpPr/>
          <p:nvPr/>
        </p:nvSpPr>
        <p:spPr>
          <a:xfrm>
            <a:off x="502920" y="5560000"/>
            <a:ext cx="8138160" cy="430000"/>
          </a:xfrm>
          <a:prstGeom prst="rect">
            <a:avLst/>
          </a:prstGeom>
          <a:noFill/>
        </p:spPr>
        <p:txBody>
          <a:bodyPr wrap="square" lIns="0" tIns="0" rIns="0" bIns="0"/>
          <a:lstStyle/>
          <a:p>
            <a:r>
              <a:rPr lang="en-US" sz="1050" b="1" dirty="0">
                <a:solidFill>
                  <a:srgbClr val="3F2659"/>
                </a:solidFill>
                <a:latin typeface="Fira Sans"/>
              </a:rPr>
              <a:t>Green priority:</a:t>
            </a:r>
            <a:r>
              <a:rPr lang="en-US" sz="1050" dirty="0">
                <a:solidFill>
                  <a:srgbClr val="2A2233"/>
                </a:solidFill>
                <a:latin typeface="Fira Sans"/>
              </a:rPr>
              <a:t> each month, electricity demand shifts from ‘other electricity’ toward wind and solar — the demand-side rule behind the mix transition.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2194560"/>
            <a:ext cx="1828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</a:t>
            </a:r>
            <a:endParaRPr lang="en-US" sz="12000" dirty="0"/>
          </a:p>
        </p:txBody>
      </p:sp>
      <p:sp>
        <p:nvSpPr>
          <p:cNvPr id="4" name="Text 1"/>
          <p:cNvSpPr/>
          <p:nvPr/>
        </p:nvSpPr>
        <p:spPr>
          <a:xfrm>
            <a:off x="2286000" y="2560320"/>
            <a:ext cx="63550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Motivation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2286000" y="3520440"/>
            <a:ext cx="3657600" cy="0"/>
          </a:xfrm>
          <a:prstGeom prst="line">
            <a:avLst/>
          </a:prstGeom>
          <a:noFill/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6" name="Text 3"/>
          <p:cNvSpPr/>
          <p:nvPr/>
        </p:nvSpPr>
        <p:spPr>
          <a:xfrm>
            <a:off x="2286000" y="3657600"/>
            <a:ext cx="63550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i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From two modelling traditions to one integrated framework</a:t>
            </a:r>
            <a:endParaRPr lang="en-US" sz="1500" dirty="0"/>
          </a:p>
        </p:txBody>
      </p:sp>
      <p:pic>
        <p:nvPicPr>
          <p:cNvPr id="7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 / 37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2194560"/>
            <a:ext cx="1828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4</a:t>
            </a:r>
            <a:endParaRPr lang="en-US" sz="12000" dirty="0"/>
          </a:p>
        </p:txBody>
      </p:sp>
      <p:sp>
        <p:nvSpPr>
          <p:cNvPr id="4" name="Text 1"/>
          <p:cNvSpPr/>
          <p:nvPr/>
        </p:nvSpPr>
        <p:spPr>
          <a:xfrm>
            <a:off x="2286000" y="2560320"/>
            <a:ext cx="63550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Results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2286000" y="3520440"/>
            <a:ext cx="3657600" cy="0"/>
          </a:xfrm>
          <a:prstGeom prst="line">
            <a:avLst/>
          </a:prstGeom>
          <a:noFill/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6" name="Text 3"/>
          <p:cNvSpPr/>
          <p:nvPr/>
        </p:nvSpPr>
        <p:spPr>
          <a:xfrm>
            <a:off x="2286000" y="3657600"/>
            <a:ext cx="63550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i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Macro, sectoral and distributional effects of the PNIEC shock</a:t>
            </a:r>
            <a:endParaRPr lang="en-US" sz="1500" dirty="0"/>
          </a:p>
        </p:txBody>
      </p:sp>
      <p:pic>
        <p:nvPicPr>
          <p:cNvPr id="7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30 / 37</a:t>
            </a:r>
            <a:endParaRPr lang="en-US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31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electricity transition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Renewables displace conventional generation, across the mix and in total output</a:t>
            </a:r>
            <a:endParaRPr lang="en-US" sz="1400" dirty="0"/>
          </a:p>
        </p:txBody>
      </p:sp>
      <p:sp>
        <p:nvSpPr>
          <p:cNvPr id="8" name="Shape 3"/>
          <p:cNvSpPr/>
          <p:nvPr/>
        </p:nvSpPr>
        <p:spPr>
          <a:xfrm>
            <a:off x="502920" y="5927854"/>
            <a:ext cx="91440" cy="41148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9" name="Text 4"/>
          <p:cNvSpPr/>
          <p:nvPr/>
        </p:nvSpPr>
        <p:spPr>
          <a:xfrm>
            <a:off x="685800" y="5927854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Wind and solar rise from ~6% to ~54% of the electricity mix (wind 13%, solar 41%); ‘other electricity’ falls to 46%. Total generation declines as the carbon-intensive base is displaced.</a:t>
            </a:r>
            <a:endParaRPr lang="en-US" sz="1000" dirty="0"/>
          </a:p>
        </p:txBody>
      </p:sp>
      <p:pic>
        <p:nvPicPr>
          <p:cNvPr id="901" name="ChartEl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21" y="1965960"/>
            <a:ext cx="5655157" cy="3429000"/>
          </a:xfrm>
          <a:prstGeom prst="rect">
            <a:avLst/>
          </a:prstGeom>
        </p:spPr>
      </p:pic>
      <p:sp>
        <p:nvSpPr>
          <p:cNvPr id="951" name="legend951"/>
          <p:cNvSpPr txBox="1"/>
          <p:nvPr/>
        </p:nvSpPr>
        <p:spPr>
          <a:xfrm>
            <a:off x="457200" y="5541264"/>
            <a:ext cx="8229600" cy="329184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/>
            <a:r>
              <a:rPr lang="en-US" sz="1300" b="1">
                <a:solidFill>
                  <a:srgbClr val="0072BD"/>
                </a:solidFill>
                <a:latin typeface="Arial"/>
              </a:rPr>
              <a:t>■ </a:t>
            </a:r>
            <a:r>
              <a:rPr lang="en-US" sz="1300" b="1">
                <a:solidFill>
                  <a:srgbClr val="404040"/>
                </a:solidFill>
                <a:latin typeface="Fira Sans"/>
              </a:rPr>
              <a:t>wind (P3)</a:t>
            </a:r>
            <a:r>
              <a:rPr lang="en-US" sz="1300" b="1">
                <a:solidFill>
                  <a:srgbClr val="D95319"/>
                </a:solidFill>
                <a:latin typeface="Arial"/>
              </a:rPr>
              <a:t>     ■ </a:t>
            </a:r>
            <a:r>
              <a:rPr lang="en-US" sz="1300" b="1">
                <a:solidFill>
                  <a:srgbClr val="404040"/>
                </a:solidFill>
                <a:latin typeface="Fira Sans"/>
              </a:rPr>
              <a:t>solar (P4)</a:t>
            </a:r>
            <a:r>
              <a:rPr lang="en-US" sz="1300" b="1">
                <a:solidFill>
                  <a:srgbClr val="EDB120"/>
                </a:solidFill>
                <a:latin typeface="Arial"/>
              </a:rPr>
              <a:t>     ■ </a:t>
            </a:r>
            <a:r>
              <a:rPr lang="en-US" sz="1300" b="1">
                <a:solidFill>
                  <a:srgbClr val="404040"/>
                </a:solidFill>
                <a:latin typeface="Fira Sans"/>
              </a:rPr>
              <a:t>other electricity (P12)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32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Macroeconomic impact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Demand components (left) and the two-phase aggregate response (right)</a:t>
            </a:r>
            <a:endParaRPr lang="en-US" sz="1400" dirty="0"/>
          </a:p>
        </p:txBody>
      </p:sp>
      <p:sp>
        <p:nvSpPr>
          <p:cNvPr id="8" name="Shape 3"/>
          <p:cNvSpPr/>
          <p:nvPr/>
        </p:nvSpPr>
        <p:spPr>
          <a:xfrm>
            <a:off x="502920" y="5927854"/>
            <a:ext cx="91440" cy="41148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9" name="Text 4"/>
          <p:cNvSpPr/>
          <p:nvPr/>
        </p:nvSpPr>
        <p:spPr>
          <a:xfrm>
            <a:off x="685800" y="5927854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Investment-led boom during the 60-month shock (GDP +0.84%), then a slightly lower steady state (−0.17%); the import surge opens a temporary trade deficit (−0.47% of GDP) that reverses as new capacity comes online.</a:t>
            </a:r>
            <a:endParaRPr lang="en-US" sz="1000" dirty="0"/>
          </a:p>
        </p:txBody>
      </p:sp>
      <p:pic>
        <p:nvPicPr>
          <p:cNvPr id="901" name="ChartEl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01" y="2197560"/>
            <a:ext cx="3899299" cy="2465880"/>
          </a:xfrm>
          <a:prstGeom prst="rect">
            <a:avLst/>
          </a:prstGeom>
        </p:spPr>
      </p:pic>
      <p:pic>
        <p:nvPicPr>
          <p:cNvPr id="902" name="ChartSecto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3440" y="2197560"/>
            <a:ext cx="4218102" cy="2563228"/>
          </a:xfrm>
          <a:prstGeom prst="rect">
            <a:avLst/>
          </a:prstGeom>
        </p:spPr>
      </p:pic>
      <p:sp>
        <p:nvSpPr>
          <p:cNvPr id="952" name="legend952"/>
          <p:cNvSpPr txBox="1"/>
          <p:nvPr/>
        </p:nvSpPr>
        <p:spPr>
          <a:xfrm>
            <a:off x="891540" y="2678248"/>
            <a:ext cx="2543868" cy="566928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/>
            <a:r>
              <a:rPr lang="en-US" sz="1150" b="1" dirty="0">
                <a:solidFill>
                  <a:srgbClr val="0072BD"/>
                </a:solidFill>
                <a:latin typeface="Arial"/>
              </a:rPr>
              <a:t>■ </a:t>
            </a:r>
            <a:r>
              <a:rPr lang="en-US" sz="1150" b="1" dirty="0">
                <a:solidFill>
                  <a:srgbClr val="404040"/>
                </a:solidFill>
                <a:latin typeface="Fira Sans"/>
              </a:rPr>
              <a:t>GDP</a:t>
            </a:r>
            <a:r>
              <a:rPr lang="en-US" sz="1150" b="1" dirty="0">
                <a:solidFill>
                  <a:srgbClr val="D95319"/>
                </a:solidFill>
                <a:latin typeface="Arial"/>
              </a:rPr>
              <a:t>    </a:t>
            </a:r>
          </a:p>
          <a:p>
            <a:pPr algn="ctr"/>
            <a:r>
              <a:rPr lang="en-US" sz="1150" b="1" dirty="0">
                <a:solidFill>
                  <a:srgbClr val="D95319"/>
                </a:solidFill>
                <a:latin typeface="Arial"/>
              </a:rPr>
              <a:t> ■ </a:t>
            </a:r>
            <a:r>
              <a:rPr lang="en-US" sz="1150" b="1" dirty="0">
                <a:solidFill>
                  <a:srgbClr val="404040"/>
                </a:solidFill>
                <a:latin typeface="Fira Sans"/>
              </a:rPr>
              <a:t>consumption (C+G)</a:t>
            </a:r>
          </a:p>
        </p:txBody>
      </p:sp>
      <p:sp>
        <p:nvSpPr>
          <p:cNvPr id="7" name="legend952">
            <a:extLst>
              <a:ext uri="{FF2B5EF4-FFF2-40B4-BE49-F238E27FC236}">
                <a16:creationId xmlns:a16="http://schemas.microsoft.com/office/drawing/2014/main" id="{5DFF2AD4-C1A3-68F0-918D-18839F3F330A}"/>
              </a:ext>
            </a:extLst>
          </p:cNvPr>
          <p:cNvSpPr txBox="1"/>
          <p:nvPr/>
        </p:nvSpPr>
        <p:spPr>
          <a:xfrm>
            <a:off x="2546150" y="2791096"/>
            <a:ext cx="3110288" cy="566928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/>
            <a:endParaRPr lang="en-US" sz="1150" b="1" dirty="0">
              <a:solidFill>
                <a:srgbClr val="404040"/>
              </a:solidFill>
              <a:latin typeface="Fira Sans"/>
            </a:endParaRPr>
          </a:p>
          <a:p>
            <a:pPr algn="ctr"/>
            <a:r>
              <a:rPr lang="en-US" sz="1150" b="1" dirty="0">
                <a:solidFill>
                  <a:srgbClr val="0072BD"/>
                </a:solidFill>
                <a:latin typeface="Arial"/>
              </a:rPr>
              <a:t>■ </a:t>
            </a:r>
            <a:r>
              <a:rPr lang="en-US" sz="1150" b="1" dirty="0">
                <a:solidFill>
                  <a:srgbClr val="404040"/>
                </a:solidFill>
                <a:latin typeface="Fira Sans"/>
              </a:rPr>
              <a:t>exports</a:t>
            </a:r>
            <a:r>
              <a:rPr lang="en-US" sz="1150" b="1" dirty="0">
                <a:solidFill>
                  <a:srgbClr val="D95319"/>
                </a:solidFill>
                <a:latin typeface="Arial"/>
              </a:rPr>
              <a:t>     </a:t>
            </a:r>
          </a:p>
          <a:p>
            <a:pPr algn="ctr"/>
            <a:r>
              <a:rPr lang="en-US" sz="1150" b="1" dirty="0">
                <a:solidFill>
                  <a:srgbClr val="D95319"/>
                </a:solidFill>
                <a:latin typeface="Arial"/>
              </a:rPr>
              <a:t>■ </a:t>
            </a:r>
            <a:r>
              <a:rPr lang="en-US" sz="1150" b="1" dirty="0">
                <a:solidFill>
                  <a:srgbClr val="404040"/>
                </a:solidFill>
                <a:latin typeface="Fira Sans"/>
              </a:rPr>
              <a:t>imports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33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Sectoral recomposition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Renewables shown separately — their output multiplies while the rest barely moves</a:t>
            </a:r>
            <a:endParaRPr lang="en-US" sz="1400" dirty="0"/>
          </a:p>
        </p:txBody>
      </p:sp>
      <p:sp>
        <p:nvSpPr>
          <p:cNvPr id="8" name="Shape 3"/>
          <p:cNvSpPr/>
          <p:nvPr/>
        </p:nvSpPr>
        <p:spPr>
          <a:xfrm>
            <a:off x="502920" y="5927854"/>
            <a:ext cx="91440" cy="41148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9" name="Text 4"/>
          <p:cNvSpPr/>
          <p:nvPr/>
        </p:nvSpPr>
        <p:spPr>
          <a:xfrm>
            <a:off x="685800" y="5927854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Solar +839% and wind +282% at the new steady state (left). Among all other sectors (right) only electrical machinery (+8%, the renewables’ supplier) and ‘other electricity’ (−59%, displaced) move materially — a recomposition, not an expansion.</a:t>
            </a:r>
            <a:endParaRPr lang="en-US" sz="1000" dirty="0"/>
          </a:p>
        </p:txBody>
      </p:sp>
      <p:pic>
        <p:nvPicPr>
          <p:cNvPr id="901" name="ChartEl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11" y="2468880"/>
            <a:ext cx="3001608" cy="2542032"/>
          </a:xfrm>
          <a:prstGeom prst="rect">
            <a:avLst/>
          </a:prstGeom>
        </p:spPr>
      </p:pic>
      <p:pic>
        <p:nvPicPr>
          <p:cNvPr id="902" name="ChartSecto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140" y="2468880"/>
            <a:ext cx="4807649" cy="254203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34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Consumption, inequality and employment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household side: consumption, inequality and jobs</a:t>
            </a:r>
            <a:endParaRPr lang="en-US" sz="1400" dirty="0"/>
          </a:p>
        </p:txBody>
      </p:sp>
      <p:sp>
        <p:nvSpPr>
          <p:cNvPr id="8" name="Shape 3"/>
          <p:cNvSpPr/>
          <p:nvPr/>
        </p:nvSpPr>
        <p:spPr>
          <a:xfrm>
            <a:off x="502920" y="5927854"/>
            <a:ext cx="91440" cy="41148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9" name="Text 4"/>
          <p:cNvSpPr/>
          <p:nvPr/>
        </p:nvSpPr>
        <p:spPr>
          <a:xfrm>
            <a:off x="685800" y="5927854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Consumption tracks the two-phase path — a +0.73% boom, then −0.35% at the new steady state. Wealth inequality rises modestly (Gini 0.412→0.417), and employment peaks during the build-out before settling slightly below baseline (96.2%→95.5%): the greener steady state is marginally less labour-intensive.</a:t>
            </a:r>
            <a:endParaRPr lang="en-US" sz="1000" dirty="0"/>
          </a:p>
        </p:txBody>
      </p:sp>
      <p:pic>
        <p:nvPicPr>
          <p:cNvPr id="901" name="ChartEl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02" y="2103120"/>
            <a:ext cx="7000797" cy="370332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35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Investment and its financing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capital build-out (left) and the credit and money it sets in motion (right)</a:t>
            </a:r>
            <a:endParaRPr lang="en-US" sz="1400" dirty="0"/>
          </a:p>
        </p:txBody>
      </p:sp>
      <p:sp>
        <p:nvSpPr>
          <p:cNvPr id="8" name="Shape 3"/>
          <p:cNvSpPr/>
          <p:nvPr/>
        </p:nvSpPr>
        <p:spPr>
          <a:xfrm>
            <a:off x="502920" y="5927854"/>
            <a:ext cx="91440" cy="41148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9" name="Text 4"/>
          <p:cNvSpPr/>
          <p:nvPr/>
        </p:nvSpPr>
        <p:spPr>
          <a:xfrm>
            <a:off x="685800" y="5927854"/>
            <a:ext cx="7955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Gross investment jumps from €1.3 to ~€2.2 bn/month during the build-out, then settles higher as the larger capital stock raises replacement. Bank loans rise ~€47 bn; the matching deposits accrue mostly to firms and to the Rest of World (the import counterpart).</a:t>
            </a:r>
            <a:endParaRPr lang="en-US" sz="1000" dirty="0"/>
          </a:p>
        </p:txBody>
      </p:sp>
      <p:pic>
        <p:nvPicPr>
          <p:cNvPr id="901" name="ChartEl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50" y="2321924"/>
            <a:ext cx="4113429" cy="2862724"/>
          </a:xfrm>
          <a:prstGeom prst="rect">
            <a:avLst/>
          </a:prstGeom>
        </p:spPr>
      </p:pic>
      <p:pic>
        <p:nvPicPr>
          <p:cNvPr id="7" name="ChartLoa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364" y="2283825"/>
            <a:ext cx="4607196" cy="2862724"/>
          </a:xfrm>
          <a:prstGeom prst="rect">
            <a:avLst/>
          </a:prstGeom>
        </p:spPr>
      </p:pic>
      <p:sp>
        <p:nvSpPr>
          <p:cNvPr id="954" name="legend954"/>
          <p:cNvSpPr txBox="1"/>
          <p:nvPr/>
        </p:nvSpPr>
        <p:spPr>
          <a:xfrm>
            <a:off x="2187448" y="3464924"/>
            <a:ext cx="2073656" cy="329184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pPr algn="ctr"/>
            <a:r>
              <a:rPr lang="en-US" sz="1100" b="1" dirty="0">
                <a:solidFill>
                  <a:srgbClr val="0072BD"/>
                </a:solidFill>
                <a:latin typeface="Arial"/>
              </a:rPr>
              <a:t>■ </a:t>
            </a:r>
            <a:r>
              <a:rPr lang="en-US" sz="1100" b="1" dirty="0">
                <a:solidFill>
                  <a:srgbClr val="404040"/>
                </a:solidFill>
                <a:latin typeface="Fira Sans"/>
              </a:rPr>
              <a:t>gross investment</a:t>
            </a:r>
            <a:r>
              <a:rPr lang="en-US" sz="1100" b="1" dirty="0">
                <a:solidFill>
                  <a:srgbClr val="D95319"/>
                </a:solidFill>
                <a:latin typeface="Arial"/>
              </a:rPr>
              <a:t>     </a:t>
            </a:r>
          </a:p>
          <a:p>
            <a:pPr algn="ctr"/>
            <a:r>
              <a:rPr lang="en-US" sz="1100" b="1" dirty="0">
                <a:solidFill>
                  <a:srgbClr val="D95319"/>
                </a:solidFill>
                <a:latin typeface="Arial"/>
              </a:rPr>
              <a:t>■ </a:t>
            </a:r>
            <a:r>
              <a:rPr lang="en-US" sz="1100" b="1" dirty="0">
                <a:solidFill>
                  <a:srgbClr val="404040"/>
                </a:solidFill>
                <a:latin typeface="Fira Sans"/>
              </a:rPr>
              <a:t>net investment</a:t>
            </a:r>
            <a:r>
              <a:rPr lang="en-US" sz="1100" b="1" dirty="0">
                <a:solidFill>
                  <a:srgbClr val="EDB120"/>
                </a:solidFill>
                <a:latin typeface="Arial"/>
              </a:rPr>
              <a:t>     </a:t>
            </a:r>
          </a:p>
          <a:p>
            <a:pPr algn="ctr"/>
            <a:r>
              <a:rPr lang="en-US" sz="1100" b="1" dirty="0">
                <a:solidFill>
                  <a:srgbClr val="EDB120"/>
                </a:solidFill>
                <a:latin typeface="Arial"/>
              </a:rPr>
              <a:t>■ </a:t>
            </a:r>
            <a:r>
              <a:rPr lang="en-US" sz="1100" b="1" dirty="0">
                <a:solidFill>
                  <a:srgbClr val="404040"/>
                </a:solidFill>
                <a:latin typeface="Fira Sans"/>
              </a:rPr>
              <a:t>depreciation</a:t>
            </a:r>
          </a:p>
        </p:txBody>
      </p:sp>
      <p:sp>
        <p:nvSpPr>
          <p:cNvPr id="955" name="legend955"/>
          <p:cNvSpPr txBox="1"/>
          <p:nvPr/>
        </p:nvSpPr>
        <p:spPr>
          <a:xfrm>
            <a:off x="7147052" y="5244088"/>
            <a:ext cx="2073656" cy="566928"/>
          </a:xfrm>
          <a:prstGeom prst="rect">
            <a:avLst/>
          </a:prstGeom>
          <a:noFill/>
        </p:spPr>
        <p:txBody>
          <a:bodyPr wrap="square" lIns="0" tIns="0" rIns="0" bIns="0" anchor="ctr"/>
          <a:lstStyle/>
          <a:p>
            <a:r>
              <a:rPr lang="en-US" sz="1150" b="1" dirty="0">
                <a:solidFill>
                  <a:srgbClr val="0072BD"/>
                </a:solidFill>
                <a:latin typeface="Arial"/>
              </a:rPr>
              <a:t>■ </a:t>
            </a:r>
            <a:r>
              <a:rPr lang="en-US" sz="1150" b="1" dirty="0">
                <a:solidFill>
                  <a:srgbClr val="404040"/>
                </a:solidFill>
                <a:latin typeface="Fira Sans"/>
              </a:rPr>
              <a:t>household deposits</a:t>
            </a:r>
            <a:r>
              <a:rPr lang="en-US" sz="1150" b="1" dirty="0">
                <a:solidFill>
                  <a:srgbClr val="D95319"/>
                </a:solidFill>
                <a:latin typeface="Arial"/>
              </a:rPr>
              <a:t>     </a:t>
            </a:r>
          </a:p>
          <a:p>
            <a:r>
              <a:rPr lang="en-US" sz="1150" b="1" dirty="0">
                <a:solidFill>
                  <a:srgbClr val="D95319"/>
                </a:solidFill>
                <a:latin typeface="Arial"/>
              </a:rPr>
              <a:t>■ </a:t>
            </a:r>
            <a:r>
              <a:rPr lang="en-US" sz="1150" b="1" dirty="0">
                <a:solidFill>
                  <a:srgbClr val="404040"/>
                </a:solidFill>
                <a:latin typeface="Fira Sans"/>
              </a:rPr>
              <a:t>firm deposits</a:t>
            </a:r>
          </a:p>
          <a:p>
            <a:r>
              <a:rPr lang="en-US" sz="1150" b="1" dirty="0">
                <a:solidFill>
                  <a:srgbClr val="EDB120"/>
                </a:solidFill>
                <a:latin typeface="Arial"/>
              </a:rPr>
              <a:t>■ </a:t>
            </a:r>
            <a:r>
              <a:rPr lang="en-US" sz="1150" b="1" dirty="0">
                <a:solidFill>
                  <a:srgbClr val="404040"/>
                </a:solidFill>
                <a:latin typeface="Fira Sans"/>
              </a:rPr>
              <a:t>government liquidity</a:t>
            </a:r>
            <a:r>
              <a:rPr lang="en-US" sz="1150" b="1" dirty="0">
                <a:solidFill>
                  <a:srgbClr val="7E2F8E"/>
                </a:solidFill>
                <a:latin typeface="Arial"/>
              </a:rPr>
              <a:t>     </a:t>
            </a:r>
          </a:p>
          <a:p>
            <a:r>
              <a:rPr lang="en-US" sz="1150" b="1" dirty="0">
                <a:solidFill>
                  <a:srgbClr val="7E2F8E"/>
                </a:solidFill>
                <a:latin typeface="Arial"/>
              </a:rPr>
              <a:t>■ </a:t>
            </a:r>
            <a:r>
              <a:rPr lang="en-US" sz="1150" b="1" dirty="0">
                <a:solidFill>
                  <a:srgbClr val="404040"/>
                </a:solidFill>
                <a:latin typeface="Fira Sans"/>
              </a:rPr>
              <a:t>Rest of World liquidity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8435340" y="5760720"/>
            <a:ext cx="4800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/>
            <a:r>
              <a:rPr lang="en-US" sz="675" dirty="0">
                <a:solidFill>
                  <a:srgbClr val="8A7E9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36 / 37</a:t>
            </a:r>
            <a:endParaRPr lang="en-US" sz="675" dirty="0"/>
          </a:p>
        </p:txBody>
      </p:sp>
      <p:sp>
        <p:nvSpPr>
          <p:cNvPr id="6" name="Text 4"/>
          <p:cNvSpPr/>
          <p:nvPr/>
        </p:nvSpPr>
        <p:spPr>
          <a:xfrm>
            <a:off x="342900" y="1234440"/>
            <a:ext cx="84353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Take-aways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342900" y="1611630"/>
            <a:ext cx="843534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i="1" dirty="0">
                <a:solidFill>
                  <a:srgbClr val="6B6075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What the programme delivers — and what the PNIEC application shows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342900" y="1988820"/>
            <a:ext cx="8435340" cy="754380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9" name="Text 7"/>
          <p:cNvSpPr/>
          <p:nvPr/>
        </p:nvSpPr>
        <p:spPr>
          <a:xfrm>
            <a:off x="480060" y="1988820"/>
            <a:ext cx="8161020" cy="7543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75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method, not just a model.  </a:t>
            </a:r>
            <a:r>
              <a:rPr lang="en-US" sz="105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 is a sequence of nested, comparable models with a closed-form benchmark — controlled complexity rather than a single opaque simulation. </a:t>
            </a:r>
            <a:r>
              <a:rPr lang="en-US" sz="105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T₁ </a:t>
            </a:r>
            <a:r>
              <a:rPr lang="en-US" sz="105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MAIO1 (baseline IO)  →  </a:t>
            </a:r>
            <a:r>
              <a:rPr lang="en-US" sz="105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T₂ </a:t>
            </a:r>
            <a:r>
              <a:rPr lang="en-US" sz="105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MAIO2 (capital, labour, credit, fiscal, foreign)  →  </a:t>
            </a:r>
            <a:r>
              <a:rPr lang="en-US" sz="105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T₃, T₄ </a:t>
            </a:r>
            <a:r>
              <a:rPr lang="en-US" sz="105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(richer behavioural and institutional layers).</a:t>
            </a:r>
            <a:endParaRPr lang="en-US" sz="1275" dirty="0"/>
          </a:p>
        </p:txBody>
      </p:sp>
      <p:sp>
        <p:nvSpPr>
          <p:cNvPr id="10" name="Shape 8"/>
          <p:cNvSpPr/>
          <p:nvPr/>
        </p:nvSpPr>
        <p:spPr>
          <a:xfrm>
            <a:off x="342900" y="2880360"/>
            <a:ext cx="2811780" cy="2331720"/>
          </a:xfrm>
          <a:prstGeom prst="rect">
            <a:avLst/>
          </a:prstGeom>
          <a:solidFill>
            <a:srgbClr val="F4EFF7"/>
          </a:solidFill>
          <a:ln w="8890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11" name="Shape 9"/>
          <p:cNvSpPr/>
          <p:nvPr/>
        </p:nvSpPr>
        <p:spPr>
          <a:xfrm>
            <a:off x="342900" y="2880360"/>
            <a:ext cx="68580" cy="2331720"/>
          </a:xfrm>
          <a:prstGeom prst="rect">
            <a:avLst/>
          </a:prstGeom>
          <a:solidFill>
            <a:srgbClr val="9B6FBF"/>
          </a:solidFill>
          <a:ln w="12700">
            <a:solidFill>
              <a:srgbClr val="9B6FBF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2" name="Text 10"/>
          <p:cNvSpPr/>
          <p:nvPr/>
        </p:nvSpPr>
        <p:spPr>
          <a:xfrm>
            <a:off x="514350" y="2962656"/>
            <a:ext cx="2537460" cy="288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closed-form benchmark</a:t>
            </a:r>
            <a:endParaRPr lang="en-US" sz="1050" dirty="0"/>
          </a:p>
        </p:txBody>
      </p:sp>
      <p:sp>
        <p:nvSpPr>
          <p:cNvPr id="13" name="Text 11"/>
          <p:cNvSpPr/>
          <p:nvPr/>
        </p:nvSpPr>
        <p:spPr>
          <a:xfrm>
            <a:off x="514350" y="3291840"/>
            <a:ext cx="2537460" cy="1817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225"/>
              </a:spcAft>
            </a:pP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Both </a:t>
            </a:r>
            <a:r>
              <a:rPr lang="en-US" sz="863" b="1" dirty="0">
                <a:solidFill>
                  <a:srgbClr val="5B3A8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MAIO1 and MAIO2</a:t>
            </a: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admit a closed-form steady state </a:t>
            </a:r>
            <a:r>
              <a:rPr lang="en-US" sz="863" i="1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Y*</a:t>
            </a: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under explicit restrictions — MAIO1 via Perron–Frobenius, MAIO2 via the augmented </a:t>
            </a:r>
            <a:r>
              <a:rPr lang="en-US" sz="863" i="1" dirty="0">
                <a:solidFill>
                  <a:srgbClr val="5B3A8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Leontief inverse</a:t>
            </a: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</a:t>
            </a:r>
            <a:endParaRPr lang="en-US" sz="863" dirty="0"/>
          </a:p>
          <a:p>
            <a:pPr>
              <a:spcAft>
                <a:spcPts val="225"/>
              </a:spcAft>
            </a:pP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endParaRPr lang="en-US" sz="863" dirty="0"/>
          </a:p>
          <a:p>
            <a:pPr>
              <a:spcAft>
                <a:spcPts val="225"/>
              </a:spcAft>
            </a:pP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It anchors the calibration and gives </a:t>
            </a:r>
            <a:r>
              <a:rPr lang="en-US" sz="863" b="1" dirty="0">
                <a:solidFill>
                  <a:srgbClr val="5B3A8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transparent reference</a:t>
            </a: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863" i="1" dirty="0">
                <a:solidFill>
                  <a:srgbClr val="5B3A8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for the full </a:t>
            </a: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agent-based simulation.</a:t>
            </a:r>
            <a:endParaRPr lang="en-US" sz="863" dirty="0"/>
          </a:p>
        </p:txBody>
      </p:sp>
      <p:sp>
        <p:nvSpPr>
          <p:cNvPr id="18" name="Shape 16"/>
          <p:cNvSpPr/>
          <p:nvPr/>
        </p:nvSpPr>
        <p:spPr>
          <a:xfrm>
            <a:off x="5966460" y="2880360"/>
            <a:ext cx="2811780" cy="2331720"/>
          </a:xfrm>
          <a:prstGeom prst="rect">
            <a:avLst/>
          </a:prstGeom>
          <a:solidFill>
            <a:srgbClr val="F4EFF7"/>
          </a:solidFill>
          <a:ln w="8890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19" name="Shape 17"/>
          <p:cNvSpPr/>
          <p:nvPr/>
        </p:nvSpPr>
        <p:spPr>
          <a:xfrm>
            <a:off x="5966460" y="2880360"/>
            <a:ext cx="68580" cy="2331720"/>
          </a:xfrm>
          <a:prstGeom prst="rect">
            <a:avLst/>
          </a:prstGeom>
          <a:solidFill>
            <a:srgbClr val="9B6FBF"/>
          </a:solidFill>
          <a:ln w="12700">
            <a:solidFill>
              <a:srgbClr val="9B6FBF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0" name="Text 18"/>
          <p:cNvSpPr/>
          <p:nvPr/>
        </p:nvSpPr>
        <p:spPr>
          <a:xfrm>
            <a:off x="6137910" y="2962656"/>
            <a:ext cx="2537460" cy="288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transition is a recomposition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6137910" y="3291840"/>
            <a:ext cx="2537460" cy="1817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225"/>
              </a:spcAft>
            </a:pP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Under the PNIEC shock the economy </a:t>
            </a:r>
            <a:r>
              <a:rPr lang="en-US" sz="863" i="1" dirty="0">
                <a:solidFill>
                  <a:srgbClr val="5B3A8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recomposes rather than expands</a:t>
            </a: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: renewables’ output multiplies and ‘other electricity’ is displaced (−59%), while most sectors barely move.</a:t>
            </a:r>
            <a:endParaRPr lang="en-US" sz="863" dirty="0"/>
          </a:p>
          <a:p>
            <a:pPr>
              <a:spcAft>
                <a:spcPts val="225"/>
              </a:spcAft>
            </a:pP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</a:t>
            </a:r>
            <a:endParaRPr lang="en-US" sz="863" dirty="0"/>
          </a:p>
          <a:p>
            <a:pPr>
              <a:spcAft>
                <a:spcPts val="225"/>
              </a:spcAft>
            </a:pP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GDP follows a </a:t>
            </a:r>
            <a:r>
              <a:rPr lang="en-US" sz="863" b="1" i="1" dirty="0">
                <a:solidFill>
                  <a:srgbClr val="5B3A8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two-phase path</a:t>
            </a: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— an investment-led boom (+0.84%), then a </a:t>
            </a:r>
            <a:r>
              <a:rPr lang="en-US" sz="863" b="1" dirty="0">
                <a:solidFill>
                  <a:srgbClr val="5B3A8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slightly lower steady state (−0.17%)</a:t>
            </a:r>
            <a:r>
              <a:rPr lang="en-US" sz="863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with a permanently greener mix.</a:t>
            </a:r>
            <a:endParaRPr lang="en-US" sz="863" dirty="0"/>
          </a:p>
        </p:txBody>
      </p:sp>
      <p:sp>
        <p:nvSpPr>
          <p:cNvPr id="22" name="Shape 20"/>
          <p:cNvSpPr/>
          <p:nvPr/>
        </p:nvSpPr>
        <p:spPr>
          <a:xfrm>
            <a:off x="342900" y="5314950"/>
            <a:ext cx="8435340" cy="377190"/>
          </a:xfrm>
          <a:prstGeom prst="rect">
            <a:avLst/>
          </a:prstGeom>
          <a:solidFill>
            <a:srgbClr val="EAE0F2"/>
          </a:solidFill>
          <a:ln w="762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3" name="Text 21"/>
          <p:cNvSpPr/>
          <p:nvPr/>
        </p:nvSpPr>
        <p:spPr>
          <a:xfrm>
            <a:off x="480060" y="5314950"/>
            <a:ext cx="816102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en-US" sz="900" b="1" i="1" dirty="0">
                <a:solidFill>
                  <a:srgbClr val="5B3A8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On the horizon — </a:t>
            </a:r>
            <a:r>
              <a:rPr lang="en-US" sz="900" i="1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T₃: endogenous pricing (</a:t>
            </a:r>
            <a:r>
              <a:rPr lang="en-US" sz="900" i="1" dirty="0">
                <a:solidFill>
                  <a:srgbClr val="2A22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set_price/update_prices</a:t>
            </a:r>
            <a:r>
              <a:rPr lang="en-US" sz="900" i="1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currently no-op),  bank credit-granting beyond gating,  innovation in the IO matrix </a:t>
            </a:r>
            <a:r>
              <a:rPr lang="en-US" sz="900" i="1" dirty="0">
                <a:solidFill>
                  <a:srgbClr val="2A223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</a:t>
            </a:r>
            <a:r>
              <a:rPr lang="en-US" sz="900" i="1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,  and coupling with the AI strand toward MAIO3 (the twin AI–energy transition).</a:t>
            </a:r>
            <a:endParaRPr lang="en-US" sz="900" dirty="0"/>
          </a:p>
        </p:txBody>
      </p:sp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57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3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45920"/>
            <a:ext cx="3200400" cy="59314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3291840"/>
            <a:ext cx="9144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Thank you</a:t>
            </a:r>
            <a:endParaRPr lang="en-US" sz="4600" dirty="0"/>
          </a:p>
        </p:txBody>
      </p:sp>
      <p:sp>
        <p:nvSpPr>
          <p:cNvPr id="4" name="Shape 1"/>
          <p:cNvSpPr/>
          <p:nvPr/>
        </p:nvSpPr>
        <p:spPr>
          <a:xfrm>
            <a:off x="3200400" y="4114800"/>
            <a:ext cx="2743200" cy="0"/>
          </a:xfrm>
          <a:prstGeom prst="line">
            <a:avLst/>
          </a:prstGeom>
          <a:noFill/>
          <a:ln w="8890">
            <a:solidFill>
              <a:srgbClr val="C9BEDB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5" name="Text 2"/>
          <p:cNvSpPr/>
          <p:nvPr/>
        </p:nvSpPr>
        <p:spPr>
          <a:xfrm>
            <a:off x="274320" y="4389120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1" dirty="0">
                <a:solidFill>
                  <a:srgbClr val="ECE8F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sequence of nested models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3154680" y="4389120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1" dirty="0">
                <a:solidFill>
                  <a:srgbClr val="ECE8F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 closed-form steady-state benchmark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6035040" y="4389120"/>
            <a:ext cx="30175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i="1" dirty="0">
                <a:solidFill>
                  <a:srgbClr val="ECE8F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Transition as recomposition, not expansion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0" y="5212080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Marco Raberto</a:t>
            </a:r>
            <a:r>
              <a:rPr lang="en-US" sz="1300" dirty="0">
                <a:solidFill>
                  <a:srgbClr val="C9BED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 ·  </a:t>
            </a:r>
            <a:r>
              <a:rPr lang="en-US" sz="13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Marcello Nieddu</a:t>
            </a:r>
            <a:r>
              <a:rPr lang="en-US" sz="1300" dirty="0">
                <a:solidFill>
                  <a:srgbClr val="C9BED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 ·  </a:t>
            </a:r>
            <a:r>
              <a:rPr lang="en-US" sz="13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Andrea Teglio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0" y="5577840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C9BEDB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marco.raberto@unige.it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0" y="6309360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8C7CA8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32nd IIOA Conference  ·  Seville, Spain  ·  26 June 2026</a:t>
            </a:r>
            <a:endParaRPr lang="en-US" sz="1100" dirty="0"/>
          </a:p>
        </p:txBody>
      </p:sp>
      <p:sp>
        <p:nvSpPr>
          <p:cNvPr id="11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37 / 37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4 / 37</a:t>
            </a:r>
            <a:endParaRPr lang="en-US" sz="900" dirty="0"/>
          </a:p>
        </p:txBody>
      </p:sp>
      <p:sp>
        <p:nvSpPr>
          <p:cNvPr id="5" name="Text 1"/>
          <p:cNvSpPr/>
          <p:nvPr/>
        </p:nvSpPr>
        <p:spPr>
          <a:xfrm>
            <a:off x="502920" y="941466"/>
            <a:ext cx="8138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Two modelling traditions — and the gap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2920" y="1444386"/>
            <a:ext cx="81381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Input–output accounting and agent-based behaviour — why neither alone suffices</a:t>
            </a:r>
            <a:endParaRPr lang="en-US" sz="1400" dirty="0"/>
          </a:p>
        </p:txBody>
      </p:sp>
      <p:sp>
        <p:nvSpPr>
          <p:cNvPr id="7" name="Shape 3"/>
          <p:cNvSpPr/>
          <p:nvPr/>
        </p:nvSpPr>
        <p:spPr>
          <a:xfrm>
            <a:off x="502920" y="2084466"/>
            <a:ext cx="91440" cy="77724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8" name="Text 4"/>
          <p:cNvSpPr/>
          <p:nvPr/>
        </p:nvSpPr>
        <p:spPr>
          <a:xfrm>
            <a:off x="777240" y="2038746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Input–Output analysis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77240" y="2422794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Rigorous inter-sectoral accounting; multipliers along supply chains. But final demand is exogenous and behaviour is sector-average.</a:t>
            </a:r>
            <a:endParaRPr lang="en-US" sz="1300" dirty="0"/>
          </a:p>
        </p:txBody>
      </p:sp>
      <p:sp>
        <p:nvSpPr>
          <p:cNvPr id="10" name="Shape 6"/>
          <p:cNvSpPr/>
          <p:nvPr/>
        </p:nvSpPr>
        <p:spPr>
          <a:xfrm>
            <a:off x="502920" y="3044586"/>
            <a:ext cx="91440" cy="77724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1" name="Text 7"/>
          <p:cNvSpPr/>
          <p:nvPr/>
        </p:nvSpPr>
        <p:spPr>
          <a:xfrm>
            <a:off x="777240" y="3014364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Agent-Based models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777240" y="3382914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Heterogeneous, boundedly-rational agents; out-of-equilibrium dynamics. But often without stock-flow-consistent sectoral accounting.</a:t>
            </a:r>
            <a:endParaRPr lang="en-US" sz="1300" dirty="0"/>
          </a:p>
        </p:txBody>
      </p:sp>
      <p:sp>
        <p:nvSpPr>
          <p:cNvPr id="13" name="Shape 9"/>
          <p:cNvSpPr/>
          <p:nvPr/>
        </p:nvSpPr>
        <p:spPr>
          <a:xfrm>
            <a:off x="502920" y="4004706"/>
            <a:ext cx="91440" cy="77724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4" name="Text 10"/>
          <p:cNvSpPr/>
          <p:nvPr/>
        </p:nvSpPr>
        <p:spPr>
          <a:xfrm>
            <a:off x="777240" y="3958986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gap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777240" y="4343034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No framework couples inter-sectoral IO accounting with heterogeneous households, endogenous demand and SFC consistency.</a:t>
            </a:r>
            <a:endParaRPr lang="en-US" sz="1300" dirty="0"/>
          </a:p>
        </p:txBody>
      </p:sp>
      <p:sp>
        <p:nvSpPr>
          <p:cNvPr id="16" name="Shape 12"/>
          <p:cNvSpPr/>
          <p:nvPr/>
        </p:nvSpPr>
        <p:spPr>
          <a:xfrm>
            <a:off x="502920" y="4964826"/>
            <a:ext cx="91440" cy="777240"/>
          </a:xfrm>
          <a:prstGeom prst="rect">
            <a:avLst/>
          </a:prstGeom>
          <a:solidFill>
            <a:srgbClr val="574676"/>
          </a:solidFill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17" name="Text 13"/>
          <p:cNvSpPr/>
          <p:nvPr/>
        </p:nvSpPr>
        <p:spPr>
          <a:xfrm>
            <a:off x="777240" y="4919106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</a:t>
            </a:r>
            <a:endParaRPr lang="en-US" sz="1500" dirty="0"/>
          </a:p>
        </p:txBody>
      </p:sp>
      <p:sp>
        <p:nvSpPr>
          <p:cNvPr id="18" name="Text 14"/>
          <p:cNvSpPr/>
          <p:nvPr/>
        </p:nvSpPr>
        <p:spPr>
          <a:xfrm>
            <a:off x="777240" y="5303154"/>
            <a:ext cx="78638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Embeds an agent-based architecture inside a fully calibrated IO accounting structure — anchored to harmonised IO tables (EXIOBASE, Eurostat SUTs).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342900" y="1234440"/>
            <a:ext cx="84353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sequence: properties and design dimensions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342900" y="1611630"/>
            <a:ext cx="843534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i="1" dirty="0">
                <a:solidFill>
                  <a:srgbClr val="6B6075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framework as a research programme: each term relaxes one restriction at a time, in a controlled way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342900" y="198882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>
                <a:solidFill>
                  <a:srgbClr val="5B3A8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Four properties of the programme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342900" y="2297430"/>
            <a:ext cx="4800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(1)</a:t>
            </a:r>
            <a:endParaRPr lang="en-US" sz="975" dirty="0"/>
          </a:p>
        </p:txBody>
      </p:sp>
      <p:sp>
        <p:nvSpPr>
          <p:cNvPr id="10" name="Text 8"/>
          <p:cNvSpPr/>
          <p:nvPr/>
        </p:nvSpPr>
        <p:spPr>
          <a:xfrm>
            <a:off x="788670" y="2297430"/>
            <a:ext cx="370332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Heterogeneity preserved</a:t>
            </a:r>
            <a:endParaRPr lang="en-US" sz="975" dirty="0"/>
          </a:p>
        </p:txBody>
      </p:sp>
      <p:sp>
        <p:nvSpPr>
          <p:cNvPr id="11" name="Text 9"/>
          <p:cNvSpPr/>
          <p:nvPr/>
        </p:nvSpPr>
        <p:spPr>
          <a:xfrm>
            <a:off x="788670" y="2489454"/>
            <a:ext cx="3703320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Agents, sectors, networks are explicit; complex factors are not neutralised by construction.</a:t>
            </a:r>
            <a:endParaRPr lang="en-US" sz="825" dirty="0"/>
          </a:p>
        </p:txBody>
      </p:sp>
      <p:sp>
        <p:nvSpPr>
          <p:cNvPr id="12" name="Text 10"/>
          <p:cNvSpPr/>
          <p:nvPr/>
        </p:nvSpPr>
        <p:spPr>
          <a:xfrm>
            <a:off x="342900" y="3017520"/>
            <a:ext cx="4800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(2)</a:t>
            </a:r>
            <a:endParaRPr lang="en-US" sz="975" dirty="0"/>
          </a:p>
        </p:txBody>
      </p:sp>
      <p:sp>
        <p:nvSpPr>
          <p:cNvPr id="13" name="Text 11"/>
          <p:cNvSpPr/>
          <p:nvPr/>
        </p:nvSpPr>
        <p:spPr>
          <a:xfrm>
            <a:off x="788670" y="3017520"/>
            <a:ext cx="370332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Tractable benchmark</a:t>
            </a:r>
            <a:endParaRPr lang="en-US" sz="975" dirty="0"/>
          </a:p>
        </p:txBody>
      </p:sp>
      <p:sp>
        <p:nvSpPr>
          <p:cNvPr id="14" name="Text 12"/>
          <p:cNvSpPr/>
          <p:nvPr/>
        </p:nvSpPr>
        <p:spPr>
          <a:xfrm>
            <a:off x="788670" y="3209544"/>
            <a:ext cx="3703320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At least one term admits a closed-form steady-state characterisation under explicit restrictions.</a:t>
            </a:r>
            <a:endParaRPr lang="en-US" sz="825" dirty="0"/>
          </a:p>
        </p:txBody>
      </p:sp>
      <p:sp>
        <p:nvSpPr>
          <p:cNvPr id="15" name="Text 13"/>
          <p:cNvSpPr/>
          <p:nvPr/>
        </p:nvSpPr>
        <p:spPr>
          <a:xfrm>
            <a:off x="342900" y="3737610"/>
            <a:ext cx="4800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(3)</a:t>
            </a:r>
            <a:endParaRPr lang="en-US" sz="975" dirty="0"/>
          </a:p>
        </p:txBody>
      </p:sp>
      <p:sp>
        <p:nvSpPr>
          <p:cNvPr id="16" name="Text 14"/>
          <p:cNvSpPr/>
          <p:nvPr/>
        </p:nvSpPr>
        <p:spPr>
          <a:xfrm>
            <a:off x="788670" y="3737610"/>
            <a:ext cx="370332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Aggregation conditions</a:t>
            </a:r>
            <a:endParaRPr lang="en-US" sz="975" dirty="0"/>
          </a:p>
        </p:txBody>
      </p:sp>
      <p:sp>
        <p:nvSpPr>
          <p:cNvPr id="17" name="Text 15"/>
          <p:cNvSpPr/>
          <p:nvPr/>
        </p:nvSpPr>
        <p:spPr>
          <a:xfrm>
            <a:off x="788670" y="3929634"/>
            <a:ext cx="3703320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Explicit criteria identify when macro coincides with micro — and when it does not.</a:t>
            </a:r>
            <a:endParaRPr lang="en-US" sz="825" dirty="0"/>
          </a:p>
        </p:txBody>
      </p:sp>
      <p:sp>
        <p:nvSpPr>
          <p:cNvPr id="18" name="Text 16"/>
          <p:cNvSpPr/>
          <p:nvPr/>
        </p:nvSpPr>
        <p:spPr>
          <a:xfrm>
            <a:off x="342900" y="4457700"/>
            <a:ext cx="4800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(4)</a:t>
            </a:r>
            <a:endParaRPr lang="en-US" sz="975" dirty="0"/>
          </a:p>
        </p:txBody>
      </p:sp>
      <p:sp>
        <p:nvSpPr>
          <p:cNvPr id="19" name="Text 17"/>
          <p:cNvSpPr/>
          <p:nvPr/>
        </p:nvSpPr>
        <p:spPr>
          <a:xfrm>
            <a:off x="788670" y="4457700"/>
            <a:ext cx="370332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Nested extensions</a:t>
            </a:r>
            <a:endParaRPr lang="en-US" sz="975" dirty="0"/>
          </a:p>
        </p:txBody>
      </p:sp>
      <p:sp>
        <p:nvSpPr>
          <p:cNvPr id="20" name="Text 18"/>
          <p:cNvSpPr/>
          <p:nvPr/>
        </p:nvSpPr>
        <p:spPr>
          <a:xfrm>
            <a:off x="788670" y="4649724"/>
            <a:ext cx="3703320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Each later term relaxes one restriction at a time → comparability across models in the sequence.</a:t>
            </a:r>
            <a:endParaRPr lang="en-US" sz="825" dirty="0"/>
          </a:p>
        </p:txBody>
      </p:sp>
      <p:sp>
        <p:nvSpPr>
          <p:cNvPr id="21" name="Text 19"/>
          <p:cNvSpPr/>
          <p:nvPr/>
        </p:nvSpPr>
        <p:spPr>
          <a:xfrm>
            <a:off x="4697730" y="1988820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b="1" dirty="0">
                <a:solidFill>
                  <a:srgbClr val="5B3A8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Three dimensions of model design</a:t>
            </a:r>
            <a:endParaRPr lang="en-US" sz="1050" dirty="0"/>
          </a:p>
        </p:txBody>
      </p:sp>
      <p:sp>
        <p:nvSpPr>
          <p:cNvPr id="22" name="Shape 20"/>
          <p:cNvSpPr/>
          <p:nvPr/>
        </p:nvSpPr>
        <p:spPr>
          <a:xfrm>
            <a:off x="4697730" y="2297430"/>
            <a:ext cx="377190" cy="822960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3" name="Text 21"/>
          <p:cNvSpPr/>
          <p:nvPr/>
        </p:nvSpPr>
        <p:spPr>
          <a:xfrm>
            <a:off x="4697730" y="2297430"/>
            <a:ext cx="37719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</a:t>
            </a:r>
            <a:endParaRPr lang="en-US" sz="2100" dirty="0"/>
          </a:p>
        </p:txBody>
      </p:sp>
      <p:sp>
        <p:nvSpPr>
          <p:cNvPr id="24" name="Text 22"/>
          <p:cNvSpPr/>
          <p:nvPr/>
        </p:nvSpPr>
        <p:spPr>
          <a:xfrm>
            <a:off x="5177790" y="2297430"/>
            <a:ext cx="39090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Agent configurations</a:t>
            </a:r>
            <a:endParaRPr lang="en-US" sz="975" dirty="0"/>
          </a:p>
        </p:txBody>
      </p:sp>
      <p:sp>
        <p:nvSpPr>
          <p:cNvPr id="25" name="Text 23"/>
          <p:cNvSpPr/>
          <p:nvPr/>
        </p:nvSpPr>
        <p:spPr>
          <a:xfrm>
            <a:off x="5177790" y="2503170"/>
            <a:ext cx="39090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A1 — single household   ·   A2 — one KAU per sector   ·   A3 — one KAU per firm</a:t>
            </a:r>
            <a:endParaRPr lang="en-US" sz="825" dirty="0"/>
          </a:p>
        </p:txBody>
      </p:sp>
      <p:sp>
        <p:nvSpPr>
          <p:cNvPr id="26" name="Text 24"/>
          <p:cNvSpPr/>
          <p:nvPr/>
        </p:nvSpPr>
        <p:spPr>
          <a:xfrm>
            <a:off x="5177790" y="2880360"/>
            <a:ext cx="39090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i="1" dirty="0">
                <a:solidFill>
                  <a:srgbClr val="6B6075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Relaxing A introduces multiplicity and heterogeneity.</a:t>
            </a:r>
            <a:endParaRPr lang="en-US" sz="788" dirty="0"/>
          </a:p>
        </p:txBody>
      </p:sp>
      <p:sp>
        <p:nvSpPr>
          <p:cNvPr id="27" name="Shape 25"/>
          <p:cNvSpPr/>
          <p:nvPr/>
        </p:nvSpPr>
        <p:spPr>
          <a:xfrm>
            <a:off x="4697730" y="3257550"/>
            <a:ext cx="377190" cy="822960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8" name="Text 26"/>
          <p:cNvSpPr/>
          <p:nvPr/>
        </p:nvSpPr>
        <p:spPr>
          <a:xfrm>
            <a:off x="4697730" y="3257550"/>
            <a:ext cx="37719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</a:t>
            </a:r>
            <a:endParaRPr lang="en-US" sz="2100" dirty="0"/>
          </a:p>
        </p:txBody>
      </p:sp>
      <p:sp>
        <p:nvSpPr>
          <p:cNvPr id="29" name="Text 27"/>
          <p:cNvSpPr/>
          <p:nvPr/>
        </p:nvSpPr>
        <p:spPr>
          <a:xfrm>
            <a:off x="5177790" y="3257550"/>
            <a:ext cx="39090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Behavioural restrictions</a:t>
            </a:r>
            <a:endParaRPr lang="en-US" sz="975" dirty="0"/>
          </a:p>
        </p:txBody>
      </p:sp>
      <p:sp>
        <p:nvSpPr>
          <p:cNvPr id="30" name="Text 28"/>
          <p:cNvSpPr/>
          <p:nvPr/>
        </p:nvSpPr>
        <p:spPr>
          <a:xfrm>
            <a:off x="5177790" y="3463290"/>
            <a:ext cx="39090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B1 fixed prices · B2 naive expectations · B3 no inventory targets · B4 no supplier switching</a:t>
            </a:r>
            <a:endParaRPr lang="en-US" sz="825" dirty="0"/>
          </a:p>
        </p:txBody>
      </p:sp>
      <p:sp>
        <p:nvSpPr>
          <p:cNvPr id="31" name="Text 29"/>
          <p:cNvSpPr/>
          <p:nvPr/>
        </p:nvSpPr>
        <p:spPr>
          <a:xfrm>
            <a:off x="5177790" y="3840480"/>
            <a:ext cx="39090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i="1" dirty="0">
                <a:solidFill>
                  <a:srgbClr val="6B6075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Relaxing B activates dynamic mechanisms.</a:t>
            </a:r>
            <a:endParaRPr lang="en-US" sz="788" dirty="0"/>
          </a:p>
        </p:txBody>
      </p:sp>
      <p:sp>
        <p:nvSpPr>
          <p:cNvPr id="32" name="Shape 30"/>
          <p:cNvSpPr/>
          <p:nvPr/>
        </p:nvSpPr>
        <p:spPr>
          <a:xfrm>
            <a:off x="4697730" y="4217670"/>
            <a:ext cx="377190" cy="822960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33" name="Text 31"/>
          <p:cNvSpPr/>
          <p:nvPr/>
        </p:nvSpPr>
        <p:spPr>
          <a:xfrm>
            <a:off x="4697730" y="4217670"/>
            <a:ext cx="37719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</a:t>
            </a:r>
            <a:endParaRPr lang="en-US" sz="2100" dirty="0"/>
          </a:p>
        </p:txBody>
      </p:sp>
      <p:sp>
        <p:nvSpPr>
          <p:cNvPr id="34" name="Text 32"/>
          <p:cNvSpPr/>
          <p:nvPr/>
        </p:nvSpPr>
        <p:spPr>
          <a:xfrm>
            <a:off x="5177790" y="4217670"/>
            <a:ext cx="3909060" cy="205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Dynamic regimes</a:t>
            </a:r>
            <a:endParaRPr lang="en-US" sz="975" dirty="0"/>
          </a:p>
        </p:txBody>
      </p:sp>
      <p:sp>
        <p:nvSpPr>
          <p:cNvPr id="35" name="Text 33"/>
          <p:cNvSpPr/>
          <p:nvPr/>
        </p:nvSpPr>
        <p:spPr>
          <a:xfrm>
            <a:off x="5177790" y="4423410"/>
            <a:ext cx="390906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2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C1 no input shortage · C2 no demand rationing · C3 no money constraint</a:t>
            </a:r>
            <a:endParaRPr lang="en-US" sz="825" dirty="0"/>
          </a:p>
        </p:txBody>
      </p:sp>
      <p:sp>
        <p:nvSpPr>
          <p:cNvPr id="36" name="Text 34"/>
          <p:cNvSpPr/>
          <p:nvPr/>
        </p:nvSpPr>
        <p:spPr>
          <a:xfrm>
            <a:off x="5177790" y="4800600"/>
            <a:ext cx="39090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788" i="1" dirty="0">
                <a:solidFill>
                  <a:srgbClr val="6B6075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C-conditions classify regimes; rationing breaks linearity.</a:t>
            </a:r>
            <a:endParaRPr lang="en-US" sz="788" dirty="0"/>
          </a:p>
        </p:txBody>
      </p:sp>
      <p:sp>
        <p:nvSpPr>
          <p:cNvPr id="37" name="Shape 35"/>
          <p:cNvSpPr/>
          <p:nvPr/>
        </p:nvSpPr>
        <p:spPr>
          <a:xfrm>
            <a:off x="342900" y="5177790"/>
            <a:ext cx="8435340" cy="534924"/>
          </a:xfrm>
          <a:prstGeom prst="rect">
            <a:avLst/>
          </a:prstGeom>
          <a:solidFill>
            <a:srgbClr val="EAE0F2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38" name="Text 36"/>
          <p:cNvSpPr/>
          <p:nvPr/>
        </p:nvSpPr>
        <p:spPr>
          <a:xfrm>
            <a:off x="480060" y="5212080"/>
            <a:ext cx="8161020" cy="46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>
                <a:solidFill>
                  <a:srgbClr val="2A2233"/>
                </a:solidFill>
                <a:latin typeface="Fira Sans"/>
              </a:rPr>
              <a:t>MAIO1 sits at  </a:t>
            </a:r>
            <a:r>
              <a:rPr lang="en-US" sz="975" b="1">
                <a:solidFill>
                  <a:srgbClr val="3F2659"/>
                </a:solidFill>
                <a:latin typeface="Consolas"/>
              </a:rPr>
              <a:t>A1·A2·A3 / B1–B4 / C1·C2·C3</a:t>
            </a:r>
            <a:r>
              <a:rPr lang="en-US" sz="975">
                <a:solidFill>
                  <a:srgbClr val="2A2233"/>
                </a:solidFill>
                <a:latin typeface="Fira Sans"/>
              </a:rPr>
              <a:t>  — the most restricted starting point: linear, autonomous, fully tractable.</a:t>
            </a:r>
          </a:p>
          <a:p>
            <a:r>
              <a:rPr lang="en-US" sz="975">
                <a:solidFill>
                  <a:srgbClr val="2A2233"/>
                </a:solidFill>
                <a:latin typeface="Fira Sans"/>
              </a:rPr>
              <a:t>It also answers </a:t>
            </a:r>
            <a:r>
              <a:rPr lang="en-US" sz="975" i="1">
                <a:solidFill>
                  <a:srgbClr val="3F2659"/>
                </a:solidFill>
                <a:latin typeface="Fira Sans"/>
              </a:rPr>
              <a:t>Sims’s “wilderness of bounded rationality” critique (1980)</a:t>
            </a:r>
            <a:r>
              <a:rPr lang="en-US" sz="975">
                <a:solidFill>
                  <a:srgbClr val="2A2233"/>
                </a:solidFill>
                <a:latin typeface="Fira Sans"/>
              </a:rPr>
              <a:t>: the sequence makes each non-equilibrium choice comparable, not arbitrary.</a:t>
            </a:r>
          </a:p>
        </p:txBody>
      </p:sp>
      <p:pic>
        <p:nvPicPr>
          <p:cNvPr id="39" name="Image_HeaderLogo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40" name="Image_FooterLogo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41" name="Text_PageNum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5 / 37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342900" y="1234440"/>
            <a:ext cx="84353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MAIO sequence:  MAIO1 → MAIO2 → MAIO3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342900" y="1611630"/>
            <a:ext cx="843534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i="1" dirty="0">
                <a:solidFill>
                  <a:srgbClr val="6B6075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One programme, three nested models — each relaxing one restriction at a time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342900" y="2023110"/>
            <a:ext cx="2791206" cy="274320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9" name="Shape 7"/>
          <p:cNvSpPr/>
          <p:nvPr/>
        </p:nvSpPr>
        <p:spPr>
          <a:xfrm>
            <a:off x="342900" y="2023110"/>
            <a:ext cx="2791206" cy="54864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0" name="Text 8"/>
          <p:cNvSpPr/>
          <p:nvPr/>
        </p:nvSpPr>
        <p:spPr>
          <a:xfrm>
            <a:off x="548640" y="2125980"/>
            <a:ext cx="6858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01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548640" y="2468880"/>
            <a:ext cx="2379726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2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MAIO1 · tractable benchmark</a:t>
            </a:r>
            <a:endParaRPr lang="en-US" sz="1425" dirty="0"/>
          </a:p>
        </p:txBody>
      </p:sp>
      <p:sp>
        <p:nvSpPr>
          <p:cNvPr id="12" name="Text 10"/>
          <p:cNvSpPr/>
          <p:nvPr/>
        </p:nvSpPr>
        <p:spPr>
          <a:xfrm>
            <a:off x="548640" y="2880360"/>
            <a:ext cx="237972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300"/>
              </a:spcAft>
            </a:pPr>
            <a:r>
              <a:rPr lang="en-US" sz="97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Linear input–output economy with explicit ownership and purchasing networks; admits a closed-form steady state (Perron–Frobenius). The reference point of the sequence.</a:t>
            </a:r>
            <a:endParaRPr lang="en-US" sz="975" dirty="0"/>
          </a:p>
        </p:txBody>
      </p:sp>
      <p:sp>
        <p:nvSpPr>
          <p:cNvPr id="13" name="Shape 11"/>
          <p:cNvSpPr/>
          <p:nvPr/>
        </p:nvSpPr>
        <p:spPr>
          <a:xfrm>
            <a:off x="3271266" y="2023110"/>
            <a:ext cx="2791206" cy="274320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14" name="Shape 12"/>
          <p:cNvSpPr/>
          <p:nvPr/>
        </p:nvSpPr>
        <p:spPr>
          <a:xfrm>
            <a:off x="3271266" y="2023110"/>
            <a:ext cx="2791206" cy="54864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5" name="Text 13"/>
          <p:cNvSpPr/>
          <p:nvPr/>
        </p:nvSpPr>
        <p:spPr>
          <a:xfrm>
            <a:off x="3477006" y="2125980"/>
            <a:ext cx="6858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02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3477006" y="2468880"/>
            <a:ext cx="2379726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2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MAIO2 · institutional economy</a:t>
            </a:r>
            <a:endParaRPr lang="en-US" sz="1425" dirty="0"/>
          </a:p>
        </p:txBody>
      </p:sp>
      <p:sp>
        <p:nvSpPr>
          <p:cNvPr id="17" name="Text 15"/>
          <p:cNvSpPr/>
          <p:nvPr/>
        </p:nvSpPr>
        <p:spPr>
          <a:xfrm>
            <a:off x="3477006" y="2880360"/>
            <a:ext cx="237972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300"/>
              </a:spcAft>
            </a:pPr>
            <a:r>
              <a:rPr lang="en-US" sz="97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Adds Government, Bank and Rest of World, and enriches firms with labour, capital and credit — still anchored by a closed-form benchmark under explicit restrictions.</a:t>
            </a:r>
            <a:endParaRPr lang="en-US" sz="975" dirty="0"/>
          </a:p>
        </p:txBody>
      </p:sp>
      <p:sp>
        <p:nvSpPr>
          <p:cNvPr id="18" name="Shape 16"/>
          <p:cNvSpPr/>
          <p:nvPr/>
        </p:nvSpPr>
        <p:spPr>
          <a:xfrm>
            <a:off x="6199632" y="2023110"/>
            <a:ext cx="2791206" cy="274320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19" name="Shape 17"/>
          <p:cNvSpPr/>
          <p:nvPr/>
        </p:nvSpPr>
        <p:spPr>
          <a:xfrm>
            <a:off x="6199632" y="2023110"/>
            <a:ext cx="2791206" cy="54864"/>
          </a:xfrm>
          <a:prstGeom prst="rect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0" name="Text 18"/>
          <p:cNvSpPr/>
          <p:nvPr/>
        </p:nvSpPr>
        <p:spPr>
          <a:xfrm>
            <a:off x="6405372" y="2125980"/>
            <a:ext cx="685800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50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03</a:t>
            </a:r>
            <a:endParaRPr lang="en-US" sz="1650" dirty="0"/>
          </a:p>
        </p:txBody>
      </p:sp>
      <p:sp>
        <p:nvSpPr>
          <p:cNvPr id="21" name="Text 19"/>
          <p:cNvSpPr/>
          <p:nvPr/>
        </p:nvSpPr>
        <p:spPr>
          <a:xfrm>
            <a:off x="6405372" y="2468880"/>
            <a:ext cx="2379726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25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MAIO3 · coupled transitions</a:t>
            </a:r>
            <a:endParaRPr lang="en-US" sz="1425" dirty="0"/>
          </a:p>
        </p:txBody>
      </p:sp>
      <p:sp>
        <p:nvSpPr>
          <p:cNvPr id="22" name="Text 20"/>
          <p:cNvSpPr/>
          <p:nvPr/>
        </p:nvSpPr>
        <p:spPr>
          <a:xfrm>
            <a:off x="6405372" y="2880360"/>
            <a:ext cx="237972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300"/>
              </a:spcAft>
            </a:pPr>
            <a:r>
              <a:rPr lang="en-US" sz="97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Couples the energy strand (MAIO-EN) with the AI strand (MAIO-AI): the twin AI–energy transition — the next term of the sequence.</a:t>
            </a:r>
            <a:endParaRPr lang="en-US" sz="975" dirty="0"/>
          </a:p>
        </p:txBody>
      </p:sp>
      <p:sp>
        <p:nvSpPr>
          <p:cNvPr id="23" name="Shape 21"/>
          <p:cNvSpPr/>
          <p:nvPr/>
        </p:nvSpPr>
        <p:spPr>
          <a:xfrm>
            <a:off x="342900" y="4869180"/>
            <a:ext cx="8435340" cy="822960"/>
          </a:xfrm>
          <a:prstGeom prst="rect">
            <a:avLst/>
          </a:prstGeom>
          <a:solidFill>
            <a:srgbClr val="3F2659"/>
          </a:solidFill>
          <a:ln w="12700">
            <a:solidFill>
              <a:srgbClr val="3F2659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4" name="Text 22"/>
          <p:cNvSpPr/>
          <p:nvPr/>
        </p:nvSpPr>
        <p:spPr>
          <a:xfrm>
            <a:off x="480060" y="4924044"/>
            <a:ext cx="816102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FFFFFF"/>
                </a:solidFill>
                <a:latin typeface="Fira Sans"/>
              </a:rPr>
              <a:t>Each term relaxes one restriction at a time, so micro–macro gaps stay </a:t>
            </a:r>
            <a:r>
              <a:rPr lang="en-US" sz="975" i="1" dirty="0">
                <a:solidFill>
                  <a:srgbClr val="C7AAE0"/>
                </a:solidFill>
                <a:latin typeface="Fira Sans"/>
              </a:rPr>
              <a:t>auditable rather than arbitrary.</a:t>
            </a:r>
          </a:p>
          <a:p>
            <a:r>
              <a:rPr lang="en-US" sz="975" b="1" dirty="0">
                <a:solidFill>
                  <a:srgbClr val="FFFFFF"/>
                </a:solidFill>
                <a:latin typeface="Fira Sans"/>
              </a:rPr>
              <a:t>MAIO2 is the model</a:t>
            </a:r>
            <a:r>
              <a:rPr lang="en-US" sz="975" dirty="0">
                <a:solidFill>
                  <a:srgbClr val="FFFFFF"/>
                </a:solidFill>
                <a:latin typeface="Fira Sans"/>
              </a:rPr>
              <a:t> we put to work on Italy’s energy transition —</a:t>
            </a:r>
          </a:p>
          <a:p>
            <a:r>
              <a:rPr lang="en-US" sz="975" b="1" dirty="0">
                <a:solidFill>
                  <a:srgbClr val="FFFFFF"/>
                </a:solidFill>
                <a:latin typeface="Fira Sans"/>
              </a:rPr>
              <a:t>an application,</a:t>
            </a:r>
            <a:r>
              <a:rPr lang="en-US" sz="975" dirty="0">
                <a:solidFill>
                  <a:srgbClr val="FFFFFF"/>
                </a:solidFill>
                <a:latin typeface="Fira Sans"/>
              </a:rPr>
              <a:t> not the purpose of the programme.</a:t>
            </a:r>
          </a:p>
        </p:txBody>
      </p:sp>
      <p:pic>
        <p:nvPicPr>
          <p:cNvPr id="25" name="Image_HeaderLogo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26" name="Image_FooterLogo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27" name="Text_PageNum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6 / 37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02920" y="2194560"/>
            <a:ext cx="1828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2</a:t>
            </a:r>
            <a:endParaRPr lang="en-US" sz="12000" dirty="0"/>
          </a:p>
        </p:txBody>
      </p:sp>
      <p:sp>
        <p:nvSpPr>
          <p:cNvPr id="4" name="Text 1"/>
          <p:cNvSpPr/>
          <p:nvPr/>
        </p:nvSpPr>
        <p:spPr>
          <a:xfrm>
            <a:off x="2286000" y="2560320"/>
            <a:ext cx="63550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30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The MAIO framework</a:t>
            </a:r>
            <a:endParaRPr lang="en-US" sz="3000" dirty="0"/>
          </a:p>
        </p:txBody>
      </p:sp>
      <p:sp>
        <p:nvSpPr>
          <p:cNvPr id="5" name="Shape 2"/>
          <p:cNvSpPr/>
          <p:nvPr/>
        </p:nvSpPr>
        <p:spPr>
          <a:xfrm>
            <a:off x="2286000" y="3520440"/>
            <a:ext cx="3657600" cy="0"/>
          </a:xfrm>
          <a:prstGeom prst="line">
            <a:avLst/>
          </a:prstGeom>
          <a:noFill/>
          <a:ln w="12700">
            <a:solidFill>
              <a:srgbClr val="574676"/>
            </a:solidFill>
            <a:prstDash val="solid"/>
          </a:ln>
        </p:spPr>
        <p:txBody>
          <a:bodyPr/>
          <a:lstStyle/>
          <a:p>
            <a:endParaRPr lang="en-IT"/>
          </a:p>
        </p:txBody>
      </p:sp>
      <p:sp>
        <p:nvSpPr>
          <p:cNvPr id="6" name="Text 3"/>
          <p:cNvSpPr/>
          <p:nvPr/>
        </p:nvSpPr>
        <p:spPr>
          <a:xfrm>
            <a:off x="2286000" y="3657600"/>
            <a:ext cx="63550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500" i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MAIO1, its analytical benchmark, and the extension to MAIO2</a:t>
            </a:r>
            <a:endParaRPr lang="en-US" sz="1500" dirty="0"/>
          </a:p>
        </p:txBody>
      </p:sp>
      <p:pic>
        <p:nvPicPr>
          <p:cNvPr id="7" name="Image 1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7 / 37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3">
            <a:extLst>
              <a:ext uri="{FF2B5EF4-FFF2-40B4-BE49-F238E27FC236}">
                <a16:creationId xmlns:a16="http://schemas.microsoft.com/office/drawing/2014/main" id="{B215DE82-DE55-DCE7-53CD-15487312C325}"/>
              </a:ext>
            </a:extLst>
          </p:cNvPr>
          <p:cNvSpPr/>
          <p:nvPr/>
        </p:nvSpPr>
        <p:spPr>
          <a:xfrm>
            <a:off x="297179" y="2355097"/>
            <a:ext cx="4434841" cy="3557282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342900" y="1234440"/>
            <a:ext cx="84353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MAIO1: two networks — ownership and purchasing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342900" y="1611630"/>
            <a:ext cx="843534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i="1" dirty="0">
                <a:solidFill>
                  <a:srgbClr val="6B6075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Ownership routes income · purchasing routes goods · together they make MAIO1 a heterogeneous IO economy</a:t>
            </a:r>
            <a:endParaRPr lang="en-US" sz="1050" dirty="0"/>
          </a:p>
        </p:txBody>
      </p:sp>
      <p:sp>
        <p:nvSpPr>
          <p:cNvPr id="9" name="Text 7"/>
          <p:cNvSpPr/>
          <p:nvPr/>
        </p:nvSpPr>
        <p:spPr>
          <a:xfrm>
            <a:off x="353520" y="2060640"/>
            <a:ext cx="39776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Ownership network — income flow</a:t>
            </a:r>
            <a:endParaRPr lang="en-US" sz="1200" dirty="0"/>
          </a:p>
        </p:txBody>
      </p:sp>
      <p:sp>
        <p:nvSpPr>
          <p:cNvPr id="38" name="Shape 36"/>
          <p:cNvSpPr/>
          <p:nvPr/>
        </p:nvSpPr>
        <p:spPr>
          <a:xfrm>
            <a:off x="468631" y="5570749"/>
            <a:ext cx="3977640" cy="377190"/>
          </a:xfrm>
          <a:prstGeom prst="rect">
            <a:avLst/>
          </a:prstGeom>
          <a:noFill/>
          <a:ln w="7620">
            <a:noFill/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39" name="Text 37"/>
          <p:cNvSpPr/>
          <p:nvPr/>
        </p:nvSpPr>
        <p:spPr>
          <a:xfrm>
            <a:off x="270516" y="5787396"/>
            <a:ext cx="4427213" cy="628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50" b="1" dirty="0">
                <a:solidFill>
                  <a:srgbClr val="3F265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Y = S · Ω · π</a:t>
            </a:r>
            <a:endParaRPr lang="en-US" sz="1350" dirty="0"/>
          </a:p>
        </p:txBody>
      </p:sp>
      <p:sp>
        <p:nvSpPr>
          <p:cNvPr id="40" name="Shape 38"/>
          <p:cNvSpPr/>
          <p:nvPr/>
        </p:nvSpPr>
        <p:spPr>
          <a:xfrm>
            <a:off x="4697730" y="2023110"/>
            <a:ext cx="4114800" cy="363474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41" name="Text 39"/>
          <p:cNvSpPr/>
          <p:nvPr/>
        </p:nvSpPr>
        <p:spPr>
          <a:xfrm>
            <a:off x="4834890" y="2091690"/>
            <a:ext cx="39090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3F2659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Purchasing network — buyer→seller</a:t>
            </a:r>
            <a:endParaRPr lang="en-US" sz="1200" dirty="0"/>
          </a:p>
        </p:txBody>
      </p:sp>
      <p:sp>
        <p:nvSpPr>
          <p:cNvPr id="42" name="Text 40"/>
          <p:cNvSpPr/>
          <p:nvPr/>
        </p:nvSpPr>
        <p:spPr>
          <a:xfrm>
            <a:off x="4834890" y="2366010"/>
            <a:ext cx="390906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863" i="1" dirty="0">
                <a:solidFill>
                  <a:srgbClr val="6B6075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Distinct from the ownership network. Endogenous: it reconfigures under rationing.</a:t>
            </a:r>
            <a:endParaRPr lang="en-US" sz="863" dirty="0"/>
          </a:p>
        </p:txBody>
      </p:sp>
      <p:sp>
        <p:nvSpPr>
          <p:cNvPr id="43" name="Text 41"/>
          <p:cNvSpPr/>
          <p:nvPr/>
        </p:nvSpPr>
        <p:spPr>
          <a:xfrm>
            <a:off x="4834890" y="2708910"/>
            <a:ext cx="390906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Households (final demand)</a:t>
            </a:r>
            <a:endParaRPr lang="en-US" sz="975" dirty="0"/>
          </a:p>
        </p:txBody>
      </p:sp>
      <p:sp>
        <p:nvSpPr>
          <p:cNvPr id="44" name="Text 42"/>
          <p:cNvSpPr/>
          <p:nvPr/>
        </p:nvSpPr>
        <p:spPr>
          <a:xfrm>
            <a:off x="4834890" y="2948940"/>
            <a:ext cx="3909060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7175" indent="-257175">
              <a:spcAft>
                <a:spcPts val="300"/>
              </a:spcAft>
              <a:buSzPct val="100000"/>
              <a:buChar char="•"/>
            </a:pPr>
            <a:r>
              <a:rPr lang="en-US" sz="825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αᵢ,ₕ : share of household h's budget on commodity i,  Σᵢ αᵢ,ₕ = 1</a:t>
            </a:r>
            <a:endParaRPr lang="en-US" sz="825" dirty="0"/>
          </a:p>
          <a:p>
            <a:pPr marL="257175" indent="-257175">
              <a:spcAft>
                <a:spcPts val="300"/>
              </a:spcAft>
              <a:buSzPct val="100000"/>
              <a:buChar char="•"/>
            </a:pPr>
            <a:r>
              <a:rPr lang="en-US" sz="82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Each h has a preferred KAU per commodity; rationed demand cascades down a price-ordered list</a:t>
            </a:r>
            <a:endParaRPr lang="en-US" sz="825" dirty="0"/>
          </a:p>
        </p:txBody>
      </p:sp>
      <p:sp>
        <p:nvSpPr>
          <p:cNvPr id="45" name="Text 43"/>
          <p:cNvSpPr/>
          <p:nvPr/>
        </p:nvSpPr>
        <p:spPr>
          <a:xfrm>
            <a:off x="4834890" y="3634740"/>
            <a:ext cx="390906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75" b="1" dirty="0">
                <a:solidFill>
                  <a:srgbClr val="9B6FB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KAUs (intermediate demand)</a:t>
            </a:r>
            <a:endParaRPr lang="en-US" sz="975" dirty="0"/>
          </a:p>
        </p:txBody>
      </p:sp>
      <p:sp>
        <p:nvSpPr>
          <p:cNvPr id="46" name="Text 44"/>
          <p:cNvSpPr/>
          <p:nvPr/>
        </p:nvSpPr>
        <p:spPr>
          <a:xfrm>
            <a:off x="4834890" y="3874770"/>
            <a:ext cx="390906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57175" indent="-257175">
              <a:spcAft>
                <a:spcPts val="300"/>
              </a:spcAft>
              <a:buSzPct val="100000"/>
              <a:buChar char="•"/>
            </a:pPr>
            <a:r>
              <a:rPr lang="en-US" sz="825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Cⱼ,ᵢ : technical coefficient (units of input j per unit of output i) — same form as standard IO</a:t>
            </a:r>
            <a:endParaRPr lang="en-US" sz="825" dirty="0"/>
          </a:p>
          <a:p>
            <a:pPr marL="257175" indent="-257175">
              <a:spcAft>
                <a:spcPts val="300"/>
              </a:spcAft>
              <a:buSzPct val="100000"/>
              <a:buChar char="•"/>
            </a:pPr>
            <a:r>
              <a:rPr lang="en-US" sz="825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Matrix shape  Nₐ × Nₖ  : multiple KAUs per sector are allowed</a:t>
            </a:r>
            <a:endParaRPr lang="en-US" sz="825" dirty="0"/>
          </a:p>
          <a:p>
            <a:pPr marL="257175" indent="-257175">
              <a:spcAft>
                <a:spcPts val="300"/>
              </a:spcAft>
              <a:buSzPct val="100000"/>
              <a:buChar char="•"/>
            </a:pPr>
            <a:r>
              <a:rPr lang="en-US" sz="825" dirty="0">
                <a:solidFill>
                  <a:srgbClr val="2A223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Same protocol as households: preferred supplier per commodity, rationing redirects to alternatives</a:t>
            </a:r>
            <a:endParaRPr lang="en-US" sz="825" dirty="0"/>
          </a:p>
        </p:txBody>
      </p:sp>
      <p:sp>
        <p:nvSpPr>
          <p:cNvPr id="47" name="Shape 45"/>
          <p:cNvSpPr/>
          <p:nvPr/>
        </p:nvSpPr>
        <p:spPr>
          <a:xfrm>
            <a:off x="4834890" y="5040630"/>
            <a:ext cx="3909060" cy="514350"/>
          </a:xfrm>
          <a:prstGeom prst="rect">
            <a:avLst/>
          </a:prstGeom>
          <a:solidFill>
            <a:srgbClr val="3F2659"/>
          </a:solidFill>
          <a:ln w="12700">
            <a:solidFill>
              <a:srgbClr val="3F2659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48" name="Text 46"/>
          <p:cNvSpPr/>
          <p:nvPr/>
        </p:nvSpPr>
        <p:spPr>
          <a:xfrm>
            <a:off x="4937760" y="5040630"/>
            <a:ext cx="370332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Endogenous network. </a:t>
            </a:r>
            <a:r>
              <a:rPr lang="en-US" sz="900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Repeated rationing triggers supplier switching; the buyer-seller graph evolves with the dynamics.</a:t>
            </a:r>
            <a:endParaRPr lang="en-US" sz="900" dirty="0"/>
          </a:p>
        </p:txBody>
      </p:sp>
      <p:pic>
        <p:nvPicPr>
          <p:cNvPr id="49" name="Image_HeaderLogo" descr="logos/image2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50" name="Image_FooterLogo" descr="logos/image3_sm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51" name="Text_PageNum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8 / 37</a:t>
            </a:r>
            <a:endParaRPr lang="en-US" sz="900" dirty="0"/>
          </a:p>
        </p:txBody>
      </p:sp>
      <p:sp>
        <p:nvSpPr>
          <p:cNvPr id="98" name="Text 4">
            <a:extLst>
              <a:ext uri="{FF2B5EF4-FFF2-40B4-BE49-F238E27FC236}">
                <a16:creationId xmlns:a16="http://schemas.microsoft.com/office/drawing/2014/main" id="{D94CDE91-D934-2B98-5BAD-D6DEC3EB0E34}"/>
              </a:ext>
            </a:extLst>
          </p:cNvPr>
          <p:cNvSpPr/>
          <p:nvPr/>
        </p:nvSpPr>
        <p:spPr>
          <a:xfrm>
            <a:off x="-960120" y="2252034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Example: N</a:t>
            </a:r>
            <a:r>
              <a:rPr lang="en-US" sz="900" b="1" baseline="-25000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</a:t>
            </a:r>
            <a:r>
              <a:rPr lang="en-US" sz="9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= 2, N</a:t>
            </a:r>
            <a:r>
              <a:rPr lang="en-US" sz="900" b="1" baseline="-25000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</a:t>
            </a:r>
            <a:r>
              <a:rPr lang="en-US" sz="9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= 3, N</a:t>
            </a:r>
            <a:r>
              <a:rPr lang="en-US" sz="900" b="1" baseline="-25000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</a:t>
            </a:r>
            <a:r>
              <a:rPr lang="en-US" sz="9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= 6, N</a:t>
            </a:r>
            <a:r>
              <a:rPr lang="en-US" sz="900" b="1" baseline="-25000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</a:t>
            </a:r>
            <a:r>
              <a:rPr lang="en-US" sz="900" b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 = 3</a:t>
            </a:r>
            <a:endParaRPr lang="en-US" sz="900" dirty="0"/>
          </a:p>
        </p:txBody>
      </p:sp>
      <p:sp>
        <p:nvSpPr>
          <p:cNvPr id="99" name="Text 5">
            <a:extLst>
              <a:ext uri="{FF2B5EF4-FFF2-40B4-BE49-F238E27FC236}">
                <a16:creationId xmlns:a16="http://schemas.microsoft.com/office/drawing/2014/main" id="{BB6DBECD-FF15-DCDF-1879-707A573E34A0}"/>
              </a:ext>
            </a:extLst>
          </p:cNvPr>
          <p:cNvSpPr/>
          <p:nvPr/>
        </p:nvSpPr>
        <p:spPr>
          <a:xfrm>
            <a:off x="457665" y="2533570"/>
            <a:ext cx="640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HHs</a:t>
            </a:r>
            <a:endParaRPr lang="en-US" sz="1100" dirty="0"/>
          </a:p>
        </p:txBody>
      </p:sp>
      <p:sp>
        <p:nvSpPr>
          <p:cNvPr id="100" name="Text 6">
            <a:extLst>
              <a:ext uri="{FF2B5EF4-FFF2-40B4-BE49-F238E27FC236}">
                <a16:creationId xmlns:a16="http://schemas.microsoft.com/office/drawing/2014/main" id="{4D435347-FE65-01DB-07B2-BC09384834D3}"/>
              </a:ext>
            </a:extLst>
          </p:cNvPr>
          <p:cNvSpPr/>
          <p:nvPr/>
        </p:nvSpPr>
        <p:spPr>
          <a:xfrm>
            <a:off x="1920705" y="2533570"/>
            <a:ext cx="594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Firms</a:t>
            </a:r>
            <a:endParaRPr lang="en-US" sz="1100" dirty="0"/>
          </a:p>
        </p:txBody>
      </p:sp>
      <p:sp>
        <p:nvSpPr>
          <p:cNvPr id="101" name="Text 7">
            <a:extLst>
              <a:ext uri="{FF2B5EF4-FFF2-40B4-BE49-F238E27FC236}">
                <a16:creationId xmlns:a16="http://schemas.microsoft.com/office/drawing/2014/main" id="{FCAE943F-498A-5028-C6EA-33EA0E6CB2EC}"/>
              </a:ext>
            </a:extLst>
          </p:cNvPr>
          <p:cNvSpPr/>
          <p:nvPr/>
        </p:nvSpPr>
        <p:spPr>
          <a:xfrm>
            <a:off x="3566625" y="2533570"/>
            <a:ext cx="5943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KAUs</a:t>
            </a:r>
            <a:endParaRPr lang="en-US" sz="1100" dirty="0"/>
          </a:p>
        </p:txBody>
      </p:sp>
      <p:sp>
        <p:nvSpPr>
          <p:cNvPr id="102" name="Shape 8">
            <a:extLst>
              <a:ext uri="{FF2B5EF4-FFF2-40B4-BE49-F238E27FC236}">
                <a16:creationId xmlns:a16="http://schemas.microsoft.com/office/drawing/2014/main" id="{5C6E2776-1DAB-C15B-598B-E1ADCFF7768C}"/>
              </a:ext>
            </a:extLst>
          </p:cNvPr>
          <p:cNvSpPr/>
          <p:nvPr/>
        </p:nvSpPr>
        <p:spPr>
          <a:xfrm>
            <a:off x="549105" y="3371561"/>
            <a:ext cx="457200" cy="457200"/>
          </a:xfrm>
          <a:prstGeom prst="ellipse">
            <a:avLst/>
          </a:prstGeom>
          <a:solidFill>
            <a:srgbClr val="FFFFFF"/>
          </a:solidFill>
          <a:ln w="15240">
            <a:solidFill>
              <a:srgbClr val="1F1F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3" name="Text 9">
            <a:extLst>
              <a:ext uri="{FF2B5EF4-FFF2-40B4-BE49-F238E27FC236}">
                <a16:creationId xmlns:a16="http://schemas.microsoft.com/office/drawing/2014/main" id="{1779AD0A-5CA9-DCF8-7321-A1317E73744C}"/>
              </a:ext>
            </a:extLst>
          </p:cNvPr>
          <p:cNvSpPr/>
          <p:nvPr/>
        </p:nvSpPr>
        <p:spPr>
          <a:xfrm>
            <a:off x="549105" y="337156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h1</a:t>
            </a:r>
            <a:endParaRPr lang="en-US" sz="1100" dirty="0"/>
          </a:p>
        </p:txBody>
      </p:sp>
      <p:sp>
        <p:nvSpPr>
          <p:cNvPr id="104" name="Shape 10">
            <a:extLst>
              <a:ext uri="{FF2B5EF4-FFF2-40B4-BE49-F238E27FC236}">
                <a16:creationId xmlns:a16="http://schemas.microsoft.com/office/drawing/2014/main" id="{00C7DDE7-CA75-A064-F044-A690EB58F389}"/>
              </a:ext>
            </a:extLst>
          </p:cNvPr>
          <p:cNvSpPr/>
          <p:nvPr/>
        </p:nvSpPr>
        <p:spPr>
          <a:xfrm>
            <a:off x="549105" y="4651721"/>
            <a:ext cx="457200" cy="457200"/>
          </a:xfrm>
          <a:prstGeom prst="ellipse">
            <a:avLst/>
          </a:prstGeom>
          <a:solidFill>
            <a:srgbClr val="FFFFFF"/>
          </a:solidFill>
          <a:ln w="15240">
            <a:solidFill>
              <a:srgbClr val="1F1F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5" name="Text 11">
            <a:extLst>
              <a:ext uri="{FF2B5EF4-FFF2-40B4-BE49-F238E27FC236}">
                <a16:creationId xmlns:a16="http://schemas.microsoft.com/office/drawing/2014/main" id="{F4165027-FA2D-0370-EA13-474E5467D0F9}"/>
              </a:ext>
            </a:extLst>
          </p:cNvPr>
          <p:cNvSpPr/>
          <p:nvPr/>
        </p:nvSpPr>
        <p:spPr>
          <a:xfrm>
            <a:off x="549105" y="465172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h2</a:t>
            </a:r>
            <a:endParaRPr lang="en-US" sz="1100" dirty="0"/>
          </a:p>
        </p:txBody>
      </p:sp>
      <p:sp>
        <p:nvSpPr>
          <p:cNvPr id="106" name="Shape 12">
            <a:extLst>
              <a:ext uri="{FF2B5EF4-FFF2-40B4-BE49-F238E27FC236}">
                <a16:creationId xmlns:a16="http://schemas.microsoft.com/office/drawing/2014/main" id="{11FB6703-19DB-C7FE-AE0B-98288D80076F}"/>
              </a:ext>
            </a:extLst>
          </p:cNvPr>
          <p:cNvSpPr/>
          <p:nvPr/>
        </p:nvSpPr>
        <p:spPr>
          <a:xfrm>
            <a:off x="1966425" y="3097241"/>
            <a:ext cx="457200" cy="457200"/>
          </a:xfrm>
          <a:prstGeom prst="ellipse">
            <a:avLst/>
          </a:prstGeom>
          <a:solidFill>
            <a:srgbClr val="FFFFFF"/>
          </a:solidFill>
          <a:ln w="15240">
            <a:solidFill>
              <a:srgbClr val="1F1F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Text 13">
            <a:extLst>
              <a:ext uri="{FF2B5EF4-FFF2-40B4-BE49-F238E27FC236}">
                <a16:creationId xmlns:a16="http://schemas.microsoft.com/office/drawing/2014/main" id="{D7F7E0EA-D723-0655-02ED-1F3BE2ED2D30}"/>
              </a:ext>
            </a:extLst>
          </p:cNvPr>
          <p:cNvSpPr/>
          <p:nvPr/>
        </p:nvSpPr>
        <p:spPr>
          <a:xfrm>
            <a:off x="1966425" y="30972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f1</a:t>
            </a:r>
            <a:endParaRPr lang="en-US" sz="1100" dirty="0"/>
          </a:p>
        </p:txBody>
      </p:sp>
      <p:sp>
        <p:nvSpPr>
          <p:cNvPr id="108" name="Shape 14">
            <a:extLst>
              <a:ext uri="{FF2B5EF4-FFF2-40B4-BE49-F238E27FC236}">
                <a16:creationId xmlns:a16="http://schemas.microsoft.com/office/drawing/2014/main" id="{AAE50155-6317-7FBE-A281-670E88192D8F}"/>
              </a:ext>
            </a:extLst>
          </p:cNvPr>
          <p:cNvSpPr/>
          <p:nvPr/>
        </p:nvSpPr>
        <p:spPr>
          <a:xfrm>
            <a:off x="1966425" y="4011641"/>
            <a:ext cx="457200" cy="457200"/>
          </a:xfrm>
          <a:prstGeom prst="ellipse">
            <a:avLst/>
          </a:prstGeom>
          <a:solidFill>
            <a:srgbClr val="FFFFFF"/>
          </a:solidFill>
          <a:ln w="15240">
            <a:solidFill>
              <a:srgbClr val="1F1F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Text 15">
            <a:extLst>
              <a:ext uri="{FF2B5EF4-FFF2-40B4-BE49-F238E27FC236}">
                <a16:creationId xmlns:a16="http://schemas.microsoft.com/office/drawing/2014/main" id="{9BAE84C2-EA4F-E4EA-949F-B5089882A683}"/>
              </a:ext>
            </a:extLst>
          </p:cNvPr>
          <p:cNvSpPr/>
          <p:nvPr/>
        </p:nvSpPr>
        <p:spPr>
          <a:xfrm>
            <a:off x="1966425" y="40116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f2</a:t>
            </a:r>
            <a:endParaRPr lang="en-US" sz="1100" dirty="0"/>
          </a:p>
        </p:txBody>
      </p:sp>
      <p:sp>
        <p:nvSpPr>
          <p:cNvPr id="110" name="Shape 16">
            <a:extLst>
              <a:ext uri="{FF2B5EF4-FFF2-40B4-BE49-F238E27FC236}">
                <a16:creationId xmlns:a16="http://schemas.microsoft.com/office/drawing/2014/main" id="{45B95F6A-03C3-AAEA-39C8-20BBAA594B59}"/>
              </a:ext>
            </a:extLst>
          </p:cNvPr>
          <p:cNvSpPr/>
          <p:nvPr/>
        </p:nvSpPr>
        <p:spPr>
          <a:xfrm>
            <a:off x="1966425" y="4926041"/>
            <a:ext cx="457200" cy="457200"/>
          </a:xfrm>
          <a:prstGeom prst="ellipse">
            <a:avLst/>
          </a:prstGeom>
          <a:solidFill>
            <a:srgbClr val="FFFFFF"/>
          </a:solidFill>
          <a:ln w="15240">
            <a:solidFill>
              <a:srgbClr val="1F1F2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1" name="Text 17">
            <a:extLst>
              <a:ext uri="{FF2B5EF4-FFF2-40B4-BE49-F238E27FC236}">
                <a16:creationId xmlns:a16="http://schemas.microsoft.com/office/drawing/2014/main" id="{682461A9-5DB8-3030-8E0D-D59EB3CD98A6}"/>
              </a:ext>
            </a:extLst>
          </p:cNvPr>
          <p:cNvSpPr/>
          <p:nvPr/>
        </p:nvSpPr>
        <p:spPr>
          <a:xfrm>
            <a:off x="1966425" y="4926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f3</a:t>
            </a:r>
            <a:endParaRPr lang="en-US" sz="1100" dirty="0"/>
          </a:p>
        </p:txBody>
      </p:sp>
      <p:sp>
        <p:nvSpPr>
          <p:cNvPr id="112" name="Shape 18">
            <a:extLst>
              <a:ext uri="{FF2B5EF4-FFF2-40B4-BE49-F238E27FC236}">
                <a16:creationId xmlns:a16="http://schemas.microsoft.com/office/drawing/2014/main" id="{73312A7B-CE74-77A8-CE7C-E7481E921D02}"/>
              </a:ext>
            </a:extLst>
          </p:cNvPr>
          <p:cNvSpPr/>
          <p:nvPr/>
        </p:nvSpPr>
        <p:spPr>
          <a:xfrm>
            <a:off x="3658065" y="2777201"/>
            <a:ext cx="411480" cy="411480"/>
          </a:xfrm>
          <a:prstGeom prst="ellipse">
            <a:avLst/>
          </a:prstGeom>
          <a:solidFill>
            <a:srgbClr val="4670A8"/>
          </a:solidFill>
          <a:ln w="12700">
            <a:solidFill>
              <a:srgbClr val="4670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Text 19">
            <a:extLst>
              <a:ext uri="{FF2B5EF4-FFF2-40B4-BE49-F238E27FC236}">
                <a16:creationId xmlns:a16="http://schemas.microsoft.com/office/drawing/2014/main" id="{7C48200D-B6AC-4A0E-CE84-DB746B80FC58}"/>
              </a:ext>
            </a:extLst>
          </p:cNvPr>
          <p:cNvSpPr/>
          <p:nvPr/>
        </p:nvSpPr>
        <p:spPr>
          <a:xfrm>
            <a:off x="3658065" y="2777201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k1</a:t>
            </a:r>
            <a:endParaRPr lang="en-US" sz="1000" dirty="0"/>
          </a:p>
        </p:txBody>
      </p:sp>
      <p:sp>
        <p:nvSpPr>
          <p:cNvPr id="114" name="Shape 20">
            <a:extLst>
              <a:ext uri="{FF2B5EF4-FFF2-40B4-BE49-F238E27FC236}">
                <a16:creationId xmlns:a16="http://schemas.microsoft.com/office/drawing/2014/main" id="{6B068988-3C12-F721-FC72-10007F31D09B}"/>
              </a:ext>
            </a:extLst>
          </p:cNvPr>
          <p:cNvSpPr/>
          <p:nvPr/>
        </p:nvSpPr>
        <p:spPr>
          <a:xfrm>
            <a:off x="3658065" y="3280121"/>
            <a:ext cx="411480" cy="411480"/>
          </a:xfrm>
          <a:prstGeom prst="ellipse">
            <a:avLst/>
          </a:prstGeom>
          <a:solidFill>
            <a:srgbClr val="5FA85F"/>
          </a:solidFill>
          <a:ln w="12700">
            <a:solidFill>
              <a:srgbClr val="5FA8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5" name="Text 21">
            <a:extLst>
              <a:ext uri="{FF2B5EF4-FFF2-40B4-BE49-F238E27FC236}">
                <a16:creationId xmlns:a16="http://schemas.microsoft.com/office/drawing/2014/main" id="{4869C13F-D92F-DF68-8F0C-970AD641DBAF}"/>
              </a:ext>
            </a:extLst>
          </p:cNvPr>
          <p:cNvSpPr/>
          <p:nvPr/>
        </p:nvSpPr>
        <p:spPr>
          <a:xfrm>
            <a:off x="3658065" y="3280121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k2</a:t>
            </a:r>
            <a:endParaRPr lang="en-US" sz="1000" dirty="0"/>
          </a:p>
        </p:txBody>
      </p:sp>
      <p:sp>
        <p:nvSpPr>
          <p:cNvPr id="116" name="Shape 22">
            <a:extLst>
              <a:ext uri="{FF2B5EF4-FFF2-40B4-BE49-F238E27FC236}">
                <a16:creationId xmlns:a16="http://schemas.microsoft.com/office/drawing/2014/main" id="{3603EEA6-F3BB-9761-7DC1-288CBE1C3F93}"/>
              </a:ext>
            </a:extLst>
          </p:cNvPr>
          <p:cNvSpPr/>
          <p:nvPr/>
        </p:nvSpPr>
        <p:spPr>
          <a:xfrm>
            <a:off x="3658065" y="3783041"/>
            <a:ext cx="411480" cy="411480"/>
          </a:xfrm>
          <a:prstGeom prst="ellipse">
            <a:avLst/>
          </a:prstGeom>
          <a:solidFill>
            <a:srgbClr val="4670A8"/>
          </a:solidFill>
          <a:ln w="12700">
            <a:solidFill>
              <a:srgbClr val="4670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Text 23">
            <a:extLst>
              <a:ext uri="{FF2B5EF4-FFF2-40B4-BE49-F238E27FC236}">
                <a16:creationId xmlns:a16="http://schemas.microsoft.com/office/drawing/2014/main" id="{E554D55A-EDA7-06DD-AD3B-B807F238437E}"/>
              </a:ext>
            </a:extLst>
          </p:cNvPr>
          <p:cNvSpPr/>
          <p:nvPr/>
        </p:nvSpPr>
        <p:spPr>
          <a:xfrm>
            <a:off x="3658065" y="3783041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k3</a:t>
            </a:r>
            <a:endParaRPr lang="en-US" sz="1000" dirty="0"/>
          </a:p>
        </p:txBody>
      </p:sp>
      <p:sp>
        <p:nvSpPr>
          <p:cNvPr id="118" name="Shape 24">
            <a:extLst>
              <a:ext uri="{FF2B5EF4-FFF2-40B4-BE49-F238E27FC236}">
                <a16:creationId xmlns:a16="http://schemas.microsoft.com/office/drawing/2014/main" id="{3D9F060D-9F7C-DE72-1BDC-AB085293E0F9}"/>
              </a:ext>
            </a:extLst>
          </p:cNvPr>
          <p:cNvSpPr/>
          <p:nvPr/>
        </p:nvSpPr>
        <p:spPr>
          <a:xfrm>
            <a:off x="3658065" y="4285961"/>
            <a:ext cx="411480" cy="411480"/>
          </a:xfrm>
          <a:prstGeom prst="ellipse">
            <a:avLst/>
          </a:prstGeom>
          <a:solidFill>
            <a:srgbClr val="5FA85F"/>
          </a:solidFill>
          <a:ln w="12700">
            <a:solidFill>
              <a:srgbClr val="5FA8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9" name="Text 25">
            <a:extLst>
              <a:ext uri="{FF2B5EF4-FFF2-40B4-BE49-F238E27FC236}">
                <a16:creationId xmlns:a16="http://schemas.microsoft.com/office/drawing/2014/main" id="{FAA496AF-6B7A-323A-0C90-ADAA7D2E39D7}"/>
              </a:ext>
            </a:extLst>
          </p:cNvPr>
          <p:cNvSpPr/>
          <p:nvPr/>
        </p:nvSpPr>
        <p:spPr>
          <a:xfrm>
            <a:off x="3658065" y="4285961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k4</a:t>
            </a:r>
            <a:endParaRPr lang="en-US" sz="1000" dirty="0"/>
          </a:p>
        </p:txBody>
      </p:sp>
      <p:sp>
        <p:nvSpPr>
          <p:cNvPr id="120" name="Shape 26">
            <a:extLst>
              <a:ext uri="{FF2B5EF4-FFF2-40B4-BE49-F238E27FC236}">
                <a16:creationId xmlns:a16="http://schemas.microsoft.com/office/drawing/2014/main" id="{7816AC7C-C99F-0244-9D7A-3E638799D5C4}"/>
              </a:ext>
            </a:extLst>
          </p:cNvPr>
          <p:cNvSpPr/>
          <p:nvPr/>
        </p:nvSpPr>
        <p:spPr>
          <a:xfrm>
            <a:off x="3658065" y="4788881"/>
            <a:ext cx="411480" cy="411480"/>
          </a:xfrm>
          <a:prstGeom prst="ellipse">
            <a:avLst/>
          </a:prstGeom>
          <a:solidFill>
            <a:srgbClr val="C8483D"/>
          </a:solidFill>
          <a:ln w="12700">
            <a:solidFill>
              <a:srgbClr val="C848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1" name="Text 27">
            <a:extLst>
              <a:ext uri="{FF2B5EF4-FFF2-40B4-BE49-F238E27FC236}">
                <a16:creationId xmlns:a16="http://schemas.microsoft.com/office/drawing/2014/main" id="{D6A3FCA9-D4CC-DD4A-674D-B02C84AD9371}"/>
              </a:ext>
            </a:extLst>
          </p:cNvPr>
          <p:cNvSpPr/>
          <p:nvPr/>
        </p:nvSpPr>
        <p:spPr>
          <a:xfrm>
            <a:off x="3658065" y="4788881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k5</a:t>
            </a:r>
            <a:endParaRPr lang="en-US" sz="1000" dirty="0"/>
          </a:p>
        </p:txBody>
      </p:sp>
      <p:sp>
        <p:nvSpPr>
          <p:cNvPr id="122" name="Shape 28">
            <a:extLst>
              <a:ext uri="{FF2B5EF4-FFF2-40B4-BE49-F238E27FC236}">
                <a16:creationId xmlns:a16="http://schemas.microsoft.com/office/drawing/2014/main" id="{88CC4311-3791-0768-9763-AFB60D61E8A5}"/>
              </a:ext>
            </a:extLst>
          </p:cNvPr>
          <p:cNvSpPr/>
          <p:nvPr/>
        </p:nvSpPr>
        <p:spPr>
          <a:xfrm>
            <a:off x="3658065" y="5291801"/>
            <a:ext cx="411480" cy="411480"/>
          </a:xfrm>
          <a:prstGeom prst="ellipse">
            <a:avLst/>
          </a:prstGeom>
          <a:solidFill>
            <a:srgbClr val="5FA85F"/>
          </a:solidFill>
          <a:ln w="12700">
            <a:solidFill>
              <a:srgbClr val="5FA8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3" name="Text 29">
            <a:extLst>
              <a:ext uri="{FF2B5EF4-FFF2-40B4-BE49-F238E27FC236}">
                <a16:creationId xmlns:a16="http://schemas.microsoft.com/office/drawing/2014/main" id="{9D8F3801-EA91-21CB-E10D-1B0E11682CD1}"/>
              </a:ext>
            </a:extLst>
          </p:cNvPr>
          <p:cNvSpPr/>
          <p:nvPr/>
        </p:nvSpPr>
        <p:spPr>
          <a:xfrm>
            <a:off x="3658065" y="5291801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k6</a:t>
            </a:r>
            <a:endParaRPr lang="en-US" sz="1000" dirty="0"/>
          </a:p>
        </p:txBody>
      </p:sp>
      <p:sp>
        <p:nvSpPr>
          <p:cNvPr id="124" name="Shape 30">
            <a:extLst>
              <a:ext uri="{FF2B5EF4-FFF2-40B4-BE49-F238E27FC236}">
                <a16:creationId xmlns:a16="http://schemas.microsoft.com/office/drawing/2014/main" id="{535F608F-334B-863B-1EE3-3280C4266970}"/>
              </a:ext>
            </a:extLst>
          </p:cNvPr>
          <p:cNvSpPr/>
          <p:nvPr/>
        </p:nvSpPr>
        <p:spPr>
          <a:xfrm flipV="1">
            <a:off x="1006305" y="3435569"/>
            <a:ext cx="960120" cy="164592"/>
          </a:xfrm>
          <a:prstGeom prst="line">
            <a:avLst/>
          </a:prstGeom>
          <a:noFill/>
          <a:ln w="8890">
            <a:solidFill>
              <a:srgbClr val="6B6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5" name="Text 31">
            <a:extLst>
              <a:ext uri="{FF2B5EF4-FFF2-40B4-BE49-F238E27FC236}">
                <a16:creationId xmlns:a16="http://schemas.microsoft.com/office/drawing/2014/main" id="{943ABED4-A75C-11E2-0643-40766095C710}"/>
              </a:ext>
            </a:extLst>
          </p:cNvPr>
          <p:cNvSpPr/>
          <p:nvPr/>
        </p:nvSpPr>
        <p:spPr>
          <a:xfrm>
            <a:off x="1147160" y="4573934"/>
            <a:ext cx="3291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0.5</a:t>
            </a:r>
            <a:endParaRPr lang="en-US" sz="800" dirty="0"/>
          </a:p>
        </p:txBody>
      </p:sp>
      <p:sp>
        <p:nvSpPr>
          <p:cNvPr id="126" name="Shape 32">
            <a:extLst>
              <a:ext uri="{FF2B5EF4-FFF2-40B4-BE49-F238E27FC236}">
                <a16:creationId xmlns:a16="http://schemas.microsoft.com/office/drawing/2014/main" id="{F393B957-DEBA-36F0-D3B1-D8C3DF590907}"/>
              </a:ext>
            </a:extLst>
          </p:cNvPr>
          <p:cNvSpPr/>
          <p:nvPr/>
        </p:nvSpPr>
        <p:spPr>
          <a:xfrm>
            <a:off x="1006305" y="3600161"/>
            <a:ext cx="960120" cy="640080"/>
          </a:xfrm>
          <a:prstGeom prst="line">
            <a:avLst/>
          </a:prstGeom>
          <a:noFill/>
          <a:ln w="8890">
            <a:solidFill>
              <a:srgbClr val="6B6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7" name="Text 33">
            <a:extLst>
              <a:ext uri="{FF2B5EF4-FFF2-40B4-BE49-F238E27FC236}">
                <a16:creationId xmlns:a16="http://schemas.microsoft.com/office/drawing/2014/main" id="{8767CC2F-8AFF-C9DD-A9DF-ACA7B4004D16}"/>
              </a:ext>
            </a:extLst>
          </p:cNvPr>
          <p:cNvSpPr/>
          <p:nvPr/>
        </p:nvSpPr>
        <p:spPr>
          <a:xfrm>
            <a:off x="1307932" y="3367052"/>
            <a:ext cx="3291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1.0</a:t>
            </a:r>
            <a:endParaRPr lang="en-US" sz="800" dirty="0"/>
          </a:p>
        </p:txBody>
      </p:sp>
      <p:sp>
        <p:nvSpPr>
          <p:cNvPr id="128" name="Shape 34">
            <a:extLst>
              <a:ext uri="{FF2B5EF4-FFF2-40B4-BE49-F238E27FC236}">
                <a16:creationId xmlns:a16="http://schemas.microsoft.com/office/drawing/2014/main" id="{FC55FF53-17EB-FE5B-F1C0-BEE4686F4CC6}"/>
              </a:ext>
            </a:extLst>
          </p:cNvPr>
          <p:cNvSpPr/>
          <p:nvPr/>
        </p:nvSpPr>
        <p:spPr>
          <a:xfrm>
            <a:off x="1006305" y="3600161"/>
            <a:ext cx="960120" cy="1554480"/>
          </a:xfrm>
          <a:prstGeom prst="line">
            <a:avLst/>
          </a:prstGeom>
          <a:noFill/>
          <a:ln w="8890">
            <a:solidFill>
              <a:srgbClr val="6B6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9" name="Text 35">
            <a:extLst>
              <a:ext uri="{FF2B5EF4-FFF2-40B4-BE49-F238E27FC236}">
                <a16:creationId xmlns:a16="http://schemas.microsoft.com/office/drawing/2014/main" id="{15CE63CD-F39F-D1EF-529B-1EDEA4828CA1}"/>
              </a:ext>
            </a:extLst>
          </p:cNvPr>
          <p:cNvSpPr/>
          <p:nvPr/>
        </p:nvSpPr>
        <p:spPr>
          <a:xfrm>
            <a:off x="1147160" y="4176233"/>
            <a:ext cx="3291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0.2</a:t>
            </a:r>
            <a:endParaRPr lang="en-US" sz="800" dirty="0"/>
          </a:p>
        </p:txBody>
      </p:sp>
      <p:sp>
        <p:nvSpPr>
          <p:cNvPr id="130" name="Shape 36">
            <a:extLst>
              <a:ext uri="{FF2B5EF4-FFF2-40B4-BE49-F238E27FC236}">
                <a16:creationId xmlns:a16="http://schemas.microsoft.com/office/drawing/2014/main" id="{B17A65BF-5AE4-A904-E687-DA2243E06637}"/>
              </a:ext>
            </a:extLst>
          </p:cNvPr>
          <p:cNvSpPr/>
          <p:nvPr/>
        </p:nvSpPr>
        <p:spPr>
          <a:xfrm flipV="1">
            <a:off x="1006305" y="4404833"/>
            <a:ext cx="1005840" cy="475488"/>
          </a:xfrm>
          <a:prstGeom prst="line">
            <a:avLst/>
          </a:prstGeom>
          <a:noFill/>
          <a:ln w="8890">
            <a:solidFill>
              <a:srgbClr val="6B6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Text 37">
            <a:extLst>
              <a:ext uri="{FF2B5EF4-FFF2-40B4-BE49-F238E27FC236}">
                <a16:creationId xmlns:a16="http://schemas.microsoft.com/office/drawing/2014/main" id="{CF12F9EE-72B2-98F2-88EB-580AEC9AAC4B}"/>
              </a:ext>
            </a:extLst>
          </p:cNvPr>
          <p:cNvSpPr/>
          <p:nvPr/>
        </p:nvSpPr>
        <p:spPr>
          <a:xfrm>
            <a:off x="1362921" y="3763819"/>
            <a:ext cx="3291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0.5</a:t>
            </a:r>
            <a:endParaRPr lang="en-US" sz="800" dirty="0"/>
          </a:p>
        </p:txBody>
      </p:sp>
      <p:sp>
        <p:nvSpPr>
          <p:cNvPr id="132" name="Shape 38">
            <a:extLst>
              <a:ext uri="{FF2B5EF4-FFF2-40B4-BE49-F238E27FC236}">
                <a16:creationId xmlns:a16="http://schemas.microsoft.com/office/drawing/2014/main" id="{2F21424C-36C7-E366-B910-9AD1D638AA67}"/>
              </a:ext>
            </a:extLst>
          </p:cNvPr>
          <p:cNvSpPr/>
          <p:nvPr/>
        </p:nvSpPr>
        <p:spPr>
          <a:xfrm>
            <a:off x="1006305" y="4880321"/>
            <a:ext cx="960120" cy="274320"/>
          </a:xfrm>
          <a:prstGeom prst="line">
            <a:avLst/>
          </a:prstGeom>
          <a:noFill/>
          <a:ln w="8890">
            <a:solidFill>
              <a:srgbClr val="6B6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3" name="Text 39">
            <a:extLst>
              <a:ext uri="{FF2B5EF4-FFF2-40B4-BE49-F238E27FC236}">
                <a16:creationId xmlns:a16="http://schemas.microsoft.com/office/drawing/2014/main" id="{2008E6CD-BA50-B4D7-93D9-297A1695890C}"/>
              </a:ext>
            </a:extLst>
          </p:cNvPr>
          <p:cNvSpPr/>
          <p:nvPr/>
        </p:nvSpPr>
        <p:spPr>
          <a:xfrm>
            <a:off x="1315510" y="5021990"/>
            <a:ext cx="32918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57467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0.8</a:t>
            </a:r>
            <a:endParaRPr lang="en-US" sz="800" dirty="0"/>
          </a:p>
        </p:txBody>
      </p:sp>
      <p:sp>
        <p:nvSpPr>
          <p:cNvPr id="134" name="Shape 40">
            <a:extLst>
              <a:ext uri="{FF2B5EF4-FFF2-40B4-BE49-F238E27FC236}">
                <a16:creationId xmlns:a16="http://schemas.microsoft.com/office/drawing/2014/main" id="{1586517B-15C5-7962-2415-994D736461BD}"/>
              </a:ext>
            </a:extLst>
          </p:cNvPr>
          <p:cNvSpPr/>
          <p:nvPr/>
        </p:nvSpPr>
        <p:spPr>
          <a:xfrm flipV="1">
            <a:off x="2423625" y="3018202"/>
            <a:ext cx="1234440" cy="307639"/>
          </a:xfrm>
          <a:prstGeom prst="line">
            <a:avLst/>
          </a:prstGeom>
          <a:noFill/>
          <a:ln w="8890">
            <a:solidFill>
              <a:srgbClr val="6B6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Shape 41">
            <a:extLst>
              <a:ext uri="{FF2B5EF4-FFF2-40B4-BE49-F238E27FC236}">
                <a16:creationId xmlns:a16="http://schemas.microsoft.com/office/drawing/2014/main" id="{EFBD5884-2089-7237-64C5-B25A967CFEDA}"/>
              </a:ext>
            </a:extLst>
          </p:cNvPr>
          <p:cNvSpPr/>
          <p:nvPr/>
        </p:nvSpPr>
        <p:spPr>
          <a:xfrm>
            <a:off x="2423625" y="3325841"/>
            <a:ext cx="1234440" cy="155448"/>
          </a:xfrm>
          <a:prstGeom prst="line">
            <a:avLst/>
          </a:prstGeom>
          <a:noFill/>
          <a:ln w="8890">
            <a:solidFill>
              <a:srgbClr val="6B6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6" name="Shape 43">
            <a:extLst>
              <a:ext uri="{FF2B5EF4-FFF2-40B4-BE49-F238E27FC236}">
                <a16:creationId xmlns:a16="http://schemas.microsoft.com/office/drawing/2014/main" id="{DB6FC2EE-2390-4813-1639-FC00E15B42C0}"/>
              </a:ext>
            </a:extLst>
          </p:cNvPr>
          <p:cNvSpPr/>
          <p:nvPr/>
        </p:nvSpPr>
        <p:spPr>
          <a:xfrm>
            <a:off x="2423625" y="4240241"/>
            <a:ext cx="1234440" cy="274320"/>
          </a:xfrm>
          <a:prstGeom prst="line">
            <a:avLst/>
          </a:prstGeom>
          <a:noFill/>
          <a:ln w="8890">
            <a:solidFill>
              <a:srgbClr val="6B6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7" name="Shape 44">
            <a:extLst>
              <a:ext uri="{FF2B5EF4-FFF2-40B4-BE49-F238E27FC236}">
                <a16:creationId xmlns:a16="http://schemas.microsoft.com/office/drawing/2014/main" id="{C1CB6ADC-6B9B-7CE9-EBC2-E11066CFD824}"/>
              </a:ext>
            </a:extLst>
          </p:cNvPr>
          <p:cNvSpPr/>
          <p:nvPr/>
        </p:nvSpPr>
        <p:spPr>
          <a:xfrm flipV="1">
            <a:off x="2423625" y="5081489"/>
            <a:ext cx="1234440" cy="73152"/>
          </a:xfrm>
          <a:prstGeom prst="line">
            <a:avLst/>
          </a:prstGeom>
          <a:noFill/>
          <a:ln w="8890">
            <a:solidFill>
              <a:srgbClr val="6B6B72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8" name="Shape 45">
            <a:extLst>
              <a:ext uri="{FF2B5EF4-FFF2-40B4-BE49-F238E27FC236}">
                <a16:creationId xmlns:a16="http://schemas.microsoft.com/office/drawing/2014/main" id="{7510615B-C2D8-4628-00D3-CA58B76AE54C}"/>
              </a:ext>
            </a:extLst>
          </p:cNvPr>
          <p:cNvSpPr/>
          <p:nvPr/>
        </p:nvSpPr>
        <p:spPr>
          <a:xfrm>
            <a:off x="2423625" y="5154641"/>
            <a:ext cx="1234440" cy="338328"/>
          </a:xfrm>
          <a:prstGeom prst="line">
            <a:avLst/>
          </a:prstGeom>
          <a:noFill/>
          <a:ln w="8890">
            <a:solidFill>
              <a:srgbClr val="6B6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9" name="Shape 46">
            <a:extLst>
              <a:ext uri="{FF2B5EF4-FFF2-40B4-BE49-F238E27FC236}">
                <a16:creationId xmlns:a16="http://schemas.microsoft.com/office/drawing/2014/main" id="{D7C6910D-4FA7-56E8-F234-07BD66EDF4C6}"/>
              </a:ext>
            </a:extLst>
          </p:cNvPr>
          <p:cNvSpPr/>
          <p:nvPr/>
        </p:nvSpPr>
        <p:spPr>
          <a:xfrm>
            <a:off x="366225" y="5520401"/>
            <a:ext cx="182880" cy="182880"/>
          </a:xfrm>
          <a:prstGeom prst="ellipse">
            <a:avLst/>
          </a:prstGeom>
          <a:solidFill>
            <a:srgbClr val="C8483D"/>
          </a:solidFill>
          <a:ln w="12700">
            <a:solidFill>
              <a:srgbClr val="C848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0" name="Text 47">
            <a:extLst>
              <a:ext uri="{FF2B5EF4-FFF2-40B4-BE49-F238E27FC236}">
                <a16:creationId xmlns:a16="http://schemas.microsoft.com/office/drawing/2014/main" id="{0612460E-9255-BD3D-F7F5-22316FDA6E53}"/>
              </a:ext>
            </a:extLst>
          </p:cNvPr>
          <p:cNvSpPr/>
          <p:nvPr/>
        </p:nvSpPr>
        <p:spPr>
          <a:xfrm>
            <a:off x="594825" y="5502113"/>
            <a:ext cx="731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Agric.</a:t>
            </a:r>
            <a:endParaRPr lang="en-US" sz="900" dirty="0"/>
          </a:p>
        </p:txBody>
      </p:sp>
      <p:sp>
        <p:nvSpPr>
          <p:cNvPr id="141" name="Shape 48">
            <a:extLst>
              <a:ext uri="{FF2B5EF4-FFF2-40B4-BE49-F238E27FC236}">
                <a16:creationId xmlns:a16="http://schemas.microsoft.com/office/drawing/2014/main" id="{66D66680-CA1A-E8DC-BE08-3198C275FFF3}"/>
              </a:ext>
            </a:extLst>
          </p:cNvPr>
          <p:cNvSpPr/>
          <p:nvPr/>
        </p:nvSpPr>
        <p:spPr>
          <a:xfrm>
            <a:off x="1463505" y="5520401"/>
            <a:ext cx="182880" cy="182880"/>
          </a:xfrm>
          <a:prstGeom prst="ellipse">
            <a:avLst/>
          </a:prstGeom>
          <a:solidFill>
            <a:srgbClr val="5FA85F"/>
          </a:solidFill>
          <a:ln w="12700">
            <a:solidFill>
              <a:srgbClr val="5FA85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2" name="Text 49">
            <a:extLst>
              <a:ext uri="{FF2B5EF4-FFF2-40B4-BE49-F238E27FC236}">
                <a16:creationId xmlns:a16="http://schemas.microsoft.com/office/drawing/2014/main" id="{FAAB66C7-8FDF-9D49-340B-EE4C72C3DDD7}"/>
              </a:ext>
            </a:extLst>
          </p:cNvPr>
          <p:cNvSpPr/>
          <p:nvPr/>
        </p:nvSpPr>
        <p:spPr>
          <a:xfrm>
            <a:off x="1692105" y="5502113"/>
            <a:ext cx="777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Mining</a:t>
            </a:r>
            <a:endParaRPr lang="en-US" sz="900" dirty="0"/>
          </a:p>
        </p:txBody>
      </p:sp>
      <p:sp>
        <p:nvSpPr>
          <p:cNvPr id="143" name="Shape 50">
            <a:extLst>
              <a:ext uri="{FF2B5EF4-FFF2-40B4-BE49-F238E27FC236}">
                <a16:creationId xmlns:a16="http://schemas.microsoft.com/office/drawing/2014/main" id="{1C1D44AF-44FE-D29A-00DA-719E21A632D3}"/>
              </a:ext>
            </a:extLst>
          </p:cNvPr>
          <p:cNvSpPr/>
          <p:nvPr/>
        </p:nvSpPr>
        <p:spPr>
          <a:xfrm>
            <a:off x="2652225" y="5520401"/>
            <a:ext cx="182880" cy="182880"/>
          </a:xfrm>
          <a:prstGeom prst="ellipse">
            <a:avLst/>
          </a:prstGeom>
          <a:solidFill>
            <a:srgbClr val="4670A8"/>
          </a:solidFill>
          <a:ln w="12700">
            <a:solidFill>
              <a:srgbClr val="4670A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4" name="Text 51">
            <a:extLst>
              <a:ext uri="{FF2B5EF4-FFF2-40B4-BE49-F238E27FC236}">
                <a16:creationId xmlns:a16="http://schemas.microsoft.com/office/drawing/2014/main" id="{B0FD74B2-609A-7A36-6FCC-8D3924895AEA}"/>
              </a:ext>
            </a:extLst>
          </p:cNvPr>
          <p:cNvSpPr/>
          <p:nvPr/>
        </p:nvSpPr>
        <p:spPr>
          <a:xfrm>
            <a:off x="2880825" y="5502113"/>
            <a:ext cx="8686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 err="1">
                <a:solidFill>
                  <a:srgbClr val="1F1F23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Processing</a:t>
            </a:r>
            <a:endParaRPr lang="en-US" sz="900" dirty="0"/>
          </a:p>
        </p:txBody>
      </p:sp>
      <p:sp>
        <p:nvSpPr>
          <p:cNvPr id="145" name="Shape 44">
            <a:extLst>
              <a:ext uri="{FF2B5EF4-FFF2-40B4-BE49-F238E27FC236}">
                <a16:creationId xmlns:a16="http://schemas.microsoft.com/office/drawing/2014/main" id="{FF430D9A-E7CE-EBF2-AC56-66483A84670D}"/>
              </a:ext>
            </a:extLst>
          </p:cNvPr>
          <p:cNvSpPr/>
          <p:nvPr/>
        </p:nvSpPr>
        <p:spPr>
          <a:xfrm flipV="1">
            <a:off x="2436463" y="4121369"/>
            <a:ext cx="1267321" cy="1005840"/>
          </a:xfrm>
          <a:prstGeom prst="line">
            <a:avLst/>
          </a:prstGeom>
          <a:noFill/>
          <a:ln w="8890">
            <a:solidFill>
              <a:srgbClr val="6B6B72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4"/>
          <p:cNvSpPr/>
          <p:nvPr/>
        </p:nvSpPr>
        <p:spPr>
          <a:xfrm>
            <a:off x="342900" y="1234440"/>
            <a:ext cx="84353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100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with Leontief technology and inventories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342900" y="1611630"/>
            <a:ext cx="8435340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050" i="1" dirty="0">
                <a:solidFill>
                  <a:srgbClr val="6B607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Three-step planning per period: expectations → output planning → input demand. Inventories are the buffer that allows out-of-equilibrium dynamics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342900" y="2023110"/>
            <a:ext cx="2791206" cy="301752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9" name="Shape 7"/>
          <p:cNvSpPr/>
          <p:nvPr/>
        </p:nvSpPr>
        <p:spPr>
          <a:xfrm>
            <a:off x="548640" y="2160270"/>
            <a:ext cx="377190" cy="377190"/>
          </a:xfrm>
          <a:prstGeom prst="ellipse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0" name="Text 8"/>
          <p:cNvSpPr/>
          <p:nvPr/>
        </p:nvSpPr>
        <p:spPr>
          <a:xfrm>
            <a:off x="548640" y="2160270"/>
            <a:ext cx="37719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1028700" y="2194560"/>
            <a:ext cx="1968246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 expectations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48640" y="2674620"/>
            <a:ext cx="2379726" cy="445770"/>
          </a:xfrm>
          <a:prstGeom prst="rect">
            <a:avLst/>
          </a:prstGeom>
          <a:solidFill>
            <a:srgbClr val="FFFFFF"/>
          </a:solidFill>
          <a:ln w="8890">
            <a:solidFill>
              <a:srgbClr val="C7AAE0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3" name="Text 11"/>
          <p:cNvSpPr/>
          <p:nvPr/>
        </p:nvSpPr>
        <p:spPr>
          <a:xfrm>
            <a:off x="548640" y="2674620"/>
            <a:ext cx="2379726" cy="4457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14" name="Text 12"/>
          <p:cNvSpPr/>
          <p:nvPr/>
        </p:nvSpPr>
        <p:spPr>
          <a:xfrm>
            <a:off x="548640" y="3188970"/>
            <a:ext cx="237972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KAU forecasts demand from past data. β-coefficients allow naive expectations, moving averages, or regression. In the baseline (B2): naive — βᵢ,₁=1, all others 0.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3271266" y="2023110"/>
            <a:ext cx="2791206" cy="301752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16" name="Shape 14"/>
          <p:cNvSpPr/>
          <p:nvPr/>
        </p:nvSpPr>
        <p:spPr>
          <a:xfrm>
            <a:off x="3477006" y="2160270"/>
            <a:ext cx="377190" cy="377190"/>
          </a:xfrm>
          <a:prstGeom prst="ellipse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17" name="Text 15"/>
          <p:cNvSpPr/>
          <p:nvPr/>
        </p:nvSpPr>
        <p:spPr>
          <a:xfrm>
            <a:off x="3477006" y="2160270"/>
            <a:ext cx="37719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50" dirty="0"/>
          </a:p>
        </p:txBody>
      </p:sp>
      <p:sp>
        <p:nvSpPr>
          <p:cNvPr id="18" name="Text 16"/>
          <p:cNvSpPr/>
          <p:nvPr/>
        </p:nvSpPr>
        <p:spPr>
          <a:xfrm>
            <a:off x="3957066" y="2194560"/>
            <a:ext cx="1968246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production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3477006" y="2674620"/>
            <a:ext cx="2379726" cy="445770"/>
          </a:xfrm>
          <a:prstGeom prst="rect">
            <a:avLst/>
          </a:prstGeom>
          <a:solidFill>
            <a:srgbClr val="FFFFFF"/>
          </a:solidFill>
          <a:ln w="8890">
            <a:solidFill>
              <a:srgbClr val="C7AAE0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0" name="Text 18"/>
          <p:cNvSpPr/>
          <p:nvPr/>
        </p:nvSpPr>
        <p:spPr>
          <a:xfrm>
            <a:off x="3477006" y="2674620"/>
            <a:ext cx="2379726" cy="4457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21" name="Text 19"/>
          <p:cNvSpPr/>
          <p:nvPr/>
        </p:nvSpPr>
        <p:spPr>
          <a:xfrm>
            <a:off x="3477006" y="3188970"/>
            <a:ext cx="237972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plan = expected demand + own-stock restocking, scaled by 1 minus the share of own output used internally as input. vᵢ is the speed of inventory adjustment toward target Iᵀ.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6199632" y="2023110"/>
            <a:ext cx="2791206" cy="3017520"/>
          </a:xfrm>
          <a:prstGeom prst="rect">
            <a:avLst/>
          </a:prstGeom>
          <a:solidFill>
            <a:srgbClr val="F4EFF7"/>
          </a:solidFill>
          <a:ln w="9525">
            <a:solidFill>
              <a:srgbClr val="D8CCE5"/>
            </a:solidFill>
            <a:prstDash val="solid"/>
          </a:ln>
          <a:effectLst>
            <a:outerShdw blurRad="76200" dist="1905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IT" sz="1350"/>
          </a:p>
        </p:txBody>
      </p:sp>
      <p:sp>
        <p:nvSpPr>
          <p:cNvPr id="23" name="Shape 21"/>
          <p:cNvSpPr/>
          <p:nvPr/>
        </p:nvSpPr>
        <p:spPr>
          <a:xfrm>
            <a:off x="6405372" y="2160270"/>
            <a:ext cx="377190" cy="377190"/>
          </a:xfrm>
          <a:prstGeom prst="ellipse">
            <a:avLst/>
          </a:prstGeom>
          <a:solidFill>
            <a:srgbClr val="5B3A82"/>
          </a:solidFill>
          <a:ln w="12700">
            <a:solidFill>
              <a:srgbClr val="5B3A82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4" name="Text 22"/>
          <p:cNvSpPr/>
          <p:nvPr/>
        </p:nvSpPr>
        <p:spPr>
          <a:xfrm>
            <a:off x="6405372" y="2160270"/>
            <a:ext cx="377190" cy="3771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6885432" y="2194560"/>
            <a:ext cx="1968246" cy="308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Plan input purchases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6405372" y="2674620"/>
            <a:ext cx="2379726" cy="445770"/>
          </a:xfrm>
          <a:prstGeom prst="rect">
            <a:avLst/>
          </a:prstGeom>
          <a:solidFill>
            <a:srgbClr val="FFFFFF"/>
          </a:solidFill>
          <a:ln w="8890">
            <a:solidFill>
              <a:srgbClr val="C7AAE0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27" name="Text 25"/>
          <p:cNvSpPr/>
          <p:nvPr/>
        </p:nvSpPr>
        <p:spPr>
          <a:xfrm>
            <a:off x="6405372" y="2674620"/>
            <a:ext cx="2379726" cy="4457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sz="1350"/>
          </a:p>
        </p:txBody>
      </p:sp>
      <p:sp>
        <p:nvSpPr>
          <p:cNvPr id="28" name="Text 26"/>
          <p:cNvSpPr/>
          <p:nvPr/>
        </p:nvSpPr>
        <p:spPr>
          <a:xfrm>
            <a:off x="6405372" y="3188970"/>
            <a:ext cx="2379726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each input j the demand has two components: current usage (Leontief) plus the gap between target and current stock, closed at speed vᵢ.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342900" y="5177790"/>
            <a:ext cx="8435340" cy="480060"/>
          </a:xfrm>
          <a:prstGeom prst="rect">
            <a:avLst/>
          </a:prstGeom>
          <a:solidFill>
            <a:srgbClr val="EAE0F2"/>
          </a:solidFill>
          <a:ln w="6350">
            <a:solidFill>
              <a:srgbClr val="D8CCE5"/>
            </a:solidFill>
            <a:prstDash val="solid"/>
          </a:ln>
        </p:spPr>
        <p:txBody>
          <a:bodyPr/>
          <a:lstStyle/>
          <a:p>
            <a:endParaRPr lang="en-IT" sz="1350"/>
          </a:p>
        </p:txBody>
      </p:sp>
      <p:sp>
        <p:nvSpPr>
          <p:cNvPr id="30" name="Text 28"/>
          <p:cNvSpPr/>
          <p:nvPr/>
        </p:nvSpPr>
        <p:spPr>
          <a:xfrm>
            <a:off x="480060" y="5177790"/>
            <a:ext cx="8161020" cy="4800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b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inventories matter. </a:t>
            </a:r>
            <a:r>
              <a:rPr lang="en-US" sz="9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They are the structural device that allows MAIO1 to operate </a:t>
            </a:r>
            <a:r>
              <a:rPr lang="en-US" sz="900" b="1" i="1" dirty="0">
                <a:solidFill>
                  <a:srgbClr val="3F265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 of equilibrium</a:t>
            </a:r>
            <a:r>
              <a:rPr lang="en-US" sz="900" dirty="0">
                <a:solidFill>
                  <a:srgbClr val="2A22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:  without inventories, planning and realisation would have to coincide period by period — and the model would collapse to a Walrasian closure.</a:t>
            </a:r>
            <a:endParaRPr lang="en-US" sz="900" dirty="0"/>
          </a:p>
        </p:txBody>
      </p:sp>
      <p:pic>
        <p:nvPicPr>
          <p:cNvPr id="31" name="Picture 30" descr="s9_sh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12" y="2696909"/>
            <a:ext cx="2146382" cy="401193"/>
          </a:xfrm>
          <a:prstGeom prst="rect">
            <a:avLst/>
          </a:prstGeom>
        </p:spPr>
      </p:pic>
      <p:pic>
        <p:nvPicPr>
          <p:cNvPr id="32" name="Picture 31" descr="s9_sh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600" y="2794175"/>
            <a:ext cx="2284538" cy="206660"/>
          </a:xfrm>
          <a:prstGeom prst="rect">
            <a:avLst/>
          </a:prstGeom>
        </p:spPr>
      </p:pic>
      <p:pic>
        <p:nvPicPr>
          <p:cNvPr id="33" name="Picture 32" descr="s9_sh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966" y="2773760"/>
            <a:ext cx="2284538" cy="247491"/>
          </a:xfrm>
          <a:prstGeom prst="rect">
            <a:avLst/>
          </a:prstGeom>
        </p:spPr>
      </p:pic>
      <p:pic>
        <p:nvPicPr>
          <p:cNvPr id="34" name="Image_HeaderLogo" descr="logos/image2_sma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" y="365760"/>
            <a:ext cx="2194560" cy="301386"/>
          </a:xfrm>
          <a:prstGeom prst="rect">
            <a:avLst/>
          </a:prstGeom>
        </p:spPr>
      </p:pic>
      <p:pic>
        <p:nvPicPr>
          <p:cNvPr id="35" name="Image_FooterLogo" descr="logos/image3_s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" y="6393912"/>
            <a:ext cx="777240" cy="144048"/>
          </a:xfrm>
          <a:prstGeom prst="rect">
            <a:avLst/>
          </a:prstGeom>
        </p:spPr>
      </p:pic>
      <p:sp>
        <p:nvSpPr>
          <p:cNvPr id="36" name="Text_PageNum"/>
          <p:cNvSpPr/>
          <p:nvPr/>
        </p:nvSpPr>
        <p:spPr>
          <a:xfrm>
            <a:off x="8183880" y="6217920"/>
            <a:ext cx="457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6B72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9 / 37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ira San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Fira Sans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O1_CIME2026_final" id="{74EF9098-BCEF-5C4C-9662-B427E2B2EC79}" vid="{248E9325-A94E-3649-84B3-89DA512267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4360</Words>
  <Application>Microsoft Macintosh PowerPoint</Application>
  <PresentationFormat>On-screen Show (4:3)</PresentationFormat>
  <Paragraphs>517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Consolas</vt:lpstr>
      <vt:lpstr>Fira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behavioural equations — agents’ decision rules</vt:lpstr>
      <vt:lpstr>Key balance-sheet and accounting identities</vt:lpstr>
      <vt:lpstr>Steady state — benchmark and analytical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MAIO1 — A methodological programme for ABM macroeconomics</dc:title>
  <dc:subject>PptxGenJS Presentation</dc:subject>
  <dc:creator>M. Raberto et al.</dc:creator>
  <cp:lastModifiedBy>Marco_ab 1</cp:lastModifiedBy>
  <cp:revision>10</cp:revision>
  <dcterms:created xsi:type="dcterms:W3CDTF">2026-04-27T05:08:06Z</dcterms:created>
  <dcterms:modified xsi:type="dcterms:W3CDTF">2026-06-21T16:59:51Z</dcterms:modified>
</cp:coreProperties>
</file>