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70" r:id="rId4"/>
    <p:sldId id="371" r:id="rId5"/>
    <p:sldId id="378" r:id="rId6"/>
    <p:sldId id="340" r:id="rId7"/>
    <p:sldId id="380" r:id="rId8"/>
    <p:sldId id="381" r:id="rId9"/>
    <p:sldId id="379" r:id="rId10"/>
    <p:sldId id="372" r:id="rId11"/>
    <p:sldId id="382" r:id="rId12"/>
    <p:sldId id="365" r:id="rId13"/>
    <p:sldId id="368" r:id="rId14"/>
    <p:sldId id="395" r:id="rId15"/>
    <p:sldId id="374" r:id="rId16"/>
    <p:sldId id="375" r:id="rId17"/>
    <p:sldId id="376" r:id="rId18"/>
    <p:sldId id="385" r:id="rId19"/>
    <p:sldId id="377" r:id="rId20"/>
    <p:sldId id="386" r:id="rId21"/>
    <p:sldId id="391" r:id="rId22"/>
    <p:sldId id="392" r:id="rId23"/>
    <p:sldId id="393" r:id="rId24"/>
    <p:sldId id="394" r:id="rId25"/>
    <p:sldId id="343" r:id="rId26"/>
    <p:sldId id="383" r:id="rId27"/>
    <p:sldId id="3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672"/>
    <a:srgbClr val="FFED32"/>
    <a:srgbClr val="FFEF23"/>
    <a:srgbClr val="FFEB23"/>
    <a:srgbClr val="F7F188"/>
    <a:srgbClr val="AED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3"/>
    <p:restoredTop sz="95781"/>
  </p:normalViewPr>
  <p:slideViewPr>
    <p:cSldViewPr snapToGrid="0">
      <p:cViewPr varScale="1">
        <p:scale>
          <a:sx n="64" d="100"/>
          <a:sy n="64" d="100"/>
        </p:scale>
        <p:origin x="19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oanshilpakiran/Desktop/India%20IO%202019%20Exiobas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Output (B 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Ppt!$E$1:$E$2</c:f>
              <c:strCache>
                <c:ptCount val="2"/>
                <c:pt idx="0">
                  <c:v>Ouput</c:v>
                </c:pt>
                <c:pt idx="1">
                  <c:v>B USD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Ppt!$D$3:$D$6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Ppt!$E$3:$E$6</c:f>
              <c:numCache>
                <c:formatCode>0</c:formatCode>
                <c:ptCount val="4"/>
                <c:pt idx="0">
                  <c:v>-5.1687832175776922</c:v>
                </c:pt>
                <c:pt idx="1">
                  <c:v>-8.8957607219941899</c:v>
                </c:pt>
                <c:pt idx="2">
                  <c:v>-3.3296665795141824</c:v>
                </c:pt>
                <c:pt idx="3">
                  <c:v>-1.4501849611722024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1-644B-9A62-31CE4A82BD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5354528"/>
        <c:axId val="1185292544"/>
      </c:barChart>
      <c:catAx>
        <c:axId val="118535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292544"/>
        <c:crosses val="autoZero"/>
        <c:auto val="1"/>
        <c:lblAlgn val="ctr"/>
        <c:lblOffset val="100"/>
        <c:noMultiLvlLbl val="0"/>
      </c:catAx>
      <c:valAx>
        <c:axId val="11852925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8535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Ppt!$H$30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0925337632079971E-17"/>
                  <c:y val="-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F-5645-AB5D-7C74A26B404E}"/>
                </c:ext>
              </c:extLst>
            </c:dLbl>
            <c:dLbl>
              <c:idx val="2"/>
              <c:layout>
                <c:manualLayout>
                  <c:x val="0"/>
                  <c:y val="-0.15740740740740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F-5645-AB5D-7C74A26B404E}"/>
                </c:ext>
              </c:extLst>
            </c:dLbl>
            <c:dLbl>
              <c:idx val="3"/>
              <c:layout>
                <c:manualLayout>
                  <c:x val="0"/>
                  <c:y val="-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F-5645-AB5D-7C74A26B4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Ppt!$G$31:$G$34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Ppt!$H$31:$H$34</c:f>
              <c:numCache>
                <c:formatCode>0%</c:formatCode>
                <c:ptCount val="4"/>
                <c:pt idx="0">
                  <c:v>-18.340619610760857</c:v>
                </c:pt>
                <c:pt idx="1">
                  <c:v>-2.5624160774598198E-2</c:v>
                </c:pt>
                <c:pt idx="2">
                  <c:v>-0.10448631792197045</c:v>
                </c:pt>
                <c:pt idx="3">
                  <c:v>-0.76694735190954921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F-5645-AB5D-7C74A26B40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8692096"/>
        <c:axId val="628693824"/>
      </c:barChart>
      <c:catAx>
        <c:axId val="62869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693824"/>
        <c:crosses val="autoZero"/>
        <c:auto val="1"/>
        <c:lblAlgn val="ctr"/>
        <c:lblOffset val="100"/>
        <c:noMultiLvlLbl val="0"/>
      </c:catAx>
      <c:valAx>
        <c:axId val="6286938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869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Job gains/loss- Coal mining (‘000s) </a:t>
            </a:r>
          </a:p>
        </c:rich>
      </c:tx>
      <c:layout>
        <c:manualLayout>
          <c:xMode val="edge"/>
          <c:yMode val="edge"/>
          <c:x val="0.127534558180227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Ppt!$B$24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D28-8E49-BC84-E53F1DDC6124}"/>
                </c:ext>
              </c:extLst>
            </c:dLbl>
            <c:dLbl>
              <c:idx val="3"/>
              <c:layout>
                <c:manualLayout>
                  <c:x val="0"/>
                  <c:y val="-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D3-314B-868C-DD26A98F2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Ppt!$A$25:$A$28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Ppt!$B$25:$B$28</c:f>
              <c:numCache>
                <c:formatCode>0</c:formatCode>
                <c:ptCount val="4"/>
                <c:pt idx="0">
                  <c:v>0</c:v>
                </c:pt>
                <c:pt idx="1">
                  <c:v>-15.504299231374716</c:v>
                </c:pt>
                <c:pt idx="2">
                  <c:v>-5.146982701762596</c:v>
                </c:pt>
                <c:pt idx="3" formatCode="0.0">
                  <c:v>-5.8484264552230769E-2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3-314B-868C-DD26A98F24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4102912"/>
        <c:axId val="1184104624"/>
      </c:barChart>
      <c:catAx>
        <c:axId val="118410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104624"/>
        <c:crosses val="autoZero"/>
        <c:auto val="1"/>
        <c:lblAlgn val="ctr"/>
        <c:lblOffset val="100"/>
        <c:noMultiLvlLbl val="0"/>
      </c:catAx>
      <c:valAx>
        <c:axId val="11841046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8410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Ppt!$H$24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171-C04F-81ED-81F1CF332FD3}"/>
                </c:ext>
              </c:extLst>
            </c:dLbl>
            <c:dLbl>
              <c:idx val="3"/>
              <c:layout>
                <c:manualLayout>
                  <c:x val="0"/>
                  <c:y val="-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C-FA47-868A-23F212CE3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Ppt!$G$25:$G$28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Ppt!$H$25:$H$28</c:f>
              <c:numCache>
                <c:formatCode>0%</c:formatCode>
                <c:ptCount val="4"/>
                <c:pt idx="0">
                  <c:v>0</c:v>
                </c:pt>
                <c:pt idx="1">
                  <c:v>-1.306889583012281E-2</c:v>
                </c:pt>
                <c:pt idx="2">
                  <c:v>-3.8284375848016874E-2</c:v>
                </c:pt>
                <c:pt idx="3" formatCode="0.0%">
                  <c:v>-4.4785068047912945E-3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C-FA47-868A-23F212CE3D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5558192"/>
        <c:axId val="1185559920"/>
      </c:barChart>
      <c:catAx>
        <c:axId val="118555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559920"/>
        <c:crosses val="autoZero"/>
        <c:auto val="1"/>
        <c:lblAlgn val="ctr"/>
        <c:lblOffset val="100"/>
        <c:noMultiLvlLbl val="0"/>
      </c:catAx>
      <c:valAx>
        <c:axId val="1185559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8555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Job gains/loss- Coal power (‘000s)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Ppt!$B$30</c:f>
              <c:strCache>
                <c:ptCount val="1"/>
                <c:pt idx="0">
                  <c:v>Coal power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D90-3E45-B876-DC98951BAE1F}"/>
                </c:ext>
              </c:extLst>
            </c:dLbl>
            <c:dLbl>
              <c:idx val="1"/>
              <c:layout>
                <c:manualLayout>
                  <c:x val="0"/>
                  <c:y val="-0.194444444444444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37-F84D-8386-842E76A0B2C7}"/>
                </c:ext>
              </c:extLst>
            </c:dLbl>
            <c:dLbl>
              <c:idx val="2"/>
              <c:layout>
                <c:manualLayout>
                  <c:x val="0"/>
                  <c:y val="-0.15740740740740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37-F84D-8386-842E76A0B2C7}"/>
                </c:ext>
              </c:extLst>
            </c:dLbl>
            <c:dLbl>
              <c:idx val="3"/>
              <c:layout>
                <c:manualLayout>
                  <c:x val="-1.0185067526415994E-16"/>
                  <c:y val="-0.291666666666666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37-F84D-8386-842E76A0B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Ppt!$A$31:$A$34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Ppt!$B$31:$B$34</c:f>
              <c:numCache>
                <c:formatCode>0</c:formatCode>
                <c:ptCount val="4"/>
                <c:pt idx="0">
                  <c:v>-5489.6897593830608</c:v>
                </c:pt>
                <c:pt idx="1">
                  <c:v>-82.095823475617181</c:v>
                </c:pt>
                <c:pt idx="2">
                  <c:v>-55.415993616077742</c:v>
                </c:pt>
                <c:pt idx="3">
                  <c:v>-39.03820499254406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7-F84D-8386-842E76A0B2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8597264"/>
        <c:axId val="628610512"/>
      </c:barChart>
      <c:catAx>
        <c:axId val="62859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610512"/>
        <c:crosses val="autoZero"/>
        <c:auto val="1"/>
        <c:lblAlgn val="ctr"/>
        <c:lblOffset val="100"/>
        <c:noMultiLvlLbl val="0"/>
      </c:catAx>
      <c:valAx>
        <c:axId val="6286105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285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Ppt!$H$30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8B4-A345-86D8-23FDBB7EC4FF}"/>
                </c:ext>
              </c:extLst>
            </c:dLbl>
            <c:dLbl>
              <c:idx val="1"/>
              <c:layout>
                <c:manualLayout>
                  <c:x val="-5.0925337632079971E-17"/>
                  <c:y val="-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F-5645-AB5D-7C74A26B404E}"/>
                </c:ext>
              </c:extLst>
            </c:dLbl>
            <c:dLbl>
              <c:idx val="2"/>
              <c:layout>
                <c:manualLayout>
                  <c:x val="0"/>
                  <c:y val="-0.15740740740740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F-5645-AB5D-7C74A26B404E}"/>
                </c:ext>
              </c:extLst>
            </c:dLbl>
            <c:dLbl>
              <c:idx val="3"/>
              <c:layout>
                <c:manualLayout>
                  <c:x val="0"/>
                  <c:y val="-0.222222222222222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F-5645-AB5D-7C74A26B4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Ppt!$G$31:$G$34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Ppt!$H$31:$H$34</c:f>
              <c:numCache>
                <c:formatCode>0%</c:formatCode>
                <c:ptCount val="4"/>
                <c:pt idx="0">
                  <c:v>-18.340619610760857</c:v>
                </c:pt>
                <c:pt idx="1">
                  <c:v>-2.5624160774598198E-2</c:v>
                </c:pt>
                <c:pt idx="2">
                  <c:v>-0.10448631792197045</c:v>
                </c:pt>
                <c:pt idx="3">
                  <c:v>-0.76694735190954921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F-5645-AB5D-7C74A26B40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8692096"/>
        <c:axId val="628693824"/>
      </c:barChart>
      <c:catAx>
        <c:axId val="62869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693824"/>
        <c:crosses val="autoZero"/>
        <c:auto val="1"/>
        <c:lblAlgn val="ctr"/>
        <c:lblOffset val="100"/>
        <c:noMultiLvlLbl val="0"/>
      </c:catAx>
      <c:valAx>
        <c:axId val="6286938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869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>
                <a:solidFill>
                  <a:prstClr val="black"/>
                </a:solidFill>
              </a:rPr>
              <a:t>Job gains/loss- </a:t>
            </a:r>
            <a:r>
              <a:rPr lang="en-US" dirty="0"/>
              <a:t>Solar power (‘000s)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Ppt!$B$36</c:f>
              <c:strCache>
                <c:ptCount val="1"/>
                <c:pt idx="0">
                  <c:v>Solar power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Ppt!$A$37:$A$40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Ppt!$B$37:$B$40</c:f>
              <c:numCache>
                <c:formatCode>0</c:formatCode>
                <c:ptCount val="4"/>
                <c:pt idx="0" formatCode="0.00">
                  <c:v>1.3516886477144063E-2</c:v>
                </c:pt>
                <c:pt idx="1">
                  <c:v>0</c:v>
                </c:pt>
                <c:pt idx="2" formatCode="0.0">
                  <c:v>5.6218577890165433E-2</c:v>
                </c:pt>
                <c:pt idx="3">
                  <c:v>0.58054524872113245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D-BC4E-AA45-15B6725A40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4223968"/>
        <c:axId val="1184225680"/>
      </c:barChart>
      <c:catAx>
        <c:axId val="11842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225680"/>
        <c:crosses val="autoZero"/>
        <c:auto val="1"/>
        <c:lblAlgn val="ctr"/>
        <c:lblOffset val="100"/>
        <c:noMultiLvlLbl val="0"/>
      </c:catAx>
      <c:valAx>
        <c:axId val="11842256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18422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Ppt!$H$36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Ppt!$G$37:$G$40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Ppt!$H$37:$H$40</c:f>
              <c:numCache>
                <c:formatCode>0%</c:formatCode>
                <c:ptCount val="4"/>
                <c:pt idx="0">
                  <c:v>1.0941319577816213</c:v>
                </c:pt>
                <c:pt idx="1">
                  <c:v>0</c:v>
                </c:pt>
                <c:pt idx="2">
                  <c:v>0.48209769928059387</c:v>
                </c:pt>
                <c:pt idx="3">
                  <c:v>1.2059241505446323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1-404E-A795-2091AA48D5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5646944"/>
        <c:axId val="1185648672"/>
      </c:barChart>
      <c:catAx>
        <c:axId val="11856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648672"/>
        <c:crosses val="autoZero"/>
        <c:auto val="1"/>
        <c:lblAlgn val="ctr"/>
        <c:lblOffset val="100"/>
        <c:noMultiLvlLbl val="0"/>
      </c:catAx>
      <c:valAx>
        <c:axId val="1185648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8564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>
                <a:solidFill>
                  <a:prstClr val="black"/>
                </a:solidFill>
              </a:rPr>
              <a:t>Job gains/loss- </a:t>
            </a:r>
            <a:r>
              <a:rPr lang="en-US" dirty="0"/>
              <a:t>Wind power (‘000s)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Ppt!$B$42</c:f>
              <c:strCache>
                <c:ptCount val="1"/>
                <c:pt idx="0">
                  <c:v>Wind power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Ppt!$A$43:$A$46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Ppt!$B$43:$B$46</c:f>
              <c:numCache>
                <c:formatCode>0</c:formatCode>
                <c:ptCount val="4"/>
                <c:pt idx="0">
                  <c:v>0</c:v>
                </c:pt>
                <c:pt idx="1">
                  <c:v>0.65040660057584976</c:v>
                </c:pt>
                <c:pt idx="2">
                  <c:v>1.1516282487998888</c:v>
                </c:pt>
                <c:pt idx="3">
                  <c:v>1.0769672440118088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0-F746-895F-C40B8DB4B3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5623792"/>
        <c:axId val="1185625504"/>
      </c:barChart>
      <c:catAx>
        <c:axId val="118562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625504"/>
        <c:crosses val="autoZero"/>
        <c:auto val="1"/>
        <c:lblAlgn val="ctr"/>
        <c:lblOffset val="100"/>
        <c:noMultiLvlLbl val="0"/>
      </c:catAx>
      <c:valAx>
        <c:axId val="118562550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8562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Ppt!$H$42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Ppt!$G$43:$G$46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Ppt!$H$43:$H$46</c:f>
              <c:numCache>
                <c:formatCode>0%</c:formatCode>
                <c:ptCount val="4"/>
                <c:pt idx="0">
                  <c:v>0</c:v>
                </c:pt>
                <c:pt idx="1">
                  <c:v>0.15675089977311338</c:v>
                </c:pt>
                <c:pt idx="2">
                  <c:v>0.17888954652997782</c:v>
                </c:pt>
                <c:pt idx="3">
                  <c:v>0.4310475691069004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6-C246-A078-78AD3B8C15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8746288"/>
        <c:axId val="628748016"/>
      </c:barChart>
      <c:catAx>
        <c:axId val="62874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748016"/>
        <c:crosses val="autoZero"/>
        <c:auto val="1"/>
        <c:lblAlgn val="ctr"/>
        <c:lblOffset val="100"/>
        <c:noMultiLvlLbl val="0"/>
      </c:catAx>
      <c:valAx>
        <c:axId val="628748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874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>
                <a:solidFill>
                  <a:prstClr val="black"/>
                </a:solidFill>
              </a:rPr>
              <a:t>Job gains/loss- </a:t>
            </a:r>
            <a:r>
              <a:rPr lang="en-US" dirty="0"/>
              <a:t>Solar power (‘000s)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Ppt!$B$36</c:f>
              <c:strCache>
                <c:ptCount val="1"/>
                <c:pt idx="0">
                  <c:v>Solar power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B5-4243-B2A5-EBB3095F9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Ppt!$A$37:$A$40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Ppt!$B$37:$B$40</c:f>
              <c:numCache>
                <c:formatCode>0</c:formatCode>
                <c:ptCount val="4"/>
                <c:pt idx="0" formatCode="0.00">
                  <c:v>1.3516886477144063E-2</c:v>
                </c:pt>
                <c:pt idx="1">
                  <c:v>0</c:v>
                </c:pt>
                <c:pt idx="2" formatCode="0.0">
                  <c:v>5.6218577890165433E-2</c:v>
                </c:pt>
                <c:pt idx="3">
                  <c:v>0.58054524872113245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D-BC4E-AA45-15B6725A40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4223968"/>
        <c:axId val="1184225680"/>
      </c:barChart>
      <c:catAx>
        <c:axId val="11842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225680"/>
        <c:crosses val="autoZero"/>
        <c:auto val="1"/>
        <c:lblAlgn val="ctr"/>
        <c:lblOffset val="100"/>
        <c:noMultiLvlLbl val="0"/>
      </c:catAx>
      <c:valAx>
        <c:axId val="11842256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18422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Ppt!$H$2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D4-734E-BD33-A9AD09624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Ppt!$G$3:$G$6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Ppt!$H$3:$H$6</c:f>
              <c:numCache>
                <c:formatCode>0.00%</c:formatCode>
                <c:ptCount val="4"/>
                <c:pt idx="0" formatCode="0.0%">
                  <c:v>-8.8059208569520552E-4</c:v>
                </c:pt>
                <c:pt idx="1">
                  <c:v>-2.1277846282585503E-4</c:v>
                </c:pt>
                <c:pt idx="2">
                  <c:v>-8.6302453060511269E-5</c:v>
                </c:pt>
                <c:pt idx="3">
                  <c:v>-1.8634569775738269E-4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4-734E-BD33-A9AD096240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5439168"/>
        <c:axId val="1185440896"/>
      </c:barChart>
      <c:catAx>
        <c:axId val="11854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440896"/>
        <c:crosses val="autoZero"/>
        <c:auto val="1"/>
        <c:lblAlgn val="ctr"/>
        <c:lblOffset val="100"/>
        <c:noMultiLvlLbl val="0"/>
      </c:catAx>
      <c:valAx>
        <c:axId val="11854408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18543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Ppt!$H$36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F3E-B045-823A-87DAD8945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Ppt!$G$37:$G$40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Ppt!$H$37:$H$40</c:f>
              <c:numCache>
                <c:formatCode>0%</c:formatCode>
                <c:ptCount val="4"/>
                <c:pt idx="0">
                  <c:v>1.0941319577816213</c:v>
                </c:pt>
                <c:pt idx="1">
                  <c:v>0</c:v>
                </c:pt>
                <c:pt idx="2">
                  <c:v>0.48209769928059387</c:v>
                </c:pt>
                <c:pt idx="3">
                  <c:v>1.2059241505446323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1-404E-A795-2091AA48D5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5646944"/>
        <c:axId val="1185648672"/>
      </c:barChart>
      <c:catAx>
        <c:axId val="11856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648672"/>
        <c:crosses val="autoZero"/>
        <c:auto val="1"/>
        <c:lblAlgn val="ctr"/>
        <c:lblOffset val="100"/>
        <c:noMultiLvlLbl val="0"/>
      </c:catAx>
      <c:valAx>
        <c:axId val="1185648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8564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>
                <a:solidFill>
                  <a:prstClr val="black"/>
                </a:solidFill>
              </a:rPr>
              <a:t>Job gains/loss- </a:t>
            </a:r>
            <a:r>
              <a:rPr lang="en-US" dirty="0"/>
              <a:t>Wind power (‘000s)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Ppt!$B$42</c:f>
              <c:strCache>
                <c:ptCount val="1"/>
                <c:pt idx="0">
                  <c:v>Wind power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EC5-644B-9600-E33B2FC29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Ppt!$A$43:$A$46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Ppt!$B$43:$B$46</c:f>
              <c:numCache>
                <c:formatCode>0</c:formatCode>
                <c:ptCount val="4"/>
                <c:pt idx="0">
                  <c:v>0</c:v>
                </c:pt>
                <c:pt idx="1">
                  <c:v>0.65040660057584976</c:v>
                </c:pt>
                <c:pt idx="2">
                  <c:v>1.1516282487998888</c:v>
                </c:pt>
                <c:pt idx="3">
                  <c:v>1.0769672440118088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0-F746-895F-C40B8DB4B3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5623792"/>
        <c:axId val="1185625504"/>
      </c:barChart>
      <c:catAx>
        <c:axId val="118562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625504"/>
        <c:crosses val="autoZero"/>
        <c:auto val="1"/>
        <c:lblAlgn val="ctr"/>
        <c:lblOffset val="100"/>
        <c:noMultiLvlLbl val="0"/>
      </c:catAx>
      <c:valAx>
        <c:axId val="118562550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8562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Ppt!$H$42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3A8-CD4F-944D-F81977908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Ppt!$G$43:$G$46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Ppt!$H$43:$H$46</c:f>
              <c:numCache>
                <c:formatCode>0%</c:formatCode>
                <c:ptCount val="4"/>
                <c:pt idx="0">
                  <c:v>0</c:v>
                </c:pt>
                <c:pt idx="1">
                  <c:v>0.15675089977311338</c:v>
                </c:pt>
                <c:pt idx="2">
                  <c:v>0.17888954652997782</c:v>
                </c:pt>
                <c:pt idx="3">
                  <c:v>0.4310475691069004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6-C246-A078-78AD3B8C15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8746288"/>
        <c:axId val="628748016"/>
      </c:barChart>
      <c:catAx>
        <c:axId val="62874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748016"/>
        <c:crosses val="autoZero"/>
        <c:auto val="1"/>
        <c:lblAlgn val="ctr"/>
        <c:lblOffset val="100"/>
        <c:noMultiLvlLbl val="0"/>
      </c:catAx>
      <c:valAx>
        <c:axId val="6287480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874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GDP (B 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Ppt!$E$9:$E$10</c:f>
              <c:strCache>
                <c:ptCount val="2"/>
                <c:pt idx="0">
                  <c:v>GDP</c:v>
                </c:pt>
                <c:pt idx="1">
                  <c:v>B USD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0185067526415994E-16"/>
                  <c:y val="-0.199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50-7646-ADA8-FB5E59B4B5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Ppt!$D$11:$D$14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Ppt!$E$11:$E$14</c:f>
              <c:numCache>
                <c:formatCode>0</c:formatCode>
                <c:ptCount val="4"/>
                <c:pt idx="0">
                  <c:v>-1.1662041614532144</c:v>
                </c:pt>
                <c:pt idx="1">
                  <c:v>-2.1412863836733811</c:v>
                </c:pt>
                <c:pt idx="2">
                  <c:v>-1.1521613624601066</c:v>
                </c:pt>
                <c:pt idx="3" formatCode="0.00">
                  <c:v>-1.8796779826157725E-2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0-7646-ADA8-FB5E59B4B5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5378832"/>
        <c:axId val="1185380544"/>
      </c:barChart>
      <c:catAx>
        <c:axId val="118537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380544"/>
        <c:crosses val="autoZero"/>
        <c:auto val="1"/>
        <c:lblAlgn val="ctr"/>
        <c:lblOffset val="100"/>
        <c:noMultiLvlLbl val="0"/>
      </c:catAx>
      <c:valAx>
        <c:axId val="118538054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8537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Ppt!$H$10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0.24074074074074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37-2C4A-8C30-85F00CB69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Ppt!$G$11:$G$14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Ppt!$H$11:$H$14</c:f>
              <c:numCache>
                <c:formatCode>0.00%</c:formatCode>
                <c:ptCount val="4"/>
                <c:pt idx="0">
                  <c:v>-4.1681076810612595E-4</c:v>
                </c:pt>
                <c:pt idx="1">
                  <c:v>-1.5701228614318932E-4</c:v>
                </c:pt>
                <c:pt idx="2">
                  <c:v>-5.5995018401863307E-5</c:v>
                </c:pt>
                <c:pt idx="3" formatCode="0.0000%">
                  <c:v>-4.7814650754106504E-6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7-2C4A-8C30-85F00CB696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5502912"/>
        <c:axId val="1185504624"/>
      </c:barChart>
      <c:catAx>
        <c:axId val="118550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504624"/>
        <c:crosses val="autoZero"/>
        <c:auto val="1"/>
        <c:lblAlgn val="ctr"/>
        <c:lblOffset val="100"/>
        <c:noMultiLvlLbl val="0"/>
      </c:catAx>
      <c:valAx>
        <c:axId val="118550462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8550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Ppt!$H$17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0.16666666666666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CC-B449-8A29-C0AEE59C6D1C}"/>
                </c:ext>
              </c:extLst>
            </c:dLbl>
            <c:dLbl>
              <c:idx val="3"/>
              <c:layout>
                <c:manualLayout>
                  <c:x val="0"/>
                  <c:y val="-0.16203703703703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CC-B449-8A29-C0AEE59C6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Ppt!$G$18:$G$21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Ppt!$H$18:$H$21</c:f>
              <c:numCache>
                <c:formatCode>0.0%</c:formatCode>
                <c:ptCount val="4"/>
                <c:pt idx="0">
                  <c:v>-1.2439907562088368E-3</c:v>
                </c:pt>
                <c:pt idx="1">
                  <c:v>-2.7580211541601354E-3</c:v>
                </c:pt>
                <c:pt idx="2" formatCode="0.000%">
                  <c:v>-1.2452920725445403E-5</c:v>
                </c:pt>
                <c:pt idx="3" formatCode="0.0000%">
                  <c:v>-4.7814650754857365E-6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C-B449-8A29-C0AEE59C6D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5541504"/>
        <c:axId val="1185543232"/>
      </c:barChart>
      <c:catAx>
        <c:axId val="118554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543232"/>
        <c:crosses val="autoZero"/>
        <c:auto val="1"/>
        <c:lblAlgn val="ctr"/>
        <c:lblOffset val="100"/>
        <c:noMultiLvlLbl val="0"/>
      </c:catAx>
      <c:valAx>
        <c:axId val="11855432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18554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Job gains/losses- Economy wide (‘000s)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Ppt!$E$17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0185067526415994E-16"/>
                  <c:y val="-0.162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1-0F47-88C9-1F7638902B1A}"/>
                </c:ext>
              </c:extLst>
            </c:dLbl>
            <c:dLbl>
              <c:idx val="3"/>
              <c:layout>
                <c:manualLayout>
                  <c:x val="0"/>
                  <c:y val="-0.24074074074074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1-0F47-88C9-1F7638902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Ppt!$D$18:$D$21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Ppt!$E$18:$E$21</c:f>
              <c:numCache>
                <c:formatCode>0.0</c:formatCode>
                <c:ptCount val="4"/>
                <c:pt idx="0">
                  <c:v>-207.06337225965399</c:v>
                </c:pt>
                <c:pt idx="1">
                  <c:v>-117.57675394426316</c:v>
                </c:pt>
                <c:pt idx="2">
                  <c:v>-9.3252192677653056</c:v>
                </c:pt>
                <c:pt idx="3">
                  <c:v>-0.20383786463185061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1-0F47-88C9-1F7638902B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4334544"/>
        <c:axId val="1184336272"/>
      </c:barChart>
      <c:catAx>
        <c:axId val="118433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336272"/>
        <c:crosses val="autoZero"/>
        <c:auto val="1"/>
        <c:lblAlgn val="ctr"/>
        <c:lblOffset val="100"/>
        <c:noMultiLvlLbl val="0"/>
      </c:catAx>
      <c:valAx>
        <c:axId val="118433627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18433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Job gains/loss- Coal mining (‘000s) </a:t>
            </a:r>
          </a:p>
        </c:rich>
      </c:tx>
      <c:layout>
        <c:manualLayout>
          <c:xMode val="edge"/>
          <c:yMode val="edge"/>
          <c:x val="0.127534558180227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Ppt!$B$24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D3-314B-868C-DD26A98F2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Ppt!$A$25:$A$28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Ppt!$B$25:$B$28</c:f>
              <c:numCache>
                <c:formatCode>0</c:formatCode>
                <c:ptCount val="4"/>
                <c:pt idx="0">
                  <c:v>0</c:v>
                </c:pt>
                <c:pt idx="1">
                  <c:v>-15.504299231374716</c:v>
                </c:pt>
                <c:pt idx="2">
                  <c:v>-5.146982701762596</c:v>
                </c:pt>
                <c:pt idx="3" formatCode="0.0">
                  <c:v>-5.8484264552230769E-2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3-314B-868C-DD26A98F24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4102912"/>
        <c:axId val="1184104624"/>
      </c:barChart>
      <c:catAx>
        <c:axId val="118410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104624"/>
        <c:crosses val="autoZero"/>
        <c:auto val="1"/>
        <c:lblAlgn val="ctr"/>
        <c:lblOffset val="100"/>
        <c:noMultiLvlLbl val="0"/>
      </c:catAx>
      <c:valAx>
        <c:axId val="11841046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18410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Ppt!$H$24</c:f>
              <c:strCache>
                <c:ptCount val="1"/>
                <c:pt idx="0">
                  <c:v>in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C-FA47-868A-23F212CE3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Ppt!$G$25:$G$28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Ppt!$H$25:$H$28</c:f>
              <c:numCache>
                <c:formatCode>0%</c:formatCode>
                <c:ptCount val="4"/>
                <c:pt idx="0">
                  <c:v>0</c:v>
                </c:pt>
                <c:pt idx="1">
                  <c:v>-1.306889583012281E-2</c:v>
                </c:pt>
                <c:pt idx="2">
                  <c:v>-3.8284375848016874E-2</c:v>
                </c:pt>
                <c:pt idx="3" formatCode="0.0%">
                  <c:v>-4.4785068047912945E-3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C-FA47-868A-23F212CE3D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5558192"/>
        <c:axId val="1185559920"/>
      </c:barChart>
      <c:catAx>
        <c:axId val="118555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559920"/>
        <c:crosses val="autoZero"/>
        <c:auto val="1"/>
        <c:lblAlgn val="ctr"/>
        <c:lblOffset val="100"/>
        <c:noMultiLvlLbl val="0"/>
      </c:catAx>
      <c:valAx>
        <c:axId val="1185559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8555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Job gains/loss- Coal power (‘000s)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Ppt!$B$30</c:f>
              <c:strCache>
                <c:ptCount val="1"/>
                <c:pt idx="0">
                  <c:v>Coal power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94444444444444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37-F84D-8386-842E76A0B2C7}"/>
                </c:ext>
              </c:extLst>
            </c:dLbl>
            <c:dLbl>
              <c:idx val="2"/>
              <c:layout>
                <c:manualLayout>
                  <c:x val="0"/>
                  <c:y val="-0.15740740740740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37-F84D-8386-842E76A0B2C7}"/>
                </c:ext>
              </c:extLst>
            </c:dLbl>
            <c:dLbl>
              <c:idx val="3"/>
              <c:layout>
                <c:manualLayout>
                  <c:x val="-1.0185067526415994E-16"/>
                  <c:y val="-0.291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37-F84D-8386-842E76A0B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Ppt!$A$31:$A$34</c:f>
              <c:strCache>
                <c:ptCount val="4"/>
                <c:pt idx="0">
                  <c:v>IN </c:v>
                </c:pt>
                <c:pt idx="1">
                  <c:v>CN</c:v>
                </c:pt>
                <c:pt idx="2">
                  <c:v>US</c:v>
                </c:pt>
                <c:pt idx="3">
                  <c:v>DE</c:v>
                </c:pt>
              </c:strCache>
            </c:strRef>
          </c:cat>
          <c:val>
            <c:numRef>
              <c:f>Ppt!$B$31:$B$34</c:f>
              <c:numCache>
                <c:formatCode>0</c:formatCode>
                <c:ptCount val="4"/>
                <c:pt idx="0">
                  <c:v>-5489.6897593830608</c:v>
                </c:pt>
                <c:pt idx="1">
                  <c:v>-82.095823475617181</c:v>
                </c:pt>
                <c:pt idx="2">
                  <c:v>-55.415993616077742</c:v>
                </c:pt>
                <c:pt idx="3">
                  <c:v>-39.03820499254406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7-F84D-8386-842E76A0B2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8597264"/>
        <c:axId val="628610512"/>
      </c:barChart>
      <c:catAx>
        <c:axId val="62859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610512"/>
        <c:crosses val="autoZero"/>
        <c:auto val="1"/>
        <c:lblAlgn val="ctr"/>
        <c:lblOffset val="100"/>
        <c:noMultiLvlLbl val="0"/>
      </c:catAx>
      <c:valAx>
        <c:axId val="6286105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285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0A2B5-9408-154C-A429-78A255D7CD1D}" type="doc">
      <dgm:prSet loTypeId="urn:microsoft.com/office/officeart/2005/8/layout/chevron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0B52FCA-BA02-2D4A-B9E5-AED2DD9C7FFD}">
      <dgm:prSet phldrT="[Text]" custT="1"/>
      <dgm:spPr/>
      <dgm:t>
        <a:bodyPr/>
        <a:lstStyle/>
        <a:p>
          <a:pPr algn="ctr"/>
          <a:r>
            <a:rPr lang="en-IN" sz="1200" dirty="0">
              <a:effectLst/>
            </a:rPr>
            <a:t>WIOD</a:t>
          </a:r>
          <a:endParaRPr lang="en-GB" sz="1200" dirty="0"/>
        </a:p>
      </dgm:t>
    </dgm:pt>
    <dgm:pt modelId="{0F9F3A9D-B59B-3E46-A73D-E88E980E6522}" type="parTrans" cxnId="{75F3912F-175C-A845-8A4D-61A4256BBB21}">
      <dgm:prSet/>
      <dgm:spPr/>
      <dgm:t>
        <a:bodyPr/>
        <a:lstStyle/>
        <a:p>
          <a:pPr algn="ctr"/>
          <a:endParaRPr lang="en-GB" sz="1200"/>
        </a:p>
      </dgm:t>
    </dgm:pt>
    <dgm:pt modelId="{DA813753-5BC9-D54B-9AD5-E4046F7A46FB}" type="sibTrans" cxnId="{75F3912F-175C-A845-8A4D-61A4256BBB21}">
      <dgm:prSet/>
      <dgm:spPr/>
      <dgm:t>
        <a:bodyPr/>
        <a:lstStyle/>
        <a:p>
          <a:pPr algn="ctr"/>
          <a:endParaRPr lang="en-GB" sz="1200"/>
        </a:p>
      </dgm:t>
    </dgm:pt>
    <dgm:pt modelId="{9E5EE778-9204-0D45-9E2E-1321A3B31DE5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IN" sz="1200" b="1" dirty="0"/>
            <a:t>SNA version: </a:t>
          </a:r>
          <a:r>
            <a:rPr lang="en-IN" sz="1200" b="0" dirty="0"/>
            <a:t>SNA 1993 ; </a:t>
          </a:r>
          <a:r>
            <a:rPr lang="en-IN" sz="1200" dirty="0"/>
            <a:t>(SNA 2008 in 2016 release)</a:t>
          </a:r>
          <a:endParaRPr lang="en-GB" sz="1200" dirty="0"/>
        </a:p>
      </dgm:t>
    </dgm:pt>
    <dgm:pt modelId="{3D42D496-E256-404D-8719-13FF165DB718}" type="parTrans" cxnId="{BACFE3C8-79FC-C544-A8F8-24C1D8605889}">
      <dgm:prSet/>
      <dgm:spPr/>
      <dgm:t>
        <a:bodyPr/>
        <a:lstStyle/>
        <a:p>
          <a:pPr algn="ctr"/>
          <a:endParaRPr lang="en-GB" sz="1200"/>
        </a:p>
      </dgm:t>
    </dgm:pt>
    <dgm:pt modelId="{C5E7C098-A8DC-FE41-9005-B16829ABF1BE}" type="sibTrans" cxnId="{BACFE3C8-79FC-C544-A8F8-24C1D8605889}">
      <dgm:prSet/>
      <dgm:spPr/>
      <dgm:t>
        <a:bodyPr/>
        <a:lstStyle/>
        <a:p>
          <a:pPr algn="ctr"/>
          <a:endParaRPr lang="en-GB" sz="1200"/>
        </a:p>
      </dgm:t>
    </dgm:pt>
    <dgm:pt modelId="{232DE338-BD89-634C-A5B6-730E7D02B32D}">
      <dgm:prSet phldrT="[Text]" custT="1"/>
      <dgm:spPr/>
      <dgm:t>
        <a:bodyPr/>
        <a:lstStyle/>
        <a:p>
          <a:pPr algn="ctr"/>
          <a:r>
            <a:rPr lang="en-IN" sz="1200" dirty="0">
              <a:effectLst/>
            </a:rPr>
            <a:t>EORA</a:t>
          </a:r>
          <a:endParaRPr lang="en-GB" sz="1200" dirty="0"/>
        </a:p>
      </dgm:t>
    </dgm:pt>
    <dgm:pt modelId="{89591A94-AAAC-354E-BD20-A6BD2558F69A}" type="parTrans" cxnId="{7B01C201-5240-BA44-BD47-1EAC0E4F65DC}">
      <dgm:prSet/>
      <dgm:spPr/>
      <dgm:t>
        <a:bodyPr/>
        <a:lstStyle/>
        <a:p>
          <a:pPr algn="ctr"/>
          <a:endParaRPr lang="en-GB" sz="1200"/>
        </a:p>
      </dgm:t>
    </dgm:pt>
    <dgm:pt modelId="{745710D5-E04C-624E-90C4-C57A479E1D6D}" type="sibTrans" cxnId="{7B01C201-5240-BA44-BD47-1EAC0E4F65DC}">
      <dgm:prSet/>
      <dgm:spPr/>
      <dgm:t>
        <a:bodyPr/>
        <a:lstStyle/>
        <a:p>
          <a:pPr algn="ctr"/>
          <a:endParaRPr lang="en-GB" sz="1200"/>
        </a:p>
      </dgm:t>
    </dgm:pt>
    <dgm:pt modelId="{F6A7E6F0-E119-5E45-AB19-0AEC67363EA6}">
      <dgm:prSet phldrT="[Text]" custT="1"/>
      <dgm:spPr/>
      <dgm:t>
        <a:bodyPr/>
        <a:lstStyle/>
        <a:p>
          <a:pPr algn="ctr"/>
          <a:r>
            <a:rPr lang="en-IN" sz="1200" dirty="0">
              <a:effectLst/>
            </a:rPr>
            <a:t>EXIOBASE</a:t>
          </a:r>
          <a:endParaRPr lang="en-GB" sz="1200" dirty="0"/>
        </a:p>
      </dgm:t>
    </dgm:pt>
    <dgm:pt modelId="{14BD2491-25BE-BF42-B8E0-B7C984693F28}" type="parTrans" cxnId="{B6DC12A3-6296-EB41-9E7E-251D91DEFB88}">
      <dgm:prSet/>
      <dgm:spPr/>
      <dgm:t>
        <a:bodyPr/>
        <a:lstStyle/>
        <a:p>
          <a:pPr algn="ctr"/>
          <a:endParaRPr lang="en-GB" sz="1200"/>
        </a:p>
      </dgm:t>
    </dgm:pt>
    <dgm:pt modelId="{E51401CF-ECE7-9C4D-B79B-C7DB921C1DE7}" type="sibTrans" cxnId="{B6DC12A3-6296-EB41-9E7E-251D91DEFB88}">
      <dgm:prSet/>
      <dgm:spPr/>
      <dgm:t>
        <a:bodyPr/>
        <a:lstStyle/>
        <a:p>
          <a:pPr algn="ctr"/>
          <a:endParaRPr lang="en-GB" sz="1200"/>
        </a:p>
      </dgm:t>
    </dgm:pt>
    <dgm:pt modelId="{77E58E12-5F54-054B-87AC-953C09BC49CF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IN" sz="1200" b="1" dirty="0"/>
            <a:t>SNA version: </a:t>
          </a:r>
          <a:r>
            <a:rPr lang="en-IN" sz="1200" dirty="0">
              <a:effectLst/>
            </a:rPr>
            <a:t>SNA 2008/ ESA 2010 frameworks</a:t>
          </a:r>
          <a:endParaRPr lang="en-GB" sz="1200" dirty="0"/>
        </a:p>
      </dgm:t>
    </dgm:pt>
    <dgm:pt modelId="{89B2207A-9084-254B-AE82-4BDB4A552EE8}" type="parTrans" cxnId="{9E1892B5-4433-B044-9B2E-AAD467C46978}">
      <dgm:prSet/>
      <dgm:spPr/>
      <dgm:t>
        <a:bodyPr/>
        <a:lstStyle/>
        <a:p>
          <a:pPr algn="ctr"/>
          <a:endParaRPr lang="en-GB" sz="1200"/>
        </a:p>
      </dgm:t>
    </dgm:pt>
    <dgm:pt modelId="{3C22046E-6B09-A842-83D0-E99EB505A096}" type="sibTrans" cxnId="{9E1892B5-4433-B044-9B2E-AAD467C46978}">
      <dgm:prSet/>
      <dgm:spPr/>
      <dgm:t>
        <a:bodyPr/>
        <a:lstStyle/>
        <a:p>
          <a:pPr algn="ctr"/>
          <a:endParaRPr lang="en-GB" sz="1200"/>
        </a:p>
      </dgm:t>
    </dgm:pt>
    <dgm:pt modelId="{03F2B804-297E-B84D-9603-5EF2E8C70175}">
      <dgm:prSet custT="1"/>
      <dgm:spPr/>
      <dgm:t>
        <a:bodyPr/>
        <a:lstStyle/>
        <a:p>
          <a:pPr algn="just"/>
          <a:r>
            <a:rPr lang="en-IN" sz="1200" b="1" dirty="0"/>
            <a:t>Time series: Y</a:t>
          </a:r>
          <a:r>
            <a:rPr lang="en-IN" sz="1200" dirty="0"/>
            <a:t>ear-by-year </a:t>
          </a:r>
          <a:r>
            <a:rPr lang="en-IN" sz="1200" b="0" dirty="0"/>
            <a:t>bi-proportional scaling (RAS)</a:t>
          </a:r>
          <a:r>
            <a:rPr lang="en-IN" sz="1200" dirty="0"/>
            <a:t> updating algorithm. </a:t>
          </a:r>
          <a:endParaRPr lang="en-IN" sz="1200" dirty="0">
            <a:effectLst/>
            <a:latin typeface="+mn-lt"/>
            <a:ea typeface="+mn-ea"/>
            <a:cs typeface="+mn-cs"/>
          </a:endParaRPr>
        </a:p>
      </dgm:t>
    </dgm:pt>
    <dgm:pt modelId="{5A3C64DA-6C38-F944-AD0B-2B7AEAC4BF1E}" type="parTrans" cxnId="{D8B12BD9-C897-914E-B0AE-A0232476BD51}">
      <dgm:prSet/>
      <dgm:spPr/>
      <dgm:t>
        <a:bodyPr/>
        <a:lstStyle/>
        <a:p>
          <a:pPr algn="ctr"/>
          <a:endParaRPr lang="en-GB" sz="1200"/>
        </a:p>
      </dgm:t>
    </dgm:pt>
    <dgm:pt modelId="{2ADC2F00-F64B-2946-9311-1B8576800138}" type="sibTrans" cxnId="{D8B12BD9-C897-914E-B0AE-A0232476BD51}">
      <dgm:prSet/>
      <dgm:spPr/>
      <dgm:t>
        <a:bodyPr/>
        <a:lstStyle/>
        <a:p>
          <a:pPr algn="ctr"/>
          <a:endParaRPr lang="en-GB" sz="1200"/>
        </a:p>
      </dgm:t>
    </dgm:pt>
    <dgm:pt modelId="{BE899C31-A58D-C644-AD45-09D3A7539B8F}">
      <dgm:prSet custT="1"/>
      <dgm:spPr/>
      <dgm:t>
        <a:bodyPr/>
        <a:lstStyle/>
        <a:p>
          <a:pPr algn="just"/>
          <a:r>
            <a:rPr lang="en-IN" sz="1200" b="1" dirty="0"/>
            <a:t>Time series: </a:t>
          </a:r>
          <a:r>
            <a:rPr lang="en-IN" sz="1200" dirty="0"/>
            <a:t> Continuous, stepwise </a:t>
          </a:r>
          <a:r>
            <a:rPr lang="en-IN" sz="1200" b="0" dirty="0"/>
            <a:t>sequential iterative back-casting and forward-forecasting</a:t>
          </a:r>
          <a:endParaRPr lang="en-IN" sz="12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508C79E-2D0A-A54E-8733-F6EAE19B25AD}" type="parTrans" cxnId="{CC91EC5E-A405-C64B-A7CE-555AB273159B}">
      <dgm:prSet/>
      <dgm:spPr/>
      <dgm:t>
        <a:bodyPr/>
        <a:lstStyle/>
        <a:p>
          <a:pPr algn="ctr"/>
          <a:endParaRPr lang="en-GB" sz="1200"/>
        </a:p>
      </dgm:t>
    </dgm:pt>
    <dgm:pt modelId="{00DBEB82-5858-6640-93CA-A5F5E7C0BED0}" type="sibTrans" cxnId="{CC91EC5E-A405-C64B-A7CE-555AB273159B}">
      <dgm:prSet/>
      <dgm:spPr/>
      <dgm:t>
        <a:bodyPr/>
        <a:lstStyle/>
        <a:p>
          <a:pPr algn="ctr"/>
          <a:endParaRPr lang="en-GB" sz="1200"/>
        </a:p>
      </dgm:t>
    </dgm:pt>
    <dgm:pt modelId="{245F5C3A-7CE8-0245-94AB-027A53B8F1EE}">
      <dgm:prSet custT="1"/>
      <dgm:spPr/>
      <dgm:t>
        <a:bodyPr/>
        <a:lstStyle/>
        <a:p>
          <a:pPr algn="just"/>
          <a:r>
            <a:rPr lang="en-IN" sz="1200" b="1" dirty="0"/>
            <a:t>Data source: </a:t>
          </a:r>
          <a:r>
            <a:rPr lang="en-IN" sz="1200" dirty="0"/>
            <a:t>National SUTs, Eurostat statistics, UN Comtrade, and physical energy/material data. </a:t>
          </a:r>
          <a:endParaRPr lang="en-IN" sz="1200" dirty="0">
            <a:effectLst/>
            <a:latin typeface="+mn-lt"/>
            <a:ea typeface="+mn-ea"/>
            <a:cs typeface="+mn-cs"/>
          </a:endParaRPr>
        </a:p>
      </dgm:t>
    </dgm:pt>
    <dgm:pt modelId="{DD3F3DDF-EE7A-9D4E-AF76-775FDB67586F}" type="parTrans" cxnId="{1BDDF1F8-D553-DC4A-B310-40DB4DFAFE53}">
      <dgm:prSet/>
      <dgm:spPr/>
      <dgm:t>
        <a:bodyPr/>
        <a:lstStyle/>
        <a:p>
          <a:pPr algn="ctr"/>
          <a:endParaRPr lang="en-GB" sz="1200"/>
        </a:p>
      </dgm:t>
    </dgm:pt>
    <dgm:pt modelId="{47DE4E7D-C631-4E4F-9DB0-C57243FDAED7}" type="sibTrans" cxnId="{1BDDF1F8-D553-DC4A-B310-40DB4DFAFE53}">
      <dgm:prSet/>
      <dgm:spPr/>
      <dgm:t>
        <a:bodyPr/>
        <a:lstStyle/>
        <a:p>
          <a:pPr algn="ctr"/>
          <a:endParaRPr lang="en-GB" sz="1200"/>
        </a:p>
      </dgm:t>
    </dgm:pt>
    <dgm:pt modelId="{AF25F07A-CF24-A748-BC9D-4F88728D49A3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IN" sz="1200" b="1" dirty="0"/>
            <a:t>Data source: </a:t>
          </a:r>
          <a:r>
            <a:rPr lang="en-IN" sz="1200" dirty="0"/>
            <a:t>Official National SUTs UN National Accounts, and UN Comtrade.</a:t>
          </a:r>
          <a:endParaRPr lang="en-GB" sz="1200" dirty="0"/>
        </a:p>
      </dgm:t>
    </dgm:pt>
    <dgm:pt modelId="{4C8E35A1-453D-464A-AFAE-585CE4ED5479}" type="parTrans" cxnId="{E290E251-DE71-C641-8DFF-80BD10C7A003}">
      <dgm:prSet/>
      <dgm:spPr/>
      <dgm:t>
        <a:bodyPr/>
        <a:lstStyle/>
        <a:p>
          <a:pPr algn="ctr"/>
          <a:endParaRPr lang="en-GB" sz="1200"/>
        </a:p>
      </dgm:t>
    </dgm:pt>
    <dgm:pt modelId="{B4EE0A91-754F-7A44-A0D2-F84578618C1F}" type="sibTrans" cxnId="{E290E251-DE71-C641-8DFF-80BD10C7A003}">
      <dgm:prSet/>
      <dgm:spPr/>
      <dgm:t>
        <a:bodyPr/>
        <a:lstStyle/>
        <a:p>
          <a:pPr algn="ctr"/>
          <a:endParaRPr lang="en-GB" sz="1200"/>
        </a:p>
      </dgm:t>
    </dgm:pt>
    <dgm:pt modelId="{28B20725-6EC4-CA4E-BA02-70673D84D003}">
      <dgm:prSet custT="1"/>
      <dgm:spPr/>
      <dgm:t>
        <a:bodyPr/>
        <a:lstStyle/>
        <a:p>
          <a:pPr algn="just"/>
          <a:r>
            <a:rPr lang="en-IN" sz="1200" b="1" dirty="0"/>
            <a:t>Base year: </a:t>
          </a:r>
          <a:r>
            <a:rPr lang="en-IN" sz="1200" dirty="0"/>
            <a:t>2000</a:t>
          </a:r>
          <a:endParaRPr lang="en-IN" sz="12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645D165-0DE3-074A-902E-2FEC3643CBC1}" type="parTrans" cxnId="{9208496B-151C-9446-8C3E-327E927DE6BA}">
      <dgm:prSet/>
      <dgm:spPr/>
      <dgm:t>
        <a:bodyPr/>
        <a:lstStyle/>
        <a:p>
          <a:pPr algn="ctr"/>
          <a:endParaRPr lang="en-GB" sz="1200"/>
        </a:p>
      </dgm:t>
    </dgm:pt>
    <dgm:pt modelId="{E70868BC-C207-5548-AC3E-47A34E21ADBC}" type="sibTrans" cxnId="{9208496B-151C-9446-8C3E-327E927DE6BA}">
      <dgm:prSet/>
      <dgm:spPr/>
      <dgm:t>
        <a:bodyPr/>
        <a:lstStyle/>
        <a:p>
          <a:pPr algn="ctr"/>
          <a:endParaRPr lang="en-GB" sz="1200"/>
        </a:p>
      </dgm:t>
    </dgm:pt>
    <dgm:pt modelId="{FF0D845F-8354-F74F-9B0C-59190AE46DF5}">
      <dgm:prSet custT="1"/>
      <dgm:spPr/>
      <dgm:t>
        <a:bodyPr/>
        <a:lstStyle/>
        <a:p>
          <a:pPr algn="just"/>
          <a:r>
            <a:rPr lang="en-IN" sz="1200" b="1" dirty="0"/>
            <a:t>Harmonization: </a:t>
          </a:r>
          <a:r>
            <a:rPr lang="en-IN" sz="1200" b="0" dirty="0"/>
            <a:t>Heterogeneous </a:t>
          </a:r>
          <a:r>
            <a:rPr lang="en-IN" sz="1200" dirty="0"/>
            <a:t>national IO tables, SUTs, and macro accounts. Skips intermediate SUT stages; dumps all national and trade data into a </a:t>
          </a:r>
          <a:r>
            <a:rPr lang="en-IN" sz="1200" b="0" dirty="0"/>
            <a:t>single global matrix</a:t>
          </a:r>
          <a:r>
            <a:rPr lang="en-IN" sz="1200" dirty="0"/>
            <a:t> </a:t>
          </a:r>
          <a:endParaRPr lang="en-IN" sz="12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7B044A4-CC8F-494B-9AF5-D10C36CDBDAB}" type="parTrans" cxnId="{D0F62789-3E80-E34E-9B1F-C2B62B2DE131}">
      <dgm:prSet/>
      <dgm:spPr/>
      <dgm:t>
        <a:bodyPr/>
        <a:lstStyle/>
        <a:p>
          <a:pPr algn="ctr"/>
          <a:endParaRPr lang="en-GB" sz="1200"/>
        </a:p>
      </dgm:t>
    </dgm:pt>
    <dgm:pt modelId="{F04B23C5-DDE6-2041-BDC9-45E8226AC9DA}" type="sibTrans" cxnId="{D0F62789-3E80-E34E-9B1F-C2B62B2DE131}">
      <dgm:prSet/>
      <dgm:spPr/>
      <dgm:t>
        <a:bodyPr/>
        <a:lstStyle/>
        <a:p>
          <a:pPr algn="ctr"/>
          <a:endParaRPr lang="en-GB" sz="1200"/>
        </a:p>
      </dgm:t>
    </dgm:pt>
    <dgm:pt modelId="{A1A1176B-3271-A546-8AE6-0A7E89D19025}">
      <dgm:prSet custT="1"/>
      <dgm:spPr/>
      <dgm:t>
        <a:bodyPr/>
        <a:lstStyle/>
        <a:p>
          <a:pPr algn="just"/>
          <a:r>
            <a:rPr lang="en-IN" sz="1200" b="1" dirty="0"/>
            <a:t>Base year: </a:t>
          </a:r>
          <a:r>
            <a:rPr lang="en-IN" sz="1200" dirty="0"/>
            <a:t>Country-specific, uneven benchmark years (e.g., 1997, 2002, 2007).</a:t>
          </a:r>
          <a:endParaRPr lang="en-IN" sz="1200" dirty="0">
            <a:effectLst/>
            <a:latin typeface="+mn-lt"/>
            <a:ea typeface="+mn-ea"/>
            <a:cs typeface="+mn-cs"/>
          </a:endParaRPr>
        </a:p>
      </dgm:t>
    </dgm:pt>
    <dgm:pt modelId="{C3376016-1906-7B49-9125-BA09552A67B9}" type="parTrans" cxnId="{B867E033-C6A0-364C-9C67-AC9CDB7078D6}">
      <dgm:prSet/>
      <dgm:spPr/>
      <dgm:t>
        <a:bodyPr/>
        <a:lstStyle/>
        <a:p>
          <a:pPr algn="ctr"/>
          <a:endParaRPr lang="en-GB" sz="1200"/>
        </a:p>
      </dgm:t>
    </dgm:pt>
    <dgm:pt modelId="{38AA500F-E6A1-7F47-B073-1A1C82297977}" type="sibTrans" cxnId="{B867E033-C6A0-364C-9C67-AC9CDB7078D6}">
      <dgm:prSet/>
      <dgm:spPr/>
      <dgm:t>
        <a:bodyPr/>
        <a:lstStyle/>
        <a:p>
          <a:pPr algn="ctr"/>
          <a:endParaRPr lang="en-GB" sz="1200"/>
        </a:p>
      </dgm:t>
    </dgm:pt>
    <dgm:pt modelId="{E8835730-1C7E-7743-B606-5DF032DDB064}">
      <dgm:prSet custT="1"/>
      <dgm:spPr/>
      <dgm:t>
        <a:bodyPr/>
        <a:lstStyle/>
        <a:p>
          <a:pPr algn="just"/>
          <a:r>
            <a:rPr lang="en-IN" sz="1200" b="1" dirty="0"/>
            <a:t>Harmonization: </a:t>
          </a:r>
          <a:r>
            <a:rPr lang="en-IN" sz="1200" b="0" dirty="0"/>
            <a:t>O</a:t>
          </a:r>
          <a:r>
            <a:rPr lang="en-IN" sz="1200" dirty="0"/>
            <a:t>fficial national </a:t>
          </a:r>
          <a:r>
            <a:rPr lang="en-IN" sz="1200" b="0" dirty="0"/>
            <a:t>SUTs </a:t>
          </a:r>
          <a:r>
            <a:rPr lang="en-IN" sz="1200" dirty="0"/>
            <a:t>into a uniform 35-sector framework. Maps bilateral trade data using </a:t>
          </a:r>
          <a:r>
            <a:rPr lang="en-IN" sz="1200" b="0" dirty="0"/>
            <a:t>6-digit HS product codes</a:t>
          </a:r>
          <a:r>
            <a:rPr lang="en-IN" sz="1200" dirty="0"/>
            <a:t> categorized into intermediate, final, or investment end-uses</a:t>
          </a:r>
          <a:endParaRPr lang="en-IN" sz="1200" dirty="0">
            <a:effectLst/>
            <a:latin typeface="+mn-lt"/>
            <a:ea typeface="+mn-ea"/>
            <a:cs typeface="+mn-cs"/>
          </a:endParaRPr>
        </a:p>
      </dgm:t>
    </dgm:pt>
    <dgm:pt modelId="{263DF5FA-D7E7-6E40-80DC-A7BB48098347}" type="parTrans" cxnId="{A9DF8148-E77D-764A-9ABB-78F8AC3A18D3}">
      <dgm:prSet/>
      <dgm:spPr/>
      <dgm:t>
        <a:bodyPr/>
        <a:lstStyle/>
        <a:p>
          <a:pPr algn="ctr"/>
          <a:endParaRPr lang="en-GB" sz="1200"/>
        </a:p>
      </dgm:t>
    </dgm:pt>
    <dgm:pt modelId="{7AA88C72-52EB-2847-915C-A8D8A33F6EA8}" type="sibTrans" cxnId="{A9DF8148-E77D-764A-9ABB-78F8AC3A18D3}">
      <dgm:prSet/>
      <dgm:spPr/>
      <dgm:t>
        <a:bodyPr/>
        <a:lstStyle/>
        <a:p>
          <a:pPr algn="ctr"/>
          <a:endParaRPr lang="en-GB" sz="1200"/>
        </a:p>
      </dgm:t>
    </dgm:pt>
    <dgm:pt modelId="{25EC9B71-C081-624D-AA0A-D1E125AD2DA1}">
      <dgm:prSet custT="1"/>
      <dgm:spPr/>
      <dgm:t>
        <a:bodyPr/>
        <a:lstStyle/>
        <a:p>
          <a:pPr algn="just"/>
          <a:r>
            <a:rPr lang="en-IN" sz="1200" b="1" dirty="0"/>
            <a:t>SNA version: </a:t>
          </a:r>
          <a:r>
            <a:rPr lang="en-IN" sz="1200" dirty="0">
              <a:effectLst/>
            </a:rPr>
            <a:t>SNA 1993</a:t>
          </a:r>
        </a:p>
      </dgm:t>
    </dgm:pt>
    <dgm:pt modelId="{02252138-F8EE-FA40-A33A-E2F98480FEB8}" type="sibTrans" cxnId="{08E6CC91-47F9-8A4A-A91F-F6D2236D412A}">
      <dgm:prSet/>
      <dgm:spPr/>
      <dgm:t>
        <a:bodyPr/>
        <a:lstStyle/>
        <a:p>
          <a:pPr algn="ctr"/>
          <a:endParaRPr lang="en-GB" sz="1200"/>
        </a:p>
      </dgm:t>
    </dgm:pt>
    <dgm:pt modelId="{15025F2C-00CE-0643-826B-25B4CE7E1AB1}" type="parTrans" cxnId="{08E6CC91-47F9-8A4A-A91F-F6D2236D412A}">
      <dgm:prSet/>
      <dgm:spPr/>
      <dgm:t>
        <a:bodyPr/>
        <a:lstStyle/>
        <a:p>
          <a:pPr algn="ctr"/>
          <a:endParaRPr lang="en-GB" sz="1200"/>
        </a:p>
      </dgm:t>
    </dgm:pt>
    <dgm:pt modelId="{C4DD17F3-E349-9949-ABA2-2BC128F42204}">
      <dgm:prSet custT="1"/>
      <dgm:spPr/>
      <dgm:t>
        <a:bodyPr/>
        <a:lstStyle/>
        <a:p>
          <a:pPr algn="just"/>
          <a:r>
            <a:rPr lang="en-IN" sz="1200" b="1" dirty="0"/>
            <a:t>Data source: </a:t>
          </a:r>
          <a:r>
            <a:rPr lang="en-IN" sz="1200" dirty="0"/>
            <a:t>Heterogeneous country tables, UN Comtrade, and UN/IMF macroeconomic aggregates. </a:t>
          </a:r>
          <a:endParaRPr lang="en-IN" sz="1200" dirty="0">
            <a:effectLst/>
          </a:endParaRPr>
        </a:p>
      </dgm:t>
    </dgm:pt>
    <dgm:pt modelId="{6B7282D4-4E86-454A-A0E0-0C480E9A1454}" type="parTrans" cxnId="{EB6A7A6D-CE08-D941-8F77-B1C39256C475}">
      <dgm:prSet/>
      <dgm:spPr/>
      <dgm:t>
        <a:bodyPr/>
        <a:lstStyle/>
        <a:p>
          <a:pPr algn="ctr"/>
          <a:endParaRPr lang="en-GB" sz="1200"/>
        </a:p>
      </dgm:t>
    </dgm:pt>
    <dgm:pt modelId="{A383A285-D523-334B-9DAB-D49E8750BCA3}" type="sibTrans" cxnId="{EB6A7A6D-CE08-D941-8F77-B1C39256C475}">
      <dgm:prSet/>
      <dgm:spPr/>
      <dgm:t>
        <a:bodyPr/>
        <a:lstStyle/>
        <a:p>
          <a:pPr algn="ctr"/>
          <a:endParaRPr lang="en-GB" sz="1200"/>
        </a:p>
      </dgm:t>
    </dgm:pt>
    <dgm:pt modelId="{77E01EC0-28D1-C241-9729-A31F82CE319A}">
      <dgm:prSet custT="1"/>
      <dgm:spPr/>
      <dgm:t>
        <a:bodyPr/>
        <a:lstStyle/>
        <a:p>
          <a:pPr algn="just"/>
          <a:r>
            <a:rPr lang="en-IN" sz="1200" b="1" dirty="0"/>
            <a:t>Time series: </a:t>
          </a:r>
          <a:r>
            <a:rPr lang="en-IN" sz="1200" dirty="0"/>
            <a:t>Forward-projecting matrix slices by mathematically imposing temporal developments. </a:t>
          </a:r>
          <a:endParaRPr lang="en-IN" sz="1200" dirty="0">
            <a:effectLst/>
            <a:latin typeface="+mn-lt"/>
            <a:ea typeface="+mn-ea"/>
            <a:cs typeface="+mn-cs"/>
          </a:endParaRPr>
        </a:p>
      </dgm:t>
    </dgm:pt>
    <dgm:pt modelId="{EF75476B-08B8-6C4E-B391-E495BF91AC44}" type="parTrans" cxnId="{CD66CAD5-1D06-CB43-8AF3-34267A9D1FDC}">
      <dgm:prSet/>
      <dgm:spPr/>
      <dgm:t>
        <a:bodyPr/>
        <a:lstStyle/>
        <a:p>
          <a:pPr algn="ctr"/>
          <a:endParaRPr lang="en-GB" sz="1200"/>
        </a:p>
      </dgm:t>
    </dgm:pt>
    <dgm:pt modelId="{0A19616F-5FC7-1445-BFE4-C4750705AE3B}" type="sibTrans" cxnId="{CD66CAD5-1D06-CB43-8AF3-34267A9D1FDC}">
      <dgm:prSet/>
      <dgm:spPr/>
      <dgm:t>
        <a:bodyPr/>
        <a:lstStyle/>
        <a:p>
          <a:pPr algn="ctr"/>
          <a:endParaRPr lang="en-GB" sz="1200"/>
        </a:p>
      </dgm:t>
    </dgm:pt>
    <dgm:pt modelId="{CC8DFA8B-79DE-E646-BCBB-1A2E55CFFFB7}">
      <dgm:prSet custT="1"/>
      <dgm:spPr/>
      <dgm:t>
        <a:bodyPr/>
        <a:lstStyle/>
        <a:p>
          <a:pPr algn="just"/>
          <a:r>
            <a:rPr lang="en-GB" sz="1200" b="1" dirty="0"/>
            <a:t>Base year: </a:t>
          </a:r>
          <a:r>
            <a:rPr lang="en-GB" sz="1200" dirty="0"/>
            <a:t>2020</a:t>
          </a:r>
          <a:endParaRPr lang="en-IN" sz="1200" dirty="0">
            <a:effectLst/>
            <a:latin typeface="+mn-lt"/>
            <a:ea typeface="+mn-ea"/>
            <a:cs typeface="+mn-cs"/>
          </a:endParaRPr>
        </a:p>
      </dgm:t>
    </dgm:pt>
    <dgm:pt modelId="{289754C1-711F-FB4B-A8BB-F4811A4F5FF7}" type="parTrans" cxnId="{AC4E16A0-E33A-5345-8462-2954E2ED1B95}">
      <dgm:prSet/>
      <dgm:spPr/>
      <dgm:t>
        <a:bodyPr/>
        <a:lstStyle/>
        <a:p>
          <a:pPr algn="ctr"/>
          <a:endParaRPr lang="en-GB" sz="1200"/>
        </a:p>
      </dgm:t>
    </dgm:pt>
    <dgm:pt modelId="{8E8D157D-67B8-4946-87BC-AFD43CF4985E}" type="sibTrans" cxnId="{AC4E16A0-E33A-5345-8462-2954E2ED1B95}">
      <dgm:prSet/>
      <dgm:spPr/>
      <dgm:t>
        <a:bodyPr/>
        <a:lstStyle/>
        <a:p>
          <a:pPr algn="ctr"/>
          <a:endParaRPr lang="en-GB" sz="1200"/>
        </a:p>
      </dgm:t>
    </dgm:pt>
    <dgm:pt modelId="{CC6A0EE7-8A8C-1A40-8C15-43FE4425B9F1}">
      <dgm:prSet custT="1"/>
      <dgm:spPr/>
      <dgm:t>
        <a:bodyPr/>
        <a:lstStyle/>
        <a:p>
          <a:pPr algn="just"/>
          <a:r>
            <a:rPr lang="en-IN" sz="1200" b="1" dirty="0"/>
            <a:t>Harmonization: </a:t>
          </a:r>
          <a:r>
            <a:rPr lang="en-IN" sz="1200" dirty="0"/>
            <a:t> All country tables into a uniform European NACE rectangular template (163 industries). Combines industrial sectors by putting local data into a </a:t>
          </a:r>
          <a:r>
            <a:rPr lang="en-IN" sz="1200" b="0" dirty="0"/>
            <a:t>detailed global trade matrix</a:t>
          </a:r>
          <a:endParaRPr lang="en-IN" sz="1200" dirty="0">
            <a:effectLst/>
            <a:latin typeface="+mn-lt"/>
            <a:ea typeface="+mn-ea"/>
            <a:cs typeface="+mn-cs"/>
          </a:endParaRPr>
        </a:p>
      </dgm:t>
    </dgm:pt>
    <dgm:pt modelId="{8998523F-557B-4943-BFA3-9B957B4FD764}" type="parTrans" cxnId="{AB9387A9-FAAE-7844-B6C0-054E6FD4849D}">
      <dgm:prSet/>
      <dgm:spPr/>
      <dgm:t>
        <a:bodyPr/>
        <a:lstStyle/>
        <a:p>
          <a:pPr algn="ctr"/>
          <a:endParaRPr lang="en-GB" sz="1200"/>
        </a:p>
      </dgm:t>
    </dgm:pt>
    <dgm:pt modelId="{79C47391-BDBF-E44C-87D0-9112B8176024}" type="sibTrans" cxnId="{AB9387A9-FAAE-7844-B6C0-054E6FD4849D}">
      <dgm:prSet/>
      <dgm:spPr/>
      <dgm:t>
        <a:bodyPr/>
        <a:lstStyle/>
        <a:p>
          <a:pPr algn="ctr"/>
          <a:endParaRPr lang="en-GB" sz="1200"/>
        </a:p>
      </dgm:t>
    </dgm:pt>
    <dgm:pt modelId="{6D148976-0163-8B4E-8002-8F415268358A}" type="pres">
      <dgm:prSet presAssocID="{9FB0A2B5-9408-154C-A429-78A255D7CD1D}" presName="linearFlow" presStyleCnt="0">
        <dgm:presLayoutVars>
          <dgm:dir/>
          <dgm:animLvl val="lvl"/>
          <dgm:resizeHandles val="exact"/>
        </dgm:presLayoutVars>
      </dgm:prSet>
      <dgm:spPr/>
    </dgm:pt>
    <dgm:pt modelId="{B32AFEA4-050C-0341-878A-C403BE3F6A37}" type="pres">
      <dgm:prSet presAssocID="{40B52FCA-BA02-2D4A-B9E5-AED2DD9C7FFD}" presName="composite" presStyleCnt="0"/>
      <dgm:spPr/>
    </dgm:pt>
    <dgm:pt modelId="{B6D0005D-AC13-654A-BF9E-8F946461B6FB}" type="pres">
      <dgm:prSet presAssocID="{40B52FCA-BA02-2D4A-B9E5-AED2DD9C7FF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6137552-EDE6-4C4B-88DC-D72E482B5AB1}" type="pres">
      <dgm:prSet presAssocID="{40B52FCA-BA02-2D4A-B9E5-AED2DD9C7FFD}" presName="descendantText" presStyleLbl="alignAcc1" presStyleIdx="0" presStyleCnt="3">
        <dgm:presLayoutVars>
          <dgm:bulletEnabled val="1"/>
        </dgm:presLayoutVars>
      </dgm:prSet>
      <dgm:spPr/>
    </dgm:pt>
    <dgm:pt modelId="{E459A6C6-CCCA-F946-AE3F-BB0B0003D0CB}" type="pres">
      <dgm:prSet presAssocID="{DA813753-5BC9-D54B-9AD5-E4046F7A46FB}" presName="sp" presStyleCnt="0"/>
      <dgm:spPr/>
    </dgm:pt>
    <dgm:pt modelId="{98269783-78B5-C144-80B1-4E5A32068FB8}" type="pres">
      <dgm:prSet presAssocID="{232DE338-BD89-634C-A5B6-730E7D02B32D}" presName="composite" presStyleCnt="0"/>
      <dgm:spPr/>
    </dgm:pt>
    <dgm:pt modelId="{96F77C85-71AF-8047-8ECC-5E6EF990AAF4}" type="pres">
      <dgm:prSet presAssocID="{232DE338-BD89-634C-A5B6-730E7D02B3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5AE8C40-9F56-7041-8B1A-19A40B32F9A7}" type="pres">
      <dgm:prSet presAssocID="{232DE338-BD89-634C-A5B6-730E7D02B32D}" presName="descendantText" presStyleLbl="alignAcc1" presStyleIdx="1" presStyleCnt="3">
        <dgm:presLayoutVars>
          <dgm:bulletEnabled val="1"/>
        </dgm:presLayoutVars>
      </dgm:prSet>
      <dgm:spPr/>
    </dgm:pt>
    <dgm:pt modelId="{3173793D-0389-EB4F-A17B-187CC5A95A97}" type="pres">
      <dgm:prSet presAssocID="{745710D5-E04C-624E-90C4-C57A479E1D6D}" presName="sp" presStyleCnt="0"/>
      <dgm:spPr/>
    </dgm:pt>
    <dgm:pt modelId="{0A9ED55F-E528-2E4C-BCE2-5580D062D6DF}" type="pres">
      <dgm:prSet presAssocID="{F6A7E6F0-E119-5E45-AB19-0AEC67363EA6}" presName="composite" presStyleCnt="0"/>
      <dgm:spPr/>
    </dgm:pt>
    <dgm:pt modelId="{7E7C4E7E-AA1F-E94A-AF7E-E9DEB79AF876}" type="pres">
      <dgm:prSet presAssocID="{F6A7E6F0-E119-5E45-AB19-0AEC67363EA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6E840B6-1762-6746-8E4D-FBF93A8D0FC2}" type="pres">
      <dgm:prSet presAssocID="{F6A7E6F0-E119-5E45-AB19-0AEC67363EA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B01C201-5240-BA44-BD47-1EAC0E4F65DC}" srcId="{9FB0A2B5-9408-154C-A429-78A255D7CD1D}" destId="{232DE338-BD89-634C-A5B6-730E7D02B32D}" srcOrd="1" destOrd="0" parTransId="{89591A94-AAAC-354E-BD20-A6BD2558F69A}" sibTransId="{745710D5-E04C-624E-90C4-C57A479E1D6D}"/>
    <dgm:cxn modelId="{93CA4202-DA58-8548-9A3B-6428311A2A28}" type="presOf" srcId="{E8835730-1C7E-7743-B606-5DF032DDB064}" destId="{06137552-EDE6-4C4B-88DC-D72E482B5AB1}" srcOrd="0" destOrd="4" presId="urn:microsoft.com/office/officeart/2005/8/layout/chevron2"/>
    <dgm:cxn modelId="{32357908-11E5-204D-9D2B-9092C372431C}" type="presOf" srcId="{77E01EC0-28D1-C241-9729-A31F82CE319A}" destId="{A6E840B6-1762-6746-8E4D-FBF93A8D0FC2}" srcOrd="0" destOrd="2" presId="urn:microsoft.com/office/officeart/2005/8/layout/chevron2"/>
    <dgm:cxn modelId="{DC0FF61A-E542-2245-921B-24B19E221F5F}" type="presOf" srcId="{F6A7E6F0-E119-5E45-AB19-0AEC67363EA6}" destId="{7E7C4E7E-AA1F-E94A-AF7E-E9DEB79AF876}" srcOrd="0" destOrd="0" presId="urn:microsoft.com/office/officeart/2005/8/layout/chevron2"/>
    <dgm:cxn modelId="{00884C1F-DA86-DC4F-AB05-C69904B0B290}" type="presOf" srcId="{245F5C3A-7CE8-0245-94AB-027A53B8F1EE}" destId="{A6E840B6-1762-6746-8E4D-FBF93A8D0FC2}" srcOrd="0" destOrd="1" presId="urn:microsoft.com/office/officeart/2005/8/layout/chevron2"/>
    <dgm:cxn modelId="{6F097120-20C7-B349-8677-ABE52B250EC5}" type="presOf" srcId="{9E5EE778-9204-0D45-9E2E-1321A3B31DE5}" destId="{06137552-EDE6-4C4B-88DC-D72E482B5AB1}" srcOrd="0" destOrd="0" presId="urn:microsoft.com/office/officeart/2005/8/layout/chevron2"/>
    <dgm:cxn modelId="{F216012E-A1AE-FB4E-ABBD-77C5E80FDBEB}" type="presOf" srcId="{AF25F07A-CF24-A748-BC9D-4F88728D49A3}" destId="{06137552-EDE6-4C4B-88DC-D72E482B5AB1}" srcOrd="0" destOrd="1" presId="urn:microsoft.com/office/officeart/2005/8/layout/chevron2"/>
    <dgm:cxn modelId="{FD015E2F-56F3-6847-8B14-FEE55C8CD6D5}" type="presOf" srcId="{9FB0A2B5-9408-154C-A429-78A255D7CD1D}" destId="{6D148976-0163-8B4E-8002-8F415268358A}" srcOrd="0" destOrd="0" presId="urn:microsoft.com/office/officeart/2005/8/layout/chevron2"/>
    <dgm:cxn modelId="{75F3912F-175C-A845-8A4D-61A4256BBB21}" srcId="{9FB0A2B5-9408-154C-A429-78A255D7CD1D}" destId="{40B52FCA-BA02-2D4A-B9E5-AED2DD9C7FFD}" srcOrd="0" destOrd="0" parTransId="{0F9F3A9D-B59B-3E46-A73D-E88E980E6522}" sibTransId="{DA813753-5BC9-D54B-9AD5-E4046F7A46FB}"/>
    <dgm:cxn modelId="{752EC730-AF73-0C42-9987-0498598C73D5}" type="presOf" srcId="{40B52FCA-BA02-2D4A-B9E5-AED2DD9C7FFD}" destId="{B6D0005D-AC13-654A-BF9E-8F946461B6FB}" srcOrd="0" destOrd="0" presId="urn:microsoft.com/office/officeart/2005/8/layout/chevron2"/>
    <dgm:cxn modelId="{B867E033-C6A0-364C-9C67-AC9CDB7078D6}" srcId="{40B52FCA-BA02-2D4A-B9E5-AED2DD9C7FFD}" destId="{A1A1176B-3271-A546-8AE6-0A7E89D19025}" srcOrd="3" destOrd="0" parTransId="{C3376016-1906-7B49-9125-BA09552A67B9}" sibTransId="{38AA500F-E6A1-7F47-B073-1A1C82297977}"/>
    <dgm:cxn modelId="{F1A2DA35-AFC7-A94A-84D0-E8E8C84DF266}" type="presOf" srcId="{25EC9B71-C081-624D-AA0A-D1E125AD2DA1}" destId="{B5AE8C40-9F56-7041-8B1A-19A40B32F9A7}" srcOrd="0" destOrd="0" presId="urn:microsoft.com/office/officeart/2005/8/layout/chevron2"/>
    <dgm:cxn modelId="{79094239-B14C-444C-B448-9AF79136E8E0}" type="presOf" srcId="{A1A1176B-3271-A546-8AE6-0A7E89D19025}" destId="{06137552-EDE6-4C4B-88DC-D72E482B5AB1}" srcOrd="0" destOrd="3" presId="urn:microsoft.com/office/officeart/2005/8/layout/chevron2"/>
    <dgm:cxn modelId="{A9DF8148-E77D-764A-9ABB-78F8AC3A18D3}" srcId="{40B52FCA-BA02-2D4A-B9E5-AED2DD9C7FFD}" destId="{E8835730-1C7E-7743-B606-5DF032DDB064}" srcOrd="4" destOrd="0" parTransId="{263DF5FA-D7E7-6E40-80DC-A7BB48098347}" sibTransId="{7AA88C72-52EB-2847-915C-A8D8A33F6EA8}"/>
    <dgm:cxn modelId="{E290E251-DE71-C641-8DFF-80BD10C7A003}" srcId="{40B52FCA-BA02-2D4A-B9E5-AED2DD9C7FFD}" destId="{AF25F07A-CF24-A748-BC9D-4F88728D49A3}" srcOrd="1" destOrd="0" parTransId="{4C8E35A1-453D-464A-AFAE-585CE4ED5479}" sibTransId="{B4EE0A91-754F-7A44-A0D2-F84578618C1F}"/>
    <dgm:cxn modelId="{CC91EC5E-A405-C64B-A7CE-555AB273159B}" srcId="{232DE338-BD89-634C-A5B6-730E7D02B32D}" destId="{BE899C31-A58D-C644-AD45-09D3A7539B8F}" srcOrd="2" destOrd="0" parTransId="{2508C79E-2D0A-A54E-8733-F6EAE19B25AD}" sibTransId="{00DBEB82-5858-6640-93CA-A5F5E7C0BED0}"/>
    <dgm:cxn modelId="{2C9C066B-C74B-E74D-B6A2-080C722E9378}" type="presOf" srcId="{77E58E12-5F54-054B-87AC-953C09BC49CF}" destId="{A6E840B6-1762-6746-8E4D-FBF93A8D0FC2}" srcOrd="0" destOrd="0" presId="urn:microsoft.com/office/officeart/2005/8/layout/chevron2"/>
    <dgm:cxn modelId="{9208496B-151C-9446-8C3E-327E927DE6BA}" srcId="{232DE338-BD89-634C-A5B6-730E7D02B32D}" destId="{28B20725-6EC4-CA4E-BA02-70673D84D003}" srcOrd="3" destOrd="0" parTransId="{8645D165-0DE3-074A-902E-2FEC3643CBC1}" sibTransId="{E70868BC-C207-5548-AC3E-47A34E21ADBC}"/>
    <dgm:cxn modelId="{EB6A7A6D-CE08-D941-8F77-B1C39256C475}" srcId="{232DE338-BD89-634C-A5B6-730E7D02B32D}" destId="{C4DD17F3-E349-9949-ABA2-2BC128F42204}" srcOrd="1" destOrd="0" parTransId="{6B7282D4-4E86-454A-A0E0-0C480E9A1454}" sibTransId="{A383A285-D523-334B-9DAB-D49E8750BCA3}"/>
    <dgm:cxn modelId="{75BF2785-BBEF-C34C-956D-3A5CBCEA9C66}" type="presOf" srcId="{CC8DFA8B-79DE-E646-BCBB-1A2E55CFFFB7}" destId="{A6E840B6-1762-6746-8E4D-FBF93A8D0FC2}" srcOrd="0" destOrd="3" presId="urn:microsoft.com/office/officeart/2005/8/layout/chevron2"/>
    <dgm:cxn modelId="{06BA9885-87BD-2142-9FE4-A64AB6271BA0}" type="presOf" srcId="{CC6A0EE7-8A8C-1A40-8C15-43FE4425B9F1}" destId="{A6E840B6-1762-6746-8E4D-FBF93A8D0FC2}" srcOrd="0" destOrd="4" presId="urn:microsoft.com/office/officeart/2005/8/layout/chevron2"/>
    <dgm:cxn modelId="{D0F62789-3E80-E34E-9B1F-C2B62B2DE131}" srcId="{232DE338-BD89-634C-A5B6-730E7D02B32D}" destId="{FF0D845F-8354-F74F-9B0C-59190AE46DF5}" srcOrd="4" destOrd="0" parTransId="{07B044A4-CC8F-494B-9AF5-D10C36CDBDAB}" sibTransId="{F04B23C5-DDE6-2041-BDC9-45E8226AC9DA}"/>
    <dgm:cxn modelId="{08E6CC91-47F9-8A4A-A91F-F6D2236D412A}" srcId="{232DE338-BD89-634C-A5B6-730E7D02B32D}" destId="{25EC9B71-C081-624D-AA0A-D1E125AD2DA1}" srcOrd="0" destOrd="0" parTransId="{15025F2C-00CE-0643-826B-25B4CE7E1AB1}" sibTransId="{02252138-F8EE-FA40-A33A-E2F98480FEB8}"/>
    <dgm:cxn modelId="{F95C7F97-FADE-3546-B391-2CA1743CA705}" type="presOf" srcId="{FF0D845F-8354-F74F-9B0C-59190AE46DF5}" destId="{B5AE8C40-9F56-7041-8B1A-19A40B32F9A7}" srcOrd="0" destOrd="4" presId="urn:microsoft.com/office/officeart/2005/8/layout/chevron2"/>
    <dgm:cxn modelId="{92045799-D1B1-B84B-8B03-541C47FA5CCB}" type="presOf" srcId="{C4DD17F3-E349-9949-ABA2-2BC128F42204}" destId="{B5AE8C40-9F56-7041-8B1A-19A40B32F9A7}" srcOrd="0" destOrd="1" presId="urn:microsoft.com/office/officeart/2005/8/layout/chevron2"/>
    <dgm:cxn modelId="{1F0F8199-C5D0-874C-81A1-8EED1CA20D57}" type="presOf" srcId="{03F2B804-297E-B84D-9603-5EF2E8C70175}" destId="{06137552-EDE6-4C4B-88DC-D72E482B5AB1}" srcOrd="0" destOrd="2" presId="urn:microsoft.com/office/officeart/2005/8/layout/chevron2"/>
    <dgm:cxn modelId="{AC4E16A0-E33A-5345-8462-2954E2ED1B95}" srcId="{F6A7E6F0-E119-5E45-AB19-0AEC67363EA6}" destId="{CC8DFA8B-79DE-E646-BCBB-1A2E55CFFFB7}" srcOrd="3" destOrd="0" parTransId="{289754C1-711F-FB4B-A8BB-F4811A4F5FF7}" sibTransId="{8E8D157D-67B8-4946-87BC-AFD43CF4985E}"/>
    <dgm:cxn modelId="{B6DC12A3-6296-EB41-9E7E-251D91DEFB88}" srcId="{9FB0A2B5-9408-154C-A429-78A255D7CD1D}" destId="{F6A7E6F0-E119-5E45-AB19-0AEC67363EA6}" srcOrd="2" destOrd="0" parTransId="{14BD2491-25BE-BF42-B8E0-B7C984693F28}" sibTransId="{E51401CF-ECE7-9C4D-B79B-C7DB921C1DE7}"/>
    <dgm:cxn modelId="{AB9387A9-FAAE-7844-B6C0-054E6FD4849D}" srcId="{F6A7E6F0-E119-5E45-AB19-0AEC67363EA6}" destId="{CC6A0EE7-8A8C-1A40-8C15-43FE4425B9F1}" srcOrd="4" destOrd="0" parTransId="{8998523F-557B-4943-BFA3-9B957B4FD764}" sibTransId="{79C47391-BDBF-E44C-87D0-9112B8176024}"/>
    <dgm:cxn modelId="{50BAE2AB-8192-A44D-B0B3-2B3AB55D0226}" type="presOf" srcId="{BE899C31-A58D-C644-AD45-09D3A7539B8F}" destId="{B5AE8C40-9F56-7041-8B1A-19A40B32F9A7}" srcOrd="0" destOrd="2" presId="urn:microsoft.com/office/officeart/2005/8/layout/chevron2"/>
    <dgm:cxn modelId="{9632E6AC-2349-4F4C-B38A-3B73AC34855D}" type="presOf" srcId="{28B20725-6EC4-CA4E-BA02-70673D84D003}" destId="{B5AE8C40-9F56-7041-8B1A-19A40B32F9A7}" srcOrd="0" destOrd="3" presId="urn:microsoft.com/office/officeart/2005/8/layout/chevron2"/>
    <dgm:cxn modelId="{9E1892B5-4433-B044-9B2E-AAD467C46978}" srcId="{F6A7E6F0-E119-5E45-AB19-0AEC67363EA6}" destId="{77E58E12-5F54-054B-87AC-953C09BC49CF}" srcOrd="0" destOrd="0" parTransId="{89B2207A-9084-254B-AE82-4BDB4A552EE8}" sibTransId="{3C22046E-6B09-A842-83D0-E99EB505A096}"/>
    <dgm:cxn modelId="{BACFE3C8-79FC-C544-A8F8-24C1D8605889}" srcId="{40B52FCA-BA02-2D4A-B9E5-AED2DD9C7FFD}" destId="{9E5EE778-9204-0D45-9E2E-1321A3B31DE5}" srcOrd="0" destOrd="0" parTransId="{3D42D496-E256-404D-8719-13FF165DB718}" sibTransId="{C5E7C098-A8DC-FE41-9005-B16829ABF1BE}"/>
    <dgm:cxn modelId="{DFAD4CCC-23FA-8C46-AE7C-83244583ABBE}" type="presOf" srcId="{232DE338-BD89-634C-A5B6-730E7D02B32D}" destId="{96F77C85-71AF-8047-8ECC-5E6EF990AAF4}" srcOrd="0" destOrd="0" presId="urn:microsoft.com/office/officeart/2005/8/layout/chevron2"/>
    <dgm:cxn modelId="{CD66CAD5-1D06-CB43-8AF3-34267A9D1FDC}" srcId="{F6A7E6F0-E119-5E45-AB19-0AEC67363EA6}" destId="{77E01EC0-28D1-C241-9729-A31F82CE319A}" srcOrd="2" destOrd="0" parTransId="{EF75476B-08B8-6C4E-B391-E495BF91AC44}" sibTransId="{0A19616F-5FC7-1445-BFE4-C4750705AE3B}"/>
    <dgm:cxn modelId="{D8B12BD9-C897-914E-B0AE-A0232476BD51}" srcId="{40B52FCA-BA02-2D4A-B9E5-AED2DD9C7FFD}" destId="{03F2B804-297E-B84D-9603-5EF2E8C70175}" srcOrd="2" destOrd="0" parTransId="{5A3C64DA-6C38-F944-AD0B-2B7AEAC4BF1E}" sibTransId="{2ADC2F00-F64B-2946-9311-1B8576800138}"/>
    <dgm:cxn modelId="{1BDDF1F8-D553-DC4A-B310-40DB4DFAFE53}" srcId="{F6A7E6F0-E119-5E45-AB19-0AEC67363EA6}" destId="{245F5C3A-7CE8-0245-94AB-027A53B8F1EE}" srcOrd="1" destOrd="0" parTransId="{DD3F3DDF-EE7A-9D4E-AF76-775FDB67586F}" sibTransId="{47DE4E7D-C631-4E4F-9DB0-C57243FDAED7}"/>
    <dgm:cxn modelId="{364B5E46-5213-E24E-8DB4-0821686B13B7}" type="presParOf" srcId="{6D148976-0163-8B4E-8002-8F415268358A}" destId="{B32AFEA4-050C-0341-878A-C403BE3F6A37}" srcOrd="0" destOrd="0" presId="urn:microsoft.com/office/officeart/2005/8/layout/chevron2"/>
    <dgm:cxn modelId="{2153CD6B-2F19-114F-A390-DC808793F694}" type="presParOf" srcId="{B32AFEA4-050C-0341-878A-C403BE3F6A37}" destId="{B6D0005D-AC13-654A-BF9E-8F946461B6FB}" srcOrd="0" destOrd="0" presId="urn:microsoft.com/office/officeart/2005/8/layout/chevron2"/>
    <dgm:cxn modelId="{61FE2C9A-9DD1-0546-8891-E62C7BB78760}" type="presParOf" srcId="{B32AFEA4-050C-0341-878A-C403BE3F6A37}" destId="{06137552-EDE6-4C4B-88DC-D72E482B5AB1}" srcOrd="1" destOrd="0" presId="urn:microsoft.com/office/officeart/2005/8/layout/chevron2"/>
    <dgm:cxn modelId="{00C68D2F-DC33-4344-BEB0-27874850B8D4}" type="presParOf" srcId="{6D148976-0163-8B4E-8002-8F415268358A}" destId="{E459A6C6-CCCA-F946-AE3F-BB0B0003D0CB}" srcOrd="1" destOrd="0" presId="urn:microsoft.com/office/officeart/2005/8/layout/chevron2"/>
    <dgm:cxn modelId="{DD6733DC-33EF-BB4F-9470-049541200B03}" type="presParOf" srcId="{6D148976-0163-8B4E-8002-8F415268358A}" destId="{98269783-78B5-C144-80B1-4E5A32068FB8}" srcOrd="2" destOrd="0" presId="urn:microsoft.com/office/officeart/2005/8/layout/chevron2"/>
    <dgm:cxn modelId="{A1A00293-5CF0-1348-A8CE-83646F5DF2F1}" type="presParOf" srcId="{98269783-78B5-C144-80B1-4E5A32068FB8}" destId="{96F77C85-71AF-8047-8ECC-5E6EF990AAF4}" srcOrd="0" destOrd="0" presId="urn:microsoft.com/office/officeart/2005/8/layout/chevron2"/>
    <dgm:cxn modelId="{F44CFEBA-8037-C944-87BB-3A0DF111C7B8}" type="presParOf" srcId="{98269783-78B5-C144-80B1-4E5A32068FB8}" destId="{B5AE8C40-9F56-7041-8B1A-19A40B32F9A7}" srcOrd="1" destOrd="0" presId="urn:microsoft.com/office/officeart/2005/8/layout/chevron2"/>
    <dgm:cxn modelId="{44851F88-355A-C54F-A60C-22F6C69C09D0}" type="presParOf" srcId="{6D148976-0163-8B4E-8002-8F415268358A}" destId="{3173793D-0389-EB4F-A17B-187CC5A95A97}" srcOrd="3" destOrd="0" presId="urn:microsoft.com/office/officeart/2005/8/layout/chevron2"/>
    <dgm:cxn modelId="{4816A4DB-2313-7E44-A8B5-1A04C641821D}" type="presParOf" srcId="{6D148976-0163-8B4E-8002-8F415268358A}" destId="{0A9ED55F-E528-2E4C-BCE2-5580D062D6DF}" srcOrd="4" destOrd="0" presId="urn:microsoft.com/office/officeart/2005/8/layout/chevron2"/>
    <dgm:cxn modelId="{7B99569D-E173-1B4C-9FE0-333E29E20D87}" type="presParOf" srcId="{0A9ED55F-E528-2E4C-BCE2-5580D062D6DF}" destId="{7E7C4E7E-AA1F-E94A-AF7E-E9DEB79AF876}" srcOrd="0" destOrd="0" presId="urn:microsoft.com/office/officeart/2005/8/layout/chevron2"/>
    <dgm:cxn modelId="{1EF9E02D-0A0E-4846-8FFD-7D01ED3A67F7}" type="presParOf" srcId="{0A9ED55F-E528-2E4C-BCE2-5580D062D6DF}" destId="{A6E840B6-1762-6746-8E4D-FBF93A8D0F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43278-6A78-DA41-85D9-BF4830031117}" type="doc">
      <dgm:prSet loTypeId="urn:microsoft.com/office/officeart/2005/8/layout/hierarchy2" loCatId="" qsTypeId="urn:microsoft.com/office/officeart/2005/8/quickstyle/simple2" qsCatId="simple" csTypeId="urn:microsoft.com/office/officeart/2005/8/colors/colorful1" csCatId="colorful" phldr="1"/>
      <dgm:spPr/>
    </dgm:pt>
    <dgm:pt modelId="{BDFD1F99-9FBC-C54D-93F6-8348926BF7E6}">
      <dgm:prSet phldrT="[Text]" custT="1"/>
      <dgm:spPr/>
      <dgm:t>
        <a:bodyPr/>
        <a:lstStyle/>
        <a:p>
          <a:pPr algn="ctr"/>
          <a:r>
            <a:rPr lang="en-GB" sz="1900" b="1"/>
            <a:t>Limitations</a:t>
          </a:r>
          <a:endParaRPr lang="en-GB" sz="1900" b="1" dirty="0"/>
        </a:p>
      </dgm:t>
    </dgm:pt>
    <dgm:pt modelId="{A44F38AE-5E79-2044-A106-A4C3FA0DF8F9}" type="parTrans" cxnId="{5ADAD454-9D7E-104C-AB04-A2B7A2B3212B}">
      <dgm:prSet/>
      <dgm:spPr/>
      <dgm:t>
        <a:bodyPr/>
        <a:lstStyle/>
        <a:p>
          <a:pPr algn="ctr"/>
          <a:endParaRPr lang="en-GB" sz="1400"/>
        </a:p>
      </dgm:t>
    </dgm:pt>
    <dgm:pt modelId="{2B14D81F-79EB-BA43-8867-206859A0E36A}" type="sibTrans" cxnId="{5ADAD454-9D7E-104C-AB04-A2B7A2B3212B}">
      <dgm:prSet/>
      <dgm:spPr/>
      <dgm:t>
        <a:bodyPr/>
        <a:lstStyle/>
        <a:p>
          <a:pPr algn="ctr"/>
          <a:endParaRPr lang="en-GB" sz="1400"/>
        </a:p>
      </dgm:t>
    </dgm:pt>
    <dgm:pt modelId="{A9B0930C-78BC-8B40-B7BD-6063D0EC252B}">
      <dgm:prSet phldrT="[Text]" custT="1"/>
      <dgm:spPr/>
      <dgm:t>
        <a:bodyPr/>
        <a:lstStyle/>
        <a:p>
          <a:pPr algn="ctr"/>
          <a:r>
            <a:rPr lang="en-GB" sz="1900" dirty="0"/>
            <a:t>Structural</a:t>
          </a:r>
        </a:p>
      </dgm:t>
    </dgm:pt>
    <dgm:pt modelId="{0AC8B1A1-4255-B44F-AB3F-9F4339900F30}" type="parTrans" cxnId="{BBA040AB-576E-CB47-82D6-39A175198B0F}">
      <dgm:prSet custT="1"/>
      <dgm:spPr/>
      <dgm:t>
        <a:bodyPr/>
        <a:lstStyle/>
        <a:p>
          <a:pPr algn="ctr"/>
          <a:endParaRPr lang="en-GB" sz="1400"/>
        </a:p>
      </dgm:t>
    </dgm:pt>
    <dgm:pt modelId="{F18366BA-E7A8-014F-AD3E-6E548049ACE9}" type="sibTrans" cxnId="{BBA040AB-576E-CB47-82D6-39A175198B0F}">
      <dgm:prSet/>
      <dgm:spPr/>
      <dgm:t>
        <a:bodyPr/>
        <a:lstStyle/>
        <a:p>
          <a:pPr algn="ctr"/>
          <a:endParaRPr lang="en-GB" sz="1400"/>
        </a:p>
      </dgm:t>
    </dgm:pt>
    <dgm:pt modelId="{8E15B726-1D41-E843-913C-0F1184C4BC37}">
      <dgm:prSet phldrT="[Text]" custT="1"/>
      <dgm:spPr/>
      <dgm:t>
        <a:bodyPr/>
        <a:lstStyle/>
        <a:p>
          <a:pPr algn="ctr"/>
          <a:r>
            <a:rPr lang="en-GB" sz="1900" dirty="0"/>
            <a:t>Methodological</a:t>
          </a:r>
        </a:p>
      </dgm:t>
    </dgm:pt>
    <dgm:pt modelId="{C6D3481F-AC34-944E-9EDB-AA1835E9765D}" type="parTrans" cxnId="{502073AD-1DDA-2745-AAD1-2825E0828365}">
      <dgm:prSet custT="1"/>
      <dgm:spPr/>
      <dgm:t>
        <a:bodyPr/>
        <a:lstStyle/>
        <a:p>
          <a:pPr algn="ctr"/>
          <a:endParaRPr lang="en-GB" sz="1400"/>
        </a:p>
      </dgm:t>
    </dgm:pt>
    <dgm:pt modelId="{08F9E2D7-0713-A444-A6B1-209B2AD840BD}" type="sibTrans" cxnId="{502073AD-1DDA-2745-AAD1-2825E0828365}">
      <dgm:prSet/>
      <dgm:spPr/>
      <dgm:t>
        <a:bodyPr/>
        <a:lstStyle/>
        <a:p>
          <a:pPr algn="ctr"/>
          <a:endParaRPr lang="en-GB" sz="1400"/>
        </a:p>
      </dgm:t>
    </dgm:pt>
    <dgm:pt modelId="{098FCA9B-A2C1-5F42-8A66-369DE958A330}">
      <dgm:prSet phldrT="[Text]" custT="1"/>
      <dgm:spPr/>
      <dgm:t>
        <a:bodyPr/>
        <a:lstStyle/>
        <a:p>
          <a:pPr algn="ctr"/>
          <a:r>
            <a:rPr lang="en-US" sz="1400" dirty="0"/>
            <a:t>Constraints due to level of sector detail and country coverage</a:t>
          </a:r>
          <a:endParaRPr lang="en-GB" sz="1400" dirty="0"/>
        </a:p>
      </dgm:t>
    </dgm:pt>
    <dgm:pt modelId="{2C7218F3-5DFE-474B-8B72-D8F8AB5CC73B}" type="parTrans" cxnId="{25516B7C-2D91-BA40-91B9-4AD36CBA0113}">
      <dgm:prSet custT="1"/>
      <dgm:spPr/>
      <dgm:t>
        <a:bodyPr/>
        <a:lstStyle/>
        <a:p>
          <a:pPr algn="ctr"/>
          <a:endParaRPr lang="en-GB" sz="1400"/>
        </a:p>
      </dgm:t>
    </dgm:pt>
    <dgm:pt modelId="{F04A956E-61EF-8849-8A2D-165C6D61357D}" type="sibTrans" cxnId="{25516B7C-2D91-BA40-91B9-4AD36CBA0113}">
      <dgm:prSet/>
      <dgm:spPr/>
      <dgm:t>
        <a:bodyPr/>
        <a:lstStyle/>
        <a:p>
          <a:pPr algn="ctr"/>
          <a:endParaRPr lang="en-GB" sz="1400"/>
        </a:p>
      </dgm:t>
    </dgm:pt>
    <dgm:pt modelId="{C38FE0B1-5B6E-5540-95C4-66F6DF35DB92}">
      <dgm:prSet phldrT="[Text]" custT="1"/>
      <dgm:spPr/>
      <dgm:t>
        <a:bodyPr/>
        <a:lstStyle/>
        <a:p>
          <a:pPr algn="ctr"/>
          <a:r>
            <a:rPr lang="en-GB" sz="1400" dirty="0"/>
            <a:t>Gaps in construction, projections and data use</a:t>
          </a:r>
        </a:p>
      </dgm:t>
    </dgm:pt>
    <dgm:pt modelId="{D5050413-FE89-5646-BB09-70701A29403D}" type="parTrans" cxnId="{C3A7305C-3C54-8945-AE3B-1151A9C74590}">
      <dgm:prSet custT="1"/>
      <dgm:spPr/>
      <dgm:t>
        <a:bodyPr/>
        <a:lstStyle/>
        <a:p>
          <a:pPr algn="ctr"/>
          <a:endParaRPr lang="en-GB" sz="1400"/>
        </a:p>
      </dgm:t>
    </dgm:pt>
    <dgm:pt modelId="{29F3167B-03C7-9546-A66D-10A0F6BFF4D8}" type="sibTrans" cxnId="{C3A7305C-3C54-8945-AE3B-1151A9C74590}">
      <dgm:prSet/>
      <dgm:spPr/>
      <dgm:t>
        <a:bodyPr/>
        <a:lstStyle/>
        <a:p>
          <a:pPr algn="ctr"/>
          <a:endParaRPr lang="en-GB" sz="1400"/>
        </a:p>
      </dgm:t>
    </dgm:pt>
    <dgm:pt modelId="{367D4F69-877A-8B49-BE2C-339260683EB8}" type="pres">
      <dgm:prSet presAssocID="{70E43278-6A78-DA41-85D9-BF48300311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607434-E739-6D4F-89D8-6F8AFB6E7FD2}" type="pres">
      <dgm:prSet presAssocID="{BDFD1F99-9FBC-C54D-93F6-8348926BF7E6}" presName="root1" presStyleCnt="0"/>
      <dgm:spPr/>
    </dgm:pt>
    <dgm:pt modelId="{2990F5BC-762B-2D4C-9589-810586869D3B}" type="pres">
      <dgm:prSet presAssocID="{BDFD1F99-9FBC-C54D-93F6-8348926BF7E6}" presName="LevelOneTextNode" presStyleLbl="node0" presStyleIdx="0" presStyleCnt="1">
        <dgm:presLayoutVars>
          <dgm:chPref val="3"/>
        </dgm:presLayoutVars>
      </dgm:prSet>
      <dgm:spPr/>
    </dgm:pt>
    <dgm:pt modelId="{C7EEEC8B-B95C-A747-8A3F-50419437EBD7}" type="pres">
      <dgm:prSet presAssocID="{BDFD1F99-9FBC-C54D-93F6-8348926BF7E6}" presName="level2hierChild" presStyleCnt="0"/>
      <dgm:spPr/>
    </dgm:pt>
    <dgm:pt modelId="{66D7F7D9-F9CC-B84E-ADE0-5B2256C700D1}" type="pres">
      <dgm:prSet presAssocID="{0AC8B1A1-4255-B44F-AB3F-9F4339900F30}" presName="conn2-1" presStyleLbl="parChTrans1D2" presStyleIdx="0" presStyleCnt="2"/>
      <dgm:spPr/>
    </dgm:pt>
    <dgm:pt modelId="{28A22871-65DF-294B-BD94-92EBEA891F8A}" type="pres">
      <dgm:prSet presAssocID="{0AC8B1A1-4255-B44F-AB3F-9F4339900F30}" presName="connTx" presStyleLbl="parChTrans1D2" presStyleIdx="0" presStyleCnt="2"/>
      <dgm:spPr/>
    </dgm:pt>
    <dgm:pt modelId="{9F5EF34C-414C-7340-8DA7-A1DE1A2A90DC}" type="pres">
      <dgm:prSet presAssocID="{A9B0930C-78BC-8B40-B7BD-6063D0EC252B}" presName="root2" presStyleCnt="0"/>
      <dgm:spPr/>
    </dgm:pt>
    <dgm:pt modelId="{93159046-8B1E-FC4E-9B1F-56DCC1AFFC52}" type="pres">
      <dgm:prSet presAssocID="{A9B0930C-78BC-8B40-B7BD-6063D0EC252B}" presName="LevelTwoTextNode" presStyleLbl="node2" presStyleIdx="0" presStyleCnt="2">
        <dgm:presLayoutVars>
          <dgm:chPref val="3"/>
        </dgm:presLayoutVars>
      </dgm:prSet>
      <dgm:spPr/>
    </dgm:pt>
    <dgm:pt modelId="{E73EDD69-AFF2-2A47-9A5F-0866DF8049AB}" type="pres">
      <dgm:prSet presAssocID="{A9B0930C-78BC-8B40-B7BD-6063D0EC252B}" presName="level3hierChild" presStyleCnt="0"/>
      <dgm:spPr/>
    </dgm:pt>
    <dgm:pt modelId="{330828BD-D14D-F145-878D-E5901319CAFD}" type="pres">
      <dgm:prSet presAssocID="{2C7218F3-5DFE-474B-8B72-D8F8AB5CC73B}" presName="conn2-1" presStyleLbl="parChTrans1D3" presStyleIdx="0" presStyleCnt="2"/>
      <dgm:spPr/>
    </dgm:pt>
    <dgm:pt modelId="{B65F419C-AE91-F941-99BA-3D52724AC6B5}" type="pres">
      <dgm:prSet presAssocID="{2C7218F3-5DFE-474B-8B72-D8F8AB5CC73B}" presName="connTx" presStyleLbl="parChTrans1D3" presStyleIdx="0" presStyleCnt="2"/>
      <dgm:spPr/>
    </dgm:pt>
    <dgm:pt modelId="{31044164-D782-8B49-992B-990C0D495BE8}" type="pres">
      <dgm:prSet presAssocID="{098FCA9B-A2C1-5F42-8A66-369DE958A330}" presName="root2" presStyleCnt="0"/>
      <dgm:spPr/>
    </dgm:pt>
    <dgm:pt modelId="{D5F11D2E-DD80-7A42-BA04-FB04400B7A07}" type="pres">
      <dgm:prSet presAssocID="{098FCA9B-A2C1-5F42-8A66-369DE958A330}" presName="LevelTwoTextNode" presStyleLbl="node3" presStyleIdx="0" presStyleCnt="2">
        <dgm:presLayoutVars>
          <dgm:chPref val="3"/>
        </dgm:presLayoutVars>
      </dgm:prSet>
      <dgm:spPr/>
    </dgm:pt>
    <dgm:pt modelId="{3953D4A3-109F-C744-B273-76F35518EC96}" type="pres">
      <dgm:prSet presAssocID="{098FCA9B-A2C1-5F42-8A66-369DE958A330}" presName="level3hierChild" presStyleCnt="0"/>
      <dgm:spPr/>
    </dgm:pt>
    <dgm:pt modelId="{8A252FBA-2566-8D4E-B939-DEC8A7AFABDD}" type="pres">
      <dgm:prSet presAssocID="{C6D3481F-AC34-944E-9EDB-AA1835E9765D}" presName="conn2-1" presStyleLbl="parChTrans1D2" presStyleIdx="1" presStyleCnt="2"/>
      <dgm:spPr/>
    </dgm:pt>
    <dgm:pt modelId="{1BE2216F-7223-4246-B91E-F6472F058F9C}" type="pres">
      <dgm:prSet presAssocID="{C6D3481F-AC34-944E-9EDB-AA1835E9765D}" presName="connTx" presStyleLbl="parChTrans1D2" presStyleIdx="1" presStyleCnt="2"/>
      <dgm:spPr/>
    </dgm:pt>
    <dgm:pt modelId="{2E154C4E-D18E-264E-BD48-F2E21B8671BD}" type="pres">
      <dgm:prSet presAssocID="{8E15B726-1D41-E843-913C-0F1184C4BC37}" presName="root2" presStyleCnt="0"/>
      <dgm:spPr/>
    </dgm:pt>
    <dgm:pt modelId="{82D8CAC4-3402-4848-A528-1B0B82872ABA}" type="pres">
      <dgm:prSet presAssocID="{8E15B726-1D41-E843-913C-0F1184C4BC37}" presName="LevelTwoTextNode" presStyleLbl="node2" presStyleIdx="1" presStyleCnt="2">
        <dgm:presLayoutVars>
          <dgm:chPref val="3"/>
        </dgm:presLayoutVars>
      </dgm:prSet>
      <dgm:spPr/>
    </dgm:pt>
    <dgm:pt modelId="{238A597B-1EBA-F944-B958-FE1A29DE446D}" type="pres">
      <dgm:prSet presAssocID="{8E15B726-1D41-E843-913C-0F1184C4BC37}" presName="level3hierChild" presStyleCnt="0"/>
      <dgm:spPr/>
    </dgm:pt>
    <dgm:pt modelId="{CAD23BD7-B94A-3A4C-A3FD-9A97F1E35386}" type="pres">
      <dgm:prSet presAssocID="{D5050413-FE89-5646-BB09-70701A29403D}" presName="conn2-1" presStyleLbl="parChTrans1D3" presStyleIdx="1" presStyleCnt="2"/>
      <dgm:spPr/>
    </dgm:pt>
    <dgm:pt modelId="{DA1C2568-1D6A-1940-8E79-19207EC4376A}" type="pres">
      <dgm:prSet presAssocID="{D5050413-FE89-5646-BB09-70701A29403D}" presName="connTx" presStyleLbl="parChTrans1D3" presStyleIdx="1" presStyleCnt="2"/>
      <dgm:spPr/>
    </dgm:pt>
    <dgm:pt modelId="{4FB67BCA-94BA-A04C-87D8-60C85E89A03A}" type="pres">
      <dgm:prSet presAssocID="{C38FE0B1-5B6E-5540-95C4-66F6DF35DB92}" presName="root2" presStyleCnt="0"/>
      <dgm:spPr/>
    </dgm:pt>
    <dgm:pt modelId="{808385D7-344F-8A42-AA08-B4900BB924C0}" type="pres">
      <dgm:prSet presAssocID="{C38FE0B1-5B6E-5540-95C4-66F6DF35DB92}" presName="LevelTwoTextNode" presStyleLbl="node3" presStyleIdx="1" presStyleCnt="2">
        <dgm:presLayoutVars>
          <dgm:chPref val="3"/>
        </dgm:presLayoutVars>
      </dgm:prSet>
      <dgm:spPr/>
    </dgm:pt>
    <dgm:pt modelId="{7D07BD24-8660-F441-ABC4-EC6EA9AC706E}" type="pres">
      <dgm:prSet presAssocID="{C38FE0B1-5B6E-5540-95C4-66F6DF35DB92}" presName="level3hierChild" presStyleCnt="0"/>
      <dgm:spPr/>
    </dgm:pt>
  </dgm:ptLst>
  <dgm:cxnLst>
    <dgm:cxn modelId="{F1EF6018-3967-EE41-9010-07B16E06BFC3}" type="presOf" srcId="{2C7218F3-5DFE-474B-8B72-D8F8AB5CC73B}" destId="{330828BD-D14D-F145-878D-E5901319CAFD}" srcOrd="0" destOrd="0" presId="urn:microsoft.com/office/officeart/2005/8/layout/hierarchy2"/>
    <dgm:cxn modelId="{8D1E2931-86B5-8F44-A67B-530506D480E5}" type="presOf" srcId="{70E43278-6A78-DA41-85D9-BF4830031117}" destId="{367D4F69-877A-8B49-BE2C-339260683EB8}" srcOrd="0" destOrd="0" presId="urn:microsoft.com/office/officeart/2005/8/layout/hierarchy2"/>
    <dgm:cxn modelId="{0B60B43C-86D3-5941-A66D-E988ED311F55}" type="presOf" srcId="{D5050413-FE89-5646-BB09-70701A29403D}" destId="{CAD23BD7-B94A-3A4C-A3FD-9A97F1E35386}" srcOrd="0" destOrd="0" presId="urn:microsoft.com/office/officeart/2005/8/layout/hierarchy2"/>
    <dgm:cxn modelId="{FFBF7148-0D6C-6142-9489-A985C9294696}" type="presOf" srcId="{BDFD1F99-9FBC-C54D-93F6-8348926BF7E6}" destId="{2990F5BC-762B-2D4C-9589-810586869D3B}" srcOrd="0" destOrd="0" presId="urn:microsoft.com/office/officeart/2005/8/layout/hierarchy2"/>
    <dgm:cxn modelId="{8F76844B-6BC1-A849-B707-86786BCFD79D}" type="presOf" srcId="{D5050413-FE89-5646-BB09-70701A29403D}" destId="{DA1C2568-1D6A-1940-8E79-19207EC4376A}" srcOrd="1" destOrd="0" presId="urn:microsoft.com/office/officeart/2005/8/layout/hierarchy2"/>
    <dgm:cxn modelId="{5ADAD454-9D7E-104C-AB04-A2B7A2B3212B}" srcId="{70E43278-6A78-DA41-85D9-BF4830031117}" destId="{BDFD1F99-9FBC-C54D-93F6-8348926BF7E6}" srcOrd="0" destOrd="0" parTransId="{A44F38AE-5E79-2044-A106-A4C3FA0DF8F9}" sibTransId="{2B14D81F-79EB-BA43-8867-206859A0E36A}"/>
    <dgm:cxn modelId="{B323FD55-D8B5-A646-8A56-0299AB1E031B}" type="presOf" srcId="{2C7218F3-5DFE-474B-8B72-D8F8AB5CC73B}" destId="{B65F419C-AE91-F941-99BA-3D52724AC6B5}" srcOrd="1" destOrd="0" presId="urn:microsoft.com/office/officeart/2005/8/layout/hierarchy2"/>
    <dgm:cxn modelId="{C3A7305C-3C54-8945-AE3B-1151A9C74590}" srcId="{8E15B726-1D41-E843-913C-0F1184C4BC37}" destId="{C38FE0B1-5B6E-5540-95C4-66F6DF35DB92}" srcOrd="0" destOrd="0" parTransId="{D5050413-FE89-5646-BB09-70701A29403D}" sibTransId="{29F3167B-03C7-9546-A66D-10A0F6BFF4D8}"/>
    <dgm:cxn modelId="{191D2D79-23BB-CA47-8FB0-B42DAB5338BD}" type="presOf" srcId="{0AC8B1A1-4255-B44F-AB3F-9F4339900F30}" destId="{66D7F7D9-F9CC-B84E-ADE0-5B2256C700D1}" srcOrd="0" destOrd="0" presId="urn:microsoft.com/office/officeart/2005/8/layout/hierarchy2"/>
    <dgm:cxn modelId="{25516B7C-2D91-BA40-91B9-4AD36CBA0113}" srcId="{A9B0930C-78BC-8B40-B7BD-6063D0EC252B}" destId="{098FCA9B-A2C1-5F42-8A66-369DE958A330}" srcOrd="0" destOrd="0" parTransId="{2C7218F3-5DFE-474B-8B72-D8F8AB5CC73B}" sibTransId="{F04A956E-61EF-8849-8A2D-165C6D61357D}"/>
    <dgm:cxn modelId="{2E166C9E-11E8-3140-A83A-DD7C48590079}" type="presOf" srcId="{C6D3481F-AC34-944E-9EDB-AA1835E9765D}" destId="{1BE2216F-7223-4246-B91E-F6472F058F9C}" srcOrd="1" destOrd="0" presId="urn:microsoft.com/office/officeart/2005/8/layout/hierarchy2"/>
    <dgm:cxn modelId="{BBA040AB-576E-CB47-82D6-39A175198B0F}" srcId="{BDFD1F99-9FBC-C54D-93F6-8348926BF7E6}" destId="{A9B0930C-78BC-8B40-B7BD-6063D0EC252B}" srcOrd="0" destOrd="0" parTransId="{0AC8B1A1-4255-B44F-AB3F-9F4339900F30}" sibTransId="{F18366BA-E7A8-014F-AD3E-6E548049ACE9}"/>
    <dgm:cxn modelId="{502073AD-1DDA-2745-AAD1-2825E0828365}" srcId="{BDFD1F99-9FBC-C54D-93F6-8348926BF7E6}" destId="{8E15B726-1D41-E843-913C-0F1184C4BC37}" srcOrd="1" destOrd="0" parTransId="{C6D3481F-AC34-944E-9EDB-AA1835E9765D}" sibTransId="{08F9E2D7-0713-A444-A6B1-209B2AD840BD}"/>
    <dgm:cxn modelId="{2F89FDB2-4E8B-8540-BD26-839A0B7CA1E5}" type="presOf" srcId="{098FCA9B-A2C1-5F42-8A66-369DE958A330}" destId="{D5F11D2E-DD80-7A42-BA04-FB04400B7A07}" srcOrd="0" destOrd="0" presId="urn:microsoft.com/office/officeart/2005/8/layout/hierarchy2"/>
    <dgm:cxn modelId="{CCA6ACC5-E8DF-A64F-92C3-38F2AE71F069}" type="presOf" srcId="{8E15B726-1D41-E843-913C-0F1184C4BC37}" destId="{82D8CAC4-3402-4848-A528-1B0B82872ABA}" srcOrd="0" destOrd="0" presId="urn:microsoft.com/office/officeart/2005/8/layout/hierarchy2"/>
    <dgm:cxn modelId="{8C0615C7-5A50-1F41-81F8-49A7CE970519}" type="presOf" srcId="{0AC8B1A1-4255-B44F-AB3F-9F4339900F30}" destId="{28A22871-65DF-294B-BD94-92EBEA891F8A}" srcOrd="1" destOrd="0" presId="urn:microsoft.com/office/officeart/2005/8/layout/hierarchy2"/>
    <dgm:cxn modelId="{EB293DD4-0897-E64A-9EDF-53EB5585D48E}" type="presOf" srcId="{C6D3481F-AC34-944E-9EDB-AA1835E9765D}" destId="{8A252FBA-2566-8D4E-B939-DEC8A7AFABDD}" srcOrd="0" destOrd="0" presId="urn:microsoft.com/office/officeart/2005/8/layout/hierarchy2"/>
    <dgm:cxn modelId="{30DAF6E2-E926-A947-89B0-D42E33CC3698}" type="presOf" srcId="{A9B0930C-78BC-8B40-B7BD-6063D0EC252B}" destId="{93159046-8B1E-FC4E-9B1F-56DCC1AFFC52}" srcOrd="0" destOrd="0" presId="urn:microsoft.com/office/officeart/2005/8/layout/hierarchy2"/>
    <dgm:cxn modelId="{E41903F8-97E9-044F-9E6C-17211743FCE8}" type="presOf" srcId="{C38FE0B1-5B6E-5540-95C4-66F6DF35DB92}" destId="{808385D7-344F-8A42-AA08-B4900BB924C0}" srcOrd="0" destOrd="0" presId="urn:microsoft.com/office/officeart/2005/8/layout/hierarchy2"/>
    <dgm:cxn modelId="{1DB00642-29D3-8843-AF07-F7EDCB38D0CA}" type="presParOf" srcId="{367D4F69-877A-8B49-BE2C-339260683EB8}" destId="{CC607434-E739-6D4F-89D8-6F8AFB6E7FD2}" srcOrd="0" destOrd="0" presId="urn:microsoft.com/office/officeart/2005/8/layout/hierarchy2"/>
    <dgm:cxn modelId="{CCE5023D-71C1-B548-9549-3BB248451396}" type="presParOf" srcId="{CC607434-E739-6D4F-89D8-6F8AFB6E7FD2}" destId="{2990F5BC-762B-2D4C-9589-810586869D3B}" srcOrd="0" destOrd="0" presId="urn:microsoft.com/office/officeart/2005/8/layout/hierarchy2"/>
    <dgm:cxn modelId="{2BEC4551-1B52-0841-A82A-D79C6DD318E7}" type="presParOf" srcId="{CC607434-E739-6D4F-89D8-6F8AFB6E7FD2}" destId="{C7EEEC8B-B95C-A747-8A3F-50419437EBD7}" srcOrd="1" destOrd="0" presId="urn:microsoft.com/office/officeart/2005/8/layout/hierarchy2"/>
    <dgm:cxn modelId="{50A125E4-D1ED-0F49-8CA2-6DD53ED6FFBE}" type="presParOf" srcId="{C7EEEC8B-B95C-A747-8A3F-50419437EBD7}" destId="{66D7F7D9-F9CC-B84E-ADE0-5B2256C700D1}" srcOrd="0" destOrd="0" presId="urn:microsoft.com/office/officeart/2005/8/layout/hierarchy2"/>
    <dgm:cxn modelId="{259022E3-2487-9346-BCC5-E44B2B3C3C8A}" type="presParOf" srcId="{66D7F7D9-F9CC-B84E-ADE0-5B2256C700D1}" destId="{28A22871-65DF-294B-BD94-92EBEA891F8A}" srcOrd="0" destOrd="0" presId="urn:microsoft.com/office/officeart/2005/8/layout/hierarchy2"/>
    <dgm:cxn modelId="{6E80B81D-4EE8-E04F-8E8F-5CAFE34DB756}" type="presParOf" srcId="{C7EEEC8B-B95C-A747-8A3F-50419437EBD7}" destId="{9F5EF34C-414C-7340-8DA7-A1DE1A2A90DC}" srcOrd="1" destOrd="0" presId="urn:microsoft.com/office/officeart/2005/8/layout/hierarchy2"/>
    <dgm:cxn modelId="{A8AC996F-708D-024E-A4C5-4DCBC6045940}" type="presParOf" srcId="{9F5EF34C-414C-7340-8DA7-A1DE1A2A90DC}" destId="{93159046-8B1E-FC4E-9B1F-56DCC1AFFC52}" srcOrd="0" destOrd="0" presId="urn:microsoft.com/office/officeart/2005/8/layout/hierarchy2"/>
    <dgm:cxn modelId="{1E980E38-08EB-CC4B-A462-194725EC9730}" type="presParOf" srcId="{9F5EF34C-414C-7340-8DA7-A1DE1A2A90DC}" destId="{E73EDD69-AFF2-2A47-9A5F-0866DF8049AB}" srcOrd="1" destOrd="0" presId="urn:microsoft.com/office/officeart/2005/8/layout/hierarchy2"/>
    <dgm:cxn modelId="{1D6FBFB5-FB6F-D44B-BFBF-0953CA942B6E}" type="presParOf" srcId="{E73EDD69-AFF2-2A47-9A5F-0866DF8049AB}" destId="{330828BD-D14D-F145-878D-E5901319CAFD}" srcOrd="0" destOrd="0" presId="urn:microsoft.com/office/officeart/2005/8/layout/hierarchy2"/>
    <dgm:cxn modelId="{0BC42A9E-A21E-C14F-8AAA-251BEF226B25}" type="presParOf" srcId="{330828BD-D14D-F145-878D-E5901319CAFD}" destId="{B65F419C-AE91-F941-99BA-3D52724AC6B5}" srcOrd="0" destOrd="0" presId="urn:microsoft.com/office/officeart/2005/8/layout/hierarchy2"/>
    <dgm:cxn modelId="{A91353F8-F699-E04D-8829-1A10EA1A8419}" type="presParOf" srcId="{E73EDD69-AFF2-2A47-9A5F-0866DF8049AB}" destId="{31044164-D782-8B49-992B-990C0D495BE8}" srcOrd="1" destOrd="0" presId="urn:microsoft.com/office/officeart/2005/8/layout/hierarchy2"/>
    <dgm:cxn modelId="{67986EB5-B390-2A4B-BB25-3E77EB112C5D}" type="presParOf" srcId="{31044164-D782-8B49-992B-990C0D495BE8}" destId="{D5F11D2E-DD80-7A42-BA04-FB04400B7A07}" srcOrd="0" destOrd="0" presId="urn:microsoft.com/office/officeart/2005/8/layout/hierarchy2"/>
    <dgm:cxn modelId="{FA6184A2-3B8E-9448-9A58-19D672120AFB}" type="presParOf" srcId="{31044164-D782-8B49-992B-990C0D495BE8}" destId="{3953D4A3-109F-C744-B273-76F35518EC96}" srcOrd="1" destOrd="0" presId="urn:microsoft.com/office/officeart/2005/8/layout/hierarchy2"/>
    <dgm:cxn modelId="{C43D6F72-B9B9-694D-BF76-8281256CE63B}" type="presParOf" srcId="{C7EEEC8B-B95C-A747-8A3F-50419437EBD7}" destId="{8A252FBA-2566-8D4E-B939-DEC8A7AFABDD}" srcOrd="2" destOrd="0" presId="urn:microsoft.com/office/officeart/2005/8/layout/hierarchy2"/>
    <dgm:cxn modelId="{2A24E161-84C6-DD49-B28E-068D74291C3E}" type="presParOf" srcId="{8A252FBA-2566-8D4E-B939-DEC8A7AFABDD}" destId="{1BE2216F-7223-4246-B91E-F6472F058F9C}" srcOrd="0" destOrd="0" presId="urn:microsoft.com/office/officeart/2005/8/layout/hierarchy2"/>
    <dgm:cxn modelId="{6A516355-19FB-2E4B-A9DC-8764FE1ABDC7}" type="presParOf" srcId="{C7EEEC8B-B95C-A747-8A3F-50419437EBD7}" destId="{2E154C4E-D18E-264E-BD48-F2E21B8671BD}" srcOrd="3" destOrd="0" presId="urn:microsoft.com/office/officeart/2005/8/layout/hierarchy2"/>
    <dgm:cxn modelId="{0427676A-17FC-5946-B0C2-DF00EF01AFA5}" type="presParOf" srcId="{2E154C4E-D18E-264E-BD48-F2E21B8671BD}" destId="{82D8CAC4-3402-4848-A528-1B0B82872ABA}" srcOrd="0" destOrd="0" presId="urn:microsoft.com/office/officeart/2005/8/layout/hierarchy2"/>
    <dgm:cxn modelId="{21FAD690-AF00-3541-BABF-0D634A9B8CF1}" type="presParOf" srcId="{2E154C4E-D18E-264E-BD48-F2E21B8671BD}" destId="{238A597B-1EBA-F944-B958-FE1A29DE446D}" srcOrd="1" destOrd="0" presId="urn:microsoft.com/office/officeart/2005/8/layout/hierarchy2"/>
    <dgm:cxn modelId="{9A9BFDD6-80A2-D249-92EF-2980A6073B35}" type="presParOf" srcId="{238A597B-1EBA-F944-B958-FE1A29DE446D}" destId="{CAD23BD7-B94A-3A4C-A3FD-9A97F1E35386}" srcOrd="0" destOrd="0" presId="urn:microsoft.com/office/officeart/2005/8/layout/hierarchy2"/>
    <dgm:cxn modelId="{452425F3-54AE-7B41-9B07-B744D0109423}" type="presParOf" srcId="{CAD23BD7-B94A-3A4C-A3FD-9A97F1E35386}" destId="{DA1C2568-1D6A-1940-8E79-19207EC4376A}" srcOrd="0" destOrd="0" presId="urn:microsoft.com/office/officeart/2005/8/layout/hierarchy2"/>
    <dgm:cxn modelId="{F954FD0F-4E1D-7F4D-918B-4D6A5CA83B5D}" type="presParOf" srcId="{238A597B-1EBA-F944-B958-FE1A29DE446D}" destId="{4FB67BCA-94BA-A04C-87D8-60C85E89A03A}" srcOrd="1" destOrd="0" presId="urn:microsoft.com/office/officeart/2005/8/layout/hierarchy2"/>
    <dgm:cxn modelId="{64AEAE4D-35C7-D24B-9B0F-43E933FC1F05}" type="presParOf" srcId="{4FB67BCA-94BA-A04C-87D8-60C85E89A03A}" destId="{808385D7-344F-8A42-AA08-B4900BB924C0}" srcOrd="0" destOrd="0" presId="urn:microsoft.com/office/officeart/2005/8/layout/hierarchy2"/>
    <dgm:cxn modelId="{6E3958DD-52A1-B24E-A562-F4CECE35ACA6}" type="presParOf" srcId="{4FB67BCA-94BA-A04C-87D8-60C85E89A03A}" destId="{7D07BD24-8660-F441-ABC4-EC6EA9AC70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2AF499-EDD2-474E-9688-0CF300352A12}" type="doc">
      <dgm:prSet loTypeId="urn:microsoft.com/office/officeart/2005/8/layout/lProcess1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AB662CE3-9168-4C4D-9C39-4EAD6AFA0402}">
      <dgm:prSet phldrT="[Text]" custT="1"/>
      <dgm:spPr/>
      <dgm:t>
        <a:bodyPr/>
        <a:lstStyle/>
        <a:p>
          <a:r>
            <a:rPr lang="en-GB" sz="1400" dirty="0"/>
            <a:t>IO 2019</a:t>
          </a:r>
        </a:p>
      </dgm:t>
    </dgm:pt>
    <dgm:pt modelId="{AE7CF18B-8EA5-5A45-A580-239B208602F2}" type="parTrans" cxnId="{81282144-8162-724B-A2F8-AA4F73C864AF}">
      <dgm:prSet/>
      <dgm:spPr/>
      <dgm:t>
        <a:bodyPr/>
        <a:lstStyle/>
        <a:p>
          <a:endParaRPr lang="en-GB" sz="1400"/>
        </a:p>
      </dgm:t>
    </dgm:pt>
    <dgm:pt modelId="{0D62E947-D713-0548-B0B7-6483721490FC}" type="sibTrans" cxnId="{81282144-8162-724B-A2F8-AA4F73C864AF}">
      <dgm:prSet/>
      <dgm:spPr/>
      <dgm:t>
        <a:bodyPr/>
        <a:lstStyle/>
        <a:p>
          <a:endParaRPr lang="en-GB" sz="1400"/>
        </a:p>
      </dgm:t>
    </dgm:pt>
    <dgm:pt modelId="{9B59F7B2-AD36-B74D-B609-5E793948F668}">
      <dgm:prSet phldrT="[Text]" custT="1"/>
      <dgm:spPr/>
      <dgm:t>
        <a:bodyPr/>
        <a:lstStyle/>
        <a:p>
          <a:r>
            <a:rPr lang="en-GB" sz="1400" dirty="0"/>
            <a:t>Scenario-1 </a:t>
          </a:r>
        </a:p>
      </dgm:t>
    </dgm:pt>
    <dgm:pt modelId="{085164A1-71EA-964F-8849-C55345DD6C8A}" type="parTrans" cxnId="{7059EDBB-6485-5747-B060-E126AB059348}">
      <dgm:prSet/>
      <dgm:spPr/>
      <dgm:t>
        <a:bodyPr/>
        <a:lstStyle/>
        <a:p>
          <a:endParaRPr lang="en-GB" sz="1400"/>
        </a:p>
      </dgm:t>
    </dgm:pt>
    <dgm:pt modelId="{D92DAEE5-5BA6-9942-8AD3-9D472908CA6C}" type="sibTrans" cxnId="{7059EDBB-6485-5747-B060-E126AB059348}">
      <dgm:prSet/>
      <dgm:spPr/>
      <dgm:t>
        <a:bodyPr/>
        <a:lstStyle/>
        <a:p>
          <a:endParaRPr lang="en-GB" sz="1400"/>
        </a:p>
      </dgm:t>
    </dgm:pt>
    <dgm:pt modelId="{4D8D7AB0-3F8D-9D44-BB3D-497C222F80E5}">
      <dgm:prSet phldrT="[Text]" custT="1"/>
      <dgm:spPr/>
      <dgm:t>
        <a:bodyPr/>
        <a:lstStyle/>
        <a:p>
          <a:r>
            <a:rPr lang="en-GB" sz="1400" dirty="0"/>
            <a:t>Impact analysis</a:t>
          </a:r>
        </a:p>
      </dgm:t>
    </dgm:pt>
    <dgm:pt modelId="{567DA55D-4C07-C842-A91C-AD37F28337B4}" type="parTrans" cxnId="{5E82526F-3E1D-544D-9563-DB7C9122CED5}">
      <dgm:prSet/>
      <dgm:spPr/>
      <dgm:t>
        <a:bodyPr/>
        <a:lstStyle/>
        <a:p>
          <a:endParaRPr lang="en-GB" sz="1400"/>
        </a:p>
      </dgm:t>
    </dgm:pt>
    <dgm:pt modelId="{B7CF14DA-FF06-B247-B4A7-97F88690C683}" type="sibTrans" cxnId="{5E82526F-3E1D-544D-9563-DB7C9122CED5}">
      <dgm:prSet/>
      <dgm:spPr/>
      <dgm:t>
        <a:bodyPr/>
        <a:lstStyle/>
        <a:p>
          <a:endParaRPr lang="en-GB" sz="1400"/>
        </a:p>
      </dgm:t>
    </dgm:pt>
    <dgm:pt modelId="{F396AC2F-45BD-F746-BB1C-3057564F307B}">
      <dgm:prSet phldrT="[Text]" custT="1"/>
      <dgm:spPr/>
      <dgm:t>
        <a:bodyPr/>
        <a:lstStyle/>
        <a:p>
          <a:r>
            <a:rPr lang="en-US" sz="1400" dirty="0"/>
            <a:t>Reduction: 100 TWh from coal-based electricity.</a:t>
          </a:r>
        </a:p>
      </dgm:t>
    </dgm:pt>
    <dgm:pt modelId="{74114C5A-3B89-1343-B57C-4F39EF8926C8}" type="parTrans" cxnId="{5BE4D468-3572-9042-9758-81011E7C840B}">
      <dgm:prSet/>
      <dgm:spPr/>
      <dgm:t>
        <a:bodyPr/>
        <a:lstStyle/>
        <a:p>
          <a:endParaRPr lang="en-GB" sz="1400"/>
        </a:p>
      </dgm:t>
    </dgm:pt>
    <dgm:pt modelId="{0423EE36-5E7E-2948-BF39-CD6903AB61DA}" type="sibTrans" cxnId="{5BE4D468-3572-9042-9758-81011E7C840B}">
      <dgm:prSet/>
      <dgm:spPr/>
      <dgm:t>
        <a:bodyPr/>
        <a:lstStyle/>
        <a:p>
          <a:endParaRPr lang="en-GB" sz="1400"/>
        </a:p>
      </dgm:t>
    </dgm:pt>
    <mc:AlternateContent xmlns:mc="http://schemas.openxmlformats.org/markup-compatibility/2006" xmlns:a14="http://schemas.microsoft.com/office/drawing/2010/main">
      <mc:Choice Requires="a14">
        <dgm:pt modelId="{97404F3F-BBFF-3149-A706-0F6BE9B5C481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d>
                    <m:dPr>
                      <m:begChr m:val="["/>
                      <m:endChr m:val="]"/>
                      <m:ctrlPr>
                        <a:rPr lang="en-IN" sz="1400" b="1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sz="1400" b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IN" sz="1400" b="1" i="1">
                          <a:latin typeface="Cambria Math" panose="02040503050406030204" pitchFamily="18" charset="0"/>
                        </a:rPr>
                        <m:t>𝒇</m:t>
                      </m:r>
                    </m:e>
                  </m:d>
                  <m:r>
                    <a:rPr lang="en-IN" sz="1400" b="1"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lang="en-IN" sz="1400" b="1" i="1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begChr m:val="["/>
                          <m:endChr m:val="]"/>
                          <m:ctrlPr>
                            <a:rPr lang="en-IN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IN" sz="1400" b="1" i="1">
                                  <a:latin typeface="Cambria Math" panose="02040503050406030204" pitchFamily="18" charset="0"/>
                                </a:rPr>
                                <m:t>𝒅𝒊𝒂𝒈</m:t>
                              </m:r>
                            </m:sub>
                          </m:sSub>
                        </m:e>
                      </m:d>
                    </m:e>
                    <m:sup>
                      <m:r>
                        <a:rPr lang="en-IN" sz="1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1400" b="1" i="1">
                          <a:latin typeface="Cambria Math" panose="02040503050406030204" pitchFamily="18" charset="0"/>
                        </a:rPr>
                        <m:t>𝟏</m:t>
                      </m:r>
                    </m:sup>
                  </m:sSup>
                  <m:r>
                    <a:rPr lang="en-IN" sz="1400" b="1">
                      <a:latin typeface="Cambria Math" panose="02040503050406030204" pitchFamily="18" charset="0"/>
                    </a:rPr>
                    <m:t> × </m:t>
                  </m:r>
                  <m:d>
                    <m:dPr>
                      <m:begChr m:val="⌈"/>
                      <m:endChr m:val="⌉"/>
                      <m:ctrlPr>
                        <a:rPr lang="en-IN" sz="1400" b="1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sz="1400" b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IN" sz="1400" b="1" i="1">
                          <a:latin typeface="Cambria Math" panose="02040503050406030204" pitchFamily="18" charset="0"/>
                        </a:rPr>
                        <m:t>𝒙</m:t>
                      </m:r>
                    </m:e>
                  </m:d>
                  <m:r>
                    <a:rPr lang="en-IN" sz="140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IN" sz="1400" dirty="0"/>
                <a:t>	</a:t>
              </a:r>
              <a:r>
                <a:rPr lang="en-IN" sz="1400" b="1" dirty="0"/>
                <a:t> </a:t>
              </a:r>
            </a:p>
          </dgm:t>
        </dgm:pt>
      </mc:Choice>
      <mc:Fallback xmlns="">
        <dgm:pt modelId="{97404F3F-BBFF-3149-A706-0F6BE9B5C481}">
          <dgm:prSet custT="1"/>
          <dgm:spPr/>
          <dgm:t>
            <a:bodyPr/>
            <a:lstStyle/>
            <a:p>
              <a:r>
                <a:rPr lang="en-IN" sz="1400" b="1" i="0">
                  <a:latin typeface="Cambria Math" panose="02040503050406030204" pitchFamily="18" charset="0"/>
                </a:rPr>
                <a:t>[∆𝒇]=[𝑳_𝒅𝒊𝒂𝒈 ]^(−𝟏)  × ⌈∆𝒙⌉ </a:t>
              </a:r>
              <a:r>
                <a:rPr lang="en-IN" sz="1400" i="0">
                  <a:latin typeface="Cambria Math" panose="02040503050406030204" pitchFamily="18" charset="0"/>
                </a:rPr>
                <a:t> </a:t>
              </a:r>
              <a:r>
                <a:rPr lang="en-IN" sz="1400" dirty="0"/>
                <a:t>	</a:t>
              </a:r>
              <a:r>
                <a:rPr lang="en-IN" sz="1400" b="1" dirty="0"/>
                <a:t> </a:t>
              </a:r>
            </a:p>
          </dgm:t>
        </dgm:pt>
      </mc:Fallback>
    </mc:AlternateContent>
    <dgm:pt modelId="{ABCB5D3C-E968-DD41-BC05-E3CA3B6C85E2}" type="parTrans" cxnId="{4DF1EDF9-B4FD-AB4A-B75A-54F221A5F4F6}">
      <dgm:prSet/>
      <dgm:spPr/>
      <dgm:t>
        <a:bodyPr/>
        <a:lstStyle/>
        <a:p>
          <a:endParaRPr lang="en-GB" sz="1400"/>
        </a:p>
      </dgm:t>
    </dgm:pt>
    <dgm:pt modelId="{E73612BD-E4F6-7C4F-9A9F-5B83F93AA96C}" type="sibTrans" cxnId="{4DF1EDF9-B4FD-AB4A-B75A-54F221A5F4F6}">
      <dgm:prSet/>
      <dgm:spPr/>
      <dgm:t>
        <a:bodyPr/>
        <a:lstStyle/>
        <a:p>
          <a:endParaRPr lang="en-GB" sz="1400"/>
        </a:p>
      </dgm:t>
    </dgm:pt>
    <dgm:pt modelId="{A6E8A8B8-9B8B-414B-A558-EFC78A24D135}">
      <dgm:prSet custT="1"/>
      <dgm:spPr/>
      <dgm:t>
        <a:bodyPr/>
        <a:lstStyle/>
        <a:p>
          <a:r>
            <a:rPr lang="en-US" sz="1400" dirty="0"/>
            <a:t>New IO</a:t>
          </a:r>
          <a:endParaRPr lang="en-IN" sz="1400" b="1" dirty="0"/>
        </a:p>
      </dgm:t>
    </dgm:pt>
    <dgm:pt modelId="{E4238A00-2BA8-2243-9954-F87C6543261C}" type="parTrans" cxnId="{CD61A557-F03C-8F4F-8D7A-877D849C2C66}">
      <dgm:prSet/>
      <dgm:spPr/>
      <dgm:t>
        <a:bodyPr/>
        <a:lstStyle/>
        <a:p>
          <a:endParaRPr lang="en-GB" sz="1400"/>
        </a:p>
      </dgm:t>
    </dgm:pt>
    <dgm:pt modelId="{2D004D55-F591-CE40-A496-64B15E16E131}" type="sibTrans" cxnId="{CD61A557-F03C-8F4F-8D7A-877D849C2C66}">
      <dgm:prSet/>
      <dgm:spPr/>
      <dgm:t>
        <a:bodyPr/>
        <a:lstStyle/>
        <a:p>
          <a:endParaRPr lang="en-GB" sz="1400"/>
        </a:p>
      </dgm:t>
    </dgm:pt>
    <dgm:pt modelId="{BFD453DB-6C3A-F040-A256-C5FEF9E84692}">
      <dgm:prSet custT="1"/>
      <dgm:spPr/>
      <dgm:t>
        <a:bodyPr/>
        <a:lstStyle/>
        <a:p>
          <a:r>
            <a:rPr lang="en-US" sz="1400" dirty="0"/>
            <a:t>New output (x), final demand (f) and inter-industry use (Z) calculated.</a:t>
          </a:r>
          <a:endParaRPr lang="en-IN" sz="1400" b="1" dirty="0"/>
        </a:p>
      </dgm:t>
    </dgm:pt>
    <dgm:pt modelId="{6C48C0E4-D5A2-0841-8F1D-55C0FC972C5A}" type="parTrans" cxnId="{9E243990-9017-E44F-A117-274CF4BCFA78}">
      <dgm:prSet/>
      <dgm:spPr/>
      <dgm:t>
        <a:bodyPr/>
        <a:lstStyle/>
        <a:p>
          <a:endParaRPr lang="en-GB" sz="1400"/>
        </a:p>
      </dgm:t>
    </dgm:pt>
    <dgm:pt modelId="{5E0A6110-5596-2542-9BDF-E37BDB8F6C9A}" type="sibTrans" cxnId="{9E243990-9017-E44F-A117-274CF4BCFA78}">
      <dgm:prSet/>
      <dgm:spPr/>
      <dgm:t>
        <a:bodyPr/>
        <a:lstStyle/>
        <a:p>
          <a:endParaRPr lang="en-GB" sz="1400"/>
        </a:p>
      </dgm:t>
    </dgm:pt>
    <dgm:pt modelId="{93CD3F75-CECF-6D43-A50D-056258F20FF5}">
      <dgm:prSet custT="1"/>
      <dgm:spPr/>
      <dgm:t>
        <a:bodyPr/>
        <a:lstStyle/>
        <a:p>
          <a:r>
            <a:rPr lang="en-GB" sz="1400" dirty="0"/>
            <a:t>(Miller &amp; Blair, 2009)</a:t>
          </a:r>
        </a:p>
      </dgm:t>
    </dgm:pt>
    <dgm:pt modelId="{93D79BD8-0529-2C4F-95D8-0301D0847533}" type="parTrans" cxnId="{F6745EB0-1E60-934F-BD97-D3BCF76EC349}">
      <dgm:prSet/>
      <dgm:spPr/>
      <dgm:t>
        <a:bodyPr/>
        <a:lstStyle/>
        <a:p>
          <a:endParaRPr lang="en-GB" sz="1400"/>
        </a:p>
      </dgm:t>
    </dgm:pt>
    <dgm:pt modelId="{87A3FE2C-1392-A84B-B5CB-2DC039425E94}" type="sibTrans" cxnId="{F6745EB0-1E60-934F-BD97-D3BCF76EC349}">
      <dgm:prSet/>
      <dgm:spPr/>
      <dgm:t>
        <a:bodyPr/>
        <a:lstStyle/>
        <a:p>
          <a:endParaRPr lang="en-GB" sz="1400"/>
        </a:p>
      </dgm:t>
    </dgm:pt>
    <dgm:pt modelId="{34182F7B-BCED-A845-987C-7D44CAF3BC55}">
      <dgm:prSet phldrT="[Text]" custT="1"/>
      <dgm:spPr/>
      <dgm:t>
        <a:bodyPr/>
        <a:lstStyle/>
        <a:p>
          <a:r>
            <a:rPr lang="en-GB" sz="1400" dirty="0"/>
            <a:t>India</a:t>
          </a:r>
        </a:p>
      </dgm:t>
    </dgm:pt>
    <dgm:pt modelId="{292D62CC-5521-504A-9E2D-F5705B3516A4}" type="parTrans" cxnId="{836BD824-3FBC-E546-9CD8-008E6372F958}">
      <dgm:prSet/>
      <dgm:spPr/>
      <dgm:t>
        <a:bodyPr/>
        <a:lstStyle/>
        <a:p>
          <a:endParaRPr lang="en-GB" sz="1400"/>
        </a:p>
      </dgm:t>
    </dgm:pt>
    <dgm:pt modelId="{D584F441-62B3-A542-ACB5-7E5BA74738C1}" type="sibTrans" cxnId="{836BD824-3FBC-E546-9CD8-008E6372F958}">
      <dgm:prSet/>
      <dgm:spPr/>
      <dgm:t>
        <a:bodyPr/>
        <a:lstStyle/>
        <a:p>
          <a:endParaRPr lang="en-GB" sz="1400"/>
        </a:p>
      </dgm:t>
    </dgm:pt>
    <dgm:pt modelId="{A4FD4748-40BD-0047-8B6E-7165D1C43C2D}">
      <dgm:prSet phldrT="[Text]" custT="1"/>
      <dgm:spPr/>
      <dgm:t>
        <a:bodyPr/>
        <a:lstStyle/>
        <a:p>
          <a:r>
            <a:rPr lang="en-GB" sz="1400" dirty="0"/>
            <a:t>USA</a:t>
          </a:r>
        </a:p>
      </dgm:t>
    </dgm:pt>
    <dgm:pt modelId="{462C1D52-EFE0-B947-836D-3F1DAD0994F2}" type="parTrans" cxnId="{3B394AE7-17DF-EC4A-BE89-B70F87B275E6}">
      <dgm:prSet/>
      <dgm:spPr/>
      <dgm:t>
        <a:bodyPr/>
        <a:lstStyle/>
        <a:p>
          <a:endParaRPr lang="en-GB" sz="1400"/>
        </a:p>
      </dgm:t>
    </dgm:pt>
    <dgm:pt modelId="{1C2DBC19-0CB1-214D-A686-49448861EE05}" type="sibTrans" cxnId="{3B394AE7-17DF-EC4A-BE89-B70F87B275E6}">
      <dgm:prSet/>
      <dgm:spPr/>
      <dgm:t>
        <a:bodyPr/>
        <a:lstStyle/>
        <a:p>
          <a:endParaRPr lang="en-GB" sz="1400"/>
        </a:p>
      </dgm:t>
    </dgm:pt>
    <dgm:pt modelId="{E65B312B-0564-1B49-A3E7-FBCEA8ACC690}">
      <dgm:prSet phldrT="[Text]" custT="1"/>
      <dgm:spPr/>
      <dgm:t>
        <a:bodyPr/>
        <a:lstStyle/>
        <a:p>
          <a:r>
            <a:rPr lang="en-GB" sz="1400" dirty="0"/>
            <a:t>Germany </a:t>
          </a:r>
        </a:p>
      </dgm:t>
    </dgm:pt>
    <dgm:pt modelId="{CA3D1D3E-823E-4F40-BE12-D20974FEC950}" type="parTrans" cxnId="{851EB757-2301-324D-B405-7963FF3ED2D0}">
      <dgm:prSet/>
      <dgm:spPr/>
      <dgm:t>
        <a:bodyPr/>
        <a:lstStyle/>
        <a:p>
          <a:endParaRPr lang="en-GB" sz="1400"/>
        </a:p>
      </dgm:t>
    </dgm:pt>
    <dgm:pt modelId="{274BB55D-E4C6-4E43-80A6-F564736819CF}" type="sibTrans" cxnId="{851EB757-2301-324D-B405-7963FF3ED2D0}">
      <dgm:prSet/>
      <dgm:spPr/>
      <dgm:t>
        <a:bodyPr/>
        <a:lstStyle/>
        <a:p>
          <a:endParaRPr lang="en-GB" sz="1400"/>
        </a:p>
      </dgm:t>
    </dgm:pt>
    <dgm:pt modelId="{907A8397-5889-8542-B8B4-6A8272F6941F}">
      <dgm:prSet phldrT="[Text]" custT="1"/>
      <dgm:spPr/>
      <dgm:t>
        <a:bodyPr/>
        <a:lstStyle/>
        <a:p>
          <a:r>
            <a:rPr lang="en-GB" sz="1400" dirty="0"/>
            <a:t>China</a:t>
          </a:r>
        </a:p>
      </dgm:t>
    </dgm:pt>
    <dgm:pt modelId="{9873FC7A-EBDC-4648-8736-76649396B166}" type="parTrans" cxnId="{DC206DA8-E5D1-B540-ADAA-3B1FF6E09147}">
      <dgm:prSet/>
      <dgm:spPr/>
      <dgm:t>
        <a:bodyPr/>
        <a:lstStyle/>
        <a:p>
          <a:endParaRPr lang="en-GB" sz="1400"/>
        </a:p>
      </dgm:t>
    </dgm:pt>
    <dgm:pt modelId="{C6DF6147-DA0D-E44A-B83C-50AF4E363D68}" type="sibTrans" cxnId="{DC206DA8-E5D1-B540-ADAA-3B1FF6E09147}">
      <dgm:prSet/>
      <dgm:spPr/>
      <dgm:t>
        <a:bodyPr/>
        <a:lstStyle/>
        <a:p>
          <a:endParaRPr lang="en-GB" sz="1400"/>
        </a:p>
      </dgm:t>
    </dgm:pt>
    <dgm:pt modelId="{3A05B6A9-A0E1-8949-A86E-1860015910C9}">
      <dgm:prSet custT="1"/>
      <dgm:spPr/>
      <dgm:t>
        <a:bodyPr/>
        <a:lstStyle/>
        <a:p>
          <a:r>
            <a:rPr lang="en-US" sz="1400" dirty="0"/>
            <a:t>Addition: 100 TWh (50 TWh each) from wind and solar power</a:t>
          </a:r>
          <a:endParaRPr lang="en-GB" sz="1400" dirty="0"/>
        </a:p>
      </dgm:t>
    </dgm:pt>
    <dgm:pt modelId="{2DAC7C0D-13D7-EC47-8990-B9313ACA87CE}" type="parTrans" cxnId="{116FD851-B713-F140-A77A-F1D2CF034579}">
      <dgm:prSet/>
      <dgm:spPr/>
      <dgm:t>
        <a:bodyPr/>
        <a:lstStyle/>
        <a:p>
          <a:endParaRPr lang="en-GB" sz="1400"/>
        </a:p>
      </dgm:t>
    </dgm:pt>
    <dgm:pt modelId="{02C65F50-0DB1-0241-BF3E-775B5F626C3C}" type="sibTrans" cxnId="{116FD851-B713-F140-A77A-F1D2CF034579}">
      <dgm:prSet/>
      <dgm:spPr/>
      <dgm:t>
        <a:bodyPr/>
        <a:lstStyle/>
        <a:p>
          <a:endParaRPr lang="en-GB" sz="1400"/>
        </a:p>
      </dgm:t>
    </dgm:pt>
    <dgm:pt modelId="{B61950BB-45CD-CB41-A0A3-65A43C4A7E14}" type="pres">
      <dgm:prSet presAssocID="{8B2AF499-EDD2-474E-9688-0CF300352A12}" presName="Name0" presStyleCnt="0">
        <dgm:presLayoutVars>
          <dgm:dir/>
          <dgm:animLvl val="lvl"/>
          <dgm:resizeHandles val="exact"/>
        </dgm:presLayoutVars>
      </dgm:prSet>
      <dgm:spPr/>
    </dgm:pt>
    <dgm:pt modelId="{B063CA5E-4DB2-D349-B420-927EA8DEB1FC}" type="pres">
      <dgm:prSet presAssocID="{AB662CE3-9168-4C4D-9C39-4EAD6AFA0402}" presName="vertFlow" presStyleCnt="0"/>
      <dgm:spPr/>
    </dgm:pt>
    <dgm:pt modelId="{7FD959A0-5B8B-544C-AFC6-06C61E99A5A8}" type="pres">
      <dgm:prSet presAssocID="{AB662CE3-9168-4C4D-9C39-4EAD6AFA0402}" presName="header" presStyleLbl="node1" presStyleIdx="0" presStyleCnt="4"/>
      <dgm:spPr/>
    </dgm:pt>
    <dgm:pt modelId="{61962D64-766A-1642-97F6-4DB703FBD348}" type="pres">
      <dgm:prSet presAssocID="{292D62CC-5521-504A-9E2D-F5705B3516A4}" presName="parTrans" presStyleLbl="sibTrans2D1" presStyleIdx="0" presStyleCnt="9"/>
      <dgm:spPr/>
    </dgm:pt>
    <dgm:pt modelId="{03D6907B-E179-5C4A-A1B5-A12D1964371C}" type="pres">
      <dgm:prSet presAssocID="{34182F7B-BCED-A845-987C-7D44CAF3BC55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9581C25F-8022-134C-8EB1-7E8C5B922ACB}" type="pres">
      <dgm:prSet presAssocID="{D584F441-62B3-A542-ACB5-7E5BA74738C1}" presName="sibTrans" presStyleLbl="sibTrans2D1" presStyleIdx="1" presStyleCnt="9"/>
      <dgm:spPr/>
    </dgm:pt>
    <dgm:pt modelId="{AC3C9808-D500-3245-9130-873997A21EAE}" type="pres">
      <dgm:prSet presAssocID="{A4FD4748-40BD-0047-8B6E-7165D1C43C2D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52DA7297-9537-F746-8A82-D627BB577E69}" type="pres">
      <dgm:prSet presAssocID="{1C2DBC19-0CB1-214D-A686-49448861EE05}" presName="sibTrans" presStyleLbl="sibTrans2D1" presStyleIdx="2" presStyleCnt="9"/>
      <dgm:spPr/>
    </dgm:pt>
    <dgm:pt modelId="{37E2B1CD-4F7D-A14B-AA14-1F9732EF4194}" type="pres">
      <dgm:prSet presAssocID="{E65B312B-0564-1B49-A3E7-FBCEA8ACC690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E08B8A11-B7DA-EF44-91F0-1A25BF37C313}" type="pres">
      <dgm:prSet presAssocID="{274BB55D-E4C6-4E43-80A6-F564736819CF}" presName="sibTrans" presStyleLbl="sibTrans2D1" presStyleIdx="3" presStyleCnt="9"/>
      <dgm:spPr/>
    </dgm:pt>
    <dgm:pt modelId="{2C7F3F58-63EC-504E-9FEA-AB5FEAC1F06D}" type="pres">
      <dgm:prSet presAssocID="{907A8397-5889-8542-B8B4-6A8272F6941F}" presName="child" presStyleLbl="alignAccFollowNode1" presStyleIdx="3" presStyleCnt="9">
        <dgm:presLayoutVars>
          <dgm:chMax val="0"/>
          <dgm:bulletEnabled val="1"/>
        </dgm:presLayoutVars>
      </dgm:prSet>
      <dgm:spPr/>
    </dgm:pt>
    <dgm:pt modelId="{AC121089-08DE-394E-B4AF-D3DAB702701D}" type="pres">
      <dgm:prSet presAssocID="{AB662CE3-9168-4C4D-9C39-4EAD6AFA0402}" presName="hSp" presStyleCnt="0"/>
      <dgm:spPr/>
    </dgm:pt>
    <dgm:pt modelId="{706A14B3-AA7B-F241-8775-63B588EF211C}" type="pres">
      <dgm:prSet presAssocID="{9B59F7B2-AD36-B74D-B609-5E793948F668}" presName="vertFlow" presStyleCnt="0"/>
      <dgm:spPr/>
    </dgm:pt>
    <dgm:pt modelId="{220DD9D8-4DEB-1A44-A1AC-504DD207EE08}" type="pres">
      <dgm:prSet presAssocID="{9B59F7B2-AD36-B74D-B609-5E793948F668}" presName="header" presStyleLbl="node1" presStyleIdx="1" presStyleCnt="4"/>
      <dgm:spPr/>
    </dgm:pt>
    <dgm:pt modelId="{DBB33CC9-61E7-BE47-8039-D8218AC7E13F}" type="pres">
      <dgm:prSet presAssocID="{74114C5A-3B89-1343-B57C-4F39EF8926C8}" presName="parTrans" presStyleLbl="sibTrans2D1" presStyleIdx="4" presStyleCnt="9" custAng="243787"/>
      <dgm:spPr/>
    </dgm:pt>
    <dgm:pt modelId="{E3AFB21D-5B1E-AE49-85B2-0A2FB57D78E8}" type="pres">
      <dgm:prSet presAssocID="{F396AC2F-45BD-F746-BB1C-3057564F307B}" presName="child" presStyleLbl="alignAccFollowNode1" presStyleIdx="4" presStyleCnt="9" custLinFactNeighborX="2675" custLinFactNeighborY="44663">
        <dgm:presLayoutVars>
          <dgm:chMax val="0"/>
          <dgm:bulletEnabled val="1"/>
        </dgm:presLayoutVars>
      </dgm:prSet>
      <dgm:spPr/>
    </dgm:pt>
    <dgm:pt modelId="{F20C8255-9E09-1E43-B15A-482ADC07261D}" type="pres">
      <dgm:prSet presAssocID="{0423EE36-5E7E-2948-BF39-CD6903AB61DA}" presName="sibTrans" presStyleLbl="sibTrans2D1" presStyleIdx="5" presStyleCnt="9"/>
      <dgm:spPr/>
    </dgm:pt>
    <dgm:pt modelId="{A45A1112-75B8-8E4B-BCD7-7B12C4D1FF5B}" type="pres">
      <dgm:prSet presAssocID="{3A05B6A9-A0E1-8949-A86E-1860015910C9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9AF330AC-426F-884B-B5AE-D443D9C56B85}" type="pres">
      <dgm:prSet presAssocID="{9B59F7B2-AD36-B74D-B609-5E793948F668}" presName="hSp" presStyleCnt="0"/>
      <dgm:spPr/>
    </dgm:pt>
    <dgm:pt modelId="{CB898D64-4369-AB49-88B8-18BD2091DCDE}" type="pres">
      <dgm:prSet presAssocID="{4D8D7AB0-3F8D-9D44-BB3D-497C222F80E5}" presName="vertFlow" presStyleCnt="0"/>
      <dgm:spPr/>
    </dgm:pt>
    <dgm:pt modelId="{A318485D-669B-2F49-9ED2-BE4AB8639E48}" type="pres">
      <dgm:prSet presAssocID="{4D8D7AB0-3F8D-9D44-BB3D-497C222F80E5}" presName="header" presStyleLbl="node1" presStyleIdx="2" presStyleCnt="4"/>
      <dgm:spPr/>
    </dgm:pt>
    <dgm:pt modelId="{900A4F6A-79A4-8E41-94AE-7B4A17838AE2}" type="pres">
      <dgm:prSet presAssocID="{ABCB5D3C-E968-DD41-BC05-E3CA3B6C85E2}" presName="parTrans" presStyleLbl="sibTrans2D1" presStyleIdx="6" presStyleCnt="9"/>
      <dgm:spPr/>
    </dgm:pt>
    <dgm:pt modelId="{648F2B6E-10A1-0049-B387-B2CFCFA3B75A}" type="pres">
      <dgm:prSet presAssocID="{97404F3F-BBFF-3149-A706-0F6BE9B5C481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040C65FF-EB09-544F-8BDE-85CD8AFE5A5C}" type="pres">
      <dgm:prSet presAssocID="{E73612BD-E4F6-7C4F-9A9F-5B83F93AA96C}" presName="sibTrans" presStyleLbl="sibTrans2D1" presStyleIdx="7" presStyleCnt="9"/>
      <dgm:spPr/>
    </dgm:pt>
    <dgm:pt modelId="{A4B01D8A-C7C3-E44A-8F4B-7774BA3E4F30}" type="pres">
      <dgm:prSet presAssocID="{93CD3F75-CECF-6D43-A50D-056258F20FF5}" presName="child" presStyleLbl="alignAccFollowNode1" presStyleIdx="7" presStyleCnt="9">
        <dgm:presLayoutVars>
          <dgm:chMax val="0"/>
          <dgm:bulletEnabled val="1"/>
        </dgm:presLayoutVars>
      </dgm:prSet>
      <dgm:spPr/>
    </dgm:pt>
    <dgm:pt modelId="{D32CAFEA-40C2-1C4E-888F-665AF0C370E1}" type="pres">
      <dgm:prSet presAssocID="{4D8D7AB0-3F8D-9D44-BB3D-497C222F80E5}" presName="hSp" presStyleCnt="0"/>
      <dgm:spPr/>
    </dgm:pt>
    <dgm:pt modelId="{CA3C678E-6C66-8049-A06C-112008875443}" type="pres">
      <dgm:prSet presAssocID="{A6E8A8B8-9B8B-414B-A558-EFC78A24D135}" presName="vertFlow" presStyleCnt="0"/>
      <dgm:spPr/>
    </dgm:pt>
    <dgm:pt modelId="{6BCE44BB-65A9-B14C-B3F4-5C2B6950532F}" type="pres">
      <dgm:prSet presAssocID="{A6E8A8B8-9B8B-414B-A558-EFC78A24D135}" presName="header" presStyleLbl="node1" presStyleIdx="3" presStyleCnt="4"/>
      <dgm:spPr/>
    </dgm:pt>
    <dgm:pt modelId="{883336D2-6648-B94F-9E46-F86084CA3853}" type="pres">
      <dgm:prSet presAssocID="{6C48C0E4-D5A2-0841-8F1D-55C0FC972C5A}" presName="parTrans" presStyleLbl="sibTrans2D1" presStyleIdx="8" presStyleCnt="9"/>
      <dgm:spPr/>
    </dgm:pt>
    <dgm:pt modelId="{B68DE040-10B7-7145-85E1-FBC9441832BE}" type="pres">
      <dgm:prSet presAssocID="{BFD453DB-6C3A-F040-A256-C5FEF9E84692}" presName="child" presStyleLbl="alignAccFollowNode1" presStyleIdx="8" presStyleCnt="9">
        <dgm:presLayoutVars>
          <dgm:chMax val="0"/>
          <dgm:bulletEnabled val="1"/>
        </dgm:presLayoutVars>
      </dgm:prSet>
      <dgm:spPr/>
    </dgm:pt>
  </dgm:ptLst>
  <dgm:cxnLst>
    <dgm:cxn modelId="{1030E60B-2B90-1547-9828-481E9C6EFE26}" type="presOf" srcId="{8B2AF499-EDD2-474E-9688-0CF300352A12}" destId="{B61950BB-45CD-CB41-A0A3-65A43C4A7E14}" srcOrd="0" destOrd="0" presId="urn:microsoft.com/office/officeart/2005/8/layout/lProcess1"/>
    <dgm:cxn modelId="{1BE2810F-3687-0F4F-BB1D-BF132FB0E94F}" type="presOf" srcId="{E73612BD-E4F6-7C4F-9A9F-5B83F93AA96C}" destId="{040C65FF-EB09-544F-8BDE-85CD8AFE5A5C}" srcOrd="0" destOrd="0" presId="urn:microsoft.com/office/officeart/2005/8/layout/lProcess1"/>
    <dgm:cxn modelId="{F38E201D-ACD8-8147-86C0-C1AC4A65ABBC}" type="presOf" srcId="{4D8D7AB0-3F8D-9D44-BB3D-497C222F80E5}" destId="{A318485D-669B-2F49-9ED2-BE4AB8639E48}" srcOrd="0" destOrd="0" presId="urn:microsoft.com/office/officeart/2005/8/layout/lProcess1"/>
    <dgm:cxn modelId="{836BD824-3FBC-E546-9CD8-008E6372F958}" srcId="{AB662CE3-9168-4C4D-9C39-4EAD6AFA0402}" destId="{34182F7B-BCED-A845-987C-7D44CAF3BC55}" srcOrd="0" destOrd="0" parTransId="{292D62CC-5521-504A-9E2D-F5705B3516A4}" sibTransId="{D584F441-62B3-A542-ACB5-7E5BA74738C1}"/>
    <dgm:cxn modelId="{40621C26-3742-D242-83C9-DECFA058E6E4}" type="presOf" srcId="{6C48C0E4-D5A2-0841-8F1D-55C0FC972C5A}" destId="{883336D2-6648-B94F-9E46-F86084CA3853}" srcOrd="0" destOrd="0" presId="urn:microsoft.com/office/officeart/2005/8/layout/lProcess1"/>
    <dgm:cxn modelId="{D18A3D29-1CC9-A642-8770-95BAB440FBD1}" type="presOf" srcId="{A6E8A8B8-9B8B-414B-A558-EFC78A24D135}" destId="{6BCE44BB-65A9-B14C-B3F4-5C2B6950532F}" srcOrd="0" destOrd="0" presId="urn:microsoft.com/office/officeart/2005/8/layout/lProcess1"/>
    <dgm:cxn modelId="{F267F331-9A39-5747-8218-9972191A1B7D}" type="presOf" srcId="{D584F441-62B3-A542-ACB5-7E5BA74738C1}" destId="{9581C25F-8022-134C-8EB1-7E8C5B922ACB}" srcOrd="0" destOrd="0" presId="urn:microsoft.com/office/officeart/2005/8/layout/lProcess1"/>
    <dgm:cxn modelId="{81282144-8162-724B-A2F8-AA4F73C864AF}" srcId="{8B2AF499-EDD2-474E-9688-0CF300352A12}" destId="{AB662CE3-9168-4C4D-9C39-4EAD6AFA0402}" srcOrd="0" destOrd="0" parTransId="{AE7CF18B-8EA5-5A45-A580-239B208602F2}" sibTransId="{0D62E947-D713-0548-B0B7-6483721490FC}"/>
    <dgm:cxn modelId="{116FD851-B713-F140-A77A-F1D2CF034579}" srcId="{9B59F7B2-AD36-B74D-B609-5E793948F668}" destId="{3A05B6A9-A0E1-8949-A86E-1860015910C9}" srcOrd="1" destOrd="0" parTransId="{2DAC7C0D-13D7-EC47-8990-B9313ACA87CE}" sibTransId="{02C65F50-0DB1-0241-BF3E-775B5F626C3C}"/>
    <dgm:cxn modelId="{0F4B7F52-D730-7B46-B0CC-DD82F5EEE30D}" type="presOf" srcId="{A4FD4748-40BD-0047-8B6E-7165D1C43C2D}" destId="{AC3C9808-D500-3245-9130-873997A21EAE}" srcOrd="0" destOrd="0" presId="urn:microsoft.com/office/officeart/2005/8/layout/lProcess1"/>
    <dgm:cxn modelId="{C4C62354-57F4-0C4D-A094-B069E1FDF96E}" type="presOf" srcId="{BFD453DB-6C3A-F040-A256-C5FEF9E84692}" destId="{B68DE040-10B7-7145-85E1-FBC9441832BE}" srcOrd="0" destOrd="0" presId="urn:microsoft.com/office/officeart/2005/8/layout/lProcess1"/>
    <dgm:cxn modelId="{CD61A557-F03C-8F4F-8D7A-877D849C2C66}" srcId="{8B2AF499-EDD2-474E-9688-0CF300352A12}" destId="{A6E8A8B8-9B8B-414B-A558-EFC78A24D135}" srcOrd="3" destOrd="0" parTransId="{E4238A00-2BA8-2243-9954-F87C6543261C}" sibTransId="{2D004D55-F591-CE40-A496-64B15E16E131}"/>
    <dgm:cxn modelId="{851EB757-2301-324D-B405-7963FF3ED2D0}" srcId="{AB662CE3-9168-4C4D-9C39-4EAD6AFA0402}" destId="{E65B312B-0564-1B49-A3E7-FBCEA8ACC690}" srcOrd="2" destOrd="0" parTransId="{CA3D1D3E-823E-4F40-BE12-D20974FEC950}" sibTransId="{274BB55D-E4C6-4E43-80A6-F564736819CF}"/>
    <dgm:cxn modelId="{73B5C060-F731-4140-B49F-080BBF7B980B}" type="presOf" srcId="{9B59F7B2-AD36-B74D-B609-5E793948F668}" destId="{220DD9D8-4DEB-1A44-A1AC-504DD207EE08}" srcOrd="0" destOrd="0" presId="urn:microsoft.com/office/officeart/2005/8/layout/lProcess1"/>
    <dgm:cxn modelId="{1BBCF964-7E80-C540-9B46-B576EC48529F}" type="presOf" srcId="{74114C5A-3B89-1343-B57C-4F39EF8926C8}" destId="{DBB33CC9-61E7-BE47-8039-D8218AC7E13F}" srcOrd="0" destOrd="0" presId="urn:microsoft.com/office/officeart/2005/8/layout/lProcess1"/>
    <dgm:cxn modelId="{9FA50C67-B670-CF48-AE7A-3DF4BD105563}" type="presOf" srcId="{292D62CC-5521-504A-9E2D-F5705B3516A4}" destId="{61962D64-766A-1642-97F6-4DB703FBD348}" srcOrd="0" destOrd="0" presId="urn:microsoft.com/office/officeart/2005/8/layout/lProcess1"/>
    <dgm:cxn modelId="{362EC668-EB8B-014F-8B09-3446275FAF18}" type="presOf" srcId="{907A8397-5889-8542-B8B4-6A8272F6941F}" destId="{2C7F3F58-63EC-504E-9FEA-AB5FEAC1F06D}" srcOrd="0" destOrd="0" presId="urn:microsoft.com/office/officeart/2005/8/layout/lProcess1"/>
    <dgm:cxn modelId="{5BE4D468-3572-9042-9758-81011E7C840B}" srcId="{9B59F7B2-AD36-B74D-B609-5E793948F668}" destId="{F396AC2F-45BD-F746-BB1C-3057564F307B}" srcOrd="0" destOrd="0" parTransId="{74114C5A-3B89-1343-B57C-4F39EF8926C8}" sibTransId="{0423EE36-5E7E-2948-BF39-CD6903AB61DA}"/>
    <dgm:cxn modelId="{5E82526F-3E1D-544D-9563-DB7C9122CED5}" srcId="{8B2AF499-EDD2-474E-9688-0CF300352A12}" destId="{4D8D7AB0-3F8D-9D44-BB3D-497C222F80E5}" srcOrd="2" destOrd="0" parTransId="{567DA55D-4C07-C842-A91C-AD37F28337B4}" sibTransId="{B7CF14DA-FF06-B247-B4A7-97F88690C683}"/>
    <dgm:cxn modelId="{1CB01676-109A-7E4E-8E4C-A83FDADA3285}" type="presOf" srcId="{F396AC2F-45BD-F746-BB1C-3057564F307B}" destId="{E3AFB21D-5B1E-AE49-85B2-0A2FB57D78E8}" srcOrd="0" destOrd="0" presId="urn:microsoft.com/office/officeart/2005/8/layout/lProcess1"/>
    <dgm:cxn modelId="{9E243990-9017-E44F-A117-274CF4BCFA78}" srcId="{A6E8A8B8-9B8B-414B-A558-EFC78A24D135}" destId="{BFD453DB-6C3A-F040-A256-C5FEF9E84692}" srcOrd="0" destOrd="0" parTransId="{6C48C0E4-D5A2-0841-8F1D-55C0FC972C5A}" sibTransId="{5E0A6110-5596-2542-9BDF-E37BDB8F6C9A}"/>
    <dgm:cxn modelId="{BDD9E998-0354-C748-BDE5-CE059B3DD2E0}" type="presOf" srcId="{34182F7B-BCED-A845-987C-7D44CAF3BC55}" destId="{03D6907B-E179-5C4A-A1B5-A12D1964371C}" srcOrd="0" destOrd="0" presId="urn:microsoft.com/office/officeart/2005/8/layout/lProcess1"/>
    <dgm:cxn modelId="{F4019899-59A6-EE41-8A13-5011F79E6AB7}" type="presOf" srcId="{97404F3F-BBFF-3149-A706-0F6BE9B5C481}" destId="{648F2B6E-10A1-0049-B387-B2CFCFA3B75A}" srcOrd="0" destOrd="0" presId="urn:microsoft.com/office/officeart/2005/8/layout/lProcess1"/>
    <dgm:cxn modelId="{71CE139F-3EAF-494A-A128-DAECAA5C71FF}" type="presOf" srcId="{3A05B6A9-A0E1-8949-A86E-1860015910C9}" destId="{A45A1112-75B8-8E4B-BCD7-7B12C4D1FF5B}" srcOrd="0" destOrd="0" presId="urn:microsoft.com/office/officeart/2005/8/layout/lProcess1"/>
    <dgm:cxn modelId="{C9F8EBA2-1E72-3C4E-8B06-5D8EE3619984}" type="presOf" srcId="{93CD3F75-CECF-6D43-A50D-056258F20FF5}" destId="{A4B01D8A-C7C3-E44A-8F4B-7774BA3E4F30}" srcOrd="0" destOrd="0" presId="urn:microsoft.com/office/officeart/2005/8/layout/lProcess1"/>
    <dgm:cxn modelId="{DC206DA8-E5D1-B540-ADAA-3B1FF6E09147}" srcId="{AB662CE3-9168-4C4D-9C39-4EAD6AFA0402}" destId="{907A8397-5889-8542-B8B4-6A8272F6941F}" srcOrd="3" destOrd="0" parTransId="{9873FC7A-EBDC-4648-8736-76649396B166}" sibTransId="{C6DF6147-DA0D-E44A-B83C-50AF4E363D68}"/>
    <dgm:cxn modelId="{F6745EB0-1E60-934F-BD97-D3BCF76EC349}" srcId="{4D8D7AB0-3F8D-9D44-BB3D-497C222F80E5}" destId="{93CD3F75-CECF-6D43-A50D-056258F20FF5}" srcOrd="1" destOrd="0" parTransId="{93D79BD8-0529-2C4F-95D8-0301D0847533}" sibTransId="{87A3FE2C-1392-A84B-B5CB-2DC039425E94}"/>
    <dgm:cxn modelId="{7059EDBB-6485-5747-B060-E126AB059348}" srcId="{8B2AF499-EDD2-474E-9688-0CF300352A12}" destId="{9B59F7B2-AD36-B74D-B609-5E793948F668}" srcOrd="1" destOrd="0" parTransId="{085164A1-71EA-964F-8849-C55345DD6C8A}" sibTransId="{D92DAEE5-5BA6-9942-8AD3-9D472908CA6C}"/>
    <dgm:cxn modelId="{059F0CD0-AE39-2249-B170-F40AEC007280}" type="presOf" srcId="{AB662CE3-9168-4C4D-9C39-4EAD6AFA0402}" destId="{7FD959A0-5B8B-544C-AFC6-06C61E99A5A8}" srcOrd="0" destOrd="0" presId="urn:microsoft.com/office/officeart/2005/8/layout/lProcess1"/>
    <dgm:cxn modelId="{1243E5D0-5DF4-1A41-BD6E-085B9C0CC9AD}" type="presOf" srcId="{274BB55D-E4C6-4E43-80A6-F564736819CF}" destId="{E08B8A11-B7DA-EF44-91F0-1A25BF37C313}" srcOrd="0" destOrd="0" presId="urn:microsoft.com/office/officeart/2005/8/layout/lProcess1"/>
    <dgm:cxn modelId="{650AB0D7-FC4B-0144-87A0-183B84211809}" type="presOf" srcId="{E65B312B-0564-1B49-A3E7-FBCEA8ACC690}" destId="{37E2B1CD-4F7D-A14B-AA14-1F9732EF4194}" srcOrd="0" destOrd="0" presId="urn:microsoft.com/office/officeart/2005/8/layout/lProcess1"/>
    <dgm:cxn modelId="{F13F91E5-20D1-C740-9CE4-1F4F3A1DD40D}" type="presOf" srcId="{1C2DBC19-0CB1-214D-A686-49448861EE05}" destId="{52DA7297-9537-F746-8A82-D627BB577E69}" srcOrd="0" destOrd="0" presId="urn:microsoft.com/office/officeart/2005/8/layout/lProcess1"/>
    <dgm:cxn modelId="{3B394AE7-17DF-EC4A-BE89-B70F87B275E6}" srcId="{AB662CE3-9168-4C4D-9C39-4EAD6AFA0402}" destId="{A4FD4748-40BD-0047-8B6E-7165D1C43C2D}" srcOrd="1" destOrd="0" parTransId="{462C1D52-EFE0-B947-836D-3F1DAD0994F2}" sibTransId="{1C2DBC19-0CB1-214D-A686-49448861EE05}"/>
    <dgm:cxn modelId="{1117F4EE-ED71-E34A-919B-378C6D65A42B}" type="presOf" srcId="{ABCB5D3C-E968-DD41-BC05-E3CA3B6C85E2}" destId="{900A4F6A-79A4-8E41-94AE-7B4A17838AE2}" srcOrd="0" destOrd="0" presId="urn:microsoft.com/office/officeart/2005/8/layout/lProcess1"/>
    <dgm:cxn modelId="{4DF1EDF9-B4FD-AB4A-B75A-54F221A5F4F6}" srcId="{4D8D7AB0-3F8D-9D44-BB3D-497C222F80E5}" destId="{97404F3F-BBFF-3149-A706-0F6BE9B5C481}" srcOrd="0" destOrd="0" parTransId="{ABCB5D3C-E968-DD41-BC05-E3CA3B6C85E2}" sibTransId="{E73612BD-E4F6-7C4F-9A9F-5B83F93AA96C}"/>
    <dgm:cxn modelId="{B61F94FB-968D-754A-8E91-C9DD3C08E6D7}" type="presOf" srcId="{0423EE36-5E7E-2948-BF39-CD6903AB61DA}" destId="{F20C8255-9E09-1E43-B15A-482ADC07261D}" srcOrd="0" destOrd="0" presId="urn:microsoft.com/office/officeart/2005/8/layout/lProcess1"/>
    <dgm:cxn modelId="{EC39B08B-8E10-3E42-997D-4A2AB4ED2745}" type="presParOf" srcId="{B61950BB-45CD-CB41-A0A3-65A43C4A7E14}" destId="{B063CA5E-4DB2-D349-B420-927EA8DEB1FC}" srcOrd="0" destOrd="0" presId="urn:microsoft.com/office/officeart/2005/8/layout/lProcess1"/>
    <dgm:cxn modelId="{1D128B5D-4341-9840-9BB6-7680288379E2}" type="presParOf" srcId="{B063CA5E-4DB2-D349-B420-927EA8DEB1FC}" destId="{7FD959A0-5B8B-544C-AFC6-06C61E99A5A8}" srcOrd="0" destOrd="0" presId="urn:microsoft.com/office/officeart/2005/8/layout/lProcess1"/>
    <dgm:cxn modelId="{CF2B627A-3A34-8645-889A-12EB65BB65E4}" type="presParOf" srcId="{B063CA5E-4DB2-D349-B420-927EA8DEB1FC}" destId="{61962D64-766A-1642-97F6-4DB703FBD348}" srcOrd="1" destOrd="0" presId="urn:microsoft.com/office/officeart/2005/8/layout/lProcess1"/>
    <dgm:cxn modelId="{60FD0FF4-AB84-A242-A5E9-A93BECA2A93D}" type="presParOf" srcId="{B063CA5E-4DB2-D349-B420-927EA8DEB1FC}" destId="{03D6907B-E179-5C4A-A1B5-A12D1964371C}" srcOrd="2" destOrd="0" presId="urn:microsoft.com/office/officeart/2005/8/layout/lProcess1"/>
    <dgm:cxn modelId="{E02B089B-31E9-4A47-869C-455D1BD685CB}" type="presParOf" srcId="{B063CA5E-4DB2-D349-B420-927EA8DEB1FC}" destId="{9581C25F-8022-134C-8EB1-7E8C5B922ACB}" srcOrd="3" destOrd="0" presId="urn:microsoft.com/office/officeart/2005/8/layout/lProcess1"/>
    <dgm:cxn modelId="{997EAF17-7191-E54C-8F29-9926DF682DC2}" type="presParOf" srcId="{B063CA5E-4DB2-D349-B420-927EA8DEB1FC}" destId="{AC3C9808-D500-3245-9130-873997A21EAE}" srcOrd="4" destOrd="0" presId="urn:microsoft.com/office/officeart/2005/8/layout/lProcess1"/>
    <dgm:cxn modelId="{D3E2FA0C-E87D-BB4D-8651-733A02F81BDA}" type="presParOf" srcId="{B063CA5E-4DB2-D349-B420-927EA8DEB1FC}" destId="{52DA7297-9537-F746-8A82-D627BB577E69}" srcOrd="5" destOrd="0" presId="urn:microsoft.com/office/officeart/2005/8/layout/lProcess1"/>
    <dgm:cxn modelId="{01A7FA6F-E46A-8444-BD89-7BB42F8914F6}" type="presParOf" srcId="{B063CA5E-4DB2-D349-B420-927EA8DEB1FC}" destId="{37E2B1CD-4F7D-A14B-AA14-1F9732EF4194}" srcOrd="6" destOrd="0" presId="urn:microsoft.com/office/officeart/2005/8/layout/lProcess1"/>
    <dgm:cxn modelId="{8BF4D85A-552C-8040-A49F-252A5E79C1F7}" type="presParOf" srcId="{B063CA5E-4DB2-D349-B420-927EA8DEB1FC}" destId="{E08B8A11-B7DA-EF44-91F0-1A25BF37C313}" srcOrd="7" destOrd="0" presId="urn:microsoft.com/office/officeart/2005/8/layout/lProcess1"/>
    <dgm:cxn modelId="{C5709AF4-5CF5-7647-B8DD-09659F7149A1}" type="presParOf" srcId="{B063CA5E-4DB2-D349-B420-927EA8DEB1FC}" destId="{2C7F3F58-63EC-504E-9FEA-AB5FEAC1F06D}" srcOrd="8" destOrd="0" presId="urn:microsoft.com/office/officeart/2005/8/layout/lProcess1"/>
    <dgm:cxn modelId="{7118FE45-E5F5-0A4D-8354-194351278C82}" type="presParOf" srcId="{B61950BB-45CD-CB41-A0A3-65A43C4A7E14}" destId="{AC121089-08DE-394E-B4AF-D3DAB702701D}" srcOrd="1" destOrd="0" presId="urn:microsoft.com/office/officeart/2005/8/layout/lProcess1"/>
    <dgm:cxn modelId="{6D1B7063-AE12-A04F-A4F6-6769DD9DC019}" type="presParOf" srcId="{B61950BB-45CD-CB41-A0A3-65A43C4A7E14}" destId="{706A14B3-AA7B-F241-8775-63B588EF211C}" srcOrd="2" destOrd="0" presId="urn:microsoft.com/office/officeart/2005/8/layout/lProcess1"/>
    <dgm:cxn modelId="{58F0B842-155D-8046-8607-8338F72DE866}" type="presParOf" srcId="{706A14B3-AA7B-F241-8775-63B588EF211C}" destId="{220DD9D8-4DEB-1A44-A1AC-504DD207EE08}" srcOrd="0" destOrd="0" presId="urn:microsoft.com/office/officeart/2005/8/layout/lProcess1"/>
    <dgm:cxn modelId="{28FFE261-9747-0A42-BB26-25576C46FA10}" type="presParOf" srcId="{706A14B3-AA7B-F241-8775-63B588EF211C}" destId="{DBB33CC9-61E7-BE47-8039-D8218AC7E13F}" srcOrd="1" destOrd="0" presId="urn:microsoft.com/office/officeart/2005/8/layout/lProcess1"/>
    <dgm:cxn modelId="{E43FB97F-2D8A-ED47-B989-2296C57B0BFC}" type="presParOf" srcId="{706A14B3-AA7B-F241-8775-63B588EF211C}" destId="{E3AFB21D-5B1E-AE49-85B2-0A2FB57D78E8}" srcOrd="2" destOrd="0" presId="urn:microsoft.com/office/officeart/2005/8/layout/lProcess1"/>
    <dgm:cxn modelId="{265136D3-129B-9546-98FD-A38477C73FC5}" type="presParOf" srcId="{706A14B3-AA7B-F241-8775-63B588EF211C}" destId="{F20C8255-9E09-1E43-B15A-482ADC07261D}" srcOrd="3" destOrd="0" presId="urn:microsoft.com/office/officeart/2005/8/layout/lProcess1"/>
    <dgm:cxn modelId="{10CE0198-A218-B04C-AFB5-B14EC71F7714}" type="presParOf" srcId="{706A14B3-AA7B-F241-8775-63B588EF211C}" destId="{A45A1112-75B8-8E4B-BCD7-7B12C4D1FF5B}" srcOrd="4" destOrd="0" presId="urn:microsoft.com/office/officeart/2005/8/layout/lProcess1"/>
    <dgm:cxn modelId="{21B7AACA-55CE-684C-A494-22C880ECC08E}" type="presParOf" srcId="{B61950BB-45CD-CB41-A0A3-65A43C4A7E14}" destId="{9AF330AC-426F-884B-B5AE-D443D9C56B85}" srcOrd="3" destOrd="0" presId="urn:microsoft.com/office/officeart/2005/8/layout/lProcess1"/>
    <dgm:cxn modelId="{40299563-7F89-4A4C-AD90-BB6A5B07E31B}" type="presParOf" srcId="{B61950BB-45CD-CB41-A0A3-65A43C4A7E14}" destId="{CB898D64-4369-AB49-88B8-18BD2091DCDE}" srcOrd="4" destOrd="0" presId="urn:microsoft.com/office/officeart/2005/8/layout/lProcess1"/>
    <dgm:cxn modelId="{86FBA1D1-7963-0943-9102-D743C7E27D2E}" type="presParOf" srcId="{CB898D64-4369-AB49-88B8-18BD2091DCDE}" destId="{A318485D-669B-2F49-9ED2-BE4AB8639E48}" srcOrd="0" destOrd="0" presId="urn:microsoft.com/office/officeart/2005/8/layout/lProcess1"/>
    <dgm:cxn modelId="{291B60A7-A447-3B4A-B276-0FBDA023F5A5}" type="presParOf" srcId="{CB898D64-4369-AB49-88B8-18BD2091DCDE}" destId="{900A4F6A-79A4-8E41-94AE-7B4A17838AE2}" srcOrd="1" destOrd="0" presId="urn:microsoft.com/office/officeart/2005/8/layout/lProcess1"/>
    <dgm:cxn modelId="{128DDFF7-142B-2946-8AEF-12D2A081036C}" type="presParOf" srcId="{CB898D64-4369-AB49-88B8-18BD2091DCDE}" destId="{648F2B6E-10A1-0049-B387-B2CFCFA3B75A}" srcOrd="2" destOrd="0" presId="urn:microsoft.com/office/officeart/2005/8/layout/lProcess1"/>
    <dgm:cxn modelId="{FB2D42AB-51A2-AB42-B5ED-A027906002F3}" type="presParOf" srcId="{CB898D64-4369-AB49-88B8-18BD2091DCDE}" destId="{040C65FF-EB09-544F-8BDE-85CD8AFE5A5C}" srcOrd="3" destOrd="0" presId="urn:microsoft.com/office/officeart/2005/8/layout/lProcess1"/>
    <dgm:cxn modelId="{3981FFA9-E706-4846-8C10-623C94055FB5}" type="presParOf" srcId="{CB898D64-4369-AB49-88B8-18BD2091DCDE}" destId="{A4B01D8A-C7C3-E44A-8F4B-7774BA3E4F30}" srcOrd="4" destOrd="0" presId="urn:microsoft.com/office/officeart/2005/8/layout/lProcess1"/>
    <dgm:cxn modelId="{8DCAF160-A256-9A40-A790-067CC5AF4C64}" type="presParOf" srcId="{B61950BB-45CD-CB41-A0A3-65A43C4A7E14}" destId="{D32CAFEA-40C2-1C4E-888F-665AF0C370E1}" srcOrd="5" destOrd="0" presId="urn:microsoft.com/office/officeart/2005/8/layout/lProcess1"/>
    <dgm:cxn modelId="{876E6F5C-8491-0B48-9554-780BF86ED102}" type="presParOf" srcId="{B61950BB-45CD-CB41-A0A3-65A43C4A7E14}" destId="{CA3C678E-6C66-8049-A06C-112008875443}" srcOrd="6" destOrd="0" presId="urn:microsoft.com/office/officeart/2005/8/layout/lProcess1"/>
    <dgm:cxn modelId="{E3B55C55-2A3D-984F-B1A9-D2D2E124089B}" type="presParOf" srcId="{CA3C678E-6C66-8049-A06C-112008875443}" destId="{6BCE44BB-65A9-B14C-B3F4-5C2B6950532F}" srcOrd="0" destOrd="0" presId="urn:microsoft.com/office/officeart/2005/8/layout/lProcess1"/>
    <dgm:cxn modelId="{98967793-1060-4C46-A967-9B27458CE917}" type="presParOf" srcId="{CA3C678E-6C66-8049-A06C-112008875443}" destId="{883336D2-6648-B94F-9E46-F86084CA3853}" srcOrd="1" destOrd="0" presId="urn:microsoft.com/office/officeart/2005/8/layout/lProcess1"/>
    <dgm:cxn modelId="{08C6B8B1-A3CC-8441-8E3B-CCDEDB2AC883}" type="presParOf" srcId="{CA3C678E-6C66-8049-A06C-112008875443}" destId="{B68DE040-10B7-7145-85E1-FBC9441832BE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2AF499-EDD2-474E-9688-0CF300352A12}" type="doc">
      <dgm:prSet loTypeId="urn:microsoft.com/office/officeart/2005/8/layout/lProcess1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AB662CE3-9168-4C4D-9C39-4EAD6AFA0402}">
      <dgm:prSet phldrT="[Text]" custT="1"/>
      <dgm:spPr/>
      <dgm:t>
        <a:bodyPr/>
        <a:lstStyle/>
        <a:p>
          <a:r>
            <a:rPr lang="en-GB" sz="1400" dirty="0"/>
            <a:t>IO 2019</a:t>
          </a:r>
        </a:p>
      </dgm:t>
    </dgm:pt>
    <dgm:pt modelId="{AE7CF18B-8EA5-5A45-A580-239B208602F2}" type="parTrans" cxnId="{81282144-8162-724B-A2F8-AA4F73C864AF}">
      <dgm:prSet/>
      <dgm:spPr/>
      <dgm:t>
        <a:bodyPr/>
        <a:lstStyle/>
        <a:p>
          <a:endParaRPr lang="en-GB" sz="1400"/>
        </a:p>
      </dgm:t>
    </dgm:pt>
    <dgm:pt modelId="{0D62E947-D713-0548-B0B7-6483721490FC}" type="sibTrans" cxnId="{81282144-8162-724B-A2F8-AA4F73C864AF}">
      <dgm:prSet/>
      <dgm:spPr/>
      <dgm:t>
        <a:bodyPr/>
        <a:lstStyle/>
        <a:p>
          <a:endParaRPr lang="en-GB" sz="1400"/>
        </a:p>
      </dgm:t>
    </dgm:pt>
    <dgm:pt modelId="{9B59F7B2-AD36-B74D-B609-5E793948F668}">
      <dgm:prSet phldrT="[Text]" custT="1"/>
      <dgm:spPr/>
      <dgm:t>
        <a:bodyPr/>
        <a:lstStyle/>
        <a:p>
          <a:r>
            <a:rPr lang="en-GB" sz="1400" dirty="0"/>
            <a:t>Scenario-1 </a:t>
          </a:r>
        </a:p>
      </dgm:t>
    </dgm:pt>
    <dgm:pt modelId="{085164A1-71EA-964F-8849-C55345DD6C8A}" type="parTrans" cxnId="{7059EDBB-6485-5747-B060-E126AB059348}">
      <dgm:prSet/>
      <dgm:spPr/>
      <dgm:t>
        <a:bodyPr/>
        <a:lstStyle/>
        <a:p>
          <a:endParaRPr lang="en-GB" sz="1400"/>
        </a:p>
      </dgm:t>
    </dgm:pt>
    <dgm:pt modelId="{D92DAEE5-5BA6-9942-8AD3-9D472908CA6C}" type="sibTrans" cxnId="{7059EDBB-6485-5747-B060-E126AB059348}">
      <dgm:prSet/>
      <dgm:spPr/>
      <dgm:t>
        <a:bodyPr/>
        <a:lstStyle/>
        <a:p>
          <a:endParaRPr lang="en-GB" sz="1400"/>
        </a:p>
      </dgm:t>
    </dgm:pt>
    <dgm:pt modelId="{4D8D7AB0-3F8D-9D44-BB3D-497C222F80E5}">
      <dgm:prSet phldrT="[Text]" custT="1"/>
      <dgm:spPr/>
      <dgm:t>
        <a:bodyPr/>
        <a:lstStyle/>
        <a:p>
          <a:r>
            <a:rPr lang="en-GB" sz="1400" dirty="0"/>
            <a:t>Impact analysis</a:t>
          </a:r>
        </a:p>
      </dgm:t>
    </dgm:pt>
    <dgm:pt modelId="{567DA55D-4C07-C842-A91C-AD37F28337B4}" type="parTrans" cxnId="{5E82526F-3E1D-544D-9563-DB7C9122CED5}">
      <dgm:prSet/>
      <dgm:spPr/>
      <dgm:t>
        <a:bodyPr/>
        <a:lstStyle/>
        <a:p>
          <a:endParaRPr lang="en-GB" sz="1400"/>
        </a:p>
      </dgm:t>
    </dgm:pt>
    <dgm:pt modelId="{B7CF14DA-FF06-B247-B4A7-97F88690C683}" type="sibTrans" cxnId="{5E82526F-3E1D-544D-9563-DB7C9122CED5}">
      <dgm:prSet/>
      <dgm:spPr/>
      <dgm:t>
        <a:bodyPr/>
        <a:lstStyle/>
        <a:p>
          <a:endParaRPr lang="en-GB" sz="1400"/>
        </a:p>
      </dgm:t>
    </dgm:pt>
    <dgm:pt modelId="{F396AC2F-45BD-F746-BB1C-3057564F307B}">
      <dgm:prSet phldrT="[Text]" custT="1"/>
      <dgm:spPr/>
      <dgm:t>
        <a:bodyPr/>
        <a:lstStyle/>
        <a:p>
          <a:r>
            <a:rPr lang="en-US" sz="1400" dirty="0"/>
            <a:t>Reduction: 100 TWh from coal-based electricity.</a:t>
          </a:r>
        </a:p>
      </dgm:t>
    </dgm:pt>
    <dgm:pt modelId="{74114C5A-3B89-1343-B57C-4F39EF8926C8}" type="parTrans" cxnId="{5BE4D468-3572-9042-9758-81011E7C840B}">
      <dgm:prSet/>
      <dgm:spPr/>
      <dgm:t>
        <a:bodyPr/>
        <a:lstStyle/>
        <a:p>
          <a:endParaRPr lang="en-GB" sz="1400"/>
        </a:p>
      </dgm:t>
    </dgm:pt>
    <dgm:pt modelId="{0423EE36-5E7E-2948-BF39-CD6903AB61DA}" type="sibTrans" cxnId="{5BE4D468-3572-9042-9758-81011E7C840B}">
      <dgm:prSet/>
      <dgm:spPr/>
      <dgm:t>
        <a:bodyPr/>
        <a:lstStyle/>
        <a:p>
          <a:endParaRPr lang="en-GB" sz="1400"/>
        </a:p>
      </dgm:t>
    </dgm:pt>
    <dgm:pt modelId="{97404F3F-BBFF-3149-A706-0F6BE9B5C481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BCB5D3C-E968-DD41-BC05-E3CA3B6C85E2}" type="parTrans" cxnId="{4DF1EDF9-B4FD-AB4A-B75A-54F221A5F4F6}">
      <dgm:prSet/>
      <dgm:spPr/>
      <dgm:t>
        <a:bodyPr/>
        <a:lstStyle/>
        <a:p>
          <a:endParaRPr lang="en-GB" sz="1400"/>
        </a:p>
      </dgm:t>
    </dgm:pt>
    <dgm:pt modelId="{E73612BD-E4F6-7C4F-9A9F-5B83F93AA96C}" type="sibTrans" cxnId="{4DF1EDF9-B4FD-AB4A-B75A-54F221A5F4F6}">
      <dgm:prSet/>
      <dgm:spPr/>
      <dgm:t>
        <a:bodyPr/>
        <a:lstStyle/>
        <a:p>
          <a:endParaRPr lang="en-GB" sz="1400"/>
        </a:p>
      </dgm:t>
    </dgm:pt>
    <dgm:pt modelId="{A6E8A8B8-9B8B-414B-A558-EFC78A24D135}">
      <dgm:prSet custT="1"/>
      <dgm:spPr/>
      <dgm:t>
        <a:bodyPr/>
        <a:lstStyle/>
        <a:p>
          <a:r>
            <a:rPr lang="en-US" sz="1400" dirty="0"/>
            <a:t>New IO</a:t>
          </a:r>
          <a:endParaRPr lang="en-IN" sz="1400" b="1" dirty="0"/>
        </a:p>
      </dgm:t>
    </dgm:pt>
    <dgm:pt modelId="{E4238A00-2BA8-2243-9954-F87C6543261C}" type="parTrans" cxnId="{CD61A557-F03C-8F4F-8D7A-877D849C2C66}">
      <dgm:prSet/>
      <dgm:spPr/>
      <dgm:t>
        <a:bodyPr/>
        <a:lstStyle/>
        <a:p>
          <a:endParaRPr lang="en-GB" sz="1400"/>
        </a:p>
      </dgm:t>
    </dgm:pt>
    <dgm:pt modelId="{2D004D55-F591-CE40-A496-64B15E16E131}" type="sibTrans" cxnId="{CD61A557-F03C-8F4F-8D7A-877D849C2C66}">
      <dgm:prSet/>
      <dgm:spPr/>
      <dgm:t>
        <a:bodyPr/>
        <a:lstStyle/>
        <a:p>
          <a:endParaRPr lang="en-GB" sz="1400"/>
        </a:p>
      </dgm:t>
    </dgm:pt>
    <dgm:pt modelId="{BFD453DB-6C3A-F040-A256-C5FEF9E84692}">
      <dgm:prSet custT="1"/>
      <dgm:spPr/>
      <dgm:t>
        <a:bodyPr/>
        <a:lstStyle/>
        <a:p>
          <a:r>
            <a:rPr lang="en-US" sz="1400" dirty="0"/>
            <a:t>New output (x), final demand (f) and inter-industry use (Z) calculated.</a:t>
          </a:r>
          <a:endParaRPr lang="en-IN" sz="1400" b="1" dirty="0"/>
        </a:p>
      </dgm:t>
    </dgm:pt>
    <dgm:pt modelId="{6C48C0E4-D5A2-0841-8F1D-55C0FC972C5A}" type="parTrans" cxnId="{9E243990-9017-E44F-A117-274CF4BCFA78}">
      <dgm:prSet/>
      <dgm:spPr/>
      <dgm:t>
        <a:bodyPr/>
        <a:lstStyle/>
        <a:p>
          <a:endParaRPr lang="en-GB" sz="1400"/>
        </a:p>
      </dgm:t>
    </dgm:pt>
    <dgm:pt modelId="{5E0A6110-5596-2542-9BDF-E37BDB8F6C9A}" type="sibTrans" cxnId="{9E243990-9017-E44F-A117-274CF4BCFA78}">
      <dgm:prSet/>
      <dgm:spPr/>
      <dgm:t>
        <a:bodyPr/>
        <a:lstStyle/>
        <a:p>
          <a:endParaRPr lang="en-GB" sz="1400"/>
        </a:p>
      </dgm:t>
    </dgm:pt>
    <dgm:pt modelId="{93CD3F75-CECF-6D43-A50D-056258F20FF5}">
      <dgm:prSet custT="1"/>
      <dgm:spPr/>
      <dgm:t>
        <a:bodyPr/>
        <a:lstStyle/>
        <a:p>
          <a:r>
            <a:rPr lang="en-GB" sz="1400" dirty="0"/>
            <a:t>(Miller &amp; Blair, 2009)</a:t>
          </a:r>
        </a:p>
      </dgm:t>
    </dgm:pt>
    <dgm:pt modelId="{93D79BD8-0529-2C4F-95D8-0301D0847533}" type="parTrans" cxnId="{F6745EB0-1E60-934F-BD97-D3BCF76EC349}">
      <dgm:prSet/>
      <dgm:spPr/>
      <dgm:t>
        <a:bodyPr/>
        <a:lstStyle/>
        <a:p>
          <a:endParaRPr lang="en-GB" sz="1400"/>
        </a:p>
      </dgm:t>
    </dgm:pt>
    <dgm:pt modelId="{87A3FE2C-1392-A84B-B5CB-2DC039425E94}" type="sibTrans" cxnId="{F6745EB0-1E60-934F-BD97-D3BCF76EC349}">
      <dgm:prSet/>
      <dgm:spPr/>
      <dgm:t>
        <a:bodyPr/>
        <a:lstStyle/>
        <a:p>
          <a:endParaRPr lang="en-GB" sz="1400"/>
        </a:p>
      </dgm:t>
    </dgm:pt>
    <dgm:pt modelId="{34182F7B-BCED-A845-987C-7D44CAF3BC55}">
      <dgm:prSet phldrT="[Text]" custT="1"/>
      <dgm:spPr/>
      <dgm:t>
        <a:bodyPr/>
        <a:lstStyle/>
        <a:p>
          <a:r>
            <a:rPr lang="en-GB" sz="1400" dirty="0"/>
            <a:t>India</a:t>
          </a:r>
        </a:p>
      </dgm:t>
    </dgm:pt>
    <dgm:pt modelId="{292D62CC-5521-504A-9E2D-F5705B3516A4}" type="parTrans" cxnId="{836BD824-3FBC-E546-9CD8-008E6372F958}">
      <dgm:prSet/>
      <dgm:spPr/>
      <dgm:t>
        <a:bodyPr/>
        <a:lstStyle/>
        <a:p>
          <a:endParaRPr lang="en-GB" sz="1400"/>
        </a:p>
      </dgm:t>
    </dgm:pt>
    <dgm:pt modelId="{D584F441-62B3-A542-ACB5-7E5BA74738C1}" type="sibTrans" cxnId="{836BD824-3FBC-E546-9CD8-008E6372F958}">
      <dgm:prSet/>
      <dgm:spPr/>
      <dgm:t>
        <a:bodyPr/>
        <a:lstStyle/>
        <a:p>
          <a:endParaRPr lang="en-GB" sz="1400"/>
        </a:p>
      </dgm:t>
    </dgm:pt>
    <dgm:pt modelId="{A4FD4748-40BD-0047-8B6E-7165D1C43C2D}">
      <dgm:prSet phldrT="[Text]" custT="1"/>
      <dgm:spPr/>
      <dgm:t>
        <a:bodyPr/>
        <a:lstStyle/>
        <a:p>
          <a:r>
            <a:rPr lang="en-GB" sz="1400" dirty="0"/>
            <a:t>USA</a:t>
          </a:r>
        </a:p>
      </dgm:t>
    </dgm:pt>
    <dgm:pt modelId="{462C1D52-EFE0-B947-836D-3F1DAD0994F2}" type="parTrans" cxnId="{3B394AE7-17DF-EC4A-BE89-B70F87B275E6}">
      <dgm:prSet/>
      <dgm:spPr/>
      <dgm:t>
        <a:bodyPr/>
        <a:lstStyle/>
        <a:p>
          <a:endParaRPr lang="en-GB" sz="1400"/>
        </a:p>
      </dgm:t>
    </dgm:pt>
    <dgm:pt modelId="{1C2DBC19-0CB1-214D-A686-49448861EE05}" type="sibTrans" cxnId="{3B394AE7-17DF-EC4A-BE89-B70F87B275E6}">
      <dgm:prSet/>
      <dgm:spPr/>
      <dgm:t>
        <a:bodyPr/>
        <a:lstStyle/>
        <a:p>
          <a:endParaRPr lang="en-GB" sz="1400"/>
        </a:p>
      </dgm:t>
    </dgm:pt>
    <dgm:pt modelId="{E65B312B-0564-1B49-A3E7-FBCEA8ACC690}">
      <dgm:prSet phldrT="[Text]" custT="1"/>
      <dgm:spPr/>
      <dgm:t>
        <a:bodyPr/>
        <a:lstStyle/>
        <a:p>
          <a:r>
            <a:rPr lang="en-GB" sz="1400" dirty="0"/>
            <a:t>Germany </a:t>
          </a:r>
        </a:p>
      </dgm:t>
    </dgm:pt>
    <dgm:pt modelId="{CA3D1D3E-823E-4F40-BE12-D20974FEC950}" type="parTrans" cxnId="{851EB757-2301-324D-B405-7963FF3ED2D0}">
      <dgm:prSet/>
      <dgm:spPr/>
      <dgm:t>
        <a:bodyPr/>
        <a:lstStyle/>
        <a:p>
          <a:endParaRPr lang="en-GB" sz="1400"/>
        </a:p>
      </dgm:t>
    </dgm:pt>
    <dgm:pt modelId="{274BB55D-E4C6-4E43-80A6-F564736819CF}" type="sibTrans" cxnId="{851EB757-2301-324D-B405-7963FF3ED2D0}">
      <dgm:prSet/>
      <dgm:spPr/>
      <dgm:t>
        <a:bodyPr/>
        <a:lstStyle/>
        <a:p>
          <a:endParaRPr lang="en-GB" sz="1400"/>
        </a:p>
      </dgm:t>
    </dgm:pt>
    <dgm:pt modelId="{907A8397-5889-8542-B8B4-6A8272F6941F}">
      <dgm:prSet phldrT="[Text]" custT="1"/>
      <dgm:spPr/>
      <dgm:t>
        <a:bodyPr/>
        <a:lstStyle/>
        <a:p>
          <a:r>
            <a:rPr lang="en-GB" sz="1400" dirty="0"/>
            <a:t>China</a:t>
          </a:r>
        </a:p>
      </dgm:t>
    </dgm:pt>
    <dgm:pt modelId="{9873FC7A-EBDC-4648-8736-76649396B166}" type="parTrans" cxnId="{DC206DA8-E5D1-B540-ADAA-3B1FF6E09147}">
      <dgm:prSet/>
      <dgm:spPr/>
      <dgm:t>
        <a:bodyPr/>
        <a:lstStyle/>
        <a:p>
          <a:endParaRPr lang="en-GB" sz="1400"/>
        </a:p>
      </dgm:t>
    </dgm:pt>
    <dgm:pt modelId="{C6DF6147-DA0D-E44A-B83C-50AF4E363D68}" type="sibTrans" cxnId="{DC206DA8-E5D1-B540-ADAA-3B1FF6E09147}">
      <dgm:prSet/>
      <dgm:spPr/>
      <dgm:t>
        <a:bodyPr/>
        <a:lstStyle/>
        <a:p>
          <a:endParaRPr lang="en-GB" sz="1400"/>
        </a:p>
      </dgm:t>
    </dgm:pt>
    <dgm:pt modelId="{3A05B6A9-A0E1-8949-A86E-1860015910C9}">
      <dgm:prSet custT="1"/>
      <dgm:spPr/>
      <dgm:t>
        <a:bodyPr/>
        <a:lstStyle/>
        <a:p>
          <a:r>
            <a:rPr lang="en-US" sz="1400" dirty="0"/>
            <a:t>Addition: 100 TWh (50 TWh each) from wind and solar power</a:t>
          </a:r>
          <a:endParaRPr lang="en-GB" sz="1400" dirty="0"/>
        </a:p>
      </dgm:t>
    </dgm:pt>
    <dgm:pt modelId="{2DAC7C0D-13D7-EC47-8990-B9313ACA87CE}" type="parTrans" cxnId="{116FD851-B713-F140-A77A-F1D2CF034579}">
      <dgm:prSet/>
      <dgm:spPr/>
      <dgm:t>
        <a:bodyPr/>
        <a:lstStyle/>
        <a:p>
          <a:endParaRPr lang="en-GB" sz="1400"/>
        </a:p>
      </dgm:t>
    </dgm:pt>
    <dgm:pt modelId="{02C65F50-0DB1-0241-BF3E-775B5F626C3C}" type="sibTrans" cxnId="{116FD851-B713-F140-A77A-F1D2CF034579}">
      <dgm:prSet/>
      <dgm:spPr/>
      <dgm:t>
        <a:bodyPr/>
        <a:lstStyle/>
        <a:p>
          <a:endParaRPr lang="en-GB" sz="1400"/>
        </a:p>
      </dgm:t>
    </dgm:pt>
    <dgm:pt modelId="{B61950BB-45CD-CB41-A0A3-65A43C4A7E14}" type="pres">
      <dgm:prSet presAssocID="{8B2AF499-EDD2-474E-9688-0CF300352A12}" presName="Name0" presStyleCnt="0">
        <dgm:presLayoutVars>
          <dgm:dir/>
          <dgm:animLvl val="lvl"/>
          <dgm:resizeHandles val="exact"/>
        </dgm:presLayoutVars>
      </dgm:prSet>
      <dgm:spPr/>
    </dgm:pt>
    <dgm:pt modelId="{B063CA5E-4DB2-D349-B420-927EA8DEB1FC}" type="pres">
      <dgm:prSet presAssocID="{AB662CE3-9168-4C4D-9C39-4EAD6AFA0402}" presName="vertFlow" presStyleCnt="0"/>
      <dgm:spPr/>
    </dgm:pt>
    <dgm:pt modelId="{7FD959A0-5B8B-544C-AFC6-06C61E99A5A8}" type="pres">
      <dgm:prSet presAssocID="{AB662CE3-9168-4C4D-9C39-4EAD6AFA0402}" presName="header" presStyleLbl="node1" presStyleIdx="0" presStyleCnt="4"/>
      <dgm:spPr/>
    </dgm:pt>
    <dgm:pt modelId="{61962D64-766A-1642-97F6-4DB703FBD348}" type="pres">
      <dgm:prSet presAssocID="{292D62CC-5521-504A-9E2D-F5705B3516A4}" presName="parTrans" presStyleLbl="sibTrans2D1" presStyleIdx="0" presStyleCnt="9"/>
      <dgm:spPr/>
    </dgm:pt>
    <dgm:pt modelId="{03D6907B-E179-5C4A-A1B5-A12D1964371C}" type="pres">
      <dgm:prSet presAssocID="{34182F7B-BCED-A845-987C-7D44CAF3BC55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9581C25F-8022-134C-8EB1-7E8C5B922ACB}" type="pres">
      <dgm:prSet presAssocID="{D584F441-62B3-A542-ACB5-7E5BA74738C1}" presName="sibTrans" presStyleLbl="sibTrans2D1" presStyleIdx="1" presStyleCnt="9"/>
      <dgm:spPr/>
    </dgm:pt>
    <dgm:pt modelId="{AC3C9808-D500-3245-9130-873997A21EAE}" type="pres">
      <dgm:prSet presAssocID="{A4FD4748-40BD-0047-8B6E-7165D1C43C2D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52DA7297-9537-F746-8A82-D627BB577E69}" type="pres">
      <dgm:prSet presAssocID="{1C2DBC19-0CB1-214D-A686-49448861EE05}" presName="sibTrans" presStyleLbl="sibTrans2D1" presStyleIdx="2" presStyleCnt="9"/>
      <dgm:spPr/>
    </dgm:pt>
    <dgm:pt modelId="{37E2B1CD-4F7D-A14B-AA14-1F9732EF4194}" type="pres">
      <dgm:prSet presAssocID="{E65B312B-0564-1B49-A3E7-FBCEA8ACC690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E08B8A11-B7DA-EF44-91F0-1A25BF37C313}" type="pres">
      <dgm:prSet presAssocID="{274BB55D-E4C6-4E43-80A6-F564736819CF}" presName="sibTrans" presStyleLbl="sibTrans2D1" presStyleIdx="3" presStyleCnt="9"/>
      <dgm:spPr/>
    </dgm:pt>
    <dgm:pt modelId="{2C7F3F58-63EC-504E-9FEA-AB5FEAC1F06D}" type="pres">
      <dgm:prSet presAssocID="{907A8397-5889-8542-B8B4-6A8272F6941F}" presName="child" presStyleLbl="alignAccFollowNode1" presStyleIdx="3" presStyleCnt="9">
        <dgm:presLayoutVars>
          <dgm:chMax val="0"/>
          <dgm:bulletEnabled val="1"/>
        </dgm:presLayoutVars>
      </dgm:prSet>
      <dgm:spPr/>
    </dgm:pt>
    <dgm:pt modelId="{AC121089-08DE-394E-B4AF-D3DAB702701D}" type="pres">
      <dgm:prSet presAssocID="{AB662CE3-9168-4C4D-9C39-4EAD6AFA0402}" presName="hSp" presStyleCnt="0"/>
      <dgm:spPr/>
    </dgm:pt>
    <dgm:pt modelId="{706A14B3-AA7B-F241-8775-63B588EF211C}" type="pres">
      <dgm:prSet presAssocID="{9B59F7B2-AD36-B74D-B609-5E793948F668}" presName="vertFlow" presStyleCnt="0"/>
      <dgm:spPr/>
    </dgm:pt>
    <dgm:pt modelId="{220DD9D8-4DEB-1A44-A1AC-504DD207EE08}" type="pres">
      <dgm:prSet presAssocID="{9B59F7B2-AD36-B74D-B609-5E793948F668}" presName="header" presStyleLbl="node1" presStyleIdx="1" presStyleCnt="4"/>
      <dgm:spPr/>
    </dgm:pt>
    <dgm:pt modelId="{DBB33CC9-61E7-BE47-8039-D8218AC7E13F}" type="pres">
      <dgm:prSet presAssocID="{74114C5A-3B89-1343-B57C-4F39EF8926C8}" presName="parTrans" presStyleLbl="sibTrans2D1" presStyleIdx="4" presStyleCnt="9" custAng="243787"/>
      <dgm:spPr/>
    </dgm:pt>
    <dgm:pt modelId="{E3AFB21D-5B1E-AE49-85B2-0A2FB57D78E8}" type="pres">
      <dgm:prSet presAssocID="{F396AC2F-45BD-F746-BB1C-3057564F307B}" presName="child" presStyleLbl="alignAccFollowNode1" presStyleIdx="4" presStyleCnt="9" custLinFactNeighborX="2675" custLinFactNeighborY="44663">
        <dgm:presLayoutVars>
          <dgm:chMax val="0"/>
          <dgm:bulletEnabled val="1"/>
        </dgm:presLayoutVars>
      </dgm:prSet>
      <dgm:spPr/>
    </dgm:pt>
    <dgm:pt modelId="{F20C8255-9E09-1E43-B15A-482ADC07261D}" type="pres">
      <dgm:prSet presAssocID="{0423EE36-5E7E-2948-BF39-CD6903AB61DA}" presName="sibTrans" presStyleLbl="sibTrans2D1" presStyleIdx="5" presStyleCnt="9"/>
      <dgm:spPr/>
    </dgm:pt>
    <dgm:pt modelId="{A45A1112-75B8-8E4B-BCD7-7B12C4D1FF5B}" type="pres">
      <dgm:prSet presAssocID="{3A05B6A9-A0E1-8949-A86E-1860015910C9}" presName="child" presStyleLbl="alignAccFollowNode1" presStyleIdx="5" presStyleCnt="9">
        <dgm:presLayoutVars>
          <dgm:chMax val="0"/>
          <dgm:bulletEnabled val="1"/>
        </dgm:presLayoutVars>
      </dgm:prSet>
      <dgm:spPr/>
    </dgm:pt>
    <dgm:pt modelId="{9AF330AC-426F-884B-B5AE-D443D9C56B85}" type="pres">
      <dgm:prSet presAssocID="{9B59F7B2-AD36-B74D-B609-5E793948F668}" presName="hSp" presStyleCnt="0"/>
      <dgm:spPr/>
    </dgm:pt>
    <dgm:pt modelId="{CB898D64-4369-AB49-88B8-18BD2091DCDE}" type="pres">
      <dgm:prSet presAssocID="{4D8D7AB0-3F8D-9D44-BB3D-497C222F80E5}" presName="vertFlow" presStyleCnt="0"/>
      <dgm:spPr/>
    </dgm:pt>
    <dgm:pt modelId="{A318485D-669B-2F49-9ED2-BE4AB8639E48}" type="pres">
      <dgm:prSet presAssocID="{4D8D7AB0-3F8D-9D44-BB3D-497C222F80E5}" presName="header" presStyleLbl="node1" presStyleIdx="2" presStyleCnt="4"/>
      <dgm:spPr/>
    </dgm:pt>
    <dgm:pt modelId="{900A4F6A-79A4-8E41-94AE-7B4A17838AE2}" type="pres">
      <dgm:prSet presAssocID="{ABCB5D3C-E968-DD41-BC05-E3CA3B6C85E2}" presName="parTrans" presStyleLbl="sibTrans2D1" presStyleIdx="6" presStyleCnt="9"/>
      <dgm:spPr/>
    </dgm:pt>
    <dgm:pt modelId="{648F2B6E-10A1-0049-B387-B2CFCFA3B75A}" type="pres">
      <dgm:prSet presAssocID="{97404F3F-BBFF-3149-A706-0F6BE9B5C481}" presName="child" presStyleLbl="alignAccFollowNode1" presStyleIdx="6" presStyleCnt="9">
        <dgm:presLayoutVars>
          <dgm:chMax val="0"/>
          <dgm:bulletEnabled val="1"/>
        </dgm:presLayoutVars>
      </dgm:prSet>
      <dgm:spPr/>
    </dgm:pt>
    <dgm:pt modelId="{040C65FF-EB09-544F-8BDE-85CD8AFE5A5C}" type="pres">
      <dgm:prSet presAssocID="{E73612BD-E4F6-7C4F-9A9F-5B83F93AA96C}" presName="sibTrans" presStyleLbl="sibTrans2D1" presStyleIdx="7" presStyleCnt="9"/>
      <dgm:spPr/>
    </dgm:pt>
    <dgm:pt modelId="{A4B01D8A-C7C3-E44A-8F4B-7774BA3E4F30}" type="pres">
      <dgm:prSet presAssocID="{93CD3F75-CECF-6D43-A50D-056258F20FF5}" presName="child" presStyleLbl="alignAccFollowNode1" presStyleIdx="7" presStyleCnt="9">
        <dgm:presLayoutVars>
          <dgm:chMax val="0"/>
          <dgm:bulletEnabled val="1"/>
        </dgm:presLayoutVars>
      </dgm:prSet>
      <dgm:spPr/>
    </dgm:pt>
    <dgm:pt modelId="{D32CAFEA-40C2-1C4E-888F-665AF0C370E1}" type="pres">
      <dgm:prSet presAssocID="{4D8D7AB0-3F8D-9D44-BB3D-497C222F80E5}" presName="hSp" presStyleCnt="0"/>
      <dgm:spPr/>
    </dgm:pt>
    <dgm:pt modelId="{CA3C678E-6C66-8049-A06C-112008875443}" type="pres">
      <dgm:prSet presAssocID="{A6E8A8B8-9B8B-414B-A558-EFC78A24D135}" presName="vertFlow" presStyleCnt="0"/>
      <dgm:spPr/>
    </dgm:pt>
    <dgm:pt modelId="{6BCE44BB-65A9-B14C-B3F4-5C2B6950532F}" type="pres">
      <dgm:prSet presAssocID="{A6E8A8B8-9B8B-414B-A558-EFC78A24D135}" presName="header" presStyleLbl="node1" presStyleIdx="3" presStyleCnt="4"/>
      <dgm:spPr/>
    </dgm:pt>
    <dgm:pt modelId="{883336D2-6648-B94F-9E46-F86084CA3853}" type="pres">
      <dgm:prSet presAssocID="{6C48C0E4-D5A2-0841-8F1D-55C0FC972C5A}" presName="parTrans" presStyleLbl="sibTrans2D1" presStyleIdx="8" presStyleCnt="9"/>
      <dgm:spPr/>
    </dgm:pt>
    <dgm:pt modelId="{B68DE040-10B7-7145-85E1-FBC9441832BE}" type="pres">
      <dgm:prSet presAssocID="{BFD453DB-6C3A-F040-A256-C5FEF9E84692}" presName="child" presStyleLbl="alignAccFollowNode1" presStyleIdx="8" presStyleCnt="9">
        <dgm:presLayoutVars>
          <dgm:chMax val="0"/>
          <dgm:bulletEnabled val="1"/>
        </dgm:presLayoutVars>
      </dgm:prSet>
      <dgm:spPr/>
    </dgm:pt>
  </dgm:ptLst>
  <dgm:cxnLst>
    <dgm:cxn modelId="{1030E60B-2B90-1547-9828-481E9C6EFE26}" type="presOf" srcId="{8B2AF499-EDD2-474E-9688-0CF300352A12}" destId="{B61950BB-45CD-CB41-A0A3-65A43C4A7E14}" srcOrd="0" destOrd="0" presId="urn:microsoft.com/office/officeart/2005/8/layout/lProcess1"/>
    <dgm:cxn modelId="{1BE2810F-3687-0F4F-BB1D-BF132FB0E94F}" type="presOf" srcId="{E73612BD-E4F6-7C4F-9A9F-5B83F93AA96C}" destId="{040C65FF-EB09-544F-8BDE-85CD8AFE5A5C}" srcOrd="0" destOrd="0" presId="urn:microsoft.com/office/officeart/2005/8/layout/lProcess1"/>
    <dgm:cxn modelId="{F38E201D-ACD8-8147-86C0-C1AC4A65ABBC}" type="presOf" srcId="{4D8D7AB0-3F8D-9D44-BB3D-497C222F80E5}" destId="{A318485D-669B-2F49-9ED2-BE4AB8639E48}" srcOrd="0" destOrd="0" presId="urn:microsoft.com/office/officeart/2005/8/layout/lProcess1"/>
    <dgm:cxn modelId="{836BD824-3FBC-E546-9CD8-008E6372F958}" srcId="{AB662CE3-9168-4C4D-9C39-4EAD6AFA0402}" destId="{34182F7B-BCED-A845-987C-7D44CAF3BC55}" srcOrd="0" destOrd="0" parTransId="{292D62CC-5521-504A-9E2D-F5705B3516A4}" sibTransId="{D584F441-62B3-A542-ACB5-7E5BA74738C1}"/>
    <dgm:cxn modelId="{40621C26-3742-D242-83C9-DECFA058E6E4}" type="presOf" srcId="{6C48C0E4-D5A2-0841-8F1D-55C0FC972C5A}" destId="{883336D2-6648-B94F-9E46-F86084CA3853}" srcOrd="0" destOrd="0" presId="urn:microsoft.com/office/officeart/2005/8/layout/lProcess1"/>
    <dgm:cxn modelId="{D18A3D29-1CC9-A642-8770-95BAB440FBD1}" type="presOf" srcId="{A6E8A8B8-9B8B-414B-A558-EFC78A24D135}" destId="{6BCE44BB-65A9-B14C-B3F4-5C2B6950532F}" srcOrd="0" destOrd="0" presId="urn:microsoft.com/office/officeart/2005/8/layout/lProcess1"/>
    <dgm:cxn modelId="{F267F331-9A39-5747-8218-9972191A1B7D}" type="presOf" srcId="{D584F441-62B3-A542-ACB5-7E5BA74738C1}" destId="{9581C25F-8022-134C-8EB1-7E8C5B922ACB}" srcOrd="0" destOrd="0" presId="urn:microsoft.com/office/officeart/2005/8/layout/lProcess1"/>
    <dgm:cxn modelId="{81282144-8162-724B-A2F8-AA4F73C864AF}" srcId="{8B2AF499-EDD2-474E-9688-0CF300352A12}" destId="{AB662CE3-9168-4C4D-9C39-4EAD6AFA0402}" srcOrd="0" destOrd="0" parTransId="{AE7CF18B-8EA5-5A45-A580-239B208602F2}" sibTransId="{0D62E947-D713-0548-B0B7-6483721490FC}"/>
    <dgm:cxn modelId="{116FD851-B713-F140-A77A-F1D2CF034579}" srcId="{9B59F7B2-AD36-B74D-B609-5E793948F668}" destId="{3A05B6A9-A0E1-8949-A86E-1860015910C9}" srcOrd="1" destOrd="0" parTransId="{2DAC7C0D-13D7-EC47-8990-B9313ACA87CE}" sibTransId="{02C65F50-0DB1-0241-BF3E-775B5F626C3C}"/>
    <dgm:cxn modelId="{0F4B7F52-D730-7B46-B0CC-DD82F5EEE30D}" type="presOf" srcId="{A4FD4748-40BD-0047-8B6E-7165D1C43C2D}" destId="{AC3C9808-D500-3245-9130-873997A21EAE}" srcOrd="0" destOrd="0" presId="urn:microsoft.com/office/officeart/2005/8/layout/lProcess1"/>
    <dgm:cxn modelId="{C4C62354-57F4-0C4D-A094-B069E1FDF96E}" type="presOf" srcId="{BFD453DB-6C3A-F040-A256-C5FEF9E84692}" destId="{B68DE040-10B7-7145-85E1-FBC9441832BE}" srcOrd="0" destOrd="0" presId="urn:microsoft.com/office/officeart/2005/8/layout/lProcess1"/>
    <dgm:cxn modelId="{CD61A557-F03C-8F4F-8D7A-877D849C2C66}" srcId="{8B2AF499-EDD2-474E-9688-0CF300352A12}" destId="{A6E8A8B8-9B8B-414B-A558-EFC78A24D135}" srcOrd="3" destOrd="0" parTransId="{E4238A00-2BA8-2243-9954-F87C6543261C}" sibTransId="{2D004D55-F591-CE40-A496-64B15E16E131}"/>
    <dgm:cxn modelId="{851EB757-2301-324D-B405-7963FF3ED2D0}" srcId="{AB662CE3-9168-4C4D-9C39-4EAD6AFA0402}" destId="{E65B312B-0564-1B49-A3E7-FBCEA8ACC690}" srcOrd="2" destOrd="0" parTransId="{CA3D1D3E-823E-4F40-BE12-D20974FEC950}" sibTransId="{274BB55D-E4C6-4E43-80A6-F564736819CF}"/>
    <dgm:cxn modelId="{73B5C060-F731-4140-B49F-080BBF7B980B}" type="presOf" srcId="{9B59F7B2-AD36-B74D-B609-5E793948F668}" destId="{220DD9D8-4DEB-1A44-A1AC-504DD207EE08}" srcOrd="0" destOrd="0" presId="urn:microsoft.com/office/officeart/2005/8/layout/lProcess1"/>
    <dgm:cxn modelId="{1BBCF964-7E80-C540-9B46-B576EC48529F}" type="presOf" srcId="{74114C5A-3B89-1343-B57C-4F39EF8926C8}" destId="{DBB33CC9-61E7-BE47-8039-D8218AC7E13F}" srcOrd="0" destOrd="0" presId="urn:microsoft.com/office/officeart/2005/8/layout/lProcess1"/>
    <dgm:cxn modelId="{9FA50C67-B670-CF48-AE7A-3DF4BD105563}" type="presOf" srcId="{292D62CC-5521-504A-9E2D-F5705B3516A4}" destId="{61962D64-766A-1642-97F6-4DB703FBD348}" srcOrd="0" destOrd="0" presId="urn:microsoft.com/office/officeart/2005/8/layout/lProcess1"/>
    <dgm:cxn modelId="{362EC668-EB8B-014F-8B09-3446275FAF18}" type="presOf" srcId="{907A8397-5889-8542-B8B4-6A8272F6941F}" destId="{2C7F3F58-63EC-504E-9FEA-AB5FEAC1F06D}" srcOrd="0" destOrd="0" presId="urn:microsoft.com/office/officeart/2005/8/layout/lProcess1"/>
    <dgm:cxn modelId="{5BE4D468-3572-9042-9758-81011E7C840B}" srcId="{9B59F7B2-AD36-B74D-B609-5E793948F668}" destId="{F396AC2F-45BD-F746-BB1C-3057564F307B}" srcOrd="0" destOrd="0" parTransId="{74114C5A-3B89-1343-B57C-4F39EF8926C8}" sibTransId="{0423EE36-5E7E-2948-BF39-CD6903AB61DA}"/>
    <dgm:cxn modelId="{5E82526F-3E1D-544D-9563-DB7C9122CED5}" srcId="{8B2AF499-EDD2-474E-9688-0CF300352A12}" destId="{4D8D7AB0-3F8D-9D44-BB3D-497C222F80E5}" srcOrd="2" destOrd="0" parTransId="{567DA55D-4C07-C842-A91C-AD37F28337B4}" sibTransId="{B7CF14DA-FF06-B247-B4A7-97F88690C683}"/>
    <dgm:cxn modelId="{1CB01676-109A-7E4E-8E4C-A83FDADA3285}" type="presOf" srcId="{F396AC2F-45BD-F746-BB1C-3057564F307B}" destId="{E3AFB21D-5B1E-AE49-85B2-0A2FB57D78E8}" srcOrd="0" destOrd="0" presId="urn:microsoft.com/office/officeart/2005/8/layout/lProcess1"/>
    <dgm:cxn modelId="{9E243990-9017-E44F-A117-274CF4BCFA78}" srcId="{A6E8A8B8-9B8B-414B-A558-EFC78A24D135}" destId="{BFD453DB-6C3A-F040-A256-C5FEF9E84692}" srcOrd="0" destOrd="0" parTransId="{6C48C0E4-D5A2-0841-8F1D-55C0FC972C5A}" sibTransId="{5E0A6110-5596-2542-9BDF-E37BDB8F6C9A}"/>
    <dgm:cxn modelId="{BDD9E998-0354-C748-BDE5-CE059B3DD2E0}" type="presOf" srcId="{34182F7B-BCED-A845-987C-7D44CAF3BC55}" destId="{03D6907B-E179-5C4A-A1B5-A12D1964371C}" srcOrd="0" destOrd="0" presId="urn:microsoft.com/office/officeart/2005/8/layout/lProcess1"/>
    <dgm:cxn modelId="{F4019899-59A6-EE41-8A13-5011F79E6AB7}" type="presOf" srcId="{97404F3F-BBFF-3149-A706-0F6BE9B5C481}" destId="{648F2B6E-10A1-0049-B387-B2CFCFA3B75A}" srcOrd="0" destOrd="0" presId="urn:microsoft.com/office/officeart/2005/8/layout/lProcess1"/>
    <dgm:cxn modelId="{71CE139F-3EAF-494A-A128-DAECAA5C71FF}" type="presOf" srcId="{3A05B6A9-A0E1-8949-A86E-1860015910C9}" destId="{A45A1112-75B8-8E4B-BCD7-7B12C4D1FF5B}" srcOrd="0" destOrd="0" presId="urn:microsoft.com/office/officeart/2005/8/layout/lProcess1"/>
    <dgm:cxn modelId="{C9F8EBA2-1E72-3C4E-8B06-5D8EE3619984}" type="presOf" srcId="{93CD3F75-CECF-6D43-A50D-056258F20FF5}" destId="{A4B01D8A-C7C3-E44A-8F4B-7774BA3E4F30}" srcOrd="0" destOrd="0" presId="urn:microsoft.com/office/officeart/2005/8/layout/lProcess1"/>
    <dgm:cxn modelId="{DC206DA8-E5D1-B540-ADAA-3B1FF6E09147}" srcId="{AB662CE3-9168-4C4D-9C39-4EAD6AFA0402}" destId="{907A8397-5889-8542-B8B4-6A8272F6941F}" srcOrd="3" destOrd="0" parTransId="{9873FC7A-EBDC-4648-8736-76649396B166}" sibTransId="{C6DF6147-DA0D-E44A-B83C-50AF4E363D68}"/>
    <dgm:cxn modelId="{F6745EB0-1E60-934F-BD97-D3BCF76EC349}" srcId="{4D8D7AB0-3F8D-9D44-BB3D-497C222F80E5}" destId="{93CD3F75-CECF-6D43-A50D-056258F20FF5}" srcOrd="1" destOrd="0" parTransId="{93D79BD8-0529-2C4F-95D8-0301D0847533}" sibTransId="{87A3FE2C-1392-A84B-B5CB-2DC039425E94}"/>
    <dgm:cxn modelId="{7059EDBB-6485-5747-B060-E126AB059348}" srcId="{8B2AF499-EDD2-474E-9688-0CF300352A12}" destId="{9B59F7B2-AD36-B74D-B609-5E793948F668}" srcOrd="1" destOrd="0" parTransId="{085164A1-71EA-964F-8849-C55345DD6C8A}" sibTransId="{D92DAEE5-5BA6-9942-8AD3-9D472908CA6C}"/>
    <dgm:cxn modelId="{059F0CD0-AE39-2249-B170-F40AEC007280}" type="presOf" srcId="{AB662CE3-9168-4C4D-9C39-4EAD6AFA0402}" destId="{7FD959A0-5B8B-544C-AFC6-06C61E99A5A8}" srcOrd="0" destOrd="0" presId="urn:microsoft.com/office/officeart/2005/8/layout/lProcess1"/>
    <dgm:cxn modelId="{1243E5D0-5DF4-1A41-BD6E-085B9C0CC9AD}" type="presOf" srcId="{274BB55D-E4C6-4E43-80A6-F564736819CF}" destId="{E08B8A11-B7DA-EF44-91F0-1A25BF37C313}" srcOrd="0" destOrd="0" presId="urn:microsoft.com/office/officeart/2005/8/layout/lProcess1"/>
    <dgm:cxn modelId="{650AB0D7-FC4B-0144-87A0-183B84211809}" type="presOf" srcId="{E65B312B-0564-1B49-A3E7-FBCEA8ACC690}" destId="{37E2B1CD-4F7D-A14B-AA14-1F9732EF4194}" srcOrd="0" destOrd="0" presId="urn:microsoft.com/office/officeart/2005/8/layout/lProcess1"/>
    <dgm:cxn modelId="{F13F91E5-20D1-C740-9CE4-1F4F3A1DD40D}" type="presOf" srcId="{1C2DBC19-0CB1-214D-A686-49448861EE05}" destId="{52DA7297-9537-F746-8A82-D627BB577E69}" srcOrd="0" destOrd="0" presId="urn:microsoft.com/office/officeart/2005/8/layout/lProcess1"/>
    <dgm:cxn modelId="{3B394AE7-17DF-EC4A-BE89-B70F87B275E6}" srcId="{AB662CE3-9168-4C4D-9C39-4EAD6AFA0402}" destId="{A4FD4748-40BD-0047-8B6E-7165D1C43C2D}" srcOrd="1" destOrd="0" parTransId="{462C1D52-EFE0-B947-836D-3F1DAD0994F2}" sibTransId="{1C2DBC19-0CB1-214D-A686-49448861EE05}"/>
    <dgm:cxn modelId="{1117F4EE-ED71-E34A-919B-378C6D65A42B}" type="presOf" srcId="{ABCB5D3C-E968-DD41-BC05-E3CA3B6C85E2}" destId="{900A4F6A-79A4-8E41-94AE-7B4A17838AE2}" srcOrd="0" destOrd="0" presId="urn:microsoft.com/office/officeart/2005/8/layout/lProcess1"/>
    <dgm:cxn modelId="{4DF1EDF9-B4FD-AB4A-B75A-54F221A5F4F6}" srcId="{4D8D7AB0-3F8D-9D44-BB3D-497C222F80E5}" destId="{97404F3F-BBFF-3149-A706-0F6BE9B5C481}" srcOrd="0" destOrd="0" parTransId="{ABCB5D3C-E968-DD41-BC05-E3CA3B6C85E2}" sibTransId="{E73612BD-E4F6-7C4F-9A9F-5B83F93AA96C}"/>
    <dgm:cxn modelId="{B61F94FB-968D-754A-8E91-C9DD3C08E6D7}" type="presOf" srcId="{0423EE36-5E7E-2948-BF39-CD6903AB61DA}" destId="{F20C8255-9E09-1E43-B15A-482ADC07261D}" srcOrd="0" destOrd="0" presId="urn:microsoft.com/office/officeart/2005/8/layout/lProcess1"/>
    <dgm:cxn modelId="{EC39B08B-8E10-3E42-997D-4A2AB4ED2745}" type="presParOf" srcId="{B61950BB-45CD-CB41-A0A3-65A43C4A7E14}" destId="{B063CA5E-4DB2-D349-B420-927EA8DEB1FC}" srcOrd="0" destOrd="0" presId="urn:microsoft.com/office/officeart/2005/8/layout/lProcess1"/>
    <dgm:cxn modelId="{1D128B5D-4341-9840-9BB6-7680288379E2}" type="presParOf" srcId="{B063CA5E-4DB2-D349-B420-927EA8DEB1FC}" destId="{7FD959A0-5B8B-544C-AFC6-06C61E99A5A8}" srcOrd="0" destOrd="0" presId="urn:microsoft.com/office/officeart/2005/8/layout/lProcess1"/>
    <dgm:cxn modelId="{CF2B627A-3A34-8645-889A-12EB65BB65E4}" type="presParOf" srcId="{B063CA5E-4DB2-D349-B420-927EA8DEB1FC}" destId="{61962D64-766A-1642-97F6-4DB703FBD348}" srcOrd="1" destOrd="0" presId="urn:microsoft.com/office/officeart/2005/8/layout/lProcess1"/>
    <dgm:cxn modelId="{60FD0FF4-AB84-A242-A5E9-A93BECA2A93D}" type="presParOf" srcId="{B063CA5E-4DB2-D349-B420-927EA8DEB1FC}" destId="{03D6907B-E179-5C4A-A1B5-A12D1964371C}" srcOrd="2" destOrd="0" presId="urn:microsoft.com/office/officeart/2005/8/layout/lProcess1"/>
    <dgm:cxn modelId="{E02B089B-31E9-4A47-869C-455D1BD685CB}" type="presParOf" srcId="{B063CA5E-4DB2-D349-B420-927EA8DEB1FC}" destId="{9581C25F-8022-134C-8EB1-7E8C5B922ACB}" srcOrd="3" destOrd="0" presId="urn:microsoft.com/office/officeart/2005/8/layout/lProcess1"/>
    <dgm:cxn modelId="{997EAF17-7191-E54C-8F29-9926DF682DC2}" type="presParOf" srcId="{B063CA5E-4DB2-D349-B420-927EA8DEB1FC}" destId="{AC3C9808-D500-3245-9130-873997A21EAE}" srcOrd="4" destOrd="0" presId="urn:microsoft.com/office/officeart/2005/8/layout/lProcess1"/>
    <dgm:cxn modelId="{D3E2FA0C-E87D-BB4D-8651-733A02F81BDA}" type="presParOf" srcId="{B063CA5E-4DB2-D349-B420-927EA8DEB1FC}" destId="{52DA7297-9537-F746-8A82-D627BB577E69}" srcOrd="5" destOrd="0" presId="urn:microsoft.com/office/officeart/2005/8/layout/lProcess1"/>
    <dgm:cxn modelId="{01A7FA6F-E46A-8444-BD89-7BB42F8914F6}" type="presParOf" srcId="{B063CA5E-4DB2-D349-B420-927EA8DEB1FC}" destId="{37E2B1CD-4F7D-A14B-AA14-1F9732EF4194}" srcOrd="6" destOrd="0" presId="urn:microsoft.com/office/officeart/2005/8/layout/lProcess1"/>
    <dgm:cxn modelId="{8BF4D85A-552C-8040-A49F-252A5E79C1F7}" type="presParOf" srcId="{B063CA5E-4DB2-D349-B420-927EA8DEB1FC}" destId="{E08B8A11-B7DA-EF44-91F0-1A25BF37C313}" srcOrd="7" destOrd="0" presId="urn:microsoft.com/office/officeart/2005/8/layout/lProcess1"/>
    <dgm:cxn modelId="{C5709AF4-5CF5-7647-B8DD-09659F7149A1}" type="presParOf" srcId="{B063CA5E-4DB2-D349-B420-927EA8DEB1FC}" destId="{2C7F3F58-63EC-504E-9FEA-AB5FEAC1F06D}" srcOrd="8" destOrd="0" presId="urn:microsoft.com/office/officeart/2005/8/layout/lProcess1"/>
    <dgm:cxn modelId="{7118FE45-E5F5-0A4D-8354-194351278C82}" type="presParOf" srcId="{B61950BB-45CD-CB41-A0A3-65A43C4A7E14}" destId="{AC121089-08DE-394E-B4AF-D3DAB702701D}" srcOrd="1" destOrd="0" presId="urn:microsoft.com/office/officeart/2005/8/layout/lProcess1"/>
    <dgm:cxn modelId="{6D1B7063-AE12-A04F-A4F6-6769DD9DC019}" type="presParOf" srcId="{B61950BB-45CD-CB41-A0A3-65A43C4A7E14}" destId="{706A14B3-AA7B-F241-8775-63B588EF211C}" srcOrd="2" destOrd="0" presId="urn:microsoft.com/office/officeart/2005/8/layout/lProcess1"/>
    <dgm:cxn modelId="{58F0B842-155D-8046-8607-8338F72DE866}" type="presParOf" srcId="{706A14B3-AA7B-F241-8775-63B588EF211C}" destId="{220DD9D8-4DEB-1A44-A1AC-504DD207EE08}" srcOrd="0" destOrd="0" presId="urn:microsoft.com/office/officeart/2005/8/layout/lProcess1"/>
    <dgm:cxn modelId="{28FFE261-9747-0A42-BB26-25576C46FA10}" type="presParOf" srcId="{706A14B3-AA7B-F241-8775-63B588EF211C}" destId="{DBB33CC9-61E7-BE47-8039-D8218AC7E13F}" srcOrd="1" destOrd="0" presId="urn:microsoft.com/office/officeart/2005/8/layout/lProcess1"/>
    <dgm:cxn modelId="{E43FB97F-2D8A-ED47-B989-2296C57B0BFC}" type="presParOf" srcId="{706A14B3-AA7B-F241-8775-63B588EF211C}" destId="{E3AFB21D-5B1E-AE49-85B2-0A2FB57D78E8}" srcOrd="2" destOrd="0" presId="urn:microsoft.com/office/officeart/2005/8/layout/lProcess1"/>
    <dgm:cxn modelId="{265136D3-129B-9546-98FD-A38477C73FC5}" type="presParOf" srcId="{706A14B3-AA7B-F241-8775-63B588EF211C}" destId="{F20C8255-9E09-1E43-B15A-482ADC07261D}" srcOrd="3" destOrd="0" presId="urn:microsoft.com/office/officeart/2005/8/layout/lProcess1"/>
    <dgm:cxn modelId="{10CE0198-A218-B04C-AFB5-B14EC71F7714}" type="presParOf" srcId="{706A14B3-AA7B-F241-8775-63B588EF211C}" destId="{A45A1112-75B8-8E4B-BCD7-7B12C4D1FF5B}" srcOrd="4" destOrd="0" presId="urn:microsoft.com/office/officeart/2005/8/layout/lProcess1"/>
    <dgm:cxn modelId="{21B7AACA-55CE-684C-A494-22C880ECC08E}" type="presParOf" srcId="{B61950BB-45CD-CB41-A0A3-65A43C4A7E14}" destId="{9AF330AC-426F-884B-B5AE-D443D9C56B85}" srcOrd="3" destOrd="0" presId="urn:microsoft.com/office/officeart/2005/8/layout/lProcess1"/>
    <dgm:cxn modelId="{40299563-7F89-4A4C-AD90-BB6A5B07E31B}" type="presParOf" srcId="{B61950BB-45CD-CB41-A0A3-65A43C4A7E14}" destId="{CB898D64-4369-AB49-88B8-18BD2091DCDE}" srcOrd="4" destOrd="0" presId="urn:microsoft.com/office/officeart/2005/8/layout/lProcess1"/>
    <dgm:cxn modelId="{86FBA1D1-7963-0943-9102-D743C7E27D2E}" type="presParOf" srcId="{CB898D64-4369-AB49-88B8-18BD2091DCDE}" destId="{A318485D-669B-2F49-9ED2-BE4AB8639E48}" srcOrd="0" destOrd="0" presId="urn:microsoft.com/office/officeart/2005/8/layout/lProcess1"/>
    <dgm:cxn modelId="{291B60A7-A447-3B4A-B276-0FBDA023F5A5}" type="presParOf" srcId="{CB898D64-4369-AB49-88B8-18BD2091DCDE}" destId="{900A4F6A-79A4-8E41-94AE-7B4A17838AE2}" srcOrd="1" destOrd="0" presId="urn:microsoft.com/office/officeart/2005/8/layout/lProcess1"/>
    <dgm:cxn modelId="{128DDFF7-142B-2946-8AEF-12D2A081036C}" type="presParOf" srcId="{CB898D64-4369-AB49-88B8-18BD2091DCDE}" destId="{648F2B6E-10A1-0049-B387-B2CFCFA3B75A}" srcOrd="2" destOrd="0" presId="urn:microsoft.com/office/officeart/2005/8/layout/lProcess1"/>
    <dgm:cxn modelId="{FB2D42AB-51A2-AB42-B5ED-A027906002F3}" type="presParOf" srcId="{CB898D64-4369-AB49-88B8-18BD2091DCDE}" destId="{040C65FF-EB09-544F-8BDE-85CD8AFE5A5C}" srcOrd="3" destOrd="0" presId="urn:microsoft.com/office/officeart/2005/8/layout/lProcess1"/>
    <dgm:cxn modelId="{3981FFA9-E706-4846-8C10-623C94055FB5}" type="presParOf" srcId="{CB898D64-4369-AB49-88B8-18BD2091DCDE}" destId="{A4B01D8A-C7C3-E44A-8F4B-7774BA3E4F30}" srcOrd="4" destOrd="0" presId="urn:microsoft.com/office/officeart/2005/8/layout/lProcess1"/>
    <dgm:cxn modelId="{8DCAF160-A256-9A40-A790-067CC5AF4C64}" type="presParOf" srcId="{B61950BB-45CD-CB41-A0A3-65A43C4A7E14}" destId="{D32CAFEA-40C2-1C4E-888F-665AF0C370E1}" srcOrd="5" destOrd="0" presId="urn:microsoft.com/office/officeart/2005/8/layout/lProcess1"/>
    <dgm:cxn modelId="{876E6F5C-8491-0B48-9554-780BF86ED102}" type="presParOf" srcId="{B61950BB-45CD-CB41-A0A3-65A43C4A7E14}" destId="{CA3C678E-6C66-8049-A06C-112008875443}" srcOrd="6" destOrd="0" presId="urn:microsoft.com/office/officeart/2005/8/layout/lProcess1"/>
    <dgm:cxn modelId="{E3B55C55-2A3D-984F-B1A9-D2D2E124089B}" type="presParOf" srcId="{CA3C678E-6C66-8049-A06C-112008875443}" destId="{6BCE44BB-65A9-B14C-B3F4-5C2B6950532F}" srcOrd="0" destOrd="0" presId="urn:microsoft.com/office/officeart/2005/8/layout/lProcess1"/>
    <dgm:cxn modelId="{98967793-1060-4C46-A967-9B27458CE917}" type="presParOf" srcId="{CA3C678E-6C66-8049-A06C-112008875443}" destId="{883336D2-6648-B94F-9E46-F86084CA3853}" srcOrd="1" destOrd="0" presId="urn:microsoft.com/office/officeart/2005/8/layout/lProcess1"/>
    <dgm:cxn modelId="{08C6B8B1-A3CC-8441-8E3B-CCDEDB2AC883}" type="presParOf" srcId="{CA3C678E-6C66-8049-A06C-112008875443}" destId="{B68DE040-10B7-7145-85E1-FBC9441832BE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0005D-AC13-654A-BF9E-8F946461B6FB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effectLst/>
            </a:rPr>
            <a:t>WIOD</a:t>
          </a:r>
          <a:endParaRPr lang="en-GB" sz="1200" kern="1200" dirty="0"/>
        </a:p>
      </dsp:txBody>
      <dsp:txXfrm rot="-5400000">
        <a:off x="1" y="679096"/>
        <a:ext cx="1352020" cy="579438"/>
      </dsp:txXfrm>
    </dsp:sp>
    <dsp:sp modelId="{06137552-EDE6-4C4B-88DC-D72E482B5AB1}">
      <dsp:nvSpPr>
        <dsp:cNvPr id="0" name=""/>
        <dsp:cNvSpPr/>
      </dsp:nvSpPr>
      <dsp:spPr>
        <a:xfrm rot="5400000">
          <a:off x="5536000" y="-4180893"/>
          <a:ext cx="1255447" cy="9623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200" b="1" kern="1200" dirty="0"/>
            <a:t>SNA version: </a:t>
          </a:r>
          <a:r>
            <a:rPr lang="en-IN" sz="1200" b="0" kern="1200" dirty="0"/>
            <a:t>SNA 1993 ; </a:t>
          </a:r>
          <a:r>
            <a:rPr lang="en-IN" sz="1200" kern="1200" dirty="0"/>
            <a:t>(SNA 2008 in 2016 release)</a:t>
          </a:r>
          <a:endParaRPr lang="en-GB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200" b="1" kern="1200" dirty="0"/>
            <a:t>Data source: </a:t>
          </a:r>
          <a:r>
            <a:rPr lang="en-IN" sz="1200" kern="1200" dirty="0"/>
            <a:t>Official National SUTs UN National Accounts, and UN Comtrade.</a:t>
          </a:r>
          <a:endParaRPr lang="en-GB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Time series: Y</a:t>
          </a:r>
          <a:r>
            <a:rPr lang="en-IN" sz="1200" kern="1200" dirty="0"/>
            <a:t>ear-by-year </a:t>
          </a:r>
          <a:r>
            <a:rPr lang="en-IN" sz="1200" b="0" kern="1200" dirty="0"/>
            <a:t>bi-proportional scaling (RAS)</a:t>
          </a:r>
          <a:r>
            <a:rPr lang="en-IN" sz="1200" kern="1200" dirty="0"/>
            <a:t> updating algorithm. </a:t>
          </a:r>
          <a:endParaRPr lang="en-IN" sz="1200" kern="1200" dirty="0">
            <a:effectLst/>
            <a:latin typeface="+mn-lt"/>
            <a:ea typeface="+mn-ea"/>
            <a:cs typeface="+mn-cs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Base year: </a:t>
          </a:r>
          <a:r>
            <a:rPr lang="en-IN" sz="1200" kern="1200" dirty="0"/>
            <a:t>Country-specific, uneven benchmark years (e.g., 1997, 2002, 2007).</a:t>
          </a:r>
          <a:endParaRPr lang="en-IN" sz="1200" kern="1200" dirty="0">
            <a:effectLst/>
            <a:latin typeface="+mn-lt"/>
            <a:ea typeface="+mn-ea"/>
            <a:cs typeface="+mn-cs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Harmonization: </a:t>
          </a:r>
          <a:r>
            <a:rPr lang="en-IN" sz="1200" b="0" kern="1200" dirty="0"/>
            <a:t>O</a:t>
          </a:r>
          <a:r>
            <a:rPr lang="en-IN" sz="1200" kern="1200" dirty="0"/>
            <a:t>fficial national </a:t>
          </a:r>
          <a:r>
            <a:rPr lang="en-IN" sz="1200" b="0" kern="1200" dirty="0"/>
            <a:t>SUTs </a:t>
          </a:r>
          <a:r>
            <a:rPr lang="en-IN" sz="1200" kern="1200" dirty="0"/>
            <a:t>into a uniform 35-sector framework. Maps bilateral trade data using </a:t>
          </a:r>
          <a:r>
            <a:rPr lang="en-IN" sz="1200" b="0" kern="1200" dirty="0"/>
            <a:t>6-digit HS product codes</a:t>
          </a:r>
          <a:r>
            <a:rPr lang="en-IN" sz="1200" kern="1200" dirty="0"/>
            <a:t> categorized into intermediate, final, or investment end-uses</a:t>
          </a:r>
          <a:endParaRPr lang="en-IN" sz="1200" kern="1200" dirty="0">
            <a:effectLst/>
            <a:latin typeface="+mn-lt"/>
            <a:ea typeface="+mn-ea"/>
            <a:cs typeface="+mn-cs"/>
          </a:endParaRPr>
        </a:p>
      </dsp:txBody>
      <dsp:txXfrm rot="-5400000">
        <a:off x="1352020" y="64373"/>
        <a:ext cx="9562121" cy="1132875"/>
      </dsp:txXfrm>
    </dsp:sp>
    <dsp:sp modelId="{96F77C85-71AF-8047-8ECC-5E6EF990AAF4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shade val="80000"/>
            <a:hueOff val="272799"/>
            <a:satOff val="-28446"/>
            <a:lumOff val="19110"/>
            <a:alphaOff val="0"/>
          </a:schemeClr>
        </a:solidFill>
        <a:ln w="19050" cap="flat" cmpd="sng" algn="ctr">
          <a:solidFill>
            <a:schemeClr val="accent1">
              <a:shade val="80000"/>
              <a:hueOff val="272799"/>
              <a:satOff val="-28446"/>
              <a:lumOff val="191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effectLst/>
            </a:rPr>
            <a:t>EORA</a:t>
          </a:r>
          <a:endParaRPr lang="en-GB" sz="1200" kern="1200" dirty="0"/>
        </a:p>
      </dsp:txBody>
      <dsp:txXfrm rot="-5400000">
        <a:off x="1" y="2419614"/>
        <a:ext cx="1352020" cy="579438"/>
      </dsp:txXfrm>
    </dsp:sp>
    <dsp:sp modelId="{B5AE8C40-9F56-7041-8B1A-19A40B32F9A7}">
      <dsp:nvSpPr>
        <dsp:cNvPr id="0" name=""/>
        <dsp:cNvSpPr/>
      </dsp:nvSpPr>
      <dsp:spPr>
        <a:xfrm rot="5400000">
          <a:off x="5536000" y="-2440375"/>
          <a:ext cx="1255447" cy="9623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272799"/>
              <a:satOff val="-28446"/>
              <a:lumOff val="191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SNA version: </a:t>
          </a:r>
          <a:r>
            <a:rPr lang="en-IN" sz="1200" kern="1200" dirty="0">
              <a:effectLst/>
            </a:rPr>
            <a:t>SNA 1993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Data source: </a:t>
          </a:r>
          <a:r>
            <a:rPr lang="en-IN" sz="1200" kern="1200" dirty="0"/>
            <a:t>Heterogeneous country tables, UN Comtrade, and UN/IMF macroeconomic aggregates. </a:t>
          </a:r>
          <a:endParaRPr lang="en-IN" sz="1200" kern="1200" dirty="0">
            <a:effectLst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Time series: </a:t>
          </a:r>
          <a:r>
            <a:rPr lang="en-IN" sz="1200" kern="1200" dirty="0"/>
            <a:t> Continuous, stepwise </a:t>
          </a:r>
          <a:r>
            <a:rPr lang="en-IN" sz="1200" b="0" kern="1200" dirty="0"/>
            <a:t>sequential iterative back-casting and forward-forecasting</a:t>
          </a:r>
          <a:endParaRPr lang="en-IN" sz="1200" kern="12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Base year: </a:t>
          </a:r>
          <a:r>
            <a:rPr lang="en-IN" sz="1200" kern="1200" dirty="0"/>
            <a:t>2000</a:t>
          </a:r>
          <a:endParaRPr lang="en-IN" sz="1200" kern="12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Harmonization: </a:t>
          </a:r>
          <a:r>
            <a:rPr lang="en-IN" sz="1200" b="0" kern="1200" dirty="0"/>
            <a:t>Heterogeneous </a:t>
          </a:r>
          <a:r>
            <a:rPr lang="en-IN" sz="1200" kern="1200" dirty="0"/>
            <a:t>national IO tables, SUTs, and macro accounts. Skips intermediate SUT stages; dumps all national and trade data into a </a:t>
          </a:r>
          <a:r>
            <a:rPr lang="en-IN" sz="1200" b="0" kern="1200" dirty="0"/>
            <a:t>single global matrix</a:t>
          </a:r>
          <a:r>
            <a:rPr lang="en-IN" sz="1200" kern="1200" dirty="0"/>
            <a:t> </a:t>
          </a:r>
          <a:endParaRPr lang="en-IN" sz="1200" kern="12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5400000">
        <a:off x="1352020" y="1804891"/>
        <a:ext cx="9562121" cy="1132875"/>
      </dsp:txXfrm>
    </dsp:sp>
    <dsp:sp modelId="{7E7C4E7E-AA1F-E94A-AF7E-E9DEB79AF876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effectLst/>
            </a:rPr>
            <a:t>EXIOBASE</a:t>
          </a:r>
          <a:endParaRPr lang="en-GB" sz="1200" kern="1200" dirty="0"/>
        </a:p>
      </dsp:txBody>
      <dsp:txXfrm rot="-5400000">
        <a:off x="1" y="4160131"/>
        <a:ext cx="1352020" cy="579438"/>
      </dsp:txXfrm>
    </dsp:sp>
    <dsp:sp modelId="{A6E840B6-1762-6746-8E4D-FBF93A8D0FC2}">
      <dsp:nvSpPr>
        <dsp:cNvPr id="0" name=""/>
        <dsp:cNvSpPr/>
      </dsp:nvSpPr>
      <dsp:spPr>
        <a:xfrm rot="5400000">
          <a:off x="5536000" y="-699857"/>
          <a:ext cx="1255447" cy="96234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200" b="1" kern="1200" dirty="0"/>
            <a:t>SNA version: </a:t>
          </a:r>
          <a:r>
            <a:rPr lang="en-IN" sz="1200" kern="1200" dirty="0">
              <a:effectLst/>
            </a:rPr>
            <a:t>SNA 2008/ ESA 2010 frameworks</a:t>
          </a:r>
          <a:endParaRPr lang="en-GB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Data source: </a:t>
          </a:r>
          <a:r>
            <a:rPr lang="en-IN" sz="1200" kern="1200" dirty="0"/>
            <a:t>National SUTs, Eurostat statistics, UN Comtrade, and physical energy/material data. </a:t>
          </a:r>
          <a:endParaRPr lang="en-IN" sz="1200" kern="1200" dirty="0">
            <a:effectLst/>
            <a:latin typeface="+mn-lt"/>
            <a:ea typeface="+mn-ea"/>
            <a:cs typeface="+mn-cs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Time series: </a:t>
          </a:r>
          <a:r>
            <a:rPr lang="en-IN" sz="1200" kern="1200" dirty="0"/>
            <a:t>Forward-projecting matrix slices by mathematically imposing temporal developments. </a:t>
          </a:r>
          <a:endParaRPr lang="en-IN" sz="1200" kern="1200" dirty="0">
            <a:effectLst/>
            <a:latin typeface="+mn-lt"/>
            <a:ea typeface="+mn-ea"/>
            <a:cs typeface="+mn-cs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/>
            <a:t>Base year: </a:t>
          </a:r>
          <a:r>
            <a:rPr lang="en-GB" sz="1200" kern="1200" dirty="0"/>
            <a:t>2020</a:t>
          </a:r>
          <a:endParaRPr lang="en-IN" sz="1200" kern="1200" dirty="0">
            <a:effectLst/>
            <a:latin typeface="+mn-lt"/>
            <a:ea typeface="+mn-ea"/>
            <a:cs typeface="+mn-cs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200" b="1" kern="1200" dirty="0"/>
            <a:t>Harmonization: </a:t>
          </a:r>
          <a:r>
            <a:rPr lang="en-IN" sz="1200" kern="1200" dirty="0"/>
            <a:t> All country tables into a uniform European NACE rectangular template (163 industries). Combines industrial sectors by putting local data into a </a:t>
          </a:r>
          <a:r>
            <a:rPr lang="en-IN" sz="1200" b="0" kern="1200" dirty="0"/>
            <a:t>detailed global trade matrix</a:t>
          </a:r>
          <a:endParaRPr lang="en-IN" sz="1200" kern="1200" dirty="0">
            <a:effectLst/>
            <a:latin typeface="+mn-lt"/>
            <a:ea typeface="+mn-ea"/>
            <a:cs typeface="+mn-cs"/>
          </a:endParaRPr>
        </a:p>
      </dsp:txBody>
      <dsp:txXfrm rot="-5400000">
        <a:off x="1352020" y="3545409"/>
        <a:ext cx="9562121" cy="11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0F5BC-762B-2D4C-9589-810586869D3B}">
      <dsp:nvSpPr>
        <dsp:cNvPr id="0" name=""/>
        <dsp:cNvSpPr/>
      </dsp:nvSpPr>
      <dsp:spPr>
        <a:xfrm>
          <a:off x="5758" y="2477603"/>
          <a:ext cx="3017310" cy="1508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Limitations</a:t>
          </a:r>
          <a:endParaRPr lang="en-GB" sz="1900" b="1" kern="1200" dirty="0"/>
        </a:p>
      </dsp:txBody>
      <dsp:txXfrm>
        <a:off x="49945" y="2521790"/>
        <a:ext cx="2928936" cy="1420281"/>
      </dsp:txXfrm>
    </dsp:sp>
    <dsp:sp modelId="{66D7F7D9-F9CC-B84E-ADE0-5B2256C700D1}">
      <dsp:nvSpPr>
        <dsp:cNvPr id="0" name=""/>
        <dsp:cNvSpPr/>
      </dsp:nvSpPr>
      <dsp:spPr>
        <a:xfrm rot="19457599">
          <a:off x="2883365" y="2777186"/>
          <a:ext cx="1486331" cy="42011"/>
        </a:xfrm>
        <a:custGeom>
          <a:avLst/>
          <a:gdLst/>
          <a:ahLst/>
          <a:cxnLst/>
          <a:rect l="0" t="0" r="0" b="0"/>
          <a:pathLst>
            <a:path>
              <a:moveTo>
                <a:pt x="0" y="21005"/>
              </a:moveTo>
              <a:lnTo>
                <a:pt x="1486331" y="2100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589373" y="2761034"/>
        <a:ext cx="74316" cy="74316"/>
      </dsp:txXfrm>
    </dsp:sp>
    <dsp:sp modelId="{93159046-8B1E-FC4E-9B1F-56DCC1AFFC52}">
      <dsp:nvSpPr>
        <dsp:cNvPr id="0" name=""/>
        <dsp:cNvSpPr/>
      </dsp:nvSpPr>
      <dsp:spPr>
        <a:xfrm>
          <a:off x="4229993" y="1610126"/>
          <a:ext cx="3017310" cy="15086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Structural</a:t>
          </a:r>
        </a:p>
      </dsp:txBody>
      <dsp:txXfrm>
        <a:off x="4274180" y="1654313"/>
        <a:ext cx="2928936" cy="1420281"/>
      </dsp:txXfrm>
    </dsp:sp>
    <dsp:sp modelId="{330828BD-D14D-F145-878D-E5901319CAFD}">
      <dsp:nvSpPr>
        <dsp:cNvPr id="0" name=""/>
        <dsp:cNvSpPr/>
      </dsp:nvSpPr>
      <dsp:spPr>
        <a:xfrm>
          <a:off x="7247304" y="2343448"/>
          <a:ext cx="1206924" cy="42011"/>
        </a:xfrm>
        <a:custGeom>
          <a:avLst/>
          <a:gdLst/>
          <a:ahLst/>
          <a:cxnLst/>
          <a:rect l="0" t="0" r="0" b="0"/>
          <a:pathLst>
            <a:path>
              <a:moveTo>
                <a:pt x="0" y="21005"/>
              </a:moveTo>
              <a:lnTo>
                <a:pt x="1206924" y="2100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7820593" y="2334281"/>
        <a:ext cx="60346" cy="60346"/>
      </dsp:txXfrm>
    </dsp:sp>
    <dsp:sp modelId="{D5F11D2E-DD80-7A42-BA04-FB04400B7A07}">
      <dsp:nvSpPr>
        <dsp:cNvPr id="0" name=""/>
        <dsp:cNvSpPr/>
      </dsp:nvSpPr>
      <dsp:spPr>
        <a:xfrm>
          <a:off x="8454228" y="1610126"/>
          <a:ext cx="3017310" cy="15086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Constraints due to level of sector detail and country coverage</a:t>
          </a:r>
          <a:endParaRPr lang="en-GB" sz="1400" kern="1200" dirty="0"/>
        </a:p>
      </dsp:txBody>
      <dsp:txXfrm>
        <a:off x="8498415" y="1654313"/>
        <a:ext cx="2928936" cy="1420281"/>
      </dsp:txXfrm>
    </dsp:sp>
    <dsp:sp modelId="{8A252FBA-2566-8D4E-B939-DEC8A7AFABDD}">
      <dsp:nvSpPr>
        <dsp:cNvPr id="0" name=""/>
        <dsp:cNvSpPr/>
      </dsp:nvSpPr>
      <dsp:spPr>
        <a:xfrm rot="2142401">
          <a:off x="2883365" y="3644663"/>
          <a:ext cx="1486331" cy="42011"/>
        </a:xfrm>
        <a:custGeom>
          <a:avLst/>
          <a:gdLst/>
          <a:ahLst/>
          <a:cxnLst/>
          <a:rect l="0" t="0" r="0" b="0"/>
          <a:pathLst>
            <a:path>
              <a:moveTo>
                <a:pt x="0" y="21005"/>
              </a:moveTo>
              <a:lnTo>
                <a:pt x="1486331" y="2100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589373" y="3628511"/>
        <a:ext cx="74316" cy="74316"/>
      </dsp:txXfrm>
    </dsp:sp>
    <dsp:sp modelId="{82D8CAC4-3402-4848-A528-1B0B82872ABA}">
      <dsp:nvSpPr>
        <dsp:cNvPr id="0" name=""/>
        <dsp:cNvSpPr/>
      </dsp:nvSpPr>
      <dsp:spPr>
        <a:xfrm>
          <a:off x="4229993" y="3345080"/>
          <a:ext cx="3017310" cy="15086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Methodological</a:t>
          </a:r>
        </a:p>
      </dsp:txBody>
      <dsp:txXfrm>
        <a:off x="4274180" y="3389267"/>
        <a:ext cx="2928936" cy="1420281"/>
      </dsp:txXfrm>
    </dsp:sp>
    <dsp:sp modelId="{CAD23BD7-B94A-3A4C-A3FD-9A97F1E35386}">
      <dsp:nvSpPr>
        <dsp:cNvPr id="0" name=""/>
        <dsp:cNvSpPr/>
      </dsp:nvSpPr>
      <dsp:spPr>
        <a:xfrm>
          <a:off x="7247304" y="4078401"/>
          <a:ext cx="1206924" cy="42011"/>
        </a:xfrm>
        <a:custGeom>
          <a:avLst/>
          <a:gdLst/>
          <a:ahLst/>
          <a:cxnLst/>
          <a:rect l="0" t="0" r="0" b="0"/>
          <a:pathLst>
            <a:path>
              <a:moveTo>
                <a:pt x="0" y="21005"/>
              </a:moveTo>
              <a:lnTo>
                <a:pt x="1206924" y="2100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7820593" y="4069234"/>
        <a:ext cx="60346" cy="60346"/>
      </dsp:txXfrm>
    </dsp:sp>
    <dsp:sp modelId="{808385D7-344F-8A42-AA08-B4900BB924C0}">
      <dsp:nvSpPr>
        <dsp:cNvPr id="0" name=""/>
        <dsp:cNvSpPr/>
      </dsp:nvSpPr>
      <dsp:spPr>
        <a:xfrm>
          <a:off x="8454228" y="3345080"/>
          <a:ext cx="3017310" cy="15086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Gaps in construction, projections and data use</a:t>
          </a:r>
        </a:p>
      </dsp:txBody>
      <dsp:txXfrm>
        <a:off x="8498415" y="3389267"/>
        <a:ext cx="2928936" cy="1420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959A0-5B8B-544C-AFC6-06C61E99A5A8}">
      <dsp:nvSpPr>
        <dsp:cNvPr id="0" name=""/>
        <dsp:cNvSpPr/>
      </dsp:nvSpPr>
      <dsp:spPr>
        <a:xfrm>
          <a:off x="4367" y="109050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IO 2019</a:t>
          </a:r>
        </a:p>
      </dsp:txBody>
      <dsp:txXfrm>
        <a:off x="22726" y="127409"/>
        <a:ext cx="2470611" cy="590114"/>
      </dsp:txXfrm>
    </dsp:sp>
    <dsp:sp modelId="{61962D64-766A-1642-97F6-4DB703FBD348}">
      <dsp:nvSpPr>
        <dsp:cNvPr id="0" name=""/>
        <dsp:cNvSpPr/>
      </dsp:nvSpPr>
      <dsp:spPr>
        <a:xfrm rot="5400000">
          <a:off x="1203184" y="790730"/>
          <a:ext cx="109695" cy="109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6907B-E179-5C4A-A1B5-A12D1964371C}">
      <dsp:nvSpPr>
        <dsp:cNvPr id="0" name=""/>
        <dsp:cNvSpPr/>
      </dsp:nvSpPr>
      <dsp:spPr>
        <a:xfrm>
          <a:off x="4367" y="955274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India</a:t>
          </a:r>
        </a:p>
      </dsp:txBody>
      <dsp:txXfrm>
        <a:off x="22726" y="973633"/>
        <a:ext cx="2470611" cy="590114"/>
      </dsp:txXfrm>
    </dsp:sp>
    <dsp:sp modelId="{9581C25F-8022-134C-8EB1-7E8C5B922ACB}">
      <dsp:nvSpPr>
        <dsp:cNvPr id="0" name=""/>
        <dsp:cNvSpPr/>
      </dsp:nvSpPr>
      <dsp:spPr>
        <a:xfrm rot="5400000">
          <a:off x="1203184" y="1636954"/>
          <a:ext cx="109695" cy="109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68180"/>
            <a:satOff val="-7021"/>
            <a:lumOff val="45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C9808-D500-3245-9130-873997A21EAE}">
      <dsp:nvSpPr>
        <dsp:cNvPr id="0" name=""/>
        <dsp:cNvSpPr/>
      </dsp:nvSpPr>
      <dsp:spPr>
        <a:xfrm>
          <a:off x="4367" y="1801497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USA</a:t>
          </a:r>
        </a:p>
      </dsp:txBody>
      <dsp:txXfrm>
        <a:off x="22726" y="1819856"/>
        <a:ext cx="2470611" cy="590114"/>
      </dsp:txXfrm>
    </dsp:sp>
    <dsp:sp modelId="{52DA7297-9537-F746-8A82-D627BB577E69}">
      <dsp:nvSpPr>
        <dsp:cNvPr id="0" name=""/>
        <dsp:cNvSpPr/>
      </dsp:nvSpPr>
      <dsp:spPr>
        <a:xfrm rot="5400000">
          <a:off x="1203184" y="2483178"/>
          <a:ext cx="109695" cy="109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136360"/>
            <a:satOff val="-14042"/>
            <a:lumOff val="91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2B1CD-4F7D-A14B-AA14-1F9732EF4194}">
      <dsp:nvSpPr>
        <dsp:cNvPr id="0" name=""/>
        <dsp:cNvSpPr/>
      </dsp:nvSpPr>
      <dsp:spPr>
        <a:xfrm>
          <a:off x="4367" y="2647721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Germany </a:t>
          </a:r>
        </a:p>
      </dsp:txBody>
      <dsp:txXfrm>
        <a:off x="22726" y="2666080"/>
        <a:ext cx="2470611" cy="590114"/>
      </dsp:txXfrm>
    </dsp:sp>
    <dsp:sp modelId="{E08B8A11-B7DA-EF44-91F0-1A25BF37C313}">
      <dsp:nvSpPr>
        <dsp:cNvPr id="0" name=""/>
        <dsp:cNvSpPr/>
      </dsp:nvSpPr>
      <dsp:spPr>
        <a:xfrm rot="5400000">
          <a:off x="1203184" y="3329401"/>
          <a:ext cx="109695" cy="109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204540"/>
            <a:satOff val="-21063"/>
            <a:lumOff val="137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F3F58-63EC-504E-9FEA-AB5FEAC1F06D}">
      <dsp:nvSpPr>
        <dsp:cNvPr id="0" name=""/>
        <dsp:cNvSpPr/>
      </dsp:nvSpPr>
      <dsp:spPr>
        <a:xfrm>
          <a:off x="4367" y="3493945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China</a:t>
          </a:r>
        </a:p>
      </dsp:txBody>
      <dsp:txXfrm>
        <a:off x="22726" y="3512304"/>
        <a:ext cx="2470611" cy="590114"/>
      </dsp:txXfrm>
    </dsp:sp>
    <dsp:sp modelId="{220DD9D8-4DEB-1A44-A1AC-504DD207EE08}">
      <dsp:nvSpPr>
        <dsp:cNvPr id="0" name=""/>
        <dsp:cNvSpPr/>
      </dsp:nvSpPr>
      <dsp:spPr>
        <a:xfrm>
          <a:off x="2862723" y="109050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1866"/>
            <a:satOff val="-18964"/>
            <a:lumOff val="127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Scenario-1 </a:t>
          </a:r>
        </a:p>
      </dsp:txBody>
      <dsp:txXfrm>
        <a:off x="2881082" y="127409"/>
        <a:ext cx="2470611" cy="590114"/>
      </dsp:txXfrm>
    </dsp:sp>
    <dsp:sp modelId="{DBB33CC9-61E7-BE47-8039-D8218AC7E13F}">
      <dsp:nvSpPr>
        <dsp:cNvPr id="0" name=""/>
        <dsp:cNvSpPr/>
      </dsp:nvSpPr>
      <dsp:spPr>
        <a:xfrm rot="5400000">
          <a:off x="4070379" y="839723"/>
          <a:ext cx="159088" cy="109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272720"/>
            <a:satOff val="-28084"/>
            <a:lumOff val="183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FB21D-5B1E-AE49-85B2-0A2FB57D78E8}">
      <dsp:nvSpPr>
        <dsp:cNvPr id="0" name=""/>
        <dsp:cNvSpPr/>
      </dsp:nvSpPr>
      <dsp:spPr>
        <a:xfrm>
          <a:off x="2929794" y="1053260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Reduction: 100 TWh from coal-based electricity.</a:t>
          </a:r>
        </a:p>
      </dsp:txBody>
      <dsp:txXfrm>
        <a:off x="2948153" y="1071619"/>
        <a:ext cx="2470611" cy="590114"/>
      </dsp:txXfrm>
    </dsp:sp>
    <dsp:sp modelId="{F20C8255-9E09-1E43-B15A-482ADC07261D}">
      <dsp:nvSpPr>
        <dsp:cNvPr id="0" name=""/>
        <dsp:cNvSpPr/>
      </dsp:nvSpPr>
      <dsp:spPr>
        <a:xfrm rot="5707334">
          <a:off x="4143826" y="1685947"/>
          <a:ext cx="12195" cy="109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340899"/>
            <a:satOff val="-35105"/>
            <a:lumOff val="22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A1112-75B8-8E4B-BCD7-7B12C4D1FF5B}">
      <dsp:nvSpPr>
        <dsp:cNvPr id="0" name=""/>
        <dsp:cNvSpPr/>
      </dsp:nvSpPr>
      <dsp:spPr>
        <a:xfrm>
          <a:off x="2862723" y="1801497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Addition: 100 TWh (50 TWh each) from wind and solar power</a:t>
          </a:r>
          <a:endParaRPr lang="en-GB" sz="1400" kern="1200" dirty="0"/>
        </a:p>
      </dsp:txBody>
      <dsp:txXfrm>
        <a:off x="2881082" y="1819856"/>
        <a:ext cx="2470611" cy="590114"/>
      </dsp:txXfrm>
    </dsp:sp>
    <dsp:sp modelId="{A318485D-669B-2F49-9ED2-BE4AB8639E48}">
      <dsp:nvSpPr>
        <dsp:cNvPr id="0" name=""/>
        <dsp:cNvSpPr/>
      </dsp:nvSpPr>
      <dsp:spPr>
        <a:xfrm>
          <a:off x="5721079" y="109050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63732"/>
            <a:satOff val="-37928"/>
            <a:lumOff val="25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Impact analysis</a:t>
          </a:r>
        </a:p>
      </dsp:txBody>
      <dsp:txXfrm>
        <a:off x="5739438" y="127409"/>
        <a:ext cx="2470611" cy="590114"/>
      </dsp:txXfrm>
    </dsp:sp>
    <dsp:sp modelId="{900A4F6A-79A4-8E41-94AE-7B4A17838AE2}">
      <dsp:nvSpPr>
        <dsp:cNvPr id="0" name=""/>
        <dsp:cNvSpPr/>
      </dsp:nvSpPr>
      <dsp:spPr>
        <a:xfrm rot="5400000">
          <a:off x="6919896" y="790730"/>
          <a:ext cx="109695" cy="109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409079"/>
            <a:satOff val="-42126"/>
            <a:lumOff val="27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F2B6E-10A1-0049-B387-B2CFCFA3B75A}">
      <dsp:nvSpPr>
        <dsp:cNvPr id="0" name=""/>
        <dsp:cNvSpPr/>
      </dsp:nvSpPr>
      <dsp:spPr>
        <a:xfrm>
          <a:off x="5721079" y="955274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d>
                <m:dPr>
                  <m:begChr m:val="["/>
                  <m:endChr m:val="]"/>
                  <m:ctrlPr>
                    <a:rPr lang="en-IN" sz="1400" b="1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1400" b="1" kern="1200">
                      <a:latin typeface="Cambria Math" panose="02040503050406030204" pitchFamily="18" charset="0"/>
                    </a:rPr>
                    <m:t>∆</m:t>
                  </m:r>
                  <m:r>
                    <a:rPr lang="en-IN" sz="1400" b="1" i="1" kern="1200">
                      <a:latin typeface="Cambria Math" panose="02040503050406030204" pitchFamily="18" charset="0"/>
                    </a:rPr>
                    <m:t>𝒇</m:t>
                  </m:r>
                </m:e>
              </m:d>
              <m:r>
                <a:rPr lang="en-IN" sz="1400" b="1" kern="1200">
                  <a:latin typeface="Cambria Math" panose="02040503050406030204" pitchFamily="18" charset="0"/>
                </a:rPr>
                <m:t>=</m:t>
              </m:r>
              <m:sSup>
                <m:sSupPr>
                  <m:ctrlPr>
                    <a:rPr lang="en-IN" sz="1400" b="1" i="1" kern="1200">
                      <a:latin typeface="Cambria Math" panose="02040503050406030204" pitchFamily="18" charset="0"/>
                    </a:rPr>
                  </m:ctrlPr>
                </m:sSupPr>
                <m:e>
                  <m:d>
                    <m:dPr>
                      <m:begChr m:val="["/>
                      <m:endChr m:val="]"/>
                      <m:ctrlPr>
                        <a:rPr lang="en-IN" sz="1400" b="1" i="1" kern="1200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n-IN" sz="1400" b="1" i="1" kern="12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1" i="1" kern="120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IN" sz="1400" b="1" i="1" kern="1200">
                              <a:latin typeface="Cambria Math" panose="02040503050406030204" pitchFamily="18" charset="0"/>
                            </a:rPr>
                            <m:t>𝒅𝒊𝒂𝒈</m:t>
                          </m:r>
                        </m:sub>
                      </m:sSub>
                    </m:e>
                  </m:d>
                </m:e>
                <m:sup>
                  <m:r>
                    <a:rPr lang="en-IN" sz="1400" b="1" i="1" kern="1200">
                      <a:latin typeface="Cambria Math" panose="02040503050406030204" pitchFamily="18" charset="0"/>
                    </a:rPr>
                    <m:t>−</m:t>
                  </m:r>
                  <m:r>
                    <a:rPr lang="en-IN" sz="1400" b="1" i="1" kern="1200">
                      <a:latin typeface="Cambria Math" panose="02040503050406030204" pitchFamily="18" charset="0"/>
                    </a:rPr>
                    <m:t>𝟏</m:t>
                  </m:r>
                </m:sup>
              </m:sSup>
              <m:r>
                <a:rPr lang="en-IN" sz="1400" b="1" kern="1200">
                  <a:latin typeface="Cambria Math" panose="02040503050406030204" pitchFamily="18" charset="0"/>
                </a:rPr>
                <m:t> × </m:t>
              </m:r>
              <m:d>
                <m:dPr>
                  <m:begChr m:val="⌈"/>
                  <m:endChr m:val="⌉"/>
                  <m:ctrlPr>
                    <a:rPr lang="en-IN" sz="1400" b="1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1400" b="1" kern="1200">
                      <a:latin typeface="Cambria Math" panose="02040503050406030204" pitchFamily="18" charset="0"/>
                    </a:rPr>
                    <m:t>∆</m:t>
                  </m:r>
                  <m:r>
                    <a:rPr lang="en-IN" sz="1400" b="1" i="1" kern="1200">
                      <a:latin typeface="Cambria Math" panose="02040503050406030204" pitchFamily="18" charset="0"/>
                    </a:rPr>
                    <m:t>𝒙</m:t>
                  </m:r>
                </m:e>
              </m:d>
              <m:r>
                <a:rPr lang="en-IN" sz="1400" kern="1200">
                  <a:latin typeface="Cambria Math" panose="02040503050406030204" pitchFamily="18" charset="0"/>
                </a:rPr>
                <m:t> </m:t>
              </m:r>
            </m:oMath>
          </a14:m>
          <a:r>
            <a:rPr lang="en-IN" sz="1400" kern="1200" dirty="0"/>
            <a:t>	</a:t>
          </a:r>
          <a:r>
            <a:rPr lang="en-IN" sz="1400" b="1" kern="1200" dirty="0"/>
            <a:t> </a:t>
          </a:r>
        </a:p>
      </dsp:txBody>
      <dsp:txXfrm>
        <a:off x="5739438" y="973633"/>
        <a:ext cx="2470611" cy="590114"/>
      </dsp:txXfrm>
    </dsp:sp>
    <dsp:sp modelId="{040C65FF-EB09-544F-8BDE-85CD8AFE5A5C}">
      <dsp:nvSpPr>
        <dsp:cNvPr id="0" name=""/>
        <dsp:cNvSpPr/>
      </dsp:nvSpPr>
      <dsp:spPr>
        <a:xfrm rot="5400000">
          <a:off x="6919896" y="1636954"/>
          <a:ext cx="109695" cy="109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477259"/>
            <a:satOff val="-49147"/>
            <a:lumOff val="320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01D8A-C7C3-E44A-8F4B-7774BA3E4F30}">
      <dsp:nvSpPr>
        <dsp:cNvPr id="0" name=""/>
        <dsp:cNvSpPr/>
      </dsp:nvSpPr>
      <dsp:spPr>
        <a:xfrm>
          <a:off x="5721079" y="1801497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(Miller &amp; Blair, 2009)</a:t>
          </a:r>
        </a:p>
      </dsp:txBody>
      <dsp:txXfrm>
        <a:off x="5739438" y="1819856"/>
        <a:ext cx="2470611" cy="590114"/>
      </dsp:txXfrm>
    </dsp:sp>
    <dsp:sp modelId="{6BCE44BB-65A9-B14C-B3F4-5C2B6950532F}">
      <dsp:nvSpPr>
        <dsp:cNvPr id="0" name=""/>
        <dsp:cNvSpPr/>
      </dsp:nvSpPr>
      <dsp:spPr>
        <a:xfrm>
          <a:off x="8579435" y="109050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New IO</a:t>
          </a:r>
          <a:endParaRPr lang="en-IN" sz="1400" b="1" kern="1200" dirty="0"/>
        </a:p>
      </dsp:txBody>
      <dsp:txXfrm>
        <a:off x="8597794" y="127409"/>
        <a:ext cx="2470611" cy="590114"/>
      </dsp:txXfrm>
    </dsp:sp>
    <dsp:sp modelId="{883336D2-6648-B94F-9E46-F86084CA3853}">
      <dsp:nvSpPr>
        <dsp:cNvPr id="0" name=""/>
        <dsp:cNvSpPr/>
      </dsp:nvSpPr>
      <dsp:spPr>
        <a:xfrm rot="5400000">
          <a:off x="9778252" y="790730"/>
          <a:ext cx="109695" cy="10969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shade val="90000"/>
            <a:hueOff val="545439"/>
            <a:satOff val="-56168"/>
            <a:lumOff val="366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DE040-10B7-7145-85E1-FBC9441832BE}">
      <dsp:nvSpPr>
        <dsp:cNvPr id="0" name=""/>
        <dsp:cNvSpPr/>
      </dsp:nvSpPr>
      <dsp:spPr>
        <a:xfrm>
          <a:off x="8579435" y="955274"/>
          <a:ext cx="2507329" cy="6268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New output (x), final demand (f) and inter-industry use (Z) calculated.</a:t>
          </a:r>
          <a:endParaRPr lang="en-IN" sz="1400" b="1" kern="1200" dirty="0"/>
        </a:p>
      </dsp:txBody>
      <dsp:txXfrm>
        <a:off x="8597794" y="973633"/>
        <a:ext cx="2470611" cy="59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62E95-B961-0B49-9130-A2F256C5359D}" type="datetimeFigureOut">
              <a:rPr lang="en-US" smtClean="0"/>
              <a:t>6/21/26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C5925-C863-1F45-A575-9E041FFE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0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C5925-C863-1F45-A575-9E041FFE54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E1E10-7AE6-A844-AD5B-C7A5479293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E1E10-7AE6-A844-AD5B-C7A5479293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2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A099-D232-E42E-D549-7131A79A3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B14F6-90D6-B75A-F6FE-79D7410E5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BD8AB-E6F7-BE8F-18AD-D332068B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292-8032-E5F1-B049-27883376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4F6EB-726C-5EA8-E4A4-9F01F279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380A-9306-1D06-1E88-BE5752B9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28282-365D-DC5F-6E78-2B12F0632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160E3-A126-03BB-300B-11D587A2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4BE57-4879-5A06-A1B9-6CB7A406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032F0-7196-D04F-580F-FD9A3F6E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1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4E69AC-CA55-2B2C-6623-B5415BF17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34E9A-7174-3E3F-B0F0-388303EBB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3CEB0-7AED-190D-DFD3-BF08F8DB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1A628-1774-4A05-7105-1614BACC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FF9A4-547C-6699-92FE-620AC5AB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BAE8-2730-5B44-BBCF-2355E431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8BF5-D5CC-6C7E-B85E-0EA7DD6FC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9CD9C-A6B9-CDE6-D81F-B4526867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AB6AE-4292-1CA3-E541-442E33C4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8DCA3-3614-CDE1-648D-B4B25AD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8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75FF-2CAF-9832-6FAD-6CCE599D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70C9-DA69-F911-3624-48C303F61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FF315-1DEF-8108-0B02-C218DD0A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08B8E-5D30-45E9-89CC-B1681F82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FFEB5-35F0-BFB2-81FB-2E09A58F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C99A-F449-49BD-FFE1-A0D13D25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0D30E-8DA9-B8D7-5A24-0F31503C8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655E8-F241-C6BB-2F78-77650EE97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0BF1B-DB3C-5A93-B79B-38132D9D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45C92-A81F-7A65-6E90-93000BBC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214FC-9025-42C9-3200-F55E0B86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B667-8621-A1BB-54A8-FF52968C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AC7C9-CD10-92BF-721F-8BE6933E2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BACDC-CC65-CA9B-FA87-2E2C62473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521B6-2525-3339-2A45-8EC4678FD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B3D02-971C-11EC-A935-E591CEC825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05990F-13FB-E06A-5575-369D1D89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862C19-6EF8-E7CC-2F13-BF8BD157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DF34EE-D79F-95D0-FE68-A87A1C5D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4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C331-EF5B-D94A-987F-2C56B9AE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B8447-0186-5132-3485-2F026512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67479-5623-20CE-4BEB-A5AE10D5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4DFF7-1A71-B32A-0818-7F69715B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F3163-5FD2-353D-7A9B-18A0FF7D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534EF-1BAE-EFEF-DEB9-17781E49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096E3-3E64-E416-1F1E-46D41465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5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AE77-0A8D-FE2F-D225-C1AA31EB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9EB97-5B40-9105-B9BA-F2C0D27F9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744BF-2A73-6EEB-82DE-711D84B77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C81DF-2293-5B16-D1B2-2B2769C4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E66DB-8713-5532-A3E6-2C08A4CF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EA2D6-D90B-40F9-35BE-87F59399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7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9149F-1341-F398-8942-C2B06DD8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9F6A2F-FFB0-28F6-756B-D9150F0F5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F3D1A-E634-E543-02BA-0EA966516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81A67-A805-8C2C-E48A-870CBBAD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95005-639C-0315-DC5E-7E62313F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0514C-DAC1-EF4B-4E0F-DCF2D71E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73B9-27E6-8140-70F0-DE085CCE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8CC78-43A2-705C-2E1A-38E740A55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C09D6-32D2-A57F-E9BE-CD0D733C5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A983E7-BE2F-5B4A-9C8E-FF32440F3790}" type="datetimeFigureOut">
              <a:rPr lang="en-US" smtClean="0"/>
              <a:t>6/21/26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152F7-D4DE-8BCE-D566-F6FE71A01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93C8C-C1BC-1C07-2C3E-25D59C886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45AA9B-4BFE-5340-9F03-281960FB0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4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C0D6-A922-9204-135A-0D78DA358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688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/>
              <a:t>Global MRIO databases in practice: A comparative assessment of EXIOBASE, WIOD, and Eora databases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D4B09-6339-6F6A-53EB-C39766EE5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900" dirty="0"/>
              <a:t>Joan Shilpa Kiran &amp; Tejal Kanitkar</a:t>
            </a:r>
          </a:p>
          <a:p>
            <a:endParaRPr lang="en-US" sz="1900" dirty="0"/>
          </a:p>
          <a:p>
            <a:r>
              <a:rPr lang="en-US" sz="1900" dirty="0"/>
              <a:t>National Institute of Advanced Studies, Bengaluru, India</a:t>
            </a:r>
          </a:p>
        </p:txBody>
      </p:sp>
    </p:spTree>
    <p:extLst>
      <p:ext uri="{BB962C8B-B14F-4D97-AF65-F5344CB8AC3E}">
        <p14:creationId xmlns:p14="http://schemas.microsoft.com/office/powerpoint/2010/main" val="252429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2947-3CB1-E6E1-4CB9-906B0B73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/>
              <a:t>Methodological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F9D3-866E-1A96-DF4B-D6E871D39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04" y="1690688"/>
            <a:ext cx="11148391" cy="435133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1900" dirty="0"/>
              <a:t>Harmonization of data  to transform and integrate them to MRIOs and for the ease of comparison</a:t>
            </a:r>
            <a:r>
              <a:rPr lang="en-US" sz="1400" dirty="0"/>
              <a:t>. </a:t>
            </a:r>
          </a:p>
          <a:p>
            <a:pPr lvl="1" algn="just">
              <a:lnSpc>
                <a:spcPct val="120000"/>
              </a:lnSpc>
            </a:pPr>
            <a:r>
              <a:rPr lang="en-US" sz="1400" dirty="0"/>
              <a:t>Real data sources are adjusted to fit an overarching uniform framework </a:t>
            </a:r>
          </a:p>
          <a:p>
            <a:pPr lvl="1" algn="just">
              <a:lnSpc>
                <a:spcPct val="120000"/>
              </a:lnSpc>
            </a:pPr>
            <a:r>
              <a:rPr lang="en-US" sz="1400" b="1" dirty="0">
                <a:effectLst/>
                <a:ea typeface="Calibri" panose="020F0502020204030204" pitchFamily="34" charset="0"/>
              </a:rPr>
              <a:t>WIOD: </a:t>
            </a:r>
            <a:r>
              <a:rPr lang="en-US" sz="1400" dirty="0">
                <a:effectLst/>
                <a:ea typeface="Calibri" panose="020F0502020204030204" pitchFamily="34" charset="0"/>
              </a:rPr>
              <a:t>National SUTs were harmonized using international trade statistics (Timmer et. al, 2015). </a:t>
            </a:r>
            <a:endParaRPr lang="en-US" sz="1400" dirty="0">
              <a:ea typeface="Calibri" panose="020F050202020403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sz="1400" b="1" dirty="0">
                <a:effectLst/>
                <a:ea typeface="Calibri" panose="020F0502020204030204" pitchFamily="34" charset="0"/>
              </a:rPr>
              <a:t>EXIOBASE: </a:t>
            </a:r>
            <a:r>
              <a:rPr lang="en-IN" sz="1400" dirty="0">
                <a:ea typeface="Calibri" panose="020F0502020204030204" pitchFamily="34" charset="0"/>
              </a:rPr>
              <a:t>T</a:t>
            </a:r>
            <a:r>
              <a:rPr lang="en-IN" sz="1400" dirty="0">
                <a:effectLst/>
                <a:ea typeface="Calibri" panose="020F0502020204030204" pitchFamily="34" charset="0"/>
              </a:rPr>
              <a:t>op-down approach where the technological data and national level data were harmonized to global economic statistics (</a:t>
            </a:r>
            <a:r>
              <a:rPr lang="en-IN" sz="1400" dirty="0" err="1">
                <a:effectLst/>
                <a:ea typeface="Calibri" panose="020F0502020204030204" pitchFamily="34" charset="0"/>
              </a:rPr>
              <a:t>Staedler</a:t>
            </a:r>
            <a:r>
              <a:rPr lang="en-IN" sz="1400" dirty="0">
                <a:effectLst/>
                <a:ea typeface="Calibri" panose="020F0502020204030204" pitchFamily="34" charset="0"/>
              </a:rPr>
              <a:t> et. al, 2018). </a:t>
            </a:r>
          </a:p>
          <a:p>
            <a:pPr lvl="1" algn="just">
              <a:lnSpc>
                <a:spcPct val="120000"/>
              </a:lnSpc>
            </a:pPr>
            <a:r>
              <a:rPr lang="en-IN" sz="1400" b="1" dirty="0">
                <a:ea typeface="Calibri" panose="020F0502020204030204" pitchFamily="34" charset="0"/>
              </a:rPr>
              <a:t>EORA: </a:t>
            </a:r>
            <a:r>
              <a:rPr lang="en-IN" sz="1400" dirty="0">
                <a:ea typeface="Calibri" panose="020F0502020204030204" pitchFamily="34" charset="0"/>
              </a:rPr>
              <a:t>C</a:t>
            </a:r>
            <a:r>
              <a:rPr lang="en-IN" sz="1400" dirty="0"/>
              <a:t>ompiles all country-level inputs directly into a single and large global matrix for simultaneous mathematical balancing (Lenzen et. al, 2013)</a:t>
            </a:r>
            <a:endParaRPr lang="en-IN" sz="1400" dirty="0">
              <a:effectLst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IN" sz="1900" dirty="0">
                <a:ea typeface="Calibri" panose="020F0502020204030204" pitchFamily="34" charset="0"/>
              </a:rPr>
              <a:t>Congruency with macroeconomic data. Absolute compliance with national SUTs were not prioritized.</a:t>
            </a:r>
          </a:p>
          <a:p>
            <a:pPr lvl="1" algn="just">
              <a:lnSpc>
                <a:spcPct val="120000"/>
              </a:lnSpc>
            </a:pPr>
            <a:r>
              <a:rPr lang="en-IN" sz="1400" b="1" dirty="0"/>
              <a:t>Eora</a:t>
            </a:r>
            <a:r>
              <a:rPr lang="en-IN" sz="1400" dirty="0"/>
              <a:t>: Prioritizes global trade and macro balancing over country tables. Allows algorithms to alter national SUT cells to clear global conflicts. Generates missing national matrices by scaling a US-Japan-Australia baseline average to local macro indicators.</a:t>
            </a:r>
          </a:p>
          <a:p>
            <a:pPr lvl="1" algn="just">
              <a:lnSpc>
                <a:spcPct val="120000"/>
              </a:lnSpc>
            </a:pPr>
            <a:r>
              <a:rPr lang="en-IN" sz="1400" b="1" dirty="0">
                <a:ea typeface="Calibri" panose="020F0502020204030204" pitchFamily="34" charset="0"/>
              </a:rPr>
              <a:t>EXIOBASE: </a:t>
            </a:r>
            <a:r>
              <a:rPr lang="en-IN" sz="1400" dirty="0">
                <a:ea typeface="Calibri" panose="020F0502020204030204" pitchFamily="34" charset="0"/>
              </a:rPr>
              <a:t>National SUTs were used only mathematically adjust the initial MRIO tables. </a:t>
            </a:r>
            <a:r>
              <a:rPr lang="en-IN" sz="1400" dirty="0"/>
              <a:t>Data retention and omission left to modeller’s discretion. Rely on other databases such as  </a:t>
            </a:r>
            <a:r>
              <a:rPr lang="en-IN" sz="1400" dirty="0">
                <a:ea typeface="Calibri" panose="020F0502020204030204" pitchFamily="34" charset="0"/>
              </a:rPr>
              <a:t>FAO statistical database, IEA’s energy balances etc</a:t>
            </a:r>
            <a:r>
              <a:rPr lang="en-IN" sz="1400" dirty="0"/>
              <a:t>  and proxy values in case of unavailability. </a:t>
            </a:r>
          </a:p>
          <a:p>
            <a:pPr lvl="1" algn="just">
              <a:lnSpc>
                <a:spcPct val="120000"/>
              </a:lnSpc>
            </a:pPr>
            <a:r>
              <a:rPr lang="en-IN" sz="1400" b="1" dirty="0"/>
              <a:t>WIOD: </a:t>
            </a:r>
            <a:r>
              <a:rPr lang="en-IN" sz="1400" dirty="0"/>
              <a:t>Resolves import-export discrepancies via a bi-proportional RAS modifier applied to trade shares.</a:t>
            </a:r>
            <a:endParaRPr lang="en-US" sz="1400" dirty="0"/>
          </a:p>
          <a:p>
            <a:pPr algn="just">
              <a:lnSpc>
                <a:spcPct val="120000"/>
              </a:lnSpc>
            </a:pP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83729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05FF2-47F7-59C2-DA97-7596697CA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FCCF-F411-785E-A668-6FC73611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5" y="588245"/>
            <a:ext cx="10666181" cy="857559"/>
          </a:xfrm>
        </p:spPr>
        <p:txBody>
          <a:bodyPr>
            <a:normAutofit/>
          </a:bodyPr>
          <a:lstStyle/>
          <a:p>
            <a:r>
              <a:rPr lang="en-US" sz="3200" dirty="0"/>
              <a:t>Implication of the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C22F-A3E2-919A-34A5-12262BE4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64" y="1749189"/>
            <a:ext cx="10882751" cy="452056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900" dirty="0"/>
              <a:t>Impact the data quality and translates into an inaccuracy of the reported data. </a:t>
            </a:r>
          </a:p>
          <a:p>
            <a:pPr algn="just">
              <a:lnSpc>
                <a:spcPct val="120000"/>
              </a:lnSpc>
            </a:pPr>
            <a:r>
              <a:rPr lang="en-US" sz="1900" dirty="0"/>
              <a:t>Significant deviation from the actual numbers given in the national account statistics which impacts the validity of results</a:t>
            </a:r>
          </a:p>
          <a:p>
            <a:pPr algn="just">
              <a:lnSpc>
                <a:spcPct val="120000"/>
              </a:lnSpc>
            </a:pPr>
            <a:r>
              <a:rPr lang="en-US" sz="1900" dirty="0"/>
              <a:t>Adoption of assumptions due to data shortage results in discrepancies of the numbers reported.</a:t>
            </a:r>
          </a:p>
          <a:p>
            <a:pPr lvl="1" algn="just">
              <a:lnSpc>
                <a:spcPct val="120000"/>
              </a:lnSpc>
            </a:pPr>
            <a:r>
              <a:rPr lang="en-IN" sz="1400" dirty="0">
                <a:ea typeface="Calibri" panose="020F0502020204030204" pitchFamily="34" charset="0"/>
              </a:rPr>
              <a:t>EXIOBASE: L</a:t>
            </a:r>
            <a:r>
              <a:rPr lang="en-IN" sz="1400" dirty="0">
                <a:effectLst/>
                <a:ea typeface="Calibri" panose="020F0502020204030204" pitchFamily="34" charset="0"/>
              </a:rPr>
              <a:t>abour employed in the coal sector in India in 2011 is 5.7 million workers, whereas, the labour employed in the coal sector in China is 13 workers. </a:t>
            </a:r>
            <a:endParaRPr lang="en-IN" sz="1400" dirty="0"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IN" sz="1400" dirty="0">
                <a:effectLst/>
                <a:ea typeface="Calibri" panose="020F0502020204030204" pitchFamily="34" charset="0"/>
              </a:rPr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2958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A218-F5D9-ED31-6220-114DB1DB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/>
              <a:t>What has the limitations resulted in?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295BB-64B8-C783-2C05-BDDA554D6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An example from the EXIOBASE for the year 2019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CCB7EE-1BEB-5114-9567-F439FF988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09723"/>
              </p:ext>
            </p:extLst>
          </p:nvPr>
        </p:nvGraphicFramePr>
        <p:xfrm>
          <a:off x="199697" y="2765585"/>
          <a:ext cx="5330630" cy="25000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5208">
                  <a:extLst>
                    <a:ext uri="{9D8B030D-6E8A-4147-A177-3AD203B41FA5}">
                      <a16:colId xmlns:a16="http://schemas.microsoft.com/office/drawing/2014/main" val="3332959371"/>
                    </a:ext>
                  </a:extLst>
                </a:gridCol>
                <a:gridCol w="1016018">
                  <a:extLst>
                    <a:ext uri="{9D8B030D-6E8A-4147-A177-3AD203B41FA5}">
                      <a16:colId xmlns:a16="http://schemas.microsoft.com/office/drawing/2014/main" val="1137203700"/>
                    </a:ext>
                  </a:extLst>
                </a:gridCol>
                <a:gridCol w="1675349">
                  <a:extLst>
                    <a:ext uri="{9D8B030D-6E8A-4147-A177-3AD203B41FA5}">
                      <a16:colId xmlns:a16="http://schemas.microsoft.com/office/drawing/2014/main" val="2688915876"/>
                    </a:ext>
                  </a:extLst>
                </a:gridCol>
                <a:gridCol w="729897">
                  <a:extLst>
                    <a:ext uri="{9D8B030D-6E8A-4147-A177-3AD203B41FA5}">
                      <a16:colId xmlns:a16="http://schemas.microsoft.com/office/drawing/2014/main" val="3182597065"/>
                    </a:ext>
                  </a:extLst>
                </a:gridCol>
                <a:gridCol w="904158">
                  <a:extLst>
                    <a:ext uri="{9D8B030D-6E8A-4147-A177-3AD203B41FA5}">
                      <a16:colId xmlns:a16="http://schemas.microsoft.com/office/drawing/2014/main" val="1150273552"/>
                    </a:ext>
                  </a:extLst>
                </a:gridCol>
              </a:tblGrid>
              <a:tr h="233447">
                <a:tc gridSpan="5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Comparison of GDP (in T USD): Real vs 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638240"/>
                  </a:ext>
                </a:extLst>
              </a:tr>
              <a:tr h="4599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 dirty="0">
                          <a:effectLst/>
                        </a:rPr>
                        <a:t>Countries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EXIOBASE (2019)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 dirty="0">
                          <a:effectLst/>
                        </a:rPr>
                        <a:t>World Bank (2019)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676559"/>
                  </a:ext>
                </a:extLst>
              </a:tr>
              <a:tr h="4599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IN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2.80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2.69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488980"/>
                  </a:ext>
                </a:extLst>
              </a:tr>
              <a:tr h="4599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US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20.58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20.16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831390"/>
                  </a:ext>
                </a:extLst>
              </a:tr>
              <a:tr h="4599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CN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13.64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14.58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277109"/>
                  </a:ext>
                </a:extLst>
              </a:tr>
              <a:tr h="4269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DE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3.93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3.67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25833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26ED2F-9074-7990-5312-E69ADD1E0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96072"/>
              </p:ext>
            </p:extLst>
          </p:nvPr>
        </p:nvGraphicFramePr>
        <p:xfrm>
          <a:off x="5852161" y="2778690"/>
          <a:ext cx="5823473" cy="24845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86927">
                  <a:extLst>
                    <a:ext uri="{9D8B030D-6E8A-4147-A177-3AD203B41FA5}">
                      <a16:colId xmlns:a16="http://schemas.microsoft.com/office/drawing/2014/main" val="831593715"/>
                    </a:ext>
                  </a:extLst>
                </a:gridCol>
                <a:gridCol w="979724">
                  <a:extLst>
                    <a:ext uri="{9D8B030D-6E8A-4147-A177-3AD203B41FA5}">
                      <a16:colId xmlns:a16="http://schemas.microsoft.com/office/drawing/2014/main" val="2444765041"/>
                    </a:ext>
                  </a:extLst>
                </a:gridCol>
                <a:gridCol w="1514395">
                  <a:extLst>
                    <a:ext uri="{9D8B030D-6E8A-4147-A177-3AD203B41FA5}">
                      <a16:colId xmlns:a16="http://schemas.microsoft.com/office/drawing/2014/main" val="955443152"/>
                    </a:ext>
                  </a:extLst>
                </a:gridCol>
                <a:gridCol w="1034389">
                  <a:extLst>
                    <a:ext uri="{9D8B030D-6E8A-4147-A177-3AD203B41FA5}">
                      <a16:colId xmlns:a16="http://schemas.microsoft.com/office/drawing/2014/main" val="2059420887"/>
                    </a:ext>
                  </a:extLst>
                </a:gridCol>
                <a:gridCol w="1108038">
                  <a:extLst>
                    <a:ext uri="{9D8B030D-6E8A-4147-A177-3AD203B41FA5}">
                      <a16:colId xmlns:a16="http://schemas.microsoft.com/office/drawing/2014/main" val="1398784007"/>
                    </a:ext>
                  </a:extLst>
                </a:gridCol>
              </a:tblGrid>
              <a:tr h="14098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Comparison of total employment (in millions) : Real vs IO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6344434"/>
                  </a:ext>
                </a:extLst>
              </a:tr>
              <a:tr h="3530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 dirty="0">
                          <a:effectLst/>
                        </a:rPr>
                        <a:t>Countries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EXIOBASE</a:t>
                      </a:r>
                    </a:p>
                    <a:p>
                      <a:pPr algn="ctr" fontAlgn="b">
                        <a:buNone/>
                      </a:pP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(2019)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u="none" strike="noStrike" dirty="0">
                          <a:effectLst/>
                        </a:rPr>
                        <a:t>World bank (2019)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 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2462017"/>
                  </a:ext>
                </a:extLst>
              </a:tr>
              <a:tr h="45634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IN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497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531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-34.60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8491694"/>
                  </a:ext>
                </a:extLst>
              </a:tr>
              <a:tr h="45634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US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166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169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381035"/>
                  </a:ext>
                </a:extLst>
              </a:tr>
              <a:tr h="45634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CN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749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>
                          <a:effectLst/>
                        </a:rPr>
                        <a:t>776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-27.09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105243"/>
                  </a:ext>
                </a:extLst>
              </a:tr>
              <a:tr h="45634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DE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43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u="none" strike="noStrike" dirty="0">
                          <a:effectLst/>
                        </a:rPr>
                        <a:t>44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311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2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A59C-6B5E-8C49-DADE-13FFD45D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6" y="87079"/>
            <a:ext cx="11254290" cy="1325563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/>
              <a:t>Analysis using EXIOBASE to highlight discrepancies in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F26E-3B61-CBF9-9B5B-CEB5D2DEF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76" y="1412642"/>
            <a:ext cx="10761232" cy="4351338"/>
          </a:xfrm>
        </p:spPr>
        <p:txBody>
          <a:bodyPr>
            <a:normAutofit/>
          </a:bodyPr>
          <a:lstStyle/>
          <a:p>
            <a:pPr algn="just"/>
            <a:r>
              <a:rPr lang="en-US" sz="1900" dirty="0"/>
              <a:t>Impact analysis to estimate the economic and </a:t>
            </a:r>
            <a:r>
              <a:rPr lang="en-US" sz="1900" dirty="0" err="1"/>
              <a:t>labour</a:t>
            </a:r>
            <a:r>
              <a:rPr lang="en-US" sz="1900" dirty="0"/>
              <a:t> impacts of coal and gas phase down.</a:t>
            </a:r>
          </a:p>
          <a:p>
            <a:pPr algn="just"/>
            <a:endParaRPr lang="en-US" sz="1900" dirty="0"/>
          </a:p>
          <a:p>
            <a:pPr algn="just"/>
            <a:r>
              <a:rPr lang="en-US" sz="1900" dirty="0"/>
              <a:t>Compare results for four countries: India, China, US and Germany.</a:t>
            </a:r>
          </a:p>
          <a:p>
            <a:pPr algn="just"/>
            <a:endParaRPr lang="en-US" sz="1900" dirty="0"/>
          </a:p>
          <a:p>
            <a:pPr algn="just"/>
            <a:r>
              <a:rPr lang="en-US" sz="1900" dirty="0"/>
              <a:t>Uses the EXIOBASE 2019 for analysis. While the latest available table is for the year 2020, we use the  2019  tables. </a:t>
            </a:r>
          </a:p>
          <a:p>
            <a:pPr lvl="1" algn="just"/>
            <a:r>
              <a:rPr lang="en-US" sz="1500" dirty="0"/>
              <a:t>This is because 2020 was affected by the COVID-19 pandemic that caused signification supply disruptions across world and hence </a:t>
            </a:r>
            <a:r>
              <a:rPr lang="en-IN" sz="1600" dirty="0"/>
              <a:t>may not accurately reflect normal economic conditions.</a:t>
            </a:r>
            <a:endParaRPr lang="en-US" sz="1500" dirty="0"/>
          </a:p>
          <a:p>
            <a:pPr algn="just"/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lvl="1" algn="just"/>
            <a:endParaRPr lang="en-US" dirty="0"/>
          </a:p>
          <a:p>
            <a:pPr algn="just"/>
            <a:endParaRPr lang="en-US" dirty="0"/>
          </a:p>
          <a:p>
            <a:pPr marL="45720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2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45E52-5386-4FF9-6E59-80730A9B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4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/>
              <a:t>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1EEDE5FB-EC24-EA7F-F845-5B98DF171F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4318242"/>
                  </p:ext>
                </p:extLst>
              </p:nvPr>
            </p:nvGraphicFramePr>
            <p:xfrm>
              <a:off x="550432" y="1577138"/>
              <a:ext cx="11091133" cy="42298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Diagram 3">
                <a:extLst>
                  <a:ext uri="{FF2B5EF4-FFF2-40B4-BE49-F238E27FC236}">
                    <a16:creationId xmlns:a16="http://schemas.microsoft.com/office/drawing/2014/main" id="{1EEDE5FB-EC24-EA7F-F845-5B98DF171F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4318242"/>
                  </p:ext>
                </p:extLst>
              </p:nvPr>
            </p:nvGraphicFramePr>
            <p:xfrm>
              <a:off x="550432" y="1577138"/>
              <a:ext cx="11091133" cy="42298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B9E57A8-47B3-6192-7475-B6E648F01CF7}"/>
              </a:ext>
            </a:extLst>
          </p:cNvPr>
          <p:cNvSpPr txBox="1"/>
          <p:nvPr/>
        </p:nvSpPr>
        <p:spPr>
          <a:xfrm>
            <a:off x="8124495" y="4826675"/>
            <a:ext cx="3853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Energy data from BP statistical review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Conversion to monetary terms using price coefficients.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Employment values from EXIOBASE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3391770-E2D4-35A9-B411-6D03E4B6DE2D}"/>
              </a:ext>
            </a:extLst>
          </p:cNvPr>
          <p:cNvGraphicFramePr>
            <a:graphicFrameLocks/>
          </p:cNvGraphicFramePr>
          <p:nvPr/>
        </p:nvGraphicFramePr>
        <p:xfrm>
          <a:off x="270734" y="2931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DCB5BD-DBA2-B6C6-6B85-B7C9037FD17C}"/>
              </a:ext>
            </a:extLst>
          </p:cNvPr>
          <p:cNvGraphicFramePr>
            <a:graphicFrameLocks/>
          </p:cNvGraphicFramePr>
          <p:nvPr/>
        </p:nvGraphicFramePr>
        <p:xfrm>
          <a:off x="6897444" y="2635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833FA30-AEE0-D9E2-EE5A-F9BB1EBC8EBB}"/>
              </a:ext>
            </a:extLst>
          </p:cNvPr>
          <p:cNvGraphicFramePr>
            <a:graphicFrameLocks/>
          </p:cNvGraphicFramePr>
          <p:nvPr/>
        </p:nvGraphicFramePr>
        <p:xfrm>
          <a:off x="270734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6DAB6A3-D705-CB16-397B-28C8E9C1D4F3}"/>
              </a:ext>
            </a:extLst>
          </p:cNvPr>
          <p:cNvGraphicFramePr>
            <a:graphicFrameLocks/>
          </p:cNvGraphicFramePr>
          <p:nvPr/>
        </p:nvGraphicFramePr>
        <p:xfrm>
          <a:off x="6897444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54921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4317F6-5ABE-DBAA-8070-3ADFFB1BB024}"/>
              </a:ext>
            </a:extLst>
          </p:cNvPr>
          <p:cNvGraphicFramePr>
            <a:graphicFrameLocks/>
          </p:cNvGraphicFramePr>
          <p:nvPr/>
        </p:nvGraphicFramePr>
        <p:xfrm>
          <a:off x="6529703" y="17938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83C3C5B-A260-70BD-EF5F-9FCA6972D14E}"/>
              </a:ext>
            </a:extLst>
          </p:cNvPr>
          <p:cNvGraphicFramePr>
            <a:graphicFrameLocks/>
          </p:cNvGraphicFramePr>
          <p:nvPr/>
        </p:nvGraphicFramePr>
        <p:xfrm>
          <a:off x="895809" y="1793838"/>
          <a:ext cx="49133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758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6DD9C9-BED1-81EA-C734-D9DAF2BD893F}"/>
              </a:ext>
            </a:extLst>
          </p:cNvPr>
          <p:cNvGraphicFramePr>
            <a:graphicFrameLocks/>
          </p:cNvGraphicFramePr>
          <p:nvPr/>
        </p:nvGraphicFramePr>
        <p:xfrm>
          <a:off x="465221" y="3729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750BB2-0813-B038-3E9A-9A309D589064}"/>
              </a:ext>
            </a:extLst>
          </p:cNvPr>
          <p:cNvGraphicFramePr>
            <a:graphicFrameLocks/>
          </p:cNvGraphicFramePr>
          <p:nvPr/>
        </p:nvGraphicFramePr>
        <p:xfrm>
          <a:off x="6866021" y="2045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0F7FA7C-FEBA-6057-8482-27059DB9090F}"/>
              </a:ext>
            </a:extLst>
          </p:cNvPr>
          <p:cNvGraphicFramePr>
            <a:graphicFrameLocks/>
          </p:cNvGraphicFramePr>
          <p:nvPr/>
        </p:nvGraphicFramePr>
        <p:xfrm>
          <a:off x="465221" y="37418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F42FB44-2D30-A1A5-10F8-58EF5E0BF0CA}"/>
              </a:ext>
            </a:extLst>
          </p:cNvPr>
          <p:cNvGraphicFramePr>
            <a:graphicFrameLocks/>
          </p:cNvGraphicFramePr>
          <p:nvPr/>
        </p:nvGraphicFramePr>
        <p:xfrm>
          <a:off x="6866021" y="37418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07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00DC4-94DB-0606-179A-F7239F504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CEEE13-53D0-74FD-3452-DFA979AF9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763824"/>
              </p:ext>
            </p:extLst>
          </p:nvPr>
        </p:nvGraphicFramePr>
        <p:xfrm>
          <a:off x="465221" y="3729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C3D895-9A34-7D9B-1AFC-5A034D447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72919"/>
              </p:ext>
            </p:extLst>
          </p:nvPr>
        </p:nvGraphicFramePr>
        <p:xfrm>
          <a:off x="6866021" y="2045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136B203-A2A1-3CA6-131E-63FB91D0B2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678016"/>
              </p:ext>
            </p:extLst>
          </p:nvPr>
        </p:nvGraphicFramePr>
        <p:xfrm>
          <a:off x="465221" y="37418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1B79E8-9928-FC8A-7E6C-DD7E13497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602731"/>
              </p:ext>
            </p:extLst>
          </p:nvPr>
        </p:nvGraphicFramePr>
        <p:xfrm>
          <a:off x="6866021" y="37418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507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5699D5-4722-903F-87D4-28BC28B2C36E}"/>
              </a:ext>
            </a:extLst>
          </p:cNvPr>
          <p:cNvGraphicFramePr>
            <a:graphicFrameLocks/>
          </p:cNvGraphicFramePr>
          <p:nvPr/>
        </p:nvGraphicFramePr>
        <p:xfrm>
          <a:off x="441158" y="3729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9DD176-C615-20CE-7613-A9D9605BD657}"/>
              </a:ext>
            </a:extLst>
          </p:cNvPr>
          <p:cNvGraphicFramePr>
            <a:graphicFrameLocks/>
          </p:cNvGraphicFramePr>
          <p:nvPr/>
        </p:nvGraphicFramePr>
        <p:xfrm>
          <a:off x="6456947" y="3729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BADDDC-AFAA-58B8-B19B-55B343BCCC62}"/>
              </a:ext>
            </a:extLst>
          </p:cNvPr>
          <p:cNvGraphicFramePr>
            <a:graphicFrameLocks/>
          </p:cNvGraphicFramePr>
          <p:nvPr/>
        </p:nvGraphicFramePr>
        <p:xfrm>
          <a:off x="441158" y="37418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B485573-2F1C-B053-2BAB-856BDFA7A212}"/>
              </a:ext>
            </a:extLst>
          </p:cNvPr>
          <p:cNvGraphicFramePr>
            <a:graphicFrameLocks/>
          </p:cNvGraphicFramePr>
          <p:nvPr/>
        </p:nvGraphicFramePr>
        <p:xfrm>
          <a:off x="6817895" y="37418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031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9CBA-5278-ECC8-1B43-FB2A23D0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3EA19-E975-A35A-D99D-24FB7B59D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41" y="1554053"/>
            <a:ext cx="11193518" cy="4351338"/>
          </a:xfrm>
        </p:spPr>
        <p:txBody>
          <a:bodyPr>
            <a:noAutofit/>
          </a:bodyPr>
          <a:lstStyle/>
          <a:p>
            <a:pPr algn="just"/>
            <a:r>
              <a:rPr lang="en-US" sz="1900" b="1" dirty="0">
                <a:latin typeface="+mj-lt"/>
              </a:rPr>
              <a:t>MRIO databases </a:t>
            </a:r>
            <a:r>
              <a:rPr lang="en-US" sz="1900" b="1" dirty="0">
                <a:latin typeface="+mj-lt"/>
                <a:sym typeface="Wingdings" pitchFamily="2" charset="2"/>
              </a:rPr>
              <a:t></a:t>
            </a:r>
            <a:r>
              <a:rPr lang="en-US" sz="1900" b="1" dirty="0">
                <a:latin typeface="+mj-lt"/>
              </a:rPr>
              <a:t> </a:t>
            </a:r>
            <a:r>
              <a:rPr lang="en-US" sz="1900" dirty="0">
                <a:latin typeface="+mj-lt"/>
              </a:rPr>
              <a:t>Monetary flows of goods and services in an economy and across different regional economies.</a:t>
            </a:r>
          </a:p>
          <a:p>
            <a:pPr algn="just"/>
            <a:endParaRPr lang="en-US" sz="1900" dirty="0">
              <a:latin typeface="+mj-lt"/>
            </a:endParaRPr>
          </a:p>
          <a:p>
            <a:pPr algn="just"/>
            <a:r>
              <a:rPr lang="en-US" sz="1900" dirty="0">
                <a:latin typeface="+mj-lt"/>
              </a:rPr>
              <a:t>Used in environmental and climate change studies </a:t>
            </a:r>
          </a:p>
          <a:p>
            <a:pPr lvl="1" algn="just"/>
            <a:r>
              <a:rPr lang="en-US" sz="1400" dirty="0">
                <a:latin typeface="+mj-lt"/>
              </a:rPr>
              <a:t>Economic role of abatement sectors, embodied energy, employment benefits of energy efficiency mechanisms, carbon footprint of nations/regions, environmental impacts of production processes, consumption-based accounting etc. (IPCC, 2014).</a:t>
            </a:r>
          </a:p>
          <a:p>
            <a:pPr lvl="1" algn="just"/>
            <a:endParaRPr lang="en-US" sz="1900" dirty="0">
              <a:latin typeface="+mj-lt"/>
            </a:endParaRPr>
          </a:p>
          <a:p>
            <a:pPr algn="just"/>
            <a:r>
              <a:rPr lang="en-US" sz="1900" dirty="0">
                <a:latin typeface="+mj-lt"/>
              </a:rPr>
              <a:t>Constructed using different sources of data, classification systems, data, assumptions, structure, and method of analysis </a:t>
            </a:r>
          </a:p>
          <a:p>
            <a:pPr algn="just"/>
            <a:endParaRPr lang="en-US" sz="1900" dirty="0">
              <a:latin typeface="+mj-lt"/>
            </a:endParaRPr>
          </a:p>
          <a:p>
            <a:r>
              <a:rPr lang="en-US" sz="1900" dirty="0">
                <a:latin typeface="+mj-lt"/>
              </a:rPr>
              <a:t>Considerable difference in their analytical outcomes. </a:t>
            </a:r>
          </a:p>
          <a:p>
            <a:endParaRPr lang="en-US" sz="1900" dirty="0">
              <a:latin typeface="+mj-lt"/>
            </a:endParaRPr>
          </a:p>
          <a:p>
            <a:r>
              <a:rPr lang="en-US" sz="1900" dirty="0">
                <a:latin typeface="+mj-lt"/>
              </a:rPr>
              <a:t>Investigating the underlying reasons and highlighting limitation important due to the wide usage of these databases </a:t>
            </a:r>
          </a:p>
          <a:p>
            <a:pPr lvl="1"/>
            <a:r>
              <a:rPr lang="en-US" sz="1400" dirty="0">
                <a:latin typeface="+mj-lt"/>
              </a:rPr>
              <a:t>Eg: Used in working group III’s contribution to the sixth assessment report of the IPCC for calculating consumption based GHG emissions for countries (IPCC, 2022)</a:t>
            </a:r>
            <a:endParaRPr lang="en-US" sz="1400" dirty="0">
              <a:highlight>
                <a:srgbClr val="FDD672"/>
              </a:highlight>
              <a:latin typeface="+mj-lt"/>
            </a:endParaRPr>
          </a:p>
          <a:p>
            <a:endParaRPr lang="en-US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784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7281E-8571-8483-5C5F-5076048D1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74A96C2-5910-5B4C-C5ED-FDACC9B8A0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138146"/>
              </p:ext>
            </p:extLst>
          </p:nvPr>
        </p:nvGraphicFramePr>
        <p:xfrm>
          <a:off x="441158" y="3729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B86FF0-4400-B1AE-BD59-8607EEF5D3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684874"/>
              </p:ext>
            </p:extLst>
          </p:nvPr>
        </p:nvGraphicFramePr>
        <p:xfrm>
          <a:off x="6456947" y="3729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2CAF48-AB67-BA64-475A-6C97320990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39641"/>
              </p:ext>
            </p:extLst>
          </p:nvPr>
        </p:nvGraphicFramePr>
        <p:xfrm>
          <a:off x="441158" y="37418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8FD2427-18D9-DA0E-9FE9-00EA54303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568983"/>
              </p:ext>
            </p:extLst>
          </p:nvPr>
        </p:nvGraphicFramePr>
        <p:xfrm>
          <a:off x="6817895" y="37418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461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E677-2FDC-3FF2-088D-59DDB8FD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/>
              <a:t>Discrepancies in underlying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42AC34-DF75-FB22-4DAF-AD13A4C7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26700"/>
              </p:ext>
            </p:extLst>
          </p:nvPr>
        </p:nvGraphicFramePr>
        <p:xfrm>
          <a:off x="1007165" y="1553579"/>
          <a:ext cx="10177670" cy="43174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98418">
                  <a:extLst>
                    <a:ext uri="{9D8B030D-6E8A-4147-A177-3AD203B41FA5}">
                      <a16:colId xmlns:a16="http://schemas.microsoft.com/office/drawing/2014/main" val="2232499010"/>
                    </a:ext>
                  </a:extLst>
                </a:gridCol>
                <a:gridCol w="2839626">
                  <a:extLst>
                    <a:ext uri="{9D8B030D-6E8A-4147-A177-3AD203B41FA5}">
                      <a16:colId xmlns:a16="http://schemas.microsoft.com/office/drawing/2014/main" val="2053160304"/>
                    </a:ext>
                  </a:extLst>
                </a:gridCol>
                <a:gridCol w="2839626">
                  <a:extLst>
                    <a:ext uri="{9D8B030D-6E8A-4147-A177-3AD203B41FA5}">
                      <a16:colId xmlns:a16="http://schemas.microsoft.com/office/drawing/2014/main" val="2798457605"/>
                    </a:ext>
                  </a:extLst>
                </a:gridCol>
              </a:tblGrid>
              <a:tr h="479712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 wise values (in M USD) of Labour and Capital for India for 2019 from the EXIOBASE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3507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Labour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Capital</a:t>
                      </a:r>
                      <a:endParaRPr lang="en-IN" sz="1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238921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Coal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9620047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Oil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463188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Gas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6105509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Electricity-Coal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353283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Electricity-Gas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1750260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 Solar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275576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Electricity-Wind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6361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690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D2EC9-6B24-34C1-57EF-B9057B5A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F224-F0C0-C813-DBE9-15AD4D2F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/>
              <a:t>Discrepancies in underlying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933910-D7AE-35B5-B4F9-A8E8CAE9E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51861"/>
              </p:ext>
            </p:extLst>
          </p:nvPr>
        </p:nvGraphicFramePr>
        <p:xfrm>
          <a:off x="1007165" y="1553579"/>
          <a:ext cx="10177670" cy="43174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98418">
                  <a:extLst>
                    <a:ext uri="{9D8B030D-6E8A-4147-A177-3AD203B41FA5}">
                      <a16:colId xmlns:a16="http://schemas.microsoft.com/office/drawing/2014/main" val="2232499010"/>
                    </a:ext>
                  </a:extLst>
                </a:gridCol>
                <a:gridCol w="2839626">
                  <a:extLst>
                    <a:ext uri="{9D8B030D-6E8A-4147-A177-3AD203B41FA5}">
                      <a16:colId xmlns:a16="http://schemas.microsoft.com/office/drawing/2014/main" val="2053160304"/>
                    </a:ext>
                  </a:extLst>
                </a:gridCol>
                <a:gridCol w="2839626">
                  <a:extLst>
                    <a:ext uri="{9D8B030D-6E8A-4147-A177-3AD203B41FA5}">
                      <a16:colId xmlns:a16="http://schemas.microsoft.com/office/drawing/2014/main" val="2798457605"/>
                    </a:ext>
                  </a:extLst>
                </a:gridCol>
              </a:tblGrid>
              <a:tr h="479712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 wise values (in M USD) of Labour and Capital for India for 2019 from the EXIOBASE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3507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Labour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Capital</a:t>
                      </a:r>
                      <a:endParaRPr lang="en-IN" sz="1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238921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Coal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9620047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Oil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463188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Gas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6105509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Electricity-Coal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353283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Electricity-Gas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1750260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 Solar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275576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Electricity-Wind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6361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93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AE8CA-4DC2-E858-4042-E68B8E3C3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4714-A8E4-95BC-D6C0-12762E77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/>
              <a:t>Discrepancies in underlying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5E2057-6CF9-3CBB-4AFA-D0B69CC29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505431"/>
              </p:ext>
            </p:extLst>
          </p:nvPr>
        </p:nvGraphicFramePr>
        <p:xfrm>
          <a:off x="1007165" y="1553579"/>
          <a:ext cx="10177670" cy="43174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98418">
                  <a:extLst>
                    <a:ext uri="{9D8B030D-6E8A-4147-A177-3AD203B41FA5}">
                      <a16:colId xmlns:a16="http://schemas.microsoft.com/office/drawing/2014/main" val="2232499010"/>
                    </a:ext>
                  </a:extLst>
                </a:gridCol>
                <a:gridCol w="2839626">
                  <a:extLst>
                    <a:ext uri="{9D8B030D-6E8A-4147-A177-3AD203B41FA5}">
                      <a16:colId xmlns:a16="http://schemas.microsoft.com/office/drawing/2014/main" val="2053160304"/>
                    </a:ext>
                  </a:extLst>
                </a:gridCol>
                <a:gridCol w="2839626">
                  <a:extLst>
                    <a:ext uri="{9D8B030D-6E8A-4147-A177-3AD203B41FA5}">
                      <a16:colId xmlns:a16="http://schemas.microsoft.com/office/drawing/2014/main" val="2798457605"/>
                    </a:ext>
                  </a:extLst>
                </a:gridCol>
              </a:tblGrid>
              <a:tr h="479712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 wise values (in M USD) of Labour and Capital for India for 2019 from the EXIOBASE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3507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Labour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Capital</a:t>
                      </a:r>
                      <a:endParaRPr lang="en-IN" sz="1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238921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Coal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9620047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Oil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463188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Gas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6105509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Electricity-Coal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53283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Electricity-Gas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1750260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 Solar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275576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Electricity-Wind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6361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77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41C80-7C3E-334A-33CF-B76F2D3CF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D492-B2AD-511C-617C-BA6B33E7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/>
              <a:t>Discrepancies in underlying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091382-1986-D81E-C171-B7C1B1669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05635"/>
              </p:ext>
            </p:extLst>
          </p:nvPr>
        </p:nvGraphicFramePr>
        <p:xfrm>
          <a:off x="1007165" y="1553579"/>
          <a:ext cx="10177670" cy="43174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98418">
                  <a:extLst>
                    <a:ext uri="{9D8B030D-6E8A-4147-A177-3AD203B41FA5}">
                      <a16:colId xmlns:a16="http://schemas.microsoft.com/office/drawing/2014/main" val="2232499010"/>
                    </a:ext>
                  </a:extLst>
                </a:gridCol>
                <a:gridCol w="2839626">
                  <a:extLst>
                    <a:ext uri="{9D8B030D-6E8A-4147-A177-3AD203B41FA5}">
                      <a16:colId xmlns:a16="http://schemas.microsoft.com/office/drawing/2014/main" val="2053160304"/>
                    </a:ext>
                  </a:extLst>
                </a:gridCol>
                <a:gridCol w="2839626">
                  <a:extLst>
                    <a:ext uri="{9D8B030D-6E8A-4147-A177-3AD203B41FA5}">
                      <a16:colId xmlns:a16="http://schemas.microsoft.com/office/drawing/2014/main" val="2798457605"/>
                    </a:ext>
                  </a:extLst>
                </a:gridCol>
              </a:tblGrid>
              <a:tr h="479712"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 wise values (in M USD) of Labour and Capital for India for 2019 from the EXIOBASE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93507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Labour</a:t>
                      </a:r>
                      <a:endParaRPr lang="en-IN" sz="1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Capital</a:t>
                      </a:r>
                      <a:endParaRPr lang="en-IN" sz="1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3238921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Coal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9620047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Oil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463188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 dirty="0">
                          <a:effectLst/>
                          <a:latin typeface="+mn-lt"/>
                        </a:rPr>
                        <a:t>Gas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6105509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Electricity-Coal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353283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Electricity-Gas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1750260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 Solar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275576"/>
                  </a:ext>
                </a:extLst>
              </a:tr>
              <a:tr h="4797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u="none" strike="noStrike">
                          <a:effectLst/>
                          <a:latin typeface="+mn-lt"/>
                        </a:rPr>
                        <a:t>Electricity-Wind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IN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6361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916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6E6F-666B-EE44-BE44-CCE25468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5" y="516056"/>
            <a:ext cx="10930875" cy="857559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4EAB8-8659-4144-9CEA-088C962A9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50" y="1749189"/>
            <a:ext cx="10746391" cy="45927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900" dirty="0"/>
              <a:t>Reveals acute data shortages, methodological assumptions and issues due to sectoral classification and geographical representation</a:t>
            </a:r>
          </a:p>
          <a:p>
            <a:pPr algn="just"/>
            <a:r>
              <a:rPr lang="en-US" sz="1900" dirty="0"/>
              <a:t>The MRIO tables are expected to provide a realistic picture and function as a snapshot of the global economy </a:t>
            </a:r>
          </a:p>
          <a:p>
            <a:pPr algn="just"/>
            <a:r>
              <a:rPr lang="en-US" sz="1900" dirty="0"/>
              <a:t>Inherent data issues lead to counterfactual results obtained from these studies.</a:t>
            </a:r>
          </a:p>
          <a:p>
            <a:pPr lvl="2" algn="just"/>
            <a:r>
              <a:rPr lang="en-US" sz="1400" dirty="0"/>
              <a:t>Ordonez et. al (2023): EXIOBASE</a:t>
            </a:r>
          </a:p>
          <a:p>
            <a:pPr lvl="2" algn="just"/>
            <a:r>
              <a:rPr lang="en-US" sz="1400" dirty="0" err="1"/>
              <a:t>Pollin</a:t>
            </a:r>
            <a:r>
              <a:rPr lang="en-US" sz="1400" dirty="0"/>
              <a:t> &amp; Chakraborty (2015): WIOD</a:t>
            </a:r>
          </a:p>
          <a:p>
            <a:pPr lvl="2" algn="just"/>
            <a:r>
              <a:rPr lang="en-US" sz="1400" dirty="0"/>
              <a:t>Azad &amp; Chakraborty (2019): EXIOBASE</a:t>
            </a:r>
          </a:p>
          <a:p>
            <a:pPr lvl="2" algn="just"/>
            <a:r>
              <a:rPr lang="en-US" sz="1400" dirty="0"/>
              <a:t>IPCC (2022): EXIOBASE &amp; Eora</a:t>
            </a:r>
          </a:p>
          <a:p>
            <a:pPr algn="just"/>
            <a:r>
              <a:rPr lang="en-US" sz="1900" dirty="0"/>
              <a:t>Tampers the qualitative interpretation and understanding of the results and in turn the reality itself impacting the global mitigation.</a:t>
            </a:r>
          </a:p>
          <a:p>
            <a:pPr>
              <a:lnSpc>
                <a:spcPct val="120000"/>
              </a:lnSpc>
            </a:pPr>
            <a:r>
              <a:rPr lang="en-IN" sz="1900" dirty="0">
                <a:ea typeface="Calibri" panose="020F0502020204030204" pitchFamily="34" charset="0"/>
              </a:rPr>
              <a:t>Most of the MRIO databases are published by researcher and consultation groups based in the global North. </a:t>
            </a:r>
          </a:p>
          <a:p>
            <a:pPr lvl="1">
              <a:lnSpc>
                <a:spcPct val="120000"/>
              </a:lnSpc>
            </a:pPr>
            <a:r>
              <a:rPr lang="en-IN" sz="1400" dirty="0">
                <a:ea typeface="Calibri" panose="020F0502020204030204" pitchFamily="34" charset="0"/>
              </a:rPr>
              <a:t>Inclusivity and representation LDCs and low-income countries is inadequate </a:t>
            </a:r>
          </a:p>
          <a:p>
            <a:pPr lvl="1">
              <a:lnSpc>
                <a:spcPct val="120000"/>
              </a:lnSpc>
            </a:pPr>
            <a:r>
              <a:rPr lang="en-IN" sz="1400" dirty="0">
                <a:ea typeface="Calibri" panose="020F0502020204030204" pitchFamily="34" charset="0"/>
              </a:rPr>
              <a:t>Data availability for these regions are limited  and data concerns more rampant</a:t>
            </a:r>
            <a:endParaRPr lang="en-US" sz="1900" dirty="0"/>
          </a:p>
          <a:p>
            <a:pPr algn="just"/>
            <a:r>
              <a:rPr lang="en-US" sz="2000" dirty="0"/>
              <a:t>Construction of better tables derived from national account statistics or tables that are nationally constructed required for robust analysis.</a:t>
            </a:r>
          </a:p>
          <a:p>
            <a:pPr algn="just"/>
            <a:endParaRPr lang="en-US" sz="2000" dirty="0"/>
          </a:p>
          <a:p>
            <a:pPr algn="just"/>
            <a:endParaRPr lang="en-US" sz="1900" dirty="0"/>
          </a:p>
          <a:p>
            <a:pPr algn="just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11868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463E-89BD-F6CE-242F-1596CC43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CCF2-BD52-0213-88AC-0F55B2057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31335"/>
            <a:ext cx="11592910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IN" sz="4300" dirty="0"/>
              <a:t>Geschke, A., Wood, R., Kanemoto, K., Lenzen, M., &amp; Moran, D. (2014). Investigating alternative approaches to harmonise multi-regional input–output data. </a:t>
            </a:r>
            <a:r>
              <a:rPr lang="en-IN" sz="4300" i="1" dirty="0"/>
              <a:t>Economic Systems Research, 26</a:t>
            </a:r>
            <a:r>
              <a:rPr lang="en-IN" sz="4300" dirty="0"/>
              <a:t> (3), 354–385. https://</a:t>
            </a:r>
            <a:r>
              <a:rPr lang="en-IN" sz="4300" dirty="0" err="1"/>
              <a:t>doi.org</a:t>
            </a:r>
            <a:r>
              <a:rPr lang="en-IN" sz="4300" dirty="0"/>
              <a:t>/10.1080/09535314.2014.937069</a:t>
            </a:r>
          </a:p>
          <a:p>
            <a:pPr marL="0" indent="0" algn="just">
              <a:buNone/>
            </a:pPr>
            <a:r>
              <a:rPr lang="en-IN" sz="4300" dirty="0"/>
              <a:t>Huo, J., Chen, P., Hubacek, K., Zheng, H., Meng. J., &amp; Guan, D. (2022). Full-scale, near real-time multi-regional input–output table for the global emerging economies (EMERGING). </a:t>
            </a:r>
            <a:r>
              <a:rPr lang="en-IN" sz="4300" i="1" dirty="0"/>
              <a:t>Journal of Industrial Ecology, 26 </a:t>
            </a:r>
            <a:r>
              <a:rPr lang="en-IN" sz="4300" dirty="0"/>
              <a:t>(4), 1218-1232. https://</a:t>
            </a:r>
            <a:r>
              <a:rPr lang="en-IN" sz="4300" dirty="0" err="1"/>
              <a:t>doi.org</a:t>
            </a:r>
            <a:r>
              <a:rPr lang="en-IN" sz="4300" dirty="0"/>
              <a:t>/10.1111/jiec.13264</a:t>
            </a:r>
          </a:p>
          <a:p>
            <a:pPr marL="0" indent="0" algn="just">
              <a:buNone/>
            </a:pPr>
            <a:r>
              <a:rPr lang="en-IN" sz="4300" dirty="0"/>
              <a:t>Intergovernmental Panel for Climate Change [IPCC]. (2014). Annex II: Metrics &amp; Methodology. </a:t>
            </a:r>
            <a:r>
              <a:rPr lang="en-IN" sz="4300" i="1" dirty="0"/>
              <a:t>In: Climate Change 2014: Mitigation of Climate Change. Contribution of Working Group III to the Fifth Assessment Report of the Intergovernmental Panel on Climate Change</a:t>
            </a:r>
            <a:r>
              <a:rPr lang="en-IN" sz="4300" dirty="0"/>
              <a:t>. https://</a:t>
            </a:r>
            <a:r>
              <a:rPr lang="en-IN" sz="4300" dirty="0" err="1"/>
              <a:t>www.ipcc.ch</a:t>
            </a:r>
            <a:r>
              <a:rPr lang="en-IN" sz="4300" dirty="0"/>
              <a:t>/site/assets/uploads/2018/02/ipcc_wg3_ar5_annex-ii.pdf</a:t>
            </a:r>
          </a:p>
          <a:p>
            <a:pPr marL="0" indent="0" algn="just">
              <a:buNone/>
            </a:pPr>
            <a:r>
              <a:rPr lang="en-IN" sz="4300" dirty="0"/>
              <a:t>IPCC. (2022). Emissions Trends and Drivers. </a:t>
            </a:r>
            <a:r>
              <a:rPr lang="en-IN" sz="4300" i="1" dirty="0"/>
              <a:t>In IPCC, 2022: Climate Change 2022: Mitigation of Climate Change. Contribution of Working Group III to the Sixth Assessment Report of the Intergovernmental Panel on Climate Change</a:t>
            </a:r>
            <a:r>
              <a:rPr lang="en-IN" sz="4300" dirty="0"/>
              <a:t>. https://</a:t>
            </a:r>
            <a:r>
              <a:rPr lang="en-IN" sz="4300" dirty="0" err="1"/>
              <a:t>www.ipcc.ch</a:t>
            </a:r>
            <a:r>
              <a:rPr lang="en-IN" sz="4300" dirty="0"/>
              <a:t>/report/ar6/wg3/downloads/report/IPCC_AR6_WGIII_Chapter02.pdf</a:t>
            </a:r>
          </a:p>
          <a:p>
            <a:pPr marL="0" indent="0" algn="just">
              <a:buNone/>
            </a:pPr>
            <a:r>
              <a:rPr lang="en-IN" sz="4300" dirty="0"/>
              <a:t>Jones, L., Wang, Z., </a:t>
            </a:r>
            <a:r>
              <a:rPr lang="en-IN" sz="4300" dirty="0" err="1"/>
              <a:t>Degain</a:t>
            </a:r>
            <a:r>
              <a:rPr lang="en-IN" sz="4300" dirty="0"/>
              <a:t>, C., &amp; Li, X. (2014). </a:t>
            </a:r>
            <a:r>
              <a:rPr lang="en-IN" sz="4300" i="1" dirty="0"/>
              <a:t>The Similarities and differences among three major inter-country Input–Output Databases and their implications for trade in value-added estimates.</a:t>
            </a:r>
            <a:r>
              <a:rPr lang="en-IN" sz="4300" dirty="0"/>
              <a:t> https://</a:t>
            </a:r>
            <a:r>
              <a:rPr lang="en-IN" sz="4300" dirty="0" err="1"/>
              <a:t>www.usitc.gov</a:t>
            </a:r>
            <a:r>
              <a:rPr lang="en-IN" sz="4300" dirty="0"/>
              <a:t>/publications/332/ec201412b.pdf</a:t>
            </a:r>
          </a:p>
          <a:p>
            <a:pPr marL="0" indent="0" algn="just">
              <a:buNone/>
            </a:pPr>
            <a:r>
              <a:rPr lang="en-IN" sz="4300" dirty="0"/>
              <a:t>Lenzen M, Kanemoto K; Moran D, and Geschke A (2012) </a:t>
            </a:r>
            <a:r>
              <a:rPr lang="en-IN" sz="4300" i="1" dirty="0"/>
              <a:t>Mapping the structure of the world economy. Environmental Science &amp; Technology, 46</a:t>
            </a:r>
            <a:r>
              <a:rPr lang="en-IN" sz="4300" dirty="0"/>
              <a:t>(15), 8374-8381. http://</a:t>
            </a:r>
            <a:r>
              <a:rPr lang="en-IN" sz="4300" dirty="0" err="1"/>
              <a:t>dx.doi.org</a:t>
            </a:r>
            <a:r>
              <a:rPr lang="en-IN" sz="4300" dirty="0"/>
              <a:t>/10.1021/es300171x</a:t>
            </a:r>
          </a:p>
          <a:p>
            <a:pPr marL="0" indent="0" algn="just">
              <a:buNone/>
            </a:pPr>
            <a:r>
              <a:rPr lang="en-IN" sz="4300" dirty="0"/>
              <a:t>Lenzen, M., Moran, D., Kanemoto, K., &amp; Geschke, A. (2013). Building EORA: A global multi-region input-output database at high country and sector resolution</a:t>
            </a:r>
            <a:r>
              <a:rPr lang="en-IN" sz="4300" i="1" dirty="0"/>
              <a:t>. Economic Systems Research, 25</a:t>
            </a:r>
            <a:r>
              <a:rPr lang="en-IN" sz="4300" dirty="0"/>
              <a:t>(1), 20-49. https://</a:t>
            </a:r>
            <a:r>
              <a:rPr lang="en-IN" sz="4300" dirty="0" err="1"/>
              <a:t>doi.org</a:t>
            </a:r>
            <a:r>
              <a:rPr lang="en-IN" sz="4300" dirty="0"/>
              <a:t>/10.1080/09535314.2013.769938</a:t>
            </a:r>
          </a:p>
          <a:p>
            <a:pPr marL="0" indent="0" algn="just">
              <a:buNone/>
            </a:pPr>
            <a:r>
              <a:rPr lang="en-IN" sz="4300" dirty="0"/>
              <a:t>Miller, R. E., &amp; Blair, P. D. (2009). </a:t>
            </a:r>
            <a:r>
              <a:rPr lang="en-IN" sz="4300" i="1" dirty="0"/>
              <a:t>Input–Output Analysis: Foundations and Extensions, Second Edition</a:t>
            </a:r>
            <a:r>
              <a:rPr lang="en-IN" sz="4300" dirty="0"/>
              <a:t>. 784.</a:t>
            </a:r>
          </a:p>
          <a:p>
            <a:pPr marL="0" indent="0" algn="just">
              <a:buNone/>
            </a:pPr>
            <a:r>
              <a:rPr lang="en-IN" sz="4300" dirty="0"/>
              <a:t>Moran, D., &amp; Wood, R. (2014). Convergence between the Eora, WIOD, EXIOBASE, and OPENEU’s consumption-based carbon accounts. </a:t>
            </a:r>
            <a:r>
              <a:rPr lang="en-IN" sz="4300" i="1" dirty="0"/>
              <a:t>Economic Systems Research, 26</a:t>
            </a:r>
            <a:r>
              <a:rPr lang="en-IN" sz="4300" dirty="0"/>
              <a:t> (3), 245–261. https://</a:t>
            </a:r>
            <a:r>
              <a:rPr lang="en-IN" sz="4300" dirty="0" err="1"/>
              <a:t>doi.org</a:t>
            </a:r>
            <a:r>
              <a:rPr lang="en-IN" sz="4300" dirty="0"/>
              <a:t>/10.1080/09535314.2014.935298</a:t>
            </a:r>
          </a:p>
          <a:p>
            <a:pPr marL="0" indent="0" algn="just">
              <a:buNone/>
            </a:pPr>
            <a:r>
              <a:rPr lang="en-IN" sz="4300" dirty="0" err="1"/>
              <a:t>Staedler</a:t>
            </a:r>
            <a:r>
              <a:rPr lang="en-IN" sz="4300" dirty="0"/>
              <a:t>, K., Wood, R., </a:t>
            </a:r>
            <a:r>
              <a:rPr lang="en-IN" sz="4300" dirty="0" err="1"/>
              <a:t>Bulavskya</a:t>
            </a:r>
            <a:r>
              <a:rPr lang="en-IN" sz="4300" dirty="0"/>
              <a:t>, T., </a:t>
            </a:r>
            <a:r>
              <a:rPr lang="en-IN" sz="4300" dirty="0" err="1"/>
              <a:t>Sodersten</a:t>
            </a:r>
            <a:r>
              <a:rPr lang="en-IN" sz="4300" dirty="0"/>
              <a:t>, C., Simas, M., Schmidt, S., </a:t>
            </a:r>
            <a:r>
              <a:rPr lang="en-IN" sz="4300" dirty="0" err="1"/>
              <a:t>Usubiaga</a:t>
            </a:r>
            <a:r>
              <a:rPr lang="en-IN" sz="4300" dirty="0"/>
              <a:t>, A. Acost-Fernandez, J., Kuenen, J., Bruckner, M., Giljum, S., Lutter, S., </a:t>
            </a:r>
            <a:r>
              <a:rPr lang="en-IN" sz="4300" dirty="0" err="1"/>
              <a:t>Merciai</a:t>
            </a:r>
            <a:r>
              <a:rPr lang="en-IN" sz="4300" dirty="0"/>
              <a:t>, S., Schmidt, J. H., </a:t>
            </a:r>
            <a:r>
              <a:rPr lang="en-IN" sz="4300" dirty="0" err="1"/>
              <a:t>therurl</a:t>
            </a:r>
            <a:r>
              <a:rPr lang="en-IN" sz="4300" dirty="0"/>
              <a:t>, M.C., </a:t>
            </a:r>
            <a:r>
              <a:rPr lang="en-IN" sz="4300" dirty="0" err="1"/>
              <a:t>Plutzar</a:t>
            </a:r>
            <a:r>
              <a:rPr lang="en-IN" sz="4300" dirty="0"/>
              <a:t>, C., Kastner, T., Eisenmenger, N., Erb, K.,…Tukker, A. (2018). Developing a time series of detailed environmentally extended multi-regional input-output tables. </a:t>
            </a:r>
            <a:r>
              <a:rPr lang="en-IN" sz="4300" i="1" dirty="0"/>
              <a:t>Journal of Industrial Ecology, 22</a:t>
            </a:r>
            <a:r>
              <a:rPr lang="en-IN" sz="4300" dirty="0"/>
              <a:t>(3), 502-515. https://</a:t>
            </a:r>
            <a:r>
              <a:rPr lang="en-IN" sz="4300" dirty="0" err="1"/>
              <a:t>doi.org</a:t>
            </a:r>
            <a:r>
              <a:rPr lang="en-IN" sz="4300" dirty="0"/>
              <a:t>/10.1111/jiec.12715</a:t>
            </a:r>
          </a:p>
          <a:p>
            <a:pPr marL="0" indent="0" algn="just">
              <a:buNone/>
            </a:pPr>
            <a:r>
              <a:rPr lang="en-IN" sz="4300" dirty="0"/>
              <a:t>Steen-Olsen, K., Owen, A., </a:t>
            </a:r>
            <a:r>
              <a:rPr lang="en-IN" sz="4300" dirty="0" err="1"/>
              <a:t>Hertwich</a:t>
            </a:r>
            <a:r>
              <a:rPr lang="en-IN" sz="4300" dirty="0"/>
              <a:t>, E. G., &amp; Lenzen, M. (2014). Effects of sector aggregation on CO2 multipliers in multiregional input–output analyses. </a:t>
            </a:r>
            <a:r>
              <a:rPr lang="en-IN" sz="4300" i="1" dirty="0"/>
              <a:t>Economic Systems Research, 26</a:t>
            </a:r>
            <a:r>
              <a:rPr lang="en-IN" sz="4300" dirty="0"/>
              <a:t> (3), 284–302. https://</a:t>
            </a:r>
            <a:r>
              <a:rPr lang="en-IN" sz="4300" dirty="0" err="1"/>
              <a:t>doi.org</a:t>
            </a:r>
            <a:r>
              <a:rPr lang="en-IN" sz="4300" dirty="0"/>
              <a:t>/10.1080/09535314.2014.934325</a:t>
            </a:r>
          </a:p>
          <a:p>
            <a:pPr marL="0" indent="0" algn="just">
              <a:buNone/>
            </a:pPr>
            <a:r>
              <a:rPr lang="en-IN" sz="4300" dirty="0"/>
              <a:t>Timmer, M. P., </a:t>
            </a:r>
            <a:r>
              <a:rPr lang="en-IN" sz="4300" dirty="0" err="1"/>
              <a:t>Dietzenbacher</a:t>
            </a:r>
            <a:r>
              <a:rPr lang="en-IN" sz="4300" dirty="0"/>
              <a:t>, E., Los, B., </a:t>
            </a:r>
            <a:r>
              <a:rPr lang="en-IN" sz="4300" dirty="0" err="1"/>
              <a:t>Stehrer</a:t>
            </a:r>
            <a:r>
              <a:rPr lang="en-IN" sz="4300" dirty="0"/>
              <a:t>, R., &amp; de Vries, G, J. (2015). An illustrated user guide to the world input-output database: The case of global automotive production. </a:t>
            </a:r>
            <a:r>
              <a:rPr lang="en-IN" sz="4300" i="1" dirty="0"/>
              <a:t>Review of International Economics, 23</a:t>
            </a:r>
            <a:r>
              <a:rPr lang="en-IN" sz="4300" dirty="0"/>
              <a:t>(3), 575-605. https://</a:t>
            </a:r>
            <a:r>
              <a:rPr lang="en-IN" sz="4300" dirty="0" err="1"/>
              <a:t>doi.org</a:t>
            </a:r>
            <a:r>
              <a:rPr lang="en-IN" sz="4300" dirty="0"/>
              <a:t>/10.1111/roie.12178</a:t>
            </a:r>
          </a:p>
          <a:p>
            <a:pPr marL="0" indent="0" algn="just">
              <a:buNone/>
            </a:pPr>
            <a:r>
              <a:rPr lang="en-IN" sz="4300" dirty="0"/>
              <a:t>Timmer, M. P., Los, B., </a:t>
            </a:r>
            <a:r>
              <a:rPr lang="en-IN" sz="4300" dirty="0" err="1"/>
              <a:t>Stehrer</a:t>
            </a:r>
            <a:r>
              <a:rPr lang="en-IN" sz="4300" dirty="0"/>
              <a:t>, R. and de Vries, G. J. (2016</a:t>
            </a:r>
            <a:r>
              <a:rPr lang="en-IN" sz="4300" i="1" dirty="0"/>
              <a:t>). An anatomy of the global trade slowdown based on the WIOD 2016 release.</a:t>
            </a:r>
            <a:r>
              <a:rPr lang="en-IN" sz="4300" dirty="0"/>
              <a:t>  https://</a:t>
            </a:r>
            <a:r>
              <a:rPr lang="en-IN" sz="4300" dirty="0" err="1"/>
              <a:t>www.rug.nl</a:t>
            </a:r>
            <a:r>
              <a:rPr lang="en-IN" sz="4300" dirty="0"/>
              <a:t>/</a:t>
            </a:r>
            <a:r>
              <a:rPr lang="en-IN" sz="4300" dirty="0" err="1"/>
              <a:t>ggdc</a:t>
            </a:r>
            <a:r>
              <a:rPr lang="en-IN" sz="4300" dirty="0"/>
              <a:t>/</a:t>
            </a:r>
            <a:r>
              <a:rPr lang="en-IN" sz="4300" dirty="0" err="1"/>
              <a:t>html_publications</a:t>
            </a:r>
            <a:r>
              <a:rPr lang="en-IN" sz="4300" dirty="0"/>
              <a:t>/memorandum/gd162.pdf</a:t>
            </a:r>
          </a:p>
          <a:p>
            <a:pPr marL="0" indent="0" algn="just">
              <a:buNone/>
            </a:pPr>
            <a:r>
              <a:rPr lang="en-IN" sz="4300" dirty="0"/>
              <a:t>World Bank. (2021). </a:t>
            </a:r>
            <a:r>
              <a:rPr lang="en-IN" sz="4300" i="1" dirty="0"/>
              <a:t>Labour force, total</a:t>
            </a:r>
            <a:r>
              <a:rPr lang="en-IN" sz="4300" dirty="0"/>
              <a:t>. https://</a:t>
            </a:r>
            <a:r>
              <a:rPr lang="en-IN" sz="4300" dirty="0" err="1"/>
              <a:t>data.worldbank.org</a:t>
            </a:r>
            <a:r>
              <a:rPr lang="en-IN" sz="4300" dirty="0"/>
              <a:t>/indicator/</a:t>
            </a:r>
            <a:r>
              <a:rPr lang="en-IN" sz="4300" dirty="0" err="1"/>
              <a:t>SL.TLF.TOTL.IN?locations</a:t>
            </a:r>
            <a:r>
              <a:rPr lang="en-IN" sz="4300" dirty="0"/>
              <a:t>=IN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57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30B759-3EC9-18C8-FB99-2C347D89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3459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D86DE5-B59C-BFB4-39F8-CFF6A64C2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44226"/>
              </p:ext>
            </p:extLst>
          </p:nvPr>
        </p:nvGraphicFramePr>
        <p:xfrm>
          <a:off x="929548" y="304801"/>
          <a:ext cx="10332903" cy="5994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4301">
                  <a:extLst>
                    <a:ext uri="{9D8B030D-6E8A-4147-A177-3AD203B41FA5}">
                      <a16:colId xmlns:a16="http://schemas.microsoft.com/office/drawing/2014/main" val="973309535"/>
                    </a:ext>
                  </a:extLst>
                </a:gridCol>
                <a:gridCol w="3444301">
                  <a:extLst>
                    <a:ext uri="{9D8B030D-6E8A-4147-A177-3AD203B41FA5}">
                      <a16:colId xmlns:a16="http://schemas.microsoft.com/office/drawing/2014/main" val="812079680"/>
                    </a:ext>
                  </a:extLst>
                </a:gridCol>
                <a:gridCol w="3444301">
                  <a:extLst>
                    <a:ext uri="{9D8B030D-6E8A-4147-A177-3AD203B41FA5}">
                      <a16:colId xmlns:a16="http://schemas.microsoft.com/office/drawing/2014/main" val="2437778542"/>
                    </a:ext>
                  </a:extLst>
                </a:gridCol>
              </a:tblGrid>
              <a:tr h="63680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2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MRIO tables reviewed in this study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I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2259375"/>
                  </a:ext>
                </a:extLst>
              </a:tr>
              <a:tr h="1113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b="1" dirty="0">
                          <a:effectLst/>
                        </a:rPr>
                        <a:t>Database</a:t>
                      </a:r>
                      <a:endParaRPr lang="en-IN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b="1" dirty="0">
                          <a:effectLst/>
                        </a:rPr>
                        <a:t>Type</a:t>
                      </a:r>
                      <a:endParaRPr lang="en-IN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b="1" dirty="0">
                          <a:effectLst/>
                        </a:rPr>
                        <a:t>Time-period covered in the latest version</a:t>
                      </a:r>
                      <a:endParaRPr lang="en-IN" sz="1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182003"/>
                  </a:ext>
                </a:extLst>
              </a:tr>
              <a:tr h="14146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dirty="0">
                          <a:effectLst/>
                        </a:rPr>
                        <a:t>World Input-Output Database (WIOD)</a:t>
                      </a:r>
                      <a:endParaRPr lang="en-IN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dirty="0">
                          <a:effectLst/>
                        </a:rPr>
                        <a:t>Industry X Industry</a:t>
                      </a:r>
                      <a:endParaRPr lang="en-IN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dirty="0">
                          <a:effectLst/>
                        </a:rPr>
                        <a:t>2000-2014</a:t>
                      </a:r>
                      <a:endParaRPr lang="en-IN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02571"/>
                  </a:ext>
                </a:extLst>
              </a:tr>
              <a:tr h="14146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dirty="0">
                          <a:effectLst/>
                        </a:rPr>
                        <a:t>EORA global supply chain database</a:t>
                      </a:r>
                      <a:endParaRPr lang="en-IN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dirty="0">
                          <a:effectLst/>
                        </a:rPr>
                        <a:t>Supply-use tables; Product X product; Industry X industry</a:t>
                      </a:r>
                      <a:endParaRPr lang="en-IN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dirty="0">
                          <a:effectLst/>
                        </a:rPr>
                        <a:t>1990-2024</a:t>
                      </a:r>
                      <a:endParaRPr lang="en-IN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248587"/>
                  </a:ext>
                </a:extLst>
              </a:tr>
              <a:tr h="14146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dirty="0">
                          <a:effectLst/>
                        </a:rPr>
                        <a:t>EXIOBASE</a:t>
                      </a:r>
                      <a:endParaRPr lang="en-IN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dirty="0">
                          <a:effectLst/>
                        </a:rPr>
                        <a:t>Supply-use tables; Product X product; Industry X industry</a:t>
                      </a:r>
                      <a:endParaRPr lang="en-IN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dirty="0">
                          <a:effectLst/>
                        </a:rPr>
                        <a:t>1995-2020;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900" dirty="0">
                          <a:effectLst/>
                        </a:rPr>
                        <a:t>Projections till 2022</a:t>
                      </a:r>
                      <a:endParaRPr lang="en-IN" sz="1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3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96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037A-AD0D-0A59-239C-FBD5A50C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/>
              <a:t>Methods of construction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8D58760-6278-BB93-DCAF-6FF22A3C1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758119"/>
              </p:ext>
            </p:extLst>
          </p:nvPr>
        </p:nvGraphicFramePr>
        <p:xfrm>
          <a:off x="608286" y="1365760"/>
          <a:ext cx="109754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86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7B6993D-32A8-78E7-A02F-8A4F1F549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008909"/>
              </p:ext>
            </p:extLst>
          </p:nvPr>
        </p:nvGraphicFramePr>
        <p:xfrm>
          <a:off x="231226" y="273269"/>
          <a:ext cx="11477298" cy="646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52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36AF-DB44-5C4C-B8A2-DA3544C7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544" y="374259"/>
            <a:ext cx="11131401" cy="857559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/>
              <a:t>Structural limitations: WIOD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5BBA-6D09-AA4A-BE87-3D2006A76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20" y="994132"/>
            <a:ext cx="7371345" cy="54896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US" sz="2300" dirty="0">
              <a:sym typeface="Wingdings" pitchFamily="2" charset="2"/>
            </a:endParaRPr>
          </a:p>
          <a:p>
            <a:pPr algn="just">
              <a:lnSpc>
                <a:spcPct val="120000"/>
              </a:lnSpc>
            </a:pPr>
            <a:endParaRPr lang="en-US" sz="2300" dirty="0">
              <a:sym typeface="Wingdings" pitchFamily="2" charset="2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2300" dirty="0">
              <a:sym typeface="Wingdings" pitchFamily="2" charset="2"/>
            </a:endParaRPr>
          </a:p>
          <a:p>
            <a:pPr algn="just">
              <a:lnSpc>
                <a:spcPct val="120000"/>
              </a:lnSpc>
            </a:pPr>
            <a:endParaRPr lang="en-US" sz="2300" dirty="0">
              <a:sym typeface="Wingdings" pitchFamily="2" charset="2"/>
            </a:endParaRPr>
          </a:p>
          <a:p>
            <a:pPr algn="just">
              <a:lnSpc>
                <a:spcPct val="120000"/>
              </a:lnSpc>
            </a:pPr>
            <a:endParaRPr lang="en-US" sz="2300" dirty="0">
              <a:sym typeface="Wingdings" pitchFamily="2" charset="2"/>
            </a:endParaRPr>
          </a:p>
          <a:p>
            <a:pPr algn="just">
              <a:lnSpc>
                <a:spcPct val="120000"/>
              </a:lnSpc>
            </a:pPr>
            <a:endParaRPr lang="en-US" sz="1900" dirty="0">
              <a:sym typeface="Wingdings" pitchFamily="2" charset="2"/>
            </a:endParaRPr>
          </a:p>
          <a:p>
            <a:pPr algn="just">
              <a:lnSpc>
                <a:spcPct val="120000"/>
              </a:lnSpc>
            </a:pPr>
            <a:r>
              <a:rPr lang="en-IN" sz="2000" dirty="0"/>
              <a:t>Only 43 countries (primarily EU-28 and 15 other major economies) &amp; a "Rest of the World" region.</a:t>
            </a:r>
            <a:endParaRPr lang="en-US" sz="1900" dirty="0">
              <a:sym typeface="Wingdings" pitchFamily="2" charset="2"/>
            </a:endParaRPr>
          </a:p>
          <a:p>
            <a:pPr algn="just">
              <a:lnSpc>
                <a:spcPct val="120000"/>
              </a:lnSpc>
            </a:pPr>
            <a:r>
              <a:rPr lang="en-US" sz="1900" dirty="0">
                <a:sym typeface="Wingdings" pitchFamily="2" charset="2"/>
              </a:rPr>
              <a:t>Latest available data for the year 2014. Not continually updated.</a:t>
            </a:r>
          </a:p>
          <a:p>
            <a:pPr algn="just">
              <a:lnSpc>
                <a:spcPct val="120000"/>
              </a:lnSpc>
            </a:pPr>
            <a:r>
              <a:rPr lang="en-US" sz="1900" dirty="0"/>
              <a:t>High levels of sector aggregation</a:t>
            </a:r>
          </a:p>
          <a:p>
            <a:pPr lvl="1" algn="just">
              <a:lnSpc>
                <a:spcPct val="120000"/>
              </a:lnSpc>
            </a:pPr>
            <a:r>
              <a:rPr lang="en-US" sz="1400" dirty="0"/>
              <a:t>Production of different crops is aggregated into the agricultural sector.</a:t>
            </a:r>
          </a:p>
          <a:p>
            <a:pPr lvl="1" algn="just">
              <a:lnSpc>
                <a:spcPct val="120000"/>
              </a:lnSpc>
            </a:pPr>
            <a:r>
              <a:rPr lang="en-US" sz="1400" dirty="0"/>
              <a:t>Aggregated electricity sectors and energy production sectors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0CAF90-F6E1-3E0A-4AC8-7A23D5034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925647"/>
              </p:ext>
            </p:extLst>
          </p:nvPr>
        </p:nvGraphicFramePr>
        <p:xfrm>
          <a:off x="180921" y="1367284"/>
          <a:ext cx="7371345" cy="2748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375">
                  <a:extLst>
                    <a:ext uri="{9D8B030D-6E8A-4147-A177-3AD203B41FA5}">
                      <a16:colId xmlns:a16="http://schemas.microsoft.com/office/drawing/2014/main" val="1563648687"/>
                    </a:ext>
                  </a:extLst>
                </a:gridCol>
                <a:gridCol w="1529375">
                  <a:extLst>
                    <a:ext uri="{9D8B030D-6E8A-4147-A177-3AD203B41FA5}">
                      <a16:colId xmlns:a16="http://schemas.microsoft.com/office/drawing/2014/main" val="131116991"/>
                    </a:ext>
                  </a:extLst>
                </a:gridCol>
                <a:gridCol w="1529375">
                  <a:extLst>
                    <a:ext uri="{9D8B030D-6E8A-4147-A177-3AD203B41FA5}">
                      <a16:colId xmlns:a16="http://schemas.microsoft.com/office/drawing/2014/main" val="2023253309"/>
                    </a:ext>
                  </a:extLst>
                </a:gridCol>
                <a:gridCol w="1529375">
                  <a:extLst>
                    <a:ext uri="{9D8B030D-6E8A-4147-A177-3AD203B41FA5}">
                      <a16:colId xmlns:a16="http://schemas.microsoft.com/office/drawing/2014/main" val="2552973501"/>
                    </a:ext>
                  </a:extLst>
                </a:gridCol>
                <a:gridCol w="1253845">
                  <a:extLst>
                    <a:ext uri="{9D8B030D-6E8A-4147-A177-3AD203B41FA5}">
                      <a16:colId xmlns:a16="http://schemas.microsoft.com/office/drawing/2014/main" val="3955680853"/>
                    </a:ext>
                  </a:extLst>
                </a:gridCol>
              </a:tblGrid>
              <a:tr h="363402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Overview of versions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41214"/>
                  </a:ext>
                </a:extLst>
              </a:tr>
              <a:tr h="53441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Release year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Types of tables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No. of countries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No. of sectors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Years covered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24607368"/>
                  </a:ext>
                </a:extLst>
              </a:tr>
              <a:tr h="3874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National, Regional and  World IO 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1995-2011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208906"/>
                  </a:ext>
                </a:extLst>
              </a:tr>
              <a:tr h="3874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National, and  World IO tables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2000-2014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556626"/>
                  </a:ext>
                </a:extLst>
              </a:tr>
              <a:tr h="3874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World IO tables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1965-2000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04878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58FDF79-F7DC-60A3-1350-381916222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7" t="34185" r="62643" b="6099"/>
          <a:stretch>
            <a:fillRect/>
          </a:stretch>
        </p:blipFill>
        <p:spPr>
          <a:xfrm>
            <a:off x="7924801" y="1747626"/>
            <a:ext cx="3710152" cy="3938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DC191B-4E39-3555-553A-A5FEEB939B81}"/>
              </a:ext>
            </a:extLst>
          </p:cNvPr>
          <p:cNvSpPr txBox="1"/>
          <p:nvPr/>
        </p:nvSpPr>
        <p:spPr>
          <a:xfrm>
            <a:off x="7924801" y="5686097"/>
            <a:ext cx="371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i="1" dirty="0"/>
              <a:t>Figure1. </a:t>
            </a:r>
            <a:r>
              <a:rPr lang="en-US" sz="800" b="1" dirty="0"/>
              <a:t>Example of sector aggregation in the WIOD from the National IO tables for India by the WIOD for the year 2014.</a:t>
            </a:r>
          </a:p>
        </p:txBody>
      </p:sp>
    </p:spTree>
    <p:extLst>
      <p:ext uri="{BB962C8B-B14F-4D97-AF65-F5344CB8AC3E}">
        <p14:creationId xmlns:p14="http://schemas.microsoft.com/office/powerpoint/2010/main" val="6725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B235-991D-473D-BDBD-B79FD036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/>
              <a:t>Structural limitations: Eora Global Supply chain Database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06077-285C-1E48-CE22-07BFBE14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667"/>
            <a:ext cx="10515600" cy="45005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en-US" sz="1500" dirty="0"/>
          </a:p>
          <a:p>
            <a:pPr algn="just">
              <a:lnSpc>
                <a:spcPct val="120000"/>
              </a:lnSpc>
            </a:pPr>
            <a:endParaRPr lang="en-US" sz="1900" dirty="0"/>
          </a:p>
          <a:p>
            <a:pPr algn="just">
              <a:lnSpc>
                <a:spcPct val="120000"/>
              </a:lnSpc>
            </a:pPr>
            <a:endParaRPr lang="en-US" sz="1900" dirty="0"/>
          </a:p>
          <a:p>
            <a:pPr algn="just">
              <a:lnSpc>
                <a:spcPct val="120000"/>
              </a:lnSpc>
            </a:pPr>
            <a:endParaRPr lang="en-US" sz="1900" dirty="0"/>
          </a:p>
          <a:p>
            <a:pPr algn="just">
              <a:lnSpc>
                <a:spcPct val="120000"/>
              </a:lnSpc>
            </a:pPr>
            <a:endParaRPr lang="en-US" sz="1900" dirty="0"/>
          </a:p>
          <a:p>
            <a:pPr marL="0" indent="0" algn="just">
              <a:lnSpc>
                <a:spcPct val="120000"/>
              </a:lnSpc>
              <a:buNone/>
            </a:pPr>
            <a:endParaRPr lang="en-US" sz="1900" dirty="0"/>
          </a:p>
          <a:p>
            <a:pPr marL="0" indent="0" algn="just">
              <a:buNone/>
            </a:pPr>
            <a:endParaRPr lang="en-IN" b="1" dirty="0"/>
          </a:p>
          <a:p>
            <a:pPr algn="just"/>
            <a:r>
              <a:rPr lang="en-IN" sz="3000" dirty="0"/>
              <a:t>Based on UN System of National Accounts 1993.</a:t>
            </a:r>
          </a:p>
          <a:p>
            <a:pPr algn="just"/>
            <a:r>
              <a:rPr lang="en-IN" sz="3000" dirty="0"/>
              <a:t>National sector counts range from 21 to over 400 across countries. Converting national tables into the broad "Eora26" classification  destroys fine-grained detail.</a:t>
            </a:r>
          </a:p>
          <a:p>
            <a:pPr algn="just"/>
            <a:r>
              <a:rPr lang="en-IN" sz="3000" dirty="0"/>
              <a:t>Small economies are sometimes grouped together, hiding specific country-to-country trade flows.</a:t>
            </a:r>
          </a:p>
          <a:p>
            <a:pPr algn="just"/>
            <a:r>
              <a:rPr lang="en-IN" sz="3000" dirty="0"/>
              <a:t>Distinct products (like electronics and heavy machinery) are frequently forced into single broad categories.</a:t>
            </a:r>
          </a:p>
          <a:p>
            <a:pPr algn="just"/>
            <a:r>
              <a:rPr lang="en-IN" sz="3000" dirty="0"/>
              <a:t>Missing data for smaller or developing nations is filled using proxy algorithms.</a:t>
            </a:r>
          </a:p>
          <a:p>
            <a:pPr algn="just"/>
            <a:endParaRPr lang="en-IN" dirty="0"/>
          </a:p>
          <a:p>
            <a:pPr marL="0" indent="0" algn="just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61CEF3-A1B4-0260-C719-385F3C3D1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745650"/>
              </p:ext>
            </p:extLst>
          </p:nvPr>
        </p:nvGraphicFramePr>
        <p:xfrm>
          <a:off x="838200" y="1710231"/>
          <a:ext cx="10003367" cy="2269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3365215657"/>
                    </a:ext>
                  </a:extLst>
                </a:gridCol>
                <a:gridCol w="1978054">
                  <a:extLst>
                    <a:ext uri="{9D8B030D-6E8A-4147-A177-3AD203B41FA5}">
                      <a16:colId xmlns:a16="http://schemas.microsoft.com/office/drawing/2014/main" val="148851658"/>
                    </a:ext>
                  </a:extLst>
                </a:gridCol>
                <a:gridCol w="1872113">
                  <a:extLst>
                    <a:ext uri="{9D8B030D-6E8A-4147-A177-3AD203B41FA5}">
                      <a16:colId xmlns:a16="http://schemas.microsoft.com/office/drawing/2014/main" val="2772052204"/>
                    </a:ext>
                  </a:extLst>
                </a:gridCol>
                <a:gridCol w="2060431">
                  <a:extLst>
                    <a:ext uri="{9D8B030D-6E8A-4147-A177-3AD203B41FA5}">
                      <a16:colId xmlns:a16="http://schemas.microsoft.com/office/drawing/2014/main" val="436304393"/>
                    </a:ext>
                  </a:extLst>
                </a:gridCol>
                <a:gridCol w="1451163">
                  <a:extLst>
                    <a:ext uri="{9D8B030D-6E8A-4147-A177-3AD203B41FA5}">
                      <a16:colId xmlns:a16="http://schemas.microsoft.com/office/drawing/2014/main" val="978388097"/>
                    </a:ext>
                  </a:extLst>
                </a:gridCol>
                <a:gridCol w="1397006">
                  <a:extLst>
                    <a:ext uri="{9D8B030D-6E8A-4147-A177-3AD203B41FA5}">
                      <a16:colId xmlns:a16="http://schemas.microsoft.com/office/drawing/2014/main" val="2130859016"/>
                    </a:ext>
                  </a:extLst>
                </a:gridCol>
              </a:tblGrid>
              <a:tr h="300911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Overview of versions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370443"/>
                  </a:ext>
                </a:extLst>
              </a:tr>
              <a:tr h="30091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Release year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Types of tables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No. of countries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No. of sectors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Years covered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Base year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86556605"/>
                  </a:ext>
                </a:extLst>
              </a:tr>
              <a:tr h="7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Individual country tables</a:t>
                      </a:r>
                    </a:p>
                    <a:p>
                      <a:pPr algn="ctr"/>
                      <a:r>
                        <a:rPr lang="en-US" sz="1400" dirty="0"/>
                        <a:t>Global MRIOS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National IO: 38-429</a:t>
                      </a:r>
                    </a:p>
                    <a:p>
                      <a:pPr algn="ctr"/>
                      <a:r>
                        <a:rPr lang="en-US" sz="1400" dirty="0"/>
                        <a:t>Global MRIO: 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1990-2022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053462"/>
                  </a:ext>
                </a:extLst>
              </a:tr>
              <a:tr h="928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Individual country tables</a:t>
                      </a:r>
                    </a:p>
                    <a:p>
                      <a:pPr algn="ctr"/>
                      <a:r>
                        <a:rPr lang="en-US" sz="1400" dirty="0"/>
                        <a:t>Global MRIOS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National IO: 21- 402</a:t>
                      </a:r>
                    </a:p>
                    <a:p>
                      <a:pPr algn="ctr"/>
                      <a:r>
                        <a:rPr lang="en-US" sz="1400" dirty="0"/>
                        <a:t>Global MRIO: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1990-2024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03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12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624A-AF56-BA1B-0AA1-F9B82EFC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1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/>
              <a:t>Structural limitations: EXIOBASE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559EC-980D-B1AE-2004-07FC6672E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endParaRPr lang="en-US" dirty="0"/>
          </a:p>
          <a:p>
            <a:pPr algn="just"/>
            <a:endParaRPr lang="en-IN" sz="1900" dirty="0"/>
          </a:p>
          <a:p>
            <a:pPr algn="just"/>
            <a:r>
              <a:rPr lang="en-IN" sz="1900" dirty="0"/>
              <a:t>Maps 28 EU member states but only a handful of other major global economies (e.g., US, Japan, China, India).</a:t>
            </a:r>
            <a:endParaRPr lang="en-US" sz="1900" dirty="0"/>
          </a:p>
          <a:p>
            <a:pPr algn="just"/>
            <a:r>
              <a:rPr lang="en-US" sz="1900" dirty="0"/>
              <a:t>No tables for emerging economies and Least Developed Countries (LDC).</a:t>
            </a:r>
            <a:r>
              <a:rPr lang="en-IN" sz="1900" dirty="0"/>
              <a:t> Grouped into just five geographic "Rest of the World" (</a:t>
            </a:r>
            <a:r>
              <a:rPr lang="en-IN" sz="1900" dirty="0" err="1"/>
              <a:t>RoW</a:t>
            </a:r>
            <a:r>
              <a:rPr lang="en-IN" sz="1900" dirty="0"/>
              <a:t>) blocs.</a:t>
            </a:r>
          </a:p>
          <a:p>
            <a:pPr algn="just"/>
            <a:r>
              <a:rPr lang="en-IN" sz="1900" dirty="0"/>
              <a:t>High sectoral resolution but low precision</a:t>
            </a:r>
            <a:endParaRPr lang="en-US" sz="1900" dirty="0"/>
          </a:p>
          <a:p>
            <a:pPr marL="0" indent="0" algn="just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6AE0B-74BC-943D-8A1E-7076E5D01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98851"/>
              </p:ext>
            </p:extLst>
          </p:nvPr>
        </p:nvGraphicFramePr>
        <p:xfrm>
          <a:off x="719664" y="1535677"/>
          <a:ext cx="10634136" cy="2331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2356">
                  <a:extLst>
                    <a:ext uri="{9D8B030D-6E8A-4147-A177-3AD203B41FA5}">
                      <a16:colId xmlns:a16="http://schemas.microsoft.com/office/drawing/2014/main" val="1860124735"/>
                    </a:ext>
                  </a:extLst>
                </a:gridCol>
                <a:gridCol w="1772356">
                  <a:extLst>
                    <a:ext uri="{9D8B030D-6E8A-4147-A177-3AD203B41FA5}">
                      <a16:colId xmlns:a16="http://schemas.microsoft.com/office/drawing/2014/main" val="976624413"/>
                    </a:ext>
                  </a:extLst>
                </a:gridCol>
                <a:gridCol w="1772356">
                  <a:extLst>
                    <a:ext uri="{9D8B030D-6E8A-4147-A177-3AD203B41FA5}">
                      <a16:colId xmlns:a16="http://schemas.microsoft.com/office/drawing/2014/main" val="3496904947"/>
                    </a:ext>
                  </a:extLst>
                </a:gridCol>
                <a:gridCol w="1772356">
                  <a:extLst>
                    <a:ext uri="{9D8B030D-6E8A-4147-A177-3AD203B41FA5}">
                      <a16:colId xmlns:a16="http://schemas.microsoft.com/office/drawing/2014/main" val="2521459076"/>
                    </a:ext>
                  </a:extLst>
                </a:gridCol>
                <a:gridCol w="1772356">
                  <a:extLst>
                    <a:ext uri="{9D8B030D-6E8A-4147-A177-3AD203B41FA5}">
                      <a16:colId xmlns:a16="http://schemas.microsoft.com/office/drawing/2014/main" val="784002328"/>
                    </a:ext>
                  </a:extLst>
                </a:gridCol>
                <a:gridCol w="1772356">
                  <a:extLst>
                    <a:ext uri="{9D8B030D-6E8A-4147-A177-3AD203B41FA5}">
                      <a16:colId xmlns:a16="http://schemas.microsoft.com/office/drawing/2014/main" val="2639302590"/>
                    </a:ext>
                  </a:extLst>
                </a:gridCol>
              </a:tblGrid>
              <a:tr h="31852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Overview of versions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3184035"/>
                  </a:ext>
                </a:extLst>
              </a:tr>
              <a:tr h="3185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Release year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Types of tables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No. of countries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No. of sectors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Years covered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Base year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74006081"/>
                  </a:ext>
                </a:extLst>
              </a:tr>
              <a:tr h="5775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Global MRIO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 countries </a:t>
                      </a:r>
                    </a:p>
                    <a:p>
                      <a:pPr algn="ctr"/>
                      <a:r>
                        <a:rPr lang="en-US" sz="1400" dirty="0"/>
                        <a:t>1  </a:t>
                      </a:r>
                      <a:r>
                        <a:rPr lang="en-US" sz="1400" dirty="0" err="1"/>
                        <a:t>RoW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 products</a:t>
                      </a:r>
                    </a:p>
                    <a:p>
                      <a:pPr algn="ctr"/>
                      <a:r>
                        <a:rPr lang="en-US" sz="1400" dirty="0"/>
                        <a:t>163 industries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573619"/>
                  </a:ext>
                </a:extLst>
              </a:tr>
              <a:tr h="5812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Global MRIO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 countries </a:t>
                      </a:r>
                    </a:p>
                    <a:p>
                      <a:pPr algn="ctr"/>
                      <a:r>
                        <a:rPr lang="en-US" sz="1400" dirty="0"/>
                        <a:t>5 </a:t>
                      </a:r>
                      <a:r>
                        <a:rPr lang="en-US" sz="1400" dirty="0" err="1"/>
                        <a:t>RoW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 products</a:t>
                      </a:r>
                    </a:p>
                    <a:p>
                      <a:pPr algn="ctr"/>
                      <a:r>
                        <a:rPr lang="en-US" sz="1400" dirty="0"/>
                        <a:t>163 industries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804932"/>
                  </a:ext>
                </a:extLst>
              </a:tr>
              <a:tr h="5355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Global MRIO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 countries </a:t>
                      </a:r>
                    </a:p>
                    <a:p>
                      <a:pPr algn="ctr"/>
                      <a:r>
                        <a:rPr lang="en-US" sz="1400" dirty="0"/>
                        <a:t>5 </a:t>
                      </a:r>
                      <a:r>
                        <a:rPr lang="en-US" sz="1400" dirty="0" err="1"/>
                        <a:t>RoW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 products</a:t>
                      </a:r>
                    </a:p>
                    <a:p>
                      <a:pPr algn="ctr"/>
                      <a:r>
                        <a:rPr lang="en-US" sz="1400" dirty="0"/>
                        <a:t>163 industries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1995-2022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9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88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C398-0692-D754-2862-BCB5FB79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/>
              <a:t>Methodological limitations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D04E2-3BAD-DD36-54A4-33AD1BB7B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900" dirty="0"/>
              <a:t>Time series construction</a:t>
            </a:r>
          </a:p>
          <a:p>
            <a:pPr lvl="1" algn="just"/>
            <a:r>
              <a:rPr lang="en-US" sz="1400" dirty="0"/>
              <a:t>Highly reliant on several data assumptions</a:t>
            </a:r>
          </a:p>
          <a:p>
            <a:pPr lvl="1" algn="just"/>
            <a:r>
              <a:rPr lang="en-US" sz="1400" dirty="0"/>
              <a:t>Benchmarks a base year to forecast and back cast future and historical tables.</a:t>
            </a:r>
          </a:p>
          <a:p>
            <a:pPr marL="457200" lvl="1" indent="0" algn="just">
              <a:buNone/>
            </a:pPr>
            <a:endParaRPr lang="en-US" sz="1900" dirty="0"/>
          </a:p>
          <a:p>
            <a:pPr algn="just"/>
            <a:r>
              <a:rPr lang="en-US" sz="1900" dirty="0"/>
              <a:t>However, IO assumes constant returns to scale. </a:t>
            </a:r>
          </a:p>
          <a:p>
            <a:pPr lvl="1" algn="just"/>
            <a:r>
              <a:rPr lang="en-IN" sz="1400" dirty="0">
                <a:ea typeface="Calibri" panose="020F0502020204030204" pitchFamily="34" charset="0"/>
                <a:cs typeface="Times New Roman" panose="02020603050405020304" pitchFamily="18" charset="0"/>
              </a:rPr>
              <a:t>Long-term projections </a:t>
            </a:r>
          </a:p>
          <a:p>
            <a:pPr lvl="1" algn="just"/>
            <a:r>
              <a:rPr lang="en-IN" sz="1400" dirty="0">
                <a:ea typeface="Calibri" panose="020F0502020204030204" pitchFamily="34" charset="0"/>
                <a:cs typeface="Times New Roman" panose="02020603050405020304" pitchFamily="18" charset="0"/>
              </a:rPr>
              <a:t>Economies of scale may change due to technological change and efficiencies of production.</a:t>
            </a:r>
          </a:p>
          <a:p>
            <a:pPr lvl="1" algn="just"/>
            <a:r>
              <a:rPr lang="en-IN" sz="1400" dirty="0">
                <a:ea typeface="Calibri" panose="020F0502020204030204" pitchFamily="34" charset="0"/>
                <a:cs typeface="Times New Roman" panose="02020603050405020304" pitchFamily="18" charset="0"/>
              </a:rPr>
              <a:t>Unprecedented supply disruptions such as the COVID-19.  </a:t>
            </a:r>
            <a:endParaRPr lang="en-IN" sz="1400" dirty="0">
              <a:highlight>
                <a:srgbClr val="FDD672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n-IN" sz="1400" dirty="0">
              <a:highlight>
                <a:srgbClr val="FDD672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4446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2821</Words>
  <Application>Microsoft Macintosh PowerPoint</Application>
  <PresentationFormat>Widescreen</PresentationFormat>
  <Paragraphs>449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Aptos Narrow</vt:lpstr>
      <vt:lpstr>Arial</vt:lpstr>
      <vt:lpstr>Calibri</vt:lpstr>
      <vt:lpstr>Cambria Math</vt:lpstr>
      <vt:lpstr>Wingdings</vt:lpstr>
      <vt:lpstr>Office Theme</vt:lpstr>
      <vt:lpstr>Global MRIO databases in practice: A comparative assessment of EXIOBASE, WIOD, and Eora databases</vt:lpstr>
      <vt:lpstr>Introduction</vt:lpstr>
      <vt:lpstr>PowerPoint Presentation</vt:lpstr>
      <vt:lpstr>Methods of construction</vt:lpstr>
      <vt:lpstr>PowerPoint Presentation</vt:lpstr>
      <vt:lpstr>Structural limitations: WIOD</vt:lpstr>
      <vt:lpstr>Structural limitations: Eora Global Supply chain Database</vt:lpstr>
      <vt:lpstr>Structural limitations: EXIOBASE</vt:lpstr>
      <vt:lpstr>Methodological limitations</vt:lpstr>
      <vt:lpstr>Methodological limitations</vt:lpstr>
      <vt:lpstr>Implication of the limitations</vt:lpstr>
      <vt:lpstr>What has the limitations resulted in? </vt:lpstr>
      <vt:lpstr>Analysis using EXIOBASE to highlight discrepancies in numbers</vt:lpstr>
      <vt:lpstr>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Discrepancies in underlying data</vt:lpstr>
      <vt:lpstr>Discrepancies in underlying data</vt:lpstr>
      <vt:lpstr>Discrepancies in underlying data</vt:lpstr>
      <vt:lpstr>Discrepancies in underlying data</vt:lpstr>
      <vt:lpstr>Conclusion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 Kiran</dc:creator>
  <cp:lastModifiedBy>Joan Kiran</cp:lastModifiedBy>
  <cp:revision>23</cp:revision>
  <dcterms:created xsi:type="dcterms:W3CDTF">2026-06-20T08:54:25Z</dcterms:created>
  <dcterms:modified xsi:type="dcterms:W3CDTF">2026-06-21T14:36:41Z</dcterms:modified>
</cp:coreProperties>
</file>